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402" r:id="rId2"/>
    <p:sldId id="454" r:id="rId3"/>
    <p:sldId id="538" r:id="rId4"/>
    <p:sldId id="491" r:id="rId5"/>
    <p:sldId id="492" r:id="rId6"/>
    <p:sldId id="493" r:id="rId7"/>
    <p:sldId id="494" r:id="rId8"/>
    <p:sldId id="495" r:id="rId9"/>
    <p:sldId id="496" r:id="rId10"/>
    <p:sldId id="497" r:id="rId11"/>
    <p:sldId id="401" r:id="rId12"/>
    <p:sldId id="257" r:id="rId13"/>
    <p:sldId id="258" r:id="rId14"/>
    <p:sldId id="259" r:id="rId15"/>
    <p:sldId id="260" r:id="rId16"/>
    <p:sldId id="261" r:id="rId17"/>
    <p:sldId id="262" r:id="rId18"/>
    <p:sldId id="264"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 id="287" r:id="rId41"/>
    <p:sldId id="288" r:id="rId42"/>
    <p:sldId id="289" r:id="rId43"/>
    <p:sldId id="290" r:id="rId44"/>
    <p:sldId id="291" r:id="rId45"/>
    <p:sldId id="539" r:id="rId4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4" autoAdjust="0"/>
    <p:restoredTop sz="94660"/>
  </p:normalViewPr>
  <p:slideViewPr>
    <p:cSldViewPr snapToGrid="0">
      <p:cViewPr>
        <p:scale>
          <a:sx n="70" d="100"/>
          <a:sy n="70" d="100"/>
        </p:scale>
        <p:origin x="-1668" y="-1026"/>
      </p:cViewPr>
      <p:guideLst>
        <p:guide orient="horz" pos="2160"/>
        <p:guide pos="3840"/>
      </p:guideLst>
    </p:cSldViewPr>
  </p:slideViewPr>
  <p:notesTextViewPr>
    <p:cViewPr>
      <p:scale>
        <a:sx n="1" d="1"/>
        <a:sy n="1" d="1"/>
      </p:scale>
      <p:origin x="0" y="0"/>
    </p:cViewPr>
  </p:notesTextViewPr>
  <p:sorterViewPr>
    <p:cViewPr>
      <p:scale>
        <a:sx n="70" d="100"/>
        <a:sy n="70" d="100"/>
      </p:scale>
      <p:origin x="0" y="129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tente\AppData\Local\Temp\922013051P1G217.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396466908702344E-2"/>
          <c:y val="0.11310951802666459"/>
          <c:w val="0.92198758388734303"/>
          <c:h val="0.77720034995625498"/>
        </c:manualLayout>
      </c:layout>
      <c:barChart>
        <c:barDir val="col"/>
        <c:grouping val="clustered"/>
        <c:varyColors val="0"/>
        <c:ser>
          <c:idx val="0"/>
          <c:order val="0"/>
          <c:tx>
            <c:strRef>
              <c:f>'RCAs gross-VA 34-35_e'!$E$12</c:f>
              <c:strCache>
                <c:ptCount val="1"/>
                <c:pt idx="0">
                  <c:v>Gross exports</c:v>
                </c:pt>
              </c:strCache>
            </c:strRef>
          </c:tx>
          <c:spPr>
            <a:solidFill>
              <a:schemeClr val="tx2"/>
            </a:solidFill>
            <a:ln>
              <a:solidFill>
                <a:schemeClr val="tx2"/>
              </a:solidFill>
            </a:ln>
          </c:spPr>
          <c:invertIfNegative val="0"/>
          <c:cat>
            <c:strRef>
              <c:f>'RCAs gross-VA 34-35_e'!$B$13:$B$42</c:f>
              <c:strCache>
                <c:ptCount val="30"/>
                <c:pt idx="0">
                  <c:v>DEU</c:v>
                </c:pt>
                <c:pt idx="1">
                  <c:v>ITA</c:v>
                </c:pt>
                <c:pt idx="2">
                  <c:v>CHE</c:v>
                </c:pt>
                <c:pt idx="3">
                  <c:v>JPN</c:v>
                </c:pt>
                <c:pt idx="4">
                  <c:v>SWE</c:v>
                </c:pt>
                <c:pt idx="5">
                  <c:v>AUT</c:v>
                </c:pt>
                <c:pt idx="6">
                  <c:v>FIN</c:v>
                </c:pt>
                <c:pt idx="7">
                  <c:v>MYS</c:v>
                </c:pt>
                <c:pt idx="8">
                  <c:v>DNK</c:v>
                </c:pt>
                <c:pt idx="9">
                  <c:v>FRA</c:v>
                </c:pt>
                <c:pt idx="10">
                  <c:v>CHN</c:v>
                </c:pt>
                <c:pt idx="11">
                  <c:v>CZE</c:v>
                </c:pt>
                <c:pt idx="12">
                  <c:v>USA</c:v>
                </c:pt>
                <c:pt idx="13">
                  <c:v>POL</c:v>
                </c:pt>
                <c:pt idx="14">
                  <c:v>KOR</c:v>
                </c:pt>
                <c:pt idx="15">
                  <c:v>NLD</c:v>
                </c:pt>
                <c:pt idx="16">
                  <c:v>TUR</c:v>
                </c:pt>
                <c:pt idx="17">
                  <c:v>SGP</c:v>
                </c:pt>
                <c:pt idx="18">
                  <c:v>GBR</c:v>
                </c:pt>
                <c:pt idx="19">
                  <c:v>NOR</c:v>
                </c:pt>
                <c:pt idx="20">
                  <c:v>RUS</c:v>
                </c:pt>
                <c:pt idx="21">
                  <c:v>IDN</c:v>
                </c:pt>
                <c:pt idx="22">
                  <c:v>TWN</c:v>
                </c:pt>
                <c:pt idx="23">
                  <c:v>BEL</c:v>
                </c:pt>
                <c:pt idx="24">
                  <c:v>ESP</c:v>
                </c:pt>
                <c:pt idx="25">
                  <c:v>BRA</c:v>
                </c:pt>
                <c:pt idx="26">
                  <c:v>CAN</c:v>
                </c:pt>
                <c:pt idx="27">
                  <c:v>MEX</c:v>
                </c:pt>
                <c:pt idx="28">
                  <c:v>AUS</c:v>
                </c:pt>
                <c:pt idx="29">
                  <c:v>IND</c:v>
                </c:pt>
              </c:strCache>
            </c:strRef>
          </c:cat>
          <c:val>
            <c:numRef>
              <c:f>'RCAs gross-VA 34-35_e'!$E$13:$E$42</c:f>
              <c:numCache>
                <c:formatCode>0.00</c:formatCode>
                <c:ptCount val="30"/>
                <c:pt idx="0">
                  <c:v>0.39400000000000007</c:v>
                </c:pt>
                <c:pt idx="1">
                  <c:v>0.37500000000000006</c:v>
                </c:pt>
                <c:pt idx="2">
                  <c:v>0.24000000000000002</c:v>
                </c:pt>
                <c:pt idx="3">
                  <c:v>0.23</c:v>
                </c:pt>
                <c:pt idx="4">
                  <c:v>0.22600000000000003</c:v>
                </c:pt>
                <c:pt idx="5">
                  <c:v>0.21900000000000003</c:v>
                </c:pt>
                <c:pt idx="6">
                  <c:v>0.21400000000000002</c:v>
                </c:pt>
                <c:pt idx="7">
                  <c:v>0.20400000000000001</c:v>
                </c:pt>
                <c:pt idx="8">
                  <c:v>0.11000000000000001</c:v>
                </c:pt>
                <c:pt idx="9">
                  <c:v>8.1000000000000016E-2</c:v>
                </c:pt>
                <c:pt idx="10">
                  <c:v>7.2000000000000008E-2</c:v>
                </c:pt>
                <c:pt idx="11">
                  <c:v>4.9000000000000016E-2</c:v>
                </c:pt>
                <c:pt idx="12">
                  <c:v>-9.0000000000000045E-3</c:v>
                </c:pt>
                <c:pt idx="13">
                  <c:v>-1.4999999999999998E-2</c:v>
                </c:pt>
                <c:pt idx="14">
                  <c:v>-2.2000000000000002E-2</c:v>
                </c:pt>
                <c:pt idx="15">
                  <c:v>-3.8000000000000006E-2</c:v>
                </c:pt>
                <c:pt idx="16">
                  <c:v>-6.8000000000000019E-2</c:v>
                </c:pt>
                <c:pt idx="17">
                  <c:v>-0.13600000000000001</c:v>
                </c:pt>
                <c:pt idx="18">
                  <c:v>-0.17</c:v>
                </c:pt>
                <c:pt idx="19">
                  <c:v>-0.18100000000000002</c:v>
                </c:pt>
                <c:pt idx="20">
                  <c:v>-0.20300000000000001</c:v>
                </c:pt>
                <c:pt idx="21">
                  <c:v>-0.21700000000000003</c:v>
                </c:pt>
                <c:pt idx="22">
                  <c:v>-0.21800000000000003</c:v>
                </c:pt>
                <c:pt idx="23">
                  <c:v>-0.28900000000000003</c:v>
                </c:pt>
                <c:pt idx="24">
                  <c:v>-0.2970000000000001</c:v>
                </c:pt>
                <c:pt idx="25">
                  <c:v>-0.30700000000000005</c:v>
                </c:pt>
                <c:pt idx="26">
                  <c:v>-0.31500000000000006</c:v>
                </c:pt>
                <c:pt idx="27">
                  <c:v>-0.3630000000000001</c:v>
                </c:pt>
                <c:pt idx="28">
                  <c:v>-0.43200000000000005</c:v>
                </c:pt>
                <c:pt idx="29">
                  <c:v>-0.47900000000000004</c:v>
                </c:pt>
              </c:numCache>
            </c:numRef>
          </c:val>
        </c:ser>
        <c:dLbls>
          <c:showLegendKey val="0"/>
          <c:showVal val="0"/>
          <c:showCatName val="0"/>
          <c:showSerName val="0"/>
          <c:showPercent val="0"/>
          <c:showBubbleSize val="0"/>
        </c:dLbls>
        <c:gapWidth val="150"/>
        <c:axId val="172168704"/>
        <c:axId val="172170240"/>
      </c:barChart>
      <c:catAx>
        <c:axId val="172168704"/>
        <c:scaling>
          <c:orientation val="minMax"/>
        </c:scaling>
        <c:delete val="0"/>
        <c:axPos val="b"/>
        <c:majorGridlines>
          <c:spPr>
            <a:ln>
              <a:solidFill>
                <a:schemeClr val="bg1"/>
              </a:solidFill>
            </a:ln>
          </c:spPr>
        </c:majorGridlines>
        <c:numFmt formatCode="General" sourceLinked="1"/>
        <c:majorTickMark val="none"/>
        <c:minorTickMark val="none"/>
        <c:tickLblPos val="low"/>
        <c:txPr>
          <a:bodyPr rot="-2700000" vert="horz"/>
          <a:lstStyle/>
          <a:p>
            <a:pPr>
              <a:defRPr sz="900" b="0" i="0" u="none" strike="noStrike" baseline="0">
                <a:solidFill>
                  <a:srgbClr val="000000"/>
                </a:solidFill>
                <a:latin typeface="Arial"/>
                <a:ea typeface="Arial"/>
                <a:cs typeface="Arial"/>
              </a:defRPr>
            </a:pPr>
            <a:endParaRPr lang="it-IT"/>
          </a:p>
        </c:txPr>
        <c:crossAx val="172170240"/>
        <c:crosses val="autoZero"/>
        <c:auto val="1"/>
        <c:lblAlgn val="ctr"/>
        <c:lblOffset val="100"/>
        <c:noMultiLvlLbl val="0"/>
      </c:catAx>
      <c:valAx>
        <c:axId val="172170240"/>
        <c:scaling>
          <c:orientation val="minMax"/>
        </c:scaling>
        <c:delete val="0"/>
        <c:axPos val="l"/>
        <c:majorGridlines>
          <c:spPr>
            <a:ln>
              <a:solidFill>
                <a:schemeClr val="bg1"/>
              </a:solidFill>
            </a:ln>
          </c:spPr>
        </c:majorGridlines>
        <c:numFmt formatCode="0.0" sourceLinked="0"/>
        <c:majorTickMark val="in"/>
        <c:minorTickMark val="none"/>
        <c:tickLblPos val="nextTo"/>
        <c:txPr>
          <a:bodyPr rot="0" vert="horz"/>
          <a:lstStyle/>
          <a:p>
            <a:pPr>
              <a:defRPr sz="900" b="0" i="0" u="none" strike="noStrike" baseline="0">
                <a:solidFill>
                  <a:srgbClr val="000000"/>
                </a:solidFill>
                <a:latin typeface="Arial"/>
                <a:ea typeface="Arial"/>
                <a:cs typeface="Arial"/>
              </a:defRPr>
            </a:pPr>
            <a:endParaRPr lang="it-IT"/>
          </a:p>
        </c:txPr>
        <c:crossAx val="172168704"/>
        <c:crosses val="autoZero"/>
        <c:crossBetween val="between"/>
      </c:valAx>
      <c:spPr>
        <a:solidFill>
          <a:schemeClr val="bg1">
            <a:lumMod val="85000"/>
          </a:schemeClr>
        </a:solidFill>
      </c:spPr>
    </c:plotArea>
    <c:plotVisOnly val="1"/>
    <c:dispBlanksAs val="gap"/>
    <c:showDLblsOverMax val="0"/>
  </c:chart>
  <c:spPr>
    <a:ln>
      <a:noFill/>
    </a:ln>
  </c:spPr>
  <c:txPr>
    <a:bodyPr/>
    <a:lstStyle/>
    <a:p>
      <a:pPr>
        <a:defRPr sz="900" b="0" i="0" u="none" strike="noStrike" baseline="0">
          <a:solidFill>
            <a:srgbClr val="000000"/>
          </a:solidFill>
          <a:latin typeface="Arial"/>
          <a:ea typeface="Arial"/>
          <a:cs typeface="Arial"/>
        </a:defRPr>
      </a:pPr>
      <a:endParaRPr lang="it-IT"/>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B7DA23-5295-4795-B7D5-D36C3CBF4471}" type="datetimeFigureOut">
              <a:rPr lang="it-IT" smtClean="0"/>
              <a:t>30/09/2019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E7EC7B-F3E6-4DCC-80E5-C0FAF220BBC8}" type="slidenum">
              <a:rPr lang="it-IT" smtClean="0"/>
              <a:t>‹N›</a:t>
            </a:fld>
            <a:endParaRPr lang="it-IT"/>
          </a:p>
        </p:txBody>
      </p:sp>
    </p:spTree>
    <p:extLst>
      <p:ext uri="{BB962C8B-B14F-4D97-AF65-F5344CB8AC3E}">
        <p14:creationId xmlns:p14="http://schemas.microsoft.com/office/powerpoint/2010/main" val="3609937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A9955B97-37D1-460C-8748-0EE59BFD675A}" type="slidenum">
              <a:rPr lang="it-IT" smtClean="0"/>
              <a:pPr/>
              <a:t>3</a:t>
            </a:fld>
            <a:endParaRPr lang="it-IT"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41715722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12</a:t>
            </a:fld>
            <a:endParaRPr lang="it-IT"/>
          </a:p>
        </p:txBody>
      </p:sp>
    </p:spTree>
    <p:extLst>
      <p:ext uri="{BB962C8B-B14F-4D97-AF65-F5344CB8AC3E}">
        <p14:creationId xmlns:p14="http://schemas.microsoft.com/office/powerpoint/2010/main" val="2476046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13</a:t>
            </a:fld>
            <a:endParaRPr lang="it-IT"/>
          </a:p>
        </p:txBody>
      </p:sp>
    </p:spTree>
    <p:extLst>
      <p:ext uri="{BB962C8B-B14F-4D97-AF65-F5344CB8AC3E}">
        <p14:creationId xmlns:p14="http://schemas.microsoft.com/office/powerpoint/2010/main" val="74709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14</a:t>
            </a:fld>
            <a:endParaRPr lang="it-IT"/>
          </a:p>
        </p:txBody>
      </p:sp>
    </p:spTree>
    <p:extLst>
      <p:ext uri="{BB962C8B-B14F-4D97-AF65-F5344CB8AC3E}">
        <p14:creationId xmlns:p14="http://schemas.microsoft.com/office/powerpoint/2010/main" val="2863467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15</a:t>
            </a:fld>
            <a:endParaRPr lang="it-IT"/>
          </a:p>
        </p:txBody>
      </p:sp>
    </p:spTree>
    <p:extLst>
      <p:ext uri="{BB962C8B-B14F-4D97-AF65-F5344CB8AC3E}">
        <p14:creationId xmlns:p14="http://schemas.microsoft.com/office/powerpoint/2010/main" val="21812206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16</a:t>
            </a:fld>
            <a:endParaRPr lang="it-IT"/>
          </a:p>
        </p:txBody>
      </p:sp>
    </p:spTree>
    <p:extLst>
      <p:ext uri="{BB962C8B-B14F-4D97-AF65-F5344CB8AC3E}">
        <p14:creationId xmlns:p14="http://schemas.microsoft.com/office/powerpoint/2010/main" val="30283831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17</a:t>
            </a:fld>
            <a:endParaRPr lang="it-IT"/>
          </a:p>
        </p:txBody>
      </p:sp>
    </p:spTree>
    <p:extLst>
      <p:ext uri="{BB962C8B-B14F-4D97-AF65-F5344CB8AC3E}">
        <p14:creationId xmlns:p14="http://schemas.microsoft.com/office/powerpoint/2010/main" val="40480569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18</a:t>
            </a:fld>
            <a:endParaRPr lang="it-IT"/>
          </a:p>
        </p:txBody>
      </p:sp>
    </p:spTree>
    <p:extLst>
      <p:ext uri="{BB962C8B-B14F-4D97-AF65-F5344CB8AC3E}">
        <p14:creationId xmlns:p14="http://schemas.microsoft.com/office/powerpoint/2010/main" val="30221496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19</a:t>
            </a:fld>
            <a:endParaRPr lang="it-IT"/>
          </a:p>
        </p:txBody>
      </p:sp>
    </p:spTree>
    <p:extLst>
      <p:ext uri="{BB962C8B-B14F-4D97-AF65-F5344CB8AC3E}">
        <p14:creationId xmlns:p14="http://schemas.microsoft.com/office/powerpoint/2010/main" val="10000293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20</a:t>
            </a:fld>
            <a:endParaRPr lang="it-IT"/>
          </a:p>
        </p:txBody>
      </p:sp>
    </p:spTree>
    <p:extLst>
      <p:ext uri="{BB962C8B-B14F-4D97-AF65-F5344CB8AC3E}">
        <p14:creationId xmlns:p14="http://schemas.microsoft.com/office/powerpoint/2010/main" val="38998973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21</a:t>
            </a:fld>
            <a:endParaRPr lang="it-IT"/>
          </a:p>
        </p:txBody>
      </p:sp>
    </p:spTree>
    <p:extLst>
      <p:ext uri="{BB962C8B-B14F-4D97-AF65-F5344CB8AC3E}">
        <p14:creationId xmlns:p14="http://schemas.microsoft.com/office/powerpoint/2010/main" val="1146797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4</a:t>
            </a:fld>
            <a:endParaRPr lang="it-IT"/>
          </a:p>
        </p:txBody>
      </p:sp>
    </p:spTree>
    <p:extLst>
      <p:ext uri="{BB962C8B-B14F-4D97-AF65-F5344CB8AC3E}">
        <p14:creationId xmlns:p14="http://schemas.microsoft.com/office/powerpoint/2010/main" val="17871470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22</a:t>
            </a:fld>
            <a:endParaRPr lang="it-IT"/>
          </a:p>
        </p:txBody>
      </p:sp>
    </p:spTree>
    <p:extLst>
      <p:ext uri="{BB962C8B-B14F-4D97-AF65-F5344CB8AC3E}">
        <p14:creationId xmlns:p14="http://schemas.microsoft.com/office/powerpoint/2010/main" val="6057568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23</a:t>
            </a:fld>
            <a:endParaRPr lang="it-IT"/>
          </a:p>
        </p:txBody>
      </p:sp>
    </p:spTree>
    <p:extLst>
      <p:ext uri="{BB962C8B-B14F-4D97-AF65-F5344CB8AC3E}">
        <p14:creationId xmlns:p14="http://schemas.microsoft.com/office/powerpoint/2010/main" val="14262278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24</a:t>
            </a:fld>
            <a:endParaRPr lang="it-IT"/>
          </a:p>
        </p:txBody>
      </p:sp>
    </p:spTree>
    <p:extLst>
      <p:ext uri="{BB962C8B-B14F-4D97-AF65-F5344CB8AC3E}">
        <p14:creationId xmlns:p14="http://schemas.microsoft.com/office/powerpoint/2010/main" val="38620225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25</a:t>
            </a:fld>
            <a:endParaRPr lang="it-IT"/>
          </a:p>
        </p:txBody>
      </p:sp>
    </p:spTree>
    <p:extLst>
      <p:ext uri="{BB962C8B-B14F-4D97-AF65-F5344CB8AC3E}">
        <p14:creationId xmlns:p14="http://schemas.microsoft.com/office/powerpoint/2010/main" val="11781468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26</a:t>
            </a:fld>
            <a:endParaRPr lang="it-IT"/>
          </a:p>
        </p:txBody>
      </p:sp>
    </p:spTree>
    <p:extLst>
      <p:ext uri="{BB962C8B-B14F-4D97-AF65-F5344CB8AC3E}">
        <p14:creationId xmlns:p14="http://schemas.microsoft.com/office/powerpoint/2010/main" val="930213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27</a:t>
            </a:fld>
            <a:endParaRPr lang="it-IT"/>
          </a:p>
        </p:txBody>
      </p:sp>
    </p:spTree>
    <p:extLst>
      <p:ext uri="{BB962C8B-B14F-4D97-AF65-F5344CB8AC3E}">
        <p14:creationId xmlns:p14="http://schemas.microsoft.com/office/powerpoint/2010/main" val="18748261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28</a:t>
            </a:fld>
            <a:endParaRPr lang="it-IT"/>
          </a:p>
        </p:txBody>
      </p:sp>
    </p:spTree>
    <p:extLst>
      <p:ext uri="{BB962C8B-B14F-4D97-AF65-F5344CB8AC3E}">
        <p14:creationId xmlns:p14="http://schemas.microsoft.com/office/powerpoint/2010/main" val="11792005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E56DF6A-149F-4574-BCFB-9E401176B710}" type="slidenum">
              <a:rPr lang="en-US" smtClean="0">
                <a:latin typeface="Times New Roman" pitchFamily="18" charset="0"/>
              </a:rPr>
              <a:pPr fontAlgn="base">
                <a:spcBef>
                  <a:spcPct val="0"/>
                </a:spcBef>
                <a:spcAft>
                  <a:spcPct val="0"/>
                </a:spcAft>
                <a:defRPr/>
              </a:pPr>
              <a:t>29</a:t>
            </a:fld>
            <a:endParaRPr lang="en-US" smtClean="0">
              <a:latin typeface="Times New Roman" pitchFamily="18" charset="0"/>
            </a:endParaRPr>
          </a:p>
        </p:txBody>
      </p:sp>
      <p:sp>
        <p:nvSpPr>
          <p:cNvPr id="921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mtClean="0">
              <a:latin typeface="Times New Roman" pitchFamily="18" charset="0"/>
            </a:endParaRPr>
          </a:p>
        </p:txBody>
      </p:sp>
    </p:spTree>
    <p:extLst>
      <p:ext uri="{BB962C8B-B14F-4D97-AF65-F5344CB8AC3E}">
        <p14:creationId xmlns:p14="http://schemas.microsoft.com/office/powerpoint/2010/main" val="28427107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1571A89-FEFB-4790-966A-8FC550710356}" type="slidenum">
              <a:rPr lang="en-US" smtClean="0">
                <a:latin typeface="Times New Roman" pitchFamily="18" charset="0"/>
              </a:rPr>
              <a:pPr fontAlgn="base">
                <a:spcBef>
                  <a:spcPct val="0"/>
                </a:spcBef>
                <a:spcAft>
                  <a:spcPct val="0"/>
                </a:spcAft>
                <a:defRPr/>
              </a:pPr>
              <a:t>30</a:t>
            </a:fld>
            <a:endParaRPr lang="en-US" smtClean="0">
              <a:latin typeface="Times New Roman" pitchFamily="18" charset="0"/>
            </a:endParaRPr>
          </a:p>
        </p:txBody>
      </p:sp>
      <p:sp>
        <p:nvSpPr>
          <p:cNvPr id="931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mtClean="0">
              <a:latin typeface="Times New Roman" pitchFamily="18" charset="0"/>
            </a:endParaRPr>
          </a:p>
        </p:txBody>
      </p:sp>
    </p:spTree>
    <p:extLst>
      <p:ext uri="{BB962C8B-B14F-4D97-AF65-F5344CB8AC3E}">
        <p14:creationId xmlns:p14="http://schemas.microsoft.com/office/powerpoint/2010/main" val="26208582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B5D7DAE-8555-4693-9A47-433701E55E35}" type="slidenum">
              <a:rPr lang="en-US" smtClean="0">
                <a:latin typeface="Times New Roman" pitchFamily="18" charset="0"/>
              </a:rPr>
              <a:pPr fontAlgn="base">
                <a:spcBef>
                  <a:spcPct val="0"/>
                </a:spcBef>
                <a:spcAft>
                  <a:spcPct val="0"/>
                </a:spcAft>
                <a:defRPr/>
              </a:pPr>
              <a:t>31</a:t>
            </a:fld>
            <a:endParaRPr lang="en-US" smtClean="0">
              <a:latin typeface="Times New Roman" pitchFamily="18" charset="0"/>
            </a:endParaRPr>
          </a:p>
        </p:txBody>
      </p:sp>
      <p:sp>
        <p:nvSpPr>
          <p:cNvPr id="942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mtClean="0">
              <a:latin typeface="Times New Roman" pitchFamily="18" charset="0"/>
            </a:endParaRPr>
          </a:p>
        </p:txBody>
      </p:sp>
    </p:spTree>
    <p:extLst>
      <p:ext uri="{BB962C8B-B14F-4D97-AF65-F5344CB8AC3E}">
        <p14:creationId xmlns:p14="http://schemas.microsoft.com/office/powerpoint/2010/main" val="3329663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5</a:t>
            </a:fld>
            <a:endParaRPr lang="it-IT"/>
          </a:p>
        </p:txBody>
      </p:sp>
    </p:spTree>
    <p:extLst>
      <p:ext uri="{BB962C8B-B14F-4D97-AF65-F5344CB8AC3E}">
        <p14:creationId xmlns:p14="http://schemas.microsoft.com/office/powerpoint/2010/main" val="28919565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pPr>
              <a:defRPr/>
            </a:pPr>
            <a:fld id="{C8C8EBE0-0CAE-49F4-84E0-8EFCA8533023}" type="slidenum">
              <a:rPr lang="it-IT" smtClean="0"/>
              <a:pPr>
                <a:defRPr/>
              </a:pPr>
              <a:t>32</a:t>
            </a:fld>
            <a:endParaRPr lang="it-IT"/>
          </a:p>
        </p:txBody>
      </p:sp>
    </p:spTree>
    <p:extLst>
      <p:ext uri="{BB962C8B-B14F-4D97-AF65-F5344CB8AC3E}">
        <p14:creationId xmlns:p14="http://schemas.microsoft.com/office/powerpoint/2010/main" val="41494971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pPr>
              <a:defRPr/>
            </a:pPr>
            <a:fld id="{C8C8EBE0-0CAE-49F4-84E0-8EFCA8533023}" type="slidenum">
              <a:rPr lang="it-IT" smtClean="0"/>
              <a:pPr>
                <a:defRPr/>
              </a:pPr>
              <a:t>34</a:t>
            </a:fld>
            <a:endParaRPr lang="it-IT"/>
          </a:p>
        </p:txBody>
      </p:sp>
    </p:spTree>
    <p:extLst>
      <p:ext uri="{BB962C8B-B14F-4D97-AF65-F5344CB8AC3E}">
        <p14:creationId xmlns:p14="http://schemas.microsoft.com/office/powerpoint/2010/main" val="36382523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564211-E3E1-4146-85AA-57C6BC7E989B}" type="slidenum">
              <a:rPr lang="en-US" altLang="it-IT"/>
              <a:pPr/>
              <a:t>36</a:t>
            </a:fld>
            <a:endParaRPr lang="en-US" altLang="it-IT"/>
          </a:p>
        </p:txBody>
      </p:sp>
      <p:sp>
        <p:nvSpPr>
          <p:cNvPr id="188418" name="Rectangle 2"/>
          <p:cNvSpPr>
            <a:spLocks noGrp="1" noRot="1" noChangeAspect="1" noChangeArrowheads="1" noTextEdit="1"/>
          </p:cNvSpPr>
          <p:nvPr>
            <p:ph type="sldImg"/>
          </p:nvPr>
        </p:nvSpPr>
        <p:spPr>
          <a:ln/>
        </p:spPr>
      </p:sp>
      <p:sp>
        <p:nvSpPr>
          <p:cNvPr id="188419"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38078620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D51FCA-30DD-488C-B087-0B13168162A8}" type="slidenum">
              <a:rPr lang="en-US" altLang="it-IT"/>
              <a:pPr/>
              <a:t>38</a:t>
            </a:fld>
            <a:endParaRPr lang="en-US" altLang="it-IT"/>
          </a:p>
        </p:txBody>
      </p:sp>
      <p:sp>
        <p:nvSpPr>
          <p:cNvPr id="310274" name="Rectangle 2"/>
          <p:cNvSpPr>
            <a:spLocks noGrp="1" noRot="1" noChangeAspect="1" noChangeArrowheads="1" noTextEdit="1"/>
          </p:cNvSpPr>
          <p:nvPr>
            <p:ph type="sldImg"/>
          </p:nvPr>
        </p:nvSpPr>
        <p:spPr>
          <a:ln/>
        </p:spPr>
      </p:sp>
      <p:sp>
        <p:nvSpPr>
          <p:cNvPr id="310275"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33408326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07DB0A-DEC4-4647-8995-2E49D8D33FE0}" type="slidenum">
              <a:rPr lang="en-US" altLang="it-IT"/>
              <a:pPr/>
              <a:t>39</a:t>
            </a:fld>
            <a:endParaRPr lang="en-US" altLang="it-IT"/>
          </a:p>
        </p:txBody>
      </p:sp>
      <p:sp>
        <p:nvSpPr>
          <p:cNvPr id="327682" name="Rectangle 2"/>
          <p:cNvSpPr>
            <a:spLocks noGrp="1" noRot="1" noChangeAspect="1" noChangeArrowheads="1" noTextEdit="1"/>
          </p:cNvSpPr>
          <p:nvPr>
            <p:ph type="sldImg"/>
          </p:nvPr>
        </p:nvSpPr>
        <p:spPr>
          <a:ln/>
        </p:spPr>
      </p:sp>
      <p:sp>
        <p:nvSpPr>
          <p:cNvPr id="327683"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6258619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F0687B-F649-4F77-B69E-D837EF602415}" type="slidenum">
              <a:rPr lang="en-US" altLang="it-IT"/>
              <a:pPr/>
              <a:t>40</a:t>
            </a:fld>
            <a:endParaRPr lang="en-US" altLang="it-IT"/>
          </a:p>
        </p:txBody>
      </p:sp>
      <p:sp>
        <p:nvSpPr>
          <p:cNvPr id="386050" name="Rectangle 2"/>
          <p:cNvSpPr>
            <a:spLocks noGrp="1" noRot="1" noChangeAspect="1" noChangeArrowheads="1" noTextEdit="1"/>
          </p:cNvSpPr>
          <p:nvPr>
            <p:ph type="sldImg"/>
          </p:nvPr>
        </p:nvSpPr>
        <p:spPr>
          <a:ln/>
        </p:spPr>
      </p:sp>
      <p:sp>
        <p:nvSpPr>
          <p:cNvPr id="386051" name="Rectangle 3"/>
          <p:cNvSpPr>
            <a:spLocks noGrp="1" noChangeArrowheads="1"/>
          </p:cNvSpPr>
          <p:nvPr>
            <p:ph type="body" idx="1"/>
          </p:nvPr>
        </p:nvSpPr>
        <p:spPr/>
        <p:txBody>
          <a:bodyPr/>
          <a:lstStyle/>
          <a:p>
            <a:endParaRPr lang="it-IT" altLang="it-IT"/>
          </a:p>
        </p:txBody>
      </p:sp>
    </p:spTree>
    <p:extLst>
      <p:ext uri="{BB962C8B-B14F-4D97-AF65-F5344CB8AC3E}">
        <p14:creationId xmlns:p14="http://schemas.microsoft.com/office/powerpoint/2010/main" val="224443973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pPr>
              <a:defRPr/>
            </a:pPr>
            <a:fld id="{C8C8EBE0-0CAE-49F4-84E0-8EFCA8533023}" type="slidenum">
              <a:rPr lang="it-IT" smtClean="0"/>
              <a:pPr>
                <a:defRPr/>
              </a:pPr>
              <a:t>42</a:t>
            </a:fld>
            <a:endParaRPr lang="it-IT"/>
          </a:p>
        </p:txBody>
      </p:sp>
    </p:spTree>
    <p:extLst>
      <p:ext uri="{BB962C8B-B14F-4D97-AF65-F5344CB8AC3E}">
        <p14:creationId xmlns:p14="http://schemas.microsoft.com/office/powerpoint/2010/main" val="350762458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pPr>
              <a:defRPr/>
            </a:pPr>
            <a:fld id="{C8C8EBE0-0CAE-49F4-84E0-8EFCA8533023}" type="slidenum">
              <a:rPr lang="it-IT" smtClean="0"/>
              <a:pPr>
                <a:defRPr/>
              </a:pPr>
              <a:t>43</a:t>
            </a:fld>
            <a:endParaRPr lang="it-IT"/>
          </a:p>
        </p:txBody>
      </p:sp>
    </p:spTree>
    <p:extLst>
      <p:ext uri="{BB962C8B-B14F-4D97-AF65-F5344CB8AC3E}">
        <p14:creationId xmlns:p14="http://schemas.microsoft.com/office/powerpoint/2010/main" val="4133248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6</a:t>
            </a:fld>
            <a:endParaRPr lang="it-IT"/>
          </a:p>
        </p:txBody>
      </p:sp>
    </p:spTree>
    <p:extLst>
      <p:ext uri="{BB962C8B-B14F-4D97-AF65-F5344CB8AC3E}">
        <p14:creationId xmlns:p14="http://schemas.microsoft.com/office/powerpoint/2010/main" val="3894639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7</a:t>
            </a:fld>
            <a:endParaRPr lang="it-IT"/>
          </a:p>
        </p:txBody>
      </p:sp>
    </p:spTree>
    <p:extLst>
      <p:ext uri="{BB962C8B-B14F-4D97-AF65-F5344CB8AC3E}">
        <p14:creationId xmlns:p14="http://schemas.microsoft.com/office/powerpoint/2010/main" val="4224992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8</a:t>
            </a:fld>
            <a:endParaRPr lang="it-IT"/>
          </a:p>
        </p:txBody>
      </p:sp>
    </p:spTree>
    <p:extLst>
      <p:ext uri="{BB962C8B-B14F-4D97-AF65-F5344CB8AC3E}">
        <p14:creationId xmlns:p14="http://schemas.microsoft.com/office/powerpoint/2010/main" val="1502657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9</a:t>
            </a:fld>
            <a:endParaRPr lang="it-IT"/>
          </a:p>
        </p:txBody>
      </p:sp>
    </p:spTree>
    <p:extLst>
      <p:ext uri="{BB962C8B-B14F-4D97-AF65-F5344CB8AC3E}">
        <p14:creationId xmlns:p14="http://schemas.microsoft.com/office/powerpoint/2010/main" val="25447803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10</a:t>
            </a:fld>
            <a:endParaRPr lang="it-IT"/>
          </a:p>
        </p:txBody>
      </p:sp>
    </p:spTree>
    <p:extLst>
      <p:ext uri="{BB962C8B-B14F-4D97-AF65-F5344CB8AC3E}">
        <p14:creationId xmlns:p14="http://schemas.microsoft.com/office/powerpoint/2010/main" val="23267703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8003E2C-FABD-4482-A6E1-568BE2183F14}" type="slidenum">
              <a:rPr lang="it-IT" smtClean="0"/>
              <a:pPr/>
              <a:t>11</a:t>
            </a:fld>
            <a:endParaRPr lang="it-IT"/>
          </a:p>
        </p:txBody>
      </p:sp>
    </p:spTree>
    <p:extLst>
      <p:ext uri="{BB962C8B-B14F-4D97-AF65-F5344CB8AC3E}">
        <p14:creationId xmlns:p14="http://schemas.microsoft.com/office/powerpoint/2010/main" val="4253064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BF248CD-DB9C-40B1-BB0C-D7D6AD9E180B}" type="datetimeFigureOut">
              <a:rPr lang="it-IT" smtClean="0"/>
              <a:t>30/09/2019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EBCACAD-9C6F-4D84-8454-7A1F74C2706D}" type="slidenum">
              <a:rPr lang="it-IT" smtClean="0"/>
              <a:t>‹N›</a:t>
            </a:fld>
            <a:endParaRPr lang="it-IT"/>
          </a:p>
        </p:txBody>
      </p:sp>
    </p:spTree>
    <p:extLst>
      <p:ext uri="{BB962C8B-B14F-4D97-AF65-F5344CB8AC3E}">
        <p14:creationId xmlns:p14="http://schemas.microsoft.com/office/powerpoint/2010/main" val="2814156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BF248CD-DB9C-40B1-BB0C-D7D6AD9E180B}" type="datetimeFigureOut">
              <a:rPr lang="it-IT" smtClean="0"/>
              <a:t>30/09/2019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EBCACAD-9C6F-4D84-8454-7A1F74C2706D}" type="slidenum">
              <a:rPr lang="it-IT" smtClean="0"/>
              <a:t>‹N›</a:t>
            </a:fld>
            <a:endParaRPr lang="it-IT"/>
          </a:p>
        </p:txBody>
      </p:sp>
    </p:spTree>
    <p:extLst>
      <p:ext uri="{BB962C8B-B14F-4D97-AF65-F5344CB8AC3E}">
        <p14:creationId xmlns:p14="http://schemas.microsoft.com/office/powerpoint/2010/main" val="716661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BF248CD-DB9C-40B1-BB0C-D7D6AD9E180B}" type="datetimeFigureOut">
              <a:rPr lang="it-IT" smtClean="0"/>
              <a:t>30/09/2019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EBCACAD-9C6F-4D84-8454-7A1F74C2706D}" type="slidenum">
              <a:rPr lang="it-IT" smtClean="0"/>
              <a:t>‹N›</a:t>
            </a:fld>
            <a:endParaRPr lang="it-IT"/>
          </a:p>
        </p:txBody>
      </p:sp>
    </p:spTree>
    <p:extLst>
      <p:ext uri="{BB962C8B-B14F-4D97-AF65-F5344CB8AC3E}">
        <p14:creationId xmlns:p14="http://schemas.microsoft.com/office/powerpoint/2010/main" val="2869565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BF248CD-DB9C-40B1-BB0C-D7D6AD9E180B}" type="datetimeFigureOut">
              <a:rPr lang="it-IT" smtClean="0"/>
              <a:t>30/09/2019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EBCACAD-9C6F-4D84-8454-7A1F74C2706D}" type="slidenum">
              <a:rPr lang="it-IT" smtClean="0"/>
              <a:t>‹N›</a:t>
            </a:fld>
            <a:endParaRPr lang="it-IT"/>
          </a:p>
        </p:txBody>
      </p:sp>
    </p:spTree>
    <p:extLst>
      <p:ext uri="{BB962C8B-B14F-4D97-AF65-F5344CB8AC3E}">
        <p14:creationId xmlns:p14="http://schemas.microsoft.com/office/powerpoint/2010/main" val="154372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BBF248CD-DB9C-40B1-BB0C-D7D6AD9E180B}" type="datetimeFigureOut">
              <a:rPr lang="it-IT" smtClean="0"/>
              <a:t>30/09/2019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EBCACAD-9C6F-4D84-8454-7A1F74C2706D}" type="slidenum">
              <a:rPr lang="it-IT" smtClean="0"/>
              <a:t>‹N›</a:t>
            </a:fld>
            <a:endParaRPr lang="it-IT"/>
          </a:p>
        </p:txBody>
      </p:sp>
    </p:spTree>
    <p:extLst>
      <p:ext uri="{BB962C8B-B14F-4D97-AF65-F5344CB8AC3E}">
        <p14:creationId xmlns:p14="http://schemas.microsoft.com/office/powerpoint/2010/main" val="400837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BF248CD-DB9C-40B1-BB0C-D7D6AD9E180B}" type="datetimeFigureOut">
              <a:rPr lang="it-IT" smtClean="0"/>
              <a:t>30/09/2019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EBCACAD-9C6F-4D84-8454-7A1F74C2706D}" type="slidenum">
              <a:rPr lang="it-IT" smtClean="0"/>
              <a:t>‹N›</a:t>
            </a:fld>
            <a:endParaRPr lang="it-IT"/>
          </a:p>
        </p:txBody>
      </p:sp>
    </p:spTree>
    <p:extLst>
      <p:ext uri="{BB962C8B-B14F-4D97-AF65-F5344CB8AC3E}">
        <p14:creationId xmlns:p14="http://schemas.microsoft.com/office/powerpoint/2010/main" val="488271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BF248CD-DB9C-40B1-BB0C-D7D6AD9E180B}" type="datetimeFigureOut">
              <a:rPr lang="it-IT" smtClean="0"/>
              <a:t>30/09/2019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EBCACAD-9C6F-4D84-8454-7A1F74C2706D}" type="slidenum">
              <a:rPr lang="it-IT" smtClean="0"/>
              <a:t>‹N›</a:t>
            </a:fld>
            <a:endParaRPr lang="it-IT"/>
          </a:p>
        </p:txBody>
      </p:sp>
    </p:spTree>
    <p:extLst>
      <p:ext uri="{BB962C8B-B14F-4D97-AF65-F5344CB8AC3E}">
        <p14:creationId xmlns:p14="http://schemas.microsoft.com/office/powerpoint/2010/main" val="1059573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BF248CD-DB9C-40B1-BB0C-D7D6AD9E180B}" type="datetimeFigureOut">
              <a:rPr lang="it-IT" smtClean="0"/>
              <a:t>30/09/2019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EBCACAD-9C6F-4D84-8454-7A1F74C2706D}" type="slidenum">
              <a:rPr lang="it-IT" smtClean="0"/>
              <a:t>‹N›</a:t>
            </a:fld>
            <a:endParaRPr lang="it-IT"/>
          </a:p>
        </p:txBody>
      </p:sp>
    </p:spTree>
    <p:extLst>
      <p:ext uri="{BB962C8B-B14F-4D97-AF65-F5344CB8AC3E}">
        <p14:creationId xmlns:p14="http://schemas.microsoft.com/office/powerpoint/2010/main" val="1167042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BF248CD-DB9C-40B1-BB0C-D7D6AD9E180B}" type="datetimeFigureOut">
              <a:rPr lang="it-IT" smtClean="0"/>
              <a:t>30/09/2019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EBCACAD-9C6F-4D84-8454-7A1F74C2706D}" type="slidenum">
              <a:rPr lang="it-IT" smtClean="0"/>
              <a:t>‹N›</a:t>
            </a:fld>
            <a:endParaRPr lang="it-IT"/>
          </a:p>
        </p:txBody>
      </p:sp>
    </p:spTree>
    <p:extLst>
      <p:ext uri="{BB962C8B-B14F-4D97-AF65-F5344CB8AC3E}">
        <p14:creationId xmlns:p14="http://schemas.microsoft.com/office/powerpoint/2010/main" val="3657946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BF248CD-DB9C-40B1-BB0C-D7D6AD9E180B}" type="datetimeFigureOut">
              <a:rPr lang="it-IT" smtClean="0"/>
              <a:t>30/09/2019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EBCACAD-9C6F-4D84-8454-7A1F74C2706D}" type="slidenum">
              <a:rPr lang="it-IT" smtClean="0"/>
              <a:t>‹N›</a:t>
            </a:fld>
            <a:endParaRPr lang="it-IT"/>
          </a:p>
        </p:txBody>
      </p:sp>
    </p:spTree>
    <p:extLst>
      <p:ext uri="{BB962C8B-B14F-4D97-AF65-F5344CB8AC3E}">
        <p14:creationId xmlns:p14="http://schemas.microsoft.com/office/powerpoint/2010/main" val="1851558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BF248CD-DB9C-40B1-BB0C-D7D6AD9E180B}" type="datetimeFigureOut">
              <a:rPr lang="it-IT" smtClean="0"/>
              <a:t>30/09/2019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EBCACAD-9C6F-4D84-8454-7A1F74C2706D}" type="slidenum">
              <a:rPr lang="it-IT" smtClean="0"/>
              <a:t>‹N›</a:t>
            </a:fld>
            <a:endParaRPr lang="it-IT"/>
          </a:p>
        </p:txBody>
      </p:sp>
    </p:spTree>
    <p:extLst>
      <p:ext uri="{BB962C8B-B14F-4D97-AF65-F5344CB8AC3E}">
        <p14:creationId xmlns:p14="http://schemas.microsoft.com/office/powerpoint/2010/main" val="758042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F248CD-DB9C-40B1-BB0C-D7D6AD9E180B}" type="datetimeFigureOut">
              <a:rPr lang="it-IT" smtClean="0"/>
              <a:t>30/09/2019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BCACAD-9C6F-4D84-8454-7A1F74C2706D}" type="slidenum">
              <a:rPr lang="it-IT" smtClean="0"/>
              <a:t>‹N›</a:t>
            </a:fld>
            <a:endParaRPr lang="it-IT"/>
          </a:p>
        </p:txBody>
      </p:sp>
    </p:spTree>
    <p:extLst>
      <p:ext uri="{BB962C8B-B14F-4D97-AF65-F5344CB8AC3E}">
        <p14:creationId xmlns:p14="http://schemas.microsoft.com/office/powerpoint/2010/main" val="263316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err="1" smtClean="0"/>
              <a:t>Lecture</a:t>
            </a:r>
            <a:r>
              <a:rPr lang="it-IT" dirty="0" smtClean="0"/>
              <a:t> 5</a:t>
            </a:r>
            <a:br>
              <a:rPr lang="it-IT" dirty="0" smtClean="0"/>
            </a:br>
            <a:r>
              <a:rPr lang="it-IT" b="1" dirty="0" smtClean="0"/>
              <a:t>A</a:t>
            </a:r>
            <a:r>
              <a:rPr lang="en-US" b="1" dirty="0" smtClean="0"/>
              <a:t>n introduction to the models, the gravity model</a:t>
            </a:r>
            <a:endParaRPr lang="it-IT" dirty="0"/>
          </a:p>
        </p:txBody>
      </p:sp>
      <p:sp>
        <p:nvSpPr>
          <p:cNvPr id="3" name="Sottotitolo 2"/>
          <p:cNvSpPr>
            <a:spLocks noGrp="1"/>
          </p:cNvSpPr>
          <p:nvPr>
            <p:ph type="subTitle" idx="1"/>
          </p:nvPr>
        </p:nvSpPr>
        <p:spPr/>
        <p:txBody>
          <a:bodyPr/>
          <a:lstStyle/>
          <a:p>
            <a:r>
              <a:rPr lang="it-IT" dirty="0" smtClean="0"/>
              <a:t>Giorgia </a:t>
            </a:r>
            <a:r>
              <a:rPr lang="it-IT" dirty="0" err="1" smtClean="0"/>
              <a:t>Giovannetti</a:t>
            </a:r>
            <a:endParaRPr lang="it-IT" dirty="0" smtClean="0"/>
          </a:p>
        </p:txBody>
      </p:sp>
    </p:spTree>
    <p:extLst>
      <p:ext uri="{BB962C8B-B14F-4D97-AF65-F5344CB8AC3E}">
        <p14:creationId xmlns:p14="http://schemas.microsoft.com/office/powerpoint/2010/main" val="11742229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Who</a:t>
            </a:r>
            <a:r>
              <a:rPr lang="it-IT" dirty="0" smtClean="0">
                <a:solidFill>
                  <a:schemeClr val="tx1">
                    <a:lumMod val="65000"/>
                    <a:lumOff val="35000"/>
                  </a:schemeClr>
                </a:solidFill>
              </a:rPr>
              <a:t> </a:t>
            </a:r>
            <a:r>
              <a:rPr lang="it-IT" dirty="0" err="1" smtClean="0">
                <a:solidFill>
                  <a:schemeClr val="tx1">
                    <a:lumMod val="65000"/>
                    <a:lumOff val="35000"/>
                  </a:schemeClr>
                </a:solidFill>
              </a:rPr>
              <a:t>exports</a:t>
            </a:r>
            <a:r>
              <a:rPr lang="it-IT" dirty="0" smtClean="0">
                <a:solidFill>
                  <a:schemeClr val="tx1">
                    <a:lumMod val="65000"/>
                    <a:lumOff val="35000"/>
                  </a:schemeClr>
                </a:solidFill>
              </a:rPr>
              <a:t> </a:t>
            </a:r>
            <a:r>
              <a:rPr lang="it-IT" dirty="0" err="1" smtClean="0">
                <a:solidFill>
                  <a:schemeClr val="tx1">
                    <a:lumMod val="65000"/>
                    <a:lumOff val="35000"/>
                  </a:schemeClr>
                </a:solidFill>
              </a:rPr>
              <a:t>what</a:t>
            </a:r>
            <a:r>
              <a:rPr lang="it-IT" dirty="0" smtClean="0">
                <a:solidFill>
                  <a:schemeClr val="tx1">
                    <a:lumMod val="65000"/>
                    <a:lumOff val="35000"/>
                  </a:schemeClr>
                </a:solidFill>
              </a:rPr>
              <a:t>? </a:t>
            </a:r>
            <a:r>
              <a:rPr lang="it-IT" dirty="0" err="1" smtClean="0">
                <a:solidFill>
                  <a:schemeClr val="tx1">
                    <a:lumMod val="65000"/>
                    <a:lumOff val="35000"/>
                  </a:schemeClr>
                </a:solidFill>
              </a:rPr>
              <a:t>Does</a:t>
            </a:r>
            <a:r>
              <a:rPr lang="it-IT" dirty="0" smtClean="0">
                <a:solidFill>
                  <a:schemeClr val="tx1">
                    <a:lumMod val="65000"/>
                    <a:lumOff val="35000"/>
                  </a:schemeClr>
                </a:solidFill>
              </a:rPr>
              <a:t> </a:t>
            </a:r>
            <a:r>
              <a:rPr lang="it-IT" dirty="0" err="1" smtClean="0">
                <a:solidFill>
                  <a:schemeClr val="tx1">
                    <a:lumMod val="65000"/>
                    <a:lumOff val="35000"/>
                  </a:schemeClr>
                </a:solidFill>
              </a:rPr>
              <a:t>it</a:t>
            </a:r>
            <a:r>
              <a:rPr lang="it-IT" dirty="0" smtClean="0">
                <a:solidFill>
                  <a:schemeClr val="tx1">
                    <a:lumMod val="65000"/>
                    <a:lumOff val="35000"/>
                  </a:schemeClr>
                </a:solidFill>
              </a:rPr>
              <a:t> </a:t>
            </a:r>
            <a:r>
              <a:rPr lang="it-IT" dirty="0" err="1" smtClean="0">
                <a:solidFill>
                  <a:schemeClr val="tx1">
                    <a:lumMod val="65000"/>
                    <a:lumOff val="35000"/>
                  </a:schemeClr>
                </a:solidFill>
              </a:rPr>
              <a:t>matter</a:t>
            </a:r>
            <a:r>
              <a:rPr lang="it-IT" dirty="0" smtClean="0">
                <a:solidFill>
                  <a:schemeClr val="tx1">
                    <a:lumMod val="65000"/>
                    <a:lumOff val="35000"/>
                  </a:schemeClr>
                </a:solidFill>
              </a:rPr>
              <a:t>?</a:t>
            </a:r>
            <a:endParaRPr lang="it-IT"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a:bodyPr>
          <a:lstStyle/>
          <a:p>
            <a:pPr>
              <a:buNone/>
            </a:pPr>
            <a:r>
              <a:rPr lang="it-IT" dirty="0" err="1" smtClean="0">
                <a:solidFill>
                  <a:schemeClr val="tx1">
                    <a:lumMod val="50000"/>
                    <a:lumOff val="50000"/>
                  </a:schemeClr>
                </a:solidFill>
              </a:rPr>
              <a:t>Lessons</a:t>
            </a:r>
            <a:r>
              <a:rPr lang="it-IT" dirty="0" smtClean="0">
                <a:solidFill>
                  <a:schemeClr val="tx1">
                    <a:lumMod val="50000"/>
                    <a:lumOff val="50000"/>
                  </a:schemeClr>
                </a:solidFill>
              </a:rPr>
              <a:t> </a:t>
            </a:r>
            <a:r>
              <a:rPr lang="it-IT" dirty="0" err="1" smtClean="0">
                <a:solidFill>
                  <a:schemeClr val="tx1">
                    <a:lumMod val="50000"/>
                    <a:lumOff val="50000"/>
                  </a:schemeClr>
                </a:solidFill>
              </a:rPr>
              <a:t>from</a:t>
            </a:r>
            <a:r>
              <a:rPr lang="it-IT" dirty="0" smtClean="0">
                <a:solidFill>
                  <a:schemeClr val="tx1">
                    <a:lumMod val="50000"/>
                    <a:lumOff val="50000"/>
                  </a:schemeClr>
                </a:solidFill>
              </a:rPr>
              <a:t> the </a:t>
            </a:r>
            <a:r>
              <a:rPr lang="it-IT" dirty="0" err="1" smtClean="0">
                <a:solidFill>
                  <a:schemeClr val="tx1">
                    <a:lumMod val="50000"/>
                    <a:lumOff val="50000"/>
                  </a:schemeClr>
                </a:solidFill>
              </a:rPr>
              <a:t>Ricardian</a:t>
            </a:r>
            <a:r>
              <a:rPr lang="it-IT" dirty="0" smtClean="0">
                <a:solidFill>
                  <a:schemeClr val="tx1">
                    <a:lumMod val="50000"/>
                    <a:lumOff val="50000"/>
                  </a:schemeClr>
                </a:solidFill>
              </a:rPr>
              <a:t> </a:t>
            </a:r>
            <a:r>
              <a:rPr lang="it-IT" dirty="0" err="1" smtClean="0">
                <a:solidFill>
                  <a:schemeClr val="tx1">
                    <a:lumMod val="50000"/>
                    <a:lumOff val="50000"/>
                  </a:schemeClr>
                </a:solidFill>
              </a:rPr>
              <a:t>model</a:t>
            </a:r>
            <a:r>
              <a:rPr lang="it-IT" dirty="0" smtClean="0">
                <a:solidFill>
                  <a:schemeClr val="tx1">
                    <a:lumMod val="50000"/>
                    <a:lumOff val="50000"/>
                  </a:schemeClr>
                </a:solidFill>
              </a:rPr>
              <a:t>:</a:t>
            </a:r>
          </a:p>
          <a:p>
            <a:pPr>
              <a:buFont typeface="Times New Roman" pitchFamily="18" charset="0"/>
              <a:buChar char="►"/>
            </a:pPr>
            <a:r>
              <a:rPr lang="it-IT" dirty="0" err="1" smtClean="0">
                <a:solidFill>
                  <a:srgbClr val="FF0000"/>
                </a:solidFill>
              </a:rPr>
              <a:t>Gains</a:t>
            </a:r>
            <a:r>
              <a:rPr lang="it-IT" dirty="0" smtClean="0">
                <a:solidFill>
                  <a:srgbClr val="FF0000"/>
                </a:solidFill>
              </a:rPr>
              <a:t> </a:t>
            </a:r>
            <a:r>
              <a:rPr lang="it-IT" dirty="0" err="1" smtClean="0">
                <a:solidFill>
                  <a:srgbClr val="FF0000"/>
                </a:solidFill>
              </a:rPr>
              <a:t>from</a:t>
            </a:r>
            <a:r>
              <a:rPr lang="it-IT" dirty="0" smtClean="0">
                <a:solidFill>
                  <a:srgbClr val="FF0000"/>
                </a:solidFill>
              </a:rPr>
              <a:t> </a:t>
            </a:r>
            <a:r>
              <a:rPr lang="it-IT" dirty="0" err="1" smtClean="0">
                <a:solidFill>
                  <a:srgbClr val="FF0000"/>
                </a:solidFill>
              </a:rPr>
              <a:t>trade</a:t>
            </a:r>
            <a:r>
              <a:rPr lang="it-IT" dirty="0" smtClean="0">
                <a:solidFill>
                  <a:srgbClr val="FF0000"/>
                </a:solidFill>
              </a:rPr>
              <a:t> come </a:t>
            </a:r>
            <a:r>
              <a:rPr lang="it-IT" dirty="0" err="1" smtClean="0">
                <a:solidFill>
                  <a:srgbClr val="FF0000"/>
                </a:solidFill>
              </a:rPr>
              <a:t>from</a:t>
            </a:r>
            <a:r>
              <a:rPr lang="it-IT" dirty="0" smtClean="0">
                <a:solidFill>
                  <a:srgbClr val="FF0000"/>
                </a:solidFill>
              </a:rPr>
              <a:t> </a:t>
            </a:r>
            <a:r>
              <a:rPr lang="it-IT" u="sng" dirty="0" err="1" smtClean="0">
                <a:solidFill>
                  <a:srgbClr val="FF0000"/>
                </a:solidFill>
              </a:rPr>
              <a:t>lower</a:t>
            </a:r>
            <a:r>
              <a:rPr lang="it-IT" u="sng" dirty="0" smtClean="0">
                <a:solidFill>
                  <a:srgbClr val="FF0000"/>
                </a:solidFill>
              </a:rPr>
              <a:t> </a:t>
            </a:r>
            <a:r>
              <a:rPr lang="it-IT" u="sng" dirty="0" err="1" smtClean="0">
                <a:solidFill>
                  <a:srgbClr val="FF0000"/>
                </a:solidFill>
              </a:rPr>
              <a:t>prices</a:t>
            </a:r>
            <a:r>
              <a:rPr lang="it-IT" dirty="0" smtClean="0">
                <a:solidFill>
                  <a:srgbClr val="FF0000"/>
                </a:solidFill>
              </a:rPr>
              <a:t> </a:t>
            </a:r>
            <a:r>
              <a:rPr lang="it-IT" dirty="0" err="1" smtClean="0">
                <a:solidFill>
                  <a:srgbClr val="FF0000"/>
                </a:solidFill>
              </a:rPr>
              <a:t>of</a:t>
            </a:r>
            <a:r>
              <a:rPr lang="it-IT" dirty="0" smtClean="0">
                <a:solidFill>
                  <a:srgbClr val="FF0000"/>
                </a:solidFill>
              </a:rPr>
              <a:t> </a:t>
            </a:r>
            <a:r>
              <a:rPr lang="it-IT" dirty="0" err="1" smtClean="0">
                <a:solidFill>
                  <a:srgbClr val="FF0000"/>
                </a:solidFill>
              </a:rPr>
              <a:t>imported</a:t>
            </a:r>
            <a:r>
              <a:rPr lang="it-IT" dirty="0" smtClean="0">
                <a:solidFill>
                  <a:srgbClr val="FF0000"/>
                </a:solidFill>
              </a:rPr>
              <a:t> </a:t>
            </a:r>
            <a:r>
              <a:rPr lang="it-IT" dirty="0" err="1" smtClean="0">
                <a:solidFill>
                  <a:srgbClr val="FF0000"/>
                </a:solidFill>
              </a:rPr>
              <a:t>goods</a:t>
            </a:r>
            <a:endParaRPr lang="it-IT" dirty="0" smtClean="0">
              <a:solidFill>
                <a:srgbClr val="FF0000"/>
              </a:solidFill>
            </a:endParaRPr>
          </a:p>
          <a:p>
            <a:pPr>
              <a:buFont typeface="Times New Roman" pitchFamily="18" charset="0"/>
              <a:buChar char="►"/>
            </a:pPr>
            <a:r>
              <a:rPr lang="it-IT" u="sng" dirty="0" err="1" smtClean="0">
                <a:solidFill>
                  <a:schemeClr val="tx1">
                    <a:lumMod val="50000"/>
                    <a:lumOff val="50000"/>
                  </a:schemeClr>
                </a:solidFill>
              </a:rPr>
              <a:t>Importing</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frees</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resources</a:t>
            </a:r>
            <a:r>
              <a:rPr lang="it-IT" dirty="0" smtClean="0">
                <a:solidFill>
                  <a:schemeClr val="tx1">
                    <a:lumMod val="50000"/>
                    <a:lumOff val="50000"/>
                  </a:schemeClr>
                </a:solidFill>
              </a:rPr>
              <a:t> </a:t>
            </a:r>
            <a:r>
              <a:rPr lang="it-IT" dirty="0" err="1" smtClean="0">
                <a:solidFill>
                  <a:schemeClr val="tx1">
                    <a:lumMod val="50000"/>
                    <a:lumOff val="50000"/>
                  </a:schemeClr>
                </a:solidFill>
              </a:rPr>
              <a:t>to</a:t>
            </a:r>
            <a:r>
              <a:rPr lang="it-IT" dirty="0" smtClean="0">
                <a:solidFill>
                  <a:schemeClr val="tx1">
                    <a:lumMod val="50000"/>
                    <a:lumOff val="50000"/>
                  </a:schemeClr>
                </a:solidFill>
              </a:rPr>
              <a:t> </a:t>
            </a:r>
            <a:r>
              <a:rPr lang="it-IT" dirty="0" err="1" smtClean="0">
                <a:solidFill>
                  <a:schemeClr val="tx1">
                    <a:lumMod val="50000"/>
                    <a:lumOff val="50000"/>
                  </a:schemeClr>
                </a:solidFill>
              </a:rPr>
              <a:t>be</a:t>
            </a:r>
            <a:r>
              <a:rPr lang="it-IT" dirty="0" smtClean="0">
                <a:solidFill>
                  <a:schemeClr val="tx1">
                    <a:lumMod val="50000"/>
                    <a:lumOff val="50000"/>
                  </a:schemeClr>
                </a:solidFill>
              </a:rPr>
              <a:t> </a:t>
            </a:r>
            <a:r>
              <a:rPr lang="it-IT" dirty="0" err="1" smtClean="0">
                <a:solidFill>
                  <a:schemeClr val="tx1">
                    <a:lumMod val="50000"/>
                    <a:lumOff val="50000"/>
                  </a:schemeClr>
                </a:solidFill>
              </a:rPr>
              <a:t>used</a:t>
            </a:r>
            <a:r>
              <a:rPr lang="it-IT" dirty="0" smtClean="0">
                <a:solidFill>
                  <a:schemeClr val="tx1">
                    <a:lumMod val="50000"/>
                    <a:lumOff val="50000"/>
                  </a:schemeClr>
                </a:solidFill>
              </a:rPr>
              <a:t> in the export </a:t>
            </a:r>
            <a:r>
              <a:rPr lang="it-IT" dirty="0" err="1" smtClean="0">
                <a:solidFill>
                  <a:schemeClr val="tx1">
                    <a:lumMod val="50000"/>
                    <a:lumOff val="50000"/>
                  </a:schemeClr>
                </a:solidFill>
              </a:rPr>
              <a:t>sectors</a:t>
            </a:r>
            <a:r>
              <a:rPr lang="it-IT" dirty="0" smtClean="0">
                <a:solidFill>
                  <a:schemeClr val="tx1">
                    <a:lumMod val="50000"/>
                    <a:lumOff val="50000"/>
                  </a:schemeClr>
                </a:solidFill>
              </a:rPr>
              <a:t>, </a:t>
            </a:r>
            <a:r>
              <a:rPr lang="it-IT" dirty="0" err="1" smtClean="0">
                <a:solidFill>
                  <a:schemeClr val="tx1">
                    <a:lumMod val="50000"/>
                    <a:lumOff val="50000"/>
                  </a:schemeClr>
                </a:solidFill>
              </a:rPr>
              <a:t>leading</a:t>
            </a:r>
            <a:r>
              <a:rPr lang="it-IT" dirty="0" smtClean="0">
                <a:solidFill>
                  <a:schemeClr val="tx1">
                    <a:lumMod val="50000"/>
                    <a:lumOff val="50000"/>
                  </a:schemeClr>
                </a:solidFill>
              </a:rPr>
              <a:t> </a:t>
            </a:r>
            <a:r>
              <a:rPr lang="it-IT" dirty="0" err="1" smtClean="0">
                <a:solidFill>
                  <a:schemeClr val="tx1">
                    <a:lumMod val="50000"/>
                    <a:lumOff val="50000"/>
                  </a:schemeClr>
                </a:solidFill>
              </a:rPr>
              <a:t>to</a:t>
            </a:r>
            <a:r>
              <a:rPr lang="it-IT" dirty="0" smtClean="0">
                <a:solidFill>
                  <a:schemeClr val="tx1">
                    <a:lumMod val="50000"/>
                    <a:lumOff val="50000"/>
                  </a:schemeClr>
                </a:solidFill>
              </a:rPr>
              <a:t> </a:t>
            </a:r>
            <a:r>
              <a:rPr lang="it-IT" u="sng" dirty="0" err="1" smtClean="0">
                <a:solidFill>
                  <a:schemeClr val="tx1">
                    <a:lumMod val="50000"/>
                    <a:lumOff val="50000"/>
                  </a:schemeClr>
                </a:solidFill>
              </a:rPr>
              <a:t>specialization</a:t>
            </a:r>
            <a:endParaRPr lang="it-IT" u="sng" dirty="0" smtClean="0">
              <a:solidFill>
                <a:schemeClr val="tx1">
                  <a:lumMod val="50000"/>
                  <a:lumOff val="50000"/>
                </a:schemeClr>
              </a:solidFill>
            </a:endParaRPr>
          </a:p>
          <a:p>
            <a:pPr>
              <a:buFont typeface="Times New Roman" pitchFamily="18" charset="0"/>
              <a:buChar char="►"/>
            </a:pPr>
            <a:r>
              <a:rPr lang="it-IT" dirty="0" err="1" smtClean="0">
                <a:solidFill>
                  <a:schemeClr val="tx1">
                    <a:lumMod val="50000"/>
                    <a:lumOff val="50000"/>
                  </a:schemeClr>
                </a:solidFill>
              </a:rPr>
              <a:t>Countries</a:t>
            </a:r>
            <a:r>
              <a:rPr lang="it-IT" dirty="0" smtClean="0">
                <a:solidFill>
                  <a:schemeClr val="tx1">
                    <a:lumMod val="50000"/>
                    <a:lumOff val="50000"/>
                  </a:schemeClr>
                </a:solidFill>
              </a:rPr>
              <a:t> can </a:t>
            </a:r>
            <a:r>
              <a:rPr lang="it-IT" dirty="0" err="1" smtClean="0">
                <a:solidFill>
                  <a:schemeClr val="tx1">
                    <a:lumMod val="50000"/>
                    <a:lumOff val="50000"/>
                  </a:schemeClr>
                </a:solidFill>
              </a:rPr>
              <a:t>consume</a:t>
            </a:r>
            <a:r>
              <a:rPr lang="it-IT" dirty="0" smtClean="0">
                <a:solidFill>
                  <a:schemeClr val="tx1">
                    <a:lumMod val="50000"/>
                    <a:lumOff val="50000"/>
                  </a:schemeClr>
                </a:solidFill>
              </a:rPr>
              <a:t> </a:t>
            </a:r>
            <a:r>
              <a:rPr lang="it-IT" dirty="0" err="1" smtClean="0">
                <a:solidFill>
                  <a:schemeClr val="tx1">
                    <a:lumMod val="50000"/>
                    <a:lumOff val="50000"/>
                  </a:schemeClr>
                </a:solidFill>
              </a:rPr>
              <a:t>outside</a:t>
            </a:r>
            <a:r>
              <a:rPr lang="it-IT" dirty="0" smtClean="0">
                <a:solidFill>
                  <a:schemeClr val="tx1">
                    <a:lumMod val="50000"/>
                    <a:lumOff val="50000"/>
                  </a:schemeClr>
                </a:solidFill>
              </a:rPr>
              <a:t> </a:t>
            </a:r>
            <a:r>
              <a:rPr lang="it-IT" dirty="0" err="1" smtClean="0">
                <a:solidFill>
                  <a:schemeClr val="tx1">
                    <a:lumMod val="50000"/>
                    <a:lumOff val="50000"/>
                  </a:schemeClr>
                </a:solidFill>
              </a:rPr>
              <a:t>their</a:t>
            </a:r>
            <a:r>
              <a:rPr lang="it-IT" dirty="0" smtClean="0">
                <a:solidFill>
                  <a:schemeClr val="tx1">
                    <a:lumMod val="50000"/>
                    <a:lumOff val="50000"/>
                  </a:schemeClr>
                </a:solidFill>
              </a:rPr>
              <a:t> </a:t>
            </a:r>
            <a:r>
              <a:rPr lang="it-IT" u="sng" dirty="0" smtClean="0">
                <a:solidFill>
                  <a:schemeClr val="tx1">
                    <a:lumMod val="50000"/>
                    <a:lumOff val="50000"/>
                  </a:schemeClr>
                </a:solidFill>
              </a:rPr>
              <a:t>production </a:t>
            </a:r>
            <a:r>
              <a:rPr lang="it-IT" u="sng" dirty="0" err="1" smtClean="0">
                <a:solidFill>
                  <a:schemeClr val="tx1">
                    <a:lumMod val="50000"/>
                    <a:lumOff val="50000"/>
                  </a:schemeClr>
                </a:solidFill>
              </a:rPr>
              <a:t>possibility</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frontier</a:t>
            </a:r>
            <a:endParaRPr lang="it-IT" u="sng" dirty="0" smtClean="0">
              <a:solidFill>
                <a:schemeClr val="tx1">
                  <a:lumMod val="50000"/>
                  <a:lumOff val="50000"/>
                </a:schemeClr>
              </a:solidFill>
            </a:endParaRPr>
          </a:p>
          <a:p>
            <a:pPr>
              <a:buFont typeface="Times New Roman" pitchFamily="18" charset="0"/>
              <a:buChar char="►"/>
            </a:pPr>
            <a:r>
              <a:rPr lang="it-IT" dirty="0" smtClean="0">
                <a:solidFill>
                  <a:schemeClr val="tx1">
                    <a:lumMod val="50000"/>
                    <a:lumOff val="50000"/>
                  </a:schemeClr>
                </a:solidFill>
              </a:rPr>
              <a:t>In </a:t>
            </a:r>
            <a:r>
              <a:rPr lang="it-IT" dirty="0" err="1" smtClean="0">
                <a:solidFill>
                  <a:schemeClr val="tx1">
                    <a:lumMod val="50000"/>
                    <a:lumOff val="50000"/>
                  </a:schemeClr>
                </a:solidFill>
              </a:rPr>
              <a:t>this</a:t>
            </a:r>
            <a:r>
              <a:rPr lang="it-IT" dirty="0" smtClean="0">
                <a:solidFill>
                  <a:schemeClr val="tx1">
                    <a:lumMod val="50000"/>
                    <a:lumOff val="50000"/>
                  </a:schemeClr>
                </a:solidFill>
              </a:rPr>
              <a:t> </a:t>
            </a:r>
            <a:r>
              <a:rPr lang="it-IT" dirty="0" err="1" smtClean="0">
                <a:solidFill>
                  <a:schemeClr val="tx1">
                    <a:lumMod val="50000"/>
                    <a:lumOff val="50000"/>
                  </a:schemeClr>
                </a:solidFill>
              </a:rPr>
              <a:t>regard</a:t>
            </a:r>
            <a:r>
              <a:rPr lang="it-IT" dirty="0" smtClean="0">
                <a:solidFill>
                  <a:schemeClr val="tx1">
                    <a:lumMod val="50000"/>
                    <a:lumOff val="50000"/>
                  </a:schemeClr>
                </a:solidFill>
              </a:rPr>
              <a:t> </a:t>
            </a:r>
            <a:r>
              <a:rPr lang="it-IT" dirty="0" err="1" smtClean="0">
                <a:solidFill>
                  <a:schemeClr val="tx1">
                    <a:lumMod val="50000"/>
                    <a:lumOff val="50000"/>
                  </a:schemeClr>
                </a:solidFill>
              </a:rPr>
              <a:t>trade</a:t>
            </a:r>
            <a:r>
              <a:rPr lang="it-IT" dirty="0" smtClean="0">
                <a:solidFill>
                  <a:schemeClr val="tx1">
                    <a:lumMod val="50000"/>
                    <a:lumOff val="50000"/>
                  </a:schemeClr>
                </a:solidFill>
              </a:rPr>
              <a:t> </a:t>
            </a:r>
            <a:r>
              <a:rPr lang="it-IT" dirty="0" err="1" smtClean="0">
                <a:solidFill>
                  <a:schemeClr val="tx1">
                    <a:lumMod val="50000"/>
                    <a:lumOff val="50000"/>
                  </a:schemeClr>
                </a:solidFill>
              </a:rPr>
              <a:t>acts</a:t>
            </a:r>
            <a:r>
              <a:rPr lang="it-IT" dirty="0" smtClean="0">
                <a:solidFill>
                  <a:schemeClr val="tx1">
                    <a:lumMod val="50000"/>
                    <a:lumOff val="50000"/>
                  </a:schemeClr>
                </a:solidFill>
              </a:rPr>
              <a:t> </a:t>
            </a:r>
            <a:r>
              <a:rPr lang="it-IT" dirty="0" err="1" smtClean="0">
                <a:solidFill>
                  <a:schemeClr val="tx1">
                    <a:lumMod val="50000"/>
                    <a:lumOff val="50000"/>
                  </a:schemeClr>
                </a:solidFill>
              </a:rPr>
              <a:t>as</a:t>
            </a:r>
            <a:r>
              <a:rPr lang="it-IT" dirty="0" smtClean="0">
                <a:solidFill>
                  <a:schemeClr val="tx1">
                    <a:lumMod val="50000"/>
                    <a:lumOff val="50000"/>
                  </a:schemeClr>
                </a:solidFill>
              </a:rPr>
              <a:t> a </a:t>
            </a:r>
            <a:r>
              <a:rPr lang="it-IT" u="sng" dirty="0" err="1" smtClean="0">
                <a:solidFill>
                  <a:schemeClr val="tx1">
                    <a:lumMod val="50000"/>
                    <a:lumOff val="50000"/>
                  </a:schemeClr>
                </a:solidFill>
              </a:rPr>
              <a:t>technology</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improvement</a:t>
            </a:r>
            <a:endParaRPr lang="it-IT" u="sng" dirty="0" smtClean="0">
              <a:solidFill>
                <a:schemeClr val="tx1">
                  <a:lumMod val="50000"/>
                  <a:lumOff val="50000"/>
                </a:schemeClr>
              </a:solidFill>
            </a:endParaRP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10</a:t>
            </a:fld>
            <a:endParaRPr lang="it-IT"/>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spTree>
    <p:extLst>
      <p:ext uri="{BB962C8B-B14F-4D97-AF65-F5344CB8AC3E}">
        <p14:creationId xmlns:p14="http://schemas.microsoft.com/office/powerpoint/2010/main" val="463950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Who</a:t>
            </a:r>
            <a:r>
              <a:rPr lang="it-IT" dirty="0" smtClean="0">
                <a:solidFill>
                  <a:schemeClr val="tx1">
                    <a:lumMod val="65000"/>
                    <a:lumOff val="35000"/>
                  </a:schemeClr>
                </a:solidFill>
              </a:rPr>
              <a:t> </a:t>
            </a:r>
            <a:r>
              <a:rPr lang="it-IT" dirty="0" err="1" smtClean="0">
                <a:solidFill>
                  <a:schemeClr val="tx1">
                    <a:lumMod val="65000"/>
                    <a:lumOff val="35000"/>
                  </a:schemeClr>
                </a:solidFill>
              </a:rPr>
              <a:t>exports</a:t>
            </a:r>
            <a:r>
              <a:rPr lang="it-IT" dirty="0" smtClean="0">
                <a:solidFill>
                  <a:schemeClr val="tx1">
                    <a:lumMod val="65000"/>
                    <a:lumOff val="35000"/>
                  </a:schemeClr>
                </a:solidFill>
              </a:rPr>
              <a:t> </a:t>
            </a:r>
            <a:r>
              <a:rPr lang="it-IT" dirty="0" err="1" smtClean="0">
                <a:solidFill>
                  <a:schemeClr val="tx1">
                    <a:lumMod val="65000"/>
                    <a:lumOff val="35000"/>
                  </a:schemeClr>
                </a:solidFill>
              </a:rPr>
              <a:t>what</a:t>
            </a:r>
            <a:r>
              <a:rPr lang="it-IT" dirty="0" smtClean="0">
                <a:solidFill>
                  <a:schemeClr val="tx1">
                    <a:lumMod val="65000"/>
                    <a:lumOff val="35000"/>
                  </a:schemeClr>
                </a:solidFill>
              </a:rPr>
              <a:t>? </a:t>
            </a:r>
            <a:r>
              <a:rPr lang="it-IT" dirty="0" err="1" smtClean="0">
                <a:solidFill>
                  <a:schemeClr val="tx1">
                    <a:lumMod val="65000"/>
                    <a:lumOff val="35000"/>
                  </a:schemeClr>
                </a:solidFill>
              </a:rPr>
              <a:t>Does</a:t>
            </a:r>
            <a:r>
              <a:rPr lang="it-IT" dirty="0" smtClean="0">
                <a:solidFill>
                  <a:schemeClr val="tx1">
                    <a:lumMod val="65000"/>
                    <a:lumOff val="35000"/>
                  </a:schemeClr>
                </a:solidFill>
              </a:rPr>
              <a:t> </a:t>
            </a:r>
            <a:r>
              <a:rPr lang="it-IT" dirty="0" err="1" smtClean="0">
                <a:solidFill>
                  <a:schemeClr val="tx1">
                    <a:lumMod val="65000"/>
                    <a:lumOff val="35000"/>
                  </a:schemeClr>
                </a:solidFill>
              </a:rPr>
              <a:t>it</a:t>
            </a:r>
            <a:r>
              <a:rPr lang="it-IT" dirty="0" smtClean="0">
                <a:solidFill>
                  <a:schemeClr val="tx1">
                    <a:lumMod val="65000"/>
                    <a:lumOff val="35000"/>
                  </a:schemeClr>
                </a:solidFill>
              </a:rPr>
              <a:t> </a:t>
            </a:r>
            <a:r>
              <a:rPr lang="it-IT" dirty="0" err="1" smtClean="0">
                <a:solidFill>
                  <a:schemeClr val="tx1">
                    <a:lumMod val="65000"/>
                    <a:lumOff val="35000"/>
                  </a:schemeClr>
                </a:solidFill>
              </a:rPr>
              <a:t>matter</a:t>
            </a:r>
            <a:r>
              <a:rPr lang="it-IT" dirty="0" smtClean="0">
                <a:solidFill>
                  <a:schemeClr val="tx1">
                    <a:lumMod val="65000"/>
                    <a:lumOff val="35000"/>
                  </a:schemeClr>
                </a:solidFill>
              </a:rPr>
              <a:t>?</a:t>
            </a:r>
            <a:endParaRPr lang="it-IT"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fontScale="92500" lnSpcReduction="20000"/>
          </a:bodyPr>
          <a:lstStyle/>
          <a:p>
            <a:pPr>
              <a:buNone/>
            </a:pPr>
            <a:r>
              <a:rPr lang="it-IT" dirty="0" err="1" smtClean="0">
                <a:solidFill>
                  <a:schemeClr val="tx1">
                    <a:lumMod val="50000"/>
                    <a:lumOff val="50000"/>
                  </a:schemeClr>
                </a:solidFill>
              </a:rPr>
              <a:t>Recall</a:t>
            </a:r>
            <a:r>
              <a:rPr lang="it-IT" dirty="0" smtClean="0">
                <a:solidFill>
                  <a:schemeClr val="tx1">
                    <a:lumMod val="50000"/>
                    <a:lumOff val="50000"/>
                  </a:schemeClr>
                </a:solidFill>
              </a:rPr>
              <a:t> last </a:t>
            </a:r>
            <a:r>
              <a:rPr lang="it-IT" dirty="0" err="1" smtClean="0">
                <a:solidFill>
                  <a:schemeClr val="tx1">
                    <a:lumMod val="50000"/>
                    <a:lumOff val="50000"/>
                  </a:schemeClr>
                </a:solidFill>
              </a:rPr>
              <a:t>point</a:t>
            </a:r>
            <a:r>
              <a:rPr lang="it-IT" dirty="0" smtClean="0">
                <a:solidFill>
                  <a:schemeClr val="tx1">
                    <a:lumMod val="50000"/>
                    <a:lumOff val="50000"/>
                  </a:schemeClr>
                </a:solidFill>
              </a:rPr>
              <a:t>: </a:t>
            </a:r>
            <a:r>
              <a:rPr lang="it-IT" b="1" dirty="0" err="1" smtClean="0">
                <a:solidFill>
                  <a:schemeClr val="tx1">
                    <a:lumMod val="50000"/>
                    <a:lumOff val="50000"/>
                  </a:schemeClr>
                </a:solidFill>
              </a:rPr>
              <a:t>trade</a:t>
            </a:r>
            <a:r>
              <a:rPr lang="it-IT" b="1" dirty="0" smtClean="0">
                <a:solidFill>
                  <a:schemeClr val="tx1">
                    <a:lumMod val="50000"/>
                    <a:lumOff val="50000"/>
                  </a:schemeClr>
                </a:solidFill>
              </a:rPr>
              <a:t> </a:t>
            </a:r>
            <a:r>
              <a:rPr lang="it-IT" b="1" dirty="0" err="1" smtClean="0">
                <a:solidFill>
                  <a:schemeClr val="tx1">
                    <a:lumMod val="50000"/>
                    <a:lumOff val="50000"/>
                  </a:schemeClr>
                </a:solidFill>
              </a:rPr>
              <a:t>acts</a:t>
            </a:r>
            <a:r>
              <a:rPr lang="it-IT" b="1" dirty="0" smtClean="0">
                <a:solidFill>
                  <a:schemeClr val="tx1">
                    <a:lumMod val="50000"/>
                    <a:lumOff val="50000"/>
                  </a:schemeClr>
                </a:solidFill>
              </a:rPr>
              <a:t> </a:t>
            </a:r>
            <a:r>
              <a:rPr lang="it-IT" b="1" dirty="0" err="1" smtClean="0">
                <a:solidFill>
                  <a:schemeClr val="tx1">
                    <a:lumMod val="50000"/>
                    <a:lumOff val="50000"/>
                  </a:schemeClr>
                </a:solidFill>
              </a:rPr>
              <a:t>as</a:t>
            </a:r>
            <a:r>
              <a:rPr lang="it-IT" b="1" dirty="0" smtClean="0">
                <a:solidFill>
                  <a:schemeClr val="tx1">
                    <a:lumMod val="50000"/>
                    <a:lumOff val="50000"/>
                  </a:schemeClr>
                </a:solidFill>
              </a:rPr>
              <a:t> a </a:t>
            </a:r>
            <a:r>
              <a:rPr lang="it-IT" b="1" u="sng" dirty="0" err="1" smtClean="0">
                <a:solidFill>
                  <a:schemeClr val="tx1">
                    <a:lumMod val="50000"/>
                    <a:lumOff val="50000"/>
                  </a:schemeClr>
                </a:solidFill>
              </a:rPr>
              <a:t>technology</a:t>
            </a:r>
            <a:r>
              <a:rPr lang="it-IT" b="1" u="sng" dirty="0" smtClean="0">
                <a:solidFill>
                  <a:schemeClr val="tx1">
                    <a:lumMod val="50000"/>
                    <a:lumOff val="50000"/>
                  </a:schemeClr>
                </a:solidFill>
              </a:rPr>
              <a:t> </a:t>
            </a:r>
            <a:r>
              <a:rPr lang="it-IT" b="1" u="sng" dirty="0" err="1" smtClean="0">
                <a:solidFill>
                  <a:schemeClr val="tx1">
                    <a:lumMod val="50000"/>
                    <a:lumOff val="50000"/>
                  </a:schemeClr>
                </a:solidFill>
              </a:rPr>
              <a:t>improvement</a:t>
            </a:r>
            <a:endParaRPr lang="it-IT" b="1" dirty="0" smtClean="0">
              <a:solidFill>
                <a:schemeClr val="tx1">
                  <a:lumMod val="50000"/>
                  <a:lumOff val="50000"/>
                </a:schemeClr>
              </a:solidFill>
            </a:endParaRPr>
          </a:p>
          <a:p>
            <a:pPr>
              <a:buNone/>
            </a:pPr>
            <a:r>
              <a:rPr lang="it-IT" dirty="0" err="1" smtClean="0">
                <a:solidFill>
                  <a:schemeClr val="tx1">
                    <a:lumMod val="50000"/>
                    <a:lumOff val="50000"/>
                  </a:schemeClr>
                </a:solidFill>
              </a:rPr>
              <a:t>Consider</a:t>
            </a:r>
            <a:r>
              <a:rPr lang="it-IT" dirty="0" smtClean="0">
                <a:solidFill>
                  <a:schemeClr val="tx1">
                    <a:lumMod val="50000"/>
                    <a:lumOff val="50000"/>
                  </a:schemeClr>
                </a:solidFill>
              </a:rPr>
              <a:t> </a:t>
            </a:r>
            <a:r>
              <a:rPr lang="it-IT" dirty="0" err="1" smtClean="0">
                <a:solidFill>
                  <a:schemeClr val="tx1">
                    <a:lumMod val="50000"/>
                    <a:lumOff val="50000"/>
                  </a:schemeClr>
                </a:solidFill>
              </a:rPr>
              <a:t>this</a:t>
            </a:r>
            <a:r>
              <a:rPr lang="it-IT" dirty="0" smtClean="0">
                <a:solidFill>
                  <a:schemeClr val="tx1">
                    <a:lumMod val="50000"/>
                    <a:lumOff val="50000"/>
                  </a:schemeClr>
                </a:solidFill>
              </a:rPr>
              <a:t> </a:t>
            </a:r>
            <a:r>
              <a:rPr lang="it-IT" dirty="0" err="1" smtClean="0">
                <a:solidFill>
                  <a:schemeClr val="tx1">
                    <a:lumMod val="50000"/>
                    <a:lumOff val="50000"/>
                  </a:schemeClr>
                </a:solidFill>
              </a:rPr>
              <a:t>parable</a:t>
            </a:r>
            <a:r>
              <a:rPr lang="it-IT" dirty="0" smtClean="0">
                <a:solidFill>
                  <a:schemeClr val="tx1">
                    <a:lumMod val="50000"/>
                    <a:lumOff val="50000"/>
                  </a:schemeClr>
                </a:solidFill>
              </a:rPr>
              <a:t>:</a:t>
            </a:r>
          </a:p>
          <a:p>
            <a:pPr>
              <a:buFont typeface="Times New Roman" pitchFamily="18" charset="0"/>
              <a:buChar char="►"/>
            </a:pPr>
            <a:r>
              <a:rPr lang="en-US" dirty="0" smtClean="0">
                <a:solidFill>
                  <a:schemeClr val="tx1">
                    <a:lumMod val="50000"/>
                    <a:lumOff val="50000"/>
                  </a:schemeClr>
                </a:solidFill>
              </a:rPr>
              <a:t>an entrepreneur starts a new business that uses a </a:t>
            </a:r>
            <a:r>
              <a:rPr lang="en-US" u="sng" dirty="0" smtClean="0">
                <a:solidFill>
                  <a:schemeClr val="tx1">
                    <a:lumMod val="50000"/>
                    <a:lumOff val="50000"/>
                  </a:schemeClr>
                </a:solidFill>
              </a:rPr>
              <a:t>secret technology</a:t>
            </a:r>
            <a:r>
              <a:rPr lang="en-US" dirty="0" smtClean="0">
                <a:solidFill>
                  <a:schemeClr val="tx1">
                    <a:lumMod val="50000"/>
                    <a:lumOff val="50000"/>
                  </a:schemeClr>
                </a:solidFill>
              </a:rPr>
              <a:t> to </a:t>
            </a:r>
            <a:r>
              <a:rPr lang="en-US" u="sng" dirty="0" smtClean="0">
                <a:solidFill>
                  <a:schemeClr val="tx1">
                    <a:lumMod val="50000"/>
                    <a:lumOff val="50000"/>
                  </a:schemeClr>
                </a:solidFill>
              </a:rPr>
              <a:t>convert</a:t>
            </a:r>
            <a:r>
              <a:rPr lang="en-US" dirty="0" smtClean="0">
                <a:solidFill>
                  <a:schemeClr val="tx1">
                    <a:lumMod val="50000"/>
                    <a:lumOff val="50000"/>
                  </a:schemeClr>
                </a:solidFill>
              </a:rPr>
              <a:t> U.S. wheat, lumber, and so on into cheap high-quality consumer goods</a:t>
            </a:r>
          </a:p>
          <a:p>
            <a:pPr>
              <a:buFont typeface="Times New Roman" pitchFamily="18" charset="0"/>
              <a:buChar char="►"/>
            </a:pPr>
            <a:r>
              <a:rPr lang="en-US" dirty="0" smtClean="0">
                <a:solidFill>
                  <a:schemeClr val="tx1">
                    <a:lumMod val="50000"/>
                    <a:lumOff val="50000"/>
                  </a:schemeClr>
                </a:solidFill>
              </a:rPr>
              <a:t>The entrepreneur is hailed as an </a:t>
            </a:r>
            <a:r>
              <a:rPr lang="en-US" u="sng" dirty="0" smtClean="0">
                <a:solidFill>
                  <a:schemeClr val="tx1">
                    <a:lumMod val="50000"/>
                    <a:lumOff val="50000"/>
                  </a:schemeClr>
                </a:solidFill>
              </a:rPr>
              <a:t>industrial hero</a:t>
            </a:r>
            <a:r>
              <a:rPr lang="en-US" dirty="0" smtClean="0">
                <a:solidFill>
                  <a:schemeClr val="tx1">
                    <a:lumMod val="50000"/>
                    <a:lumOff val="50000"/>
                  </a:schemeClr>
                </a:solidFill>
              </a:rPr>
              <a:t>; although some of his domestic competitors are hurt</a:t>
            </a:r>
          </a:p>
          <a:p>
            <a:pPr>
              <a:buFont typeface="Times New Roman" pitchFamily="18" charset="0"/>
              <a:buChar char="►"/>
            </a:pPr>
            <a:r>
              <a:rPr lang="en-US" dirty="0" smtClean="0">
                <a:solidFill>
                  <a:schemeClr val="tx1">
                    <a:lumMod val="50000"/>
                    <a:lumOff val="50000"/>
                  </a:schemeClr>
                </a:solidFill>
              </a:rPr>
              <a:t>But then an investigative reporter discovers that </a:t>
            </a:r>
            <a:r>
              <a:rPr lang="en-US" u="sng" dirty="0" smtClean="0">
                <a:solidFill>
                  <a:schemeClr val="tx1">
                    <a:lumMod val="50000"/>
                    <a:lumOff val="50000"/>
                  </a:schemeClr>
                </a:solidFill>
              </a:rPr>
              <a:t>what he is really doing is shipping</a:t>
            </a:r>
            <a:r>
              <a:rPr lang="en-US" dirty="0" smtClean="0">
                <a:solidFill>
                  <a:schemeClr val="tx1">
                    <a:lumMod val="50000"/>
                    <a:lumOff val="50000"/>
                  </a:schemeClr>
                </a:solidFill>
              </a:rPr>
              <a:t> the wheat and lumber to Asia and using the proceeds to buy manufactured goods</a:t>
            </a:r>
            <a:endParaRPr lang="it-IT" dirty="0" smtClean="0">
              <a:solidFill>
                <a:schemeClr val="tx1">
                  <a:lumMod val="50000"/>
                  <a:lumOff val="50000"/>
                </a:schemeClr>
              </a:solidFill>
            </a:endParaRPr>
          </a:p>
          <a:p>
            <a:pPr>
              <a:buFont typeface="Times New Roman" pitchFamily="18" charset="0"/>
              <a:buChar char="►"/>
            </a:pPr>
            <a:r>
              <a:rPr lang="en-US" dirty="0" smtClean="0">
                <a:solidFill>
                  <a:schemeClr val="tx1">
                    <a:lumMod val="50000"/>
                    <a:lumOff val="50000"/>
                  </a:schemeClr>
                </a:solidFill>
              </a:rPr>
              <a:t>he is denounced as a </a:t>
            </a:r>
            <a:r>
              <a:rPr lang="en-US" u="sng" dirty="0" smtClean="0">
                <a:solidFill>
                  <a:schemeClr val="tx1">
                    <a:lumMod val="50000"/>
                    <a:lumOff val="50000"/>
                  </a:schemeClr>
                </a:solidFill>
              </a:rPr>
              <a:t>fraud</a:t>
            </a:r>
            <a:r>
              <a:rPr lang="en-US" dirty="0" smtClean="0">
                <a:solidFill>
                  <a:schemeClr val="tx1">
                    <a:lumMod val="50000"/>
                    <a:lumOff val="50000"/>
                  </a:schemeClr>
                </a:solidFill>
              </a:rPr>
              <a:t> who is </a:t>
            </a:r>
            <a:r>
              <a:rPr lang="en-US" u="sng" dirty="0" smtClean="0">
                <a:solidFill>
                  <a:schemeClr val="tx1">
                    <a:lumMod val="50000"/>
                    <a:lumOff val="50000"/>
                  </a:schemeClr>
                </a:solidFill>
              </a:rPr>
              <a:t>destroying American jobs</a:t>
            </a:r>
          </a:p>
          <a:p>
            <a:pPr lvl="0">
              <a:buNone/>
            </a:pPr>
            <a:r>
              <a:rPr lang="en-US" dirty="0" smtClean="0">
                <a:solidFill>
                  <a:prstClr val="black">
                    <a:lumMod val="50000"/>
                    <a:lumOff val="50000"/>
                  </a:prstClr>
                </a:solidFill>
              </a:rPr>
              <a:t>						</a:t>
            </a:r>
            <a:r>
              <a:rPr lang="en-US" sz="1500" dirty="0" err="1">
                <a:solidFill>
                  <a:prstClr val="black">
                    <a:lumMod val="50000"/>
                    <a:lumOff val="50000"/>
                  </a:prstClr>
                </a:solidFill>
              </a:rPr>
              <a:t>Krugman</a:t>
            </a:r>
            <a:r>
              <a:rPr lang="en-US" sz="1500" dirty="0">
                <a:solidFill>
                  <a:prstClr val="black">
                    <a:lumMod val="50000"/>
                    <a:lumOff val="50000"/>
                  </a:prstClr>
                </a:solidFill>
              </a:rPr>
              <a:t> (1993) and Ingram textbook (1983)</a:t>
            </a:r>
            <a:endParaRPr lang="en-US" dirty="0" smtClean="0">
              <a:solidFill>
                <a:prstClr val="black">
                  <a:lumMod val="50000"/>
                  <a:lumOff val="50000"/>
                </a:prstClr>
              </a:solidFill>
            </a:endParaRP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11</a:t>
            </a:fld>
            <a:endParaRPr lang="it-IT"/>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spTree>
    <p:extLst>
      <p:ext uri="{BB962C8B-B14F-4D97-AF65-F5344CB8AC3E}">
        <p14:creationId xmlns:p14="http://schemas.microsoft.com/office/powerpoint/2010/main" val="4359127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Who</a:t>
            </a:r>
            <a:r>
              <a:rPr lang="it-IT" dirty="0" smtClean="0">
                <a:solidFill>
                  <a:schemeClr val="tx1">
                    <a:lumMod val="65000"/>
                    <a:lumOff val="35000"/>
                  </a:schemeClr>
                </a:solidFill>
              </a:rPr>
              <a:t> </a:t>
            </a:r>
            <a:r>
              <a:rPr lang="it-IT" dirty="0" err="1" smtClean="0">
                <a:solidFill>
                  <a:schemeClr val="tx1">
                    <a:lumMod val="65000"/>
                    <a:lumOff val="35000"/>
                  </a:schemeClr>
                </a:solidFill>
              </a:rPr>
              <a:t>exports</a:t>
            </a:r>
            <a:r>
              <a:rPr lang="it-IT" dirty="0" smtClean="0">
                <a:solidFill>
                  <a:schemeClr val="tx1">
                    <a:lumMod val="65000"/>
                    <a:lumOff val="35000"/>
                  </a:schemeClr>
                </a:solidFill>
              </a:rPr>
              <a:t> </a:t>
            </a:r>
            <a:r>
              <a:rPr lang="it-IT" dirty="0" err="1" smtClean="0">
                <a:solidFill>
                  <a:schemeClr val="tx1">
                    <a:lumMod val="65000"/>
                    <a:lumOff val="35000"/>
                  </a:schemeClr>
                </a:solidFill>
              </a:rPr>
              <a:t>what</a:t>
            </a:r>
            <a:r>
              <a:rPr lang="it-IT" dirty="0" smtClean="0">
                <a:solidFill>
                  <a:schemeClr val="tx1">
                    <a:lumMod val="65000"/>
                    <a:lumOff val="35000"/>
                  </a:schemeClr>
                </a:solidFill>
              </a:rPr>
              <a:t>? </a:t>
            </a:r>
            <a:r>
              <a:rPr lang="it-IT" dirty="0" err="1" smtClean="0">
                <a:solidFill>
                  <a:schemeClr val="tx1">
                    <a:lumMod val="65000"/>
                    <a:lumOff val="35000"/>
                  </a:schemeClr>
                </a:solidFill>
              </a:rPr>
              <a:t>Does</a:t>
            </a:r>
            <a:r>
              <a:rPr lang="it-IT" dirty="0" smtClean="0">
                <a:solidFill>
                  <a:schemeClr val="tx1">
                    <a:lumMod val="65000"/>
                    <a:lumOff val="35000"/>
                  </a:schemeClr>
                </a:solidFill>
              </a:rPr>
              <a:t> </a:t>
            </a:r>
            <a:r>
              <a:rPr lang="it-IT" dirty="0" err="1" smtClean="0">
                <a:solidFill>
                  <a:schemeClr val="tx1">
                    <a:lumMod val="65000"/>
                    <a:lumOff val="35000"/>
                  </a:schemeClr>
                </a:solidFill>
              </a:rPr>
              <a:t>it</a:t>
            </a:r>
            <a:r>
              <a:rPr lang="it-IT" dirty="0" smtClean="0">
                <a:solidFill>
                  <a:schemeClr val="tx1">
                    <a:lumMod val="65000"/>
                    <a:lumOff val="35000"/>
                  </a:schemeClr>
                </a:solidFill>
              </a:rPr>
              <a:t> </a:t>
            </a:r>
            <a:r>
              <a:rPr lang="it-IT" dirty="0" err="1" smtClean="0">
                <a:solidFill>
                  <a:schemeClr val="tx1">
                    <a:lumMod val="65000"/>
                    <a:lumOff val="35000"/>
                  </a:schemeClr>
                </a:solidFill>
              </a:rPr>
              <a:t>matter</a:t>
            </a:r>
            <a:r>
              <a:rPr lang="it-IT" dirty="0" smtClean="0">
                <a:solidFill>
                  <a:schemeClr val="tx1">
                    <a:lumMod val="65000"/>
                    <a:lumOff val="35000"/>
                  </a:schemeClr>
                </a:solidFill>
              </a:rPr>
              <a:t>?</a:t>
            </a:r>
            <a:endParaRPr lang="it-IT"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a:bodyPr>
          <a:lstStyle/>
          <a:p>
            <a:pPr>
              <a:buNone/>
            </a:pPr>
            <a:r>
              <a:rPr lang="it-IT" dirty="0" err="1" smtClean="0">
                <a:solidFill>
                  <a:schemeClr val="tx1">
                    <a:lumMod val="50000"/>
                    <a:lumOff val="50000"/>
                  </a:schemeClr>
                </a:solidFill>
              </a:rPr>
              <a:t>Lessons</a:t>
            </a:r>
            <a:r>
              <a:rPr lang="it-IT" dirty="0" smtClean="0">
                <a:solidFill>
                  <a:schemeClr val="tx1">
                    <a:lumMod val="50000"/>
                    <a:lumOff val="50000"/>
                  </a:schemeClr>
                </a:solidFill>
              </a:rPr>
              <a:t> </a:t>
            </a:r>
            <a:r>
              <a:rPr lang="it-IT" dirty="0" err="1" smtClean="0">
                <a:solidFill>
                  <a:schemeClr val="tx1">
                    <a:lumMod val="50000"/>
                    <a:lumOff val="50000"/>
                  </a:schemeClr>
                </a:solidFill>
              </a:rPr>
              <a:t>from</a:t>
            </a:r>
            <a:r>
              <a:rPr lang="it-IT" dirty="0" smtClean="0">
                <a:solidFill>
                  <a:schemeClr val="tx1">
                    <a:lumMod val="50000"/>
                    <a:lumOff val="50000"/>
                  </a:schemeClr>
                </a:solidFill>
              </a:rPr>
              <a:t> the </a:t>
            </a:r>
            <a:r>
              <a:rPr lang="it-IT" dirty="0" err="1" smtClean="0">
                <a:solidFill>
                  <a:schemeClr val="tx1">
                    <a:lumMod val="50000"/>
                    <a:lumOff val="50000"/>
                  </a:schemeClr>
                </a:solidFill>
              </a:rPr>
              <a:t>Ricardian</a:t>
            </a:r>
            <a:r>
              <a:rPr lang="it-IT" dirty="0" smtClean="0">
                <a:solidFill>
                  <a:schemeClr val="tx1">
                    <a:lumMod val="50000"/>
                    <a:lumOff val="50000"/>
                  </a:schemeClr>
                </a:solidFill>
              </a:rPr>
              <a:t> </a:t>
            </a:r>
            <a:r>
              <a:rPr lang="it-IT" dirty="0" err="1" smtClean="0">
                <a:solidFill>
                  <a:schemeClr val="tx1">
                    <a:lumMod val="50000"/>
                    <a:lumOff val="50000"/>
                  </a:schemeClr>
                </a:solidFill>
              </a:rPr>
              <a:t>model</a:t>
            </a:r>
            <a:r>
              <a:rPr lang="it-IT" dirty="0" smtClean="0">
                <a:solidFill>
                  <a:schemeClr val="tx1">
                    <a:lumMod val="50000"/>
                    <a:lumOff val="50000"/>
                  </a:schemeClr>
                </a:solidFill>
              </a:rPr>
              <a:t>:</a:t>
            </a:r>
          </a:p>
          <a:p>
            <a:pPr>
              <a:buFont typeface="Times New Roman" pitchFamily="18" charset="0"/>
              <a:buChar char="►"/>
            </a:pPr>
            <a:r>
              <a:rPr lang="it-IT" dirty="0" smtClean="0">
                <a:solidFill>
                  <a:schemeClr val="tx1">
                    <a:lumMod val="50000"/>
                    <a:lumOff val="50000"/>
                  </a:schemeClr>
                </a:solidFill>
              </a:rPr>
              <a:t>In the </a:t>
            </a:r>
            <a:r>
              <a:rPr lang="it-IT" dirty="0" err="1" smtClean="0">
                <a:solidFill>
                  <a:schemeClr val="tx1">
                    <a:lumMod val="50000"/>
                    <a:lumOff val="50000"/>
                  </a:schemeClr>
                </a:solidFill>
              </a:rPr>
              <a:t>basic</a:t>
            </a:r>
            <a:r>
              <a:rPr lang="it-IT" dirty="0" smtClean="0">
                <a:solidFill>
                  <a:schemeClr val="tx1">
                    <a:lumMod val="50000"/>
                    <a:lumOff val="50000"/>
                  </a:schemeClr>
                </a:solidFill>
              </a:rPr>
              <a:t> </a:t>
            </a:r>
            <a:r>
              <a:rPr lang="it-IT" dirty="0" err="1" smtClean="0">
                <a:solidFill>
                  <a:schemeClr val="tx1">
                    <a:lumMod val="50000"/>
                    <a:lumOff val="50000"/>
                  </a:schemeClr>
                </a:solidFill>
              </a:rPr>
              <a:t>version</a:t>
            </a:r>
            <a:r>
              <a:rPr lang="it-IT" dirty="0" smtClean="0">
                <a:solidFill>
                  <a:schemeClr val="tx1">
                    <a:lumMod val="50000"/>
                    <a:lumOff val="50000"/>
                  </a:schemeClr>
                </a:solidFill>
              </a:rPr>
              <a:t> </a:t>
            </a:r>
            <a:r>
              <a:rPr lang="it-IT" dirty="0" err="1" smtClean="0">
                <a:solidFill>
                  <a:schemeClr val="tx1">
                    <a:lumMod val="50000"/>
                    <a:lumOff val="50000"/>
                  </a:schemeClr>
                </a:solidFill>
              </a:rPr>
              <a:t>of</a:t>
            </a:r>
            <a:r>
              <a:rPr lang="it-IT" dirty="0" smtClean="0">
                <a:solidFill>
                  <a:schemeClr val="tx1">
                    <a:lumMod val="50000"/>
                    <a:lumOff val="50000"/>
                  </a:schemeClr>
                </a:solidFill>
              </a:rPr>
              <a:t> the </a:t>
            </a:r>
            <a:r>
              <a:rPr lang="it-IT" dirty="0" err="1" smtClean="0">
                <a:solidFill>
                  <a:schemeClr val="tx1">
                    <a:lumMod val="50000"/>
                    <a:lumOff val="50000"/>
                  </a:schemeClr>
                </a:solidFill>
              </a:rPr>
              <a:t>model</a:t>
            </a:r>
            <a:r>
              <a:rPr lang="it-IT" dirty="0" smtClean="0">
                <a:solidFill>
                  <a:schemeClr val="tx1">
                    <a:lumMod val="50000"/>
                    <a:lumOff val="50000"/>
                  </a:schemeClr>
                </a:solidFill>
              </a:rPr>
              <a:t>, the </a:t>
            </a:r>
            <a:r>
              <a:rPr lang="it-IT" u="sng" dirty="0" err="1" smtClean="0">
                <a:solidFill>
                  <a:schemeClr val="tx1">
                    <a:lumMod val="50000"/>
                    <a:lumOff val="50000"/>
                  </a:schemeClr>
                </a:solidFill>
              </a:rPr>
              <a:t>specialization</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sector</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does</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not</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matter</a:t>
            </a:r>
            <a:endParaRPr lang="it-IT" u="sng" dirty="0" smtClean="0">
              <a:solidFill>
                <a:schemeClr val="tx1">
                  <a:lumMod val="50000"/>
                  <a:lumOff val="50000"/>
                </a:schemeClr>
              </a:solidFill>
            </a:endParaRPr>
          </a:p>
          <a:p>
            <a:pPr>
              <a:buFont typeface="Times New Roman" pitchFamily="18" charset="0"/>
              <a:buChar char="►"/>
            </a:pPr>
            <a:r>
              <a:rPr lang="it-IT" dirty="0" err="1" smtClean="0">
                <a:solidFill>
                  <a:schemeClr val="tx1">
                    <a:lumMod val="50000"/>
                    <a:lumOff val="50000"/>
                  </a:schemeClr>
                </a:solidFill>
              </a:rPr>
              <a:t>Specializing</a:t>
            </a:r>
            <a:r>
              <a:rPr lang="it-IT" dirty="0" smtClean="0">
                <a:solidFill>
                  <a:schemeClr val="tx1">
                    <a:lumMod val="50000"/>
                    <a:lumOff val="50000"/>
                  </a:schemeClr>
                </a:solidFill>
              </a:rPr>
              <a:t> in high-tech </a:t>
            </a:r>
            <a:r>
              <a:rPr lang="it-IT" dirty="0" err="1" smtClean="0">
                <a:solidFill>
                  <a:schemeClr val="tx1">
                    <a:lumMod val="50000"/>
                    <a:lumOff val="50000"/>
                  </a:schemeClr>
                </a:solidFill>
              </a:rPr>
              <a:t>electornics</a:t>
            </a:r>
            <a:r>
              <a:rPr lang="it-IT" dirty="0" smtClean="0">
                <a:solidFill>
                  <a:schemeClr val="tx1">
                    <a:lumMod val="50000"/>
                    <a:lumOff val="50000"/>
                  </a:schemeClr>
                </a:solidFill>
              </a:rPr>
              <a:t> </a:t>
            </a:r>
            <a:r>
              <a:rPr lang="it-IT" dirty="0" err="1" smtClean="0">
                <a:solidFill>
                  <a:schemeClr val="tx1">
                    <a:lumMod val="50000"/>
                    <a:lumOff val="50000"/>
                  </a:schemeClr>
                </a:solidFill>
              </a:rPr>
              <a:t>is</a:t>
            </a:r>
            <a:r>
              <a:rPr lang="it-IT" dirty="0" smtClean="0">
                <a:solidFill>
                  <a:schemeClr val="tx1">
                    <a:lumMod val="50000"/>
                    <a:lumOff val="50000"/>
                  </a:schemeClr>
                </a:solidFill>
              </a:rPr>
              <a:t> the </a:t>
            </a:r>
            <a:r>
              <a:rPr lang="it-IT" dirty="0" err="1" smtClean="0">
                <a:solidFill>
                  <a:schemeClr val="tx1">
                    <a:lumMod val="50000"/>
                    <a:lumOff val="50000"/>
                  </a:schemeClr>
                </a:solidFill>
              </a:rPr>
              <a:t>same</a:t>
            </a:r>
            <a:r>
              <a:rPr lang="it-IT" dirty="0" smtClean="0">
                <a:solidFill>
                  <a:schemeClr val="tx1">
                    <a:lumMod val="50000"/>
                    <a:lumOff val="50000"/>
                  </a:schemeClr>
                </a:solidFill>
              </a:rPr>
              <a:t> </a:t>
            </a:r>
            <a:r>
              <a:rPr lang="it-IT" dirty="0" err="1" smtClean="0">
                <a:solidFill>
                  <a:schemeClr val="tx1">
                    <a:lumMod val="50000"/>
                    <a:lumOff val="50000"/>
                  </a:schemeClr>
                </a:solidFill>
              </a:rPr>
              <a:t>as</a:t>
            </a:r>
            <a:r>
              <a:rPr lang="it-IT" dirty="0" smtClean="0">
                <a:solidFill>
                  <a:schemeClr val="tx1">
                    <a:lumMod val="50000"/>
                    <a:lumOff val="50000"/>
                  </a:schemeClr>
                </a:solidFill>
              </a:rPr>
              <a:t> </a:t>
            </a:r>
            <a:r>
              <a:rPr lang="it-IT" dirty="0" err="1" smtClean="0">
                <a:solidFill>
                  <a:schemeClr val="tx1">
                    <a:lumMod val="50000"/>
                    <a:lumOff val="50000"/>
                  </a:schemeClr>
                </a:solidFill>
              </a:rPr>
              <a:t>specializing</a:t>
            </a:r>
            <a:r>
              <a:rPr lang="it-IT" dirty="0" smtClean="0">
                <a:solidFill>
                  <a:schemeClr val="tx1">
                    <a:lumMod val="50000"/>
                    <a:lumOff val="50000"/>
                  </a:schemeClr>
                </a:solidFill>
              </a:rPr>
              <a:t> in </a:t>
            </a:r>
            <a:r>
              <a:rPr lang="it-IT" dirty="0" err="1" smtClean="0">
                <a:solidFill>
                  <a:schemeClr val="tx1">
                    <a:lumMod val="50000"/>
                    <a:lumOff val="50000"/>
                  </a:schemeClr>
                </a:solidFill>
              </a:rPr>
              <a:t>textiles</a:t>
            </a:r>
            <a:r>
              <a:rPr lang="it-IT" dirty="0" smtClean="0">
                <a:solidFill>
                  <a:schemeClr val="tx1">
                    <a:lumMod val="50000"/>
                    <a:lumOff val="50000"/>
                  </a:schemeClr>
                </a:solidFill>
              </a:rPr>
              <a:t> or </a:t>
            </a:r>
            <a:r>
              <a:rPr lang="it-IT" dirty="0" err="1" smtClean="0">
                <a:solidFill>
                  <a:schemeClr val="tx1">
                    <a:lumMod val="50000"/>
                    <a:lumOff val="50000"/>
                  </a:schemeClr>
                </a:solidFill>
              </a:rPr>
              <a:t>even</a:t>
            </a:r>
            <a:r>
              <a:rPr lang="it-IT" dirty="0" smtClean="0">
                <a:solidFill>
                  <a:schemeClr val="tx1">
                    <a:lumMod val="50000"/>
                    <a:lumOff val="50000"/>
                  </a:schemeClr>
                </a:solidFill>
              </a:rPr>
              <a:t> </a:t>
            </a:r>
            <a:r>
              <a:rPr lang="it-IT" dirty="0" err="1" smtClean="0">
                <a:solidFill>
                  <a:schemeClr val="tx1">
                    <a:lumMod val="50000"/>
                    <a:lumOff val="50000"/>
                  </a:schemeClr>
                </a:solidFill>
              </a:rPr>
              <a:t>apples</a:t>
            </a:r>
            <a:endParaRPr lang="it-IT" dirty="0" smtClean="0">
              <a:solidFill>
                <a:schemeClr val="tx1">
                  <a:lumMod val="50000"/>
                  <a:lumOff val="50000"/>
                </a:schemeClr>
              </a:solidFill>
            </a:endParaRPr>
          </a:p>
          <a:p>
            <a:pPr>
              <a:buFont typeface="Times New Roman" pitchFamily="18" charset="0"/>
              <a:buChar char="►"/>
            </a:pPr>
            <a:r>
              <a:rPr lang="it-IT" dirty="0" err="1" smtClean="0">
                <a:solidFill>
                  <a:schemeClr val="tx1">
                    <a:lumMod val="50000"/>
                    <a:lumOff val="50000"/>
                  </a:schemeClr>
                </a:solidFill>
              </a:rPr>
              <a:t>While</a:t>
            </a:r>
            <a:r>
              <a:rPr lang="it-IT" dirty="0" smtClean="0">
                <a:solidFill>
                  <a:schemeClr val="tx1">
                    <a:lumMod val="50000"/>
                    <a:lumOff val="50000"/>
                  </a:schemeClr>
                </a:solidFill>
              </a:rPr>
              <a:t> </a:t>
            </a:r>
            <a:r>
              <a:rPr lang="it-IT" dirty="0" err="1" smtClean="0">
                <a:solidFill>
                  <a:schemeClr val="tx1">
                    <a:lumMod val="50000"/>
                    <a:lumOff val="50000"/>
                  </a:schemeClr>
                </a:solidFill>
              </a:rPr>
              <a:t>this</a:t>
            </a:r>
            <a:r>
              <a:rPr lang="it-IT" dirty="0" smtClean="0">
                <a:solidFill>
                  <a:schemeClr val="tx1">
                    <a:lumMod val="50000"/>
                    <a:lumOff val="50000"/>
                  </a:schemeClr>
                </a:solidFill>
              </a:rPr>
              <a:t> </a:t>
            </a:r>
            <a:r>
              <a:rPr lang="it-IT" dirty="0" err="1" smtClean="0">
                <a:solidFill>
                  <a:schemeClr val="tx1">
                    <a:lumMod val="50000"/>
                    <a:lumOff val="50000"/>
                  </a:schemeClr>
                </a:solidFill>
              </a:rPr>
              <a:t>seems</a:t>
            </a:r>
            <a:r>
              <a:rPr lang="it-IT" dirty="0" smtClean="0">
                <a:solidFill>
                  <a:schemeClr val="tx1">
                    <a:lumMod val="50000"/>
                    <a:lumOff val="50000"/>
                  </a:schemeClr>
                </a:solidFill>
              </a:rPr>
              <a:t> </a:t>
            </a:r>
            <a:r>
              <a:rPr lang="it-IT" dirty="0" err="1" smtClean="0">
                <a:solidFill>
                  <a:schemeClr val="tx1">
                    <a:lumMod val="50000"/>
                    <a:lumOff val="50000"/>
                  </a:schemeClr>
                </a:solidFill>
              </a:rPr>
              <a:t>simplistic</a:t>
            </a:r>
            <a:r>
              <a:rPr lang="it-IT" dirty="0" smtClean="0">
                <a:solidFill>
                  <a:schemeClr val="tx1">
                    <a:lumMod val="50000"/>
                    <a:lumOff val="50000"/>
                  </a:schemeClr>
                </a:solidFill>
              </a:rPr>
              <a:t>, the </a:t>
            </a:r>
            <a:r>
              <a:rPr lang="it-IT" dirty="0" err="1" smtClean="0">
                <a:solidFill>
                  <a:schemeClr val="tx1">
                    <a:lumMod val="50000"/>
                    <a:lumOff val="50000"/>
                  </a:schemeClr>
                </a:solidFill>
              </a:rPr>
              <a:t>model</a:t>
            </a:r>
            <a:r>
              <a:rPr lang="it-IT" dirty="0" smtClean="0">
                <a:solidFill>
                  <a:schemeClr val="tx1">
                    <a:lumMod val="50000"/>
                    <a:lumOff val="50000"/>
                  </a:schemeClr>
                </a:solidFill>
              </a:rPr>
              <a:t> </a:t>
            </a:r>
            <a:r>
              <a:rPr lang="it-IT" dirty="0" err="1" smtClean="0">
                <a:solidFill>
                  <a:schemeClr val="tx1">
                    <a:lumMod val="50000"/>
                    <a:lumOff val="50000"/>
                  </a:schemeClr>
                </a:solidFill>
              </a:rPr>
              <a:t>highlights</a:t>
            </a:r>
            <a:r>
              <a:rPr lang="it-IT" dirty="0" smtClean="0">
                <a:solidFill>
                  <a:schemeClr val="tx1">
                    <a:lumMod val="50000"/>
                    <a:lumOff val="50000"/>
                  </a:schemeClr>
                </a:solidFill>
              </a:rPr>
              <a:t> </a:t>
            </a:r>
            <a:r>
              <a:rPr lang="it-IT" dirty="0" err="1" smtClean="0">
                <a:solidFill>
                  <a:schemeClr val="tx1">
                    <a:lumMod val="50000"/>
                    <a:lumOff val="50000"/>
                  </a:schemeClr>
                </a:solidFill>
              </a:rPr>
              <a:t>important</a:t>
            </a:r>
            <a:r>
              <a:rPr lang="it-IT" dirty="0" smtClean="0">
                <a:solidFill>
                  <a:schemeClr val="tx1">
                    <a:lumMod val="50000"/>
                    <a:lumOff val="50000"/>
                  </a:schemeClr>
                </a:solidFill>
              </a:rPr>
              <a:t> </a:t>
            </a:r>
            <a:r>
              <a:rPr lang="it-IT" dirty="0" err="1" smtClean="0">
                <a:solidFill>
                  <a:schemeClr val="tx1">
                    <a:lumMod val="50000"/>
                    <a:lumOff val="50000"/>
                  </a:schemeClr>
                </a:solidFill>
              </a:rPr>
              <a:t>aspects</a:t>
            </a:r>
            <a:r>
              <a:rPr lang="it-IT" dirty="0" smtClean="0">
                <a:solidFill>
                  <a:schemeClr val="tx1">
                    <a:lumMod val="50000"/>
                    <a:lumOff val="50000"/>
                  </a:schemeClr>
                </a:solidFill>
              </a:rPr>
              <a:t> </a:t>
            </a:r>
            <a:r>
              <a:rPr lang="it-IT" dirty="0" err="1" smtClean="0">
                <a:solidFill>
                  <a:schemeClr val="tx1">
                    <a:lumMod val="50000"/>
                    <a:lumOff val="50000"/>
                  </a:schemeClr>
                </a:solidFill>
              </a:rPr>
              <a:t>of</a:t>
            </a:r>
            <a:r>
              <a:rPr lang="it-IT" dirty="0" smtClean="0">
                <a:solidFill>
                  <a:schemeClr val="tx1">
                    <a:lumMod val="50000"/>
                    <a:lumOff val="50000"/>
                  </a:schemeClr>
                </a:solidFill>
              </a:rPr>
              <a:t> </a:t>
            </a:r>
            <a:r>
              <a:rPr lang="it-IT" dirty="0" err="1" smtClean="0">
                <a:solidFill>
                  <a:schemeClr val="tx1">
                    <a:lumMod val="50000"/>
                    <a:lumOff val="50000"/>
                  </a:schemeClr>
                </a:solidFill>
              </a:rPr>
              <a:t>trade</a:t>
            </a:r>
            <a:endParaRPr lang="it-IT" dirty="0" smtClean="0">
              <a:solidFill>
                <a:schemeClr val="tx1">
                  <a:lumMod val="50000"/>
                  <a:lumOff val="50000"/>
                </a:schemeClr>
              </a:solidFill>
            </a:endParaRPr>
          </a:p>
          <a:p>
            <a:pPr>
              <a:buFont typeface="Times New Roman" pitchFamily="18" charset="0"/>
              <a:buChar char="►"/>
            </a:pPr>
            <a:r>
              <a:rPr lang="it-IT" dirty="0" err="1" smtClean="0">
                <a:solidFill>
                  <a:schemeClr val="tx1">
                    <a:lumMod val="50000"/>
                    <a:lumOff val="50000"/>
                  </a:schemeClr>
                </a:solidFill>
              </a:rPr>
              <a:t>Does</a:t>
            </a:r>
            <a:r>
              <a:rPr lang="it-IT" dirty="0" smtClean="0">
                <a:solidFill>
                  <a:schemeClr val="tx1">
                    <a:lumMod val="50000"/>
                    <a:lumOff val="50000"/>
                  </a:schemeClr>
                </a:solidFill>
              </a:rPr>
              <a:t> </a:t>
            </a:r>
            <a:r>
              <a:rPr lang="it-IT" dirty="0" err="1" smtClean="0">
                <a:solidFill>
                  <a:schemeClr val="tx1">
                    <a:lumMod val="50000"/>
                    <a:lumOff val="50000"/>
                  </a:schemeClr>
                </a:solidFill>
              </a:rPr>
              <a:t>it</a:t>
            </a:r>
            <a:r>
              <a:rPr lang="it-IT" dirty="0" smtClean="0">
                <a:solidFill>
                  <a:schemeClr val="tx1">
                    <a:lumMod val="50000"/>
                    <a:lumOff val="50000"/>
                  </a:schemeClr>
                </a:solidFill>
              </a:rPr>
              <a:t> </a:t>
            </a:r>
            <a:r>
              <a:rPr lang="it-IT" dirty="0" err="1" smtClean="0">
                <a:solidFill>
                  <a:schemeClr val="tx1">
                    <a:lumMod val="50000"/>
                    <a:lumOff val="50000"/>
                  </a:schemeClr>
                </a:solidFill>
              </a:rPr>
              <a:t>fit</a:t>
            </a:r>
            <a:r>
              <a:rPr lang="it-IT" dirty="0" smtClean="0">
                <a:solidFill>
                  <a:schemeClr val="tx1">
                    <a:lumMod val="50000"/>
                    <a:lumOff val="50000"/>
                  </a:schemeClr>
                </a:solidFill>
              </a:rPr>
              <a:t> the data?</a:t>
            </a: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12</a:t>
            </a:fld>
            <a:endParaRPr lang="it-IT"/>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spTree>
    <p:extLst>
      <p:ext uri="{BB962C8B-B14F-4D97-AF65-F5344CB8AC3E}">
        <p14:creationId xmlns:p14="http://schemas.microsoft.com/office/powerpoint/2010/main" val="3703331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Empirical</a:t>
            </a:r>
            <a:r>
              <a:rPr lang="it-IT" dirty="0" smtClean="0">
                <a:solidFill>
                  <a:schemeClr val="tx1">
                    <a:lumMod val="65000"/>
                    <a:lumOff val="35000"/>
                  </a:schemeClr>
                </a:solidFill>
              </a:rPr>
              <a:t> </a:t>
            </a:r>
            <a:r>
              <a:rPr lang="it-IT" dirty="0" err="1" smtClean="0">
                <a:solidFill>
                  <a:schemeClr val="tx1">
                    <a:lumMod val="65000"/>
                    <a:lumOff val="35000"/>
                  </a:schemeClr>
                </a:solidFill>
              </a:rPr>
              <a:t>issues</a:t>
            </a:r>
            <a:endParaRPr lang="it-IT"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Autofit/>
          </a:bodyPr>
          <a:lstStyle/>
          <a:p>
            <a:pPr>
              <a:buFont typeface="Times New Roman" pitchFamily="18" charset="0"/>
              <a:buChar char="►"/>
            </a:pPr>
            <a:r>
              <a:rPr lang="it-IT" dirty="0" smtClean="0">
                <a:solidFill>
                  <a:srgbClr val="FF0000"/>
                </a:solidFill>
              </a:rPr>
              <a:t>The </a:t>
            </a:r>
            <a:r>
              <a:rPr lang="it-IT" dirty="0" err="1" smtClean="0">
                <a:solidFill>
                  <a:srgbClr val="FF0000"/>
                </a:solidFill>
              </a:rPr>
              <a:t>model</a:t>
            </a:r>
            <a:r>
              <a:rPr lang="it-IT" dirty="0" smtClean="0">
                <a:solidFill>
                  <a:srgbClr val="FF0000"/>
                </a:solidFill>
              </a:rPr>
              <a:t> </a:t>
            </a:r>
            <a:r>
              <a:rPr lang="it-IT" dirty="0" err="1" smtClean="0">
                <a:solidFill>
                  <a:srgbClr val="FF0000"/>
                </a:solidFill>
              </a:rPr>
              <a:t>predicts</a:t>
            </a:r>
            <a:r>
              <a:rPr lang="it-IT" dirty="0" smtClean="0">
                <a:solidFill>
                  <a:srgbClr val="FF0000"/>
                </a:solidFill>
              </a:rPr>
              <a:t> </a:t>
            </a:r>
            <a:r>
              <a:rPr lang="it-IT" u="sng" dirty="0" smtClean="0">
                <a:solidFill>
                  <a:srgbClr val="FF0000"/>
                </a:solidFill>
              </a:rPr>
              <a:t>complete </a:t>
            </a:r>
            <a:r>
              <a:rPr lang="it-IT" u="sng" dirty="0" err="1" smtClean="0">
                <a:solidFill>
                  <a:srgbClr val="FF0000"/>
                </a:solidFill>
              </a:rPr>
              <a:t>specialization</a:t>
            </a:r>
            <a:r>
              <a:rPr lang="it-IT" dirty="0" smtClean="0">
                <a:solidFill>
                  <a:srgbClr val="FF0000"/>
                </a:solidFill>
              </a:rPr>
              <a:t>, </a:t>
            </a:r>
            <a:r>
              <a:rPr lang="it-IT" dirty="0" err="1" smtClean="0">
                <a:solidFill>
                  <a:srgbClr val="FF0000"/>
                </a:solidFill>
              </a:rPr>
              <a:t>this</a:t>
            </a:r>
            <a:r>
              <a:rPr lang="it-IT" dirty="0" smtClean="0">
                <a:solidFill>
                  <a:srgbClr val="FF0000"/>
                </a:solidFill>
              </a:rPr>
              <a:t> </a:t>
            </a:r>
            <a:r>
              <a:rPr lang="it-IT" dirty="0" err="1" smtClean="0">
                <a:solidFill>
                  <a:srgbClr val="FF0000"/>
                </a:solidFill>
              </a:rPr>
              <a:t>is</a:t>
            </a:r>
            <a:r>
              <a:rPr lang="it-IT" dirty="0" smtClean="0">
                <a:solidFill>
                  <a:srgbClr val="FF0000"/>
                </a:solidFill>
              </a:rPr>
              <a:t> </a:t>
            </a:r>
            <a:r>
              <a:rPr lang="it-IT" dirty="0" err="1" smtClean="0">
                <a:solidFill>
                  <a:srgbClr val="FF0000"/>
                </a:solidFill>
              </a:rPr>
              <a:t>unlikely</a:t>
            </a:r>
            <a:r>
              <a:rPr lang="it-IT" dirty="0" smtClean="0">
                <a:solidFill>
                  <a:srgbClr val="FF0000"/>
                </a:solidFill>
              </a:rPr>
              <a:t> </a:t>
            </a:r>
            <a:r>
              <a:rPr lang="it-IT" dirty="0" err="1" smtClean="0">
                <a:solidFill>
                  <a:srgbClr val="FF0000"/>
                </a:solidFill>
              </a:rPr>
              <a:t>to</a:t>
            </a:r>
            <a:r>
              <a:rPr lang="it-IT" dirty="0" smtClean="0">
                <a:solidFill>
                  <a:srgbClr val="FF0000"/>
                </a:solidFill>
              </a:rPr>
              <a:t> </a:t>
            </a:r>
            <a:r>
              <a:rPr lang="it-IT" dirty="0" err="1" smtClean="0">
                <a:solidFill>
                  <a:srgbClr val="FF0000"/>
                </a:solidFill>
              </a:rPr>
              <a:t>be</a:t>
            </a:r>
            <a:r>
              <a:rPr lang="it-IT" dirty="0" smtClean="0">
                <a:solidFill>
                  <a:srgbClr val="FF0000"/>
                </a:solidFill>
              </a:rPr>
              <a:t> </a:t>
            </a:r>
            <a:r>
              <a:rPr lang="it-IT" dirty="0" err="1" smtClean="0">
                <a:solidFill>
                  <a:srgbClr val="FF0000"/>
                </a:solidFill>
              </a:rPr>
              <a:t>found</a:t>
            </a:r>
            <a:r>
              <a:rPr lang="it-IT" dirty="0" smtClean="0">
                <a:solidFill>
                  <a:srgbClr val="FF0000"/>
                </a:solidFill>
              </a:rPr>
              <a:t> in the data </a:t>
            </a:r>
            <a:r>
              <a:rPr lang="it-IT" dirty="0" smtClean="0">
                <a:solidFill>
                  <a:schemeClr val="tx1">
                    <a:lumMod val="50000"/>
                    <a:lumOff val="50000"/>
                  </a:schemeClr>
                </a:solidFill>
              </a:rPr>
              <a:t>(at </a:t>
            </a:r>
            <a:r>
              <a:rPr lang="it-IT" dirty="0" err="1" smtClean="0">
                <a:solidFill>
                  <a:schemeClr val="tx1">
                    <a:lumMod val="50000"/>
                    <a:lumOff val="50000"/>
                  </a:schemeClr>
                </a:solidFill>
              </a:rPr>
              <a:t>least</a:t>
            </a:r>
            <a:r>
              <a:rPr lang="it-IT" dirty="0" smtClean="0">
                <a:solidFill>
                  <a:schemeClr val="tx1">
                    <a:lumMod val="50000"/>
                    <a:lumOff val="50000"/>
                  </a:schemeClr>
                </a:solidFill>
              </a:rPr>
              <a:t> at the </a:t>
            </a:r>
            <a:r>
              <a:rPr lang="it-IT" dirty="0" err="1" smtClean="0">
                <a:solidFill>
                  <a:schemeClr val="tx1">
                    <a:lumMod val="50000"/>
                    <a:lumOff val="50000"/>
                  </a:schemeClr>
                </a:solidFill>
              </a:rPr>
              <a:t>sectoral</a:t>
            </a:r>
            <a:r>
              <a:rPr lang="it-IT" dirty="0" smtClean="0">
                <a:solidFill>
                  <a:schemeClr val="tx1">
                    <a:lumMod val="50000"/>
                    <a:lumOff val="50000"/>
                  </a:schemeClr>
                </a:solidFill>
              </a:rPr>
              <a:t> </a:t>
            </a:r>
            <a:r>
              <a:rPr lang="it-IT" dirty="0" err="1" smtClean="0">
                <a:solidFill>
                  <a:schemeClr val="tx1">
                    <a:lumMod val="50000"/>
                    <a:lumOff val="50000"/>
                  </a:schemeClr>
                </a:solidFill>
              </a:rPr>
              <a:t>level</a:t>
            </a:r>
            <a:r>
              <a:rPr lang="it-IT" dirty="0" smtClean="0">
                <a:solidFill>
                  <a:schemeClr val="tx1">
                    <a:lumMod val="50000"/>
                    <a:lumOff val="50000"/>
                  </a:schemeClr>
                </a:solidFill>
              </a:rPr>
              <a:t>)</a:t>
            </a:r>
          </a:p>
          <a:p>
            <a:pPr>
              <a:buFont typeface="Times New Roman" pitchFamily="18" charset="0"/>
              <a:buChar char="►"/>
            </a:pPr>
            <a:r>
              <a:rPr lang="it-IT" dirty="0" err="1" smtClean="0">
                <a:solidFill>
                  <a:schemeClr val="tx1">
                    <a:lumMod val="50000"/>
                    <a:lumOff val="50000"/>
                  </a:schemeClr>
                </a:solidFill>
              </a:rPr>
              <a:t>Even</a:t>
            </a:r>
            <a:r>
              <a:rPr lang="it-IT" dirty="0" smtClean="0">
                <a:solidFill>
                  <a:schemeClr val="tx1">
                    <a:lumMod val="50000"/>
                    <a:lumOff val="50000"/>
                  </a:schemeClr>
                </a:solidFill>
              </a:rPr>
              <a:t> </a:t>
            </a:r>
            <a:r>
              <a:rPr lang="it-IT" dirty="0" err="1" smtClean="0">
                <a:solidFill>
                  <a:schemeClr val="tx1">
                    <a:lumMod val="50000"/>
                    <a:lumOff val="50000"/>
                  </a:schemeClr>
                </a:solidFill>
              </a:rPr>
              <a:t>if</a:t>
            </a:r>
            <a:r>
              <a:rPr lang="it-IT" dirty="0" smtClean="0">
                <a:solidFill>
                  <a:schemeClr val="tx1">
                    <a:lumMod val="50000"/>
                    <a:lumOff val="50000"/>
                  </a:schemeClr>
                </a:solidFill>
              </a:rPr>
              <a:t> </a:t>
            </a:r>
            <a:r>
              <a:rPr lang="it-IT" dirty="0" err="1" smtClean="0">
                <a:solidFill>
                  <a:schemeClr val="tx1">
                    <a:lumMod val="50000"/>
                    <a:lumOff val="50000"/>
                  </a:schemeClr>
                </a:solidFill>
              </a:rPr>
              <a:t>we</a:t>
            </a:r>
            <a:r>
              <a:rPr lang="it-IT" dirty="0" smtClean="0">
                <a:solidFill>
                  <a:schemeClr val="tx1">
                    <a:lumMod val="50000"/>
                    <a:lumOff val="50000"/>
                  </a:schemeClr>
                </a:solidFill>
              </a:rPr>
              <a:t> </a:t>
            </a:r>
            <a:r>
              <a:rPr lang="it-IT" dirty="0" err="1" smtClean="0">
                <a:solidFill>
                  <a:schemeClr val="tx1">
                    <a:lumMod val="50000"/>
                    <a:lumOff val="50000"/>
                  </a:schemeClr>
                </a:solidFill>
              </a:rPr>
              <a:t>could</a:t>
            </a:r>
            <a:r>
              <a:rPr lang="it-IT" dirty="0" smtClean="0">
                <a:solidFill>
                  <a:schemeClr val="tx1">
                    <a:lumMod val="50000"/>
                    <a:lumOff val="50000"/>
                  </a:schemeClr>
                </a:solidFill>
              </a:rPr>
              <a:t> </a:t>
            </a:r>
            <a:r>
              <a:rPr lang="it-IT" dirty="0" err="1" smtClean="0">
                <a:solidFill>
                  <a:schemeClr val="tx1">
                    <a:lumMod val="50000"/>
                    <a:lumOff val="50000"/>
                  </a:schemeClr>
                </a:solidFill>
              </a:rPr>
              <a:t>observe</a:t>
            </a:r>
            <a:r>
              <a:rPr lang="it-IT" dirty="0" smtClean="0">
                <a:solidFill>
                  <a:schemeClr val="tx1">
                    <a:lumMod val="50000"/>
                    <a:lumOff val="50000"/>
                  </a:schemeClr>
                </a:solidFill>
              </a:rPr>
              <a:t> </a:t>
            </a:r>
            <a:r>
              <a:rPr lang="it-IT" dirty="0" err="1" smtClean="0">
                <a:solidFill>
                  <a:schemeClr val="tx1">
                    <a:lumMod val="50000"/>
                    <a:lumOff val="50000"/>
                  </a:schemeClr>
                </a:solidFill>
              </a:rPr>
              <a:t>that</a:t>
            </a:r>
            <a:r>
              <a:rPr lang="it-IT" dirty="0" smtClean="0">
                <a:solidFill>
                  <a:schemeClr val="tx1">
                    <a:lumMod val="50000"/>
                    <a:lumOff val="50000"/>
                  </a:schemeClr>
                </a:solidFill>
              </a:rPr>
              <a:t> some </a:t>
            </a:r>
            <a:r>
              <a:rPr lang="it-IT" dirty="0" err="1" smtClean="0">
                <a:solidFill>
                  <a:schemeClr val="tx1">
                    <a:lumMod val="50000"/>
                    <a:lumOff val="50000"/>
                  </a:schemeClr>
                </a:solidFill>
              </a:rPr>
              <a:t>countries</a:t>
            </a:r>
            <a:r>
              <a:rPr lang="it-IT" dirty="0" smtClean="0">
                <a:solidFill>
                  <a:schemeClr val="tx1">
                    <a:lumMod val="50000"/>
                    <a:lumOff val="50000"/>
                  </a:schemeClr>
                </a:solidFill>
              </a:rPr>
              <a:t> do </a:t>
            </a:r>
            <a:r>
              <a:rPr lang="it-IT" dirty="0" err="1" smtClean="0">
                <a:solidFill>
                  <a:schemeClr val="tx1">
                    <a:lumMod val="50000"/>
                    <a:lumOff val="50000"/>
                  </a:schemeClr>
                </a:solidFill>
              </a:rPr>
              <a:t>not</a:t>
            </a:r>
            <a:r>
              <a:rPr lang="it-IT" dirty="0" smtClean="0">
                <a:solidFill>
                  <a:schemeClr val="tx1">
                    <a:lumMod val="50000"/>
                    <a:lumOff val="50000"/>
                  </a:schemeClr>
                </a:solidFill>
              </a:rPr>
              <a:t> produce </a:t>
            </a:r>
            <a:r>
              <a:rPr lang="it-IT" dirty="0" err="1" smtClean="0">
                <a:solidFill>
                  <a:schemeClr val="tx1">
                    <a:lumMod val="50000"/>
                    <a:lumOff val="50000"/>
                  </a:schemeClr>
                </a:solidFill>
              </a:rPr>
              <a:t>something</a:t>
            </a:r>
            <a:r>
              <a:rPr lang="it-IT" dirty="0" smtClean="0">
                <a:solidFill>
                  <a:schemeClr val="tx1">
                    <a:lumMod val="50000"/>
                    <a:lumOff val="50000"/>
                  </a:schemeClr>
                </a:solidFill>
              </a:rPr>
              <a:t> (in </a:t>
            </a:r>
            <a:r>
              <a:rPr lang="it-IT" dirty="0" err="1" smtClean="0">
                <a:solidFill>
                  <a:schemeClr val="tx1">
                    <a:lumMod val="50000"/>
                    <a:lumOff val="50000"/>
                  </a:schemeClr>
                </a:solidFill>
              </a:rPr>
              <a:t>line</a:t>
            </a:r>
            <a:r>
              <a:rPr lang="it-IT" dirty="0" smtClean="0">
                <a:solidFill>
                  <a:schemeClr val="tx1">
                    <a:lumMod val="50000"/>
                    <a:lumOff val="50000"/>
                  </a:schemeClr>
                </a:solidFill>
              </a:rPr>
              <a:t> </a:t>
            </a:r>
            <a:r>
              <a:rPr lang="it-IT" dirty="0" err="1" smtClean="0">
                <a:solidFill>
                  <a:schemeClr val="tx1">
                    <a:lumMod val="50000"/>
                    <a:lumOff val="50000"/>
                  </a:schemeClr>
                </a:solidFill>
              </a:rPr>
              <a:t>with</a:t>
            </a:r>
            <a:r>
              <a:rPr lang="it-IT" dirty="0" smtClean="0">
                <a:solidFill>
                  <a:schemeClr val="tx1">
                    <a:lumMod val="50000"/>
                    <a:lumOff val="50000"/>
                  </a:schemeClr>
                </a:solidFill>
              </a:rPr>
              <a:t> </a:t>
            </a:r>
            <a:r>
              <a:rPr lang="it-IT" dirty="0" err="1" smtClean="0">
                <a:solidFill>
                  <a:schemeClr val="tx1">
                    <a:lumMod val="50000"/>
                    <a:lumOff val="50000"/>
                  </a:schemeClr>
                </a:solidFill>
              </a:rPr>
              <a:t>theory</a:t>
            </a:r>
            <a:r>
              <a:rPr lang="it-IT" dirty="0" smtClean="0">
                <a:solidFill>
                  <a:schemeClr val="tx1">
                    <a:lumMod val="50000"/>
                    <a:lumOff val="50000"/>
                  </a:schemeClr>
                </a:solidFill>
              </a:rPr>
              <a:t>), </a:t>
            </a:r>
            <a:r>
              <a:rPr lang="it-IT" dirty="0" err="1" smtClean="0">
                <a:solidFill>
                  <a:schemeClr val="tx1">
                    <a:lumMod val="50000"/>
                    <a:lumOff val="50000"/>
                  </a:schemeClr>
                </a:solidFill>
              </a:rPr>
              <a:t>then</a:t>
            </a:r>
            <a:r>
              <a:rPr lang="it-IT" dirty="0" smtClean="0">
                <a:solidFill>
                  <a:schemeClr val="tx1">
                    <a:lumMod val="50000"/>
                    <a:lumOff val="50000"/>
                  </a:schemeClr>
                </a:solidFill>
              </a:rPr>
              <a:t> </a:t>
            </a:r>
            <a:r>
              <a:rPr lang="it-IT" dirty="0" err="1" smtClean="0">
                <a:solidFill>
                  <a:schemeClr val="tx1">
                    <a:lumMod val="50000"/>
                    <a:lumOff val="50000"/>
                  </a:schemeClr>
                </a:solidFill>
              </a:rPr>
              <a:t>we</a:t>
            </a:r>
            <a:r>
              <a:rPr lang="it-IT" dirty="0" smtClean="0">
                <a:solidFill>
                  <a:schemeClr val="tx1">
                    <a:lumMod val="50000"/>
                    <a:lumOff val="50000"/>
                  </a:schemeClr>
                </a:solidFill>
              </a:rPr>
              <a:t> </a:t>
            </a:r>
            <a:r>
              <a:rPr lang="it-IT" dirty="0" err="1" smtClean="0">
                <a:solidFill>
                  <a:schemeClr val="tx1">
                    <a:lumMod val="50000"/>
                    <a:lumOff val="50000"/>
                  </a:schemeClr>
                </a:solidFill>
              </a:rPr>
              <a:t>would</a:t>
            </a:r>
            <a:r>
              <a:rPr lang="it-IT" dirty="0" smtClean="0">
                <a:solidFill>
                  <a:schemeClr val="tx1">
                    <a:lumMod val="50000"/>
                    <a:lumOff val="50000"/>
                  </a:schemeClr>
                </a:solidFill>
              </a:rPr>
              <a:t> </a:t>
            </a:r>
            <a:r>
              <a:rPr lang="it-IT" u="sng" dirty="0" err="1" smtClean="0">
                <a:solidFill>
                  <a:schemeClr val="tx1">
                    <a:lumMod val="50000"/>
                    <a:lumOff val="50000"/>
                  </a:schemeClr>
                </a:solidFill>
              </a:rPr>
              <a:t>not</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observe</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its</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opportunity</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cost</a:t>
            </a:r>
            <a:r>
              <a:rPr lang="it-IT" dirty="0" smtClean="0">
                <a:solidFill>
                  <a:schemeClr val="tx1">
                    <a:lumMod val="50000"/>
                    <a:lumOff val="50000"/>
                  </a:schemeClr>
                </a:solidFill>
              </a:rPr>
              <a:t>, </a:t>
            </a:r>
            <a:r>
              <a:rPr lang="it-IT" dirty="0" err="1" smtClean="0">
                <a:solidFill>
                  <a:schemeClr val="tx1">
                    <a:lumMod val="50000"/>
                    <a:lumOff val="50000"/>
                  </a:schemeClr>
                </a:solidFill>
              </a:rPr>
              <a:t>thus</a:t>
            </a:r>
            <a:r>
              <a:rPr lang="it-IT" dirty="0" smtClean="0">
                <a:solidFill>
                  <a:schemeClr val="tx1">
                    <a:lumMod val="50000"/>
                    <a:lumOff val="50000"/>
                  </a:schemeClr>
                </a:solidFill>
              </a:rPr>
              <a:t> </a:t>
            </a:r>
            <a:r>
              <a:rPr lang="it-IT" dirty="0" err="1" smtClean="0">
                <a:solidFill>
                  <a:schemeClr val="tx1">
                    <a:lumMod val="50000"/>
                    <a:lumOff val="50000"/>
                  </a:schemeClr>
                </a:solidFill>
              </a:rPr>
              <a:t>we</a:t>
            </a:r>
            <a:r>
              <a:rPr lang="it-IT" dirty="0" smtClean="0">
                <a:solidFill>
                  <a:schemeClr val="tx1">
                    <a:lumMod val="50000"/>
                    <a:lumOff val="50000"/>
                  </a:schemeClr>
                </a:solidFill>
              </a:rPr>
              <a:t> </a:t>
            </a:r>
            <a:r>
              <a:rPr lang="it-IT" dirty="0" err="1" smtClean="0">
                <a:solidFill>
                  <a:schemeClr val="tx1">
                    <a:lumMod val="50000"/>
                    <a:lumOff val="50000"/>
                  </a:schemeClr>
                </a:solidFill>
              </a:rPr>
              <a:t>could</a:t>
            </a:r>
            <a:r>
              <a:rPr lang="it-IT" dirty="0" smtClean="0">
                <a:solidFill>
                  <a:schemeClr val="tx1">
                    <a:lumMod val="50000"/>
                    <a:lumOff val="50000"/>
                  </a:schemeClr>
                </a:solidFill>
              </a:rPr>
              <a:t> </a:t>
            </a:r>
            <a:r>
              <a:rPr lang="it-IT" dirty="0" err="1" smtClean="0">
                <a:solidFill>
                  <a:schemeClr val="tx1">
                    <a:lumMod val="50000"/>
                    <a:lumOff val="50000"/>
                  </a:schemeClr>
                </a:solidFill>
              </a:rPr>
              <a:t>not</a:t>
            </a:r>
            <a:r>
              <a:rPr lang="it-IT" dirty="0" smtClean="0">
                <a:solidFill>
                  <a:schemeClr val="tx1">
                    <a:lumMod val="50000"/>
                    <a:lumOff val="50000"/>
                  </a:schemeClr>
                </a:solidFill>
              </a:rPr>
              <a:t> </a:t>
            </a:r>
            <a:r>
              <a:rPr lang="it-IT" dirty="0" err="1" smtClean="0">
                <a:solidFill>
                  <a:schemeClr val="tx1">
                    <a:lumMod val="50000"/>
                    <a:lumOff val="50000"/>
                  </a:schemeClr>
                </a:solidFill>
              </a:rPr>
              <a:t>verify</a:t>
            </a:r>
            <a:r>
              <a:rPr lang="it-IT" dirty="0" smtClean="0">
                <a:solidFill>
                  <a:schemeClr val="tx1">
                    <a:lumMod val="50000"/>
                    <a:lumOff val="50000"/>
                  </a:schemeClr>
                </a:solidFill>
              </a:rPr>
              <a:t> </a:t>
            </a:r>
            <a:r>
              <a:rPr lang="it-IT" dirty="0" err="1" smtClean="0">
                <a:solidFill>
                  <a:schemeClr val="tx1">
                    <a:lumMod val="50000"/>
                    <a:lumOff val="50000"/>
                  </a:schemeClr>
                </a:solidFill>
              </a:rPr>
              <a:t>that</a:t>
            </a:r>
            <a:r>
              <a:rPr lang="it-IT" dirty="0" smtClean="0">
                <a:solidFill>
                  <a:schemeClr val="tx1">
                    <a:lumMod val="50000"/>
                    <a:lumOff val="50000"/>
                  </a:schemeClr>
                </a:solidFill>
              </a:rPr>
              <a:t> the </a:t>
            </a:r>
            <a:r>
              <a:rPr lang="it-IT" dirty="0" err="1" smtClean="0">
                <a:solidFill>
                  <a:schemeClr val="tx1">
                    <a:lumMod val="50000"/>
                    <a:lumOff val="50000"/>
                  </a:schemeClr>
                </a:solidFill>
              </a:rPr>
              <a:t>opportunity</a:t>
            </a:r>
            <a:r>
              <a:rPr lang="it-IT" dirty="0" smtClean="0">
                <a:solidFill>
                  <a:schemeClr val="tx1">
                    <a:lumMod val="50000"/>
                    <a:lumOff val="50000"/>
                  </a:schemeClr>
                </a:solidFill>
              </a:rPr>
              <a:t> </a:t>
            </a:r>
            <a:r>
              <a:rPr lang="it-IT" dirty="0" err="1" smtClean="0">
                <a:solidFill>
                  <a:schemeClr val="tx1">
                    <a:lumMod val="50000"/>
                    <a:lumOff val="50000"/>
                  </a:schemeClr>
                </a:solidFill>
              </a:rPr>
              <a:t>cost</a:t>
            </a:r>
            <a:r>
              <a:rPr lang="it-IT" dirty="0" smtClean="0">
                <a:solidFill>
                  <a:schemeClr val="tx1">
                    <a:lumMod val="50000"/>
                    <a:lumOff val="50000"/>
                  </a:schemeClr>
                </a:solidFill>
              </a:rPr>
              <a:t> </a:t>
            </a:r>
            <a:r>
              <a:rPr lang="it-IT" dirty="0" err="1" smtClean="0">
                <a:solidFill>
                  <a:schemeClr val="tx1">
                    <a:lumMod val="50000"/>
                    <a:lumOff val="50000"/>
                  </a:schemeClr>
                </a:solidFill>
              </a:rPr>
              <a:t>is</a:t>
            </a:r>
            <a:r>
              <a:rPr lang="it-IT" dirty="0" smtClean="0">
                <a:solidFill>
                  <a:schemeClr val="tx1">
                    <a:lumMod val="50000"/>
                    <a:lumOff val="50000"/>
                  </a:schemeClr>
                </a:solidFill>
              </a:rPr>
              <a:t> </a:t>
            </a:r>
            <a:r>
              <a:rPr lang="it-IT" dirty="0" err="1" smtClean="0">
                <a:solidFill>
                  <a:schemeClr val="tx1">
                    <a:lumMod val="50000"/>
                    <a:lumOff val="50000"/>
                  </a:schemeClr>
                </a:solidFill>
              </a:rPr>
              <a:t>higher</a:t>
            </a:r>
            <a:r>
              <a:rPr lang="it-IT" dirty="0" smtClean="0">
                <a:solidFill>
                  <a:schemeClr val="tx1">
                    <a:lumMod val="50000"/>
                    <a:lumOff val="50000"/>
                  </a:schemeClr>
                </a:solidFill>
              </a:rPr>
              <a:t> </a:t>
            </a:r>
            <a:r>
              <a:rPr lang="it-IT" dirty="0" err="1" smtClean="0">
                <a:solidFill>
                  <a:schemeClr val="tx1">
                    <a:lumMod val="50000"/>
                    <a:lumOff val="50000"/>
                  </a:schemeClr>
                </a:solidFill>
              </a:rPr>
              <a:t>than</a:t>
            </a:r>
            <a:r>
              <a:rPr lang="it-IT" dirty="0" smtClean="0">
                <a:solidFill>
                  <a:schemeClr val="tx1">
                    <a:lumMod val="50000"/>
                    <a:lumOff val="50000"/>
                  </a:schemeClr>
                </a:solidFill>
              </a:rPr>
              <a:t> </a:t>
            </a:r>
            <a:r>
              <a:rPr lang="it-IT" dirty="0" err="1" smtClean="0">
                <a:solidFill>
                  <a:schemeClr val="tx1">
                    <a:lumMod val="50000"/>
                    <a:lumOff val="50000"/>
                  </a:schemeClr>
                </a:solidFill>
              </a:rPr>
              <a:t>abroad</a:t>
            </a:r>
            <a:r>
              <a:rPr lang="it-IT" dirty="0" smtClean="0">
                <a:solidFill>
                  <a:schemeClr val="tx1">
                    <a:lumMod val="50000"/>
                    <a:lumOff val="50000"/>
                  </a:schemeClr>
                </a:solidFill>
              </a:rPr>
              <a:t> </a:t>
            </a: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13</a:t>
            </a:fld>
            <a:endParaRPr lang="it-IT"/>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spTree>
    <p:extLst>
      <p:ext uri="{BB962C8B-B14F-4D97-AF65-F5344CB8AC3E}">
        <p14:creationId xmlns:p14="http://schemas.microsoft.com/office/powerpoint/2010/main" val="2846821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Empirical</a:t>
            </a:r>
            <a:r>
              <a:rPr lang="it-IT" dirty="0" smtClean="0">
                <a:solidFill>
                  <a:schemeClr val="tx1">
                    <a:lumMod val="65000"/>
                    <a:lumOff val="35000"/>
                  </a:schemeClr>
                </a:solidFill>
              </a:rPr>
              <a:t> </a:t>
            </a:r>
            <a:r>
              <a:rPr lang="it-IT" dirty="0" err="1" smtClean="0">
                <a:solidFill>
                  <a:schemeClr val="tx1">
                    <a:lumMod val="65000"/>
                    <a:lumOff val="35000"/>
                  </a:schemeClr>
                </a:solidFill>
              </a:rPr>
              <a:t>issues</a:t>
            </a:r>
            <a:endParaRPr lang="it-IT"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Autofit/>
          </a:bodyPr>
          <a:lstStyle/>
          <a:p>
            <a:pPr>
              <a:buFont typeface="Times New Roman" pitchFamily="18" charset="0"/>
              <a:buChar char="►"/>
            </a:pPr>
            <a:r>
              <a:rPr lang="it-IT" dirty="0" smtClean="0">
                <a:solidFill>
                  <a:srgbClr val="FF0000"/>
                </a:solidFill>
              </a:rPr>
              <a:t>The </a:t>
            </a:r>
            <a:r>
              <a:rPr lang="it-IT" dirty="0" err="1" smtClean="0">
                <a:solidFill>
                  <a:srgbClr val="FF0000"/>
                </a:solidFill>
              </a:rPr>
              <a:t>model</a:t>
            </a:r>
            <a:r>
              <a:rPr lang="it-IT" dirty="0" smtClean="0">
                <a:solidFill>
                  <a:srgbClr val="FF0000"/>
                </a:solidFill>
              </a:rPr>
              <a:t> </a:t>
            </a:r>
            <a:r>
              <a:rPr lang="it-IT" dirty="0" err="1" smtClean="0">
                <a:solidFill>
                  <a:srgbClr val="FF0000"/>
                </a:solidFill>
              </a:rPr>
              <a:t>employs</a:t>
            </a:r>
            <a:r>
              <a:rPr lang="it-IT" dirty="0" smtClean="0">
                <a:solidFill>
                  <a:srgbClr val="FF0000"/>
                </a:solidFill>
              </a:rPr>
              <a:t> </a:t>
            </a:r>
            <a:r>
              <a:rPr lang="it-IT" dirty="0" err="1" smtClean="0">
                <a:solidFill>
                  <a:srgbClr val="FF0000"/>
                </a:solidFill>
              </a:rPr>
              <a:t>only</a:t>
            </a:r>
            <a:r>
              <a:rPr lang="it-IT" dirty="0" smtClean="0">
                <a:solidFill>
                  <a:srgbClr val="FF0000"/>
                </a:solidFill>
              </a:rPr>
              <a:t> </a:t>
            </a:r>
            <a:r>
              <a:rPr lang="it-IT" u="sng" dirty="0" err="1" smtClean="0">
                <a:solidFill>
                  <a:srgbClr val="FF0000"/>
                </a:solidFill>
              </a:rPr>
              <a:t>one</a:t>
            </a:r>
            <a:r>
              <a:rPr lang="it-IT" u="sng" dirty="0" smtClean="0">
                <a:solidFill>
                  <a:srgbClr val="FF0000"/>
                </a:solidFill>
              </a:rPr>
              <a:t> </a:t>
            </a:r>
            <a:r>
              <a:rPr lang="it-IT" u="sng" dirty="0" err="1" smtClean="0">
                <a:solidFill>
                  <a:srgbClr val="FF0000"/>
                </a:solidFill>
              </a:rPr>
              <a:t>factor</a:t>
            </a:r>
            <a:r>
              <a:rPr lang="it-IT" dirty="0" smtClean="0">
                <a:solidFill>
                  <a:srgbClr val="FF0000"/>
                </a:solidFill>
              </a:rPr>
              <a:t> </a:t>
            </a:r>
            <a:r>
              <a:rPr lang="it-IT" dirty="0" smtClean="0">
                <a:solidFill>
                  <a:schemeClr val="tx1">
                    <a:lumMod val="50000"/>
                    <a:lumOff val="50000"/>
                  </a:schemeClr>
                </a:solidFill>
              </a:rPr>
              <a:t>(</a:t>
            </a:r>
            <a:r>
              <a:rPr lang="it-IT" dirty="0" err="1" smtClean="0">
                <a:solidFill>
                  <a:schemeClr val="tx1">
                    <a:lumMod val="50000"/>
                    <a:lumOff val="50000"/>
                  </a:schemeClr>
                </a:solidFill>
              </a:rPr>
              <a:t>labor</a:t>
            </a:r>
            <a:r>
              <a:rPr lang="it-IT" dirty="0" smtClean="0">
                <a:solidFill>
                  <a:schemeClr val="tx1">
                    <a:lumMod val="50000"/>
                    <a:lumOff val="50000"/>
                  </a:schemeClr>
                </a:solidFill>
              </a:rPr>
              <a:t>), </a:t>
            </a:r>
            <a:r>
              <a:rPr lang="it-IT" dirty="0" err="1" smtClean="0">
                <a:solidFill>
                  <a:schemeClr val="tx1">
                    <a:lumMod val="50000"/>
                    <a:lumOff val="50000"/>
                  </a:schemeClr>
                </a:solidFill>
              </a:rPr>
              <a:t>this</a:t>
            </a:r>
            <a:r>
              <a:rPr lang="it-IT" dirty="0" smtClean="0">
                <a:solidFill>
                  <a:schemeClr val="tx1">
                    <a:lumMod val="50000"/>
                    <a:lumOff val="50000"/>
                  </a:schemeClr>
                </a:solidFill>
              </a:rPr>
              <a:t> </a:t>
            </a:r>
            <a:r>
              <a:rPr lang="it-IT" dirty="0" err="1" smtClean="0">
                <a:solidFill>
                  <a:schemeClr val="tx1">
                    <a:lumMod val="50000"/>
                    <a:lumOff val="50000"/>
                  </a:schemeClr>
                </a:solidFill>
              </a:rPr>
              <a:t>is</a:t>
            </a:r>
            <a:r>
              <a:rPr lang="it-IT" dirty="0" smtClean="0">
                <a:solidFill>
                  <a:schemeClr val="tx1">
                    <a:lumMod val="50000"/>
                    <a:lumOff val="50000"/>
                  </a:schemeClr>
                </a:solidFill>
              </a:rPr>
              <a:t> </a:t>
            </a:r>
            <a:r>
              <a:rPr lang="it-IT" dirty="0" err="1" smtClean="0">
                <a:solidFill>
                  <a:schemeClr val="tx1">
                    <a:lumMod val="50000"/>
                    <a:lumOff val="50000"/>
                  </a:schemeClr>
                </a:solidFill>
              </a:rPr>
              <a:t>simplistic</a:t>
            </a:r>
            <a:endParaRPr lang="it-IT" dirty="0" smtClean="0">
              <a:solidFill>
                <a:schemeClr val="tx1">
                  <a:lumMod val="50000"/>
                  <a:lumOff val="50000"/>
                </a:schemeClr>
              </a:solidFill>
            </a:endParaRPr>
          </a:p>
          <a:p>
            <a:pPr>
              <a:buFont typeface="Times New Roman" pitchFamily="18" charset="0"/>
              <a:buChar char="►"/>
            </a:pPr>
            <a:r>
              <a:rPr lang="it-IT" u="sng" dirty="0" smtClean="0">
                <a:solidFill>
                  <a:schemeClr val="tx1">
                    <a:lumMod val="50000"/>
                    <a:lumOff val="50000"/>
                  </a:schemeClr>
                </a:solidFill>
              </a:rPr>
              <a:t>Data</a:t>
            </a:r>
            <a:r>
              <a:rPr lang="it-IT" dirty="0" smtClean="0">
                <a:solidFill>
                  <a:schemeClr val="tx1">
                    <a:lumMod val="50000"/>
                    <a:lumOff val="50000"/>
                  </a:schemeClr>
                </a:solidFill>
              </a:rPr>
              <a:t> </a:t>
            </a:r>
            <a:r>
              <a:rPr lang="it-IT" dirty="0" err="1" smtClean="0">
                <a:solidFill>
                  <a:schemeClr val="tx1">
                    <a:lumMod val="50000"/>
                    <a:lumOff val="50000"/>
                  </a:schemeClr>
                </a:solidFill>
              </a:rPr>
              <a:t>tell</a:t>
            </a:r>
            <a:r>
              <a:rPr lang="it-IT" dirty="0" smtClean="0">
                <a:solidFill>
                  <a:schemeClr val="tx1">
                    <a:lumMod val="50000"/>
                    <a:lumOff val="50000"/>
                  </a:schemeClr>
                </a:solidFill>
              </a:rPr>
              <a:t> </a:t>
            </a:r>
            <a:r>
              <a:rPr lang="it-IT" dirty="0" err="1" smtClean="0">
                <a:solidFill>
                  <a:schemeClr val="tx1">
                    <a:lumMod val="50000"/>
                    <a:lumOff val="50000"/>
                  </a:schemeClr>
                </a:solidFill>
              </a:rPr>
              <a:t>us</a:t>
            </a:r>
            <a:r>
              <a:rPr lang="it-IT" dirty="0" smtClean="0">
                <a:solidFill>
                  <a:schemeClr val="tx1">
                    <a:lumMod val="50000"/>
                    <a:lumOff val="50000"/>
                  </a:schemeClr>
                </a:solidFill>
              </a:rPr>
              <a:t> </a:t>
            </a:r>
            <a:r>
              <a:rPr lang="it-IT" dirty="0" err="1" smtClean="0">
                <a:solidFill>
                  <a:schemeClr val="tx1">
                    <a:lumMod val="50000"/>
                    <a:lumOff val="50000"/>
                  </a:schemeClr>
                </a:solidFill>
              </a:rPr>
              <a:t>that</a:t>
            </a:r>
            <a:r>
              <a:rPr lang="it-IT" dirty="0" smtClean="0">
                <a:solidFill>
                  <a:schemeClr val="tx1">
                    <a:lumMod val="50000"/>
                    <a:lumOff val="50000"/>
                  </a:schemeClr>
                </a:solidFill>
              </a:rPr>
              <a:t> </a:t>
            </a:r>
            <a:r>
              <a:rPr lang="it-IT" dirty="0" err="1" smtClean="0">
                <a:solidFill>
                  <a:schemeClr val="tx1">
                    <a:lumMod val="50000"/>
                    <a:lumOff val="50000"/>
                  </a:schemeClr>
                </a:solidFill>
              </a:rPr>
              <a:t>different</a:t>
            </a:r>
            <a:r>
              <a:rPr lang="it-IT" dirty="0" smtClean="0">
                <a:solidFill>
                  <a:schemeClr val="tx1">
                    <a:lumMod val="50000"/>
                    <a:lumOff val="50000"/>
                  </a:schemeClr>
                </a:solidFill>
              </a:rPr>
              <a:t> </a:t>
            </a:r>
            <a:r>
              <a:rPr lang="it-IT" dirty="0" err="1" smtClean="0">
                <a:solidFill>
                  <a:schemeClr val="tx1">
                    <a:lumMod val="50000"/>
                    <a:lumOff val="50000"/>
                  </a:schemeClr>
                </a:solidFill>
              </a:rPr>
              <a:t>sectors</a:t>
            </a:r>
            <a:r>
              <a:rPr lang="it-IT" dirty="0" smtClean="0">
                <a:solidFill>
                  <a:schemeClr val="tx1">
                    <a:lumMod val="50000"/>
                    <a:lumOff val="50000"/>
                  </a:schemeClr>
                </a:solidFill>
              </a:rPr>
              <a:t> produce </a:t>
            </a:r>
            <a:r>
              <a:rPr lang="it-IT" dirty="0" err="1" smtClean="0">
                <a:solidFill>
                  <a:schemeClr val="tx1">
                    <a:lumMod val="50000"/>
                    <a:lumOff val="50000"/>
                  </a:schemeClr>
                </a:solidFill>
              </a:rPr>
              <a:t>with</a:t>
            </a:r>
            <a:r>
              <a:rPr lang="it-IT" dirty="0" smtClean="0">
                <a:solidFill>
                  <a:schemeClr val="tx1">
                    <a:lumMod val="50000"/>
                    <a:lumOff val="50000"/>
                  </a:schemeClr>
                </a:solidFill>
              </a:rPr>
              <a:t> </a:t>
            </a:r>
            <a:r>
              <a:rPr lang="it-IT" dirty="0" err="1" smtClean="0">
                <a:solidFill>
                  <a:schemeClr val="tx1">
                    <a:lumMod val="50000"/>
                    <a:lumOff val="50000"/>
                  </a:schemeClr>
                </a:solidFill>
              </a:rPr>
              <a:t>several</a:t>
            </a:r>
            <a:r>
              <a:rPr lang="it-IT" dirty="0" smtClean="0">
                <a:solidFill>
                  <a:schemeClr val="tx1">
                    <a:lumMod val="50000"/>
                    <a:lumOff val="50000"/>
                  </a:schemeClr>
                </a:solidFill>
              </a:rPr>
              <a:t> </a:t>
            </a:r>
            <a:r>
              <a:rPr lang="it-IT" dirty="0" err="1" smtClean="0">
                <a:solidFill>
                  <a:schemeClr val="tx1">
                    <a:lumMod val="50000"/>
                    <a:lumOff val="50000"/>
                  </a:schemeClr>
                </a:solidFill>
              </a:rPr>
              <a:t>factors</a:t>
            </a:r>
            <a:r>
              <a:rPr lang="it-IT" dirty="0" smtClean="0">
                <a:solidFill>
                  <a:schemeClr val="tx1">
                    <a:lumMod val="50000"/>
                    <a:lumOff val="50000"/>
                  </a:schemeClr>
                </a:solidFill>
              </a:rPr>
              <a:t> and </a:t>
            </a:r>
            <a:r>
              <a:rPr lang="it-IT" dirty="0" err="1" smtClean="0">
                <a:solidFill>
                  <a:schemeClr val="tx1">
                    <a:lumMod val="50000"/>
                    <a:lumOff val="50000"/>
                  </a:schemeClr>
                </a:solidFill>
              </a:rPr>
              <a:t>with</a:t>
            </a:r>
            <a:r>
              <a:rPr lang="it-IT" dirty="0" smtClean="0">
                <a:solidFill>
                  <a:schemeClr val="tx1">
                    <a:lumMod val="50000"/>
                    <a:lumOff val="50000"/>
                  </a:schemeClr>
                </a:solidFill>
              </a:rPr>
              <a:t> </a:t>
            </a:r>
            <a:r>
              <a:rPr lang="it-IT" dirty="0" err="1" smtClean="0">
                <a:solidFill>
                  <a:schemeClr val="tx1">
                    <a:lumMod val="50000"/>
                    <a:lumOff val="50000"/>
                  </a:schemeClr>
                </a:solidFill>
              </a:rPr>
              <a:t>different</a:t>
            </a:r>
            <a:r>
              <a:rPr lang="it-IT" dirty="0" smtClean="0">
                <a:solidFill>
                  <a:schemeClr val="tx1">
                    <a:lumMod val="50000"/>
                    <a:lumOff val="50000"/>
                  </a:schemeClr>
                </a:solidFill>
              </a:rPr>
              <a:t> </a:t>
            </a:r>
            <a:r>
              <a:rPr lang="it-IT" dirty="0" err="1" smtClean="0">
                <a:solidFill>
                  <a:schemeClr val="tx1">
                    <a:lumMod val="50000"/>
                    <a:lumOff val="50000"/>
                  </a:schemeClr>
                </a:solidFill>
              </a:rPr>
              <a:t>factor</a:t>
            </a:r>
            <a:r>
              <a:rPr lang="it-IT" dirty="0" smtClean="0">
                <a:solidFill>
                  <a:schemeClr val="tx1">
                    <a:lumMod val="50000"/>
                    <a:lumOff val="50000"/>
                  </a:schemeClr>
                </a:solidFill>
              </a:rPr>
              <a:t> </a:t>
            </a:r>
            <a:r>
              <a:rPr lang="it-IT" dirty="0" err="1" smtClean="0">
                <a:solidFill>
                  <a:schemeClr val="tx1">
                    <a:lumMod val="50000"/>
                    <a:lumOff val="50000"/>
                  </a:schemeClr>
                </a:solidFill>
              </a:rPr>
              <a:t>intensities</a:t>
            </a:r>
            <a:r>
              <a:rPr lang="it-IT" dirty="0" smtClean="0">
                <a:solidFill>
                  <a:schemeClr val="tx1">
                    <a:lumMod val="50000"/>
                    <a:lumOff val="50000"/>
                  </a:schemeClr>
                </a:solidFill>
              </a:rPr>
              <a:t> or </a:t>
            </a:r>
            <a:r>
              <a:rPr lang="it-IT" dirty="0" err="1" smtClean="0">
                <a:solidFill>
                  <a:schemeClr val="tx1">
                    <a:lumMod val="50000"/>
                    <a:lumOff val="50000"/>
                  </a:schemeClr>
                </a:solidFill>
              </a:rPr>
              <a:t>combinations</a:t>
            </a:r>
            <a:endParaRPr lang="it-IT" dirty="0" smtClean="0">
              <a:solidFill>
                <a:schemeClr val="tx1">
                  <a:lumMod val="50000"/>
                  <a:lumOff val="50000"/>
                </a:schemeClr>
              </a:solidFill>
            </a:endParaRPr>
          </a:p>
          <a:p>
            <a:pPr>
              <a:buFont typeface="Times New Roman" pitchFamily="18" charset="0"/>
              <a:buChar char="►"/>
            </a:pPr>
            <a:r>
              <a:rPr lang="it-IT" dirty="0" smtClean="0">
                <a:solidFill>
                  <a:schemeClr val="tx1">
                    <a:lumMod val="50000"/>
                    <a:lumOff val="50000"/>
                  </a:schemeClr>
                </a:solidFill>
              </a:rPr>
              <a:t>The </a:t>
            </a:r>
            <a:r>
              <a:rPr lang="it-IT" u="sng" dirty="0" err="1" smtClean="0">
                <a:solidFill>
                  <a:schemeClr val="tx1">
                    <a:lumMod val="50000"/>
                    <a:lumOff val="50000"/>
                  </a:schemeClr>
                </a:solidFill>
              </a:rPr>
              <a:t>different</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labor</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costs</a:t>
            </a:r>
            <a:r>
              <a:rPr lang="it-IT" u="sng" dirty="0" smtClean="0">
                <a:solidFill>
                  <a:schemeClr val="tx1">
                    <a:lumMod val="50000"/>
                    <a:lumOff val="50000"/>
                  </a:schemeClr>
                </a:solidFill>
              </a:rPr>
              <a:t> are </a:t>
            </a:r>
            <a:r>
              <a:rPr lang="it-IT" u="sng" dirty="0" err="1" smtClean="0">
                <a:solidFill>
                  <a:schemeClr val="tx1">
                    <a:lumMod val="50000"/>
                    <a:lumOff val="50000"/>
                  </a:schemeClr>
                </a:solidFill>
              </a:rPr>
              <a:t>unexplained</a:t>
            </a:r>
            <a:endParaRPr lang="it-IT" u="sng" dirty="0" smtClean="0">
              <a:solidFill>
                <a:schemeClr val="tx1">
                  <a:lumMod val="50000"/>
                  <a:lumOff val="50000"/>
                </a:schemeClr>
              </a:solidFill>
            </a:endParaRP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14</a:t>
            </a:fld>
            <a:endParaRPr lang="it-IT" dirty="0"/>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spTree>
    <p:extLst>
      <p:ext uri="{BB962C8B-B14F-4D97-AF65-F5344CB8AC3E}">
        <p14:creationId xmlns:p14="http://schemas.microsoft.com/office/powerpoint/2010/main" val="19056715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Empirical</a:t>
            </a:r>
            <a:r>
              <a:rPr lang="it-IT" dirty="0" smtClean="0">
                <a:solidFill>
                  <a:schemeClr val="tx1">
                    <a:lumMod val="65000"/>
                    <a:lumOff val="35000"/>
                  </a:schemeClr>
                </a:solidFill>
              </a:rPr>
              <a:t> </a:t>
            </a:r>
            <a:r>
              <a:rPr lang="it-IT" dirty="0" err="1" smtClean="0">
                <a:solidFill>
                  <a:schemeClr val="tx1">
                    <a:lumMod val="65000"/>
                    <a:lumOff val="35000"/>
                  </a:schemeClr>
                </a:solidFill>
              </a:rPr>
              <a:t>issues</a:t>
            </a:r>
            <a:endParaRPr lang="it-IT"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a:bodyPr>
          <a:lstStyle/>
          <a:p>
            <a:pPr>
              <a:buFont typeface="Times New Roman" pitchFamily="18" charset="0"/>
              <a:buChar char="►"/>
            </a:pPr>
            <a:r>
              <a:rPr lang="it-IT" dirty="0" smtClean="0">
                <a:solidFill>
                  <a:schemeClr val="tx1">
                    <a:lumMod val="50000"/>
                    <a:lumOff val="50000"/>
                  </a:schemeClr>
                </a:solidFill>
              </a:rPr>
              <a:t>In short, </a:t>
            </a:r>
            <a:r>
              <a:rPr lang="it-IT" b="1" dirty="0" err="1" smtClean="0">
                <a:solidFill>
                  <a:srgbClr val="FF0000"/>
                </a:solidFill>
              </a:rPr>
              <a:t>testing</a:t>
            </a:r>
            <a:r>
              <a:rPr lang="it-IT" b="1" dirty="0" smtClean="0">
                <a:solidFill>
                  <a:srgbClr val="FF0000"/>
                </a:solidFill>
              </a:rPr>
              <a:t> the </a:t>
            </a:r>
            <a:r>
              <a:rPr lang="it-IT" b="1" dirty="0" err="1" smtClean="0">
                <a:solidFill>
                  <a:srgbClr val="FF0000"/>
                </a:solidFill>
              </a:rPr>
              <a:t>Ricardian</a:t>
            </a:r>
            <a:r>
              <a:rPr lang="it-IT" b="1" dirty="0" smtClean="0">
                <a:solidFill>
                  <a:srgbClr val="FF0000"/>
                </a:solidFill>
              </a:rPr>
              <a:t> </a:t>
            </a:r>
            <a:r>
              <a:rPr lang="it-IT" b="1" dirty="0" err="1" smtClean="0">
                <a:solidFill>
                  <a:srgbClr val="FF0000"/>
                </a:solidFill>
              </a:rPr>
              <a:t>model</a:t>
            </a:r>
            <a:r>
              <a:rPr lang="it-IT" b="1" dirty="0" smtClean="0">
                <a:solidFill>
                  <a:srgbClr val="FF0000"/>
                </a:solidFill>
              </a:rPr>
              <a:t> </a:t>
            </a:r>
            <a:r>
              <a:rPr lang="it-IT" b="1" dirty="0" err="1" smtClean="0">
                <a:solidFill>
                  <a:srgbClr val="FF0000"/>
                </a:solidFill>
              </a:rPr>
              <a:t>is</a:t>
            </a:r>
            <a:r>
              <a:rPr lang="it-IT" b="1" dirty="0" smtClean="0">
                <a:solidFill>
                  <a:srgbClr val="FF0000"/>
                </a:solidFill>
              </a:rPr>
              <a:t> </a:t>
            </a:r>
            <a:r>
              <a:rPr lang="it-IT" b="1" dirty="0" err="1" smtClean="0">
                <a:solidFill>
                  <a:srgbClr val="FF0000"/>
                </a:solidFill>
              </a:rPr>
              <a:t>difficult</a:t>
            </a:r>
            <a:r>
              <a:rPr lang="it-IT" b="1" dirty="0" smtClean="0">
                <a:solidFill>
                  <a:srgbClr val="FF0000"/>
                </a:solidFill>
              </a:rPr>
              <a:t> </a:t>
            </a:r>
            <a:r>
              <a:rPr lang="it-IT" b="1" dirty="0" err="1" smtClean="0">
                <a:solidFill>
                  <a:srgbClr val="FF0000"/>
                </a:solidFill>
              </a:rPr>
              <a:t>because</a:t>
            </a:r>
            <a:r>
              <a:rPr lang="it-IT" b="1" dirty="0" smtClean="0">
                <a:solidFill>
                  <a:srgbClr val="FF0000"/>
                </a:solidFill>
              </a:rPr>
              <a:t> </a:t>
            </a:r>
            <a:r>
              <a:rPr lang="it-IT" b="1" dirty="0" err="1" smtClean="0">
                <a:solidFill>
                  <a:srgbClr val="FF0000"/>
                </a:solidFill>
              </a:rPr>
              <a:t>we</a:t>
            </a:r>
            <a:r>
              <a:rPr lang="it-IT" b="1" dirty="0" smtClean="0">
                <a:solidFill>
                  <a:srgbClr val="FF0000"/>
                </a:solidFill>
              </a:rPr>
              <a:t> </a:t>
            </a:r>
            <a:r>
              <a:rPr lang="it-IT" b="1" dirty="0" err="1" smtClean="0">
                <a:solidFill>
                  <a:srgbClr val="FF0000"/>
                </a:solidFill>
              </a:rPr>
              <a:t>would</a:t>
            </a:r>
            <a:r>
              <a:rPr lang="it-IT" b="1" dirty="0" smtClean="0">
                <a:solidFill>
                  <a:srgbClr val="FF0000"/>
                </a:solidFill>
              </a:rPr>
              <a:t> </a:t>
            </a:r>
            <a:r>
              <a:rPr lang="it-IT" b="1" dirty="0" err="1" smtClean="0">
                <a:solidFill>
                  <a:srgbClr val="FF0000"/>
                </a:solidFill>
              </a:rPr>
              <a:t>like</a:t>
            </a:r>
            <a:r>
              <a:rPr lang="it-IT" b="1" dirty="0" smtClean="0">
                <a:solidFill>
                  <a:srgbClr val="FF0000"/>
                </a:solidFill>
              </a:rPr>
              <a:t> </a:t>
            </a:r>
            <a:r>
              <a:rPr lang="it-IT" b="1" dirty="0" err="1" smtClean="0">
                <a:solidFill>
                  <a:srgbClr val="FF0000"/>
                </a:solidFill>
              </a:rPr>
              <a:t>to</a:t>
            </a:r>
            <a:r>
              <a:rPr lang="it-IT" b="1" dirty="0" smtClean="0">
                <a:solidFill>
                  <a:srgbClr val="FF0000"/>
                </a:solidFill>
              </a:rPr>
              <a:t> compare </a:t>
            </a:r>
            <a:r>
              <a:rPr lang="it-IT" b="1" u="sng" dirty="0" err="1" smtClean="0">
                <a:solidFill>
                  <a:srgbClr val="FF0000"/>
                </a:solidFill>
              </a:rPr>
              <a:t>autarky</a:t>
            </a:r>
            <a:r>
              <a:rPr lang="it-IT" b="1" u="sng" dirty="0" smtClean="0">
                <a:solidFill>
                  <a:srgbClr val="FF0000"/>
                </a:solidFill>
              </a:rPr>
              <a:t> and free </a:t>
            </a:r>
            <a:r>
              <a:rPr lang="it-IT" b="1" u="sng" dirty="0" err="1" smtClean="0">
                <a:solidFill>
                  <a:srgbClr val="FF0000"/>
                </a:solidFill>
              </a:rPr>
              <a:t>trade</a:t>
            </a:r>
            <a:endParaRPr lang="it-IT" b="1" u="sng" dirty="0" smtClean="0">
              <a:solidFill>
                <a:srgbClr val="FF0000"/>
              </a:solidFill>
            </a:endParaRPr>
          </a:p>
          <a:p>
            <a:pPr>
              <a:buFont typeface="Times New Roman" pitchFamily="18" charset="0"/>
              <a:buChar char="►"/>
            </a:pPr>
            <a:r>
              <a:rPr lang="it-IT" dirty="0" err="1" smtClean="0">
                <a:solidFill>
                  <a:schemeClr val="tx1">
                    <a:lumMod val="50000"/>
                    <a:lumOff val="50000"/>
                  </a:schemeClr>
                </a:solidFill>
              </a:rPr>
              <a:t>But</a:t>
            </a:r>
            <a:r>
              <a:rPr lang="it-IT" dirty="0" smtClean="0">
                <a:solidFill>
                  <a:schemeClr val="tx1">
                    <a:lumMod val="50000"/>
                    <a:lumOff val="50000"/>
                  </a:schemeClr>
                </a:solidFill>
              </a:rPr>
              <a:t> </a:t>
            </a:r>
            <a:r>
              <a:rPr lang="it-IT" dirty="0" err="1" smtClean="0">
                <a:solidFill>
                  <a:schemeClr val="tx1">
                    <a:lumMod val="50000"/>
                    <a:lumOff val="50000"/>
                  </a:schemeClr>
                </a:solidFill>
              </a:rPr>
              <a:t>we</a:t>
            </a:r>
            <a:r>
              <a:rPr lang="it-IT" dirty="0" smtClean="0">
                <a:solidFill>
                  <a:schemeClr val="tx1">
                    <a:lumMod val="50000"/>
                    <a:lumOff val="50000"/>
                  </a:schemeClr>
                </a:solidFill>
              </a:rPr>
              <a:t> </a:t>
            </a:r>
            <a:r>
              <a:rPr lang="it-IT" dirty="0" err="1" smtClean="0">
                <a:solidFill>
                  <a:schemeClr val="tx1">
                    <a:lumMod val="50000"/>
                    <a:lumOff val="50000"/>
                  </a:schemeClr>
                </a:solidFill>
              </a:rPr>
              <a:t>only</a:t>
            </a:r>
            <a:r>
              <a:rPr lang="it-IT" dirty="0" smtClean="0">
                <a:solidFill>
                  <a:schemeClr val="tx1">
                    <a:lumMod val="50000"/>
                    <a:lumOff val="50000"/>
                  </a:schemeClr>
                </a:solidFill>
              </a:rPr>
              <a:t> </a:t>
            </a:r>
            <a:r>
              <a:rPr lang="it-IT" dirty="0" err="1" smtClean="0">
                <a:solidFill>
                  <a:schemeClr val="tx1">
                    <a:lumMod val="50000"/>
                    <a:lumOff val="50000"/>
                  </a:schemeClr>
                </a:solidFill>
              </a:rPr>
              <a:t>observe</a:t>
            </a:r>
            <a:r>
              <a:rPr lang="it-IT" dirty="0" smtClean="0">
                <a:solidFill>
                  <a:schemeClr val="tx1">
                    <a:lumMod val="50000"/>
                    <a:lumOff val="50000"/>
                  </a:schemeClr>
                </a:solidFill>
              </a:rPr>
              <a:t> a world </a:t>
            </a:r>
            <a:r>
              <a:rPr lang="it-IT" dirty="0" err="1" smtClean="0">
                <a:solidFill>
                  <a:schemeClr val="tx1">
                    <a:lumMod val="50000"/>
                    <a:lumOff val="50000"/>
                  </a:schemeClr>
                </a:solidFill>
              </a:rPr>
              <a:t>with</a:t>
            </a:r>
            <a:r>
              <a:rPr lang="it-IT" dirty="0" smtClean="0">
                <a:solidFill>
                  <a:schemeClr val="tx1">
                    <a:lumMod val="50000"/>
                    <a:lumOff val="50000"/>
                  </a:schemeClr>
                </a:solidFill>
              </a:rPr>
              <a:t> </a:t>
            </a:r>
            <a:r>
              <a:rPr lang="it-IT" dirty="0" err="1" smtClean="0">
                <a:solidFill>
                  <a:schemeClr val="tx1">
                    <a:lumMod val="50000"/>
                    <a:lumOff val="50000"/>
                  </a:schemeClr>
                </a:solidFill>
              </a:rPr>
              <a:t>trade</a:t>
            </a:r>
            <a:r>
              <a:rPr lang="it-IT" dirty="0" smtClean="0">
                <a:solidFill>
                  <a:schemeClr val="tx1">
                    <a:lumMod val="50000"/>
                    <a:lumOff val="50000"/>
                  </a:schemeClr>
                </a:solidFill>
              </a:rPr>
              <a:t> (</a:t>
            </a:r>
            <a:r>
              <a:rPr lang="it-IT" dirty="0" err="1" smtClean="0">
                <a:solidFill>
                  <a:schemeClr val="tx1">
                    <a:lumMod val="50000"/>
                    <a:lumOff val="50000"/>
                  </a:schemeClr>
                </a:solidFill>
              </a:rPr>
              <a:t>not</a:t>
            </a:r>
            <a:r>
              <a:rPr lang="it-IT" dirty="0" smtClean="0">
                <a:solidFill>
                  <a:schemeClr val="tx1">
                    <a:lumMod val="50000"/>
                    <a:lumOff val="50000"/>
                  </a:schemeClr>
                </a:solidFill>
              </a:rPr>
              <a:t> </a:t>
            </a:r>
            <a:r>
              <a:rPr lang="it-IT" dirty="0" err="1" smtClean="0">
                <a:solidFill>
                  <a:schemeClr val="tx1">
                    <a:lumMod val="50000"/>
                    <a:lumOff val="50000"/>
                  </a:schemeClr>
                </a:solidFill>
              </a:rPr>
              <a:t>perfectly</a:t>
            </a:r>
            <a:r>
              <a:rPr lang="it-IT" dirty="0" smtClean="0">
                <a:solidFill>
                  <a:schemeClr val="tx1">
                    <a:lumMod val="50000"/>
                    <a:lumOff val="50000"/>
                  </a:schemeClr>
                </a:solidFill>
              </a:rPr>
              <a:t> free), </a:t>
            </a:r>
            <a:r>
              <a:rPr lang="it-IT" dirty="0" err="1" smtClean="0">
                <a:solidFill>
                  <a:schemeClr val="tx1">
                    <a:lumMod val="50000"/>
                    <a:lumOff val="50000"/>
                  </a:schemeClr>
                </a:solidFill>
              </a:rPr>
              <a:t>while</a:t>
            </a:r>
            <a:r>
              <a:rPr lang="it-IT" dirty="0" smtClean="0">
                <a:solidFill>
                  <a:schemeClr val="tx1">
                    <a:lumMod val="50000"/>
                    <a:lumOff val="50000"/>
                  </a:schemeClr>
                </a:solidFill>
              </a:rPr>
              <a:t> </a:t>
            </a:r>
            <a:r>
              <a:rPr lang="it-IT" u="sng" dirty="0" err="1" smtClean="0">
                <a:solidFill>
                  <a:srgbClr val="FF0000"/>
                </a:solidFill>
              </a:rPr>
              <a:t>autarky</a:t>
            </a:r>
            <a:r>
              <a:rPr lang="it-IT" u="sng" dirty="0" smtClean="0">
                <a:solidFill>
                  <a:srgbClr val="FF0000"/>
                </a:solidFill>
              </a:rPr>
              <a:t> </a:t>
            </a:r>
            <a:r>
              <a:rPr lang="it-IT" u="sng" dirty="0" err="1" smtClean="0">
                <a:solidFill>
                  <a:srgbClr val="FF0000"/>
                </a:solidFill>
              </a:rPr>
              <a:t>is</a:t>
            </a:r>
            <a:r>
              <a:rPr lang="it-IT" u="sng" dirty="0" smtClean="0">
                <a:solidFill>
                  <a:srgbClr val="FF0000"/>
                </a:solidFill>
              </a:rPr>
              <a:t> </a:t>
            </a:r>
            <a:r>
              <a:rPr lang="it-IT" u="sng" dirty="0" err="1" smtClean="0">
                <a:solidFill>
                  <a:srgbClr val="FF0000"/>
                </a:solidFill>
              </a:rPr>
              <a:t>unobserved</a:t>
            </a:r>
            <a:endParaRPr lang="it-IT" u="sng" dirty="0" smtClean="0">
              <a:solidFill>
                <a:srgbClr val="FF0000"/>
              </a:solidFill>
            </a:endParaRPr>
          </a:p>
          <a:p>
            <a:pPr>
              <a:buFont typeface="Times New Roman" pitchFamily="18" charset="0"/>
              <a:buChar char="►"/>
            </a:pPr>
            <a:r>
              <a:rPr lang="it-IT" dirty="0" err="1" smtClean="0">
                <a:solidFill>
                  <a:schemeClr val="tx1">
                    <a:lumMod val="50000"/>
                    <a:lumOff val="50000"/>
                  </a:schemeClr>
                </a:solidFill>
              </a:rPr>
              <a:t>We</a:t>
            </a:r>
            <a:r>
              <a:rPr lang="it-IT" dirty="0" smtClean="0">
                <a:solidFill>
                  <a:schemeClr val="tx1">
                    <a:lumMod val="50000"/>
                    <a:lumOff val="50000"/>
                  </a:schemeClr>
                </a:solidFill>
              </a:rPr>
              <a:t> can </a:t>
            </a:r>
            <a:r>
              <a:rPr lang="it-IT" dirty="0" err="1" smtClean="0">
                <a:solidFill>
                  <a:schemeClr val="tx1">
                    <a:lumMod val="50000"/>
                    <a:lumOff val="50000"/>
                  </a:schemeClr>
                </a:solidFill>
              </a:rPr>
              <a:t>rely</a:t>
            </a:r>
            <a:r>
              <a:rPr lang="it-IT" dirty="0" smtClean="0">
                <a:solidFill>
                  <a:schemeClr val="tx1">
                    <a:lumMod val="50000"/>
                    <a:lumOff val="50000"/>
                  </a:schemeClr>
                </a:solidFill>
              </a:rPr>
              <a:t> on </a:t>
            </a:r>
            <a:r>
              <a:rPr lang="it-IT" dirty="0" err="1" smtClean="0">
                <a:solidFill>
                  <a:schemeClr val="tx1">
                    <a:lumMod val="50000"/>
                    <a:lumOff val="50000"/>
                  </a:schemeClr>
                </a:solidFill>
              </a:rPr>
              <a:t>different</a:t>
            </a:r>
            <a:r>
              <a:rPr lang="it-IT" dirty="0" smtClean="0">
                <a:solidFill>
                  <a:schemeClr val="tx1">
                    <a:lumMod val="50000"/>
                    <a:lumOff val="50000"/>
                  </a:schemeClr>
                </a:solidFill>
              </a:rPr>
              <a:t> </a:t>
            </a:r>
            <a:r>
              <a:rPr lang="it-IT" dirty="0" err="1" smtClean="0">
                <a:solidFill>
                  <a:schemeClr val="tx1">
                    <a:lumMod val="50000"/>
                    <a:lumOff val="50000"/>
                  </a:schemeClr>
                </a:solidFill>
              </a:rPr>
              <a:t>degrees</a:t>
            </a:r>
            <a:r>
              <a:rPr lang="it-IT" dirty="0" smtClean="0">
                <a:solidFill>
                  <a:schemeClr val="tx1">
                    <a:lumMod val="50000"/>
                    <a:lumOff val="50000"/>
                  </a:schemeClr>
                </a:solidFill>
              </a:rPr>
              <a:t> </a:t>
            </a:r>
            <a:r>
              <a:rPr lang="it-IT" dirty="0" err="1" smtClean="0">
                <a:solidFill>
                  <a:schemeClr val="tx1">
                    <a:lumMod val="50000"/>
                    <a:lumOff val="50000"/>
                  </a:schemeClr>
                </a:solidFill>
              </a:rPr>
              <a:t>of</a:t>
            </a:r>
            <a:r>
              <a:rPr lang="it-IT" dirty="0" smtClean="0">
                <a:solidFill>
                  <a:schemeClr val="tx1">
                    <a:lumMod val="50000"/>
                    <a:lumOff val="50000"/>
                  </a:schemeClr>
                </a:solidFill>
              </a:rPr>
              <a:t> </a:t>
            </a:r>
            <a:r>
              <a:rPr lang="it-IT" dirty="0" err="1" smtClean="0">
                <a:solidFill>
                  <a:schemeClr val="tx1">
                    <a:lumMod val="50000"/>
                    <a:lumOff val="50000"/>
                  </a:schemeClr>
                </a:solidFill>
              </a:rPr>
              <a:t>trade</a:t>
            </a:r>
            <a:r>
              <a:rPr lang="it-IT" dirty="0" smtClean="0">
                <a:solidFill>
                  <a:schemeClr val="tx1">
                    <a:lumMod val="50000"/>
                    <a:lumOff val="50000"/>
                  </a:schemeClr>
                </a:solidFill>
              </a:rPr>
              <a:t> </a:t>
            </a:r>
            <a:r>
              <a:rPr lang="it-IT" dirty="0" err="1" smtClean="0">
                <a:solidFill>
                  <a:schemeClr val="tx1">
                    <a:lumMod val="50000"/>
                    <a:lumOff val="50000"/>
                  </a:schemeClr>
                </a:solidFill>
              </a:rPr>
              <a:t>openness</a:t>
            </a:r>
            <a:r>
              <a:rPr lang="it-IT" dirty="0" smtClean="0">
                <a:solidFill>
                  <a:schemeClr val="tx1">
                    <a:lumMod val="50000"/>
                    <a:lumOff val="50000"/>
                  </a:schemeClr>
                </a:solidFill>
              </a:rPr>
              <a:t> </a:t>
            </a:r>
            <a:r>
              <a:rPr lang="it-IT" dirty="0" err="1" smtClean="0">
                <a:solidFill>
                  <a:schemeClr val="tx1">
                    <a:lumMod val="50000"/>
                    <a:lumOff val="50000"/>
                  </a:schemeClr>
                </a:solidFill>
              </a:rPr>
              <a:t>as</a:t>
            </a:r>
            <a:r>
              <a:rPr lang="it-IT" dirty="0" smtClean="0">
                <a:solidFill>
                  <a:schemeClr val="tx1">
                    <a:lumMod val="50000"/>
                    <a:lumOff val="50000"/>
                  </a:schemeClr>
                </a:solidFill>
              </a:rPr>
              <a:t> </a:t>
            </a:r>
            <a:r>
              <a:rPr lang="it-IT" dirty="0" err="1" smtClean="0">
                <a:solidFill>
                  <a:schemeClr val="tx1">
                    <a:lumMod val="50000"/>
                    <a:lumOff val="50000"/>
                  </a:schemeClr>
                </a:solidFill>
              </a:rPr>
              <a:t>an</a:t>
            </a:r>
            <a:r>
              <a:rPr lang="it-IT" dirty="0" smtClean="0">
                <a:solidFill>
                  <a:schemeClr val="tx1">
                    <a:lumMod val="50000"/>
                    <a:lumOff val="50000"/>
                  </a:schemeClr>
                </a:solidFill>
              </a:rPr>
              <a:t> </a:t>
            </a:r>
            <a:r>
              <a:rPr lang="it-IT" dirty="0" err="1" smtClean="0">
                <a:solidFill>
                  <a:schemeClr val="tx1">
                    <a:lumMod val="50000"/>
                    <a:lumOff val="50000"/>
                  </a:schemeClr>
                </a:solidFill>
              </a:rPr>
              <a:t>approximation</a:t>
            </a:r>
            <a:endParaRPr lang="it-IT" dirty="0" smtClean="0">
              <a:solidFill>
                <a:schemeClr val="tx1">
                  <a:lumMod val="50000"/>
                  <a:lumOff val="50000"/>
                </a:schemeClr>
              </a:solidFill>
            </a:endParaRPr>
          </a:p>
          <a:p>
            <a:pPr>
              <a:buFont typeface="Times New Roman" pitchFamily="18" charset="0"/>
              <a:buChar char="►"/>
            </a:pPr>
            <a:r>
              <a:rPr lang="it-IT" dirty="0" err="1" smtClean="0">
                <a:solidFill>
                  <a:schemeClr val="tx1">
                    <a:lumMod val="50000"/>
                    <a:lumOff val="50000"/>
                  </a:schemeClr>
                </a:solidFill>
              </a:rPr>
              <a:t>Empirical</a:t>
            </a:r>
            <a:r>
              <a:rPr lang="it-IT" dirty="0" smtClean="0">
                <a:solidFill>
                  <a:schemeClr val="tx1">
                    <a:lumMod val="50000"/>
                    <a:lumOff val="50000"/>
                  </a:schemeClr>
                </a:solidFill>
              </a:rPr>
              <a:t> </a:t>
            </a:r>
            <a:r>
              <a:rPr lang="it-IT" dirty="0" err="1" smtClean="0">
                <a:solidFill>
                  <a:schemeClr val="tx1">
                    <a:lumMod val="50000"/>
                    <a:lumOff val="50000"/>
                  </a:schemeClr>
                </a:solidFill>
              </a:rPr>
              <a:t>tests</a:t>
            </a:r>
            <a:r>
              <a:rPr lang="it-IT" dirty="0" smtClean="0">
                <a:solidFill>
                  <a:schemeClr val="tx1">
                    <a:lumMod val="50000"/>
                    <a:lumOff val="50000"/>
                  </a:schemeClr>
                </a:solidFill>
              </a:rPr>
              <a:t> </a:t>
            </a:r>
            <a:r>
              <a:rPr lang="it-IT" dirty="0" err="1" smtClean="0">
                <a:solidFill>
                  <a:schemeClr val="tx1">
                    <a:lumMod val="50000"/>
                    <a:lumOff val="50000"/>
                  </a:schemeClr>
                </a:solidFill>
              </a:rPr>
              <a:t>have</a:t>
            </a:r>
            <a:r>
              <a:rPr lang="it-IT" dirty="0" smtClean="0">
                <a:solidFill>
                  <a:schemeClr val="tx1">
                    <a:lumMod val="50000"/>
                    <a:lumOff val="50000"/>
                  </a:schemeClr>
                </a:solidFill>
              </a:rPr>
              <a:t> </a:t>
            </a:r>
            <a:r>
              <a:rPr lang="it-IT" dirty="0" err="1" smtClean="0">
                <a:solidFill>
                  <a:schemeClr val="tx1">
                    <a:lumMod val="50000"/>
                    <a:lumOff val="50000"/>
                  </a:schemeClr>
                </a:solidFill>
              </a:rPr>
              <a:t>to</a:t>
            </a:r>
            <a:r>
              <a:rPr lang="it-IT" dirty="0" smtClean="0">
                <a:solidFill>
                  <a:schemeClr val="tx1">
                    <a:lumMod val="50000"/>
                    <a:lumOff val="50000"/>
                  </a:schemeClr>
                </a:solidFill>
              </a:rPr>
              <a:t> </a:t>
            </a:r>
            <a:r>
              <a:rPr lang="it-IT" dirty="0" err="1" smtClean="0">
                <a:solidFill>
                  <a:schemeClr val="tx1">
                    <a:lumMod val="50000"/>
                    <a:lumOff val="50000"/>
                  </a:schemeClr>
                </a:solidFill>
              </a:rPr>
              <a:t>rely</a:t>
            </a:r>
            <a:r>
              <a:rPr lang="it-IT" dirty="0" smtClean="0">
                <a:solidFill>
                  <a:schemeClr val="tx1">
                    <a:lumMod val="50000"/>
                    <a:lumOff val="50000"/>
                  </a:schemeClr>
                </a:solidFill>
              </a:rPr>
              <a:t> on </a:t>
            </a:r>
            <a:r>
              <a:rPr lang="it-IT" dirty="0" err="1" smtClean="0">
                <a:solidFill>
                  <a:schemeClr val="tx1">
                    <a:lumMod val="50000"/>
                    <a:lumOff val="50000"/>
                  </a:schemeClr>
                </a:solidFill>
              </a:rPr>
              <a:t>observable</a:t>
            </a:r>
            <a:r>
              <a:rPr lang="it-IT" dirty="0" smtClean="0">
                <a:solidFill>
                  <a:schemeClr val="tx1">
                    <a:lumMod val="50000"/>
                    <a:lumOff val="50000"/>
                  </a:schemeClr>
                </a:solidFill>
              </a:rPr>
              <a:t> information</a:t>
            </a: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15</a:t>
            </a:fld>
            <a:endParaRPr lang="it-IT" dirty="0"/>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spTree>
    <p:extLst>
      <p:ext uri="{BB962C8B-B14F-4D97-AF65-F5344CB8AC3E}">
        <p14:creationId xmlns:p14="http://schemas.microsoft.com/office/powerpoint/2010/main" val="13141015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Empirical</a:t>
            </a:r>
            <a:r>
              <a:rPr lang="it-IT" dirty="0" smtClean="0">
                <a:solidFill>
                  <a:schemeClr val="tx1">
                    <a:lumMod val="65000"/>
                    <a:lumOff val="35000"/>
                  </a:schemeClr>
                </a:solidFill>
              </a:rPr>
              <a:t> </a:t>
            </a:r>
            <a:r>
              <a:rPr lang="it-IT" dirty="0" err="1" smtClean="0">
                <a:solidFill>
                  <a:schemeClr val="tx1">
                    <a:lumMod val="65000"/>
                    <a:lumOff val="35000"/>
                  </a:schemeClr>
                </a:solidFill>
              </a:rPr>
              <a:t>support</a:t>
            </a:r>
            <a:endParaRPr lang="it-IT"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a:bodyPr>
          <a:lstStyle/>
          <a:p>
            <a:pPr>
              <a:buFont typeface="Times New Roman" pitchFamily="18" charset="0"/>
              <a:buChar char="►"/>
            </a:pPr>
            <a:r>
              <a:rPr lang="it-IT" dirty="0" smtClean="0">
                <a:solidFill>
                  <a:schemeClr val="tx1">
                    <a:lumMod val="50000"/>
                    <a:lumOff val="50000"/>
                  </a:schemeClr>
                </a:solidFill>
              </a:rPr>
              <a:t>In </a:t>
            </a:r>
            <a:r>
              <a:rPr lang="it-IT" dirty="0" err="1" smtClean="0">
                <a:solidFill>
                  <a:schemeClr val="tx1">
                    <a:lumMod val="50000"/>
                    <a:lumOff val="50000"/>
                  </a:schemeClr>
                </a:solidFill>
              </a:rPr>
              <a:t>early</a:t>
            </a:r>
            <a:r>
              <a:rPr lang="it-IT" dirty="0" smtClean="0">
                <a:solidFill>
                  <a:schemeClr val="tx1">
                    <a:lumMod val="50000"/>
                    <a:lumOff val="50000"/>
                  </a:schemeClr>
                </a:solidFill>
              </a:rPr>
              <a:t> 1950’s </a:t>
            </a:r>
            <a:r>
              <a:rPr lang="it-IT" b="1" dirty="0" err="1" smtClean="0">
                <a:solidFill>
                  <a:schemeClr val="tx1">
                    <a:lumMod val="50000"/>
                    <a:lumOff val="50000"/>
                  </a:schemeClr>
                </a:solidFill>
              </a:rPr>
              <a:t>MacDougall</a:t>
            </a:r>
            <a:r>
              <a:rPr lang="it-IT" b="1" dirty="0" smtClean="0">
                <a:solidFill>
                  <a:schemeClr val="tx1">
                    <a:lumMod val="50000"/>
                    <a:lumOff val="50000"/>
                  </a:schemeClr>
                </a:solidFill>
              </a:rPr>
              <a:t> (1951)</a:t>
            </a:r>
            <a:r>
              <a:rPr lang="it-IT" dirty="0" smtClean="0">
                <a:solidFill>
                  <a:schemeClr val="tx1">
                    <a:lumMod val="50000"/>
                    <a:lumOff val="50000"/>
                  </a:schemeClr>
                </a:solidFill>
              </a:rPr>
              <a:t> </a:t>
            </a:r>
            <a:r>
              <a:rPr lang="it-IT" dirty="0" err="1" smtClean="0">
                <a:solidFill>
                  <a:schemeClr val="tx1">
                    <a:lumMod val="50000"/>
                    <a:lumOff val="50000"/>
                  </a:schemeClr>
                </a:solidFill>
              </a:rPr>
              <a:t>tested</a:t>
            </a:r>
            <a:r>
              <a:rPr lang="it-IT" dirty="0" smtClean="0">
                <a:solidFill>
                  <a:schemeClr val="tx1">
                    <a:lumMod val="50000"/>
                    <a:lumOff val="50000"/>
                  </a:schemeClr>
                </a:solidFill>
              </a:rPr>
              <a:t> the </a:t>
            </a:r>
            <a:r>
              <a:rPr lang="it-IT" dirty="0" err="1" smtClean="0">
                <a:solidFill>
                  <a:schemeClr val="tx1">
                    <a:lumMod val="50000"/>
                    <a:lumOff val="50000"/>
                  </a:schemeClr>
                </a:solidFill>
              </a:rPr>
              <a:t>Ricardian</a:t>
            </a:r>
            <a:r>
              <a:rPr lang="it-IT" dirty="0" smtClean="0">
                <a:solidFill>
                  <a:schemeClr val="tx1">
                    <a:lumMod val="50000"/>
                    <a:lumOff val="50000"/>
                  </a:schemeClr>
                </a:solidFill>
              </a:rPr>
              <a:t> model</a:t>
            </a:r>
          </a:p>
          <a:p>
            <a:pPr>
              <a:buFont typeface="Times New Roman" pitchFamily="18" charset="0"/>
              <a:buChar char="►"/>
            </a:pPr>
            <a:r>
              <a:rPr lang="en-US" dirty="0" smtClean="0">
                <a:solidFill>
                  <a:schemeClr val="tx1">
                    <a:lumMod val="50000"/>
                    <a:lumOff val="50000"/>
                  </a:schemeClr>
                </a:solidFill>
              </a:rPr>
              <a:t>According to the model relative (labor) productivity or opportunity costs determine the patterns of trade</a:t>
            </a:r>
          </a:p>
          <a:p>
            <a:pPr>
              <a:buFont typeface="Times New Roman" pitchFamily="18" charset="0"/>
              <a:buChar char="►"/>
            </a:pPr>
            <a:r>
              <a:rPr lang="en-US" dirty="0" smtClean="0">
                <a:solidFill>
                  <a:schemeClr val="tx1">
                    <a:lumMod val="50000"/>
                    <a:lumOff val="50000"/>
                  </a:schemeClr>
                </a:solidFill>
              </a:rPr>
              <a:t>“</a:t>
            </a:r>
            <a:r>
              <a:rPr lang="en-US" i="1" dirty="0" smtClean="0">
                <a:solidFill>
                  <a:schemeClr val="tx1">
                    <a:lumMod val="50000"/>
                    <a:lumOff val="50000"/>
                  </a:schemeClr>
                </a:solidFill>
              </a:rPr>
              <a:t>export those goods for which the ratio of its output per worker to that of the other country exceeds the ratio of its money wage rate to that of the other country.”</a:t>
            </a:r>
          </a:p>
          <a:p>
            <a:pPr>
              <a:buFont typeface="Times New Roman" pitchFamily="18" charset="0"/>
              <a:buChar char="►"/>
            </a:pPr>
            <a:r>
              <a:rPr lang="en-US" dirty="0" smtClean="0">
                <a:solidFill>
                  <a:schemeClr val="tx1">
                    <a:lumMod val="50000"/>
                    <a:lumOff val="50000"/>
                  </a:schemeClr>
                </a:solidFill>
              </a:rPr>
              <a:t>Export if P</a:t>
            </a:r>
            <a:r>
              <a:rPr lang="en-US" baseline="-25000" dirty="0" smtClean="0">
                <a:solidFill>
                  <a:schemeClr val="tx1">
                    <a:lumMod val="50000"/>
                    <a:lumOff val="50000"/>
                  </a:schemeClr>
                </a:solidFill>
              </a:rPr>
              <a:t>A</a:t>
            </a:r>
            <a:r>
              <a:rPr lang="en-US" dirty="0" smtClean="0">
                <a:solidFill>
                  <a:schemeClr val="tx1">
                    <a:lumMod val="50000"/>
                    <a:lumOff val="50000"/>
                  </a:schemeClr>
                </a:solidFill>
              </a:rPr>
              <a:t> = W/MPL &lt; P</a:t>
            </a:r>
            <a:r>
              <a:rPr lang="en-US" baseline="-25000" dirty="0" smtClean="0">
                <a:solidFill>
                  <a:schemeClr val="tx1">
                    <a:lumMod val="50000"/>
                    <a:lumOff val="50000"/>
                  </a:schemeClr>
                </a:solidFill>
              </a:rPr>
              <a:t>A</a:t>
            </a:r>
            <a:r>
              <a:rPr lang="en-US" baseline="30000" dirty="0" smtClean="0">
                <a:solidFill>
                  <a:schemeClr val="tx1">
                    <a:lumMod val="50000"/>
                    <a:lumOff val="50000"/>
                  </a:schemeClr>
                </a:solidFill>
              </a:rPr>
              <a:t>*</a:t>
            </a:r>
            <a:r>
              <a:rPr lang="en-US" dirty="0" smtClean="0">
                <a:solidFill>
                  <a:schemeClr val="tx1">
                    <a:lumMod val="50000"/>
                    <a:lumOff val="50000"/>
                  </a:schemeClr>
                </a:solidFill>
              </a:rPr>
              <a:t> = W</a:t>
            </a:r>
            <a:r>
              <a:rPr lang="en-US" baseline="30000" dirty="0" smtClean="0">
                <a:solidFill>
                  <a:schemeClr val="tx1">
                    <a:lumMod val="50000"/>
                    <a:lumOff val="50000"/>
                  </a:schemeClr>
                </a:solidFill>
              </a:rPr>
              <a:t>*</a:t>
            </a:r>
            <a:r>
              <a:rPr lang="en-US" dirty="0" smtClean="0">
                <a:solidFill>
                  <a:schemeClr val="tx1">
                    <a:lumMod val="50000"/>
                    <a:lumOff val="50000"/>
                  </a:schemeClr>
                </a:solidFill>
              </a:rPr>
              <a:t>/MPL</a:t>
            </a:r>
            <a:r>
              <a:rPr lang="en-US" baseline="30000" dirty="0" smtClean="0">
                <a:solidFill>
                  <a:schemeClr val="tx1">
                    <a:lumMod val="50000"/>
                    <a:lumOff val="50000"/>
                  </a:schemeClr>
                </a:solidFill>
              </a:rPr>
              <a:t>*</a:t>
            </a:r>
          </a:p>
          <a:p>
            <a:pPr>
              <a:buFont typeface="Times New Roman" pitchFamily="18" charset="0"/>
              <a:buChar char="►"/>
            </a:pPr>
            <a:r>
              <a:rPr lang="en-US" dirty="0" smtClean="0">
                <a:solidFill>
                  <a:schemeClr val="tx1">
                    <a:lumMod val="50000"/>
                    <a:lumOff val="50000"/>
                  </a:schemeClr>
                </a:solidFill>
              </a:rPr>
              <a:t>That is P</a:t>
            </a:r>
            <a:r>
              <a:rPr lang="en-US" baseline="-25000" dirty="0" smtClean="0">
                <a:solidFill>
                  <a:schemeClr val="tx1">
                    <a:lumMod val="50000"/>
                    <a:lumOff val="50000"/>
                  </a:schemeClr>
                </a:solidFill>
              </a:rPr>
              <a:t>A</a:t>
            </a:r>
            <a:r>
              <a:rPr lang="en-US" dirty="0" smtClean="0">
                <a:solidFill>
                  <a:schemeClr val="tx1">
                    <a:lumMod val="50000"/>
                    <a:lumOff val="50000"/>
                  </a:schemeClr>
                </a:solidFill>
              </a:rPr>
              <a:t>/P</a:t>
            </a:r>
            <a:r>
              <a:rPr lang="en-US" baseline="-25000" dirty="0" smtClean="0">
                <a:solidFill>
                  <a:schemeClr val="tx1">
                    <a:lumMod val="50000"/>
                    <a:lumOff val="50000"/>
                  </a:schemeClr>
                </a:solidFill>
              </a:rPr>
              <a:t>A</a:t>
            </a:r>
            <a:r>
              <a:rPr lang="en-US" baseline="30000" dirty="0" smtClean="0">
                <a:solidFill>
                  <a:schemeClr val="tx1">
                    <a:lumMod val="50000"/>
                    <a:lumOff val="50000"/>
                  </a:schemeClr>
                </a:solidFill>
              </a:rPr>
              <a:t>*</a:t>
            </a:r>
            <a:r>
              <a:rPr lang="en-US" dirty="0" smtClean="0">
                <a:solidFill>
                  <a:schemeClr val="tx1">
                    <a:lumMod val="50000"/>
                    <a:lumOff val="50000"/>
                  </a:schemeClr>
                </a:solidFill>
              </a:rPr>
              <a:t> = (W/MPL) / (W</a:t>
            </a:r>
            <a:r>
              <a:rPr lang="en-US" baseline="30000" dirty="0" smtClean="0">
                <a:solidFill>
                  <a:schemeClr val="tx1">
                    <a:lumMod val="50000"/>
                    <a:lumOff val="50000"/>
                  </a:schemeClr>
                </a:solidFill>
              </a:rPr>
              <a:t>*</a:t>
            </a:r>
            <a:r>
              <a:rPr lang="en-US" dirty="0" smtClean="0">
                <a:solidFill>
                  <a:schemeClr val="tx1">
                    <a:lumMod val="50000"/>
                    <a:lumOff val="50000"/>
                  </a:schemeClr>
                </a:solidFill>
              </a:rPr>
              <a:t>/MPL</a:t>
            </a:r>
            <a:r>
              <a:rPr lang="en-US" baseline="30000" dirty="0" smtClean="0">
                <a:solidFill>
                  <a:schemeClr val="tx1">
                    <a:lumMod val="50000"/>
                    <a:lumOff val="50000"/>
                  </a:schemeClr>
                </a:solidFill>
              </a:rPr>
              <a:t>*</a:t>
            </a:r>
            <a:r>
              <a:rPr lang="en-US" dirty="0" smtClean="0">
                <a:solidFill>
                  <a:schemeClr val="tx1">
                    <a:lumMod val="50000"/>
                    <a:lumOff val="50000"/>
                  </a:schemeClr>
                </a:solidFill>
              </a:rPr>
              <a:t>) &lt; 1</a:t>
            </a:r>
          </a:p>
          <a:p>
            <a:pPr>
              <a:buFont typeface="Times New Roman" pitchFamily="18" charset="0"/>
              <a:buChar char="►"/>
            </a:pPr>
            <a:r>
              <a:rPr lang="en-US" dirty="0" smtClean="0">
                <a:solidFill>
                  <a:schemeClr val="tx1">
                    <a:lumMod val="50000"/>
                    <a:lumOff val="50000"/>
                  </a:schemeClr>
                </a:solidFill>
              </a:rPr>
              <a:t>That is MPL/MPL</a:t>
            </a:r>
            <a:r>
              <a:rPr lang="en-US" baseline="30000" dirty="0" smtClean="0">
                <a:solidFill>
                  <a:schemeClr val="tx1">
                    <a:lumMod val="50000"/>
                    <a:lumOff val="50000"/>
                  </a:schemeClr>
                </a:solidFill>
              </a:rPr>
              <a:t>*</a:t>
            </a:r>
            <a:r>
              <a:rPr lang="en-US" dirty="0" smtClean="0">
                <a:solidFill>
                  <a:schemeClr val="tx1">
                    <a:lumMod val="50000"/>
                    <a:lumOff val="50000"/>
                  </a:schemeClr>
                </a:solidFill>
              </a:rPr>
              <a:t> &gt; W/W</a:t>
            </a:r>
            <a:r>
              <a:rPr lang="en-US" baseline="30000" dirty="0" smtClean="0">
                <a:solidFill>
                  <a:schemeClr val="tx1">
                    <a:lumMod val="50000"/>
                    <a:lumOff val="50000"/>
                  </a:schemeClr>
                </a:solidFill>
              </a:rPr>
              <a:t>* </a:t>
            </a:r>
            <a:endParaRPr lang="en-US" dirty="0" smtClean="0">
              <a:solidFill>
                <a:schemeClr val="tx1">
                  <a:lumMod val="50000"/>
                  <a:lumOff val="50000"/>
                </a:schemeClr>
              </a:solidFill>
            </a:endParaRP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16</a:t>
            </a:fld>
            <a:endParaRPr lang="it-IT" dirty="0"/>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sp>
        <p:nvSpPr>
          <p:cNvPr id="7" name="CasellaDiTesto 6"/>
          <p:cNvSpPr txBox="1"/>
          <p:nvPr/>
        </p:nvSpPr>
        <p:spPr>
          <a:xfrm>
            <a:off x="8760296" y="6623774"/>
            <a:ext cx="2016224" cy="261610"/>
          </a:xfrm>
          <a:prstGeom prst="rect">
            <a:avLst/>
          </a:prstGeom>
          <a:noFill/>
        </p:spPr>
        <p:txBody>
          <a:bodyPr wrap="square" rtlCol="0">
            <a:spAutoFit/>
          </a:bodyPr>
          <a:lstStyle/>
          <a:p>
            <a:r>
              <a:rPr lang="it-IT" sz="1100" dirty="0" err="1">
                <a:solidFill>
                  <a:schemeClr val="tx1">
                    <a:lumMod val="50000"/>
                    <a:lumOff val="50000"/>
                  </a:schemeClr>
                </a:solidFill>
              </a:rPr>
              <a:t>See</a:t>
            </a:r>
            <a:r>
              <a:rPr lang="it-IT" sz="1100" dirty="0">
                <a:solidFill>
                  <a:schemeClr val="tx1">
                    <a:lumMod val="50000"/>
                    <a:lumOff val="50000"/>
                  </a:schemeClr>
                </a:solidFill>
              </a:rPr>
              <a:t> </a:t>
            </a:r>
            <a:r>
              <a:rPr lang="it-IT" sz="1100" dirty="0" err="1">
                <a:solidFill>
                  <a:schemeClr val="tx1">
                    <a:lumMod val="50000"/>
                    <a:lumOff val="50000"/>
                  </a:schemeClr>
                </a:solidFill>
              </a:rPr>
              <a:t>also</a:t>
            </a:r>
            <a:r>
              <a:rPr lang="it-IT" sz="1100" dirty="0">
                <a:solidFill>
                  <a:schemeClr val="tx1">
                    <a:lumMod val="50000"/>
                    <a:lumOff val="50000"/>
                  </a:schemeClr>
                </a:solidFill>
              </a:rPr>
              <a:t> </a:t>
            </a:r>
            <a:r>
              <a:rPr lang="it-IT" sz="1100" dirty="0" err="1">
                <a:solidFill>
                  <a:schemeClr val="tx1">
                    <a:lumMod val="50000"/>
                    <a:lumOff val="50000"/>
                  </a:schemeClr>
                </a:solidFill>
              </a:rPr>
              <a:t>Dave</a:t>
            </a:r>
            <a:r>
              <a:rPr lang="it-IT" sz="1100" dirty="0">
                <a:solidFill>
                  <a:schemeClr val="tx1">
                    <a:lumMod val="50000"/>
                    <a:lumOff val="50000"/>
                  </a:schemeClr>
                </a:solidFill>
              </a:rPr>
              <a:t> </a:t>
            </a:r>
            <a:r>
              <a:rPr lang="it-IT" sz="1100" dirty="0" err="1">
                <a:solidFill>
                  <a:schemeClr val="tx1">
                    <a:lumMod val="50000"/>
                    <a:lumOff val="50000"/>
                  </a:schemeClr>
                </a:solidFill>
              </a:rPr>
              <a:t>Donaldson</a:t>
            </a:r>
            <a:r>
              <a:rPr lang="it-IT" sz="1100" dirty="0">
                <a:solidFill>
                  <a:schemeClr val="tx1">
                    <a:lumMod val="50000"/>
                    <a:lumOff val="50000"/>
                  </a:schemeClr>
                </a:solidFill>
              </a:rPr>
              <a:t> </a:t>
            </a:r>
            <a:r>
              <a:rPr lang="it-IT" sz="1100" dirty="0" err="1">
                <a:solidFill>
                  <a:schemeClr val="tx1">
                    <a:lumMod val="50000"/>
                    <a:lumOff val="50000"/>
                  </a:schemeClr>
                </a:solidFill>
              </a:rPr>
              <a:t>slides</a:t>
            </a:r>
            <a:endParaRPr lang="it-IT" sz="1100" dirty="0">
              <a:solidFill>
                <a:schemeClr val="tx1">
                  <a:lumMod val="50000"/>
                  <a:lumOff val="50000"/>
                </a:schemeClr>
              </a:solidFill>
            </a:endParaRPr>
          </a:p>
        </p:txBody>
      </p:sp>
    </p:spTree>
    <p:extLst>
      <p:ext uri="{BB962C8B-B14F-4D97-AF65-F5344CB8AC3E}">
        <p14:creationId xmlns:p14="http://schemas.microsoft.com/office/powerpoint/2010/main" val="2566468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Empirical</a:t>
            </a:r>
            <a:r>
              <a:rPr lang="it-IT" dirty="0" smtClean="0">
                <a:solidFill>
                  <a:schemeClr val="tx1">
                    <a:lumMod val="65000"/>
                    <a:lumOff val="35000"/>
                  </a:schemeClr>
                </a:solidFill>
              </a:rPr>
              <a:t> </a:t>
            </a:r>
            <a:r>
              <a:rPr lang="it-IT" dirty="0" err="1" smtClean="0">
                <a:solidFill>
                  <a:schemeClr val="tx1">
                    <a:lumMod val="65000"/>
                    <a:lumOff val="35000"/>
                  </a:schemeClr>
                </a:solidFill>
              </a:rPr>
              <a:t>support</a:t>
            </a:r>
            <a:endParaRPr lang="it-IT"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a:bodyPr>
          <a:lstStyle/>
          <a:p>
            <a:pPr>
              <a:buFont typeface="Times New Roman" pitchFamily="18" charset="0"/>
              <a:buChar char="►"/>
            </a:pPr>
            <a:r>
              <a:rPr lang="it-IT" b="1" dirty="0" err="1" smtClean="0">
                <a:solidFill>
                  <a:schemeClr val="tx1">
                    <a:lumMod val="50000"/>
                    <a:lumOff val="50000"/>
                  </a:schemeClr>
                </a:solidFill>
              </a:rPr>
              <a:t>MacDougall</a:t>
            </a:r>
            <a:r>
              <a:rPr lang="it-IT" b="1" dirty="0" smtClean="0">
                <a:solidFill>
                  <a:schemeClr val="tx1">
                    <a:lumMod val="50000"/>
                    <a:lumOff val="50000"/>
                  </a:schemeClr>
                </a:solidFill>
              </a:rPr>
              <a:t> (1951)</a:t>
            </a:r>
            <a:r>
              <a:rPr lang="it-IT" dirty="0" smtClean="0">
                <a:solidFill>
                  <a:schemeClr val="tx1">
                    <a:lumMod val="50000"/>
                    <a:lumOff val="50000"/>
                  </a:schemeClr>
                </a:solidFill>
              </a:rPr>
              <a:t> </a:t>
            </a:r>
            <a:r>
              <a:rPr lang="en-US" dirty="0" smtClean="0">
                <a:solidFill>
                  <a:schemeClr val="tx1">
                    <a:lumMod val="50000"/>
                    <a:lumOff val="50000"/>
                  </a:schemeClr>
                </a:solidFill>
              </a:rPr>
              <a:t>plots relative labor productivities (MPL</a:t>
            </a:r>
            <a:r>
              <a:rPr lang="en-US" baseline="-25000" dirty="0" smtClean="0">
                <a:solidFill>
                  <a:schemeClr val="tx1">
                    <a:lumMod val="50000"/>
                    <a:lumOff val="50000"/>
                  </a:schemeClr>
                </a:solidFill>
              </a:rPr>
              <a:t>US</a:t>
            </a:r>
            <a:r>
              <a:rPr lang="en-US" dirty="0" smtClean="0">
                <a:solidFill>
                  <a:schemeClr val="tx1">
                    <a:lumMod val="50000"/>
                    <a:lumOff val="50000"/>
                  </a:schemeClr>
                </a:solidFill>
              </a:rPr>
              <a:t>/MPL</a:t>
            </a:r>
            <a:r>
              <a:rPr lang="en-US" baseline="-25000" dirty="0" smtClean="0">
                <a:solidFill>
                  <a:schemeClr val="tx1">
                    <a:lumMod val="50000"/>
                    <a:lumOff val="50000"/>
                  </a:schemeClr>
                </a:solidFill>
              </a:rPr>
              <a:t>UK</a:t>
            </a:r>
            <a:r>
              <a:rPr lang="en-US" dirty="0" smtClean="0">
                <a:solidFill>
                  <a:schemeClr val="tx1">
                    <a:lumMod val="50000"/>
                    <a:lumOff val="50000"/>
                  </a:schemeClr>
                </a:solidFill>
              </a:rPr>
              <a:t>) against relative exports </a:t>
            </a:r>
            <a:r>
              <a:rPr lang="en-US" u="sng" dirty="0" smtClean="0">
                <a:solidFill>
                  <a:schemeClr val="tx1">
                    <a:lumMod val="50000"/>
                    <a:lumOff val="50000"/>
                  </a:schemeClr>
                </a:solidFill>
              </a:rPr>
              <a:t>to the entire world</a:t>
            </a:r>
            <a:r>
              <a:rPr lang="en-US" i="1" dirty="0" smtClean="0">
                <a:solidFill>
                  <a:schemeClr val="tx1">
                    <a:lumMod val="50000"/>
                    <a:lumOff val="50000"/>
                  </a:schemeClr>
                </a:solidFill>
              </a:rPr>
              <a:t> </a:t>
            </a:r>
            <a:r>
              <a:rPr lang="en-US" dirty="0" smtClean="0">
                <a:solidFill>
                  <a:schemeClr val="tx1">
                    <a:lumMod val="50000"/>
                    <a:lumOff val="50000"/>
                  </a:schemeClr>
                </a:solidFill>
              </a:rPr>
              <a:t>(X</a:t>
            </a:r>
            <a:r>
              <a:rPr lang="en-US" baseline="-25000" dirty="0" smtClean="0">
                <a:solidFill>
                  <a:schemeClr val="tx1">
                    <a:lumMod val="50000"/>
                    <a:lumOff val="50000"/>
                  </a:schemeClr>
                </a:solidFill>
              </a:rPr>
              <a:t>US</a:t>
            </a:r>
            <a:r>
              <a:rPr lang="en-US" dirty="0" smtClean="0">
                <a:solidFill>
                  <a:schemeClr val="tx1">
                    <a:lumMod val="50000"/>
                    <a:lumOff val="50000"/>
                  </a:schemeClr>
                </a:solidFill>
              </a:rPr>
              <a:t>/X</a:t>
            </a:r>
            <a:r>
              <a:rPr lang="en-US" baseline="-25000" dirty="0" smtClean="0">
                <a:solidFill>
                  <a:schemeClr val="tx1">
                    <a:lumMod val="50000"/>
                    <a:lumOff val="50000"/>
                  </a:schemeClr>
                </a:solidFill>
              </a:rPr>
              <a:t>UK</a:t>
            </a:r>
            <a:r>
              <a:rPr lang="en-US" dirty="0" smtClean="0">
                <a:solidFill>
                  <a:schemeClr val="tx1">
                    <a:lumMod val="50000"/>
                    <a:lumOff val="50000"/>
                  </a:schemeClr>
                </a:solidFill>
              </a:rPr>
              <a:t>).</a:t>
            </a:r>
          </a:p>
          <a:p>
            <a:pPr>
              <a:buFont typeface="Times New Roman" pitchFamily="18" charset="0"/>
              <a:buChar char="►"/>
            </a:pPr>
            <a:r>
              <a:rPr lang="en-US" dirty="0" smtClean="0">
                <a:solidFill>
                  <a:schemeClr val="tx1">
                    <a:lumMod val="50000"/>
                    <a:lumOff val="50000"/>
                  </a:schemeClr>
                </a:solidFill>
              </a:rPr>
              <a:t>If the </a:t>
            </a:r>
            <a:r>
              <a:rPr lang="en-US" i="1" dirty="0" smtClean="0">
                <a:solidFill>
                  <a:schemeClr val="tx1">
                    <a:lumMod val="50000"/>
                    <a:lumOff val="50000"/>
                  </a:schemeClr>
                </a:solidFill>
              </a:rPr>
              <a:t>intuition</a:t>
            </a:r>
            <a:r>
              <a:rPr lang="en-US" dirty="0" smtClean="0">
                <a:solidFill>
                  <a:schemeClr val="tx1">
                    <a:lumMod val="50000"/>
                    <a:lumOff val="50000"/>
                  </a:schemeClr>
                </a:solidFill>
              </a:rPr>
              <a:t> from the model is correct, </a:t>
            </a:r>
            <a:r>
              <a:rPr lang="en-US" b="1" dirty="0" smtClean="0">
                <a:solidFill>
                  <a:srgbClr val="FF0000"/>
                </a:solidFill>
              </a:rPr>
              <a:t>more productive sectors (high MPL</a:t>
            </a:r>
            <a:r>
              <a:rPr lang="en-US" b="1" baseline="-25000" dirty="0" smtClean="0">
                <a:solidFill>
                  <a:srgbClr val="FF0000"/>
                </a:solidFill>
              </a:rPr>
              <a:t>US</a:t>
            </a:r>
            <a:r>
              <a:rPr lang="en-US" b="1" dirty="0" smtClean="0">
                <a:solidFill>
                  <a:srgbClr val="FF0000"/>
                </a:solidFill>
              </a:rPr>
              <a:t>/MPL</a:t>
            </a:r>
            <a:r>
              <a:rPr lang="en-US" b="1" baseline="-25000" dirty="0" smtClean="0">
                <a:solidFill>
                  <a:srgbClr val="FF0000"/>
                </a:solidFill>
              </a:rPr>
              <a:t>UK</a:t>
            </a:r>
            <a:r>
              <a:rPr lang="en-US" b="1" dirty="0" smtClean="0">
                <a:solidFill>
                  <a:srgbClr val="FF0000"/>
                </a:solidFill>
              </a:rPr>
              <a:t>) are also those that export more (high X</a:t>
            </a:r>
            <a:r>
              <a:rPr lang="en-US" b="1" baseline="-25000" dirty="0" smtClean="0">
                <a:solidFill>
                  <a:srgbClr val="FF0000"/>
                </a:solidFill>
              </a:rPr>
              <a:t>US</a:t>
            </a:r>
            <a:r>
              <a:rPr lang="en-US" b="1" dirty="0" smtClean="0">
                <a:solidFill>
                  <a:srgbClr val="FF0000"/>
                </a:solidFill>
              </a:rPr>
              <a:t>/X</a:t>
            </a:r>
            <a:r>
              <a:rPr lang="en-US" b="1" baseline="-25000" dirty="0" smtClean="0">
                <a:solidFill>
                  <a:srgbClr val="FF0000"/>
                </a:solidFill>
              </a:rPr>
              <a:t>UK</a:t>
            </a:r>
            <a:r>
              <a:rPr lang="en-US" b="1" dirty="0" smtClean="0">
                <a:solidFill>
                  <a:srgbClr val="FF0000"/>
                </a:solidFill>
              </a:rPr>
              <a:t>)</a:t>
            </a: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17</a:t>
            </a:fld>
            <a:endParaRPr lang="it-IT" dirty="0"/>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spTree>
    <p:extLst>
      <p:ext uri="{BB962C8B-B14F-4D97-AF65-F5344CB8AC3E}">
        <p14:creationId xmlns:p14="http://schemas.microsoft.com/office/powerpoint/2010/main" val="29085591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Empirical</a:t>
            </a:r>
            <a:r>
              <a:rPr lang="it-IT" dirty="0" smtClean="0">
                <a:solidFill>
                  <a:schemeClr val="tx1">
                    <a:lumMod val="65000"/>
                    <a:lumOff val="35000"/>
                  </a:schemeClr>
                </a:solidFill>
              </a:rPr>
              <a:t> </a:t>
            </a:r>
            <a:r>
              <a:rPr lang="it-IT" dirty="0" err="1" smtClean="0">
                <a:solidFill>
                  <a:schemeClr val="tx1">
                    <a:lumMod val="65000"/>
                    <a:lumOff val="35000"/>
                  </a:schemeClr>
                </a:solidFill>
              </a:rPr>
              <a:t>support</a:t>
            </a:r>
            <a:r>
              <a:rPr lang="it-IT" dirty="0" smtClean="0">
                <a:solidFill>
                  <a:schemeClr val="tx1">
                    <a:lumMod val="65000"/>
                    <a:lumOff val="35000"/>
                  </a:schemeClr>
                </a:solidFill>
              </a:rPr>
              <a:t/>
            </a:r>
            <a:br>
              <a:rPr lang="it-IT" dirty="0" smtClean="0">
                <a:solidFill>
                  <a:schemeClr val="tx1">
                    <a:lumMod val="65000"/>
                    <a:lumOff val="35000"/>
                  </a:schemeClr>
                </a:solidFill>
              </a:rPr>
            </a:br>
            <a:r>
              <a:rPr lang="it-IT" sz="2200" dirty="0">
                <a:solidFill>
                  <a:schemeClr val="tx1">
                    <a:lumMod val="65000"/>
                    <a:lumOff val="35000"/>
                  </a:schemeClr>
                </a:solidFill>
              </a:rPr>
              <a:t> </a:t>
            </a:r>
            <a:endParaRPr lang="it-IT" dirty="0">
              <a:solidFill>
                <a:schemeClr val="tx1">
                  <a:lumMod val="65000"/>
                  <a:lumOff val="35000"/>
                </a:schemeClr>
              </a:solidFill>
            </a:endParaRP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18</a:t>
            </a:fld>
            <a:endParaRPr lang="it-IT" dirty="0"/>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pic>
        <p:nvPicPr>
          <p:cNvPr id="3074" name="Picture 2"/>
          <p:cNvPicPr>
            <a:picLocks noChangeAspect="1" noChangeArrowheads="1"/>
          </p:cNvPicPr>
          <p:nvPr/>
        </p:nvPicPr>
        <p:blipFill>
          <a:blip r:embed="rId3" cstate="print"/>
          <a:srcRect/>
          <a:stretch>
            <a:fillRect/>
          </a:stretch>
        </p:blipFill>
        <p:spPr bwMode="auto">
          <a:xfrm>
            <a:off x="1991544" y="1484784"/>
            <a:ext cx="8244840" cy="4937760"/>
          </a:xfrm>
          <a:prstGeom prst="rect">
            <a:avLst/>
          </a:prstGeom>
          <a:noFill/>
          <a:ln w="9525">
            <a:noFill/>
            <a:miter lim="800000"/>
            <a:headEnd/>
            <a:tailEnd/>
          </a:ln>
        </p:spPr>
      </p:pic>
    </p:spTree>
    <p:extLst>
      <p:ext uri="{BB962C8B-B14F-4D97-AF65-F5344CB8AC3E}">
        <p14:creationId xmlns:p14="http://schemas.microsoft.com/office/powerpoint/2010/main" val="1596880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Empirical</a:t>
            </a:r>
            <a:r>
              <a:rPr lang="it-IT" dirty="0" smtClean="0">
                <a:solidFill>
                  <a:schemeClr val="tx1">
                    <a:lumMod val="65000"/>
                    <a:lumOff val="35000"/>
                  </a:schemeClr>
                </a:solidFill>
              </a:rPr>
              <a:t> </a:t>
            </a:r>
            <a:r>
              <a:rPr lang="it-IT" dirty="0" err="1" smtClean="0">
                <a:solidFill>
                  <a:schemeClr val="tx1">
                    <a:lumMod val="65000"/>
                    <a:lumOff val="35000"/>
                  </a:schemeClr>
                </a:solidFill>
              </a:rPr>
              <a:t>support</a:t>
            </a:r>
            <a:r>
              <a:rPr lang="it-IT" dirty="0" smtClean="0">
                <a:solidFill>
                  <a:schemeClr val="tx1">
                    <a:lumMod val="65000"/>
                    <a:lumOff val="35000"/>
                  </a:schemeClr>
                </a:solidFill>
              </a:rPr>
              <a:t/>
            </a:r>
            <a:br>
              <a:rPr lang="it-IT" dirty="0" smtClean="0">
                <a:solidFill>
                  <a:schemeClr val="tx1">
                    <a:lumMod val="65000"/>
                    <a:lumOff val="35000"/>
                  </a:schemeClr>
                </a:solidFill>
              </a:rPr>
            </a:br>
            <a:r>
              <a:rPr lang="it-IT" sz="2200" dirty="0" err="1">
                <a:solidFill>
                  <a:schemeClr val="tx1">
                    <a:lumMod val="65000"/>
                    <a:lumOff val="35000"/>
                  </a:schemeClr>
                </a:solidFill>
              </a:rPr>
              <a:t>Balassa</a:t>
            </a:r>
            <a:r>
              <a:rPr lang="it-IT" sz="2200" dirty="0">
                <a:solidFill>
                  <a:schemeClr val="tx1">
                    <a:lumMod val="65000"/>
                    <a:lumOff val="35000"/>
                  </a:schemeClr>
                </a:solidFill>
              </a:rPr>
              <a:t> (1963)</a:t>
            </a:r>
            <a:endParaRPr lang="it-IT" dirty="0">
              <a:solidFill>
                <a:schemeClr val="tx1">
                  <a:lumMod val="65000"/>
                  <a:lumOff val="35000"/>
                </a:schemeClr>
              </a:solidFill>
            </a:endParaRP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19</a:t>
            </a:fld>
            <a:endParaRPr lang="it-IT" dirty="0"/>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pic>
        <p:nvPicPr>
          <p:cNvPr id="5122" name="Picture 2"/>
          <p:cNvPicPr>
            <a:picLocks noChangeAspect="1" noChangeArrowheads="1"/>
          </p:cNvPicPr>
          <p:nvPr/>
        </p:nvPicPr>
        <p:blipFill>
          <a:blip r:embed="rId3" cstate="print"/>
          <a:srcRect/>
          <a:stretch>
            <a:fillRect/>
          </a:stretch>
        </p:blipFill>
        <p:spPr bwMode="auto">
          <a:xfrm>
            <a:off x="3863753" y="1649596"/>
            <a:ext cx="4513421" cy="4587716"/>
          </a:xfrm>
          <a:prstGeom prst="rect">
            <a:avLst/>
          </a:prstGeom>
          <a:noFill/>
          <a:ln w="9525">
            <a:noFill/>
            <a:miter lim="800000"/>
            <a:headEnd/>
            <a:tailEnd/>
          </a:ln>
        </p:spPr>
      </p:pic>
    </p:spTree>
    <p:extLst>
      <p:ext uri="{BB962C8B-B14F-4D97-AF65-F5344CB8AC3E}">
        <p14:creationId xmlns:p14="http://schemas.microsoft.com/office/powerpoint/2010/main" val="345149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Outline</a:t>
            </a:r>
            <a:endParaRPr lang="it-IT" dirty="0"/>
          </a:p>
        </p:txBody>
      </p:sp>
      <p:sp>
        <p:nvSpPr>
          <p:cNvPr id="3" name="Segnaposto contenuto 2"/>
          <p:cNvSpPr>
            <a:spLocks noGrp="1"/>
          </p:cNvSpPr>
          <p:nvPr>
            <p:ph idx="1"/>
          </p:nvPr>
        </p:nvSpPr>
        <p:spPr>
          <a:xfrm>
            <a:off x="373487" y="1506828"/>
            <a:ext cx="10980313" cy="4670135"/>
          </a:xfrm>
        </p:spPr>
        <p:txBody>
          <a:bodyPr>
            <a:normAutofit/>
          </a:bodyPr>
          <a:lstStyle/>
          <a:p>
            <a:pPr algn="just"/>
            <a:endParaRPr lang="it-IT" sz="3600" dirty="0"/>
          </a:p>
          <a:p>
            <a:pPr algn="just"/>
            <a:r>
              <a:rPr lang="it-IT" sz="3600" dirty="0" err="1" smtClean="0"/>
              <a:t>Summary</a:t>
            </a:r>
            <a:r>
              <a:rPr lang="it-IT" sz="3600" dirty="0" smtClean="0"/>
              <a:t> of last </a:t>
            </a:r>
            <a:r>
              <a:rPr lang="it-IT" sz="3600" dirty="0" err="1" smtClean="0"/>
              <a:t>lecture</a:t>
            </a:r>
            <a:r>
              <a:rPr lang="it-IT" sz="3600" dirty="0" smtClean="0"/>
              <a:t> and </a:t>
            </a:r>
            <a:r>
              <a:rPr lang="it-IT" sz="3600" dirty="0" err="1" smtClean="0"/>
              <a:t>links</a:t>
            </a:r>
            <a:r>
              <a:rPr lang="it-IT" sz="3600" dirty="0" smtClean="0"/>
              <a:t> with the </a:t>
            </a:r>
            <a:r>
              <a:rPr lang="it-IT" sz="3600" dirty="0" err="1" smtClean="0"/>
              <a:t>indicators</a:t>
            </a:r>
            <a:r>
              <a:rPr lang="it-IT" sz="3600" dirty="0" smtClean="0"/>
              <a:t> </a:t>
            </a:r>
            <a:r>
              <a:rPr lang="it-IT" sz="3600" dirty="0" err="1" smtClean="0"/>
              <a:t>studied</a:t>
            </a:r>
            <a:r>
              <a:rPr lang="it-IT" sz="3600" dirty="0" smtClean="0"/>
              <a:t> (and </a:t>
            </a:r>
            <a:r>
              <a:rPr lang="it-IT" sz="3600" dirty="0" err="1" smtClean="0"/>
              <a:t>others</a:t>
            </a:r>
            <a:r>
              <a:rPr lang="it-IT" sz="3600" dirty="0" smtClean="0"/>
              <a:t>)</a:t>
            </a:r>
          </a:p>
          <a:p>
            <a:pPr algn="just"/>
            <a:r>
              <a:rPr lang="it-IT" sz="3600" dirty="0" smtClean="0"/>
              <a:t>Some </a:t>
            </a:r>
            <a:r>
              <a:rPr lang="it-IT" sz="3600" dirty="0" err="1" smtClean="0"/>
              <a:t>other</a:t>
            </a:r>
            <a:r>
              <a:rPr lang="it-IT" sz="3600" dirty="0" smtClean="0"/>
              <a:t> </a:t>
            </a:r>
            <a:r>
              <a:rPr lang="it-IT" sz="3600" dirty="0" err="1" smtClean="0"/>
              <a:t>traditional</a:t>
            </a:r>
            <a:r>
              <a:rPr lang="it-IT" sz="3600" dirty="0" smtClean="0"/>
              <a:t> </a:t>
            </a:r>
            <a:r>
              <a:rPr lang="it-IT" sz="3600" dirty="0" err="1" smtClean="0"/>
              <a:t>theoretical</a:t>
            </a:r>
            <a:r>
              <a:rPr lang="it-IT" sz="3600" dirty="0" smtClean="0"/>
              <a:t> model in </a:t>
            </a:r>
            <a:r>
              <a:rPr lang="it-IT" sz="3600" dirty="0" err="1" smtClean="0"/>
              <a:t>pills</a:t>
            </a:r>
            <a:endParaRPr lang="it-IT" sz="3600" dirty="0" smtClean="0"/>
          </a:p>
          <a:p>
            <a:pPr algn="just"/>
            <a:r>
              <a:rPr lang="it-IT" sz="3600" dirty="0" err="1" smtClean="0"/>
              <a:t>This</a:t>
            </a:r>
            <a:r>
              <a:rPr lang="it-IT" sz="3600" dirty="0" smtClean="0"/>
              <a:t> week </a:t>
            </a:r>
            <a:r>
              <a:rPr lang="it-IT" sz="3600" dirty="0" err="1" smtClean="0"/>
              <a:t>you</a:t>
            </a:r>
            <a:r>
              <a:rPr lang="it-IT" sz="3600" dirty="0" smtClean="0"/>
              <a:t> </a:t>
            </a:r>
            <a:r>
              <a:rPr lang="it-IT" sz="3600" dirty="0" err="1" smtClean="0"/>
              <a:t>will</a:t>
            </a:r>
            <a:r>
              <a:rPr lang="it-IT" sz="3600" dirty="0" smtClean="0"/>
              <a:t> </a:t>
            </a:r>
            <a:r>
              <a:rPr lang="it-IT" sz="3600" dirty="0" err="1" smtClean="0"/>
              <a:t>have</a:t>
            </a:r>
            <a:r>
              <a:rPr lang="it-IT" sz="3600" dirty="0" smtClean="0"/>
              <a:t> a </a:t>
            </a:r>
            <a:r>
              <a:rPr lang="it-IT" sz="3600" dirty="0" err="1" smtClean="0"/>
              <a:t>glance</a:t>
            </a:r>
            <a:r>
              <a:rPr lang="it-IT" sz="3600" dirty="0" smtClean="0"/>
              <a:t> </a:t>
            </a:r>
            <a:r>
              <a:rPr lang="it-IT" sz="3600" dirty="0" err="1" smtClean="0"/>
              <a:t>at</a:t>
            </a:r>
            <a:r>
              <a:rPr lang="it-IT" sz="3600" dirty="0" smtClean="0"/>
              <a:t> </a:t>
            </a:r>
            <a:r>
              <a:rPr lang="it-IT" sz="3600" dirty="0" err="1" smtClean="0"/>
              <a:t>all</a:t>
            </a:r>
            <a:r>
              <a:rPr lang="it-IT" sz="3600" dirty="0" smtClean="0"/>
              <a:t> the </a:t>
            </a:r>
            <a:r>
              <a:rPr lang="it-IT" sz="3600" dirty="0" err="1" smtClean="0"/>
              <a:t>models</a:t>
            </a:r>
            <a:r>
              <a:rPr lang="it-IT" sz="3600" dirty="0" smtClean="0"/>
              <a:t> up to the 2000, </a:t>
            </a:r>
            <a:r>
              <a:rPr lang="it-IT" sz="3600" dirty="0" err="1" smtClean="0"/>
              <a:t>then</a:t>
            </a:r>
            <a:r>
              <a:rPr lang="it-IT" sz="3600" dirty="0" smtClean="0"/>
              <a:t> </a:t>
            </a:r>
            <a:r>
              <a:rPr lang="it-IT" sz="3600" dirty="0" err="1" smtClean="0"/>
              <a:t>we’ll</a:t>
            </a:r>
            <a:r>
              <a:rPr lang="it-IT" sz="3600" dirty="0" smtClean="0"/>
              <a:t> do </a:t>
            </a:r>
            <a:r>
              <a:rPr lang="it-IT" sz="3600" dirty="0" err="1" smtClean="0"/>
              <a:t>them</a:t>
            </a:r>
            <a:r>
              <a:rPr lang="it-IT" sz="3600" dirty="0" smtClean="0"/>
              <a:t> in </a:t>
            </a:r>
            <a:r>
              <a:rPr lang="it-IT" sz="3600" dirty="0" err="1" smtClean="0"/>
              <a:t>detail</a:t>
            </a:r>
            <a:r>
              <a:rPr lang="it-IT" sz="3600" dirty="0" smtClean="0"/>
              <a:t> and </a:t>
            </a:r>
            <a:r>
              <a:rPr lang="it-IT" sz="3600" dirty="0" err="1" smtClean="0"/>
              <a:t>we’ll</a:t>
            </a:r>
            <a:r>
              <a:rPr lang="it-IT" sz="3600" dirty="0" smtClean="0"/>
              <a:t> focus on the post 2000 </a:t>
            </a:r>
            <a:r>
              <a:rPr lang="it-IT" sz="3600" dirty="0" err="1" smtClean="0"/>
              <a:t>heterogeneous</a:t>
            </a:r>
            <a:r>
              <a:rPr lang="it-IT" sz="3600" dirty="0" smtClean="0"/>
              <a:t> </a:t>
            </a:r>
            <a:r>
              <a:rPr lang="it-IT" sz="3600" dirty="0" err="1" smtClean="0"/>
              <a:t>models</a:t>
            </a:r>
            <a:r>
              <a:rPr lang="it-IT" sz="3600" dirty="0" smtClean="0"/>
              <a:t>)</a:t>
            </a:r>
          </a:p>
          <a:p>
            <a:pPr algn="just"/>
            <a:r>
              <a:rPr lang="it-IT" sz="3600" dirty="0" err="1" smtClean="0"/>
              <a:t>We</a:t>
            </a:r>
            <a:r>
              <a:rPr lang="it-IT" sz="3600" dirty="0" smtClean="0"/>
              <a:t> </a:t>
            </a:r>
            <a:r>
              <a:rPr lang="it-IT" sz="3600" dirty="0" err="1" smtClean="0"/>
              <a:t>will</a:t>
            </a:r>
            <a:r>
              <a:rPr lang="it-IT" sz="3600" dirty="0" smtClean="0"/>
              <a:t> introduce the </a:t>
            </a:r>
            <a:r>
              <a:rPr lang="it-IT" sz="3600" dirty="0" err="1" smtClean="0"/>
              <a:t>gravity</a:t>
            </a:r>
            <a:r>
              <a:rPr lang="it-IT" sz="3600" dirty="0" smtClean="0"/>
              <a:t> model</a:t>
            </a:r>
          </a:p>
        </p:txBody>
      </p:sp>
    </p:spTree>
    <p:extLst>
      <p:ext uri="{BB962C8B-B14F-4D97-AF65-F5344CB8AC3E}">
        <p14:creationId xmlns:p14="http://schemas.microsoft.com/office/powerpoint/2010/main" val="42170999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Empirical</a:t>
            </a:r>
            <a:r>
              <a:rPr lang="it-IT" dirty="0" smtClean="0">
                <a:solidFill>
                  <a:schemeClr val="tx1">
                    <a:lumMod val="65000"/>
                    <a:lumOff val="35000"/>
                  </a:schemeClr>
                </a:solidFill>
              </a:rPr>
              <a:t> </a:t>
            </a:r>
            <a:r>
              <a:rPr lang="it-IT" dirty="0" err="1" smtClean="0">
                <a:solidFill>
                  <a:schemeClr val="tx1">
                    <a:lumMod val="65000"/>
                    <a:lumOff val="35000"/>
                  </a:schemeClr>
                </a:solidFill>
              </a:rPr>
              <a:t>support</a:t>
            </a:r>
            <a:r>
              <a:rPr lang="it-IT" dirty="0" smtClean="0">
                <a:solidFill>
                  <a:schemeClr val="tx1">
                    <a:lumMod val="65000"/>
                    <a:lumOff val="35000"/>
                  </a:schemeClr>
                </a:solidFill>
              </a:rPr>
              <a:t> </a:t>
            </a:r>
            <a:r>
              <a:rPr lang="it-IT" dirty="0" err="1" smtClean="0">
                <a:solidFill>
                  <a:schemeClr val="tx1">
                    <a:lumMod val="65000"/>
                    <a:lumOff val="35000"/>
                  </a:schemeClr>
                </a:solidFill>
              </a:rPr>
              <a:t>questioned</a:t>
            </a:r>
            <a:endParaRPr lang="it-IT"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a:bodyPr>
          <a:lstStyle/>
          <a:p>
            <a:pPr>
              <a:buFont typeface="Times New Roman" pitchFamily="18" charset="0"/>
              <a:buChar char="►"/>
            </a:pPr>
            <a:r>
              <a:rPr lang="it-IT" dirty="0" err="1" smtClean="0">
                <a:solidFill>
                  <a:schemeClr val="tx1">
                    <a:lumMod val="50000"/>
                    <a:lumOff val="50000"/>
                  </a:schemeClr>
                </a:solidFill>
              </a:rPr>
              <a:t>Apparently</a:t>
            </a:r>
            <a:r>
              <a:rPr lang="it-IT" dirty="0" smtClean="0">
                <a:solidFill>
                  <a:schemeClr val="tx1">
                    <a:lumMod val="50000"/>
                    <a:lumOff val="50000"/>
                  </a:schemeClr>
                </a:solidFill>
              </a:rPr>
              <a:t> the </a:t>
            </a:r>
            <a:r>
              <a:rPr lang="it-IT" u="sng" dirty="0" smtClean="0">
                <a:solidFill>
                  <a:schemeClr val="tx1">
                    <a:lumMod val="50000"/>
                    <a:lumOff val="50000"/>
                  </a:schemeClr>
                </a:solidFill>
              </a:rPr>
              <a:t>data </a:t>
            </a:r>
            <a:r>
              <a:rPr lang="it-IT" u="sng" dirty="0" err="1" smtClean="0">
                <a:solidFill>
                  <a:schemeClr val="tx1">
                    <a:lumMod val="50000"/>
                    <a:lumOff val="50000"/>
                  </a:schemeClr>
                </a:solidFill>
              </a:rPr>
              <a:t>support</a:t>
            </a:r>
            <a:r>
              <a:rPr lang="it-IT" dirty="0" smtClean="0">
                <a:solidFill>
                  <a:schemeClr val="tx1">
                    <a:lumMod val="50000"/>
                    <a:lumOff val="50000"/>
                  </a:schemeClr>
                </a:solidFill>
              </a:rPr>
              <a:t> the </a:t>
            </a:r>
            <a:r>
              <a:rPr lang="it-IT" i="1" dirty="0" err="1" smtClean="0">
                <a:solidFill>
                  <a:schemeClr val="tx1">
                    <a:lumMod val="50000"/>
                    <a:lumOff val="50000"/>
                  </a:schemeClr>
                </a:solidFill>
              </a:rPr>
              <a:t>intuition</a:t>
            </a:r>
            <a:r>
              <a:rPr lang="it-IT" dirty="0" smtClean="0">
                <a:solidFill>
                  <a:schemeClr val="tx1">
                    <a:lumMod val="50000"/>
                    <a:lumOff val="50000"/>
                  </a:schemeClr>
                </a:solidFill>
              </a:rPr>
              <a:t> </a:t>
            </a:r>
            <a:r>
              <a:rPr lang="it-IT" dirty="0" err="1" smtClean="0">
                <a:solidFill>
                  <a:schemeClr val="tx1">
                    <a:lumMod val="50000"/>
                    <a:lumOff val="50000"/>
                  </a:schemeClr>
                </a:solidFill>
              </a:rPr>
              <a:t>from</a:t>
            </a:r>
            <a:r>
              <a:rPr lang="it-IT" dirty="0" smtClean="0">
                <a:solidFill>
                  <a:schemeClr val="tx1">
                    <a:lumMod val="50000"/>
                    <a:lumOff val="50000"/>
                  </a:schemeClr>
                </a:solidFill>
              </a:rPr>
              <a:t> the </a:t>
            </a:r>
            <a:r>
              <a:rPr lang="it-IT" dirty="0" err="1" smtClean="0">
                <a:solidFill>
                  <a:schemeClr val="tx1">
                    <a:lumMod val="50000"/>
                    <a:lumOff val="50000"/>
                  </a:schemeClr>
                </a:solidFill>
              </a:rPr>
              <a:t>Ricardian</a:t>
            </a:r>
            <a:r>
              <a:rPr lang="it-IT" dirty="0" smtClean="0">
                <a:solidFill>
                  <a:schemeClr val="tx1">
                    <a:lumMod val="50000"/>
                    <a:lumOff val="50000"/>
                  </a:schemeClr>
                </a:solidFill>
              </a:rPr>
              <a:t> </a:t>
            </a:r>
            <a:r>
              <a:rPr lang="it-IT" dirty="0" err="1" smtClean="0">
                <a:solidFill>
                  <a:schemeClr val="tx1">
                    <a:lumMod val="50000"/>
                    <a:lumOff val="50000"/>
                  </a:schemeClr>
                </a:solidFill>
              </a:rPr>
              <a:t>model</a:t>
            </a:r>
            <a:r>
              <a:rPr lang="en-US" dirty="0" smtClean="0">
                <a:solidFill>
                  <a:schemeClr val="tx1">
                    <a:lumMod val="50000"/>
                    <a:lumOff val="50000"/>
                  </a:schemeClr>
                </a:solidFill>
              </a:rPr>
              <a:t>, don’t they?</a:t>
            </a:r>
          </a:p>
          <a:p>
            <a:pPr>
              <a:buFont typeface="Times New Roman" pitchFamily="18" charset="0"/>
              <a:buChar char="►"/>
            </a:pPr>
            <a:r>
              <a:rPr lang="en-US" dirty="0" smtClean="0">
                <a:solidFill>
                  <a:srgbClr val="FF0000"/>
                </a:solidFill>
              </a:rPr>
              <a:t>The </a:t>
            </a:r>
            <a:r>
              <a:rPr lang="en-US" i="1" dirty="0" smtClean="0">
                <a:solidFill>
                  <a:srgbClr val="FF0000"/>
                </a:solidFill>
              </a:rPr>
              <a:t>intuition</a:t>
            </a:r>
            <a:r>
              <a:rPr lang="en-US" dirty="0" smtClean="0">
                <a:solidFill>
                  <a:srgbClr val="FF0000"/>
                </a:solidFill>
              </a:rPr>
              <a:t> is supported</a:t>
            </a:r>
            <a:r>
              <a:rPr lang="en-US" dirty="0" smtClean="0">
                <a:solidFill>
                  <a:schemeClr val="tx1">
                    <a:lumMod val="50000"/>
                    <a:lumOff val="50000"/>
                  </a:schemeClr>
                </a:solidFill>
              </a:rPr>
              <a:t>, but we can’t really say this is a test for the model</a:t>
            </a:r>
          </a:p>
          <a:p>
            <a:pPr>
              <a:buFont typeface="Times New Roman" pitchFamily="18" charset="0"/>
              <a:buChar char="►"/>
            </a:pPr>
            <a:r>
              <a:rPr lang="en-US" dirty="0" smtClean="0">
                <a:solidFill>
                  <a:srgbClr val="FF0000"/>
                </a:solidFill>
              </a:rPr>
              <a:t>The intuition does not necessarily hold with more than 2 countries </a:t>
            </a:r>
            <a:r>
              <a:rPr lang="en-US" dirty="0" smtClean="0">
                <a:solidFill>
                  <a:schemeClr val="tx1">
                    <a:lumMod val="50000"/>
                    <a:lumOff val="50000"/>
                  </a:schemeClr>
                </a:solidFill>
              </a:rPr>
              <a:t>(and factors and sectors)</a:t>
            </a:r>
          </a:p>
          <a:p>
            <a:pPr>
              <a:buFont typeface="Times New Roman" pitchFamily="18" charset="0"/>
              <a:buChar char="►"/>
            </a:pPr>
            <a:r>
              <a:rPr lang="en-US" u="sng" dirty="0" smtClean="0">
                <a:solidFill>
                  <a:schemeClr val="tx1">
                    <a:lumMod val="50000"/>
                    <a:lumOff val="50000"/>
                  </a:schemeClr>
                </a:solidFill>
              </a:rPr>
              <a:t>The model says nothing on export volumes</a:t>
            </a:r>
            <a:endParaRPr lang="it-IT" u="sng" dirty="0" smtClean="0">
              <a:solidFill>
                <a:schemeClr val="tx1">
                  <a:lumMod val="50000"/>
                  <a:lumOff val="50000"/>
                </a:schemeClr>
              </a:solidFill>
            </a:endParaRP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20</a:t>
            </a:fld>
            <a:endParaRPr lang="it-IT" dirty="0"/>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spTree>
    <p:extLst>
      <p:ext uri="{BB962C8B-B14F-4D97-AF65-F5344CB8AC3E}">
        <p14:creationId xmlns:p14="http://schemas.microsoft.com/office/powerpoint/2010/main" val="40808608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Recent</a:t>
            </a:r>
            <a:r>
              <a:rPr lang="it-IT" dirty="0" smtClean="0">
                <a:solidFill>
                  <a:schemeClr val="tx1">
                    <a:lumMod val="65000"/>
                    <a:lumOff val="35000"/>
                  </a:schemeClr>
                </a:solidFill>
              </a:rPr>
              <a:t> </a:t>
            </a:r>
            <a:r>
              <a:rPr lang="it-IT" dirty="0" err="1" smtClean="0">
                <a:solidFill>
                  <a:schemeClr val="tx1">
                    <a:lumMod val="65000"/>
                    <a:lumOff val="35000"/>
                  </a:schemeClr>
                </a:solidFill>
              </a:rPr>
              <a:t>empirical</a:t>
            </a:r>
            <a:r>
              <a:rPr lang="it-IT" dirty="0" smtClean="0">
                <a:solidFill>
                  <a:schemeClr val="tx1">
                    <a:lumMod val="65000"/>
                    <a:lumOff val="35000"/>
                  </a:schemeClr>
                </a:solidFill>
              </a:rPr>
              <a:t> </a:t>
            </a:r>
            <a:r>
              <a:rPr lang="it-IT" dirty="0" err="1" smtClean="0">
                <a:solidFill>
                  <a:schemeClr val="tx1">
                    <a:lumMod val="65000"/>
                    <a:lumOff val="35000"/>
                  </a:schemeClr>
                </a:solidFill>
              </a:rPr>
              <a:t>support</a:t>
            </a:r>
            <a:endParaRPr lang="it-IT"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a:bodyPr>
          <a:lstStyle/>
          <a:p>
            <a:pPr>
              <a:buFont typeface="Times New Roman" pitchFamily="18" charset="0"/>
              <a:buChar char="►"/>
            </a:pPr>
            <a:r>
              <a:rPr lang="it-IT" dirty="0" err="1" smtClean="0">
                <a:solidFill>
                  <a:schemeClr val="tx1">
                    <a:lumMod val="50000"/>
                    <a:lumOff val="50000"/>
                  </a:schemeClr>
                </a:solidFill>
              </a:rPr>
              <a:t>Based</a:t>
            </a:r>
            <a:r>
              <a:rPr lang="it-IT" dirty="0" smtClean="0">
                <a:solidFill>
                  <a:schemeClr val="tx1">
                    <a:lumMod val="50000"/>
                    <a:lumOff val="50000"/>
                  </a:schemeClr>
                </a:solidFill>
              </a:rPr>
              <a:t> on the </a:t>
            </a:r>
            <a:r>
              <a:rPr lang="it-IT" dirty="0" err="1" smtClean="0">
                <a:solidFill>
                  <a:schemeClr val="tx1">
                    <a:lumMod val="50000"/>
                    <a:lumOff val="50000"/>
                  </a:schemeClr>
                </a:solidFill>
              </a:rPr>
              <a:t>same</a:t>
            </a:r>
            <a:r>
              <a:rPr lang="it-IT" dirty="0" smtClean="0">
                <a:solidFill>
                  <a:schemeClr val="tx1">
                    <a:lumMod val="50000"/>
                    <a:lumOff val="50000"/>
                  </a:schemeClr>
                </a:solidFill>
              </a:rPr>
              <a:t> </a:t>
            </a:r>
            <a:r>
              <a:rPr lang="it-IT" i="1" dirty="0" err="1" smtClean="0">
                <a:solidFill>
                  <a:schemeClr val="tx1">
                    <a:lumMod val="50000"/>
                    <a:lumOff val="50000"/>
                  </a:schemeClr>
                </a:solidFill>
              </a:rPr>
              <a:t>intuition</a:t>
            </a:r>
            <a:r>
              <a:rPr lang="it-IT" dirty="0" smtClean="0">
                <a:solidFill>
                  <a:schemeClr val="tx1">
                    <a:lumMod val="50000"/>
                    <a:lumOff val="50000"/>
                  </a:schemeClr>
                </a:solidFill>
              </a:rPr>
              <a:t> </a:t>
            </a:r>
            <a:r>
              <a:rPr lang="it-IT" b="1" dirty="0" err="1" smtClean="0">
                <a:solidFill>
                  <a:schemeClr val="tx1">
                    <a:lumMod val="50000"/>
                    <a:lumOff val="50000"/>
                  </a:schemeClr>
                </a:solidFill>
              </a:rPr>
              <a:t>Golub</a:t>
            </a:r>
            <a:r>
              <a:rPr lang="it-IT" b="1" dirty="0" smtClean="0">
                <a:solidFill>
                  <a:schemeClr val="tx1">
                    <a:lumMod val="50000"/>
                    <a:lumOff val="50000"/>
                  </a:schemeClr>
                </a:solidFill>
              </a:rPr>
              <a:t> and </a:t>
            </a:r>
            <a:r>
              <a:rPr lang="it-IT" b="1" dirty="0" err="1" smtClean="0">
                <a:solidFill>
                  <a:schemeClr val="tx1">
                    <a:lumMod val="50000"/>
                    <a:lumOff val="50000"/>
                  </a:schemeClr>
                </a:solidFill>
              </a:rPr>
              <a:t>Hsieh</a:t>
            </a:r>
            <a:r>
              <a:rPr lang="it-IT" b="1" dirty="0" smtClean="0">
                <a:solidFill>
                  <a:schemeClr val="tx1">
                    <a:lumMod val="50000"/>
                    <a:lumOff val="50000"/>
                  </a:schemeClr>
                </a:solidFill>
              </a:rPr>
              <a:t> (2000)</a:t>
            </a:r>
            <a:r>
              <a:rPr lang="it-IT" dirty="0" smtClean="0">
                <a:solidFill>
                  <a:schemeClr val="tx1">
                    <a:lumMod val="50000"/>
                    <a:lumOff val="50000"/>
                  </a:schemeClr>
                </a:solidFill>
              </a:rPr>
              <a:t> do a </a:t>
            </a:r>
            <a:r>
              <a:rPr lang="it-IT" dirty="0" err="1" smtClean="0">
                <a:solidFill>
                  <a:schemeClr val="tx1">
                    <a:lumMod val="50000"/>
                    <a:lumOff val="50000"/>
                  </a:schemeClr>
                </a:solidFill>
              </a:rPr>
              <a:t>similar</a:t>
            </a:r>
            <a:r>
              <a:rPr lang="it-IT" dirty="0" smtClean="0">
                <a:solidFill>
                  <a:schemeClr val="tx1">
                    <a:lumMod val="50000"/>
                    <a:lumOff val="50000"/>
                  </a:schemeClr>
                </a:solidFill>
              </a:rPr>
              <a:t> test</a:t>
            </a:r>
          </a:p>
          <a:p>
            <a:pPr>
              <a:buFont typeface="Times New Roman" pitchFamily="18" charset="0"/>
              <a:buChar char="►"/>
            </a:pPr>
            <a:r>
              <a:rPr lang="it-IT" dirty="0" err="1" smtClean="0">
                <a:solidFill>
                  <a:schemeClr val="tx1">
                    <a:lumMod val="50000"/>
                    <a:lumOff val="50000"/>
                  </a:schemeClr>
                </a:solidFill>
              </a:rPr>
              <a:t>Basically</a:t>
            </a:r>
            <a:r>
              <a:rPr lang="it-IT" dirty="0" smtClean="0">
                <a:solidFill>
                  <a:schemeClr val="tx1">
                    <a:lumMod val="50000"/>
                    <a:lumOff val="50000"/>
                  </a:schemeClr>
                </a:solidFill>
              </a:rPr>
              <a:t>, </a:t>
            </a:r>
            <a:r>
              <a:rPr lang="it-IT" dirty="0" err="1" smtClean="0">
                <a:solidFill>
                  <a:schemeClr val="tx1">
                    <a:lumMod val="50000"/>
                    <a:lumOff val="50000"/>
                  </a:schemeClr>
                </a:solidFill>
              </a:rPr>
              <a:t>they</a:t>
            </a:r>
            <a:r>
              <a:rPr lang="it-IT" dirty="0" smtClean="0">
                <a:solidFill>
                  <a:schemeClr val="tx1">
                    <a:lumMod val="50000"/>
                    <a:lumOff val="50000"/>
                  </a:schemeClr>
                </a:solidFill>
              </a:rPr>
              <a:t> </a:t>
            </a:r>
            <a:r>
              <a:rPr lang="it-IT" dirty="0" err="1" smtClean="0">
                <a:solidFill>
                  <a:schemeClr val="tx1">
                    <a:lumMod val="50000"/>
                    <a:lumOff val="50000"/>
                  </a:schemeClr>
                </a:solidFill>
              </a:rPr>
              <a:t>also</a:t>
            </a:r>
            <a:r>
              <a:rPr lang="it-IT" dirty="0" smtClean="0">
                <a:solidFill>
                  <a:schemeClr val="tx1">
                    <a:lumMod val="50000"/>
                    <a:lumOff val="50000"/>
                  </a:schemeClr>
                </a:solidFill>
              </a:rPr>
              <a:t> </a:t>
            </a:r>
            <a:r>
              <a:rPr lang="it-IT" dirty="0" err="1" smtClean="0">
                <a:solidFill>
                  <a:schemeClr val="tx1">
                    <a:lumMod val="50000"/>
                    <a:lumOff val="50000"/>
                  </a:schemeClr>
                </a:solidFill>
              </a:rPr>
              <a:t>consider</a:t>
            </a:r>
            <a:r>
              <a:rPr lang="it-IT" dirty="0" smtClean="0">
                <a:solidFill>
                  <a:schemeClr val="tx1">
                    <a:lumMod val="50000"/>
                    <a:lumOff val="50000"/>
                  </a:schemeClr>
                </a:solidFill>
              </a:rPr>
              <a:t> </a:t>
            </a:r>
            <a:r>
              <a:rPr lang="it-IT" u="sng" dirty="0" err="1" smtClean="0">
                <a:solidFill>
                  <a:schemeClr val="tx1">
                    <a:lumMod val="50000"/>
                    <a:lumOff val="50000"/>
                  </a:schemeClr>
                </a:solidFill>
              </a:rPr>
              <a:t>bilateral</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trade</a:t>
            </a:r>
            <a:r>
              <a:rPr lang="it-IT" i="1" dirty="0" smtClean="0">
                <a:solidFill>
                  <a:schemeClr val="tx1">
                    <a:lumMod val="50000"/>
                    <a:lumOff val="50000"/>
                  </a:schemeClr>
                </a:solidFill>
              </a:rPr>
              <a:t> </a:t>
            </a:r>
            <a:endParaRPr lang="it-IT" dirty="0" smtClean="0">
              <a:solidFill>
                <a:schemeClr val="tx1">
                  <a:lumMod val="50000"/>
                  <a:lumOff val="50000"/>
                </a:schemeClr>
              </a:solidFill>
            </a:endParaRPr>
          </a:p>
          <a:p>
            <a:pPr>
              <a:buFont typeface="Times New Roman" pitchFamily="18" charset="0"/>
              <a:buChar char="►"/>
            </a:pPr>
            <a:r>
              <a:rPr lang="en-US" dirty="0" smtClean="0">
                <a:solidFill>
                  <a:schemeClr val="tx1">
                    <a:lumMod val="50000"/>
                    <a:lumOff val="50000"/>
                  </a:schemeClr>
                </a:solidFill>
              </a:rPr>
              <a:t>As before X</a:t>
            </a:r>
            <a:r>
              <a:rPr lang="en-US" baseline="-25000" dirty="0" smtClean="0">
                <a:solidFill>
                  <a:schemeClr val="tx1">
                    <a:lumMod val="50000"/>
                    <a:lumOff val="50000"/>
                  </a:schemeClr>
                </a:solidFill>
              </a:rPr>
              <a:t>US</a:t>
            </a:r>
            <a:r>
              <a:rPr lang="en-US" dirty="0" smtClean="0">
                <a:solidFill>
                  <a:schemeClr val="tx1">
                    <a:lumMod val="50000"/>
                    <a:lumOff val="50000"/>
                  </a:schemeClr>
                </a:solidFill>
              </a:rPr>
              <a:t>/X</a:t>
            </a:r>
            <a:r>
              <a:rPr lang="en-US" baseline="-25000" dirty="0" smtClean="0">
                <a:solidFill>
                  <a:schemeClr val="tx1">
                    <a:lumMod val="50000"/>
                    <a:lumOff val="50000"/>
                  </a:schemeClr>
                </a:solidFill>
              </a:rPr>
              <a:t>UK</a:t>
            </a:r>
            <a:r>
              <a:rPr lang="en-US" dirty="0" smtClean="0">
                <a:solidFill>
                  <a:schemeClr val="tx1">
                    <a:lumMod val="50000"/>
                    <a:lumOff val="50000"/>
                  </a:schemeClr>
                </a:solidFill>
              </a:rPr>
              <a:t> is expected to increase with relative </a:t>
            </a:r>
            <a:r>
              <a:rPr lang="en-US" dirty="0" err="1" smtClean="0">
                <a:solidFill>
                  <a:schemeClr val="tx1">
                    <a:lumMod val="50000"/>
                    <a:lumOff val="50000"/>
                  </a:schemeClr>
                </a:solidFill>
              </a:rPr>
              <a:t>producitvity</a:t>
            </a:r>
            <a:r>
              <a:rPr lang="en-US" dirty="0" smtClean="0">
                <a:solidFill>
                  <a:schemeClr val="tx1">
                    <a:lumMod val="50000"/>
                    <a:lumOff val="50000"/>
                  </a:schemeClr>
                </a:solidFill>
              </a:rPr>
              <a:t> MPL</a:t>
            </a:r>
            <a:r>
              <a:rPr lang="en-US" baseline="-25000" dirty="0" smtClean="0">
                <a:solidFill>
                  <a:schemeClr val="tx1">
                    <a:lumMod val="50000"/>
                    <a:lumOff val="50000"/>
                  </a:schemeClr>
                </a:solidFill>
              </a:rPr>
              <a:t>US</a:t>
            </a:r>
            <a:r>
              <a:rPr lang="en-US" dirty="0" smtClean="0">
                <a:solidFill>
                  <a:schemeClr val="tx1">
                    <a:lumMod val="50000"/>
                    <a:lumOff val="50000"/>
                  </a:schemeClr>
                </a:solidFill>
              </a:rPr>
              <a:t>/MPL</a:t>
            </a:r>
            <a:r>
              <a:rPr lang="en-US" baseline="-25000" dirty="0" smtClean="0">
                <a:solidFill>
                  <a:schemeClr val="tx1">
                    <a:lumMod val="50000"/>
                    <a:lumOff val="50000"/>
                  </a:schemeClr>
                </a:solidFill>
              </a:rPr>
              <a:t>UK</a:t>
            </a:r>
            <a:endParaRPr lang="en-US" dirty="0" smtClean="0">
              <a:solidFill>
                <a:schemeClr val="tx1">
                  <a:lumMod val="50000"/>
                  <a:lumOff val="50000"/>
                </a:schemeClr>
              </a:solidFill>
            </a:endParaRPr>
          </a:p>
          <a:p>
            <a:pPr>
              <a:buFont typeface="Times New Roman" pitchFamily="18" charset="0"/>
              <a:buChar char="►"/>
            </a:pPr>
            <a:r>
              <a:rPr lang="it-IT" dirty="0" err="1" smtClean="0">
                <a:solidFill>
                  <a:schemeClr val="tx1">
                    <a:lumMod val="50000"/>
                    <a:lumOff val="50000"/>
                  </a:schemeClr>
                </a:solidFill>
              </a:rPr>
              <a:t>Additionally</a:t>
            </a:r>
            <a:r>
              <a:rPr lang="it-IT" dirty="0" smtClean="0">
                <a:solidFill>
                  <a:schemeClr val="tx1">
                    <a:lumMod val="50000"/>
                    <a:lumOff val="50000"/>
                  </a:schemeClr>
                </a:solidFill>
              </a:rPr>
              <a:t> </a:t>
            </a:r>
            <a:r>
              <a:rPr lang="it-IT" dirty="0" err="1" smtClean="0">
                <a:solidFill>
                  <a:schemeClr val="tx1">
                    <a:lumMod val="50000"/>
                    <a:lumOff val="50000"/>
                  </a:schemeClr>
                </a:solidFill>
              </a:rPr>
              <a:t>they</a:t>
            </a:r>
            <a:r>
              <a:rPr lang="it-IT" dirty="0" smtClean="0">
                <a:solidFill>
                  <a:schemeClr val="tx1">
                    <a:lumMod val="50000"/>
                    <a:lumOff val="50000"/>
                  </a:schemeClr>
                </a:solidFill>
              </a:rPr>
              <a:t> </a:t>
            </a:r>
            <a:r>
              <a:rPr lang="it-IT" dirty="0" err="1" smtClean="0">
                <a:solidFill>
                  <a:schemeClr val="tx1">
                    <a:lumMod val="50000"/>
                    <a:lumOff val="50000"/>
                  </a:schemeClr>
                </a:solidFill>
              </a:rPr>
              <a:t>consider</a:t>
            </a:r>
            <a:r>
              <a:rPr lang="it-IT" dirty="0" smtClean="0">
                <a:solidFill>
                  <a:schemeClr val="tx1">
                    <a:lumMod val="50000"/>
                    <a:lumOff val="50000"/>
                  </a:schemeClr>
                </a:solidFill>
              </a:rPr>
              <a:t> </a:t>
            </a:r>
            <a:r>
              <a:rPr lang="en-US" dirty="0" smtClean="0">
                <a:solidFill>
                  <a:schemeClr val="tx1">
                    <a:lumMod val="50000"/>
                    <a:lumOff val="50000"/>
                  </a:schemeClr>
                </a:solidFill>
              </a:rPr>
              <a:t>X</a:t>
            </a:r>
            <a:r>
              <a:rPr lang="en-US" baseline="-25000" dirty="0" smtClean="0">
                <a:solidFill>
                  <a:schemeClr val="tx1">
                    <a:lumMod val="50000"/>
                    <a:lumOff val="50000"/>
                  </a:schemeClr>
                </a:solidFill>
              </a:rPr>
              <a:t>US,UK</a:t>
            </a:r>
            <a:r>
              <a:rPr lang="en-US" dirty="0" smtClean="0">
                <a:solidFill>
                  <a:schemeClr val="tx1">
                    <a:lumMod val="50000"/>
                    <a:lumOff val="50000"/>
                  </a:schemeClr>
                </a:solidFill>
              </a:rPr>
              <a:t>/M</a:t>
            </a:r>
            <a:r>
              <a:rPr lang="en-US" baseline="-25000" dirty="0" smtClean="0">
                <a:solidFill>
                  <a:schemeClr val="tx1">
                    <a:lumMod val="50000"/>
                    <a:lumOff val="50000"/>
                  </a:schemeClr>
                </a:solidFill>
              </a:rPr>
              <a:t>US,UK</a:t>
            </a:r>
            <a:r>
              <a:rPr lang="en-US" dirty="0" smtClean="0">
                <a:solidFill>
                  <a:schemeClr val="tx1">
                    <a:lumMod val="50000"/>
                    <a:lumOff val="50000"/>
                  </a:schemeClr>
                </a:solidFill>
              </a:rPr>
              <a:t> </a:t>
            </a:r>
          </a:p>
          <a:p>
            <a:pPr>
              <a:buFont typeface="Times New Roman" pitchFamily="18" charset="0"/>
              <a:buChar char="►"/>
            </a:pPr>
            <a:r>
              <a:rPr lang="it-IT" dirty="0" err="1" smtClean="0">
                <a:solidFill>
                  <a:schemeClr val="tx1">
                    <a:lumMod val="50000"/>
                    <a:lumOff val="50000"/>
                  </a:schemeClr>
                </a:solidFill>
              </a:rPr>
              <a:t>It</a:t>
            </a:r>
            <a:r>
              <a:rPr lang="it-IT" dirty="0" smtClean="0">
                <a:solidFill>
                  <a:schemeClr val="tx1">
                    <a:lumMod val="50000"/>
                    <a:lumOff val="50000"/>
                  </a:schemeClr>
                </a:solidFill>
              </a:rPr>
              <a:t> </a:t>
            </a:r>
            <a:r>
              <a:rPr lang="it-IT" dirty="0" err="1" smtClean="0">
                <a:solidFill>
                  <a:schemeClr val="tx1">
                    <a:lumMod val="50000"/>
                    <a:lumOff val="50000"/>
                  </a:schemeClr>
                </a:solidFill>
              </a:rPr>
              <a:t>should</a:t>
            </a:r>
            <a:r>
              <a:rPr lang="it-IT" dirty="0" smtClean="0">
                <a:solidFill>
                  <a:schemeClr val="tx1">
                    <a:lumMod val="50000"/>
                    <a:lumOff val="50000"/>
                  </a:schemeClr>
                </a:solidFill>
              </a:rPr>
              <a:t> </a:t>
            </a:r>
            <a:r>
              <a:rPr lang="it-IT" dirty="0" err="1" smtClean="0">
                <a:solidFill>
                  <a:schemeClr val="tx1">
                    <a:lumMod val="50000"/>
                    <a:lumOff val="50000"/>
                  </a:schemeClr>
                </a:solidFill>
              </a:rPr>
              <a:t>also</a:t>
            </a:r>
            <a:r>
              <a:rPr lang="it-IT" dirty="0" smtClean="0">
                <a:solidFill>
                  <a:schemeClr val="tx1">
                    <a:lumMod val="50000"/>
                    <a:lumOff val="50000"/>
                  </a:schemeClr>
                </a:solidFill>
              </a:rPr>
              <a:t> </a:t>
            </a:r>
            <a:r>
              <a:rPr lang="it-IT" dirty="0" err="1" smtClean="0">
                <a:solidFill>
                  <a:schemeClr val="tx1">
                    <a:lumMod val="50000"/>
                    <a:lumOff val="50000"/>
                  </a:schemeClr>
                </a:solidFill>
              </a:rPr>
              <a:t>increase</a:t>
            </a:r>
            <a:r>
              <a:rPr lang="it-IT" dirty="0" smtClean="0">
                <a:solidFill>
                  <a:schemeClr val="tx1">
                    <a:lumMod val="50000"/>
                    <a:lumOff val="50000"/>
                  </a:schemeClr>
                </a:solidFill>
              </a:rPr>
              <a:t> </a:t>
            </a:r>
            <a:r>
              <a:rPr lang="it-IT" dirty="0" err="1" smtClean="0">
                <a:solidFill>
                  <a:schemeClr val="tx1">
                    <a:lumMod val="50000"/>
                    <a:lumOff val="50000"/>
                  </a:schemeClr>
                </a:solidFill>
              </a:rPr>
              <a:t>with</a:t>
            </a:r>
            <a:r>
              <a:rPr lang="it-IT" dirty="0" smtClean="0">
                <a:solidFill>
                  <a:schemeClr val="tx1">
                    <a:lumMod val="50000"/>
                    <a:lumOff val="50000"/>
                  </a:schemeClr>
                </a:solidFill>
              </a:rPr>
              <a:t> </a:t>
            </a:r>
            <a:r>
              <a:rPr lang="en-US" dirty="0" smtClean="0">
                <a:solidFill>
                  <a:schemeClr val="tx1">
                    <a:lumMod val="50000"/>
                    <a:lumOff val="50000"/>
                  </a:schemeClr>
                </a:solidFill>
              </a:rPr>
              <a:t>MPL</a:t>
            </a:r>
            <a:r>
              <a:rPr lang="en-US" baseline="-25000" dirty="0" smtClean="0">
                <a:solidFill>
                  <a:schemeClr val="tx1">
                    <a:lumMod val="50000"/>
                    <a:lumOff val="50000"/>
                  </a:schemeClr>
                </a:solidFill>
              </a:rPr>
              <a:t>US</a:t>
            </a:r>
            <a:r>
              <a:rPr lang="en-US" dirty="0" smtClean="0">
                <a:solidFill>
                  <a:schemeClr val="tx1">
                    <a:lumMod val="50000"/>
                    <a:lumOff val="50000"/>
                  </a:schemeClr>
                </a:solidFill>
              </a:rPr>
              <a:t>/MPL</a:t>
            </a:r>
            <a:r>
              <a:rPr lang="en-US" baseline="-25000" dirty="0" smtClean="0">
                <a:solidFill>
                  <a:schemeClr val="tx1">
                    <a:lumMod val="50000"/>
                    <a:lumOff val="50000"/>
                  </a:schemeClr>
                </a:solidFill>
              </a:rPr>
              <a:t>UK</a:t>
            </a:r>
            <a:endParaRPr lang="it-IT" dirty="0" smtClean="0">
              <a:solidFill>
                <a:schemeClr val="tx1">
                  <a:lumMod val="50000"/>
                  <a:lumOff val="50000"/>
                </a:schemeClr>
              </a:solidFill>
            </a:endParaRP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21</a:t>
            </a:fld>
            <a:endParaRPr lang="it-IT" dirty="0"/>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spTree>
    <p:extLst>
      <p:ext uri="{BB962C8B-B14F-4D97-AF65-F5344CB8AC3E}">
        <p14:creationId xmlns:p14="http://schemas.microsoft.com/office/powerpoint/2010/main" val="2519392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Recent</a:t>
            </a:r>
            <a:r>
              <a:rPr lang="it-IT" dirty="0" smtClean="0">
                <a:solidFill>
                  <a:schemeClr val="tx1">
                    <a:lumMod val="65000"/>
                    <a:lumOff val="35000"/>
                  </a:schemeClr>
                </a:solidFill>
              </a:rPr>
              <a:t> </a:t>
            </a:r>
            <a:r>
              <a:rPr lang="it-IT" dirty="0" err="1" smtClean="0">
                <a:solidFill>
                  <a:schemeClr val="tx1">
                    <a:lumMod val="65000"/>
                    <a:lumOff val="35000"/>
                  </a:schemeClr>
                </a:solidFill>
              </a:rPr>
              <a:t>empirical</a:t>
            </a:r>
            <a:r>
              <a:rPr lang="it-IT" dirty="0" smtClean="0">
                <a:solidFill>
                  <a:schemeClr val="tx1">
                    <a:lumMod val="65000"/>
                    <a:lumOff val="35000"/>
                  </a:schemeClr>
                </a:solidFill>
              </a:rPr>
              <a:t> </a:t>
            </a:r>
            <a:r>
              <a:rPr lang="it-IT" dirty="0" err="1" smtClean="0">
                <a:solidFill>
                  <a:schemeClr val="tx1">
                    <a:lumMod val="65000"/>
                    <a:lumOff val="35000"/>
                  </a:schemeClr>
                </a:solidFill>
              </a:rPr>
              <a:t>support</a:t>
            </a:r>
            <a:endParaRPr lang="it-IT"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a:bodyPr>
          <a:lstStyle/>
          <a:p>
            <a:pPr>
              <a:buFont typeface="Times New Roman" pitchFamily="18" charset="0"/>
              <a:buChar char="►"/>
            </a:pPr>
            <a:r>
              <a:rPr lang="it-IT" b="1" dirty="0" err="1" smtClean="0">
                <a:solidFill>
                  <a:schemeClr val="tx1">
                    <a:lumMod val="50000"/>
                    <a:lumOff val="50000"/>
                  </a:schemeClr>
                </a:solidFill>
              </a:rPr>
              <a:t>Golub</a:t>
            </a:r>
            <a:r>
              <a:rPr lang="it-IT" b="1" dirty="0" smtClean="0">
                <a:solidFill>
                  <a:schemeClr val="tx1">
                    <a:lumMod val="50000"/>
                    <a:lumOff val="50000"/>
                  </a:schemeClr>
                </a:solidFill>
              </a:rPr>
              <a:t> and </a:t>
            </a:r>
            <a:r>
              <a:rPr lang="it-IT" b="1" dirty="0" err="1" smtClean="0">
                <a:solidFill>
                  <a:schemeClr val="tx1">
                    <a:lumMod val="50000"/>
                    <a:lumOff val="50000"/>
                  </a:schemeClr>
                </a:solidFill>
              </a:rPr>
              <a:t>Hsieh</a:t>
            </a:r>
            <a:r>
              <a:rPr lang="it-IT" b="1" dirty="0" smtClean="0">
                <a:solidFill>
                  <a:schemeClr val="tx1">
                    <a:lumMod val="50000"/>
                    <a:lumOff val="50000"/>
                  </a:schemeClr>
                </a:solidFill>
              </a:rPr>
              <a:t> (2000) </a:t>
            </a:r>
            <a:r>
              <a:rPr lang="it-IT" dirty="0" smtClean="0">
                <a:solidFill>
                  <a:schemeClr val="tx1">
                    <a:lumMod val="50000"/>
                    <a:lumOff val="50000"/>
                  </a:schemeClr>
                </a:solidFill>
              </a:rPr>
              <a:t>do the test </a:t>
            </a:r>
            <a:r>
              <a:rPr lang="it-IT" dirty="0" err="1" smtClean="0">
                <a:solidFill>
                  <a:schemeClr val="tx1">
                    <a:lumMod val="50000"/>
                    <a:lumOff val="50000"/>
                  </a:schemeClr>
                </a:solidFill>
              </a:rPr>
              <a:t>for</a:t>
            </a:r>
            <a:r>
              <a:rPr lang="it-IT" dirty="0" smtClean="0">
                <a:solidFill>
                  <a:schemeClr val="tx1">
                    <a:lumMod val="50000"/>
                    <a:lumOff val="50000"/>
                  </a:schemeClr>
                </a:solidFill>
              </a:rPr>
              <a:t> </a:t>
            </a:r>
            <a:r>
              <a:rPr lang="it-IT" dirty="0" err="1" smtClean="0">
                <a:solidFill>
                  <a:schemeClr val="tx1">
                    <a:lumMod val="50000"/>
                    <a:lumOff val="50000"/>
                  </a:schemeClr>
                </a:solidFill>
              </a:rPr>
              <a:t>several</a:t>
            </a:r>
            <a:r>
              <a:rPr lang="it-IT" dirty="0" smtClean="0">
                <a:solidFill>
                  <a:schemeClr val="tx1">
                    <a:lumMod val="50000"/>
                    <a:lumOff val="50000"/>
                  </a:schemeClr>
                </a:solidFill>
              </a:rPr>
              <a:t> </a:t>
            </a:r>
            <a:r>
              <a:rPr lang="it-IT" dirty="0" err="1" smtClean="0">
                <a:solidFill>
                  <a:schemeClr val="tx1">
                    <a:lumMod val="50000"/>
                    <a:lumOff val="50000"/>
                  </a:schemeClr>
                </a:solidFill>
              </a:rPr>
              <a:t>countries</a:t>
            </a:r>
            <a:r>
              <a:rPr lang="it-IT" dirty="0" smtClean="0">
                <a:solidFill>
                  <a:schemeClr val="tx1">
                    <a:lumMod val="50000"/>
                    <a:lumOff val="50000"/>
                  </a:schemeClr>
                </a:solidFill>
              </a:rPr>
              <a:t> and </a:t>
            </a:r>
            <a:r>
              <a:rPr lang="it-IT" dirty="0" err="1" smtClean="0">
                <a:solidFill>
                  <a:schemeClr val="tx1">
                    <a:lumMod val="50000"/>
                    <a:lumOff val="50000"/>
                  </a:schemeClr>
                </a:solidFill>
              </a:rPr>
              <a:t>many</a:t>
            </a:r>
            <a:r>
              <a:rPr lang="it-IT" dirty="0" smtClean="0">
                <a:solidFill>
                  <a:schemeClr val="tx1">
                    <a:lumMod val="50000"/>
                    <a:lumOff val="50000"/>
                  </a:schemeClr>
                </a:solidFill>
              </a:rPr>
              <a:t> </a:t>
            </a:r>
            <a:r>
              <a:rPr lang="it-IT" dirty="0" err="1" smtClean="0">
                <a:solidFill>
                  <a:schemeClr val="tx1">
                    <a:lumMod val="50000"/>
                    <a:lumOff val="50000"/>
                  </a:schemeClr>
                </a:solidFill>
              </a:rPr>
              <a:t>years</a:t>
            </a:r>
            <a:endParaRPr lang="it-IT" dirty="0" smtClean="0">
              <a:solidFill>
                <a:schemeClr val="tx1">
                  <a:lumMod val="50000"/>
                  <a:lumOff val="50000"/>
                </a:schemeClr>
              </a:solidFill>
            </a:endParaRPr>
          </a:p>
          <a:p>
            <a:pPr>
              <a:buFont typeface="Times New Roman" pitchFamily="18" charset="0"/>
              <a:buChar char="►"/>
            </a:pPr>
            <a:r>
              <a:rPr lang="it-IT" dirty="0" err="1" smtClean="0">
                <a:solidFill>
                  <a:schemeClr val="tx1">
                    <a:lumMod val="50000"/>
                    <a:lumOff val="50000"/>
                  </a:schemeClr>
                </a:solidFill>
              </a:rPr>
              <a:t>They</a:t>
            </a:r>
            <a:r>
              <a:rPr lang="it-IT" dirty="0" smtClean="0">
                <a:solidFill>
                  <a:schemeClr val="tx1">
                    <a:lumMod val="50000"/>
                    <a:lumOff val="50000"/>
                  </a:schemeClr>
                </a:solidFill>
              </a:rPr>
              <a:t> </a:t>
            </a:r>
            <a:r>
              <a:rPr lang="it-IT" dirty="0" err="1" smtClean="0">
                <a:solidFill>
                  <a:schemeClr val="tx1">
                    <a:lumMod val="50000"/>
                    <a:lumOff val="50000"/>
                  </a:schemeClr>
                </a:solidFill>
              </a:rPr>
              <a:t>find</a:t>
            </a:r>
            <a:r>
              <a:rPr lang="it-IT" dirty="0" smtClean="0">
                <a:solidFill>
                  <a:schemeClr val="tx1">
                    <a:lumMod val="50000"/>
                    <a:lumOff val="50000"/>
                  </a:schemeClr>
                </a:solidFill>
              </a:rPr>
              <a:t> </a:t>
            </a:r>
            <a:r>
              <a:rPr lang="it-IT" u="sng" dirty="0" err="1" smtClean="0">
                <a:solidFill>
                  <a:schemeClr val="tx1">
                    <a:lumMod val="50000"/>
                    <a:lumOff val="50000"/>
                  </a:schemeClr>
                </a:solidFill>
              </a:rPr>
              <a:t>general</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support</a:t>
            </a:r>
            <a:r>
              <a:rPr lang="it-IT" dirty="0" smtClean="0">
                <a:solidFill>
                  <a:schemeClr val="tx1">
                    <a:lumMod val="50000"/>
                    <a:lumOff val="50000"/>
                  </a:schemeClr>
                </a:solidFill>
              </a:rPr>
              <a:t> </a:t>
            </a:r>
            <a:r>
              <a:rPr lang="it-IT" dirty="0" err="1" smtClean="0">
                <a:solidFill>
                  <a:schemeClr val="tx1">
                    <a:lumMod val="50000"/>
                    <a:lumOff val="50000"/>
                  </a:schemeClr>
                </a:solidFill>
              </a:rPr>
              <a:t>for</a:t>
            </a:r>
            <a:r>
              <a:rPr lang="it-IT" dirty="0" smtClean="0">
                <a:solidFill>
                  <a:schemeClr val="tx1">
                    <a:lumMod val="50000"/>
                    <a:lumOff val="50000"/>
                  </a:schemeClr>
                </a:solidFill>
              </a:rPr>
              <a:t> the </a:t>
            </a:r>
            <a:r>
              <a:rPr lang="it-IT" i="1" dirty="0" err="1" smtClean="0">
                <a:solidFill>
                  <a:schemeClr val="tx1">
                    <a:lumMod val="50000"/>
                    <a:lumOff val="50000"/>
                  </a:schemeClr>
                </a:solidFill>
              </a:rPr>
              <a:t>intuition</a:t>
            </a:r>
            <a:r>
              <a:rPr lang="it-IT" dirty="0" smtClean="0">
                <a:solidFill>
                  <a:schemeClr val="tx1">
                    <a:lumMod val="50000"/>
                    <a:lumOff val="50000"/>
                  </a:schemeClr>
                </a:solidFill>
              </a:rPr>
              <a:t> </a:t>
            </a:r>
            <a:r>
              <a:rPr lang="it-IT" dirty="0" err="1" smtClean="0">
                <a:solidFill>
                  <a:schemeClr val="tx1">
                    <a:lumMod val="50000"/>
                    <a:lumOff val="50000"/>
                  </a:schemeClr>
                </a:solidFill>
              </a:rPr>
              <a:t>from</a:t>
            </a:r>
            <a:r>
              <a:rPr lang="it-IT" dirty="0" smtClean="0">
                <a:solidFill>
                  <a:schemeClr val="tx1">
                    <a:lumMod val="50000"/>
                    <a:lumOff val="50000"/>
                  </a:schemeClr>
                </a:solidFill>
              </a:rPr>
              <a:t> the </a:t>
            </a:r>
            <a:r>
              <a:rPr lang="it-IT" dirty="0" err="1" smtClean="0">
                <a:solidFill>
                  <a:schemeClr val="tx1">
                    <a:lumMod val="50000"/>
                    <a:lumOff val="50000"/>
                  </a:schemeClr>
                </a:solidFill>
              </a:rPr>
              <a:t>Ricardian</a:t>
            </a:r>
            <a:r>
              <a:rPr lang="it-IT" dirty="0" smtClean="0">
                <a:solidFill>
                  <a:schemeClr val="tx1">
                    <a:lumMod val="50000"/>
                    <a:lumOff val="50000"/>
                  </a:schemeClr>
                </a:solidFill>
              </a:rPr>
              <a:t> </a:t>
            </a:r>
            <a:r>
              <a:rPr lang="it-IT" dirty="0" err="1" smtClean="0">
                <a:solidFill>
                  <a:schemeClr val="tx1">
                    <a:lumMod val="50000"/>
                    <a:lumOff val="50000"/>
                  </a:schemeClr>
                </a:solidFill>
              </a:rPr>
              <a:t>model</a:t>
            </a:r>
            <a:endParaRPr lang="it-IT" dirty="0" smtClean="0">
              <a:solidFill>
                <a:schemeClr val="tx1">
                  <a:lumMod val="50000"/>
                  <a:lumOff val="50000"/>
                </a:schemeClr>
              </a:solidFill>
            </a:endParaRPr>
          </a:p>
          <a:p>
            <a:pPr>
              <a:buFont typeface="Times New Roman" pitchFamily="18" charset="0"/>
              <a:buChar char="►"/>
            </a:pPr>
            <a:r>
              <a:rPr lang="it-IT" dirty="0" err="1" smtClean="0">
                <a:solidFill>
                  <a:schemeClr val="tx1">
                    <a:lumMod val="50000"/>
                    <a:lumOff val="50000"/>
                  </a:schemeClr>
                </a:solidFill>
              </a:rPr>
              <a:t>Both</a:t>
            </a:r>
            <a:r>
              <a:rPr lang="it-IT" dirty="0" smtClean="0">
                <a:solidFill>
                  <a:schemeClr val="tx1">
                    <a:lumMod val="50000"/>
                    <a:lumOff val="50000"/>
                  </a:schemeClr>
                </a:solidFill>
              </a:rPr>
              <a:t> </a:t>
            </a:r>
            <a:r>
              <a:rPr lang="en-US" dirty="0" smtClean="0">
                <a:solidFill>
                  <a:schemeClr val="tx1">
                    <a:lumMod val="50000"/>
                    <a:lumOff val="50000"/>
                  </a:schemeClr>
                </a:solidFill>
              </a:rPr>
              <a:t>X</a:t>
            </a:r>
            <a:r>
              <a:rPr lang="en-US" baseline="-25000" dirty="0" smtClean="0">
                <a:solidFill>
                  <a:schemeClr val="tx1">
                    <a:lumMod val="50000"/>
                    <a:lumOff val="50000"/>
                  </a:schemeClr>
                </a:solidFill>
              </a:rPr>
              <a:t>US</a:t>
            </a:r>
            <a:r>
              <a:rPr lang="en-US" dirty="0" smtClean="0">
                <a:solidFill>
                  <a:schemeClr val="tx1">
                    <a:lumMod val="50000"/>
                    <a:lumOff val="50000"/>
                  </a:schemeClr>
                </a:solidFill>
              </a:rPr>
              <a:t>/X</a:t>
            </a:r>
            <a:r>
              <a:rPr lang="en-US" baseline="-25000" dirty="0" smtClean="0">
                <a:solidFill>
                  <a:schemeClr val="tx1">
                    <a:lumMod val="50000"/>
                    <a:lumOff val="50000"/>
                  </a:schemeClr>
                </a:solidFill>
              </a:rPr>
              <a:t>UK</a:t>
            </a:r>
            <a:r>
              <a:rPr lang="en-US" dirty="0" smtClean="0">
                <a:solidFill>
                  <a:schemeClr val="tx1">
                    <a:lumMod val="50000"/>
                    <a:lumOff val="50000"/>
                  </a:schemeClr>
                </a:solidFill>
              </a:rPr>
              <a:t> and X</a:t>
            </a:r>
            <a:r>
              <a:rPr lang="en-US" baseline="-25000" dirty="0" smtClean="0">
                <a:solidFill>
                  <a:schemeClr val="tx1">
                    <a:lumMod val="50000"/>
                    <a:lumOff val="50000"/>
                  </a:schemeClr>
                </a:solidFill>
              </a:rPr>
              <a:t>US,UK</a:t>
            </a:r>
            <a:r>
              <a:rPr lang="en-US" dirty="0" smtClean="0">
                <a:solidFill>
                  <a:schemeClr val="tx1">
                    <a:lumMod val="50000"/>
                    <a:lumOff val="50000"/>
                  </a:schemeClr>
                </a:solidFill>
              </a:rPr>
              <a:t>/M</a:t>
            </a:r>
            <a:r>
              <a:rPr lang="en-US" baseline="-25000" dirty="0" smtClean="0">
                <a:solidFill>
                  <a:schemeClr val="tx1">
                    <a:lumMod val="50000"/>
                    <a:lumOff val="50000"/>
                  </a:schemeClr>
                </a:solidFill>
              </a:rPr>
              <a:t>US,UK</a:t>
            </a:r>
            <a:r>
              <a:rPr lang="en-US" dirty="0" smtClean="0">
                <a:solidFill>
                  <a:schemeClr val="tx1">
                    <a:lumMod val="50000"/>
                    <a:lumOff val="50000"/>
                  </a:schemeClr>
                </a:solidFill>
              </a:rPr>
              <a:t> </a:t>
            </a:r>
            <a:r>
              <a:rPr lang="it-IT" dirty="0" err="1" smtClean="0">
                <a:solidFill>
                  <a:schemeClr val="tx1">
                    <a:lumMod val="50000"/>
                    <a:lumOff val="50000"/>
                  </a:schemeClr>
                </a:solidFill>
              </a:rPr>
              <a:t>tend</a:t>
            </a:r>
            <a:r>
              <a:rPr lang="it-IT" dirty="0" smtClean="0">
                <a:solidFill>
                  <a:schemeClr val="tx1">
                    <a:lumMod val="50000"/>
                    <a:lumOff val="50000"/>
                  </a:schemeClr>
                </a:solidFill>
              </a:rPr>
              <a:t> </a:t>
            </a:r>
            <a:r>
              <a:rPr lang="it-IT" dirty="0" err="1" smtClean="0">
                <a:solidFill>
                  <a:schemeClr val="tx1">
                    <a:lumMod val="50000"/>
                    <a:lumOff val="50000"/>
                  </a:schemeClr>
                </a:solidFill>
              </a:rPr>
              <a:t>to</a:t>
            </a:r>
            <a:r>
              <a:rPr lang="it-IT" dirty="0" smtClean="0">
                <a:solidFill>
                  <a:schemeClr val="tx1">
                    <a:lumMod val="50000"/>
                    <a:lumOff val="50000"/>
                  </a:schemeClr>
                </a:solidFill>
              </a:rPr>
              <a:t> </a:t>
            </a:r>
            <a:r>
              <a:rPr lang="it-IT" dirty="0" err="1" smtClean="0">
                <a:solidFill>
                  <a:schemeClr val="tx1">
                    <a:lumMod val="50000"/>
                    <a:lumOff val="50000"/>
                  </a:schemeClr>
                </a:solidFill>
              </a:rPr>
              <a:t>increase</a:t>
            </a:r>
            <a:r>
              <a:rPr lang="it-IT" dirty="0" smtClean="0">
                <a:solidFill>
                  <a:schemeClr val="tx1">
                    <a:lumMod val="50000"/>
                    <a:lumOff val="50000"/>
                  </a:schemeClr>
                </a:solidFill>
              </a:rPr>
              <a:t> </a:t>
            </a:r>
            <a:r>
              <a:rPr lang="it-IT" dirty="0" err="1" smtClean="0">
                <a:solidFill>
                  <a:schemeClr val="tx1">
                    <a:lumMod val="50000"/>
                    <a:lumOff val="50000"/>
                  </a:schemeClr>
                </a:solidFill>
              </a:rPr>
              <a:t>with</a:t>
            </a:r>
            <a:r>
              <a:rPr lang="it-IT" dirty="0" smtClean="0">
                <a:solidFill>
                  <a:schemeClr val="tx1">
                    <a:lumMod val="50000"/>
                    <a:lumOff val="50000"/>
                  </a:schemeClr>
                </a:solidFill>
              </a:rPr>
              <a:t> </a:t>
            </a:r>
            <a:r>
              <a:rPr lang="en-US" dirty="0" smtClean="0">
                <a:solidFill>
                  <a:schemeClr val="tx1">
                    <a:lumMod val="50000"/>
                    <a:lumOff val="50000"/>
                  </a:schemeClr>
                </a:solidFill>
              </a:rPr>
              <a:t>MPL</a:t>
            </a:r>
            <a:r>
              <a:rPr lang="en-US" baseline="-25000" dirty="0" smtClean="0">
                <a:solidFill>
                  <a:schemeClr val="tx1">
                    <a:lumMod val="50000"/>
                    <a:lumOff val="50000"/>
                  </a:schemeClr>
                </a:solidFill>
              </a:rPr>
              <a:t>US</a:t>
            </a:r>
            <a:r>
              <a:rPr lang="en-US" dirty="0" smtClean="0">
                <a:solidFill>
                  <a:schemeClr val="tx1">
                    <a:lumMod val="50000"/>
                    <a:lumOff val="50000"/>
                  </a:schemeClr>
                </a:solidFill>
              </a:rPr>
              <a:t>/MPL</a:t>
            </a:r>
            <a:r>
              <a:rPr lang="en-US" baseline="-25000" dirty="0" smtClean="0">
                <a:solidFill>
                  <a:schemeClr val="tx1">
                    <a:lumMod val="50000"/>
                    <a:lumOff val="50000"/>
                  </a:schemeClr>
                </a:solidFill>
              </a:rPr>
              <a:t>UK</a:t>
            </a:r>
            <a:endParaRPr lang="it-IT" dirty="0" smtClean="0">
              <a:solidFill>
                <a:schemeClr val="tx1">
                  <a:lumMod val="50000"/>
                  <a:lumOff val="50000"/>
                </a:schemeClr>
              </a:solidFill>
            </a:endParaRPr>
          </a:p>
          <a:p>
            <a:pPr>
              <a:buFont typeface="Times New Roman" pitchFamily="18" charset="0"/>
              <a:buChar char="►"/>
            </a:pPr>
            <a:r>
              <a:rPr lang="it-IT" dirty="0" err="1" smtClean="0">
                <a:solidFill>
                  <a:schemeClr val="tx1">
                    <a:lumMod val="50000"/>
                    <a:lumOff val="50000"/>
                  </a:schemeClr>
                </a:solidFill>
              </a:rPr>
              <a:t>But</a:t>
            </a:r>
            <a:r>
              <a:rPr lang="it-IT" dirty="0" smtClean="0">
                <a:solidFill>
                  <a:schemeClr val="tx1">
                    <a:lumMod val="50000"/>
                    <a:lumOff val="50000"/>
                  </a:schemeClr>
                </a:solidFill>
              </a:rPr>
              <a:t> </a:t>
            </a:r>
            <a:r>
              <a:rPr lang="it-IT" dirty="0" err="1" smtClean="0">
                <a:solidFill>
                  <a:schemeClr val="tx1">
                    <a:lumMod val="50000"/>
                    <a:lumOff val="50000"/>
                  </a:schemeClr>
                </a:solidFill>
              </a:rPr>
              <a:t>again</a:t>
            </a:r>
            <a:r>
              <a:rPr lang="it-IT" dirty="0" smtClean="0">
                <a:solidFill>
                  <a:schemeClr val="tx1">
                    <a:lumMod val="50000"/>
                    <a:lumOff val="50000"/>
                  </a:schemeClr>
                </a:solidFill>
              </a:rPr>
              <a:t> </a:t>
            </a:r>
            <a:r>
              <a:rPr lang="it-IT" dirty="0" err="1" smtClean="0">
                <a:solidFill>
                  <a:schemeClr val="tx1">
                    <a:lumMod val="50000"/>
                    <a:lumOff val="50000"/>
                  </a:schemeClr>
                </a:solidFill>
              </a:rPr>
              <a:t>we</a:t>
            </a:r>
            <a:r>
              <a:rPr lang="it-IT" dirty="0" smtClean="0">
                <a:solidFill>
                  <a:schemeClr val="tx1">
                    <a:lumMod val="50000"/>
                    <a:lumOff val="50000"/>
                  </a:schemeClr>
                </a:solidFill>
              </a:rPr>
              <a:t> can’t </a:t>
            </a:r>
            <a:r>
              <a:rPr lang="it-IT" dirty="0" err="1" smtClean="0">
                <a:solidFill>
                  <a:schemeClr val="tx1">
                    <a:lumMod val="50000"/>
                    <a:lumOff val="50000"/>
                  </a:schemeClr>
                </a:solidFill>
              </a:rPr>
              <a:t>say</a:t>
            </a:r>
            <a:r>
              <a:rPr lang="it-IT" dirty="0" smtClean="0">
                <a:solidFill>
                  <a:schemeClr val="tx1">
                    <a:lumMod val="50000"/>
                    <a:lumOff val="50000"/>
                  </a:schemeClr>
                </a:solidFill>
              </a:rPr>
              <a:t> </a:t>
            </a:r>
            <a:r>
              <a:rPr lang="it-IT" dirty="0" err="1" smtClean="0">
                <a:solidFill>
                  <a:schemeClr val="tx1">
                    <a:lumMod val="50000"/>
                    <a:lumOff val="50000"/>
                  </a:schemeClr>
                </a:solidFill>
              </a:rPr>
              <a:t>that</a:t>
            </a:r>
            <a:r>
              <a:rPr lang="it-IT" dirty="0" smtClean="0">
                <a:solidFill>
                  <a:schemeClr val="tx1">
                    <a:lumMod val="50000"/>
                    <a:lumOff val="50000"/>
                  </a:schemeClr>
                </a:solidFill>
              </a:rPr>
              <a:t> </a:t>
            </a:r>
            <a:r>
              <a:rPr lang="it-IT" dirty="0" err="1" smtClean="0">
                <a:solidFill>
                  <a:schemeClr val="tx1">
                    <a:lumMod val="50000"/>
                    <a:lumOff val="50000"/>
                  </a:schemeClr>
                </a:solidFill>
              </a:rPr>
              <a:t>this</a:t>
            </a:r>
            <a:r>
              <a:rPr lang="it-IT" dirty="0" smtClean="0">
                <a:solidFill>
                  <a:schemeClr val="tx1">
                    <a:lumMod val="50000"/>
                    <a:lumOff val="50000"/>
                  </a:schemeClr>
                </a:solidFill>
              </a:rPr>
              <a:t> </a:t>
            </a:r>
            <a:r>
              <a:rPr lang="it-IT" dirty="0" err="1" smtClean="0">
                <a:solidFill>
                  <a:schemeClr val="tx1">
                    <a:lumMod val="50000"/>
                    <a:lumOff val="50000"/>
                  </a:schemeClr>
                </a:solidFill>
              </a:rPr>
              <a:t>is</a:t>
            </a:r>
            <a:r>
              <a:rPr lang="it-IT" dirty="0" smtClean="0">
                <a:solidFill>
                  <a:schemeClr val="tx1">
                    <a:lumMod val="50000"/>
                    <a:lumOff val="50000"/>
                  </a:schemeClr>
                </a:solidFill>
              </a:rPr>
              <a:t> a </a:t>
            </a:r>
            <a:r>
              <a:rPr lang="it-IT" u="sng" dirty="0" err="1" smtClean="0">
                <a:solidFill>
                  <a:schemeClr val="tx1">
                    <a:lumMod val="50000"/>
                    <a:lumOff val="50000"/>
                  </a:schemeClr>
                </a:solidFill>
              </a:rPr>
              <a:t>formal</a:t>
            </a:r>
            <a:r>
              <a:rPr lang="it-IT" u="sng" dirty="0" smtClean="0">
                <a:solidFill>
                  <a:schemeClr val="tx1">
                    <a:lumMod val="50000"/>
                    <a:lumOff val="50000"/>
                  </a:schemeClr>
                </a:solidFill>
              </a:rPr>
              <a:t> test</a:t>
            </a: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22</a:t>
            </a:fld>
            <a:endParaRPr lang="it-IT" dirty="0"/>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spTree>
    <p:extLst>
      <p:ext uri="{BB962C8B-B14F-4D97-AF65-F5344CB8AC3E}">
        <p14:creationId xmlns:p14="http://schemas.microsoft.com/office/powerpoint/2010/main" val="484621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smtClean="0">
                <a:solidFill>
                  <a:schemeClr val="tx1">
                    <a:lumMod val="65000"/>
                    <a:lumOff val="35000"/>
                  </a:schemeClr>
                </a:solidFill>
              </a:rPr>
              <a:t>Open </a:t>
            </a:r>
            <a:r>
              <a:rPr lang="it-IT" dirty="0" err="1" smtClean="0">
                <a:solidFill>
                  <a:schemeClr val="tx1">
                    <a:lumMod val="65000"/>
                    <a:lumOff val="35000"/>
                  </a:schemeClr>
                </a:solidFill>
              </a:rPr>
              <a:t>issues</a:t>
            </a:r>
            <a:endParaRPr lang="it-IT"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a:bodyPr>
          <a:lstStyle/>
          <a:p>
            <a:pPr>
              <a:buFont typeface="Times New Roman" pitchFamily="18" charset="0"/>
              <a:buChar char="►"/>
            </a:pPr>
            <a:r>
              <a:rPr lang="it-IT" dirty="0" smtClean="0">
                <a:solidFill>
                  <a:schemeClr val="tx1">
                    <a:lumMod val="50000"/>
                    <a:lumOff val="50000"/>
                  </a:schemeClr>
                </a:solidFill>
              </a:rPr>
              <a:t>The </a:t>
            </a:r>
            <a:r>
              <a:rPr lang="it-IT" dirty="0" err="1" smtClean="0">
                <a:solidFill>
                  <a:schemeClr val="tx1">
                    <a:lumMod val="50000"/>
                    <a:lumOff val="50000"/>
                  </a:schemeClr>
                </a:solidFill>
              </a:rPr>
              <a:t>model</a:t>
            </a:r>
            <a:r>
              <a:rPr lang="it-IT" dirty="0" smtClean="0">
                <a:solidFill>
                  <a:schemeClr val="tx1">
                    <a:lumMod val="50000"/>
                    <a:lumOff val="50000"/>
                  </a:schemeClr>
                </a:solidFill>
              </a:rPr>
              <a:t> </a:t>
            </a:r>
            <a:r>
              <a:rPr lang="it-IT" dirty="0" err="1" smtClean="0">
                <a:solidFill>
                  <a:schemeClr val="tx1">
                    <a:lumMod val="50000"/>
                    <a:lumOff val="50000"/>
                  </a:schemeClr>
                </a:solidFill>
              </a:rPr>
              <a:t>does</a:t>
            </a:r>
            <a:r>
              <a:rPr lang="it-IT" dirty="0" smtClean="0">
                <a:solidFill>
                  <a:schemeClr val="tx1">
                    <a:lumMod val="50000"/>
                    <a:lumOff val="50000"/>
                  </a:schemeClr>
                </a:solidFill>
              </a:rPr>
              <a:t> </a:t>
            </a:r>
            <a:r>
              <a:rPr lang="it-IT" dirty="0" err="1" smtClean="0">
                <a:solidFill>
                  <a:schemeClr val="tx1">
                    <a:lumMod val="50000"/>
                    <a:lumOff val="50000"/>
                  </a:schemeClr>
                </a:solidFill>
              </a:rPr>
              <a:t>not</a:t>
            </a:r>
            <a:r>
              <a:rPr lang="it-IT" dirty="0" smtClean="0">
                <a:solidFill>
                  <a:schemeClr val="tx1">
                    <a:lumMod val="50000"/>
                    <a:lumOff val="50000"/>
                  </a:schemeClr>
                </a:solidFill>
              </a:rPr>
              <a:t> </a:t>
            </a:r>
            <a:r>
              <a:rPr lang="it-IT" u="sng" dirty="0" err="1" smtClean="0">
                <a:solidFill>
                  <a:schemeClr val="tx1">
                    <a:lumMod val="50000"/>
                    <a:lumOff val="50000"/>
                  </a:schemeClr>
                </a:solidFill>
              </a:rPr>
              <a:t>necessarily</a:t>
            </a:r>
            <a:r>
              <a:rPr lang="it-IT" dirty="0" smtClean="0">
                <a:solidFill>
                  <a:schemeClr val="tx1">
                    <a:lumMod val="50000"/>
                    <a:lumOff val="50000"/>
                  </a:schemeClr>
                </a:solidFill>
              </a:rPr>
              <a:t> </a:t>
            </a:r>
            <a:r>
              <a:rPr lang="it-IT" dirty="0" err="1" smtClean="0">
                <a:solidFill>
                  <a:schemeClr val="tx1">
                    <a:lumMod val="50000"/>
                    <a:lumOff val="50000"/>
                  </a:schemeClr>
                </a:solidFill>
              </a:rPr>
              <a:t>predict</a:t>
            </a:r>
            <a:r>
              <a:rPr lang="it-IT" dirty="0" smtClean="0">
                <a:solidFill>
                  <a:schemeClr val="tx1">
                    <a:lumMod val="50000"/>
                    <a:lumOff val="50000"/>
                  </a:schemeClr>
                </a:solidFill>
              </a:rPr>
              <a:t> </a:t>
            </a:r>
            <a:r>
              <a:rPr lang="it-IT" dirty="0" err="1" smtClean="0">
                <a:solidFill>
                  <a:schemeClr val="tx1">
                    <a:lumMod val="50000"/>
                    <a:lumOff val="50000"/>
                  </a:schemeClr>
                </a:solidFill>
              </a:rPr>
              <a:t>those</a:t>
            </a:r>
            <a:r>
              <a:rPr lang="it-IT" dirty="0" smtClean="0">
                <a:solidFill>
                  <a:schemeClr val="tx1">
                    <a:lumMod val="50000"/>
                    <a:lumOff val="50000"/>
                  </a:schemeClr>
                </a:solidFill>
              </a:rPr>
              <a:t> relations</a:t>
            </a:r>
          </a:p>
          <a:p>
            <a:pPr>
              <a:buFont typeface="Times New Roman" pitchFamily="18" charset="0"/>
              <a:buChar char="►"/>
            </a:pPr>
            <a:r>
              <a:rPr lang="it-IT" u="sng" dirty="0" err="1" smtClean="0">
                <a:solidFill>
                  <a:schemeClr val="tx1">
                    <a:lumMod val="50000"/>
                    <a:lumOff val="50000"/>
                  </a:schemeClr>
                </a:solidFill>
              </a:rPr>
              <a:t>Other</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models</a:t>
            </a:r>
            <a:r>
              <a:rPr lang="it-IT" dirty="0" smtClean="0">
                <a:solidFill>
                  <a:schemeClr val="tx1">
                    <a:lumMod val="50000"/>
                    <a:lumOff val="50000"/>
                  </a:schemeClr>
                </a:solidFill>
              </a:rPr>
              <a:t> can </a:t>
            </a:r>
            <a:r>
              <a:rPr lang="it-IT" dirty="0" err="1" smtClean="0">
                <a:solidFill>
                  <a:schemeClr val="tx1">
                    <a:lumMod val="50000"/>
                    <a:lumOff val="50000"/>
                  </a:schemeClr>
                </a:solidFill>
              </a:rPr>
              <a:t>be</a:t>
            </a:r>
            <a:r>
              <a:rPr lang="it-IT" dirty="0" smtClean="0">
                <a:solidFill>
                  <a:schemeClr val="tx1">
                    <a:lumMod val="50000"/>
                    <a:lumOff val="50000"/>
                  </a:schemeClr>
                </a:solidFill>
              </a:rPr>
              <a:t> </a:t>
            </a:r>
            <a:r>
              <a:rPr lang="it-IT" dirty="0" err="1" smtClean="0">
                <a:solidFill>
                  <a:schemeClr val="tx1">
                    <a:lumMod val="50000"/>
                    <a:lumOff val="50000"/>
                  </a:schemeClr>
                </a:solidFill>
              </a:rPr>
              <a:t>devised</a:t>
            </a:r>
            <a:r>
              <a:rPr lang="it-IT" dirty="0" smtClean="0">
                <a:solidFill>
                  <a:schemeClr val="tx1">
                    <a:lumMod val="50000"/>
                    <a:lumOff val="50000"/>
                  </a:schemeClr>
                </a:solidFill>
              </a:rPr>
              <a:t> </a:t>
            </a:r>
            <a:r>
              <a:rPr lang="it-IT" dirty="0" err="1" smtClean="0">
                <a:solidFill>
                  <a:schemeClr val="tx1">
                    <a:lumMod val="50000"/>
                    <a:lumOff val="50000"/>
                  </a:schemeClr>
                </a:solidFill>
              </a:rPr>
              <a:t>with</a:t>
            </a:r>
            <a:r>
              <a:rPr lang="it-IT" dirty="0" smtClean="0">
                <a:solidFill>
                  <a:schemeClr val="tx1">
                    <a:lumMod val="50000"/>
                    <a:lumOff val="50000"/>
                  </a:schemeClr>
                </a:solidFill>
              </a:rPr>
              <a:t> </a:t>
            </a:r>
            <a:r>
              <a:rPr lang="it-IT" dirty="0" err="1" smtClean="0">
                <a:solidFill>
                  <a:schemeClr val="tx1">
                    <a:lumMod val="50000"/>
                    <a:lumOff val="50000"/>
                  </a:schemeClr>
                </a:solidFill>
              </a:rPr>
              <a:t>similar</a:t>
            </a:r>
            <a:r>
              <a:rPr lang="it-IT" dirty="0" smtClean="0">
                <a:solidFill>
                  <a:schemeClr val="tx1">
                    <a:lumMod val="50000"/>
                    <a:lumOff val="50000"/>
                  </a:schemeClr>
                </a:solidFill>
              </a:rPr>
              <a:t> </a:t>
            </a:r>
            <a:r>
              <a:rPr lang="it-IT" dirty="0" err="1" smtClean="0">
                <a:solidFill>
                  <a:schemeClr val="tx1">
                    <a:lumMod val="50000"/>
                    <a:lumOff val="50000"/>
                  </a:schemeClr>
                </a:solidFill>
              </a:rPr>
              <a:t>implications</a:t>
            </a:r>
            <a:endParaRPr lang="it-IT" dirty="0" smtClean="0">
              <a:solidFill>
                <a:schemeClr val="tx1">
                  <a:lumMod val="50000"/>
                  <a:lumOff val="50000"/>
                </a:schemeClr>
              </a:solidFill>
            </a:endParaRPr>
          </a:p>
          <a:p>
            <a:pPr>
              <a:buFont typeface="Times New Roman" pitchFamily="18" charset="0"/>
              <a:buChar char="►"/>
            </a:pPr>
            <a:r>
              <a:rPr lang="it-IT" dirty="0" err="1" smtClean="0">
                <a:solidFill>
                  <a:schemeClr val="tx1">
                    <a:lumMod val="50000"/>
                    <a:lumOff val="50000"/>
                  </a:schemeClr>
                </a:solidFill>
              </a:rPr>
              <a:t>When</a:t>
            </a:r>
            <a:r>
              <a:rPr lang="it-IT" dirty="0" smtClean="0">
                <a:solidFill>
                  <a:schemeClr val="tx1">
                    <a:lumMod val="50000"/>
                    <a:lumOff val="50000"/>
                  </a:schemeClr>
                </a:solidFill>
              </a:rPr>
              <a:t> </a:t>
            </a:r>
            <a:r>
              <a:rPr lang="it-IT" dirty="0" err="1" smtClean="0">
                <a:solidFill>
                  <a:schemeClr val="tx1">
                    <a:lumMod val="50000"/>
                    <a:lumOff val="50000"/>
                  </a:schemeClr>
                </a:solidFill>
              </a:rPr>
              <a:t>one</a:t>
            </a:r>
            <a:r>
              <a:rPr lang="it-IT" dirty="0" smtClean="0">
                <a:solidFill>
                  <a:schemeClr val="tx1">
                    <a:lumMod val="50000"/>
                    <a:lumOff val="50000"/>
                  </a:schemeClr>
                </a:solidFill>
              </a:rPr>
              <a:t> </a:t>
            </a:r>
            <a:r>
              <a:rPr lang="it-IT" dirty="0" err="1" smtClean="0">
                <a:solidFill>
                  <a:schemeClr val="tx1">
                    <a:lumMod val="50000"/>
                    <a:lumOff val="50000"/>
                  </a:schemeClr>
                </a:solidFill>
              </a:rPr>
              <a:t>sector</a:t>
            </a:r>
            <a:r>
              <a:rPr lang="it-IT" dirty="0" smtClean="0">
                <a:solidFill>
                  <a:schemeClr val="tx1">
                    <a:lumMod val="50000"/>
                    <a:lumOff val="50000"/>
                  </a:schemeClr>
                </a:solidFill>
              </a:rPr>
              <a:t> </a:t>
            </a:r>
            <a:r>
              <a:rPr lang="it-IT" dirty="0" err="1" smtClean="0">
                <a:solidFill>
                  <a:schemeClr val="tx1">
                    <a:lumMod val="50000"/>
                    <a:lumOff val="50000"/>
                  </a:schemeClr>
                </a:solidFill>
              </a:rPr>
              <a:t>becomes</a:t>
            </a:r>
            <a:r>
              <a:rPr lang="it-IT" dirty="0" smtClean="0">
                <a:solidFill>
                  <a:schemeClr val="tx1">
                    <a:lumMod val="50000"/>
                    <a:lumOff val="50000"/>
                  </a:schemeClr>
                </a:solidFill>
              </a:rPr>
              <a:t> </a:t>
            </a:r>
            <a:r>
              <a:rPr lang="it-IT" dirty="0" err="1" smtClean="0">
                <a:solidFill>
                  <a:schemeClr val="tx1">
                    <a:lumMod val="50000"/>
                    <a:lumOff val="50000"/>
                  </a:schemeClr>
                </a:solidFill>
              </a:rPr>
              <a:t>relatively</a:t>
            </a:r>
            <a:r>
              <a:rPr lang="it-IT" dirty="0" smtClean="0">
                <a:solidFill>
                  <a:schemeClr val="tx1">
                    <a:lumMod val="50000"/>
                    <a:lumOff val="50000"/>
                  </a:schemeClr>
                </a:solidFill>
              </a:rPr>
              <a:t> more </a:t>
            </a:r>
            <a:r>
              <a:rPr lang="it-IT" dirty="0" err="1" smtClean="0">
                <a:solidFill>
                  <a:schemeClr val="tx1">
                    <a:lumMod val="50000"/>
                    <a:lumOff val="50000"/>
                  </a:schemeClr>
                </a:solidFill>
              </a:rPr>
              <a:t>productive</a:t>
            </a:r>
            <a:r>
              <a:rPr lang="it-IT" dirty="0" smtClean="0">
                <a:solidFill>
                  <a:schemeClr val="tx1">
                    <a:lumMod val="50000"/>
                    <a:lumOff val="50000"/>
                  </a:schemeClr>
                </a:solidFill>
              </a:rPr>
              <a:t>, </a:t>
            </a:r>
            <a:r>
              <a:rPr lang="it-IT" u="sng" dirty="0" err="1" smtClean="0">
                <a:solidFill>
                  <a:schemeClr val="tx1">
                    <a:lumMod val="50000"/>
                    <a:lumOff val="50000"/>
                  </a:schemeClr>
                </a:solidFill>
              </a:rPr>
              <a:t>it</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hurts</a:t>
            </a:r>
            <a:r>
              <a:rPr lang="it-IT" u="sng" dirty="0" smtClean="0">
                <a:solidFill>
                  <a:schemeClr val="tx1">
                    <a:lumMod val="50000"/>
                    <a:lumOff val="50000"/>
                  </a:schemeClr>
                </a:solidFill>
              </a:rPr>
              <a:t> export </a:t>
            </a:r>
            <a:r>
              <a:rPr lang="it-IT" u="sng" dirty="0" err="1" smtClean="0">
                <a:solidFill>
                  <a:schemeClr val="tx1">
                    <a:lumMod val="50000"/>
                    <a:lumOff val="50000"/>
                  </a:schemeClr>
                </a:solidFill>
              </a:rPr>
              <a:t>of</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other</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sectors</a:t>
            </a:r>
            <a:r>
              <a:rPr lang="it-IT" dirty="0" smtClean="0">
                <a:solidFill>
                  <a:schemeClr val="tx1">
                    <a:lumMod val="50000"/>
                    <a:lumOff val="50000"/>
                  </a:schemeClr>
                </a:solidFill>
              </a:rPr>
              <a:t> (</a:t>
            </a:r>
            <a:r>
              <a:rPr lang="it-IT" dirty="0" err="1" smtClean="0">
                <a:solidFill>
                  <a:schemeClr val="tx1">
                    <a:lumMod val="50000"/>
                    <a:lumOff val="50000"/>
                  </a:schemeClr>
                </a:solidFill>
              </a:rPr>
              <a:t>this</a:t>
            </a:r>
            <a:r>
              <a:rPr lang="it-IT" dirty="0" smtClean="0">
                <a:solidFill>
                  <a:schemeClr val="tx1">
                    <a:lumMod val="50000"/>
                    <a:lumOff val="50000"/>
                  </a:schemeClr>
                </a:solidFill>
              </a:rPr>
              <a:t> </a:t>
            </a:r>
            <a:r>
              <a:rPr lang="it-IT" dirty="0" err="1" smtClean="0">
                <a:solidFill>
                  <a:schemeClr val="tx1">
                    <a:lumMod val="50000"/>
                    <a:lumOff val="50000"/>
                  </a:schemeClr>
                </a:solidFill>
              </a:rPr>
              <a:t>remains</a:t>
            </a:r>
            <a:r>
              <a:rPr lang="it-IT" dirty="0" smtClean="0">
                <a:solidFill>
                  <a:schemeClr val="tx1">
                    <a:lumMod val="50000"/>
                    <a:lumOff val="50000"/>
                  </a:schemeClr>
                </a:solidFill>
              </a:rPr>
              <a:t> </a:t>
            </a:r>
            <a:r>
              <a:rPr lang="it-IT" dirty="0" err="1" smtClean="0">
                <a:solidFill>
                  <a:schemeClr val="tx1">
                    <a:lumMod val="50000"/>
                    <a:lumOff val="50000"/>
                  </a:schemeClr>
                </a:solidFill>
              </a:rPr>
              <a:t>untested</a:t>
            </a:r>
            <a:r>
              <a:rPr lang="it-IT" dirty="0" smtClean="0">
                <a:solidFill>
                  <a:schemeClr val="tx1">
                    <a:lumMod val="50000"/>
                    <a:lumOff val="50000"/>
                  </a:schemeClr>
                </a:solidFill>
              </a:rPr>
              <a:t>)</a:t>
            </a:r>
          </a:p>
          <a:p>
            <a:pPr>
              <a:buFont typeface="Times New Roman" pitchFamily="18" charset="0"/>
              <a:buChar char="►"/>
            </a:pPr>
            <a:r>
              <a:rPr lang="it-IT" dirty="0" err="1" smtClean="0">
                <a:solidFill>
                  <a:schemeClr val="tx1">
                    <a:lumMod val="50000"/>
                    <a:lumOff val="50000"/>
                  </a:schemeClr>
                </a:solidFill>
              </a:rPr>
              <a:t>Models</a:t>
            </a:r>
            <a:r>
              <a:rPr lang="it-IT" dirty="0" smtClean="0">
                <a:solidFill>
                  <a:schemeClr val="tx1">
                    <a:lumMod val="50000"/>
                    <a:lumOff val="50000"/>
                  </a:schemeClr>
                </a:solidFill>
              </a:rPr>
              <a:t> </a:t>
            </a:r>
            <a:r>
              <a:rPr lang="it-IT" dirty="0" err="1" smtClean="0">
                <a:solidFill>
                  <a:schemeClr val="tx1">
                    <a:lumMod val="50000"/>
                    <a:lumOff val="50000"/>
                  </a:schemeClr>
                </a:solidFill>
              </a:rPr>
              <a:t>with</a:t>
            </a:r>
            <a:r>
              <a:rPr lang="it-IT" dirty="0" smtClean="0">
                <a:solidFill>
                  <a:schemeClr val="tx1">
                    <a:lumMod val="50000"/>
                    <a:lumOff val="50000"/>
                  </a:schemeClr>
                </a:solidFill>
              </a:rPr>
              <a:t> </a:t>
            </a:r>
            <a:r>
              <a:rPr lang="it-IT" i="1" dirty="0" err="1" smtClean="0">
                <a:solidFill>
                  <a:schemeClr val="tx1">
                    <a:lumMod val="50000"/>
                    <a:lumOff val="50000"/>
                  </a:schemeClr>
                </a:solidFill>
              </a:rPr>
              <a:t>n</a:t>
            </a:r>
            <a:r>
              <a:rPr lang="it-IT" dirty="0" err="1" smtClean="0">
                <a:solidFill>
                  <a:schemeClr val="tx1">
                    <a:lumMod val="50000"/>
                    <a:lumOff val="50000"/>
                  </a:schemeClr>
                </a:solidFill>
              </a:rPr>
              <a:t>-countries</a:t>
            </a:r>
            <a:r>
              <a:rPr lang="it-IT" dirty="0" smtClean="0">
                <a:solidFill>
                  <a:schemeClr val="tx1">
                    <a:lumMod val="50000"/>
                    <a:lumOff val="50000"/>
                  </a:schemeClr>
                </a:solidFill>
              </a:rPr>
              <a:t> and </a:t>
            </a:r>
            <a:r>
              <a:rPr lang="it-IT" i="1" dirty="0" err="1" smtClean="0">
                <a:solidFill>
                  <a:schemeClr val="tx1">
                    <a:lumMod val="50000"/>
                    <a:lumOff val="50000"/>
                  </a:schemeClr>
                </a:solidFill>
              </a:rPr>
              <a:t>n</a:t>
            </a:r>
            <a:r>
              <a:rPr lang="it-IT" dirty="0" err="1" smtClean="0">
                <a:solidFill>
                  <a:schemeClr val="tx1">
                    <a:lumMod val="50000"/>
                    <a:lumOff val="50000"/>
                  </a:schemeClr>
                </a:solidFill>
              </a:rPr>
              <a:t>-sectors</a:t>
            </a:r>
            <a:r>
              <a:rPr lang="it-IT" dirty="0" smtClean="0">
                <a:solidFill>
                  <a:schemeClr val="tx1">
                    <a:lumMod val="50000"/>
                    <a:lumOff val="50000"/>
                  </a:schemeClr>
                </a:solidFill>
              </a:rPr>
              <a:t> </a:t>
            </a:r>
            <a:r>
              <a:rPr lang="it-IT" dirty="0" err="1" smtClean="0">
                <a:solidFill>
                  <a:schemeClr val="tx1">
                    <a:lumMod val="50000"/>
                    <a:lumOff val="50000"/>
                  </a:schemeClr>
                </a:solidFill>
              </a:rPr>
              <a:t>still</a:t>
            </a:r>
            <a:r>
              <a:rPr lang="it-IT" dirty="0" smtClean="0">
                <a:solidFill>
                  <a:schemeClr val="tx1">
                    <a:lumMod val="50000"/>
                    <a:lumOff val="50000"/>
                  </a:schemeClr>
                </a:solidFill>
              </a:rPr>
              <a:t> do </a:t>
            </a:r>
            <a:r>
              <a:rPr lang="it-IT" dirty="0" err="1" smtClean="0">
                <a:solidFill>
                  <a:schemeClr val="tx1">
                    <a:lumMod val="50000"/>
                    <a:lumOff val="50000"/>
                  </a:schemeClr>
                </a:solidFill>
              </a:rPr>
              <a:t>not</a:t>
            </a:r>
            <a:r>
              <a:rPr lang="it-IT" dirty="0" smtClean="0">
                <a:solidFill>
                  <a:schemeClr val="tx1">
                    <a:lumMod val="50000"/>
                    <a:lumOff val="50000"/>
                  </a:schemeClr>
                </a:solidFill>
              </a:rPr>
              <a:t> </a:t>
            </a:r>
            <a:r>
              <a:rPr lang="it-IT" dirty="0" err="1" smtClean="0">
                <a:solidFill>
                  <a:schemeClr val="tx1">
                    <a:lumMod val="50000"/>
                    <a:lumOff val="50000"/>
                  </a:schemeClr>
                </a:solidFill>
              </a:rPr>
              <a:t>answer</a:t>
            </a:r>
            <a:r>
              <a:rPr lang="it-IT" dirty="0" smtClean="0">
                <a:solidFill>
                  <a:schemeClr val="tx1">
                    <a:lumMod val="50000"/>
                    <a:lumOff val="50000"/>
                  </a:schemeClr>
                </a:solidFill>
              </a:rPr>
              <a:t> </a:t>
            </a:r>
            <a:r>
              <a:rPr lang="it-IT" dirty="0" err="1" smtClean="0">
                <a:solidFill>
                  <a:schemeClr val="tx1">
                    <a:lumMod val="50000"/>
                    <a:lumOff val="50000"/>
                  </a:schemeClr>
                </a:solidFill>
              </a:rPr>
              <a:t>to</a:t>
            </a:r>
            <a:r>
              <a:rPr lang="it-IT" dirty="0" smtClean="0">
                <a:solidFill>
                  <a:schemeClr val="tx1">
                    <a:lumMod val="50000"/>
                    <a:lumOff val="50000"/>
                  </a:schemeClr>
                </a:solidFill>
              </a:rPr>
              <a:t>: </a:t>
            </a:r>
            <a:r>
              <a:rPr lang="it-IT" u="sng" dirty="0" err="1" smtClean="0">
                <a:solidFill>
                  <a:schemeClr val="tx1">
                    <a:lumMod val="50000"/>
                    <a:lumOff val="50000"/>
                  </a:schemeClr>
                </a:solidFill>
              </a:rPr>
              <a:t>Who</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produces</a:t>
            </a:r>
            <a:r>
              <a:rPr lang="it-IT" u="sng" dirty="0" smtClean="0">
                <a:solidFill>
                  <a:schemeClr val="tx1">
                    <a:lumMod val="50000"/>
                    <a:lumOff val="50000"/>
                  </a:schemeClr>
                </a:solidFill>
              </a:rPr>
              <a:t>/</a:t>
            </a:r>
            <a:r>
              <a:rPr lang="it-IT" u="sng" dirty="0" err="1" smtClean="0">
                <a:solidFill>
                  <a:schemeClr val="tx1">
                    <a:lumMod val="50000"/>
                    <a:lumOff val="50000"/>
                  </a:schemeClr>
                </a:solidFill>
              </a:rPr>
              <a:t>exports</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what</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to</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whom</a:t>
            </a:r>
            <a:r>
              <a:rPr lang="it-IT" u="sng" dirty="0" smtClean="0">
                <a:solidFill>
                  <a:schemeClr val="tx1">
                    <a:lumMod val="50000"/>
                    <a:lumOff val="50000"/>
                  </a:schemeClr>
                </a:solidFill>
              </a:rPr>
              <a:t>?</a:t>
            </a:r>
            <a:endParaRPr lang="it-IT" dirty="0" smtClean="0">
              <a:solidFill>
                <a:schemeClr val="tx1">
                  <a:lumMod val="50000"/>
                  <a:lumOff val="50000"/>
                </a:schemeClr>
              </a:solidFill>
            </a:endParaRPr>
          </a:p>
          <a:p>
            <a:pPr>
              <a:buFont typeface="Times New Roman" pitchFamily="18" charset="0"/>
              <a:buChar char="►"/>
            </a:pPr>
            <a:r>
              <a:rPr lang="it-IT" u="sng" dirty="0" err="1" smtClean="0">
                <a:solidFill>
                  <a:schemeClr val="tx1">
                    <a:lumMod val="50000"/>
                    <a:lumOff val="50000"/>
                  </a:schemeClr>
                </a:solidFill>
              </a:rPr>
              <a:t>Where</a:t>
            </a:r>
            <a:r>
              <a:rPr lang="it-IT" u="sng" dirty="0" smtClean="0">
                <a:solidFill>
                  <a:schemeClr val="tx1">
                    <a:lumMod val="50000"/>
                    <a:lumOff val="50000"/>
                  </a:schemeClr>
                </a:solidFill>
              </a:rPr>
              <a:t> do </a:t>
            </a:r>
            <a:r>
              <a:rPr lang="it-IT" u="sng" dirty="0" err="1" smtClean="0">
                <a:solidFill>
                  <a:schemeClr val="tx1">
                    <a:lumMod val="50000"/>
                    <a:lumOff val="50000"/>
                  </a:schemeClr>
                </a:solidFill>
              </a:rPr>
              <a:t>labor</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cost</a:t>
            </a:r>
            <a:r>
              <a:rPr lang="it-IT" u="sng" dirty="0" smtClean="0">
                <a:solidFill>
                  <a:schemeClr val="tx1">
                    <a:lumMod val="50000"/>
                    <a:lumOff val="50000"/>
                  </a:schemeClr>
                </a:solidFill>
              </a:rPr>
              <a:t> and </a:t>
            </a:r>
            <a:r>
              <a:rPr lang="it-IT" u="sng" dirty="0" err="1" smtClean="0">
                <a:solidFill>
                  <a:schemeClr val="tx1">
                    <a:lumMod val="50000"/>
                    <a:lumOff val="50000"/>
                  </a:schemeClr>
                </a:solidFill>
              </a:rPr>
              <a:t>productivity</a:t>
            </a:r>
            <a:r>
              <a:rPr lang="it-IT" u="sng" dirty="0" smtClean="0">
                <a:solidFill>
                  <a:schemeClr val="tx1">
                    <a:lumMod val="50000"/>
                    <a:lumOff val="50000"/>
                  </a:schemeClr>
                </a:solidFill>
              </a:rPr>
              <a:t> come </a:t>
            </a:r>
            <a:r>
              <a:rPr lang="it-IT" u="sng" dirty="0" err="1" smtClean="0">
                <a:solidFill>
                  <a:schemeClr val="tx1">
                    <a:lumMod val="50000"/>
                    <a:lumOff val="50000"/>
                  </a:schemeClr>
                </a:solidFill>
              </a:rPr>
              <a:t>from</a:t>
            </a:r>
            <a:r>
              <a:rPr lang="it-IT" u="sng" dirty="0" smtClean="0">
                <a:solidFill>
                  <a:schemeClr val="tx1">
                    <a:lumMod val="50000"/>
                    <a:lumOff val="50000"/>
                  </a:schemeClr>
                </a:solidFill>
              </a:rPr>
              <a:t>?</a:t>
            </a: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23</a:t>
            </a:fld>
            <a:endParaRPr lang="it-IT" dirty="0"/>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spTree>
    <p:extLst>
      <p:ext uri="{BB962C8B-B14F-4D97-AF65-F5344CB8AC3E}">
        <p14:creationId xmlns:p14="http://schemas.microsoft.com/office/powerpoint/2010/main" val="34067224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Revealed</a:t>
            </a:r>
            <a:r>
              <a:rPr lang="it-IT" dirty="0" smtClean="0">
                <a:solidFill>
                  <a:schemeClr val="tx1">
                    <a:lumMod val="65000"/>
                    <a:lumOff val="35000"/>
                  </a:schemeClr>
                </a:solidFill>
              </a:rPr>
              <a:t> comparative </a:t>
            </a:r>
            <a:r>
              <a:rPr lang="it-IT" dirty="0" err="1" smtClean="0">
                <a:solidFill>
                  <a:schemeClr val="tx1">
                    <a:lumMod val="65000"/>
                    <a:lumOff val="35000"/>
                  </a:schemeClr>
                </a:solidFill>
              </a:rPr>
              <a:t>advantage</a:t>
            </a:r>
            <a:endParaRPr lang="it-IT"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a:bodyPr>
          <a:lstStyle/>
          <a:p>
            <a:pPr>
              <a:buFont typeface="Times New Roman" pitchFamily="18" charset="0"/>
              <a:buChar char="►"/>
            </a:pPr>
            <a:r>
              <a:rPr lang="it-IT" dirty="0" err="1" smtClean="0">
                <a:solidFill>
                  <a:schemeClr val="tx1">
                    <a:lumMod val="50000"/>
                    <a:lumOff val="50000"/>
                  </a:schemeClr>
                </a:solidFill>
              </a:rPr>
              <a:t>Despite</a:t>
            </a:r>
            <a:r>
              <a:rPr lang="it-IT" dirty="0" smtClean="0">
                <a:solidFill>
                  <a:schemeClr val="tx1">
                    <a:lumMod val="50000"/>
                    <a:lumOff val="50000"/>
                  </a:schemeClr>
                </a:solidFill>
              </a:rPr>
              <a:t> </a:t>
            </a:r>
            <a:r>
              <a:rPr lang="it-IT" dirty="0" err="1" smtClean="0">
                <a:solidFill>
                  <a:schemeClr val="tx1">
                    <a:lumMod val="50000"/>
                    <a:lumOff val="50000"/>
                  </a:schemeClr>
                </a:solidFill>
              </a:rPr>
              <a:t>theoretical</a:t>
            </a:r>
            <a:r>
              <a:rPr lang="it-IT" dirty="0" smtClean="0">
                <a:solidFill>
                  <a:schemeClr val="tx1">
                    <a:lumMod val="50000"/>
                    <a:lumOff val="50000"/>
                  </a:schemeClr>
                </a:solidFill>
              </a:rPr>
              <a:t> and </a:t>
            </a:r>
            <a:r>
              <a:rPr lang="it-IT" dirty="0" err="1" smtClean="0">
                <a:solidFill>
                  <a:schemeClr val="tx1">
                    <a:lumMod val="50000"/>
                    <a:lumOff val="50000"/>
                  </a:schemeClr>
                </a:solidFill>
              </a:rPr>
              <a:t>empirical</a:t>
            </a:r>
            <a:r>
              <a:rPr lang="it-IT" dirty="0" smtClean="0">
                <a:solidFill>
                  <a:schemeClr val="tx1">
                    <a:lumMod val="50000"/>
                    <a:lumOff val="50000"/>
                  </a:schemeClr>
                </a:solidFill>
              </a:rPr>
              <a:t> </a:t>
            </a:r>
            <a:r>
              <a:rPr lang="it-IT" dirty="0" err="1" smtClean="0">
                <a:solidFill>
                  <a:schemeClr val="tx1">
                    <a:lumMod val="50000"/>
                    <a:lumOff val="50000"/>
                  </a:schemeClr>
                </a:solidFill>
              </a:rPr>
              <a:t>difficulties</a:t>
            </a:r>
            <a:r>
              <a:rPr lang="it-IT" dirty="0" smtClean="0">
                <a:solidFill>
                  <a:schemeClr val="tx1">
                    <a:lumMod val="50000"/>
                    <a:lumOff val="50000"/>
                  </a:schemeClr>
                </a:solidFill>
              </a:rPr>
              <a:t> in </a:t>
            </a:r>
            <a:r>
              <a:rPr lang="it-IT" dirty="0" err="1" smtClean="0">
                <a:solidFill>
                  <a:schemeClr val="tx1">
                    <a:lumMod val="50000"/>
                    <a:lumOff val="50000"/>
                  </a:schemeClr>
                </a:solidFill>
              </a:rPr>
              <a:t>testing</a:t>
            </a:r>
            <a:r>
              <a:rPr lang="it-IT" dirty="0" smtClean="0">
                <a:solidFill>
                  <a:schemeClr val="tx1">
                    <a:lumMod val="50000"/>
                    <a:lumOff val="50000"/>
                  </a:schemeClr>
                </a:solidFill>
              </a:rPr>
              <a:t> the </a:t>
            </a:r>
            <a:r>
              <a:rPr lang="it-IT" dirty="0" err="1" smtClean="0">
                <a:solidFill>
                  <a:schemeClr val="tx1">
                    <a:lumMod val="50000"/>
                    <a:lumOff val="50000"/>
                  </a:schemeClr>
                </a:solidFill>
              </a:rPr>
              <a:t>model</a:t>
            </a:r>
            <a:r>
              <a:rPr lang="it-IT" dirty="0" smtClean="0">
                <a:solidFill>
                  <a:schemeClr val="tx1">
                    <a:lumMod val="50000"/>
                    <a:lumOff val="50000"/>
                  </a:schemeClr>
                </a:solidFill>
              </a:rPr>
              <a:t>, the </a:t>
            </a:r>
            <a:r>
              <a:rPr lang="it-IT" dirty="0" err="1" smtClean="0">
                <a:solidFill>
                  <a:schemeClr val="tx1">
                    <a:lumMod val="50000"/>
                    <a:lumOff val="50000"/>
                  </a:schemeClr>
                </a:solidFill>
              </a:rPr>
              <a:t>basic</a:t>
            </a:r>
            <a:r>
              <a:rPr lang="it-IT" dirty="0" smtClean="0">
                <a:solidFill>
                  <a:schemeClr val="tx1">
                    <a:lumMod val="50000"/>
                    <a:lumOff val="50000"/>
                  </a:schemeClr>
                </a:solidFill>
              </a:rPr>
              <a:t> </a:t>
            </a:r>
            <a:r>
              <a:rPr lang="it-IT" i="1" dirty="0" err="1" smtClean="0">
                <a:solidFill>
                  <a:schemeClr val="tx1">
                    <a:lumMod val="50000"/>
                    <a:lumOff val="50000"/>
                  </a:schemeClr>
                </a:solidFill>
              </a:rPr>
              <a:t>intuitions</a:t>
            </a:r>
            <a:r>
              <a:rPr lang="it-IT" dirty="0" smtClean="0">
                <a:solidFill>
                  <a:schemeClr val="tx1">
                    <a:lumMod val="50000"/>
                    <a:lumOff val="50000"/>
                  </a:schemeClr>
                </a:solidFill>
              </a:rPr>
              <a:t> are </a:t>
            </a:r>
            <a:r>
              <a:rPr lang="it-IT" dirty="0" err="1" smtClean="0">
                <a:solidFill>
                  <a:schemeClr val="tx1">
                    <a:lumMod val="50000"/>
                    <a:lumOff val="50000"/>
                  </a:schemeClr>
                </a:solidFill>
              </a:rPr>
              <a:t>typically</a:t>
            </a:r>
            <a:r>
              <a:rPr lang="it-IT" dirty="0" smtClean="0">
                <a:solidFill>
                  <a:schemeClr val="tx1">
                    <a:lumMod val="50000"/>
                    <a:lumOff val="50000"/>
                  </a:schemeClr>
                </a:solidFill>
              </a:rPr>
              <a:t> </a:t>
            </a:r>
            <a:r>
              <a:rPr lang="it-IT" dirty="0" err="1" smtClean="0">
                <a:solidFill>
                  <a:schemeClr val="tx1">
                    <a:lumMod val="50000"/>
                    <a:lumOff val="50000"/>
                  </a:schemeClr>
                </a:solidFill>
              </a:rPr>
              <a:t>confirmed</a:t>
            </a:r>
            <a:endParaRPr lang="it-IT" dirty="0" smtClean="0">
              <a:solidFill>
                <a:schemeClr val="tx1">
                  <a:lumMod val="50000"/>
                  <a:lumOff val="50000"/>
                </a:schemeClr>
              </a:solidFill>
            </a:endParaRPr>
          </a:p>
          <a:p>
            <a:pPr>
              <a:buFont typeface="Times New Roman" pitchFamily="18" charset="0"/>
              <a:buChar char="►"/>
            </a:pPr>
            <a:r>
              <a:rPr lang="it-IT" dirty="0" smtClean="0">
                <a:solidFill>
                  <a:schemeClr val="tx1">
                    <a:lumMod val="50000"/>
                    <a:lumOff val="50000"/>
                  </a:schemeClr>
                </a:solidFill>
              </a:rPr>
              <a:t>In </a:t>
            </a:r>
            <a:r>
              <a:rPr lang="it-IT" dirty="0" err="1" smtClean="0">
                <a:solidFill>
                  <a:schemeClr val="tx1">
                    <a:lumMod val="50000"/>
                    <a:lumOff val="50000"/>
                  </a:schemeClr>
                </a:solidFill>
              </a:rPr>
              <a:t>applied</a:t>
            </a:r>
            <a:r>
              <a:rPr lang="it-IT" dirty="0" smtClean="0">
                <a:solidFill>
                  <a:schemeClr val="tx1">
                    <a:lumMod val="50000"/>
                    <a:lumOff val="50000"/>
                  </a:schemeClr>
                </a:solidFill>
              </a:rPr>
              <a:t> </a:t>
            </a:r>
            <a:r>
              <a:rPr lang="it-IT" dirty="0" err="1" smtClean="0">
                <a:solidFill>
                  <a:schemeClr val="tx1">
                    <a:lumMod val="50000"/>
                    <a:lumOff val="50000"/>
                  </a:schemeClr>
                </a:solidFill>
              </a:rPr>
              <a:t>works</a:t>
            </a:r>
            <a:r>
              <a:rPr lang="it-IT" dirty="0" smtClean="0">
                <a:solidFill>
                  <a:schemeClr val="tx1">
                    <a:lumMod val="50000"/>
                    <a:lumOff val="50000"/>
                  </a:schemeClr>
                </a:solidFill>
              </a:rPr>
              <a:t> a standard </a:t>
            </a:r>
            <a:r>
              <a:rPr lang="it-IT" dirty="0" err="1" smtClean="0">
                <a:solidFill>
                  <a:schemeClr val="tx1">
                    <a:lumMod val="50000"/>
                    <a:lumOff val="50000"/>
                  </a:schemeClr>
                </a:solidFill>
              </a:rPr>
              <a:t>indicator</a:t>
            </a:r>
            <a:r>
              <a:rPr lang="it-IT" dirty="0" smtClean="0">
                <a:solidFill>
                  <a:schemeClr val="tx1">
                    <a:lumMod val="50000"/>
                    <a:lumOff val="50000"/>
                  </a:schemeClr>
                </a:solidFill>
              </a:rPr>
              <a:t> </a:t>
            </a:r>
            <a:r>
              <a:rPr lang="it-IT" dirty="0" err="1" smtClean="0">
                <a:solidFill>
                  <a:schemeClr val="tx1">
                    <a:lumMod val="50000"/>
                    <a:lumOff val="50000"/>
                  </a:schemeClr>
                </a:solidFill>
              </a:rPr>
              <a:t>used</a:t>
            </a:r>
            <a:r>
              <a:rPr lang="it-IT" dirty="0" smtClean="0">
                <a:solidFill>
                  <a:schemeClr val="tx1">
                    <a:lumMod val="50000"/>
                    <a:lumOff val="50000"/>
                  </a:schemeClr>
                </a:solidFill>
              </a:rPr>
              <a:t> in </a:t>
            </a:r>
            <a:r>
              <a:rPr lang="it-IT" dirty="0" err="1" smtClean="0">
                <a:solidFill>
                  <a:schemeClr val="tx1">
                    <a:lumMod val="50000"/>
                    <a:lumOff val="50000"/>
                  </a:schemeClr>
                </a:solidFill>
              </a:rPr>
              <a:t>order</a:t>
            </a:r>
            <a:r>
              <a:rPr lang="it-IT" dirty="0" smtClean="0">
                <a:solidFill>
                  <a:schemeClr val="tx1">
                    <a:lumMod val="50000"/>
                    <a:lumOff val="50000"/>
                  </a:schemeClr>
                </a:solidFill>
              </a:rPr>
              <a:t> </a:t>
            </a:r>
            <a:r>
              <a:rPr lang="it-IT" dirty="0" err="1" smtClean="0">
                <a:solidFill>
                  <a:schemeClr val="tx1">
                    <a:lumMod val="50000"/>
                    <a:lumOff val="50000"/>
                  </a:schemeClr>
                </a:solidFill>
              </a:rPr>
              <a:t>to</a:t>
            </a:r>
            <a:r>
              <a:rPr lang="it-IT" dirty="0" smtClean="0">
                <a:solidFill>
                  <a:schemeClr val="tx1">
                    <a:lumMod val="50000"/>
                    <a:lumOff val="50000"/>
                  </a:schemeClr>
                </a:solidFill>
              </a:rPr>
              <a:t> </a:t>
            </a:r>
            <a:r>
              <a:rPr lang="it-IT" dirty="0" err="1" smtClean="0">
                <a:solidFill>
                  <a:schemeClr val="tx1">
                    <a:lumMod val="50000"/>
                    <a:lumOff val="50000"/>
                  </a:schemeClr>
                </a:solidFill>
              </a:rPr>
              <a:t>measure</a:t>
            </a:r>
            <a:r>
              <a:rPr lang="it-IT" dirty="0" smtClean="0">
                <a:solidFill>
                  <a:schemeClr val="tx1">
                    <a:lumMod val="50000"/>
                    <a:lumOff val="50000"/>
                  </a:schemeClr>
                </a:solidFill>
              </a:rPr>
              <a:t> </a:t>
            </a:r>
            <a:r>
              <a:rPr lang="it-IT" dirty="0" err="1" smtClean="0">
                <a:solidFill>
                  <a:schemeClr val="tx1">
                    <a:lumMod val="50000"/>
                    <a:lumOff val="50000"/>
                  </a:schemeClr>
                </a:solidFill>
              </a:rPr>
              <a:t>specialization</a:t>
            </a:r>
            <a:r>
              <a:rPr lang="it-IT" dirty="0" smtClean="0">
                <a:solidFill>
                  <a:schemeClr val="tx1">
                    <a:lumMod val="50000"/>
                    <a:lumOff val="50000"/>
                  </a:schemeClr>
                </a:solidFill>
              </a:rPr>
              <a:t> </a:t>
            </a:r>
            <a:r>
              <a:rPr lang="it-IT" dirty="0" err="1" smtClean="0">
                <a:solidFill>
                  <a:schemeClr val="tx1">
                    <a:lumMod val="50000"/>
                    <a:lumOff val="50000"/>
                  </a:schemeClr>
                </a:solidFill>
              </a:rPr>
              <a:t>is</a:t>
            </a:r>
            <a:r>
              <a:rPr lang="it-IT" dirty="0" smtClean="0">
                <a:solidFill>
                  <a:schemeClr val="tx1">
                    <a:lumMod val="50000"/>
                    <a:lumOff val="50000"/>
                  </a:schemeClr>
                </a:solidFill>
              </a:rPr>
              <a:t> the </a:t>
            </a:r>
            <a:r>
              <a:rPr lang="it-IT" b="1" dirty="0" err="1" smtClean="0">
                <a:solidFill>
                  <a:srgbClr val="FF0000"/>
                </a:solidFill>
              </a:rPr>
              <a:t>Balassa</a:t>
            </a:r>
            <a:r>
              <a:rPr lang="it-IT" b="1" dirty="0" smtClean="0">
                <a:solidFill>
                  <a:srgbClr val="FF0000"/>
                </a:solidFill>
              </a:rPr>
              <a:t> </a:t>
            </a:r>
            <a:r>
              <a:rPr lang="it-IT" b="1" dirty="0" err="1" smtClean="0">
                <a:solidFill>
                  <a:srgbClr val="FF0000"/>
                </a:solidFill>
              </a:rPr>
              <a:t>Revealed</a:t>
            </a:r>
            <a:r>
              <a:rPr lang="it-IT" b="1" dirty="0" smtClean="0">
                <a:solidFill>
                  <a:srgbClr val="FF0000"/>
                </a:solidFill>
              </a:rPr>
              <a:t> Comparative </a:t>
            </a:r>
            <a:r>
              <a:rPr lang="it-IT" b="1" dirty="0" err="1" smtClean="0">
                <a:solidFill>
                  <a:srgbClr val="FF0000"/>
                </a:solidFill>
              </a:rPr>
              <a:t>Advantage</a:t>
            </a:r>
            <a:r>
              <a:rPr lang="it-IT" b="1" dirty="0" smtClean="0">
                <a:solidFill>
                  <a:srgbClr val="FF0000"/>
                </a:solidFill>
              </a:rPr>
              <a:t> </a:t>
            </a:r>
            <a:r>
              <a:rPr lang="it-IT" b="1" dirty="0" err="1" smtClean="0">
                <a:solidFill>
                  <a:srgbClr val="FF0000"/>
                </a:solidFill>
              </a:rPr>
              <a:t>index</a:t>
            </a:r>
            <a:endParaRPr lang="it-IT" b="1" dirty="0" smtClean="0">
              <a:solidFill>
                <a:srgbClr val="FF0000"/>
              </a:solidFill>
            </a:endParaRPr>
          </a:p>
          <a:p>
            <a:pPr>
              <a:buFont typeface="Times New Roman" pitchFamily="18" charset="0"/>
              <a:buChar char="►"/>
            </a:pPr>
            <a:r>
              <a:rPr lang="it-IT" dirty="0" smtClean="0">
                <a:solidFill>
                  <a:srgbClr val="FF0000"/>
                </a:solidFill>
              </a:rPr>
              <a:t>The idea </a:t>
            </a:r>
            <a:r>
              <a:rPr lang="it-IT" dirty="0" err="1" smtClean="0">
                <a:solidFill>
                  <a:srgbClr val="FF0000"/>
                </a:solidFill>
              </a:rPr>
              <a:t>is</a:t>
            </a:r>
            <a:r>
              <a:rPr lang="it-IT" dirty="0" smtClean="0">
                <a:solidFill>
                  <a:srgbClr val="FF0000"/>
                </a:solidFill>
              </a:rPr>
              <a:t> </a:t>
            </a:r>
            <a:r>
              <a:rPr lang="it-IT" dirty="0" err="1" smtClean="0">
                <a:solidFill>
                  <a:srgbClr val="FF0000"/>
                </a:solidFill>
              </a:rPr>
              <a:t>again</a:t>
            </a:r>
            <a:r>
              <a:rPr lang="it-IT" dirty="0" smtClean="0">
                <a:solidFill>
                  <a:srgbClr val="FF0000"/>
                </a:solidFill>
              </a:rPr>
              <a:t> </a:t>
            </a:r>
            <a:r>
              <a:rPr lang="it-IT" dirty="0" err="1" smtClean="0">
                <a:solidFill>
                  <a:srgbClr val="FF0000"/>
                </a:solidFill>
              </a:rPr>
              <a:t>that</a:t>
            </a:r>
            <a:r>
              <a:rPr lang="it-IT" dirty="0" smtClean="0">
                <a:solidFill>
                  <a:srgbClr val="FF0000"/>
                </a:solidFill>
              </a:rPr>
              <a:t> a comparative </a:t>
            </a:r>
            <a:r>
              <a:rPr lang="it-IT" dirty="0" err="1" smtClean="0">
                <a:solidFill>
                  <a:srgbClr val="FF0000"/>
                </a:solidFill>
              </a:rPr>
              <a:t>advantage</a:t>
            </a:r>
            <a:r>
              <a:rPr lang="it-IT" dirty="0" smtClean="0">
                <a:solidFill>
                  <a:srgbClr val="FF0000"/>
                </a:solidFill>
              </a:rPr>
              <a:t> </a:t>
            </a:r>
            <a:r>
              <a:rPr lang="it-IT" dirty="0" err="1" smtClean="0">
                <a:solidFill>
                  <a:srgbClr val="FF0000"/>
                </a:solidFill>
              </a:rPr>
              <a:t>leads</a:t>
            </a:r>
            <a:r>
              <a:rPr lang="it-IT" dirty="0" smtClean="0">
                <a:solidFill>
                  <a:srgbClr val="FF0000"/>
                </a:solidFill>
              </a:rPr>
              <a:t> </a:t>
            </a:r>
            <a:r>
              <a:rPr lang="it-IT" dirty="0" err="1" smtClean="0">
                <a:solidFill>
                  <a:srgbClr val="FF0000"/>
                </a:solidFill>
              </a:rPr>
              <a:t>to</a:t>
            </a:r>
            <a:r>
              <a:rPr lang="it-IT" dirty="0" smtClean="0">
                <a:solidFill>
                  <a:srgbClr val="FF0000"/>
                </a:solidFill>
              </a:rPr>
              <a:t> </a:t>
            </a:r>
            <a:r>
              <a:rPr lang="it-IT" u="sng" dirty="0" err="1" smtClean="0">
                <a:solidFill>
                  <a:srgbClr val="FF0000"/>
                </a:solidFill>
              </a:rPr>
              <a:t>specialization</a:t>
            </a:r>
            <a:r>
              <a:rPr lang="it-IT" dirty="0" smtClean="0">
                <a:solidFill>
                  <a:srgbClr val="FF0000"/>
                </a:solidFill>
              </a:rPr>
              <a:t> </a:t>
            </a:r>
            <a:r>
              <a:rPr lang="it-IT" dirty="0" err="1" smtClean="0">
                <a:solidFill>
                  <a:srgbClr val="FF0000"/>
                </a:solidFill>
              </a:rPr>
              <a:t>which</a:t>
            </a:r>
            <a:r>
              <a:rPr lang="it-IT" dirty="0" smtClean="0">
                <a:solidFill>
                  <a:srgbClr val="FF0000"/>
                </a:solidFill>
              </a:rPr>
              <a:t> </a:t>
            </a:r>
            <a:r>
              <a:rPr lang="it-IT" dirty="0" err="1" smtClean="0">
                <a:solidFill>
                  <a:srgbClr val="FF0000"/>
                </a:solidFill>
              </a:rPr>
              <a:t>implies</a:t>
            </a:r>
            <a:r>
              <a:rPr lang="it-IT" dirty="0" smtClean="0">
                <a:solidFill>
                  <a:srgbClr val="FF0000"/>
                </a:solidFill>
              </a:rPr>
              <a:t> </a:t>
            </a:r>
            <a:r>
              <a:rPr lang="it-IT" dirty="0" err="1" smtClean="0">
                <a:solidFill>
                  <a:srgbClr val="FF0000"/>
                </a:solidFill>
              </a:rPr>
              <a:t>that</a:t>
            </a:r>
            <a:r>
              <a:rPr lang="it-IT" dirty="0" smtClean="0">
                <a:solidFill>
                  <a:srgbClr val="FF0000"/>
                </a:solidFill>
              </a:rPr>
              <a:t> a </a:t>
            </a:r>
            <a:r>
              <a:rPr lang="it-IT" dirty="0" err="1" smtClean="0">
                <a:solidFill>
                  <a:srgbClr val="FF0000"/>
                </a:solidFill>
              </a:rPr>
              <a:t>country</a:t>
            </a:r>
            <a:r>
              <a:rPr lang="it-IT" dirty="0" smtClean="0">
                <a:solidFill>
                  <a:srgbClr val="FF0000"/>
                </a:solidFill>
              </a:rPr>
              <a:t> </a:t>
            </a:r>
            <a:r>
              <a:rPr lang="it-IT" u="sng" dirty="0" err="1" smtClean="0">
                <a:solidFill>
                  <a:srgbClr val="FF0000"/>
                </a:solidFill>
              </a:rPr>
              <a:t>exports</a:t>
            </a:r>
            <a:r>
              <a:rPr lang="it-IT" dirty="0" smtClean="0">
                <a:solidFill>
                  <a:srgbClr val="FF0000"/>
                </a:solidFill>
              </a:rPr>
              <a:t> </a:t>
            </a:r>
            <a:r>
              <a:rPr lang="it-IT" dirty="0" err="1" smtClean="0">
                <a:solidFill>
                  <a:srgbClr val="FF0000"/>
                </a:solidFill>
              </a:rPr>
              <a:t>that</a:t>
            </a:r>
            <a:r>
              <a:rPr lang="it-IT" dirty="0" smtClean="0">
                <a:solidFill>
                  <a:srgbClr val="FF0000"/>
                </a:solidFill>
              </a:rPr>
              <a:t> </a:t>
            </a:r>
            <a:r>
              <a:rPr lang="it-IT" dirty="0" err="1" smtClean="0">
                <a:solidFill>
                  <a:srgbClr val="FF0000"/>
                </a:solidFill>
              </a:rPr>
              <a:t>good</a:t>
            </a:r>
            <a:endParaRPr lang="it-IT" dirty="0" smtClean="0">
              <a:solidFill>
                <a:srgbClr val="FF0000"/>
              </a:solidFill>
            </a:endParaRP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24</a:t>
            </a:fld>
            <a:endParaRPr lang="it-IT" dirty="0"/>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spTree>
    <p:extLst>
      <p:ext uri="{BB962C8B-B14F-4D97-AF65-F5344CB8AC3E}">
        <p14:creationId xmlns:p14="http://schemas.microsoft.com/office/powerpoint/2010/main" val="2970794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Revealed</a:t>
            </a:r>
            <a:r>
              <a:rPr lang="it-IT" dirty="0" smtClean="0">
                <a:solidFill>
                  <a:schemeClr val="tx1">
                    <a:lumMod val="65000"/>
                    <a:lumOff val="35000"/>
                  </a:schemeClr>
                </a:solidFill>
              </a:rPr>
              <a:t> comparative </a:t>
            </a:r>
            <a:r>
              <a:rPr lang="it-IT" dirty="0" err="1" smtClean="0">
                <a:solidFill>
                  <a:schemeClr val="tx1">
                    <a:lumMod val="65000"/>
                    <a:lumOff val="35000"/>
                  </a:schemeClr>
                </a:solidFill>
              </a:rPr>
              <a:t>advantage</a:t>
            </a:r>
            <a:endParaRPr lang="it-IT"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a:bodyPr>
          <a:lstStyle/>
          <a:p>
            <a:pPr>
              <a:buFont typeface="Times New Roman" pitchFamily="18" charset="0"/>
              <a:buChar char="►"/>
            </a:pPr>
            <a:r>
              <a:rPr lang="en-US" dirty="0" err="1" smtClean="0">
                <a:solidFill>
                  <a:schemeClr val="tx1">
                    <a:lumMod val="50000"/>
                    <a:lumOff val="50000"/>
                  </a:schemeClr>
                </a:solidFill>
              </a:rPr>
              <a:t>Balassa’s</a:t>
            </a:r>
            <a:r>
              <a:rPr lang="en-US" dirty="0" smtClean="0">
                <a:solidFill>
                  <a:schemeClr val="tx1">
                    <a:lumMod val="50000"/>
                    <a:lumOff val="50000"/>
                  </a:schemeClr>
                </a:solidFill>
              </a:rPr>
              <a:t> Revealed Comparative Advantage</a:t>
            </a:r>
          </a:p>
          <a:p>
            <a:pPr>
              <a:buNone/>
            </a:pPr>
            <a:r>
              <a:rPr lang="en-US" dirty="0" smtClean="0">
                <a:solidFill>
                  <a:schemeClr val="tx1">
                    <a:lumMod val="50000"/>
                    <a:lumOff val="50000"/>
                  </a:schemeClr>
                </a:solidFill>
              </a:rPr>
              <a:t> </a:t>
            </a:r>
            <a:r>
              <a:rPr lang="en-US" dirty="0" err="1" smtClean="0">
                <a:solidFill>
                  <a:srgbClr val="C00000"/>
                </a:solidFill>
              </a:rPr>
              <a:t>RCA</a:t>
            </a:r>
            <a:r>
              <a:rPr lang="en-US" baseline="-25000" dirty="0" err="1" smtClean="0">
                <a:solidFill>
                  <a:srgbClr val="C00000"/>
                </a:solidFill>
              </a:rPr>
              <a:t>USA,Textile</a:t>
            </a:r>
            <a:r>
              <a:rPr lang="en-US" dirty="0" smtClean="0">
                <a:solidFill>
                  <a:srgbClr val="C00000"/>
                </a:solidFill>
              </a:rPr>
              <a:t> = (</a:t>
            </a:r>
            <a:r>
              <a:rPr lang="en-US" dirty="0" err="1" smtClean="0">
                <a:solidFill>
                  <a:srgbClr val="C00000"/>
                </a:solidFill>
              </a:rPr>
              <a:t>X</a:t>
            </a:r>
            <a:r>
              <a:rPr lang="en-US" baseline="-25000" dirty="0" err="1" smtClean="0">
                <a:solidFill>
                  <a:srgbClr val="C00000"/>
                </a:solidFill>
              </a:rPr>
              <a:t>USA,Textile</a:t>
            </a:r>
            <a:r>
              <a:rPr lang="en-US" dirty="0" smtClean="0">
                <a:solidFill>
                  <a:srgbClr val="C00000"/>
                </a:solidFill>
              </a:rPr>
              <a:t>/X</a:t>
            </a:r>
            <a:r>
              <a:rPr lang="en-US" baseline="-25000" dirty="0" smtClean="0">
                <a:solidFill>
                  <a:srgbClr val="C00000"/>
                </a:solidFill>
              </a:rPr>
              <a:t>USA</a:t>
            </a:r>
            <a:r>
              <a:rPr lang="en-US" dirty="0" smtClean="0">
                <a:solidFill>
                  <a:srgbClr val="C00000"/>
                </a:solidFill>
              </a:rPr>
              <a:t>)/(</a:t>
            </a:r>
            <a:r>
              <a:rPr lang="en-US" dirty="0" err="1" smtClean="0">
                <a:solidFill>
                  <a:srgbClr val="C00000"/>
                </a:solidFill>
              </a:rPr>
              <a:t>X</a:t>
            </a:r>
            <a:r>
              <a:rPr lang="en-US" baseline="-25000" dirty="0" err="1" smtClean="0">
                <a:solidFill>
                  <a:srgbClr val="C00000"/>
                </a:solidFill>
              </a:rPr>
              <a:t>W,Textile</a:t>
            </a:r>
            <a:r>
              <a:rPr lang="en-US" dirty="0" smtClean="0">
                <a:solidFill>
                  <a:srgbClr val="C00000"/>
                </a:solidFill>
              </a:rPr>
              <a:t>/X</a:t>
            </a:r>
            <a:r>
              <a:rPr lang="en-US" baseline="-25000" dirty="0" smtClean="0">
                <a:solidFill>
                  <a:srgbClr val="C00000"/>
                </a:solidFill>
              </a:rPr>
              <a:t>W</a:t>
            </a:r>
            <a:r>
              <a:rPr lang="en-US" dirty="0" smtClean="0">
                <a:solidFill>
                  <a:srgbClr val="C00000"/>
                </a:solidFill>
              </a:rPr>
              <a:t>)</a:t>
            </a:r>
          </a:p>
          <a:p>
            <a:pPr>
              <a:buNone/>
            </a:pPr>
            <a:r>
              <a:rPr lang="en-US" dirty="0" smtClean="0">
                <a:solidFill>
                  <a:schemeClr val="tx1">
                    <a:lumMod val="50000"/>
                    <a:lumOff val="50000"/>
                  </a:schemeClr>
                </a:solidFill>
              </a:rPr>
              <a:t>			      = (</a:t>
            </a:r>
            <a:r>
              <a:rPr lang="en-US" dirty="0" err="1" smtClean="0">
                <a:solidFill>
                  <a:schemeClr val="tx1">
                    <a:lumMod val="50000"/>
                    <a:lumOff val="50000"/>
                  </a:schemeClr>
                </a:solidFill>
              </a:rPr>
              <a:t>X</a:t>
            </a:r>
            <a:r>
              <a:rPr lang="en-US" baseline="-25000" dirty="0" err="1" smtClean="0">
                <a:solidFill>
                  <a:schemeClr val="tx1">
                    <a:lumMod val="50000"/>
                    <a:lumOff val="50000"/>
                  </a:schemeClr>
                </a:solidFill>
              </a:rPr>
              <a:t>USA,Textile</a:t>
            </a:r>
            <a:r>
              <a:rPr lang="en-US" dirty="0" smtClean="0">
                <a:solidFill>
                  <a:schemeClr val="tx1">
                    <a:lumMod val="50000"/>
                    <a:lumOff val="50000"/>
                  </a:schemeClr>
                </a:solidFill>
              </a:rPr>
              <a:t>/</a:t>
            </a:r>
            <a:r>
              <a:rPr lang="en-US" dirty="0" err="1" smtClean="0">
                <a:solidFill>
                  <a:schemeClr val="tx1">
                    <a:lumMod val="50000"/>
                    <a:lumOff val="50000"/>
                  </a:schemeClr>
                </a:solidFill>
              </a:rPr>
              <a:t>X</a:t>
            </a:r>
            <a:r>
              <a:rPr lang="en-US" baseline="-25000" dirty="0" err="1" smtClean="0">
                <a:solidFill>
                  <a:schemeClr val="tx1">
                    <a:lumMod val="50000"/>
                    <a:lumOff val="50000"/>
                  </a:schemeClr>
                </a:solidFill>
              </a:rPr>
              <a:t>W,Textile</a:t>
            </a:r>
            <a:r>
              <a:rPr lang="en-US" dirty="0" smtClean="0">
                <a:solidFill>
                  <a:schemeClr val="tx1">
                    <a:lumMod val="50000"/>
                    <a:lumOff val="50000"/>
                  </a:schemeClr>
                </a:solidFill>
              </a:rPr>
              <a:t>)/(X</a:t>
            </a:r>
            <a:r>
              <a:rPr lang="en-US" baseline="-25000" dirty="0" smtClean="0">
                <a:solidFill>
                  <a:schemeClr val="tx1">
                    <a:lumMod val="50000"/>
                    <a:lumOff val="50000"/>
                  </a:schemeClr>
                </a:solidFill>
              </a:rPr>
              <a:t>USA</a:t>
            </a:r>
            <a:r>
              <a:rPr lang="en-US" dirty="0" smtClean="0">
                <a:solidFill>
                  <a:schemeClr val="tx1">
                    <a:lumMod val="50000"/>
                    <a:lumOff val="50000"/>
                  </a:schemeClr>
                </a:solidFill>
              </a:rPr>
              <a:t>/X</a:t>
            </a:r>
            <a:r>
              <a:rPr lang="en-US" baseline="-25000" dirty="0" smtClean="0">
                <a:solidFill>
                  <a:schemeClr val="tx1">
                    <a:lumMod val="50000"/>
                    <a:lumOff val="50000"/>
                  </a:schemeClr>
                </a:solidFill>
              </a:rPr>
              <a:t>W</a:t>
            </a:r>
            <a:r>
              <a:rPr lang="en-US" dirty="0" smtClean="0">
                <a:solidFill>
                  <a:schemeClr val="tx1">
                    <a:lumMod val="50000"/>
                    <a:lumOff val="50000"/>
                  </a:schemeClr>
                </a:solidFill>
              </a:rPr>
              <a:t>)</a:t>
            </a:r>
          </a:p>
          <a:p>
            <a:pPr>
              <a:buNone/>
            </a:pPr>
            <a:r>
              <a:rPr lang="en-US" dirty="0" smtClean="0">
                <a:solidFill>
                  <a:schemeClr val="tx1">
                    <a:lumMod val="50000"/>
                    <a:lumOff val="50000"/>
                  </a:schemeClr>
                </a:solidFill>
              </a:rPr>
              <a:t>	                     = </a:t>
            </a:r>
            <a:r>
              <a:rPr lang="en-US" dirty="0" err="1" smtClean="0">
                <a:solidFill>
                  <a:schemeClr val="tx1">
                    <a:lumMod val="50000"/>
                    <a:lumOff val="50000"/>
                  </a:schemeClr>
                </a:solidFill>
              </a:rPr>
              <a:t>mkt-sh</a:t>
            </a:r>
            <a:r>
              <a:rPr lang="en-US" baseline="-25000" dirty="0" err="1" smtClean="0">
                <a:solidFill>
                  <a:schemeClr val="tx1">
                    <a:lumMod val="50000"/>
                    <a:lumOff val="50000"/>
                  </a:schemeClr>
                </a:solidFill>
              </a:rPr>
              <a:t>USA,Textile</a:t>
            </a:r>
            <a:r>
              <a:rPr lang="en-US" dirty="0" smtClean="0">
                <a:solidFill>
                  <a:schemeClr val="tx1">
                    <a:lumMod val="50000"/>
                    <a:lumOff val="50000"/>
                  </a:schemeClr>
                </a:solidFill>
              </a:rPr>
              <a:t>/</a:t>
            </a:r>
            <a:r>
              <a:rPr lang="en-US" dirty="0" err="1" smtClean="0">
                <a:solidFill>
                  <a:schemeClr val="tx1">
                    <a:lumMod val="50000"/>
                    <a:lumOff val="50000"/>
                  </a:schemeClr>
                </a:solidFill>
              </a:rPr>
              <a:t>mkt-sh</a:t>
            </a:r>
            <a:r>
              <a:rPr lang="en-US" baseline="-25000" dirty="0" err="1" smtClean="0">
                <a:solidFill>
                  <a:schemeClr val="tx1">
                    <a:lumMod val="50000"/>
                    <a:lumOff val="50000"/>
                  </a:schemeClr>
                </a:solidFill>
              </a:rPr>
              <a:t>USA,Overall</a:t>
            </a:r>
            <a:endParaRPr lang="en-US" dirty="0" smtClean="0">
              <a:solidFill>
                <a:schemeClr val="tx1">
                  <a:lumMod val="50000"/>
                  <a:lumOff val="50000"/>
                </a:schemeClr>
              </a:solidFill>
            </a:endParaRPr>
          </a:p>
          <a:p>
            <a:pPr>
              <a:buFont typeface="Times New Roman" pitchFamily="18" charset="0"/>
              <a:buChar char="►"/>
            </a:pPr>
            <a:r>
              <a:rPr lang="en-US" dirty="0" smtClean="0">
                <a:solidFill>
                  <a:schemeClr val="tx1">
                    <a:lumMod val="50000"/>
                    <a:lumOff val="50000"/>
                  </a:schemeClr>
                </a:solidFill>
              </a:rPr>
              <a:t>1&lt;RCA&lt;∞ specialization or comparative adv.</a:t>
            </a:r>
          </a:p>
          <a:p>
            <a:pPr>
              <a:buFont typeface="Times New Roman" pitchFamily="18" charset="0"/>
              <a:buChar char="►"/>
            </a:pPr>
            <a:r>
              <a:rPr lang="en-US" dirty="0" smtClean="0">
                <a:solidFill>
                  <a:schemeClr val="tx1">
                    <a:lumMod val="50000"/>
                    <a:lumOff val="50000"/>
                  </a:schemeClr>
                </a:solidFill>
              </a:rPr>
              <a:t>0&lt;RCA&lt;1 </a:t>
            </a:r>
            <a:r>
              <a:rPr lang="en-US" dirty="0" err="1" smtClean="0">
                <a:solidFill>
                  <a:schemeClr val="tx1">
                    <a:lumMod val="50000"/>
                    <a:lumOff val="50000"/>
                  </a:schemeClr>
                </a:solidFill>
              </a:rPr>
              <a:t>despecialization</a:t>
            </a:r>
            <a:r>
              <a:rPr lang="en-US" dirty="0" smtClean="0">
                <a:solidFill>
                  <a:schemeClr val="tx1">
                    <a:lumMod val="50000"/>
                    <a:lumOff val="50000"/>
                  </a:schemeClr>
                </a:solidFill>
              </a:rPr>
              <a:t> or comparative disadvantage</a:t>
            </a:r>
            <a:endParaRPr lang="it-IT" dirty="0" smtClean="0">
              <a:solidFill>
                <a:schemeClr val="tx1">
                  <a:lumMod val="50000"/>
                  <a:lumOff val="50000"/>
                </a:schemeClr>
              </a:solidFill>
            </a:endParaRP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25</a:t>
            </a:fld>
            <a:endParaRPr lang="it-IT" dirty="0"/>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spTree>
    <p:extLst>
      <p:ext uri="{BB962C8B-B14F-4D97-AF65-F5344CB8AC3E}">
        <p14:creationId xmlns:p14="http://schemas.microsoft.com/office/powerpoint/2010/main" val="31113699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smtClean="0">
                <a:solidFill>
                  <a:schemeClr val="tx1">
                    <a:lumMod val="65000"/>
                    <a:lumOff val="35000"/>
                  </a:schemeClr>
                </a:solidFill>
              </a:rPr>
              <a:t>RCA in </a:t>
            </a:r>
            <a:r>
              <a:rPr lang="it-IT" dirty="0" err="1" smtClean="0">
                <a:solidFill>
                  <a:schemeClr val="tx1">
                    <a:lumMod val="65000"/>
                    <a:lumOff val="35000"/>
                  </a:schemeClr>
                </a:solidFill>
              </a:rPr>
              <a:t>textile</a:t>
            </a:r>
            <a:endParaRPr lang="it-IT" dirty="0">
              <a:solidFill>
                <a:schemeClr val="tx1">
                  <a:lumMod val="65000"/>
                  <a:lumOff val="35000"/>
                </a:schemeClr>
              </a:solidFill>
            </a:endParaRP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26</a:t>
            </a:fld>
            <a:endParaRPr lang="it-IT" dirty="0"/>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pic>
        <p:nvPicPr>
          <p:cNvPr id="7171" name="Picture 3"/>
          <p:cNvPicPr>
            <a:picLocks noChangeAspect="1" noChangeArrowheads="1"/>
          </p:cNvPicPr>
          <p:nvPr/>
        </p:nvPicPr>
        <p:blipFill>
          <a:blip r:embed="rId3" cstate="print"/>
          <a:srcRect/>
          <a:stretch>
            <a:fillRect/>
          </a:stretch>
        </p:blipFill>
        <p:spPr bwMode="auto">
          <a:xfrm>
            <a:off x="4273674" y="164829"/>
            <a:ext cx="7080126" cy="6616940"/>
          </a:xfrm>
          <a:prstGeom prst="rect">
            <a:avLst/>
          </a:prstGeom>
          <a:noFill/>
          <a:ln w="9525">
            <a:noFill/>
            <a:miter lim="800000"/>
            <a:headEnd/>
            <a:tailEnd/>
          </a:ln>
        </p:spPr>
      </p:pic>
      <p:cxnSp>
        <p:nvCxnSpPr>
          <p:cNvPr id="8" name="Connettore 1 7"/>
          <p:cNvCxnSpPr/>
          <p:nvPr/>
        </p:nvCxnSpPr>
        <p:spPr>
          <a:xfrm>
            <a:off x="1919536" y="3645024"/>
            <a:ext cx="8064896" cy="0"/>
          </a:xfrm>
          <a:prstGeom prst="line">
            <a:avLst/>
          </a:prstGeom>
          <a:ln w="127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9" name="CasellaDiTesto 8"/>
          <p:cNvSpPr txBox="1"/>
          <p:nvPr/>
        </p:nvSpPr>
        <p:spPr>
          <a:xfrm>
            <a:off x="1524000" y="2852937"/>
            <a:ext cx="7200800" cy="577081"/>
          </a:xfrm>
          <a:prstGeom prst="rect">
            <a:avLst/>
          </a:prstGeom>
          <a:noFill/>
        </p:spPr>
        <p:txBody>
          <a:bodyPr wrap="square" rtlCol="0">
            <a:spAutoFit/>
          </a:bodyPr>
          <a:lstStyle/>
          <a:p>
            <a:r>
              <a:rPr lang="en-US" sz="1050" b="1" dirty="0">
                <a:solidFill>
                  <a:srgbClr val="FF0000"/>
                </a:solidFill>
              </a:rPr>
              <a:t>                            ( </a:t>
            </a:r>
            <a:r>
              <a:rPr lang="en-US" sz="1050" b="1" dirty="0" err="1">
                <a:solidFill>
                  <a:srgbClr val="FF0000"/>
                </a:solidFill>
              </a:rPr>
              <a:t>X</a:t>
            </a:r>
            <a:r>
              <a:rPr lang="en-US" sz="1050" b="1" baseline="-25000" dirty="0" err="1">
                <a:solidFill>
                  <a:srgbClr val="FF0000"/>
                </a:solidFill>
              </a:rPr>
              <a:t>ITA,Textile</a:t>
            </a:r>
            <a:r>
              <a:rPr lang="en-US" sz="1050" b="1" baseline="-25000" dirty="0">
                <a:solidFill>
                  <a:srgbClr val="FF0000"/>
                </a:solidFill>
              </a:rPr>
              <a:t> </a:t>
            </a:r>
            <a:r>
              <a:rPr lang="en-US" sz="1050" b="1" dirty="0">
                <a:solidFill>
                  <a:srgbClr val="FF0000"/>
                </a:solidFill>
              </a:rPr>
              <a:t>/ X</a:t>
            </a:r>
            <a:r>
              <a:rPr lang="en-US" sz="1050" b="1" baseline="-25000" dirty="0">
                <a:solidFill>
                  <a:srgbClr val="FF0000"/>
                </a:solidFill>
              </a:rPr>
              <a:t>ITA </a:t>
            </a:r>
            <a:r>
              <a:rPr lang="en-US" sz="1050" b="1" dirty="0">
                <a:solidFill>
                  <a:srgbClr val="FF0000"/>
                </a:solidFill>
              </a:rPr>
              <a:t>)</a:t>
            </a:r>
          </a:p>
          <a:p>
            <a:r>
              <a:rPr lang="en-US" sz="1050" b="1" dirty="0" err="1">
                <a:solidFill>
                  <a:srgbClr val="FF0000"/>
                </a:solidFill>
              </a:rPr>
              <a:t>RCA</a:t>
            </a:r>
            <a:r>
              <a:rPr lang="en-US" sz="1050" b="1" baseline="-25000" dirty="0" err="1">
                <a:solidFill>
                  <a:srgbClr val="FF0000"/>
                </a:solidFill>
              </a:rPr>
              <a:t>ITA,Textile</a:t>
            </a:r>
            <a:r>
              <a:rPr lang="en-US" sz="1050" b="1" dirty="0">
                <a:solidFill>
                  <a:srgbClr val="FF0000"/>
                </a:solidFill>
              </a:rPr>
              <a:t> =  ------------------------- &gt; 1</a:t>
            </a:r>
          </a:p>
          <a:p>
            <a:r>
              <a:rPr lang="en-US" sz="1050" b="1" dirty="0">
                <a:solidFill>
                  <a:srgbClr val="FF0000"/>
                </a:solidFill>
              </a:rPr>
              <a:t>                              ( </a:t>
            </a:r>
            <a:r>
              <a:rPr lang="en-US" sz="1050" b="1" dirty="0" err="1">
                <a:solidFill>
                  <a:srgbClr val="FF0000"/>
                </a:solidFill>
              </a:rPr>
              <a:t>X</a:t>
            </a:r>
            <a:r>
              <a:rPr lang="en-US" sz="1050" b="1" baseline="-25000" dirty="0" err="1">
                <a:solidFill>
                  <a:srgbClr val="FF0000"/>
                </a:solidFill>
              </a:rPr>
              <a:t>W,Textile</a:t>
            </a:r>
            <a:r>
              <a:rPr lang="en-US" sz="1050" b="1" baseline="-25000" dirty="0">
                <a:solidFill>
                  <a:srgbClr val="FF0000"/>
                </a:solidFill>
              </a:rPr>
              <a:t> </a:t>
            </a:r>
            <a:r>
              <a:rPr lang="en-US" sz="1050" b="1" dirty="0">
                <a:solidFill>
                  <a:srgbClr val="FF0000"/>
                </a:solidFill>
              </a:rPr>
              <a:t>/ X</a:t>
            </a:r>
            <a:r>
              <a:rPr lang="en-US" sz="1050" b="1" baseline="-25000" dirty="0">
                <a:solidFill>
                  <a:srgbClr val="FF0000"/>
                </a:solidFill>
              </a:rPr>
              <a:t>W </a:t>
            </a:r>
            <a:r>
              <a:rPr lang="en-US" sz="1050" b="1" dirty="0">
                <a:solidFill>
                  <a:srgbClr val="FF0000"/>
                </a:solidFill>
              </a:rPr>
              <a:t>)</a:t>
            </a:r>
          </a:p>
        </p:txBody>
      </p:sp>
      <p:sp>
        <p:nvSpPr>
          <p:cNvPr id="10" name="CasellaDiTesto 9"/>
          <p:cNvSpPr txBox="1"/>
          <p:nvPr/>
        </p:nvSpPr>
        <p:spPr>
          <a:xfrm>
            <a:off x="1524000" y="3788024"/>
            <a:ext cx="7200800" cy="577081"/>
          </a:xfrm>
          <a:prstGeom prst="rect">
            <a:avLst/>
          </a:prstGeom>
          <a:noFill/>
        </p:spPr>
        <p:txBody>
          <a:bodyPr wrap="square" rtlCol="0">
            <a:spAutoFit/>
          </a:bodyPr>
          <a:lstStyle/>
          <a:p>
            <a:r>
              <a:rPr lang="en-US" sz="1050" b="1" dirty="0">
                <a:solidFill>
                  <a:srgbClr val="FF0000"/>
                </a:solidFill>
              </a:rPr>
              <a:t>                            ( </a:t>
            </a:r>
            <a:r>
              <a:rPr lang="en-US" sz="1050" b="1" dirty="0" err="1">
                <a:solidFill>
                  <a:srgbClr val="FF0000"/>
                </a:solidFill>
              </a:rPr>
              <a:t>X</a:t>
            </a:r>
            <a:r>
              <a:rPr lang="en-US" sz="1050" b="1" baseline="-25000" dirty="0" err="1">
                <a:solidFill>
                  <a:srgbClr val="FF0000"/>
                </a:solidFill>
              </a:rPr>
              <a:t>USA,Textile</a:t>
            </a:r>
            <a:r>
              <a:rPr lang="en-US" sz="1050" b="1" baseline="-25000" dirty="0">
                <a:solidFill>
                  <a:srgbClr val="FF0000"/>
                </a:solidFill>
              </a:rPr>
              <a:t> </a:t>
            </a:r>
            <a:r>
              <a:rPr lang="en-US" sz="1050" b="1" dirty="0">
                <a:solidFill>
                  <a:srgbClr val="FF0000"/>
                </a:solidFill>
              </a:rPr>
              <a:t>/ X</a:t>
            </a:r>
            <a:r>
              <a:rPr lang="en-US" sz="1050" b="1" baseline="-25000" dirty="0">
                <a:solidFill>
                  <a:srgbClr val="FF0000"/>
                </a:solidFill>
              </a:rPr>
              <a:t>USA </a:t>
            </a:r>
            <a:r>
              <a:rPr lang="en-US" sz="1050" b="1" dirty="0">
                <a:solidFill>
                  <a:srgbClr val="FF0000"/>
                </a:solidFill>
              </a:rPr>
              <a:t>)</a:t>
            </a:r>
          </a:p>
          <a:p>
            <a:r>
              <a:rPr lang="en-US" sz="1050" b="1" dirty="0" err="1">
                <a:solidFill>
                  <a:srgbClr val="FF0000"/>
                </a:solidFill>
              </a:rPr>
              <a:t>RCA</a:t>
            </a:r>
            <a:r>
              <a:rPr lang="en-US" sz="1050" b="1" baseline="-25000" dirty="0" err="1">
                <a:solidFill>
                  <a:srgbClr val="FF0000"/>
                </a:solidFill>
              </a:rPr>
              <a:t>USA,Textile</a:t>
            </a:r>
            <a:r>
              <a:rPr lang="en-US" sz="1050" b="1" dirty="0">
                <a:solidFill>
                  <a:srgbClr val="FF0000"/>
                </a:solidFill>
              </a:rPr>
              <a:t> =  ------------------------- &lt; 1</a:t>
            </a:r>
          </a:p>
          <a:p>
            <a:r>
              <a:rPr lang="en-US" sz="1050" b="1" dirty="0">
                <a:solidFill>
                  <a:srgbClr val="FF0000"/>
                </a:solidFill>
              </a:rPr>
              <a:t>                              ( </a:t>
            </a:r>
            <a:r>
              <a:rPr lang="en-US" sz="1050" b="1" dirty="0" err="1">
                <a:solidFill>
                  <a:srgbClr val="FF0000"/>
                </a:solidFill>
              </a:rPr>
              <a:t>X</a:t>
            </a:r>
            <a:r>
              <a:rPr lang="en-US" sz="1050" b="1" baseline="-25000" dirty="0" err="1">
                <a:solidFill>
                  <a:srgbClr val="FF0000"/>
                </a:solidFill>
              </a:rPr>
              <a:t>W,Textile</a:t>
            </a:r>
            <a:r>
              <a:rPr lang="en-US" sz="1050" b="1" baseline="-25000" dirty="0">
                <a:solidFill>
                  <a:srgbClr val="FF0000"/>
                </a:solidFill>
              </a:rPr>
              <a:t> </a:t>
            </a:r>
            <a:r>
              <a:rPr lang="en-US" sz="1050" b="1" dirty="0">
                <a:solidFill>
                  <a:srgbClr val="FF0000"/>
                </a:solidFill>
              </a:rPr>
              <a:t>/ X</a:t>
            </a:r>
            <a:r>
              <a:rPr lang="en-US" sz="1050" b="1" baseline="-25000" dirty="0">
                <a:solidFill>
                  <a:srgbClr val="FF0000"/>
                </a:solidFill>
              </a:rPr>
              <a:t>W </a:t>
            </a:r>
            <a:r>
              <a:rPr lang="en-US" sz="1050" b="1" dirty="0">
                <a:solidFill>
                  <a:srgbClr val="FF0000"/>
                </a:solidFill>
              </a:rPr>
              <a:t>)</a:t>
            </a:r>
          </a:p>
        </p:txBody>
      </p:sp>
    </p:spTree>
    <p:extLst>
      <p:ext uri="{BB962C8B-B14F-4D97-AF65-F5344CB8AC3E}">
        <p14:creationId xmlns:p14="http://schemas.microsoft.com/office/powerpoint/2010/main" val="1713817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smtClean="0">
                <a:solidFill>
                  <a:schemeClr val="tx1">
                    <a:lumMod val="65000"/>
                    <a:lumOff val="35000"/>
                  </a:schemeClr>
                </a:solidFill>
              </a:rPr>
              <a:t>RCA in mach. and </a:t>
            </a:r>
            <a:r>
              <a:rPr lang="it-IT" dirty="0" err="1" smtClean="0">
                <a:solidFill>
                  <a:schemeClr val="tx1">
                    <a:lumMod val="65000"/>
                    <a:lumOff val="35000"/>
                  </a:schemeClr>
                </a:solidFill>
              </a:rPr>
              <a:t>equipment</a:t>
            </a:r>
            <a:r>
              <a:rPr lang="it-IT" dirty="0" smtClean="0">
                <a:solidFill>
                  <a:schemeClr val="tx1">
                    <a:lumMod val="65000"/>
                    <a:lumOff val="35000"/>
                  </a:schemeClr>
                </a:solidFill>
              </a:rPr>
              <a:t>, 2009 </a:t>
            </a:r>
            <a:endParaRPr lang="it-IT" dirty="0">
              <a:solidFill>
                <a:schemeClr val="tx1">
                  <a:lumMod val="65000"/>
                  <a:lumOff val="35000"/>
                </a:schemeClr>
              </a:solidFill>
            </a:endParaRP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27</a:t>
            </a:fld>
            <a:endParaRPr lang="it-IT" dirty="0"/>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graphicFrame>
        <p:nvGraphicFramePr>
          <p:cNvPr id="11" name="Chart 1"/>
          <p:cNvGraphicFramePr>
            <a:graphicFrameLocks/>
          </p:cNvGraphicFramePr>
          <p:nvPr/>
        </p:nvGraphicFramePr>
        <p:xfrm>
          <a:off x="1524000" y="1412776"/>
          <a:ext cx="9144000" cy="4752528"/>
        </p:xfrm>
        <a:graphic>
          <a:graphicData uri="http://schemas.openxmlformats.org/drawingml/2006/chart">
            <c:chart xmlns:c="http://schemas.openxmlformats.org/drawingml/2006/chart" xmlns:r="http://schemas.openxmlformats.org/officeDocument/2006/relationships" r:id="rId3"/>
          </a:graphicData>
        </a:graphic>
      </p:graphicFrame>
      <p:sp>
        <p:nvSpPr>
          <p:cNvPr id="12" name="CasellaDiTesto 11"/>
          <p:cNvSpPr txBox="1"/>
          <p:nvPr/>
        </p:nvSpPr>
        <p:spPr>
          <a:xfrm>
            <a:off x="2063552" y="1484784"/>
            <a:ext cx="8424936" cy="369332"/>
          </a:xfrm>
          <a:prstGeom prst="rect">
            <a:avLst/>
          </a:prstGeom>
          <a:noFill/>
        </p:spPr>
        <p:txBody>
          <a:bodyPr wrap="square" rtlCol="0">
            <a:spAutoFit/>
          </a:bodyPr>
          <a:lstStyle/>
          <a:p>
            <a:r>
              <a:rPr lang="it-IT" dirty="0" err="1">
                <a:solidFill>
                  <a:schemeClr val="tx1">
                    <a:lumMod val="50000"/>
                    <a:lumOff val="50000"/>
                  </a:schemeClr>
                </a:solidFill>
              </a:rPr>
              <a:t>Normalized</a:t>
            </a:r>
            <a:r>
              <a:rPr lang="it-IT" dirty="0">
                <a:solidFill>
                  <a:schemeClr val="tx1">
                    <a:lumMod val="50000"/>
                    <a:lumOff val="50000"/>
                  </a:schemeClr>
                </a:solidFill>
              </a:rPr>
              <a:t> RCA = (RCA-1) / (RCA+1) 	 </a:t>
            </a:r>
            <a:r>
              <a:rPr lang="it-IT" dirty="0" err="1">
                <a:solidFill>
                  <a:schemeClr val="tx1">
                    <a:lumMod val="50000"/>
                    <a:lumOff val="50000"/>
                  </a:schemeClr>
                </a:solidFill>
              </a:rPr>
              <a:t>Normalized</a:t>
            </a:r>
            <a:r>
              <a:rPr lang="it-IT" dirty="0">
                <a:solidFill>
                  <a:schemeClr val="tx1">
                    <a:lumMod val="50000"/>
                    <a:lumOff val="50000"/>
                  </a:schemeClr>
                </a:solidFill>
              </a:rPr>
              <a:t> RCA ∈ (-1,+1)</a:t>
            </a:r>
          </a:p>
        </p:txBody>
      </p:sp>
      <p:sp>
        <p:nvSpPr>
          <p:cNvPr id="8" name="CasellaDiTesto 7"/>
          <p:cNvSpPr txBox="1"/>
          <p:nvPr/>
        </p:nvSpPr>
        <p:spPr>
          <a:xfrm>
            <a:off x="8976320" y="5960314"/>
            <a:ext cx="1584176" cy="276999"/>
          </a:xfrm>
          <a:prstGeom prst="rect">
            <a:avLst/>
          </a:prstGeom>
          <a:noFill/>
        </p:spPr>
        <p:txBody>
          <a:bodyPr wrap="square" rtlCol="0">
            <a:spAutoFit/>
          </a:bodyPr>
          <a:lstStyle/>
          <a:p>
            <a:r>
              <a:rPr lang="it-IT" sz="1200" dirty="0">
                <a:solidFill>
                  <a:schemeClr val="tx1">
                    <a:lumMod val="50000"/>
                    <a:lumOff val="50000"/>
                  </a:schemeClr>
                </a:solidFill>
              </a:rPr>
              <a:t>Source: OECD (2013)</a:t>
            </a:r>
          </a:p>
        </p:txBody>
      </p:sp>
    </p:spTree>
    <p:extLst>
      <p:ext uri="{BB962C8B-B14F-4D97-AF65-F5344CB8AC3E}">
        <p14:creationId xmlns:p14="http://schemas.microsoft.com/office/powerpoint/2010/main" val="4670334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smtClean="0">
                <a:solidFill>
                  <a:schemeClr val="tx1">
                    <a:lumMod val="65000"/>
                    <a:lumOff val="35000"/>
                  </a:schemeClr>
                </a:solidFill>
              </a:rPr>
              <a:t>RCA </a:t>
            </a:r>
            <a:r>
              <a:rPr lang="it-IT" dirty="0" err="1" smtClean="0">
                <a:solidFill>
                  <a:schemeClr val="tx1">
                    <a:lumMod val="65000"/>
                    <a:lumOff val="35000"/>
                  </a:schemeClr>
                </a:solidFill>
              </a:rPr>
              <a:t>by</a:t>
            </a:r>
            <a:r>
              <a:rPr lang="it-IT" dirty="0" smtClean="0">
                <a:solidFill>
                  <a:schemeClr val="tx1">
                    <a:lumMod val="65000"/>
                    <a:lumOff val="35000"/>
                  </a:schemeClr>
                </a:solidFill>
              </a:rPr>
              <a:t> </a:t>
            </a:r>
            <a:r>
              <a:rPr lang="it-IT" dirty="0" err="1" smtClean="0">
                <a:solidFill>
                  <a:schemeClr val="tx1">
                    <a:lumMod val="65000"/>
                    <a:lumOff val="35000"/>
                  </a:schemeClr>
                </a:solidFill>
              </a:rPr>
              <a:t>knowledge-intensity</a:t>
            </a:r>
            <a:r>
              <a:rPr lang="it-IT" dirty="0" smtClean="0">
                <a:solidFill>
                  <a:schemeClr val="tx1">
                    <a:lumMod val="65000"/>
                    <a:lumOff val="35000"/>
                  </a:schemeClr>
                </a:solidFill>
              </a:rPr>
              <a:t> </a:t>
            </a:r>
            <a:endParaRPr lang="it-IT" dirty="0">
              <a:solidFill>
                <a:schemeClr val="tx1">
                  <a:lumMod val="65000"/>
                  <a:lumOff val="35000"/>
                </a:schemeClr>
              </a:solidFill>
            </a:endParaRP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28</a:t>
            </a:fld>
            <a:endParaRPr lang="it-IT" dirty="0"/>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pic>
        <p:nvPicPr>
          <p:cNvPr id="1026" name="Picture 2"/>
          <p:cNvPicPr>
            <a:picLocks noChangeAspect="1" noChangeArrowheads="1"/>
          </p:cNvPicPr>
          <p:nvPr/>
        </p:nvPicPr>
        <p:blipFill>
          <a:blip r:embed="rId3" cstate="print"/>
          <a:srcRect/>
          <a:stretch>
            <a:fillRect/>
          </a:stretch>
        </p:blipFill>
        <p:spPr bwMode="auto">
          <a:xfrm>
            <a:off x="2618184" y="1412777"/>
            <a:ext cx="6934200" cy="4928235"/>
          </a:xfrm>
          <a:prstGeom prst="rect">
            <a:avLst/>
          </a:prstGeom>
          <a:noFill/>
          <a:ln w="9525">
            <a:noFill/>
            <a:miter lim="800000"/>
            <a:headEnd/>
            <a:tailEnd/>
          </a:ln>
        </p:spPr>
      </p:pic>
    </p:spTree>
    <p:extLst>
      <p:ext uri="{BB962C8B-B14F-4D97-AF65-F5344CB8AC3E}">
        <p14:creationId xmlns:p14="http://schemas.microsoft.com/office/powerpoint/2010/main" val="465583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p:txBody>
          <a:bodyPr/>
          <a:lstStyle/>
          <a:p>
            <a:pPr eaLnBrk="1" hangingPunct="1"/>
            <a:r>
              <a:rPr lang="en-US" altLang="it-IT" sz="3600"/>
              <a:t>Evaluation of the Classical Model</a:t>
            </a:r>
          </a:p>
        </p:txBody>
      </p:sp>
      <p:sp>
        <p:nvSpPr>
          <p:cNvPr id="64515" name="Rectangle 3"/>
          <p:cNvSpPr>
            <a:spLocks noGrp="1" noChangeArrowheads="1"/>
          </p:cNvSpPr>
          <p:nvPr>
            <p:ph type="body" idx="4294967295"/>
          </p:nvPr>
        </p:nvSpPr>
        <p:spPr>
          <a:xfrm>
            <a:off x="1905000" y="1676400"/>
            <a:ext cx="8305800" cy="4560888"/>
          </a:xfrm>
        </p:spPr>
        <p:txBody>
          <a:bodyPr/>
          <a:lstStyle/>
          <a:p>
            <a:pPr eaLnBrk="1" hangingPunct="1">
              <a:spcBef>
                <a:spcPct val="40000"/>
              </a:spcBef>
            </a:pPr>
            <a:r>
              <a:rPr lang="en-US" altLang="it-IT" sz="2400"/>
              <a:t>The model does not explain why differences in productivity levels between countries exist.</a:t>
            </a:r>
          </a:p>
          <a:p>
            <a:pPr eaLnBrk="1" hangingPunct="1">
              <a:spcBef>
                <a:spcPct val="40000"/>
              </a:spcBef>
            </a:pPr>
            <a:r>
              <a:rPr lang="en-US" altLang="it-IT" sz="2400"/>
              <a:t>It makes extreme and unrealistic predictions such as countries will completely specialize in the production of exportables only.</a:t>
            </a:r>
          </a:p>
          <a:p>
            <a:pPr eaLnBrk="1" hangingPunct="1">
              <a:spcBef>
                <a:spcPct val="40000"/>
              </a:spcBef>
            </a:pPr>
            <a:r>
              <a:rPr lang="en-US" altLang="it-IT" sz="2400"/>
              <a:t>It maintains that the gains from trade are greater between countries of dissimilar production technologies (despite the fact that most trade occurs between DCs with similar technology and income levels).</a:t>
            </a:r>
          </a:p>
        </p:txBody>
      </p:sp>
    </p:spTree>
    <p:extLst>
      <p:ext uri="{BB962C8B-B14F-4D97-AF65-F5344CB8AC3E}">
        <p14:creationId xmlns:p14="http://schemas.microsoft.com/office/powerpoint/2010/main" val="603593158"/>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9222298" y="332656"/>
            <a:ext cx="1470114" cy="923330"/>
          </a:xfrm>
          <a:prstGeom prst="rect">
            <a:avLst/>
          </a:prstGeom>
          <a:noFill/>
        </p:spPr>
        <p:txBody>
          <a:bodyPr wrap="square" rtlCol="0">
            <a:spAutoFit/>
          </a:bodyPr>
          <a:lstStyle/>
          <a:p>
            <a:r>
              <a:rPr lang="en-GB" dirty="0">
                <a:solidFill>
                  <a:srgbClr val="000099"/>
                </a:solidFill>
                <a:effectLst>
                  <a:outerShdw blurRad="38100" dist="38100" dir="2700000" algn="tl">
                    <a:srgbClr val="C0C0C0"/>
                  </a:outerShdw>
                </a:effectLst>
              </a:rPr>
              <a:t>Plan of the </a:t>
            </a:r>
          </a:p>
          <a:p>
            <a:r>
              <a:rPr lang="en-GB" dirty="0">
                <a:solidFill>
                  <a:srgbClr val="000099"/>
                </a:solidFill>
                <a:effectLst>
                  <a:outerShdw blurRad="38100" dist="38100" dir="2700000" algn="tl">
                    <a:srgbClr val="C0C0C0"/>
                  </a:outerShdw>
                </a:effectLst>
              </a:rPr>
              <a:t>course/lectures</a:t>
            </a:r>
            <a:endParaRPr lang="it-IT" dirty="0"/>
          </a:p>
        </p:txBody>
      </p:sp>
      <p:graphicFrame>
        <p:nvGraphicFramePr>
          <p:cNvPr id="5" name="Tabella 4"/>
          <p:cNvGraphicFramePr>
            <a:graphicFrameLocks noGrp="1"/>
          </p:cNvGraphicFramePr>
          <p:nvPr>
            <p:extLst>
              <p:ext uri="{D42A27DB-BD31-4B8C-83A1-F6EECF244321}">
                <p14:modId xmlns:p14="http://schemas.microsoft.com/office/powerpoint/2010/main" val="4132783339"/>
              </p:ext>
            </p:extLst>
          </p:nvPr>
        </p:nvGraphicFramePr>
        <p:xfrm>
          <a:off x="1703513" y="116632"/>
          <a:ext cx="7518787" cy="6840760"/>
        </p:xfrm>
        <a:graphic>
          <a:graphicData uri="http://schemas.openxmlformats.org/drawingml/2006/table">
            <a:tbl>
              <a:tblPr/>
              <a:tblGrid>
                <a:gridCol w="1150513"/>
                <a:gridCol w="1256852"/>
                <a:gridCol w="323284"/>
                <a:gridCol w="4788138"/>
              </a:tblGrid>
              <a:tr h="179055">
                <a:tc gridSpan="4">
                  <a:txBody>
                    <a:bodyPr/>
                    <a:lstStyle/>
                    <a:p>
                      <a:pPr>
                        <a:lnSpc>
                          <a:spcPct val="115000"/>
                        </a:lnSpc>
                        <a:spcAft>
                          <a:spcPts val="0"/>
                        </a:spcAft>
                      </a:pPr>
                      <a:r>
                        <a:rPr lang="en-GB" sz="1400" b="1" kern="50" dirty="0">
                          <a:effectLst/>
                          <a:latin typeface="Times New Roman"/>
                          <a:ea typeface="SimSun"/>
                          <a:cs typeface="Lucida Sans"/>
                        </a:rPr>
                        <a:t>International </a:t>
                      </a:r>
                      <a:r>
                        <a:rPr lang="en-GB" sz="1400" b="1" kern="50" dirty="0" smtClean="0">
                          <a:effectLst/>
                          <a:latin typeface="Times New Roman"/>
                          <a:ea typeface="SimSun"/>
                          <a:cs typeface="Lucida Sans"/>
                        </a:rPr>
                        <a:t>Trade, September 16</a:t>
                      </a:r>
                      <a:r>
                        <a:rPr lang="en-GB" sz="1400" b="1" kern="50" baseline="30000" dirty="0" smtClean="0">
                          <a:effectLst/>
                          <a:latin typeface="Times New Roman"/>
                          <a:ea typeface="SimSun"/>
                          <a:cs typeface="Lucida Sans"/>
                        </a:rPr>
                        <a:t>th</a:t>
                      </a:r>
                      <a:r>
                        <a:rPr lang="en-GB" sz="1400" b="1" kern="50" dirty="0" smtClean="0">
                          <a:effectLst/>
                          <a:latin typeface="Times New Roman"/>
                          <a:ea typeface="SimSun"/>
                          <a:cs typeface="Lucida Sans"/>
                        </a:rPr>
                        <a:t>- </a:t>
                      </a:r>
                      <a:r>
                        <a:rPr lang="en-GB" sz="1400" b="1" kern="50" dirty="0">
                          <a:effectLst/>
                          <a:latin typeface="Times New Roman"/>
                          <a:ea typeface="SimSun"/>
                          <a:cs typeface="Lucida Sans"/>
                        </a:rPr>
                        <a:t>December </a:t>
                      </a:r>
                      <a:r>
                        <a:rPr lang="en-GB" sz="1400" b="1" kern="50" dirty="0" smtClean="0">
                          <a:effectLst/>
                          <a:latin typeface="Times New Roman"/>
                          <a:ea typeface="SimSun"/>
                          <a:cs typeface="Lucida Sans"/>
                        </a:rPr>
                        <a:t>8</a:t>
                      </a:r>
                      <a:r>
                        <a:rPr lang="en-GB" sz="1400" b="1" kern="50" baseline="30000" dirty="0" smtClean="0">
                          <a:effectLst/>
                          <a:latin typeface="Times New Roman"/>
                          <a:ea typeface="SimSun"/>
                          <a:cs typeface="Lucida Sans"/>
                        </a:rPr>
                        <a:t>th</a:t>
                      </a:r>
                      <a:r>
                        <a:rPr lang="en-GB" sz="1400" b="1" kern="50" dirty="0" smtClean="0">
                          <a:effectLst/>
                          <a:latin typeface="Times New Roman"/>
                          <a:ea typeface="SimSun"/>
                          <a:cs typeface="Lucida Sans"/>
                        </a:rPr>
                        <a:t> </a:t>
                      </a:r>
                      <a:endParaRPr lang="it-IT" sz="1400" kern="50" dirty="0">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r h="25187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1</a:t>
                      </a:r>
                      <a:r>
                        <a:rPr lang="en-GB" sz="1400" b="1" kern="50" dirty="0">
                          <a:solidFill>
                            <a:srgbClr val="FF0000"/>
                          </a:solidFill>
                          <a:effectLst/>
                          <a:latin typeface="Times New Roman"/>
                          <a:ea typeface="SimSun"/>
                          <a:cs typeface="Lucida Sans"/>
                        </a:rPr>
                        <a:t> </a:t>
                      </a: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smtClean="0">
                          <a:solidFill>
                            <a:srgbClr val="FF0000"/>
                          </a:solidFill>
                          <a:effectLst/>
                          <a:latin typeface="Times New Roman"/>
                          <a:ea typeface="SimSun"/>
                          <a:cs typeface="Lucida Sans"/>
                        </a:rPr>
                        <a:t>16/9</a:t>
                      </a: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Introduction: The main issues </a:t>
                      </a:r>
                      <a:endParaRPr lang="it-IT" sz="1400" kern="50" dirty="0">
                        <a:solidFill>
                          <a:srgbClr val="FF0000"/>
                        </a:solidFill>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2</a:t>
                      </a:r>
                      <a:r>
                        <a:rPr lang="en-GB" sz="1400" b="1" kern="50" dirty="0">
                          <a:solidFill>
                            <a:srgbClr val="FF0000"/>
                          </a:solidFill>
                          <a:effectLst/>
                          <a:latin typeface="Times New Roman"/>
                          <a:ea typeface="SimSun"/>
                          <a:cs typeface="Lucida Sans"/>
                        </a:rPr>
                        <a:t> </a:t>
                      </a: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19/9</a:t>
                      </a:r>
                      <a:endParaRPr lang="it-IT" sz="1400" kern="50" dirty="0">
                        <a:solidFill>
                          <a:srgbClr val="FF0000"/>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solidFill>
                            <a:srgbClr val="FF0000"/>
                          </a:solidFill>
                          <a:effectLst/>
                          <a:latin typeface="Times New Roman"/>
                          <a:ea typeface="SimSun"/>
                          <a:cs typeface="Lucida Sans"/>
                        </a:rPr>
                        <a:t> </a:t>
                      </a:r>
                      <a:endParaRPr lang="it-IT" sz="1400" kern="50">
                        <a:solidFill>
                          <a:srgbClr val="FF0000"/>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a:solidFill>
                            <a:srgbClr val="FF0000"/>
                          </a:solidFill>
                          <a:effectLst/>
                          <a:latin typeface="Times New Roman"/>
                          <a:ea typeface="SimSun"/>
                          <a:cs typeface="Lucida Sans"/>
                        </a:rPr>
                        <a:t>Introduction, 2 detailed presentation of the course</a:t>
                      </a:r>
                      <a:endParaRPr lang="it-IT" sz="1400" kern="50">
                        <a:solidFill>
                          <a:srgbClr val="FF0000"/>
                        </a:solidFill>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3</a:t>
                      </a:r>
                      <a:r>
                        <a:rPr lang="en-GB" sz="1400" b="1" kern="50" dirty="0">
                          <a:solidFill>
                            <a:srgbClr val="FF0000"/>
                          </a:solidFill>
                          <a:effectLst/>
                          <a:latin typeface="Times New Roman"/>
                          <a:ea typeface="SimSun"/>
                          <a:cs typeface="Lucida Sans"/>
                        </a:rPr>
                        <a:t> </a:t>
                      </a: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23/9</a:t>
                      </a:r>
                      <a:endParaRPr lang="it-IT" sz="1400" kern="50" dirty="0">
                        <a:solidFill>
                          <a:srgbClr val="FF0000"/>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a:solidFill>
                            <a:srgbClr val="FF0000"/>
                          </a:solidFill>
                          <a:effectLst/>
                          <a:latin typeface="Times New Roman"/>
                          <a:ea typeface="SimSun"/>
                          <a:cs typeface="Lucida Sans"/>
                        </a:rPr>
                        <a:t>Introduction, 3; Measuring globalization</a:t>
                      </a:r>
                      <a:endParaRPr lang="it-IT" sz="1400" kern="50">
                        <a:solidFill>
                          <a:srgbClr val="FF0000"/>
                        </a:solidFill>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4</a:t>
                      </a:r>
                      <a:r>
                        <a:rPr lang="en-GB" sz="1400" b="1" kern="50" dirty="0">
                          <a:solidFill>
                            <a:srgbClr val="FF0000"/>
                          </a:solidFill>
                          <a:effectLst/>
                          <a:latin typeface="Times New Roman"/>
                          <a:ea typeface="SimSun"/>
                          <a:cs typeface="Lucida Sans"/>
                        </a:rPr>
                        <a:t> </a:t>
                      </a: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26/9</a:t>
                      </a:r>
                      <a:endParaRPr lang="it-IT" sz="1400" kern="50" dirty="0">
                        <a:solidFill>
                          <a:srgbClr val="FF0000"/>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solidFill>
                            <a:srgbClr val="FF0000"/>
                          </a:solidFill>
                          <a:effectLst/>
                          <a:latin typeface="Times New Roman"/>
                          <a:ea typeface="SimSun"/>
                          <a:cs typeface="Lucida Sans"/>
                        </a:rPr>
                        <a:t> </a:t>
                      </a:r>
                      <a:endParaRPr lang="it-IT" sz="1400" kern="50">
                        <a:solidFill>
                          <a:srgbClr val="FF0000"/>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Measuring Globalization, </a:t>
                      </a:r>
                      <a:r>
                        <a:rPr lang="en-GB" sz="1400" b="1" kern="50" dirty="0" smtClean="0">
                          <a:solidFill>
                            <a:srgbClr val="FF0000"/>
                          </a:solidFill>
                          <a:effectLst/>
                          <a:latin typeface="Times New Roman"/>
                          <a:ea typeface="SimSun"/>
                          <a:cs typeface="Lucida Sans"/>
                        </a:rPr>
                        <a:t>(VA)</a:t>
                      </a:r>
                      <a:r>
                        <a:rPr lang="en-GB" sz="1400" b="1" kern="50" baseline="0" dirty="0" smtClean="0">
                          <a:solidFill>
                            <a:srgbClr val="FF0000"/>
                          </a:solidFill>
                          <a:effectLst/>
                          <a:latin typeface="Times New Roman"/>
                          <a:ea typeface="SimSun"/>
                          <a:cs typeface="Lucida Sans"/>
                        </a:rPr>
                        <a:t> and overview of models</a:t>
                      </a:r>
                      <a:endParaRPr lang="it-IT" sz="1400" kern="50" dirty="0">
                        <a:solidFill>
                          <a:srgbClr val="FF0000"/>
                        </a:solidFill>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5</a:t>
                      </a:r>
                      <a:endParaRPr lang="en-GB" sz="1400" b="1" kern="50" dirty="0">
                        <a:solidFill>
                          <a:schemeClr val="tx1"/>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30/9</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a:effectLst/>
                          <a:latin typeface="Times New Roman"/>
                          <a:ea typeface="SimSun"/>
                          <a:cs typeface="Lucida Sans"/>
                        </a:rPr>
                        <a:t>Overview trade models (Bernard et al 2007; 2011)</a:t>
                      </a:r>
                      <a:endParaRPr lang="it-IT" sz="1400" kern="50">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6</a:t>
                      </a:r>
                      <a:endParaRPr lang="en-GB" sz="1400" b="1" kern="50" dirty="0">
                        <a:solidFill>
                          <a:schemeClr val="tx1"/>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3/10</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smtClean="0">
                          <a:effectLst/>
                          <a:latin typeface="Times New Roman"/>
                          <a:ea typeface="SimSun"/>
                          <a:cs typeface="Lucida Sans"/>
                        </a:rPr>
                        <a:t>Gravity model</a:t>
                      </a:r>
                      <a:endParaRPr lang="it-IT" sz="1400" kern="50" dirty="0">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7</a:t>
                      </a:r>
                      <a:endParaRPr lang="en-GB" sz="1400" b="1" kern="50" dirty="0">
                        <a:solidFill>
                          <a:schemeClr val="tx1"/>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7/10</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ct val="115000"/>
                        </a:lnSpc>
                        <a:spcAft>
                          <a:spcPts val="0"/>
                        </a:spcAft>
                      </a:pPr>
                      <a:r>
                        <a:rPr lang="it-IT" sz="1400" b="1" kern="50" dirty="0" err="1" smtClean="0">
                          <a:solidFill>
                            <a:schemeClr val="tx1"/>
                          </a:solidFill>
                          <a:effectLst/>
                          <a:latin typeface="Times New Roman"/>
                          <a:ea typeface="SimSun"/>
                          <a:cs typeface="Lucida Sans"/>
                        </a:rPr>
                        <a:t>Gravity</a:t>
                      </a:r>
                      <a:r>
                        <a:rPr lang="it-IT" sz="1400" b="1" kern="50" dirty="0" smtClean="0">
                          <a:solidFill>
                            <a:schemeClr val="tx1"/>
                          </a:solidFill>
                          <a:effectLst/>
                          <a:latin typeface="Times New Roman"/>
                          <a:ea typeface="SimSun"/>
                          <a:cs typeface="Lucida Sans"/>
                        </a:rPr>
                        <a:t>,</a:t>
                      </a:r>
                      <a:r>
                        <a:rPr lang="it-IT" sz="1400" b="1" kern="50" baseline="0" dirty="0" smtClean="0">
                          <a:solidFill>
                            <a:schemeClr val="tx1"/>
                          </a:solidFill>
                          <a:effectLst/>
                          <a:latin typeface="Times New Roman"/>
                          <a:ea typeface="SimSun"/>
                          <a:cs typeface="Lucida Sans"/>
                        </a:rPr>
                        <a:t> </a:t>
                      </a:r>
                      <a:r>
                        <a:rPr lang="it-IT" sz="1400" b="1" kern="50" baseline="0" dirty="0" err="1" smtClean="0">
                          <a:solidFill>
                            <a:schemeClr val="tx1"/>
                          </a:solidFill>
                          <a:effectLst/>
                          <a:latin typeface="Times New Roman"/>
                          <a:ea typeface="SimSun"/>
                          <a:cs typeface="Lucida Sans"/>
                        </a:rPr>
                        <a:t>Melitz</a:t>
                      </a:r>
                      <a:r>
                        <a:rPr lang="it-IT" sz="1400" b="1" kern="50" baseline="0" dirty="0" smtClean="0">
                          <a:solidFill>
                            <a:schemeClr val="tx1"/>
                          </a:solidFill>
                          <a:effectLst/>
                          <a:latin typeface="Times New Roman"/>
                          <a:ea typeface="SimSun"/>
                          <a:cs typeface="Lucida Sans"/>
                        </a:rPr>
                        <a:t> intro and intro Ricardo</a:t>
                      </a:r>
                      <a:endParaRPr lang="en-GB" sz="1400" b="1" kern="50" dirty="0">
                        <a:solidFill>
                          <a:schemeClr val="tx1"/>
                        </a:solidFill>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8</a:t>
                      </a:r>
                      <a:endParaRPr lang="en-GB" sz="1400" b="1" kern="50" dirty="0">
                        <a:solidFill>
                          <a:schemeClr val="tx1"/>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10/10</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highlight>
                            <a:srgbClr val="FFFF00"/>
                          </a:highlight>
                          <a:latin typeface="Times New Roman"/>
                          <a:ea typeface="SimSun"/>
                          <a:cs typeface="Lucida Sans"/>
                        </a:rPr>
                        <a:t> </a:t>
                      </a:r>
                      <a:endParaRPr lang="it-IT" sz="1400" kern="5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Ricardo and comparative advantage, </a:t>
                      </a:r>
                      <a:r>
                        <a:rPr lang="en-GB" sz="1400" b="1" kern="50" dirty="0" smtClean="0">
                          <a:effectLst/>
                          <a:latin typeface="Times New Roman"/>
                          <a:ea typeface="SimSun"/>
                          <a:cs typeface="Lucida Sans"/>
                        </a:rPr>
                        <a:t>2</a:t>
                      </a:r>
                      <a:endParaRPr lang="it-IT" sz="1400" kern="50" dirty="0">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9</a:t>
                      </a:r>
                      <a:endParaRPr lang="en-GB" sz="1400" b="1" kern="50" dirty="0">
                        <a:solidFill>
                          <a:schemeClr val="tx1"/>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14/10</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Trade models: H-O</a:t>
                      </a:r>
                      <a:endParaRPr lang="it-IT" sz="1400" kern="50" dirty="0">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10</a:t>
                      </a:r>
                      <a:endParaRPr lang="en-GB" sz="1400" b="1" kern="50" dirty="0">
                        <a:solidFill>
                          <a:schemeClr val="tx1"/>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17/10</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 Trade models: </a:t>
                      </a:r>
                      <a:r>
                        <a:rPr lang="en-GB" sz="1400" b="1" kern="50" dirty="0" smtClean="0">
                          <a:effectLst/>
                          <a:latin typeface="Times New Roman"/>
                          <a:ea typeface="SimSun"/>
                          <a:cs typeface="Lucida Sans"/>
                        </a:rPr>
                        <a:t>H-O,2, </a:t>
                      </a:r>
                      <a:r>
                        <a:rPr lang="en-GB" sz="1400" b="1" kern="50" dirty="0" err="1" smtClean="0">
                          <a:effectLst/>
                          <a:latin typeface="Times New Roman"/>
                          <a:ea typeface="SimSun"/>
                          <a:cs typeface="Lucida Sans"/>
                        </a:rPr>
                        <a:t>Leontieff</a:t>
                      </a:r>
                      <a:endParaRPr lang="it-IT" sz="1400" kern="50" dirty="0">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11</a:t>
                      </a:r>
                      <a:endParaRPr lang="en-GB" sz="1400" b="1" kern="50" dirty="0">
                        <a:solidFill>
                          <a:schemeClr val="tx1"/>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21/10</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Trade and Imperfect competition, 1</a:t>
                      </a:r>
                      <a:endParaRPr lang="it-IT" sz="1400" kern="50" dirty="0">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12</a:t>
                      </a:r>
                      <a:endParaRPr lang="en-GB" sz="1400" b="1" kern="50" dirty="0">
                        <a:solidFill>
                          <a:schemeClr val="tx1"/>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24/10</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highlight>
                            <a:srgbClr val="00FF00"/>
                          </a:highlight>
                          <a:latin typeface="Times New Roman"/>
                          <a:ea typeface="SimSun"/>
                          <a:cs typeface="Lucida Sans"/>
                        </a:rPr>
                        <a:t> </a:t>
                      </a:r>
                      <a:endParaRPr lang="it-IT" sz="1400" kern="5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Trade and imperfect competition, 2</a:t>
                      </a:r>
                      <a:endParaRPr lang="it-IT" sz="1400" kern="50" dirty="0">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13</a:t>
                      </a:r>
                      <a:endParaRPr lang="en-GB" sz="1400" b="1" kern="50" dirty="0">
                        <a:solidFill>
                          <a:schemeClr val="tx1"/>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28/10</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400" b="1" kern="50" dirty="0" err="1" smtClean="0">
                          <a:effectLst/>
                          <a:latin typeface="+mn-lt"/>
                          <a:ea typeface="SimSun"/>
                          <a:cs typeface="Lucida Sans"/>
                        </a:rPr>
                        <a:t>Recap</a:t>
                      </a:r>
                      <a:endParaRPr lang="it-IT" sz="1400" b="1" kern="50" dirty="0" smtClean="0">
                        <a:effectLst/>
                        <a:latin typeface="+mn-lt"/>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14</a:t>
                      </a:r>
                      <a:endParaRPr lang="en-GB" sz="1400" b="1" kern="50" dirty="0">
                        <a:solidFill>
                          <a:schemeClr val="tx1"/>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31/10</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it-IT" sz="1400" b="1" kern="50" dirty="0" err="1" smtClean="0">
                          <a:solidFill>
                            <a:srgbClr val="FF0000"/>
                          </a:solidFill>
                          <a:effectLst/>
                          <a:latin typeface="+mn-lt"/>
                          <a:ea typeface="SimSun"/>
                          <a:cs typeface="Lucida Sans"/>
                        </a:rPr>
                        <a:t>Mid</a:t>
                      </a:r>
                      <a:r>
                        <a:rPr lang="it-IT" sz="1400" b="1" kern="50" dirty="0" smtClean="0">
                          <a:solidFill>
                            <a:srgbClr val="FF0000"/>
                          </a:solidFill>
                          <a:effectLst/>
                          <a:latin typeface="+mn-lt"/>
                          <a:ea typeface="SimSun"/>
                          <a:cs typeface="Lucida Sans"/>
                        </a:rPr>
                        <a:t> </a:t>
                      </a:r>
                      <a:r>
                        <a:rPr lang="it-IT" sz="1400" b="1" kern="50" dirty="0" err="1" smtClean="0">
                          <a:solidFill>
                            <a:srgbClr val="FF0000"/>
                          </a:solidFill>
                          <a:effectLst/>
                          <a:latin typeface="+mn-lt"/>
                          <a:ea typeface="SimSun"/>
                          <a:cs typeface="Lucida Sans"/>
                        </a:rPr>
                        <a:t>term</a:t>
                      </a:r>
                      <a:r>
                        <a:rPr lang="en-GB" sz="1400" b="1" kern="50" dirty="0" smtClean="0">
                          <a:solidFill>
                            <a:srgbClr val="FF0000"/>
                          </a:solidFill>
                          <a:effectLst/>
                          <a:latin typeface="+mn-lt"/>
                          <a:ea typeface="SimSun"/>
                          <a:cs typeface="Lucida Sans"/>
                        </a:rPr>
                        <a:t> (indicators, gravity, Ricardo, H-O, imp. Comp)</a:t>
                      </a:r>
                      <a:endParaRPr lang="it-IT" sz="1400" kern="50" dirty="0" smtClean="0">
                        <a:effectLst/>
                        <a:latin typeface="+mn-lt"/>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US" sz="1400" b="1" kern="50" dirty="0">
                          <a:solidFill>
                            <a:schemeClr val="tx1"/>
                          </a:solidFill>
                          <a:effectLst/>
                          <a:latin typeface="Times New Roman"/>
                          <a:ea typeface="SimSun"/>
                          <a:cs typeface="Lucida Sans"/>
                        </a:rPr>
                        <a:t> </a:t>
                      </a:r>
                      <a:r>
                        <a:rPr lang="en-US" sz="1400" b="1" kern="50" dirty="0" smtClean="0">
                          <a:solidFill>
                            <a:schemeClr val="tx1"/>
                          </a:solidFill>
                          <a:effectLst/>
                          <a:latin typeface="Times New Roman"/>
                          <a:ea typeface="SimSun"/>
                          <a:cs typeface="Lucida Sans"/>
                        </a:rPr>
                        <a:t>15</a:t>
                      </a:r>
                      <a:endParaRPr lang="en-US" sz="1400" b="1" kern="50" dirty="0">
                        <a:solidFill>
                          <a:schemeClr val="tx1"/>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4/11</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Hysteresis, Heterogeneous firms</a:t>
                      </a:r>
                      <a:endParaRPr lang="it-IT" sz="1400" kern="50" dirty="0">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16</a:t>
                      </a:r>
                      <a:endParaRPr lang="en-GB" sz="1400" b="1" kern="50" dirty="0">
                        <a:solidFill>
                          <a:schemeClr val="tx1"/>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7/11</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highlight>
                            <a:srgbClr val="FFFF00"/>
                          </a:highlight>
                          <a:latin typeface="Times New Roman"/>
                          <a:ea typeface="SimSun"/>
                          <a:cs typeface="Lucida Sans"/>
                        </a:rPr>
                        <a:t> </a:t>
                      </a:r>
                      <a:endParaRPr lang="it-IT" sz="1400" kern="5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The Melitz model</a:t>
                      </a:r>
                      <a:endParaRPr lang="it-IT" sz="1400" kern="50" dirty="0">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17</a:t>
                      </a:r>
                      <a:endParaRPr lang="en-GB" sz="1400" b="1" kern="50" dirty="0">
                        <a:solidFill>
                          <a:schemeClr val="tx1"/>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11/11</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ct val="115000"/>
                        </a:lnSpc>
                        <a:spcAft>
                          <a:spcPts val="0"/>
                        </a:spcAft>
                      </a:pPr>
                      <a:r>
                        <a:rPr lang="en-GB" sz="1400" b="1" kern="50" dirty="0" smtClean="0">
                          <a:solidFill>
                            <a:schemeClr val="tx1"/>
                          </a:solidFill>
                          <a:effectLst/>
                          <a:latin typeface="Times New Roman"/>
                          <a:ea typeface="SimSun"/>
                          <a:cs typeface="Lucida Sans"/>
                        </a:rPr>
                        <a:t>Networks of </a:t>
                      </a:r>
                      <a:r>
                        <a:rPr lang="en-GB" sz="1400" b="1" kern="50" dirty="0" err="1" smtClean="0">
                          <a:solidFill>
                            <a:schemeClr val="tx1"/>
                          </a:solidFill>
                          <a:effectLst/>
                          <a:latin typeface="Times New Roman"/>
                          <a:ea typeface="SimSun"/>
                          <a:cs typeface="Lucida Sans"/>
                        </a:rPr>
                        <a:t>tradeFDI</a:t>
                      </a:r>
                      <a:r>
                        <a:rPr lang="en-GB" sz="1400" b="1" kern="50" dirty="0" smtClean="0">
                          <a:solidFill>
                            <a:schemeClr val="tx1"/>
                          </a:solidFill>
                          <a:effectLst/>
                          <a:latin typeface="Times New Roman"/>
                          <a:ea typeface="SimSun"/>
                          <a:cs typeface="Lucida Sans"/>
                        </a:rPr>
                        <a:t>/migrants</a:t>
                      </a:r>
                      <a:endParaRPr lang="it-IT" sz="1400" b="1" kern="50" dirty="0">
                        <a:solidFill>
                          <a:schemeClr val="tx1"/>
                        </a:solidFill>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18</a:t>
                      </a:r>
                      <a:endParaRPr lang="en-GB" sz="1400" b="1" kern="50" dirty="0">
                        <a:solidFill>
                          <a:schemeClr val="tx1"/>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14/11</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FDI and Multinationals: OLI theory</a:t>
                      </a:r>
                      <a:endParaRPr lang="it-IT" sz="1400" kern="50" dirty="0">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US" sz="1400" b="1" kern="50" dirty="0">
                          <a:solidFill>
                            <a:schemeClr val="tx1"/>
                          </a:solidFill>
                          <a:effectLst/>
                          <a:latin typeface="Times New Roman"/>
                          <a:ea typeface="SimSun"/>
                          <a:cs typeface="Lucida Sans"/>
                        </a:rPr>
                        <a:t> </a:t>
                      </a:r>
                      <a:r>
                        <a:rPr lang="en-US" sz="1400" b="1" kern="50" dirty="0" smtClean="0">
                          <a:solidFill>
                            <a:schemeClr val="tx1"/>
                          </a:solidFill>
                          <a:effectLst/>
                          <a:latin typeface="Times New Roman"/>
                          <a:ea typeface="SimSun"/>
                          <a:cs typeface="Lucida Sans"/>
                        </a:rPr>
                        <a:t>19</a:t>
                      </a:r>
                      <a:endParaRPr lang="en-US" sz="1400" b="1" kern="50" dirty="0">
                        <a:solidFill>
                          <a:schemeClr val="tx1"/>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18/11</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FDI and Multinationals Offshoring/trade in tasks</a:t>
                      </a:r>
                      <a:endParaRPr lang="it-IT" sz="1400" kern="50" dirty="0">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20</a:t>
                      </a:r>
                      <a:endParaRPr lang="en-GB" sz="1400" b="1" kern="50" dirty="0">
                        <a:solidFill>
                          <a:schemeClr val="tx1"/>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21/11</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it-IT" sz="1400" b="1" kern="50" dirty="0" err="1" smtClean="0">
                          <a:solidFill>
                            <a:schemeClr val="tx1"/>
                          </a:solidFill>
                          <a:effectLst/>
                          <a:latin typeface="Times New Roman"/>
                          <a:ea typeface="SimSun"/>
                          <a:cs typeface="Lucida Sans"/>
                        </a:rPr>
                        <a:t>Trade</a:t>
                      </a:r>
                      <a:r>
                        <a:rPr lang="it-IT" sz="1400" b="1" kern="50" dirty="0" smtClean="0">
                          <a:solidFill>
                            <a:schemeClr val="tx1"/>
                          </a:solidFill>
                          <a:effectLst/>
                          <a:latin typeface="Times New Roman"/>
                          <a:ea typeface="SimSun"/>
                          <a:cs typeface="Lucida Sans"/>
                        </a:rPr>
                        <a:t> policy</a:t>
                      </a:r>
                      <a:endParaRPr lang="en-GB" sz="1400" b="1" kern="50" dirty="0">
                        <a:solidFill>
                          <a:schemeClr val="tx1"/>
                        </a:solidFill>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21</a:t>
                      </a:r>
                      <a:endParaRPr lang="en-GB" sz="1400" b="1" kern="50" dirty="0">
                        <a:solidFill>
                          <a:schemeClr val="tx1"/>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25/11</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400" b="1" kern="50" dirty="0" err="1" smtClean="0">
                          <a:solidFill>
                            <a:schemeClr val="tx1"/>
                          </a:solidFill>
                          <a:effectLst/>
                          <a:latin typeface="Times New Roman"/>
                          <a:ea typeface="SimSun"/>
                          <a:cs typeface="Lucida Sans"/>
                        </a:rPr>
                        <a:t>Trade</a:t>
                      </a:r>
                      <a:r>
                        <a:rPr lang="it-IT" sz="1400" b="1" kern="50" dirty="0" smtClean="0">
                          <a:solidFill>
                            <a:schemeClr val="tx1"/>
                          </a:solidFill>
                          <a:effectLst/>
                          <a:latin typeface="Times New Roman"/>
                          <a:ea typeface="SimSun"/>
                          <a:cs typeface="Lucida Sans"/>
                        </a:rPr>
                        <a:t> policy- </a:t>
                      </a:r>
                      <a:r>
                        <a:rPr lang="it-IT" sz="1400" b="1" kern="50" dirty="0" err="1" smtClean="0">
                          <a:solidFill>
                            <a:schemeClr val="tx1"/>
                          </a:solidFill>
                          <a:effectLst/>
                          <a:latin typeface="Times New Roman"/>
                          <a:ea typeface="SimSun"/>
                          <a:cs typeface="Lucida Sans"/>
                        </a:rPr>
                        <a:t>trade</a:t>
                      </a:r>
                      <a:r>
                        <a:rPr lang="it-IT" sz="1400" b="1" kern="50" dirty="0" smtClean="0">
                          <a:solidFill>
                            <a:schemeClr val="tx1"/>
                          </a:solidFill>
                          <a:effectLst/>
                          <a:latin typeface="Times New Roman"/>
                          <a:ea typeface="SimSun"/>
                          <a:cs typeface="Lucida Sans"/>
                        </a:rPr>
                        <a:t> </a:t>
                      </a:r>
                      <a:r>
                        <a:rPr lang="it-IT" sz="1400" b="1" kern="50" dirty="0" err="1" smtClean="0">
                          <a:solidFill>
                            <a:schemeClr val="tx1"/>
                          </a:solidFill>
                          <a:effectLst/>
                          <a:latin typeface="Times New Roman"/>
                          <a:ea typeface="SimSun"/>
                          <a:cs typeface="Lucida Sans"/>
                        </a:rPr>
                        <a:t>wars</a:t>
                      </a:r>
                      <a:endParaRPr lang="en-GB" sz="1400" b="1" kern="50" dirty="0" smtClean="0">
                        <a:solidFill>
                          <a:schemeClr val="tx1"/>
                        </a:solidFill>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22</a:t>
                      </a:r>
                      <a:endParaRPr lang="en-GB" sz="1400" b="1" kern="50" dirty="0">
                        <a:solidFill>
                          <a:schemeClr val="tx1"/>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28/11</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effectLst/>
                          <a:latin typeface="Times New Roman"/>
                          <a:ea typeface="SimSun"/>
                          <a:cs typeface="Lucida Sans"/>
                        </a:rPr>
                        <a:t> </a:t>
                      </a:r>
                      <a:endParaRPr lang="it-IT" sz="1400" kern="5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China and India (BRICS)</a:t>
                      </a:r>
                      <a:endParaRPr lang="it-IT" sz="1400" kern="50" dirty="0">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23</a:t>
                      </a:r>
                      <a:endParaRPr lang="en-GB" sz="1400" b="1" kern="50" dirty="0">
                        <a:solidFill>
                          <a:schemeClr val="tx1"/>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2/12</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400" b="1" kern="50" dirty="0" err="1">
                          <a:effectLst/>
                          <a:latin typeface="Times New Roman"/>
                          <a:ea typeface="SimSun"/>
                          <a:cs typeface="Lucida Sans"/>
                        </a:rPr>
                        <a:t>Granularity</a:t>
                      </a:r>
                      <a:r>
                        <a:rPr lang="it-IT" sz="1400" b="1" kern="50" dirty="0">
                          <a:effectLst/>
                          <a:latin typeface="Times New Roman"/>
                          <a:ea typeface="SimSun"/>
                          <a:cs typeface="Lucida Sans"/>
                        </a:rPr>
                        <a:t> and aggregate shocks</a:t>
                      </a:r>
                      <a:endParaRPr lang="it-IT" sz="1400" kern="50" dirty="0">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316">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24</a:t>
                      </a:r>
                      <a:endParaRPr lang="en-GB" sz="1400" b="1" kern="50" dirty="0">
                        <a:solidFill>
                          <a:schemeClr val="tx1"/>
                        </a:solidFill>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5/12</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22674" marR="226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400" b="1" kern="50" dirty="0" err="1" smtClean="0">
                          <a:effectLst/>
                          <a:latin typeface="Times New Roman"/>
                          <a:ea typeface="SimSun"/>
                          <a:cs typeface="Lucida Sans"/>
                        </a:rPr>
                        <a:t>Final</a:t>
                      </a:r>
                      <a:r>
                        <a:rPr lang="it-IT" sz="1400" b="1" kern="50" dirty="0" smtClean="0">
                          <a:effectLst/>
                          <a:latin typeface="Times New Roman"/>
                          <a:ea typeface="SimSun"/>
                          <a:cs typeface="Lucida Sans"/>
                        </a:rPr>
                        <a:t> test</a:t>
                      </a:r>
                      <a:endParaRPr lang="it-IT" sz="1400" kern="50" dirty="0">
                        <a:effectLst/>
                        <a:latin typeface="Times New Roman"/>
                        <a:ea typeface="SimSun"/>
                        <a:cs typeface="Lucida Sans"/>
                      </a:endParaRPr>
                    </a:p>
                  </a:txBody>
                  <a:tcPr marL="22674" marR="22674"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20117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idx="4294967295"/>
          </p:nvPr>
        </p:nvSpPr>
        <p:spPr/>
        <p:txBody>
          <a:bodyPr/>
          <a:lstStyle/>
          <a:p>
            <a:pPr eaLnBrk="1" hangingPunct="1"/>
            <a:r>
              <a:rPr lang="en-US" altLang="it-IT" sz="3600"/>
              <a:t>Evaluation (cont.)</a:t>
            </a:r>
          </a:p>
        </p:txBody>
      </p:sp>
      <p:sp>
        <p:nvSpPr>
          <p:cNvPr id="65539" name="Rectangle 3"/>
          <p:cNvSpPr>
            <a:spLocks noGrp="1" noChangeArrowheads="1"/>
          </p:cNvSpPr>
          <p:nvPr>
            <p:ph type="body" idx="4294967295"/>
          </p:nvPr>
        </p:nvSpPr>
        <p:spPr/>
        <p:txBody>
          <a:bodyPr/>
          <a:lstStyle/>
          <a:p>
            <a:pPr eaLnBrk="1" hangingPunct="1">
              <a:spcBef>
                <a:spcPct val="40000"/>
              </a:spcBef>
            </a:pPr>
            <a:r>
              <a:rPr lang="en-US" altLang="it-IT" smtClean="0"/>
              <a:t>The classical model is a useful tool because:</a:t>
            </a:r>
          </a:p>
          <a:p>
            <a:pPr lvl="1" eaLnBrk="1" hangingPunct="1">
              <a:spcBef>
                <a:spcPct val="40000"/>
              </a:spcBef>
            </a:pPr>
            <a:r>
              <a:rPr lang="en-US" altLang="it-IT" smtClean="0"/>
              <a:t>It provides a motive for trade between developed and developing countries</a:t>
            </a:r>
          </a:p>
          <a:p>
            <a:pPr lvl="1" eaLnBrk="1" hangingPunct="1">
              <a:spcBef>
                <a:spcPct val="40000"/>
              </a:spcBef>
            </a:pPr>
            <a:r>
              <a:rPr lang="en-US" altLang="it-IT" smtClean="0"/>
              <a:t>It explains why high-wage countries may still benefit from trade even when faced with low-wage competing countries </a:t>
            </a:r>
          </a:p>
        </p:txBody>
      </p:sp>
    </p:spTree>
    <p:extLst>
      <p:ext uri="{BB962C8B-B14F-4D97-AF65-F5344CB8AC3E}">
        <p14:creationId xmlns:p14="http://schemas.microsoft.com/office/powerpoint/2010/main" val="1879985608"/>
      </p:ext>
    </p:extLst>
  </p:cSld>
  <p:clrMapOvr>
    <a:masterClrMapping/>
  </p:clrMapOvr>
  <p:transition spd="med">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p:txBody>
          <a:bodyPr>
            <a:normAutofit/>
          </a:bodyPr>
          <a:lstStyle/>
          <a:p>
            <a:pPr eaLnBrk="1" hangingPunct="1"/>
            <a:r>
              <a:rPr lang="en-US" altLang="it-IT" sz="3600"/>
              <a:t>Summary of the Comparative Advantage Model</a:t>
            </a:r>
          </a:p>
        </p:txBody>
      </p:sp>
      <p:sp>
        <p:nvSpPr>
          <p:cNvPr id="66563" name="Rectangle 3"/>
          <p:cNvSpPr>
            <a:spLocks noGrp="1" noChangeArrowheads="1"/>
          </p:cNvSpPr>
          <p:nvPr>
            <p:ph type="body" idx="4294967295"/>
          </p:nvPr>
        </p:nvSpPr>
        <p:spPr>
          <a:xfrm>
            <a:off x="1631504" y="1484784"/>
            <a:ext cx="8655496" cy="5373216"/>
          </a:xfrm>
        </p:spPr>
        <p:txBody>
          <a:bodyPr>
            <a:normAutofit/>
          </a:bodyPr>
          <a:lstStyle/>
          <a:p>
            <a:pPr eaLnBrk="1" hangingPunct="1">
              <a:lnSpc>
                <a:spcPct val="80000"/>
              </a:lnSpc>
              <a:spcBef>
                <a:spcPct val="50000"/>
              </a:spcBef>
            </a:pPr>
            <a:r>
              <a:rPr lang="en-US" altLang="it-IT" dirty="0">
                <a:solidFill>
                  <a:srgbClr val="FF0000"/>
                </a:solidFill>
              </a:rPr>
              <a:t>It is not necessary for a country to possess absolute advantage in order to participate in trade</a:t>
            </a:r>
            <a:r>
              <a:rPr lang="en-US" altLang="it-IT" dirty="0"/>
              <a:t>. </a:t>
            </a:r>
          </a:p>
          <a:p>
            <a:pPr eaLnBrk="1" hangingPunct="1">
              <a:lnSpc>
                <a:spcPct val="80000"/>
              </a:lnSpc>
              <a:spcBef>
                <a:spcPct val="50000"/>
              </a:spcBef>
            </a:pPr>
            <a:r>
              <a:rPr lang="en-US" altLang="it-IT" dirty="0"/>
              <a:t>What is required is </a:t>
            </a:r>
            <a:r>
              <a:rPr lang="en-US" altLang="it-IT" dirty="0">
                <a:solidFill>
                  <a:srgbClr val="FF0000"/>
                </a:solidFill>
              </a:rPr>
              <a:t>comparative advantage </a:t>
            </a:r>
            <a:r>
              <a:rPr lang="en-US" altLang="it-IT" dirty="0"/>
              <a:t>in production.</a:t>
            </a:r>
          </a:p>
          <a:p>
            <a:pPr eaLnBrk="1" hangingPunct="1">
              <a:lnSpc>
                <a:spcPct val="80000"/>
              </a:lnSpc>
              <a:spcBef>
                <a:spcPct val="50000"/>
              </a:spcBef>
            </a:pPr>
            <a:endParaRPr lang="en-US" altLang="it-IT" dirty="0"/>
          </a:p>
          <a:p>
            <a:pPr eaLnBrk="1" hangingPunct="1">
              <a:lnSpc>
                <a:spcPct val="80000"/>
              </a:lnSpc>
              <a:spcBef>
                <a:spcPct val="50000"/>
              </a:spcBef>
            </a:pPr>
            <a:r>
              <a:rPr lang="en-US" altLang="it-IT" dirty="0"/>
              <a:t>A country will specialize in and export that good in which its has comparative advantage, i.e., has a lower pre-trade relative price than in the other country.</a:t>
            </a:r>
          </a:p>
          <a:p>
            <a:pPr eaLnBrk="1" hangingPunct="1">
              <a:lnSpc>
                <a:spcPct val="80000"/>
              </a:lnSpc>
              <a:spcBef>
                <a:spcPct val="50000"/>
              </a:spcBef>
            </a:pPr>
            <a:endParaRPr lang="en-US" altLang="it-IT" dirty="0"/>
          </a:p>
          <a:p>
            <a:pPr eaLnBrk="1" hangingPunct="1">
              <a:lnSpc>
                <a:spcPct val="80000"/>
              </a:lnSpc>
              <a:spcBef>
                <a:spcPct val="50000"/>
              </a:spcBef>
            </a:pPr>
            <a:r>
              <a:rPr lang="en-US" altLang="it-IT" dirty="0">
                <a:solidFill>
                  <a:srgbClr val="FF0000"/>
                </a:solidFill>
              </a:rPr>
              <a:t>The terms of trade or world price will settle between the autarky prices of the two countries and is determined by reciprocal demand</a:t>
            </a:r>
            <a:r>
              <a:rPr lang="en-US" altLang="it-IT" dirty="0"/>
              <a:t>. </a:t>
            </a:r>
          </a:p>
        </p:txBody>
      </p:sp>
    </p:spTree>
    <p:extLst>
      <p:ext uri="{BB962C8B-B14F-4D97-AF65-F5344CB8AC3E}">
        <p14:creationId xmlns:p14="http://schemas.microsoft.com/office/powerpoint/2010/main" val="2146508558"/>
      </p:ext>
    </p:extLst>
  </p:cSld>
  <p:clrMapOvr>
    <a:masterClrMapping/>
  </p:clrMapOvr>
  <p:transition spd="med">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81200" y="274638"/>
            <a:ext cx="8229600" cy="868362"/>
          </a:xfrm>
        </p:spPr>
        <p:txBody>
          <a:bodyPr/>
          <a:lstStyle/>
          <a:p>
            <a:r>
              <a:rPr lang="en-GB" b="1" dirty="0" smtClean="0"/>
              <a:t>Summary: </a:t>
            </a:r>
            <a:r>
              <a:rPr lang="en-GB" b="1" dirty="0" err="1" smtClean="0"/>
              <a:t>Ricardian</a:t>
            </a:r>
            <a:r>
              <a:rPr lang="en-GB" b="1" dirty="0" smtClean="0"/>
              <a:t> Model in pills</a:t>
            </a:r>
            <a:endParaRPr lang="en-US" b="1" dirty="0" smtClean="0"/>
          </a:p>
        </p:txBody>
      </p:sp>
      <p:sp>
        <p:nvSpPr>
          <p:cNvPr id="9219" name="Rectangle 3"/>
          <p:cNvSpPr>
            <a:spLocks noGrp="1" noChangeArrowheads="1"/>
          </p:cNvSpPr>
          <p:nvPr>
            <p:ph type="body" idx="1"/>
          </p:nvPr>
        </p:nvSpPr>
        <p:spPr>
          <a:xfrm>
            <a:off x="1981200" y="1268414"/>
            <a:ext cx="8229600" cy="5329237"/>
          </a:xfrm>
        </p:spPr>
        <p:txBody>
          <a:bodyPr/>
          <a:lstStyle/>
          <a:p>
            <a:pPr>
              <a:buFontTx/>
              <a:buNone/>
            </a:pPr>
            <a:r>
              <a:rPr lang="en-GB" b="1" dirty="0" smtClean="0">
                <a:solidFill>
                  <a:srgbClr val="FF0000"/>
                </a:solidFill>
              </a:rPr>
              <a:t>Comparative Advantage (technology based)</a:t>
            </a:r>
          </a:p>
          <a:p>
            <a:pPr>
              <a:buFontTx/>
              <a:buNone/>
            </a:pPr>
            <a:r>
              <a:rPr lang="en-GB" dirty="0" smtClean="0"/>
              <a:t>	- distinct from </a:t>
            </a:r>
            <a:r>
              <a:rPr lang="en-GB" b="1" dirty="0" smtClean="0">
                <a:solidFill>
                  <a:srgbClr val="FF0000"/>
                </a:solidFill>
              </a:rPr>
              <a:t>absolute advantage </a:t>
            </a:r>
            <a:r>
              <a:rPr lang="en-GB" i="1" dirty="0" smtClean="0"/>
              <a:t>(Smith)</a:t>
            </a:r>
          </a:p>
          <a:p>
            <a:pPr>
              <a:buFontTx/>
              <a:buNone/>
            </a:pPr>
            <a:r>
              <a:rPr lang="en-GB" dirty="0" smtClean="0"/>
              <a:t>	- all countries can compete/trade (if wages low enough)</a:t>
            </a:r>
          </a:p>
          <a:p>
            <a:pPr>
              <a:buFontTx/>
              <a:buNone/>
            </a:pPr>
            <a:r>
              <a:rPr lang="en-GB" dirty="0" smtClean="0"/>
              <a:t>	- </a:t>
            </a:r>
            <a:r>
              <a:rPr lang="en-GB" b="1" dirty="0" smtClean="0">
                <a:solidFill>
                  <a:srgbClr val="FF0000"/>
                </a:solidFill>
              </a:rPr>
              <a:t>all can gain from trade</a:t>
            </a:r>
          </a:p>
          <a:p>
            <a:pPr>
              <a:buFontTx/>
              <a:buNone/>
            </a:pPr>
            <a:r>
              <a:rPr lang="en-GB" dirty="0" smtClean="0"/>
              <a:t>	- </a:t>
            </a:r>
            <a:r>
              <a:rPr lang="en-GB" dirty="0" smtClean="0">
                <a:solidFill>
                  <a:srgbClr val="FF0000"/>
                </a:solidFill>
              </a:rPr>
              <a:t>smaller countries tend to “gain more”</a:t>
            </a:r>
          </a:p>
          <a:p>
            <a:pPr>
              <a:buFontTx/>
              <a:buNone/>
            </a:pPr>
            <a:r>
              <a:rPr lang="en-GB" dirty="0" smtClean="0"/>
              <a:t>But</a:t>
            </a:r>
          </a:p>
          <a:p>
            <a:pPr>
              <a:buFontTx/>
              <a:buNone/>
            </a:pPr>
            <a:r>
              <a:rPr lang="en-GB" dirty="0" smtClean="0"/>
              <a:t>	- </a:t>
            </a:r>
            <a:r>
              <a:rPr lang="en-GB" dirty="0" smtClean="0">
                <a:solidFill>
                  <a:srgbClr val="FF0000"/>
                </a:solidFill>
              </a:rPr>
              <a:t>complete specialisation</a:t>
            </a:r>
          </a:p>
          <a:p>
            <a:pPr>
              <a:buFontTx/>
              <a:buNone/>
            </a:pPr>
            <a:r>
              <a:rPr lang="en-GB" dirty="0" smtClean="0"/>
              <a:t>	- no internal income distribution</a:t>
            </a:r>
            <a:endParaRPr lang="en-US" dirty="0" smtClean="0"/>
          </a:p>
        </p:txBody>
      </p:sp>
    </p:spTree>
    <p:extLst>
      <p:ext uri="{BB962C8B-B14F-4D97-AF65-F5344CB8AC3E}">
        <p14:creationId xmlns:p14="http://schemas.microsoft.com/office/powerpoint/2010/main" val="39039618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models</a:t>
            </a:r>
            <a:r>
              <a:rPr lang="it-IT" dirty="0" smtClean="0"/>
              <a:t>, 2</a:t>
            </a:r>
            <a:endParaRPr lang="it-IT" dirty="0"/>
          </a:p>
        </p:txBody>
      </p:sp>
      <p:sp>
        <p:nvSpPr>
          <p:cNvPr id="3" name="Segnaposto contenuto 2"/>
          <p:cNvSpPr>
            <a:spLocks noGrp="1"/>
          </p:cNvSpPr>
          <p:nvPr>
            <p:ph idx="1"/>
          </p:nvPr>
        </p:nvSpPr>
        <p:spPr>
          <a:xfrm>
            <a:off x="1703512" y="1600200"/>
            <a:ext cx="8507288" cy="4997152"/>
          </a:xfrm>
        </p:spPr>
        <p:txBody>
          <a:bodyPr>
            <a:normAutofit fontScale="92500"/>
          </a:bodyPr>
          <a:lstStyle/>
          <a:p>
            <a:r>
              <a:rPr lang="en-US" b="1" dirty="0" smtClean="0">
                <a:solidFill>
                  <a:srgbClr val="FF0000"/>
                </a:solidFill>
              </a:rPr>
              <a:t>In Neoclassical </a:t>
            </a:r>
            <a:r>
              <a:rPr lang="en-US" b="1" dirty="0">
                <a:solidFill>
                  <a:srgbClr val="FF0000"/>
                </a:solidFill>
              </a:rPr>
              <a:t>Trade Theory, firms are treated as a black box</a:t>
            </a:r>
            <a:r>
              <a:rPr lang="en-US" dirty="0"/>
              <a:t>. The </a:t>
            </a:r>
            <a:r>
              <a:rPr lang="en-US" dirty="0" smtClean="0"/>
              <a:t>supply side </a:t>
            </a:r>
            <a:r>
              <a:rPr lang="en-US" dirty="0"/>
              <a:t>of the economy is characterized by a set of production functions according </a:t>
            </a:r>
            <a:r>
              <a:rPr lang="en-US" dirty="0" smtClean="0"/>
              <a:t>to which </a:t>
            </a:r>
            <a:r>
              <a:rPr lang="en-US" dirty="0"/>
              <a:t>the factors of production (capital, labor) are transformed into </a:t>
            </a:r>
            <a:r>
              <a:rPr lang="en-US" dirty="0" smtClean="0"/>
              <a:t>consumption goods</a:t>
            </a:r>
            <a:r>
              <a:rPr lang="en-US" dirty="0"/>
              <a:t>.</a:t>
            </a:r>
          </a:p>
          <a:p>
            <a:r>
              <a:rPr lang="en-US" dirty="0" smtClean="0"/>
              <a:t>Moreover</a:t>
            </a:r>
            <a:r>
              <a:rPr lang="en-US" dirty="0"/>
              <a:t>, for the most part, the </a:t>
            </a:r>
            <a:r>
              <a:rPr lang="en-US" dirty="0">
                <a:solidFill>
                  <a:srgbClr val="FF0000"/>
                </a:solidFill>
              </a:rPr>
              <a:t>literature assumes </a:t>
            </a:r>
            <a:r>
              <a:rPr lang="en-US" b="1" dirty="0">
                <a:solidFill>
                  <a:srgbClr val="FF0000"/>
                </a:solidFill>
              </a:rPr>
              <a:t>constant returns to scale</a:t>
            </a:r>
            <a:r>
              <a:rPr lang="en-US" dirty="0" smtClean="0"/>
              <a:t>, under </a:t>
            </a:r>
            <a:r>
              <a:rPr lang="en-US" dirty="0"/>
              <a:t>which the size of </a:t>
            </a:r>
            <a:r>
              <a:rPr lang="en-US" dirty="0" smtClean="0"/>
              <a:t>the firm </a:t>
            </a:r>
            <a:r>
              <a:rPr lang="en-US" dirty="0"/>
              <a:t>is indeterminate (the general equilibrium </a:t>
            </a:r>
            <a:r>
              <a:rPr lang="en-US" dirty="0" smtClean="0"/>
              <a:t>only pins </a:t>
            </a:r>
            <a:r>
              <a:rPr lang="en-US" dirty="0"/>
              <a:t>down the size of the sector or industry to which </a:t>
            </a:r>
            <a:r>
              <a:rPr lang="en-US" dirty="0" smtClean="0"/>
              <a:t>the firm </a:t>
            </a:r>
            <a:r>
              <a:rPr lang="en-US" dirty="0"/>
              <a:t>belongs).</a:t>
            </a:r>
          </a:p>
          <a:p>
            <a:r>
              <a:rPr lang="en-US" b="1" dirty="0" smtClean="0">
                <a:solidFill>
                  <a:srgbClr val="FF0000"/>
                </a:solidFill>
              </a:rPr>
              <a:t>New </a:t>
            </a:r>
            <a:r>
              <a:rPr lang="en-US" b="1" dirty="0">
                <a:solidFill>
                  <a:srgbClr val="FF0000"/>
                </a:solidFill>
              </a:rPr>
              <a:t>Trade </a:t>
            </a:r>
            <a:r>
              <a:rPr lang="en-US" b="1" dirty="0" smtClean="0">
                <a:solidFill>
                  <a:srgbClr val="FF0000"/>
                </a:solidFill>
              </a:rPr>
              <a:t>Theory introduced </a:t>
            </a:r>
            <a:r>
              <a:rPr lang="en-US" b="1" dirty="0">
                <a:solidFill>
                  <a:srgbClr val="FF0000"/>
                </a:solidFill>
              </a:rPr>
              <a:t>increasing returns and imperfect competition </a:t>
            </a:r>
            <a:r>
              <a:rPr lang="en-US" b="1" dirty="0" smtClean="0">
                <a:solidFill>
                  <a:srgbClr val="FF0000"/>
                </a:solidFill>
              </a:rPr>
              <a:t>in international </a:t>
            </a:r>
            <a:r>
              <a:rPr lang="en-US" b="1" dirty="0">
                <a:solidFill>
                  <a:srgbClr val="FF0000"/>
                </a:solidFill>
              </a:rPr>
              <a:t>trade</a:t>
            </a:r>
            <a:r>
              <a:rPr lang="en-US" dirty="0"/>
              <a:t>. This resolved the indeterminacy of the size of </a:t>
            </a:r>
            <a:r>
              <a:rPr lang="en-US" dirty="0" smtClean="0"/>
              <a:t>the firm</a:t>
            </a:r>
            <a:r>
              <a:rPr lang="en-US" dirty="0"/>
              <a:t>. </a:t>
            </a:r>
            <a:r>
              <a:rPr lang="en-US" dirty="0" smtClean="0"/>
              <a:t>Still </a:t>
            </a:r>
            <a:r>
              <a:rPr lang="en-US" dirty="0"/>
              <a:t>New Trade Theory cannot </a:t>
            </a:r>
            <a:r>
              <a:rPr lang="en-US" dirty="0" smtClean="0"/>
              <a:t>account </a:t>
            </a:r>
            <a:r>
              <a:rPr lang="en-US" dirty="0"/>
              <a:t>for important </a:t>
            </a:r>
            <a:r>
              <a:rPr lang="en-US" dirty="0" smtClean="0"/>
              <a:t>facts in </a:t>
            </a:r>
            <a:r>
              <a:rPr lang="en-US" dirty="0"/>
              <a:t>the </a:t>
            </a:r>
            <a:r>
              <a:rPr lang="en-US" dirty="0" smtClean="0"/>
              <a:t>data.</a:t>
            </a:r>
            <a:endParaRPr lang="it-IT" dirty="0"/>
          </a:p>
        </p:txBody>
      </p:sp>
    </p:spTree>
    <p:extLst>
      <p:ext uri="{BB962C8B-B14F-4D97-AF65-F5344CB8AC3E}">
        <p14:creationId xmlns:p14="http://schemas.microsoft.com/office/powerpoint/2010/main" val="33488620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524000" y="274638"/>
            <a:ext cx="8964488" cy="1143000"/>
          </a:xfrm>
        </p:spPr>
        <p:txBody>
          <a:bodyPr>
            <a:normAutofit fontScale="90000"/>
          </a:bodyPr>
          <a:lstStyle/>
          <a:p>
            <a:r>
              <a:rPr lang="en-US" b="1" dirty="0" smtClean="0"/>
              <a:t>Summary: </a:t>
            </a:r>
            <a:r>
              <a:rPr lang="en-US" b="1" dirty="0" err="1" smtClean="0"/>
              <a:t>Heckscher</a:t>
            </a:r>
            <a:r>
              <a:rPr lang="en-US" b="1" dirty="0" smtClean="0"/>
              <a:t>-Ohlin (H-O) Model in pills</a:t>
            </a:r>
          </a:p>
        </p:txBody>
      </p:sp>
      <p:sp>
        <p:nvSpPr>
          <p:cNvPr id="10243" name="Rectangle 3"/>
          <p:cNvSpPr>
            <a:spLocks noGrp="1" noChangeArrowheads="1"/>
          </p:cNvSpPr>
          <p:nvPr>
            <p:ph type="body" idx="1"/>
          </p:nvPr>
        </p:nvSpPr>
        <p:spPr>
          <a:xfrm>
            <a:off x="1981200" y="1341438"/>
            <a:ext cx="8229600" cy="5111750"/>
          </a:xfrm>
        </p:spPr>
        <p:txBody>
          <a:bodyPr>
            <a:normAutofit/>
          </a:bodyPr>
          <a:lstStyle/>
          <a:p>
            <a:pPr>
              <a:lnSpc>
                <a:spcPct val="90000"/>
              </a:lnSpc>
              <a:buFontTx/>
              <a:buNone/>
            </a:pPr>
            <a:r>
              <a:rPr lang="en-US" b="1" dirty="0" smtClean="0">
                <a:solidFill>
                  <a:srgbClr val="FF0000"/>
                </a:solidFill>
              </a:rPr>
              <a:t>Trade pattern resource based</a:t>
            </a:r>
          </a:p>
          <a:p>
            <a:pPr lvl="1">
              <a:lnSpc>
                <a:spcPct val="90000"/>
              </a:lnSpc>
            </a:pPr>
            <a:r>
              <a:rPr lang="en-US" dirty="0" smtClean="0"/>
              <a:t>Countries export goods that use intensively their relatively abundant factors (H-O Theorem)</a:t>
            </a:r>
          </a:p>
          <a:p>
            <a:pPr lvl="1">
              <a:lnSpc>
                <a:spcPct val="90000"/>
              </a:lnSpc>
            </a:pPr>
            <a:r>
              <a:rPr lang="en-US" b="1" dirty="0" smtClean="0">
                <a:solidFill>
                  <a:srgbClr val="FF0000"/>
                </a:solidFill>
              </a:rPr>
              <a:t>Trade draws factor prices closer together across countries</a:t>
            </a:r>
            <a:r>
              <a:rPr lang="en-US" dirty="0" smtClean="0"/>
              <a:t>, becoming equal in certain circumstances (Factor Price Equal. Theorem)</a:t>
            </a:r>
          </a:p>
          <a:p>
            <a:pPr lvl="1">
              <a:lnSpc>
                <a:spcPct val="90000"/>
              </a:lnSpc>
            </a:pPr>
            <a:r>
              <a:rPr lang="en-US" dirty="0" smtClean="0"/>
              <a:t>Trade changes real factor returns (Samuelson-</a:t>
            </a:r>
            <a:r>
              <a:rPr lang="en-US" dirty="0" err="1" smtClean="0"/>
              <a:t>Stepler</a:t>
            </a:r>
            <a:r>
              <a:rPr lang="en-US" dirty="0" smtClean="0"/>
              <a:t> Theorem)</a:t>
            </a:r>
          </a:p>
          <a:p>
            <a:pPr lvl="2">
              <a:lnSpc>
                <a:spcPct val="90000"/>
              </a:lnSpc>
            </a:pPr>
            <a:r>
              <a:rPr lang="en-US" dirty="0" smtClean="0"/>
              <a:t>Benefiting owners of abundant factors</a:t>
            </a:r>
          </a:p>
          <a:p>
            <a:pPr lvl="2">
              <a:lnSpc>
                <a:spcPct val="90000"/>
              </a:lnSpc>
            </a:pPr>
            <a:r>
              <a:rPr lang="en-US" dirty="0" smtClean="0"/>
              <a:t>Hurting owners of scarce factors</a:t>
            </a:r>
          </a:p>
          <a:p>
            <a:pPr lvl="1">
              <a:lnSpc>
                <a:spcPct val="90000"/>
              </a:lnSpc>
            </a:pPr>
            <a:r>
              <a:rPr lang="en-US" dirty="0" smtClean="0"/>
              <a:t>There are trade and output effects of factor accumulation (</a:t>
            </a:r>
            <a:r>
              <a:rPr lang="en-US" dirty="0" err="1" smtClean="0"/>
              <a:t>Rybczynski</a:t>
            </a:r>
            <a:r>
              <a:rPr lang="en-US" dirty="0" smtClean="0"/>
              <a:t> Theorem )</a:t>
            </a:r>
          </a:p>
        </p:txBody>
      </p:sp>
    </p:spTree>
    <p:extLst>
      <p:ext uri="{BB962C8B-B14F-4D97-AF65-F5344CB8AC3E}">
        <p14:creationId xmlns:p14="http://schemas.microsoft.com/office/powerpoint/2010/main" val="36768704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err="1" smtClean="0"/>
              <a:t>Summary</a:t>
            </a:r>
            <a:r>
              <a:rPr lang="it-IT" b="1" dirty="0" smtClean="0"/>
              <a:t>: New </a:t>
            </a:r>
            <a:r>
              <a:rPr lang="it-IT" b="1" dirty="0" err="1" smtClean="0"/>
              <a:t>classical</a:t>
            </a:r>
            <a:r>
              <a:rPr lang="it-IT" b="1" dirty="0" smtClean="0"/>
              <a:t> </a:t>
            </a:r>
            <a:r>
              <a:rPr lang="it-IT" b="1" dirty="0" err="1" smtClean="0"/>
              <a:t>theory</a:t>
            </a:r>
            <a:endParaRPr lang="it-IT" b="1" dirty="0"/>
          </a:p>
        </p:txBody>
      </p:sp>
      <p:sp>
        <p:nvSpPr>
          <p:cNvPr id="3" name="Segnaposto contenuto 2"/>
          <p:cNvSpPr>
            <a:spLocks noGrp="1"/>
          </p:cNvSpPr>
          <p:nvPr>
            <p:ph idx="1"/>
          </p:nvPr>
        </p:nvSpPr>
        <p:spPr>
          <a:xfrm>
            <a:off x="1703512" y="1600201"/>
            <a:ext cx="8856984" cy="4525963"/>
          </a:xfrm>
        </p:spPr>
        <p:txBody>
          <a:bodyPr>
            <a:normAutofit/>
          </a:bodyPr>
          <a:lstStyle/>
          <a:p>
            <a:r>
              <a:rPr lang="en-US" b="1" dirty="0">
                <a:solidFill>
                  <a:srgbClr val="FF0000"/>
                </a:solidFill>
              </a:rPr>
              <a:t>Firms are treated as a black box </a:t>
            </a:r>
            <a:r>
              <a:rPr lang="en-US" dirty="0"/>
              <a:t>(supply side </a:t>
            </a:r>
            <a:r>
              <a:rPr lang="en-US" dirty="0" smtClean="0"/>
              <a:t>= production </a:t>
            </a:r>
            <a:r>
              <a:rPr lang="en-US" dirty="0"/>
              <a:t>set)</a:t>
            </a:r>
          </a:p>
          <a:p>
            <a:pPr lvl="1"/>
            <a:r>
              <a:rPr lang="en-US" dirty="0" smtClean="0"/>
              <a:t>Often </a:t>
            </a:r>
            <a:r>
              <a:rPr lang="en-US" dirty="0"/>
              <a:t>assume </a:t>
            </a:r>
            <a:r>
              <a:rPr lang="en-US" b="1" dirty="0">
                <a:solidFill>
                  <a:srgbClr val="FF0000"/>
                </a:solidFill>
              </a:rPr>
              <a:t>constant returns to scale</a:t>
            </a:r>
            <a:r>
              <a:rPr lang="en-US" dirty="0"/>
              <a:t>, so firm size is </a:t>
            </a:r>
            <a:r>
              <a:rPr lang="en-US" dirty="0" smtClean="0"/>
              <a:t>indeterminate</a:t>
            </a:r>
            <a:endParaRPr lang="en-US" dirty="0"/>
          </a:p>
          <a:p>
            <a:r>
              <a:rPr lang="en-US" dirty="0" smtClean="0"/>
              <a:t>General </a:t>
            </a:r>
            <a:r>
              <a:rPr lang="en-US" dirty="0"/>
              <a:t>equilibrium only pins down the size of the </a:t>
            </a:r>
            <a:r>
              <a:rPr lang="en-US" dirty="0" smtClean="0"/>
              <a:t>sector </a:t>
            </a:r>
            <a:r>
              <a:rPr lang="en-US" dirty="0"/>
              <a:t>or industry to which the firm belongs</a:t>
            </a:r>
          </a:p>
          <a:p>
            <a:r>
              <a:rPr lang="en-US" dirty="0" smtClean="0"/>
              <a:t>Very </a:t>
            </a:r>
            <a:r>
              <a:rPr lang="en-US" dirty="0"/>
              <a:t>powerful theory, but of limited use when studying </a:t>
            </a:r>
            <a:r>
              <a:rPr lang="en-US" dirty="0" smtClean="0"/>
              <a:t>firm-level </a:t>
            </a:r>
            <a:r>
              <a:rPr lang="en-US" dirty="0"/>
              <a:t>issues in international trade</a:t>
            </a:r>
            <a:endParaRPr lang="it-IT" dirty="0"/>
          </a:p>
        </p:txBody>
      </p:sp>
    </p:spTree>
    <p:extLst>
      <p:ext uri="{BB962C8B-B14F-4D97-AF65-F5344CB8AC3E}">
        <p14:creationId xmlns:p14="http://schemas.microsoft.com/office/powerpoint/2010/main" val="1625354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noChangeArrowheads="1"/>
          </p:cNvSpPr>
          <p:nvPr>
            <p:ph type="body" idx="1"/>
          </p:nvPr>
        </p:nvSpPr>
        <p:spPr>
          <a:xfrm>
            <a:off x="1524000" y="1196752"/>
            <a:ext cx="9144000" cy="5661248"/>
          </a:xfrm>
        </p:spPr>
        <p:txBody>
          <a:bodyPr>
            <a:normAutofit/>
          </a:bodyPr>
          <a:lstStyle/>
          <a:p>
            <a:r>
              <a:rPr lang="en-GB" altLang="it-IT" dirty="0"/>
              <a:t>Intellectual history: New Stylised Facts</a:t>
            </a:r>
          </a:p>
          <a:p>
            <a:pPr lvl="1"/>
            <a:r>
              <a:rPr lang="en-GB" altLang="it-IT" dirty="0"/>
              <a:t>Up to 1970s, trade economists had little access to computers and large data sets</a:t>
            </a:r>
          </a:p>
          <a:p>
            <a:pPr lvl="2"/>
            <a:r>
              <a:rPr lang="en-GB" altLang="it-IT" dirty="0"/>
              <a:t>HO model dominated trade economists thinking</a:t>
            </a:r>
          </a:p>
          <a:p>
            <a:pPr lvl="1"/>
            <a:r>
              <a:rPr lang="en-GB" altLang="it-IT" dirty="0"/>
              <a:t>In 1974, </a:t>
            </a:r>
            <a:r>
              <a:rPr lang="en-GB" altLang="it-IT" dirty="0" err="1"/>
              <a:t>Grubel</a:t>
            </a:r>
            <a:r>
              <a:rPr lang="en-GB" altLang="it-IT" dirty="0"/>
              <a:t> &amp; Lloyd published a book which showed most of the world’s trade was not easily explained by naïve HO model.</a:t>
            </a:r>
          </a:p>
          <a:p>
            <a:pPr lvl="1"/>
            <a:r>
              <a:rPr lang="en-GB" altLang="it-IT" dirty="0"/>
              <a:t>Main difficulties were:</a:t>
            </a:r>
          </a:p>
          <a:p>
            <a:pPr lvl="2"/>
            <a:r>
              <a:rPr lang="en-GB" altLang="it-IT" b="1" dirty="0">
                <a:solidFill>
                  <a:srgbClr val="FF0000"/>
                </a:solidFill>
              </a:rPr>
              <a:t>Most of world trade was “Intra-industry trade (IIT)”, i.e. two-way in similar goods</a:t>
            </a:r>
          </a:p>
          <a:p>
            <a:pPr lvl="3"/>
            <a:r>
              <a:rPr lang="en-GB" altLang="it-IT" dirty="0"/>
              <a:t>HO predicts nation’s imports and exports consist of very different goods </a:t>
            </a:r>
            <a:r>
              <a:rPr lang="en-GB" altLang="it-IT" dirty="0" err="1"/>
              <a:t>i.t.o</a:t>
            </a:r>
            <a:r>
              <a:rPr lang="en-GB" altLang="it-IT" dirty="0"/>
              <a:t>. factor content.</a:t>
            </a:r>
          </a:p>
          <a:p>
            <a:pPr lvl="2"/>
            <a:r>
              <a:rPr lang="en-GB" altLang="it-IT" b="1" dirty="0">
                <a:solidFill>
                  <a:srgbClr val="FF0000"/>
                </a:solidFill>
              </a:rPr>
              <a:t>Most of IIT was between nations that seemed to have similar relative factor endowments</a:t>
            </a:r>
            <a:r>
              <a:rPr lang="en-GB" altLang="it-IT" dirty="0"/>
              <a:t>.</a:t>
            </a:r>
          </a:p>
          <a:p>
            <a:pPr lvl="3"/>
            <a:r>
              <a:rPr lang="en-GB" altLang="it-IT" dirty="0"/>
              <a:t>HO predicts little trade between nations with similar factor endowments</a:t>
            </a:r>
          </a:p>
        </p:txBody>
      </p:sp>
      <p:sp>
        <p:nvSpPr>
          <p:cNvPr id="139270" name="Rectangle 6"/>
          <p:cNvSpPr>
            <a:spLocks noGrp="1" noChangeArrowheads="1"/>
          </p:cNvSpPr>
          <p:nvPr>
            <p:ph type="title"/>
          </p:nvPr>
        </p:nvSpPr>
        <p:spPr>
          <a:xfrm>
            <a:off x="1631504" y="0"/>
            <a:ext cx="8928992" cy="908720"/>
          </a:xfrm>
          <a:noFill/>
          <a:ln/>
        </p:spPr>
        <p:txBody>
          <a:bodyPr/>
          <a:lstStyle/>
          <a:p>
            <a:r>
              <a:rPr lang="en-US" altLang="it-IT" sz="4000" dirty="0"/>
              <a:t>New trade theory: </a:t>
            </a:r>
            <a:r>
              <a:rPr lang="en-GB" altLang="it-IT" sz="4000" dirty="0"/>
              <a:t>Intellectual history</a:t>
            </a:r>
            <a:endParaRPr lang="en-US" altLang="it-IT" sz="4000" dirty="0"/>
          </a:p>
        </p:txBody>
      </p:sp>
    </p:spTree>
    <p:extLst>
      <p:ext uri="{BB962C8B-B14F-4D97-AF65-F5344CB8AC3E}">
        <p14:creationId xmlns:p14="http://schemas.microsoft.com/office/powerpoint/2010/main" val="28452568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a:t>Intra </a:t>
            </a:r>
            <a:r>
              <a:rPr lang="it-IT" sz="3200" b="1" dirty="0" err="1"/>
              <a:t>industry</a:t>
            </a:r>
            <a:r>
              <a:rPr lang="it-IT" sz="3200" b="1" dirty="0"/>
              <a:t> </a:t>
            </a:r>
            <a:r>
              <a:rPr lang="it-IT" sz="3200" b="1" dirty="0" err="1"/>
              <a:t>trade</a:t>
            </a:r>
            <a:r>
              <a:rPr lang="it-IT" sz="3200" b="1" dirty="0"/>
              <a:t> </a:t>
            </a:r>
            <a:r>
              <a:rPr lang="it-IT" sz="3200" b="1" dirty="0" err="1"/>
              <a:t>grew</a:t>
            </a:r>
            <a:r>
              <a:rPr lang="it-IT" sz="3200" b="1" dirty="0"/>
              <a:t> </a:t>
            </a:r>
            <a:r>
              <a:rPr lang="it-IT" sz="3200" b="1" dirty="0" err="1"/>
              <a:t>rapidly</a:t>
            </a:r>
            <a:r>
              <a:rPr lang="it-IT" sz="3200" b="1" dirty="0"/>
              <a:t> from 1960-1990 </a:t>
            </a:r>
            <a:r>
              <a:rPr lang="it-IT" sz="3200" b="1" dirty="0" err="1"/>
              <a:t>then</a:t>
            </a:r>
            <a:r>
              <a:rPr lang="it-IT" sz="3200" b="1" dirty="0"/>
              <a:t> </a:t>
            </a:r>
            <a:r>
              <a:rPr lang="it-IT" sz="3200" b="1" dirty="0" err="1"/>
              <a:t>stabilized</a:t>
            </a:r>
            <a:r>
              <a:rPr lang="it-IT" sz="3200" b="1" dirty="0"/>
              <a:t> </a:t>
            </a:r>
            <a:r>
              <a:rPr lang="it-IT" sz="3200" b="1" dirty="0" err="1"/>
              <a:t>at</a:t>
            </a:r>
            <a:r>
              <a:rPr lang="it-IT" sz="3200" b="1" dirty="0"/>
              <a:t> high </a:t>
            </a:r>
            <a:r>
              <a:rPr lang="it-IT" sz="3200" b="1" dirty="0" err="1"/>
              <a:t>level</a:t>
            </a:r>
            <a:endParaRPr lang="it-IT" sz="3200" b="1" dirty="0"/>
          </a:p>
        </p:txBody>
      </p:sp>
      <p:pic>
        <p:nvPicPr>
          <p:cNvPr id="266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95601" y="1643856"/>
            <a:ext cx="6505525" cy="49697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93499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body" idx="1"/>
          </p:nvPr>
        </p:nvSpPr>
        <p:spPr>
          <a:xfrm>
            <a:off x="1524000" y="1412776"/>
            <a:ext cx="9144000" cy="5445224"/>
          </a:xfrm>
        </p:spPr>
        <p:txBody>
          <a:bodyPr/>
          <a:lstStyle/>
          <a:p>
            <a:r>
              <a:rPr lang="en-US" altLang="it-IT" b="1" dirty="0" err="1">
                <a:solidFill>
                  <a:srgbClr val="FF0000"/>
                </a:solidFill>
              </a:rPr>
              <a:t>Grubel</a:t>
            </a:r>
            <a:r>
              <a:rPr lang="en-US" altLang="it-IT" b="1" dirty="0">
                <a:solidFill>
                  <a:srgbClr val="FF0000"/>
                </a:solidFill>
              </a:rPr>
              <a:t> &amp; Lloyd thought increasing returns to scale (IRS) were important.</a:t>
            </a:r>
          </a:p>
          <a:p>
            <a:pPr lvl="1"/>
            <a:r>
              <a:rPr lang="en-US" altLang="it-IT" dirty="0"/>
              <a:t>Quite a number of non-mathematically economists knew about importance of IIT and had </a:t>
            </a:r>
            <a:r>
              <a:rPr lang="en-US" altLang="it-IT" dirty="0" smtClean="0"/>
              <a:t>put forth </a:t>
            </a:r>
            <a:r>
              <a:rPr lang="en-US" altLang="it-IT" dirty="0"/>
              <a:t>informal analyses, most of which focused on IRS. </a:t>
            </a:r>
          </a:p>
          <a:p>
            <a:pPr lvl="1"/>
            <a:r>
              <a:rPr lang="en-US" altLang="it-IT" dirty="0"/>
              <a:t>Basic idea was simple; </a:t>
            </a:r>
            <a:r>
              <a:rPr lang="en-US" altLang="it-IT" b="1" dirty="0">
                <a:solidFill>
                  <a:srgbClr val="FF0000"/>
                </a:solidFill>
              </a:rPr>
              <a:t>trade occurs when things are made in one nation &amp; consumed in another</a:t>
            </a:r>
            <a:r>
              <a:rPr lang="en-US" altLang="it-IT" dirty="0"/>
              <a:t>. IRS explains why production of particular goods is concentrated in a single nation rather than dispersed among all nations. This, plus the broad similarity of tastes among rich nations explains IIT.</a:t>
            </a:r>
          </a:p>
        </p:txBody>
      </p:sp>
      <p:sp>
        <p:nvSpPr>
          <p:cNvPr id="309251" name="Rectangle 3"/>
          <p:cNvSpPr>
            <a:spLocks noGrp="1" noChangeArrowheads="1"/>
          </p:cNvSpPr>
          <p:nvPr>
            <p:ph type="title"/>
          </p:nvPr>
        </p:nvSpPr>
        <p:spPr>
          <a:xfrm>
            <a:off x="1981200" y="116632"/>
            <a:ext cx="8229600" cy="792088"/>
          </a:xfrm>
          <a:noFill/>
          <a:ln/>
        </p:spPr>
        <p:txBody>
          <a:bodyPr>
            <a:normAutofit/>
          </a:bodyPr>
          <a:lstStyle/>
          <a:p>
            <a:r>
              <a:rPr lang="en-US" altLang="it-IT" sz="4000" dirty="0"/>
              <a:t>New Trade: </a:t>
            </a:r>
            <a:r>
              <a:rPr lang="en-GB" altLang="it-IT" sz="4000" dirty="0"/>
              <a:t>Intellectual history (cont’d)</a:t>
            </a:r>
            <a:endParaRPr lang="en-US" altLang="it-IT" sz="4000" dirty="0"/>
          </a:p>
        </p:txBody>
      </p:sp>
    </p:spTree>
    <p:extLst>
      <p:ext uri="{BB962C8B-B14F-4D97-AF65-F5344CB8AC3E}">
        <p14:creationId xmlns:p14="http://schemas.microsoft.com/office/powerpoint/2010/main" val="38347031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body" idx="1"/>
          </p:nvPr>
        </p:nvSpPr>
        <p:spPr>
          <a:xfrm>
            <a:off x="1524000" y="1196752"/>
            <a:ext cx="9144000" cy="5661248"/>
          </a:xfrm>
        </p:spPr>
        <p:txBody>
          <a:bodyPr>
            <a:normAutofit lnSpcReduction="10000"/>
          </a:bodyPr>
          <a:lstStyle/>
          <a:p>
            <a:pPr>
              <a:lnSpc>
                <a:spcPct val="90000"/>
              </a:lnSpc>
            </a:pPr>
            <a:r>
              <a:rPr lang="en-US" altLang="it-IT" dirty="0"/>
              <a:t>At about same time, </a:t>
            </a:r>
            <a:r>
              <a:rPr lang="en-US" altLang="it-IT" b="1" dirty="0" err="1">
                <a:solidFill>
                  <a:srgbClr val="FF0000"/>
                </a:solidFill>
              </a:rPr>
              <a:t>microeconomists</a:t>
            </a:r>
            <a:r>
              <a:rPr lang="en-US" altLang="it-IT" b="1" dirty="0">
                <a:solidFill>
                  <a:srgbClr val="FF0000"/>
                </a:solidFill>
              </a:rPr>
              <a:t> developed tools for dealing with IRS </a:t>
            </a:r>
            <a:r>
              <a:rPr lang="en-US" altLang="it-IT" dirty="0"/>
              <a:t>in G.E. settings</a:t>
            </a:r>
          </a:p>
          <a:p>
            <a:pPr lvl="1">
              <a:lnSpc>
                <a:spcPct val="90000"/>
              </a:lnSpc>
            </a:pPr>
            <a:r>
              <a:rPr lang="en-US" altLang="it-IT" dirty="0"/>
              <a:t>Dixit-</a:t>
            </a:r>
            <a:r>
              <a:rPr lang="en-US" altLang="it-IT" dirty="0" err="1"/>
              <a:t>Stiglitz</a:t>
            </a:r>
            <a:endParaRPr lang="en-US" altLang="it-IT" dirty="0"/>
          </a:p>
          <a:p>
            <a:pPr lvl="1">
              <a:lnSpc>
                <a:spcPct val="90000"/>
              </a:lnSpc>
            </a:pPr>
            <a:r>
              <a:rPr lang="en-US" altLang="it-IT" dirty="0"/>
              <a:t>Lancaster</a:t>
            </a:r>
          </a:p>
          <a:p>
            <a:pPr>
              <a:lnSpc>
                <a:spcPct val="90000"/>
              </a:lnSpc>
            </a:pPr>
            <a:r>
              <a:rPr lang="en-US" altLang="it-IT" dirty="0"/>
              <a:t>In late 1970s &amp; early 1980s, a few theorists showed that </a:t>
            </a:r>
            <a:r>
              <a:rPr lang="en-US" altLang="it-IT" b="1" dirty="0">
                <a:solidFill>
                  <a:srgbClr val="FF0000"/>
                </a:solidFill>
              </a:rPr>
              <a:t>when IRS and/or Imperfect Competition (IC) was modeled in GE, IIT arose very naturally</a:t>
            </a:r>
            <a:r>
              <a:rPr lang="en-US" altLang="it-IT" dirty="0"/>
              <a:t>.</a:t>
            </a:r>
          </a:p>
          <a:p>
            <a:pPr lvl="1">
              <a:lnSpc>
                <a:spcPct val="90000"/>
              </a:lnSpc>
            </a:pPr>
            <a:r>
              <a:rPr lang="en-US" altLang="it-IT" dirty="0"/>
              <a:t>Krugman, Brander, Norman, </a:t>
            </a:r>
            <a:r>
              <a:rPr lang="en-US" altLang="it-IT" dirty="0" err="1"/>
              <a:t>Helpman</a:t>
            </a:r>
            <a:r>
              <a:rPr lang="en-US" altLang="it-IT" dirty="0"/>
              <a:t>, </a:t>
            </a:r>
            <a:r>
              <a:rPr lang="en-US" altLang="it-IT" dirty="0" err="1"/>
              <a:t>Markusen</a:t>
            </a:r>
            <a:endParaRPr lang="en-US" altLang="it-IT" dirty="0"/>
          </a:p>
          <a:p>
            <a:pPr>
              <a:lnSpc>
                <a:spcPct val="90000"/>
              </a:lnSpc>
            </a:pPr>
            <a:r>
              <a:rPr lang="en-US" altLang="it-IT" b="1" dirty="0">
                <a:solidFill>
                  <a:srgbClr val="FF0000"/>
                </a:solidFill>
              </a:rPr>
              <a:t>This was the ‘new trade theory’</a:t>
            </a:r>
          </a:p>
          <a:p>
            <a:pPr lvl="1">
              <a:lnSpc>
                <a:spcPct val="90000"/>
              </a:lnSpc>
            </a:pPr>
            <a:r>
              <a:rPr lang="en-US" altLang="it-IT" dirty="0"/>
              <a:t>It proved useful for understanding many aspects of the real world that ‘old trade theory’ (=Ricardo, Ricardo-Viner &amp; HO) had to assume away due to Perfect Competition (PC) and Constant Returns to Scale (CRS).</a:t>
            </a:r>
          </a:p>
          <a:p>
            <a:pPr>
              <a:lnSpc>
                <a:spcPct val="90000"/>
              </a:lnSpc>
            </a:pPr>
            <a:r>
              <a:rPr lang="en-US" altLang="it-IT" dirty="0"/>
              <a:t>Classical economists had many of the ideas but not the </a:t>
            </a:r>
            <a:r>
              <a:rPr lang="en-US" altLang="it-IT" dirty="0" err="1"/>
              <a:t>maths</a:t>
            </a:r>
            <a:r>
              <a:rPr lang="en-US" altLang="it-IT" dirty="0"/>
              <a:t> to crystallize the logic.</a:t>
            </a:r>
          </a:p>
        </p:txBody>
      </p:sp>
      <p:sp>
        <p:nvSpPr>
          <p:cNvPr id="326659" name="Rectangle 3"/>
          <p:cNvSpPr>
            <a:spLocks noGrp="1" noChangeArrowheads="1"/>
          </p:cNvSpPr>
          <p:nvPr>
            <p:ph type="title"/>
          </p:nvPr>
        </p:nvSpPr>
        <p:spPr>
          <a:xfrm>
            <a:off x="1981200" y="116632"/>
            <a:ext cx="8229600" cy="720080"/>
          </a:xfrm>
          <a:noFill/>
          <a:ln/>
        </p:spPr>
        <p:txBody>
          <a:bodyPr>
            <a:normAutofit/>
          </a:bodyPr>
          <a:lstStyle/>
          <a:p>
            <a:r>
              <a:rPr lang="en-US" altLang="it-IT" sz="4000" dirty="0"/>
              <a:t>New Trade: </a:t>
            </a:r>
            <a:r>
              <a:rPr lang="en-GB" altLang="it-IT" sz="4000" dirty="0"/>
              <a:t>Intellectual history (cont’d)</a:t>
            </a:r>
            <a:endParaRPr lang="en-US" altLang="it-IT" sz="4000" dirty="0"/>
          </a:p>
        </p:txBody>
      </p:sp>
    </p:spTree>
    <p:extLst>
      <p:ext uri="{BB962C8B-B14F-4D97-AF65-F5344CB8AC3E}">
        <p14:creationId xmlns:p14="http://schemas.microsoft.com/office/powerpoint/2010/main" val="86261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Summary</a:t>
            </a:r>
            <a:r>
              <a:rPr lang="it-IT" dirty="0" smtClean="0">
                <a:solidFill>
                  <a:schemeClr val="tx1">
                    <a:lumMod val="65000"/>
                    <a:lumOff val="35000"/>
                  </a:schemeClr>
                </a:solidFill>
              </a:rPr>
              <a:t>: “</a:t>
            </a:r>
            <a:r>
              <a:rPr lang="it-IT" dirty="0" err="1" smtClean="0">
                <a:solidFill>
                  <a:schemeClr val="tx1">
                    <a:lumMod val="65000"/>
                    <a:lumOff val="35000"/>
                  </a:schemeClr>
                </a:solidFill>
              </a:rPr>
              <a:t>Ricardo’s</a:t>
            </a:r>
            <a:r>
              <a:rPr lang="it-IT" dirty="0" smtClean="0">
                <a:solidFill>
                  <a:schemeClr val="tx1">
                    <a:lumMod val="65000"/>
                    <a:lumOff val="35000"/>
                  </a:schemeClr>
                </a:solidFill>
              </a:rPr>
              <a:t> </a:t>
            </a:r>
            <a:r>
              <a:rPr lang="it-IT" dirty="0" err="1" smtClean="0">
                <a:solidFill>
                  <a:schemeClr val="tx1">
                    <a:lumMod val="65000"/>
                    <a:lumOff val="35000"/>
                  </a:schemeClr>
                </a:solidFill>
              </a:rPr>
              <a:t>difficult</a:t>
            </a:r>
            <a:r>
              <a:rPr lang="it-IT" dirty="0" smtClean="0">
                <a:solidFill>
                  <a:schemeClr val="tx1">
                    <a:lumMod val="65000"/>
                    <a:lumOff val="35000"/>
                  </a:schemeClr>
                </a:solidFill>
              </a:rPr>
              <a:t> idea”</a:t>
            </a:r>
            <a:endParaRPr lang="it-IT"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a:bodyPr>
          <a:lstStyle/>
          <a:p>
            <a:pPr>
              <a:buFont typeface="Times New Roman" pitchFamily="18" charset="0"/>
              <a:buChar char="►"/>
            </a:pPr>
            <a:r>
              <a:rPr lang="en-US" dirty="0" err="1" smtClean="0">
                <a:solidFill>
                  <a:schemeClr val="tx1">
                    <a:lumMod val="50000"/>
                    <a:lumOff val="50000"/>
                  </a:schemeClr>
                </a:solidFill>
              </a:rPr>
              <a:t>Krugman</a:t>
            </a:r>
            <a:r>
              <a:rPr lang="en-US" dirty="0" smtClean="0">
                <a:solidFill>
                  <a:schemeClr val="tx1">
                    <a:lumMod val="50000"/>
                    <a:lumOff val="50000"/>
                  </a:schemeClr>
                </a:solidFill>
              </a:rPr>
              <a:t> also reviews some assumptions of the </a:t>
            </a:r>
            <a:r>
              <a:rPr lang="en-US" dirty="0" err="1" smtClean="0">
                <a:solidFill>
                  <a:schemeClr val="tx1">
                    <a:lumMod val="50000"/>
                    <a:lumOff val="50000"/>
                  </a:schemeClr>
                </a:solidFill>
              </a:rPr>
              <a:t>Ricardian</a:t>
            </a:r>
            <a:r>
              <a:rPr lang="en-US" dirty="0" smtClean="0">
                <a:solidFill>
                  <a:schemeClr val="tx1">
                    <a:lumMod val="50000"/>
                    <a:lumOff val="50000"/>
                  </a:schemeClr>
                </a:solidFill>
              </a:rPr>
              <a:t> model:</a:t>
            </a:r>
          </a:p>
          <a:p>
            <a:pPr marL="514350" indent="-514350">
              <a:buFont typeface="+mj-lt"/>
              <a:buAutoNum type="arabicPeriod"/>
            </a:pPr>
            <a:r>
              <a:rPr lang="en-US" i="1" dirty="0" smtClean="0">
                <a:solidFill>
                  <a:schemeClr val="tx1">
                    <a:lumMod val="50000"/>
                    <a:lumOff val="50000"/>
                  </a:schemeClr>
                </a:solidFill>
              </a:rPr>
              <a:t>“Wages are determined in a national labor market”</a:t>
            </a:r>
          </a:p>
          <a:p>
            <a:pPr marL="514350" indent="-514350">
              <a:buFont typeface="+mj-lt"/>
              <a:buAutoNum type="arabicPeriod"/>
            </a:pPr>
            <a:r>
              <a:rPr lang="en-US" i="1" dirty="0" smtClean="0">
                <a:solidFill>
                  <a:schemeClr val="tx1">
                    <a:lumMod val="50000"/>
                    <a:lumOff val="50000"/>
                  </a:schemeClr>
                </a:solidFill>
              </a:rPr>
              <a:t>“Constant employment is a reasonable approximation”</a:t>
            </a:r>
          </a:p>
          <a:p>
            <a:pPr marL="514350" indent="-514350">
              <a:buFont typeface="+mj-lt"/>
              <a:buAutoNum type="arabicPeriod"/>
            </a:pPr>
            <a:r>
              <a:rPr lang="en-US" i="1" dirty="0" smtClean="0">
                <a:solidFill>
                  <a:schemeClr val="tx1">
                    <a:lumMod val="50000"/>
                    <a:lumOff val="50000"/>
                  </a:schemeClr>
                </a:solidFill>
              </a:rPr>
              <a:t>“The balance of payments is not a problem”</a:t>
            </a: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4</a:t>
            </a:fld>
            <a:endParaRPr lang="it-IT"/>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spTree>
    <p:extLst>
      <p:ext uri="{BB962C8B-B14F-4D97-AF65-F5344CB8AC3E}">
        <p14:creationId xmlns:p14="http://schemas.microsoft.com/office/powerpoint/2010/main" val="15742163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body" idx="1"/>
          </p:nvPr>
        </p:nvSpPr>
        <p:spPr>
          <a:xfrm>
            <a:off x="1524000" y="1268760"/>
            <a:ext cx="9144000" cy="5589240"/>
          </a:xfrm>
        </p:spPr>
        <p:txBody>
          <a:bodyPr/>
          <a:lstStyle/>
          <a:p>
            <a:r>
              <a:rPr lang="en-US" altLang="it-IT" dirty="0"/>
              <a:t>Pioneers:</a:t>
            </a:r>
          </a:p>
          <a:p>
            <a:pPr lvl="1"/>
            <a:r>
              <a:rPr lang="en-US" altLang="it-IT" b="1" dirty="0">
                <a:solidFill>
                  <a:srgbClr val="FF0000"/>
                </a:solidFill>
              </a:rPr>
              <a:t>Paul Krugman</a:t>
            </a:r>
            <a:r>
              <a:rPr lang="en-US" altLang="it-IT" dirty="0"/>
              <a:t>, articles in 1979, 1980, 1981.</a:t>
            </a:r>
          </a:p>
          <a:p>
            <a:pPr lvl="1"/>
            <a:r>
              <a:rPr lang="en-US" altLang="it-IT" dirty="0"/>
              <a:t>Jim Brander, thesis in later 1970s, articles in 1982, 84 (with Krugman) &amp; strategic trade policy (with Barbara Spencer) in mid 1980s.</a:t>
            </a:r>
          </a:p>
          <a:p>
            <a:pPr lvl="1"/>
            <a:r>
              <a:rPr lang="en-US" altLang="it-IT" b="1" dirty="0">
                <a:solidFill>
                  <a:srgbClr val="FF0000"/>
                </a:solidFill>
              </a:rPr>
              <a:t>Elhanan </a:t>
            </a:r>
            <a:r>
              <a:rPr lang="en-US" altLang="it-IT" b="1" dirty="0" err="1">
                <a:solidFill>
                  <a:srgbClr val="FF0000"/>
                </a:solidFill>
              </a:rPr>
              <a:t>Helpman</a:t>
            </a:r>
            <a:r>
              <a:rPr lang="en-US" altLang="it-IT" dirty="0"/>
              <a:t>, articles in 1981 and books in 1985 &amp; 1989 (with Krugman). MNCs in 1984.</a:t>
            </a:r>
          </a:p>
          <a:p>
            <a:pPr lvl="1"/>
            <a:r>
              <a:rPr lang="en-US" altLang="it-IT" dirty="0"/>
              <a:t>Jim </a:t>
            </a:r>
            <a:r>
              <a:rPr lang="en-US" altLang="it-IT" dirty="0" err="1"/>
              <a:t>Markusen</a:t>
            </a:r>
            <a:r>
              <a:rPr lang="en-US" altLang="it-IT" dirty="0"/>
              <a:t>, articles in 1980 and on MNCs in 1984.</a:t>
            </a:r>
          </a:p>
          <a:p>
            <a:pPr lvl="1"/>
            <a:r>
              <a:rPr lang="en-US" altLang="it-IT" dirty="0"/>
              <a:t>Many others.</a:t>
            </a:r>
          </a:p>
          <a:p>
            <a:pPr lvl="1">
              <a:buFontTx/>
              <a:buNone/>
            </a:pPr>
            <a:endParaRPr lang="en-US" altLang="it-IT" dirty="0"/>
          </a:p>
        </p:txBody>
      </p:sp>
      <p:sp>
        <p:nvSpPr>
          <p:cNvPr id="385027" name="Rectangle 3"/>
          <p:cNvSpPr>
            <a:spLocks noGrp="1" noChangeArrowheads="1"/>
          </p:cNvSpPr>
          <p:nvPr>
            <p:ph type="title"/>
          </p:nvPr>
        </p:nvSpPr>
        <p:spPr>
          <a:xfrm>
            <a:off x="1981200" y="0"/>
            <a:ext cx="8229600" cy="980728"/>
          </a:xfrm>
          <a:noFill/>
          <a:ln/>
        </p:spPr>
        <p:txBody>
          <a:bodyPr/>
          <a:lstStyle/>
          <a:p>
            <a:r>
              <a:rPr lang="en-US" altLang="it-IT" sz="4000" dirty="0"/>
              <a:t>New Trade: </a:t>
            </a:r>
            <a:r>
              <a:rPr lang="en-GB" altLang="it-IT" sz="4000" dirty="0"/>
              <a:t>Intellectual history (cont’d)</a:t>
            </a:r>
            <a:endParaRPr lang="en-US" altLang="it-IT" sz="4000" dirty="0"/>
          </a:p>
        </p:txBody>
      </p:sp>
    </p:spTree>
    <p:extLst>
      <p:ext uri="{BB962C8B-B14F-4D97-AF65-F5344CB8AC3E}">
        <p14:creationId xmlns:p14="http://schemas.microsoft.com/office/powerpoint/2010/main" val="16923143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a:xfrm>
            <a:off x="1981200" y="188640"/>
            <a:ext cx="8229600" cy="720080"/>
          </a:xfrm>
          <a:ln/>
        </p:spPr>
        <p:txBody>
          <a:bodyPr>
            <a:normAutofit/>
          </a:bodyPr>
          <a:lstStyle/>
          <a:p>
            <a:r>
              <a:rPr lang="en-GB" altLang="it-IT" dirty="0"/>
              <a:t>Krugman model: basic idea</a:t>
            </a:r>
          </a:p>
        </p:txBody>
      </p:sp>
      <p:sp>
        <p:nvSpPr>
          <p:cNvPr id="362499" name="Rectangle 3"/>
          <p:cNvSpPr>
            <a:spLocks noGrp="1" noChangeArrowheads="1"/>
          </p:cNvSpPr>
          <p:nvPr>
            <p:ph type="body" idx="1"/>
          </p:nvPr>
        </p:nvSpPr>
        <p:spPr>
          <a:xfrm>
            <a:off x="1524000" y="1124744"/>
            <a:ext cx="9144000" cy="5688806"/>
          </a:xfrm>
        </p:spPr>
        <p:txBody>
          <a:bodyPr>
            <a:normAutofit lnSpcReduction="10000"/>
          </a:bodyPr>
          <a:lstStyle/>
          <a:p>
            <a:r>
              <a:rPr lang="en-GB" altLang="it-IT" b="1" dirty="0">
                <a:solidFill>
                  <a:srgbClr val="FF0000"/>
                </a:solidFill>
              </a:rPr>
              <a:t>Ricardo, Ricardo-Viner &amp; HO models all focus on differences between nations as a source of trade</a:t>
            </a:r>
            <a:r>
              <a:rPr lang="en-GB" altLang="it-IT" dirty="0"/>
              <a:t>.</a:t>
            </a:r>
          </a:p>
          <a:p>
            <a:r>
              <a:rPr lang="en-GB" altLang="it-IT" b="1" dirty="0">
                <a:solidFill>
                  <a:srgbClr val="00B050"/>
                </a:solidFill>
              </a:rPr>
              <a:t>Krugman model focuses on geographical concentration of varieties</a:t>
            </a:r>
            <a:r>
              <a:rPr lang="en-GB" altLang="it-IT" dirty="0"/>
              <a:t>.</a:t>
            </a:r>
          </a:p>
          <a:p>
            <a:pPr lvl="1"/>
            <a:r>
              <a:rPr lang="en-GB" altLang="it-IT" dirty="0"/>
              <a:t>Trade = made in one nation &amp; purchased in another.</a:t>
            </a:r>
          </a:p>
          <a:p>
            <a:r>
              <a:rPr lang="en-GB" altLang="it-IT" dirty="0"/>
              <a:t>Internal IRS explains why production is concentrated geographically.</a:t>
            </a:r>
          </a:p>
          <a:p>
            <a:r>
              <a:rPr lang="en-GB" altLang="it-IT" dirty="0"/>
              <a:t>Resource constraints &amp; IC explain why identical  nations would each make some unique varieties.</a:t>
            </a:r>
          </a:p>
          <a:p>
            <a:pPr lvl="1"/>
            <a:r>
              <a:rPr lang="en-GB" altLang="it-IT" dirty="0"/>
              <a:t>One nation cannot make all (resource constraint).</a:t>
            </a:r>
          </a:p>
          <a:p>
            <a:pPr lvl="1"/>
            <a:r>
              <a:rPr lang="en-GB" altLang="it-IT" dirty="0"/>
              <a:t>Each firm makes unique variety to avoid direct competition.</a:t>
            </a:r>
          </a:p>
          <a:p>
            <a:r>
              <a:rPr lang="en-GB" altLang="it-IT" b="1" dirty="0">
                <a:solidFill>
                  <a:srgbClr val="00B050"/>
                </a:solidFill>
              </a:rPr>
              <a:t>Each nation makes some unique varieties, but buys some of every variety, so we see IIT between similar </a:t>
            </a:r>
            <a:r>
              <a:rPr lang="en-GB" altLang="it-IT" dirty="0"/>
              <a:t>(even identical nations). </a:t>
            </a:r>
          </a:p>
        </p:txBody>
      </p:sp>
    </p:spTree>
    <p:extLst>
      <p:ext uri="{BB962C8B-B14F-4D97-AF65-F5344CB8AC3E}">
        <p14:creationId xmlns:p14="http://schemas.microsoft.com/office/powerpoint/2010/main" val="5395505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524000" y="274638"/>
            <a:ext cx="9144000" cy="1143000"/>
          </a:xfrm>
        </p:spPr>
        <p:txBody>
          <a:bodyPr>
            <a:normAutofit fontScale="90000"/>
          </a:bodyPr>
          <a:lstStyle/>
          <a:p>
            <a:r>
              <a:rPr lang="en-US" sz="4000" b="1" dirty="0"/>
              <a:t>Summary: Monopolistic Competition</a:t>
            </a:r>
            <a:br>
              <a:rPr lang="en-US" sz="4000" b="1" dirty="0"/>
            </a:br>
            <a:r>
              <a:rPr lang="en-US" sz="4000" b="1" dirty="0"/>
              <a:t>(New Trade Theory) in pills</a:t>
            </a:r>
          </a:p>
        </p:txBody>
      </p:sp>
      <p:sp>
        <p:nvSpPr>
          <p:cNvPr id="11267" name="Rectangle 3"/>
          <p:cNvSpPr>
            <a:spLocks noGrp="1" noChangeArrowheads="1"/>
          </p:cNvSpPr>
          <p:nvPr>
            <p:ph type="body" idx="1"/>
          </p:nvPr>
        </p:nvSpPr>
        <p:spPr>
          <a:xfrm>
            <a:off x="1738314" y="1600201"/>
            <a:ext cx="8472487" cy="4525963"/>
          </a:xfrm>
        </p:spPr>
        <p:txBody>
          <a:bodyPr/>
          <a:lstStyle/>
          <a:p>
            <a:pPr>
              <a:buFontTx/>
              <a:buNone/>
            </a:pPr>
            <a:r>
              <a:rPr lang="en-GB" dirty="0" smtClean="0"/>
              <a:t>Krugman (1979, 1980)</a:t>
            </a:r>
            <a:endParaRPr lang="en-US" dirty="0" smtClean="0"/>
          </a:p>
          <a:p>
            <a:pPr>
              <a:buFontTx/>
              <a:buNone/>
            </a:pPr>
            <a:r>
              <a:rPr lang="en-US" dirty="0" err="1" smtClean="0"/>
              <a:t>Helpman</a:t>
            </a:r>
            <a:r>
              <a:rPr lang="en-US" dirty="0" smtClean="0"/>
              <a:t> and Krugman (1985) in HO trade models </a:t>
            </a:r>
          </a:p>
          <a:p>
            <a:pPr>
              <a:buFontTx/>
              <a:buNone/>
            </a:pPr>
            <a:r>
              <a:rPr lang="en-US" b="1" dirty="0" smtClean="0">
                <a:solidFill>
                  <a:srgbClr val="FF0000"/>
                </a:solidFill>
              </a:rPr>
              <a:t>Uses “love of variety” preferences</a:t>
            </a:r>
            <a:r>
              <a:rPr lang="en-US" dirty="0" smtClean="0">
                <a:solidFill>
                  <a:srgbClr val="FF0000"/>
                </a:solidFill>
              </a:rPr>
              <a:t> </a:t>
            </a:r>
            <a:r>
              <a:rPr lang="en-US" dirty="0" smtClean="0"/>
              <a:t>– e.g. Dixit-</a:t>
            </a:r>
            <a:r>
              <a:rPr lang="en-US" dirty="0" err="1" smtClean="0"/>
              <a:t>Stiglitz</a:t>
            </a:r>
            <a:r>
              <a:rPr lang="en-US" dirty="0" smtClean="0"/>
              <a:t> </a:t>
            </a:r>
          </a:p>
          <a:p>
            <a:pPr>
              <a:buFontTx/>
              <a:buNone/>
            </a:pPr>
            <a:r>
              <a:rPr lang="en-US" b="1" dirty="0" smtClean="0">
                <a:solidFill>
                  <a:srgbClr val="FF0000"/>
                </a:solidFill>
              </a:rPr>
              <a:t>Goods are differentiated by firm, while increasing returns at the firm level limit product variety</a:t>
            </a:r>
          </a:p>
        </p:txBody>
      </p:sp>
    </p:spTree>
    <p:extLst>
      <p:ext uri="{BB962C8B-B14F-4D97-AF65-F5344CB8AC3E}">
        <p14:creationId xmlns:p14="http://schemas.microsoft.com/office/powerpoint/2010/main" val="3475852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r>
              <a:rPr lang="en-US" b="1" dirty="0" smtClean="0"/>
              <a:t>Summary: Monopolistic Competition</a:t>
            </a:r>
          </a:p>
        </p:txBody>
      </p:sp>
      <p:sp>
        <p:nvSpPr>
          <p:cNvPr id="12291" name="Rectangle 3"/>
          <p:cNvSpPr>
            <a:spLocks noGrp="1" noChangeArrowheads="1"/>
          </p:cNvSpPr>
          <p:nvPr>
            <p:ph type="body" idx="1"/>
          </p:nvPr>
        </p:nvSpPr>
        <p:spPr/>
        <p:txBody>
          <a:bodyPr/>
          <a:lstStyle/>
          <a:p>
            <a:pPr>
              <a:buFontTx/>
              <a:buNone/>
            </a:pPr>
            <a:r>
              <a:rPr lang="en-US" dirty="0" smtClean="0"/>
              <a:t>Implications</a:t>
            </a:r>
          </a:p>
          <a:p>
            <a:pPr lvl="1"/>
            <a:r>
              <a:rPr lang="en-GB" b="1" dirty="0" smtClean="0">
                <a:solidFill>
                  <a:srgbClr val="FF0000"/>
                </a:solidFill>
              </a:rPr>
              <a:t>Trade gains through “new products” consumed</a:t>
            </a:r>
            <a:endParaRPr lang="en-US" b="1" dirty="0" smtClean="0">
              <a:solidFill>
                <a:srgbClr val="FF0000"/>
              </a:solidFill>
            </a:endParaRPr>
          </a:p>
          <a:p>
            <a:pPr lvl="1"/>
            <a:r>
              <a:rPr lang="en-US" b="1" dirty="0" smtClean="0">
                <a:solidFill>
                  <a:srgbClr val="00B050"/>
                </a:solidFill>
              </a:rPr>
              <a:t>Model explains intra-industry trade</a:t>
            </a:r>
          </a:p>
          <a:p>
            <a:pPr lvl="1"/>
            <a:r>
              <a:rPr lang="en-US" dirty="0" smtClean="0"/>
              <a:t>Product-differentiated bilateral exports remain positive from any country that produces - less sensitive to trade costs</a:t>
            </a:r>
          </a:p>
          <a:p>
            <a:pPr lvl="1"/>
            <a:r>
              <a:rPr lang="en-GB" dirty="0" smtClean="0">
                <a:solidFill>
                  <a:srgbClr val="FF0000"/>
                </a:solidFill>
              </a:rPr>
              <a:t>Model has a role for </a:t>
            </a:r>
            <a:r>
              <a:rPr lang="en-GB" b="1" dirty="0" smtClean="0">
                <a:solidFill>
                  <a:srgbClr val="FF0000"/>
                </a:solidFill>
              </a:rPr>
              <a:t>firms</a:t>
            </a:r>
            <a:r>
              <a:rPr lang="en-GB" dirty="0" smtClean="0">
                <a:solidFill>
                  <a:srgbClr val="FF0000"/>
                </a:solidFill>
              </a:rPr>
              <a:t> – in form of a </a:t>
            </a:r>
            <a:r>
              <a:rPr lang="en-GB" b="1" dirty="0" smtClean="0">
                <a:solidFill>
                  <a:srgbClr val="FF0000"/>
                </a:solidFill>
              </a:rPr>
              <a:t>representative</a:t>
            </a:r>
            <a:r>
              <a:rPr lang="en-GB" dirty="0" smtClean="0">
                <a:solidFill>
                  <a:srgbClr val="FF0000"/>
                </a:solidFill>
              </a:rPr>
              <a:t> firm</a:t>
            </a:r>
            <a:endParaRPr lang="en-US" dirty="0" smtClean="0">
              <a:solidFill>
                <a:srgbClr val="FF0000"/>
              </a:solidFill>
            </a:endParaRPr>
          </a:p>
        </p:txBody>
      </p:sp>
    </p:spTree>
    <p:extLst>
      <p:ext uri="{BB962C8B-B14F-4D97-AF65-F5344CB8AC3E}">
        <p14:creationId xmlns:p14="http://schemas.microsoft.com/office/powerpoint/2010/main" val="275204914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Summary</a:t>
            </a:r>
            <a:r>
              <a:rPr lang="it-IT" dirty="0" smtClean="0"/>
              <a:t>: new </a:t>
            </a:r>
            <a:r>
              <a:rPr lang="it-IT" dirty="0" err="1" smtClean="0"/>
              <a:t>trade</a:t>
            </a:r>
            <a:r>
              <a:rPr lang="it-IT" dirty="0" smtClean="0"/>
              <a:t> </a:t>
            </a:r>
            <a:r>
              <a:rPr lang="it-IT" dirty="0" err="1" smtClean="0"/>
              <a:t>theory</a:t>
            </a:r>
            <a:endParaRPr lang="it-IT" dirty="0"/>
          </a:p>
        </p:txBody>
      </p:sp>
      <p:sp>
        <p:nvSpPr>
          <p:cNvPr id="3" name="Segnaposto contenuto 2"/>
          <p:cNvSpPr>
            <a:spLocks noGrp="1"/>
          </p:cNvSpPr>
          <p:nvPr>
            <p:ph idx="1"/>
          </p:nvPr>
        </p:nvSpPr>
        <p:spPr/>
        <p:txBody>
          <a:bodyPr>
            <a:normAutofit/>
          </a:bodyPr>
          <a:lstStyle/>
          <a:p>
            <a:r>
              <a:rPr lang="en-US" b="1" dirty="0">
                <a:solidFill>
                  <a:srgbClr val="FF0000"/>
                </a:solidFill>
              </a:rPr>
              <a:t>Introduced increasing returns, imperfect competition </a:t>
            </a:r>
            <a:r>
              <a:rPr lang="en-US" b="1" dirty="0" smtClean="0">
                <a:solidFill>
                  <a:srgbClr val="FF0000"/>
                </a:solidFill>
              </a:rPr>
              <a:t> and </a:t>
            </a:r>
            <a:r>
              <a:rPr lang="en-US" b="1" dirty="0">
                <a:solidFill>
                  <a:srgbClr val="FF0000"/>
                </a:solidFill>
              </a:rPr>
              <a:t>product differentiation</a:t>
            </a:r>
          </a:p>
          <a:p>
            <a:pPr lvl="1"/>
            <a:r>
              <a:rPr lang="en-US" dirty="0" smtClean="0"/>
              <a:t>This </a:t>
            </a:r>
            <a:r>
              <a:rPr lang="en-US" dirty="0"/>
              <a:t>helped resolve the indeterminacy of firm size</a:t>
            </a:r>
          </a:p>
          <a:p>
            <a:pPr lvl="1"/>
            <a:r>
              <a:rPr lang="en-US" dirty="0" smtClean="0"/>
              <a:t>With </a:t>
            </a:r>
            <a:r>
              <a:rPr lang="en-US" dirty="0"/>
              <a:t>product differentiation, firms face downward sloping </a:t>
            </a:r>
            <a:r>
              <a:rPr lang="en-US" dirty="0" smtClean="0"/>
              <a:t>demand </a:t>
            </a:r>
            <a:r>
              <a:rPr lang="en-US" dirty="0"/>
              <a:t>curves and there exists an optimal firm size</a:t>
            </a:r>
          </a:p>
          <a:p>
            <a:r>
              <a:rPr lang="en-US" dirty="0" smtClean="0"/>
              <a:t>Free </a:t>
            </a:r>
            <a:r>
              <a:rPr lang="en-US" dirty="0"/>
              <a:t>entry (and general equilibrium) then pins down </a:t>
            </a:r>
            <a:r>
              <a:rPr lang="en-US" dirty="0" smtClean="0"/>
              <a:t> industry </a:t>
            </a:r>
            <a:r>
              <a:rPr lang="en-US" dirty="0"/>
              <a:t>size and also the number of firms within an </a:t>
            </a:r>
            <a:r>
              <a:rPr lang="en-US" dirty="0" smtClean="0"/>
              <a:t>industry</a:t>
            </a:r>
            <a:endParaRPr lang="en-US" dirty="0"/>
          </a:p>
          <a:p>
            <a:r>
              <a:rPr lang="en-US" b="1" dirty="0" smtClean="0">
                <a:solidFill>
                  <a:srgbClr val="FF0000"/>
                </a:solidFill>
              </a:rPr>
              <a:t>New </a:t>
            </a:r>
            <a:r>
              <a:rPr lang="en-US" b="1" dirty="0">
                <a:solidFill>
                  <a:srgbClr val="FF0000"/>
                </a:solidFill>
              </a:rPr>
              <a:t>Trade Theory rationalized two-way trade flows in </a:t>
            </a:r>
            <a:r>
              <a:rPr lang="en-US" b="1" dirty="0" smtClean="0">
                <a:solidFill>
                  <a:srgbClr val="FF0000"/>
                </a:solidFill>
              </a:rPr>
              <a:t> similar </a:t>
            </a:r>
            <a:r>
              <a:rPr lang="en-US" b="1" dirty="0">
                <a:solidFill>
                  <a:srgbClr val="FF0000"/>
                </a:solidFill>
              </a:rPr>
              <a:t>products across countries</a:t>
            </a:r>
            <a:endParaRPr lang="it-IT" b="1" dirty="0">
              <a:solidFill>
                <a:srgbClr val="FF0000"/>
              </a:solidFill>
            </a:endParaRPr>
          </a:p>
        </p:txBody>
      </p:sp>
    </p:spTree>
    <p:extLst>
      <p:ext uri="{BB962C8B-B14F-4D97-AF65-F5344CB8AC3E}">
        <p14:creationId xmlns:p14="http://schemas.microsoft.com/office/powerpoint/2010/main" val="350563271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But</a:t>
            </a:r>
            <a:r>
              <a:rPr lang="it-IT" dirty="0" smtClean="0"/>
              <a:t> </a:t>
            </a:r>
            <a:r>
              <a:rPr lang="it-IT" dirty="0" err="1" smtClean="0"/>
              <a:t>people</a:t>
            </a:r>
            <a:r>
              <a:rPr lang="it-IT" dirty="0" smtClean="0"/>
              <a:t> </a:t>
            </a:r>
            <a:r>
              <a:rPr lang="it-IT" dirty="0" err="1" smtClean="0"/>
              <a:t>realized</a:t>
            </a:r>
            <a:r>
              <a:rPr lang="it-IT" dirty="0" smtClean="0"/>
              <a:t> </a:t>
            </a:r>
            <a:r>
              <a:rPr lang="it-IT" dirty="0" err="1" smtClean="0"/>
              <a:t>that</a:t>
            </a:r>
            <a:r>
              <a:rPr lang="it-IT" dirty="0" smtClean="0"/>
              <a:t> </a:t>
            </a:r>
            <a:r>
              <a:rPr lang="it-IT" dirty="0" err="1" smtClean="0"/>
              <a:t>geography</a:t>
            </a:r>
            <a:r>
              <a:rPr lang="it-IT" dirty="0" smtClean="0"/>
              <a:t> </a:t>
            </a:r>
            <a:r>
              <a:rPr lang="it-IT" dirty="0" err="1" smtClean="0"/>
              <a:t>matters</a:t>
            </a:r>
            <a:r>
              <a:rPr lang="it-IT" dirty="0" smtClean="0"/>
              <a:t>…</a:t>
            </a:r>
            <a:endParaRPr lang="en-GB" dirty="0"/>
          </a:p>
        </p:txBody>
      </p:sp>
      <p:sp>
        <p:nvSpPr>
          <p:cNvPr id="3" name="Segnaposto contenuto 2"/>
          <p:cNvSpPr>
            <a:spLocks noGrp="1"/>
          </p:cNvSpPr>
          <p:nvPr>
            <p:ph idx="1"/>
          </p:nvPr>
        </p:nvSpPr>
        <p:spPr/>
        <p:txBody>
          <a:bodyPr/>
          <a:lstStyle/>
          <a:p>
            <a:r>
              <a:rPr lang="it-IT" dirty="0" err="1" smtClean="0"/>
              <a:t>Indeed</a:t>
            </a:r>
            <a:r>
              <a:rPr lang="it-IT" dirty="0" smtClean="0"/>
              <a:t> data </a:t>
            </a:r>
            <a:r>
              <a:rPr lang="it-IT" dirty="0" err="1" smtClean="0"/>
              <a:t>had</a:t>
            </a:r>
            <a:r>
              <a:rPr lang="it-IT" dirty="0" smtClean="0"/>
              <a:t> </a:t>
            </a:r>
            <a:r>
              <a:rPr lang="it-IT" dirty="0" err="1" smtClean="0"/>
              <a:t>become</a:t>
            </a:r>
            <a:r>
              <a:rPr lang="it-IT" dirty="0" smtClean="0"/>
              <a:t> </a:t>
            </a:r>
            <a:r>
              <a:rPr lang="it-IT" dirty="0" err="1" smtClean="0"/>
              <a:t>available</a:t>
            </a:r>
            <a:r>
              <a:rPr lang="it-IT" dirty="0" smtClean="0"/>
              <a:t> </a:t>
            </a:r>
            <a:r>
              <a:rPr lang="it-IT" dirty="0" err="1" smtClean="0"/>
              <a:t>pointing</a:t>
            </a:r>
            <a:r>
              <a:rPr lang="it-IT" dirty="0" smtClean="0"/>
              <a:t> to the </a:t>
            </a:r>
            <a:r>
              <a:rPr lang="it-IT" dirty="0" err="1" smtClean="0"/>
              <a:t>role</a:t>
            </a:r>
            <a:r>
              <a:rPr lang="it-IT" dirty="0" smtClean="0"/>
              <a:t> of </a:t>
            </a:r>
            <a:r>
              <a:rPr lang="it-IT" dirty="0" err="1" smtClean="0"/>
              <a:t>geography</a:t>
            </a:r>
            <a:r>
              <a:rPr lang="it-IT" dirty="0" smtClean="0"/>
              <a:t>..</a:t>
            </a:r>
          </a:p>
          <a:p>
            <a:r>
              <a:rPr lang="it-IT" dirty="0" err="1" smtClean="0"/>
              <a:t>Distance</a:t>
            </a:r>
            <a:r>
              <a:rPr lang="it-IT" dirty="0" smtClean="0"/>
              <a:t>, </a:t>
            </a:r>
            <a:r>
              <a:rPr lang="it-IT" dirty="0" err="1" smtClean="0"/>
              <a:t>which</a:t>
            </a:r>
            <a:r>
              <a:rPr lang="it-IT" dirty="0" smtClean="0"/>
              <a:t> can be </a:t>
            </a:r>
            <a:r>
              <a:rPr lang="it-IT" dirty="0" err="1" smtClean="0"/>
              <a:t>physical</a:t>
            </a:r>
            <a:r>
              <a:rPr lang="it-IT" dirty="0" smtClean="0"/>
              <a:t> (e.g. Km), cultural (</a:t>
            </a:r>
            <a:r>
              <a:rPr lang="it-IT" dirty="0" err="1" smtClean="0"/>
              <a:t>religion</a:t>
            </a:r>
            <a:r>
              <a:rPr lang="it-IT" dirty="0" smtClean="0"/>
              <a:t>, </a:t>
            </a:r>
            <a:r>
              <a:rPr lang="it-IT" dirty="0" err="1" smtClean="0"/>
              <a:t>language</a:t>
            </a:r>
            <a:r>
              <a:rPr lang="it-IT" dirty="0" smtClean="0"/>
              <a:t>), </a:t>
            </a:r>
            <a:r>
              <a:rPr lang="it-IT" dirty="0" err="1" smtClean="0"/>
              <a:t>historical</a:t>
            </a:r>
            <a:r>
              <a:rPr lang="it-IT" dirty="0" smtClean="0"/>
              <a:t> (</a:t>
            </a:r>
            <a:r>
              <a:rPr lang="it-IT" dirty="0" err="1" smtClean="0"/>
              <a:t>columnies</a:t>
            </a:r>
            <a:r>
              <a:rPr lang="it-IT" dirty="0" smtClean="0"/>
              <a:t>, </a:t>
            </a:r>
            <a:r>
              <a:rPr lang="it-IT" dirty="0" err="1" smtClean="0"/>
              <a:t>etc</a:t>
            </a:r>
            <a:r>
              <a:rPr lang="it-IT" dirty="0" smtClean="0"/>
              <a:t>).</a:t>
            </a:r>
          </a:p>
          <a:p>
            <a:r>
              <a:rPr lang="it-IT" dirty="0" err="1" smtClean="0"/>
              <a:t>Let’s</a:t>
            </a:r>
            <a:r>
              <a:rPr lang="it-IT" dirty="0" smtClean="0"/>
              <a:t> </a:t>
            </a:r>
            <a:r>
              <a:rPr lang="it-IT" dirty="0" err="1" smtClean="0"/>
              <a:t>see</a:t>
            </a:r>
            <a:r>
              <a:rPr lang="it-IT" dirty="0" smtClean="0"/>
              <a:t> the </a:t>
            </a:r>
            <a:r>
              <a:rPr lang="it-IT" dirty="0" err="1" smtClean="0"/>
              <a:t>development</a:t>
            </a:r>
            <a:r>
              <a:rPr lang="it-IT" dirty="0" smtClean="0"/>
              <a:t> of </a:t>
            </a:r>
            <a:r>
              <a:rPr lang="it-IT" dirty="0" err="1" smtClean="0"/>
              <a:t>shipping</a:t>
            </a:r>
            <a:r>
              <a:rPr lang="it-IT" dirty="0" smtClean="0"/>
              <a:t> </a:t>
            </a:r>
            <a:r>
              <a:rPr lang="it-IT" dirty="0" err="1" smtClean="0"/>
              <a:t>routes</a:t>
            </a:r>
            <a:r>
              <a:rPr lang="it-IT" dirty="0" smtClean="0"/>
              <a:t> over time…</a:t>
            </a:r>
            <a:endParaRPr lang="en-GB" dirty="0"/>
          </a:p>
        </p:txBody>
      </p:sp>
    </p:spTree>
    <p:extLst>
      <p:ext uri="{BB962C8B-B14F-4D97-AF65-F5344CB8AC3E}">
        <p14:creationId xmlns:p14="http://schemas.microsoft.com/office/powerpoint/2010/main" val="3470420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Summary</a:t>
            </a:r>
            <a:r>
              <a:rPr lang="it-IT" dirty="0" smtClean="0">
                <a:solidFill>
                  <a:schemeClr val="tx1">
                    <a:lumMod val="65000"/>
                    <a:lumOff val="35000"/>
                  </a:schemeClr>
                </a:solidFill>
              </a:rPr>
              <a:t>: “</a:t>
            </a:r>
            <a:r>
              <a:rPr lang="it-IT" dirty="0" err="1" smtClean="0">
                <a:solidFill>
                  <a:schemeClr val="tx1">
                    <a:lumMod val="65000"/>
                    <a:lumOff val="35000"/>
                  </a:schemeClr>
                </a:solidFill>
              </a:rPr>
              <a:t>Ricardo’s</a:t>
            </a:r>
            <a:r>
              <a:rPr lang="it-IT" dirty="0" smtClean="0">
                <a:solidFill>
                  <a:schemeClr val="tx1">
                    <a:lumMod val="65000"/>
                    <a:lumOff val="35000"/>
                  </a:schemeClr>
                </a:solidFill>
              </a:rPr>
              <a:t> </a:t>
            </a:r>
            <a:r>
              <a:rPr lang="it-IT" dirty="0" err="1" smtClean="0">
                <a:solidFill>
                  <a:schemeClr val="tx1">
                    <a:lumMod val="65000"/>
                    <a:lumOff val="35000"/>
                  </a:schemeClr>
                </a:solidFill>
              </a:rPr>
              <a:t>difficult</a:t>
            </a:r>
            <a:r>
              <a:rPr lang="it-IT" dirty="0" smtClean="0">
                <a:solidFill>
                  <a:schemeClr val="tx1">
                    <a:lumMod val="65000"/>
                    <a:lumOff val="35000"/>
                  </a:schemeClr>
                </a:solidFill>
              </a:rPr>
              <a:t> idea”</a:t>
            </a:r>
            <a:endParaRPr lang="it-IT"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fontScale="92500" lnSpcReduction="10000"/>
          </a:bodyPr>
          <a:lstStyle/>
          <a:p>
            <a:pPr>
              <a:buNone/>
            </a:pPr>
            <a:r>
              <a:rPr lang="en-US" b="1" i="1" dirty="0" smtClean="0">
                <a:solidFill>
                  <a:schemeClr val="tx1">
                    <a:lumMod val="50000"/>
                    <a:lumOff val="50000"/>
                  </a:schemeClr>
                </a:solidFill>
              </a:rPr>
              <a:t>1. “Wages are determined in a national labor market”:</a:t>
            </a:r>
          </a:p>
          <a:p>
            <a:pPr>
              <a:buFont typeface="Times New Roman" pitchFamily="18" charset="0"/>
              <a:buChar char="►"/>
            </a:pPr>
            <a:r>
              <a:rPr lang="en-US" i="1" dirty="0" smtClean="0">
                <a:solidFill>
                  <a:schemeClr val="tx1">
                    <a:lumMod val="50000"/>
                    <a:lumOff val="50000"/>
                  </a:schemeClr>
                </a:solidFill>
              </a:rPr>
              <a:t>wages earned in </a:t>
            </a:r>
            <a:r>
              <a:rPr lang="en-US" i="1" u="sng" dirty="0" smtClean="0">
                <a:solidFill>
                  <a:schemeClr val="tx1">
                    <a:lumMod val="50000"/>
                    <a:lumOff val="50000"/>
                  </a:schemeClr>
                </a:solidFill>
              </a:rPr>
              <a:t>one industry</a:t>
            </a:r>
            <a:r>
              <a:rPr lang="en-US" i="1" dirty="0" smtClean="0">
                <a:solidFill>
                  <a:schemeClr val="tx1">
                    <a:lumMod val="50000"/>
                    <a:lumOff val="50000"/>
                  </a:schemeClr>
                </a:solidFill>
              </a:rPr>
              <a:t> are largely determined by the wages similar workers are earning in </a:t>
            </a:r>
            <a:r>
              <a:rPr lang="en-US" i="1" u="sng" dirty="0" smtClean="0">
                <a:solidFill>
                  <a:schemeClr val="tx1">
                    <a:lumMod val="50000"/>
                    <a:lumOff val="50000"/>
                  </a:schemeClr>
                </a:solidFill>
              </a:rPr>
              <a:t>other industries</a:t>
            </a:r>
            <a:r>
              <a:rPr lang="en-US" i="1" dirty="0" smtClean="0">
                <a:solidFill>
                  <a:schemeClr val="tx1">
                    <a:lumMod val="50000"/>
                    <a:lumOff val="50000"/>
                  </a:schemeClr>
                </a:solidFill>
              </a:rPr>
              <a:t>. Their picture is of </a:t>
            </a:r>
            <a:r>
              <a:rPr lang="en-US" i="1" u="sng" dirty="0" smtClean="0">
                <a:solidFill>
                  <a:schemeClr val="tx1">
                    <a:lumMod val="50000"/>
                    <a:lumOff val="50000"/>
                  </a:schemeClr>
                </a:solidFill>
              </a:rPr>
              <a:t>aircraft workers gaining</a:t>
            </a:r>
            <a:r>
              <a:rPr lang="en-US" i="1" dirty="0" smtClean="0">
                <a:solidFill>
                  <a:schemeClr val="tx1">
                    <a:lumMod val="50000"/>
                    <a:lumOff val="50000"/>
                  </a:schemeClr>
                </a:solidFill>
              </a:rPr>
              <a:t> and </a:t>
            </a:r>
            <a:r>
              <a:rPr lang="en-US" i="1" u="sng" dirty="0" smtClean="0">
                <a:solidFill>
                  <a:schemeClr val="tx1">
                    <a:lumMod val="50000"/>
                    <a:lumOff val="50000"/>
                  </a:schemeClr>
                </a:solidFill>
              </a:rPr>
              <a:t>textile workers losing</a:t>
            </a:r>
          </a:p>
          <a:p>
            <a:pPr>
              <a:buFont typeface="Times New Roman" pitchFamily="18" charset="0"/>
              <a:buChar char="►"/>
            </a:pPr>
            <a:r>
              <a:rPr lang="en-US" i="1" u="sng" dirty="0" smtClean="0">
                <a:solidFill>
                  <a:schemeClr val="tx1">
                    <a:lumMod val="50000"/>
                    <a:lumOff val="50000"/>
                  </a:schemeClr>
                </a:solidFill>
              </a:rPr>
              <a:t>Non-economists</a:t>
            </a:r>
            <a:r>
              <a:rPr lang="en-US" i="1" dirty="0" smtClean="0">
                <a:solidFill>
                  <a:schemeClr val="tx1">
                    <a:lumMod val="50000"/>
                    <a:lumOff val="50000"/>
                  </a:schemeClr>
                </a:solidFill>
              </a:rPr>
              <a:t> typically think that wages should reflect productivity </a:t>
            </a:r>
            <a:r>
              <a:rPr lang="en-US" i="1" u="sng" dirty="0" smtClean="0">
                <a:solidFill>
                  <a:schemeClr val="tx1">
                    <a:lumMod val="50000"/>
                    <a:lumOff val="50000"/>
                  </a:schemeClr>
                </a:solidFill>
              </a:rPr>
              <a:t>at the level of the individual company</a:t>
            </a:r>
            <a:r>
              <a:rPr lang="en-US" i="1" dirty="0" smtClean="0">
                <a:solidFill>
                  <a:schemeClr val="tx1">
                    <a:lumMod val="50000"/>
                    <a:lumOff val="50000"/>
                  </a:schemeClr>
                </a:solidFill>
              </a:rPr>
              <a:t>.</a:t>
            </a:r>
          </a:p>
          <a:p>
            <a:pPr>
              <a:buFont typeface="Times New Roman" pitchFamily="18" charset="0"/>
              <a:buChar char="►"/>
            </a:pPr>
            <a:r>
              <a:rPr lang="en-US" i="1" dirty="0" smtClean="0">
                <a:solidFill>
                  <a:schemeClr val="tx1">
                    <a:lumMod val="50000"/>
                    <a:lumOff val="50000"/>
                  </a:schemeClr>
                </a:solidFill>
              </a:rPr>
              <a:t>It is a fact that some </a:t>
            </a:r>
            <a:r>
              <a:rPr lang="en-US" i="1" u="sng" dirty="0" smtClean="0">
                <a:solidFill>
                  <a:schemeClr val="tx1">
                    <a:lumMod val="50000"/>
                    <a:lumOff val="50000"/>
                  </a:schemeClr>
                </a:solidFill>
              </a:rPr>
              <a:t>Bangladeshi</a:t>
            </a:r>
            <a:r>
              <a:rPr lang="en-US" i="1" dirty="0" smtClean="0">
                <a:solidFill>
                  <a:schemeClr val="tx1">
                    <a:lumMod val="50000"/>
                    <a:lumOff val="50000"/>
                  </a:schemeClr>
                </a:solidFill>
              </a:rPr>
              <a:t> </a:t>
            </a:r>
            <a:r>
              <a:rPr lang="en-US" i="1" u="sng" dirty="0" smtClean="0">
                <a:solidFill>
                  <a:schemeClr val="tx1">
                    <a:lumMod val="50000"/>
                    <a:lumOff val="50000"/>
                  </a:schemeClr>
                </a:solidFill>
              </a:rPr>
              <a:t>apparel factories</a:t>
            </a:r>
            <a:r>
              <a:rPr lang="en-US" i="1" dirty="0" smtClean="0">
                <a:solidFill>
                  <a:schemeClr val="tx1">
                    <a:lumMod val="50000"/>
                    <a:lumOff val="50000"/>
                  </a:schemeClr>
                </a:solidFill>
              </a:rPr>
              <a:t> manage to achieve labor productivity </a:t>
            </a:r>
            <a:r>
              <a:rPr lang="en-US" i="1" u="sng" dirty="0" smtClean="0">
                <a:solidFill>
                  <a:schemeClr val="tx1">
                    <a:lumMod val="50000"/>
                    <a:lumOff val="50000"/>
                  </a:schemeClr>
                </a:solidFill>
              </a:rPr>
              <a:t>close to half</a:t>
            </a:r>
            <a:r>
              <a:rPr lang="en-US" i="1" dirty="0" smtClean="0">
                <a:solidFill>
                  <a:schemeClr val="tx1">
                    <a:lumMod val="50000"/>
                    <a:lumOff val="50000"/>
                  </a:schemeClr>
                </a:solidFill>
              </a:rPr>
              <a:t> those of comparable installations in the United States, although overall Bangladeshi </a:t>
            </a:r>
            <a:r>
              <a:rPr lang="en-US" i="1" u="sng" dirty="0" smtClean="0">
                <a:solidFill>
                  <a:schemeClr val="tx1">
                    <a:lumMod val="50000"/>
                    <a:lumOff val="50000"/>
                  </a:schemeClr>
                </a:solidFill>
              </a:rPr>
              <a:t>manufacturing</a:t>
            </a:r>
            <a:r>
              <a:rPr lang="en-US" i="1" dirty="0" smtClean="0">
                <a:solidFill>
                  <a:schemeClr val="tx1">
                    <a:lumMod val="50000"/>
                    <a:lumOff val="50000"/>
                  </a:schemeClr>
                </a:solidFill>
              </a:rPr>
              <a:t> productivity is probably </a:t>
            </a:r>
            <a:r>
              <a:rPr lang="en-US" i="1" u="sng" dirty="0" smtClean="0">
                <a:solidFill>
                  <a:schemeClr val="tx1">
                    <a:lumMod val="50000"/>
                    <a:lumOff val="50000"/>
                  </a:schemeClr>
                </a:solidFill>
              </a:rPr>
              <a:t>only about 5 percent</a:t>
            </a:r>
            <a:r>
              <a:rPr lang="en-US" i="1" dirty="0" smtClean="0">
                <a:solidFill>
                  <a:schemeClr val="tx1">
                    <a:lumMod val="50000"/>
                    <a:lumOff val="50000"/>
                  </a:schemeClr>
                </a:solidFill>
              </a:rPr>
              <a:t> of the US level. Non-economists find it extremely disturbing and puzzling that wages in those productive factories are only </a:t>
            </a:r>
            <a:r>
              <a:rPr lang="en-US" i="1" u="sng" dirty="0" smtClean="0">
                <a:solidFill>
                  <a:schemeClr val="tx1">
                    <a:lumMod val="50000"/>
                    <a:lumOff val="50000"/>
                  </a:schemeClr>
                </a:solidFill>
              </a:rPr>
              <a:t>10 percent of US standards</a:t>
            </a: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5</a:t>
            </a:fld>
            <a:endParaRPr lang="it-IT"/>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spTree>
    <p:extLst>
      <p:ext uri="{BB962C8B-B14F-4D97-AF65-F5344CB8AC3E}">
        <p14:creationId xmlns:p14="http://schemas.microsoft.com/office/powerpoint/2010/main" val="2475683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Summary</a:t>
            </a:r>
            <a:r>
              <a:rPr lang="it-IT" dirty="0" smtClean="0">
                <a:solidFill>
                  <a:schemeClr val="tx1">
                    <a:lumMod val="65000"/>
                    <a:lumOff val="35000"/>
                  </a:schemeClr>
                </a:solidFill>
              </a:rPr>
              <a:t>: “</a:t>
            </a:r>
            <a:r>
              <a:rPr lang="it-IT" dirty="0" err="1" smtClean="0">
                <a:solidFill>
                  <a:schemeClr val="tx1">
                    <a:lumMod val="65000"/>
                    <a:lumOff val="35000"/>
                  </a:schemeClr>
                </a:solidFill>
              </a:rPr>
              <a:t>Ricardo’s</a:t>
            </a:r>
            <a:r>
              <a:rPr lang="it-IT" dirty="0" smtClean="0">
                <a:solidFill>
                  <a:schemeClr val="tx1">
                    <a:lumMod val="65000"/>
                    <a:lumOff val="35000"/>
                  </a:schemeClr>
                </a:solidFill>
              </a:rPr>
              <a:t> </a:t>
            </a:r>
            <a:r>
              <a:rPr lang="it-IT" dirty="0" err="1" smtClean="0">
                <a:solidFill>
                  <a:schemeClr val="tx1">
                    <a:lumMod val="65000"/>
                    <a:lumOff val="35000"/>
                  </a:schemeClr>
                </a:solidFill>
              </a:rPr>
              <a:t>difficult</a:t>
            </a:r>
            <a:r>
              <a:rPr lang="it-IT" dirty="0" smtClean="0">
                <a:solidFill>
                  <a:schemeClr val="tx1">
                    <a:lumMod val="65000"/>
                    <a:lumOff val="35000"/>
                  </a:schemeClr>
                </a:solidFill>
              </a:rPr>
              <a:t> idea”</a:t>
            </a:r>
            <a:endParaRPr lang="it-IT"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lnSpcReduction="10000"/>
          </a:bodyPr>
          <a:lstStyle/>
          <a:p>
            <a:pPr>
              <a:buNone/>
            </a:pPr>
            <a:r>
              <a:rPr lang="en-US" b="1" i="1" dirty="0" smtClean="0">
                <a:solidFill>
                  <a:schemeClr val="tx1">
                    <a:lumMod val="50000"/>
                    <a:lumOff val="50000"/>
                  </a:schemeClr>
                </a:solidFill>
              </a:rPr>
              <a:t>1. “Wages are determined in a national labor market”:</a:t>
            </a:r>
          </a:p>
          <a:p>
            <a:pPr>
              <a:buFont typeface="Times New Roman" pitchFamily="18" charset="0"/>
              <a:buChar char="►"/>
            </a:pPr>
            <a:r>
              <a:rPr lang="en-US" i="1" dirty="0" smtClean="0">
                <a:solidFill>
                  <a:schemeClr val="tx1">
                    <a:lumMod val="50000"/>
                    <a:lumOff val="50000"/>
                  </a:schemeClr>
                </a:solidFill>
              </a:rPr>
              <a:t>not obvious to non-economists that </a:t>
            </a:r>
            <a:r>
              <a:rPr lang="en-US" i="1" u="sng" dirty="0" smtClean="0">
                <a:solidFill>
                  <a:schemeClr val="tx1">
                    <a:lumMod val="50000"/>
                    <a:lumOff val="50000"/>
                  </a:schemeClr>
                </a:solidFill>
              </a:rPr>
              <a:t>wages are endogenous</a:t>
            </a:r>
          </a:p>
          <a:p>
            <a:pPr>
              <a:buFont typeface="Times New Roman" pitchFamily="18" charset="0"/>
              <a:buChar char="►"/>
            </a:pPr>
            <a:r>
              <a:rPr lang="en-US" i="1" dirty="0" smtClean="0">
                <a:solidFill>
                  <a:schemeClr val="tx1">
                    <a:lumMod val="50000"/>
                    <a:lumOff val="50000"/>
                  </a:schemeClr>
                </a:solidFill>
              </a:rPr>
              <a:t>«what would happen if people who work for such low wages manage to </a:t>
            </a:r>
            <a:r>
              <a:rPr lang="en-US" i="1" u="sng" dirty="0" smtClean="0">
                <a:solidFill>
                  <a:schemeClr val="tx1">
                    <a:lumMod val="50000"/>
                    <a:lumOff val="50000"/>
                  </a:schemeClr>
                </a:solidFill>
              </a:rPr>
              <a:t>achieve Western productivity</a:t>
            </a:r>
            <a:r>
              <a:rPr lang="en-US" i="1" dirty="0" smtClean="0">
                <a:solidFill>
                  <a:schemeClr val="tx1">
                    <a:lumMod val="50000"/>
                    <a:lumOff val="50000"/>
                  </a:schemeClr>
                </a:solidFill>
              </a:rPr>
              <a:t>?»</a:t>
            </a:r>
          </a:p>
          <a:p>
            <a:pPr>
              <a:buFont typeface="Times New Roman" pitchFamily="18" charset="0"/>
              <a:buChar char="►"/>
            </a:pPr>
            <a:r>
              <a:rPr lang="en-US" i="1" dirty="0" smtClean="0">
                <a:solidFill>
                  <a:schemeClr val="tx1">
                    <a:lumMod val="50000"/>
                    <a:lumOff val="50000"/>
                  </a:schemeClr>
                </a:solidFill>
              </a:rPr>
              <a:t>The </a:t>
            </a:r>
            <a:r>
              <a:rPr lang="en-US" i="1" u="sng" dirty="0" smtClean="0">
                <a:solidFill>
                  <a:schemeClr val="tx1">
                    <a:lumMod val="50000"/>
                    <a:lumOff val="50000"/>
                  </a:schemeClr>
                </a:solidFill>
              </a:rPr>
              <a:t>economist's answer</a:t>
            </a:r>
            <a:r>
              <a:rPr lang="en-US" i="1" dirty="0" smtClean="0">
                <a:solidFill>
                  <a:schemeClr val="tx1">
                    <a:lumMod val="50000"/>
                    <a:lumOff val="50000"/>
                  </a:schemeClr>
                </a:solidFill>
              </a:rPr>
              <a:t> is: «if they achieve Western productivity, they will be paid </a:t>
            </a:r>
            <a:r>
              <a:rPr lang="en-US" i="1" u="sng" dirty="0" smtClean="0">
                <a:solidFill>
                  <a:schemeClr val="tx1">
                    <a:lumMod val="50000"/>
                    <a:lumOff val="50000"/>
                  </a:schemeClr>
                </a:solidFill>
              </a:rPr>
              <a:t>Western wages</a:t>
            </a:r>
            <a:r>
              <a:rPr lang="en-US" i="1" dirty="0" smtClean="0">
                <a:solidFill>
                  <a:schemeClr val="tx1">
                    <a:lumMod val="50000"/>
                    <a:lumOff val="50000"/>
                  </a:schemeClr>
                </a:solidFill>
              </a:rPr>
              <a:t>» -- as has in fact happened in Japan</a:t>
            </a:r>
          </a:p>
          <a:p>
            <a:pPr>
              <a:buFont typeface="Times New Roman" pitchFamily="18" charset="0"/>
              <a:buChar char="►"/>
            </a:pPr>
            <a:r>
              <a:rPr lang="en-US" i="1" dirty="0" smtClean="0">
                <a:solidFill>
                  <a:schemeClr val="tx1">
                    <a:lumMod val="50000"/>
                    <a:lumOff val="50000"/>
                  </a:schemeClr>
                </a:solidFill>
              </a:rPr>
              <a:t>But to the </a:t>
            </a:r>
            <a:r>
              <a:rPr lang="en-US" i="1" u="sng" dirty="0" smtClean="0">
                <a:solidFill>
                  <a:schemeClr val="tx1">
                    <a:lumMod val="50000"/>
                    <a:lumOff val="50000"/>
                  </a:schemeClr>
                </a:solidFill>
              </a:rPr>
              <a:t>non-economist</a:t>
            </a:r>
            <a:r>
              <a:rPr lang="en-US" i="1" dirty="0" smtClean="0">
                <a:solidFill>
                  <a:schemeClr val="tx1">
                    <a:lumMod val="50000"/>
                    <a:lumOff val="50000"/>
                  </a:schemeClr>
                </a:solidFill>
              </a:rPr>
              <a:t> this conclusion is neither natural nor plausible. (And he is likely to offer those Bangladeshi factories as a counterexample, missing the distinction between </a:t>
            </a:r>
            <a:r>
              <a:rPr lang="en-US" i="1" u="sng" dirty="0" smtClean="0">
                <a:solidFill>
                  <a:schemeClr val="tx1">
                    <a:lumMod val="50000"/>
                    <a:lumOff val="50000"/>
                  </a:schemeClr>
                </a:solidFill>
              </a:rPr>
              <a:t>factory-level</a:t>
            </a:r>
            <a:r>
              <a:rPr lang="en-US" i="1" dirty="0" smtClean="0">
                <a:solidFill>
                  <a:schemeClr val="tx1">
                    <a:lumMod val="50000"/>
                    <a:lumOff val="50000"/>
                  </a:schemeClr>
                </a:solidFill>
              </a:rPr>
              <a:t> and </a:t>
            </a:r>
            <a:r>
              <a:rPr lang="en-US" i="1" u="sng" dirty="0" smtClean="0">
                <a:solidFill>
                  <a:schemeClr val="tx1">
                    <a:lumMod val="50000"/>
                    <a:lumOff val="50000"/>
                  </a:schemeClr>
                </a:solidFill>
              </a:rPr>
              <a:t>national-level</a:t>
            </a:r>
            <a:r>
              <a:rPr lang="en-US" i="1" dirty="0" smtClean="0">
                <a:solidFill>
                  <a:schemeClr val="tx1">
                    <a:lumMod val="50000"/>
                    <a:lumOff val="50000"/>
                  </a:schemeClr>
                </a:solidFill>
              </a:rPr>
              <a:t> productivity).</a:t>
            </a: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6</a:t>
            </a:fld>
            <a:endParaRPr lang="it-IT"/>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spTree>
    <p:extLst>
      <p:ext uri="{BB962C8B-B14F-4D97-AF65-F5344CB8AC3E}">
        <p14:creationId xmlns:p14="http://schemas.microsoft.com/office/powerpoint/2010/main" val="3495610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Summary</a:t>
            </a:r>
            <a:r>
              <a:rPr lang="it-IT" dirty="0" smtClean="0">
                <a:solidFill>
                  <a:schemeClr val="tx1">
                    <a:lumMod val="65000"/>
                    <a:lumOff val="35000"/>
                  </a:schemeClr>
                </a:solidFill>
              </a:rPr>
              <a:t>:“</a:t>
            </a:r>
            <a:r>
              <a:rPr lang="it-IT" dirty="0" err="1" smtClean="0">
                <a:solidFill>
                  <a:schemeClr val="tx1">
                    <a:lumMod val="65000"/>
                    <a:lumOff val="35000"/>
                  </a:schemeClr>
                </a:solidFill>
              </a:rPr>
              <a:t>Ricardo’s</a:t>
            </a:r>
            <a:r>
              <a:rPr lang="it-IT" dirty="0" smtClean="0">
                <a:solidFill>
                  <a:schemeClr val="tx1">
                    <a:lumMod val="65000"/>
                    <a:lumOff val="35000"/>
                  </a:schemeClr>
                </a:solidFill>
              </a:rPr>
              <a:t> </a:t>
            </a:r>
            <a:r>
              <a:rPr lang="it-IT" dirty="0" err="1" smtClean="0">
                <a:solidFill>
                  <a:schemeClr val="tx1">
                    <a:lumMod val="65000"/>
                    <a:lumOff val="35000"/>
                  </a:schemeClr>
                </a:solidFill>
              </a:rPr>
              <a:t>difficult</a:t>
            </a:r>
            <a:r>
              <a:rPr lang="it-IT" dirty="0" smtClean="0">
                <a:solidFill>
                  <a:schemeClr val="tx1">
                    <a:lumMod val="65000"/>
                    <a:lumOff val="35000"/>
                  </a:schemeClr>
                </a:solidFill>
              </a:rPr>
              <a:t> idea”</a:t>
            </a:r>
            <a:endParaRPr lang="it-IT"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a:bodyPr>
          <a:lstStyle/>
          <a:p>
            <a:pPr>
              <a:buNone/>
            </a:pPr>
            <a:r>
              <a:rPr lang="en-US" b="1" i="1" dirty="0" smtClean="0">
                <a:solidFill>
                  <a:schemeClr val="tx1">
                    <a:lumMod val="50000"/>
                    <a:lumOff val="50000"/>
                  </a:schemeClr>
                </a:solidFill>
              </a:rPr>
              <a:t>2. “Constant employment is a reasonable approximation”:</a:t>
            </a:r>
          </a:p>
          <a:p>
            <a:pPr>
              <a:buFont typeface="Times New Roman" pitchFamily="18" charset="0"/>
              <a:buChar char="►"/>
            </a:pPr>
            <a:r>
              <a:rPr lang="en-US" i="1" dirty="0" smtClean="0">
                <a:solidFill>
                  <a:schemeClr val="tx1">
                    <a:lumMod val="50000"/>
                    <a:lumOff val="50000"/>
                  </a:schemeClr>
                </a:solidFill>
              </a:rPr>
              <a:t>international trade is a </a:t>
            </a:r>
            <a:r>
              <a:rPr lang="en-US" i="1" u="sng" dirty="0" smtClean="0">
                <a:solidFill>
                  <a:schemeClr val="tx1">
                    <a:lumMod val="50000"/>
                    <a:lumOff val="50000"/>
                  </a:schemeClr>
                </a:solidFill>
              </a:rPr>
              <a:t>long-run</a:t>
            </a:r>
            <a:r>
              <a:rPr lang="en-US" i="1" dirty="0" smtClean="0">
                <a:solidFill>
                  <a:schemeClr val="tx1">
                    <a:lumMod val="50000"/>
                    <a:lumOff val="50000"/>
                  </a:schemeClr>
                </a:solidFill>
              </a:rPr>
              <a:t> issue, and in the long run the economy has a natural self-correcting </a:t>
            </a:r>
            <a:r>
              <a:rPr lang="en-US" i="1" u="sng" dirty="0" smtClean="0">
                <a:solidFill>
                  <a:schemeClr val="tx1">
                    <a:lumMod val="50000"/>
                    <a:lumOff val="50000"/>
                  </a:schemeClr>
                </a:solidFill>
              </a:rPr>
              <a:t>tendency to return to full employment</a:t>
            </a:r>
          </a:p>
          <a:p>
            <a:pPr>
              <a:buFont typeface="Times New Roman" pitchFamily="18" charset="0"/>
              <a:buChar char="►"/>
            </a:pPr>
            <a:r>
              <a:rPr lang="en-US" i="1" dirty="0" smtClean="0">
                <a:solidFill>
                  <a:schemeClr val="tx1">
                    <a:lumMod val="50000"/>
                    <a:lumOff val="50000"/>
                  </a:schemeClr>
                </a:solidFill>
              </a:rPr>
              <a:t>countries have </a:t>
            </a:r>
            <a:r>
              <a:rPr lang="en-US" i="1" u="sng" dirty="0" smtClean="0">
                <a:solidFill>
                  <a:schemeClr val="tx1">
                    <a:lumMod val="50000"/>
                    <a:lumOff val="50000"/>
                  </a:schemeClr>
                </a:solidFill>
              </a:rPr>
              <a:t>central banks</a:t>
            </a:r>
            <a:r>
              <a:rPr lang="en-US" i="1" dirty="0" smtClean="0">
                <a:solidFill>
                  <a:schemeClr val="tx1">
                    <a:lumMod val="50000"/>
                    <a:lumOff val="50000"/>
                  </a:schemeClr>
                </a:solidFill>
              </a:rPr>
              <a:t>, which try to stabilize employment around the NAIRU</a:t>
            </a:r>
          </a:p>
          <a:p>
            <a:pPr>
              <a:buFont typeface="Times New Roman" pitchFamily="18" charset="0"/>
              <a:buChar char="►"/>
            </a:pPr>
            <a:r>
              <a:rPr lang="en-US" i="1" dirty="0" smtClean="0">
                <a:solidFill>
                  <a:schemeClr val="tx1">
                    <a:lumMod val="50000"/>
                    <a:lumOff val="50000"/>
                  </a:schemeClr>
                </a:solidFill>
              </a:rPr>
              <a:t>This is not at all the way that non-economists think about the issue.</a:t>
            </a: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7</a:t>
            </a:fld>
            <a:endParaRPr lang="it-IT"/>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spTree>
    <p:extLst>
      <p:ext uri="{BB962C8B-B14F-4D97-AF65-F5344CB8AC3E}">
        <p14:creationId xmlns:p14="http://schemas.microsoft.com/office/powerpoint/2010/main" val="19468313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Summary</a:t>
            </a:r>
            <a:r>
              <a:rPr lang="it-IT" dirty="0" smtClean="0">
                <a:solidFill>
                  <a:schemeClr val="tx1">
                    <a:lumMod val="65000"/>
                    <a:lumOff val="35000"/>
                  </a:schemeClr>
                </a:solidFill>
              </a:rPr>
              <a:t>: “</a:t>
            </a:r>
            <a:r>
              <a:rPr lang="it-IT" dirty="0" err="1" smtClean="0">
                <a:solidFill>
                  <a:schemeClr val="tx1">
                    <a:lumMod val="65000"/>
                    <a:lumOff val="35000"/>
                  </a:schemeClr>
                </a:solidFill>
              </a:rPr>
              <a:t>Ricardo’s</a:t>
            </a:r>
            <a:r>
              <a:rPr lang="it-IT" dirty="0" smtClean="0">
                <a:solidFill>
                  <a:schemeClr val="tx1">
                    <a:lumMod val="65000"/>
                    <a:lumOff val="35000"/>
                  </a:schemeClr>
                </a:solidFill>
              </a:rPr>
              <a:t> </a:t>
            </a:r>
            <a:r>
              <a:rPr lang="it-IT" dirty="0" err="1" smtClean="0">
                <a:solidFill>
                  <a:schemeClr val="tx1">
                    <a:lumMod val="65000"/>
                    <a:lumOff val="35000"/>
                  </a:schemeClr>
                </a:solidFill>
              </a:rPr>
              <a:t>difficult</a:t>
            </a:r>
            <a:r>
              <a:rPr lang="it-IT" dirty="0" smtClean="0">
                <a:solidFill>
                  <a:schemeClr val="tx1">
                    <a:lumMod val="65000"/>
                    <a:lumOff val="35000"/>
                  </a:schemeClr>
                </a:solidFill>
              </a:rPr>
              <a:t> idea”</a:t>
            </a:r>
            <a:endParaRPr lang="it-IT"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rmAutofit fontScale="92500" lnSpcReduction="10000"/>
          </a:bodyPr>
          <a:lstStyle/>
          <a:p>
            <a:pPr>
              <a:buNone/>
            </a:pPr>
            <a:r>
              <a:rPr lang="en-US" b="1" i="1" dirty="0" smtClean="0">
                <a:solidFill>
                  <a:schemeClr val="tx1">
                    <a:lumMod val="50000"/>
                    <a:lumOff val="50000"/>
                  </a:schemeClr>
                </a:solidFill>
              </a:rPr>
              <a:t>3. “The balance of payments is not a problem”:</a:t>
            </a:r>
          </a:p>
          <a:p>
            <a:pPr>
              <a:buFont typeface="Times New Roman" pitchFamily="18" charset="0"/>
              <a:buChar char="►"/>
            </a:pPr>
            <a:r>
              <a:rPr lang="en-US" i="1" dirty="0" smtClean="0">
                <a:solidFill>
                  <a:schemeClr val="tx1">
                    <a:lumMod val="50000"/>
                    <a:lumOff val="50000"/>
                  </a:schemeClr>
                </a:solidFill>
              </a:rPr>
              <a:t>the </a:t>
            </a:r>
            <a:r>
              <a:rPr lang="en-US" i="1" dirty="0" err="1" smtClean="0">
                <a:solidFill>
                  <a:schemeClr val="tx1">
                    <a:lumMod val="50000"/>
                    <a:lumOff val="50000"/>
                  </a:schemeClr>
                </a:solidFill>
              </a:rPr>
              <a:t>Ricardian</a:t>
            </a:r>
            <a:r>
              <a:rPr lang="en-US" i="1" dirty="0" smtClean="0">
                <a:solidFill>
                  <a:schemeClr val="tx1">
                    <a:lumMod val="50000"/>
                    <a:lumOff val="50000"/>
                  </a:schemeClr>
                </a:solidFill>
              </a:rPr>
              <a:t> model </a:t>
            </a:r>
            <a:r>
              <a:rPr lang="en-US" i="1" u="sng" dirty="0" smtClean="0">
                <a:solidFill>
                  <a:schemeClr val="tx1">
                    <a:lumMod val="50000"/>
                    <a:lumOff val="50000"/>
                  </a:schemeClr>
                </a:solidFill>
              </a:rPr>
              <a:t>assumes balanced trade</a:t>
            </a:r>
          </a:p>
          <a:p>
            <a:pPr>
              <a:buFont typeface="Times New Roman" pitchFamily="18" charset="0"/>
              <a:buChar char="►"/>
            </a:pPr>
            <a:r>
              <a:rPr lang="en-US" i="1" dirty="0" smtClean="0">
                <a:solidFill>
                  <a:schemeClr val="tx1">
                    <a:lumMod val="50000"/>
                    <a:lumOff val="50000"/>
                  </a:schemeClr>
                </a:solidFill>
              </a:rPr>
              <a:t>argument by David Hume that trade imbalances are </a:t>
            </a:r>
            <a:r>
              <a:rPr lang="en-US" i="1" u="sng" dirty="0" smtClean="0">
                <a:solidFill>
                  <a:schemeClr val="tx1">
                    <a:lumMod val="50000"/>
                    <a:lumOff val="50000"/>
                  </a:schemeClr>
                </a:solidFill>
              </a:rPr>
              <a:t>self-correcting</a:t>
            </a:r>
          </a:p>
          <a:p>
            <a:pPr>
              <a:buFont typeface="Times New Roman" pitchFamily="18" charset="0"/>
              <a:buChar char="►"/>
            </a:pPr>
            <a:r>
              <a:rPr lang="en-US" i="1" dirty="0" smtClean="0">
                <a:solidFill>
                  <a:schemeClr val="tx1">
                    <a:lumMod val="50000"/>
                    <a:lumOff val="50000"/>
                  </a:schemeClr>
                </a:solidFill>
              </a:rPr>
              <a:t>persistent trade imbalances are </a:t>
            </a:r>
            <a:r>
              <a:rPr lang="en-US" i="1" u="sng" dirty="0" smtClean="0">
                <a:solidFill>
                  <a:schemeClr val="tx1">
                    <a:lumMod val="50000"/>
                    <a:lumOff val="50000"/>
                  </a:schemeClr>
                </a:solidFill>
              </a:rPr>
              <a:t>not necessarily a problem</a:t>
            </a:r>
            <a:r>
              <a:rPr lang="en-US" i="1" dirty="0" smtClean="0">
                <a:solidFill>
                  <a:schemeClr val="tx1">
                    <a:lumMod val="50000"/>
                    <a:lumOff val="50000"/>
                  </a:schemeClr>
                </a:solidFill>
              </a:rPr>
              <a:t>, and certainly surpluses are not a sure sign of health or deficits one of weakness. […] the trade balance is equal to the difference between </a:t>
            </a:r>
            <a:r>
              <a:rPr lang="en-US" i="1" u="sng" dirty="0" smtClean="0">
                <a:solidFill>
                  <a:schemeClr val="tx1">
                    <a:lumMod val="50000"/>
                    <a:lumOff val="50000"/>
                  </a:schemeClr>
                </a:solidFill>
              </a:rPr>
              <a:t>savings and investment</a:t>
            </a:r>
            <a:r>
              <a:rPr lang="en-US" i="1" dirty="0" smtClean="0">
                <a:solidFill>
                  <a:schemeClr val="tx1">
                    <a:lumMod val="50000"/>
                    <a:lumOff val="50000"/>
                  </a:schemeClr>
                </a:solidFill>
              </a:rPr>
              <a:t>, and a country may justifiably run persistent deficits if it is an attractive site for foreign investment.</a:t>
            </a:r>
          </a:p>
          <a:p>
            <a:pPr>
              <a:buFont typeface="Times New Roman" pitchFamily="18" charset="0"/>
              <a:buChar char="►"/>
            </a:pPr>
            <a:r>
              <a:rPr lang="en-US" i="1" dirty="0" smtClean="0">
                <a:solidFill>
                  <a:schemeClr val="tx1">
                    <a:lumMod val="50000"/>
                    <a:lumOff val="50000"/>
                  </a:schemeClr>
                </a:solidFill>
              </a:rPr>
              <a:t>The essential </a:t>
            </a:r>
            <a:r>
              <a:rPr lang="en-US" i="1" u="sng" dirty="0" smtClean="0">
                <a:solidFill>
                  <a:schemeClr val="tx1">
                    <a:lumMod val="50000"/>
                    <a:lumOff val="50000"/>
                  </a:schemeClr>
                </a:solidFill>
              </a:rPr>
              <a:t>accounting identity</a:t>
            </a:r>
            <a:r>
              <a:rPr lang="en-US" i="1" dirty="0" smtClean="0">
                <a:solidFill>
                  <a:schemeClr val="tx1">
                    <a:lumMod val="50000"/>
                    <a:lumOff val="50000"/>
                  </a:schemeClr>
                </a:solidFill>
              </a:rPr>
              <a:t>, </a:t>
            </a:r>
            <a:r>
              <a:rPr lang="en-US" i="1" u="sng" dirty="0" smtClean="0">
                <a:solidFill>
                  <a:schemeClr val="tx1">
                    <a:lumMod val="50000"/>
                    <a:lumOff val="50000"/>
                  </a:schemeClr>
                </a:solidFill>
              </a:rPr>
              <a:t>savings minus investment equals exports minus imports</a:t>
            </a:r>
            <a:r>
              <a:rPr lang="en-US" i="1" dirty="0" smtClean="0">
                <a:solidFill>
                  <a:schemeClr val="tx1">
                    <a:lumMod val="50000"/>
                    <a:lumOff val="50000"/>
                  </a:schemeClr>
                </a:solidFill>
              </a:rPr>
              <a:t>, is if anything a better-kept secret than the concept of comparative advantage.</a:t>
            </a: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8</a:t>
            </a:fld>
            <a:endParaRPr lang="it-IT"/>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spTree>
    <p:extLst>
      <p:ext uri="{BB962C8B-B14F-4D97-AF65-F5344CB8AC3E}">
        <p14:creationId xmlns:p14="http://schemas.microsoft.com/office/powerpoint/2010/main" val="24967437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noFill/>
        </p:spPr>
        <p:txBody>
          <a:bodyPr>
            <a:normAutofit/>
          </a:bodyPr>
          <a:lstStyle/>
          <a:p>
            <a:r>
              <a:rPr lang="it-IT" dirty="0" err="1" smtClean="0">
                <a:solidFill>
                  <a:schemeClr val="tx1">
                    <a:lumMod val="65000"/>
                    <a:lumOff val="35000"/>
                  </a:schemeClr>
                </a:solidFill>
              </a:rPr>
              <a:t>Who</a:t>
            </a:r>
            <a:r>
              <a:rPr lang="it-IT" dirty="0" smtClean="0">
                <a:solidFill>
                  <a:schemeClr val="tx1">
                    <a:lumMod val="65000"/>
                    <a:lumOff val="35000"/>
                  </a:schemeClr>
                </a:solidFill>
              </a:rPr>
              <a:t> </a:t>
            </a:r>
            <a:r>
              <a:rPr lang="it-IT" dirty="0" err="1" smtClean="0">
                <a:solidFill>
                  <a:schemeClr val="tx1">
                    <a:lumMod val="65000"/>
                    <a:lumOff val="35000"/>
                  </a:schemeClr>
                </a:solidFill>
              </a:rPr>
              <a:t>exports</a:t>
            </a:r>
            <a:r>
              <a:rPr lang="it-IT" dirty="0" smtClean="0">
                <a:solidFill>
                  <a:schemeClr val="tx1">
                    <a:lumMod val="65000"/>
                    <a:lumOff val="35000"/>
                  </a:schemeClr>
                </a:solidFill>
              </a:rPr>
              <a:t> </a:t>
            </a:r>
            <a:r>
              <a:rPr lang="it-IT" dirty="0" err="1" smtClean="0">
                <a:solidFill>
                  <a:schemeClr val="tx1">
                    <a:lumMod val="65000"/>
                    <a:lumOff val="35000"/>
                  </a:schemeClr>
                </a:solidFill>
              </a:rPr>
              <a:t>what</a:t>
            </a:r>
            <a:r>
              <a:rPr lang="it-IT" dirty="0" smtClean="0">
                <a:solidFill>
                  <a:schemeClr val="tx1">
                    <a:lumMod val="65000"/>
                    <a:lumOff val="35000"/>
                  </a:schemeClr>
                </a:solidFill>
              </a:rPr>
              <a:t>? </a:t>
            </a:r>
            <a:r>
              <a:rPr lang="it-IT" dirty="0" err="1" smtClean="0">
                <a:solidFill>
                  <a:schemeClr val="tx1">
                    <a:lumMod val="65000"/>
                    <a:lumOff val="35000"/>
                  </a:schemeClr>
                </a:solidFill>
              </a:rPr>
              <a:t>Does</a:t>
            </a:r>
            <a:r>
              <a:rPr lang="it-IT" dirty="0" smtClean="0">
                <a:solidFill>
                  <a:schemeClr val="tx1">
                    <a:lumMod val="65000"/>
                    <a:lumOff val="35000"/>
                  </a:schemeClr>
                </a:solidFill>
              </a:rPr>
              <a:t> </a:t>
            </a:r>
            <a:r>
              <a:rPr lang="it-IT" dirty="0" err="1" smtClean="0">
                <a:solidFill>
                  <a:schemeClr val="tx1">
                    <a:lumMod val="65000"/>
                    <a:lumOff val="35000"/>
                  </a:schemeClr>
                </a:solidFill>
              </a:rPr>
              <a:t>it</a:t>
            </a:r>
            <a:r>
              <a:rPr lang="it-IT" dirty="0" smtClean="0">
                <a:solidFill>
                  <a:schemeClr val="tx1">
                    <a:lumMod val="65000"/>
                    <a:lumOff val="35000"/>
                  </a:schemeClr>
                </a:solidFill>
              </a:rPr>
              <a:t> </a:t>
            </a:r>
            <a:r>
              <a:rPr lang="it-IT" dirty="0" err="1" smtClean="0">
                <a:solidFill>
                  <a:schemeClr val="tx1">
                    <a:lumMod val="65000"/>
                    <a:lumOff val="35000"/>
                  </a:schemeClr>
                </a:solidFill>
              </a:rPr>
              <a:t>matter</a:t>
            </a:r>
            <a:r>
              <a:rPr lang="it-IT" dirty="0" smtClean="0">
                <a:solidFill>
                  <a:schemeClr val="tx1">
                    <a:lumMod val="65000"/>
                    <a:lumOff val="35000"/>
                  </a:schemeClr>
                </a:solidFill>
              </a:rPr>
              <a:t>?</a:t>
            </a:r>
            <a:endParaRPr lang="it-IT" dirty="0">
              <a:solidFill>
                <a:schemeClr val="tx1">
                  <a:lumMod val="65000"/>
                  <a:lumOff val="35000"/>
                </a:schemeClr>
              </a:solidFill>
            </a:endParaRPr>
          </a:p>
        </p:txBody>
      </p:sp>
      <p:sp>
        <p:nvSpPr>
          <p:cNvPr id="3" name="Segnaposto contenuto 2"/>
          <p:cNvSpPr>
            <a:spLocks noGrp="1"/>
          </p:cNvSpPr>
          <p:nvPr>
            <p:ph idx="1"/>
          </p:nvPr>
        </p:nvSpPr>
        <p:spPr>
          <a:noFill/>
        </p:spPr>
        <p:txBody>
          <a:bodyPr anchor="ctr" anchorCtr="0">
            <a:noAutofit/>
          </a:bodyPr>
          <a:lstStyle/>
          <a:p>
            <a:pPr>
              <a:buNone/>
            </a:pPr>
            <a:r>
              <a:rPr lang="it-IT" dirty="0" err="1" smtClean="0">
                <a:solidFill>
                  <a:schemeClr val="tx1">
                    <a:lumMod val="50000"/>
                    <a:lumOff val="50000"/>
                  </a:schemeClr>
                </a:solidFill>
              </a:rPr>
              <a:t>Lessons</a:t>
            </a:r>
            <a:r>
              <a:rPr lang="it-IT" dirty="0" smtClean="0">
                <a:solidFill>
                  <a:schemeClr val="tx1">
                    <a:lumMod val="50000"/>
                    <a:lumOff val="50000"/>
                  </a:schemeClr>
                </a:solidFill>
              </a:rPr>
              <a:t> </a:t>
            </a:r>
            <a:r>
              <a:rPr lang="it-IT" dirty="0" err="1" smtClean="0">
                <a:solidFill>
                  <a:schemeClr val="tx1">
                    <a:lumMod val="50000"/>
                    <a:lumOff val="50000"/>
                  </a:schemeClr>
                </a:solidFill>
              </a:rPr>
              <a:t>from</a:t>
            </a:r>
            <a:r>
              <a:rPr lang="it-IT" dirty="0" smtClean="0">
                <a:solidFill>
                  <a:schemeClr val="tx1">
                    <a:lumMod val="50000"/>
                    <a:lumOff val="50000"/>
                  </a:schemeClr>
                </a:solidFill>
              </a:rPr>
              <a:t> the </a:t>
            </a:r>
            <a:r>
              <a:rPr lang="it-IT" dirty="0" err="1" smtClean="0">
                <a:solidFill>
                  <a:schemeClr val="tx1">
                    <a:lumMod val="50000"/>
                    <a:lumOff val="50000"/>
                  </a:schemeClr>
                </a:solidFill>
              </a:rPr>
              <a:t>Ricardian</a:t>
            </a:r>
            <a:r>
              <a:rPr lang="it-IT" dirty="0" smtClean="0">
                <a:solidFill>
                  <a:schemeClr val="tx1">
                    <a:lumMod val="50000"/>
                    <a:lumOff val="50000"/>
                  </a:schemeClr>
                </a:solidFill>
              </a:rPr>
              <a:t> </a:t>
            </a:r>
            <a:r>
              <a:rPr lang="it-IT" dirty="0" err="1" smtClean="0">
                <a:solidFill>
                  <a:schemeClr val="tx1">
                    <a:lumMod val="50000"/>
                    <a:lumOff val="50000"/>
                  </a:schemeClr>
                </a:solidFill>
              </a:rPr>
              <a:t>model</a:t>
            </a:r>
            <a:r>
              <a:rPr lang="it-IT" dirty="0" smtClean="0">
                <a:solidFill>
                  <a:schemeClr val="tx1">
                    <a:lumMod val="50000"/>
                    <a:lumOff val="50000"/>
                  </a:schemeClr>
                </a:solidFill>
              </a:rPr>
              <a:t>:</a:t>
            </a:r>
          </a:p>
          <a:p>
            <a:pPr>
              <a:buFont typeface="Times New Roman" pitchFamily="18" charset="0"/>
              <a:buChar char="►"/>
            </a:pPr>
            <a:r>
              <a:rPr lang="it-IT" dirty="0" err="1" smtClean="0">
                <a:solidFill>
                  <a:srgbClr val="FF0000"/>
                </a:solidFill>
              </a:rPr>
              <a:t>Specialization</a:t>
            </a:r>
            <a:r>
              <a:rPr lang="it-IT" dirty="0" smtClean="0">
                <a:solidFill>
                  <a:srgbClr val="FF0000"/>
                </a:solidFill>
              </a:rPr>
              <a:t> </a:t>
            </a:r>
            <a:r>
              <a:rPr lang="it-IT" dirty="0" err="1" smtClean="0">
                <a:solidFill>
                  <a:srgbClr val="FF0000"/>
                </a:solidFill>
              </a:rPr>
              <a:t>is</a:t>
            </a:r>
            <a:r>
              <a:rPr lang="it-IT" dirty="0" smtClean="0">
                <a:solidFill>
                  <a:srgbClr val="FF0000"/>
                </a:solidFill>
              </a:rPr>
              <a:t> </a:t>
            </a:r>
            <a:r>
              <a:rPr lang="it-IT" dirty="0" err="1" smtClean="0">
                <a:solidFill>
                  <a:srgbClr val="FF0000"/>
                </a:solidFill>
              </a:rPr>
              <a:t>driven</a:t>
            </a:r>
            <a:r>
              <a:rPr lang="it-IT" dirty="0" smtClean="0">
                <a:solidFill>
                  <a:srgbClr val="FF0000"/>
                </a:solidFill>
              </a:rPr>
              <a:t> </a:t>
            </a:r>
            <a:r>
              <a:rPr lang="it-IT" dirty="0" err="1" smtClean="0">
                <a:solidFill>
                  <a:srgbClr val="FF0000"/>
                </a:solidFill>
              </a:rPr>
              <a:t>by</a:t>
            </a:r>
            <a:r>
              <a:rPr lang="it-IT" dirty="0" smtClean="0">
                <a:solidFill>
                  <a:srgbClr val="FF0000"/>
                </a:solidFill>
              </a:rPr>
              <a:t> </a:t>
            </a:r>
            <a:r>
              <a:rPr lang="it-IT" dirty="0" err="1" smtClean="0">
                <a:solidFill>
                  <a:srgbClr val="FF0000"/>
                </a:solidFill>
              </a:rPr>
              <a:t>differences</a:t>
            </a:r>
            <a:r>
              <a:rPr lang="it-IT" dirty="0" smtClean="0">
                <a:solidFill>
                  <a:srgbClr val="FF0000"/>
                </a:solidFill>
              </a:rPr>
              <a:t> in </a:t>
            </a:r>
            <a:r>
              <a:rPr lang="it-IT" u="sng" dirty="0" err="1" smtClean="0">
                <a:solidFill>
                  <a:srgbClr val="FF0000"/>
                </a:solidFill>
              </a:rPr>
              <a:t>technology</a:t>
            </a:r>
            <a:r>
              <a:rPr lang="it-IT" dirty="0" smtClean="0">
                <a:solidFill>
                  <a:srgbClr val="FF0000"/>
                </a:solidFill>
              </a:rPr>
              <a:t> (or </a:t>
            </a:r>
            <a:r>
              <a:rPr lang="it-IT" dirty="0" err="1" smtClean="0">
                <a:solidFill>
                  <a:srgbClr val="FF0000"/>
                </a:solidFill>
              </a:rPr>
              <a:t>productivity</a:t>
            </a:r>
            <a:r>
              <a:rPr lang="it-IT" dirty="0" smtClean="0">
                <a:solidFill>
                  <a:srgbClr val="FF0000"/>
                </a:solidFill>
              </a:rPr>
              <a:t>)</a:t>
            </a:r>
          </a:p>
          <a:p>
            <a:pPr>
              <a:buFont typeface="Times New Roman" pitchFamily="18" charset="0"/>
              <a:buChar char="►"/>
            </a:pPr>
            <a:r>
              <a:rPr lang="it-IT" dirty="0" err="1" smtClean="0">
                <a:solidFill>
                  <a:schemeClr val="tx1">
                    <a:lumMod val="50000"/>
                    <a:lumOff val="50000"/>
                  </a:schemeClr>
                </a:solidFill>
              </a:rPr>
              <a:t>This</a:t>
            </a:r>
            <a:r>
              <a:rPr lang="it-IT" dirty="0" smtClean="0">
                <a:solidFill>
                  <a:schemeClr val="tx1">
                    <a:lumMod val="50000"/>
                    <a:lumOff val="50000"/>
                  </a:schemeClr>
                </a:solidFill>
              </a:rPr>
              <a:t> </a:t>
            </a:r>
            <a:r>
              <a:rPr lang="it-IT" dirty="0" err="1" smtClean="0">
                <a:solidFill>
                  <a:schemeClr val="tx1">
                    <a:lumMod val="50000"/>
                    <a:lumOff val="50000"/>
                  </a:schemeClr>
                </a:solidFill>
              </a:rPr>
              <a:t>leads</a:t>
            </a:r>
            <a:r>
              <a:rPr lang="it-IT" dirty="0" smtClean="0">
                <a:solidFill>
                  <a:schemeClr val="tx1">
                    <a:lumMod val="50000"/>
                    <a:lumOff val="50000"/>
                  </a:schemeClr>
                </a:solidFill>
              </a:rPr>
              <a:t> </a:t>
            </a:r>
            <a:r>
              <a:rPr lang="it-IT" dirty="0" err="1" smtClean="0">
                <a:solidFill>
                  <a:schemeClr val="tx1">
                    <a:lumMod val="50000"/>
                    <a:lumOff val="50000"/>
                  </a:schemeClr>
                </a:solidFill>
              </a:rPr>
              <a:t>to</a:t>
            </a:r>
            <a:r>
              <a:rPr lang="it-IT" dirty="0" smtClean="0">
                <a:solidFill>
                  <a:schemeClr val="tx1">
                    <a:lumMod val="50000"/>
                    <a:lumOff val="50000"/>
                  </a:schemeClr>
                </a:solidFill>
              </a:rPr>
              <a:t> </a:t>
            </a:r>
            <a:r>
              <a:rPr lang="it-IT" dirty="0" err="1" smtClean="0">
                <a:solidFill>
                  <a:schemeClr val="tx1">
                    <a:lumMod val="50000"/>
                    <a:lumOff val="50000"/>
                  </a:schemeClr>
                </a:solidFill>
              </a:rPr>
              <a:t>different</a:t>
            </a:r>
            <a:r>
              <a:rPr lang="it-IT" dirty="0" smtClean="0">
                <a:solidFill>
                  <a:schemeClr val="tx1">
                    <a:lumMod val="50000"/>
                    <a:lumOff val="50000"/>
                  </a:schemeClr>
                </a:solidFill>
              </a:rPr>
              <a:t> </a:t>
            </a:r>
            <a:r>
              <a:rPr lang="it-IT" dirty="0" err="1" smtClean="0">
                <a:solidFill>
                  <a:schemeClr val="tx1">
                    <a:lumMod val="50000"/>
                    <a:lumOff val="50000"/>
                  </a:schemeClr>
                </a:solidFill>
              </a:rPr>
              <a:t>autarky</a:t>
            </a:r>
            <a:r>
              <a:rPr lang="it-IT" dirty="0" smtClean="0">
                <a:solidFill>
                  <a:schemeClr val="tx1">
                    <a:lumMod val="50000"/>
                    <a:lumOff val="50000"/>
                  </a:schemeClr>
                </a:solidFill>
              </a:rPr>
              <a:t> </a:t>
            </a:r>
            <a:r>
              <a:rPr lang="it-IT" dirty="0" err="1" smtClean="0">
                <a:solidFill>
                  <a:schemeClr val="tx1">
                    <a:lumMod val="50000"/>
                    <a:lumOff val="50000"/>
                  </a:schemeClr>
                </a:solidFill>
              </a:rPr>
              <a:t>prices</a:t>
            </a:r>
            <a:r>
              <a:rPr lang="it-IT" dirty="0" smtClean="0">
                <a:solidFill>
                  <a:schemeClr val="tx1">
                    <a:lumMod val="50000"/>
                    <a:lumOff val="50000"/>
                  </a:schemeClr>
                </a:solidFill>
              </a:rPr>
              <a:t> and </a:t>
            </a:r>
            <a:r>
              <a:rPr lang="it-IT" u="sng" dirty="0" err="1" smtClean="0">
                <a:solidFill>
                  <a:schemeClr val="tx1">
                    <a:lumMod val="50000"/>
                    <a:lumOff val="50000"/>
                  </a:schemeClr>
                </a:solidFill>
              </a:rPr>
              <a:t>opportunity</a:t>
            </a:r>
            <a:r>
              <a:rPr lang="it-IT" u="sng" dirty="0" smtClean="0">
                <a:solidFill>
                  <a:schemeClr val="tx1">
                    <a:lumMod val="50000"/>
                    <a:lumOff val="50000"/>
                  </a:schemeClr>
                </a:solidFill>
              </a:rPr>
              <a:t> </a:t>
            </a:r>
            <a:r>
              <a:rPr lang="it-IT" u="sng" dirty="0" err="1" smtClean="0">
                <a:solidFill>
                  <a:schemeClr val="tx1">
                    <a:lumMod val="50000"/>
                    <a:lumOff val="50000"/>
                  </a:schemeClr>
                </a:solidFill>
              </a:rPr>
              <a:t>costs</a:t>
            </a:r>
            <a:endParaRPr lang="it-IT" u="sng" dirty="0" smtClean="0">
              <a:solidFill>
                <a:schemeClr val="tx1">
                  <a:lumMod val="50000"/>
                  <a:lumOff val="50000"/>
                </a:schemeClr>
              </a:solidFill>
            </a:endParaRPr>
          </a:p>
          <a:p>
            <a:pPr>
              <a:buFont typeface="Times New Roman" pitchFamily="18" charset="0"/>
              <a:buChar char="►"/>
            </a:pPr>
            <a:r>
              <a:rPr lang="it-IT" u="sng" dirty="0" smtClean="0">
                <a:solidFill>
                  <a:srgbClr val="FF0000"/>
                </a:solidFill>
              </a:rPr>
              <a:t>Comparative </a:t>
            </a:r>
            <a:r>
              <a:rPr lang="it-IT" u="sng" dirty="0" err="1" smtClean="0">
                <a:solidFill>
                  <a:srgbClr val="FF0000"/>
                </a:solidFill>
              </a:rPr>
              <a:t>advantage</a:t>
            </a:r>
            <a:r>
              <a:rPr lang="it-IT" dirty="0" smtClean="0">
                <a:solidFill>
                  <a:srgbClr val="FF0000"/>
                </a:solidFill>
              </a:rPr>
              <a:t> </a:t>
            </a:r>
            <a:r>
              <a:rPr lang="it-IT" dirty="0" err="1" smtClean="0">
                <a:solidFill>
                  <a:srgbClr val="FF0000"/>
                </a:solidFill>
              </a:rPr>
              <a:t>determines</a:t>
            </a:r>
            <a:r>
              <a:rPr lang="it-IT" dirty="0" smtClean="0">
                <a:solidFill>
                  <a:srgbClr val="FF0000"/>
                </a:solidFill>
              </a:rPr>
              <a:t> the </a:t>
            </a:r>
            <a:r>
              <a:rPr lang="it-IT" dirty="0" err="1" smtClean="0">
                <a:solidFill>
                  <a:srgbClr val="FF0000"/>
                </a:solidFill>
              </a:rPr>
              <a:t>patterns</a:t>
            </a:r>
            <a:r>
              <a:rPr lang="it-IT" dirty="0" smtClean="0">
                <a:solidFill>
                  <a:srgbClr val="FF0000"/>
                </a:solidFill>
              </a:rPr>
              <a:t> </a:t>
            </a:r>
            <a:r>
              <a:rPr lang="it-IT" dirty="0" err="1" smtClean="0">
                <a:solidFill>
                  <a:srgbClr val="FF0000"/>
                </a:solidFill>
              </a:rPr>
              <a:t>of</a:t>
            </a:r>
            <a:r>
              <a:rPr lang="it-IT" dirty="0" smtClean="0">
                <a:solidFill>
                  <a:srgbClr val="FF0000"/>
                </a:solidFill>
              </a:rPr>
              <a:t> </a:t>
            </a:r>
            <a:r>
              <a:rPr lang="it-IT" dirty="0" err="1" smtClean="0">
                <a:solidFill>
                  <a:srgbClr val="FF0000"/>
                </a:solidFill>
              </a:rPr>
              <a:t>trade</a:t>
            </a:r>
            <a:r>
              <a:rPr lang="it-IT" dirty="0" smtClean="0">
                <a:solidFill>
                  <a:srgbClr val="FF0000"/>
                </a:solidFill>
              </a:rPr>
              <a:t> </a:t>
            </a:r>
            <a:r>
              <a:rPr lang="it-IT" dirty="0" smtClean="0">
                <a:solidFill>
                  <a:schemeClr val="tx1">
                    <a:lumMod val="50000"/>
                    <a:lumOff val="50000"/>
                  </a:schemeClr>
                </a:solidFill>
              </a:rPr>
              <a:t>(</a:t>
            </a:r>
            <a:r>
              <a:rPr lang="it-IT" dirty="0" err="1" smtClean="0">
                <a:solidFill>
                  <a:schemeClr val="tx1">
                    <a:lumMod val="50000"/>
                    <a:lumOff val="50000"/>
                  </a:schemeClr>
                </a:solidFill>
              </a:rPr>
              <a:t>not</a:t>
            </a:r>
            <a:r>
              <a:rPr lang="it-IT" dirty="0" smtClean="0">
                <a:solidFill>
                  <a:schemeClr val="tx1">
                    <a:lumMod val="50000"/>
                    <a:lumOff val="50000"/>
                  </a:schemeClr>
                </a:solidFill>
              </a:rPr>
              <a:t> </a:t>
            </a:r>
            <a:r>
              <a:rPr lang="it-IT" dirty="0" err="1" smtClean="0">
                <a:solidFill>
                  <a:schemeClr val="tx1">
                    <a:lumMod val="50000"/>
                    <a:lumOff val="50000"/>
                  </a:schemeClr>
                </a:solidFill>
              </a:rPr>
              <a:t>absolute</a:t>
            </a:r>
            <a:r>
              <a:rPr lang="it-IT" dirty="0" smtClean="0">
                <a:solidFill>
                  <a:schemeClr val="tx1">
                    <a:lumMod val="50000"/>
                    <a:lumOff val="50000"/>
                  </a:schemeClr>
                </a:solidFill>
              </a:rPr>
              <a:t> </a:t>
            </a:r>
            <a:r>
              <a:rPr lang="it-IT" dirty="0" err="1" smtClean="0">
                <a:solidFill>
                  <a:schemeClr val="tx1">
                    <a:lumMod val="50000"/>
                    <a:lumOff val="50000"/>
                  </a:schemeClr>
                </a:solidFill>
              </a:rPr>
              <a:t>advantage</a:t>
            </a:r>
            <a:r>
              <a:rPr lang="it-IT" dirty="0" smtClean="0">
                <a:solidFill>
                  <a:schemeClr val="tx1">
                    <a:lumMod val="50000"/>
                    <a:lumOff val="50000"/>
                  </a:schemeClr>
                </a:solidFill>
              </a:rPr>
              <a:t>)</a:t>
            </a:r>
          </a:p>
          <a:p>
            <a:pPr>
              <a:buFont typeface="Times New Roman" pitchFamily="18" charset="0"/>
              <a:buChar char="►"/>
            </a:pPr>
            <a:r>
              <a:rPr lang="it-IT" dirty="0" err="1" smtClean="0">
                <a:solidFill>
                  <a:srgbClr val="FF0000"/>
                </a:solidFill>
              </a:rPr>
              <a:t>Everyone</a:t>
            </a:r>
            <a:r>
              <a:rPr lang="it-IT" dirty="0" smtClean="0">
                <a:solidFill>
                  <a:srgbClr val="FF0000"/>
                </a:solidFill>
              </a:rPr>
              <a:t> </a:t>
            </a:r>
            <a:r>
              <a:rPr lang="it-IT" u="sng" dirty="0" err="1" smtClean="0">
                <a:solidFill>
                  <a:srgbClr val="FF0000"/>
                </a:solidFill>
              </a:rPr>
              <a:t>gains</a:t>
            </a:r>
            <a:r>
              <a:rPr lang="it-IT" u="sng" dirty="0" smtClean="0">
                <a:solidFill>
                  <a:srgbClr val="FF0000"/>
                </a:solidFill>
              </a:rPr>
              <a:t> </a:t>
            </a:r>
            <a:r>
              <a:rPr lang="it-IT" u="sng" dirty="0" err="1" smtClean="0">
                <a:solidFill>
                  <a:srgbClr val="FF0000"/>
                </a:solidFill>
              </a:rPr>
              <a:t>from</a:t>
            </a:r>
            <a:r>
              <a:rPr lang="it-IT" u="sng" dirty="0" smtClean="0">
                <a:solidFill>
                  <a:srgbClr val="FF0000"/>
                </a:solidFill>
              </a:rPr>
              <a:t> </a:t>
            </a:r>
            <a:r>
              <a:rPr lang="it-IT" u="sng" dirty="0" err="1" smtClean="0">
                <a:solidFill>
                  <a:srgbClr val="FF0000"/>
                </a:solidFill>
              </a:rPr>
              <a:t>trade</a:t>
            </a:r>
            <a:endParaRPr lang="it-IT" u="sng" dirty="0" smtClean="0">
              <a:solidFill>
                <a:srgbClr val="FF0000"/>
              </a:solidFill>
            </a:endParaRPr>
          </a:p>
        </p:txBody>
      </p:sp>
      <p:sp>
        <p:nvSpPr>
          <p:cNvPr id="4" name="Segnaposto numero diapositiva 3"/>
          <p:cNvSpPr>
            <a:spLocks noGrp="1"/>
          </p:cNvSpPr>
          <p:nvPr>
            <p:ph type="sldNum" sz="quarter" idx="12"/>
          </p:nvPr>
        </p:nvSpPr>
        <p:spPr/>
        <p:txBody>
          <a:bodyPr/>
          <a:lstStyle/>
          <a:p>
            <a:fld id="{363E1C34-33DD-4762-9DE6-6129CD9C4DC9}" type="slidenum">
              <a:rPr lang="it-IT" smtClean="0"/>
              <a:pPr/>
              <a:t>9</a:t>
            </a:fld>
            <a:endParaRPr lang="it-IT"/>
          </a:p>
        </p:txBody>
      </p:sp>
      <p:sp>
        <p:nvSpPr>
          <p:cNvPr id="6" name="Segnaposto data 5"/>
          <p:cNvSpPr>
            <a:spLocks noGrp="1"/>
          </p:cNvSpPr>
          <p:nvPr>
            <p:ph type="dt" sz="half" idx="10"/>
          </p:nvPr>
        </p:nvSpPr>
        <p:spPr/>
        <p:txBody>
          <a:bodyPr/>
          <a:lstStyle/>
          <a:p>
            <a:fld id="{ED66E372-CD07-4EF3-B8AF-A8CF1EDE919A}" type="datetime6">
              <a:rPr lang="en-US" smtClean="0"/>
              <a:pPr/>
              <a:t>September 19</a:t>
            </a:fld>
            <a:endParaRPr lang="it-IT" dirty="0"/>
          </a:p>
        </p:txBody>
      </p:sp>
    </p:spTree>
    <p:extLst>
      <p:ext uri="{BB962C8B-B14F-4D97-AF65-F5344CB8AC3E}">
        <p14:creationId xmlns:p14="http://schemas.microsoft.com/office/powerpoint/2010/main" val="533655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TotalTime>
  <Words>2965</Words>
  <Application>Microsoft Office PowerPoint</Application>
  <PresentationFormat>Personalizzato</PresentationFormat>
  <Paragraphs>418</Paragraphs>
  <Slides>45</Slides>
  <Notes>37</Notes>
  <HiddenSlides>0</HiddenSlides>
  <MMClips>0</MMClips>
  <ScaleCrop>false</ScaleCrop>
  <HeadingPairs>
    <vt:vector size="4" baseType="variant">
      <vt:variant>
        <vt:lpstr>Tema</vt:lpstr>
      </vt:variant>
      <vt:variant>
        <vt:i4>1</vt:i4>
      </vt:variant>
      <vt:variant>
        <vt:lpstr>Titoli diapositive</vt:lpstr>
      </vt:variant>
      <vt:variant>
        <vt:i4>45</vt:i4>
      </vt:variant>
    </vt:vector>
  </HeadingPairs>
  <TitlesOfParts>
    <vt:vector size="46" baseType="lpstr">
      <vt:lpstr>Tema di Office</vt:lpstr>
      <vt:lpstr>Lecture 5 An introduction to the models, the gravity model</vt:lpstr>
      <vt:lpstr>Outline</vt:lpstr>
      <vt:lpstr>Presentazione standard di PowerPoint</vt:lpstr>
      <vt:lpstr>Summary: “Ricardo’s difficult idea”</vt:lpstr>
      <vt:lpstr>Summary: “Ricardo’s difficult idea”</vt:lpstr>
      <vt:lpstr>Summary: “Ricardo’s difficult idea”</vt:lpstr>
      <vt:lpstr>Summary:“Ricardo’s difficult idea”</vt:lpstr>
      <vt:lpstr>Summary: “Ricardo’s difficult idea”</vt:lpstr>
      <vt:lpstr>Who exports what? Does it matter?</vt:lpstr>
      <vt:lpstr>Who exports what? Does it matter?</vt:lpstr>
      <vt:lpstr>Who exports what? Does it matter?</vt:lpstr>
      <vt:lpstr>Who exports what? Does it matter?</vt:lpstr>
      <vt:lpstr>Empirical issues</vt:lpstr>
      <vt:lpstr>Empirical issues</vt:lpstr>
      <vt:lpstr>Empirical issues</vt:lpstr>
      <vt:lpstr>Empirical support</vt:lpstr>
      <vt:lpstr>Empirical support</vt:lpstr>
      <vt:lpstr>Empirical support  </vt:lpstr>
      <vt:lpstr>Empirical support Balassa (1963)</vt:lpstr>
      <vt:lpstr>Empirical support questioned</vt:lpstr>
      <vt:lpstr>Recent empirical support</vt:lpstr>
      <vt:lpstr>Recent empirical support</vt:lpstr>
      <vt:lpstr>Open issues</vt:lpstr>
      <vt:lpstr>Revealed comparative advantage</vt:lpstr>
      <vt:lpstr>Revealed comparative advantage</vt:lpstr>
      <vt:lpstr>RCA in textile</vt:lpstr>
      <vt:lpstr>RCA in mach. and equipment, 2009 </vt:lpstr>
      <vt:lpstr>RCA by knowledge-intensity </vt:lpstr>
      <vt:lpstr>Evaluation of the Classical Model</vt:lpstr>
      <vt:lpstr>Evaluation (cont.)</vt:lpstr>
      <vt:lpstr>Summary of the Comparative Advantage Model</vt:lpstr>
      <vt:lpstr>Summary: Ricardian Model in pills</vt:lpstr>
      <vt:lpstr>The models, 2</vt:lpstr>
      <vt:lpstr>Summary: Heckscher-Ohlin (H-O) Model in pills</vt:lpstr>
      <vt:lpstr>Summary: New classical theory</vt:lpstr>
      <vt:lpstr>New trade theory: Intellectual history</vt:lpstr>
      <vt:lpstr>Intra industry trade grew rapidly from 1960-1990 then stabilized at high level</vt:lpstr>
      <vt:lpstr>New Trade: Intellectual history (cont’d)</vt:lpstr>
      <vt:lpstr>New Trade: Intellectual history (cont’d)</vt:lpstr>
      <vt:lpstr>New Trade: Intellectual history (cont’d)</vt:lpstr>
      <vt:lpstr>Krugman model: basic idea</vt:lpstr>
      <vt:lpstr>Summary: Monopolistic Competition (New Trade Theory) in pills</vt:lpstr>
      <vt:lpstr>Summary: Monopolistic Competition</vt:lpstr>
      <vt:lpstr>Summary: new trade theory</vt:lpstr>
      <vt:lpstr>But people realized that geography matters…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GiorgiaG</dc:creator>
  <cp:lastModifiedBy>D096218</cp:lastModifiedBy>
  <cp:revision>21</cp:revision>
  <dcterms:created xsi:type="dcterms:W3CDTF">2018-09-26T12:45:33Z</dcterms:created>
  <dcterms:modified xsi:type="dcterms:W3CDTF">2019-09-30T15:29:08Z</dcterms:modified>
</cp:coreProperties>
</file>