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320" r:id="rId2"/>
    <p:sldId id="325" r:id="rId3"/>
    <p:sldId id="322" r:id="rId4"/>
    <p:sldId id="332" r:id="rId5"/>
    <p:sldId id="318" r:id="rId6"/>
    <p:sldId id="323" r:id="rId7"/>
    <p:sldId id="339" r:id="rId8"/>
    <p:sldId id="337" r:id="rId9"/>
    <p:sldId id="341" r:id="rId10"/>
    <p:sldId id="342" r:id="rId11"/>
    <p:sldId id="360" r:id="rId12"/>
    <p:sldId id="336" r:id="rId13"/>
    <p:sldId id="345" r:id="rId14"/>
    <p:sldId id="326" r:id="rId15"/>
    <p:sldId id="359" r:id="rId16"/>
    <p:sldId id="340" r:id="rId17"/>
    <p:sldId id="358" r:id="rId18"/>
    <p:sldId id="344" r:id="rId19"/>
    <p:sldId id="338" r:id="rId20"/>
    <p:sldId id="334" r:id="rId21"/>
    <p:sldId id="327" r:id="rId22"/>
    <p:sldId id="392" r:id="rId23"/>
    <p:sldId id="347" r:id="rId24"/>
    <p:sldId id="324" r:id="rId25"/>
    <p:sldId id="393" r:id="rId26"/>
    <p:sldId id="333"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3023"/>
  </p:normalViewPr>
  <p:slideViewPr>
    <p:cSldViewPr snapToGrid="0" snapToObjects="1">
      <p:cViewPr varScale="1">
        <p:scale>
          <a:sx n="59" d="100"/>
          <a:sy n="59" d="100"/>
        </p:scale>
        <p:origin x="6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FEB77B-8893-BE42-BF98-A515A77A2BC0}" type="datetimeFigureOut">
              <a:rPr lang="it-IT" smtClean="0"/>
              <a:t>27/05/19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DEF5B-34F5-164A-B2CA-4BD6707CF9EF}" type="slidenum">
              <a:rPr lang="it-IT" smtClean="0"/>
              <a:t>‹N›</a:t>
            </a:fld>
            <a:endParaRPr lang="it-IT"/>
          </a:p>
        </p:txBody>
      </p:sp>
    </p:spTree>
    <p:extLst>
      <p:ext uri="{BB962C8B-B14F-4D97-AF65-F5344CB8AC3E}">
        <p14:creationId xmlns:p14="http://schemas.microsoft.com/office/powerpoint/2010/main" val="274944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NUOVI SAGGI LEGGI </a:t>
            </a:r>
          </a:p>
        </p:txBody>
      </p:sp>
      <p:sp>
        <p:nvSpPr>
          <p:cNvPr id="4" name="Segnaposto numero diapositiva 3"/>
          <p:cNvSpPr>
            <a:spLocks noGrp="1"/>
          </p:cNvSpPr>
          <p:nvPr>
            <p:ph type="sldNum" sz="quarter" idx="5"/>
          </p:nvPr>
        </p:nvSpPr>
        <p:spPr/>
        <p:txBody>
          <a:bodyPr/>
          <a:lstStyle/>
          <a:p>
            <a:fld id="{278DEF5B-34F5-164A-B2CA-4BD6707CF9EF}" type="slidenum">
              <a:rPr lang="it-IT" smtClean="0"/>
              <a:t>14</a:t>
            </a:fld>
            <a:endParaRPr lang="it-IT"/>
          </a:p>
        </p:txBody>
      </p:sp>
    </p:spTree>
    <p:extLst>
      <p:ext uri="{BB962C8B-B14F-4D97-AF65-F5344CB8AC3E}">
        <p14:creationId xmlns:p14="http://schemas.microsoft.com/office/powerpoint/2010/main" val="2368427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2C373-2BC1-F04C-8D5D-5C65ED3160B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2D2FCBE-DA31-B84C-AA87-C2C4B2BC6E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DA3B150-0696-4742-879B-A2CA0F3BAC85}"/>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5" name="Segnaposto piè di pagina 4">
            <a:extLst>
              <a:ext uri="{FF2B5EF4-FFF2-40B4-BE49-F238E27FC236}">
                <a16:creationId xmlns:a16="http://schemas.microsoft.com/office/drawing/2014/main" id="{E0546F63-D894-CB44-8733-9B2891BC85A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21EBB2-3C00-C743-829A-012DF090F647}"/>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1738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FC8148-F806-B74E-AEFF-911DE4FCCF2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F3AB1AD-06CD-4D42-8BA9-C99972CBB7E6}"/>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B909D56-5AC6-7941-BAFE-75FE936C490D}"/>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5" name="Segnaposto piè di pagina 4">
            <a:extLst>
              <a:ext uri="{FF2B5EF4-FFF2-40B4-BE49-F238E27FC236}">
                <a16:creationId xmlns:a16="http://schemas.microsoft.com/office/drawing/2014/main" id="{7D8C5EB1-A995-6B49-8117-89A7446E8A7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239BC8-B36C-A740-BEE5-F58EFF471628}"/>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2832819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150812C-F5CB-D243-B3CA-1BA834693E8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E4A9F91-8212-F44E-97FF-0AA56967A972}"/>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23DEACB-3898-D842-ADEF-B7593567DD01}"/>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5" name="Segnaposto piè di pagina 4">
            <a:extLst>
              <a:ext uri="{FF2B5EF4-FFF2-40B4-BE49-F238E27FC236}">
                <a16:creationId xmlns:a16="http://schemas.microsoft.com/office/drawing/2014/main" id="{AF5A78A3-43C9-C54A-899E-5B94EC1DF28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EB9E3DA-7E9A-5749-B509-F026832E1F0D}"/>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65062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30AC13-B9A2-8E4F-B64A-F3902B044CE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AD76F4B-6850-DD49-A0A8-29EDB554EE55}"/>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BE8E803-D496-434F-9741-761F36ABFBF4}"/>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5" name="Segnaposto piè di pagina 4">
            <a:extLst>
              <a:ext uri="{FF2B5EF4-FFF2-40B4-BE49-F238E27FC236}">
                <a16:creationId xmlns:a16="http://schemas.microsoft.com/office/drawing/2014/main" id="{E2C77CEA-A083-D24B-935A-2FD292B664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B5A5FB-B1B2-D540-9CF1-8EE2580F858D}"/>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40881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E5432D-F8C2-3945-9F8B-3142F4A9568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F103B67-04C4-1D49-A7EC-A585D65225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5C338B1-4318-214E-9FB3-00F1BE13DDE5}"/>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5" name="Segnaposto piè di pagina 4">
            <a:extLst>
              <a:ext uri="{FF2B5EF4-FFF2-40B4-BE49-F238E27FC236}">
                <a16:creationId xmlns:a16="http://schemas.microsoft.com/office/drawing/2014/main" id="{AF595201-668F-8C42-B80D-1116704B5AF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3488FC-5839-DF44-B889-CC470E874A90}"/>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407793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0BB30D-B23C-D34A-848D-E767B1D66D4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A2E8FE6-E788-6B4B-8D25-33677B232DD5}"/>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1B3F03CD-B76B-5846-9C19-95BEEF7A791A}"/>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B4B513F-33CB-F145-9679-E8004F6A4AFD}"/>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6" name="Segnaposto piè di pagina 5">
            <a:extLst>
              <a:ext uri="{FF2B5EF4-FFF2-40B4-BE49-F238E27FC236}">
                <a16:creationId xmlns:a16="http://schemas.microsoft.com/office/drawing/2014/main" id="{A4E2423F-8C16-1A43-87A7-F2A964A92D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8545FCC-0EA8-3942-A27D-E2BC5834A13A}"/>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234849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158547-AC36-7043-9851-BB4F3494C57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A220CF6-4569-0F45-91D4-D42FDE945B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D870A550-8AF6-EE4B-A870-0FBDF03EEAA9}"/>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F2BEC5CD-F52C-CC4E-BCCB-E8B89EED93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4F838C82-A6BC-9242-B1C5-AC8F67639A89}"/>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F8D160FE-2ACA-304B-9F98-DCD7416F3733}"/>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8" name="Segnaposto piè di pagina 7">
            <a:extLst>
              <a:ext uri="{FF2B5EF4-FFF2-40B4-BE49-F238E27FC236}">
                <a16:creationId xmlns:a16="http://schemas.microsoft.com/office/drawing/2014/main" id="{A169A4B6-5CE8-D042-8B23-8685ED51E1A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2B1BBBF-BB08-5047-B045-0FEC7372B279}"/>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122488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5B0886-ED23-5745-90F6-B0B5B521079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80AD525-5BF3-324C-890A-DAF338887231}"/>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4" name="Segnaposto piè di pagina 3">
            <a:extLst>
              <a:ext uri="{FF2B5EF4-FFF2-40B4-BE49-F238E27FC236}">
                <a16:creationId xmlns:a16="http://schemas.microsoft.com/office/drawing/2014/main" id="{F43F2585-CD30-964E-B9E4-2F4919D6DE6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03343E8-B79C-2B4B-B3DB-F8E91324DEFB}"/>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148454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5B661FC-95DC-5A4F-9CB8-D371861A6E8C}"/>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3" name="Segnaposto piè di pagina 2">
            <a:extLst>
              <a:ext uri="{FF2B5EF4-FFF2-40B4-BE49-F238E27FC236}">
                <a16:creationId xmlns:a16="http://schemas.microsoft.com/office/drawing/2014/main" id="{AD73D24F-2DC4-524B-8A31-5C20549F75E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01209C0-E42B-5A4B-89F5-5DBEF66F5701}"/>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360323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D31A07-8838-FB45-B719-7DD425AE368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2E64016-A947-3544-8355-1B401145F6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48056BF5-4260-D040-BD14-B68164998A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4BACD012-4065-1749-AC81-364432FE5711}"/>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6" name="Segnaposto piè di pagina 5">
            <a:extLst>
              <a:ext uri="{FF2B5EF4-FFF2-40B4-BE49-F238E27FC236}">
                <a16:creationId xmlns:a16="http://schemas.microsoft.com/office/drawing/2014/main" id="{154D6943-1BED-8849-BD8A-668EF8EB1AC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3BF8A76-5639-5D45-A5D4-521FDAAADAFA}"/>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62970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23C28B-42D8-A24D-BCB9-432132459D4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03CB74F-5565-0B4C-80ED-7AFE396ECD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405B8B6-70AF-6644-8AE2-2CFD2F7D3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8E094BA-9F21-384E-9271-77D51001A089}"/>
              </a:ext>
            </a:extLst>
          </p:cNvPr>
          <p:cNvSpPr>
            <a:spLocks noGrp="1"/>
          </p:cNvSpPr>
          <p:nvPr>
            <p:ph type="dt" sz="half" idx="10"/>
          </p:nvPr>
        </p:nvSpPr>
        <p:spPr/>
        <p:txBody>
          <a:bodyPr/>
          <a:lstStyle/>
          <a:p>
            <a:fld id="{56C8A530-E2AA-F745-92D4-C76231BE58F6}" type="datetimeFigureOut">
              <a:rPr lang="it-IT" smtClean="0"/>
              <a:t>27/05/19</a:t>
            </a:fld>
            <a:endParaRPr lang="it-IT"/>
          </a:p>
        </p:txBody>
      </p:sp>
      <p:sp>
        <p:nvSpPr>
          <p:cNvPr id="6" name="Segnaposto piè di pagina 5">
            <a:extLst>
              <a:ext uri="{FF2B5EF4-FFF2-40B4-BE49-F238E27FC236}">
                <a16:creationId xmlns:a16="http://schemas.microsoft.com/office/drawing/2014/main" id="{7370BDAA-CE9D-664E-8249-6259CAA2F90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2EFAF5A-5BCA-7A41-A833-BBF2E4D9942B}"/>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654858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DFF5BC9-F476-FD46-85B7-E97B0C3E7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0F431C5-8E7D-FB46-82D8-8514B48E27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D0C2065-C546-A340-9B9A-0DF2974FFA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8A530-E2AA-F745-92D4-C76231BE58F6}" type="datetimeFigureOut">
              <a:rPr lang="it-IT" smtClean="0"/>
              <a:t>27/05/19</a:t>
            </a:fld>
            <a:endParaRPr lang="it-IT"/>
          </a:p>
        </p:txBody>
      </p:sp>
      <p:sp>
        <p:nvSpPr>
          <p:cNvPr id="5" name="Segnaposto piè di pagina 4">
            <a:extLst>
              <a:ext uri="{FF2B5EF4-FFF2-40B4-BE49-F238E27FC236}">
                <a16:creationId xmlns:a16="http://schemas.microsoft.com/office/drawing/2014/main" id="{F3460BCE-70D7-9249-A77C-607DDEBD1A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FA0D0C1-351F-164E-83AB-5EADA5558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14613-18E1-BB49-85B9-14915554F558}" type="slidenum">
              <a:rPr lang="it-IT" smtClean="0"/>
              <a:t>‹N›</a:t>
            </a:fld>
            <a:endParaRPr lang="it-IT"/>
          </a:p>
        </p:txBody>
      </p:sp>
    </p:spTree>
    <p:extLst>
      <p:ext uri="{BB962C8B-B14F-4D97-AF65-F5344CB8AC3E}">
        <p14:creationId xmlns:p14="http://schemas.microsoft.com/office/powerpoint/2010/main" val="1530574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4">
            <a:extLst>
              <a:ext uri="{FF2B5EF4-FFF2-40B4-BE49-F238E27FC236}">
                <a16:creationId xmlns:a16="http://schemas.microsoft.com/office/drawing/2014/main" id="{932BCE76-D667-2E45-BD46-985554A199C2}"/>
              </a:ext>
            </a:extLst>
          </p:cNvPr>
          <p:cNvPicPr>
            <a:picLocks noChangeAspect="1"/>
          </p:cNvPicPr>
          <p:nvPr/>
        </p:nvPicPr>
        <p:blipFill>
          <a:blip r:embed="rId2"/>
          <a:stretch>
            <a:fillRect/>
          </a:stretch>
        </p:blipFill>
        <p:spPr>
          <a:xfrm>
            <a:off x="7232514" y="1943203"/>
            <a:ext cx="3456963" cy="4211359"/>
          </a:xfrm>
          <a:prstGeom prst="rect">
            <a:avLst/>
          </a:prstGeom>
        </p:spPr>
      </p:pic>
      <p:sp>
        <p:nvSpPr>
          <p:cNvPr id="4" name="Segnaposto contenuto 3">
            <a:extLst>
              <a:ext uri="{FF2B5EF4-FFF2-40B4-BE49-F238E27FC236}">
                <a16:creationId xmlns:a16="http://schemas.microsoft.com/office/drawing/2014/main" id="{AA3E7C1F-5CED-8B42-92B2-89C1B5C7C7DF}"/>
              </a:ext>
            </a:extLst>
          </p:cNvPr>
          <p:cNvSpPr>
            <a:spLocks noGrp="1"/>
          </p:cNvSpPr>
          <p:nvPr>
            <p:ph sz="half" idx="1"/>
          </p:nvPr>
        </p:nvSpPr>
        <p:spPr>
          <a:xfrm>
            <a:off x="856129" y="1108449"/>
            <a:ext cx="5181600" cy="4351338"/>
          </a:xfrm>
        </p:spPr>
        <p:txBody>
          <a:bodyPr/>
          <a:lstStyle/>
          <a:p>
            <a:pPr marL="0" indent="0">
              <a:buNone/>
            </a:pPr>
            <a:endParaRPr lang="it-IT" dirty="0"/>
          </a:p>
          <a:p>
            <a:pPr marL="0" indent="0">
              <a:buNone/>
            </a:pPr>
            <a:endParaRPr lang="it-IT" dirty="0"/>
          </a:p>
          <a:p>
            <a:pPr marL="0" indent="0">
              <a:buNone/>
            </a:pPr>
            <a:r>
              <a:rPr lang="it-IT" dirty="0"/>
              <a:t>A introdurre il termine “estetica” nel lessico culturale europeo è, in un’opera del 1735 (</a:t>
            </a:r>
            <a:r>
              <a:rPr lang="it-IT" i="1" dirty="0"/>
              <a:t>Riflessioni sulla Poesia</a:t>
            </a:r>
            <a:r>
              <a:rPr lang="it-IT" dirty="0"/>
              <a:t>) Alexander </a:t>
            </a:r>
            <a:r>
              <a:rPr lang="it-IT" dirty="0" err="1"/>
              <a:t>Gottlieb</a:t>
            </a:r>
            <a:r>
              <a:rPr lang="it-IT" dirty="0"/>
              <a:t> </a:t>
            </a:r>
            <a:r>
              <a:rPr lang="it-IT" dirty="0" err="1"/>
              <a:t>Baumgarten</a:t>
            </a:r>
            <a:r>
              <a:rPr lang="it-IT" dirty="0"/>
              <a:t> (1714-1762)</a:t>
            </a:r>
          </a:p>
          <a:p>
            <a:endParaRPr lang="it-IT" dirty="0"/>
          </a:p>
        </p:txBody>
      </p:sp>
    </p:spTree>
    <p:extLst>
      <p:ext uri="{BB962C8B-B14F-4D97-AF65-F5344CB8AC3E}">
        <p14:creationId xmlns:p14="http://schemas.microsoft.com/office/powerpoint/2010/main" val="786330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0766A7-0402-164E-8F94-88B160AC292F}"/>
              </a:ext>
            </a:extLst>
          </p:cNvPr>
          <p:cNvSpPr>
            <a:spLocks noGrp="1"/>
          </p:cNvSpPr>
          <p:nvPr>
            <p:ph type="title"/>
          </p:nvPr>
        </p:nvSpPr>
        <p:spPr>
          <a:xfrm>
            <a:off x="422031" y="44133"/>
            <a:ext cx="10515600" cy="1325563"/>
          </a:xfrm>
        </p:spPr>
        <p:txBody>
          <a:bodyPr/>
          <a:lstStyle/>
          <a:p>
            <a:r>
              <a:rPr lang="it-IT" b="1" dirty="0">
                <a:solidFill>
                  <a:srgbClr val="C00000"/>
                </a:solidFill>
              </a:rPr>
              <a:t>Cartesio III</a:t>
            </a:r>
          </a:p>
        </p:txBody>
      </p:sp>
      <p:sp>
        <p:nvSpPr>
          <p:cNvPr id="3" name="Segnaposto contenuto 2">
            <a:extLst>
              <a:ext uri="{FF2B5EF4-FFF2-40B4-BE49-F238E27FC236}">
                <a16:creationId xmlns:a16="http://schemas.microsoft.com/office/drawing/2014/main" id="{A1F9A2DA-74E3-3045-935B-8D9D11292585}"/>
              </a:ext>
            </a:extLst>
          </p:cNvPr>
          <p:cNvSpPr>
            <a:spLocks noGrp="1"/>
          </p:cNvSpPr>
          <p:nvPr>
            <p:ph idx="1"/>
          </p:nvPr>
        </p:nvSpPr>
        <p:spPr>
          <a:xfrm>
            <a:off x="422031" y="1369696"/>
            <a:ext cx="11493303" cy="5345723"/>
          </a:xfrm>
        </p:spPr>
        <p:txBody>
          <a:bodyPr>
            <a:normAutofit fontScale="92500" lnSpcReduction="10000"/>
          </a:bodyPr>
          <a:lstStyle/>
          <a:p>
            <a:pPr marL="0" indent="0">
              <a:buNone/>
            </a:pPr>
            <a:r>
              <a:rPr lang="it-IT" dirty="0"/>
              <a:t>Descartes, lettere inviate nella primavera del 1630 al </a:t>
            </a:r>
            <a:r>
              <a:rPr lang="it-IT" dirty="0" err="1"/>
              <a:t>ﬁlosofo</a:t>
            </a:r>
            <a:r>
              <a:rPr lang="it-IT" dirty="0"/>
              <a:t>, matematico e teorico musicale Marin </a:t>
            </a:r>
            <a:r>
              <a:rPr lang="it-IT" dirty="0" err="1"/>
              <a:t>Mersenne</a:t>
            </a:r>
            <a:r>
              <a:rPr lang="it-IT" dirty="0"/>
              <a:t> (1588-1648)</a:t>
            </a:r>
          </a:p>
          <a:p>
            <a:pPr marL="0" indent="0">
              <a:buNone/>
            </a:pPr>
            <a:r>
              <a:rPr lang="it-IT" sz="3000" dirty="0"/>
              <a:t>«Per determinare quella che è più </a:t>
            </a:r>
            <a:r>
              <a:rPr lang="it-IT" sz="3000" b="1" dirty="0"/>
              <a:t>gradevole</a:t>
            </a:r>
            <a:r>
              <a:rPr lang="it-IT" sz="3000" dirty="0"/>
              <a:t>, bisogna però presupporre la capacità dell'</a:t>
            </a:r>
            <a:r>
              <a:rPr lang="it-IT" sz="3000" b="1" dirty="0"/>
              <a:t>udito</a:t>
            </a:r>
            <a:r>
              <a:rPr lang="it-IT" sz="3000" dirty="0"/>
              <a:t>, che, come il gusto, </a:t>
            </a:r>
            <a:r>
              <a:rPr lang="it-IT" sz="3000" b="1" dirty="0"/>
              <a:t>cambia secondo le persone</a:t>
            </a:r>
            <a:r>
              <a:rPr lang="it-IT" sz="3000" dirty="0"/>
              <a:t>, sicché gli uni preferiranno sentire una voce sola, gli altri un concerto, ecc.; così come l'uno preferisce ciò che è dolce e l'altro ciò che è un po' aspro o amaro, </a:t>
            </a:r>
            <a:r>
              <a:rPr lang="it-IT" sz="3000" dirty="0" err="1"/>
              <a:t>ecc</a:t>
            </a:r>
            <a:r>
              <a:rPr lang="it-IT" sz="3000" dirty="0"/>
              <a:t>»</a:t>
            </a:r>
          </a:p>
          <a:p>
            <a:pPr marL="0" indent="0">
              <a:buNone/>
            </a:pPr>
            <a:r>
              <a:rPr lang="it-IT" sz="3000" dirty="0"/>
              <a:t>[…] mi </a:t>
            </a:r>
            <a:r>
              <a:rPr lang="it-IT" sz="3000" b="1" dirty="0"/>
              <a:t>imbarazzate</a:t>
            </a:r>
            <a:r>
              <a:rPr lang="it-IT" sz="3000" dirty="0"/>
              <a:t> tanto nel domandarmi quanto una consonanza sia più gradevole di un'altra che se mi domandaste </a:t>
            </a:r>
            <a:r>
              <a:rPr lang="it-IT" sz="3000" b="1" dirty="0"/>
              <a:t>quanto i frutti siano per me più gradevoli del pesce</a:t>
            </a:r>
            <a:r>
              <a:rPr lang="it-IT" sz="3000" dirty="0"/>
              <a:t>»</a:t>
            </a:r>
            <a:endParaRPr lang="it-IT" sz="3000" u="sng" dirty="0"/>
          </a:p>
          <a:p>
            <a:pPr marL="0" indent="0">
              <a:buNone/>
            </a:pPr>
            <a:r>
              <a:rPr lang="it-IT" sz="3000" dirty="0"/>
              <a:t>[...] la parola bello sembra riferirsi più specificamente al senso della vista. In generale, però, </a:t>
            </a:r>
            <a:r>
              <a:rPr lang="it-IT" sz="3000" b="1" dirty="0"/>
              <a:t>il bello e il gradevole non significano nient'altro che un rapporto del nostro giudizio all'oggetto</a:t>
            </a:r>
            <a:r>
              <a:rPr lang="it-IT" sz="3000" dirty="0"/>
              <a:t>; e poiché i giudizi degli uomini sono così differenti, non si può dire che il bello, né il gradevole, abbiano una misura determinata»</a:t>
            </a:r>
          </a:p>
          <a:p>
            <a:pPr marL="0" indent="0">
              <a:buNone/>
            </a:pPr>
            <a:endParaRPr lang="it-IT" sz="3200" dirty="0"/>
          </a:p>
          <a:p>
            <a:endParaRPr lang="it-IT" dirty="0"/>
          </a:p>
          <a:p>
            <a:pPr marL="0" indent="0">
              <a:buNone/>
            </a:pPr>
            <a:endParaRPr lang="it-IT" dirty="0"/>
          </a:p>
        </p:txBody>
      </p:sp>
    </p:spTree>
    <p:extLst>
      <p:ext uri="{BB962C8B-B14F-4D97-AF65-F5344CB8AC3E}">
        <p14:creationId xmlns:p14="http://schemas.microsoft.com/office/powerpoint/2010/main" val="3268882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D4D6BF-FA19-9C4E-821F-832490ACDAE7}"/>
              </a:ext>
            </a:extLst>
          </p:cNvPr>
          <p:cNvSpPr>
            <a:spLocks noGrp="1"/>
          </p:cNvSpPr>
          <p:nvPr>
            <p:ph type="title"/>
          </p:nvPr>
        </p:nvSpPr>
        <p:spPr/>
        <p:txBody>
          <a:bodyPr/>
          <a:lstStyle/>
          <a:p>
            <a:r>
              <a:rPr lang="it-IT" b="1" dirty="0">
                <a:solidFill>
                  <a:srgbClr val="C00000"/>
                </a:solidFill>
              </a:rPr>
              <a:t>Critica leibniziana a Cartesio</a:t>
            </a:r>
          </a:p>
        </p:txBody>
      </p:sp>
      <p:sp>
        <p:nvSpPr>
          <p:cNvPr id="3" name="Segnaposto contenuto 2">
            <a:extLst>
              <a:ext uri="{FF2B5EF4-FFF2-40B4-BE49-F238E27FC236}">
                <a16:creationId xmlns:a16="http://schemas.microsoft.com/office/drawing/2014/main" id="{E3321332-6F13-9D43-8C27-F4339803B06D}"/>
              </a:ext>
            </a:extLst>
          </p:cNvPr>
          <p:cNvSpPr>
            <a:spLocks noGrp="1"/>
          </p:cNvSpPr>
          <p:nvPr>
            <p:ph idx="1"/>
          </p:nvPr>
        </p:nvSpPr>
        <p:spPr/>
        <p:txBody>
          <a:bodyPr>
            <a:normAutofit lnSpcReduction="10000"/>
          </a:bodyPr>
          <a:lstStyle/>
          <a:p>
            <a:pPr marL="0" indent="0">
              <a:buNone/>
            </a:pPr>
            <a:r>
              <a:rPr lang="it-IT" dirty="0"/>
              <a:t>Rifiuto del criterio soggettivo cartesiano e riferimento a un concetto di </a:t>
            </a:r>
            <a:r>
              <a:rPr lang="it-IT" b="1" dirty="0"/>
              <a:t>ragione</a:t>
            </a:r>
            <a:r>
              <a:rPr lang="it-IT" dirty="0"/>
              <a:t> che – anziché poggiare sulla chiarezza e distinzione agli occhi del soggetto – poggia </a:t>
            </a:r>
            <a:r>
              <a:rPr lang="it-IT" b="1" dirty="0"/>
              <a:t>sul nesso logico delle verità</a:t>
            </a:r>
          </a:p>
          <a:p>
            <a:pPr marL="0" indent="0">
              <a:buNone/>
            </a:pPr>
            <a:r>
              <a:rPr lang="it-IT" dirty="0"/>
              <a:t>La chiarezza e distinzione rimangono inutili sino tanto che non si siano trovati dei </a:t>
            </a:r>
            <a:r>
              <a:rPr lang="it-IT" b="1" dirty="0"/>
              <a:t>criteri attendibili per l’analisi concettuale</a:t>
            </a:r>
            <a:r>
              <a:rPr lang="it-IT" dirty="0"/>
              <a:t>; spesso crediamo di avere il possesso razionale di idee che poi, all’analisi concettuale, si rivelano assai poco chiare e distinte (</a:t>
            </a:r>
            <a:r>
              <a:rPr lang="it-IT" i="1" dirty="0" err="1"/>
              <a:t>Meditatione</a:t>
            </a:r>
            <a:r>
              <a:rPr lang="it-IT" i="1" dirty="0"/>
              <a:t> de </a:t>
            </a:r>
            <a:r>
              <a:rPr lang="it-IT" i="1" dirty="0" err="1"/>
              <a:t>Cognitione</a:t>
            </a:r>
            <a:r>
              <a:rPr lang="it-IT" i="1" dirty="0"/>
              <a:t>, </a:t>
            </a:r>
            <a:r>
              <a:rPr lang="it-IT" i="1" dirty="0" err="1"/>
              <a:t>Veritate</a:t>
            </a:r>
            <a:r>
              <a:rPr lang="it-IT" i="1" dirty="0"/>
              <a:t> et </a:t>
            </a:r>
            <a:r>
              <a:rPr lang="it-IT" i="1" dirty="0" err="1"/>
              <a:t>Ideis</a:t>
            </a:r>
            <a:r>
              <a:rPr lang="it-IT" dirty="0"/>
              <a:t>)</a:t>
            </a:r>
          </a:p>
          <a:p>
            <a:pPr marL="0" indent="0">
              <a:buNone/>
            </a:pPr>
            <a:endParaRPr lang="it-IT" dirty="0"/>
          </a:p>
          <a:p>
            <a:pPr marL="0" indent="0">
              <a:buNone/>
            </a:pPr>
            <a:r>
              <a:rPr lang="it-IT" dirty="0"/>
              <a:t>La verità è nei </a:t>
            </a:r>
            <a:r>
              <a:rPr lang="it-IT" b="1" dirty="0"/>
              <a:t>nessi logici </a:t>
            </a:r>
            <a:r>
              <a:rPr lang="it-IT" dirty="0"/>
              <a:t>tra le idee, non nella chiarezza e distinzione della singola idea</a:t>
            </a:r>
          </a:p>
        </p:txBody>
      </p:sp>
    </p:spTree>
    <p:extLst>
      <p:ext uri="{BB962C8B-B14F-4D97-AF65-F5344CB8AC3E}">
        <p14:creationId xmlns:p14="http://schemas.microsoft.com/office/powerpoint/2010/main" val="465336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C3814E-355D-E248-AE71-87ED160CF28D}"/>
              </a:ext>
            </a:extLst>
          </p:cNvPr>
          <p:cNvSpPr>
            <a:spLocks noGrp="1"/>
          </p:cNvSpPr>
          <p:nvPr>
            <p:ph type="title"/>
          </p:nvPr>
        </p:nvSpPr>
        <p:spPr>
          <a:xfrm>
            <a:off x="0" y="174172"/>
            <a:ext cx="11930743" cy="1651454"/>
          </a:xfrm>
        </p:spPr>
        <p:txBody>
          <a:bodyPr>
            <a:normAutofit fontScale="90000"/>
          </a:bodyPr>
          <a:lstStyle/>
          <a:p>
            <a:pPr algn="ctr"/>
            <a:br>
              <a:rPr lang="it-IT" dirty="0"/>
            </a:br>
            <a:r>
              <a:rPr lang="it-IT" b="1" dirty="0">
                <a:solidFill>
                  <a:srgbClr val="C00000"/>
                </a:solidFill>
              </a:rPr>
              <a:t>Leibniz sintesi di classicismo e barocco, </a:t>
            </a:r>
            <a:br>
              <a:rPr lang="it-IT" b="1" dirty="0">
                <a:solidFill>
                  <a:srgbClr val="C00000"/>
                </a:solidFill>
              </a:rPr>
            </a:br>
            <a:r>
              <a:rPr lang="it-IT" b="1" dirty="0">
                <a:solidFill>
                  <a:srgbClr val="C00000"/>
                </a:solidFill>
              </a:rPr>
              <a:t>ragione e sensibilità</a:t>
            </a:r>
            <a:br>
              <a:rPr lang="it-IT" b="1" dirty="0">
                <a:solidFill>
                  <a:srgbClr val="C00000"/>
                </a:solidFill>
              </a:rPr>
            </a:br>
            <a:endParaRPr lang="it-IT" b="1" dirty="0">
              <a:solidFill>
                <a:srgbClr val="C00000"/>
              </a:solidFill>
            </a:endParaRPr>
          </a:p>
        </p:txBody>
      </p:sp>
      <p:sp>
        <p:nvSpPr>
          <p:cNvPr id="3" name="Segnaposto contenuto 2">
            <a:extLst>
              <a:ext uri="{FF2B5EF4-FFF2-40B4-BE49-F238E27FC236}">
                <a16:creationId xmlns:a16="http://schemas.microsoft.com/office/drawing/2014/main" id="{0D8023E2-7732-2349-8EC1-A513757B7CD9}"/>
              </a:ext>
            </a:extLst>
          </p:cNvPr>
          <p:cNvSpPr>
            <a:spLocks noGrp="1"/>
          </p:cNvSpPr>
          <p:nvPr>
            <p:ph idx="1"/>
          </p:nvPr>
        </p:nvSpPr>
        <p:spPr>
          <a:xfrm>
            <a:off x="587829" y="1825625"/>
            <a:ext cx="11342914" cy="5032375"/>
          </a:xfrm>
        </p:spPr>
        <p:txBody>
          <a:bodyPr/>
          <a:lstStyle/>
          <a:p>
            <a:pPr marL="0" indent="0">
              <a:buNone/>
            </a:pPr>
            <a:r>
              <a:rPr lang="it-IT" sz="3200" dirty="0"/>
              <a:t>Matematizzazione cartesiana dell’universo + ripresa del concetto di armonia in senso finalistico</a:t>
            </a:r>
          </a:p>
          <a:p>
            <a:pPr marL="0" indent="0" algn="ctr">
              <a:buNone/>
            </a:pPr>
            <a:r>
              <a:rPr lang="it-IT" sz="3200" b="1" dirty="0"/>
              <a:t>Monadi</a:t>
            </a:r>
            <a:r>
              <a:rPr lang="it-IT" sz="3200" dirty="0"/>
              <a:t> + </a:t>
            </a:r>
            <a:r>
              <a:rPr lang="it-IT" sz="3200" b="1" dirty="0"/>
              <a:t>Armonia prestabilita</a:t>
            </a:r>
          </a:p>
          <a:p>
            <a:pPr marL="0" indent="0">
              <a:buNone/>
            </a:pPr>
            <a:endParaRPr lang="it-IT" sz="3200" b="1" dirty="0"/>
          </a:p>
          <a:p>
            <a:pPr marL="0" indent="0">
              <a:buNone/>
            </a:pPr>
            <a:r>
              <a:rPr lang="it-IT" sz="3200" dirty="0"/>
              <a:t>Dio «rigira, per così dire, da tutti i lati e in tutti i modi il sistema generale dei fenomeni che trova confacente produrre per manifestare la propria gloria, e osserva </a:t>
            </a:r>
            <a:r>
              <a:rPr lang="it-IT" sz="3200" b="1" dirty="0"/>
              <a:t>tutte le facce del mondo </a:t>
            </a:r>
            <a:r>
              <a:rPr lang="it-IT" sz="3200" dirty="0"/>
              <a:t>in tutte le maniere possibili, dal momento che non c’è rapporto che sfugga alla sua onniscienza» (</a:t>
            </a:r>
            <a:r>
              <a:rPr lang="it-IT" sz="3200" i="1" dirty="0"/>
              <a:t>Discorso di metafisica</a:t>
            </a:r>
            <a:r>
              <a:rPr lang="it-IT" sz="3200" dirty="0"/>
              <a:t>)</a:t>
            </a:r>
          </a:p>
          <a:p>
            <a:pPr marL="0" indent="0">
              <a:buNone/>
            </a:pPr>
            <a:endParaRPr lang="it-IT" sz="3200" dirty="0"/>
          </a:p>
          <a:p>
            <a:pPr marL="0" indent="0">
              <a:buNone/>
            </a:pPr>
            <a:endParaRPr lang="it-IT" dirty="0"/>
          </a:p>
        </p:txBody>
      </p:sp>
    </p:spTree>
    <p:extLst>
      <p:ext uri="{BB962C8B-B14F-4D97-AF65-F5344CB8AC3E}">
        <p14:creationId xmlns:p14="http://schemas.microsoft.com/office/powerpoint/2010/main" val="1576152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77F6B3-C266-8D45-8FD9-3D7FCF111A1D}"/>
              </a:ext>
            </a:extLst>
          </p:cNvPr>
          <p:cNvSpPr>
            <a:spLocks noGrp="1"/>
          </p:cNvSpPr>
          <p:nvPr>
            <p:ph type="title"/>
          </p:nvPr>
        </p:nvSpPr>
        <p:spPr/>
        <p:txBody>
          <a:bodyPr/>
          <a:lstStyle/>
          <a:p>
            <a:r>
              <a:rPr lang="it-IT" b="1" dirty="0">
                <a:solidFill>
                  <a:srgbClr val="C00000"/>
                </a:solidFill>
              </a:rPr>
              <a:t>Monadi come specchi viventi dell’universo</a:t>
            </a:r>
          </a:p>
        </p:txBody>
      </p:sp>
      <p:sp>
        <p:nvSpPr>
          <p:cNvPr id="3" name="Segnaposto contenuto 2">
            <a:extLst>
              <a:ext uri="{FF2B5EF4-FFF2-40B4-BE49-F238E27FC236}">
                <a16:creationId xmlns:a16="http://schemas.microsoft.com/office/drawing/2014/main" id="{D95196EC-646A-DC43-9D8D-21A0DBD15A22}"/>
              </a:ext>
            </a:extLst>
          </p:cNvPr>
          <p:cNvSpPr>
            <a:spLocks noGrp="1"/>
          </p:cNvSpPr>
          <p:nvPr>
            <p:ph idx="1"/>
          </p:nvPr>
        </p:nvSpPr>
        <p:spPr>
          <a:xfrm>
            <a:off x="838200" y="1825625"/>
            <a:ext cx="10515600" cy="4617378"/>
          </a:xfrm>
        </p:spPr>
        <p:txBody>
          <a:bodyPr>
            <a:normAutofit/>
          </a:bodyPr>
          <a:lstStyle/>
          <a:p>
            <a:pPr marL="0" indent="0">
              <a:buNone/>
            </a:pPr>
            <a:r>
              <a:rPr lang="it-IT" dirty="0"/>
              <a:t>«Una sostanza semplice [ha] dei rapporti che esprimono tutte le altre ed [è] di conseguenza uno specchio vivente perpetuo dell’universo. </a:t>
            </a:r>
          </a:p>
          <a:p>
            <a:pPr marL="0" indent="0">
              <a:buNone/>
            </a:pPr>
            <a:r>
              <a:rPr lang="it-IT" dirty="0"/>
              <a:t>E così come una medesima città, se guardata da punti di vista differenti, appare sempre diversa ed è come moltiplicata </a:t>
            </a:r>
            <a:r>
              <a:rPr lang="it-IT" b="1" i="1" dirty="0"/>
              <a:t>prospetticamente</a:t>
            </a:r>
            <a:r>
              <a:rPr lang="it-IT" dirty="0"/>
              <a:t>, allo stesso modo, per via della moltitudine infinita delle sostanze semplici, ci sono come altrettanti universi differenti, i quali tuttavia sono soltanto le prospettive di un unico universo secondo il differente punto di vista di ciascuna monade. </a:t>
            </a:r>
          </a:p>
          <a:p>
            <a:pPr marL="0" indent="0">
              <a:buNone/>
            </a:pPr>
            <a:r>
              <a:rPr lang="it-IT" b="1" dirty="0"/>
              <a:t>È in tal modo che si ottiene la massima varietà possibile col supremo ordine possibile</a:t>
            </a:r>
            <a:r>
              <a:rPr lang="it-IT" dirty="0"/>
              <a:t>: in altri termini, è questo il modo per ottenere la massima perfezione possibile» (</a:t>
            </a:r>
            <a:r>
              <a:rPr lang="it-IT" i="1" dirty="0"/>
              <a:t>Monadologia</a:t>
            </a:r>
            <a:r>
              <a:rPr lang="it-IT" dirty="0"/>
              <a:t>)</a:t>
            </a:r>
          </a:p>
          <a:p>
            <a:endParaRPr lang="it-IT" dirty="0"/>
          </a:p>
        </p:txBody>
      </p:sp>
    </p:spTree>
    <p:extLst>
      <p:ext uri="{BB962C8B-B14F-4D97-AF65-F5344CB8AC3E}">
        <p14:creationId xmlns:p14="http://schemas.microsoft.com/office/powerpoint/2010/main" val="1513595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8F8C144-E9E9-467F-B9D3-30ECD5A439AF}"/>
              </a:ext>
            </a:extLst>
          </p:cNvPr>
          <p:cNvSpPr>
            <a:spLocks noGrp="1"/>
          </p:cNvSpPr>
          <p:nvPr>
            <p:ph idx="1"/>
          </p:nvPr>
        </p:nvSpPr>
        <p:spPr>
          <a:xfrm>
            <a:off x="544748" y="348343"/>
            <a:ext cx="11233595" cy="6248400"/>
          </a:xfrm>
        </p:spPr>
        <p:txBody>
          <a:bodyPr>
            <a:noAutofit/>
          </a:bodyPr>
          <a:lstStyle/>
          <a:p>
            <a:pPr marL="0" indent="0" algn="ctr">
              <a:buNone/>
            </a:pPr>
            <a:r>
              <a:rPr lang="it-IT" dirty="0"/>
              <a:t>Sensibilità: </a:t>
            </a:r>
            <a:r>
              <a:rPr lang="it-IT" b="1" dirty="0"/>
              <a:t>l’essere umano </a:t>
            </a:r>
            <a:r>
              <a:rPr lang="it-IT" dirty="0"/>
              <a:t>non potrà mai arrivare a far coincidere il proprio punto di vista con quello di Dio</a:t>
            </a:r>
          </a:p>
          <a:p>
            <a:pPr marL="0" indent="0" algn="ctr">
              <a:buNone/>
            </a:pPr>
            <a:r>
              <a:rPr lang="it-IT" dirty="0"/>
              <a:t>«Solo Dio ha la conoscenza chiara e distinta di ogni cosa, poiché Egli ne è la fonte» (</a:t>
            </a:r>
            <a:r>
              <a:rPr lang="it-IT" i="1" dirty="0"/>
              <a:t>Principi razionali della natura e della grazia</a:t>
            </a:r>
            <a:r>
              <a:rPr lang="it-IT" dirty="0"/>
              <a:t>)</a:t>
            </a:r>
          </a:p>
          <a:p>
            <a:pPr marL="0" indent="0" algn="ctr">
              <a:buNone/>
            </a:pPr>
            <a:endParaRPr lang="it-IT" dirty="0"/>
          </a:p>
          <a:p>
            <a:pPr marL="0" indent="0" algn="ctr">
              <a:buNone/>
            </a:pPr>
            <a:r>
              <a:rPr lang="it-IT" dirty="0"/>
              <a:t>Il </a:t>
            </a:r>
            <a:r>
              <a:rPr lang="it-IT" b="1" dirty="0"/>
              <a:t>bello</a:t>
            </a:r>
            <a:r>
              <a:rPr lang="it-IT" dirty="0"/>
              <a:t> come percezione confusa della perfezione dell’universo (massima varietà nella massina unità)</a:t>
            </a:r>
          </a:p>
          <a:p>
            <a:pPr marL="0" indent="0" algn="ctr">
              <a:buNone/>
            </a:pPr>
            <a:endParaRPr lang="it-IT" dirty="0"/>
          </a:p>
          <a:p>
            <a:pPr marL="0" indent="0" algn="ctr">
              <a:buNone/>
            </a:pPr>
            <a:r>
              <a:rPr lang="it-IT" b="1" u="sng" dirty="0"/>
              <a:t>Continuità</a:t>
            </a:r>
            <a:r>
              <a:rPr lang="it-IT" b="1" dirty="0"/>
              <a:t> tra sensibilità e ragione: «la Natura non fa mai salti» </a:t>
            </a:r>
            <a:r>
              <a:rPr lang="it-IT" dirty="0"/>
              <a:t>(cfr. </a:t>
            </a:r>
            <a:r>
              <a:rPr lang="it-IT" i="1" dirty="0"/>
              <a:t>Nuovi saggi sull’intelletto umano</a:t>
            </a:r>
            <a:r>
              <a:rPr lang="it-IT" dirty="0"/>
              <a:t>, 1703-1704, </a:t>
            </a:r>
            <a:r>
              <a:rPr lang="it-IT" dirty="0" err="1"/>
              <a:t>pubbl</a:t>
            </a:r>
            <a:r>
              <a:rPr lang="it-IT" dirty="0"/>
              <a:t>. 1765) </a:t>
            </a:r>
          </a:p>
          <a:p>
            <a:pPr marL="0" indent="0" algn="ctr">
              <a:buNone/>
            </a:pPr>
            <a:r>
              <a:rPr lang="it-IT" b="1" dirty="0"/>
              <a:t>OSCURO E CONFUSO</a:t>
            </a:r>
          </a:p>
          <a:p>
            <a:pPr marL="0" indent="0" algn="ctr">
              <a:buNone/>
            </a:pPr>
            <a:r>
              <a:rPr lang="it-IT" b="1" u="sng" dirty="0"/>
              <a:t>CHIARO E CONFUSO</a:t>
            </a:r>
          </a:p>
          <a:p>
            <a:pPr marL="0" indent="0" algn="ctr">
              <a:buNone/>
            </a:pPr>
            <a:r>
              <a:rPr lang="it-IT" b="1" dirty="0"/>
              <a:t>CHIARO E DISTINTO</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sz="2500" dirty="0">
              <a:solidFill>
                <a:prstClr val="black"/>
              </a:solidFill>
              <a:sym typeface="Helvetica"/>
            </a:endParaRPr>
          </a:p>
        </p:txBody>
      </p:sp>
    </p:spTree>
    <p:extLst>
      <p:ext uri="{BB962C8B-B14F-4D97-AF65-F5344CB8AC3E}">
        <p14:creationId xmlns:p14="http://schemas.microsoft.com/office/powerpoint/2010/main" val="201874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0B20DE-7516-A341-9B56-92B15BBF5046}"/>
              </a:ext>
            </a:extLst>
          </p:cNvPr>
          <p:cNvSpPr>
            <a:spLocks noGrp="1"/>
          </p:cNvSpPr>
          <p:nvPr>
            <p:ph type="title"/>
          </p:nvPr>
        </p:nvSpPr>
        <p:spPr/>
        <p:txBody>
          <a:bodyPr/>
          <a:lstStyle/>
          <a:p>
            <a:r>
              <a:rPr lang="it-IT" b="1" dirty="0">
                <a:solidFill>
                  <a:srgbClr val="C00000"/>
                </a:solidFill>
              </a:rPr>
              <a:t>Continuità tra sensibilità e ragione</a:t>
            </a:r>
          </a:p>
        </p:txBody>
      </p:sp>
      <p:sp>
        <p:nvSpPr>
          <p:cNvPr id="3" name="Segnaposto contenuto 2">
            <a:extLst>
              <a:ext uri="{FF2B5EF4-FFF2-40B4-BE49-F238E27FC236}">
                <a16:creationId xmlns:a16="http://schemas.microsoft.com/office/drawing/2014/main" id="{3A198D65-696C-3943-AF3E-6E64F4F09839}"/>
              </a:ext>
            </a:extLst>
          </p:cNvPr>
          <p:cNvSpPr>
            <a:spLocks noGrp="1"/>
          </p:cNvSpPr>
          <p:nvPr>
            <p:ph idx="1"/>
          </p:nvPr>
        </p:nvSpPr>
        <p:spPr>
          <a:xfrm>
            <a:off x="838200" y="1825624"/>
            <a:ext cx="10515600" cy="4687717"/>
          </a:xfrm>
        </p:spPr>
        <p:txBody>
          <a:bodyPr>
            <a:normAutofit lnSpcReduction="10000"/>
          </a:bodyPr>
          <a:lstStyle/>
          <a:p>
            <a:pPr marL="0" indent="0" algn="just">
              <a:buNone/>
            </a:pPr>
            <a:r>
              <a:rPr lang="it-IT" sz="3100" dirty="0"/>
              <a:t>«Gli stessi piaceri dei sensi </a:t>
            </a:r>
            <a:r>
              <a:rPr lang="it-IT" sz="3100" b="1" dirty="0"/>
              <a:t>sono riconducibili a piaceri intellettuali, conosciuti però confusamente</a:t>
            </a:r>
            <a:r>
              <a:rPr lang="it-IT" sz="3100" dirty="0"/>
              <a:t>. </a:t>
            </a:r>
          </a:p>
          <a:p>
            <a:pPr marL="0" indent="0" algn="just">
              <a:buNone/>
            </a:pPr>
            <a:r>
              <a:rPr lang="it-IT" sz="3100" dirty="0"/>
              <a:t>Per esempio, la musica ci affascina, eppure la sua bellezza consiste soltanto nell’accordo dei numeri e nel computo dei battiti o vibrazioni dei corpi sonanti che si incontrano secondo intervalli determinati: e si tratta di un computo che l’anima non cessa di fare, </a:t>
            </a:r>
            <a:r>
              <a:rPr lang="it-IT" sz="3100" b="1" dirty="0"/>
              <a:t>ma di cui non abbiamo coscienza</a:t>
            </a:r>
            <a:r>
              <a:rPr lang="it-IT" sz="3100" dirty="0"/>
              <a:t>. </a:t>
            </a:r>
          </a:p>
          <a:p>
            <a:pPr marL="0" indent="0" algn="just">
              <a:buNone/>
            </a:pPr>
            <a:r>
              <a:rPr lang="it-IT" sz="3100" dirty="0"/>
              <a:t>Della stessa natura sono i piaceri che </a:t>
            </a:r>
            <a:r>
              <a:rPr lang="it-IT" sz="3100" b="1" dirty="0"/>
              <a:t>la vista </a:t>
            </a:r>
            <a:r>
              <a:rPr lang="it-IT" sz="3100" dirty="0"/>
              <a:t>coglie nelle proporzioni, e del resto anche i piaceri occasionati dagli altri sensi di possono ricondurre a qualcosa di simile» (</a:t>
            </a:r>
            <a:r>
              <a:rPr lang="it-IT" sz="3100" i="1" dirty="0"/>
              <a:t>Principi razionali della natura e della grazia</a:t>
            </a:r>
            <a:r>
              <a:rPr lang="it-IT" sz="3100" dirty="0"/>
              <a:t>)</a:t>
            </a:r>
          </a:p>
        </p:txBody>
      </p:sp>
    </p:spTree>
    <p:extLst>
      <p:ext uri="{BB962C8B-B14F-4D97-AF65-F5344CB8AC3E}">
        <p14:creationId xmlns:p14="http://schemas.microsoft.com/office/powerpoint/2010/main" val="841127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E49653-F86E-1B4F-A137-115EDBC35651}"/>
              </a:ext>
            </a:extLst>
          </p:cNvPr>
          <p:cNvSpPr>
            <a:spLocks noGrp="1"/>
          </p:cNvSpPr>
          <p:nvPr>
            <p:ph type="title"/>
          </p:nvPr>
        </p:nvSpPr>
        <p:spPr>
          <a:xfrm>
            <a:off x="370114" y="294787"/>
            <a:ext cx="10515600" cy="1325563"/>
          </a:xfrm>
        </p:spPr>
        <p:txBody>
          <a:bodyPr/>
          <a:lstStyle/>
          <a:p>
            <a:r>
              <a:rPr lang="it-IT" b="1" dirty="0">
                <a:solidFill>
                  <a:srgbClr val="C00000"/>
                </a:solidFill>
              </a:rPr>
              <a:t>«Piccole percezioni»</a:t>
            </a:r>
          </a:p>
        </p:txBody>
      </p:sp>
      <p:sp>
        <p:nvSpPr>
          <p:cNvPr id="3" name="Segnaposto contenuto 2">
            <a:extLst>
              <a:ext uri="{FF2B5EF4-FFF2-40B4-BE49-F238E27FC236}">
                <a16:creationId xmlns:a16="http://schemas.microsoft.com/office/drawing/2014/main" id="{74CD4508-9A73-3246-949D-152CECAAD705}"/>
              </a:ext>
            </a:extLst>
          </p:cNvPr>
          <p:cNvSpPr>
            <a:spLocks noGrp="1"/>
          </p:cNvSpPr>
          <p:nvPr>
            <p:ph idx="1"/>
          </p:nvPr>
        </p:nvSpPr>
        <p:spPr>
          <a:xfrm>
            <a:off x="370114" y="1465605"/>
            <a:ext cx="11517086" cy="4971369"/>
          </a:xfrm>
        </p:spPr>
        <p:txBody>
          <a:bodyPr>
            <a:normAutofit fontScale="92500" lnSpcReduction="10000"/>
          </a:bodyPr>
          <a:lstStyle/>
          <a:p>
            <a:pPr marL="0" indent="0">
              <a:buNone/>
            </a:pPr>
            <a:r>
              <a:rPr lang="it-IT" sz="3200" dirty="0"/>
              <a:t>Il principio matematico della </a:t>
            </a:r>
            <a:r>
              <a:rPr lang="it-IT" sz="3200" b="1" dirty="0"/>
              <a:t>musica</a:t>
            </a:r>
            <a:r>
              <a:rPr lang="it-IT" sz="3200" dirty="0"/>
              <a:t> non viene compreso intellettualmente, ma </a:t>
            </a:r>
            <a:r>
              <a:rPr lang="it-IT" sz="3200" b="1" dirty="0"/>
              <a:t>intuito sensibilmente</a:t>
            </a:r>
            <a:r>
              <a:rPr lang="it-IT" sz="3200" dirty="0"/>
              <a:t>; cogliamo con i sensi l’unità della musica ma non siamo in grado di comprenderne i rapporti matematici costitutivi</a:t>
            </a:r>
          </a:p>
          <a:p>
            <a:pPr marL="0" indent="0">
              <a:buNone/>
            </a:pPr>
            <a:endParaRPr lang="it-IT" sz="3200" dirty="0"/>
          </a:p>
          <a:p>
            <a:pPr marL="0" indent="0">
              <a:buNone/>
            </a:pPr>
            <a:r>
              <a:rPr lang="it-IT" sz="3200" dirty="0"/>
              <a:t>Cfr. </a:t>
            </a:r>
            <a:r>
              <a:rPr lang="it-IT" sz="3200" i="1" dirty="0"/>
              <a:t>Nuovi saggi sull’intelletto umano</a:t>
            </a:r>
            <a:r>
              <a:rPr lang="it-IT" sz="3200" dirty="0"/>
              <a:t>: </a:t>
            </a:r>
          </a:p>
          <a:p>
            <a:pPr marL="0" indent="0">
              <a:buNone/>
            </a:pPr>
            <a:r>
              <a:rPr lang="it-IT" sz="3200" dirty="0"/>
              <a:t>«Queste piccole percezioni sono dunque di più grande efficacia di quanto si pensi. Sono esse che formano quel non so che, quei gusti, quelle immagini delle qualità dei sensi, chiare nell’insieme ma confuse nelle parti, quelle impressioni che i corpi circostanti producono su di noi e che racchiudono l’infinito, quel legame che ciascun essere ha con tutto il resto dell’universo» (</a:t>
            </a:r>
            <a:r>
              <a:rPr lang="it-IT" sz="3200" i="1" dirty="0"/>
              <a:t>Prefazione</a:t>
            </a:r>
            <a:r>
              <a:rPr lang="it-IT" sz="3200" dirty="0"/>
              <a:t>)</a:t>
            </a:r>
          </a:p>
          <a:p>
            <a:endParaRPr lang="it-IT" dirty="0"/>
          </a:p>
        </p:txBody>
      </p:sp>
    </p:spTree>
    <p:extLst>
      <p:ext uri="{BB962C8B-B14F-4D97-AF65-F5344CB8AC3E}">
        <p14:creationId xmlns:p14="http://schemas.microsoft.com/office/powerpoint/2010/main" val="555369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815ED6B-FD5B-C64E-A5CC-0F597F6309E9}"/>
              </a:ext>
            </a:extLst>
          </p:cNvPr>
          <p:cNvSpPr>
            <a:spLocks noGrp="1"/>
          </p:cNvSpPr>
          <p:nvPr>
            <p:ph idx="1"/>
          </p:nvPr>
        </p:nvSpPr>
        <p:spPr>
          <a:xfrm>
            <a:off x="570914" y="1378635"/>
            <a:ext cx="10782886" cy="5190977"/>
          </a:xfrm>
        </p:spPr>
        <p:txBody>
          <a:bodyPr>
            <a:normAutofit lnSpcReduction="10000"/>
          </a:bodyPr>
          <a:lstStyle/>
          <a:p>
            <a:pPr marL="0" indent="0">
              <a:buNone/>
            </a:pPr>
            <a:r>
              <a:rPr lang="it-IT" dirty="0"/>
              <a:t>«Se fosse possibile dispiegare tutte le pieghe dell’anima, le quali tuttavia si esplicano in maniera evidente solo nel tempo, </a:t>
            </a:r>
            <a:r>
              <a:rPr lang="it-IT" b="1" dirty="0"/>
              <a:t>si potrebbe conoscere la bellezza dell’universo in ciascuna anima</a:t>
            </a:r>
            <a:r>
              <a:rPr lang="it-IT" dirty="0"/>
              <a:t>. Infatti, ogni percezione distinta dell’anima contiene un’infinità di percezioni confuse che implicano tutto l’universo; ma l’anima stessa conosce le cose di cui ha percezione solo nella misura in cui ne ha percezioni distinte e affinate, ed è perfetta in proporzione alle sue percezioni distinte. </a:t>
            </a:r>
          </a:p>
          <a:p>
            <a:pPr marL="0" indent="0">
              <a:buNone/>
            </a:pPr>
            <a:r>
              <a:rPr lang="it-IT" dirty="0"/>
              <a:t>Ciascuna anima conosce dunque l’infinito, </a:t>
            </a:r>
            <a:r>
              <a:rPr lang="it-IT" b="1" dirty="0"/>
              <a:t>conosce tutto ma confusamente</a:t>
            </a:r>
            <a:r>
              <a:rPr lang="it-IT" dirty="0"/>
              <a:t> - come quando, passeggiando lungo la riva del mare e sentendo il gran rumore che fa, sentiamo sì i rumori particolari di ciascuna onda di cui è composto il rumore totale, ma senza distinguerli: le nostre percezioni confuse sono quindi il risultato delle impressioni che tutto l’universo fa su di noi […]. Solo Dio ha percezione distinta di ogni cosa» (</a:t>
            </a:r>
            <a:r>
              <a:rPr lang="it-IT" i="1" dirty="0"/>
              <a:t>Principi razionali della natura e della grazia</a:t>
            </a:r>
            <a:r>
              <a:rPr lang="it-IT" dirty="0"/>
              <a:t>, 1714)</a:t>
            </a:r>
          </a:p>
        </p:txBody>
      </p:sp>
      <p:sp>
        <p:nvSpPr>
          <p:cNvPr id="4" name="Titolo 1">
            <a:extLst>
              <a:ext uri="{FF2B5EF4-FFF2-40B4-BE49-F238E27FC236}">
                <a16:creationId xmlns:a16="http://schemas.microsoft.com/office/drawing/2014/main" id="{D1BEC524-C82F-9E49-820E-A616305827AA}"/>
              </a:ext>
            </a:extLst>
          </p:cNvPr>
          <p:cNvSpPr>
            <a:spLocks noGrp="1"/>
          </p:cNvSpPr>
          <p:nvPr>
            <p:ph type="title"/>
          </p:nvPr>
        </p:nvSpPr>
        <p:spPr>
          <a:xfrm>
            <a:off x="570914" y="154109"/>
            <a:ext cx="10515600" cy="1325563"/>
          </a:xfrm>
        </p:spPr>
        <p:txBody>
          <a:bodyPr/>
          <a:lstStyle/>
          <a:p>
            <a:r>
              <a:rPr lang="it-IT" b="1" dirty="0">
                <a:solidFill>
                  <a:srgbClr val="C00000"/>
                </a:solidFill>
              </a:rPr>
              <a:t>«Percezioni confuse»</a:t>
            </a:r>
          </a:p>
        </p:txBody>
      </p:sp>
    </p:spTree>
    <p:extLst>
      <p:ext uri="{BB962C8B-B14F-4D97-AF65-F5344CB8AC3E}">
        <p14:creationId xmlns:p14="http://schemas.microsoft.com/office/powerpoint/2010/main" val="751066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E466FC-0DBF-C944-A9C5-50F899805587}"/>
              </a:ext>
            </a:extLst>
          </p:cNvPr>
          <p:cNvSpPr>
            <a:spLocks noGrp="1"/>
          </p:cNvSpPr>
          <p:nvPr>
            <p:ph type="title"/>
          </p:nvPr>
        </p:nvSpPr>
        <p:spPr/>
        <p:txBody>
          <a:bodyPr/>
          <a:lstStyle/>
          <a:p>
            <a:r>
              <a:rPr lang="it-IT" b="1" dirty="0">
                <a:solidFill>
                  <a:srgbClr val="C00000"/>
                </a:solidFill>
              </a:rPr>
              <a:t>Natura attiva della percezione estetica </a:t>
            </a:r>
          </a:p>
        </p:txBody>
      </p:sp>
      <p:sp>
        <p:nvSpPr>
          <p:cNvPr id="3" name="Segnaposto contenuto 2">
            <a:extLst>
              <a:ext uri="{FF2B5EF4-FFF2-40B4-BE49-F238E27FC236}">
                <a16:creationId xmlns:a16="http://schemas.microsoft.com/office/drawing/2014/main" id="{72B43333-942C-D243-8E4C-FA519DD55A7C}"/>
              </a:ext>
            </a:extLst>
          </p:cNvPr>
          <p:cNvSpPr>
            <a:spLocks noGrp="1"/>
          </p:cNvSpPr>
          <p:nvPr>
            <p:ph idx="1"/>
          </p:nvPr>
        </p:nvSpPr>
        <p:spPr/>
        <p:txBody>
          <a:bodyPr>
            <a:normAutofit/>
          </a:bodyPr>
          <a:lstStyle/>
          <a:p>
            <a:pPr marL="0" indent="0">
              <a:buNone/>
            </a:pPr>
            <a:r>
              <a:rPr lang="it-IT" dirty="0"/>
              <a:t>Il </a:t>
            </a:r>
            <a:r>
              <a:rPr lang="it-IT" b="1" dirty="0"/>
              <a:t>bello</a:t>
            </a:r>
            <a:r>
              <a:rPr lang="it-IT" dirty="0"/>
              <a:t>: integrità complessa, non scomponibile e non analizzabile dalla percezione nei suoi particolari e nelle sue ragioni (in ciò il segno del suo limite) ma che riesce a tenere insieme percettivamente unità e molteplicità e, quindi, ad elevarsi a immagine - imperfetta ma comunque tangibile – della perfezione dell’universo come unità nella varietà.</a:t>
            </a:r>
          </a:p>
          <a:p>
            <a:pPr marL="0" indent="0">
              <a:buNone/>
            </a:pPr>
            <a:r>
              <a:rPr lang="it-IT" dirty="0"/>
              <a:t>Natura attiva della percezione: </a:t>
            </a:r>
            <a:r>
              <a:rPr lang="it-IT" b="1" dirty="0"/>
              <a:t>unità dell’oggetto ma inconsciamente</a:t>
            </a:r>
          </a:p>
          <a:p>
            <a:pPr marL="0" indent="0" algn="ctr">
              <a:buNone/>
            </a:pPr>
            <a:r>
              <a:rPr lang="it-IT" b="1" dirty="0"/>
              <a:t>Ciò che è colto dai sensi non è mera illusione!</a:t>
            </a:r>
          </a:p>
          <a:p>
            <a:endParaRPr lang="it-IT" dirty="0"/>
          </a:p>
        </p:txBody>
      </p:sp>
    </p:spTree>
    <p:extLst>
      <p:ext uri="{BB962C8B-B14F-4D97-AF65-F5344CB8AC3E}">
        <p14:creationId xmlns:p14="http://schemas.microsoft.com/office/powerpoint/2010/main" val="1685012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FD121B7-7741-A84A-A4F8-C2C92A539384}"/>
              </a:ext>
            </a:extLst>
          </p:cNvPr>
          <p:cNvSpPr>
            <a:spLocks noGrp="1"/>
          </p:cNvSpPr>
          <p:nvPr>
            <p:ph idx="1"/>
          </p:nvPr>
        </p:nvSpPr>
        <p:spPr>
          <a:xfrm>
            <a:off x="643647" y="1763486"/>
            <a:ext cx="10710153" cy="4413477"/>
          </a:xfrm>
        </p:spPr>
        <p:txBody>
          <a:bodyPr/>
          <a:lstStyle/>
          <a:p>
            <a:pPr marL="0" indent="0">
              <a:buNone/>
            </a:pPr>
            <a:r>
              <a:rPr lang="it-IT" dirty="0"/>
              <a:t>Tutto ciò che si presenta nella sfera della sensibilità non solo non si oppone alla ragione, ma deve essere considerato come la </a:t>
            </a:r>
            <a:r>
              <a:rPr lang="it-IT" b="1" dirty="0"/>
              <a:t>fonte stessa </a:t>
            </a:r>
            <a:r>
              <a:rPr lang="it-IT" dirty="0"/>
              <a:t>di ogni conoscenza: </a:t>
            </a:r>
          </a:p>
          <a:p>
            <a:pPr marL="0" indent="0">
              <a:buNone/>
            </a:pPr>
            <a:r>
              <a:rPr lang="it-IT" u="sng" dirty="0"/>
              <a:t>«La natura non fa un salto dall’oscurità alla distinzione»;  </a:t>
            </a:r>
          </a:p>
          <a:p>
            <a:pPr marL="0" indent="0">
              <a:buNone/>
            </a:pPr>
            <a:r>
              <a:rPr lang="it-IT" u="sng" dirty="0"/>
              <a:t>«è dalla notte che, attraverso l’aurora, si arriva al pieno mezzogiorno» </a:t>
            </a:r>
          </a:p>
          <a:p>
            <a:endParaRPr lang="it-IT" dirty="0"/>
          </a:p>
        </p:txBody>
      </p:sp>
      <p:sp>
        <p:nvSpPr>
          <p:cNvPr id="4" name="Titolo 1">
            <a:extLst>
              <a:ext uri="{FF2B5EF4-FFF2-40B4-BE49-F238E27FC236}">
                <a16:creationId xmlns:a16="http://schemas.microsoft.com/office/drawing/2014/main" id="{BC0CF294-E3C0-604E-8202-8A340938E69A}"/>
              </a:ext>
            </a:extLst>
          </p:cNvPr>
          <p:cNvSpPr txBox="1">
            <a:spLocks/>
          </p:cNvSpPr>
          <p:nvPr/>
        </p:nvSpPr>
        <p:spPr>
          <a:xfrm>
            <a:off x="643647" y="26784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it-IT" b="1" dirty="0">
              <a:solidFill>
                <a:srgbClr val="C00000"/>
              </a:solidFill>
            </a:endParaRPr>
          </a:p>
        </p:txBody>
      </p:sp>
      <p:sp>
        <p:nvSpPr>
          <p:cNvPr id="5" name="Titolo 1">
            <a:extLst>
              <a:ext uri="{FF2B5EF4-FFF2-40B4-BE49-F238E27FC236}">
                <a16:creationId xmlns:a16="http://schemas.microsoft.com/office/drawing/2014/main" id="{CD02AA05-07B9-E84E-9CF3-A7EE765EB609}"/>
              </a:ext>
            </a:extLst>
          </p:cNvPr>
          <p:cNvSpPr>
            <a:spLocks noGrp="1"/>
          </p:cNvSpPr>
          <p:nvPr>
            <p:ph type="title"/>
          </p:nvPr>
        </p:nvSpPr>
        <p:spPr>
          <a:xfrm>
            <a:off x="643647" y="267848"/>
            <a:ext cx="10515600" cy="1325563"/>
          </a:xfrm>
        </p:spPr>
        <p:txBody>
          <a:bodyPr>
            <a:normAutofit/>
          </a:bodyPr>
          <a:lstStyle/>
          <a:p>
            <a:r>
              <a:rPr lang="it-IT" b="1" dirty="0">
                <a:solidFill>
                  <a:srgbClr val="C00000"/>
                </a:solidFill>
              </a:rPr>
              <a:t>L’</a:t>
            </a:r>
            <a:r>
              <a:rPr lang="it-IT" b="1" i="1" dirty="0">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V</a:t>
            </a:r>
          </a:p>
        </p:txBody>
      </p:sp>
    </p:spTree>
    <p:extLst>
      <p:ext uri="{BB962C8B-B14F-4D97-AF65-F5344CB8AC3E}">
        <p14:creationId xmlns:p14="http://schemas.microsoft.com/office/powerpoint/2010/main" val="426211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29EAE6-9BF2-4B6F-ADCA-639F8EFA4080}"/>
              </a:ext>
            </a:extLst>
          </p:cNvPr>
          <p:cNvSpPr>
            <a:spLocks noGrp="1"/>
          </p:cNvSpPr>
          <p:nvPr>
            <p:ph type="title"/>
          </p:nvPr>
        </p:nvSpPr>
        <p:spPr>
          <a:xfrm>
            <a:off x="603114" y="350196"/>
            <a:ext cx="11342451" cy="1282126"/>
          </a:xfrm>
        </p:spPr>
        <p:txBody>
          <a:bodyPr>
            <a:normAutofit/>
          </a:bodyPr>
          <a:lstStyle/>
          <a:p>
            <a:r>
              <a:rPr lang="it-IT" sz="3000" b="1" dirty="0">
                <a:solidFill>
                  <a:srgbClr val="C00000"/>
                </a:solidFill>
              </a:rPr>
              <a:t>Dalle «Riflessioni sul testo poetico» alla fondazione di una nuova disciplina filosofica</a:t>
            </a:r>
          </a:p>
        </p:txBody>
      </p:sp>
      <p:sp>
        <p:nvSpPr>
          <p:cNvPr id="3" name="Segnaposto contenuto 2">
            <a:extLst>
              <a:ext uri="{FF2B5EF4-FFF2-40B4-BE49-F238E27FC236}">
                <a16:creationId xmlns:a16="http://schemas.microsoft.com/office/drawing/2014/main" id="{560613C0-AAE1-4AE7-925E-AB3604731357}"/>
              </a:ext>
            </a:extLst>
          </p:cNvPr>
          <p:cNvSpPr>
            <a:spLocks noGrp="1"/>
          </p:cNvSpPr>
          <p:nvPr>
            <p:ph idx="1"/>
          </p:nvPr>
        </p:nvSpPr>
        <p:spPr>
          <a:xfrm>
            <a:off x="603115" y="1848255"/>
            <a:ext cx="11342451" cy="4649822"/>
          </a:xfrm>
        </p:spPr>
        <p:txBody>
          <a:bodyPr>
            <a:normAutofit lnSpcReduction="10000"/>
          </a:bodyPr>
          <a:lstStyle/>
          <a:p>
            <a:pPr marL="0" indent="0">
              <a:buNone/>
            </a:pPr>
            <a:r>
              <a:rPr lang="it-IT" sz="2700" dirty="0"/>
              <a:t>Alcune date:</a:t>
            </a:r>
          </a:p>
          <a:p>
            <a:pPr marL="0" indent="0">
              <a:buNone/>
            </a:pPr>
            <a:r>
              <a:rPr lang="it-IT" sz="2700" dirty="0"/>
              <a:t>1735: </a:t>
            </a:r>
            <a:r>
              <a:rPr lang="it-IT" sz="2700" i="1" dirty="0"/>
              <a:t>Riflessioni sulla Poesia – </a:t>
            </a:r>
            <a:r>
              <a:rPr lang="it-IT" sz="2700" dirty="0"/>
              <a:t>testo presentato per la libera docenza</a:t>
            </a:r>
          </a:p>
          <a:p>
            <a:pPr marL="0" indent="0">
              <a:buNone/>
            </a:pPr>
            <a:r>
              <a:rPr lang="it-IT" sz="2700" dirty="0"/>
              <a:t>B. docente prima a Halle e poi a Francoforte sull’Oder: in alcuni corsi approfondisce il tema della </a:t>
            </a:r>
            <a:r>
              <a:rPr lang="it-IT" sz="2700" b="1" dirty="0"/>
              <a:t>specificità conoscitiva della poesia come rappresentazione più compiuta, </a:t>
            </a:r>
            <a:r>
              <a:rPr lang="it-IT" sz="2700" dirty="0"/>
              <a:t>nella forma del discorso, della conoscenza sensibile / B. fonda una rivista per diffondere la sua nuova prospettiva (</a:t>
            </a:r>
            <a:r>
              <a:rPr lang="it-IT" sz="2700" i="1" dirty="0"/>
              <a:t>Lettere filosofiche di </a:t>
            </a:r>
            <a:r>
              <a:rPr lang="it-IT" sz="2700" i="1" dirty="0" err="1"/>
              <a:t>Aletheophilus</a:t>
            </a:r>
            <a:r>
              <a:rPr lang="it-IT" sz="2700" dirty="0"/>
              <a:t>)</a:t>
            </a:r>
          </a:p>
          <a:p>
            <a:pPr marL="0" indent="0">
              <a:buNone/>
            </a:pPr>
            <a:r>
              <a:rPr lang="it-IT" sz="2700" dirty="0"/>
              <a:t>1742: primo Corso di Estetica su richiesta degli studenti</a:t>
            </a:r>
          </a:p>
          <a:p>
            <a:pPr marL="0" indent="0">
              <a:buNone/>
            </a:pPr>
            <a:r>
              <a:rPr lang="it-IT" sz="2700" dirty="0"/>
              <a:t>1750: pubblicazione del I volume dell’Estetica</a:t>
            </a:r>
          </a:p>
          <a:p>
            <a:pPr marL="0" indent="0">
              <a:buNone/>
            </a:pPr>
            <a:r>
              <a:rPr lang="it-IT" sz="2700" dirty="0"/>
              <a:t>1758: pubblicazione del II volume.</a:t>
            </a:r>
          </a:p>
          <a:p>
            <a:pPr marL="0" indent="0">
              <a:buNone/>
            </a:pPr>
            <a:r>
              <a:rPr lang="it-IT" sz="2700" dirty="0"/>
              <a:t>1762: B. muore – l’Estetica resta incompiuta.</a:t>
            </a:r>
          </a:p>
          <a:p>
            <a:endParaRPr lang="it-IT" sz="1828" dirty="0"/>
          </a:p>
          <a:p>
            <a:endParaRPr lang="it-IT" dirty="0"/>
          </a:p>
        </p:txBody>
      </p:sp>
    </p:spTree>
    <p:extLst>
      <p:ext uri="{BB962C8B-B14F-4D97-AF65-F5344CB8AC3E}">
        <p14:creationId xmlns:p14="http://schemas.microsoft.com/office/powerpoint/2010/main" val="2430182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CEE3BE0-CB56-ED45-B5C6-F23C83F19392}"/>
              </a:ext>
            </a:extLst>
          </p:cNvPr>
          <p:cNvSpPr>
            <a:spLocks noGrp="1"/>
          </p:cNvSpPr>
          <p:nvPr>
            <p:ph idx="1"/>
          </p:nvPr>
        </p:nvSpPr>
        <p:spPr>
          <a:xfrm>
            <a:off x="643646" y="1763486"/>
            <a:ext cx="10307383" cy="4880404"/>
          </a:xfrm>
        </p:spPr>
        <p:txBody>
          <a:bodyPr>
            <a:normAutofit lnSpcReduction="10000"/>
          </a:bodyPr>
          <a:lstStyle/>
          <a:p>
            <a:pPr marL="0" indent="0" algn="just">
              <a:buNone/>
            </a:pPr>
            <a:r>
              <a:rPr lang="it-IT" dirty="0"/>
              <a:t>Il bello come perfezione della conoscenza sensibile (dell’oggetto): </a:t>
            </a:r>
            <a:r>
              <a:rPr lang="it-IT" i="1" dirty="0" err="1"/>
              <a:t>cognitio</a:t>
            </a:r>
            <a:r>
              <a:rPr lang="it-IT" i="1" dirty="0"/>
              <a:t> estensive </a:t>
            </a:r>
            <a:r>
              <a:rPr lang="it-IT" i="1" dirty="0" err="1"/>
              <a:t>clarior</a:t>
            </a:r>
            <a:r>
              <a:rPr lang="it-IT" i="1" dirty="0"/>
              <a:t>, </a:t>
            </a:r>
            <a:r>
              <a:rPr lang="it-IT" dirty="0"/>
              <a:t>sempre rivolto al particolare e mai all’universale; es. distinguere due uomini tra loro</a:t>
            </a:r>
          </a:p>
          <a:p>
            <a:pPr marL="0" indent="0" algn="ctr">
              <a:buNone/>
            </a:pPr>
            <a:endParaRPr lang="it-IT" b="1" dirty="0"/>
          </a:p>
          <a:p>
            <a:pPr marL="0" indent="0" algn="ctr">
              <a:buNone/>
            </a:pPr>
            <a:r>
              <a:rPr lang="it-IT" b="1" dirty="0"/>
              <a:t>Chiarezza intensiva </a:t>
            </a:r>
            <a:r>
              <a:rPr lang="it-IT" dirty="0"/>
              <a:t>= che si ha quando gli elementi, le note caratteristiche, di una rappresentazione, sono a loro volta particolarmente </a:t>
            </a:r>
            <a:r>
              <a:rPr lang="it-IT" b="1" dirty="0"/>
              <a:t>chiari [es. definizione scientifica]</a:t>
            </a:r>
          </a:p>
          <a:p>
            <a:pPr marL="0" indent="0" algn="ctr">
              <a:buNone/>
            </a:pPr>
            <a:endParaRPr lang="it-IT" b="1" dirty="0"/>
          </a:p>
          <a:p>
            <a:pPr marL="0" indent="0" algn="ctr">
              <a:buNone/>
            </a:pPr>
            <a:r>
              <a:rPr lang="it-IT" b="1" dirty="0"/>
              <a:t>Chiarezza estensiva</a:t>
            </a:r>
            <a:r>
              <a:rPr lang="it-IT" dirty="0"/>
              <a:t>: quando gli elementi, o note caratteristiche, della rappresentazione sono </a:t>
            </a:r>
            <a:r>
              <a:rPr lang="it-IT" b="1" dirty="0"/>
              <a:t>particolarmente numerosi e coordinati tra loro</a:t>
            </a:r>
            <a:r>
              <a:rPr lang="it-IT" dirty="0"/>
              <a:t>, così da dar vita a una rappresentazione che </a:t>
            </a:r>
            <a:r>
              <a:rPr lang="it-IT" dirty="0" err="1"/>
              <a:t>Baumgarten</a:t>
            </a:r>
            <a:r>
              <a:rPr lang="it-IT" dirty="0"/>
              <a:t> definisce </a:t>
            </a:r>
            <a:r>
              <a:rPr lang="it-IT" b="1" dirty="0"/>
              <a:t>vivida</a:t>
            </a:r>
            <a:r>
              <a:rPr lang="it-IT" dirty="0"/>
              <a:t> – e che è l’oggetto vero e proprio del discorso estetico</a:t>
            </a:r>
          </a:p>
        </p:txBody>
      </p:sp>
      <p:sp>
        <p:nvSpPr>
          <p:cNvPr id="4" name="Titolo 1">
            <a:extLst>
              <a:ext uri="{FF2B5EF4-FFF2-40B4-BE49-F238E27FC236}">
                <a16:creationId xmlns:a16="http://schemas.microsoft.com/office/drawing/2014/main" id="{E6248998-9069-5D43-8851-C486DF67BB85}"/>
              </a:ext>
            </a:extLst>
          </p:cNvPr>
          <p:cNvSpPr>
            <a:spLocks noGrp="1"/>
          </p:cNvSpPr>
          <p:nvPr>
            <p:ph type="title"/>
          </p:nvPr>
        </p:nvSpPr>
        <p:spPr>
          <a:xfrm>
            <a:off x="643647" y="267848"/>
            <a:ext cx="10515600" cy="1325563"/>
          </a:xfrm>
        </p:spPr>
        <p:txBody>
          <a:bodyPr>
            <a:normAutofit/>
          </a:bodyPr>
          <a:lstStyle/>
          <a:p>
            <a:r>
              <a:rPr lang="it-IT" b="1" dirty="0">
                <a:solidFill>
                  <a:srgbClr val="C00000"/>
                </a:solidFill>
              </a:rPr>
              <a:t>L’</a:t>
            </a:r>
            <a:r>
              <a:rPr lang="it-IT" b="1" i="1" dirty="0">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VI: il bello</a:t>
            </a:r>
          </a:p>
        </p:txBody>
      </p:sp>
    </p:spTree>
    <p:extLst>
      <p:ext uri="{BB962C8B-B14F-4D97-AF65-F5344CB8AC3E}">
        <p14:creationId xmlns:p14="http://schemas.microsoft.com/office/powerpoint/2010/main" val="1547109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588986" y="38055"/>
            <a:ext cx="10906328" cy="1398858"/>
          </a:xfrm>
        </p:spPr>
        <p:txBody>
          <a:bodyPr>
            <a:normAutofit/>
          </a:bodyPr>
          <a:lstStyle/>
          <a:p>
            <a:r>
              <a:rPr lang="it-IT" b="1" dirty="0">
                <a:solidFill>
                  <a:srgbClr val="C00000"/>
                </a:solidFill>
              </a:rPr>
              <a:t>L’</a:t>
            </a:r>
            <a:r>
              <a:rPr lang="it-IT" b="1" i="1" dirty="0">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VII: bello</a:t>
            </a:r>
          </a:p>
        </p:txBody>
      </p:sp>
      <p:sp>
        <p:nvSpPr>
          <p:cNvPr id="3" name="Segnaposto contenuto 2">
            <a:extLst>
              <a:ext uri="{FF2B5EF4-FFF2-40B4-BE49-F238E27FC236}">
                <a16:creationId xmlns:a16="http://schemas.microsoft.com/office/drawing/2014/main" id="{68F8C144-E9E9-467F-B9D3-30ECD5A439AF}"/>
              </a:ext>
            </a:extLst>
          </p:cNvPr>
          <p:cNvSpPr>
            <a:spLocks noGrp="1"/>
          </p:cNvSpPr>
          <p:nvPr>
            <p:ph idx="1"/>
          </p:nvPr>
        </p:nvSpPr>
        <p:spPr>
          <a:xfrm>
            <a:off x="740229" y="1436913"/>
            <a:ext cx="10755085" cy="4934703"/>
          </a:xfrm>
        </p:spPr>
        <p:txBody>
          <a:bodyPr>
            <a:noAutofit/>
          </a:bodyPr>
          <a:lstStyle/>
          <a:p>
            <a:pPr marL="0" indent="0">
              <a:buNone/>
            </a:pPr>
            <a:r>
              <a:rPr lang="it-IT" dirty="0"/>
              <a:t>Una bella rappresentazione sarà una rappresentazione </a:t>
            </a:r>
            <a:r>
              <a:rPr lang="it-IT" b="1" dirty="0"/>
              <a:t>complessa</a:t>
            </a:r>
            <a:r>
              <a:rPr lang="it-IT" dirty="0"/>
              <a:t>, ma </a:t>
            </a:r>
            <a:r>
              <a:rPr lang="it-IT" b="1" dirty="0"/>
              <a:t>coerente</a:t>
            </a:r>
            <a:r>
              <a:rPr lang="it-IT" dirty="0"/>
              <a:t>: </a:t>
            </a:r>
          </a:p>
          <a:p>
            <a:pPr marL="0" indent="0">
              <a:buNone/>
            </a:pPr>
            <a:r>
              <a:rPr lang="it-IT" dirty="0"/>
              <a:t>rapporto tra varietà, unità e vivacità – rappresentazione il più possibile determinata (</a:t>
            </a:r>
            <a:r>
              <a:rPr lang="it-IT" i="1" dirty="0" err="1"/>
              <a:t>omnimodo</a:t>
            </a:r>
            <a:r>
              <a:rPr lang="it-IT" i="1" dirty="0"/>
              <a:t> determinata</a:t>
            </a:r>
            <a:r>
              <a:rPr lang="it-IT" dirty="0"/>
              <a:t>)</a:t>
            </a:r>
          </a:p>
          <a:p>
            <a:pPr marL="0" indent="0">
              <a:buNone/>
            </a:pPr>
            <a:r>
              <a:rPr lang="it-IT" dirty="0"/>
              <a:t>Varietà, coerenza e connessione: rispondenza ai criteri della ragione (non contraddizione)</a:t>
            </a:r>
          </a:p>
          <a:p>
            <a:pPr marL="0" indent="0">
              <a:buNone/>
            </a:pPr>
            <a:r>
              <a:rPr lang="it-IT" dirty="0"/>
              <a:t>Che cosa significa che il bello è perfezione? Accordo dei pensieri nella chiara percezione di un oggetto fenomenico</a:t>
            </a:r>
          </a:p>
          <a:p>
            <a:pPr marL="0" indent="0">
              <a:buNone/>
            </a:pPr>
            <a:endParaRPr lang="it-IT" dirty="0"/>
          </a:p>
          <a:p>
            <a:pPr marL="0" indent="0" algn="ctr">
              <a:buNone/>
            </a:pPr>
            <a:r>
              <a:rPr lang="it-IT" dirty="0"/>
              <a:t>«perfezione percepita in maniera sensibile»</a:t>
            </a:r>
          </a:p>
          <a:p>
            <a:pPr marL="0" indent="0">
              <a:buNone/>
            </a:pPr>
            <a:endParaRPr lang="it-IT" dirty="0"/>
          </a:p>
        </p:txBody>
      </p:sp>
    </p:spTree>
    <p:extLst>
      <p:ext uri="{BB962C8B-B14F-4D97-AF65-F5344CB8AC3E}">
        <p14:creationId xmlns:p14="http://schemas.microsoft.com/office/powerpoint/2010/main" val="1114807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9EAFFA-0812-D645-806C-4D30C4006490}"/>
              </a:ext>
            </a:extLst>
          </p:cNvPr>
          <p:cNvSpPr>
            <a:spLocks noGrp="1"/>
          </p:cNvSpPr>
          <p:nvPr>
            <p:ph type="title"/>
          </p:nvPr>
        </p:nvSpPr>
        <p:spPr/>
        <p:txBody>
          <a:bodyPr/>
          <a:lstStyle/>
          <a:p>
            <a:r>
              <a:rPr lang="it-IT" b="1" dirty="0">
                <a:solidFill>
                  <a:srgbClr val="C00000"/>
                </a:solidFill>
              </a:rPr>
              <a:t>Percezione, retorica, poetica</a:t>
            </a:r>
          </a:p>
        </p:txBody>
      </p:sp>
      <p:sp>
        <p:nvSpPr>
          <p:cNvPr id="3" name="Segnaposto contenuto 2">
            <a:extLst>
              <a:ext uri="{FF2B5EF4-FFF2-40B4-BE49-F238E27FC236}">
                <a16:creationId xmlns:a16="http://schemas.microsoft.com/office/drawing/2014/main" id="{29C5600B-3766-734F-8986-2E7D81CBEA12}"/>
              </a:ext>
            </a:extLst>
          </p:cNvPr>
          <p:cNvSpPr>
            <a:spLocks noGrp="1"/>
          </p:cNvSpPr>
          <p:nvPr>
            <p:ph idx="1"/>
          </p:nvPr>
        </p:nvSpPr>
        <p:spPr/>
        <p:txBody>
          <a:bodyPr/>
          <a:lstStyle/>
          <a:p>
            <a:pPr marL="0" indent="0">
              <a:buNone/>
            </a:pPr>
            <a:endParaRPr lang="it-IT" dirty="0"/>
          </a:p>
          <a:p>
            <a:pPr marL="0" indent="0">
              <a:buNone/>
            </a:pPr>
            <a:r>
              <a:rPr lang="it-IT" dirty="0"/>
              <a:t>La </a:t>
            </a:r>
            <a:r>
              <a:rPr lang="it-IT" b="1" dirty="0"/>
              <a:t>poetica e la retorica </a:t>
            </a:r>
            <a:r>
              <a:rPr lang="it-IT" dirty="0"/>
              <a:t>danno luogo a forme di connessione, elaborano criteri di «verità», creano strategie di rafforzamento e di bilanciamento reciproco tra gli elementi delle rappresentazioni (poetiche, cioè sensibili) che, seppure non riducibili alla logica «superiore» della ragione, sono comunque a essa analoghe. </a:t>
            </a:r>
          </a:p>
        </p:txBody>
      </p:sp>
    </p:spTree>
    <p:extLst>
      <p:ext uri="{BB962C8B-B14F-4D97-AF65-F5344CB8AC3E}">
        <p14:creationId xmlns:p14="http://schemas.microsoft.com/office/powerpoint/2010/main" val="4000531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4E07B9-2657-C14F-A67E-4E16CD8A2C9D}"/>
              </a:ext>
            </a:extLst>
          </p:cNvPr>
          <p:cNvSpPr>
            <a:spLocks noGrp="1"/>
          </p:cNvSpPr>
          <p:nvPr>
            <p:ph type="title"/>
          </p:nvPr>
        </p:nvSpPr>
        <p:spPr/>
        <p:txBody>
          <a:bodyPr/>
          <a:lstStyle/>
          <a:p>
            <a:r>
              <a:rPr lang="it-IT" b="1" dirty="0">
                <a:solidFill>
                  <a:srgbClr val="C00000"/>
                </a:solidFill>
              </a:rPr>
              <a:t>Critica di Kant al bello come perfezione</a:t>
            </a:r>
          </a:p>
        </p:txBody>
      </p:sp>
      <p:sp>
        <p:nvSpPr>
          <p:cNvPr id="3" name="Segnaposto contenuto 2">
            <a:extLst>
              <a:ext uri="{FF2B5EF4-FFF2-40B4-BE49-F238E27FC236}">
                <a16:creationId xmlns:a16="http://schemas.microsoft.com/office/drawing/2014/main" id="{C61303B4-82A3-C944-B979-C7F8CF919A53}"/>
              </a:ext>
            </a:extLst>
          </p:cNvPr>
          <p:cNvSpPr>
            <a:spLocks noGrp="1"/>
          </p:cNvSpPr>
          <p:nvPr>
            <p:ph idx="1"/>
          </p:nvPr>
        </p:nvSpPr>
        <p:spPr/>
        <p:txBody>
          <a:bodyPr/>
          <a:lstStyle/>
          <a:p>
            <a:pPr marL="0" indent="0">
              <a:buNone/>
            </a:pPr>
            <a:r>
              <a:rPr lang="it-IT" b="1" dirty="0"/>
              <a:t>Critica di Kant </a:t>
            </a:r>
            <a:r>
              <a:rPr lang="it-IT" dirty="0"/>
              <a:t>all’idea che la bellezza possa dirsi «perfezione»: </a:t>
            </a:r>
          </a:p>
          <a:p>
            <a:pPr marL="0" indent="0">
              <a:buNone/>
            </a:pPr>
            <a:r>
              <a:rPr lang="it-IT" dirty="0"/>
              <a:t>«Un giudizio estetico è unico nel suo genere e non dà assolutamente alcuna conoscenza (nemmeno confusa) dell’oggetto […]; riferisce esclusivamente al soggetto la rappresentazione con cui un oggetto viene dato e non mette in luce alcuna proprietà dell’oggetto»</a:t>
            </a:r>
          </a:p>
          <a:p>
            <a:pPr marL="0" indent="0">
              <a:buNone/>
            </a:pPr>
            <a:r>
              <a:rPr lang="it-IT" dirty="0"/>
              <a:t>Questa critica nega che l’estetica sia conoscenza; </a:t>
            </a:r>
          </a:p>
          <a:p>
            <a:pPr marL="0" indent="0">
              <a:buNone/>
            </a:pPr>
            <a:r>
              <a:rPr lang="it-IT" dirty="0"/>
              <a:t>quella di </a:t>
            </a:r>
            <a:r>
              <a:rPr lang="it-IT" dirty="0" err="1"/>
              <a:t>Baumgarten</a:t>
            </a:r>
            <a:r>
              <a:rPr lang="it-IT" dirty="0"/>
              <a:t> è una concezione </a:t>
            </a:r>
            <a:r>
              <a:rPr lang="it-IT" b="1" dirty="0"/>
              <a:t>cognitivista</a:t>
            </a:r>
            <a:r>
              <a:rPr lang="it-IT" dirty="0"/>
              <a:t> dell’estetica</a:t>
            </a:r>
          </a:p>
          <a:p>
            <a:endParaRPr lang="it-IT" dirty="0"/>
          </a:p>
        </p:txBody>
      </p:sp>
    </p:spTree>
    <p:extLst>
      <p:ext uri="{BB962C8B-B14F-4D97-AF65-F5344CB8AC3E}">
        <p14:creationId xmlns:p14="http://schemas.microsoft.com/office/powerpoint/2010/main" val="114619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444305" y="246468"/>
            <a:ext cx="10515600" cy="1325563"/>
          </a:xfrm>
        </p:spPr>
        <p:txBody>
          <a:bodyPr/>
          <a:lstStyle/>
          <a:p>
            <a:r>
              <a:rPr lang="it-IT" sz="3797" b="1" dirty="0">
                <a:solidFill>
                  <a:srgbClr val="C00000"/>
                </a:solidFill>
              </a:rPr>
              <a:t>L’</a:t>
            </a:r>
            <a:r>
              <a:rPr lang="it-IT" sz="3797" b="1" i="1" dirty="0">
                <a:solidFill>
                  <a:srgbClr val="C00000"/>
                </a:solidFill>
              </a:rPr>
              <a:t>Aesthetica</a:t>
            </a:r>
            <a:r>
              <a:rPr lang="it-IT" sz="3797" b="1" dirty="0">
                <a:solidFill>
                  <a:srgbClr val="C00000"/>
                </a:solidFill>
              </a:rPr>
              <a:t> di </a:t>
            </a:r>
            <a:r>
              <a:rPr lang="it-IT" sz="3797" b="1" dirty="0" err="1">
                <a:solidFill>
                  <a:srgbClr val="C00000"/>
                </a:solidFill>
              </a:rPr>
              <a:t>Baumgarten</a:t>
            </a:r>
            <a:r>
              <a:rPr lang="it-IT" sz="3797" b="1" dirty="0">
                <a:solidFill>
                  <a:srgbClr val="C00000"/>
                </a:solidFill>
              </a:rPr>
              <a:t> VIII</a:t>
            </a:r>
            <a:endParaRPr lang="it-IT" b="1" dirty="0">
              <a:solidFill>
                <a:srgbClr val="C00000"/>
              </a:solidFill>
            </a:endParaRPr>
          </a:p>
        </p:txBody>
      </p:sp>
      <p:sp>
        <p:nvSpPr>
          <p:cNvPr id="3" name="Segnaposto contenuto 2">
            <a:extLst>
              <a:ext uri="{FF2B5EF4-FFF2-40B4-BE49-F238E27FC236}">
                <a16:creationId xmlns:a16="http://schemas.microsoft.com/office/drawing/2014/main" id="{68F8C144-E9E9-467F-B9D3-30ECD5A439AF}"/>
              </a:ext>
            </a:extLst>
          </p:cNvPr>
          <p:cNvSpPr>
            <a:spLocks noGrp="1"/>
          </p:cNvSpPr>
          <p:nvPr>
            <p:ph idx="1"/>
          </p:nvPr>
        </p:nvSpPr>
        <p:spPr>
          <a:xfrm>
            <a:off x="584982" y="1403218"/>
            <a:ext cx="10978661" cy="5116749"/>
          </a:xfrm>
        </p:spPr>
        <p:txBody>
          <a:bodyPr>
            <a:normAutofit fontScale="92500" lnSpcReduction="20000"/>
          </a:bodyPr>
          <a:lstStyle/>
          <a:p>
            <a:pPr marL="0" indent="0">
              <a:buNone/>
            </a:pPr>
            <a:r>
              <a:rPr lang="it-IT" dirty="0"/>
              <a:t>Scansione tematico-concettuale dell’opera (prima parte):</a:t>
            </a:r>
          </a:p>
          <a:p>
            <a:r>
              <a:rPr lang="it-IT" dirty="0"/>
              <a:t>La bellezza della conoscenza</a:t>
            </a:r>
          </a:p>
          <a:p>
            <a:pPr marL="0" indent="0">
              <a:buNone/>
            </a:pPr>
            <a:r>
              <a:rPr lang="it-IT" dirty="0"/>
              <a:t>Il </a:t>
            </a:r>
            <a:r>
              <a:rPr lang="it-IT" b="1" dirty="0"/>
              <a:t>carattere dell’estetico dotato</a:t>
            </a:r>
            <a:r>
              <a:rPr lang="it-IT" dirty="0"/>
              <a:t>: cioè </a:t>
            </a:r>
            <a:r>
              <a:rPr lang="it-IT" b="1" dirty="0"/>
              <a:t>l’enumerazione di quelle doti che in un’anima costituiscono le cause più prossime della conoscenza bella</a:t>
            </a:r>
            <a:r>
              <a:rPr lang="it-IT" dirty="0"/>
              <a:t>.</a:t>
            </a:r>
          </a:p>
          <a:p>
            <a:r>
              <a:rPr lang="it-IT" dirty="0"/>
              <a:t>L’estetica naturale: disposizione naturale di tutta l’anima a pensare in modo bello, con la quale si nasce, arguzia, perspicacia, delicatezza dei sensi, immaginazione, memoria</a:t>
            </a:r>
          </a:p>
          <a:p>
            <a:r>
              <a:rPr lang="it-IT" dirty="0"/>
              <a:t>L’esercizio estetico (ripetizione assai frequente di azioni convergenti a far sì che si realizzi in relazione a un certo tema un accordo dell’ingegno e dell’indole tali da far pensare la cosa in modo bello)</a:t>
            </a:r>
          </a:p>
          <a:p>
            <a:r>
              <a:rPr lang="it-IT" dirty="0"/>
              <a:t>La disciplina estetica: teoria perfezionata degli elementi che influenzano più da vicino la materia e la forma della bella conoscenza (complesso delle regole poetiche, retoriche, musicali ecc. disposte in ordine)</a:t>
            </a:r>
          </a:p>
          <a:p>
            <a:r>
              <a:rPr lang="it-IT" dirty="0"/>
              <a:t>L’impeto estetico (il bello slancio e l’infiammarsi della mente, l’impeto, l’estasi, il furore, l’entusiasmo, il soffio divino»</a:t>
            </a:r>
          </a:p>
        </p:txBody>
      </p:sp>
    </p:spTree>
    <p:extLst>
      <p:ext uri="{BB962C8B-B14F-4D97-AF65-F5344CB8AC3E}">
        <p14:creationId xmlns:p14="http://schemas.microsoft.com/office/powerpoint/2010/main" val="1543086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AE27B9-5567-C946-9DEB-045C38D1C279}"/>
              </a:ext>
            </a:extLst>
          </p:cNvPr>
          <p:cNvSpPr>
            <a:spLocks noGrp="1"/>
          </p:cNvSpPr>
          <p:nvPr>
            <p:ph type="title"/>
          </p:nvPr>
        </p:nvSpPr>
        <p:spPr/>
        <p:txBody>
          <a:bodyPr/>
          <a:lstStyle/>
          <a:p>
            <a:r>
              <a:rPr lang="it-IT" b="1" dirty="0">
                <a:solidFill>
                  <a:srgbClr val="C00000"/>
                </a:solidFill>
              </a:rPr>
              <a:t>4) Impeto</a:t>
            </a:r>
          </a:p>
        </p:txBody>
      </p:sp>
      <p:sp>
        <p:nvSpPr>
          <p:cNvPr id="3" name="Segnaposto contenuto 2">
            <a:extLst>
              <a:ext uri="{FF2B5EF4-FFF2-40B4-BE49-F238E27FC236}">
                <a16:creationId xmlns:a16="http://schemas.microsoft.com/office/drawing/2014/main" id="{2D1DD1EC-5B29-A645-A77B-47E425EE7FDD}"/>
              </a:ext>
            </a:extLst>
          </p:cNvPr>
          <p:cNvSpPr>
            <a:spLocks noGrp="1"/>
          </p:cNvSpPr>
          <p:nvPr>
            <p:ph idx="1"/>
          </p:nvPr>
        </p:nvSpPr>
        <p:spPr>
          <a:xfrm>
            <a:off x="838200" y="1825625"/>
            <a:ext cx="10515600" cy="4814326"/>
          </a:xfrm>
        </p:spPr>
        <p:txBody>
          <a:bodyPr>
            <a:normAutofit/>
          </a:bodyPr>
          <a:lstStyle/>
          <a:p>
            <a:pPr marL="0" indent="0">
              <a:buNone/>
            </a:pPr>
            <a:r>
              <a:rPr lang="it-IT" dirty="0"/>
              <a:t>La genesi dell’impeto è questa: «una natura già piuttosto eccitata (cfr. sezione II) grazie alle improvvisazioni (cfr. sezione III), in più aiutata da dottrine che acuiscono l’ingegno e nutrono un’anima grande (cfr. sezione IV) in relazione alla posizione del proprio corpo e alla condizione anteriore dell’anima e col favore delle circostanze esterne </a:t>
            </a:r>
            <a:r>
              <a:rPr lang="it-IT" b="1" dirty="0"/>
              <a:t>rivolge ormai talmente all’atto stesso del pensare in modo bello le sue facoltà inferiori</a:t>
            </a:r>
            <a:r>
              <a:rPr lang="it-IT" dirty="0"/>
              <a:t>, le sue attitudini, le forze, che erano sin qui morte, fino al punto che esse vivano per il loro accordo fenomenico, in misura maggiore di quelle che potrebbero presentare, intorno allo stesso tema, molti altri o questo stesso uomo non allo stesso modo esaltato, in un altro momento. Allora potranno produrre effetti uguali a quelle loro </a:t>
            </a:r>
            <a:r>
              <a:rPr lang="it-IT" b="1" dirty="0"/>
              <a:t>forze vive</a:t>
            </a:r>
            <a:r>
              <a:rPr lang="it-IT" dirty="0"/>
              <a:t>» (</a:t>
            </a:r>
            <a:r>
              <a:rPr lang="it-IT" i="1" dirty="0" err="1"/>
              <a:t>Aesthetica</a:t>
            </a:r>
            <a:r>
              <a:rPr lang="it-IT" dirty="0"/>
              <a:t>, I, V, 78). </a:t>
            </a:r>
          </a:p>
        </p:txBody>
      </p:sp>
    </p:spTree>
    <p:extLst>
      <p:ext uri="{BB962C8B-B14F-4D97-AF65-F5344CB8AC3E}">
        <p14:creationId xmlns:p14="http://schemas.microsoft.com/office/powerpoint/2010/main" val="31386974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46860E-1E66-7249-86B4-0E36D0F9F95E}"/>
              </a:ext>
            </a:extLst>
          </p:cNvPr>
          <p:cNvSpPr>
            <a:spLocks noGrp="1"/>
          </p:cNvSpPr>
          <p:nvPr>
            <p:ph type="title"/>
          </p:nvPr>
        </p:nvSpPr>
        <p:spPr/>
        <p:txBody>
          <a:bodyPr/>
          <a:lstStyle/>
          <a:p>
            <a:r>
              <a:rPr lang="it-IT" b="1" dirty="0">
                <a:solidFill>
                  <a:srgbClr val="C00000"/>
                </a:solidFill>
              </a:rPr>
              <a:t>Arte</a:t>
            </a:r>
          </a:p>
        </p:txBody>
      </p:sp>
      <p:sp>
        <p:nvSpPr>
          <p:cNvPr id="3" name="Segnaposto contenuto 2">
            <a:extLst>
              <a:ext uri="{FF2B5EF4-FFF2-40B4-BE49-F238E27FC236}">
                <a16:creationId xmlns:a16="http://schemas.microsoft.com/office/drawing/2014/main" id="{7F311879-4317-574E-BF28-E7B9B943FED8}"/>
              </a:ext>
            </a:extLst>
          </p:cNvPr>
          <p:cNvSpPr>
            <a:spLocks noGrp="1"/>
          </p:cNvSpPr>
          <p:nvPr>
            <p:ph idx="1"/>
          </p:nvPr>
        </p:nvSpPr>
        <p:spPr/>
        <p:txBody>
          <a:bodyPr>
            <a:normAutofit/>
          </a:bodyPr>
          <a:lstStyle/>
          <a:p>
            <a:pPr marL="0" indent="0">
              <a:buNone/>
            </a:pPr>
            <a:r>
              <a:rPr lang="it-IT" dirty="0"/>
              <a:t>Conoscenza sensibile: non solo la capacità di percepire ma anche quella di </a:t>
            </a:r>
            <a:r>
              <a:rPr lang="it-IT" b="1" dirty="0"/>
              <a:t>creare</a:t>
            </a:r>
            <a:r>
              <a:rPr lang="it-IT" dirty="0"/>
              <a:t>, per mezzo dell’immaginazione</a:t>
            </a:r>
          </a:p>
          <a:p>
            <a:r>
              <a:rPr lang="it-IT" dirty="0"/>
              <a:t>Ordina il materiale tratto dall’esperienza </a:t>
            </a:r>
            <a:r>
              <a:rPr lang="it-IT" dirty="0" err="1"/>
              <a:t>ﬁngendo</a:t>
            </a:r>
            <a:r>
              <a:rPr lang="it-IT" dirty="0"/>
              <a:t> </a:t>
            </a:r>
          </a:p>
          <a:p>
            <a:pPr marL="0" indent="0">
              <a:buNone/>
            </a:pPr>
            <a:r>
              <a:rPr lang="it-IT" dirty="0"/>
              <a:t>o esperienze </a:t>
            </a:r>
            <a:r>
              <a:rPr lang="it-IT" b="1" dirty="0"/>
              <a:t>possibili</a:t>
            </a:r>
            <a:r>
              <a:rPr lang="it-IT" dirty="0"/>
              <a:t> nel nostro mondo reale, cioè verosimili,</a:t>
            </a:r>
          </a:p>
          <a:p>
            <a:pPr marL="0" indent="0">
              <a:buNone/>
            </a:pPr>
            <a:r>
              <a:rPr lang="it-IT" dirty="0"/>
              <a:t>oppure esperienze che, seppur impossibili nel nostro mondo</a:t>
            </a:r>
          </a:p>
          <a:p>
            <a:pPr marL="0" indent="0">
              <a:buNone/>
            </a:pPr>
            <a:r>
              <a:rPr lang="it-IT" dirty="0"/>
              <a:t>reale, sono possibili in un mondo diverso dal nostro, cioè </a:t>
            </a:r>
            <a:r>
              <a:rPr lang="it-IT" b="1" dirty="0"/>
              <a:t>probabili</a:t>
            </a:r>
            <a:r>
              <a:rPr lang="it-IT" dirty="0"/>
              <a:t>.</a:t>
            </a:r>
          </a:p>
          <a:p>
            <a:pPr marL="0" indent="0">
              <a:buNone/>
            </a:pPr>
            <a:r>
              <a:rPr lang="it-IT" dirty="0"/>
              <a:t>Il mondo della poesia e dell’arte è, dunque, non il vero, bensì il </a:t>
            </a:r>
            <a:r>
              <a:rPr lang="it-IT" b="1" dirty="0"/>
              <a:t>verosimile e il probabile</a:t>
            </a:r>
          </a:p>
          <a:p>
            <a:pPr marL="0" indent="0">
              <a:buNone/>
            </a:pPr>
            <a:endParaRPr lang="it-IT" dirty="0"/>
          </a:p>
        </p:txBody>
      </p:sp>
    </p:spTree>
    <p:extLst>
      <p:ext uri="{BB962C8B-B14F-4D97-AF65-F5344CB8AC3E}">
        <p14:creationId xmlns:p14="http://schemas.microsoft.com/office/powerpoint/2010/main" val="239339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84E930-C5DC-4BFB-BCAC-E6776540B38C}"/>
              </a:ext>
            </a:extLst>
          </p:cNvPr>
          <p:cNvSpPr>
            <a:spLocks noGrp="1"/>
          </p:cNvSpPr>
          <p:nvPr>
            <p:ph type="title"/>
          </p:nvPr>
        </p:nvSpPr>
        <p:spPr>
          <a:xfrm>
            <a:off x="500744" y="365125"/>
            <a:ext cx="10515600" cy="1325563"/>
          </a:xfrm>
        </p:spPr>
        <p:txBody>
          <a:bodyPr/>
          <a:lstStyle/>
          <a:p>
            <a:r>
              <a:rPr lang="it-IT" b="1" dirty="0">
                <a:solidFill>
                  <a:srgbClr val="C00000"/>
                </a:solidFill>
              </a:rPr>
              <a:t>L’</a:t>
            </a:r>
            <a:r>
              <a:rPr lang="it-IT" b="1" i="1" dirty="0">
                <a:solidFill>
                  <a:srgbClr val="C00000"/>
                </a:solidFill>
              </a:rPr>
              <a:t>Aesthetica</a:t>
            </a:r>
            <a:r>
              <a:rPr lang="it-IT" b="1" dirty="0">
                <a:solidFill>
                  <a:srgbClr val="C00000"/>
                </a:solidFill>
              </a:rPr>
              <a:t> di Baumgarten I</a:t>
            </a:r>
          </a:p>
        </p:txBody>
      </p:sp>
      <p:sp>
        <p:nvSpPr>
          <p:cNvPr id="4" name="Segnaposto contenuto 3">
            <a:extLst>
              <a:ext uri="{FF2B5EF4-FFF2-40B4-BE49-F238E27FC236}">
                <a16:creationId xmlns:a16="http://schemas.microsoft.com/office/drawing/2014/main" id="{6E0DE5C8-B68E-47BC-9509-30523053E781}"/>
              </a:ext>
            </a:extLst>
          </p:cNvPr>
          <p:cNvSpPr>
            <a:spLocks noGrp="1"/>
          </p:cNvSpPr>
          <p:nvPr>
            <p:ph sz="half" idx="2"/>
          </p:nvPr>
        </p:nvSpPr>
        <p:spPr>
          <a:xfrm>
            <a:off x="500743" y="1850572"/>
            <a:ext cx="5647137" cy="4550228"/>
          </a:xfrm>
        </p:spPr>
        <p:txBody>
          <a:bodyPr>
            <a:normAutofit/>
          </a:bodyPr>
          <a:lstStyle/>
          <a:p>
            <a:r>
              <a:rPr lang="it-IT" sz="2600" dirty="0">
                <a:effectLst>
                  <a:outerShdw blurRad="27432" dist="27432" dir="2700000" rotWithShape="0">
                    <a:srgbClr val="C0C0C0"/>
                  </a:outerShdw>
                </a:effectLst>
                <a:uFill>
                  <a:solidFill>
                    <a:schemeClr val="accent4">
                      <a:lumOff val="20000"/>
                    </a:schemeClr>
                  </a:solidFill>
                </a:uFill>
                <a:sym typeface="Helvetica-Bold"/>
              </a:rPr>
              <a:t>Nel </a:t>
            </a:r>
            <a:r>
              <a:rPr lang="it-IT" sz="2600" b="1" dirty="0">
                <a:effectLst>
                  <a:outerShdw blurRad="27432" dist="27432" dir="2700000" rotWithShape="0">
                    <a:srgbClr val="C0C0C0"/>
                  </a:outerShdw>
                </a:effectLst>
                <a:uFill>
                  <a:solidFill>
                    <a:schemeClr val="accent4">
                      <a:lumOff val="20000"/>
                    </a:schemeClr>
                  </a:solidFill>
                </a:uFill>
                <a:sym typeface="Helvetica-Bold"/>
              </a:rPr>
              <a:t>1750</a:t>
            </a:r>
            <a:r>
              <a:rPr lang="it-IT" sz="2600" dirty="0">
                <a:effectLst>
                  <a:outerShdw blurRad="27432" dist="27432" dir="2700000" rotWithShape="0">
                    <a:srgbClr val="C0C0C0"/>
                  </a:outerShdw>
                </a:effectLst>
                <a:uFill>
                  <a:solidFill>
                    <a:schemeClr val="accent4">
                      <a:lumOff val="20000"/>
                    </a:schemeClr>
                  </a:solidFill>
                </a:uFill>
                <a:sym typeface="Helvetica-Bold"/>
              </a:rPr>
              <a:t> Baumgarten pubblica il primo volume dell’AESTHETICA, definendola – tra l’altro – come una «scienza della conoscenza sensibile (gnoseologia </a:t>
            </a:r>
            <a:r>
              <a:rPr lang="it-IT" sz="2600" dirty="0" err="1">
                <a:effectLst>
                  <a:outerShdw blurRad="27432" dist="27432" dir="2700000" rotWithShape="0">
                    <a:srgbClr val="C0C0C0"/>
                  </a:outerShdw>
                </a:effectLst>
                <a:uFill>
                  <a:solidFill>
                    <a:schemeClr val="accent4">
                      <a:lumOff val="20000"/>
                    </a:schemeClr>
                  </a:solidFill>
                </a:uFill>
                <a:sym typeface="Helvetica-Bold"/>
              </a:rPr>
              <a:t>inferior</a:t>
            </a:r>
            <a:r>
              <a:rPr lang="it-IT" sz="2600" dirty="0">
                <a:effectLst>
                  <a:outerShdw blurRad="27432" dist="27432" dir="2700000" rotWithShape="0">
                    <a:srgbClr val="C0C0C0"/>
                  </a:outerShdw>
                </a:effectLst>
                <a:uFill>
                  <a:solidFill>
                    <a:schemeClr val="accent4">
                      <a:lumOff val="20000"/>
                    </a:schemeClr>
                  </a:solidFill>
                </a:uFill>
                <a:sym typeface="Helvetica-Bold"/>
              </a:rPr>
              <a:t>)» e una «teoria delle arti liberali.</a:t>
            </a:r>
          </a:p>
          <a:p>
            <a:r>
              <a:rPr lang="it-IT" sz="2600" dirty="0">
                <a:effectLst>
                  <a:outerShdw blurRad="27432" dist="27432" dir="2700000" rotWithShape="0">
                    <a:srgbClr val="C0C0C0"/>
                  </a:outerShdw>
                </a:effectLst>
                <a:uFill>
                  <a:solidFill>
                    <a:schemeClr val="accent4">
                      <a:lumOff val="20000"/>
                    </a:schemeClr>
                  </a:solidFill>
                </a:uFill>
                <a:sym typeface="Helvetica-Bold"/>
              </a:rPr>
              <a:t>«Aesthetica» è la traduzione del greco «</a:t>
            </a:r>
            <a:r>
              <a:rPr lang="it-IT" sz="2600" dirty="0" err="1">
                <a:effectLst>
                  <a:outerShdw blurRad="27432" dist="27432" dir="2700000" rotWithShape="0">
                    <a:srgbClr val="C0C0C0"/>
                  </a:outerShdw>
                </a:effectLst>
                <a:uFill>
                  <a:solidFill>
                    <a:schemeClr val="accent4">
                      <a:lumOff val="20000"/>
                    </a:schemeClr>
                  </a:solidFill>
                </a:uFill>
                <a:sym typeface="Helvetica-Bold"/>
              </a:rPr>
              <a:t>aisthetiké</a:t>
            </a:r>
            <a:r>
              <a:rPr lang="it-IT" sz="2600" dirty="0">
                <a:effectLst>
                  <a:outerShdw blurRad="27432" dist="27432" dir="2700000" rotWithShape="0">
                    <a:srgbClr val="C0C0C0"/>
                  </a:outerShdw>
                </a:effectLst>
                <a:uFill>
                  <a:solidFill>
                    <a:schemeClr val="accent4">
                      <a:lumOff val="20000"/>
                    </a:schemeClr>
                  </a:solidFill>
                </a:uFill>
                <a:sym typeface="Helvetica-Bold"/>
              </a:rPr>
              <a:t>» e sottintende «episteme» vale a dire: «</a:t>
            </a:r>
            <a:r>
              <a:rPr lang="it-IT" sz="2600" dirty="0" err="1">
                <a:effectLst>
                  <a:outerShdw blurRad="27432" dist="27432" dir="2700000" rotWithShape="0">
                    <a:srgbClr val="C0C0C0"/>
                  </a:outerShdw>
                </a:effectLst>
                <a:uFill>
                  <a:solidFill>
                    <a:schemeClr val="accent4">
                      <a:lumOff val="20000"/>
                    </a:schemeClr>
                  </a:solidFill>
                </a:uFill>
                <a:sym typeface="Helvetica-Bold"/>
              </a:rPr>
              <a:t>scientia</a:t>
            </a:r>
            <a:r>
              <a:rPr lang="it-IT" sz="2600" dirty="0">
                <a:effectLst>
                  <a:outerShdw blurRad="27432" dist="27432" dir="2700000" rotWithShape="0">
                    <a:srgbClr val="C0C0C0"/>
                  </a:outerShdw>
                </a:effectLst>
                <a:uFill>
                  <a:solidFill>
                    <a:schemeClr val="accent4">
                      <a:lumOff val="20000"/>
                    </a:schemeClr>
                  </a:solidFill>
                </a:uFill>
                <a:sym typeface="Helvetica-Bold"/>
              </a:rPr>
              <a:t>». </a:t>
            </a:r>
            <a:endParaRPr lang="it-IT" sz="2400" b="1" dirty="0">
              <a:effectLst>
                <a:outerShdw blurRad="27432" dist="27432" dir="2700000" rotWithShape="0">
                  <a:srgbClr val="C0C0C0"/>
                </a:outerShdw>
              </a:effectLst>
              <a:uFill>
                <a:solidFill>
                  <a:schemeClr val="accent4">
                    <a:lumOff val="20000"/>
                  </a:schemeClr>
                </a:solidFill>
              </a:uFill>
              <a:sym typeface="Helvetica-Bold"/>
            </a:endParaRPr>
          </a:p>
          <a:p>
            <a:endParaRPr lang="it-IT" dirty="0"/>
          </a:p>
        </p:txBody>
      </p:sp>
      <p:pic>
        <p:nvPicPr>
          <p:cNvPr id="8" name="Segnaposto contenuto 7">
            <a:extLst>
              <a:ext uri="{FF2B5EF4-FFF2-40B4-BE49-F238E27FC236}">
                <a16:creationId xmlns:a16="http://schemas.microsoft.com/office/drawing/2014/main" id="{3B733EAF-21E8-4937-9944-55A35AB3A836}"/>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360003" y="365125"/>
            <a:ext cx="4391010" cy="6258286"/>
          </a:xfrm>
        </p:spPr>
      </p:pic>
    </p:spTree>
    <p:extLst>
      <p:ext uri="{BB962C8B-B14F-4D97-AF65-F5344CB8AC3E}">
        <p14:creationId xmlns:p14="http://schemas.microsoft.com/office/powerpoint/2010/main" val="1355436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9D5779-EFC0-6A4F-A3D5-FB8B79729A95}"/>
              </a:ext>
            </a:extLst>
          </p:cNvPr>
          <p:cNvSpPr>
            <a:spLocks noGrp="1"/>
          </p:cNvSpPr>
          <p:nvPr>
            <p:ph idx="1"/>
          </p:nvPr>
        </p:nvSpPr>
        <p:spPr>
          <a:xfrm>
            <a:off x="797668" y="836579"/>
            <a:ext cx="10556132" cy="5873710"/>
          </a:xfrm>
        </p:spPr>
        <p:txBody>
          <a:bodyPr>
            <a:normAutofit fontScale="92500" lnSpcReduction="10000"/>
          </a:bodyPr>
          <a:lstStyle/>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dirty="0">
                <a:solidFill>
                  <a:prstClr val="black"/>
                </a:solidFill>
                <a:sym typeface="Helvetica"/>
              </a:rPr>
              <a:t>Definizione completa della nuova scienza: </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b="1" dirty="0">
              <a:solidFill>
                <a:schemeClr val="tx2"/>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3500" b="1" dirty="0">
                <a:solidFill>
                  <a:schemeClr val="tx1">
                    <a:lumMod val="95000"/>
                    <a:lumOff val="5000"/>
                  </a:schemeClr>
                </a:solidFill>
                <a:sym typeface="Helvetica"/>
              </a:rPr>
              <a:t>«L’estetica (teoria delle arti liberali, gnoseologia inferiore, arte del pensare in modo bello, arte dell’analogo della ragione) è la scienza della conoscenza sensibile»</a:t>
            </a:r>
            <a:endParaRPr lang="it-IT" dirty="0">
              <a:solidFill>
                <a:schemeClr val="tx1">
                  <a:lumMod val="95000"/>
                  <a:lumOff val="5000"/>
                </a:schemeClr>
              </a:solidFill>
              <a:sym typeface="Helvetica"/>
            </a:endParaRPr>
          </a:p>
          <a:p>
            <a:pPr marL="0" indent="0">
              <a:buNone/>
            </a:pPr>
            <a:endParaRPr lang="it-IT" dirty="0">
              <a:sym typeface="Helvetica"/>
            </a:endParaRPr>
          </a:p>
          <a:p>
            <a:pPr marL="0" indent="0">
              <a:buNone/>
            </a:pPr>
            <a:r>
              <a:rPr lang="it-IT" dirty="0">
                <a:sym typeface="Helvetica"/>
              </a:rPr>
              <a:t>Importanza della nozione di </a:t>
            </a:r>
            <a:r>
              <a:rPr lang="it-IT" b="1" i="1" dirty="0" err="1">
                <a:sym typeface="Helvetica"/>
              </a:rPr>
              <a:t>analogon</a:t>
            </a:r>
            <a:r>
              <a:rPr lang="it-IT" b="1" i="1" dirty="0">
                <a:sym typeface="Helvetica"/>
              </a:rPr>
              <a:t> </a:t>
            </a:r>
            <a:r>
              <a:rPr lang="it-IT" b="1" i="1" dirty="0" err="1">
                <a:sym typeface="Helvetica"/>
              </a:rPr>
              <a:t>rationis</a:t>
            </a:r>
            <a:r>
              <a:rPr lang="it-IT" dirty="0">
                <a:sym typeface="Helvetica"/>
              </a:rPr>
              <a:t>: forma di ragionamento sensibile e di connessione a partire da dinamiche percettive.</a:t>
            </a:r>
            <a:r>
              <a:rPr lang="it-IT" dirty="0"/>
              <a:t>  </a:t>
            </a:r>
          </a:p>
          <a:p>
            <a:pPr marL="0" indent="0">
              <a:buNone/>
            </a:pPr>
            <a:r>
              <a:rPr lang="it-IT" dirty="0">
                <a:sym typeface="Helvetica"/>
              </a:rPr>
              <a:t>Oltre alla </a:t>
            </a:r>
            <a:r>
              <a:rPr lang="it-IT" b="1" dirty="0">
                <a:sym typeface="Helvetica"/>
              </a:rPr>
              <a:t>verità razionale vi è una verità estetica («la verità nella misura in cui sia da conoscere in modo sensibile»)</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600" b="1" i="1" dirty="0">
                <a:solidFill>
                  <a:prstClr val="black"/>
                </a:solidFill>
                <a:sym typeface="Helvetica"/>
              </a:rPr>
              <a:t>Gnoseologia </a:t>
            </a:r>
            <a:r>
              <a:rPr lang="it-IT" sz="2600" b="1" i="1" dirty="0" err="1">
                <a:solidFill>
                  <a:prstClr val="black"/>
                </a:solidFill>
                <a:sym typeface="Helvetica"/>
              </a:rPr>
              <a:t>inferior</a:t>
            </a:r>
            <a:r>
              <a:rPr lang="it-IT" sz="2600" b="1" i="1" dirty="0">
                <a:solidFill>
                  <a:prstClr val="black"/>
                </a:solidFill>
                <a:sym typeface="Helvetica"/>
              </a:rPr>
              <a:t>: </a:t>
            </a:r>
            <a:r>
              <a:rPr lang="it-IT" sz="2600" dirty="0">
                <a:solidFill>
                  <a:prstClr val="black"/>
                </a:solidFill>
                <a:sym typeface="Helvetica"/>
              </a:rPr>
              <a:t>conoscenza delle facoltà sensibili – può raggiungere un grado di </a:t>
            </a:r>
            <a:r>
              <a:rPr lang="it-IT" sz="2600" b="1" dirty="0">
                <a:solidFill>
                  <a:prstClr val="black"/>
                </a:solidFill>
                <a:sym typeface="Helvetica"/>
              </a:rPr>
              <a:t>chiarezza</a:t>
            </a:r>
            <a:r>
              <a:rPr lang="it-IT" sz="2600" dirty="0">
                <a:solidFill>
                  <a:prstClr val="black"/>
                </a:solidFill>
                <a:sym typeface="Helvetica"/>
              </a:rPr>
              <a:t> (ma non la distinzione concettuale) a partire dalla percezione e dalla intensità con cui coglie determinati nessi.</a:t>
            </a:r>
          </a:p>
          <a:p>
            <a:pPr marL="165381" indent="-165381" defTabSz="218590">
              <a:lnSpc>
                <a:spcPct val="100000"/>
              </a:lnSpc>
              <a:spcBef>
                <a:spcPts val="0"/>
              </a:spcBef>
              <a:buSzPct val="100000"/>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a:buNone/>
            </a:pPr>
            <a:endParaRPr lang="it-IT" b="1" dirty="0">
              <a:sym typeface="Helvetica"/>
            </a:endParaRPr>
          </a:p>
          <a:p>
            <a:pPr marL="0" indent="0">
              <a:buNone/>
            </a:pPr>
            <a:endParaRPr lang="it-IT" dirty="0"/>
          </a:p>
          <a:p>
            <a:endParaRPr lang="it-IT" dirty="0"/>
          </a:p>
        </p:txBody>
      </p:sp>
      <p:sp>
        <p:nvSpPr>
          <p:cNvPr id="4" name="Titolo 1">
            <a:extLst>
              <a:ext uri="{FF2B5EF4-FFF2-40B4-BE49-F238E27FC236}">
                <a16:creationId xmlns:a16="http://schemas.microsoft.com/office/drawing/2014/main" id="{D7F7C351-F032-E947-AF39-D58D5DCECA8D}"/>
              </a:ext>
            </a:extLst>
          </p:cNvPr>
          <p:cNvSpPr>
            <a:spLocks noGrp="1"/>
          </p:cNvSpPr>
          <p:nvPr>
            <p:ph type="title"/>
          </p:nvPr>
        </p:nvSpPr>
        <p:spPr>
          <a:xfrm>
            <a:off x="797668" y="408562"/>
            <a:ext cx="10515600" cy="1325563"/>
          </a:xfrm>
        </p:spPr>
        <p:txBody>
          <a:bodyPr>
            <a:normAutofit/>
          </a:bodyPr>
          <a:lstStyle/>
          <a:p>
            <a:r>
              <a:rPr lang="it-IT" b="1" dirty="0">
                <a:solidFill>
                  <a:srgbClr val="C00000"/>
                </a:solidFill>
              </a:rPr>
              <a:t>L’</a:t>
            </a:r>
            <a:r>
              <a:rPr lang="it-IT" b="1" i="1" dirty="0" err="1">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II</a:t>
            </a:r>
          </a:p>
        </p:txBody>
      </p:sp>
    </p:spTree>
    <p:extLst>
      <p:ext uri="{BB962C8B-B14F-4D97-AF65-F5344CB8AC3E}">
        <p14:creationId xmlns:p14="http://schemas.microsoft.com/office/powerpoint/2010/main" val="3188766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683456" y="56229"/>
            <a:ext cx="10515600" cy="1325563"/>
          </a:xfrm>
        </p:spPr>
        <p:txBody>
          <a:bodyPr>
            <a:normAutofit/>
          </a:bodyPr>
          <a:lstStyle/>
          <a:p>
            <a:r>
              <a:rPr lang="it-IT" b="1" dirty="0">
                <a:solidFill>
                  <a:srgbClr val="C00000"/>
                </a:solidFill>
              </a:rPr>
              <a:t>L’</a:t>
            </a:r>
            <a:r>
              <a:rPr lang="it-IT" b="1" i="1" dirty="0">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III</a:t>
            </a:r>
          </a:p>
        </p:txBody>
      </p:sp>
      <p:sp>
        <p:nvSpPr>
          <p:cNvPr id="5" name="CasellaDiTesto 4">
            <a:extLst>
              <a:ext uri="{FF2B5EF4-FFF2-40B4-BE49-F238E27FC236}">
                <a16:creationId xmlns:a16="http://schemas.microsoft.com/office/drawing/2014/main" id="{A14F5402-21BB-8A45-94C8-C660C2C67AA6}"/>
              </a:ext>
            </a:extLst>
          </p:cNvPr>
          <p:cNvSpPr txBox="1"/>
          <p:nvPr/>
        </p:nvSpPr>
        <p:spPr>
          <a:xfrm>
            <a:off x="683456" y="1381792"/>
            <a:ext cx="10247141" cy="5724644"/>
          </a:xfrm>
          <a:prstGeom prst="rect">
            <a:avLst/>
          </a:prstGeom>
          <a:noFill/>
        </p:spPr>
        <p:txBody>
          <a:bodyPr wrap="square" rtlCol="0">
            <a:spAutoFit/>
          </a:bodyPr>
          <a:lstStyle/>
          <a:p>
            <a:pPr algn="just"/>
            <a:r>
              <a:rPr lang="it-IT" sz="2400" dirty="0"/>
              <a:t>L’esigenza di una nuova disciplina filosofica nasce da meditazioni intorno alla specificità conoscitiva della </a:t>
            </a:r>
            <a:r>
              <a:rPr lang="it-IT" sz="2400" b="1" dirty="0"/>
              <a:t>poesia</a:t>
            </a:r>
            <a:r>
              <a:rPr lang="it-IT" sz="2400" dirty="0"/>
              <a:t> e alla peculiare </a:t>
            </a:r>
            <a:r>
              <a:rPr lang="it-IT" sz="2400" b="1" dirty="0"/>
              <a:t>perfezione delle sue </a:t>
            </a:r>
          </a:p>
          <a:p>
            <a:pPr algn="just"/>
            <a:r>
              <a:rPr lang="it-IT" sz="2400" b="1" dirty="0"/>
              <a:t>rappresentazioni sensibili</a:t>
            </a:r>
          </a:p>
          <a:p>
            <a:endParaRPr lang="it-IT" sz="2400" dirty="0"/>
          </a:p>
          <a:p>
            <a:r>
              <a:rPr lang="it-IT" sz="2400" dirty="0"/>
              <a:t>L’Estetica in quanto nuova «scienza» è definita come </a:t>
            </a:r>
            <a:r>
              <a:rPr lang="it-IT" sz="2400" b="1" dirty="0"/>
              <a:t>logica della facoltà conoscitiva inferiore </a:t>
            </a:r>
            <a:r>
              <a:rPr lang="it-IT" sz="2400" dirty="0"/>
              <a:t>(«scienza della conoscenza sensibile»)</a:t>
            </a:r>
          </a:p>
          <a:p>
            <a:endParaRPr lang="it-IT" sz="2400" dirty="0"/>
          </a:p>
          <a:p>
            <a:r>
              <a:rPr lang="it-IT" sz="2400" dirty="0"/>
              <a:t>Il </a:t>
            </a:r>
            <a:r>
              <a:rPr lang="it-IT" sz="2400" b="1" dirty="0"/>
              <a:t>bello</a:t>
            </a:r>
            <a:r>
              <a:rPr lang="it-IT" sz="2400" dirty="0"/>
              <a:t> è perfezione della conoscenza sensibile; le rappresentazioni sensibili (estetiche) sono </a:t>
            </a:r>
            <a:r>
              <a:rPr lang="it-IT" sz="2400" b="1" dirty="0"/>
              <a:t>chiare e confuse</a:t>
            </a:r>
          </a:p>
          <a:p>
            <a:endParaRPr lang="it-IT" sz="2400" dirty="0"/>
          </a:p>
          <a:p>
            <a:r>
              <a:rPr lang="it-IT" sz="2400" dirty="0"/>
              <a:t>Emancipazione del sentimento da regole e imposizioni </a:t>
            </a:r>
            <a:r>
              <a:rPr lang="it-IT" sz="2400" b="1" dirty="0"/>
              <a:t>estranee</a:t>
            </a:r>
            <a:r>
              <a:rPr lang="it-IT" sz="2400" dirty="0"/>
              <a:t> alla sua spontaneità.</a:t>
            </a:r>
          </a:p>
          <a:p>
            <a:r>
              <a:rPr lang="it-IT" sz="2400" dirty="0"/>
              <a:t>La </a:t>
            </a:r>
            <a:r>
              <a:rPr lang="it-IT" sz="2400" dirty="0" err="1"/>
              <a:t>ﬁlosoﬁa</a:t>
            </a:r>
            <a:r>
              <a:rPr lang="it-IT" sz="2400" dirty="0"/>
              <a:t> del Settecento non si rassegna affatto a sancire il dualismo tra la luce della ragione e l’oscurità del sentire.</a:t>
            </a:r>
          </a:p>
          <a:p>
            <a:endParaRPr lang="it-IT" sz="3000" dirty="0"/>
          </a:p>
        </p:txBody>
      </p:sp>
    </p:spTree>
    <p:extLst>
      <p:ext uri="{BB962C8B-B14F-4D97-AF65-F5344CB8AC3E}">
        <p14:creationId xmlns:p14="http://schemas.microsoft.com/office/powerpoint/2010/main" val="3480096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643647" y="267848"/>
            <a:ext cx="10515600" cy="1325563"/>
          </a:xfrm>
        </p:spPr>
        <p:txBody>
          <a:bodyPr>
            <a:normAutofit/>
          </a:bodyPr>
          <a:lstStyle/>
          <a:p>
            <a:r>
              <a:rPr lang="it-IT" b="1" dirty="0">
                <a:solidFill>
                  <a:srgbClr val="C00000"/>
                </a:solidFill>
              </a:rPr>
              <a:t>L’</a:t>
            </a:r>
            <a:r>
              <a:rPr lang="it-IT" b="1" i="1" dirty="0">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IV</a:t>
            </a:r>
          </a:p>
        </p:txBody>
      </p:sp>
      <p:sp>
        <p:nvSpPr>
          <p:cNvPr id="3" name="Segnaposto contenuto 2">
            <a:extLst>
              <a:ext uri="{FF2B5EF4-FFF2-40B4-BE49-F238E27FC236}">
                <a16:creationId xmlns:a16="http://schemas.microsoft.com/office/drawing/2014/main" id="{68F8C144-E9E9-467F-B9D3-30ECD5A439AF}"/>
              </a:ext>
            </a:extLst>
          </p:cNvPr>
          <p:cNvSpPr>
            <a:spLocks noGrp="1"/>
          </p:cNvSpPr>
          <p:nvPr>
            <p:ph idx="1"/>
          </p:nvPr>
        </p:nvSpPr>
        <p:spPr>
          <a:xfrm>
            <a:off x="817123" y="1750979"/>
            <a:ext cx="10536677" cy="4902740"/>
          </a:xfrm>
        </p:spPr>
        <p:txBody>
          <a:bodyPr>
            <a:normAutofit/>
          </a:bodyPr>
          <a:lstStyle/>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Fondamentale per la nascita della nuova scienza l’affermazione di un principio di una </a:t>
            </a:r>
            <a:r>
              <a:rPr lang="it-IT" sz="2900" b="1" dirty="0">
                <a:solidFill>
                  <a:prstClr val="black"/>
                </a:solidFill>
                <a:sym typeface="Helvetica"/>
              </a:rPr>
              <a:t>continuità tra sensibilità e ragione</a:t>
            </a:r>
            <a:r>
              <a:rPr lang="it-IT" sz="2900" dirty="0">
                <a:solidFill>
                  <a:prstClr val="black"/>
                </a:solidFill>
                <a:sym typeface="Helvetica"/>
              </a:rPr>
              <a:t>.</a:t>
            </a:r>
          </a:p>
          <a:p>
            <a:pPr marL="165381" indent="-165381" defTabSz="218590">
              <a:lnSpc>
                <a:spcPct val="100000"/>
              </a:lnSpc>
              <a:spcBef>
                <a:spcPts val="0"/>
              </a:spcBef>
              <a:buSzPct val="100000"/>
              <a:defRPr sz="2176">
                <a:solidFill>
                  <a:srgbClr val="5AA6C0"/>
                </a:solidFill>
                <a:effectLst/>
                <a:uFillTx/>
                <a:latin typeface="+mj-lt"/>
                <a:ea typeface="+mj-ea"/>
                <a:cs typeface="+mj-cs"/>
                <a:sym typeface="Helvetica"/>
              </a:defRPr>
            </a:pPr>
            <a:endParaRPr lang="it-IT" sz="2900"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B. riprende questo principio da </a:t>
            </a:r>
            <a:r>
              <a:rPr lang="it-IT" sz="2900" b="1" dirty="0">
                <a:solidFill>
                  <a:prstClr val="black"/>
                </a:solidFill>
                <a:sym typeface="Helvetica"/>
              </a:rPr>
              <a:t>Leibniz</a:t>
            </a:r>
            <a:r>
              <a:rPr lang="it-IT" sz="2900" dirty="0">
                <a:solidFill>
                  <a:prstClr val="black"/>
                </a:solidFill>
                <a:sym typeface="Helvetica"/>
              </a:rPr>
              <a:t> – </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in opposizione alla teoria della conoscenza cartesiana della verità in quanto caratterizzata da chiarezza e distinzione; prima regola del </a:t>
            </a:r>
            <a:r>
              <a:rPr lang="it-IT" sz="2900" i="1" dirty="0">
                <a:solidFill>
                  <a:prstClr val="black"/>
                </a:solidFill>
                <a:sym typeface="Helvetica"/>
              </a:rPr>
              <a:t>Discorso sul metodo </a:t>
            </a:r>
            <a:r>
              <a:rPr lang="it-IT" sz="2900" dirty="0">
                <a:solidFill>
                  <a:prstClr val="black"/>
                </a:solidFill>
                <a:sym typeface="Helvetica"/>
              </a:rPr>
              <a:t>di </a:t>
            </a:r>
            <a:r>
              <a:rPr lang="it-IT" sz="2900" b="1" dirty="0">
                <a:solidFill>
                  <a:prstClr val="black"/>
                </a:solidFill>
                <a:sym typeface="Helvetica"/>
              </a:rPr>
              <a:t>Cartesio</a:t>
            </a:r>
          </a:p>
          <a:p>
            <a:pPr marL="165381" indent="-165381" defTabSz="218590">
              <a:lnSpc>
                <a:spcPct val="100000"/>
              </a:lnSpc>
              <a:spcBef>
                <a:spcPts val="0"/>
              </a:spcBef>
              <a:buSzPct val="100000"/>
              <a:defRPr sz="2176">
                <a:solidFill>
                  <a:srgbClr val="5AA6C0"/>
                </a:solidFill>
                <a:effectLst/>
                <a:uFillTx/>
                <a:latin typeface="+mj-lt"/>
                <a:ea typeface="+mj-ea"/>
                <a:cs typeface="+mj-cs"/>
                <a:sym typeface="Helvetica"/>
              </a:defRPr>
            </a:pPr>
            <a:endParaRPr lang="it-IT" sz="2900"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B. va oltre anche la distinzione del suo maestro Wolff che separava la conoscenza storico-empirica da </a:t>
            </a:r>
            <a:r>
              <a:rPr lang="it-IT" sz="2900" b="1" dirty="0">
                <a:solidFill>
                  <a:prstClr val="black"/>
                </a:solidFill>
                <a:sym typeface="Helvetica"/>
              </a:rPr>
              <a:t>quella scientifico-filosofica.</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sz="2900" b="1" dirty="0">
              <a:solidFill>
                <a:prstClr val="black"/>
              </a:solidFill>
              <a:sym typeface="Helvetica"/>
            </a:endParaRPr>
          </a:p>
          <a:p>
            <a:pPr marL="0" indent="0">
              <a:buNone/>
            </a:pPr>
            <a:endParaRPr lang="it-IT" dirty="0"/>
          </a:p>
        </p:txBody>
      </p:sp>
    </p:spTree>
    <p:extLst>
      <p:ext uri="{BB962C8B-B14F-4D97-AF65-F5344CB8AC3E}">
        <p14:creationId xmlns:p14="http://schemas.microsoft.com/office/powerpoint/2010/main" val="1271345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8F73B3-5B3D-4549-BC92-BDDAA1AF9CF2}"/>
              </a:ext>
            </a:extLst>
          </p:cNvPr>
          <p:cNvSpPr>
            <a:spLocks noGrp="1"/>
          </p:cNvSpPr>
          <p:nvPr>
            <p:ph type="title"/>
          </p:nvPr>
        </p:nvSpPr>
        <p:spPr/>
        <p:txBody>
          <a:bodyPr/>
          <a:lstStyle/>
          <a:p>
            <a:r>
              <a:rPr lang="it-IT" b="1" dirty="0">
                <a:solidFill>
                  <a:srgbClr val="C00000"/>
                </a:solidFill>
              </a:rPr>
              <a:t>Galileo, </a:t>
            </a:r>
            <a:r>
              <a:rPr lang="it-IT" b="1" i="1" dirty="0">
                <a:solidFill>
                  <a:srgbClr val="C00000"/>
                </a:solidFill>
              </a:rPr>
              <a:t>Il saggiatore </a:t>
            </a:r>
          </a:p>
        </p:txBody>
      </p:sp>
      <p:sp>
        <p:nvSpPr>
          <p:cNvPr id="3" name="Segnaposto contenuto 2">
            <a:extLst>
              <a:ext uri="{FF2B5EF4-FFF2-40B4-BE49-F238E27FC236}">
                <a16:creationId xmlns:a16="http://schemas.microsoft.com/office/drawing/2014/main" id="{1C6A42A4-45EC-2C43-A364-D23360D37CFF}"/>
              </a:ext>
            </a:extLst>
          </p:cNvPr>
          <p:cNvSpPr>
            <a:spLocks noGrp="1"/>
          </p:cNvSpPr>
          <p:nvPr>
            <p:ph idx="1"/>
          </p:nvPr>
        </p:nvSpPr>
        <p:spPr/>
        <p:txBody>
          <a:bodyPr/>
          <a:lstStyle/>
          <a:p>
            <a:pPr marL="0" indent="0">
              <a:buNone/>
            </a:pPr>
            <a:r>
              <a:rPr lang="it-IT" b="1" i="1" dirty="0" err="1"/>
              <a:t>ll</a:t>
            </a:r>
            <a:r>
              <a:rPr lang="it-IT" b="1" i="1" dirty="0"/>
              <a:t> Saggiatore, nel quale con bilancia </a:t>
            </a:r>
            <a:r>
              <a:rPr lang="it-IT" b="1" i="1" dirty="0" err="1"/>
              <a:t>esquisita</a:t>
            </a:r>
            <a:r>
              <a:rPr lang="it-IT" b="1" i="1" dirty="0"/>
              <a:t> e giusta si ponderano le cose contenute nella Libra astronomica e filosofica di Lotario </a:t>
            </a:r>
            <a:r>
              <a:rPr lang="it-IT" b="1" i="1" dirty="0" err="1"/>
              <a:t>Sarsi</a:t>
            </a:r>
            <a:r>
              <a:rPr lang="it-IT" b="1" i="1" dirty="0"/>
              <a:t> </a:t>
            </a:r>
            <a:r>
              <a:rPr lang="it-IT" b="1" i="1" dirty="0" err="1"/>
              <a:t>Sigensano</a:t>
            </a:r>
            <a:r>
              <a:rPr lang="it-IT" dirty="0"/>
              <a:t>, 1623</a:t>
            </a:r>
          </a:p>
          <a:p>
            <a:pPr marL="0" indent="0">
              <a:buNone/>
            </a:pPr>
            <a:r>
              <a:rPr lang="it-IT" dirty="0"/>
              <a:t>[Orazio Grassi, gesuita]</a:t>
            </a:r>
          </a:p>
          <a:p>
            <a:pPr marL="0" indent="0">
              <a:buNone/>
            </a:pPr>
            <a:r>
              <a:rPr lang="it-IT" dirty="0"/>
              <a:t>Qualità primarie e qualità secondarie dei corpi</a:t>
            </a:r>
          </a:p>
          <a:p>
            <a:pPr marL="0" indent="0">
              <a:buNone/>
            </a:pPr>
            <a:endParaRPr lang="it-IT" dirty="0"/>
          </a:p>
          <a:p>
            <a:pPr marL="0" indent="0">
              <a:buNone/>
            </a:pPr>
            <a:r>
              <a:rPr lang="it-IT" dirty="0"/>
              <a:t>La questione delle </a:t>
            </a:r>
            <a:r>
              <a:rPr lang="it-IT" b="1" dirty="0"/>
              <a:t>proprietà secondarie</a:t>
            </a:r>
            <a:r>
              <a:rPr lang="it-IT" dirty="0"/>
              <a:t> in </a:t>
            </a:r>
            <a:r>
              <a:rPr lang="it-IT" b="1" dirty="0"/>
              <a:t>estetica</a:t>
            </a:r>
            <a:r>
              <a:rPr lang="it-IT" dirty="0"/>
              <a:t>: le proprietà estetiche sono proprietà secondarie? In che rapporto stanno le proprietà estetiche con le qualità «primarie» o strutturali? </a:t>
            </a:r>
          </a:p>
        </p:txBody>
      </p:sp>
    </p:spTree>
    <p:extLst>
      <p:ext uri="{BB962C8B-B14F-4D97-AF65-F5344CB8AC3E}">
        <p14:creationId xmlns:p14="http://schemas.microsoft.com/office/powerpoint/2010/main" val="2880861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DF16B6-CCAA-4548-B1B1-47A7A54CD212}"/>
              </a:ext>
            </a:extLst>
          </p:cNvPr>
          <p:cNvSpPr>
            <a:spLocks noGrp="1"/>
          </p:cNvSpPr>
          <p:nvPr>
            <p:ph type="title"/>
          </p:nvPr>
        </p:nvSpPr>
        <p:spPr/>
        <p:txBody>
          <a:bodyPr/>
          <a:lstStyle/>
          <a:p>
            <a:r>
              <a:rPr lang="it-IT" b="1" dirty="0">
                <a:solidFill>
                  <a:srgbClr val="C00000"/>
                </a:solidFill>
              </a:rPr>
              <a:t>Cartesio I</a:t>
            </a:r>
          </a:p>
        </p:txBody>
      </p:sp>
      <p:sp>
        <p:nvSpPr>
          <p:cNvPr id="3" name="Segnaposto contenuto 2">
            <a:extLst>
              <a:ext uri="{FF2B5EF4-FFF2-40B4-BE49-F238E27FC236}">
                <a16:creationId xmlns:a16="http://schemas.microsoft.com/office/drawing/2014/main" id="{6FDECEA1-9331-074B-8C20-0E320A40CA46}"/>
              </a:ext>
            </a:extLst>
          </p:cNvPr>
          <p:cNvSpPr>
            <a:spLocks noGrp="1"/>
          </p:cNvSpPr>
          <p:nvPr>
            <p:ph idx="1"/>
          </p:nvPr>
        </p:nvSpPr>
        <p:spPr>
          <a:xfrm>
            <a:off x="1828799" y="1825625"/>
            <a:ext cx="8932985" cy="4351338"/>
          </a:xfrm>
        </p:spPr>
        <p:txBody>
          <a:bodyPr/>
          <a:lstStyle/>
          <a:p>
            <a:pPr marL="0" indent="0" algn="ctr">
              <a:buNone/>
            </a:pPr>
            <a:r>
              <a:rPr lang="it-IT" i="1" dirty="0" err="1"/>
              <a:t>Regulae</a:t>
            </a:r>
            <a:r>
              <a:rPr lang="it-IT" i="1" dirty="0"/>
              <a:t> ad </a:t>
            </a:r>
            <a:r>
              <a:rPr lang="it-IT" i="1" dirty="0" err="1"/>
              <a:t>directionem</a:t>
            </a:r>
            <a:r>
              <a:rPr lang="it-IT" i="1" dirty="0"/>
              <a:t> </a:t>
            </a:r>
            <a:r>
              <a:rPr lang="it-IT" i="1" dirty="0" err="1"/>
              <a:t>ingenii</a:t>
            </a:r>
            <a:r>
              <a:rPr lang="it-IT" i="1" dirty="0"/>
              <a:t> </a:t>
            </a:r>
            <a:r>
              <a:rPr lang="it-IT" dirty="0"/>
              <a:t>(1619-1630, pubblicato nel 1684)</a:t>
            </a:r>
          </a:p>
          <a:p>
            <a:pPr marL="0" indent="0" algn="ctr">
              <a:buNone/>
            </a:pPr>
            <a:endParaRPr lang="it-IT" dirty="0"/>
          </a:p>
          <a:p>
            <a:pPr marL="0" indent="0" algn="ctr">
              <a:buNone/>
            </a:pPr>
            <a:r>
              <a:rPr lang="it-IT" i="1" dirty="0" err="1"/>
              <a:t>Discours</a:t>
            </a:r>
            <a:r>
              <a:rPr lang="it-IT" i="1" dirty="0"/>
              <a:t> de la </a:t>
            </a:r>
            <a:r>
              <a:rPr lang="it-IT" i="1" dirty="0" err="1"/>
              <a:t>méthode</a:t>
            </a:r>
            <a:r>
              <a:rPr lang="it-IT" i="1" dirty="0"/>
              <a:t> pour </a:t>
            </a:r>
            <a:r>
              <a:rPr lang="it-IT" i="1" dirty="0" err="1"/>
              <a:t>bien</a:t>
            </a:r>
            <a:r>
              <a:rPr lang="it-IT" i="1" dirty="0"/>
              <a:t> </a:t>
            </a:r>
            <a:r>
              <a:rPr lang="it-IT" i="1" dirty="0" err="1"/>
              <a:t>conduire</a:t>
            </a:r>
            <a:r>
              <a:rPr lang="it-IT" i="1" dirty="0"/>
              <a:t> sa </a:t>
            </a:r>
            <a:r>
              <a:rPr lang="it-IT" i="1" dirty="0" err="1"/>
              <a:t>raison</a:t>
            </a:r>
            <a:r>
              <a:rPr lang="it-IT" i="1" dirty="0"/>
              <a:t>, et </a:t>
            </a:r>
            <a:r>
              <a:rPr lang="it-IT" i="1" dirty="0" err="1"/>
              <a:t>chercher</a:t>
            </a:r>
            <a:r>
              <a:rPr lang="it-IT" i="1" dirty="0"/>
              <a:t> la </a:t>
            </a:r>
            <a:r>
              <a:rPr lang="it-IT" i="1" dirty="0" err="1"/>
              <a:t>verité</a:t>
            </a:r>
            <a:r>
              <a:rPr lang="it-IT" i="1" dirty="0"/>
              <a:t> </a:t>
            </a:r>
            <a:r>
              <a:rPr lang="it-IT" i="1" dirty="0" err="1"/>
              <a:t>dans</a:t>
            </a:r>
            <a:r>
              <a:rPr lang="it-IT" i="1" dirty="0"/>
              <a:t> </a:t>
            </a:r>
            <a:r>
              <a:rPr lang="it-IT" i="1" dirty="0" err="1"/>
              <a:t>les</a:t>
            </a:r>
            <a:r>
              <a:rPr lang="it-IT" i="1" dirty="0"/>
              <a:t> </a:t>
            </a:r>
            <a:r>
              <a:rPr lang="it-IT" i="1" dirty="0" err="1"/>
              <a:t>sciences</a:t>
            </a:r>
            <a:r>
              <a:rPr lang="it-IT" i="1" dirty="0"/>
              <a:t>. Plus la </a:t>
            </a:r>
            <a:r>
              <a:rPr lang="it-IT" i="1" dirty="0" err="1"/>
              <a:t>Dioptrique</a:t>
            </a:r>
            <a:r>
              <a:rPr lang="it-IT" i="1" dirty="0"/>
              <a:t>. </a:t>
            </a:r>
            <a:r>
              <a:rPr lang="it-IT" i="1" dirty="0" err="1"/>
              <a:t>Les</a:t>
            </a:r>
            <a:r>
              <a:rPr lang="it-IT" i="1" dirty="0"/>
              <a:t> </a:t>
            </a:r>
            <a:r>
              <a:rPr lang="it-IT" i="1" dirty="0" err="1"/>
              <a:t>Meteores</a:t>
            </a:r>
            <a:r>
              <a:rPr lang="it-IT" i="1" dirty="0"/>
              <a:t>. Et la Geometrie. Qui </a:t>
            </a:r>
            <a:r>
              <a:rPr lang="it-IT" i="1" dirty="0" err="1"/>
              <a:t>sont</a:t>
            </a:r>
            <a:r>
              <a:rPr lang="it-IT" i="1" dirty="0"/>
              <a:t> </a:t>
            </a:r>
            <a:r>
              <a:rPr lang="it-IT" i="1" dirty="0" err="1"/>
              <a:t>des</a:t>
            </a:r>
            <a:r>
              <a:rPr lang="it-IT" i="1" dirty="0"/>
              <a:t> </a:t>
            </a:r>
            <a:r>
              <a:rPr lang="it-IT" i="1" dirty="0" err="1"/>
              <a:t>essais</a:t>
            </a:r>
            <a:r>
              <a:rPr lang="it-IT" i="1" dirty="0"/>
              <a:t> de </a:t>
            </a:r>
            <a:r>
              <a:rPr lang="it-IT" i="1" dirty="0" err="1"/>
              <a:t>cette</a:t>
            </a:r>
            <a:r>
              <a:rPr lang="it-IT" i="1" dirty="0"/>
              <a:t> </a:t>
            </a:r>
            <a:r>
              <a:rPr lang="it-IT" i="1" dirty="0" err="1"/>
              <a:t>Methode</a:t>
            </a:r>
            <a:r>
              <a:rPr lang="it-IT" i="1" dirty="0"/>
              <a:t> </a:t>
            </a:r>
            <a:r>
              <a:rPr lang="it-IT" dirty="0"/>
              <a:t>(1637)</a:t>
            </a:r>
          </a:p>
        </p:txBody>
      </p:sp>
    </p:spTree>
    <p:extLst>
      <p:ext uri="{BB962C8B-B14F-4D97-AF65-F5344CB8AC3E}">
        <p14:creationId xmlns:p14="http://schemas.microsoft.com/office/powerpoint/2010/main" val="489405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EB3FD4-DC3C-4044-8BEA-FB72C58AF2BA}"/>
              </a:ext>
            </a:extLst>
          </p:cNvPr>
          <p:cNvSpPr>
            <a:spLocks noGrp="1"/>
          </p:cNvSpPr>
          <p:nvPr>
            <p:ph type="title"/>
          </p:nvPr>
        </p:nvSpPr>
        <p:spPr/>
        <p:txBody>
          <a:bodyPr/>
          <a:lstStyle/>
          <a:p>
            <a:r>
              <a:rPr lang="it-IT" b="1" dirty="0">
                <a:solidFill>
                  <a:srgbClr val="C00000"/>
                </a:solidFill>
              </a:rPr>
              <a:t>Cartesio II</a:t>
            </a:r>
          </a:p>
        </p:txBody>
      </p:sp>
      <p:sp>
        <p:nvSpPr>
          <p:cNvPr id="3" name="Segnaposto contenuto 2">
            <a:extLst>
              <a:ext uri="{FF2B5EF4-FFF2-40B4-BE49-F238E27FC236}">
                <a16:creationId xmlns:a16="http://schemas.microsoft.com/office/drawing/2014/main" id="{34802E59-C1B6-DD4B-A09C-27367AA222B4}"/>
              </a:ext>
            </a:extLst>
          </p:cNvPr>
          <p:cNvSpPr>
            <a:spLocks noGrp="1"/>
          </p:cNvSpPr>
          <p:nvPr>
            <p:ph idx="1"/>
          </p:nvPr>
        </p:nvSpPr>
        <p:spPr>
          <a:xfrm>
            <a:off x="1167618" y="1825624"/>
            <a:ext cx="9889589" cy="4659581"/>
          </a:xfrm>
        </p:spPr>
        <p:txBody>
          <a:bodyPr>
            <a:normAutofit/>
          </a:bodyPr>
          <a:lstStyle/>
          <a:p>
            <a:pPr marL="0" indent="0">
              <a:buNone/>
            </a:pPr>
            <a:r>
              <a:rPr lang="it-IT" sz="3000" dirty="0"/>
              <a:t>Ma cosa succede al </a:t>
            </a:r>
            <a:r>
              <a:rPr lang="it-IT" sz="3000" b="1" dirty="0"/>
              <a:t>bello</a:t>
            </a:r>
            <a:r>
              <a:rPr lang="it-IT" sz="3000" dirty="0"/>
              <a:t> una volta che alla sensibilità sia tolto qualsiasi valore conoscitivo?</a:t>
            </a:r>
          </a:p>
          <a:p>
            <a:pPr marL="0" indent="0">
              <a:buNone/>
            </a:pPr>
            <a:r>
              <a:rPr lang="it-IT" sz="3000" dirty="0"/>
              <a:t>Nulla che sia in grado di garantire una qualsiasi oggettività al bello </a:t>
            </a:r>
          </a:p>
          <a:p>
            <a:pPr marL="0" indent="0">
              <a:buNone/>
            </a:pPr>
            <a:r>
              <a:rPr lang="it-IT" sz="3000" dirty="0"/>
              <a:t>Il bello, necessariamente legato al sentimento di piacere o dispiacere suscitato dalla percezione visiva o uditiva di una cosa, può riferirsi soltanto a un </a:t>
            </a:r>
            <a:r>
              <a:rPr lang="it-IT" sz="3000" b="1" dirty="0"/>
              <a:t>contesto emozionale dalle caratteristiche vaghe e indeterminate</a:t>
            </a:r>
            <a:r>
              <a:rPr lang="it-IT" sz="3000" dirty="0"/>
              <a:t>, </a:t>
            </a:r>
            <a:r>
              <a:rPr lang="it-IT" sz="3000" dirty="0" err="1"/>
              <a:t>qualiﬁcandosi</a:t>
            </a:r>
            <a:r>
              <a:rPr lang="it-IT" sz="3000" dirty="0"/>
              <a:t> come una </a:t>
            </a:r>
            <a:r>
              <a:rPr lang="it-IT" sz="3000" b="1" dirty="0"/>
              <a:t>semplice questione di gusto</a:t>
            </a:r>
          </a:p>
          <a:p>
            <a:endParaRPr lang="it-IT" dirty="0"/>
          </a:p>
        </p:txBody>
      </p:sp>
    </p:spTree>
    <p:extLst>
      <p:ext uri="{BB962C8B-B14F-4D97-AF65-F5344CB8AC3E}">
        <p14:creationId xmlns:p14="http://schemas.microsoft.com/office/powerpoint/2010/main" val="34349005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5451</TotalTime>
  <Words>2555</Words>
  <Application>Microsoft Macintosh PowerPoint</Application>
  <PresentationFormat>Widescreen</PresentationFormat>
  <Paragraphs>147</Paragraphs>
  <Slides>26</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26</vt:i4>
      </vt:variant>
    </vt:vector>
  </HeadingPairs>
  <TitlesOfParts>
    <vt:vector size="32" baseType="lpstr">
      <vt:lpstr>Arial</vt:lpstr>
      <vt:lpstr>Calibri</vt:lpstr>
      <vt:lpstr>Calibri Light</vt:lpstr>
      <vt:lpstr>Helvetica</vt:lpstr>
      <vt:lpstr>Helvetica-Bold</vt:lpstr>
      <vt:lpstr>Tema di Office</vt:lpstr>
      <vt:lpstr>Presentazione standard di PowerPoint</vt:lpstr>
      <vt:lpstr>Dalle «Riflessioni sul testo poetico» alla fondazione di una nuova disciplina filosofica</vt:lpstr>
      <vt:lpstr>L’Aesthetica di Baumgarten I</vt:lpstr>
      <vt:lpstr>L’Aesthetica di Baumgarten II</vt:lpstr>
      <vt:lpstr>L’Aesthetica di Baumgarten III</vt:lpstr>
      <vt:lpstr>L’Aesthetica di Baumgarten IV</vt:lpstr>
      <vt:lpstr>Galileo, Il saggiatore </vt:lpstr>
      <vt:lpstr>Cartesio I</vt:lpstr>
      <vt:lpstr>Cartesio II</vt:lpstr>
      <vt:lpstr>Cartesio III</vt:lpstr>
      <vt:lpstr>Critica leibniziana a Cartesio</vt:lpstr>
      <vt:lpstr> Leibniz sintesi di classicismo e barocco,  ragione e sensibilità </vt:lpstr>
      <vt:lpstr>Monadi come specchi viventi dell’universo</vt:lpstr>
      <vt:lpstr>Presentazione standard di PowerPoint</vt:lpstr>
      <vt:lpstr>Continuità tra sensibilità e ragione</vt:lpstr>
      <vt:lpstr>«Piccole percezioni»</vt:lpstr>
      <vt:lpstr>«Percezioni confuse»</vt:lpstr>
      <vt:lpstr>Natura attiva della percezione estetica </vt:lpstr>
      <vt:lpstr>L’Aesthetica di Baumgarten V</vt:lpstr>
      <vt:lpstr>L’Aesthetica di Baumgarten VI: il bello</vt:lpstr>
      <vt:lpstr>L’Aesthetica di Baumgarten VII: bello</vt:lpstr>
      <vt:lpstr>Percezione, retorica, poetica</vt:lpstr>
      <vt:lpstr>Critica di Kant al bello come perfezione</vt:lpstr>
      <vt:lpstr>L’Aesthetica di Baumgarten VIII</vt:lpstr>
      <vt:lpstr>4) Impeto</vt:lpstr>
      <vt:lpstr>Arte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Mariagrazia Portera</dc:creator>
  <cp:lastModifiedBy>Mariagrazia Portera</cp:lastModifiedBy>
  <cp:revision>118</cp:revision>
  <dcterms:created xsi:type="dcterms:W3CDTF">2019-05-04T16:10:04Z</dcterms:created>
  <dcterms:modified xsi:type="dcterms:W3CDTF">2019-05-27T03:46:57Z</dcterms:modified>
</cp:coreProperties>
</file>