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56" d="100"/>
          <a:sy n="56" d="100"/>
        </p:scale>
        <p:origin x="10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79EBF5-9F1E-47F5-8362-96D34C0C4556}" type="datetimeFigureOut">
              <a:rPr lang="en-AU" smtClean="0"/>
              <a:t>31/10/2018</a:t>
            </a:fld>
            <a:endParaRPr lang="en-AU"/>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AU"/>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592600-AA50-45A5-A172-308DA2CFA809}" type="slidenum">
              <a:rPr lang="en-AU" smtClean="0"/>
              <a:t>‹N›</a:t>
            </a:fld>
            <a:endParaRPr lang="en-AU"/>
          </a:p>
        </p:txBody>
      </p:sp>
    </p:spTree>
    <p:extLst>
      <p:ext uri="{BB962C8B-B14F-4D97-AF65-F5344CB8AC3E}">
        <p14:creationId xmlns:p14="http://schemas.microsoft.com/office/powerpoint/2010/main" val="3648732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ebalance.com/bond-default-definition-and-explanation-41690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AU" dirty="0" smtClean="0"/>
              <a:t>Agency MBS are created by one of three quasi-government agencies: Government National Mortgage Association (known as GNMA or </a:t>
            </a:r>
            <a:r>
              <a:rPr lang="en-AU" dirty="0" err="1" smtClean="0"/>
              <a:t>Ginnie</a:t>
            </a:r>
            <a:r>
              <a:rPr lang="en-AU" dirty="0" smtClean="0"/>
              <a:t> Mae), Federal National Mortgage (FNMA or Fannie Mae), and Federal Home Loan Mortgage Corp. (Freddie Mac). GNMA bonds are backed by the full faith and credit of the U.S. government and thus are free from default risk. While FNMA and Freddie Mac securities lack this same backing, the risk of </a:t>
            </a:r>
            <a:r>
              <a:rPr lang="en-AU" dirty="0" smtClean="0">
                <a:hlinkClick r:id="rId3"/>
              </a:rPr>
              <a:t>default</a:t>
            </a:r>
            <a:r>
              <a:rPr lang="en-AU" dirty="0" smtClean="0"/>
              <a:t> is negligible. Securities issued by any of these entities are referred to as “Agency MBS.”</a:t>
            </a:r>
            <a:endParaRPr lang="en-AU" dirty="0"/>
          </a:p>
        </p:txBody>
      </p:sp>
      <p:sp>
        <p:nvSpPr>
          <p:cNvPr id="4" name="Segnaposto numero diapositiva 3"/>
          <p:cNvSpPr>
            <a:spLocks noGrp="1"/>
          </p:cNvSpPr>
          <p:nvPr>
            <p:ph type="sldNum" sz="quarter" idx="10"/>
          </p:nvPr>
        </p:nvSpPr>
        <p:spPr/>
        <p:txBody>
          <a:bodyPr/>
          <a:lstStyle/>
          <a:p>
            <a:fld id="{2B592600-AA50-45A5-A172-308DA2CFA809}" type="slidenum">
              <a:rPr lang="en-AU" smtClean="0"/>
              <a:t>8</a:t>
            </a:fld>
            <a:endParaRPr lang="en-AU"/>
          </a:p>
        </p:txBody>
      </p:sp>
    </p:spTree>
    <p:extLst>
      <p:ext uri="{BB962C8B-B14F-4D97-AF65-F5344CB8AC3E}">
        <p14:creationId xmlns:p14="http://schemas.microsoft.com/office/powerpoint/2010/main" val="250207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7FB843A-E41D-4780-B3F0-1E9FB01CB024}" type="datetimeFigureOut">
              <a:rPr lang="en-GB" smtClean="0"/>
              <a:t>31/10/2018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320513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FB843A-E41D-4780-B3F0-1E9FB01CB024}" type="datetimeFigureOut">
              <a:rPr lang="en-GB" smtClean="0"/>
              <a:t>31/10/2018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925654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FB843A-E41D-4780-B3F0-1E9FB01CB024}" type="datetimeFigureOut">
              <a:rPr lang="en-GB" smtClean="0"/>
              <a:t>31/10/2018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304406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FB843A-E41D-4780-B3F0-1E9FB01CB024}" type="datetimeFigureOut">
              <a:rPr lang="en-GB" smtClean="0"/>
              <a:t>31/10/2018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106801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7FB843A-E41D-4780-B3F0-1E9FB01CB024}" type="datetimeFigureOut">
              <a:rPr lang="en-GB" smtClean="0"/>
              <a:t>31/10/2018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91850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7FB843A-E41D-4780-B3F0-1E9FB01CB024}" type="datetimeFigureOut">
              <a:rPr lang="en-GB" smtClean="0"/>
              <a:t>31/10/2018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367773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7FB843A-E41D-4780-B3F0-1E9FB01CB024}" type="datetimeFigureOut">
              <a:rPr lang="en-GB" smtClean="0"/>
              <a:t>31/10/2018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266837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7FB843A-E41D-4780-B3F0-1E9FB01CB024}" type="datetimeFigureOut">
              <a:rPr lang="en-GB" smtClean="0"/>
              <a:t>31/10/2018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58574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FB843A-E41D-4780-B3F0-1E9FB01CB024}" type="datetimeFigureOut">
              <a:rPr lang="en-GB" smtClean="0"/>
              <a:t>31/10/2018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2449645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FB843A-E41D-4780-B3F0-1E9FB01CB024}" type="datetimeFigureOut">
              <a:rPr lang="en-GB" smtClean="0"/>
              <a:t>31/10/2018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111901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FB843A-E41D-4780-B3F0-1E9FB01CB024}" type="datetimeFigureOut">
              <a:rPr lang="en-GB" smtClean="0"/>
              <a:t>31/10/2018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2D330F9-5658-4037-AFFB-C82328FC08A7}" type="slidenum">
              <a:rPr lang="en-GB" smtClean="0"/>
              <a:t>‹N›</a:t>
            </a:fld>
            <a:endParaRPr lang="en-GB"/>
          </a:p>
        </p:txBody>
      </p:sp>
    </p:spTree>
    <p:extLst>
      <p:ext uri="{BB962C8B-B14F-4D97-AF65-F5344CB8AC3E}">
        <p14:creationId xmlns:p14="http://schemas.microsoft.com/office/powerpoint/2010/main" val="3754769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B843A-E41D-4780-B3F0-1E9FB01CB024}" type="datetimeFigureOut">
              <a:rPr lang="en-GB" smtClean="0"/>
              <a:t>31/10/2018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330F9-5658-4037-AFFB-C82328FC08A7}" type="slidenum">
              <a:rPr lang="en-GB" smtClean="0"/>
              <a:t>‹N›</a:t>
            </a:fld>
            <a:endParaRPr lang="en-GB"/>
          </a:p>
        </p:txBody>
      </p:sp>
    </p:spTree>
    <p:extLst>
      <p:ext uri="{BB962C8B-B14F-4D97-AF65-F5344CB8AC3E}">
        <p14:creationId xmlns:p14="http://schemas.microsoft.com/office/powerpoint/2010/main" val="3160289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b="1" dirty="0" smtClean="0"/>
              <a:t>Se</a:t>
            </a:r>
            <a:r>
              <a:rPr lang="en-GB" dirty="0" smtClean="0"/>
              <a:t>curitization</a:t>
            </a:r>
            <a:endParaRPr lang="en-GB" dirty="0"/>
          </a:p>
        </p:txBody>
      </p:sp>
      <p:sp>
        <p:nvSpPr>
          <p:cNvPr id="3" name="Sottotitolo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3555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fontScale="92500" lnSpcReduction="10000"/>
          </a:bodyPr>
          <a:lstStyle/>
          <a:p>
            <a:r>
              <a:rPr lang="en-GB" dirty="0"/>
              <a:t>Traditionally, financial intermediaries originated loans that they then held on their balance sheets </a:t>
            </a:r>
            <a:r>
              <a:rPr lang="en-GB" dirty="0" smtClean="0"/>
              <a:t>until maturity</a:t>
            </a:r>
            <a:r>
              <a:rPr lang="en-GB" dirty="0"/>
              <a:t>. </a:t>
            </a:r>
            <a:endParaRPr lang="en-GB" dirty="0" smtClean="0"/>
          </a:p>
          <a:p>
            <a:r>
              <a:rPr lang="en-GB" dirty="0" smtClean="0"/>
              <a:t>Starting </a:t>
            </a:r>
            <a:r>
              <a:rPr lang="en-GB" dirty="0"/>
              <a:t>around 1990 pools of loans began to be sold in </a:t>
            </a:r>
            <a:r>
              <a:rPr lang="en-GB" dirty="0" smtClean="0"/>
              <a:t>capital markets</a:t>
            </a:r>
            <a:r>
              <a:rPr lang="en-GB" dirty="0"/>
              <a:t>, by selling securities linked to pools of loans held by legal entities called “special </a:t>
            </a:r>
            <a:r>
              <a:rPr lang="en-GB" dirty="0" smtClean="0"/>
              <a:t>purpose vehicles</a:t>
            </a:r>
            <a:r>
              <a:rPr lang="en-GB" dirty="0"/>
              <a:t>” (SPVs). </a:t>
            </a:r>
            <a:endParaRPr lang="en-GB" dirty="0" smtClean="0"/>
          </a:p>
          <a:p>
            <a:r>
              <a:rPr lang="en-GB" dirty="0" smtClean="0"/>
              <a:t>These </a:t>
            </a:r>
            <a:r>
              <a:rPr lang="en-GB" dirty="0"/>
              <a:t>securities, known as asset-backed securities (ABS) (or </a:t>
            </a:r>
            <a:r>
              <a:rPr lang="en-GB" dirty="0" smtClean="0"/>
              <a:t>mortgage-backed securities </a:t>
            </a:r>
            <a:r>
              <a:rPr lang="en-GB" dirty="0"/>
              <a:t>(MBS), in the case where the loans are mortgages) are claims to the cash flows from the pool </a:t>
            </a:r>
            <a:r>
              <a:rPr lang="en-GB" dirty="0" smtClean="0"/>
              <a:t>of loans </a:t>
            </a:r>
            <a:r>
              <a:rPr lang="en-GB" dirty="0"/>
              <a:t>held by the SPV. </a:t>
            </a:r>
            <a:r>
              <a:rPr lang="en-GB" dirty="0" smtClean="0"/>
              <a:t>Such </a:t>
            </a:r>
            <a:r>
              <a:rPr lang="en-GB" dirty="0"/>
              <a:t>securities can be issued with different seniorities, known as </a:t>
            </a:r>
            <a:r>
              <a:rPr lang="en-GB" dirty="0" smtClean="0"/>
              <a:t>tranches.</a:t>
            </a:r>
          </a:p>
          <a:p>
            <a:r>
              <a:rPr lang="en-GB" dirty="0" smtClean="0"/>
              <a:t> Securitization </a:t>
            </a:r>
            <a:r>
              <a:rPr lang="en-GB" dirty="0"/>
              <a:t>has fundamentally altered capital markets, the functioning of financial intermediation, </a:t>
            </a:r>
            <a:r>
              <a:rPr lang="en-GB" dirty="0" smtClean="0"/>
              <a:t>and challenges </a:t>
            </a:r>
            <a:r>
              <a:rPr lang="en-GB" dirty="0"/>
              <a:t>many theories of the role of financial intermediaries.</a:t>
            </a:r>
          </a:p>
        </p:txBody>
      </p:sp>
    </p:spTree>
    <p:extLst>
      <p:ext uri="{BB962C8B-B14F-4D97-AF65-F5344CB8AC3E}">
        <p14:creationId xmlns:p14="http://schemas.microsoft.com/office/powerpoint/2010/main" val="1098675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cont</a:t>
            </a:r>
            <a:endParaRPr lang="en-GB" dirty="0"/>
          </a:p>
        </p:txBody>
      </p:sp>
      <p:sp>
        <p:nvSpPr>
          <p:cNvPr id="3" name="Segnaposto contenuto 2"/>
          <p:cNvSpPr>
            <a:spLocks noGrp="1"/>
          </p:cNvSpPr>
          <p:nvPr>
            <p:ph idx="1"/>
          </p:nvPr>
        </p:nvSpPr>
        <p:spPr/>
        <p:txBody>
          <a:bodyPr>
            <a:normAutofit fontScale="85000" lnSpcReduction="20000"/>
          </a:bodyPr>
          <a:lstStyle/>
          <a:p>
            <a:r>
              <a:rPr lang="en-GB" dirty="0"/>
              <a:t>Securitization is not only important because it is quantitatively significant. It also challenges </a:t>
            </a:r>
            <a:r>
              <a:rPr lang="en-GB" dirty="0" smtClean="0"/>
              <a:t>theoretical notions </a:t>
            </a:r>
            <a:r>
              <a:rPr lang="en-GB" dirty="0"/>
              <a:t>of the role of financial intermediation</a:t>
            </a:r>
            <a:r>
              <a:rPr lang="en-GB" dirty="0" smtClean="0"/>
              <a:t>.</a:t>
            </a:r>
          </a:p>
          <a:p>
            <a:r>
              <a:rPr lang="en-GB" dirty="0" smtClean="0"/>
              <a:t> </a:t>
            </a:r>
            <a:r>
              <a:rPr lang="en-GB" dirty="0"/>
              <a:t>Financial intermediaries make loans to customers, </a:t>
            </a:r>
            <a:r>
              <a:rPr lang="en-GB" dirty="0" smtClean="0"/>
              <a:t>loans that </a:t>
            </a:r>
            <a:r>
              <a:rPr lang="en-GB" dirty="0"/>
              <a:t>traditionally were held on their balance sheets until maturity. They did this to ensure themselves </a:t>
            </a:r>
            <a:r>
              <a:rPr lang="en-GB" dirty="0" smtClean="0"/>
              <a:t>an incentive</a:t>
            </a:r>
            <a:r>
              <a:rPr lang="en-GB" dirty="0"/>
              <a:t>, so the theory goes, to screen borrowers and to monitor them during the course of the loan. </a:t>
            </a:r>
            <a:endParaRPr lang="en-GB" dirty="0" smtClean="0"/>
          </a:p>
          <a:p>
            <a:r>
              <a:rPr lang="en-GB" dirty="0" smtClean="0"/>
              <a:t>The logic </a:t>
            </a:r>
            <a:r>
              <a:rPr lang="en-GB" dirty="0"/>
              <a:t>of the argument is that were banks not to hold the loans, then they would not screen or </a:t>
            </a:r>
            <a:r>
              <a:rPr lang="en-GB" dirty="0" smtClean="0"/>
              <a:t>monitor. Providing </a:t>
            </a:r>
            <a:r>
              <a:rPr lang="en-GB" dirty="0"/>
              <a:t>the banks with these incentives explained the </a:t>
            </a:r>
            <a:r>
              <a:rPr lang="en-GB" dirty="0" err="1"/>
              <a:t>nonmarketability</a:t>
            </a:r>
            <a:r>
              <a:rPr lang="en-GB" dirty="0"/>
              <a:t> of bank loans. </a:t>
            </a:r>
            <a:endParaRPr lang="en-GB" dirty="0" smtClean="0"/>
          </a:p>
          <a:p>
            <a:r>
              <a:rPr lang="en-GB" b="1" dirty="0" smtClean="0"/>
              <a:t>Many firms, however</a:t>
            </a:r>
            <a:r>
              <a:rPr lang="en-GB" b="1" dirty="0"/>
              <a:t>, issue bonds, which do not involve banks and the associated screening and monitoring, </a:t>
            </a:r>
            <a:r>
              <a:rPr lang="en-GB" b="1" dirty="0" smtClean="0"/>
              <a:t>so somehow Securitization </a:t>
            </a:r>
            <a:r>
              <a:rPr lang="en-GB" b="1" dirty="0"/>
              <a:t>blurs the line between </a:t>
            </a:r>
            <a:r>
              <a:rPr lang="en-GB" b="1" dirty="0" smtClean="0"/>
              <a:t>bonds and </a:t>
            </a:r>
            <a:r>
              <a:rPr lang="en-GB" b="1" dirty="0"/>
              <a:t>loans, suggesting that the traditional arguments about screening and monitoring were not correct </a:t>
            </a:r>
            <a:r>
              <a:rPr lang="en-GB" b="1" dirty="0" smtClean="0"/>
              <a:t>or that </a:t>
            </a:r>
            <a:r>
              <a:rPr lang="en-GB" b="1" dirty="0"/>
              <a:t>the world has changed in some important way.</a:t>
            </a:r>
          </a:p>
        </p:txBody>
      </p:sp>
    </p:spTree>
    <p:extLst>
      <p:ext uri="{BB962C8B-B14F-4D97-AF65-F5344CB8AC3E}">
        <p14:creationId xmlns:p14="http://schemas.microsoft.com/office/powerpoint/2010/main" val="3782788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Securitization: Some Institutional Details</a:t>
            </a:r>
            <a:endParaRPr lang="en-GB" dirty="0"/>
          </a:p>
        </p:txBody>
      </p:sp>
      <p:sp>
        <p:nvSpPr>
          <p:cNvPr id="3" name="Segnaposto contenuto 2"/>
          <p:cNvSpPr>
            <a:spLocks noGrp="1"/>
          </p:cNvSpPr>
          <p:nvPr>
            <p:ph idx="1"/>
          </p:nvPr>
        </p:nvSpPr>
        <p:spPr/>
        <p:txBody>
          <a:bodyPr>
            <a:normAutofit fontScale="92500" lnSpcReduction="10000"/>
          </a:bodyPr>
          <a:lstStyle/>
          <a:p>
            <a:r>
              <a:rPr lang="en-GB" dirty="0"/>
              <a:t>“Securitization” means selling securities whose principal and interest payments are exclusively linked to </a:t>
            </a:r>
            <a:r>
              <a:rPr lang="en-GB" dirty="0" smtClean="0"/>
              <a:t>a pool </a:t>
            </a:r>
            <a:r>
              <a:rPr lang="en-GB" dirty="0"/>
              <a:t>of legally segregated, specified, cash flows (promised loan payments) owned by a special </a:t>
            </a:r>
            <a:r>
              <a:rPr lang="en-GB" dirty="0" smtClean="0"/>
              <a:t>purpose vehicle </a:t>
            </a:r>
            <a:r>
              <a:rPr lang="en-GB" dirty="0"/>
              <a:t>(SPV). </a:t>
            </a:r>
            <a:endParaRPr lang="en-GB" dirty="0" smtClean="0"/>
          </a:p>
          <a:p>
            <a:r>
              <a:rPr lang="en-GB" dirty="0" smtClean="0"/>
              <a:t>The </a:t>
            </a:r>
            <a:r>
              <a:rPr lang="en-GB" dirty="0"/>
              <a:t>cash flows were originated (“underwritten”) by a financial intermediary, which </a:t>
            </a:r>
            <a:r>
              <a:rPr lang="en-GB" dirty="0" smtClean="0"/>
              <a:t>sold the </a:t>
            </a:r>
            <a:r>
              <a:rPr lang="en-GB" dirty="0"/>
              <a:t>rights to the cash flows to the special purpose vehicle. </a:t>
            </a:r>
            <a:endParaRPr lang="en-GB" dirty="0" smtClean="0"/>
          </a:p>
          <a:p>
            <a:r>
              <a:rPr lang="en-GB" dirty="0" smtClean="0"/>
              <a:t>The </a:t>
            </a:r>
            <a:r>
              <a:rPr lang="en-GB" dirty="0"/>
              <a:t>securities, called “asset-backed securities</a:t>
            </a:r>
            <a:r>
              <a:rPr lang="en-GB" dirty="0" smtClean="0"/>
              <a:t>” (</a:t>
            </a:r>
            <a:r>
              <a:rPr lang="en-GB" dirty="0"/>
              <a:t>ABS), are rated and sold in the capital markets. </a:t>
            </a:r>
            <a:endParaRPr lang="en-GB" dirty="0" smtClean="0"/>
          </a:p>
          <a:p>
            <a:r>
              <a:rPr lang="en-GB" dirty="0" smtClean="0"/>
              <a:t>Historically</a:t>
            </a:r>
            <a:r>
              <a:rPr lang="en-GB" dirty="0"/>
              <a:t>, the financial intermediary would have </a:t>
            </a:r>
            <a:r>
              <a:rPr lang="en-GB" dirty="0" smtClean="0"/>
              <a:t>held the </a:t>
            </a:r>
            <a:r>
              <a:rPr lang="en-GB" dirty="0"/>
              <a:t>loans on-balance sheet until maturity. But, with </a:t>
            </a:r>
            <a:r>
              <a:rPr lang="en-GB" dirty="0" smtClean="0"/>
              <a:t>securitization </a:t>
            </a:r>
            <a:r>
              <a:rPr lang="en-GB" dirty="0"/>
              <a:t>the loans can be financed </a:t>
            </a:r>
            <a:r>
              <a:rPr lang="en-GB" dirty="0" smtClean="0"/>
              <a:t>off-balance sheet</a:t>
            </a:r>
            <a:r>
              <a:rPr lang="en-GB" dirty="0"/>
              <a:t>.</a:t>
            </a:r>
          </a:p>
        </p:txBody>
      </p:sp>
    </p:spTree>
    <p:extLst>
      <p:ext uri="{BB962C8B-B14F-4D97-AF65-F5344CB8AC3E}">
        <p14:creationId xmlns:p14="http://schemas.microsoft.com/office/powerpoint/2010/main" val="2931428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pic>
        <p:nvPicPr>
          <p:cNvPr id="4" name="Segnaposto contenuto 3"/>
          <p:cNvPicPr>
            <a:picLocks noGrp="1" noChangeAspect="1"/>
          </p:cNvPicPr>
          <p:nvPr>
            <p:ph idx="1"/>
          </p:nvPr>
        </p:nvPicPr>
        <p:blipFill>
          <a:blip r:embed="rId2"/>
          <a:stretch>
            <a:fillRect/>
          </a:stretch>
        </p:blipFill>
        <p:spPr>
          <a:xfrm>
            <a:off x="2228045" y="1854558"/>
            <a:ext cx="7727324" cy="4559121"/>
          </a:xfrm>
          <a:prstGeom prst="rect">
            <a:avLst/>
          </a:prstGeom>
        </p:spPr>
      </p:pic>
    </p:spTree>
    <p:extLst>
      <p:ext uri="{BB962C8B-B14F-4D97-AF65-F5344CB8AC3E}">
        <p14:creationId xmlns:p14="http://schemas.microsoft.com/office/powerpoint/2010/main" val="548687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The SPV purchases the loan cash flows by selling securities based on seniority, called “tranches,” </a:t>
            </a:r>
            <a:r>
              <a:rPr lang="en-GB" dirty="0" smtClean="0"/>
              <a:t>to investors </a:t>
            </a:r>
            <a:r>
              <a:rPr lang="en-GB" dirty="0"/>
              <a:t>in the capital markets, shown at the bottom of the figure. These securities are claims that </a:t>
            </a:r>
            <a:r>
              <a:rPr lang="en-GB" dirty="0" smtClean="0"/>
              <a:t>are linked </a:t>
            </a:r>
            <a:r>
              <a:rPr lang="en-GB" dirty="0"/>
              <a:t>to the cash flows of the portfolio of loans that the SPV then purchases from the operating firm (</a:t>
            </a:r>
            <a:r>
              <a:rPr lang="en-GB" dirty="0" smtClean="0"/>
              <a:t>the intermediary</a:t>
            </a:r>
            <a:r>
              <a:rPr lang="en-GB" dirty="0"/>
              <a:t>). The cash flows are passive in the sense that the underwriting decision has already </a:t>
            </a:r>
            <a:r>
              <a:rPr lang="en-GB" dirty="0" smtClean="0"/>
              <a:t>been made</a:t>
            </a:r>
            <a:r>
              <a:rPr lang="en-GB" dirty="0"/>
              <a:t>, so there is nothing further to do except wait to see if the cash flows are repaid as promised.</a:t>
            </a:r>
          </a:p>
        </p:txBody>
      </p:sp>
    </p:spTree>
    <p:extLst>
      <p:ext uri="{BB962C8B-B14F-4D97-AF65-F5344CB8AC3E}">
        <p14:creationId xmlns:p14="http://schemas.microsoft.com/office/powerpoint/2010/main" val="41063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contenuto 2"/>
          <p:cNvSpPr>
            <a:spLocks noGrp="1"/>
          </p:cNvSpPr>
          <p:nvPr>
            <p:ph idx="1"/>
          </p:nvPr>
        </p:nvSpPr>
        <p:spPr/>
        <p:txBody>
          <a:bodyPr>
            <a:normAutofit/>
          </a:bodyPr>
          <a:lstStyle/>
          <a:p>
            <a:r>
              <a:rPr lang="en-GB" dirty="0"/>
              <a:t>CDOs and CLOS are special purpose vehicles that buy portfolios of ABS, in the case of CDOs, </a:t>
            </a:r>
            <a:r>
              <a:rPr lang="en-GB" dirty="0" smtClean="0"/>
              <a:t>and commercial </a:t>
            </a:r>
            <a:r>
              <a:rPr lang="en-GB" dirty="0"/>
              <a:t>and industrial loans, in the case of CLOs. These are financed by issuing different tranches </a:t>
            </a:r>
            <a:r>
              <a:rPr lang="en-GB" dirty="0" smtClean="0"/>
              <a:t>of risk </a:t>
            </a:r>
            <a:r>
              <a:rPr lang="en-GB" dirty="0"/>
              <a:t>in the capital market, rated </a:t>
            </a:r>
            <a:r>
              <a:rPr lang="en-GB" dirty="0" err="1"/>
              <a:t>Aaa</a:t>
            </a:r>
            <a:r>
              <a:rPr lang="en-GB" dirty="0"/>
              <a:t>/AAA, Aa/AA to Ba/BB. </a:t>
            </a:r>
            <a:endParaRPr lang="en-GB" dirty="0" smtClean="0"/>
          </a:p>
          <a:p>
            <a:r>
              <a:rPr lang="en-GB" dirty="0" smtClean="0"/>
              <a:t>These </a:t>
            </a:r>
            <a:r>
              <a:rPr lang="en-GB" dirty="0"/>
              <a:t>vehicles are also managed, that </a:t>
            </a:r>
            <a:r>
              <a:rPr lang="en-GB" dirty="0" err="1" smtClean="0"/>
              <a:t>is,not</a:t>
            </a:r>
            <a:r>
              <a:rPr lang="en-GB" dirty="0" smtClean="0"/>
              <a:t> </a:t>
            </a:r>
            <a:r>
              <a:rPr lang="en-GB" dirty="0"/>
              <a:t>completely passive. CDOs are described by </a:t>
            </a:r>
            <a:r>
              <a:rPr lang="en-GB" dirty="0" err="1"/>
              <a:t>Duffie</a:t>
            </a:r>
            <a:r>
              <a:rPr lang="en-GB" dirty="0"/>
              <a:t> and </a:t>
            </a:r>
            <a:r>
              <a:rPr lang="en-GB" dirty="0" err="1"/>
              <a:t>Garleanu</a:t>
            </a:r>
            <a:r>
              <a:rPr lang="en-GB" dirty="0"/>
              <a:t> (2001) and </a:t>
            </a:r>
            <a:r>
              <a:rPr lang="en-GB" dirty="0" err="1"/>
              <a:t>Benmelech</a:t>
            </a:r>
            <a:r>
              <a:rPr lang="en-GB" dirty="0"/>
              <a:t> and </a:t>
            </a:r>
            <a:r>
              <a:rPr lang="en-GB" dirty="0" err="1" smtClean="0"/>
              <a:t>Dlugosz</a:t>
            </a:r>
            <a:r>
              <a:rPr lang="en-GB" dirty="0" smtClean="0"/>
              <a:t> (2009</a:t>
            </a:r>
            <a:r>
              <a:rPr lang="en-GB" dirty="0"/>
              <a:t>); also see </a:t>
            </a:r>
            <a:r>
              <a:rPr lang="en-GB" dirty="0" err="1"/>
              <a:t>Longstaff</a:t>
            </a:r>
            <a:r>
              <a:rPr lang="en-GB" dirty="0"/>
              <a:t> and </a:t>
            </a:r>
            <a:r>
              <a:rPr lang="en-GB" dirty="0" err="1"/>
              <a:t>Rajan</a:t>
            </a:r>
            <a:r>
              <a:rPr lang="en-GB" dirty="0"/>
              <a:t> (2008). CLOs are discussed by </a:t>
            </a:r>
            <a:r>
              <a:rPr lang="en-GB" dirty="0" err="1"/>
              <a:t>Benmelech</a:t>
            </a:r>
            <a:r>
              <a:rPr lang="en-GB" dirty="0"/>
              <a:t>, </a:t>
            </a:r>
            <a:r>
              <a:rPr lang="en-GB" dirty="0" err="1"/>
              <a:t>Dlugosz</a:t>
            </a:r>
            <a:r>
              <a:rPr lang="en-GB" dirty="0"/>
              <a:t>, and </a:t>
            </a:r>
            <a:r>
              <a:rPr lang="en-GB" dirty="0" err="1" smtClean="0"/>
              <a:t>Ivashina</a:t>
            </a:r>
            <a:r>
              <a:rPr lang="en-GB" dirty="0" smtClean="0"/>
              <a:t> (200?)</a:t>
            </a:r>
            <a:endParaRPr lang="en-GB" dirty="0"/>
          </a:p>
        </p:txBody>
      </p:sp>
    </p:spTree>
    <p:extLst>
      <p:ext uri="{BB962C8B-B14F-4D97-AF65-F5344CB8AC3E}">
        <p14:creationId xmlns:p14="http://schemas.microsoft.com/office/powerpoint/2010/main" val="1253914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AU"/>
          </a:p>
        </p:txBody>
      </p:sp>
      <p:pic>
        <p:nvPicPr>
          <p:cNvPr id="4" name="Segnaposto contenuto 3"/>
          <p:cNvPicPr>
            <a:picLocks noGrp="1" noChangeAspect="1"/>
          </p:cNvPicPr>
          <p:nvPr>
            <p:ph idx="1"/>
          </p:nvPr>
        </p:nvPicPr>
        <p:blipFill>
          <a:blip r:embed="rId3"/>
          <a:stretch>
            <a:fillRect/>
          </a:stretch>
        </p:blipFill>
        <p:spPr>
          <a:xfrm>
            <a:off x="3040543" y="1825625"/>
            <a:ext cx="6110914" cy="4351338"/>
          </a:xfrm>
          <a:prstGeom prst="rect">
            <a:avLst/>
          </a:prstGeom>
        </p:spPr>
      </p:pic>
    </p:spTree>
    <p:extLst>
      <p:ext uri="{BB962C8B-B14F-4D97-AF65-F5344CB8AC3E}">
        <p14:creationId xmlns:p14="http://schemas.microsoft.com/office/powerpoint/2010/main" val="2011300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AU"/>
          </a:p>
        </p:txBody>
      </p:sp>
      <p:pic>
        <p:nvPicPr>
          <p:cNvPr id="4" name="Segnaposto contenuto 3"/>
          <p:cNvPicPr>
            <a:picLocks noGrp="1" noChangeAspect="1"/>
          </p:cNvPicPr>
          <p:nvPr>
            <p:ph idx="1"/>
          </p:nvPr>
        </p:nvPicPr>
        <p:blipFill>
          <a:blip r:embed="rId2"/>
          <a:stretch>
            <a:fillRect/>
          </a:stretch>
        </p:blipFill>
        <p:spPr>
          <a:xfrm>
            <a:off x="2793036" y="1825625"/>
            <a:ext cx="6605927" cy="4351338"/>
          </a:xfrm>
          <a:prstGeom prst="rect">
            <a:avLst/>
          </a:prstGeom>
        </p:spPr>
      </p:pic>
    </p:spTree>
    <p:extLst>
      <p:ext uri="{BB962C8B-B14F-4D97-AF65-F5344CB8AC3E}">
        <p14:creationId xmlns:p14="http://schemas.microsoft.com/office/powerpoint/2010/main" val="3661719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713</Words>
  <Application>Microsoft Office PowerPoint</Application>
  <PresentationFormat>Widescreen</PresentationFormat>
  <Paragraphs>20</Paragraphs>
  <Slides>9</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Securitization</vt:lpstr>
      <vt:lpstr>Presentazione standard di PowerPoint</vt:lpstr>
      <vt:lpstr>cont</vt:lpstr>
      <vt:lpstr>Securitization: Some Institutional Details</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daniele filacchioni</cp:lastModifiedBy>
  <cp:revision>10</cp:revision>
  <dcterms:created xsi:type="dcterms:W3CDTF">2015-10-25T17:24:48Z</dcterms:created>
  <dcterms:modified xsi:type="dcterms:W3CDTF">2018-10-31T07:26:33Z</dcterms:modified>
</cp:coreProperties>
</file>