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4" r:id="rId3"/>
    <p:sldId id="265" r:id="rId4"/>
    <p:sldId id="277" r:id="rId5"/>
    <p:sldId id="274" r:id="rId6"/>
    <p:sldId id="276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F7BAC0-1A0C-4F58-9A87-5F604E3E37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498266-8A26-46EC-9FAC-6D309C12F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4F2807-4767-4B7F-ADE9-233A87E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5CF3DE-0C7D-4C75-8742-6451306C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E223AB-7B8C-4F07-A4D5-E3CC2EEB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576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2D44E6-6690-4736-82F3-8293377A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7525C03-B5C2-44E2-830E-FE1641081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D7EE77-DE76-4714-9536-DB34A358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C81B569-9519-4D8D-B1F9-E5E64E326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335D97-EF8B-4356-B4EC-42F8E362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24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1BD0502-C8DC-453D-A14B-5CEC9C1C8D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74FEBA-B8BE-470A-B8F7-4F8F28192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DB2B1C-5103-46C9-A274-719998BD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667D72-93A2-4536-AD7E-28EFB98C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61A4F1-DFBC-4880-B445-C18559C2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16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F8A762-B288-4D21-B1C7-E372D428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82C5F8-6186-48EB-88E2-D5BB17FCD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BF3676-6A08-4EA3-B82F-2F599CB31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0B3697-E34A-4D27-B5D7-5D1210C9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DFE2B0-4F63-4B9B-B78B-0715D7A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824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1CB11F-235A-4EAA-8332-DAD4635C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C5F9F4-174E-4DA5-93D7-0FD113066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2E8574-26FB-4255-9636-1BADA4E37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C62B42-41C6-4745-B24E-E84D841F9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98A965-5DF2-46DA-9B5A-C5AC28A6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36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A9EC3D-41EF-4C9B-9874-3161E5954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05D908-6FFA-49C1-AAC6-017E971E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50507ED-5F07-4C93-976D-D408D69A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E6B7A9-915C-4C37-8F58-A26C1D728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3B1FCE-EE4A-4599-85FF-D8ADDE50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73CA0C-B9B9-41FC-8548-0E18B0CB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14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5C3280-A372-4EF1-BDCC-45D2E8A9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11AA0C-2821-491F-B84C-FAE412F65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6AA00A-E15F-4080-A2DD-A8975F460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EB8EB36-5466-4948-AB49-BAA5C8341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59DDE78-015E-4A9B-AC95-C82154525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6701969-52E5-4103-A720-0E3BCE21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A6A7FC0-C212-4741-AAA1-8C8EEE92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C7833A-01D4-4E24-9DE7-A14C970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79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023529-24FB-4892-AFEA-62D7FFB28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F41902A-FEEC-405C-B8FE-7AEF49A4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05E798-0B50-4056-B168-24A230B28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B68A22B-04FB-4511-BCFC-300CD03B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46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546535-7B39-484E-A5A8-63A53B8F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07BA048-2B0B-454A-AF97-EED81460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898555-195C-4BF4-A5BD-9370FF470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71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704FF4-82DB-4E3C-935D-E9210B25F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F0CB21-C310-4176-AE86-216704AE3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75AE2E8-912A-40FA-819D-725D374BB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272098-F22D-492A-83C2-3345D23F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A6075C-B70C-459D-A510-A6B75CD6A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7724EC-34CC-4C20-9A3B-F51FEE22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09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046AE1-8D3D-4683-9686-1E16EE78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862FBF1-4B18-4900-90C8-25563AD26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66B9DD-32F2-4DAB-96B2-2EFA7AAB5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1B92A4-666F-421A-8350-6C91BDE1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6DF86C-DE43-4635-994A-6CBB39FB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C8D8FA-B989-4C47-A45B-03465E07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2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7B0824D-771A-4773-ACE2-9A7EE84D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CE1E4D-362F-4D88-95A4-279FEFB81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882C7C-6C09-4905-9DA7-85EC84782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0CEDF-7C46-4A06-BAC6-FC5D6214E034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F38F5C-E86E-49D8-AAB7-2929D2B69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C94739-57FA-45D8-ABB2-3B73CDF7C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A5217-F853-4179-80E6-6E208B394A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2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F97FFFC-9786-4FFA-9362-5A1A36FD7211}"/>
              </a:ext>
            </a:extLst>
          </p:cNvPr>
          <p:cNvSpPr/>
          <p:nvPr/>
        </p:nvSpPr>
        <p:spPr>
          <a:xfrm>
            <a:off x="2881291" y="1714489"/>
            <a:ext cx="6246341" cy="2585323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PRIMA FASE DEL MODELLO:</a:t>
            </a:r>
          </a:p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ESPLORARE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E86AED-2A8B-467E-8286-1C195944D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09"/>
    </mc:Choice>
    <mc:Fallback>
      <p:transition spd="slow" advTm="221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C4E3CA03-2BC9-469A-A309-E8C41415DCEB}"/>
              </a:ext>
            </a:extLst>
          </p:cNvPr>
          <p:cNvGraphicFramePr>
            <a:graphicFrameLocks noGrp="1"/>
          </p:cNvGraphicFramePr>
          <p:nvPr/>
        </p:nvGraphicFramePr>
        <p:xfrm>
          <a:off x="2381250" y="842963"/>
          <a:ext cx="7358064" cy="614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2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1. ESPLORARE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 COMPRENDERE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3. AGIRE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i="1" baseline="0" dirty="0">
                          <a:solidFill>
                            <a:schemeClr val="bg1"/>
                          </a:solidFill>
                        </a:rPr>
                        <a:t>Partecipare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baseline="0" dirty="0">
                          <a:solidFill>
                            <a:schemeClr val="bg1"/>
                          </a:solidFill>
                        </a:rPr>
                        <a:t>Empatia intercambiabile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i="1" baseline="0" dirty="0" err="1">
                          <a:solidFill>
                            <a:schemeClr val="bg1"/>
                          </a:solidFill>
                        </a:rPr>
                        <a:t>Decision</a:t>
                      </a:r>
                      <a:r>
                        <a:rPr lang="it-IT" i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i="1" baseline="0" dirty="0" err="1">
                          <a:solidFill>
                            <a:schemeClr val="bg1"/>
                          </a:solidFill>
                        </a:rPr>
                        <a:t>making</a:t>
                      </a:r>
                      <a:endParaRPr lang="it-IT" i="1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        Contatto oculare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    Affermare sentimenti e contenuti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Decidere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        Linguaggio corporeo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Self-disclosure</a:t>
                      </a:r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Scegliere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        Allineamento verbale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Chiedere espressioni specifiche e concrete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Identificare le conseguenze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i="1" baseline="0" dirty="0">
                          <a:solidFill>
                            <a:schemeClr val="bg1"/>
                          </a:solidFill>
                        </a:rPr>
                        <a:t>Domandare e riformulare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i="1" baseline="0" dirty="0">
                          <a:solidFill>
                            <a:schemeClr val="bg1"/>
                          </a:solidFill>
                        </a:rPr>
                        <a:t>Empatia additiva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aseline="0" dirty="0">
                          <a:solidFill>
                            <a:schemeClr val="bg1"/>
                          </a:solidFill>
                        </a:rPr>
                        <a:t>Contrattare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      Domande aperte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Immediatezza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Raggiungere un</a:t>
                      </a:r>
                      <a:r>
                        <a:rPr lang="it-IT" baseline="0" dirty="0"/>
                        <a:t> accordo</a:t>
                      </a:r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      Parafrasare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Identificazione dei</a:t>
                      </a:r>
                      <a:r>
                        <a:rPr lang="it-IT" baseline="0" dirty="0"/>
                        <a:t> problemi generali, delle azioni intraprese e dei sentimenti</a:t>
                      </a:r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Stabilire</a:t>
                      </a:r>
                      <a:r>
                        <a:rPr lang="it-IT" baseline="0" dirty="0"/>
                        <a:t> scadenze</a:t>
                      </a:r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      Riassumere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Confrontarsi prendendosi</a:t>
                      </a:r>
                      <a:r>
                        <a:rPr lang="it-IT" baseline="0" dirty="0"/>
                        <a:t> cura</a:t>
                      </a:r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Rivedere gli obiettivi e i comportamenti per raggiungere</a:t>
                      </a:r>
                      <a:r>
                        <a:rPr lang="it-IT" baseline="0" dirty="0"/>
                        <a:t> risultati</a:t>
                      </a:r>
                      <a:endParaRPr lang="it-IT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Freccia in giù 6">
            <a:extLst>
              <a:ext uri="{FF2B5EF4-FFF2-40B4-BE49-F238E27FC236}">
                <a16:creationId xmlns:a16="http://schemas.microsoft.com/office/drawing/2014/main" id="{F2C11CA9-5FBE-46DA-A5FA-E3F64A759E50}"/>
              </a:ext>
            </a:extLst>
          </p:cNvPr>
          <p:cNvSpPr/>
          <p:nvPr/>
        </p:nvSpPr>
        <p:spPr>
          <a:xfrm>
            <a:off x="3024188" y="1"/>
            <a:ext cx="785812" cy="71437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440C3F-1269-4E6E-8A87-E8EDD8103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18"/>
    </mc:Choice>
    <mc:Fallback>
      <p:transition spd="slow" advTm="4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7D689B-B368-4145-9B29-96A4288F4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28" y="-71462"/>
            <a:ext cx="5972188" cy="1143000"/>
          </a:xfrm>
          <a:solidFill>
            <a:srgbClr val="FF0000"/>
          </a:solidFill>
          <a:ln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ESPLORARE</a:t>
            </a:r>
            <a:b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425DF5-9A45-4561-A3F9-BF634E2A3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1" y="1143000"/>
            <a:ext cx="8143875" cy="5715000"/>
          </a:xfrm>
        </p:spPr>
        <p:txBody>
          <a:bodyPr rtlCol="0">
            <a:normAutofit fontScale="92500"/>
          </a:bodyPr>
          <a:lstStyle/>
          <a:p>
            <a:pPr>
              <a:defRPr/>
            </a:pPr>
            <a:r>
              <a:rPr lang="it-IT" dirty="0"/>
              <a:t>L’obiettivo principale è dimostrare al cliente che stiamo dando attenzione a ciò che dice e fa</a:t>
            </a:r>
          </a:p>
          <a:p>
            <a:pPr>
              <a:defRPr/>
            </a:pPr>
            <a:r>
              <a:rPr lang="it-IT" dirty="0"/>
              <a:t>Inizialmente in questa fase il </a:t>
            </a:r>
            <a:r>
              <a:rPr lang="it-IT" dirty="0" err="1"/>
              <a:t>counselor</a:t>
            </a:r>
            <a:r>
              <a:rPr lang="it-IT" dirty="0"/>
              <a:t> deve essere completamente accettante, qualunque cosa venga detta, </a:t>
            </a:r>
            <a:r>
              <a:rPr lang="it-IT" u="sng" dirty="0"/>
              <a:t>senza alcun interesse verso la logica dei contenuti</a:t>
            </a:r>
          </a:p>
          <a:p>
            <a:pPr>
              <a:defRPr/>
            </a:pPr>
            <a:r>
              <a:rPr lang="it-IT" dirty="0"/>
              <a:t>Il </a:t>
            </a:r>
            <a:r>
              <a:rPr lang="it-IT" dirty="0" err="1"/>
              <a:t>counselor</a:t>
            </a:r>
            <a:r>
              <a:rPr lang="it-IT" dirty="0"/>
              <a:t> parla pochissimo in questa fase e si affida prevalentemente alla comunicazione non verbale per incoraggiare il cliente a continuare il suo discorso</a:t>
            </a:r>
          </a:p>
          <a:p>
            <a:pPr>
              <a:defRPr/>
            </a:pPr>
            <a:r>
              <a:rPr lang="it-IT" dirty="0"/>
              <a:t>Alta verbalizzazione da parte del cliente e verbalizzazioni minime da parte del </a:t>
            </a:r>
            <a:r>
              <a:rPr lang="it-IT" dirty="0" err="1"/>
              <a:t>counselor</a:t>
            </a:r>
            <a:endParaRPr lang="it-IT" dirty="0"/>
          </a:p>
          <a:p>
            <a:pPr>
              <a:defRPr/>
            </a:pPr>
            <a:r>
              <a:rPr lang="it-IT" dirty="0"/>
              <a:t>Nota: “presto sempre attenzione”. In questa formazione (e quindi nel </a:t>
            </a:r>
            <a:r>
              <a:rPr lang="it-IT" dirty="0" err="1"/>
              <a:t>counseling</a:t>
            </a:r>
            <a:r>
              <a:rPr lang="it-IT" dirty="0"/>
              <a:t>) INTENZIONALMENTE FACCIAMO QUESTO PER DAR PROVA ALL’ALTRO CHE LO STIAMO ASCOLTANDO</a:t>
            </a:r>
          </a:p>
          <a:p>
            <a:pPr>
              <a:defRPr/>
            </a:pPr>
            <a:endParaRPr lang="it-IT" dirty="0"/>
          </a:p>
          <a:p>
            <a:pPr>
              <a:defRPr/>
            </a:pPr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19BEA2-3AF8-4456-95D5-62A89682E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795"/>
    </mc:Choice>
    <mc:Fallback>
      <p:transition spd="slow" advTm="38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3E4DD4-8564-4D0E-B759-FCA496EF3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876" y="0"/>
            <a:ext cx="4257675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it-IT" dirty="0"/>
              <a:t> </a:t>
            </a:r>
            <a:r>
              <a:rPr lang="it-IT" sz="3100" dirty="0"/>
              <a:t>Primo processo della I FASE (Esplorare): Partecipare</a:t>
            </a:r>
          </a:p>
        </p:txBody>
      </p:sp>
      <p:sp>
        <p:nvSpPr>
          <p:cNvPr id="27651" name="Segnaposto contenuto 2">
            <a:extLst>
              <a:ext uri="{FF2B5EF4-FFF2-40B4-BE49-F238E27FC236}">
                <a16:creationId xmlns:a16="http://schemas.microsoft.com/office/drawing/2014/main" id="{99F421EC-2787-488B-816F-36338CAC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0" y="1500188"/>
            <a:ext cx="7143750" cy="4900612"/>
          </a:xfrm>
        </p:spPr>
        <p:txBody>
          <a:bodyPr/>
          <a:lstStyle/>
          <a:p>
            <a:pPr eaLnBrk="1" hangingPunct="1"/>
            <a:r>
              <a:rPr lang="it-IT" altLang="it-IT" sz="2200" dirty="0"/>
              <a:t>“Partecipare” significa mantenere un atteggiamento caldo, accettante e non giudicante per far sì che il cliente esplori un problema più completamente possibile e dalla sua sola prospettiva. Questo comporterà un’accettazione da parte del cliente dei “giudizi” che si verificano nello stadio della COMPRENSIONE</a:t>
            </a:r>
          </a:p>
          <a:p>
            <a:pPr eaLnBrk="1" hangingPunct="1"/>
            <a:r>
              <a:rPr lang="it-IT" altLang="it-IT" sz="2200" dirty="0"/>
              <a:t>In questo stadio non ha alcuna importanza la logica di ciò che viene detto</a:t>
            </a:r>
          </a:p>
          <a:p>
            <a:pPr eaLnBrk="1" hangingPunct="1"/>
            <a:r>
              <a:rPr lang="it-IT" altLang="it-IT" sz="2200" dirty="0"/>
              <a:t>Nessuna interferenza del counselor</a:t>
            </a:r>
          </a:p>
          <a:p>
            <a:pPr eaLnBrk="1" hangingPunct="1"/>
            <a:r>
              <a:rPr lang="it-IT" altLang="it-IT" sz="2200" dirty="0"/>
              <a:t>Le 3 abilità di base, fanno riferimento all’atteggiamento generale del counselor, servono a stabilire il rapporto e sono il fondamento della relazione di counseling </a:t>
            </a:r>
          </a:p>
          <a:p>
            <a:pPr eaLnBrk="1" hangingPunct="1"/>
            <a:r>
              <a:rPr lang="it-IT" altLang="it-IT" sz="2200" dirty="0"/>
              <a:t>Se non sono acquisite con successo difficilmente gli stadi successivi avranno successo</a:t>
            </a:r>
          </a:p>
          <a:p>
            <a:pPr eaLnBrk="1" hangingPunct="1"/>
            <a:endParaRPr lang="it-IT" altLang="it-IT" sz="2200" dirty="0"/>
          </a:p>
          <a:p>
            <a:pPr eaLnBrk="1" hangingPunct="1"/>
            <a:endParaRPr lang="it-IT" altLang="it-IT" sz="220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C7B3C39-B191-4BFB-8665-C065A9A1DA84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0"/>
          <a:ext cx="2143125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99">
                <a:tc>
                  <a:txBody>
                    <a:bodyPr/>
                    <a:lstStyle/>
                    <a:p>
                      <a:r>
                        <a:rPr lang="it-IT" sz="1800" dirty="0"/>
                        <a:t>1. ESPLORARE</a:t>
                      </a:r>
                    </a:p>
                  </a:txBody>
                  <a:tcPr marL="91441" marR="91441" marT="45725" marB="4572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9">
                <a:tc>
                  <a:txBody>
                    <a:bodyPr/>
                    <a:lstStyle/>
                    <a:p>
                      <a:r>
                        <a:rPr lang="it-IT" sz="1800" i="1" baseline="0" dirty="0">
                          <a:solidFill>
                            <a:schemeClr val="bg1"/>
                          </a:solidFill>
                        </a:rPr>
                        <a:t>Partecipare</a:t>
                      </a:r>
                    </a:p>
                  </a:txBody>
                  <a:tcPr marL="91441" marR="91441" marT="45725" marB="457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Contatto oculare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Linguaggio corporeo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Allineamento verbale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9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6F0BE8-E3B9-4376-A36D-E1CCA1548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881"/>
    </mc:Choice>
    <mc:Fallback>
      <p:transition spd="slow" advTm="37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00208-0566-4A4F-8916-D43BA4CB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967" y="1071564"/>
            <a:ext cx="8229600" cy="642937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it-IT" dirty="0"/>
              <a:t>COME SI FA?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FF6381-D3F1-4F95-8A53-5A53C7DE3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6" y="2357439"/>
            <a:ext cx="6829425" cy="3286125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it-IT" dirty="0"/>
              <a:t>Prevalentemente attraverso le 3 abilità del processo del partecipare:  si comunica all’altro la propria attenzione con il contatto oculare, la postura, l’espressione facciale, i movimenti e i gesti del corpo, da cenni nel momento in cui vengono espressi sentimenti o contenuti chiave; si comunica all’altro il proprio partecipare ripetendo parole chiave del suo discorso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3DDAAB3-7F64-4417-8D28-1D6C044DE4B7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0"/>
          <a:ext cx="2143125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99">
                <a:tc>
                  <a:txBody>
                    <a:bodyPr/>
                    <a:lstStyle/>
                    <a:p>
                      <a:r>
                        <a:rPr lang="it-IT" sz="1800" dirty="0"/>
                        <a:t>1. ESPLORARE</a:t>
                      </a:r>
                    </a:p>
                  </a:txBody>
                  <a:tcPr marL="91441" marR="91441" marT="45725" marB="4572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9">
                <a:tc>
                  <a:txBody>
                    <a:bodyPr/>
                    <a:lstStyle/>
                    <a:p>
                      <a:r>
                        <a:rPr lang="it-IT" sz="1800" i="1" baseline="0" dirty="0">
                          <a:solidFill>
                            <a:schemeClr val="bg1"/>
                          </a:solidFill>
                        </a:rPr>
                        <a:t>Partecipare</a:t>
                      </a:r>
                    </a:p>
                  </a:txBody>
                  <a:tcPr marL="91441" marR="91441" marT="45725" marB="457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Contatto oculare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Linguaggio corporeo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Allineamento verbale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9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9704D1-6066-4948-ADCD-27E9F4A7FD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869"/>
    </mc:Choice>
    <mc:Fallback>
      <p:transition spd="slow" advTm="7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A6F831F-F9C8-47EF-8082-5A6D5C06CD0E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0"/>
          <a:ext cx="2143125" cy="3017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799">
                <a:tc>
                  <a:txBody>
                    <a:bodyPr/>
                    <a:lstStyle/>
                    <a:p>
                      <a:r>
                        <a:rPr lang="it-IT" sz="1800" dirty="0"/>
                        <a:t>1. ESPLORARE</a:t>
                      </a:r>
                    </a:p>
                  </a:txBody>
                  <a:tcPr marL="91441" marR="91441" marT="45725" marB="45725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9">
                <a:tc>
                  <a:txBody>
                    <a:bodyPr/>
                    <a:lstStyle/>
                    <a:p>
                      <a:r>
                        <a:rPr lang="it-IT" sz="1800" i="1" baseline="0" dirty="0">
                          <a:solidFill>
                            <a:schemeClr val="bg1"/>
                          </a:solidFill>
                        </a:rPr>
                        <a:t>Partecipare</a:t>
                      </a:r>
                    </a:p>
                  </a:txBody>
                  <a:tcPr marL="91441" marR="91441" marT="45725" marB="45725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Contatto oculare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Linguaggio corporeo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47">
                <a:tc>
                  <a:txBody>
                    <a:bodyPr/>
                    <a:lstStyle/>
                    <a:p>
                      <a:r>
                        <a:rPr lang="it-IT" sz="1800" dirty="0"/>
                        <a:t>        Allineamento verbale</a:t>
                      </a:r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9">
                <a:tc>
                  <a:txBody>
                    <a:bodyPr/>
                    <a:lstStyle/>
                    <a:p>
                      <a:endParaRPr lang="it-IT" sz="1800" dirty="0"/>
                    </a:p>
                  </a:txBody>
                  <a:tcPr marL="91441" marR="91441" marT="45725" marB="45725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714" name="CasellaDiTesto 6">
            <a:extLst>
              <a:ext uri="{FF2B5EF4-FFF2-40B4-BE49-F238E27FC236}">
                <a16:creationId xmlns:a16="http://schemas.microsoft.com/office/drawing/2014/main" id="{70EEAA2D-68B8-417B-A1B1-41C98BF4A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6" y="928688"/>
            <a:ext cx="6715125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Inizialmente il contatto oculare è alto. E’ responsabilità del counselor individuare la quantità di contatto oculare appropriato per un dato cliente. In linea generale si mantiene il contatto oculare fino a quando il cliente non dà cenni di disconforto attraverso il non-verbale. Esempi di disconforto possono essere spostare lo sguardo, il non smettere di muoversi, e il parlare a scatti. Quando si osservano questi segnali, è il momento di interrompere il contatto oculare.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Si guarda sempre negli occhi il cliente con break occasionali e “decisi” dal cliente. Interrompere il contatto oculare aiuta a “accomodare” i livelli di ansia del cliente</a:t>
            </a:r>
          </a:p>
        </p:txBody>
      </p:sp>
      <p:sp>
        <p:nvSpPr>
          <p:cNvPr id="29715" name="CasellaDiTesto 9">
            <a:extLst>
              <a:ext uri="{FF2B5EF4-FFF2-40B4-BE49-F238E27FC236}">
                <a16:creationId xmlns:a16="http://schemas.microsoft.com/office/drawing/2014/main" id="{834172B9-BD64-42AC-B67A-0972D0120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13" y="5214939"/>
            <a:ext cx="8286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/>
              <a:t>Si intende l’avere una postura aperta e rilassata e utilizzare il corpo (cenni del capo e movimenti delle mani) per comunicare che i segnali verbali e non verbali sono stati ricevuti. Spostamento in avanti quando si parla, spostamento indietro quando si riceve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8A8EB3-3309-4195-8E41-BBBA67632DB3}"/>
              </a:ext>
            </a:extLst>
          </p:cNvPr>
          <p:cNvSpPr txBox="1"/>
          <p:nvPr/>
        </p:nvSpPr>
        <p:spPr>
          <a:xfrm>
            <a:off x="4095750" y="487364"/>
            <a:ext cx="4071938" cy="3698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ABILITA’ I: IL CONTATTO OCULARE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FFC0415-6FB7-40AC-92C1-D20358148A21}"/>
              </a:ext>
            </a:extLst>
          </p:cNvPr>
          <p:cNvSpPr txBox="1"/>
          <p:nvPr/>
        </p:nvSpPr>
        <p:spPr>
          <a:xfrm>
            <a:off x="2452689" y="4714875"/>
            <a:ext cx="4071937" cy="36988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dirty="0"/>
              <a:t>ABILITA’ II: IL LINGUAGGIO CORPOREO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BB8ABD-AC21-4F9E-BD84-3F3C42130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937"/>
    </mc:Choice>
    <mc:Fallback>
      <p:transition spd="slow" advTm="511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Widescreen</PresentationFormat>
  <Paragraphs>63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 ESPLORARE </vt:lpstr>
      <vt:lpstr> Primo processo della I FASE (Esplorare): Partecipare</vt:lpstr>
      <vt:lpstr>COME SI FA?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Casale</dc:creator>
  <cp:lastModifiedBy>Casale</cp:lastModifiedBy>
  <cp:revision>1</cp:revision>
  <dcterms:created xsi:type="dcterms:W3CDTF">2020-03-10T14:21:56Z</dcterms:created>
  <dcterms:modified xsi:type="dcterms:W3CDTF">2020-03-10T14:22:45Z</dcterms:modified>
</cp:coreProperties>
</file>