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96" r:id="rId2"/>
    <p:sldId id="431" r:id="rId3"/>
    <p:sldId id="427" r:id="rId4"/>
    <p:sldId id="432" r:id="rId5"/>
    <p:sldId id="433" r:id="rId6"/>
    <p:sldId id="434" r:id="rId7"/>
    <p:sldId id="435" r:id="rId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2" autoAdjust="0"/>
    <p:restoredTop sz="93241" autoAdjust="0"/>
  </p:normalViewPr>
  <p:slideViewPr>
    <p:cSldViewPr snapToGrid="0" snapToObjects="1">
      <p:cViewPr varScale="1">
        <p:scale>
          <a:sx n="69" d="100"/>
          <a:sy n="69" d="100"/>
        </p:scale>
        <p:origin x="15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333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29E9-7B65-B84B-BDAB-1017F7136E96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CC40C-7A67-754A-9ACF-12795F3ACA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243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108-0964-F049-9CEB-F681F4C323A8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F8C6D-F7D9-8747-B593-00CE082FD5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244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 bwMode="auto">
          <a:xfrm>
            <a:off x="0" y="4343400"/>
            <a:ext cx="6856413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0E264A-E036-7C41-8347-505E9D20F5AA}" type="slidenum">
              <a:rPr lang="it-IT" sz="1200">
                <a:latin typeface="Calibri" charset="0"/>
              </a:rPr>
              <a:pPr eaLnBrk="1" hangingPunct="1"/>
              <a:t>1</a:t>
            </a:fld>
            <a:endParaRPr lang="it-IT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2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47999"/>
            <a:ext cx="7543800" cy="1450976"/>
          </a:xfrm>
        </p:spPr>
        <p:txBody>
          <a:bodyPr anchor="b"/>
          <a:lstStyle>
            <a:lvl1pPr algn="ctr">
              <a:defRPr sz="3600" baseline="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131" y="4572000"/>
            <a:ext cx="3016132" cy="63733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6F3E-6495-4BF3-8DBD-F37E3DF2AF95}" type="datetime1">
              <a:rPr lang="it-IT" smtClean="0"/>
              <a:t>14/02/2019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685800" y="732118"/>
            <a:ext cx="7543799" cy="2000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Dialoghi sulle procedure concorsuali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Libera Università di Bolzano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073779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pic>
        <p:nvPicPr>
          <p:cNvPr id="11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99"/>
            <a:ext cx="3162537" cy="719418"/>
          </a:xfrm>
          <a:prstGeom prst="rect">
            <a:avLst/>
          </a:prstGeom>
          <a:solidFill>
            <a:srgbClr val="0000FF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D46-FCDA-49E3-A39E-07C5EA533531}" type="datetime1">
              <a:rPr lang="it-IT" smtClean="0"/>
              <a:t>14/02/2019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6BCE-383B-4416-8500-93CC1B34F395}" type="datetime1">
              <a:rPr lang="it-IT" smtClean="0"/>
              <a:t>14/02/2019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FC4D-F404-4945-913A-167748AE0EA9}" type="datetime1">
              <a:rPr lang="it-IT" smtClean="0"/>
              <a:t>14/02/2019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14C5-7E06-4957-95A2-A12F826229A5}" type="datetime1">
              <a:rPr lang="it-IT" smtClean="0"/>
              <a:t>14/02/2019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246479-9B4E-4317-A999-1625E650FF3C}" type="datetime1">
              <a:rPr lang="it-IT" smtClean="0"/>
              <a:t>14/02/2019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903-E04F-42D0-B10C-C7BAA9EB1959}" type="datetime1">
              <a:rPr lang="it-IT" smtClean="0"/>
              <a:t>14/02/2019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DCF3-B286-4A64-8458-C7231E91597C}" type="datetime1">
              <a:rPr lang="it-IT" smtClean="0"/>
              <a:t>14/02/2019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19DE-CF4B-47AA-8099-D34145DFD31F}" type="datetime1">
              <a:rPr lang="it-IT" smtClean="0"/>
              <a:t>14/02/2019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14B0C-EC97-42CC-8E56-1D20221BDA7F}" type="datetime1">
              <a:rPr lang="it-IT" smtClean="0"/>
              <a:t>14/02/2019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25D3-F6A5-4332-B802-43451F7BC1B1}" type="datetime1">
              <a:rPr lang="it-IT" smtClean="0"/>
              <a:t>14/02/2019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692D-8DE7-41CA-B0A1-B566CC9E997F}" type="datetime1">
              <a:rPr lang="it-IT" smtClean="0"/>
              <a:t>14/02/2019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672804"/>
            <a:ext cx="685800" cy="61851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246479-9B4E-4317-A999-1625E650FF3C}" type="datetime1">
              <a:rPr lang="it-IT" smtClean="0"/>
              <a:t>14/02/2019</a:t>
            </a:fld>
            <a:endParaRPr lang="it-IT" dirty="0"/>
          </a:p>
        </p:txBody>
      </p:sp>
      <p:pic>
        <p:nvPicPr>
          <p:cNvPr id="10" name="Picture 15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1"/>
            <a:ext cx="689293" cy="672803"/>
          </a:xfrm>
          <a:prstGeom prst="rect">
            <a:avLst/>
          </a:prstGeom>
          <a:solidFill>
            <a:srgbClr val="0000FF"/>
          </a:solidFill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09" y="358415"/>
            <a:ext cx="4541914" cy="97544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Il capitale intellettuale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Capitale umano, relazionale e strutturale</a:t>
            </a:r>
          </a:p>
          <a:p>
            <a:endParaRPr lang="it-IT" dirty="0"/>
          </a:p>
          <a:p>
            <a:pPr marL="114300" indent="0">
              <a:buNone/>
            </a:pPr>
            <a:r>
              <a:rPr lang="it-IT" dirty="0" smtClean="0"/>
              <a:t>14 febbraio 2019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r>
              <a:rPr lang="it-IT" dirty="0" smtClean="0"/>
              <a:t> Prof. Maria Lucetta Russotto – Università degli Studi di Firenze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>
          <a:xfrm rot="16200000">
            <a:off x="7739310" y="42011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046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Il </a:t>
            </a:r>
            <a:r>
              <a:rPr lang="it-IT" dirty="0" smtClean="0">
                <a:solidFill>
                  <a:srgbClr val="FF0000"/>
                </a:solidFill>
              </a:rPr>
              <a:t>capitale intellettuale </a:t>
            </a:r>
            <a:r>
              <a:rPr lang="it-IT" dirty="0" smtClean="0"/>
              <a:t>dell’impresa, detto anche </a:t>
            </a:r>
            <a:r>
              <a:rPr lang="it-IT" dirty="0" smtClean="0">
                <a:solidFill>
                  <a:srgbClr val="00B050"/>
                </a:solidFill>
              </a:rPr>
              <a:t>patrimonio intangibile</a:t>
            </a:r>
            <a:r>
              <a:rPr lang="it-IT" dirty="0" smtClean="0"/>
              <a:t>,  è l’insieme di esperienze, competenze e condizioni che sono necessarie per far funzionare concretamente un’impresa. Si divide in:</a:t>
            </a:r>
          </a:p>
          <a:p>
            <a:pPr algn="just">
              <a:buFontTx/>
              <a:buChar char="-"/>
            </a:pPr>
            <a:r>
              <a:rPr lang="it-IT" dirty="0" smtClean="0"/>
              <a:t>Capitale umano</a:t>
            </a:r>
          </a:p>
          <a:p>
            <a:pPr algn="just">
              <a:buFontTx/>
              <a:buChar char="-"/>
            </a:pPr>
            <a:r>
              <a:rPr lang="it-IT" dirty="0" smtClean="0"/>
              <a:t>Capitale relazionale</a:t>
            </a:r>
          </a:p>
          <a:p>
            <a:pPr algn="just">
              <a:buFontTx/>
              <a:buChar char="-"/>
            </a:pPr>
            <a:r>
              <a:rPr lang="it-IT" dirty="0" smtClean="0"/>
              <a:t>Capitale strutturale</a:t>
            </a:r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501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Capitale umano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algn="just"/>
            <a:r>
              <a:rPr lang="it-IT" dirty="0" smtClean="0"/>
              <a:t>Il capitale umano è dato dalle persone che lavorano all’interno dell’impresa. Si divide in:</a:t>
            </a:r>
          </a:p>
          <a:p>
            <a:pPr marL="114300" indent="0">
              <a:buNone/>
            </a:pPr>
            <a:r>
              <a:rPr lang="it-IT" dirty="0" smtClean="0"/>
              <a:t>    - lavoro imprenditoriale o manageriale</a:t>
            </a:r>
          </a:p>
          <a:p>
            <a:pPr marL="114300" indent="0">
              <a:buNone/>
            </a:pPr>
            <a:r>
              <a:rPr lang="it-IT" dirty="0"/>
              <a:t> </a:t>
            </a:r>
            <a:r>
              <a:rPr lang="it-IT" dirty="0" smtClean="0"/>
              <a:t>   - lavoro attuativo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586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Lavoro imprenditoriale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E’ di tipo ideativo, creativo e decisionale che si traduce in scelte concernenti</a:t>
            </a:r>
            <a:r>
              <a:rPr lang="it-IT" dirty="0" smtClean="0"/>
              <a:t>:</a:t>
            </a:r>
          </a:p>
          <a:p>
            <a:pPr marL="114300" indent="0" algn="just">
              <a:buNone/>
            </a:pPr>
            <a:r>
              <a:rPr lang="it-IT" dirty="0" smtClean="0"/>
              <a:t>-  II </a:t>
            </a:r>
            <a:r>
              <a:rPr lang="it-IT" dirty="0"/>
              <a:t>mercato (per chi produrre)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 smtClean="0"/>
              <a:t>prodotto (cosa produrre)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 smtClean="0"/>
              <a:t>tecnologia (come produrre)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312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Lavoro attuativo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algn="just"/>
            <a:r>
              <a:rPr lang="it-IT" dirty="0" smtClean="0"/>
              <a:t>Il lavoro di coloro i quali raccolgono e traducono in concreto le indicazioni imprenditoriali. Si chiama anche </a:t>
            </a:r>
            <a:r>
              <a:rPr lang="it-IT" dirty="0" smtClean="0">
                <a:solidFill>
                  <a:srgbClr val="00B050"/>
                </a:solidFill>
              </a:rPr>
              <a:t>lavoro subordinato.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7846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Capitale relazionale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algn="just"/>
            <a:r>
              <a:rPr lang="it-IT" dirty="0" smtClean="0"/>
              <a:t>E’ il complesso delle conoscenze alla base delle relazioni che l’azienda crea con dipendenti, clienti, fornitori, finanziatori, istituzioni e interlocutori sociali.</a:t>
            </a:r>
          </a:p>
          <a:p>
            <a:pPr algn="just"/>
            <a:r>
              <a:rPr lang="it-IT" dirty="0" smtClean="0"/>
              <a:t>Molto importanti i rapporti che legano l’impresa al mercato</a:t>
            </a:r>
          </a:p>
          <a:p>
            <a:pPr algn="just"/>
            <a:r>
              <a:rPr lang="it-IT" dirty="0" smtClean="0"/>
              <a:t>NB – sono rapporti che richiedono rigore e lealtà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8195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Capitale strutturale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algn="just"/>
            <a:r>
              <a:rPr lang="it-IT" dirty="0" smtClean="0"/>
              <a:t>E’ rappresentato dalla conoscenza sulle interazioni che si determinano fra capitale umano, capitale relazionale e capitale finanziario.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7399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1638</TotalTime>
  <Words>250</Words>
  <Application>Microsoft Office PowerPoint</Application>
  <PresentationFormat>Presentazione su schermo (4:3)</PresentationFormat>
  <Paragraphs>74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Cambria</vt:lpstr>
      <vt:lpstr>Adiacenza</vt:lpstr>
      <vt:lpstr>                     Il capitale intellettuale</vt:lpstr>
      <vt:lpstr>Nozione</vt:lpstr>
      <vt:lpstr>Capitale umano</vt:lpstr>
      <vt:lpstr>Lavoro imprenditoriale</vt:lpstr>
      <vt:lpstr>Lavoro attuativo</vt:lpstr>
      <vt:lpstr>Capitale relazionale</vt:lpstr>
      <vt:lpstr>Capitale strutturale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Fissi</dc:creator>
  <cp:lastModifiedBy>Lucetta</cp:lastModifiedBy>
  <cp:revision>219</cp:revision>
  <cp:lastPrinted>2017-03-20T13:14:57Z</cp:lastPrinted>
  <dcterms:created xsi:type="dcterms:W3CDTF">2014-11-20T17:28:56Z</dcterms:created>
  <dcterms:modified xsi:type="dcterms:W3CDTF">2019-02-14T15:49:33Z</dcterms:modified>
</cp:coreProperties>
</file>