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80" y="-90"/>
      </p:cViewPr>
      <p:guideLst>
        <p:guide orient="horz" pos="2160"/>
        <p:guide pos="2880"/>
      </p:guideLst>
    </p:cSldViewPr>
  </p:slideViewPr>
  <p:notesTextViewPr>
    <p:cViewPr>
      <p:scale>
        <a:sx n="100" d="100"/>
        <a:sy n="100" d="100"/>
      </p:scale>
      <p:origin x="0" y="108"/>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C1DC980-EF86-475F-861B-D2F897F1779A}" type="datetimeFigureOut">
              <a:rPr lang="it-IT" smtClean="0"/>
              <a:pPr/>
              <a:t>11/10/2013</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B0E0260-EC28-42EB-8822-D0D6B6FAD817}"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Oltre al volume del Rifinanziamento</a:t>
            </a:r>
            <a:r>
              <a:rPr lang="it-IT" baseline="0" dirty="0" smtClean="0"/>
              <a:t> principale è anche importantissimo il tasso di rifinanziamento principale  in quanto costituisce un importante segnale di politica monetaria. La procedura utilizzata sono aste standard. Aste a tasso fisso: se la domanda è maggiore dell’offerta allora si procede a razionamento. A tasso variabile il tasso è </a:t>
            </a:r>
            <a:r>
              <a:rPr lang="it-IT" baseline="0" dirty="0" err="1" smtClean="0"/>
              <a:t>det</a:t>
            </a:r>
            <a:r>
              <a:rPr lang="it-IT" baseline="0" dirty="0" smtClean="0"/>
              <a:t> dall’equilibrio tra domanda </a:t>
            </a:r>
            <a:r>
              <a:rPr lang="it-IT" baseline="0" smtClean="0"/>
              <a:t>e offerta.</a:t>
            </a:r>
            <a:endParaRPr lang="it-IT"/>
          </a:p>
        </p:txBody>
      </p:sp>
      <p:sp>
        <p:nvSpPr>
          <p:cNvPr id="4" name="Segnaposto numero diapositiva 3"/>
          <p:cNvSpPr>
            <a:spLocks noGrp="1"/>
          </p:cNvSpPr>
          <p:nvPr>
            <p:ph type="sldNum" sz="quarter" idx="10"/>
          </p:nvPr>
        </p:nvSpPr>
        <p:spPr/>
        <p:txBody>
          <a:bodyPr/>
          <a:lstStyle/>
          <a:p>
            <a:fld id="{AB0E0260-EC28-42EB-8822-D0D6B6FAD817}" type="slidenum">
              <a:rPr lang="it-IT" smtClean="0"/>
              <a:pPr/>
              <a:t>4</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err="1" smtClean="0"/>
              <a:t>Covered</a:t>
            </a:r>
            <a:r>
              <a:rPr lang="it-IT" dirty="0" smtClean="0"/>
              <a:t> </a:t>
            </a:r>
            <a:r>
              <a:rPr lang="it-IT" dirty="0" err="1" smtClean="0"/>
              <a:t>bonds</a:t>
            </a:r>
            <a:r>
              <a:rPr lang="it-IT" baseline="0" dirty="0" smtClean="0"/>
              <a:t> are </a:t>
            </a:r>
            <a:r>
              <a:rPr lang="it-IT" baseline="0" dirty="0" err="1" smtClean="0"/>
              <a:t>claims</a:t>
            </a:r>
            <a:r>
              <a:rPr lang="it-IT" baseline="0" dirty="0" smtClean="0"/>
              <a:t> </a:t>
            </a:r>
            <a:r>
              <a:rPr lang="it-IT" baseline="0" dirty="0" err="1" smtClean="0"/>
              <a:t>of</a:t>
            </a:r>
            <a:r>
              <a:rPr lang="it-IT" baseline="0" dirty="0" smtClean="0"/>
              <a:t> the bond </a:t>
            </a:r>
            <a:r>
              <a:rPr lang="it-IT" baseline="0" dirty="0" err="1" smtClean="0"/>
              <a:t>holders</a:t>
            </a:r>
            <a:r>
              <a:rPr lang="it-IT" baseline="0" dirty="0" smtClean="0"/>
              <a:t> </a:t>
            </a:r>
            <a:r>
              <a:rPr lang="it-IT" baseline="0" dirty="0" err="1" smtClean="0"/>
              <a:t>against</a:t>
            </a:r>
            <a:r>
              <a:rPr lang="it-IT" baseline="0" dirty="0" smtClean="0"/>
              <a:t> the </a:t>
            </a:r>
            <a:r>
              <a:rPr lang="it-IT" baseline="0" dirty="0" err="1" smtClean="0"/>
              <a:t>issuing</a:t>
            </a:r>
            <a:r>
              <a:rPr lang="it-IT" baseline="0" dirty="0" smtClean="0"/>
              <a:t> </a:t>
            </a:r>
            <a:r>
              <a:rPr lang="it-IT" baseline="0" dirty="0" err="1" smtClean="0"/>
              <a:t>bank</a:t>
            </a:r>
            <a:r>
              <a:rPr lang="it-IT" baseline="0" dirty="0" smtClean="0"/>
              <a:t> </a:t>
            </a:r>
            <a:r>
              <a:rPr lang="it-IT" baseline="0" dirty="0" err="1" smtClean="0"/>
              <a:t>that</a:t>
            </a:r>
            <a:r>
              <a:rPr lang="it-IT" baseline="0" dirty="0" smtClean="0"/>
              <a:t> are </a:t>
            </a:r>
            <a:r>
              <a:rPr lang="it-IT" baseline="0" dirty="0" err="1" smtClean="0"/>
              <a:t>secured</a:t>
            </a:r>
            <a:r>
              <a:rPr lang="it-IT" baseline="0" dirty="0" smtClean="0"/>
              <a:t> </a:t>
            </a:r>
            <a:r>
              <a:rPr lang="it-IT" baseline="0" dirty="0" err="1" smtClean="0"/>
              <a:t>by</a:t>
            </a:r>
            <a:r>
              <a:rPr lang="it-IT" baseline="0" dirty="0" smtClean="0"/>
              <a:t> a pool </a:t>
            </a:r>
            <a:r>
              <a:rPr lang="it-IT" baseline="0" dirty="0" err="1" smtClean="0"/>
              <a:t>of</a:t>
            </a:r>
            <a:r>
              <a:rPr lang="it-IT" baseline="0" dirty="0" smtClean="0"/>
              <a:t> cover </a:t>
            </a:r>
            <a:r>
              <a:rPr lang="it-IT" baseline="0" dirty="0" err="1" smtClean="0"/>
              <a:t>asset</a:t>
            </a:r>
            <a:r>
              <a:rPr lang="it-IT" baseline="0" dirty="0" smtClean="0"/>
              <a:t> on the </a:t>
            </a:r>
            <a:r>
              <a:rPr lang="it-IT" baseline="0" dirty="0" err="1" smtClean="0"/>
              <a:t>bank</a:t>
            </a:r>
            <a:r>
              <a:rPr lang="it-IT" baseline="0" dirty="0" smtClean="0"/>
              <a:t>’s </a:t>
            </a:r>
            <a:r>
              <a:rPr lang="it-IT" baseline="0" dirty="0" err="1" smtClean="0"/>
              <a:t>balance</a:t>
            </a:r>
            <a:r>
              <a:rPr lang="it-IT" baseline="0" dirty="0" smtClean="0"/>
              <a:t> </a:t>
            </a:r>
            <a:r>
              <a:rPr lang="it-IT" baseline="0" dirty="0" err="1" smtClean="0"/>
              <a:t>sheet</a:t>
            </a:r>
            <a:r>
              <a:rPr lang="it-IT" baseline="0" dirty="0" smtClean="0"/>
              <a:t> </a:t>
            </a:r>
            <a:r>
              <a:rPr lang="it-IT" baseline="0" dirty="0" err="1" smtClean="0"/>
              <a:t>such</a:t>
            </a:r>
            <a:r>
              <a:rPr lang="it-IT" baseline="0" dirty="0" smtClean="0"/>
              <a:t> </a:t>
            </a:r>
            <a:r>
              <a:rPr lang="it-IT" baseline="0" dirty="0" err="1" smtClean="0"/>
              <a:t>as</a:t>
            </a:r>
            <a:r>
              <a:rPr lang="it-IT" baseline="0" dirty="0" smtClean="0"/>
              <a:t> </a:t>
            </a:r>
            <a:r>
              <a:rPr lang="it-IT" baseline="0" dirty="0" err="1" smtClean="0"/>
              <a:t>mortgage</a:t>
            </a:r>
            <a:r>
              <a:rPr lang="it-IT" baseline="0" dirty="0" smtClean="0"/>
              <a:t> </a:t>
            </a:r>
            <a:r>
              <a:rPr lang="it-IT" baseline="0" dirty="0" err="1" smtClean="0"/>
              <a:t>loans</a:t>
            </a:r>
            <a:r>
              <a:rPr lang="it-IT" baseline="0" dirty="0" smtClean="0"/>
              <a:t> or </a:t>
            </a:r>
            <a:r>
              <a:rPr lang="it-IT" baseline="0" dirty="0" err="1" smtClean="0"/>
              <a:t>loans</a:t>
            </a:r>
            <a:r>
              <a:rPr lang="it-IT" baseline="0" dirty="0" smtClean="0"/>
              <a:t> </a:t>
            </a:r>
            <a:r>
              <a:rPr lang="it-IT" baseline="0" dirty="0" err="1" smtClean="0"/>
              <a:t>to</a:t>
            </a:r>
            <a:r>
              <a:rPr lang="it-IT" baseline="0" dirty="0" smtClean="0"/>
              <a:t> the public </a:t>
            </a:r>
            <a:r>
              <a:rPr lang="it-IT" baseline="0" dirty="0" err="1" smtClean="0"/>
              <a:t>sector</a:t>
            </a:r>
            <a:endParaRPr lang="it-IT" baseline="0" dirty="0" smtClean="0"/>
          </a:p>
          <a:p>
            <a:endParaRPr lang="it-IT" baseline="0" dirty="0" smtClean="0"/>
          </a:p>
          <a:p>
            <a:r>
              <a:rPr lang="it-IT" baseline="0" dirty="0" smtClean="0"/>
              <a:t>Securities </a:t>
            </a:r>
            <a:r>
              <a:rPr lang="it-IT" baseline="0" dirty="0" err="1" smtClean="0"/>
              <a:t>Markets</a:t>
            </a:r>
            <a:r>
              <a:rPr lang="it-IT" baseline="0" dirty="0" smtClean="0"/>
              <a:t> </a:t>
            </a:r>
            <a:r>
              <a:rPr lang="it-IT" baseline="0" dirty="0" err="1" smtClean="0"/>
              <a:t>Programme</a:t>
            </a:r>
            <a:r>
              <a:rPr lang="it-IT" baseline="0" dirty="0" smtClean="0"/>
              <a:t>. </a:t>
            </a:r>
            <a:r>
              <a:rPr lang="it-IT" baseline="0" dirty="0" err="1" smtClean="0"/>
              <a:t>It</a:t>
            </a:r>
            <a:r>
              <a:rPr lang="it-IT" baseline="0" dirty="0" smtClean="0"/>
              <a:t> </a:t>
            </a:r>
            <a:r>
              <a:rPr lang="it-IT" baseline="0" dirty="0" err="1" smtClean="0"/>
              <a:t>was</a:t>
            </a:r>
            <a:r>
              <a:rPr lang="it-IT" baseline="0" dirty="0" smtClean="0"/>
              <a:t> </a:t>
            </a:r>
            <a:r>
              <a:rPr lang="it-IT" baseline="0" dirty="0" err="1" smtClean="0"/>
              <a:t>introduced</a:t>
            </a:r>
            <a:r>
              <a:rPr lang="it-IT" baseline="0" dirty="0" smtClean="0"/>
              <a:t> </a:t>
            </a:r>
            <a:r>
              <a:rPr lang="it-IT" baseline="0" dirty="0" err="1" smtClean="0"/>
              <a:t>by</a:t>
            </a:r>
            <a:r>
              <a:rPr lang="it-IT" baseline="0" dirty="0" smtClean="0"/>
              <a:t> the ECB in 2010 </a:t>
            </a:r>
            <a:r>
              <a:rPr lang="it-IT" baseline="0" dirty="0" err="1" smtClean="0"/>
              <a:t>to</a:t>
            </a:r>
            <a:r>
              <a:rPr lang="it-IT" baseline="0" dirty="0" smtClean="0"/>
              <a:t> </a:t>
            </a:r>
            <a:r>
              <a:rPr lang="it-IT" baseline="0" dirty="0" err="1" smtClean="0"/>
              <a:t>respond</a:t>
            </a:r>
            <a:r>
              <a:rPr lang="it-IT" baseline="0" dirty="0" smtClean="0"/>
              <a:t> </a:t>
            </a:r>
            <a:r>
              <a:rPr lang="it-IT" baseline="0" dirty="0" err="1" smtClean="0"/>
              <a:t>to</a:t>
            </a:r>
            <a:r>
              <a:rPr lang="it-IT" baseline="0" dirty="0" smtClean="0"/>
              <a:t> </a:t>
            </a:r>
            <a:r>
              <a:rPr lang="it-IT" baseline="0" dirty="0" err="1" smtClean="0"/>
              <a:t>tensions</a:t>
            </a:r>
            <a:r>
              <a:rPr lang="it-IT" baseline="0" dirty="0" smtClean="0"/>
              <a:t> in </a:t>
            </a:r>
            <a:r>
              <a:rPr lang="it-IT" baseline="0" dirty="0" err="1" smtClean="0"/>
              <a:t>th</a:t>
            </a:r>
            <a:r>
              <a:rPr lang="it-IT" baseline="0" dirty="0" smtClean="0"/>
              <a:t> euro area </a:t>
            </a:r>
            <a:r>
              <a:rPr lang="it-IT" baseline="0" dirty="0" err="1" smtClean="0"/>
              <a:t>sovereign</a:t>
            </a:r>
            <a:r>
              <a:rPr lang="it-IT" baseline="0" dirty="0" smtClean="0"/>
              <a:t> </a:t>
            </a:r>
            <a:r>
              <a:rPr lang="it-IT" baseline="0" dirty="0" err="1" smtClean="0"/>
              <a:t>bonds</a:t>
            </a:r>
            <a:r>
              <a:rPr lang="it-IT" baseline="0" dirty="0" smtClean="0"/>
              <a:t> market. </a:t>
            </a:r>
            <a:r>
              <a:rPr lang="it-IT" baseline="0" dirty="0" err="1" smtClean="0"/>
              <a:t>Purchases</a:t>
            </a:r>
            <a:r>
              <a:rPr lang="it-IT" baseline="0" dirty="0" smtClean="0"/>
              <a:t> </a:t>
            </a:r>
            <a:r>
              <a:rPr lang="it-IT" baseline="0" dirty="0" err="1" smtClean="0"/>
              <a:t>ogf</a:t>
            </a:r>
            <a:r>
              <a:rPr lang="it-IT" baseline="0" dirty="0" smtClean="0"/>
              <a:t> </a:t>
            </a:r>
            <a:r>
              <a:rPr lang="it-IT" baseline="0" dirty="0" err="1" smtClean="0"/>
              <a:t>goverment</a:t>
            </a:r>
            <a:r>
              <a:rPr lang="it-IT" baseline="0" dirty="0" smtClean="0"/>
              <a:t> </a:t>
            </a:r>
            <a:r>
              <a:rPr lang="it-IT" baseline="0" dirty="0" err="1" smtClean="0"/>
              <a:t>bonds</a:t>
            </a:r>
            <a:r>
              <a:rPr lang="it-IT" baseline="0" dirty="0" smtClean="0"/>
              <a:t> are </a:t>
            </a:r>
            <a:r>
              <a:rPr lang="it-IT" baseline="0" dirty="0" err="1" smtClean="0"/>
              <a:t>strictly</a:t>
            </a:r>
            <a:r>
              <a:rPr lang="it-IT" baseline="0" dirty="0" smtClean="0"/>
              <a:t> </a:t>
            </a:r>
            <a:r>
              <a:rPr lang="it-IT" baseline="0" dirty="0" err="1" smtClean="0"/>
              <a:t>limited</a:t>
            </a:r>
            <a:r>
              <a:rPr lang="it-IT" baseline="0" dirty="0" smtClean="0"/>
              <a:t> </a:t>
            </a:r>
            <a:r>
              <a:rPr lang="it-IT" baseline="0" dirty="0" err="1" smtClean="0"/>
              <a:t>to</a:t>
            </a:r>
            <a:r>
              <a:rPr lang="it-IT" baseline="0" dirty="0" smtClean="0"/>
              <a:t> </a:t>
            </a:r>
            <a:r>
              <a:rPr lang="it-IT" baseline="0" dirty="0" err="1" smtClean="0"/>
              <a:t>secondary</a:t>
            </a:r>
            <a:r>
              <a:rPr lang="it-IT" baseline="0" dirty="0" smtClean="0"/>
              <a:t> market . </a:t>
            </a:r>
            <a:r>
              <a:rPr lang="it-IT" baseline="0" dirty="0" err="1" smtClean="0"/>
              <a:t>All</a:t>
            </a:r>
            <a:r>
              <a:rPr lang="it-IT" baseline="0" dirty="0" smtClean="0"/>
              <a:t> </a:t>
            </a:r>
            <a:r>
              <a:rPr lang="it-IT" baseline="0" dirty="0" err="1" smtClean="0"/>
              <a:t>purchases</a:t>
            </a:r>
            <a:r>
              <a:rPr lang="it-IT" baseline="0" dirty="0" smtClean="0"/>
              <a:t> are </a:t>
            </a:r>
            <a:r>
              <a:rPr lang="it-IT" baseline="0" dirty="0" err="1" smtClean="0"/>
              <a:t>fully</a:t>
            </a:r>
            <a:r>
              <a:rPr lang="it-IT" baseline="0" dirty="0" smtClean="0"/>
              <a:t> </a:t>
            </a:r>
            <a:r>
              <a:rPr lang="it-IT" baseline="0" dirty="0" err="1" smtClean="0"/>
              <a:t>n</a:t>
            </a:r>
            <a:r>
              <a:rPr lang="it-IT" baseline="0" smtClean="0"/>
              <a:t>eutralised</a:t>
            </a:r>
            <a:r>
              <a:rPr lang="it-IT" baseline="0" dirty="0" smtClean="0"/>
              <a:t> </a:t>
            </a:r>
            <a:r>
              <a:rPr lang="it-IT" baseline="0" dirty="0" err="1" smtClean="0"/>
              <a:t>through</a:t>
            </a:r>
            <a:r>
              <a:rPr lang="it-IT" baseline="0" dirty="0" smtClean="0"/>
              <a:t> </a:t>
            </a:r>
            <a:r>
              <a:rPr lang="it-IT" baseline="0" dirty="0" err="1" smtClean="0"/>
              <a:t>liquidity</a:t>
            </a:r>
            <a:r>
              <a:rPr lang="it-IT" baseline="0" dirty="0" smtClean="0"/>
              <a:t> </a:t>
            </a:r>
            <a:r>
              <a:rPr lang="it-IT" baseline="0" dirty="0" err="1" smtClean="0"/>
              <a:t>absorbing</a:t>
            </a:r>
            <a:r>
              <a:rPr lang="it-IT" baseline="0" dirty="0" smtClean="0"/>
              <a:t> </a:t>
            </a:r>
            <a:r>
              <a:rPr lang="it-IT" baseline="0" dirty="0" err="1" smtClean="0"/>
              <a:t>operations</a:t>
            </a:r>
            <a:r>
              <a:rPr lang="it-IT" baseline="0" dirty="0" smtClean="0"/>
              <a:t>.</a:t>
            </a:r>
            <a:endParaRPr lang="it-IT" dirty="0"/>
          </a:p>
        </p:txBody>
      </p:sp>
      <p:sp>
        <p:nvSpPr>
          <p:cNvPr id="4" name="Segnaposto numero diapositiva 3"/>
          <p:cNvSpPr>
            <a:spLocks noGrp="1"/>
          </p:cNvSpPr>
          <p:nvPr>
            <p:ph type="sldNum" sz="quarter" idx="10"/>
          </p:nvPr>
        </p:nvSpPr>
        <p:spPr/>
        <p:txBody>
          <a:bodyPr/>
          <a:lstStyle/>
          <a:p>
            <a:fld id="{AB0E0260-EC28-42EB-8822-D0D6B6FAD817}" type="slidenum">
              <a:rPr lang="it-IT" smtClean="0"/>
              <a:pPr/>
              <a:t>5</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3DCE3FFB-CFD2-4B5A-988D-BCA7DFDCCD7A}" type="datetimeFigureOut">
              <a:rPr lang="it-IT" smtClean="0"/>
              <a:pPr/>
              <a:t>11/10/2013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7FB08F2-9820-4C5D-A533-8AAF0BCB3AC5}"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DCE3FFB-CFD2-4B5A-988D-BCA7DFDCCD7A}" type="datetimeFigureOut">
              <a:rPr lang="it-IT" smtClean="0"/>
              <a:pPr/>
              <a:t>11/10/2013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7FB08F2-9820-4C5D-A533-8AAF0BCB3AC5}"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DCE3FFB-CFD2-4B5A-988D-BCA7DFDCCD7A}" type="datetimeFigureOut">
              <a:rPr lang="it-IT" smtClean="0"/>
              <a:pPr/>
              <a:t>11/10/2013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7FB08F2-9820-4C5D-A533-8AAF0BCB3AC5}"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DCE3FFB-CFD2-4B5A-988D-BCA7DFDCCD7A}" type="datetimeFigureOut">
              <a:rPr lang="it-IT" smtClean="0"/>
              <a:pPr/>
              <a:t>11/10/2013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7FB08F2-9820-4C5D-A533-8AAF0BCB3AC5}"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3DCE3FFB-CFD2-4B5A-988D-BCA7DFDCCD7A}" type="datetimeFigureOut">
              <a:rPr lang="it-IT" smtClean="0"/>
              <a:pPr/>
              <a:t>11/10/2013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7FB08F2-9820-4C5D-A533-8AAF0BCB3AC5}"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3DCE3FFB-CFD2-4B5A-988D-BCA7DFDCCD7A}" type="datetimeFigureOut">
              <a:rPr lang="it-IT" smtClean="0"/>
              <a:pPr/>
              <a:t>11/10/2013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7FB08F2-9820-4C5D-A533-8AAF0BCB3AC5}"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3DCE3FFB-CFD2-4B5A-988D-BCA7DFDCCD7A}" type="datetimeFigureOut">
              <a:rPr lang="it-IT" smtClean="0"/>
              <a:pPr/>
              <a:t>11/10/2013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27FB08F2-9820-4C5D-A533-8AAF0BCB3AC5}"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3DCE3FFB-CFD2-4B5A-988D-BCA7DFDCCD7A}" type="datetimeFigureOut">
              <a:rPr lang="it-IT" smtClean="0"/>
              <a:pPr/>
              <a:t>11/10/2013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27FB08F2-9820-4C5D-A533-8AAF0BCB3AC5}"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3DCE3FFB-CFD2-4B5A-988D-BCA7DFDCCD7A}" type="datetimeFigureOut">
              <a:rPr lang="it-IT" smtClean="0"/>
              <a:pPr/>
              <a:t>11/10/2013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27FB08F2-9820-4C5D-A533-8AAF0BCB3AC5}"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DCE3FFB-CFD2-4B5A-988D-BCA7DFDCCD7A}" type="datetimeFigureOut">
              <a:rPr lang="it-IT" smtClean="0"/>
              <a:pPr/>
              <a:t>11/10/2013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7FB08F2-9820-4C5D-A533-8AAF0BCB3AC5}"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DCE3FFB-CFD2-4B5A-988D-BCA7DFDCCD7A}" type="datetimeFigureOut">
              <a:rPr lang="it-IT" smtClean="0"/>
              <a:pPr/>
              <a:t>11/10/2013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7FB08F2-9820-4C5D-A533-8AAF0BCB3AC5}"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CE3FFB-CFD2-4B5A-988D-BCA7DFDCCD7A}" type="datetimeFigureOut">
              <a:rPr lang="it-IT" smtClean="0"/>
              <a:pPr/>
              <a:t>11/10/2013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FB08F2-9820-4C5D-A533-8AAF0BCB3AC5}"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ecb.int/ecb/orga/decisions/govc/html/index.en.html" TargetMode="External"/><Relationship Id="rId2" Type="http://schemas.openxmlformats.org/officeDocument/2006/relationships/hyperlink" Target="http://www.ecb.int/ecb/orga/decisions/genc/html/index.en.html" TargetMode="External"/><Relationship Id="rId1" Type="http://schemas.openxmlformats.org/officeDocument/2006/relationships/slideLayout" Target="../slideLayouts/slideLayout2.xml"/><Relationship Id="rId4" Type="http://schemas.openxmlformats.org/officeDocument/2006/relationships/hyperlink" Target="http://www.ecb.int/ecb/orga/decisions/eb/html/index.en.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ecb.europa.eu/pub/pdf/mobu/mb201111en.pdf?04e215b5e855408512f018864f4f1c14"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www.ecb.europa.eu/pub/pdf/other/art1_mb201010en_pp59-74en.pdf" TargetMode="External"/><Relationship Id="rId4" Type="http://schemas.openxmlformats.org/officeDocument/2006/relationships/hyperlink" Target="http://www.ecb.europa.eu/press/key/date/2009/html/sp090713.en.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endParaRPr lang="it-IT"/>
          </a:p>
        </p:txBody>
      </p:sp>
      <p:sp>
        <p:nvSpPr>
          <p:cNvPr id="3" name="Sottotitolo 2"/>
          <p:cNvSpPr>
            <a:spLocks noGrp="1"/>
          </p:cNvSpPr>
          <p:nvPr>
            <p:ph type="subTitle" idx="1"/>
          </p:nvPr>
        </p:nvSpPr>
        <p:spPr/>
        <p:txBody>
          <a:bodyPr/>
          <a:lstStyle/>
          <a:p>
            <a:endParaRPr lang="it-IT"/>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smtClean="0"/>
              <a:t>The ECB's decision-making bodies</a:t>
            </a:r>
            <a:endParaRPr lang="it-IT" dirty="0"/>
          </a:p>
        </p:txBody>
      </p:sp>
      <p:sp>
        <p:nvSpPr>
          <p:cNvPr id="3" name="Segnaposto contenuto 2"/>
          <p:cNvSpPr>
            <a:spLocks noGrp="1"/>
          </p:cNvSpPr>
          <p:nvPr>
            <p:ph idx="1"/>
          </p:nvPr>
        </p:nvSpPr>
        <p:spPr/>
        <p:txBody>
          <a:bodyPr>
            <a:normAutofit fontScale="47500" lnSpcReduction="20000"/>
          </a:bodyPr>
          <a:lstStyle/>
          <a:p>
            <a:r>
              <a:rPr lang="en-US" dirty="0" smtClean="0"/>
              <a:t/>
            </a:r>
            <a:br>
              <a:rPr lang="en-US" dirty="0" smtClean="0"/>
            </a:br>
            <a:r>
              <a:rPr lang="en-US" dirty="0" smtClean="0"/>
              <a:t> </a:t>
            </a:r>
          </a:p>
          <a:p>
            <a:r>
              <a:rPr lang="en-US" b="1" dirty="0" smtClean="0">
                <a:hlinkClick r:id="rId2"/>
              </a:rPr>
              <a:t>The General Council of the ECB</a:t>
            </a:r>
            <a:r>
              <a:rPr lang="en-US" dirty="0" smtClean="0"/>
              <a:t> is the ECB's decision-making body, consisting of the ECB's President and Vice-President and the governors of the national central banks of all 27 EU Member States. It can be regarded as a transitional body and it will be dissolved once all EU Member States have introduced the euro (since at that point, the composition of the ECB's General Council will be identical to the composition of the ECB's Governing Council).</a:t>
            </a:r>
            <a:br>
              <a:rPr lang="en-US" dirty="0" smtClean="0"/>
            </a:br>
            <a:r>
              <a:rPr lang="en-US" dirty="0" smtClean="0"/>
              <a:t/>
            </a:r>
            <a:br>
              <a:rPr lang="en-US" dirty="0" smtClean="0"/>
            </a:br>
            <a:r>
              <a:rPr lang="en-US" b="1" dirty="0" smtClean="0">
                <a:hlinkClick r:id="rId3"/>
              </a:rPr>
              <a:t>The Governing Council of the ECB</a:t>
            </a:r>
            <a:r>
              <a:rPr lang="en-US" dirty="0" smtClean="0"/>
              <a:t> is the main decision-making body of the </a:t>
            </a:r>
            <a:r>
              <a:rPr lang="en-US" dirty="0" err="1" smtClean="0"/>
              <a:t>Eurosystem</a:t>
            </a:r>
            <a:r>
              <a:rPr lang="en-US" dirty="0" smtClean="0"/>
              <a:t> that adopts monetary policy decisions for the euro area (including decisions about interest rates), and it consists of the Executive Board members (President and Vice-President and four other members) and the governors of the national central banks of the 17 EU Member States that have introduced the euro.</a:t>
            </a:r>
          </a:p>
          <a:p>
            <a:r>
              <a:rPr lang="en-US" dirty="0" smtClean="0"/>
              <a:t>The council decides by simple majority(one person one vote) </a:t>
            </a:r>
            <a:br>
              <a:rPr lang="en-US" dirty="0" smtClean="0"/>
            </a:br>
            <a:r>
              <a:rPr lang="en-US" dirty="0" smtClean="0"/>
              <a:t/>
            </a:r>
            <a:br>
              <a:rPr lang="en-US" dirty="0" smtClean="0"/>
            </a:br>
            <a:r>
              <a:rPr lang="en-US" b="1" dirty="0" smtClean="0">
                <a:hlinkClick r:id="rId4"/>
              </a:rPr>
              <a:t>The Executive Board of the ECB</a:t>
            </a:r>
            <a:r>
              <a:rPr lang="en-US" dirty="0" smtClean="0"/>
              <a:t> is an operational decision-making body of the ECB and the </a:t>
            </a:r>
            <a:r>
              <a:rPr lang="en-US" dirty="0" err="1" smtClean="0"/>
              <a:t>Eurosystem</a:t>
            </a:r>
            <a:r>
              <a:rPr lang="en-US" dirty="0" smtClean="0"/>
              <a:t>, which manages day-to-day business. It consists of the ECB's President, Vice-President and four other members (a total of 6 members). Their term in </a:t>
            </a:r>
            <a:r>
              <a:rPr lang="en-US" dirty="0"/>
              <a:t>o</a:t>
            </a:r>
            <a:r>
              <a:rPr lang="en-US" dirty="0" smtClean="0"/>
              <a:t>ffice is 8 years and are appointed by the European Council</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Independence</a:t>
            </a:r>
            <a:endParaRPr lang="it-IT" dirty="0"/>
          </a:p>
        </p:txBody>
      </p:sp>
      <p:sp>
        <p:nvSpPr>
          <p:cNvPr id="3" name="Segnaposto contenuto 2"/>
          <p:cNvSpPr>
            <a:spLocks noGrp="1"/>
          </p:cNvSpPr>
          <p:nvPr>
            <p:ph idx="1"/>
          </p:nvPr>
        </p:nvSpPr>
        <p:spPr/>
        <p:txBody>
          <a:bodyPr>
            <a:normAutofit fontScale="47500" lnSpcReduction="20000"/>
          </a:bodyPr>
          <a:lstStyle/>
          <a:p>
            <a:r>
              <a:rPr lang="en-US" b="1" dirty="0" smtClean="0"/>
              <a:t>Independence of the ECB and national central banks</a:t>
            </a:r>
            <a:r>
              <a:rPr lang="en-US" dirty="0" smtClean="0"/>
              <a:t> Both the ECB and national central banks are independent in performing their tasks. </a:t>
            </a:r>
          </a:p>
          <a:p>
            <a:r>
              <a:rPr lang="en-US" b="1" dirty="0" smtClean="0"/>
              <a:t>Functional independence</a:t>
            </a:r>
            <a:r>
              <a:rPr lang="en-US" dirty="0" smtClean="0"/>
              <a:t> implies that ECB, in order to meet its primary objective of price stability, has at its disposal all instruments and competencies necessary for the conduct of an efficient monetary policy and is </a:t>
            </a:r>
            <a:r>
              <a:rPr lang="en-US" dirty="0" err="1" smtClean="0"/>
              <a:t>authorised</a:t>
            </a:r>
            <a:r>
              <a:rPr lang="en-US" dirty="0" smtClean="0"/>
              <a:t> to decide autonomously how and when to use them. </a:t>
            </a:r>
          </a:p>
          <a:p>
            <a:r>
              <a:rPr lang="en-US" b="1" dirty="0" smtClean="0"/>
              <a:t>Institutional independence</a:t>
            </a:r>
            <a:r>
              <a:rPr lang="en-US" dirty="0" smtClean="0"/>
              <a:t> implies that neither the ECB nor the national central banks (NCBs), nor any member of their decision-making bodies, are allowed to seek or take instructions from European Community institutions or bodies, from any government of an EU Member State or from any other body. At the same time, Community institutions, governments and bodies are forbidden to give instructions or, in any other way, to influence the ECB's decision-making bodies or the national central banks. </a:t>
            </a:r>
          </a:p>
          <a:p>
            <a:r>
              <a:rPr lang="en-US" b="1" dirty="0" smtClean="0"/>
              <a:t>Personal independence</a:t>
            </a:r>
            <a:r>
              <a:rPr lang="en-US" dirty="0" smtClean="0"/>
              <a:t> implies a minimum term of office for NCB governors of five years (with a possibility of re-appointment) and a non-renewable term of office of eight years for members of the Executive Board of the ECB. In addition, the members of the decision-making bodies cannot be removed from office, except in the cases provided for by the ESCB and ECB Statute. </a:t>
            </a:r>
          </a:p>
          <a:p>
            <a:r>
              <a:rPr lang="en-US" b="1" dirty="0" smtClean="0"/>
              <a:t>Financial independence</a:t>
            </a:r>
            <a:r>
              <a:rPr lang="en-US" dirty="0" smtClean="0"/>
              <a:t> implies that the ECB and national central banks must be capable of providing, independently, sufficient financial resources for fulfilling its tasks. The ECB has its own capital, subscribed and paid up by the NCBs and it also has its own budget, kept separate from that of other EU institutions. The national central banks also must have sufficient financial resources for carrying out their tasks, both their own and those related to the ESCB.</a:t>
            </a:r>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smtClean="0"/>
              <a:t>Open market operations</a:t>
            </a:r>
            <a:br>
              <a:rPr lang="en-US" b="1" dirty="0" smtClean="0"/>
            </a:br>
            <a:endParaRPr lang="it-IT" dirty="0"/>
          </a:p>
        </p:txBody>
      </p:sp>
      <p:sp>
        <p:nvSpPr>
          <p:cNvPr id="3" name="Segnaposto contenuto 2"/>
          <p:cNvSpPr>
            <a:spLocks noGrp="1"/>
          </p:cNvSpPr>
          <p:nvPr>
            <p:ph idx="1"/>
          </p:nvPr>
        </p:nvSpPr>
        <p:spPr/>
        <p:txBody>
          <a:bodyPr>
            <a:normAutofit fontScale="55000" lnSpcReduction="20000"/>
          </a:bodyPr>
          <a:lstStyle/>
          <a:p>
            <a:r>
              <a:rPr lang="en-US" dirty="0" smtClean="0"/>
              <a:t>The </a:t>
            </a:r>
            <a:r>
              <a:rPr lang="en-US" dirty="0" err="1" smtClean="0"/>
              <a:t>Eurosystem’s</a:t>
            </a:r>
            <a:r>
              <a:rPr lang="en-US" dirty="0" smtClean="0"/>
              <a:t> regular open market operations consist of one-week euro liquidity-providing operations (main refinancing operations or </a:t>
            </a:r>
            <a:r>
              <a:rPr lang="en-US" dirty="0" smtClean="0"/>
              <a:t>MROs, </a:t>
            </a:r>
            <a:r>
              <a:rPr lang="en-US" dirty="0" err="1" smtClean="0"/>
              <a:t>durata</a:t>
            </a:r>
            <a:r>
              <a:rPr lang="en-US" dirty="0" smtClean="0"/>
              <a:t> </a:t>
            </a:r>
            <a:r>
              <a:rPr lang="en-US" dirty="0" err="1" smtClean="0"/>
              <a:t>prefissata</a:t>
            </a:r>
            <a:r>
              <a:rPr lang="en-US" dirty="0" smtClean="0"/>
              <a:t> due </a:t>
            </a:r>
            <a:r>
              <a:rPr lang="en-US" dirty="0" err="1" smtClean="0"/>
              <a:t>settimane</a:t>
            </a:r>
            <a:r>
              <a:rPr lang="en-US" dirty="0" smtClean="0"/>
              <a:t>) </a:t>
            </a:r>
            <a:r>
              <a:rPr lang="en-US" dirty="0" smtClean="0"/>
              <a:t>as well as </a:t>
            </a:r>
            <a:r>
              <a:rPr lang="en-US" dirty="0" smtClean="0"/>
              <a:t>3 </a:t>
            </a:r>
            <a:r>
              <a:rPr lang="en-US" dirty="0" smtClean="0"/>
              <a:t>months euro liquidity-providing operations (longer-term refinancing operations or LTROs</a:t>
            </a:r>
            <a:r>
              <a:rPr lang="en-US" dirty="0" smtClean="0"/>
              <a:t>). </a:t>
            </a:r>
            <a:r>
              <a:rPr lang="en-US" dirty="0" err="1" smtClean="0"/>
              <a:t>Queste</a:t>
            </a:r>
            <a:r>
              <a:rPr lang="en-US" dirty="0" smtClean="0"/>
              <a:t> </a:t>
            </a:r>
            <a:r>
              <a:rPr lang="en-US" dirty="0" err="1" smtClean="0"/>
              <a:t>aste</a:t>
            </a:r>
            <a:r>
              <a:rPr lang="en-US" dirty="0" smtClean="0"/>
              <a:t> </a:t>
            </a:r>
            <a:r>
              <a:rPr lang="en-US" dirty="0" err="1" smtClean="0"/>
              <a:t>avvengono</a:t>
            </a:r>
            <a:r>
              <a:rPr lang="en-US" dirty="0" smtClean="0"/>
              <a:t> </a:t>
            </a:r>
            <a:r>
              <a:rPr lang="en-US" dirty="0" err="1" smtClean="0"/>
              <a:t>ogni</a:t>
            </a:r>
            <a:r>
              <a:rPr lang="en-US" dirty="0" smtClean="0"/>
              <a:t> </a:t>
            </a:r>
            <a:r>
              <a:rPr lang="en-US" dirty="0" err="1" smtClean="0"/>
              <a:t>mese</a:t>
            </a:r>
            <a:r>
              <a:rPr lang="en-US" dirty="0" smtClean="0"/>
              <a:t>.</a:t>
            </a:r>
            <a:endParaRPr lang="en-US" dirty="0" smtClean="0"/>
          </a:p>
          <a:p>
            <a:r>
              <a:rPr lang="en-US" dirty="0" smtClean="0"/>
              <a:t> MROs serve to steer short-term interest rates, to manage the liquidity situation, and to signal the stance of monetary policy in the euro area, </a:t>
            </a:r>
            <a:r>
              <a:rPr lang="en-US" dirty="0" smtClean="0"/>
              <a:t>( </a:t>
            </a:r>
            <a:r>
              <a:rPr lang="en-US" dirty="0" err="1" smtClean="0"/>
              <a:t>gestione</a:t>
            </a:r>
            <a:r>
              <a:rPr lang="en-US" dirty="0" smtClean="0"/>
              <a:t> </a:t>
            </a:r>
            <a:r>
              <a:rPr lang="en-US" dirty="0" err="1" smtClean="0"/>
              <a:t>della</a:t>
            </a:r>
            <a:r>
              <a:rPr lang="en-US" dirty="0" smtClean="0"/>
              <a:t> </a:t>
            </a:r>
            <a:r>
              <a:rPr lang="en-US" dirty="0" err="1" smtClean="0"/>
              <a:t>politica</a:t>
            </a:r>
            <a:r>
              <a:rPr lang="en-US" dirty="0" smtClean="0"/>
              <a:t> </a:t>
            </a:r>
            <a:r>
              <a:rPr lang="en-US" dirty="0" err="1" smtClean="0"/>
              <a:t>monetaria</a:t>
            </a:r>
            <a:r>
              <a:rPr lang="en-US" dirty="0" smtClean="0"/>
              <a:t> in </a:t>
            </a:r>
            <a:r>
              <a:rPr lang="en-US" dirty="0" err="1" smtClean="0"/>
              <a:t>relazione</a:t>
            </a:r>
            <a:r>
              <a:rPr lang="en-US" dirty="0" smtClean="0"/>
              <a:t> </a:t>
            </a:r>
            <a:r>
              <a:rPr lang="en-US" dirty="0" err="1" smtClean="0"/>
              <a:t>all’andamento</a:t>
            </a:r>
            <a:r>
              <a:rPr lang="en-US" dirty="0" smtClean="0"/>
              <a:t> </a:t>
            </a:r>
            <a:r>
              <a:rPr lang="en-US" dirty="0" err="1" smtClean="0"/>
              <a:t>congiunturale</a:t>
            </a:r>
            <a:r>
              <a:rPr lang="en-US" dirty="0" smtClean="0"/>
              <a:t>) while </a:t>
            </a:r>
            <a:r>
              <a:rPr lang="en-US" dirty="0" smtClean="0"/>
              <a:t>LTROs aim to provide additional, longer-term refinancing to the financial sector. After </a:t>
            </a:r>
            <a:r>
              <a:rPr lang="en-US" dirty="0"/>
              <a:t>O</a:t>
            </a:r>
            <a:r>
              <a:rPr lang="en-US" dirty="0" smtClean="0"/>
              <a:t>ctober 2008 the weight of the refinancing operations shifted towards LTROs.</a:t>
            </a:r>
          </a:p>
          <a:p>
            <a:r>
              <a:rPr lang="en-US" dirty="0" smtClean="0"/>
              <a:t>Lending through open market operation normally takes place in the form of reverse transactions(P/T </a:t>
            </a:r>
            <a:r>
              <a:rPr lang="en-US" dirty="0" err="1" smtClean="0"/>
              <a:t>di</a:t>
            </a:r>
            <a:r>
              <a:rPr lang="en-US" dirty="0" smtClean="0"/>
              <a:t> </a:t>
            </a:r>
            <a:r>
              <a:rPr lang="en-US" dirty="0" err="1" smtClean="0"/>
              <a:t>acquisto</a:t>
            </a:r>
            <a:r>
              <a:rPr lang="en-US" dirty="0" smtClean="0"/>
              <a:t>) : the ECB buys assets from a bank under a repurchase agreement (the bank buys the assets back). Reverse transactions are therefore temporary OMO which provide funds for a limited pre-specified period</a:t>
            </a:r>
          </a:p>
          <a:p>
            <a:r>
              <a:rPr lang="en-US" dirty="0" smtClean="0"/>
              <a:t> </a:t>
            </a:r>
          </a:p>
          <a:p>
            <a:r>
              <a:rPr lang="en-US" dirty="0" smtClean="0"/>
              <a:t>Fine tuning operations ( </a:t>
            </a:r>
            <a:r>
              <a:rPr lang="en-US" dirty="0" err="1" smtClean="0"/>
              <a:t>aste</a:t>
            </a:r>
            <a:r>
              <a:rPr lang="en-US" dirty="0" smtClean="0"/>
              <a:t> </a:t>
            </a:r>
            <a:r>
              <a:rPr lang="en-US" dirty="0" err="1" smtClean="0"/>
              <a:t>veloci</a:t>
            </a:r>
            <a:r>
              <a:rPr lang="en-US" smtClean="0"/>
              <a:t>,</a:t>
            </a:r>
            <a:r>
              <a:rPr lang="en-US" smtClean="0"/>
              <a:t> </a:t>
            </a:r>
            <a:r>
              <a:rPr lang="en-US" dirty="0" smtClean="0"/>
              <a:t>procedure </a:t>
            </a:r>
            <a:r>
              <a:rPr lang="en-US" dirty="0" err="1" smtClean="0"/>
              <a:t>bilaterali</a:t>
            </a:r>
            <a:r>
              <a:rPr lang="en-US" dirty="0" smtClean="0"/>
              <a:t> </a:t>
            </a:r>
            <a:r>
              <a:rPr lang="en-US" dirty="0" smtClean="0"/>
              <a:t>)</a:t>
            </a:r>
          </a:p>
          <a:p>
            <a:r>
              <a:rPr lang="en-US" dirty="0" err="1" smtClean="0"/>
              <a:t>Operazioni</a:t>
            </a:r>
            <a:r>
              <a:rPr lang="en-US" dirty="0" smtClean="0"/>
              <a:t> </a:t>
            </a:r>
            <a:r>
              <a:rPr lang="en-US" dirty="0" err="1" smtClean="0"/>
              <a:t>strutturali</a:t>
            </a:r>
            <a:r>
              <a:rPr lang="en-US" dirty="0" smtClean="0"/>
              <a:t> (</a:t>
            </a:r>
            <a:r>
              <a:rPr lang="en-US" dirty="0" err="1" smtClean="0"/>
              <a:t>Acquisti</a:t>
            </a:r>
            <a:r>
              <a:rPr lang="en-US" dirty="0" smtClean="0"/>
              <a:t> </a:t>
            </a:r>
            <a:r>
              <a:rPr lang="en-US" dirty="0" err="1" smtClean="0"/>
              <a:t>definitivi</a:t>
            </a:r>
            <a:r>
              <a:rPr lang="en-US" dirty="0" smtClean="0"/>
              <a:t>, </a:t>
            </a:r>
            <a:r>
              <a:rPr lang="en-US" dirty="0" err="1" smtClean="0"/>
              <a:t>emissioni</a:t>
            </a:r>
            <a:r>
              <a:rPr lang="en-US" dirty="0" smtClean="0"/>
              <a:t> </a:t>
            </a:r>
            <a:r>
              <a:rPr lang="en-US" dirty="0" err="1" smtClean="0"/>
              <a:t>di</a:t>
            </a:r>
            <a:r>
              <a:rPr lang="en-US" dirty="0" smtClean="0"/>
              <a:t> </a:t>
            </a:r>
            <a:r>
              <a:rPr lang="en-US" dirty="0" err="1" smtClean="0"/>
              <a:t>certificati</a:t>
            </a:r>
            <a:r>
              <a:rPr lang="en-US" dirty="0" smtClean="0"/>
              <a:t> </a:t>
            </a:r>
            <a:r>
              <a:rPr lang="en-US" dirty="0" err="1" smtClean="0"/>
              <a:t>di</a:t>
            </a:r>
            <a:r>
              <a:rPr lang="en-US" dirty="0" smtClean="0"/>
              <a:t> </a:t>
            </a:r>
            <a:r>
              <a:rPr lang="en-US" dirty="0" err="1" smtClean="0"/>
              <a:t>deposito</a:t>
            </a:r>
            <a:r>
              <a:rPr lang="en-US" dirty="0" smtClean="0"/>
              <a:t> </a:t>
            </a:r>
            <a:r>
              <a:rPr lang="en-US" dirty="0" err="1" smtClean="0"/>
              <a:t>della</a:t>
            </a:r>
            <a:r>
              <a:rPr lang="en-US" dirty="0" smtClean="0"/>
              <a:t> BCE)</a:t>
            </a:r>
            <a:r>
              <a:rPr lang="en-US" dirty="0" smtClean="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err="1" smtClean="0"/>
              <a:t>Unconventional</a:t>
            </a:r>
            <a:r>
              <a:rPr lang="it-IT" dirty="0" smtClean="0"/>
              <a:t> </a:t>
            </a:r>
            <a:r>
              <a:rPr lang="it-IT" dirty="0" err="1" smtClean="0"/>
              <a:t>monetary</a:t>
            </a:r>
            <a:r>
              <a:rPr lang="it-IT" dirty="0" smtClean="0"/>
              <a:t> policy </a:t>
            </a:r>
            <a:r>
              <a:rPr lang="it-IT" dirty="0" err="1" smtClean="0"/>
              <a:t>during</a:t>
            </a:r>
            <a:r>
              <a:rPr lang="it-IT" dirty="0" smtClean="0"/>
              <a:t> the </a:t>
            </a:r>
            <a:r>
              <a:rPr lang="it-IT" dirty="0" err="1" smtClean="0"/>
              <a:t>crisis</a:t>
            </a:r>
            <a:endParaRPr lang="it-IT" dirty="0"/>
          </a:p>
        </p:txBody>
      </p:sp>
      <p:sp>
        <p:nvSpPr>
          <p:cNvPr id="3" name="Segnaposto contenuto 2"/>
          <p:cNvSpPr>
            <a:spLocks noGrp="1"/>
          </p:cNvSpPr>
          <p:nvPr>
            <p:ph idx="1"/>
          </p:nvPr>
        </p:nvSpPr>
        <p:spPr/>
        <p:txBody>
          <a:bodyPr>
            <a:normAutofit fontScale="47500" lnSpcReduction="20000"/>
          </a:bodyPr>
          <a:lstStyle/>
          <a:p>
            <a:r>
              <a:rPr lang="en-US" dirty="0" smtClean="0"/>
              <a:t>Extension of the maturity of LTROs : six, twelve and thirty-six months. The 36 months LTRO was launched in November and December 2011. In </a:t>
            </a:r>
            <a:r>
              <a:rPr lang="en-US" dirty="0"/>
              <a:t>D</a:t>
            </a:r>
            <a:r>
              <a:rPr lang="en-US" dirty="0" smtClean="0"/>
              <a:t>ecember 2011 was also decided to temporary reduce the reserve ratio from 2 to 1 % . The </a:t>
            </a:r>
            <a:r>
              <a:rPr lang="en-US" dirty="0" err="1" smtClean="0"/>
              <a:t>EcB</a:t>
            </a:r>
            <a:r>
              <a:rPr lang="en-US" dirty="0" smtClean="0"/>
              <a:t> lent almost 490 billion </a:t>
            </a:r>
            <a:r>
              <a:rPr lang="en-US" dirty="0" err="1" smtClean="0"/>
              <a:t>euros</a:t>
            </a:r>
            <a:r>
              <a:rPr lang="en-US" dirty="0" smtClean="0"/>
              <a:t> in </a:t>
            </a:r>
            <a:r>
              <a:rPr lang="en-US" dirty="0"/>
              <a:t>D</a:t>
            </a:r>
            <a:r>
              <a:rPr lang="en-US" dirty="0" smtClean="0"/>
              <a:t>ecember 2011 and 530 billions in February 2012 </a:t>
            </a:r>
            <a:r>
              <a:rPr lang="en-US" smtClean="0"/>
              <a:t>to banks.</a:t>
            </a:r>
            <a:endParaRPr lang="en-US" dirty="0" smtClean="0"/>
          </a:p>
          <a:p>
            <a:r>
              <a:rPr lang="en-US" dirty="0" smtClean="0"/>
              <a:t>US-dollar liquidity-providing operations (through swap lines with FED).</a:t>
            </a:r>
          </a:p>
          <a:p>
            <a:r>
              <a:rPr lang="en-US" dirty="0" smtClean="0"/>
              <a:t>Extension of the list of collateral assets accepted by the ECB for granting a loans to banks</a:t>
            </a:r>
          </a:p>
          <a:p>
            <a:r>
              <a:rPr lang="en-US" dirty="0" smtClean="0"/>
              <a:t> In addition, the </a:t>
            </a:r>
            <a:r>
              <a:rPr lang="en-US" dirty="0" err="1" smtClean="0"/>
              <a:t>Eurosystem</a:t>
            </a:r>
            <a:r>
              <a:rPr lang="en-US" dirty="0" smtClean="0"/>
              <a:t> has launched two Covered Bond Purchase </a:t>
            </a:r>
            <a:r>
              <a:rPr lang="en-US" dirty="0" err="1" smtClean="0"/>
              <a:t>Programmes</a:t>
            </a:r>
            <a:r>
              <a:rPr lang="en-US" dirty="0" smtClean="0"/>
              <a:t> (CBPP1, which ended in June 2010 and CBPP2, which started in November 2011) in order to purchase euro-denominated covered bonds and, since 10 May 2010, it has conducted interventions in debt markets under the Securities Markets </a:t>
            </a:r>
            <a:r>
              <a:rPr lang="en-US" dirty="0" err="1" smtClean="0"/>
              <a:t>Programme</a:t>
            </a:r>
            <a:r>
              <a:rPr lang="en-US" dirty="0" smtClean="0"/>
              <a:t> (SMP). </a:t>
            </a:r>
          </a:p>
          <a:p>
            <a:r>
              <a:rPr lang="en-US" dirty="0" smtClean="0"/>
              <a:t>For a chronological listing of the measures see the Annex "Chronology of monetary policy measures of the </a:t>
            </a:r>
            <a:r>
              <a:rPr lang="en-US" dirty="0" err="1" smtClean="0"/>
              <a:t>Eurosystem</a:t>
            </a:r>
            <a:r>
              <a:rPr lang="en-US" dirty="0" smtClean="0"/>
              <a:t>" in the </a:t>
            </a:r>
            <a:r>
              <a:rPr lang="en-US" dirty="0" smtClean="0">
                <a:hlinkClick r:id="rId3" tooltip="Download PDF"/>
              </a:rPr>
              <a:t>November 2011 Monthly Bulletin [3.15 MB]</a:t>
            </a:r>
            <a:r>
              <a:rPr lang="en-US" dirty="0" smtClean="0"/>
              <a:t> and for details on the ECB's non-standard measures, including a comparison with the Fed and the Bank of Japan, see "IV. The ECB’s response to the financial crisis" of the former President </a:t>
            </a:r>
            <a:r>
              <a:rPr lang="en-US" dirty="0" err="1" smtClean="0"/>
              <a:t>Trichet's</a:t>
            </a:r>
            <a:r>
              <a:rPr lang="en-US" dirty="0" smtClean="0"/>
              <a:t> speech  </a:t>
            </a:r>
            <a:r>
              <a:rPr lang="en-US" dirty="0" smtClean="0">
                <a:hlinkClick r:id="rId4"/>
              </a:rPr>
              <a:t>"The ECB’s enhanced credit support"</a:t>
            </a:r>
            <a:r>
              <a:rPr lang="en-US" dirty="0" smtClean="0"/>
              <a:t> (13 July 2009). For details on the ECB’s response to the financial crisis, see the article </a:t>
            </a:r>
            <a:r>
              <a:rPr lang="en-US" dirty="0" smtClean="0">
                <a:hlinkClick r:id="rId5"/>
              </a:rPr>
              <a:t>“The ECB’s response to the financial crisis”</a:t>
            </a:r>
            <a:r>
              <a:rPr lang="en-US" dirty="0" smtClean="0"/>
              <a:t> in the October 2010 Monthly Bulletin. For details on the ECB’s response to the sovereign debt crisis, see September 2011 Monthly Bulletin.</a:t>
            </a:r>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TotalTime>
  <Words>802</Words>
  <Application>Microsoft Office PowerPoint</Application>
  <PresentationFormat>Presentazione su schermo (4:3)</PresentationFormat>
  <Paragraphs>29</Paragraphs>
  <Slides>5</Slides>
  <Notes>2</Notes>
  <HiddenSlides>0</HiddenSlides>
  <MMClips>0</MMClips>
  <ScaleCrop>false</ScaleCrop>
  <HeadingPairs>
    <vt:vector size="4" baseType="variant">
      <vt:variant>
        <vt:lpstr>Tema</vt:lpstr>
      </vt:variant>
      <vt:variant>
        <vt:i4>1</vt:i4>
      </vt:variant>
      <vt:variant>
        <vt:lpstr>Titoli diapositive</vt:lpstr>
      </vt:variant>
      <vt:variant>
        <vt:i4>5</vt:i4>
      </vt:variant>
    </vt:vector>
  </HeadingPairs>
  <TitlesOfParts>
    <vt:vector size="6" baseType="lpstr">
      <vt:lpstr>Tema di Office</vt:lpstr>
      <vt:lpstr>Diapositiva 1</vt:lpstr>
      <vt:lpstr>The ECB's decision-making bodies</vt:lpstr>
      <vt:lpstr>Independence</vt:lpstr>
      <vt:lpstr>Open market operations </vt:lpstr>
      <vt:lpstr>Unconventional monetary policy during the crisis</vt:lpstr>
    </vt:vector>
  </TitlesOfParts>
  <Company>Unifi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User</dc:creator>
  <cp:lastModifiedBy>User</cp:lastModifiedBy>
  <cp:revision>9</cp:revision>
  <dcterms:created xsi:type="dcterms:W3CDTF">2013-10-10T11:41:05Z</dcterms:created>
  <dcterms:modified xsi:type="dcterms:W3CDTF">2013-10-11T11:52:46Z</dcterms:modified>
</cp:coreProperties>
</file>