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lvl1pPr defTabSz="457200">
      <a:defRPr>
        <a:latin typeface="Calibri"/>
        <a:ea typeface="Calibri"/>
        <a:cs typeface="Calibri"/>
        <a:sym typeface="Calibri"/>
      </a:defRPr>
    </a:lvl1pPr>
    <a:lvl2pPr indent="457200" defTabSz="457200">
      <a:defRPr>
        <a:latin typeface="Calibri"/>
        <a:ea typeface="Calibri"/>
        <a:cs typeface="Calibri"/>
        <a:sym typeface="Calibri"/>
      </a:defRPr>
    </a:lvl2pPr>
    <a:lvl3pPr indent="914400" defTabSz="457200">
      <a:defRPr>
        <a:latin typeface="Calibri"/>
        <a:ea typeface="Calibri"/>
        <a:cs typeface="Calibri"/>
        <a:sym typeface="Calibri"/>
      </a:defRPr>
    </a:lvl3pPr>
    <a:lvl4pPr indent="1371600" defTabSz="457200">
      <a:defRPr>
        <a:latin typeface="Calibri"/>
        <a:ea typeface="Calibri"/>
        <a:cs typeface="Calibri"/>
        <a:sym typeface="Calibri"/>
      </a:defRPr>
    </a:lvl4pPr>
    <a:lvl5pPr indent="1828800" defTabSz="457200">
      <a:defRPr>
        <a:latin typeface="Calibri"/>
        <a:ea typeface="Calibri"/>
        <a:cs typeface="Calibri"/>
        <a:sym typeface="Calibri"/>
      </a:defRPr>
    </a:lvl5pPr>
    <a:lvl6pPr indent="2286000" defTabSz="457200">
      <a:defRPr>
        <a:latin typeface="Calibri"/>
        <a:ea typeface="Calibri"/>
        <a:cs typeface="Calibri"/>
        <a:sym typeface="Calibri"/>
      </a:defRPr>
    </a:lvl6pPr>
    <a:lvl7pPr indent="2743200" defTabSz="457200">
      <a:defRPr>
        <a:latin typeface="Calibri"/>
        <a:ea typeface="Calibri"/>
        <a:cs typeface="Calibri"/>
        <a:sym typeface="Calibri"/>
      </a:defRPr>
    </a:lvl7pPr>
    <a:lvl8pPr indent="3200400" defTabSz="457200">
      <a:defRPr>
        <a:latin typeface="Calibri"/>
        <a:ea typeface="Calibri"/>
        <a:cs typeface="Calibri"/>
        <a:sym typeface="Calibri"/>
      </a:defRPr>
    </a:lvl8pPr>
    <a:lvl9pPr indent="3657600" defTabSz="4572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8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322202073"/>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iapositiva titolo">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Fare clic per modificare stile</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stStyle>
          <a:p>
            <a:pPr lvl="0">
              <a:defRPr sz="1800">
                <a:solidFill>
                  <a:srgbClr val="000000"/>
                </a:solidFill>
              </a:defRPr>
            </a:pPr>
            <a:r>
              <a:rPr sz="3200">
                <a:solidFill>
                  <a:srgbClr val="888888"/>
                </a:solidFill>
              </a:rPr>
              <a:t>Fare clic per modificare lo stile del sottotitolo dello schema</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olo e testo verticale">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Fare clic per modificare stile</a:t>
            </a:r>
          </a:p>
        </p:txBody>
      </p:sp>
      <p:sp>
        <p:nvSpPr>
          <p:cNvPr id="40" name="Shape 40"/>
          <p:cNvSpPr>
            <a:spLocks noGrp="1"/>
          </p:cNvSpPr>
          <p:nvPr>
            <p:ph type="body" idx="1"/>
          </p:nvPr>
        </p:nvSpPr>
        <p:spPr>
          <a:prstGeom prst="rect">
            <a:avLst/>
          </a:prstGeom>
        </p:spPr>
        <p:txBody>
          <a:bodyPr/>
          <a:lstStyle/>
          <a:p>
            <a:pPr lvl="0">
              <a:defRPr sz="1800"/>
            </a:pPr>
            <a:r>
              <a:rPr sz="3200"/>
              <a:t>Fare clic per modificare gli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olo verticale e testo">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Fare clic per modificare stile</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sz="3200"/>
              <a:t>Fare clic per modificare gli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Fare clic per modificare stile</a:t>
            </a:r>
          </a:p>
        </p:txBody>
      </p:sp>
      <p:sp>
        <p:nvSpPr>
          <p:cNvPr id="11" name="Shape 11"/>
          <p:cNvSpPr>
            <a:spLocks noGrp="1"/>
          </p:cNvSpPr>
          <p:nvPr>
            <p:ph type="body" idx="1"/>
          </p:nvPr>
        </p:nvSpPr>
        <p:spPr>
          <a:prstGeom prst="rect">
            <a:avLst/>
          </a:prstGeom>
        </p:spPr>
        <p:txBody>
          <a:bodyPr/>
          <a:lstStyle/>
          <a:p>
            <a:pPr lvl="0">
              <a:defRPr sz="1800"/>
            </a:pPr>
            <a:r>
              <a:rPr sz="3200"/>
              <a:t>Fare clic per modificare gli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Intestazione sezione">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Fare clic per modificare stile</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lvl="0">
              <a:defRPr sz="1800">
                <a:solidFill>
                  <a:srgbClr val="000000"/>
                </a:solidFill>
              </a:defRPr>
            </a:pPr>
            <a:r>
              <a:rPr sz="2000">
                <a:solidFill>
                  <a:srgbClr val="888888"/>
                </a:solidFill>
              </a:rPr>
              <a:t>Fare clic per modificare gli stili del testo dello schema</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uto 2">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Fare clic per modificare stile</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Fare clic per modificare gli stili del testo dello schema</a:t>
            </a:r>
          </a:p>
          <a:p>
            <a:pPr lvl="1">
              <a:defRPr sz="1800"/>
            </a:pPr>
            <a:r>
              <a:rPr sz="2800"/>
              <a:t>Secondo livello</a:t>
            </a:r>
          </a:p>
          <a:p>
            <a:pPr lvl="2">
              <a:defRPr sz="1800"/>
            </a:pPr>
            <a:r>
              <a:rPr sz="2800"/>
              <a:t>Terzo livello</a:t>
            </a:r>
          </a:p>
          <a:p>
            <a:pPr lvl="3">
              <a:defRPr sz="1800"/>
            </a:pPr>
            <a:r>
              <a:rPr sz="2800"/>
              <a:t>Quarto livello</a:t>
            </a:r>
          </a:p>
          <a:p>
            <a:pPr lvl="4">
              <a:defRPr sz="1800"/>
            </a:pPr>
            <a:r>
              <a:rPr sz="2800"/>
              <a:t>Quinto livello</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fronto">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Fare clic per modificare stile</a:t>
            </a:r>
          </a:p>
        </p:txBody>
      </p:sp>
      <p:sp>
        <p:nvSpPr>
          <p:cNvPr id="23" name="Shape 23"/>
          <p:cNvSpPr>
            <a:spLocks noGrp="1"/>
          </p:cNvSpPr>
          <p:nvPr>
            <p:ph type="body" idx="1"/>
          </p:nvPr>
        </p:nvSpPr>
        <p:spPr>
          <a:xfrm>
            <a:off x="457200" y="1435465"/>
            <a:ext cx="4040188" cy="739410"/>
          </a:xfrm>
          <a:prstGeom prst="rect">
            <a:avLst/>
          </a:prstGeom>
        </p:spPr>
        <p:txBody>
          <a:bodyPr anchor="b"/>
          <a:lstStyle>
            <a:lvl1pPr marL="0" indent="0">
              <a:spcBef>
                <a:spcPts val="500"/>
              </a:spcBef>
              <a:buSzTx/>
              <a:buFontTx/>
              <a:buNone/>
              <a:defRPr sz="2400" b="1"/>
            </a:lvl1pPr>
          </a:lstStyle>
          <a:p>
            <a:pPr lvl="0">
              <a:defRPr sz="1800" b="0"/>
            </a:pPr>
            <a:r>
              <a:rPr sz="2400" b="1"/>
              <a:t>Fare clic per modificare gli stili del testo dello schema</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sz="4400"/>
              <a:t>Fare clic per modificare stile</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to con didascalia">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Fare clic per modificare stile</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Fare clic per modificare gli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magine con didascalia">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Fare clic per modificare stile</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Fare clic per modificare gli stili del testo dello schema</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pPr lvl="0">
              <a:defRPr sz="1800"/>
            </a:pPr>
            <a:r>
              <a:rPr sz="4400"/>
              <a:t>Fare clic per modificare stile</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pPr lvl="0">
              <a:defRPr sz="1800"/>
            </a:pPr>
            <a:r>
              <a:rPr sz="3200"/>
              <a:t>Fare clic per modificare gli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med"/>
  <p:txStyles>
    <p:titleStyle>
      <a:lvl1pPr algn="ctr" defTabSz="457200">
        <a:defRPr sz="4400">
          <a:latin typeface="Calibri"/>
          <a:ea typeface="Calibri"/>
          <a:cs typeface="Calibri"/>
          <a:sym typeface="Calibri"/>
        </a:defRPr>
      </a:lvl1pPr>
      <a:lvl2pPr algn="ctr" defTabSz="457200">
        <a:defRPr sz="4400">
          <a:latin typeface="Calibri"/>
          <a:ea typeface="Calibri"/>
          <a:cs typeface="Calibri"/>
          <a:sym typeface="Calibri"/>
        </a:defRPr>
      </a:lvl2pPr>
      <a:lvl3pPr algn="ctr" defTabSz="457200">
        <a:defRPr sz="4400">
          <a:latin typeface="Calibri"/>
          <a:ea typeface="Calibri"/>
          <a:cs typeface="Calibri"/>
          <a:sym typeface="Calibri"/>
        </a:defRPr>
      </a:lvl3pPr>
      <a:lvl4pPr algn="ctr" defTabSz="457200">
        <a:defRPr sz="4400">
          <a:latin typeface="Calibri"/>
          <a:ea typeface="Calibri"/>
          <a:cs typeface="Calibri"/>
          <a:sym typeface="Calibri"/>
        </a:defRPr>
      </a:lvl4pPr>
      <a:lvl5pPr algn="ctr" defTabSz="457200">
        <a:defRPr sz="4400">
          <a:latin typeface="Calibri"/>
          <a:ea typeface="Calibri"/>
          <a:cs typeface="Calibri"/>
          <a:sym typeface="Calibri"/>
        </a:defRPr>
      </a:lvl5pPr>
      <a:lvl6pPr algn="ctr" defTabSz="457200">
        <a:defRPr sz="4400">
          <a:latin typeface="Calibri"/>
          <a:ea typeface="Calibri"/>
          <a:cs typeface="Calibri"/>
          <a:sym typeface="Calibri"/>
        </a:defRPr>
      </a:lvl6pPr>
      <a:lvl7pPr algn="ctr" defTabSz="457200">
        <a:defRPr sz="4400">
          <a:latin typeface="Calibri"/>
          <a:ea typeface="Calibri"/>
          <a:cs typeface="Calibri"/>
          <a:sym typeface="Calibri"/>
        </a:defRPr>
      </a:lvl7pPr>
      <a:lvl8pPr algn="ctr" defTabSz="457200">
        <a:defRPr sz="4400">
          <a:latin typeface="Calibri"/>
          <a:ea typeface="Calibri"/>
          <a:cs typeface="Calibri"/>
          <a:sym typeface="Calibri"/>
        </a:defRPr>
      </a:lvl8pPr>
      <a:lvl9pPr algn="ctr" defTabSz="457200">
        <a:defRPr sz="4400">
          <a:latin typeface="Calibri"/>
          <a:ea typeface="Calibri"/>
          <a:cs typeface="Calibri"/>
          <a:sym typeface="Calibri"/>
        </a:defRPr>
      </a:lvl9pPr>
    </p:titleStyle>
    <p:bodyStyle>
      <a:lvl1pPr marL="342900" indent="-342900" defTabSz="457200">
        <a:spcBef>
          <a:spcPts val="700"/>
        </a:spcBef>
        <a:buSzPct val="100000"/>
        <a:buFont typeface="Arial"/>
        <a:buChar char="•"/>
        <a:defRPr sz="3200">
          <a:latin typeface="Calibri"/>
          <a:ea typeface="Calibri"/>
          <a:cs typeface="Calibri"/>
          <a:sym typeface="Calibri"/>
        </a:defRPr>
      </a:lvl1pPr>
      <a:lvl2pPr marL="783771" indent="-326571" defTabSz="457200">
        <a:spcBef>
          <a:spcPts val="700"/>
        </a:spcBef>
        <a:buSzPct val="100000"/>
        <a:buFont typeface="Arial"/>
        <a:buChar char="–"/>
        <a:defRPr sz="3200">
          <a:latin typeface="Calibri"/>
          <a:ea typeface="Calibri"/>
          <a:cs typeface="Calibri"/>
          <a:sym typeface="Calibri"/>
        </a:defRPr>
      </a:lvl2pPr>
      <a:lvl3pPr marL="1219200" indent="-304800" defTabSz="457200">
        <a:spcBef>
          <a:spcPts val="700"/>
        </a:spcBef>
        <a:buSzPct val="100000"/>
        <a:buFont typeface="Arial"/>
        <a:buChar char="•"/>
        <a:defRPr sz="3200">
          <a:latin typeface="Calibri"/>
          <a:ea typeface="Calibri"/>
          <a:cs typeface="Calibri"/>
          <a:sym typeface="Calibri"/>
        </a:defRPr>
      </a:lvl3pPr>
      <a:lvl4pPr marL="1737360" indent="-365760" defTabSz="457200">
        <a:spcBef>
          <a:spcPts val="700"/>
        </a:spcBef>
        <a:buSzPct val="100000"/>
        <a:buFont typeface="Arial"/>
        <a:buChar char="–"/>
        <a:defRPr sz="3200">
          <a:latin typeface="Calibri"/>
          <a:ea typeface="Calibri"/>
          <a:cs typeface="Calibri"/>
          <a:sym typeface="Calibri"/>
        </a:defRPr>
      </a:lvl4pPr>
      <a:lvl5pPr marL="2194560" indent="-365760" defTabSz="457200">
        <a:spcBef>
          <a:spcPts val="700"/>
        </a:spcBef>
        <a:buSzPct val="100000"/>
        <a:buFont typeface="Arial"/>
        <a:buChar char="»"/>
        <a:defRPr sz="3200">
          <a:latin typeface="Calibri"/>
          <a:ea typeface="Calibri"/>
          <a:cs typeface="Calibri"/>
          <a:sym typeface="Calibri"/>
        </a:defRPr>
      </a:lvl5pPr>
      <a:lvl6pPr marL="2651760" indent="-365760" defTabSz="457200">
        <a:spcBef>
          <a:spcPts val="700"/>
        </a:spcBef>
        <a:buSzPct val="100000"/>
        <a:buFont typeface="Arial"/>
        <a:buChar char="•"/>
        <a:defRPr sz="3200">
          <a:latin typeface="Calibri"/>
          <a:ea typeface="Calibri"/>
          <a:cs typeface="Calibri"/>
          <a:sym typeface="Calibri"/>
        </a:defRPr>
      </a:lvl6pPr>
      <a:lvl7pPr marL="3108960" indent="-365760" defTabSz="457200">
        <a:spcBef>
          <a:spcPts val="700"/>
        </a:spcBef>
        <a:buSzPct val="100000"/>
        <a:buFont typeface="Arial"/>
        <a:buChar char="•"/>
        <a:defRPr sz="3200">
          <a:latin typeface="Calibri"/>
          <a:ea typeface="Calibri"/>
          <a:cs typeface="Calibri"/>
          <a:sym typeface="Calibri"/>
        </a:defRPr>
      </a:lvl7pPr>
      <a:lvl8pPr marL="3566159" indent="-365759" defTabSz="457200">
        <a:spcBef>
          <a:spcPts val="700"/>
        </a:spcBef>
        <a:buSzPct val="100000"/>
        <a:buFont typeface="Arial"/>
        <a:buChar char="•"/>
        <a:defRPr sz="3200">
          <a:latin typeface="Calibri"/>
          <a:ea typeface="Calibri"/>
          <a:cs typeface="Calibri"/>
          <a:sym typeface="Calibri"/>
        </a:defRPr>
      </a:lvl8pPr>
      <a:lvl9pPr marL="4023359" indent="-365759" defTabSz="457200">
        <a:spcBef>
          <a:spcPts val="700"/>
        </a:spcBef>
        <a:buSzPct val="100000"/>
        <a:buFont typeface="Arial"/>
        <a:buChar char="•"/>
        <a:defRPr sz="3200">
          <a:latin typeface="Calibri"/>
          <a:ea typeface="Calibri"/>
          <a:cs typeface="Calibri"/>
          <a:sym typeface="Calibri"/>
        </a:defRPr>
      </a:lvl9pPr>
    </p:bodyStyle>
    <p:otherStyle>
      <a:lvl1pPr algn="r" defTabSz="457200">
        <a:defRPr sz="1200">
          <a:solidFill>
            <a:schemeClr val="tx1"/>
          </a:solidFill>
          <a:latin typeface="+mn-lt"/>
          <a:ea typeface="+mn-ea"/>
          <a:cs typeface="+mn-cs"/>
          <a:sym typeface="Calibri"/>
        </a:defRPr>
      </a:lvl1pPr>
      <a:lvl2pPr indent="457200" algn="r" defTabSz="457200">
        <a:defRPr sz="1200">
          <a:solidFill>
            <a:schemeClr val="tx1"/>
          </a:solidFill>
          <a:latin typeface="+mn-lt"/>
          <a:ea typeface="+mn-ea"/>
          <a:cs typeface="+mn-cs"/>
          <a:sym typeface="Calibri"/>
        </a:defRPr>
      </a:lvl2pPr>
      <a:lvl3pPr indent="914400" algn="r" defTabSz="457200">
        <a:defRPr sz="1200">
          <a:solidFill>
            <a:schemeClr val="tx1"/>
          </a:solidFill>
          <a:latin typeface="+mn-lt"/>
          <a:ea typeface="+mn-ea"/>
          <a:cs typeface="+mn-cs"/>
          <a:sym typeface="Calibri"/>
        </a:defRPr>
      </a:lvl3pPr>
      <a:lvl4pPr indent="1371600" algn="r" defTabSz="457200">
        <a:defRPr sz="1200">
          <a:solidFill>
            <a:schemeClr val="tx1"/>
          </a:solidFill>
          <a:latin typeface="+mn-lt"/>
          <a:ea typeface="+mn-ea"/>
          <a:cs typeface="+mn-cs"/>
          <a:sym typeface="Calibri"/>
        </a:defRPr>
      </a:lvl4pPr>
      <a:lvl5pPr indent="1828800" algn="r" defTabSz="457200">
        <a:defRPr sz="1200">
          <a:solidFill>
            <a:schemeClr val="tx1"/>
          </a:solidFill>
          <a:latin typeface="+mn-lt"/>
          <a:ea typeface="+mn-ea"/>
          <a:cs typeface="+mn-cs"/>
          <a:sym typeface="Calibri"/>
        </a:defRPr>
      </a:lvl5pPr>
      <a:lvl6pPr indent="2286000" algn="r" defTabSz="457200">
        <a:defRPr sz="1200">
          <a:solidFill>
            <a:schemeClr val="tx1"/>
          </a:solidFill>
          <a:latin typeface="+mn-lt"/>
          <a:ea typeface="+mn-ea"/>
          <a:cs typeface="+mn-cs"/>
          <a:sym typeface="Calibri"/>
        </a:defRPr>
      </a:lvl6pPr>
      <a:lvl7pPr indent="2743200" algn="r" defTabSz="457200">
        <a:defRPr sz="1200">
          <a:solidFill>
            <a:schemeClr val="tx1"/>
          </a:solidFill>
          <a:latin typeface="+mn-lt"/>
          <a:ea typeface="+mn-ea"/>
          <a:cs typeface="+mn-cs"/>
          <a:sym typeface="Calibri"/>
        </a:defRPr>
      </a:lvl7pPr>
      <a:lvl8pPr indent="3200400" algn="r" defTabSz="457200">
        <a:defRPr sz="1200">
          <a:solidFill>
            <a:schemeClr val="tx1"/>
          </a:solidFill>
          <a:latin typeface="+mn-lt"/>
          <a:ea typeface="+mn-ea"/>
          <a:cs typeface="+mn-cs"/>
          <a:sym typeface="Calibri"/>
        </a:defRPr>
      </a:lvl8pPr>
      <a:lvl9pPr indent="3657600" algn="r" defTabSz="457200">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image1.png"/>
          <p:cNvPicPr/>
          <p:nvPr/>
        </p:nvPicPr>
        <p:blipFill>
          <a:blip r:embed="rId2">
            <a:extLst/>
          </a:blip>
          <a:stretch>
            <a:fillRect/>
          </a:stretch>
        </p:blipFill>
        <p:spPr>
          <a:xfrm>
            <a:off x="0" y="1706"/>
            <a:ext cx="9180512" cy="6872635"/>
          </a:xfrm>
          <a:prstGeom prst="rect">
            <a:avLst/>
          </a:prstGeom>
          <a:ln w="12700">
            <a:miter lim="400000"/>
          </a:ln>
        </p:spPr>
      </p:pic>
      <p:sp>
        <p:nvSpPr>
          <p:cNvPr id="50" name="Shape 50"/>
          <p:cNvSpPr/>
          <p:nvPr/>
        </p:nvSpPr>
        <p:spPr>
          <a:xfrm>
            <a:off x="648252" y="1305402"/>
            <a:ext cx="4663052" cy="10772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r>
              <a:rPr sz="3200" dirty="0">
                <a:latin typeface="Comic Sans MS"/>
                <a:ea typeface="Comic Sans MS"/>
                <a:cs typeface="Comic Sans MS"/>
                <a:sym typeface="Comic Sans MS"/>
              </a:rPr>
              <a:t>Pedagogia Generale</a:t>
            </a:r>
          </a:p>
          <a:p>
            <a:pPr lvl="0"/>
            <a:r>
              <a:rPr sz="3200" dirty="0">
                <a:latin typeface="Comic Sans MS"/>
                <a:ea typeface="Comic Sans MS"/>
                <a:cs typeface="Comic Sans MS"/>
                <a:sym typeface="Comic Sans MS"/>
              </a:rPr>
              <a:t>Fondamenti 1</a:t>
            </a:r>
          </a:p>
        </p:txBody>
      </p:sp>
      <p:sp>
        <p:nvSpPr>
          <p:cNvPr id="51" name="Shape 51"/>
          <p:cNvSpPr/>
          <p:nvPr/>
        </p:nvSpPr>
        <p:spPr>
          <a:xfrm>
            <a:off x="648252" y="2650078"/>
            <a:ext cx="7819029" cy="2136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dirty="0"/>
          </a:p>
          <a:p>
            <a:pPr lvl="0" algn="just"/>
            <a:endParaRPr sz="1400" dirty="0"/>
          </a:p>
          <a:p>
            <a:pPr lvl="0" algn="just"/>
            <a:endParaRPr sz="1400" dirty="0"/>
          </a:p>
          <a:p>
            <a:pPr lvl="0" algn="just"/>
            <a:endParaRPr sz="1400" dirty="0"/>
          </a:p>
          <a:p>
            <a:pPr lvl="0" algn="just"/>
            <a:endParaRPr sz="1400" dirty="0"/>
          </a:p>
          <a:p>
            <a:pPr lvl="0" algn="just"/>
            <a:endParaRPr sz="1400" dirty="0"/>
          </a:p>
          <a:p>
            <a:pPr lvl="0" algn="just"/>
            <a:r>
              <a:rPr sz="2400" dirty="0">
                <a:latin typeface="Comic Sans MS"/>
                <a:ea typeface="Comic Sans MS"/>
                <a:cs typeface="Comic Sans MS"/>
                <a:sym typeface="Comic Sans MS"/>
              </a:rPr>
              <a:t>Vanna Boffo           </a:t>
            </a:r>
          </a:p>
          <a:p>
            <a:pPr lvl="0" algn="just"/>
            <a:r>
              <a:rPr sz="1400" dirty="0"/>
              <a:t>           </a:t>
            </a:r>
          </a:p>
          <a:p>
            <a:pPr lvl="0" algn="just"/>
            <a:r>
              <a:rPr sz="1400" dirty="0"/>
              <a:t>           </a:t>
            </a:r>
          </a:p>
        </p:txBody>
      </p:sp>
      <p:sp>
        <p:nvSpPr>
          <p:cNvPr id="52" name="Shape 52"/>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53" name="Shape 53"/>
          <p:cNvSpPr>
            <a:spLocks noGrp="1"/>
          </p:cNvSpPr>
          <p:nvPr>
            <p:ph type="sldNum" sz="quarter" idx="2"/>
          </p:nvPr>
        </p:nvSpPr>
        <p:spPr>
          <a:xfrm>
            <a:off x="6402163" y="6356350"/>
            <a:ext cx="2133601"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a:t>
            </a:fld>
            <a:endParaRPr sz="1200">
              <a:solidFill>
                <a:srgbClr val="FFFFFF"/>
              </a:solidFill>
            </a:endParaRP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image1.png"/>
          <p:cNvPicPr/>
          <p:nvPr/>
        </p:nvPicPr>
        <p:blipFill>
          <a:blip r:embed="rId2">
            <a:extLst/>
          </a:blip>
          <a:stretch>
            <a:fillRect/>
          </a:stretch>
        </p:blipFill>
        <p:spPr>
          <a:xfrm>
            <a:off x="0" y="1706"/>
            <a:ext cx="9180512" cy="6872635"/>
          </a:xfrm>
          <a:prstGeom prst="rect">
            <a:avLst/>
          </a:prstGeom>
          <a:ln w="12700">
            <a:miter lim="400000"/>
          </a:ln>
        </p:spPr>
      </p:pic>
      <p:sp>
        <p:nvSpPr>
          <p:cNvPr id="112" name="Shape 112"/>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13" name="Shape 113"/>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14" name="Shape 114"/>
          <p:cNvSpPr>
            <a:spLocks noGrp="1"/>
          </p:cNvSpPr>
          <p:nvPr>
            <p:ph type="title"/>
          </p:nvPr>
        </p:nvSpPr>
        <p:spPr>
          <a:xfrm>
            <a:off x="457200" y="695457"/>
            <a:ext cx="8229600" cy="722181"/>
          </a:xfrm>
          <a:prstGeom prst="rect">
            <a:avLst/>
          </a:prstGeom>
        </p:spPr>
        <p:txBody>
          <a:bodyPr/>
          <a:lstStyle>
            <a:lvl1pPr>
              <a:defRPr sz="28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800">
                <a:solidFill>
                  <a:srgbClr val="002060"/>
                </a:solidFill>
              </a:rPr>
              <a:t>Definizione di Pedagogia</a:t>
            </a:r>
          </a:p>
        </p:txBody>
      </p:sp>
      <p:sp>
        <p:nvSpPr>
          <p:cNvPr id="115" name="Shape 115"/>
          <p:cNvSpPr>
            <a:spLocks noGrp="1"/>
          </p:cNvSpPr>
          <p:nvPr>
            <p:ph type="body" idx="1"/>
          </p:nvPr>
        </p:nvSpPr>
        <p:spPr>
          <a:xfrm>
            <a:off x="279481" y="1600200"/>
            <a:ext cx="8229601" cy="4525963"/>
          </a:xfrm>
          <a:prstGeom prst="rect">
            <a:avLst/>
          </a:prstGeom>
        </p:spPr>
        <p:txBody>
          <a:bodyPr/>
          <a:lstStyle>
            <a:lvl1pPr marL="0" indent="0">
              <a:spcBef>
                <a:spcPts val="1200"/>
              </a:spcBef>
              <a:buSzTx/>
              <a:buFontTx/>
              <a:buNone/>
              <a:defRPr sz="3800" b="1">
                <a:solidFill>
                  <a:srgbClr val="59789F"/>
                </a:solidFill>
                <a:latin typeface="Comic Sans MS"/>
                <a:ea typeface="Comic Sans MS"/>
                <a:cs typeface="Comic Sans MS"/>
                <a:sym typeface="Comic Sans MS"/>
              </a:defRPr>
            </a:lvl1pPr>
          </a:lstStyle>
          <a:p>
            <a:pPr lvl="0">
              <a:defRPr sz="1800" b="0">
                <a:solidFill>
                  <a:srgbClr val="000000"/>
                </a:solidFill>
              </a:defRPr>
            </a:pPr>
            <a:r>
              <a:rPr sz="3800" b="1">
                <a:solidFill>
                  <a:srgbClr val="59789F"/>
                </a:solidFill>
              </a:rPr>
              <a:t>La pedagogia è la scienza dell’educazione che ha come proprio oggetto di riflessione il processo formativo.</a:t>
            </a:r>
          </a:p>
        </p:txBody>
      </p:sp>
      <p:sp>
        <p:nvSpPr>
          <p:cNvPr id="116" name="Shape 116"/>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10</a:t>
            </a:fld>
            <a:endParaRPr sz="1200">
              <a:solidFill>
                <a:srgbClr val="FFFFFF"/>
              </a:solidFill>
            </a:endParaRP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1.png"/>
          <p:cNvPicPr/>
          <p:nvPr/>
        </p:nvPicPr>
        <p:blipFill>
          <a:blip r:embed="rId2">
            <a:extLst/>
          </a:blip>
          <a:stretch>
            <a:fillRect/>
          </a:stretch>
        </p:blipFill>
        <p:spPr>
          <a:xfrm>
            <a:off x="0" y="1706"/>
            <a:ext cx="9180512" cy="6872635"/>
          </a:xfrm>
          <a:prstGeom prst="rect">
            <a:avLst/>
          </a:prstGeom>
          <a:ln w="12700">
            <a:miter lim="400000"/>
          </a:ln>
        </p:spPr>
      </p:pic>
      <p:sp>
        <p:nvSpPr>
          <p:cNvPr id="119" name="Shape 119"/>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20" name="Shape 120"/>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21" name="Shape 121"/>
          <p:cNvSpPr>
            <a:spLocks noGrp="1"/>
          </p:cNvSpPr>
          <p:nvPr>
            <p:ph type="title"/>
          </p:nvPr>
        </p:nvSpPr>
        <p:spPr>
          <a:xfrm>
            <a:off x="457200" y="695457"/>
            <a:ext cx="8229600" cy="722181"/>
          </a:xfrm>
          <a:prstGeom prst="rect">
            <a:avLst/>
          </a:prstGeom>
        </p:spPr>
        <p:txBody>
          <a:bodyPr/>
          <a:lstStyle>
            <a:lvl1pPr defTabSz="365760">
              <a:defRPr sz="3200" b="1">
                <a:solidFill>
                  <a:srgbClr val="3F6797"/>
                </a:solidFill>
                <a:latin typeface="Comic Sans MS"/>
                <a:ea typeface="Comic Sans MS"/>
                <a:cs typeface="Comic Sans MS"/>
                <a:sym typeface="Comic Sans MS"/>
              </a:defRPr>
            </a:lvl1pPr>
          </a:lstStyle>
          <a:p>
            <a:pPr lvl="0">
              <a:defRPr sz="1800" b="0">
                <a:solidFill>
                  <a:srgbClr val="000000"/>
                </a:solidFill>
              </a:defRPr>
            </a:pPr>
            <a:r>
              <a:rPr sz="3200" b="1">
                <a:solidFill>
                  <a:srgbClr val="3F6797"/>
                </a:solidFill>
              </a:rPr>
              <a:t>La nuova identità della pedagogia attuale</a:t>
            </a:r>
          </a:p>
        </p:txBody>
      </p:sp>
      <p:sp>
        <p:nvSpPr>
          <p:cNvPr id="122" name="Shape 122"/>
          <p:cNvSpPr>
            <a:spLocks noGrp="1"/>
          </p:cNvSpPr>
          <p:nvPr>
            <p:ph type="body" idx="1"/>
          </p:nvPr>
        </p:nvSpPr>
        <p:spPr>
          <a:xfrm>
            <a:off x="279481" y="1600200"/>
            <a:ext cx="8229601" cy="4525963"/>
          </a:xfrm>
          <a:prstGeom prst="rect">
            <a:avLst/>
          </a:prstGeom>
        </p:spPr>
        <p:txBody>
          <a:bodyPr/>
          <a:lstStyle/>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IDENTITA’</a:t>
            </a: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Raccordo</a:t>
            </a: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Coordinamento</a:t>
            </a: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r>
              <a:rPr sz="2100">
                <a:solidFill>
                  <a:srgbClr val="3F6797"/>
                </a:solidFill>
                <a:latin typeface="Comic Sans MS Bold"/>
                <a:ea typeface="Comic Sans MS Bold"/>
                <a:cs typeface="Comic Sans MS Bold"/>
                <a:sym typeface="Comic Sans MS Bold"/>
              </a:rPr>
              <a:t>(La pedagogia attuale si è imposta</a:t>
            </a:r>
            <a:br>
              <a:rPr sz="2100">
                <a:solidFill>
                  <a:srgbClr val="3F6797"/>
                </a:solidFill>
                <a:latin typeface="Comic Sans MS Bold"/>
                <a:ea typeface="Comic Sans MS Bold"/>
                <a:cs typeface="Comic Sans MS Bold"/>
                <a:sym typeface="Comic Sans MS Bold"/>
              </a:rPr>
            </a:br>
            <a:r>
              <a:rPr sz="2100">
                <a:solidFill>
                  <a:srgbClr val="3F6797"/>
                </a:solidFill>
                <a:latin typeface="Comic Sans MS Bold"/>
                <a:ea typeface="Comic Sans MS Bold"/>
                <a:cs typeface="Comic Sans MS Bold"/>
                <a:sym typeface="Comic Sans MS Bold"/>
              </a:rPr>
              <a:t>con un nuovo profilo e un nuovo compito)</a:t>
            </a: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Orientamento</a:t>
            </a:r>
            <a:endParaRPr sz="1200">
              <a:solidFill>
                <a:srgbClr val="3F6797"/>
              </a:solidFill>
              <a:latin typeface="Comic Sans MS Bold"/>
              <a:ea typeface="Comic Sans MS Bold"/>
              <a:cs typeface="Comic Sans MS Bold"/>
              <a:sym typeface="Comic Sans MS Bold"/>
            </a:endParaRPr>
          </a:p>
        </p:txBody>
      </p:sp>
      <p:sp>
        <p:nvSpPr>
          <p:cNvPr id="123" name="Shape 123"/>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11</a:t>
            </a:fld>
            <a:endParaRPr sz="1200">
              <a:solidFill>
                <a:srgbClr val="FFFFFF"/>
              </a:solidFill>
            </a:endParaRP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1.png"/>
          <p:cNvPicPr/>
          <p:nvPr/>
        </p:nvPicPr>
        <p:blipFill>
          <a:blip r:embed="rId2">
            <a:extLst/>
          </a:blip>
          <a:stretch>
            <a:fillRect/>
          </a:stretch>
        </p:blipFill>
        <p:spPr>
          <a:xfrm>
            <a:off x="0" y="1706"/>
            <a:ext cx="9180512" cy="6872635"/>
          </a:xfrm>
          <a:prstGeom prst="rect">
            <a:avLst/>
          </a:prstGeom>
          <a:ln w="12700">
            <a:miter lim="400000"/>
          </a:ln>
        </p:spPr>
      </p:pic>
      <p:sp>
        <p:nvSpPr>
          <p:cNvPr id="126" name="Shape 126"/>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27" name="Shape 127"/>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28" name="Shape 128"/>
          <p:cNvSpPr>
            <a:spLocks noGrp="1"/>
          </p:cNvSpPr>
          <p:nvPr>
            <p:ph type="title"/>
          </p:nvPr>
        </p:nvSpPr>
        <p:spPr>
          <a:xfrm>
            <a:off x="457200" y="274638"/>
            <a:ext cx="8229600" cy="1143001"/>
          </a:xfrm>
          <a:prstGeom prst="rect">
            <a:avLst/>
          </a:prstGeom>
        </p:spPr>
        <p:txBody>
          <a:bodyPr/>
          <a:lstStyle>
            <a:lvl1pPr>
              <a:defRPr sz="3200" b="1">
                <a:solidFill>
                  <a:srgbClr val="3F6797"/>
                </a:solidFill>
                <a:latin typeface="Comic Sans MS"/>
                <a:ea typeface="Comic Sans MS"/>
                <a:cs typeface="Comic Sans MS"/>
                <a:sym typeface="Comic Sans MS"/>
              </a:defRPr>
            </a:lvl1pPr>
          </a:lstStyle>
          <a:p>
            <a:pPr lvl="0">
              <a:defRPr sz="1800" b="0">
                <a:solidFill>
                  <a:srgbClr val="000000"/>
                </a:solidFill>
              </a:defRPr>
            </a:pPr>
            <a:r>
              <a:rPr sz="3200" b="1">
                <a:solidFill>
                  <a:srgbClr val="3F6797"/>
                </a:solidFill>
              </a:rPr>
              <a:t>Le forme della pedagogia</a:t>
            </a:r>
          </a:p>
        </p:txBody>
      </p:sp>
      <p:sp>
        <p:nvSpPr>
          <p:cNvPr id="129" name="Shape 129"/>
          <p:cNvSpPr>
            <a:spLocks noGrp="1"/>
          </p:cNvSpPr>
          <p:nvPr>
            <p:ph type="body" idx="1"/>
          </p:nvPr>
        </p:nvSpPr>
        <p:spPr>
          <a:xfrm>
            <a:off x="457200" y="1600200"/>
            <a:ext cx="8229600" cy="4525963"/>
          </a:xfrm>
          <a:prstGeom prst="rect">
            <a:avLst/>
          </a:prstGeom>
        </p:spPr>
        <p:txBody>
          <a:bodyPr/>
          <a:lstStyle/>
          <a:p>
            <a:pPr marL="0" lvl="0" indent="0" defTabSz="420623">
              <a:spcBef>
                <a:spcPts val="1100"/>
              </a:spcBef>
              <a:buSzTx/>
              <a:buFontTx/>
              <a:buNone/>
              <a:defRPr sz="1800"/>
            </a:pPr>
            <a:r>
              <a:rPr sz="3220">
                <a:solidFill>
                  <a:srgbClr val="3F6797"/>
                </a:solidFill>
                <a:latin typeface="Comic Sans MS Bold"/>
                <a:ea typeface="Comic Sans MS Bold"/>
                <a:cs typeface="Comic Sans MS Bold"/>
                <a:sym typeface="Comic Sans MS Bold"/>
              </a:rPr>
              <a:t>Identità come Raccordo</a:t>
            </a:r>
            <a:endParaRPr sz="1104">
              <a:solidFill>
                <a:srgbClr val="3F6797"/>
              </a:solidFill>
              <a:latin typeface="Comic Sans MS Bold"/>
              <a:ea typeface="Comic Sans MS Bold"/>
              <a:cs typeface="Comic Sans MS Bold"/>
              <a:sym typeface="Comic Sans MS Bold"/>
            </a:endParaRPr>
          </a:p>
          <a:p>
            <a:pPr marL="0" lvl="0" indent="0" defTabSz="420623">
              <a:spcBef>
                <a:spcPts val="1100"/>
              </a:spcBef>
              <a:buSzTx/>
              <a:buFontTx/>
              <a:buNone/>
              <a:defRPr sz="1800"/>
            </a:pPr>
            <a:r>
              <a:rPr sz="3220">
                <a:solidFill>
                  <a:srgbClr val="3F6797"/>
                </a:solidFill>
                <a:latin typeface="Comic Sans MS Bold"/>
                <a:ea typeface="Comic Sans MS Bold"/>
                <a:cs typeface="Comic Sans MS Bold"/>
                <a:sym typeface="Comic Sans MS Bold"/>
              </a:rPr>
              <a:t>La pedagogia generale raccorda i saperi dell’educazione in quanto ne tiene fermo l’ oggetto comune e il senso, ovvero l’orientamento oggettuale-categoriale, connesso ai processi educativi e/o formativi.</a:t>
            </a:r>
            <a:endParaRPr sz="1104">
              <a:solidFill>
                <a:srgbClr val="3F6797"/>
              </a:solidFill>
              <a:latin typeface="Comic Sans MS Bold"/>
              <a:ea typeface="Comic Sans MS Bold"/>
              <a:cs typeface="Comic Sans MS Bold"/>
              <a:sym typeface="Comic Sans MS Bold"/>
            </a:endParaRPr>
          </a:p>
        </p:txBody>
      </p:sp>
      <p:sp>
        <p:nvSpPr>
          <p:cNvPr id="130" name="Shape 130"/>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12</a:t>
            </a:fld>
            <a:endParaRPr sz="1200">
              <a:solidFill>
                <a:srgbClr val="FFFFFF"/>
              </a:solidFill>
            </a:endParaRP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image1.png"/>
          <p:cNvPicPr/>
          <p:nvPr/>
        </p:nvPicPr>
        <p:blipFill>
          <a:blip r:embed="rId2">
            <a:extLst/>
          </a:blip>
          <a:stretch>
            <a:fillRect/>
          </a:stretch>
        </p:blipFill>
        <p:spPr>
          <a:xfrm>
            <a:off x="0" y="1706"/>
            <a:ext cx="9180512" cy="6872635"/>
          </a:xfrm>
          <a:prstGeom prst="rect">
            <a:avLst/>
          </a:prstGeom>
          <a:ln w="12700">
            <a:miter lim="400000"/>
          </a:ln>
        </p:spPr>
      </p:pic>
      <p:sp>
        <p:nvSpPr>
          <p:cNvPr id="133" name="Shape 133"/>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34" name="Shape 134"/>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35" name="Shape 135"/>
          <p:cNvSpPr>
            <a:spLocks noGrp="1"/>
          </p:cNvSpPr>
          <p:nvPr>
            <p:ph type="title"/>
          </p:nvPr>
        </p:nvSpPr>
        <p:spPr>
          <a:xfrm>
            <a:off x="457200" y="274638"/>
            <a:ext cx="8229600" cy="1143001"/>
          </a:xfrm>
          <a:prstGeom prst="rect">
            <a:avLst/>
          </a:prstGeom>
        </p:spPr>
        <p:txBody>
          <a:bodyPr/>
          <a:lstStyle/>
          <a:p>
            <a:pPr lvl="0" defTabSz="416052">
              <a:defRPr sz="1800"/>
            </a:pPr>
            <a:r>
              <a:rPr sz="4004"/>
              <a:t/>
            </a:r>
            <a:br>
              <a:rPr sz="4004"/>
            </a:br>
            <a:r>
              <a:rPr sz="2548">
                <a:solidFill>
                  <a:srgbClr val="002060"/>
                </a:solidFill>
                <a:latin typeface="Comic Sans MS Bold"/>
                <a:ea typeface="Comic Sans MS Bold"/>
                <a:cs typeface="Comic Sans MS Bold"/>
                <a:sym typeface="Comic Sans MS Bold"/>
              </a:rPr>
              <a:t>Una nuova forma di Pedagogia</a:t>
            </a:r>
          </a:p>
        </p:txBody>
      </p:sp>
      <p:sp>
        <p:nvSpPr>
          <p:cNvPr id="136" name="Shape 136"/>
          <p:cNvSpPr>
            <a:spLocks noGrp="1"/>
          </p:cNvSpPr>
          <p:nvPr>
            <p:ph type="body" idx="1"/>
          </p:nvPr>
        </p:nvSpPr>
        <p:spPr>
          <a:xfrm>
            <a:off x="457200" y="1600200"/>
            <a:ext cx="8229600" cy="4525963"/>
          </a:xfrm>
          <a:prstGeom prst="rect">
            <a:avLst/>
          </a:prstGeom>
        </p:spPr>
        <p:txBody>
          <a:bodyPr/>
          <a:lstStyle/>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Identità come Orientamento</a:t>
            </a: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endParaRPr sz="1200">
              <a:solidFill>
                <a:srgbClr val="3F6797"/>
              </a:solidFill>
              <a:latin typeface="Comic Sans MS Bold"/>
              <a:ea typeface="Comic Sans MS Bold"/>
              <a:cs typeface="Comic Sans MS Bold"/>
              <a:sym typeface="Comic Sans MS Bold"/>
            </a:endParaRPr>
          </a:p>
          <a:p>
            <a:pPr marL="0" lvl="0" indent="0">
              <a:spcBef>
                <a:spcPts val="1200"/>
              </a:spcBef>
              <a:buSzTx/>
              <a:buFontTx/>
              <a:buNone/>
              <a:defRPr sz="1800"/>
            </a:pPr>
            <a:r>
              <a:rPr sz="3500">
                <a:solidFill>
                  <a:srgbClr val="3F6797"/>
                </a:solidFill>
                <a:latin typeface="Comic Sans MS Bold"/>
                <a:ea typeface="Comic Sans MS Bold"/>
                <a:cs typeface="Comic Sans MS Bold"/>
                <a:sym typeface="Comic Sans MS Bold"/>
              </a:rPr>
              <a:t>La pedagogia fornisce ai  saperi dell’educazione una direzione, un obiettivo, un traguardo.</a:t>
            </a:r>
            <a:endParaRPr sz="1200">
              <a:solidFill>
                <a:srgbClr val="3F6797"/>
              </a:solidFill>
              <a:latin typeface="Comic Sans MS Bold"/>
              <a:ea typeface="Comic Sans MS Bold"/>
              <a:cs typeface="Comic Sans MS Bold"/>
              <a:sym typeface="Comic Sans MS Bold"/>
            </a:endParaRPr>
          </a:p>
        </p:txBody>
      </p:sp>
      <p:sp>
        <p:nvSpPr>
          <p:cNvPr id="137" name="Shape 137"/>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13</a:t>
            </a:fld>
            <a:endParaRPr sz="1200">
              <a:solidFill>
                <a:srgbClr val="FFFFFF"/>
              </a:solidFill>
            </a:endParaRPr>
          </a:p>
        </p:txBody>
      </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image1.png"/>
          <p:cNvPicPr/>
          <p:nvPr/>
        </p:nvPicPr>
        <p:blipFill>
          <a:blip r:embed="rId2">
            <a:extLst/>
          </a:blip>
          <a:stretch>
            <a:fillRect/>
          </a:stretch>
        </p:blipFill>
        <p:spPr>
          <a:xfrm>
            <a:off x="0" y="1706"/>
            <a:ext cx="9180512" cy="6872635"/>
          </a:xfrm>
          <a:prstGeom prst="rect">
            <a:avLst/>
          </a:prstGeom>
          <a:ln w="12700">
            <a:miter lim="400000"/>
          </a:ln>
        </p:spPr>
      </p:pic>
      <p:sp>
        <p:nvSpPr>
          <p:cNvPr id="140" name="Shape 140"/>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41" name="Shape 141"/>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42" name="Shape 142"/>
          <p:cNvSpPr>
            <a:spLocks noGrp="1"/>
          </p:cNvSpPr>
          <p:nvPr>
            <p:ph type="title"/>
          </p:nvPr>
        </p:nvSpPr>
        <p:spPr>
          <a:xfrm>
            <a:off x="457200" y="274638"/>
            <a:ext cx="8229600" cy="1143001"/>
          </a:xfrm>
          <a:prstGeom prst="rect">
            <a:avLst/>
          </a:prstGeom>
        </p:spPr>
        <p:txBody>
          <a:bodyPr/>
          <a:lstStyle/>
          <a:p>
            <a:pPr lvl="0" defTabSz="269747">
              <a:defRPr sz="1800"/>
            </a:pPr>
            <a:r>
              <a:rPr sz="2300"/>
              <a:t/>
            </a:r>
            <a:br>
              <a:rPr sz="2300"/>
            </a:br>
            <a:r>
              <a:rPr sz="2300">
                <a:solidFill>
                  <a:srgbClr val="3F6797"/>
                </a:solidFill>
                <a:latin typeface="Comic Sans MS Bold"/>
                <a:ea typeface="Comic Sans MS Bold"/>
                <a:cs typeface="Comic Sans MS Bold"/>
                <a:sym typeface="Comic Sans MS Bold"/>
              </a:rPr>
              <a:t>Le nuove forme della pedagogia</a:t>
            </a:r>
            <a:r>
              <a:rPr sz="1592">
                <a:solidFill>
                  <a:srgbClr val="3F6797"/>
                </a:solidFill>
                <a:latin typeface="Comic Sans MS Bold"/>
                <a:ea typeface="Comic Sans MS Bold"/>
                <a:cs typeface="Comic Sans MS Bold"/>
                <a:sym typeface="Comic Sans MS Bold"/>
              </a:rPr>
              <a:t/>
            </a:r>
            <a:br>
              <a:rPr sz="1592">
                <a:solidFill>
                  <a:srgbClr val="3F6797"/>
                </a:solidFill>
                <a:latin typeface="Comic Sans MS Bold"/>
                <a:ea typeface="Comic Sans MS Bold"/>
                <a:cs typeface="Comic Sans MS Bold"/>
                <a:sym typeface="Comic Sans MS Bold"/>
              </a:rPr>
            </a:br>
            <a:endParaRPr sz="1592">
              <a:solidFill>
                <a:srgbClr val="3F6797"/>
              </a:solidFill>
              <a:latin typeface="Comic Sans MS Bold"/>
              <a:ea typeface="Comic Sans MS Bold"/>
              <a:cs typeface="Comic Sans MS Bold"/>
              <a:sym typeface="Comic Sans MS Bold"/>
            </a:endParaRPr>
          </a:p>
        </p:txBody>
      </p:sp>
      <p:sp>
        <p:nvSpPr>
          <p:cNvPr id="143" name="Shape 143"/>
          <p:cNvSpPr>
            <a:spLocks noGrp="1"/>
          </p:cNvSpPr>
          <p:nvPr>
            <p:ph type="body" idx="1"/>
          </p:nvPr>
        </p:nvSpPr>
        <p:spPr>
          <a:xfrm>
            <a:off x="457200" y="1600200"/>
            <a:ext cx="8229600" cy="4525963"/>
          </a:xfrm>
          <a:prstGeom prst="rect">
            <a:avLst/>
          </a:prstGeom>
        </p:spPr>
        <p:txBody>
          <a:bodyPr/>
          <a:lstStyle/>
          <a:p>
            <a:pPr marL="0" lvl="0" indent="0" defTabSz="411479">
              <a:spcBef>
                <a:spcPts val="1000"/>
              </a:spcBef>
              <a:buSzTx/>
              <a:buFontTx/>
              <a:buNone/>
              <a:defRPr sz="1800"/>
            </a:pPr>
            <a:r>
              <a:rPr sz="3150">
                <a:solidFill>
                  <a:srgbClr val="3F6797"/>
                </a:solidFill>
                <a:latin typeface="Comic Sans MS Bold"/>
                <a:ea typeface="Comic Sans MS Bold"/>
                <a:cs typeface="Comic Sans MS Bold"/>
                <a:sym typeface="Comic Sans MS Bold"/>
              </a:rPr>
              <a:t>Identità come Coordinamento</a:t>
            </a:r>
            <a:endParaRPr sz="1079">
              <a:solidFill>
                <a:srgbClr val="3F6797"/>
              </a:solidFill>
              <a:latin typeface="Comic Sans MS Bold"/>
              <a:ea typeface="Comic Sans MS Bold"/>
              <a:cs typeface="Comic Sans MS Bold"/>
              <a:sym typeface="Comic Sans MS Bold"/>
            </a:endParaRPr>
          </a:p>
          <a:p>
            <a:pPr marL="0" lvl="0" indent="0" defTabSz="411479">
              <a:spcBef>
                <a:spcPts val="1000"/>
              </a:spcBef>
              <a:buSzTx/>
              <a:buFontTx/>
              <a:buNone/>
              <a:defRPr sz="1800"/>
            </a:pPr>
            <a:r>
              <a:rPr sz="3150">
                <a:solidFill>
                  <a:srgbClr val="3F6797"/>
                </a:solidFill>
                <a:latin typeface="Comic Sans MS Bold"/>
                <a:ea typeface="Comic Sans MS Bold"/>
                <a:cs typeface="Comic Sans MS Bold"/>
                <a:sym typeface="Comic Sans MS Bold"/>
              </a:rPr>
              <a:t>La pedagogia generale pone in sequenza e in simmetria saperi diversi, ma correlati e, perfino, categorialmente correlati.</a:t>
            </a:r>
            <a:endParaRPr sz="1079">
              <a:solidFill>
                <a:srgbClr val="3F6797"/>
              </a:solidFill>
              <a:latin typeface="Comic Sans MS Bold"/>
              <a:ea typeface="Comic Sans MS Bold"/>
              <a:cs typeface="Comic Sans MS Bold"/>
              <a:sym typeface="Comic Sans MS Bold"/>
            </a:endParaRPr>
          </a:p>
          <a:p>
            <a:pPr marL="0" lvl="0" indent="0" defTabSz="411479">
              <a:spcBef>
                <a:spcPts val="1000"/>
              </a:spcBef>
              <a:buSzTx/>
              <a:buFontTx/>
              <a:buNone/>
              <a:defRPr sz="1800"/>
            </a:pPr>
            <a:r>
              <a:rPr sz="3150">
                <a:solidFill>
                  <a:srgbClr val="3F6797"/>
                </a:solidFill>
                <a:latin typeface="Comic Sans MS Bold"/>
                <a:ea typeface="Comic Sans MS Bold"/>
                <a:cs typeface="Comic Sans MS Bold"/>
                <a:sym typeface="Comic Sans MS Bold"/>
              </a:rPr>
              <a:t>Alla pedagogia generale tocca un lavoro riflessivo e interpretativo.</a:t>
            </a:r>
            <a:endParaRPr sz="1079">
              <a:solidFill>
                <a:srgbClr val="3F6797"/>
              </a:solidFill>
              <a:latin typeface="Comic Sans MS Bold"/>
              <a:ea typeface="Comic Sans MS Bold"/>
              <a:cs typeface="Comic Sans MS Bold"/>
              <a:sym typeface="Comic Sans MS Bold"/>
            </a:endParaRPr>
          </a:p>
        </p:txBody>
      </p:sp>
      <p:sp>
        <p:nvSpPr>
          <p:cNvPr id="144" name="Shape 144"/>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14</a:t>
            </a:fld>
            <a:endParaRPr sz="1200">
              <a:solidFill>
                <a:srgbClr val="FFFFFF"/>
              </a:solidFill>
            </a:endParaRP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image1.png"/>
          <p:cNvPicPr/>
          <p:nvPr/>
        </p:nvPicPr>
        <p:blipFill>
          <a:blip r:embed="rId2">
            <a:extLst/>
          </a:blip>
          <a:stretch>
            <a:fillRect/>
          </a:stretch>
        </p:blipFill>
        <p:spPr>
          <a:xfrm>
            <a:off x="0" y="1706"/>
            <a:ext cx="9180512" cy="6872635"/>
          </a:xfrm>
          <a:prstGeom prst="rect">
            <a:avLst/>
          </a:prstGeom>
          <a:ln w="12700">
            <a:miter lim="400000"/>
          </a:ln>
        </p:spPr>
      </p:pic>
      <p:sp>
        <p:nvSpPr>
          <p:cNvPr id="147" name="Shape 147"/>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48" name="Shape 148"/>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49" name="Shape 149"/>
          <p:cNvSpPr>
            <a:spLocks noGrp="1"/>
          </p:cNvSpPr>
          <p:nvPr>
            <p:ph type="title"/>
          </p:nvPr>
        </p:nvSpPr>
        <p:spPr>
          <a:xfrm>
            <a:off x="330200" y="227013"/>
            <a:ext cx="8229600" cy="1143001"/>
          </a:xfrm>
          <a:prstGeom prst="rect">
            <a:avLst/>
          </a:prstGeom>
        </p:spPr>
        <p:txBody>
          <a:bodyPr/>
          <a:lstStyle/>
          <a:p>
            <a:pPr lvl="0" defTabSz="269747">
              <a:defRPr sz="1800"/>
            </a:pPr>
            <a:r>
              <a:rPr sz="2300"/>
              <a:t/>
            </a:r>
            <a:br>
              <a:rPr sz="2300"/>
            </a:br>
            <a:r>
              <a:rPr sz="2300" b="1">
                <a:solidFill>
                  <a:srgbClr val="3F6797"/>
                </a:solidFill>
                <a:latin typeface="Comic Sans MS"/>
                <a:ea typeface="Comic Sans MS"/>
                <a:cs typeface="Comic Sans MS"/>
                <a:sym typeface="Comic Sans MS"/>
              </a:rPr>
              <a:t>Le nuove funzioni della pedagogia attuale</a:t>
            </a:r>
            <a:r>
              <a:rPr sz="1592">
                <a:solidFill>
                  <a:srgbClr val="002060"/>
                </a:solidFill>
                <a:latin typeface="Comic Sans MS Bold"/>
                <a:ea typeface="Comic Sans MS Bold"/>
                <a:cs typeface="Comic Sans MS Bold"/>
                <a:sym typeface="Comic Sans MS Bold"/>
              </a:rPr>
              <a:t/>
            </a:r>
            <a:br>
              <a:rPr sz="1592">
                <a:solidFill>
                  <a:srgbClr val="002060"/>
                </a:solidFill>
                <a:latin typeface="Comic Sans MS Bold"/>
                <a:ea typeface="Comic Sans MS Bold"/>
                <a:cs typeface="Comic Sans MS Bold"/>
                <a:sym typeface="Comic Sans MS Bold"/>
              </a:rPr>
            </a:br>
            <a:endParaRPr sz="1592">
              <a:solidFill>
                <a:srgbClr val="002060"/>
              </a:solidFill>
              <a:latin typeface="Comic Sans MS Bold"/>
              <a:ea typeface="Comic Sans MS Bold"/>
              <a:cs typeface="Comic Sans MS Bold"/>
              <a:sym typeface="Comic Sans MS Bold"/>
            </a:endParaRPr>
          </a:p>
        </p:txBody>
      </p:sp>
      <p:sp>
        <p:nvSpPr>
          <p:cNvPr id="150" name="Shape 150"/>
          <p:cNvSpPr>
            <a:spLocks noGrp="1"/>
          </p:cNvSpPr>
          <p:nvPr>
            <p:ph type="body" idx="1"/>
          </p:nvPr>
        </p:nvSpPr>
        <p:spPr>
          <a:xfrm>
            <a:off x="457200" y="1600200"/>
            <a:ext cx="8229600" cy="4525963"/>
          </a:xfrm>
          <a:prstGeom prst="rect">
            <a:avLst/>
          </a:prstGeom>
        </p:spPr>
        <p:txBody>
          <a:bodyPr/>
          <a:lstStyle/>
          <a:p>
            <a:pPr marL="0" lvl="0" indent="0" defTabSz="347472">
              <a:spcBef>
                <a:spcPts val="900"/>
              </a:spcBef>
              <a:buSzTx/>
              <a:buFontTx/>
              <a:buNone/>
              <a:defRPr sz="1800"/>
            </a:pPr>
            <a:endParaRPr sz="912">
              <a:latin typeface="Times Roman"/>
              <a:ea typeface="Times Roman"/>
              <a:cs typeface="Times Roman"/>
              <a:sym typeface="Times Roman"/>
            </a:endParaRPr>
          </a:p>
          <a:p>
            <a:pPr marL="0" lvl="0" indent="0" defTabSz="347472">
              <a:spcBef>
                <a:spcPts val="900"/>
              </a:spcBef>
              <a:buSzTx/>
              <a:buFontTx/>
              <a:buNone/>
              <a:defRPr sz="1800"/>
            </a:pPr>
            <a:r>
              <a:rPr sz="3040">
                <a:solidFill>
                  <a:srgbClr val="3F6797"/>
                </a:solidFill>
                <a:latin typeface="Comic Sans MS Bold"/>
                <a:ea typeface="Comic Sans MS Bold"/>
                <a:cs typeface="Comic Sans MS Bold"/>
                <a:sym typeface="Comic Sans MS Bold"/>
              </a:rPr>
              <a:t>Accompagnare (accompagnare i saperi dell’educazione)</a:t>
            </a:r>
          </a:p>
          <a:p>
            <a:pPr marL="0" lvl="0" indent="0" defTabSz="347472">
              <a:spcBef>
                <a:spcPts val="900"/>
              </a:spcBef>
              <a:buSzTx/>
              <a:buFontTx/>
              <a:buNone/>
              <a:defRPr sz="1800"/>
            </a:pPr>
            <a:r>
              <a:rPr sz="3040">
                <a:solidFill>
                  <a:srgbClr val="3F6797"/>
                </a:solidFill>
                <a:latin typeface="Comic Sans MS Bold"/>
                <a:ea typeface="Comic Sans MS Bold"/>
                <a:cs typeface="Comic Sans MS Bold"/>
                <a:sym typeface="Comic Sans MS Bold"/>
              </a:rPr>
              <a:t>Intenzionare (fissarne l’orizzonte intenzionale)</a:t>
            </a:r>
          </a:p>
          <a:p>
            <a:pPr marL="0" lvl="0" indent="0" defTabSz="347472">
              <a:spcBef>
                <a:spcPts val="900"/>
              </a:spcBef>
              <a:buSzTx/>
              <a:buFontTx/>
              <a:buNone/>
              <a:defRPr sz="1800"/>
            </a:pPr>
            <a:r>
              <a:rPr sz="3040">
                <a:solidFill>
                  <a:srgbClr val="3F6797"/>
                </a:solidFill>
                <a:latin typeface="Comic Sans MS Bold"/>
                <a:ea typeface="Comic Sans MS Bold"/>
                <a:cs typeface="Comic Sans MS Bold"/>
                <a:sym typeface="Comic Sans MS Bold"/>
              </a:rPr>
              <a:t>Decantare (decantare nei saperi l’orizzonte intenzionale dei processi educativi)</a:t>
            </a:r>
          </a:p>
        </p:txBody>
      </p:sp>
      <p:sp>
        <p:nvSpPr>
          <p:cNvPr id="151" name="Shape 151"/>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15</a:t>
            </a:fld>
            <a:endParaRPr sz="1200">
              <a:solidFill>
                <a:srgbClr val="FFFFFF"/>
              </a:solidFill>
            </a:endParaRP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image1.png"/>
          <p:cNvPicPr/>
          <p:nvPr/>
        </p:nvPicPr>
        <p:blipFill>
          <a:blip r:embed="rId2">
            <a:extLst/>
          </a:blip>
          <a:stretch>
            <a:fillRect/>
          </a:stretch>
        </p:blipFill>
        <p:spPr>
          <a:xfrm>
            <a:off x="0" y="1706"/>
            <a:ext cx="9180512" cy="6872635"/>
          </a:xfrm>
          <a:prstGeom prst="rect">
            <a:avLst/>
          </a:prstGeom>
          <a:ln w="12700">
            <a:miter lim="400000"/>
          </a:ln>
        </p:spPr>
      </p:pic>
      <p:sp>
        <p:nvSpPr>
          <p:cNvPr id="154" name="Shape 154"/>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55" name="Shape 155"/>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56" name="Shape 156"/>
          <p:cNvSpPr>
            <a:spLocks noGrp="1"/>
          </p:cNvSpPr>
          <p:nvPr>
            <p:ph type="title"/>
          </p:nvPr>
        </p:nvSpPr>
        <p:spPr>
          <a:xfrm>
            <a:off x="457200" y="274638"/>
            <a:ext cx="8229600" cy="1143001"/>
          </a:xfrm>
          <a:prstGeom prst="rect">
            <a:avLst/>
          </a:prstGeom>
        </p:spPr>
        <p:txBody>
          <a:bodyPr/>
          <a:lstStyle>
            <a:lvl1pPr>
              <a:spcBef>
                <a:spcPts val="1200"/>
              </a:spcBef>
              <a:defRPr sz="3500">
                <a:solidFill>
                  <a:srgbClr val="3F6797"/>
                </a:solidFill>
                <a:latin typeface="Comic Sans MS"/>
                <a:ea typeface="Comic Sans MS"/>
                <a:cs typeface="Comic Sans MS"/>
                <a:sym typeface="Comic Sans MS"/>
              </a:defRPr>
            </a:lvl1pPr>
          </a:lstStyle>
          <a:p>
            <a:pPr lvl="0">
              <a:defRPr sz="1800">
                <a:solidFill>
                  <a:srgbClr val="000000"/>
                </a:solidFill>
              </a:defRPr>
            </a:pPr>
            <a:r>
              <a:rPr sz="3500">
                <a:solidFill>
                  <a:srgbClr val="3F6797"/>
                </a:solidFill>
              </a:rPr>
              <a:t>Identità tradizionale della pedagogia</a:t>
            </a:r>
          </a:p>
        </p:txBody>
      </p:sp>
      <p:sp>
        <p:nvSpPr>
          <p:cNvPr id="157" name="Shape 157"/>
          <p:cNvSpPr>
            <a:spLocks noGrp="1"/>
          </p:cNvSpPr>
          <p:nvPr>
            <p:ph type="body" idx="1"/>
          </p:nvPr>
        </p:nvSpPr>
        <p:spPr>
          <a:xfrm>
            <a:off x="457200" y="1600200"/>
            <a:ext cx="8229600" cy="4525963"/>
          </a:xfrm>
          <a:prstGeom prst="rect">
            <a:avLst/>
          </a:prstGeom>
        </p:spPr>
        <p:txBody>
          <a:bodyPr/>
          <a:lstStyle/>
          <a:p>
            <a:pPr marL="0" lvl="0" indent="0" defTabSz="333756">
              <a:spcBef>
                <a:spcPts val="800"/>
              </a:spcBef>
              <a:buSzTx/>
              <a:buFontTx/>
              <a:buNone/>
              <a:defRPr sz="1800"/>
            </a:pPr>
            <a:endParaRPr sz="876">
              <a:latin typeface="Times Roman"/>
              <a:ea typeface="Times Roman"/>
              <a:cs typeface="Times Roman"/>
              <a:sym typeface="Times Roman"/>
            </a:endParaRPr>
          </a:p>
          <a:p>
            <a:pPr marL="0" lvl="0" indent="0" defTabSz="333756">
              <a:spcBef>
                <a:spcPts val="800"/>
              </a:spcBef>
              <a:buSzTx/>
              <a:buFontTx/>
              <a:buNone/>
              <a:defRPr sz="1800"/>
            </a:pPr>
            <a:r>
              <a:rPr sz="2555" b="1">
                <a:solidFill>
                  <a:srgbClr val="3F6797"/>
                </a:solidFill>
                <a:latin typeface="Comic Sans MS"/>
                <a:ea typeface="Comic Sans MS"/>
                <a:cs typeface="Comic Sans MS"/>
                <a:sym typeface="Comic Sans MS"/>
              </a:rPr>
              <a:t>Tra la seconda metà dell’Ottocento e la prima metà del Novecento sono tre i modelli che accolgono la trasformazione della pedagogia da disciplina delle pratiche a disciplina dei saperi teorici:</a:t>
            </a:r>
            <a:endParaRPr sz="876" b="1">
              <a:solidFill>
                <a:srgbClr val="3F6797"/>
              </a:solidFill>
              <a:latin typeface="Comic Sans MS"/>
              <a:ea typeface="Comic Sans MS"/>
              <a:cs typeface="Comic Sans MS"/>
              <a:sym typeface="Comic Sans MS"/>
            </a:endParaRPr>
          </a:p>
          <a:p>
            <a:pPr marL="0" lvl="0" indent="0" defTabSz="333756">
              <a:spcBef>
                <a:spcPts val="800"/>
              </a:spcBef>
              <a:buSzTx/>
              <a:buFontTx/>
              <a:buNone/>
              <a:defRPr sz="1800"/>
            </a:pPr>
            <a:r>
              <a:rPr sz="2555" b="1">
                <a:solidFill>
                  <a:srgbClr val="3F6797"/>
                </a:solidFill>
                <a:latin typeface="Comic Sans MS"/>
                <a:ea typeface="Comic Sans MS"/>
                <a:cs typeface="Comic Sans MS"/>
                <a:sym typeface="Comic Sans MS"/>
              </a:rPr>
              <a:t>Modello Herbartiano </a:t>
            </a:r>
          </a:p>
          <a:p>
            <a:pPr marL="0" lvl="0" indent="0" defTabSz="333756">
              <a:spcBef>
                <a:spcPts val="800"/>
              </a:spcBef>
              <a:buSzTx/>
              <a:buFontTx/>
              <a:buNone/>
              <a:defRPr sz="1800"/>
            </a:pPr>
            <a:r>
              <a:rPr sz="2555" b="1">
                <a:solidFill>
                  <a:srgbClr val="3F6797"/>
                </a:solidFill>
                <a:latin typeface="Comic Sans MS"/>
                <a:ea typeface="Comic Sans MS"/>
                <a:cs typeface="Comic Sans MS"/>
                <a:sym typeface="Comic Sans MS"/>
              </a:rPr>
              <a:t>Modello Positivistico </a:t>
            </a:r>
          </a:p>
          <a:p>
            <a:pPr marL="0" lvl="0" indent="0" defTabSz="333756">
              <a:spcBef>
                <a:spcPts val="800"/>
              </a:spcBef>
              <a:buSzTx/>
              <a:buFontTx/>
              <a:buNone/>
              <a:defRPr sz="1800"/>
            </a:pPr>
            <a:r>
              <a:rPr sz="2555" b="1">
                <a:solidFill>
                  <a:srgbClr val="3F6797"/>
                </a:solidFill>
                <a:latin typeface="Comic Sans MS"/>
                <a:ea typeface="Comic Sans MS"/>
                <a:cs typeface="Comic Sans MS"/>
                <a:sym typeface="Comic Sans MS"/>
              </a:rPr>
              <a:t>Modello Idealistico</a:t>
            </a:r>
            <a:endParaRPr sz="876" b="1">
              <a:solidFill>
                <a:srgbClr val="3F6797"/>
              </a:solidFill>
              <a:latin typeface="Comic Sans MS"/>
              <a:ea typeface="Comic Sans MS"/>
              <a:cs typeface="Comic Sans MS"/>
              <a:sym typeface="Comic Sans MS"/>
            </a:endParaRPr>
          </a:p>
        </p:txBody>
      </p:sp>
      <p:sp>
        <p:nvSpPr>
          <p:cNvPr id="158" name="Shape 158"/>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16</a:t>
            </a:fld>
            <a:endParaRPr sz="1200">
              <a:solidFill>
                <a:srgbClr val="FFFFFF"/>
              </a:solidFill>
            </a:endParaRP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 name="image1.png"/>
          <p:cNvPicPr/>
          <p:nvPr/>
        </p:nvPicPr>
        <p:blipFill>
          <a:blip r:embed="rId2">
            <a:extLst/>
          </a:blip>
          <a:stretch>
            <a:fillRect/>
          </a:stretch>
        </p:blipFill>
        <p:spPr>
          <a:xfrm>
            <a:off x="0" y="1706"/>
            <a:ext cx="9180512" cy="6872635"/>
          </a:xfrm>
          <a:prstGeom prst="rect">
            <a:avLst/>
          </a:prstGeom>
          <a:ln w="12700">
            <a:miter lim="400000"/>
          </a:ln>
        </p:spPr>
      </p:pic>
      <p:sp>
        <p:nvSpPr>
          <p:cNvPr id="161" name="Shape 161"/>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62" name="Shape 162"/>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63" name="Shape 163"/>
          <p:cNvSpPr>
            <a:spLocks noGrp="1"/>
          </p:cNvSpPr>
          <p:nvPr>
            <p:ph type="title"/>
          </p:nvPr>
        </p:nvSpPr>
        <p:spPr>
          <a:xfrm>
            <a:off x="457200" y="274638"/>
            <a:ext cx="8229600" cy="1143001"/>
          </a:xfrm>
          <a:prstGeom prst="rect">
            <a:avLst/>
          </a:prstGeom>
        </p:spPr>
        <p:txBody>
          <a:bodyPr/>
          <a:lstStyle>
            <a:lvl1pPr>
              <a:defRPr sz="27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700">
                <a:solidFill>
                  <a:srgbClr val="002060"/>
                </a:solidFill>
              </a:rPr>
              <a:t/>
            </a:r>
            <a:br>
              <a:rPr sz="2700">
                <a:solidFill>
                  <a:srgbClr val="002060"/>
                </a:solidFill>
              </a:rPr>
            </a:br>
            <a:endParaRPr sz="2700">
              <a:solidFill>
                <a:srgbClr val="002060"/>
              </a:solidFill>
            </a:endParaRPr>
          </a:p>
        </p:txBody>
      </p:sp>
      <p:sp>
        <p:nvSpPr>
          <p:cNvPr id="164" name="Shape 164"/>
          <p:cNvSpPr>
            <a:spLocks noGrp="1"/>
          </p:cNvSpPr>
          <p:nvPr>
            <p:ph type="body" idx="1"/>
          </p:nvPr>
        </p:nvSpPr>
        <p:spPr>
          <a:xfrm>
            <a:off x="457200" y="1600200"/>
            <a:ext cx="8229600" cy="4525963"/>
          </a:xfrm>
          <a:prstGeom prst="rect">
            <a:avLst/>
          </a:prstGeom>
        </p:spPr>
        <p:txBody>
          <a:bodyPr/>
          <a:lstStyle/>
          <a:p>
            <a:pPr marL="0" lvl="0" indent="0" defTabSz="278892">
              <a:buSzTx/>
              <a:buFontTx/>
              <a:buNone/>
              <a:defRPr sz="1800"/>
            </a:pPr>
            <a:endParaRPr sz="732">
              <a:latin typeface="Times Roman"/>
              <a:ea typeface="Times Roman"/>
              <a:cs typeface="Times Roman"/>
              <a:sym typeface="Times Roman"/>
            </a:endParaRPr>
          </a:p>
          <a:p>
            <a:pPr marL="0" lvl="0" indent="0" defTabSz="278892">
              <a:buSzTx/>
              <a:buFontTx/>
              <a:buNone/>
              <a:defRPr sz="1800"/>
            </a:pPr>
            <a:r>
              <a:rPr sz="732">
                <a:latin typeface="Times Roman"/>
                <a:ea typeface="Times Roman"/>
                <a:cs typeface="Times Roman"/>
                <a:sym typeface="Times Roman"/>
              </a:rPr>
              <a:t>             </a:t>
            </a:r>
            <a:r>
              <a:rPr sz="1464">
                <a:latin typeface="Times Roman"/>
                <a:ea typeface="Times Roman"/>
                <a:cs typeface="Times Roman"/>
                <a:sym typeface="Times Roman"/>
              </a:rPr>
              <a:t>   (</a:t>
            </a:r>
            <a:r>
              <a:rPr sz="1464" b="1">
                <a:solidFill>
                  <a:srgbClr val="3F6797"/>
                </a:solidFill>
                <a:latin typeface="Comic Sans MS"/>
                <a:ea typeface="Comic Sans MS"/>
                <a:cs typeface="Comic Sans MS"/>
                <a:sym typeface="Comic Sans MS"/>
              </a:rPr>
              <a:t>Johann Friedrich Herbart, 1776-1841)</a:t>
            </a:r>
          </a:p>
          <a:p>
            <a:pPr marL="278892" lvl="0" indent="-278892" defTabSz="278892">
              <a:buSzTx/>
              <a:buFontTx/>
              <a:buNone/>
              <a:tabLst>
                <a:tab pos="76200" algn="l"/>
                <a:tab pos="266700" algn="l"/>
              </a:tabLst>
              <a:defRPr sz="1800"/>
            </a:pPr>
            <a:r>
              <a:rPr sz="1464" b="1">
                <a:solidFill>
                  <a:srgbClr val="3F6797"/>
                </a:solidFill>
                <a:latin typeface="Comic Sans MS"/>
                <a:ea typeface="Comic Sans MS"/>
                <a:cs typeface="Comic Sans MS"/>
                <a:sym typeface="Comic Sans MS"/>
              </a:rPr>
              <a:t>	.	1)  Herbart fa emergere la necessità di costituire la pedagogia come scienza, anche se scienza filosofica. Prende avvio una ricerca epistemologica in pedagogia. </a:t>
            </a:r>
          </a:p>
          <a:p>
            <a:pPr marL="278892" lvl="0" indent="-278892" defTabSz="278892">
              <a:buSzTx/>
              <a:buFontTx/>
              <a:buNone/>
              <a:tabLst>
                <a:tab pos="76200" algn="l"/>
                <a:tab pos="266700" algn="l"/>
              </a:tabLst>
              <a:defRPr sz="1800"/>
            </a:pPr>
            <a:r>
              <a:rPr sz="1464" b="1">
                <a:solidFill>
                  <a:srgbClr val="3F6797"/>
                </a:solidFill>
                <a:latin typeface="Comic Sans MS"/>
                <a:ea typeface="Comic Sans MS"/>
                <a:cs typeface="Comic Sans MS"/>
                <a:sym typeface="Comic Sans MS"/>
              </a:rPr>
              <a:t>	.	2)  La pedagogia di Herbart è ispirata da un umanesimo: ha come obiettivo finale quello di formare l’uomo e di formarlo come totalità armonica e come persona responsabile, mettendo in luce l’importanza del “carattere” nell’ambito dell’educazione morale e dell’educazione estetica. </a:t>
            </a:r>
          </a:p>
          <a:p>
            <a:pPr marL="278892" lvl="0" indent="-278892" defTabSz="278892">
              <a:buSzTx/>
              <a:buFontTx/>
              <a:buNone/>
              <a:tabLst>
                <a:tab pos="76200" algn="l"/>
                <a:tab pos="266700" algn="l"/>
              </a:tabLst>
              <a:defRPr sz="1800"/>
            </a:pPr>
            <a:r>
              <a:rPr sz="1464" b="1">
                <a:solidFill>
                  <a:srgbClr val="3F6797"/>
                </a:solidFill>
                <a:latin typeface="Comic Sans MS"/>
                <a:ea typeface="Comic Sans MS"/>
                <a:cs typeface="Comic Sans MS"/>
                <a:sym typeface="Comic Sans MS"/>
              </a:rPr>
              <a:t>	.	3)  Impegno di Herbart verso la psicologia (ricerca sperimentale del dualismo fra anima e corpo) e verso l’etica (etica kantiana del dovere) </a:t>
            </a:r>
          </a:p>
          <a:p>
            <a:pPr marL="278892" lvl="0" indent="-278892" defTabSz="278892">
              <a:buSzTx/>
              <a:buFontTx/>
              <a:buNone/>
              <a:tabLst>
                <a:tab pos="76200" algn="l"/>
                <a:tab pos="266700" algn="l"/>
              </a:tabLst>
              <a:defRPr sz="1800"/>
            </a:pPr>
            <a:r>
              <a:rPr sz="1464" b="1">
                <a:solidFill>
                  <a:srgbClr val="3F6797"/>
                </a:solidFill>
                <a:latin typeface="Comic Sans MS"/>
                <a:ea typeface="Comic Sans MS"/>
                <a:cs typeface="Comic Sans MS"/>
                <a:sym typeface="Comic Sans MS"/>
              </a:rPr>
              <a:t>	.	4)  L’obiettivo finale dell’attività scoalstica è quello di formare un soggetto attraverso l’acquisizione di una cultura morale che serve a realizzare l’insegnamento che influirà nella ulteriore formazione del carattere dell’uomo ormai indipendente, ma anche a produrre o a non produrre il terreno per la determinazione all’azione. </a:t>
            </a:r>
          </a:p>
        </p:txBody>
      </p:sp>
      <p:sp>
        <p:nvSpPr>
          <p:cNvPr id="165" name="Shape 165"/>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17</a:t>
            </a:fld>
            <a:endParaRPr sz="1200">
              <a:solidFill>
                <a:srgbClr val="FFFFFF"/>
              </a:solidFill>
            </a:endParaRPr>
          </a:p>
        </p:txBody>
      </p:sp>
      <p:sp>
        <p:nvSpPr>
          <p:cNvPr id="166" name="Shape 166"/>
          <p:cNvSpPr/>
          <p:nvPr/>
        </p:nvSpPr>
        <p:spPr>
          <a:xfrm>
            <a:off x="2483325" y="533718"/>
            <a:ext cx="4826519" cy="713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spcBef>
                <a:spcPts val="1200"/>
              </a:spcBef>
              <a:defRPr sz="3500">
                <a:solidFill>
                  <a:srgbClr val="3F6797"/>
                </a:solidFill>
                <a:latin typeface="Comic Sans MS"/>
                <a:ea typeface="Comic Sans MS"/>
                <a:cs typeface="Comic Sans MS"/>
                <a:sym typeface="Comic Sans MS"/>
              </a:defRPr>
            </a:lvl1pPr>
          </a:lstStyle>
          <a:p>
            <a:pPr lvl="0">
              <a:defRPr sz="1800">
                <a:solidFill>
                  <a:srgbClr val="000000"/>
                </a:solidFill>
              </a:defRPr>
            </a:pPr>
            <a:r>
              <a:rPr sz="3500">
                <a:solidFill>
                  <a:srgbClr val="3F6797"/>
                </a:solidFill>
              </a:rPr>
              <a:t>Il modello Herbartiano</a:t>
            </a: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 name="image1.png"/>
          <p:cNvPicPr/>
          <p:nvPr/>
        </p:nvPicPr>
        <p:blipFill>
          <a:blip r:embed="rId2">
            <a:extLst/>
          </a:blip>
          <a:stretch>
            <a:fillRect/>
          </a:stretch>
        </p:blipFill>
        <p:spPr>
          <a:xfrm>
            <a:off x="0" y="1706"/>
            <a:ext cx="9180512" cy="6872635"/>
          </a:xfrm>
          <a:prstGeom prst="rect">
            <a:avLst/>
          </a:prstGeom>
          <a:ln w="12700">
            <a:miter lim="400000"/>
          </a:ln>
        </p:spPr>
      </p:pic>
      <p:sp>
        <p:nvSpPr>
          <p:cNvPr id="169" name="Shape 169"/>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70" name="Shape 170"/>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71" name="Shape 171"/>
          <p:cNvSpPr>
            <a:spLocks noGrp="1"/>
          </p:cNvSpPr>
          <p:nvPr>
            <p:ph type="title"/>
          </p:nvPr>
        </p:nvSpPr>
        <p:spPr>
          <a:xfrm>
            <a:off x="457200" y="274638"/>
            <a:ext cx="8229600" cy="1143001"/>
          </a:xfrm>
          <a:prstGeom prst="rect">
            <a:avLst/>
          </a:prstGeom>
        </p:spPr>
        <p:txBody>
          <a:bodyPr/>
          <a:lstStyle/>
          <a:p>
            <a:pPr lvl="0" defTabSz="310895">
              <a:defRPr sz="1800"/>
            </a:pPr>
            <a:r>
              <a:rPr sz="2652"/>
              <a:t/>
            </a:r>
            <a:br>
              <a:rPr sz="2652"/>
            </a:br>
            <a:r>
              <a:rPr sz="1836">
                <a:solidFill>
                  <a:srgbClr val="002060"/>
                </a:solidFill>
                <a:latin typeface="Comic Sans MS Bold"/>
                <a:ea typeface="Comic Sans MS Bold"/>
                <a:cs typeface="Comic Sans MS Bold"/>
                <a:sym typeface="Comic Sans MS Bold"/>
              </a:rPr>
              <a:t/>
            </a:r>
            <a:br>
              <a:rPr sz="1836">
                <a:solidFill>
                  <a:srgbClr val="002060"/>
                </a:solidFill>
                <a:latin typeface="Comic Sans MS Bold"/>
                <a:ea typeface="Comic Sans MS Bold"/>
                <a:cs typeface="Comic Sans MS Bold"/>
                <a:sym typeface="Comic Sans MS Bold"/>
              </a:rPr>
            </a:br>
            <a:endParaRPr sz="1836">
              <a:solidFill>
                <a:srgbClr val="002060"/>
              </a:solidFill>
              <a:latin typeface="Comic Sans MS Bold"/>
              <a:ea typeface="Comic Sans MS Bold"/>
              <a:cs typeface="Comic Sans MS Bold"/>
              <a:sym typeface="Comic Sans MS Bold"/>
            </a:endParaRPr>
          </a:p>
        </p:txBody>
      </p:sp>
      <p:sp>
        <p:nvSpPr>
          <p:cNvPr id="172" name="Shape 172"/>
          <p:cNvSpPr>
            <a:spLocks noGrp="1"/>
          </p:cNvSpPr>
          <p:nvPr>
            <p:ph type="body" idx="1"/>
          </p:nvPr>
        </p:nvSpPr>
        <p:spPr>
          <a:xfrm>
            <a:off x="457200" y="1600200"/>
            <a:ext cx="8229600" cy="4525963"/>
          </a:xfrm>
          <a:prstGeom prst="rect">
            <a:avLst/>
          </a:prstGeom>
        </p:spPr>
        <p:txBody>
          <a:bodyPr/>
          <a:lstStyle/>
          <a:p>
            <a:pPr marL="0" lvl="0" indent="0" defTabSz="288036">
              <a:buSzTx/>
              <a:buFontTx/>
              <a:buNone/>
              <a:defRPr sz="1800"/>
            </a:pPr>
            <a:endParaRPr sz="756">
              <a:latin typeface="Times Roman"/>
              <a:ea typeface="Times Roman"/>
              <a:cs typeface="Times Roman"/>
              <a:sym typeface="Times Roman"/>
            </a:endParaRPr>
          </a:p>
          <a:p>
            <a:pPr marL="0" lvl="0" indent="0" algn="just" defTabSz="288036">
              <a:buSzTx/>
              <a:buFontTx/>
              <a:buNone/>
              <a:defRPr sz="1800"/>
            </a:pPr>
            <a:r>
              <a:rPr sz="2205">
                <a:solidFill>
                  <a:srgbClr val="3F6797"/>
                </a:solidFill>
                <a:latin typeface="Comic Sans MS"/>
                <a:ea typeface="Comic Sans MS"/>
                <a:cs typeface="Comic Sans MS"/>
                <a:sym typeface="Comic Sans MS"/>
              </a:rPr>
              <a:t>(metà Ottocento)</a:t>
            </a:r>
            <a:endParaRPr sz="756">
              <a:solidFill>
                <a:srgbClr val="3F6797"/>
              </a:solidFill>
              <a:latin typeface="Comic Sans MS"/>
              <a:ea typeface="Comic Sans MS"/>
              <a:cs typeface="Comic Sans MS"/>
              <a:sym typeface="Comic Sans MS"/>
            </a:endParaRPr>
          </a:p>
          <a:p>
            <a:pPr marL="288036" lvl="0" indent="-288036" algn="just" defTabSz="288036">
              <a:buSzTx/>
              <a:buFontTx/>
              <a:buNone/>
              <a:tabLst>
                <a:tab pos="76200" algn="l"/>
                <a:tab pos="279400" algn="l"/>
              </a:tabLst>
              <a:defRPr sz="1800"/>
            </a:pPr>
            <a:r>
              <a:rPr sz="1512">
                <a:solidFill>
                  <a:srgbClr val="3F6797"/>
                </a:solidFill>
                <a:latin typeface="Comic Sans MS"/>
                <a:ea typeface="Comic Sans MS"/>
                <a:cs typeface="Comic Sans MS"/>
                <a:sym typeface="Comic Sans MS"/>
              </a:rPr>
              <a:t>	.	1)  Le scienze psicologiche, sociologiche, antropologiche (anatomia, medicina, fisiologia) vengono assunte come materiali del discorso pedagogico. </a:t>
            </a:r>
            <a:endParaRPr sz="756">
              <a:solidFill>
                <a:srgbClr val="3F6797"/>
              </a:solidFill>
              <a:latin typeface="Comic Sans MS"/>
              <a:ea typeface="Comic Sans MS"/>
              <a:cs typeface="Comic Sans MS"/>
              <a:sym typeface="Comic Sans MS"/>
            </a:endParaRPr>
          </a:p>
          <a:p>
            <a:pPr marL="288036" lvl="0" indent="-288036" algn="just" defTabSz="288036">
              <a:buSzTx/>
              <a:buFontTx/>
              <a:buNone/>
              <a:tabLst>
                <a:tab pos="76200" algn="l"/>
                <a:tab pos="279400" algn="l"/>
              </a:tabLst>
              <a:defRPr sz="1800"/>
            </a:pPr>
            <a:r>
              <a:rPr sz="1512">
                <a:solidFill>
                  <a:srgbClr val="3F6797"/>
                </a:solidFill>
                <a:latin typeface="Comic Sans MS"/>
                <a:ea typeface="Comic Sans MS"/>
                <a:cs typeface="Comic Sans MS"/>
                <a:sym typeface="Comic Sans MS"/>
              </a:rPr>
              <a:t>	.	2)  La pedagogia è una scienza di sintesi di altre scienze, essa le curva in direzione educativa, le applica ai modelli di formazione, ma desume da esse i modelli e le prassi di intervento </a:t>
            </a:r>
            <a:endParaRPr sz="756">
              <a:solidFill>
                <a:srgbClr val="3F6797"/>
              </a:solidFill>
              <a:latin typeface="Comic Sans MS"/>
              <a:ea typeface="Comic Sans MS"/>
              <a:cs typeface="Comic Sans MS"/>
              <a:sym typeface="Comic Sans MS"/>
            </a:endParaRPr>
          </a:p>
          <a:p>
            <a:pPr marL="288036" lvl="0" indent="-288036" algn="just" defTabSz="288036">
              <a:buSzTx/>
              <a:buFontTx/>
              <a:buNone/>
              <a:tabLst>
                <a:tab pos="76200" algn="l"/>
                <a:tab pos="279400" algn="l"/>
              </a:tabLst>
              <a:defRPr sz="1800"/>
            </a:pPr>
            <a:r>
              <a:rPr sz="1512">
                <a:solidFill>
                  <a:srgbClr val="3F6797"/>
                </a:solidFill>
                <a:latin typeface="Comic Sans MS"/>
                <a:ea typeface="Comic Sans MS"/>
                <a:cs typeface="Comic Sans MS"/>
                <a:sym typeface="Comic Sans MS"/>
              </a:rPr>
              <a:t>	.	3)  La pedagogia è scienza in quanto assorbe le scienze e si modella come sapere pratico su quelle scienze, mantenendo tra di esse il ruolo di sintesi e di collante in funzione delle prassi educative. </a:t>
            </a:r>
            <a:endParaRPr sz="756">
              <a:solidFill>
                <a:srgbClr val="3F6797"/>
              </a:solidFill>
              <a:latin typeface="Comic Sans MS"/>
              <a:ea typeface="Comic Sans MS"/>
              <a:cs typeface="Comic Sans MS"/>
              <a:sym typeface="Comic Sans MS"/>
            </a:endParaRPr>
          </a:p>
          <a:p>
            <a:pPr marL="288036" lvl="0" indent="-288036" algn="just" defTabSz="288036">
              <a:buSzTx/>
              <a:buFontTx/>
              <a:buNone/>
              <a:tabLst>
                <a:tab pos="76200" algn="l"/>
                <a:tab pos="279400" algn="l"/>
              </a:tabLst>
              <a:defRPr sz="1800"/>
            </a:pPr>
            <a:r>
              <a:rPr sz="1512">
                <a:solidFill>
                  <a:srgbClr val="3F6797"/>
                </a:solidFill>
                <a:latin typeface="Comic Sans MS"/>
                <a:ea typeface="Comic Sans MS"/>
                <a:cs typeface="Comic Sans MS"/>
                <a:sym typeface="Comic Sans MS"/>
              </a:rPr>
              <a:t>	.	4)  Dalle riflessioni teoriche di Comte, Spencer, Ardigò, Durkheim emerge l’idea di un sapere pedagogico che ha messo in crisi la pedagogia filosofica, vista come una forma di teoresi legata al livello metafisico dei saperi e risolta con l’affermarsi del metodo sperimentale. </a:t>
            </a:r>
            <a:endParaRPr sz="756">
              <a:solidFill>
                <a:srgbClr val="3F6797"/>
              </a:solidFill>
              <a:latin typeface="Comic Sans MS"/>
              <a:ea typeface="Comic Sans MS"/>
              <a:cs typeface="Comic Sans MS"/>
              <a:sym typeface="Comic Sans MS"/>
            </a:endParaRPr>
          </a:p>
        </p:txBody>
      </p:sp>
      <p:sp>
        <p:nvSpPr>
          <p:cNvPr id="173" name="Shape 173"/>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18</a:t>
            </a:fld>
            <a:endParaRPr sz="1200">
              <a:solidFill>
                <a:srgbClr val="FFFFFF"/>
              </a:solidFill>
            </a:endParaRPr>
          </a:p>
        </p:txBody>
      </p:sp>
      <p:sp>
        <p:nvSpPr>
          <p:cNvPr id="174" name="Shape 174"/>
          <p:cNvSpPr/>
          <p:nvPr/>
        </p:nvSpPr>
        <p:spPr>
          <a:xfrm>
            <a:off x="2167747" y="533718"/>
            <a:ext cx="5526043" cy="713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spcBef>
                <a:spcPts val="1200"/>
              </a:spcBef>
              <a:defRPr sz="3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3500">
                <a:solidFill>
                  <a:srgbClr val="3F6797"/>
                </a:solidFill>
              </a:rPr>
              <a:t>Il modello del Positivismo</a:t>
            </a: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1.png"/>
          <p:cNvPicPr/>
          <p:nvPr/>
        </p:nvPicPr>
        <p:blipFill>
          <a:blip r:embed="rId2">
            <a:extLst/>
          </a:blip>
          <a:stretch>
            <a:fillRect/>
          </a:stretch>
        </p:blipFill>
        <p:spPr>
          <a:xfrm>
            <a:off x="0" y="1706"/>
            <a:ext cx="9180512" cy="6872635"/>
          </a:xfrm>
          <a:prstGeom prst="rect">
            <a:avLst/>
          </a:prstGeom>
          <a:ln w="12700">
            <a:miter lim="400000"/>
          </a:ln>
        </p:spPr>
      </p:pic>
      <p:sp>
        <p:nvSpPr>
          <p:cNvPr id="177" name="Shape 177"/>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78" name="Shape 178"/>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79" name="Shape 179"/>
          <p:cNvSpPr>
            <a:spLocks noGrp="1"/>
          </p:cNvSpPr>
          <p:nvPr>
            <p:ph type="title"/>
          </p:nvPr>
        </p:nvSpPr>
        <p:spPr>
          <a:xfrm>
            <a:off x="457200" y="274638"/>
            <a:ext cx="8229600" cy="1143001"/>
          </a:xfrm>
          <a:prstGeom prst="rect">
            <a:avLst/>
          </a:prstGeom>
        </p:spPr>
        <p:txBody>
          <a:bodyPr/>
          <a:lstStyle/>
          <a:p>
            <a:pPr lvl="0" defTabSz="292607">
              <a:defRPr sz="1800"/>
            </a:pPr>
            <a:r>
              <a:rPr sz="2816"/>
              <a:t/>
            </a:r>
            <a:br>
              <a:rPr sz="2816"/>
            </a:br>
            <a:r>
              <a:rPr sz="2816">
                <a:latin typeface="Comic Sans MS"/>
                <a:ea typeface="Comic Sans MS"/>
                <a:cs typeface="Comic Sans MS"/>
                <a:sym typeface="Comic Sans MS"/>
              </a:rPr>
              <a:t>Modello dell’Idealismo</a:t>
            </a:r>
            <a:endParaRPr sz="768"/>
          </a:p>
        </p:txBody>
      </p:sp>
      <p:sp>
        <p:nvSpPr>
          <p:cNvPr id="180" name="Shape 180"/>
          <p:cNvSpPr>
            <a:spLocks noGrp="1"/>
          </p:cNvSpPr>
          <p:nvPr>
            <p:ph type="body" idx="1"/>
          </p:nvPr>
        </p:nvSpPr>
        <p:spPr>
          <a:xfrm>
            <a:off x="457200" y="1600200"/>
            <a:ext cx="8229600" cy="4525963"/>
          </a:xfrm>
          <a:prstGeom prst="rect">
            <a:avLst/>
          </a:prstGeom>
        </p:spPr>
        <p:txBody>
          <a:bodyPr/>
          <a:lstStyle/>
          <a:p>
            <a:pPr marL="0" lvl="0" indent="0" algn="just" defTabSz="182880">
              <a:spcBef>
                <a:spcPts val="400"/>
              </a:spcBef>
              <a:buSzTx/>
              <a:buFontTx/>
              <a:buNone/>
              <a:defRPr sz="1800"/>
            </a:pPr>
            <a:r>
              <a:rPr sz="1520">
                <a:solidFill>
                  <a:srgbClr val="3F6797"/>
                </a:solidFill>
                <a:latin typeface="Comic Sans MS Bold"/>
                <a:ea typeface="Comic Sans MS Bold"/>
                <a:cs typeface="Comic Sans MS Bold"/>
                <a:sym typeface="Comic Sans MS Bold"/>
              </a:rPr>
              <a:t>( Giovanni Gentile 1875-1944)</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1)  Per Gentile la pedagogia si fa veramente scienza solo se diviene filosofia, poiché il processo di svolgimento della vita spirituale, che è l’oggetto specifico dell’educazione, è definibile e comprensibile solo fuori da ogni dualismo e da ogni meccanicismo, propri delle filosofie dell’educazione, che si ispirano alla lezione di Herbart e del positivismo. </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2)  La vera pedagogia scientifica, espressa nel lavoro pedagogico più importante di Gentile Sommario di pedagogia come scienza filosofica (1913-1914), è quella che pensa l’educazione, e l’uomo che ne è il protagonista, in termini di spirito, di sviluppo dialettico e di unità, attraverso il principio della sintesi a priori. </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3)  Vera scienza è solo la filosofia e vera educazione è solo autoeducazione. </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4)  La pedagogia non è tecnica, ma approfondimento della vita dello spirito. </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5)  Centralità dell’insegnante, della sua cultura e della sua autorità. </a:t>
            </a:r>
          </a:p>
          <a:p>
            <a:pPr marL="182880" lvl="0" indent="-182880" algn="just" defTabSz="182880">
              <a:spcBef>
                <a:spcPts val="400"/>
              </a:spcBef>
              <a:buSzTx/>
              <a:buFontTx/>
              <a:buNone/>
              <a:tabLst>
                <a:tab pos="50800" algn="l"/>
                <a:tab pos="177800" algn="l"/>
              </a:tabLst>
              <a:defRPr sz="1800"/>
            </a:pPr>
            <a:r>
              <a:rPr sz="1520">
                <a:solidFill>
                  <a:srgbClr val="3F6797"/>
                </a:solidFill>
                <a:latin typeface="Comic Sans MS Bold"/>
                <a:ea typeface="Comic Sans MS Bold"/>
                <a:cs typeface="Comic Sans MS Bold"/>
                <a:sym typeface="Comic Sans MS Bold"/>
              </a:rPr>
              <a:t>	.	6)  Riforma Gentile 1923. </a:t>
            </a:r>
          </a:p>
        </p:txBody>
      </p:sp>
      <p:sp>
        <p:nvSpPr>
          <p:cNvPr id="181" name="Shape 181"/>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19</a:t>
            </a:fld>
            <a:endParaRPr sz="1200">
              <a:solidFill>
                <a:srgbClr val="FFFFFF"/>
              </a:solidFill>
            </a:endParaRP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1.png"/>
          <p:cNvPicPr/>
          <p:nvPr/>
        </p:nvPicPr>
        <p:blipFill>
          <a:blip r:embed="rId2">
            <a:extLst/>
          </a:blip>
          <a:stretch>
            <a:fillRect/>
          </a:stretch>
        </p:blipFill>
        <p:spPr>
          <a:xfrm>
            <a:off x="0" y="1706"/>
            <a:ext cx="9180512" cy="6872635"/>
          </a:xfrm>
          <a:prstGeom prst="rect">
            <a:avLst/>
          </a:prstGeom>
          <a:ln w="12700">
            <a:miter lim="400000"/>
          </a:ln>
        </p:spPr>
      </p:pic>
      <p:sp>
        <p:nvSpPr>
          <p:cNvPr id="56" name="Shape 56"/>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57" name="Shape 57"/>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58" name="Shape 58"/>
          <p:cNvSpPr>
            <a:spLocks noGrp="1"/>
          </p:cNvSpPr>
          <p:nvPr>
            <p:ph type="title"/>
          </p:nvPr>
        </p:nvSpPr>
        <p:spPr>
          <a:xfrm>
            <a:off x="457200" y="695457"/>
            <a:ext cx="8229600" cy="722181"/>
          </a:xfrm>
          <a:prstGeom prst="rect">
            <a:avLst/>
          </a:prstGeom>
        </p:spPr>
        <p:txBody>
          <a:bodyPr>
            <a:normAutofit/>
          </a:bodyPr>
          <a:lstStyle>
            <a:lvl1pPr>
              <a:defRPr sz="27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800" dirty="0">
                <a:solidFill>
                  <a:srgbClr val="3F6797"/>
                </a:solidFill>
                <a:latin typeface="Comic Sans MS"/>
                <a:cs typeface="Comic Sans MS"/>
              </a:rPr>
              <a:t>Il significato di Educazione</a:t>
            </a:r>
          </a:p>
        </p:txBody>
      </p:sp>
      <p:sp>
        <p:nvSpPr>
          <p:cNvPr id="59" name="Shape 59"/>
          <p:cNvSpPr>
            <a:spLocks noGrp="1"/>
          </p:cNvSpPr>
          <p:nvPr>
            <p:ph type="body" idx="1"/>
          </p:nvPr>
        </p:nvSpPr>
        <p:spPr>
          <a:xfrm>
            <a:off x="457200" y="1600200"/>
            <a:ext cx="8229600" cy="4525963"/>
          </a:xfrm>
          <a:prstGeom prst="rect">
            <a:avLst/>
          </a:prstGeom>
        </p:spPr>
        <p:txBody>
          <a:bodyPr>
            <a:normAutofit/>
          </a:bodyPr>
          <a:lstStyle/>
          <a:p>
            <a:pPr marL="0" lvl="0" indent="0" defTabSz="361188">
              <a:spcBef>
                <a:spcPts val="900"/>
              </a:spcBef>
              <a:buSzTx/>
              <a:buFontTx/>
              <a:buNone/>
              <a:defRPr sz="1800"/>
            </a:pPr>
            <a:r>
              <a:rPr sz="2800" dirty="0">
                <a:solidFill>
                  <a:schemeClr val="tx1"/>
                </a:solidFill>
                <a:latin typeface="Comic Sans MS"/>
                <a:ea typeface="Comic Sans MS"/>
                <a:cs typeface="Comic Sans MS"/>
                <a:sym typeface="Comic Sans MS"/>
              </a:rPr>
              <a:t>Che cosa è l'Educazione</a:t>
            </a:r>
          </a:p>
          <a:p>
            <a:pPr marL="0" lvl="0" indent="0" defTabSz="361188">
              <a:spcBef>
                <a:spcPts val="900"/>
              </a:spcBef>
              <a:buSzTx/>
              <a:buFontTx/>
              <a:buNone/>
              <a:defRPr sz="1800"/>
            </a:pPr>
            <a:r>
              <a:rPr sz="2600" dirty="0">
                <a:solidFill>
                  <a:schemeClr val="tx1"/>
                </a:solidFill>
                <a:latin typeface="Comic Sans MS"/>
                <a:ea typeface="Comic Sans MS"/>
                <a:cs typeface="Comic Sans MS"/>
                <a:sym typeface="Comic Sans MS"/>
              </a:rPr>
              <a:t>Educazione è un insieme di processi volto a favorire e a orientare la crescita della persona umana verso l'autonomia, la socializzazione e la responsabilità personale</a:t>
            </a:r>
          </a:p>
          <a:p>
            <a:pPr marL="0" lvl="0" indent="0" defTabSz="361188">
              <a:spcBef>
                <a:spcPts val="900"/>
              </a:spcBef>
              <a:buSzTx/>
              <a:buFontTx/>
              <a:buNone/>
              <a:defRPr sz="1800"/>
            </a:pPr>
            <a:r>
              <a:rPr sz="2600" dirty="0">
                <a:solidFill>
                  <a:schemeClr val="tx1"/>
                </a:solidFill>
                <a:latin typeface="Comic Sans MS"/>
                <a:ea typeface="Comic Sans MS"/>
                <a:cs typeface="Comic Sans MS"/>
                <a:sym typeface="Comic Sans MS"/>
              </a:rPr>
              <a:t>Ogni società cura questi processi mediante specifiche istituzioni che perpetuano se stesse, le proprie tradizioni, le proprie ideologie</a:t>
            </a:r>
          </a:p>
          <a:p>
            <a:pPr marL="0" lvl="0" indent="0" defTabSz="361188">
              <a:spcBef>
                <a:spcPts val="900"/>
              </a:spcBef>
              <a:buSzTx/>
              <a:buFontTx/>
              <a:buNone/>
              <a:defRPr sz="1800"/>
            </a:pPr>
            <a:r>
              <a:rPr sz="2600" dirty="0">
                <a:solidFill>
                  <a:schemeClr val="tx1"/>
                </a:solidFill>
                <a:latin typeface="Comic Sans MS"/>
                <a:ea typeface="Comic Sans MS"/>
                <a:cs typeface="Comic Sans MS"/>
                <a:sym typeface="Comic Sans MS"/>
              </a:rPr>
              <a:t>Tali società si trasformano, si rinnovano e si ristrutturano </a:t>
            </a:r>
            <a:r>
              <a:rPr sz="2600" dirty="0">
                <a:solidFill>
                  <a:srgbClr val="011A99"/>
                </a:solidFill>
                <a:latin typeface="Comic Sans MS"/>
                <a:ea typeface="Comic Sans MS"/>
                <a:cs typeface="Comic Sans MS"/>
                <a:sym typeface="Comic Sans MS"/>
              </a:rPr>
              <a:t>costantemente.</a:t>
            </a:r>
            <a:endParaRPr sz="2600" dirty="0">
              <a:latin typeface="Comic Sans MS"/>
              <a:ea typeface="Comic Sans MS"/>
              <a:cs typeface="Comic Sans MS"/>
              <a:sym typeface="Comic Sans MS"/>
            </a:endParaRPr>
          </a:p>
        </p:txBody>
      </p:sp>
      <p:sp>
        <p:nvSpPr>
          <p:cNvPr id="60" name="Shape 60"/>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a:t>
            </a:fld>
            <a:endParaRPr sz="1200">
              <a:solidFill>
                <a:srgbClr val="FFFFFF"/>
              </a:solidFill>
            </a:endParaRP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3" name="image1.png"/>
          <p:cNvPicPr/>
          <p:nvPr/>
        </p:nvPicPr>
        <p:blipFill>
          <a:blip r:embed="rId2">
            <a:extLst/>
          </a:blip>
          <a:stretch>
            <a:fillRect/>
          </a:stretch>
        </p:blipFill>
        <p:spPr>
          <a:xfrm>
            <a:off x="0" y="1706"/>
            <a:ext cx="9180512" cy="6872635"/>
          </a:xfrm>
          <a:prstGeom prst="rect">
            <a:avLst/>
          </a:prstGeom>
          <a:ln w="12700">
            <a:miter lim="400000"/>
          </a:ln>
        </p:spPr>
      </p:pic>
      <p:sp>
        <p:nvSpPr>
          <p:cNvPr id="184" name="Shape 184"/>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85" name="Shape 185"/>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86" name="Shape 186"/>
          <p:cNvSpPr>
            <a:spLocks noGrp="1"/>
          </p:cNvSpPr>
          <p:nvPr>
            <p:ph type="title"/>
          </p:nvPr>
        </p:nvSpPr>
        <p:spPr>
          <a:xfrm>
            <a:off x="457200" y="274638"/>
            <a:ext cx="8229600" cy="1143001"/>
          </a:xfrm>
          <a:prstGeom prst="rect">
            <a:avLst/>
          </a:prstGeom>
        </p:spPr>
        <p:txBody>
          <a:bodyPr>
            <a:normAutofit fontScale="90000"/>
          </a:bodyPr>
          <a:lstStyle>
            <a:lvl1pPr defTabSz="370331">
              <a:defRPr sz="3564"/>
            </a:lvl1pPr>
          </a:lstStyle>
          <a:p>
            <a:pPr lvl="0">
              <a:defRPr sz="1800"/>
            </a:pPr>
            <a:r>
              <a:rPr sz="3564"/>
              <a:t/>
            </a:r>
            <a:br>
              <a:rPr sz="3564"/>
            </a:br>
            <a:endParaRPr sz="3564"/>
          </a:p>
        </p:txBody>
      </p:sp>
      <p:sp>
        <p:nvSpPr>
          <p:cNvPr id="187" name="Shape 187"/>
          <p:cNvSpPr>
            <a:spLocks noGrp="1"/>
          </p:cNvSpPr>
          <p:nvPr>
            <p:ph type="body" idx="1"/>
          </p:nvPr>
        </p:nvSpPr>
        <p:spPr>
          <a:xfrm>
            <a:off x="457200" y="1600200"/>
            <a:ext cx="8229600" cy="4525963"/>
          </a:xfrm>
          <a:prstGeom prst="rect">
            <a:avLst/>
          </a:prstGeom>
        </p:spPr>
        <p:txBody>
          <a:bodyPr/>
          <a:lstStyle/>
          <a:p>
            <a:pPr marL="0" lvl="0" indent="0" algn="just" defTabSz="402336">
              <a:lnSpc>
                <a:spcPct val="150000"/>
              </a:lnSpc>
              <a:spcBef>
                <a:spcPts val="0"/>
              </a:spcBef>
              <a:buSzTx/>
              <a:buNone/>
              <a:defRPr sz="1800"/>
            </a:pPr>
            <a:r>
              <a:rPr sz="1760">
                <a:solidFill>
                  <a:srgbClr val="002060"/>
                </a:solidFill>
                <a:latin typeface="Comic Sans MS Bold"/>
                <a:ea typeface="Comic Sans MS Bold"/>
                <a:cs typeface="Comic Sans MS Bold"/>
                <a:sym typeface="Comic Sans MS Bold"/>
              </a:rPr>
              <a:t>«In sette anni di scuola popolare […] ho badato solo a non dire stupidaggini, a non lasciarle dire e a non perdere tempo. Poi ho badato a edificare me stesso, a essere io come avrei voluto che</a:t>
            </a:r>
          </a:p>
          <a:p>
            <a:pPr marL="0" lvl="0" indent="0" algn="just" defTabSz="402336">
              <a:lnSpc>
                <a:spcPct val="150000"/>
              </a:lnSpc>
              <a:spcBef>
                <a:spcPts val="0"/>
              </a:spcBef>
              <a:buSzTx/>
              <a:buNone/>
              <a:defRPr sz="1800"/>
            </a:pPr>
            <a:r>
              <a:rPr sz="1760">
                <a:solidFill>
                  <a:srgbClr val="002060"/>
                </a:solidFill>
                <a:latin typeface="Comic Sans MS Bold"/>
                <a:ea typeface="Comic Sans MS Bold"/>
                <a:cs typeface="Comic Sans MS Bold"/>
                <a:sym typeface="Comic Sans MS Bold"/>
              </a:rPr>
              <a:t>diventassero loro. Spesso gli amici mi chiedono come faccio a fare scuola e come faccio a averla piena. Insistono perché io scriva per loro un metodo, che io precisi i programmi, le materie, la tecnica didattica. Sbagliano la domanda, non</a:t>
            </a:r>
          </a:p>
          <a:p>
            <a:pPr marL="0" lvl="0" indent="0" algn="just" defTabSz="402336">
              <a:lnSpc>
                <a:spcPct val="150000"/>
              </a:lnSpc>
              <a:spcBef>
                <a:spcPts val="0"/>
              </a:spcBef>
              <a:buSzTx/>
              <a:buNone/>
              <a:defRPr sz="1800"/>
            </a:pPr>
            <a:r>
              <a:rPr sz="1760">
                <a:solidFill>
                  <a:srgbClr val="002060"/>
                </a:solidFill>
                <a:latin typeface="Comic Sans MS Bold"/>
                <a:ea typeface="Comic Sans MS Bold"/>
                <a:cs typeface="Comic Sans MS Bold"/>
                <a:sym typeface="Comic Sans MS Bold"/>
              </a:rPr>
              <a:t>dovrebbero preoccuparsi di cosa bisogna fare per fare scuola, ma solo di come bisogna essere per fare scuola» Milani L., Esperienze pastorali, Firenze, LEF, 1958, pp. 238-240</a:t>
            </a:r>
          </a:p>
        </p:txBody>
      </p:sp>
      <p:sp>
        <p:nvSpPr>
          <p:cNvPr id="188" name="Shape 188"/>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20</a:t>
            </a:fld>
            <a:endParaRPr sz="1200">
              <a:solidFill>
                <a:srgbClr val="FFFFFF"/>
              </a:solidFill>
            </a:endParaRP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1.png"/>
          <p:cNvPicPr/>
          <p:nvPr/>
        </p:nvPicPr>
        <p:blipFill>
          <a:blip r:embed="rId2">
            <a:extLst/>
          </a:blip>
          <a:stretch>
            <a:fillRect/>
          </a:stretch>
        </p:blipFill>
        <p:spPr>
          <a:xfrm>
            <a:off x="0" y="1706"/>
            <a:ext cx="9180512" cy="6872635"/>
          </a:xfrm>
          <a:prstGeom prst="rect">
            <a:avLst/>
          </a:prstGeom>
          <a:ln w="12700">
            <a:miter lim="400000"/>
          </a:ln>
        </p:spPr>
      </p:pic>
      <p:sp>
        <p:nvSpPr>
          <p:cNvPr id="63" name="Shape 63"/>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64" name="Shape 64"/>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65" name="Shape 65"/>
          <p:cNvSpPr>
            <a:spLocks noGrp="1"/>
          </p:cNvSpPr>
          <p:nvPr>
            <p:ph type="title"/>
          </p:nvPr>
        </p:nvSpPr>
        <p:spPr>
          <a:xfrm>
            <a:off x="457200" y="695457"/>
            <a:ext cx="8229600" cy="722181"/>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Il significato di Pedagogia</a:t>
            </a:r>
          </a:p>
        </p:txBody>
      </p:sp>
      <p:sp>
        <p:nvSpPr>
          <p:cNvPr id="66" name="Shape 66"/>
          <p:cNvSpPr>
            <a:spLocks noGrp="1"/>
          </p:cNvSpPr>
          <p:nvPr>
            <p:ph type="body" idx="1"/>
          </p:nvPr>
        </p:nvSpPr>
        <p:spPr>
          <a:xfrm>
            <a:off x="457200" y="1600200"/>
            <a:ext cx="8229600" cy="4525963"/>
          </a:xfrm>
          <a:prstGeom prst="rect">
            <a:avLst/>
          </a:prstGeom>
        </p:spPr>
        <p:txBody>
          <a:bodyPr/>
          <a:lstStyle/>
          <a:p>
            <a:pPr marL="0" lvl="0" indent="0" defTabSz="333756">
              <a:spcBef>
                <a:spcPts val="800"/>
              </a:spcBef>
              <a:buSzTx/>
              <a:buFontTx/>
              <a:buNone/>
              <a:defRPr sz="1800"/>
            </a:pPr>
            <a:r>
              <a:rPr sz="2701">
                <a:solidFill>
                  <a:srgbClr val="011A99"/>
                </a:solidFill>
                <a:latin typeface="Comic Sans MS"/>
                <a:ea typeface="Comic Sans MS"/>
                <a:cs typeface="Comic Sans MS"/>
                <a:sym typeface="Comic Sans MS"/>
              </a:rPr>
              <a:t>Che cosa è la Pedagogia</a:t>
            </a:r>
            <a:endParaRPr sz="876">
              <a:latin typeface="Comic Sans MS"/>
              <a:ea typeface="Comic Sans MS"/>
              <a:cs typeface="Comic Sans MS"/>
              <a:sym typeface="Comic Sans MS"/>
            </a:endParaRPr>
          </a:p>
          <a:p>
            <a:pPr marL="0" lvl="0" indent="0" defTabSz="333756">
              <a:spcBef>
                <a:spcPts val="800"/>
              </a:spcBef>
              <a:buSzTx/>
              <a:buFontTx/>
              <a:buNone/>
              <a:defRPr sz="1800"/>
            </a:pPr>
            <a:r>
              <a:rPr sz="2117">
                <a:solidFill>
                  <a:srgbClr val="011A99"/>
                </a:solidFill>
                <a:latin typeface="Comic Sans MS"/>
                <a:ea typeface="Comic Sans MS"/>
                <a:cs typeface="Comic Sans MS"/>
                <a:sym typeface="Comic Sans MS"/>
              </a:rPr>
              <a:t>La pedagogia “comprende l’arte dell’educazione, la scienza di quell’arte, e la filosofia di quella scienza” (Laeng, 1992, vol. V, p. 8855).</a:t>
            </a:r>
            <a:endParaRPr sz="876">
              <a:latin typeface="Comic Sans MS"/>
              <a:ea typeface="Comic Sans MS"/>
              <a:cs typeface="Comic Sans MS"/>
              <a:sym typeface="Comic Sans MS"/>
            </a:endParaRPr>
          </a:p>
          <a:p>
            <a:pPr marL="0" lvl="0" indent="0" defTabSz="333756">
              <a:spcBef>
                <a:spcPts val="800"/>
              </a:spcBef>
              <a:buSzTx/>
              <a:buFontTx/>
              <a:buNone/>
              <a:defRPr sz="1800"/>
            </a:pPr>
            <a:r>
              <a:rPr sz="2117">
                <a:solidFill>
                  <a:srgbClr val="011A99"/>
                </a:solidFill>
                <a:latin typeface="Comic Sans MS"/>
                <a:ea typeface="Comic Sans MS"/>
                <a:cs typeface="Comic Sans MS"/>
                <a:sym typeface="Comic Sans MS"/>
              </a:rPr>
              <a:t>Il vocabolo paideia compare per la prima volta all’inizio dell’opera di Eschilo (525/24-456/55 a.C.), </a:t>
            </a:r>
            <a:r>
              <a:rPr sz="2117" i="1">
                <a:solidFill>
                  <a:srgbClr val="011A99"/>
                </a:solidFill>
                <a:latin typeface="Comic Sans MS"/>
                <a:ea typeface="Comic Sans MS"/>
                <a:cs typeface="Comic Sans MS"/>
                <a:sym typeface="Comic Sans MS"/>
              </a:rPr>
              <a:t>I sette contro Tebe </a:t>
            </a:r>
            <a:r>
              <a:rPr sz="2117">
                <a:solidFill>
                  <a:srgbClr val="011A99"/>
                </a:solidFill>
                <a:latin typeface="Comic Sans MS"/>
                <a:ea typeface="Comic Sans MS"/>
                <a:cs typeface="Comic Sans MS"/>
                <a:sym typeface="Comic Sans MS"/>
              </a:rPr>
              <a:t>(467 a.C.), nell’accezione di nutrimento, allevamento, accoglienza, e in quella di Aristofane (445 ca. a.C.-388 ca. a.C.), </a:t>
            </a:r>
            <a:r>
              <a:rPr sz="2117" i="1">
                <a:solidFill>
                  <a:srgbClr val="011A99"/>
                </a:solidFill>
                <a:latin typeface="Comic Sans MS"/>
                <a:ea typeface="Comic Sans MS"/>
                <a:cs typeface="Comic Sans MS"/>
                <a:sym typeface="Comic Sans MS"/>
              </a:rPr>
              <a:t>Le</a:t>
            </a:r>
            <a:endParaRPr sz="876">
              <a:latin typeface="Comic Sans MS"/>
              <a:ea typeface="Comic Sans MS"/>
              <a:cs typeface="Comic Sans MS"/>
              <a:sym typeface="Comic Sans MS"/>
            </a:endParaRPr>
          </a:p>
          <a:p>
            <a:pPr marL="0" lvl="0" indent="0" defTabSz="333756">
              <a:spcBef>
                <a:spcPts val="800"/>
              </a:spcBef>
              <a:buSzTx/>
              <a:buFontTx/>
              <a:buNone/>
              <a:defRPr sz="1800"/>
            </a:pPr>
            <a:r>
              <a:rPr sz="2117" i="1">
                <a:solidFill>
                  <a:srgbClr val="011A99"/>
                </a:solidFill>
                <a:latin typeface="Comic Sans MS"/>
                <a:ea typeface="Comic Sans MS"/>
                <a:cs typeface="Comic Sans MS"/>
                <a:sym typeface="Comic Sans MS"/>
              </a:rPr>
              <a:t>nuvole </a:t>
            </a:r>
            <a:r>
              <a:rPr sz="2117">
                <a:solidFill>
                  <a:srgbClr val="011A99"/>
                </a:solidFill>
                <a:latin typeface="Comic Sans MS"/>
                <a:ea typeface="Comic Sans MS"/>
                <a:cs typeface="Comic Sans MS"/>
                <a:sym typeface="Comic Sans MS"/>
              </a:rPr>
              <a:t>(423 a.C.), dove l’autore presenta una satira della nuova filosofia e dei nuovi metodi educativi che accomuna a Socrate.</a:t>
            </a:r>
            <a:endParaRPr sz="876">
              <a:latin typeface="Comic Sans MS"/>
              <a:ea typeface="Comic Sans MS"/>
              <a:cs typeface="Comic Sans MS"/>
              <a:sym typeface="Comic Sans MS"/>
            </a:endParaRPr>
          </a:p>
        </p:txBody>
      </p:sp>
      <p:sp>
        <p:nvSpPr>
          <p:cNvPr id="67" name="Shape 67"/>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3</a:t>
            </a:fld>
            <a:endParaRPr sz="1200">
              <a:solidFill>
                <a:srgbClr val="FFFFFF"/>
              </a:solidFill>
            </a:endParaRP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image1.png"/>
          <p:cNvPicPr/>
          <p:nvPr/>
        </p:nvPicPr>
        <p:blipFill>
          <a:blip r:embed="rId2">
            <a:extLst/>
          </a:blip>
          <a:stretch>
            <a:fillRect/>
          </a:stretch>
        </p:blipFill>
        <p:spPr>
          <a:xfrm>
            <a:off x="0" y="1706"/>
            <a:ext cx="9180512" cy="6872635"/>
          </a:xfrm>
          <a:prstGeom prst="rect">
            <a:avLst/>
          </a:prstGeom>
          <a:ln w="12700">
            <a:miter lim="400000"/>
          </a:ln>
        </p:spPr>
      </p:pic>
      <p:sp>
        <p:nvSpPr>
          <p:cNvPr id="70" name="Shape 70"/>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71" name="Shape 71"/>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72" name="Shape 72"/>
          <p:cNvSpPr>
            <a:spLocks noGrp="1"/>
          </p:cNvSpPr>
          <p:nvPr>
            <p:ph type="title"/>
          </p:nvPr>
        </p:nvSpPr>
        <p:spPr>
          <a:xfrm>
            <a:off x="457200" y="695457"/>
            <a:ext cx="8229600" cy="722181"/>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Per una storia della pedagogia</a:t>
            </a:r>
          </a:p>
        </p:txBody>
      </p:sp>
      <p:sp>
        <p:nvSpPr>
          <p:cNvPr id="73" name="Shape 73"/>
          <p:cNvSpPr>
            <a:spLocks noGrp="1"/>
          </p:cNvSpPr>
          <p:nvPr>
            <p:ph type="body" idx="1"/>
          </p:nvPr>
        </p:nvSpPr>
        <p:spPr>
          <a:xfrm>
            <a:off x="457200" y="1600200"/>
            <a:ext cx="8229600" cy="4525963"/>
          </a:xfrm>
          <a:prstGeom prst="rect">
            <a:avLst/>
          </a:prstGeom>
        </p:spPr>
        <p:txBody>
          <a:bodyPr/>
          <a:lstStyle/>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Alcuni passaggi importanti</a:t>
            </a:r>
            <a:endParaRPr sz="1056">
              <a:latin typeface="Comic Sans MS"/>
              <a:ea typeface="Comic Sans MS"/>
              <a:cs typeface="Comic Sans MS"/>
              <a:sym typeface="Comic Sans MS"/>
            </a:endParaRPr>
          </a:p>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La </a:t>
            </a:r>
            <a:r>
              <a:rPr sz="3256" i="1">
                <a:solidFill>
                  <a:srgbClr val="011A99"/>
                </a:solidFill>
                <a:latin typeface="Comic Sans MS"/>
                <a:ea typeface="Comic Sans MS"/>
                <a:cs typeface="Comic Sans MS"/>
                <a:sym typeface="Comic Sans MS"/>
              </a:rPr>
              <a:t>paideia </a:t>
            </a:r>
            <a:r>
              <a:rPr sz="3256">
                <a:solidFill>
                  <a:srgbClr val="011A99"/>
                </a:solidFill>
                <a:latin typeface="Comic Sans MS"/>
                <a:ea typeface="Comic Sans MS"/>
                <a:cs typeface="Comic Sans MS"/>
                <a:sym typeface="Comic Sans MS"/>
              </a:rPr>
              <a:t>greca </a:t>
            </a:r>
          </a:p>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L' Humanitas</a:t>
            </a:r>
            <a:r>
              <a:rPr sz="3256" i="1">
                <a:solidFill>
                  <a:srgbClr val="011A99"/>
                </a:solidFill>
                <a:latin typeface="Comic Sans MS"/>
                <a:ea typeface="Comic Sans MS"/>
                <a:cs typeface="Comic Sans MS"/>
                <a:sym typeface="Comic Sans MS"/>
              </a:rPr>
              <a:t> </a:t>
            </a:r>
            <a:r>
              <a:rPr sz="3256">
                <a:solidFill>
                  <a:srgbClr val="011A99"/>
                </a:solidFill>
                <a:latin typeface="Comic Sans MS"/>
                <a:ea typeface="Comic Sans MS"/>
                <a:cs typeface="Comic Sans MS"/>
                <a:sym typeface="Comic Sans MS"/>
              </a:rPr>
              <a:t>latina </a:t>
            </a:r>
          </a:p>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La </a:t>
            </a:r>
            <a:r>
              <a:rPr sz="3256" i="1">
                <a:solidFill>
                  <a:srgbClr val="011A99"/>
                </a:solidFill>
                <a:latin typeface="Comic Sans MS"/>
                <a:ea typeface="Comic Sans MS"/>
                <a:cs typeface="Comic Sans MS"/>
                <a:sym typeface="Comic Sans MS"/>
              </a:rPr>
              <a:t>paideia Christi </a:t>
            </a:r>
          </a:p>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L'</a:t>
            </a:r>
            <a:r>
              <a:rPr sz="3256" i="1">
                <a:solidFill>
                  <a:srgbClr val="011A99"/>
                </a:solidFill>
                <a:latin typeface="Comic Sans MS"/>
                <a:ea typeface="Comic Sans MS"/>
                <a:cs typeface="Comic Sans MS"/>
                <a:sym typeface="Comic Sans MS"/>
              </a:rPr>
              <a:t>Humanae litterae </a:t>
            </a:r>
          </a:p>
          <a:p>
            <a:pPr marL="0" lvl="0" indent="0" defTabSz="402336">
              <a:spcBef>
                <a:spcPts val="1000"/>
              </a:spcBef>
              <a:buSzTx/>
              <a:buFontTx/>
              <a:buNone/>
              <a:defRPr sz="1800"/>
            </a:pPr>
            <a:r>
              <a:rPr sz="3256">
                <a:solidFill>
                  <a:srgbClr val="011A99"/>
                </a:solidFill>
                <a:latin typeface="Comic Sans MS"/>
                <a:ea typeface="Comic Sans MS"/>
                <a:cs typeface="Comic Sans MS"/>
                <a:sym typeface="Comic Sans MS"/>
              </a:rPr>
              <a:t>La </a:t>
            </a:r>
            <a:r>
              <a:rPr sz="3256" i="1">
                <a:solidFill>
                  <a:srgbClr val="011A99"/>
                </a:solidFill>
                <a:latin typeface="Comic Sans MS"/>
                <a:ea typeface="Comic Sans MS"/>
                <a:cs typeface="Comic Sans MS"/>
                <a:sym typeface="Comic Sans MS"/>
              </a:rPr>
              <a:t>Bildung</a:t>
            </a:r>
            <a:endParaRPr sz="1056">
              <a:latin typeface="Comic Sans MS"/>
              <a:ea typeface="Comic Sans MS"/>
              <a:cs typeface="Comic Sans MS"/>
              <a:sym typeface="Comic Sans MS"/>
            </a:endParaRPr>
          </a:p>
        </p:txBody>
      </p:sp>
      <p:sp>
        <p:nvSpPr>
          <p:cNvPr id="74" name="Shape 74"/>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4</a:t>
            </a:fld>
            <a:endParaRPr sz="1200">
              <a:solidFill>
                <a:srgbClr val="FFFFFF"/>
              </a:solidFill>
            </a:endParaRP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1.png"/>
          <p:cNvPicPr/>
          <p:nvPr/>
        </p:nvPicPr>
        <p:blipFill>
          <a:blip r:embed="rId2">
            <a:extLst/>
          </a:blip>
          <a:stretch>
            <a:fillRect/>
          </a:stretch>
        </p:blipFill>
        <p:spPr>
          <a:xfrm>
            <a:off x="0" y="1706"/>
            <a:ext cx="9180512" cy="6872635"/>
          </a:xfrm>
          <a:prstGeom prst="rect">
            <a:avLst/>
          </a:prstGeom>
          <a:ln w="12700">
            <a:miter lim="400000"/>
          </a:ln>
        </p:spPr>
      </p:pic>
      <p:sp>
        <p:nvSpPr>
          <p:cNvPr id="77" name="Shape 77"/>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78" name="Shape 78"/>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79" name="Shape 79"/>
          <p:cNvSpPr>
            <a:spLocks noGrp="1"/>
          </p:cNvSpPr>
          <p:nvPr>
            <p:ph type="title"/>
          </p:nvPr>
        </p:nvSpPr>
        <p:spPr>
          <a:xfrm>
            <a:off x="457200" y="695457"/>
            <a:ext cx="8229600" cy="722181"/>
          </a:xfrm>
          <a:prstGeom prst="rect">
            <a:avLst/>
          </a:prstGeom>
        </p:spPr>
        <p:txBody>
          <a:bodyPr>
            <a:noAutofit/>
          </a:bodyPr>
          <a:lstStyle>
            <a:lvl1pPr defTabSz="356615">
              <a:defRPr sz="2417">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800" dirty="0">
                <a:solidFill>
                  <a:srgbClr val="002060"/>
                </a:solidFill>
              </a:rPr>
              <a:t>Approfondiamo il rapporto </a:t>
            </a:r>
            <a:r>
              <a:rPr lang="it-IT" sz="2800" dirty="0" smtClean="0">
                <a:solidFill>
                  <a:srgbClr val="002060"/>
                </a:solidFill>
              </a:rPr>
              <a:t/>
            </a:r>
            <a:br>
              <a:rPr lang="it-IT" sz="2800" dirty="0" smtClean="0">
                <a:solidFill>
                  <a:srgbClr val="002060"/>
                </a:solidFill>
              </a:rPr>
            </a:br>
            <a:r>
              <a:rPr sz="2800" dirty="0" smtClean="0">
                <a:solidFill>
                  <a:srgbClr val="002060"/>
                </a:solidFill>
              </a:rPr>
              <a:t>fra </a:t>
            </a:r>
            <a:r>
              <a:rPr sz="2800" dirty="0">
                <a:solidFill>
                  <a:srgbClr val="002060"/>
                </a:solidFill>
              </a:rPr>
              <a:t>Pedagogia e Educazione</a:t>
            </a:r>
          </a:p>
        </p:txBody>
      </p:sp>
      <p:sp>
        <p:nvSpPr>
          <p:cNvPr id="80" name="Shape 80"/>
          <p:cNvSpPr>
            <a:spLocks noGrp="1"/>
          </p:cNvSpPr>
          <p:nvPr>
            <p:ph type="body" idx="1"/>
          </p:nvPr>
        </p:nvSpPr>
        <p:spPr>
          <a:xfrm>
            <a:off x="265166" y="1626688"/>
            <a:ext cx="8229601" cy="4525964"/>
          </a:xfrm>
          <a:prstGeom prst="rect">
            <a:avLst/>
          </a:prstGeom>
        </p:spPr>
        <p:txBody>
          <a:bodyPr>
            <a:normAutofit/>
          </a:bodyPr>
          <a:lstStyle/>
          <a:p>
            <a:pPr marL="0" lvl="0" indent="0" defTabSz="425195">
              <a:spcBef>
                <a:spcPts val="1100"/>
              </a:spcBef>
              <a:buSzTx/>
              <a:buFontTx/>
              <a:buNone/>
              <a:defRPr sz="1800"/>
            </a:pPr>
            <a:endParaRPr lang="it-IT" sz="2800" b="1" dirty="0" smtClean="0">
              <a:solidFill>
                <a:srgbClr val="3F6797"/>
              </a:solidFill>
              <a:latin typeface="Comic Sans MS"/>
              <a:ea typeface="Comic Sans MS"/>
              <a:cs typeface="Comic Sans MS"/>
              <a:sym typeface="Comic Sans MS"/>
            </a:endParaRPr>
          </a:p>
          <a:p>
            <a:pPr marL="0" lvl="0" indent="0" defTabSz="425195">
              <a:spcBef>
                <a:spcPts val="1100"/>
              </a:spcBef>
              <a:buSzTx/>
              <a:buFontTx/>
              <a:buNone/>
              <a:defRPr sz="1800"/>
            </a:pPr>
            <a:r>
              <a:rPr sz="2800" b="1" dirty="0" smtClean="0">
                <a:solidFill>
                  <a:srgbClr val="3F6797"/>
                </a:solidFill>
                <a:latin typeface="Comic Sans MS"/>
                <a:ea typeface="Comic Sans MS"/>
                <a:cs typeface="Comic Sans MS"/>
                <a:sym typeface="Comic Sans MS"/>
              </a:rPr>
              <a:t>La </a:t>
            </a:r>
            <a:r>
              <a:rPr sz="2800" b="1" dirty="0">
                <a:solidFill>
                  <a:srgbClr val="3F6797"/>
                </a:solidFill>
                <a:latin typeface="Comic Sans MS"/>
                <a:ea typeface="Comic Sans MS"/>
                <a:cs typeface="Comic Sans MS"/>
                <a:sym typeface="Comic Sans MS"/>
              </a:rPr>
              <a:t>pedagogia è il sapere dell’educazione</a:t>
            </a:r>
          </a:p>
          <a:p>
            <a:pPr marL="0" lvl="0" indent="0" defTabSz="425195">
              <a:spcBef>
                <a:spcPts val="1100"/>
              </a:spcBef>
              <a:buSzTx/>
              <a:buFontTx/>
              <a:buNone/>
              <a:defRPr sz="1800"/>
            </a:pPr>
            <a:endParaRPr lang="it-IT" sz="2800" b="1" dirty="0" smtClean="0">
              <a:solidFill>
                <a:srgbClr val="3F6797"/>
              </a:solidFill>
              <a:latin typeface="Comic Sans MS"/>
              <a:ea typeface="Comic Sans MS"/>
              <a:cs typeface="Comic Sans MS"/>
              <a:sym typeface="Comic Sans MS"/>
            </a:endParaRPr>
          </a:p>
          <a:p>
            <a:pPr marL="0" lvl="0" indent="0" defTabSz="425195">
              <a:spcBef>
                <a:spcPts val="1100"/>
              </a:spcBef>
              <a:buSzTx/>
              <a:buFontTx/>
              <a:buNone/>
              <a:defRPr sz="1800"/>
            </a:pPr>
            <a:r>
              <a:rPr sz="2800" b="1" dirty="0" smtClean="0">
                <a:solidFill>
                  <a:srgbClr val="3F6797"/>
                </a:solidFill>
                <a:latin typeface="Comic Sans MS"/>
                <a:ea typeface="Comic Sans MS"/>
                <a:cs typeface="Comic Sans MS"/>
                <a:sym typeface="Comic Sans MS"/>
              </a:rPr>
              <a:t>La </a:t>
            </a:r>
            <a:r>
              <a:rPr sz="2800" b="1" dirty="0">
                <a:solidFill>
                  <a:srgbClr val="3F6797"/>
                </a:solidFill>
                <a:latin typeface="Comic Sans MS"/>
                <a:ea typeface="Comic Sans MS"/>
                <a:cs typeface="Comic Sans MS"/>
                <a:sym typeface="Comic Sans MS"/>
              </a:rPr>
              <a:t>pedagogia è la teorizzazione dei processi sociali, culturali, individuali che producono inculturazione, apprendimento, formazione personale, presenti in tutte le culture e le società.</a:t>
            </a:r>
          </a:p>
        </p:txBody>
      </p:sp>
      <p:sp>
        <p:nvSpPr>
          <p:cNvPr id="81" name="Shape 81"/>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5</a:t>
            </a:fld>
            <a:endParaRPr sz="1200">
              <a:solidFill>
                <a:srgbClr val="FFFFFF"/>
              </a:solidFill>
            </a:endParaRP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image1.png"/>
          <p:cNvPicPr/>
          <p:nvPr/>
        </p:nvPicPr>
        <p:blipFill>
          <a:blip r:embed="rId2">
            <a:extLst/>
          </a:blip>
          <a:stretch>
            <a:fillRect/>
          </a:stretch>
        </p:blipFill>
        <p:spPr>
          <a:xfrm>
            <a:off x="0" y="1706"/>
            <a:ext cx="9180512" cy="6872635"/>
          </a:xfrm>
          <a:prstGeom prst="rect">
            <a:avLst/>
          </a:prstGeom>
          <a:ln w="12700">
            <a:miter lim="400000"/>
          </a:ln>
        </p:spPr>
      </p:pic>
      <p:sp>
        <p:nvSpPr>
          <p:cNvPr id="84" name="Shape 84"/>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85" name="Shape 85"/>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86" name="Shape 86"/>
          <p:cNvSpPr>
            <a:spLocks noGrp="1"/>
          </p:cNvSpPr>
          <p:nvPr>
            <p:ph type="title"/>
          </p:nvPr>
        </p:nvSpPr>
        <p:spPr>
          <a:xfrm>
            <a:off x="457200" y="695457"/>
            <a:ext cx="8229600" cy="722181"/>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Sul rapporto fra Pedagogia e Educazione</a:t>
            </a:r>
          </a:p>
        </p:txBody>
      </p:sp>
      <p:sp>
        <p:nvSpPr>
          <p:cNvPr id="87" name="Shape 87"/>
          <p:cNvSpPr>
            <a:spLocks noGrp="1"/>
          </p:cNvSpPr>
          <p:nvPr>
            <p:ph type="body" idx="1"/>
          </p:nvPr>
        </p:nvSpPr>
        <p:spPr>
          <a:xfrm>
            <a:off x="457200" y="1600200"/>
            <a:ext cx="8229600" cy="4525963"/>
          </a:xfrm>
          <a:prstGeom prst="rect">
            <a:avLst/>
          </a:prstGeom>
        </p:spPr>
        <p:txBody>
          <a:bodyPr/>
          <a:lstStyle>
            <a:lvl1pPr marL="0" indent="0">
              <a:spcBef>
                <a:spcPts val="1200"/>
              </a:spcBef>
              <a:buSzTx/>
              <a:buFontTx/>
              <a:buNone/>
              <a:defRPr sz="3500" b="1">
                <a:solidFill>
                  <a:srgbClr val="3F6797"/>
                </a:solidFill>
                <a:latin typeface="Comic Sans MS"/>
                <a:ea typeface="Comic Sans MS"/>
                <a:cs typeface="Comic Sans MS"/>
                <a:sym typeface="Comic Sans MS"/>
              </a:defRPr>
            </a:lvl1pPr>
          </a:lstStyle>
          <a:p>
            <a:pPr lvl="0">
              <a:defRPr sz="1800" b="0">
                <a:solidFill>
                  <a:srgbClr val="000000"/>
                </a:solidFill>
              </a:defRPr>
            </a:pPr>
            <a:r>
              <a:rPr sz="3500" b="1">
                <a:solidFill>
                  <a:srgbClr val="3F6797"/>
                </a:solidFill>
              </a:rPr>
              <a:t>Questi processi si articolano, si specializzano nelle loro pratiche, passando da un piano di riflessione esperienziale a un piano di riflessione teorica.</a:t>
            </a:r>
            <a:endParaRPr sz="1200" b="1">
              <a:solidFill>
                <a:srgbClr val="3F6797"/>
              </a:solidFill>
            </a:endParaRPr>
          </a:p>
        </p:txBody>
      </p:sp>
      <p:sp>
        <p:nvSpPr>
          <p:cNvPr id="88" name="Shape 88"/>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6</a:t>
            </a:fld>
            <a:endParaRPr sz="1200">
              <a:solidFill>
                <a:srgbClr val="FFFFFF"/>
              </a:solidFill>
            </a:endParaRP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image1.png"/>
          <p:cNvPicPr/>
          <p:nvPr/>
        </p:nvPicPr>
        <p:blipFill>
          <a:blip r:embed="rId2">
            <a:extLst/>
          </a:blip>
          <a:stretch>
            <a:fillRect/>
          </a:stretch>
        </p:blipFill>
        <p:spPr>
          <a:xfrm>
            <a:off x="0" y="1706"/>
            <a:ext cx="9180512" cy="6872635"/>
          </a:xfrm>
          <a:prstGeom prst="rect">
            <a:avLst/>
          </a:prstGeom>
          <a:ln w="12700">
            <a:miter lim="400000"/>
          </a:ln>
        </p:spPr>
      </p:pic>
      <p:sp>
        <p:nvSpPr>
          <p:cNvPr id="91" name="Shape 91"/>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92" name="Shape 92"/>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93" name="Shape 93"/>
          <p:cNvSpPr>
            <a:spLocks noGrp="1"/>
          </p:cNvSpPr>
          <p:nvPr>
            <p:ph type="title"/>
          </p:nvPr>
        </p:nvSpPr>
        <p:spPr>
          <a:xfrm>
            <a:off x="457200" y="695457"/>
            <a:ext cx="8229600" cy="722181"/>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Educazione</a:t>
            </a:r>
          </a:p>
        </p:txBody>
      </p:sp>
      <p:sp>
        <p:nvSpPr>
          <p:cNvPr id="94" name="Shape 94"/>
          <p:cNvSpPr>
            <a:spLocks noGrp="1"/>
          </p:cNvSpPr>
          <p:nvPr>
            <p:ph type="body" idx="1"/>
          </p:nvPr>
        </p:nvSpPr>
        <p:spPr>
          <a:xfrm>
            <a:off x="457200" y="1600200"/>
            <a:ext cx="8229600" cy="4525963"/>
          </a:xfrm>
          <a:prstGeom prst="rect">
            <a:avLst/>
          </a:prstGeom>
        </p:spPr>
        <p:txBody>
          <a:bodyPr/>
          <a:lstStyle/>
          <a:p>
            <a:pPr marL="0" lvl="0" indent="0" defTabSz="374904">
              <a:spcBef>
                <a:spcPts val="900"/>
              </a:spcBef>
              <a:buSzTx/>
              <a:buFontTx/>
              <a:buNone/>
              <a:defRPr sz="1800"/>
            </a:pPr>
            <a:r>
              <a:rPr sz="2870" b="1">
                <a:solidFill>
                  <a:srgbClr val="3F6797"/>
                </a:solidFill>
                <a:latin typeface="Times Roman"/>
                <a:ea typeface="Times Roman"/>
                <a:cs typeface="Times Roman"/>
                <a:sym typeface="Times Roman"/>
              </a:rPr>
              <a:t>L’atto o gli atti direttivi che permettono di trarre fuori (ex-ducere) e di nutrire (edere) il soggetto attraverso una con-formazione sociale e una guida individuale. </a:t>
            </a:r>
          </a:p>
          <a:p>
            <a:pPr marL="0" lvl="0" indent="0" defTabSz="374904">
              <a:spcBef>
                <a:spcPts val="900"/>
              </a:spcBef>
              <a:buSzTx/>
              <a:buFontTx/>
              <a:buNone/>
              <a:defRPr sz="1800"/>
            </a:pPr>
            <a:r>
              <a:rPr sz="2870" b="1">
                <a:solidFill>
                  <a:srgbClr val="3F6797"/>
                </a:solidFill>
                <a:latin typeface="Times Roman"/>
                <a:ea typeface="Times Roman"/>
                <a:cs typeface="Times Roman"/>
                <a:sym typeface="Times Roman"/>
              </a:rPr>
              <a:t>L’educazione permette la costituzione e la trasmissione di modelli sociali. </a:t>
            </a:r>
          </a:p>
          <a:p>
            <a:pPr marL="0" lvl="0" indent="0" defTabSz="374904">
              <a:spcBef>
                <a:spcPts val="900"/>
              </a:spcBef>
              <a:buSzTx/>
              <a:buFontTx/>
              <a:buNone/>
              <a:defRPr sz="1800"/>
            </a:pPr>
            <a:r>
              <a:rPr sz="2870" b="1">
                <a:solidFill>
                  <a:srgbClr val="3F6797"/>
                </a:solidFill>
                <a:latin typeface="Times Roman"/>
                <a:ea typeface="Times Roman"/>
                <a:cs typeface="Times Roman"/>
                <a:sym typeface="Times Roman"/>
              </a:rPr>
              <a:t>L’educazione mette in relazione sempre due soggetti che si trovano in un rapporto di complementarietà.</a:t>
            </a:r>
            <a:endParaRPr sz="984" b="1">
              <a:solidFill>
                <a:srgbClr val="3F6797"/>
              </a:solidFill>
              <a:latin typeface="Times Roman"/>
              <a:ea typeface="Times Roman"/>
              <a:cs typeface="Times Roman"/>
              <a:sym typeface="Times Roman"/>
            </a:endParaRPr>
          </a:p>
        </p:txBody>
      </p:sp>
      <p:sp>
        <p:nvSpPr>
          <p:cNvPr id="95" name="Shape 95"/>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7</a:t>
            </a:fld>
            <a:endParaRPr sz="1200">
              <a:solidFill>
                <a:srgbClr val="FFFFFF"/>
              </a:solidFill>
            </a:endParaRP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 name="image1.png"/>
          <p:cNvPicPr/>
          <p:nvPr/>
        </p:nvPicPr>
        <p:blipFill>
          <a:blip r:embed="rId2">
            <a:extLst/>
          </a:blip>
          <a:stretch>
            <a:fillRect/>
          </a:stretch>
        </p:blipFill>
        <p:spPr>
          <a:xfrm>
            <a:off x="0" y="1706"/>
            <a:ext cx="9180512" cy="6872635"/>
          </a:xfrm>
          <a:prstGeom prst="rect">
            <a:avLst/>
          </a:prstGeom>
          <a:ln w="12700">
            <a:miter lim="400000"/>
          </a:ln>
        </p:spPr>
      </p:pic>
      <p:sp>
        <p:nvSpPr>
          <p:cNvPr id="98" name="Shape 98"/>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99" name="Shape 99"/>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00" name="Shape 100"/>
          <p:cNvSpPr>
            <a:spLocks noGrp="1"/>
          </p:cNvSpPr>
          <p:nvPr>
            <p:ph type="title"/>
          </p:nvPr>
        </p:nvSpPr>
        <p:spPr>
          <a:xfrm>
            <a:off x="457200" y="695457"/>
            <a:ext cx="8229600" cy="722181"/>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La Formazione</a:t>
            </a:r>
          </a:p>
        </p:txBody>
      </p:sp>
      <p:sp>
        <p:nvSpPr>
          <p:cNvPr id="101" name="Shape 101"/>
          <p:cNvSpPr>
            <a:spLocks noGrp="1"/>
          </p:cNvSpPr>
          <p:nvPr>
            <p:ph type="body" idx="1"/>
          </p:nvPr>
        </p:nvSpPr>
        <p:spPr>
          <a:xfrm>
            <a:off x="457200" y="1600200"/>
            <a:ext cx="8229600" cy="4525963"/>
          </a:xfrm>
          <a:prstGeom prst="rect">
            <a:avLst/>
          </a:prstGeom>
        </p:spPr>
        <p:txBody>
          <a:bodyPr/>
          <a:lstStyle/>
          <a:p>
            <a:pPr marL="0" lvl="0" indent="0" defTabSz="406908">
              <a:spcBef>
                <a:spcPts val="1000"/>
              </a:spcBef>
              <a:buSzTx/>
              <a:buFontTx/>
              <a:buNone/>
              <a:defRPr sz="1800"/>
            </a:pPr>
            <a:r>
              <a:rPr sz="3115" b="1">
                <a:solidFill>
                  <a:srgbClr val="3F6797"/>
                </a:solidFill>
                <a:latin typeface="Times Roman"/>
                <a:ea typeface="Times Roman"/>
                <a:cs typeface="Times Roman"/>
                <a:sym typeface="Times Roman"/>
              </a:rPr>
              <a:t>Il soggetto è interprete del proprio processo formativo. </a:t>
            </a:r>
          </a:p>
          <a:p>
            <a:pPr marL="0" lvl="0" indent="0" defTabSz="406908">
              <a:spcBef>
                <a:spcPts val="1000"/>
              </a:spcBef>
              <a:buSzTx/>
              <a:buFontTx/>
              <a:buNone/>
              <a:defRPr sz="1800"/>
            </a:pPr>
            <a:r>
              <a:rPr sz="3115" b="1">
                <a:solidFill>
                  <a:srgbClr val="3F6797"/>
                </a:solidFill>
                <a:latin typeface="Times Roman"/>
                <a:ea typeface="Times Roman"/>
                <a:cs typeface="Times Roman"/>
                <a:sym typeface="Times Roman"/>
              </a:rPr>
              <a:t>La formazione umana dell’uomo implica l’ acquisir forma del soggetto, nella propria dimensione più personale e inquieta. </a:t>
            </a:r>
          </a:p>
          <a:p>
            <a:pPr marL="0" lvl="0" indent="0" defTabSz="406908">
              <a:spcBef>
                <a:spcPts val="1000"/>
              </a:spcBef>
              <a:buSzTx/>
              <a:buFontTx/>
              <a:buNone/>
              <a:defRPr sz="1800"/>
            </a:pPr>
            <a:r>
              <a:rPr sz="3115" b="1">
                <a:solidFill>
                  <a:srgbClr val="3F6797"/>
                </a:solidFill>
                <a:latin typeface="Times Roman"/>
                <a:ea typeface="Times Roman"/>
                <a:cs typeface="Times Roman"/>
                <a:sym typeface="Times Roman"/>
              </a:rPr>
              <a:t>Significa prendere forma, scegliere o integrare o mutare una forma, il tras-formare e il tras-formar-si.</a:t>
            </a:r>
            <a:endParaRPr sz="1068" b="1">
              <a:solidFill>
                <a:srgbClr val="3F6797"/>
              </a:solidFill>
              <a:latin typeface="Times Roman"/>
              <a:ea typeface="Times Roman"/>
              <a:cs typeface="Times Roman"/>
              <a:sym typeface="Times Roman"/>
            </a:endParaRPr>
          </a:p>
        </p:txBody>
      </p:sp>
      <p:sp>
        <p:nvSpPr>
          <p:cNvPr id="102" name="Shape 102"/>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8</a:t>
            </a:fld>
            <a:endParaRPr sz="1200">
              <a:solidFill>
                <a:srgbClr val="FFFFFF"/>
              </a:solidFill>
            </a:endParaRP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image1.png"/>
          <p:cNvPicPr/>
          <p:nvPr/>
        </p:nvPicPr>
        <p:blipFill>
          <a:blip r:embed="rId2">
            <a:extLst/>
          </a:blip>
          <a:stretch>
            <a:fillRect/>
          </a:stretch>
        </p:blipFill>
        <p:spPr>
          <a:xfrm>
            <a:off x="0" y="1706"/>
            <a:ext cx="9180512" cy="6872635"/>
          </a:xfrm>
          <a:prstGeom prst="rect">
            <a:avLst/>
          </a:prstGeom>
          <a:ln w="12700">
            <a:miter lim="400000"/>
          </a:ln>
        </p:spPr>
      </p:pic>
      <p:sp>
        <p:nvSpPr>
          <p:cNvPr id="105" name="Shape 105"/>
          <p:cNvSpPr/>
          <p:nvPr/>
        </p:nvSpPr>
        <p:spPr>
          <a:xfrm>
            <a:off x="648252" y="2650077"/>
            <a:ext cx="7819029" cy="171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endParaRPr sz="1400"/>
          </a:p>
          <a:p>
            <a:pPr lvl="0" algn="just"/>
            <a:endParaRPr sz="1400"/>
          </a:p>
          <a:p>
            <a:pPr lvl="0" algn="just"/>
            <a:endParaRPr sz="1400"/>
          </a:p>
          <a:p>
            <a:pPr lvl="0" algn="just"/>
            <a:endParaRPr sz="1400"/>
          </a:p>
          <a:p>
            <a:pPr lvl="0" algn="just"/>
            <a:endParaRPr sz="1400"/>
          </a:p>
          <a:p>
            <a:pPr lvl="0" algn="just"/>
            <a:endParaRPr sz="1400"/>
          </a:p>
          <a:p>
            <a:pPr lvl="0" algn="just"/>
            <a:r>
              <a:rPr sz="1400"/>
              <a:t>           </a:t>
            </a:r>
          </a:p>
          <a:p>
            <a:pPr lvl="0" algn="just"/>
            <a:r>
              <a:rPr sz="1400"/>
              <a:t>           </a:t>
            </a:r>
          </a:p>
        </p:txBody>
      </p:sp>
      <p:sp>
        <p:nvSpPr>
          <p:cNvPr id="106" name="Shape 106"/>
          <p:cNvSpPr/>
          <p:nvPr/>
        </p:nvSpPr>
        <p:spPr>
          <a:xfrm>
            <a:off x="8255000" y="6366466"/>
            <a:ext cx="280763" cy="501651"/>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defRPr>
            </a:pPr>
            <a:endParaRPr/>
          </a:p>
        </p:txBody>
      </p:sp>
      <p:sp>
        <p:nvSpPr>
          <p:cNvPr id="107" name="Shape 107"/>
          <p:cNvSpPr>
            <a:spLocks noGrp="1"/>
          </p:cNvSpPr>
          <p:nvPr>
            <p:ph type="title"/>
          </p:nvPr>
        </p:nvSpPr>
        <p:spPr>
          <a:xfrm>
            <a:off x="457200" y="695457"/>
            <a:ext cx="8229600" cy="722181"/>
          </a:xfrm>
          <a:prstGeom prst="rect">
            <a:avLst/>
          </a:prstGeom>
        </p:spPr>
        <p:txBody>
          <a:bodyPr/>
          <a:lstStyle>
            <a:lvl1pPr>
              <a:defRPr sz="27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700">
                <a:solidFill>
                  <a:srgbClr val="002060"/>
                </a:solidFill>
              </a:rPr>
              <a:t>Il Processo Formativo</a:t>
            </a:r>
          </a:p>
        </p:txBody>
      </p:sp>
      <p:sp>
        <p:nvSpPr>
          <p:cNvPr id="108" name="Shape 108"/>
          <p:cNvSpPr>
            <a:spLocks noGrp="1"/>
          </p:cNvSpPr>
          <p:nvPr>
            <p:ph type="body" idx="1"/>
          </p:nvPr>
        </p:nvSpPr>
        <p:spPr>
          <a:xfrm>
            <a:off x="457200" y="1600200"/>
            <a:ext cx="8229600" cy="4525963"/>
          </a:xfrm>
          <a:prstGeom prst="rect">
            <a:avLst/>
          </a:prstGeom>
        </p:spPr>
        <p:txBody>
          <a:bodyPr/>
          <a:lstStyle/>
          <a:p>
            <a:pPr marL="0" lvl="0" indent="0">
              <a:spcBef>
                <a:spcPts val="1200"/>
              </a:spcBef>
              <a:buSzTx/>
              <a:buFontTx/>
              <a:buNone/>
              <a:defRPr sz="1800"/>
            </a:pPr>
            <a:r>
              <a:rPr sz="3500" b="1">
                <a:solidFill>
                  <a:srgbClr val="3F6797"/>
                </a:solidFill>
                <a:latin typeface="Comic Sans MS"/>
                <a:ea typeface="Comic Sans MS"/>
                <a:cs typeface="Comic Sans MS"/>
                <a:sym typeface="Comic Sans MS"/>
              </a:rPr>
              <a:t>I due processi sono connessi a quelli di inculturazione, istruzione e apprendimento. </a:t>
            </a:r>
          </a:p>
          <a:p>
            <a:pPr marL="0" lvl="0" indent="0">
              <a:spcBef>
                <a:spcPts val="1200"/>
              </a:spcBef>
              <a:buSzTx/>
              <a:buFontTx/>
              <a:buNone/>
              <a:defRPr sz="1800"/>
            </a:pPr>
            <a:r>
              <a:rPr sz="3500" b="1">
                <a:solidFill>
                  <a:srgbClr val="3F6797"/>
                </a:solidFill>
                <a:latin typeface="Comic Sans MS"/>
                <a:ea typeface="Comic Sans MS"/>
                <a:cs typeface="Comic Sans MS"/>
                <a:sym typeface="Comic Sans MS"/>
              </a:rPr>
              <a:t>L’educazione è crescita biologica, inculturazione, istruzione/apprendimento e formazione.</a:t>
            </a:r>
            <a:endParaRPr sz="1200" b="1">
              <a:solidFill>
                <a:srgbClr val="3F6797"/>
              </a:solidFill>
              <a:latin typeface="Comic Sans MS"/>
              <a:ea typeface="Comic Sans MS"/>
              <a:cs typeface="Comic Sans MS"/>
              <a:sym typeface="Comic Sans MS"/>
            </a:endParaRPr>
          </a:p>
        </p:txBody>
      </p:sp>
      <p:sp>
        <p:nvSpPr>
          <p:cNvPr id="109" name="Shape 109"/>
          <p:cNvSpPr>
            <a:spLocks noGrp="1"/>
          </p:cNvSpPr>
          <p:nvPr>
            <p:ph type="sldNum" sz="quarter" idx="2"/>
          </p:nvPr>
        </p:nvSpPr>
        <p:spPr>
          <a:xfrm>
            <a:off x="6553200" y="6356350"/>
            <a:ext cx="2133600" cy="365125"/>
          </a:xfrm>
          <a:prstGeom prst="rect">
            <a:avLst/>
          </a:prstGeom>
          <a:extLst>
            <a:ext uri="{C572A759-6A51-4108-AA02-DFA0A04FC94B}">
              <ma14:wrappingTextBoxFlag xmlns:ma14="http://schemas.microsoft.com/office/mac/drawingml/2011/main"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9</a:t>
            </a:fld>
            <a:endParaRPr sz="1200">
              <a:solidFill>
                <a:srgbClr val="FFFFFF"/>
              </a:solidFill>
            </a:endParaRPr>
          </a:p>
        </p:txBody>
      </p:sp>
    </p:spTree>
  </p:cSld>
  <p:clrMapOvr>
    <a:masterClrMapping/>
  </p:clrMapOvr>
  <p:transition xmlns:p14="http://schemas.microsoft.com/office/powerpoint/2010/mai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TotalTime>
  <Words>852</Words>
  <Application>Microsoft Macintosh PowerPoint</Application>
  <PresentationFormat>Presentazione su schermo (4:3)</PresentationFormat>
  <Paragraphs>276</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Default</vt:lpstr>
      <vt:lpstr>Presentazione di PowerPoint</vt:lpstr>
      <vt:lpstr>Il significato di Educazione</vt:lpstr>
      <vt:lpstr>Il significato di Pedagogia</vt:lpstr>
      <vt:lpstr>Per una storia della pedagogia</vt:lpstr>
      <vt:lpstr>Approfondiamo il rapporto  fra Pedagogia e Educazione</vt:lpstr>
      <vt:lpstr>Sul rapporto fra Pedagogia e Educazione</vt:lpstr>
      <vt:lpstr>Educazione</vt:lpstr>
      <vt:lpstr>La Formazione</vt:lpstr>
      <vt:lpstr>Il Processo Formativo</vt:lpstr>
      <vt:lpstr>Definizione di Pedagogia</vt:lpstr>
      <vt:lpstr>La nuova identità della pedagogia attuale</vt:lpstr>
      <vt:lpstr>Le forme della pedagogia</vt:lpstr>
      <vt:lpstr> Una nuova forma di Pedagogia</vt:lpstr>
      <vt:lpstr> Le nuove forme della pedagogia </vt:lpstr>
      <vt:lpstr> Le nuove funzioni della pedagogia attuale </vt:lpstr>
      <vt:lpstr>Identità tradizionale della pedagogia</vt:lpstr>
      <vt:lpstr> </vt:lpstr>
      <vt:lpstr>  </vt:lpstr>
      <vt:lpstr> Modello dell’Idealismo</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Vanna Boffo</cp:lastModifiedBy>
  <cp:revision>2</cp:revision>
  <dcterms:modified xsi:type="dcterms:W3CDTF">2018-12-03T23:41:16Z</dcterms:modified>
</cp:coreProperties>
</file>