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65" r:id="rId3"/>
    <p:sldId id="266" r:id="rId4"/>
    <p:sldId id="267" r:id="rId5"/>
    <p:sldId id="268" r:id="rId6"/>
    <p:sldId id="269" r:id="rId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4A3B52-B094-42EC-B66D-6B927684606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54053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F12FE2-F8D2-4C35-8C76-13990BAB0C1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877814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8E461E-0946-4A78-8B50-9DAA59C6EA7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01707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B06699-C278-4864-B8D3-E0AD4815A567}"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72252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F2C6EA-6422-45EF-B75D-F084FED1045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242956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A6DECB-15CC-4762-B5FA-7AC3AB83A21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6329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A6124AF-683A-4F29-99C6-B2E1278197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341175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9FF975-5881-4C97-A2C4-216D884CA34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584896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977E07-0873-493C-9218-9BF6B9BC120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885241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A8EDD6-E3CE-4084-9B3A-AE1E421B662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30646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75B83-D3D5-409B-9A0E-19DE809AF65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601776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mn-lt"/>
              </a:defRPr>
            </a:lvl1pPr>
          </a:lstStyle>
          <a:p>
            <a:pPr fontAlgn="base">
              <a:spcBef>
                <a:spcPct val="0"/>
              </a:spcBef>
              <a:spcAft>
                <a:spcPct val="0"/>
              </a:spcAft>
              <a:defRPr/>
            </a:pPr>
            <a:endParaRPr lang="it-IT" altLang="it-IT" sz="140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mn-lt"/>
              </a:defRPr>
            </a:lvl1pPr>
          </a:lstStyle>
          <a:p>
            <a:pPr fontAlgn="base">
              <a:spcBef>
                <a:spcPct val="0"/>
              </a:spcBef>
              <a:spcAft>
                <a:spcPct val="0"/>
              </a:spcAft>
              <a:defRPr/>
            </a:pPr>
            <a:endParaRPr lang="it-IT" altLang="it-IT" sz="140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mn-lt"/>
              </a:defRPr>
            </a:lvl1pPr>
          </a:lstStyle>
          <a:p>
            <a:pPr fontAlgn="base">
              <a:spcBef>
                <a:spcPct val="0"/>
              </a:spcBef>
              <a:spcAft>
                <a:spcPct val="0"/>
              </a:spcAft>
              <a:defRPr/>
            </a:pPr>
            <a:fld id="{DCF263BB-5262-4A11-BB9B-D36BD07BA434}" type="slidenum">
              <a:rPr lang="it-IT" altLang="it-IT" sz="1400">
                <a:solidFill>
                  <a:srgbClr val="000000"/>
                </a:solidFill>
              </a:rPr>
              <a:pPr fontAlgn="base">
                <a:spcBef>
                  <a:spcPct val="0"/>
                </a:spcBef>
                <a:spcAft>
                  <a:spcPct val="0"/>
                </a:spcAft>
                <a:defRPr/>
              </a:pPr>
              <a:t>‹N›</a:t>
            </a:fld>
            <a:endParaRPr lang="it-IT" altLang="it-IT" sz="1400">
              <a:solidFill>
                <a:srgbClr val="000000"/>
              </a:solidFill>
            </a:endParaRPr>
          </a:p>
        </p:txBody>
      </p:sp>
    </p:spTree>
    <p:extLst>
      <p:ext uri="{BB962C8B-B14F-4D97-AF65-F5344CB8AC3E}">
        <p14:creationId xmlns:p14="http://schemas.microsoft.com/office/powerpoint/2010/main" val="1819680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hemeOverride" Target="../theme/themeOverride2.xml"/><Relationship Id="rId5" Type="http://schemas.openxmlformats.org/officeDocument/2006/relationships/image" Target="../media/image1.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0" y="306388"/>
            <a:ext cx="9144000" cy="564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US" altLang="it-IT" sz="2800">
                <a:solidFill>
                  <a:srgbClr val="000000"/>
                </a:solidFill>
                <a:latin typeface="Arial" pitchFamily="34" charset="0"/>
              </a:rPr>
              <a:t>Aging is a physiological condition, characterized by multiple changes in the environment and in sensory, motor and cognitive functions. </a:t>
            </a:r>
          </a:p>
          <a:p>
            <a:pPr algn="ctr" eaLnBrk="1" fontAlgn="base" hangingPunct="1">
              <a:spcBef>
                <a:spcPct val="0"/>
              </a:spcBef>
              <a:spcAft>
                <a:spcPct val="0"/>
              </a:spcAft>
              <a:buFontTx/>
              <a:buNone/>
            </a:pPr>
            <a:endParaRPr lang="en-US" altLang="it-IT" sz="2800">
              <a:solidFill>
                <a:srgbClr val="000000"/>
              </a:solidFill>
              <a:latin typeface="Arial" pitchFamily="34" charset="0"/>
            </a:endParaRPr>
          </a:p>
          <a:p>
            <a:pPr algn="ctr" eaLnBrk="1" fontAlgn="base" hangingPunct="1">
              <a:spcBef>
                <a:spcPct val="0"/>
              </a:spcBef>
              <a:spcAft>
                <a:spcPct val="0"/>
              </a:spcAft>
              <a:buFontTx/>
              <a:buNone/>
            </a:pPr>
            <a:r>
              <a:rPr lang="en-US" altLang="it-IT" sz="2800">
                <a:solidFill>
                  <a:srgbClr val="000000"/>
                </a:solidFill>
                <a:latin typeface="Arial" pitchFamily="34" charset="0"/>
              </a:rPr>
              <a:t> While some of the factors associated with graceful aging seem to be linked to the individual genetic endowment or to aspects of childhood and youth experience, such as education, others are linked to chronic disease states and lifestyle factors. </a:t>
            </a:r>
          </a:p>
          <a:p>
            <a:pPr algn="ctr" eaLnBrk="1" fontAlgn="base" hangingPunct="1">
              <a:spcBef>
                <a:spcPct val="0"/>
              </a:spcBef>
              <a:spcAft>
                <a:spcPct val="0"/>
              </a:spcAft>
              <a:buFontTx/>
              <a:buNone/>
            </a:pPr>
            <a:endParaRPr lang="en-US" altLang="it-IT" sz="2800">
              <a:solidFill>
                <a:srgbClr val="000000"/>
              </a:solidFill>
              <a:latin typeface="Arial" pitchFamily="34" charset="0"/>
            </a:endParaRPr>
          </a:p>
          <a:p>
            <a:pPr algn="ctr" eaLnBrk="1" fontAlgn="base" hangingPunct="1">
              <a:spcBef>
                <a:spcPct val="0"/>
              </a:spcBef>
              <a:spcAft>
                <a:spcPct val="0"/>
              </a:spcAft>
              <a:buFontTx/>
              <a:buNone/>
            </a:pPr>
            <a:r>
              <a:rPr lang="en-US" altLang="it-IT" sz="2800">
                <a:solidFill>
                  <a:srgbClr val="000000"/>
                </a:solidFill>
                <a:latin typeface="Arial" pitchFamily="34" charset="0"/>
              </a:rPr>
              <a:t>These include nutritional intake, smoking status, physical activity and being engaged in cognitively stimulating activities. </a:t>
            </a:r>
            <a:endParaRPr lang="it-IT" altLang="it-IT" sz="2800">
              <a:solidFill>
                <a:srgbClr val="000000"/>
              </a:solidFill>
              <a:latin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0273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0" y="871538"/>
            <a:ext cx="91440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US" altLang="it-IT" sz="2800">
                <a:solidFill>
                  <a:srgbClr val="000000"/>
                </a:solidFill>
                <a:latin typeface="Arial" pitchFamily="34" charset="0"/>
              </a:rPr>
              <a:t>Importantly, many of these factors and even chronic disease status could be modifiable even in middle or old age to promote a successful aging. </a:t>
            </a:r>
          </a:p>
          <a:p>
            <a:pPr algn="ctr" eaLnBrk="1" fontAlgn="base" hangingPunct="1">
              <a:spcBef>
                <a:spcPct val="0"/>
              </a:spcBef>
              <a:spcAft>
                <a:spcPct val="0"/>
              </a:spcAft>
              <a:buFontTx/>
              <a:buNone/>
            </a:pPr>
            <a:endParaRPr lang="en-US" altLang="it-IT" sz="2800">
              <a:solidFill>
                <a:srgbClr val="000000"/>
              </a:solidFill>
              <a:latin typeface="Arial" pitchFamily="34" charset="0"/>
            </a:endParaRPr>
          </a:p>
          <a:p>
            <a:pPr algn="ctr" eaLnBrk="1" fontAlgn="base" hangingPunct="1">
              <a:spcBef>
                <a:spcPct val="0"/>
              </a:spcBef>
              <a:spcAft>
                <a:spcPct val="0"/>
              </a:spcAft>
              <a:buFontTx/>
              <a:buNone/>
            </a:pPr>
            <a:r>
              <a:rPr lang="en-US" altLang="it-IT" sz="2800">
                <a:solidFill>
                  <a:srgbClr val="000000"/>
                </a:solidFill>
                <a:latin typeface="Arial" pitchFamily="34" charset="0"/>
              </a:rPr>
              <a:t>According to Norton et al., (2014), a third of Alzheimer’s disease cases worldwide are estimated to be attributable to seven modifiable factors, some of which could be modified even in mid and late life.  </a:t>
            </a:r>
            <a:r>
              <a:rPr lang="it-IT" altLang="it-IT" sz="2800">
                <a:solidFill>
                  <a:srgbClr val="000000"/>
                </a:solidFill>
                <a:latin typeface="Arial" pitchFamily="34" charset="0"/>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429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2502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41300"/>
            <a:ext cx="9144000" cy="642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US" altLang="it-IT">
                <a:solidFill>
                  <a:srgbClr val="000000"/>
                </a:solidFill>
                <a:latin typeface="Arial" pitchFamily="34" charset="0"/>
              </a:rPr>
              <a:t> In these lectures we shall outline the human and animal literature which has provided evidence for the effects and mechanisms of action of lifestyle protective factors on age related cognitive decline and on age-related neurodegenerative dementia, concentrating on physical activity and cognitive activity, and the paradigm of Enriched Environment.  </a:t>
            </a:r>
          </a:p>
          <a:p>
            <a:pPr algn="ctr" eaLnBrk="1" fontAlgn="base" hangingPunct="1">
              <a:spcBef>
                <a:spcPct val="0"/>
              </a:spcBef>
              <a:spcAft>
                <a:spcPct val="0"/>
              </a:spcAft>
              <a:buFontTx/>
              <a:buNone/>
            </a:pPr>
            <a:r>
              <a:rPr lang="en-US" altLang="it-IT">
                <a:solidFill>
                  <a:srgbClr val="000000"/>
                </a:solidFill>
                <a:latin typeface="Arial" pitchFamily="34" charset="0"/>
              </a:rPr>
              <a:t>We will also describe the core lifestyle effects on cognitive aging, including neural plasticity and the action of multiple molecular factors, which translate physical and cognitive activity into adaptive and protective changes in the brain.</a:t>
            </a:r>
            <a:r>
              <a:rPr lang="it-IT" altLang="it-IT">
                <a:solidFill>
                  <a:srgbClr val="000000"/>
                </a:solidFill>
                <a:latin typeface="Arial" pitchFamily="34" charset="0"/>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1061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49275"/>
            <a:ext cx="285750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ext Box 5"/>
          <p:cNvSpPr txBox="1">
            <a:spLocks noChangeArrowheads="1"/>
          </p:cNvSpPr>
          <p:nvPr/>
        </p:nvSpPr>
        <p:spPr bwMode="auto">
          <a:xfrm>
            <a:off x="1835150" y="3141663"/>
            <a:ext cx="53721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en-GB" altLang="it-IT">
                <a:solidFill>
                  <a:srgbClr val="FFFF66"/>
                </a:solidFill>
                <a:latin typeface="Arial" pitchFamily="34" charset="0"/>
              </a:rPr>
              <a:t>Plasticity and the aging brain</a:t>
            </a:r>
            <a:endParaRPr lang="it-IT" altLang="it-IT">
              <a:solidFill>
                <a:srgbClr val="FFFF66"/>
              </a:solidFill>
              <a:latin typeface="Arial"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36527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0" y="606425"/>
            <a:ext cx="9144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2800">
                <a:solidFill>
                  <a:srgbClr val="FFFF66"/>
                </a:solidFill>
                <a:latin typeface="Arial" pitchFamily="34" charset="0"/>
              </a:rPr>
              <a:t>As individuals age, many aspects of information processing become less efficient,including speed of processing, working memory capacity, inhibitory function, and long-term memory. </a:t>
            </a:r>
          </a:p>
          <a:p>
            <a:pPr algn="ctr" eaLnBrk="1" fontAlgn="base" hangingPunct="1">
              <a:spcBef>
                <a:spcPct val="0"/>
              </a:spcBef>
              <a:spcAft>
                <a:spcPct val="0"/>
              </a:spcAft>
              <a:buFontTx/>
              <a:buNone/>
            </a:pPr>
            <a:endParaRPr lang="it-IT" altLang="it-IT" sz="2800">
              <a:solidFill>
                <a:srgbClr val="FFFF66"/>
              </a:solidFill>
              <a:latin typeface="Arial" pitchFamily="34" charset="0"/>
            </a:endParaRPr>
          </a:p>
          <a:p>
            <a:pPr algn="ctr" eaLnBrk="1" fontAlgn="base" hangingPunct="1">
              <a:spcBef>
                <a:spcPct val="0"/>
              </a:spcBef>
              <a:spcAft>
                <a:spcPct val="0"/>
              </a:spcAft>
              <a:buFontTx/>
              <a:buNone/>
            </a:pPr>
            <a:r>
              <a:rPr lang="it-IT" altLang="it-IT" sz="2800">
                <a:solidFill>
                  <a:srgbClr val="FFFF66"/>
                </a:solidFill>
                <a:latin typeface="Arial" pitchFamily="34" charset="0"/>
              </a:rPr>
              <a:t>At the same time, other aspects of cognitive function such as knowledge storage, are protected and relatively resistant to cognitive aging.</a:t>
            </a:r>
          </a:p>
          <a:p>
            <a:pPr algn="ctr" eaLnBrk="1" fontAlgn="base" hangingPunct="1">
              <a:spcBef>
                <a:spcPct val="0"/>
              </a:spcBef>
              <a:spcAft>
                <a:spcPct val="0"/>
              </a:spcAft>
              <a:buFontTx/>
              <a:buNone/>
            </a:pPr>
            <a:endParaRPr lang="it-IT" altLang="it-IT" sz="2800">
              <a:solidFill>
                <a:srgbClr val="FFFF66"/>
              </a:solidFill>
              <a:latin typeface="Arial" pitchFamily="34" charset="0"/>
            </a:endParaRPr>
          </a:p>
          <a:p>
            <a:pPr algn="ctr" eaLnBrk="1" fontAlgn="base" hangingPunct="1">
              <a:spcBef>
                <a:spcPct val="0"/>
              </a:spcBef>
              <a:spcAft>
                <a:spcPct val="0"/>
              </a:spcAft>
              <a:buFontTx/>
              <a:buNone/>
            </a:pPr>
            <a:endParaRPr lang="it-IT" altLang="it-IT" sz="2800">
              <a:solidFill>
                <a:srgbClr val="FFFF66"/>
              </a:solidFill>
              <a:latin typeface="Arial"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32434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TotalTime>
  <Words>295</Words>
  <Application>Microsoft Office PowerPoint</Application>
  <PresentationFormat>Presentazione su schermo (4:3)</PresentationFormat>
  <Paragraphs>14</Paragraphs>
  <Slides>6</Slides>
  <Notes>0</Notes>
  <HiddenSlides>0</HiddenSlides>
  <MMClips>6</MMClips>
  <ScaleCrop>false</ScaleCrop>
  <HeadingPairs>
    <vt:vector size="4" baseType="variant">
      <vt:variant>
        <vt:lpstr>Tema</vt:lpstr>
      </vt:variant>
      <vt:variant>
        <vt:i4>1</vt:i4>
      </vt:variant>
      <vt:variant>
        <vt:lpstr>Titoli diapositive</vt:lpstr>
      </vt:variant>
      <vt:variant>
        <vt:i4>6</vt:i4>
      </vt:variant>
    </vt:vector>
  </HeadingPairs>
  <TitlesOfParts>
    <vt:vector size="7"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2</cp:revision>
  <dcterms:created xsi:type="dcterms:W3CDTF">2020-05-07T16:39:24Z</dcterms:created>
  <dcterms:modified xsi:type="dcterms:W3CDTF">2020-05-07T16:41:36Z</dcterms:modified>
</cp:coreProperties>
</file>