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handoutMasterIdLst>
    <p:handoutMasterId r:id="rId40"/>
  </p:handoutMasterIdLst>
  <p:sldIdLst>
    <p:sldId id="398" r:id="rId2"/>
    <p:sldId id="647" r:id="rId3"/>
    <p:sldId id="588" r:id="rId4"/>
    <p:sldId id="598" r:id="rId5"/>
    <p:sldId id="599" r:id="rId6"/>
    <p:sldId id="601" r:id="rId7"/>
    <p:sldId id="620" r:id="rId8"/>
    <p:sldId id="621" r:id="rId9"/>
    <p:sldId id="604" r:id="rId10"/>
    <p:sldId id="649" r:id="rId11"/>
    <p:sldId id="606" r:id="rId12"/>
    <p:sldId id="626" r:id="rId13"/>
    <p:sldId id="607" r:id="rId14"/>
    <p:sldId id="608" r:id="rId15"/>
    <p:sldId id="627" r:id="rId16"/>
    <p:sldId id="628" r:id="rId17"/>
    <p:sldId id="629" r:id="rId18"/>
    <p:sldId id="630" r:id="rId19"/>
    <p:sldId id="631" r:id="rId20"/>
    <p:sldId id="632" r:id="rId21"/>
    <p:sldId id="633" r:id="rId22"/>
    <p:sldId id="609" r:id="rId23"/>
    <p:sldId id="634" r:id="rId24"/>
    <p:sldId id="610" r:id="rId25"/>
    <p:sldId id="611" r:id="rId26"/>
    <p:sldId id="612" r:id="rId27"/>
    <p:sldId id="613" r:id="rId28"/>
    <p:sldId id="635" r:id="rId29"/>
    <p:sldId id="636" r:id="rId30"/>
    <p:sldId id="637" r:id="rId31"/>
    <p:sldId id="638" r:id="rId32"/>
    <p:sldId id="639" r:id="rId33"/>
    <p:sldId id="640" r:id="rId34"/>
    <p:sldId id="642" r:id="rId35"/>
    <p:sldId id="643" r:id="rId36"/>
    <p:sldId id="644" r:id="rId37"/>
    <p:sldId id="645"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71852" autoAdjust="0"/>
  </p:normalViewPr>
  <p:slideViewPr>
    <p:cSldViewPr snapToGrid="0" snapToObjects="1">
      <p:cViewPr varScale="1">
        <p:scale>
          <a:sx n="64" d="100"/>
          <a:sy n="64" d="100"/>
        </p:scale>
        <p:origin x="15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4329E9-7B65-B84B-BDAB-1017F7136E96}" type="datetimeFigureOut">
              <a:rPr lang="it-IT" smtClean="0"/>
              <a:t>24/04/18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CC40C-7A67-754A-9ACF-12795F3ACA13}" type="slidenum">
              <a:rPr lang="it-IT" smtClean="0"/>
              <a:t>‹N›</a:t>
            </a:fld>
            <a:endParaRPr lang="it-IT"/>
          </a:p>
        </p:txBody>
      </p:sp>
    </p:spTree>
    <p:extLst>
      <p:ext uri="{BB962C8B-B14F-4D97-AF65-F5344CB8AC3E}">
        <p14:creationId xmlns:p14="http://schemas.microsoft.com/office/powerpoint/2010/main" val="1907243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F1108-0964-F049-9CEB-F681F4C323A8}" type="datetimeFigureOut">
              <a:rPr lang="it-IT" smtClean="0"/>
              <a:t>24/04/18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F8C6D-F7D9-8747-B593-00CE082FD540}" type="slidenum">
              <a:rPr lang="it-IT" smtClean="0"/>
              <a:t>‹N›</a:t>
            </a:fld>
            <a:endParaRPr lang="it-IT"/>
          </a:p>
        </p:txBody>
      </p:sp>
    </p:spTree>
    <p:extLst>
      <p:ext uri="{BB962C8B-B14F-4D97-AF65-F5344CB8AC3E}">
        <p14:creationId xmlns:p14="http://schemas.microsoft.com/office/powerpoint/2010/main" val="2289244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FF8C6D-F7D9-8747-B593-00CE082FD540}" type="slidenum">
              <a:rPr lang="it-IT" smtClean="0"/>
              <a:t>1</a:t>
            </a:fld>
            <a:endParaRPr lang="it-IT"/>
          </a:p>
        </p:txBody>
      </p:sp>
    </p:spTree>
    <p:extLst>
      <p:ext uri="{BB962C8B-B14F-4D97-AF65-F5344CB8AC3E}">
        <p14:creationId xmlns:p14="http://schemas.microsoft.com/office/powerpoint/2010/main" val="319776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FF8C6D-F7D9-8747-B593-00CE082FD540}" type="slidenum">
              <a:rPr lang="it-IT" smtClean="0"/>
              <a:t>2</a:t>
            </a:fld>
            <a:endParaRPr lang="it-IT"/>
          </a:p>
        </p:txBody>
      </p:sp>
    </p:spTree>
    <p:extLst>
      <p:ext uri="{BB962C8B-B14F-4D97-AF65-F5344CB8AC3E}">
        <p14:creationId xmlns:p14="http://schemas.microsoft.com/office/powerpoint/2010/main" val="246461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FF8C6D-F7D9-8747-B593-00CE082FD540}" type="slidenum">
              <a:rPr lang="it-IT" smtClean="0"/>
              <a:t>10</a:t>
            </a:fld>
            <a:endParaRPr lang="it-IT"/>
          </a:p>
        </p:txBody>
      </p:sp>
    </p:spTree>
    <p:extLst>
      <p:ext uri="{BB962C8B-B14F-4D97-AF65-F5344CB8AC3E}">
        <p14:creationId xmlns:p14="http://schemas.microsoft.com/office/powerpoint/2010/main" val="264756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55F5F20-4E66-B14A-98B3-A26F551BD9B3}" type="slidenum">
              <a:rPr lang="it-IT" smtClean="0"/>
              <a:pPr>
                <a:defRPr/>
              </a:pPr>
              <a:t>14</a:t>
            </a:fld>
            <a:endParaRPr lang="it-IT"/>
          </a:p>
        </p:txBody>
      </p:sp>
    </p:spTree>
    <p:extLst>
      <p:ext uri="{BB962C8B-B14F-4D97-AF65-F5344CB8AC3E}">
        <p14:creationId xmlns:p14="http://schemas.microsoft.com/office/powerpoint/2010/main" val="312357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aseline="0" dirty="0"/>
          </a:p>
        </p:txBody>
      </p:sp>
      <p:sp>
        <p:nvSpPr>
          <p:cNvPr id="4" name="Segnaposto numero diapositiva 3"/>
          <p:cNvSpPr>
            <a:spLocks noGrp="1"/>
          </p:cNvSpPr>
          <p:nvPr>
            <p:ph type="sldNum" sz="quarter" idx="10"/>
          </p:nvPr>
        </p:nvSpPr>
        <p:spPr/>
        <p:txBody>
          <a:bodyPr/>
          <a:lstStyle/>
          <a:p>
            <a:pPr>
              <a:defRPr/>
            </a:pPr>
            <a:fld id="{C55F5F20-4E66-B14A-98B3-A26F551BD9B3}" type="slidenum">
              <a:rPr lang="it-IT" smtClean="0"/>
              <a:pPr>
                <a:defRPr/>
              </a:pPr>
              <a:t>25</a:t>
            </a:fld>
            <a:endParaRPr lang="it-IT"/>
          </a:p>
        </p:txBody>
      </p:sp>
    </p:spTree>
    <p:extLst>
      <p:ext uri="{BB962C8B-B14F-4D97-AF65-F5344CB8AC3E}">
        <p14:creationId xmlns:p14="http://schemas.microsoft.com/office/powerpoint/2010/main" val="118168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000" b="0" dirty="0"/>
          </a:p>
        </p:txBody>
      </p:sp>
      <p:sp>
        <p:nvSpPr>
          <p:cNvPr id="4" name="Segnaposto numero diapositiva 3"/>
          <p:cNvSpPr>
            <a:spLocks noGrp="1"/>
          </p:cNvSpPr>
          <p:nvPr>
            <p:ph type="sldNum" sz="quarter" idx="10"/>
          </p:nvPr>
        </p:nvSpPr>
        <p:spPr/>
        <p:txBody>
          <a:bodyPr/>
          <a:lstStyle/>
          <a:p>
            <a:fld id="{C582B6BF-5578-A242-9C5F-A7EEC88AAC30}" type="slidenum">
              <a:rPr lang="it-IT" smtClean="0"/>
              <a:t>26</a:t>
            </a:fld>
            <a:endParaRPr lang="it-IT"/>
          </a:p>
        </p:txBody>
      </p:sp>
    </p:spTree>
    <p:extLst>
      <p:ext uri="{BB962C8B-B14F-4D97-AF65-F5344CB8AC3E}">
        <p14:creationId xmlns:p14="http://schemas.microsoft.com/office/powerpoint/2010/main" val="336768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9E6E1D8-3F2C-A24E-8584-8D1FA4999DF8}" type="datetime1">
              <a:rPr lang="it-IT" smtClean="0"/>
              <a:t>24/04/18</a:t>
            </a:fld>
            <a:endParaRPr lang="it-IT"/>
          </a:p>
        </p:txBody>
      </p:sp>
      <p:sp>
        <p:nvSpPr>
          <p:cNvPr id="5" name="Footer Placeholder 4"/>
          <p:cNvSpPr>
            <a:spLocks noGrp="1"/>
          </p:cNvSpPr>
          <p:nvPr>
            <p:ph type="ftr" sz="quarter" idx="11"/>
          </p:nvPr>
        </p:nvSpPr>
        <p:spPr/>
        <p:txBody>
          <a:bodyPr/>
          <a:lstStyle/>
          <a:p>
            <a:r>
              <a:rPr lang="it-IT"/>
              <a:t>Elena Gori</a:t>
            </a:r>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73779"/>
                </a:solidFill>
                <a:effectLst/>
                <a:uLnTx/>
                <a:uFillTx/>
                <a:latin typeface="Cambria"/>
                <a:ea typeface="+mn-ea"/>
                <a:cs typeface="+mn-cs"/>
              </a:rPr>
              <a:t>Corso di Public Management and Accounting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1" i="1" u="none" strike="noStrike" kern="1200" cap="none" spc="0" normalizeH="0" baseline="0" noProof="0" dirty="0">
                <a:ln>
                  <a:noFill/>
                </a:ln>
                <a:solidFill>
                  <a:srgbClr val="073779"/>
                </a:solidFill>
                <a:effectLst/>
                <a:uLnTx/>
                <a:uFillTx/>
                <a:latin typeface="Cambria"/>
                <a:ea typeface="+mn-ea"/>
                <a:cs typeface="+mn-cs"/>
              </a:rPr>
              <a:t>Laurea magistrale in Accounting e Libera Professione</a:t>
            </a:r>
            <a:endParaRPr kumimoji="0" lang="en-US" sz="3600" b="1" i="1" u="none" strike="noStrike" kern="1200" cap="none" spc="0" normalizeH="0" baseline="0" noProof="0" dirty="0">
              <a:ln>
                <a:noFill/>
              </a:ln>
              <a:solidFill>
                <a:srgbClr val="073779"/>
              </a:solidFill>
              <a:effectLst/>
              <a:uLnTx/>
              <a:uFillTx/>
              <a:latin typeface="Cambria"/>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9C14A23-B86E-8041-82AA-D2740CD194A9}" type="datetime1">
              <a:rPr lang="it-IT" smtClean="0"/>
              <a:t>24/04/18</a:t>
            </a:fld>
            <a:endParaRPr lang="it-IT"/>
          </a:p>
        </p:txBody>
      </p:sp>
      <p:sp>
        <p:nvSpPr>
          <p:cNvPr id="5" name="Footer Placeholder 4"/>
          <p:cNvSpPr>
            <a:spLocks noGrp="1"/>
          </p:cNvSpPr>
          <p:nvPr>
            <p:ph type="ftr" sz="quarter" idx="11"/>
          </p:nvPr>
        </p:nvSpPr>
        <p:spPr/>
        <p:txBody>
          <a:bodyPr/>
          <a:lstStyle/>
          <a:p>
            <a:r>
              <a:rPr lang="it-IT"/>
              <a:t>Elena Gori</a:t>
            </a:r>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49AE58A0-2027-8F4E-9036-7D59431BD8E0}" type="datetime1">
              <a:rPr lang="it-IT" smtClean="0"/>
              <a:t>24/04/18</a:t>
            </a:fld>
            <a:endParaRPr lang="it-IT"/>
          </a:p>
        </p:txBody>
      </p:sp>
      <p:sp>
        <p:nvSpPr>
          <p:cNvPr id="5" name="Footer Placeholder 4"/>
          <p:cNvSpPr>
            <a:spLocks noGrp="1"/>
          </p:cNvSpPr>
          <p:nvPr>
            <p:ph type="ftr" sz="quarter" idx="11"/>
          </p:nvPr>
        </p:nvSpPr>
        <p:spPr/>
        <p:txBody>
          <a:bodyPr/>
          <a:lstStyle/>
          <a:p>
            <a:r>
              <a:rPr lang="it-IT"/>
              <a:t>Elena Gori</a:t>
            </a:r>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C6BFC9A-4510-034E-B1F1-7BC07D6D3C8A}" type="datetime1">
              <a:rPr lang="it-IT" smtClean="0"/>
              <a:t>24/04/18</a:t>
            </a:fld>
            <a:endParaRPr lang="it-IT"/>
          </a:p>
        </p:txBody>
      </p:sp>
      <p:sp>
        <p:nvSpPr>
          <p:cNvPr id="5" name="Footer Placeholder 4"/>
          <p:cNvSpPr>
            <a:spLocks noGrp="1"/>
          </p:cNvSpPr>
          <p:nvPr>
            <p:ph type="ftr" sz="quarter" idx="11"/>
          </p:nvPr>
        </p:nvSpPr>
        <p:spPr/>
        <p:txBody>
          <a:bodyPr/>
          <a:lstStyle/>
          <a:p>
            <a:r>
              <a:rPr lang="it-IT"/>
              <a:t>Elena Gori</a:t>
            </a:r>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D3D92B-FA96-3C42-A4A3-CF72B2C8721E}" type="datetime1">
              <a:rPr lang="it-IT" smtClean="0"/>
              <a:t>24/04/18</a:t>
            </a:fld>
            <a:endParaRPr lang="it-IT"/>
          </a:p>
        </p:txBody>
      </p:sp>
      <p:sp>
        <p:nvSpPr>
          <p:cNvPr id="5" name="Footer Placeholder 4"/>
          <p:cNvSpPr>
            <a:spLocks noGrp="1"/>
          </p:cNvSpPr>
          <p:nvPr>
            <p:ph type="ftr" sz="quarter" idx="11"/>
          </p:nvPr>
        </p:nvSpPr>
        <p:spPr/>
        <p:txBody>
          <a:bodyPr/>
          <a:lstStyle/>
          <a:p>
            <a:r>
              <a:rPr lang="it-IT"/>
              <a:t>Elena Gori</a:t>
            </a:r>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9529E18-4923-804C-B2AC-AF5B2D7E76AD}" type="datetime1">
              <a:rPr lang="it-IT" smtClean="0"/>
              <a:t>24/04/18</a:t>
            </a:fld>
            <a:endParaRPr lang="it-IT"/>
          </a:p>
        </p:txBody>
      </p:sp>
      <p:sp>
        <p:nvSpPr>
          <p:cNvPr id="6" name="Footer Placeholder 5"/>
          <p:cNvSpPr>
            <a:spLocks noGrp="1"/>
          </p:cNvSpPr>
          <p:nvPr>
            <p:ph type="ftr" sz="quarter" idx="11"/>
          </p:nvPr>
        </p:nvSpPr>
        <p:spPr/>
        <p:txBody>
          <a:bodyPr/>
          <a:lstStyle/>
          <a:p>
            <a:r>
              <a:rPr lang="it-IT"/>
              <a:t>Elena Gori</a:t>
            </a:r>
          </a:p>
        </p:txBody>
      </p:sp>
      <p:sp>
        <p:nvSpPr>
          <p:cNvPr id="7" name="Slide Number Placeholder 6"/>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3507833A-D9F7-9C4D-B6BE-014FE8DBA999}" type="datetime1">
              <a:rPr lang="it-IT" smtClean="0"/>
              <a:t>24/04/18</a:t>
            </a:fld>
            <a:endParaRPr lang="it-IT"/>
          </a:p>
        </p:txBody>
      </p:sp>
      <p:sp>
        <p:nvSpPr>
          <p:cNvPr id="8" name="Footer Placeholder 7"/>
          <p:cNvSpPr>
            <a:spLocks noGrp="1"/>
          </p:cNvSpPr>
          <p:nvPr>
            <p:ph type="ftr" sz="quarter" idx="11"/>
          </p:nvPr>
        </p:nvSpPr>
        <p:spPr/>
        <p:txBody>
          <a:bodyPr/>
          <a:lstStyle/>
          <a:p>
            <a:r>
              <a:rPr lang="it-IT"/>
              <a:t>Elena Gori</a:t>
            </a:r>
          </a:p>
        </p:txBody>
      </p:sp>
      <p:sp>
        <p:nvSpPr>
          <p:cNvPr id="9" name="Slide Number Placeholder 8"/>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5CA4097F-BE8C-A143-ABFC-2EEFAB9B5B50}" type="datetime1">
              <a:rPr lang="it-IT" smtClean="0"/>
              <a:t>24/04/18</a:t>
            </a:fld>
            <a:endParaRPr lang="it-IT"/>
          </a:p>
        </p:txBody>
      </p:sp>
      <p:sp>
        <p:nvSpPr>
          <p:cNvPr id="4" name="Footer Placeholder 3"/>
          <p:cNvSpPr>
            <a:spLocks noGrp="1"/>
          </p:cNvSpPr>
          <p:nvPr>
            <p:ph type="ftr" sz="quarter" idx="11"/>
          </p:nvPr>
        </p:nvSpPr>
        <p:spPr/>
        <p:txBody>
          <a:bodyPr/>
          <a:lstStyle/>
          <a:p>
            <a:r>
              <a:rPr lang="it-IT"/>
              <a:t>Elena Gori</a:t>
            </a:r>
          </a:p>
        </p:txBody>
      </p:sp>
      <p:sp>
        <p:nvSpPr>
          <p:cNvPr id="5" name="Slide Number Placeholder 4"/>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15118-3490-7948-80F2-2BD7AA8044ED}" type="datetime1">
              <a:rPr lang="it-IT" smtClean="0"/>
              <a:t>24/04/18</a:t>
            </a:fld>
            <a:endParaRPr lang="it-IT"/>
          </a:p>
        </p:txBody>
      </p:sp>
      <p:sp>
        <p:nvSpPr>
          <p:cNvPr id="3" name="Footer Placeholder 2"/>
          <p:cNvSpPr>
            <a:spLocks noGrp="1"/>
          </p:cNvSpPr>
          <p:nvPr>
            <p:ph type="ftr" sz="quarter" idx="11"/>
          </p:nvPr>
        </p:nvSpPr>
        <p:spPr/>
        <p:txBody>
          <a:bodyPr/>
          <a:lstStyle/>
          <a:p>
            <a:r>
              <a:rPr lang="it-IT"/>
              <a:t>Elena Gori</a:t>
            </a:r>
          </a:p>
        </p:txBody>
      </p:sp>
      <p:sp>
        <p:nvSpPr>
          <p:cNvPr id="4" name="Slide Number Placeholder 3"/>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F864508-DF36-3A4A-AAD4-193B2565F07B}" type="datetime1">
              <a:rPr lang="it-IT" smtClean="0"/>
              <a:t>24/04/18</a:t>
            </a:fld>
            <a:endParaRPr lang="it-IT"/>
          </a:p>
        </p:txBody>
      </p:sp>
      <p:sp>
        <p:nvSpPr>
          <p:cNvPr id="6" name="Footer Placeholder 5"/>
          <p:cNvSpPr>
            <a:spLocks noGrp="1"/>
          </p:cNvSpPr>
          <p:nvPr>
            <p:ph type="ftr" sz="quarter" idx="11"/>
          </p:nvPr>
        </p:nvSpPr>
        <p:spPr/>
        <p:txBody>
          <a:bodyPr/>
          <a:lstStyle/>
          <a:p>
            <a:r>
              <a:rPr lang="it-IT"/>
              <a:t>Elena Gori</a:t>
            </a:r>
          </a:p>
        </p:txBody>
      </p:sp>
      <p:sp>
        <p:nvSpPr>
          <p:cNvPr id="7" name="Slide Number Placeholder 6"/>
          <p:cNvSpPr>
            <a:spLocks noGrp="1"/>
          </p:cNvSpPr>
          <p:nvPr>
            <p:ph type="sldNum" sz="quarter" idx="12"/>
          </p:nvPr>
        </p:nvSpPr>
        <p:spPr/>
        <p:txBody>
          <a:bodyPr/>
          <a:lstStyle/>
          <a:p>
            <a:fld id="{6F7AA945-76CB-D84C-9264-6FE1FA9D39BC}"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EFB9E126-ED24-B64F-BCB8-2691D972875D}" type="datetime1">
              <a:rPr lang="it-IT" smtClean="0"/>
              <a:t>24/04/18</a:t>
            </a:fld>
            <a:endParaRPr lang="it-IT"/>
          </a:p>
        </p:txBody>
      </p:sp>
      <p:sp>
        <p:nvSpPr>
          <p:cNvPr id="9" name="Slide Number Placeholder 8"/>
          <p:cNvSpPr>
            <a:spLocks noGrp="1"/>
          </p:cNvSpPr>
          <p:nvPr>
            <p:ph type="sldNum" sz="quarter" idx="11"/>
          </p:nvPr>
        </p:nvSpPr>
        <p:spPr/>
        <p:txBody>
          <a:bodyPr/>
          <a:lstStyle/>
          <a:p>
            <a:fld id="{6F7AA945-76CB-D84C-9264-6FE1FA9D39BC}" type="slidenum">
              <a:rPr lang="it-IT" smtClean="0"/>
              <a:t>‹N›</a:t>
            </a:fld>
            <a:endParaRPr lang="it-IT"/>
          </a:p>
        </p:txBody>
      </p:sp>
      <p:sp>
        <p:nvSpPr>
          <p:cNvPr id="10" name="Footer Placeholder 9"/>
          <p:cNvSpPr>
            <a:spLocks noGrp="1"/>
          </p:cNvSpPr>
          <p:nvPr>
            <p:ph type="ftr" sz="quarter" idx="12"/>
          </p:nvPr>
        </p:nvSpPr>
        <p:spPr/>
        <p:txBody>
          <a:bodyPr/>
          <a:lstStyle/>
          <a:p>
            <a:r>
              <a:rPr lang="it-IT"/>
              <a:t>Elena Gori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dirty="0"/>
              <a:t>Elena </a:t>
            </a:r>
            <a:r>
              <a:rPr lang="it-IT" dirty="0" err="1"/>
              <a:t>Gori</a:t>
            </a:r>
            <a:endParaRPr lang="it-IT"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2E2E567E-0362-5A41-9A9F-677C0972367B}" type="datetime1">
              <a:rPr lang="it-IT" smtClean="0"/>
              <a:t>24/04/18</a:t>
            </a:fld>
            <a:endParaRPr lang="it-IT" dirty="0"/>
          </a:p>
        </p:txBody>
      </p:sp>
      <p:pic>
        <p:nvPicPr>
          <p:cNvPr id="10" name="Immagine 9" descr="DISEI.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Il rendiconto degli enti locali</a:t>
            </a:r>
          </a:p>
        </p:txBody>
      </p:sp>
      <p:sp>
        <p:nvSpPr>
          <p:cNvPr id="3" name="Sottotitolo 2"/>
          <p:cNvSpPr>
            <a:spLocks noGrp="1"/>
          </p:cNvSpPr>
          <p:nvPr>
            <p:ph type="subTitle" idx="1"/>
          </p:nvPr>
        </p:nvSpPr>
        <p:spPr/>
        <p:txBody>
          <a:bodyPr/>
          <a:lstStyle/>
          <a:p>
            <a:r>
              <a:rPr lang="it-IT" dirty="0"/>
              <a:t>A.A.  2017/2018</a:t>
            </a:r>
          </a:p>
        </p:txBody>
      </p:sp>
      <p:graphicFrame>
        <p:nvGraphicFramePr>
          <p:cNvPr id="4" name="Object 6"/>
          <p:cNvGraphicFramePr>
            <a:graphicFrameLocks noChangeAspect="1"/>
          </p:cNvGraphicFramePr>
          <p:nvPr>
            <p:extLst>
              <p:ext uri="{D42A27DB-BD31-4B8C-83A1-F6EECF244321}">
                <p14:modId xmlns:p14="http://schemas.microsoft.com/office/powerpoint/2010/main" val="1931771435"/>
              </p:ext>
            </p:extLst>
          </p:nvPr>
        </p:nvGraphicFramePr>
        <p:xfrm>
          <a:off x="5974543" y="5449343"/>
          <a:ext cx="2133600" cy="1039813"/>
        </p:xfrm>
        <a:graphic>
          <a:graphicData uri="http://schemas.openxmlformats.org/presentationml/2006/ole">
            <mc:AlternateContent xmlns:mc="http://schemas.openxmlformats.org/markup-compatibility/2006">
              <mc:Choice xmlns:v="urn:schemas-microsoft-com:vml" Requires="v">
                <p:oleObj spid="_x0000_s1113" name="ClipArt" r:id="rId4" imgW="1035720" imgH="504720" progId="MS_ClipArt_Gallery.2">
                  <p:embed/>
                </p:oleObj>
              </mc:Choice>
              <mc:Fallback>
                <p:oleObj name="ClipArt" r:id="rId4" imgW="1035720" imgH="5047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543" y="5449343"/>
                        <a:ext cx="2133600" cy="1039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CasellaDiTesto 4"/>
          <p:cNvSpPr txBox="1"/>
          <p:nvPr/>
        </p:nvSpPr>
        <p:spPr>
          <a:xfrm>
            <a:off x="6214649" y="4964893"/>
            <a:ext cx="1893494" cy="646331"/>
          </a:xfrm>
          <a:prstGeom prst="rect">
            <a:avLst/>
          </a:prstGeom>
          <a:noFill/>
        </p:spPr>
        <p:txBody>
          <a:bodyPr wrap="square" rtlCol="0">
            <a:spAutoFit/>
          </a:bodyPr>
          <a:lstStyle/>
          <a:p>
            <a:pPr algn="ctr"/>
            <a:r>
              <a:rPr lang="it-IT" dirty="0" err="1"/>
              <a:t>Mussari</a:t>
            </a:r>
            <a:r>
              <a:rPr lang="it-IT" dirty="0"/>
              <a:t>.</a:t>
            </a:r>
          </a:p>
          <a:p>
            <a:pPr algn="ctr"/>
            <a:r>
              <a:rPr lang="it-IT" dirty="0"/>
              <a:t> Cap. 6</a:t>
            </a:r>
          </a:p>
        </p:txBody>
      </p:sp>
    </p:spTree>
    <p:extLst>
      <p:ext uri="{BB962C8B-B14F-4D97-AF65-F5344CB8AC3E}">
        <p14:creationId xmlns:p14="http://schemas.microsoft.com/office/powerpoint/2010/main" val="77981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rendiconto negli enti locali (segue)</a:t>
            </a:r>
          </a:p>
        </p:txBody>
      </p:sp>
      <p:sp>
        <p:nvSpPr>
          <p:cNvPr id="3" name="Segnaposto contenuto 2"/>
          <p:cNvSpPr>
            <a:spLocks noGrp="1"/>
          </p:cNvSpPr>
          <p:nvPr>
            <p:ph idx="1"/>
          </p:nvPr>
        </p:nvSpPr>
        <p:spPr/>
        <p:txBody>
          <a:bodyPr/>
          <a:lstStyle/>
          <a:p>
            <a:r>
              <a:rPr lang="it-IT" dirty="0"/>
              <a:t>Conto del patrimonio (art.230)</a:t>
            </a:r>
          </a:p>
          <a:p>
            <a:r>
              <a:rPr lang="it-IT" dirty="0"/>
              <a:t>Tra gli allegati al rendiconto:</a:t>
            </a:r>
          </a:p>
          <a:p>
            <a:pPr lvl="1"/>
            <a:r>
              <a:rPr lang="it-IT" dirty="0"/>
              <a:t>Relazione della Giunta</a:t>
            </a:r>
          </a:p>
          <a:p>
            <a:pPr lvl="1"/>
            <a:r>
              <a:rPr lang="it-IT" dirty="0"/>
              <a:t>Relazione dell’Organo di revisione</a:t>
            </a:r>
          </a:p>
          <a:p>
            <a:pPr lvl="1"/>
            <a:r>
              <a:rPr lang="it-IT" dirty="0"/>
              <a:t>Elenco residui attivi e passivi distinti per anno di provenienza</a:t>
            </a:r>
          </a:p>
          <a:p>
            <a:r>
              <a:rPr lang="it-IT" dirty="0"/>
              <a:t>N.B. non è prevista la redazione del consuntivo di PEG (Piano esecutivo di gestione)!</a:t>
            </a:r>
          </a:p>
          <a:p>
            <a:r>
              <a:rPr lang="it-IT" dirty="0"/>
              <a:t>Così come non è previsto un consuntivo del DUP (Documento Unico di Programmazione)!</a:t>
            </a:r>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10</a:t>
            </a:fld>
            <a:endParaRPr lang="it-IT"/>
          </a:p>
        </p:txBody>
      </p:sp>
    </p:spTree>
    <p:extLst>
      <p:ext uri="{BB962C8B-B14F-4D97-AF65-F5344CB8AC3E}">
        <p14:creationId xmlns:p14="http://schemas.microsoft.com/office/powerpoint/2010/main" val="157851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conto del bilancio (1/2)</a:t>
            </a:r>
          </a:p>
        </p:txBody>
      </p:sp>
      <p:sp>
        <p:nvSpPr>
          <p:cNvPr id="3" name="Segnaposto contenuto 2"/>
          <p:cNvSpPr>
            <a:spLocks noGrp="1"/>
          </p:cNvSpPr>
          <p:nvPr>
            <p:ph idx="1"/>
          </p:nvPr>
        </p:nvSpPr>
        <p:spPr/>
        <p:txBody>
          <a:bodyPr/>
          <a:lstStyle/>
          <a:p>
            <a:r>
              <a:rPr lang="it-IT" dirty="0"/>
              <a:t>Finalità</a:t>
            </a:r>
          </a:p>
          <a:p>
            <a:pPr lvl="1"/>
            <a:r>
              <a:rPr lang="it-IT" dirty="0"/>
              <a:t>Dimostrazione del rispetto dei vincoli di spesa imposti a preventivo (funzione </a:t>
            </a:r>
            <a:r>
              <a:rPr lang="it-IT" dirty="0" err="1"/>
              <a:t>autorizzatoria</a:t>
            </a:r>
            <a:r>
              <a:rPr lang="it-IT" dirty="0"/>
              <a:t>)</a:t>
            </a:r>
          </a:p>
          <a:p>
            <a:pPr lvl="1"/>
            <a:r>
              <a:rPr lang="it-IT" dirty="0"/>
              <a:t>Determinazione dei due risultati di sintesi: fondo di cassa e risultato di amministrazione finale</a:t>
            </a:r>
          </a:p>
          <a:p>
            <a:r>
              <a:rPr lang="it-IT" dirty="0"/>
              <a:t>Struttura</a:t>
            </a:r>
          </a:p>
          <a:p>
            <a:pPr lvl="1"/>
            <a:r>
              <a:rPr lang="it-IT" dirty="0"/>
              <a:t>Identica classificazione delle voci di entrata e di spesa del bilancio di previsione</a:t>
            </a:r>
          </a:p>
          <a:p>
            <a:pPr lvl="1"/>
            <a:r>
              <a:rPr lang="it-IT" dirty="0"/>
              <a:t>Valori consuntivi confrontati con gli stanziamenti definitivi</a:t>
            </a:r>
          </a:p>
          <a:p>
            <a:pPr lvl="1"/>
            <a:r>
              <a:rPr lang="it-IT" dirty="0"/>
              <a:t>Informazione circa riscossioni e pagamenti</a:t>
            </a:r>
          </a:p>
          <a:p>
            <a:pPr lvl="1"/>
            <a:r>
              <a:rPr lang="it-IT" dirty="0"/>
              <a:t>Accertamenti ed impegni</a:t>
            </a:r>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11</a:t>
            </a:fld>
            <a:endParaRPr lang="it-IT"/>
          </a:p>
        </p:txBody>
      </p:sp>
    </p:spTree>
    <p:extLst>
      <p:ext uri="{BB962C8B-B14F-4D97-AF65-F5344CB8AC3E}">
        <p14:creationId xmlns:p14="http://schemas.microsoft.com/office/powerpoint/2010/main" val="21089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conto del bilancio (2/2)</a:t>
            </a:r>
          </a:p>
        </p:txBody>
      </p:sp>
      <p:sp>
        <p:nvSpPr>
          <p:cNvPr id="3" name="Segnaposto contenuto 2"/>
          <p:cNvSpPr>
            <a:spLocks noGrp="1"/>
          </p:cNvSpPr>
          <p:nvPr>
            <p:ph idx="1"/>
          </p:nvPr>
        </p:nvSpPr>
        <p:spPr/>
        <p:txBody>
          <a:bodyPr/>
          <a:lstStyle/>
          <a:p>
            <a:r>
              <a:rPr lang="it-IT" dirty="0"/>
              <a:t>Indica:</a:t>
            </a:r>
          </a:p>
          <a:p>
            <a:pPr lvl="1"/>
            <a:r>
              <a:rPr lang="it-IT" dirty="0"/>
              <a:t>per l'entrata le somme accertate, con distinzione della parte riscossa e di quella ancora da pagare</a:t>
            </a:r>
          </a:p>
          <a:p>
            <a:pPr lvl="1"/>
            <a:r>
              <a:rPr lang="it-IT" dirty="0"/>
              <a:t>per la spesa le somme impegnate con distinzione della parte pagata, di quella ancora da pagare e di quella impegnata con imputazione agli esercizi successivi rappresentata dal fondo pluriennale vincolato</a:t>
            </a:r>
          </a:p>
          <a:p>
            <a:pPr lvl="1"/>
            <a:endParaRPr lang="it-IT" dirty="0"/>
          </a:p>
          <a:p>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12</a:t>
            </a:fld>
            <a:endParaRPr lang="it-IT"/>
          </a:p>
        </p:txBody>
      </p:sp>
    </p:spTree>
    <p:extLst>
      <p:ext uri="{BB962C8B-B14F-4D97-AF65-F5344CB8AC3E}">
        <p14:creationId xmlns:p14="http://schemas.microsoft.com/office/powerpoint/2010/main" val="374795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 esempio di bilancio –parte entrata</a:t>
            </a:r>
          </a:p>
        </p:txBody>
      </p:sp>
      <p:sp>
        <p:nvSpPr>
          <p:cNvPr id="4" name="Segnaposto piè di pagina 3"/>
          <p:cNvSpPr>
            <a:spLocks noGrp="1"/>
          </p:cNvSpPr>
          <p:nvPr>
            <p:ph type="ftr" sz="quarter" idx="11"/>
          </p:nvPr>
        </p:nvSpPr>
        <p:spPr/>
        <p:txBody>
          <a:bodyPr/>
          <a:lstStyle/>
          <a:p>
            <a:pPr>
              <a:defRPr/>
            </a:pPr>
            <a:r>
              <a:rPr lang="it-IT"/>
              <a:t>Elena Gori </a:t>
            </a:r>
          </a:p>
        </p:txBody>
      </p:sp>
      <p:pic>
        <p:nvPicPr>
          <p:cNvPr id="5" name="Immagine 4"/>
          <p:cNvPicPr>
            <a:picLocks noChangeAspect="1"/>
          </p:cNvPicPr>
          <p:nvPr/>
        </p:nvPicPr>
        <p:blipFill>
          <a:blip r:embed="rId2"/>
          <a:stretch>
            <a:fillRect/>
          </a:stretch>
        </p:blipFill>
        <p:spPr>
          <a:xfrm>
            <a:off x="93146" y="2489199"/>
            <a:ext cx="8939068" cy="4021222"/>
          </a:xfrm>
          <a:prstGeom prst="rect">
            <a:avLst/>
          </a:prstGeom>
        </p:spPr>
      </p:pic>
    </p:spTree>
    <p:extLst>
      <p:ext uri="{BB962C8B-B14F-4D97-AF65-F5344CB8AC3E}">
        <p14:creationId xmlns:p14="http://schemas.microsoft.com/office/powerpoint/2010/main" val="376832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 esempio di bilancio –parte spesa</a:t>
            </a:r>
          </a:p>
        </p:txBody>
      </p:sp>
      <p:pic>
        <p:nvPicPr>
          <p:cNvPr id="3" name="Immagine 2"/>
          <p:cNvPicPr>
            <a:picLocks noChangeAspect="1"/>
          </p:cNvPicPr>
          <p:nvPr/>
        </p:nvPicPr>
        <p:blipFill>
          <a:blip r:embed="rId3"/>
          <a:stretch>
            <a:fillRect/>
          </a:stretch>
        </p:blipFill>
        <p:spPr>
          <a:xfrm>
            <a:off x="473499" y="1986560"/>
            <a:ext cx="8229679" cy="3968750"/>
          </a:xfrm>
          <a:prstGeom prst="rect">
            <a:avLst/>
          </a:prstGeom>
        </p:spPr>
      </p:pic>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14</a:t>
            </a:fld>
            <a:endParaRPr lang="it-IT"/>
          </a:p>
        </p:txBody>
      </p:sp>
    </p:spTree>
    <p:extLst>
      <p:ext uri="{BB962C8B-B14F-4D97-AF65-F5344CB8AC3E}">
        <p14:creationId xmlns:p14="http://schemas.microsoft.com/office/powerpoint/2010/main" val="162649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entrate sono classificate per </a:t>
            </a:r>
          </a:p>
        </p:txBody>
      </p:sp>
      <p:sp>
        <p:nvSpPr>
          <p:cNvPr id="3" name="Segnaposto contenuto 2"/>
          <p:cNvSpPr>
            <a:spLocks noGrp="1"/>
          </p:cNvSpPr>
          <p:nvPr>
            <p:ph idx="1"/>
          </p:nvPr>
        </p:nvSpPr>
        <p:spPr/>
        <p:txBody>
          <a:bodyPr/>
          <a:lstStyle/>
          <a:p>
            <a:r>
              <a:rPr lang="it-IT" b="1" dirty="0"/>
              <a:t>Titoli</a:t>
            </a:r>
            <a:r>
              <a:rPr lang="it-IT" dirty="0"/>
              <a:t> (per fonte di provenienza)</a:t>
            </a:r>
          </a:p>
          <a:p>
            <a:r>
              <a:rPr lang="it-IT" b="1" dirty="0"/>
              <a:t>Tipologia</a:t>
            </a:r>
            <a:r>
              <a:rPr lang="it-IT" dirty="0"/>
              <a:t> (per natura)</a:t>
            </a:r>
          </a:p>
          <a:p>
            <a:r>
              <a:rPr lang="it-IT" b="1" dirty="0"/>
              <a:t>Categorie</a:t>
            </a:r>
            <a:r>
              <a:rPr lang="it-IT" dirty="0"/>
              <a:t> (per oggetto dell'entrata)</a:t>
            </a:r>
          </a:p>
          <a:p>
            <a:r>
              <a:rPr lang="it-IT" b="1" dirty="0"/>
              <a:t>Capitoli</a:t>
            </a:r>
          </a:p>
          <a:p>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15</a:t>
            </a:fld>
            <a:endParaRPr lang="it-IT"/>
          </a:p>
        </p:txBody>
      </p:sp>
    </p:spTree>
    <p:extLst>
      <p:ext uri="{BB962C8B-B14F-4D97-AF65-F5344CB8AC3E}">
        <p14:creationId xmlns:p14="http://schemas.microsoft.com/office/powerpoint/2010/main" val="9046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spese sono classificate per</a:t>
            </a:r>
          </a:p>
        </p:txBody>
      </p:sp>
      <p:sp>
        <p:nvSpPr>
          <p:cNvPr id="3" name="Segnaposto contenuto 2"/>
          <p:cNvSpPr>
            <a:spLocks noGrp="1"/>
          </p:cNvSpPr>
          <p:nvPr>
            <p:ph idx="1"/>
          </p:nvPr>
        </p:nvSpPr>
        <p:spPr/>
        <p:txBody>
          <a:bodyPr/>
          <a:lstStyle/>
          <a:p>
            <a:pPr marL="677863" indent="-677863" algn="just">
              <a:spcBef>
                <a:spcPts val="600"/>
              </a:spcBef>
              <a:buFont typeface="Arial"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it-IT" b="1" dirty="0"/>
              <a:t>Missioni</a:t>
            </a:r>
            <a:r>
              <a:rPr lang="it-IT" dirty="0"/>
              <a:t> (funzioni principali ed obiettivi strategici)</a:t>
            </a:r>
          </a:p>
          <a:p>
            <a:pPr marL="677863" indent="-677863" algn="just">
              <a:spcBef>
                <a:spcPts val="600"/>
              </a:spcBef>
              <a:buFont typeface="Arial"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it-IT" b="1" dirty="0"/>
              <a:t>Programmi</a:t>
            </a:r>
            <a:r>
              <a:rPr lang="it-IT" dirty="0"/>
              <a:t> (aggregati omogenei di attività finalizzati al perseguimento degli obiettivi strategici)</a:t>
            </a:r>
          </a:p>
          <a:p>
            <a:pPr marL="677863" indent="-677863" algn="just">
              <a:spcBef>
                <a:spcPts val="600"/>
              </a:spcBef>
              <a:buFont typeface="Arial"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it-IT" b="1" dirty="0"/>
              <a:t>Titoli </a:t>
            </a:r>
          </a:p>
          <a:p>
            <a:pPr marL="677863" indent="-677863" algn="just">
              <a:spcBef>
                <a:spcPts val="600"/>
              </a:spcBef>
              <a:buFont typeface="Arial"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it-IT" b="1" dirty="0"/>
              <a:t>Capitoli</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16</a:t>
            </a:fld>
            <a:endParaRPr lang="it-IT"/>
          </a:p>
        </p:txBody>
      </p:sp>
    </p:spTree>
    <p:extLst>
      <p:ext uri="{BB962C8B-B14F-4D97-AF65-F5344CB8AC3E}">
        <p14:creationId xmlns:p14="http://schemas.microsoft.com/office/powerpoint/2010/main" val="83602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riaccertamento</a:t>
            </a:r>
            <a:r>
              <a:rPr lang="it-IT" dirty="0"/>
              <a:t> dei residui</a:t>
            </a:r>
          </a:p>
        </p:txBody>
      </p:sp>
      <p:sp>
        <p:nvSpPr>
          <p:cNvPr id="3" name="Segnaposto contenuto 2"/>
          <p:cNvSpPr>
            <a:spLocks noGrp="1"/>
          </p:cNvSpPr>
          <p:nvPr>
            <p:ph idx="1"/>
          </p:nvPr>
        </p:nvSpPr>
        <p:spPr/>
        <p:txBody>
          <a:bodyPr/>
          <a:lstStyle/>
          <a:p>
            <a:r>
              <a:rPr lang="it-IT" dirty="0"/>
              <a:t>Verifica propedeutica alla redazione del rendiconto della gestione</a:t>
            </a:r>
          </a:p>
          <a:p>
            <a:r>
              <a:rPr lang="it-IT" dirty="0"/>
              <a:t>Si sostanzia in una revisione delle ragioni del mantenimento, in tutto od in parte, dei residui attivi e passivi</a:t>
            </a:r>
          </a:p>
          <a:p>
            <a:r>
              <a:rPr lang="it-IT" dirty="0"/>
              <a:t>Produce effetti in contabilità finanziaria ed in contabilità economico – patrimoniale</a:t>
            </a:r>
          </a:p>
          <a:p>
            <a:r>
              <a:rPr lang="it-IT" dirty="0"/>
              <a:t>Riguarda sia i residui provenienti dalla gestione di competenza, sia quelli provenienti dalla gestione dei residui</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17</a:t>
            </a:fld>
            <a:endParaRPr lang="it-IT"/>
          </a:p>
        </p:txBody>
      </p:sp>
    </p:spTree>
    <p:extLst>
      <p:ext uri="{BB962C8B-B14F-4D97-AF65-F5344CB8AC3E}">
        <p14:creationId xmlns:p14="http://schemas.microsoft.com/office/powerpoint/2010/main" val="352090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riaccertamento</a:t>
            </a:r>
            <a:r>
              <a:rPr lang="it-IT" dirty="0"/>
              <a:t> dei residui passivi provenienti dalla gestione dei residui</a:t>
            </a:r>
          </a:p>
        </p:txBody>
      </p:sp>
      <p:sp>
        <p:nvSpPr>
          <p:cNvPr id="3" name="Segnaposto contenuto 2"/>
          <p:cNvSpPr>
            <a:spLocks noGrp="1"/>
          </p:cNvSpPr>
          <p:nvPr>
            <p:ph idx="1"/>
          </p:nvPr>
        </p:nvSpPr>
        <p:spPr/>
        <p:txBody>
          <a:bodyPr/>
          <a:lstStyle/>
          <a:p>
            <a:r>
              <a:rPr lang="it-IT" dirty="0"/>
              <a:t>Si possono avere diverse fattispecie:</a:t>
            </a:r>
          </a:p>
          <a:p>
            <a:pPr lvl="1"/>
            <a:r>
              <a:rPr lang="it-IT" b="1" dirty="0"/>
              <a:t>Il residuo passivo è già stato pagato</a:t>
            </a:r>
            <a:r>
              <a:rPr lang="it-IT" dirty="0"/>
              <a:t>, è terminato il procedimento di erogazione della spesa; non vi sono residui da riportare all’anno successivo</a:t>
            </a:r>
          </a:p>
          <a:p>
            <a:pPr lvl="1"/>
            <a:r>
              <a:rPr lang="it-IT" b="1" dirty="0"/>
              <a:t>Il residuo passivo non pagato è confermato </a:t>
            </a:r>
            <a:r>
              <a:rPr lang="it-IT" dirty="0"/>
              <a:t>per lo stesso importo ed è iscritto nel conto del bilancio, nel rispettivo intervento di spesa, tra i residui passivi da riportare all’anno successivo</a:t>
            </a:r>
          </a:p>
          <a:p>
            <a:pPr lvl="1"/>
            <a:r>
              <a:rPr lang="it-IT" b="1" dirty="0"/>
              <a:t>Il residuo passivo è considerato insussistente  </a:t>
            </a:r>
            <a:r>
              <a:rPr lang="it-IT" dirty="0"/>
              <a:t>o in prescrizione: deve essere stralciato dal conto del bilancio (economia di spesa in conto residui)</a:t>
            </a:r>
          </a:p>
          <a:p>
            <a:pPr lvl="1"/>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18</a:t>
            </a:fld>
            <a:endParaRPr lang="it-IT"/>
          </a:p>
        </p:txBody>
      </p:sp>
    </p:spTree>
    <p:extLst>
      <p:ext uri="{BB962C8B-B14F-4D97-AF65-F5344CB8AC3E}">
        <p14:creationId xmlns:p14="http://schemas.microsoft.com/office/powerpoint/2010/main" val="109722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riaccertamento</a:t>
            </a:r>
            <a:r>
              <a:rPr lang="it-IT" dirty="0"/>
              <a:t> dei residui passivi provenienti dalla gestione di competenza</a:t>
            </a:r>
          </a:p>
        </p:txBody>
      </p:sp>
      <p:sp>
        <p:nvSpPr>
          <p:cNvPr id="3" name="Segnaposto contenuto 2"/>
          <p:cNvSpPr>
            <a:spLocks noGrp="1"/>
          </p:cNvSpPr>
          <p:nvPr>
            <p:ph idx="1"/>
          </p:nvPr>
        </p:nvSpPr>
        <p:spPr/>
        <p:txBody>
          <a:bodyPr/>
          <a:lstStyle/>
          <a:p>
            <a:r>
              <a:rPr lang="it-IT" dirty="0"/>
              <a:t>Anche qui abbiamo diverse fattispecie:</a:t>
            </a:r>
          </a:p>
          <a:p>
            <a:pPr lvl="1"/>
            <a:r>
              <a:rPr lang="it-IT" b="1" dirty="0"/>
              <a:t>L’impegno di spesa è stato pagato</a:t>
            </a:r>
            <a:r>
              <a:rPr lang="it-IT" dirty="0"/>
              <a:t>, non vi sono dunque residui da riportare all’anno successivo</a:t>
            </a:r>
          </a:p>
          <a:p>
            <a:pPr lvl="1"/>
            <a:r>
              <a:rPr lang="it-IT" b="1" dirty="0"/>
              <a:t>L’impegno di spesa è confermato </a:t>
            </a:r>
            <a:r>
              <a:rPr lang="it-IT" dirty="0"/>
              <a:t>per lo stesso importo, </a:t>
            </a:r>
            <a:r>
              <a:rPr lang="it-IT" b="1" dirty="0"/>
              <a:t>ma non è stato pagato</a:t>
            </a:r>
            <a:r>
              <a:rPr lang="it-IT" dirty="0"/>
              <a:t>: è iscritto nel conto del bilancio nel rispettivo intervento di spesa come “residui passivi da riportare all’anno successivo”</a:t>
            </a:r>
          </a:p>
          <a:p>
            <a:pPr lvl="1"/>
            <a:r>
              <a:rPr lang="it-IT" b="1" dirty="0"/>
              <a:t>L’impegno di spesa è considerato insussistente</a:t>
            </a:r>
            <a:r>
              <a:rPr lang="it-IT" dirty="0"/>
              <a:t>: non può essere inserito nel conto del bilancio ma confluisce nelle economie di spesa (economia di spesa in conto competenza) </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19</a:t>
            </a:fld>
            <a:endParaRPr lang="it-IT"/>
          </a:p>
        </p:txBody>
      </p:sp>
    </p:spTree>
    <p:extLst>
      <p:ext uri="{BB962C8B-B14F-4D97-AF65-F5344CB8AC3E}">
        <p14:creationId xmlns:p14="http://schemas.microsoft.com/office/powerpoint/2010/main" val="280046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a:spLocks noChangeArrowheads="1"/>
          </p:cNvSpPr>
          <p:nvPr/>
        </p:nvSpPr>
        <p:spPr bwMode="auto">
          <a:xfrm>
            <a:off x="192756" y="2306519"/>
            <a:ext cx="8640762" cy="719138"/>
          </a:xfrm>
          <a:prstGeom prst="roundRect">
            <a:avLst>
              <a:gd name="adj" fmla="val 16667"/>
            </a:avLst>
          </a:prstGeom>
          <a:gradFill rotWithShape="1">
            <a:gsLst>
              <a:gs pos="0">
                <a:srgbClr val="CFFFFF"/>
              </a:gs>
              <a:gs pos="35001">
                <a:srgbClr val="DDFEFF"/>
              </a:gs>
              <a:gs pos="100000">
                <a:srgbClr val="F0FFFF"/>
              </a:gs>
            </a:gsLst>
            <a:lin ang="16200000" scaled="1"/>
          </a:gradFill>
          <a:ln w="9525">
            <a:solidFill>
              <a:srgbClr val="B6DCDF"/>
            </a:solidFill>
            <a:round/>
            <a:headEnd/>
            <a:tailEnd/>
          </a:ln>
          <a:effectLst>
            <a:outerShdw blurRad="63500" dist="20000" dir="5400000" rotWithShape="0">
              <a:srgbClr val="000000">
                <a:alpha val="37999"/>
              </a:srgbClr>
            </a:outerShdw>
          </a:effectLst>
        </p:spPr>
        <p:txBody>
          <a:bodyPr anchor="ctr"/>
          <a:lstStyle/>
          <a:p>
            <a:pPr algn="ctr">
              <a:defRPr/>
            </a:pPr>
            <a:r>
              <a:rPr lang="it-IT" dirty="0">
                <a:solidFill>
                  <a:srgbClr val="000000"/>
                </a:solidFill>
              </a:rPr>
              <a:t>Al termine di ogni anno finanziario l’organo di governo deve dare conto all’organo volitivo riguardo ai risultati raggiunti in relazione agli obiettivi programmati</a:t>
            </a:r>
          </a:p>
        </p:txBody>
      </p:sp>
      <p:sp>
        <p:nvSpPr>
          <p:cNvPr id="8" name="Ovale 7"/>
          <p:cNvSpPr/>
          <p:nvPr/>
        </p:nvSpPr>
        <p:spPr>
          <a:xfrm>
            <a:off x="294105" y="3601919"/>
            <a:ext cx="2130676" cy="7207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dirty="0"/>
              <a:t>Bilancio consuntivo</a:t>
            </a:r>
          </a:p>
        </p:txBody>
      </p:sp>
      <p:sp>
        <p:nvSpPr>
          <p:cNvPr id="9" name="Rettangolo 8"/>
          <p:cNvSpPr>
            <a:spLocks noChangeArrowheads="1"/>
          </p:cNvSpPr>
          <p:nvPr/>
        </p:nvSpPr>
        <p:spPr bwMode="auto">
          <a:xfrm>
            <a:off x="3072481" y="3459044"/>
            <a:ext cx="5761037" cy="792163"/>
          </a:xfrm>
          <a:prstGeom prst="rect">
            <a:avLst/>
          </a:prstGeom>
          <a:gradFill rotWithShape="1">
            <a:gsLst>
              <a:gs pos="0">
                <a:srgbClr val="FFFFFF"/>
              </a:gs>
              <a:gs pos="35001">
                <a:srgbClr val="FFFFFF"/>
              </a:gs>
              <a:gs pos="100000">
                <a:srgbClr val="FFFFFF"/>
              </a:gs>
            </a:gsLst>
            <a:lin ang="16200000" scaled="1"/>
          </a:gradFill>
          <a:ln w="9525">
            <a:solidFill>
              <a:srgbClr val="F9F9F9"/>
            </a:solidFill>
            <a:miter lim="800000"/>
            <a:headEnd/>
            <a:tailEnd/>
          </a:ln>
          <a:effectLst>
            <a:outerShdw blurRad="63500" dist="20000" dir="5400000" rotWithShape="0">
              <a:srgbClr val="000000">
                <a:alpha val="37999"/>
              </a:srgbClr>
            </a:outerShdw>
          </a:effectLst>
        </p:spPr>
        <p:txBody>
          <a:bodyPr anchor="ctr"/>
          <a:lstStyle/>
          <a:p>
            <a:pPr>
              <a:buFont typeface="Wingdings" pitchFamily="2" charset="2"/>
              <a:buChar char="Ø"/>
              <a:defRPr/>
            </a:pPr>
            <a:endParaRPr lang="it-IT" dirty="0">
              <a:solidFill>
                <a:schemeClr val="dk1"/>
              </a:solidFill>
              <a:latin typeface="+mn-lt"/>
              <a:ea typeface="+mn-ea"/>
            </a:endParaRPr>
          </a:p>
        </p:txBody>
      </p:sp>
      <p:sp>
        <p:nvSpPr>
          <p:cNvPr id="34850" name="CasellaDiTesto 10"/>
          <p:cNvSpPr txBox="1">
            <a:spLocks noChangeArrowheads="1"/>
          </p:cNvSpPr>
          <p:nvPr/>
        </p:nvSpPr>
        <p:spPr bwMode="auto">
          <a:xfrm>
            <a:off x="5651500" y="3683267"/>
            <a:ext cx="210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400" dirty="0"/>
              <a:t>30/4 per Stato, Regioni ed  Enti locali</a:t>
            </a:r>
          </a:p>
        </p:txBody>
      </p:sp>
      <p:sp>
        <p:nvSpPr>
          <p:cNvPr id="12" name="Parentesi graffa aperta 11"/>
          <p:cNvSpPr/>
          <p:nvPr/>
        </p:nvSpPr>
        <p:spPr>
          <a:xfrm>
            <a:off x="5364163" y="3548447"/>
            <a:ext cx="144462" cy="649288"/>
          </a:xfrm>
          <a:prstGeom prst="leftBrace">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it-IT"/>
          </a:p>
        </p:txBody>
      </p:sp>
      <p:sp>
        <p:nvSpPr>
          <p:cNvPr id="34852" name="CasellaDiTesto 15"/>
          <p:cNvSpPr txBox="1">
            <a:spLocks noChangeArrowheads="1"/>
          </p:cNvSpPr>
          <p:nvPr/>
        </p:nvSpPr>
        <p:spPr bwMode="auto">
          <a:xfrm>
            <a:off x="2987675" y="3692910"/>
            <a:ext cx="23764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  da approvarsi entro </a:t>
            </a:r>
          </a:p>
        </p:txBody>
      </p:sp>
      <p:sp>
        <p:nvSpPr>
          <p:cNvPr id="18" name="Freccia in giù 17"/>
          <p:cNvSpPr>
            <a:spLocks noChangeArrowheads="1"/>
          </p:cNvSpPr>
          <p:nvPr/>
        </p:nvSpPr>
        <p:spPr bwMode="auto">
          <a:xfrm>
            <a:off x="1200818" y="3098682"/>
            <a:ext cx="484188" cy="431800"/>
          </a:xfrm>
          <a:prstGeom prst="downArrow">
            <a:avLst>
              <a:gd name="adj1" fmla="val 50000"/>
              <a:gd name="adj2" fmla="val 50000"/>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endParaRPr>
          </a:p>
        </p:txBody>
      </p:sp>
      <p:sp>
        <p:nvSpPr>
          <p:cNvPr id="21" name="Freccia in giù 20"/>
          <p:cNvSpPr>
            <a:spLocks noChangeArrowheads="1"/>
          </p:cNvSpPr>
          <p:nvPr/>
        </p:nvSpPr>
        <p:spPr bwMode="auto">
          <a:xfrm rot="16200000">
            <a:off x="2555749" y="3712251"/>
            <a:ext cx="485775" cy="433388"/>
          </a:xfrm>
          <a:prstGeom prst="downArrow">
            <a:avLst>
              <a:gd name="adj1" fmla="val 50000"/>
              <a:gd name="adj2" fmla="val 50000"/>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endParaRPr>
          </a:p>
        </p:txBody>
      </p:sp>
      <p:sp>
        <p:nvSpPr>
          <p:cNvPr id="2" name="Titolo 1"/>
          <p:cNvSpPr>
            <a:spLocks noGrp="1"/>
          </p:cNvSpPr>
          <p:nvPr>
            <p:ph type="title"/>
          </p:nvPr>
        </p:nvSpPr>
        <p:spPr/>
        <p:txBody>
          <a:bodyPr/>
          <a:lstStyle/>
          <a:p>
            <a:pPr>
              <a:defRPr/>
            </a:pPr>
            <a:r>
              <a:rPr lang="it-IT" dirty="0"/>
              <a:t>La rendicontazione</a:t>
            </a:r>
          </a:p>
        </p:txBody>
      </p:sp>
      <p:sp>
        <p:nvSpPr>
          <p:cNvPr id="13"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14"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2</a:t>
            </a:fld>
            <a:endParaRPr lang="it-IT"/>
          </a:p>
        </p:txBody>
      </p:sp>
    </p:spTree>
    <p:extLst>
      <p:ext uri="{BB962C8B-B14F-4D97-AF65-F5344CB8AC3E}">
        <p14:creationId xmlns:p14="http://schemas.microsoft.com/office/powerpoint/2010/main" val="110189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riaccertamento</a:t>
            </a:r>
            <a:r>
              <a:rPr lang="it-IT" dirty="0"/>
              <a:t> dei residui attivi provenienti dalla gestione in conto residui</a:t>
            </a:r>
          </a:p>
        </p:txBody>
      </p:sp>
      <p:sp>
        <p:nvSpPr>
          <p:cNvPr id="3" name="Segnaposto contenuto 2"/>
          <p:cNvSpPr>
            <a:spLocks noGrp="1"/>
          </p:cNvSpPr>
          <p:nvPr>
            <p:ph idx="1"/>
          </p:nvPr>
        </p:nvSpPr>
        <p:spPr/>
        <p:txBody>
          <a:bodyPr/>
          <a:lstStyle/>
          <a:p>
            <a:r>
              <a:rPr lang="it-IT" dirty="0"/>
              <a:t>A differenza del caso dei residui passivi si hanno quattro diverse fattispecie:</a:t>
            </a:r>
          </a:p>
          <a:p>
            <a:pPr lvl="1"/>
            <a:r>
              <a:rPr lang="it-IT" b="1" dirty="0"/>
              <a:t>il residuo attivo è stato riscosso</a:t>
            </a:r>
            <a:r>
              <a:rPr lang="it-IT" dirty="0"/>
              <a:t>; non vi sono residui da riportare nell’anno successivo</a:t>
            </a:r>
          </a:p>
          <a:p>
            <a:pPr lvl="1"/>
            <a:r>
              <a:rPr lang="it-IT" b="1" dirty="0"/>
              <a:t>il residuo attivo non è stato riscosso</a:t>
            </a:r>
            <a:r>
              <a:rPr lang="it-IT" dirty="0"/>
              <a:t>: se è confermato per lo stesso importo deve essere iscritto nel conto del bilancio nella rispettiva risorsa di entrata alla voce “residui attivi da riportare nell’anno successivo”</a:t>
            </a:r>
          </a:p>
          <a:p>
            <a:pPr lvl="1"/>
            <a:r>
              <a:rPr lang="it-IT" b="1" dirty="0"/>
              <a:t>il residuo attivo è considerato inesigibile</a:t>
            </a:r>
            <a:r>
              <a:rPr lang="it-IT" dirty="0"/>
              <a:t>, deve essere stralciato dal conto del bilancio (diseconomia in conto residui) per essere inserito nel conto del patrimonio</a:t>
            </a:r>
          </a:p>
          <a:p>
            <a:pPr lvl="1"/>
            <a:r>
              <a:rPr lang="it-IT" b="1" dirty="0"/>
              <a:t>Il residuo attivo è superiore </a:t>
            </a:r>
            <a:r>
              <a:rPr lang="it-IT" dirty="0"/>
              <a:t>rispetto a quello iniziale (economia in conto residui)</a:t>
            </a:r>
          </a:p>
          <a:p>
            <a:pPr lvl="1"/>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20</a:t>
            </a:fld>
            <a:endParaRPr lang="it-IT"/>
          </a:p>
        </p:txBody>
      </p:sp>
    </p:spTree>
    <p:extLst>
      <p:ext uri="{BB962C8B-B14F-4D97-AF65-F5344CB8AC3E}">
        <p14:creationId xmlns:p14="http://schemas.microsoft.com/office/powerpoint/2010/main" val="249726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dirty="0" err="1"/>
              <a:t>riaccertamento</a:t>
            </a:r>
            <a:r>
              <a:rPr lang="it-IT" dirty="0"/>
              <a:t> dei residui attivi provenienti dalla gestione in conto competenza</a:t>
            </a:r>
          </a:p>
        </p:txBody>
      </p:sp>
      <p:sp>
        <p:nvSpPr>
          <p:cNvPr id="3" name="Segnaposto contenuto 2"/>
          <p:cNvSpPr>
            <a:spLocks noGrp="1"/>
          </p:cNvSpPr>
          <p:nvPr>
            <p:ph idx="1"/>
          </p:nvPr>
        </p:nvSpPr>
        <p:spPr/>
        <p:txBody>
          <a:bodyPr/>
          <a:lstStyle/>
          <a:p>
            <a:r>
              <a:rPr lang="it-IT" dirty="0"/>
              <a:t>Anche qui abbiamo tre diverse fattispecie:</a:t>
            </a:r>
          </a:p>
          <a:p>
            <a:pPr lvl="1"/>
            <a:r>
              <a:rPr lang="it-IT" b="1" dirty="0"/>
              <a:t>accertamento di entrata riscosso</a:t>
            </a:r>
            <a:r>
              <a:rPr lang="it-IT" dirty="0"/>
              <a:t>: non vi sono residui da riportare nell’anno successivo;</a:t>
            </a:r>
          </a:p>
          <a:p>
            <a:pPr lvl="1"/>
            <a:r>
              <a:rPr lang="it-IT" b="1" dirty="0"/>
              <a:t>accertamento non riscosso</a:t>
            </a:r>
            <a:r>
              <a:rPr lang="it-IT" dirty="0"/>
              <a:t>, è confermato per lo stesso importo e deve iscritto nel conto del bilancio alla voce residui attivi da riportare nell’anno successivo;</a:t>
            </a:r>
          </a:p>
          <a:p>
            <a:pPr lvl="1"/>
            <a:r>
              <a:rPr lang="it-IT" b="1" dirty="0"/>
              <a:t>accertamento considerato inesigibile</a:t>
            </a:r>
            <a:r>
              <a:rPr lang="it-IT" dirty="0"/>
              <a:t>, non può essere rappresentato nel conto del bilancio (come minore entrata) ma indicato nel conto del patrimonio.</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21</a:t>
            </a:fld>
            <a:endParaRPr lang="it-IT"/>
          </a:p>
        </p:txBody>
      </p:sp>
    </p:spTree>
    <p:extLst>
      <p:ext uri="{BB962C8B-B14F-4D97-AF65-F5344CB8AC3E}">
        <p14:creationId xmlns:p14="http://schemas.microsoft.com/office/powerpoint/2010/main" val="184246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 ricordiamo i risultati finali?</a:t>
            </a:r>
          </a:p>
        </p:txBody>
      </p:sp>
      <p:sp>
        <p:nvSpPr>
          <p:cNvPr id="3" name="Segnaposto contenuto 2"/>
          <p:cNvSpPr>
            <a:spLocks noGrp="1"/>
          </p:cNvSpPr>
          <p:nvPr>
            <p:ph idx="1"/>
          </p:nvPr>
        </p:nvSpPr>
        <p:spPr/>
        <p:txBody>
          <a:bodyPr/>
          <a:lstStyle/>
          <a:p>
            <a:r>
              <a:rPr lang="it-IT" dirty="0"/>
              <a:t>Risultati di sintesi</a:t>
            </a:r>
          </a:p>
          <a:p>
            <a:pPr lvl="1"/>
            <a:r>
              <a:rPr lang="it-IT" dirty="0"/>
              <a:t>Risultato di amministrazione – determinato nel “quadro generale riassuntivo della gestione finanziaria”</a:t>
            </a:r>
          </a:p>
          <a:p>
            <a:pPr lvl="1"/>
            <a:r>
              <a:rPr lang="it-IT" dirty="0"/>
              <a:t>Fondo di cassa finale  – determinato nel “quadro generale riassuntivo della gestione finanziaria”</a:t>
            </a:r>
          </a:p>
          <a:p>
            <a:pPr lvl="1"/>
            <a:r>
              <a:rPr lang="it-IT" dirty="0"/>
              <a:t>Risultato della gestione di competenza – determinato nel “quadro della gestione di competenza”</a:t>
            </a:r>
          </a:p>
          <a:p>
            <a:pPr marL="114300" indent="0">
              <a:buNone/>
            </a:pPr>
            <a:r>
              <a:rPr lang="it-IT" dirty="0"/>
              <a:t>L’applicazione del risultato di amministrazione</a:t>
            </a:r>
          </a:p>
          <a:p>
            <a:r>
              <a:rPr lang="it-IT" dirty="0"/>
              <a:t>Facoltativa se risultato &gt; 0</a:t>
            </a:r>
          </a:p>
          <a:p>
            <a:r>
              <a:rPr lang="it-IT" dirty="0"/>
              <a:t>Obbligatoria se risultato &lt; 0</a:t>
            </a:r>
          </a:p>
          <a:p>
            <a:endParaRPr lang="it-IT" dirty="0"/>
          </a:p>
          <a:p>
            <a:pPr lvl="1"/>
            <a:endParaRPr lang="it-IT" dirty="0"/>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22</a:t>
            </a:fld>
            <a:endParaRPr lang="it-IT"/>
          </a:p>
        </p:txBody>
      </p:sp>
    </p:spTree>
    <p:extLst>
      <p:ext uri="{BB962C8B-B14F-4D97-AF65-F5344CB8AC3E}">
        <p14:creationId xmlns:p14="http://schemas.microsoft.com/office/powerpoint/2010/main" val="102635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determinazione dei risultati finanziari</a:t>
            </a:r>
          </a:p>
        </p:txBody>
      </p:sp>
      <p:sp>
        <p:nvSpPr>
          <p:cNvPr id="3" name="Segnaposto contenuto 2"/>
          <p:cNvSpPr>
            <a:spLocks noGrp="1"/>
          </p:cNvSpPr>
          <p:nvPr>
            <p:ph idx="1"/>
          </p:nvPr>
        </p:nvSpPr>
        <p:spPr/>
        <p:txBody>
          <a:bodyPr>
            <a:normAutofit lnSpcReduction="10000"/>
          </a:bodyPr>
          <a:lstStyle/>
          <a:p>
            <a:r>
              <a:rPr lang="it-IT" dirty="0"/>
              <a:t>Risultato di amministrazione:</a:t>
            </a:r>
          </a:p>
          <a:p>
            <a:pPr lvl="1"/>
            <a:r>
              <a:rPr lang="it-IT" dirty="0"/>
              <a:t>fondo di cassa esistente alla fine dell’esercizio aumentato dei residui attivi, diminuito di quelli passivi e del fondo pluriennale vincolato per spese correnti e in conto capitale</a:t>
            </a:r>
          </a:p>
          <a:p>
            <a:pPr lvl="1"/>
            <a:r>
              <a:rPr lang="it-IT" dirty="0"/>
              <a:t>esprime l’effetto complessivo della gestione finanziaria</a:t>
            </a:r>
          </a:p>
          <a:p>
            <a:r>
              <a:rPr lang="it-IT" dirty="0"/>
              <a:t>Fondo di cassa:</a:t>
            </a:r>
          </a:p>
          <a:p>
            <a:pPr lvl="1"/>
            <a:r>
              <a:rPr lang="it-IT" dirty="0"/>
              <a:t>fondo di cassa iniziale aumentato delle riscossioni e diminuito dei pagamenti</a:t>
            </a:r>
          </a:p>
          <a:p>
            <a:pPr lvl="1"/>
            <a:r>
              <a:rPr lang="it-IT" dirty="0"/>
              <a:t>esprime la consistenza finale a disposizione dell’ente</a:t>
            </a:r>
          </a:p>
          <a:p>
            <a:r>
              <a:rPr lang="it-IT" dirty="0"/>
              <a:t>Risultato di gestione:</a:t>
            </a:r>
          </a:p>
          <a:p>
            <a:pPr lvl="1"/>
            <a:r>
              <a:rPr lang="it-IT" dirty="0"/>
              <a:t>è dato dalla differenza tra le entrate accertate e le spese impegnate nel corso dell’esercizio</a:t>
            </a:r>
          </a:p>
          <a:p>
            <a:pPr lvl="1"/>
            <a:r>
              <a:rPr lang="it-IT" dirty="0"/>
              <a:t>esprime l’esito della gestione di competenza</a:t>
            </a:r>
          </a:p>
          <a:p>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23</a:t>
            </a:fld>
            <a:endParaRPr lang="it-IT"/>
          </a:p>
        </p:txBody>
      </p:sp>
    </p:spTree>
    <p:extLst>
      <p:ext uri="{BB962C8B-B14F-4D97-AF65-F5344CB8AC3E}">
        <p14:creationId xmlns:p14="http://schemas.microsoft.com/office/powerpoint/2010/main" val="345562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composizione del risultato di amministrazione</a:t>
            </a:r>
          </a:p>
        </p:txBody>
      </p:sp>
      <p:sp>
        <p:nvSpPr>
          <p:cNvPr id="3" name="Segnaposto contenuto 2"/>
          <p:cNvSpPr>
            <a:spLocks noGrp="1"/>
          </p:cNvSpPr>
          <p:nvPr>
            <p:ph idx="1"/>
          </p:nvPr>
        </p:nvSpPr>
        <p:spPr/>
        <p:txBody>
          <a:bodyPr>
            <a:normAutofit/>
          </a:bodyPr>
          <a:lstStyle/>
          <a:p>
            <a:r>
              <a:rPr lang="it-IT" dirty="0"/>
              <a:t>Il risultato di amministrazione è distinto in:</a:t>
            </a:r>
          </a:p>
          <a:p>
            <a:pPr lvl="1"/>
            <a:r>
              <a:rPr lang="it-IT" dirty="0"/>
              <a:t>Fondi vincolati: derivano da entrate a destinazione vincolata accertate le cui spese non sono state completamente impegnate o da cancellazione di residui passivi vincolati, derivano inoltre dal fondo svalutazione crediti e dal fondo pluriennale vincolato</a:t>
            </a:r>
          </a:p>
          <a:p>
            <a:pPr lvl="1"/>
            <a:r>
              <a:rPr lang="it-IT" dirty="0"/>
              <a:t>Fondi non vincolati: quota residuale</a:t>
            </a:r>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24</a:t>
            </a:fld>
            <a:endParaRPr lang="it-IT"/>
          </a:p>
        </p:txBody>
      </p:sp>
    </p:spTree>
    <p:extLst>
      <p:ext uri="{BB962C8B-B14F-4D97-AF65-F5344CB8AC3E}">
        <p14:creationId xmlns:p14="http://schemas.microsoft.com/office/powerpoint/2010/main" val="428056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L’utilizzo dell’avanzo di amministrazione (art.187c.2)</a:t>
            </a:r>
          </a:p>
        </p:txBody>
      </p:sp>
      <p:sp>
        <p:nvSpPr>
          <p:cNvPr id="3" name="Segnaposto contenuto 2"/>
          <p:cNvSpPr>
            <a:spLocks noGrp="1"/>
          </p:cNvSpPr>
          <p:nvPr>
            <p:ph idx="1"/>
          </p:nvPr>
        </p:nvSpPr>
        <p:spPr>
          <a:xfrm>
            <a:off x="457200" y="1779336"/>
            <a:ext cx="8229600" cy="4373563"/>
          </a:xfrm>
        </p:spPr>
        <p:txBody>
          <a:bodyPr/>
          <a:lstStyle/>
          <a:p>
            <a:r>
              <a:rPr lang="it-IT" sz="2000" dirty="0"/>
              <a:t>Reinvestimento delle quote facoltativamente accantonate per ammortamento</a:t>
            </a:r>
          </a:p>
          <a:p>
            <a:r>
              <a:rPr lang="it-IT" sz="2000" dirty="0"/>
              <a:t>Copertura di debiti fuori bilancio</a:t>
            </a:r>
          </a:p>
          <a:p>
            <a:r>
              <a:rPr lang="it-IT" sz="2000" dirty="0"/>
              <a:t>Finanziamento delle spese di funzionamento non ripetitive</a:t>
            </a:r>
          </a:p>
          <a:p>
            <a:r>
              <a:rPr lang="it-IT" sz="2000" dirty="0"/>
              <a:t>Per il finanziamento delle spese di investimento</a:t>
            </a:r>
          </a:p>
          <a:p>
            <a:r>
              <a:rPr lang="it-IT" sz="2000" dirty="0"/>
              <a:t>Per il finanziamento di spese correnti, soltanto in sede di assestamento di bilancio</a:t>
            </a:r>
          </a:p>
          <a:p>
            <a:r>
              <a:rPr lang="it-IT" sz="2000" dirty="0"/>
              <a:t>Per i provvedimenti necessari alla salvaguardia degli equilibri di bilancio</a:t>
            </a:r>
          </a:p>
          <a:p>
            <a:r>
              <a:rPr lang="it-IT" sz="2000" dirty="0"/>
              <a:t>Per l’estinzione anticipata dei prestiti</a:t>
            </a:r>
          </a:p>
          <a:p>
            <a:r>
              <a:rPr lang="it-IT" sz="2000" dirty="0"/>
              <a:t>Per il finanziamento del fondo svalutazione crediti</a:t>
            </a:r>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25</a:t>
            </a:fld>
            <a:endParaRPr lang="it-IT"/>
          </a:p>
        </p:txBody>
      </p:sp>
    </p:spTree>
    <p:extLst>
      <p:ext uri="{BB962C8B-B14F-4D97-AF65-F5344CB8AC3E}">
        <p14:creationId xmlns:p14="http://schemas.microsoft.com/office/powerpoint/2010/main" val="232054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Le modifiche introdotte dal </a:t>
            </a:r>
            <a:r>
              <a:rPr lang="it-IT" sz="2400" dirty="0" err="1"/>
              <a:t>D.l.</a:t>
            </a:r>
            <a:r>
              <a:rPr lang="it-IT" sz="2400" dirty="0"/>
              <a:t> 174/2012 per l’utilizzo dell’Avanzo di amministrazione</a:t>
            </a:r>
          </a:p>
        </p:txBody>
      </p:sp>
      <p:sp>
        <p:nvSpPr>
          <p:cNvPr id="3" name="Segnaposto contenuto 2"/>
          <p:cNvSpPr>
            <a:spLocks noGrp="1"/>
          </p:cNvSpPr>
          <p:nvPr>
            <p:ph idx="1"/>
          </p:nvPr>
        </p:nvSpPr>
        <p:spPr/>
        <p:txBody>
          <a:bodyPr/>
          <a:lstStyle/>
          <a:p>
            <a:r>
              <a:rPr lang="it-IT" dirty="0"/>
              <a:t>Art. 3, co. 1, </a:t>
            </a:r>
            <a:r>
              <a:rPr lang="it-IT" dirty="0" err="1"/>
              <a:t>lett</a:t>
            </a:r>
            <a:r>
              <a:rPr lang="it-IT" dirty="0"/>
              <a:t>. h), </a:t>
            </a:r>
            <a:r>
              <a:rPr lang="it-IT" dirty="0" err="1"/>
              <a:t>D.l.</a:t>
            </a:r>
            <a:r>
              <a:rPr lang="it-IT" dirty="0"/>
              <a:t> 174/2012</a:t>
            </a:r>
          </a:p>
          <a:p>
            <a:r>
              <a:rPr lang="it-IT" dirty="0"/>
              <a:t>Divieto di utilizzo dell’avanzo di amministrazione non vincolato per gli enti che avendo fatto ricorso all’anticipazione di tesoreria non hanno proceduto al relativo rimborso oppure che non abbiano ricostituito utilizzi in termini di cassa di entrate aventi specifica destinazione (art. 187, co. 3-bis, </a:t>
            </a:r>
            <a:r>
              <a:rPr lang="it-IT" dirty="0" err="1"/>
              <a:t>Tuel</a:t>
            </a:r>
            <a:r>
              <a:rPr lang="it-IT" dirty="0"/>
              <a:t>). È fatto salvo l’utilizzo per i provvedimenti di riequilibrio</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D2F50CFE-2C03-F647-A1A7-4736BFC29BC1}" type="slidenum">
              <a:rPr lang="it-IT" smtClean="0"/>
              <a:t>26</a:t>
            </a:fld>
            <a:endParaRPr lang="it-IT"/>
          </a:p>
        </p:txBody>
      </p:sp>
    </p:spTree>
    <p:extLst>
      <p:ext uri="{BB962C8B-B14F-4D97-AF65-F5344CB8AC3E}">
        <p14:creationId xmlns:p14="http://schemas.microsoft.com/office/powerpoint/2010/main" val="3099047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copertura del disavanzo di amministrazione</a:t>
            </a:r>
          </a:p>
        </p:txBody>
      </p:sp>
      <p:sp>
        <p:nvSpPr>
          <p:cNvPr id="3" name="Segnaposto contenuto 2"/>
          <p:cNvSpPr>
            <a:spLocks noGrp="1"/>
          </p:cNvSpPr>
          <p:nvPr>
            <p:ph idx="1"/>
          </p:nvPr>
        </p:nvSpPr>
        <p:spPr/>
        <p:txBody>
          <a:bodyPr/>
          <a:lstStyle/>
          <a:p>
            <a:r>
              <a:rPr lang="it-IT" dirty="0"/>
              <a:t>Obbligatoria</a:t>
            </a:r>
          </a:p>
          <a:p>
            <a:pPr lvl="1"/>
            <a:r>
              <a:rPr lang="it-IT" dirty="0"/>
              <a:t>E’ possibile suddividerlo in tre esercizi</a:t>
            </a:r>
          </a:p>
          <a:p>
            <a:pPr lvl="1"/>
            <a:r>
              <a:rPr lang="it-IT" dirty="0"/>
              <a:t>Per la copertura possono essere utilizzate tutte le entrate tranne:</a:t>
            </a:r>
          </a:p>
          <a:p>
            <a:pPr lvl="2"/>
            <a:r>
              <a:rPr lang="it-IT" dirty="0"/>
              <a:t>Assunzioni di prestiti</a:t>
            </a:r>
          </a:p>
          <a:p>
            <a:pPr lvl="2"/>
            <a:r>
              <a:rPr lang="it-IT" dirty="0"/>
              <a:t>Proventi da alienazioni</a:t>
            </a:r>
          </a:p>
          <a:p>
            <a:pPr lvl="2"/>
            <a:r>
              <a:rPr lang="it-IT"/>
              <a:t>Fondi vincolati</a:t>
            </a:r>
            <a:endParaRPr lang="it-IT" dirty="0"/>
          </a:p>
          <a:p>
            <a:pPr lvl="2"/>
            <a:endParaRPr lang="it-IT" dirty="0"/>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27</a:t>
            </a:fld>
            <a:endParaRPr lang="it-IT"/>
          </a:p>
        </p:txBody>
      </p:sp>
    </p:spTree>
    <p:extLst>
      <p:ext uri="{BB962C8B-B14F-4D97-AF65-F5344CB8AC3E}">
        <p14:creationId xmlns:p14="http://schemas.microsoft.com/office/powerpoint/2010/main" val="212367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conto economico</a:t>
            </a:r>
          </a:p>
        </p:txBody>
      </p:sp>
      <p:sp>
        <p:nvSpPr>
          <p:cNvPr id="3" name="Segnaposto contenuto 2"/>
          <p:cNvSpPr>
            <a:spLocks noGrp="1"/>
          </p:cNvSpPr>
          <p:nvPr>
            <p:ph idx="1"/>
          </p:nvPr>
        </p:nvSpPr>
        <p:spPr/>
        <p:txBody>
          <a:bodyPr/>
          <a:lstStyle/>
          <a:p>
            <a:r>
              <a:rPr lang="it-IT" dirty="0"/>
              <a:t>Evidenzia i proventi realizzati e le spese sostenute secondo il principio della competenza economica</a:t>
            </a:r>
          </a:p>
          <a:p>
            <a:r>
              <a:rPr lang="it-IT" dirty="0"/>
              <a:t>Schema a struttura scalare</a:t>
            </a:r>
          </a:p>
          <a:p>
            <a:r>
              <a:rPr lang="it-IT" dirty="0"/>
              <a:t>Classificazione per natura</a:t>
            </a:r>
          </a:p>
          <a:p>
            <a:r>
              <a:rPr lang="it-IT" dirty="0"/>
              <a:t>E' redatto nel rispetto del principio contabile OIC n. 17 e del principio applicato della contabilità economico-patrimoniale (</a:t>
            </a:r>
            <a:r>
              <a:rPr lang="it-IT" dirty="0" err="1"/>
              <a:t>Dlgs</a:t>
            </a:r>
            <a:r>
              <a:rPr lang="it-IT" dirty="0"/>
              <a:t>. 118/2011)</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28</a:t>
            </a:fld>
            <a:endParaRPr lang="it-IT"/>
          </a:p>
        </p:txBody>
      </p:sp>
    </p:spTree>
    <p:extLst>
      <p:ext uri="{BB962C8B-B14F-4D97-AF65-F5344CB8AC3E}">
        <p14:creationId xmlns:p14="http://schemas.microsoft.com/office/powerpoint/2010/main" val="112333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novità introdotte con la sperimentazione </a:t>
            </a:r>
          </a:p>
        </p:txBody>
      </p:sp>
      <p:sp>
        <p:nvSpPr>
          <p:cNvPr id="3" name="Segnaposto contenuto 2"/>
          <p:cNvSpPr>
            <a:spLocks noGrp="1"/>
          </p:cNvSpPr>
          <p:nvPr>
            <p:ph idx="1"/>
          </p:nvPr>
        </p:nvSpPr>
        <p:spPr/>
        <p:txBody>
          <a:bodyPr/>
          <a:lstStyle/>
          <a:p>
            <a:r>
              <a:rPr lang="it-IT" dirty="0"/>
              <a:t>Il principio della competenza economica</a:t>
            </a:r>
          </a:p>
          <a:p>
            <a:r>
              <a:rPr lang="it-IT" dirty="0"/>
              <a:t>Il principio contabile applicato sulla contabilità economico-patrimoniale</a:t>
            </a:r>
          </a:p>
          <a:p>
            <a:r>
              <a:rPr lang="it-IT" dirty="0"/>
              <a:t>Rilevazione unitaria dei fatti di gestione sotto il profilo finanziario ed economico-patrimoniale</a:t>
            </a:r>
          </a:p>
          <a:p>
            <a:r>
              <a:rPr lang="it-IT" dirty="0"/>
              <a:t>Con. Fin. come sistema principale di rilevazione</a:t>
            </a:r>
          </a:p>
          <a:p>
            <a:r>
              <a:rPr lang="it-IT" dirty="0"/>
              <a:t>Piano dei conti integrato</a:t>
            </a:r>
          </a:p>
          <a:p>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29</a:t>
            </a:fld>
            <a:endParaRPr lang="it-IT"/>
          </a:p>
        </p:txBody>
      </p:sp>
    </p:spTree>
    <p:extLst>
      <p:ext uri="{BB962C8B-B14F-4D97-AF65-F5344CB8AC3E}">
        <p14:creationId xmlns:p14="http://schemas.microsoft.com/office/powerpoint/2010/main" val="191810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La rendicontazione: alcune osservazioni</a:t>
            </a:r>
          </a:p>
        </p:txBody>
      </p:sp>
      <p:sp>
        <p:nvSpPr>
          <p:cNvPr id="7" name="Segnaposto contenuto 6"/>
          <p:cNvSpPr>
            <a:spLocks noGrp="1"/>
          </p:cNvSpPr>
          <p:nvPr>
            <p:ph idx="1"/>
          </p:nvPr>
        </p:nvSpPr>
        <p:spPr/>
        <p:txBody>
          <a:bodyPr/>
          <a:lstStyle/>
          <a:p>
            <a:r>
              <a:rPr lang="it-IT" dirty="0"/>
              <a:t>E’ un momento molto importante</a:t>
            </a:r>
          </a:p>
          <a:p>
            <a:pPr lvl="1"/>
            <a:r>
              <a:rPr lang="it-IT" dirty="0"/>
              <a:t>si chiude il ciclo di programmazione e controllo</a:t>
            </a:r>
          </a:p>
          <a:p>
            <a:pPr lvl="1"/>
            <a:r>
              <a:rPr lang="it-IT" dirty="0"/>
              <a:t>si determinano i risultati finali della gestione	</a:t>
            </a:r>
          </a:p>
          <a:p>
            <a:pPr lvl="2"/>
            <a:r>
              <a:rPr lang="it-IT" dirty="0"/>
              <a:t>Avanzo di amministrazione</a:t>
            </a:r>
          </a:p>
          <a:p>
            <a:pPr lvl="2"/>
            <a:r>
              <a:rPr lang="it-IT" dirty="0"/>
              <a:t>Disavanzo di amministrazione</a:t>
            </a:r>
          </a:p>
          <a:p>
            <a:pPr lvl="2"/>
            <a:r>
              <a:rPr lang="it-IT" dirty="0"/>
              <a:t>Utile/perdita di esercizio</a:t>
            </a:r>
          </a:p>
          <a:p>
            <a:pPr lvl="1"/>
            <a:r>
              <a:rPr lang="it-IT" dirty="0"/>
              <a:t>si rendicontano agli stakeholder i risultati finali</a:t>
            </a:r>
          </a:p>
        </p:txBody>
      </p:sp>
      <p:sp>
        <p:nvSpPr>
          <p:cNvPr id="4" name="Segnaposto piè di pagina 3"/>
          <p:cNvSpPr>
            <a:spLocks noGrp="1"/>
          </p:cNvSpPr>
          <p:nvPr>
            <p:ph type="ftr" sz="quarter" idx="11"/>
          </p:nvPr>
        </p:nvSpPr>
        <p:spPr/>
        <p:txBody>
          <a:bodyPr/>
          <a:lstStyle/>
          <a:p>
            <a:r>
              <a:rPr lang="it-IT" dirty="0"/>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a:t>
            </a:fld>
            <a:endParaRPr lang="it-IT"/>
          </a:p>
        </p:txBody>
      </p:sp>
    </p:spTree>
    <p:extLst>
      <p:ext uri="{BB962C8B-B14F-4D97-AF65-F5344CB8AC3E}">
        <p14:creationId xmlns:p14="http://schemas.microsoft.com/office/powerpoint/2010/main" val="49544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nuovo sistema contabile degli enti locali a partire dall’esercizio 2016</a:t>
            </a:r>
          </a:p>
        </p:txBody>
      </p:sp>
      <p:sp>
        <p:nvSpPr>
          <p:cNvPr id="3" name="Segnaposto contenuto 2"/>
          <p:cNvSpPr>
            <a:spLocks noGrp="1"/>
          </p:cNvSpPr>
          <p:nvPr>
            <p:ph idx="1"/>
          </p:nvPr>
        </p:nvSpPr>
        <p:spPr/>
        <p:txBody>
          <a:bodyPr/>
          <a:lstStyle/>
          <a:p>
            <a:r>
              <a:rPr lang="it-IT" dirty="0"/>
              <a:t>Adozione di un sistema contabile integrato che garantisce la rilevazione unitaria dei fatti di gestione</a:t>
            </a:r>
          </a:p>
          <a:p>
            <a:r>
              <a:rPr lang="it-IT" dirty="0"/>
              <a:t>La contabilità economico-patrimoniale affianca la contabilità finanziaria che costituisce il sistema principale e fondamentale per fini </a:t>
            </a:r>
            <a:r>
              <a:rPr lang="it-IT" dirty="0" err="1"/>
              <a:t>autorizzatori</a:t>
            </a:r>
            <a:r>
              <a:rPr lang="it-IT" dirty="0"/>
              <a:t> e di rendicontazione della gestione</a:t>
            </a:r>
          </a:p>
          <a:p>
            <a:r>
              <a:rPr lang="it-IT" dirty="0"/>
              <a:t>Anche per gli enti strumentali che adottano la contabilità finanziaria</a:t>
            </a:r>
          </a:p>
          <a:p>
            <a:r>
              <a:rPr lang="it-IT" dirty="0"/>
              <a:t>Anche per le Regioni</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30</a:t>
            </a:fld>
            <a:endParaRPr lang="it-IT"/>
          </a:p>
        </p:txBody>
      </p:sp>
    </p:spTree>
    <p:extLst>
      <p:ext uri="{BB962C8B-B14F-4D97-AF65-F5344CB8AC3E}">
        <p14:creationId xmlns:p14="http://schemas.microsoft.com/office/powerpoint/2010/main" val="297264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principio della competenza economica</a:t>
            </a:r>
          </a:p>
        </p:txBody>
      </p:sp>
      <p:sp>
        <p:nvSpPr>
          <p:cNvPr id="3" name="Segnaposto contenuto 2"/>
          <p:cNvSpPr>
            <a:spLocks noGrp="1"/>
          </p:cNvSpPr>
          <p:nvPr>
            <p:ph idx="1"/>
          </p:nvPr>
        </p:nvSpPr>
        <p:spPr/>
        <p:txBody>
          <a:bodyPr/>
          <a:lstStyle/>
          <a:p>
            <a:r>
              <a:rPr lang="it-IT" dirty="0"/>
              <a:t>Sono ricavi o proventi di competenza dell’esercizio quelli per i quali il processo produttivo del bene o del servizio è stato completato ed il medesimo bene o servizio è stato venduto, ceduto o erogato, indipendentemente dal verificarsi della movimentazione finanziaria;</a:t>
            </a:r>
          </a:p>
          <a:p>
            <a:r>
              <a:rPr lang="it-IT" dirty="0"/>
              <a:t>Sono costi e oneri quelli correlati ai ricavi di competenza.</a:t>
            </a:r>
          </a:p>
          <a:p>
            <a:r>
              <a:rPr lang="it-IT" dirty="0" err="1"/>
              <a:t>Oic</a:t>
            </a:r>
            <a:r>
              <a:rPr lang="it-IT" dirty="0"/>
              <a:t> 11</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31</a:t>
            </a:fld>
            <a:endParaRPr lang="it-IT"/>
          </a:p>
        </p:txBody>
      </p:sp>
    </p:spTree>
    <p:extLst>
      <p:ext uri="{BB962C8B-B14F-4D97-AF65-F5344CB8AC3E}">
        <p14:creationId xmlns:p14="http://schemas.microsoft.com/office/powerpoint/2010/main" val="287466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principio applicato della contabilità economico patrimoniale</a:t>
            </a:r>
          </a:p>
        </p:txBody>
      </p:sp>
      <p:sp>
        <p:nvSpPr>
          <p:cNvPr id="3" name="Segnaposto contenuto 2"/>
          <p:cNvSpPr>
            <a:spLocks noGrp="1"/>
          </p:cNvSpPr>
          <p:nvPr>
            <p:ph idx="1"/>
          </p:nvPr>
        </p:nvSpPr>
        <p:spPr/>
        <p:txBody>
          <a:bodyPr/>
          <a:lstStyle/>
          <a:p>
            <a:r>
              <a:rPr lang="it-IT" dirty="0"/>
              <a:t>I Ricavi/proventi sono rilevati al momento dell’accertamento delle entrate</a:t>
            </a:r>
          </a:p>
          <a:p>
            <a:r>
              <a:rPr lang="it-IT" dirty="0"/>
              <a:t>I Costi/oneri sono rilevati al momento della liquidazione delle spese, salvo i costi derivanti dal trasferimenti e contributi (correnti e in c/capitali) rilevati nel momento dell’impegno</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32</a:t>
            </a:fld>
            <a:endParaRPr lang="it-IT"/>
          </a:p>
        </p:txBody>
      </p:sp>
    </p:spTree>
    <p:extLst>
      <p:ext uri="{BB962C8B-B14F-4D97-AF65-F5344CB8AC3E}">
        <p14:creationId xmlns:p14="http://schemas.microsoft.com/office/powerpoint/2010/main" val="1762923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scritture di assestamento</a:t>
            </a:r>
          </a:p>
        </p:txBody>
      </p:sp>
      <p:sp>
        <p:nvSpPr>
          <p:cNvPr id="3" name="Segnaposto contenuto 2"/>
          <p:cNvSpPr>
            <a:spLocks noGrp="1"/>
          </p:cNvSpPr>
          <p:nvPr>
            <p:ph idx="1"/>
          </p:nvPr>
        </p:nvSpPr>
        <p:spPr/>
        <p:txBody>
          <a:bodyPr/>
          <a:lstStyle/>
          <a:p>
            <a:r>
              <a:rPr lang="it-IT" dirty="0"/>
              <a:t>Ammortamento</a:t>
            </a:r>
          </a:p>
          <a:p>
            <a:r>
              <a:rPr lang="it-IT" dirty="0"/>
              <a:t>Accantonamento a fondi </a:t>
            </a:r>
          </a:p>
          <a:p>
            <a:r>
              <a:rPr lang="it-IT" dirty="0"/>
              <a:t>Perdite maturate su crediti ed accantonamento a fondo svalutazione</a:t>
            </a:r>
          </a:p>
          <a:p>
            <a:r>
              <a:rPr lang="it-IT" dirty="0"/>
              <a:t>Rimanenze iniziali e finali</a:t>
            </a:r>
          </a:p>
          <a:p>
            <a:r>
              <a:rPr lang="it-IT" dirty="0"/>
              <a:t>Ratei e risconti attivi e passivi</a:t>
            </a:r>
          </a:p>
          <a:p>
            <a:r>
              <a:rPr lang="it-IT" dirty="0"/>
              <a:t>Rischi e perdite dell’esercizio anche se conosciuti dopo la chiusura e fino all’approvazione del rendiconto</a:t>
            </a:r>
          </a:p>
          <a:p>
            <a:r>
              <a:rPr lang="it-IT" dirty="0"/>
              <a:t>Sopravveniente e insussistenze</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33</a:t>
            </a:fld>
            <a:endParaRPr lang="it-IT"/>
          </a:p>
        </p:txBody>
      </p:sp>
    </p:spTree>
    <p:extLst>
      <p:ext uri="{BB962C8B-B14F-4D97-AF65-F5344CB8AC3E}">
        <p14:creationId xmlns:p14="http://schemas.microsoft.com/office/powerpoint/2010/main" val="1641120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stato patrimoniale </a:t>
            </a:r>
          </a:p>
        </p:txBody>
      </p:sp>
      <p:sp>
        <p:nvSpPr>
          <p:cNvPr id="3" name="Segnaposto contenuto 2"/>
          <p:cNvSpPr>
            <a:spLocks noGrp="1"/>
          </p:cNvSpPr>
          <p:nvPr>
            <p:ph idx="1"/>
          </p:nvPr>
        </p:nvSpPr>
        <p:spPr/>
        <p:txBody>
          <a:bodyPr>
            <a:normAutofit/>
          </a:bodyPr>
          <a:lstStyle/>
          <a:p>
            <a:r>
              <a:rPr lang="it-IT" dirty="0"/>
              <a:t>Rappresenta i risultati della gestione patrimoniale e la consistenza del patrimonio al termine dell'esercizio</a:t>
            </a:r>
          </a:p>
          <a:p>
            <a:r>
              <a:rPr lang="it-IT" dirty="0"/>
              <a:t>E' redatto nel rispetto del principio contabile OIC n. 17 e del principio applicato della contabilità economico-patrimoniale</a:t>
            </a:r>
          </a:p>
          <a:p>
            <a:r>
              <a:rPr lang="it-IT" dirty="0"/>
              <a:t>Il patrimonio dell'ente è costituito dal complesso dei beni e dei rapporto giuridici, attivi e passivi, di pertinenza;</a:t>
            </a:r>
          </a:p>
          <a:p>
            <a:pPr algn="just">
              <a:spcBef>
                <a:spcPts val="700"/>
              </a:spcBef>
              <a:buFont typeface="Arial" charset="0"/>
              <a:buChar char="•"/>
            </a:pPr>
            <a:r>
              <a:rPr lang="it-IT" dirty="0"/>
              <a:t>Comprende i crediti inesigibili e stralciati dal conto del bilancio sino al compimento del termine di prescrizione</a:t>
            </a:r>
          </a:p>
          <a:p>
            <a:pPr algn="just">
              <a:spcBef>
                <a:spcPts val="700"/>
              </a:spcBef>
              <a:buFont typeface="Arial" charset="0"/>
              <a:buChar char="•"/>
            </a:pPr>
            <a:r>
              <a:rPr lang="it-IT" dirty="0"/>
              <a:t>Al rendiconto è allegato l'elenco dei crediti inesigibili e stralciati </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34</a:t>
            </a:fld>
            <a:endParaRPr lang="it-IT"/>
          </a:p>
        </p:txBody>
      </p:sp>
    </p:spTree>
    <p:extLst>
      <p:ext uri="{BB962C8B-B14F-4D97-AF65-F5344CB8AC3E}">
        <p14:creationId xmlns:p14="http://schemas.microsoft.com/office/powerpoint/2010/main" val="577356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rispetto del principio di Pubblicità</a:t>
            </a:r>
          </a:p>
        </p:txBody>
      </p:sp>
      <p:sp>
        <p:nvSpPr>
          <p:cNvPr id="3" name="Segnaposto contenuto 2"/>
          <p:cNvSpPr>
            <a:spLocks noGrp="1"/>
          </p:cNvSpPr>
          <p:nvPr>
            <p:ph idx="1"/>
          </p:nvPr>
        </p:nvSpPr>
        <p:spPr/>
        <p:txBody>
          <a:bodyPr/>
          <a:lstStyle/>
          <a:p>
            <a:r>
              <a:rPr lang="it-IT" dirty="0"/>
              <a:t>Sezione apposita nel sito istituzionale dell'ente</a:t>
            </a:r>
          </a:p>
          <a:p>
            <a:r>
              <a:rPr lang="it-IT" dirty="0"/>
              <a:t>Rendiconto della gestione</a:t>
            </a:r>
          </a:p>
          <a:p>
            <a:r>
              <a:rPr lang="it-IT" dirty="0"/>
              <a:t>Conto del bilancio articolato per capitolo</a:t>
            </a:r>
          </a:p>
          <a:p>
            <a:r>
              <a:rPr lang="it-IT" dirty="0"/>
              <a:t>Rendiconto semplificato per il cittadino (art. 11 </a:t>
            </a:r>
            <a:r>
              <a:rPr lang="it-IT" dirty="0" err="1"/>
              <a:t>D.lgs</a:t>
            </a:r>
            <a:r>
              <a:rPr lang="it-IT" dirty="0"/>
              <a:t> 118/2011 e ss. modifiche e integrazioni)</a:t>
            </a:r>
          </a:p>
          <a:p>
            <a:pPr marL="114300" indent="0">
              <a:buNone/>
            </a:pPr>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35</a:t>
            </a:fld>
            <a:endParaRPr lang="it-IT"/>
          </a:p>
        </p:txBody>
      </p:sp>
    </p:spTree>
    <p:extLst>
      <p:ext uri="{BB962C8B-B14F-4D97-AF65-F5344CB8AC3E}">
        <p14:creationId xmlns:p14="http://schemas.microsoft.com/office/powerpoint/2010/main" val="83633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relazione sulla gestione</a:t>
            </a:r>
          </a:p>
        </p:txBody>
      </p:sp>
      <p:sp>
        <p:nvSpPr>
          <p:cNvPr id="3" name="Segnaposto contenuto 2"/>
          <p:cNvSpPr>
            <a:spLocks noGrp="1"/>
          </p:cNvSpPr>
          <p:nvPr>
            <p:ph idx="1"/>
          </p:nvPr>
        </p:nvSpPr>
        <p:spPr/>
        <p:txBody>
          <a:bodyPr/>
          <a:lstStyle/>
          <a:p>
            <a:r>
              <a:rPr lang="it-IT" dirty="0"/>
              <a:t>Documento illustrativo della gestione dell'ente e dei fatti di rilevo verificatesi dopo la chiusura dell'esercizio</a:t>
            </a:r>
          </a:p>
          <a:p>
            <a:r>
              <a:rPr lang="it-IT" dirty="0"/>
              <a:t>Contiene informazioni utili a migliorare la comprensione dei dati contabili</a:t>
            </a:r>
          </a:p>
          <a:p>
            <a:r>
              <a:rPr lang="it-IT" dirty="0"/>
              <a:t>Art. 11 </a:t>
            </a:r>
            <a:r>
              <a:rPr lang="it-IT" dirty="0" err="1"/>
              <a:t>D.lgs</a:t>
            </a:r>
            <a:r>
              <a:rPr lang="it-IT" dirty="0"/>
              <a:t> 118/2011 e ss. modifiche e integrazioni.</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36</a:t>
            </a:fld>
            <a:endParaRPr lang="it-IT"/>
          </a:p>
        </p:txBody>
      </p:sp>
    </p:spTree>
    <p:extLst>
      <p:ext uri="{BB962C8B-B14F-4D97-AF65-F5344CB8AC3E}">
        <p14:creationId xmlns:p14="http://schemas.microsoft.com/office/powerpoint/2010/main" val="401405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contenuto della relazione sulla gestione</a:t>
            </a:r>
          </a:p>
        </p:txBody>
      </p:sp>
      <p:sp>
        <p:nvSpPr>
          <p:cNvPr id="3" name="Segnaposto contenuto 2"/>
          <p:cNvSpPr>
            <a:spLocks noGrp="1"/>
          </p:cNvSpPr>
          <p:nvPr>
            <p:ph idx="1"/>
          </p:nvPr>
        </p:nvSpPr>
        <p:spPr/>
        <p:txBody>
          <a:bodyPr>
            <a:normAutofit fontScale="92500"/>
          </a:bodyPr>
          <a:lstStyle/>
          <a:p>
            <a:r>
              <a:rPr lang="it-IT" sz="2000" dirty="0"/>
              <a:t>Criteri di valutazione</a:t>
            </a:r>
          </a:p>
          <a:p>
            <a:r>
              <a:rPr lang="it-IT" sz="2000" dirty="0"/>
              <a:t>Principali voci di bilancio</a:t>
            </a:r>
          </a:p>
          <a:p>
            <a:r>
              <a:rPr lang="it-IT" sz="2000" dirty="0"/>
              <a:t>Utilizzo dei fondi di riserva e delle quote vincolate e accantonate del risultato di amministrazione</a:t>
            </a:r>
          </a:p>
          <a:p>
            <a:r>
              <a:rPr lang="it-IT" sz="2000" dirty="0"/>
              <a:t>Ragione e fondatezza della persistenza dei residue con anzianità superiore ai 5 anni</a:t>
            </a:r>
          </a:p>
          <a:p>
            <a:r>
              <a:rPr lang="it-IT" sz="2000" dirty="0"/>
              <a:t>Elenco degli enti e organismi strumentali</a:t>
            </a:r>
          </a:p>
          <a:p>
            <a:r>
              <a:rPr lang="it-IT" sz="2000" dirty="0"/>
              <a:t>Elenco partecipazioni dirette e quote di possesso</a:t>
            </a:r>
          </a:p>
          <a:p>
            <a:r>
              <a:rPr lang="it-IT" sz="2000" dirty="0"/>
              <a:t>Esiti della verifica dei crediti e debiti con gli enti strumentali, controllate e partecipate. Necessaria asseverazione dell'organo di revisione</a:t>
            </a:r>
          </a:p>
          <a:p>
            <a:r>
              <a:rPr lang="it-IT" sz="2000" dirty="0"/>
              <a:t>Strumenti finanziari derivati</a:t>
            </a:r>
          </a:p>
          <a:p>
            <a:r>
              <a:rPr lang="it-IT" sz="2000" dirty="0"/>
              <a:t>Elenco garanzie prestate a favore di enti o terzi soggetti</a:t>
            </a:r>
          </a:p>
          <a:p>
            <a:r>
              <a:rPr lang="it-IT" sz="2000" dirty="0"/>
              <a:t>Elenco descrittivo dei beni appartenenti al patrimonio immobiliare</a:t>
            </a:r>
          </a:p>
          <a:p>
            <a:r>
              <a:rPr lang="it-IT" sz="2000" dirty="0"/>
              <a:t>Le informazioni contenute nell'art. 2427 Codice Civile</a:t>
            </a:r>
          </a:p>
          <a:p>
            <a:endParaRPr lang="it-IT" sz="2000"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37</a:t>
            </a:fld>
            <a:endParaRPr lang="it-IT"/>
          </a:p>
        </p:txBody>
      </p:sp>
    </p:spTree>
    <p:extLst>
      <p:ext uri="{BB962C8B-B14F-4D97-AF65-F5344CB8AC3E}">
        <p14:creationId xmlns:p14="http://schemas.microsoft.com/office/powerpoint/2010/main" val="342852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4" name="CasellaDiTesto 18"/>
          <p:cNvSpPr txBox="1">
            <a:spLocks noChangeArrowheads="1"/>
          </p:cNvSpPr>
          <p:nvPr/>
        </p:nvSpPr>
        <p:spPr bwMode="auto">
          <a:xfrm>
            <a:off x="827088" y="5876925"/>
            <a:ext cx="78486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600"/>
              <a:t>I documenti di sintesi dei valori economici di APTS e APTR sono, pertanto, valori </a:t>
            </a:r>
            <a:r>
              <a:rPr lang="it-IT" sz="1600" i="1"/>
              <a:t>parziali</a:t>
            </a:r>
            <a:r>
              <a:rPr lang="it-IT" sz="1600"/>
              <a:t> (non consentono la determinazione del risultato economico di periodo)</a:t>
            </a:r>
          </a:p>
        </p:txBody>
      </p:sp>
      <p:sp>
        <p:nvSpPr>
          <p:cNvPr id="20" name="Freccia circolare a sinistra 19"/>
          <p:cNvSpPr/>
          <p:nvPr/>
        </p:nvSpPr>
        <p:spPr>
          <a:xfrm>
            <a:off x="8355263" y="4476750"/>
            <a:ext cx="788737" cy="1879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2" name="Titolo 1"/>
          <p:cNvSpPr>
            <a:spLocks noGrp="1"/>
          </p:cNvSpPr>
          <p:nvPr>
            <p:ph type="title"/>
          </p:nvPr>
        </p:nvSpPr>
        <p:spPr/>
        <p:txBody>
          <a:bodyPr/>
          <a:lstStyle/>
          <a:p>
            <a:pPr>
              <a:defRPr/>
            </a:pPr>
            <a:r>
              <a:rPr lang="it-IT" dirty="0"/>
              <a:t>Rendicontazione</a:t>
            </a:r>
          </a:p>
        </p:txBody>
      </p:sp>
      <p:graphicFrame>
        <p:nvGraphicFramePr>
          <p:cNvPr id="17" name="Segnaposto contenuto 3"/>
          <p:cNvGraphicFramePr>
            <a:graphicFrameLocks noGrp="1"/>
          </p:cNvGraphicFramePr>
          <p:nvPr>
            <p:ph idx="1"/>
            <p:extLst>
              <p:ext uri="{D42A27DB-BD31-4B8C-83A1-F6EECF244321}">
                <p14:modId xmlns:p14="http://schemas.microsoft.com/office/powerpoint/2010/main" val="1541753544"/>
              </p:ext>
            </p:extLst>
          </p:nvPr>
        </p:nvGraphicFramePr>
        <p:xfrm>
          <a:off x="262020" y="2125664"/>
          <a:ext cx="7935830" cy="3475994"/>
        </p:xfrm>
        <a:graphic>
          <a:graphicData uri="http://schemas.openxmlformats.org/drawingml/2006/table">
            <a:tbl>
              <a:tblPr firstRow="1" bandRow="1">
                <a:tableStyleId>{21E4AEA4-8DFA-4A89-87EB-49C32662AFE0}</a:tableStyleId>
              </a:tblPr>
              <a:tblGrid>
                <a:gridCol w="1051538">
                  <a:extLst>
                    <a:ext uri="{9D8B030D-6E8A-4147-A177-3AD203B41FA5}">
                      <a16:colId xmlns:a16="http://schemas.microsoft.com/office/drawing/2014/main" val="20000"/>
                    </a:ext>
                  </a:extLst>
                </a:gridCol>
                <a:gridCol w="1874814">
                  <a:extLst>
                    <a:ext uri="{9D8B030D-6E8A-4147-A177-3AD203B41FA5}">
                      <a16:colId xmlns:a16="http://schemas.microsoft.com/office/drawing/2014/main" val="20001"/>
                    </a:ext>
                  </a:extLst>
                </a:gridCol>
                <a:gridCol w="2291439">
                  <a:extLst>
                    <a:ext uri="{9D8B030D-6E8A-4147-A177-3AD203B41FA5}">
                      <a16:colId xmlns:a16="http://schemas.microsoft.com/office/drawing/2014/main" val="20002"/>
                    </a:ext>
                  </a:extLst>
                </a:gridCol>
                <a:gridCol w="2718039">
                  <a:extLst>
                    <a:ext uri="{9D8B030D-6E8A-4147-A177-3AD203B41FA5}">
                      <a16:colId xmlns:a16="http://schemas.microsoft.com/office/drawing/2014/main" val="20003"/>
                    </a:ext>
                  </a:extLst>
                </a:gridCol>
              </a:tblGrid>
              <a:tr h="330055">
                <a:tc gridSpan="4">
                  <a:txBody>
                    <a:bodyPr/>
                    <a:lstStyle/>
                    <a:p>
                      <a:r>
                        <a:rPr lang="it-IT" sz="1800" dirty="0"/>
                        <a:t>Rendiconto della</a:t>
                      </a:r>
                      <a:r>
                        <a:rPr lang="it-IT" sz="1800" baseline="0" dirty="0"/>
                        <a:t> gestione delle APT</a:t>
                      </a:r>
                      <a:endParaRPr lang="it-IT" sz="1800" dirty="0"/>
                    </a:p>
                  </a:txBody>
                  <a:tcPr marT="45738" marB="45738"/>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467795">
                <a:tc>
                  <a:txBody>
                    <a:bodyPr/>
                    <a:lstStyle/>
                    <a:p>
                      <a:endParaRPr lang="it-IT" sz="1800" dirty="0"/>
                    </a:p>
                  </a:txBody>
                  <a:tcPr marT="45738" marB="45738"/>
                </a:tc>
                <a:tc>
                  <a:txBody>
                    <a:bodyPr/>
                    <a:lstStyle/>
                    <a:p>
                      <a:pPr algn="ctr"/>
                      <a:r>
                        <a:rPr lang="it-IT" sz="1400" i="1" dirty="0"/>
                        <a:t>valori finanziari</a:t>
                      </a:r>
                    </a:p>
                  </a:txBody>
                  <a:tcPr marT="45738" marB="45738"/>
                </a:tc>
                <a:tc>
                  <a:txBody>
                    <a:bodyPr/>
                    <a:lstStyle/>
                    <a:p>
                      <a:pPr algn="ctr"/>
                      <a:r>
                        <a:rPr lang="it-IT" sz="1400" i="1" dirty="0"/>
                        <a:t>valori patrimoniali</a:t>
                      </a:r>
                    </a:p>
                  </a:txBody>
                  <a:tcPr marT="45738" marB="45738"/>
                </a:tc>
                <a:tc>
                  <a:txBody>
                    <a:bodyPr/>
                    <a:lstStyle/>
                    <a:p>
                      <a:pPr algn="ctr"/>
                      <a:r>
                        <a:rPr lang="it-IT" sz="1400" i="1" dirty="0"/>
                        <a:t>valori economici</a:t>
                      </a:r>
                    </a:p>
                  </a:txBody>
                  <a:tcPr marT="45738" marB="45738"/>
                </a:tc>
                <a:extLst>
                  <a:ext uri="{0D108BD9-81ED-4DB2-BD59-A6C34878D82A}">
                    <a16:rowId xmlns:a16="http://schemas.microsoft.com/office/drawing/2014/main" val="10001"/>
                  </a:ext>
                </a:extLst>
              </a:tr>
              <a:tr h="1057581">
                <a:tc>
                  <a:txBody>
                    <a:bodyPr/>
                    <a:lstStyle/>
                    <a:p>
                      <a:r>
                        <a:rPr lang="it-IT" sz="1800" b="1" dirty="0"/>
                        <a:t>STATO</a:t>
                      </a:r>
                    </a:p>
                  </a:txBody>
                  <a:tcPr marT="45738" marB="45738"/>
                </a:tc>
                <a:tc>
                  <a:txBody>
                    <a:bodyPr/>
                    <a:lstStyle/>
                    <a:p>
                      <a:r>
                        <a:rPr lang="it-IT" sz="1800" dirty="0"/>
                        <a:t>Conto</a:t>
                      </a:r>
                      <a:r>
                        <a:rPr lang="it-IT" sz="1800" baseline="0" dirty="0"/>
                        <a:t> di bilancio</a:t>
                      </a:r>
                      <a:endParaRPr lang="it-IT" sz="1800" dirty="0"/>
                    </a:p>
                  </a:txBody>
                  <a:tcPr marT="45738" marB="45738"/>
                </a:tc>
                <a:tc>
                  <a:txBody>
                    <a:bodyPr/>
                    <a:lstStyle/>
                    <a:p>
                      <a:r>
                        <a:rPr lang="it-IT" sz="1800" dirty="0"/>
                        <a:t>Conto del patrimonio</a:t>
                      </a:r>
                    </a:p>
                    <a:p>
                      <a:endParaRPr lang="it-IT" sz="1800" dirty="0"/>
                    </a:p>
                  </a:txBody>
                  <a:tcPr marT="45738" marB="45738"/>
                </a:tc>
                <a:tc>
                  <a:txBody>
                    <a:bodyPr/>
                    <a:lstStyle/>
                    <a:p>
                      <a:r>
                        <a:rPr lang="it-IT" sz="1800" dirty="0"/>
                        <a:t>Documento</a:t>
                      </a:r>
                      <a:r>
                        <a:rPr lang="it-IT" sz="1800" baseline="0" dirty="0"/>
                        <a:t> di rilevazione dei costi dello Stato</a:t>
                      </a:r>
                    </a:p>
                    <a:p>
                      <a:r>
                        <a:rPr lang="it-IT" sz="1800" baseline="0" dirty="0"/>
                        <a:t>Conto economico (a partire dal 2016)</a:t>
                      </a:r>
                      <a:endParaRPr lang="it-IT" sz="1800" dirty="0"/>
                    </a:p>
                  </a:txBody>
                  <a:tcPr marT="45738" marB="45738"/>
                </a:tc>
                <a:extLst>
                  <a:ext uri="{0D108BD9-81ED-4DB2-BD59-A6C34878D82A}">
                    <a16:rowId xmlns:a16="http://schemas.microsoft.com/office/drawing/2014/main" val="10002"/>
                  </a:ext>
                </a:extLst>
              </a:tr>
              <a:tr h="813531">
                <a:tc>
                  <a:txBody>
                    <a:bodyPr/>
                    <a:lstStyle/>
                    <a:p>
                      <a:r>
                        <a:rPr lang="it-IT" sz="1800" b="1" dirty="0"/>
                        <a:t>REGIONI</a:t>
                      </a:r>
                    </a:p>
                  </a:txBody>
                  <a:tcPr marT="45738" marB="45738"/>
                </a:tc>
                <a:tc>
                  <a:txBody>
                    <a:bodyPr/>
                    <a:lstStyle/>
                    <a:p>
                      <a:r>
                        <a:rPr lang="it-IT" sz="1800" dirty="0"/>
                        <a:t>Conto di</a:t>
                      </a:r>
                      <a:r>
                        <a:rPr lang="it-IT" sz="1800" baseline="0" dirty="0"/>
                        <a:t> bilancio</a:t>
                      </a:r>
                      <a:endParaRPr lang="it-IT" sz="1800" dirty="0"/>
                    </a:p>
                  </a:txBody>
                  <a:tcPr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a:t>Conto del patrimonio</a:t>
                      </a:r>
                    </a:p>
                  </a:txBody>
                  <a:tcPr marT="45738" marB="45738"/>
                </a:tc>
                <a:tc>
                  <a:txBody>
                    <a:bodyPr/>
                    <a:lstStyle/>
                    <a:p>
                      <a:r>
                        <a:rPr lang="it-IT" sz="1800" dirty="0"/>
                        <a:t>Conto</a:t>
                      </a:r>
                      <a:r>
                        <a:rPr lang="it-IT" sz="1800" baseline="0" dirty="0"/>
                        <a:t> economico (a partire dal 2016)</a:t>
                      </a:r>
                      <a:endParaRPr lang="it-IT" sz="1800" dirty="0"/>
                    </a:p>
                  </a:txBody>
                  <a:tcPr marT="45738" marB="45738"/>
                </a:tc>
                <a:extLst>
                  <a:ext uri="{0D108BD9-81ED-4DB2-BD59-A6C34878D82A}">
                    <a16:rowId xmlns:a16="http://schemas.microsoft.com/office/drawing/2014/main" val="10003"/>
                  </a:ext>
                </a:extLst>
              </a:tr>
              <a:tr h="569537">
                <a:tc>
                  <a:txBody>
                    <a:bodyPr/>
                    <a:lstStyle/>
                    <a:p>
                      <a:r>
                        <a:rPr lang="it-IT" sz="1800" b="1" dirty="0"/>
                        <a:t>ENTI LOCALI</a:t>
                      </a:r>
                    </a:p>
                  </a:txBody>
                  <a:tcPr marT="45738" marB="45738"/>
                </a:tc>
                <a:tc>
                  <a:txBody>
                    <a:bodyPr/>
                    <a:lstStyle/>
                    <a:p>
                      <a:r>
                        <a:rPr lang="it-IT" sz="1800" dirty="0"/>
                        <a:t>Conto di bilancio</a:t>
                      </a:r>
                    </a:p>
                  </a:txBody>
                  <a:tcPr marT="45738" marB="4573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a:t>Conto del patrimonio</a:t>
                      </a:r>
                    </a:p>
                  </a:txBody>
                  <a:tcPr marT="45738" marB="45738"/>
                </a:tc>
                <a:tc>
                  <a:txBody>
                    <a:bodyPr/>
                    <a:lstStyle/>
                    <a:p>
                      <a:r>
                        <a:rPr lang="it-IT" sz="1800" dirty="0"/>
                        <a:t>Conto economico</a:t>
                      </a:r>
                    </a:p>
                  </a:txBody>
                  <a:tcPr marT="45738" marB="45738"/>
                </a:tc>
                <a:extLst>
                  <a:ext uri="{0D108BD9-81ED-4DB2-BD59-A6C34878D82A}">
                    <a16:rowId xmlns:a16="http://schemas.microsoft.com/office/drawing/2014/main" val="10004"/>
                  </a:ext>
                </a:extLst>
              </a:tr>
            </a:tbl>
          </a:graphicData>
        </a:graphic>
      </p:graphicFrame>
      <p:sp>
        <p:nvSpPr>
          <p:cNvPr id="7"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8"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4</a:t>
            </a:fld>
            <a:endParaRPr lang="it-IT"/>
          </a:p>
        </p:txBody>
      </p:sp>
    </p:spTree>
    <p:extLst>
      <p:ext uri="{BB962C8B-B14F-4D97-AF65-F5344CB8AC3E}">
        <p14:creationId xmlns:p14="http://schemas.microsoft.com/office/powerpoint/2010/main" val="309870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contenuto 2"/>
          <p:cNvSpPr>
            <a:spLocks noGrp="1"/>
          </p:cNvSpPr>
          <p:nvPr>
            <p:ph idx="1"/>
          </p:nvPr>
        </p:nvSpPr>
        <p:spPr>
          <a:xfrm>
            <a:off x="323850" y="1557338"/>
            <a:ext cx="8362950" cy="4568825"/>
          </a:xfrm>
        </p:spPr>
        <p:txBody>
          <a:bodyPr/>
          <a:lstStyle/>
          <a:p>
            <a:pPr eaLnBrk="1" hangingPunct="1">
              <a:buFontTx/>
              <a:buNone/>
            </a:pPr>
            <a:r>
              <a:rPr lang="it-IT" sz="2000">
                <a:latin typeface="Arial" charset="0"/>
              </a:rPr>
              <a:t> </a:t>
            </a:r>
          </a:p>
        </p:txBody>
      </p:sp>
      <p:sp>
        <p:nvSpPr>
          <p:cNvPr id="4" name="Rettangolo 3"/>
          <p:cNvSpPr>
            <a:spLocks noChangeArrowheads="1"/>
          </p:cNvSpPr>
          <p:nvPr/>
        </p:nvSpPr>
        <p:spPr bwMode="auto">
          <a:xfrm>
            <a:off x="827088" y="2420938"/>
            <a:ext cx="7848600" cy="1223962"/>
          </a:xfrm>
          <a:prstGeom prst="rect">
            <a:avLst/>
          </a:prstGeom>
          <a:gradFill rotWithShape="1">
            <a:gsLst>
              <a:gs pos="0">
                <a:srgbClr val="A8A8EA"/>
              </a:gs>
              <a:gs pos="35001">
                <a:srgbClr val="C3C3EF"/>
              </a:gs>
              <a:gs pos="100000">
                <a:srgbClr val="E8E8FA"/>
              </a:gs>
            </a:gsLst>
            <a:lin ang="16200000" scaled="1"/>
          </a:gradFill>
          <a:ln w="9525">
            <a:solidFill>
              <a:srgbClr val="2F2F98"/>
            </a:solidFill>
            <a:miter lim="800000"/>
            <a:headEnd/>
            <a:tailEnd/>
          </a:ln>
          <a:effectLst>
            <a:outerShdw blurRad="63500" dist="20000" dir="5400000" rotWithShape="0">
              <a:srgbClr val="000000">
                <a:alpha val="37999"/>
              </a:srgbClr>
            </a:outerShdw>
          </a:effectLst>
        </p:spPr>
        <p:txBody>
          <a:bodyPr anchor="ctr"/>
          <a:lstStyle/>
          <a:p>
            <a:pPr>
              <a:buFont typeface="Wingdings" charset="0"/>
              <a:buChar char="Ø"/>
              <a:defRPr/>
            </a:pPr>
            <a:r>
              <a:rPr lang="it-IT" sz="1600">
                <a:solidFill>
                  <a:srgbClr val="000000"/>
                </a:solidFill>
                <a:sym typeface="Wingdings" charset="0"/>
              </a:rPr>
              <a:t> classificazione per </a:t>
            </a:r>
            <a:r>
              <a:rPr lang="it-IT" sz="1600" i="1">
                <a:solidFill>
                  <a:srgbClr val="000000"/>
                </a:solidFill>
                <a:sym typeface="Wingdings" charset="0"/>
              </a:rPr>
              <a:t>missioni</a:t>
            </a:r>
            <a:r>
              <a:rPr lang="it-IT" sz="1600">
                <a:solidFill>
                  <a:srgbClr val="000000"/>
                </a:solidFill>
                <a:sym typeface="Wingdings" charset="0"/>
              </a:rPr>
              <a:t> e per </a:t>
            </a:r>
            <a:r>
              <a:rPr lang="it-IT" sz="1600" i="1">
                <a:solidFill>
                  <a:srgbClr val="000000"/>
                </a:solidFill>
                <a:sym typeface="Wingdings" charset="0"/>
              </a:rPr>
              <a:t>programmi </a:t>
            </a:r>
            <a:r>
              <a:rPr lang="it-IT" sz="1600">
                <a:solidFill>
                  <a:srgbClr val="000000"/>
                </a:solidFill>
                <a:sym typeface="Wingdings" charset="0"/>
              </a:rPr>
              <a:t>(dalla legge 196/2009)</a:t>
            </a:r>
          </a:p>
          <a:p>
            <a:pPr>
              <a:buFont typeface="Wingdings" charset="0"/>
              <a:buChar char="Ø"/>
              <a:defRPr/>
            </a:pPr>
            <a:r>
              <a:rPr lang="it-IT" sz="1600">
                <a:solidFill>
                  <a:srgbClr val="000000"/>
                </a:solidFill>
                <a:sym typeface="Wingdings" charset="0"/>
              </a:rPr>
              <a:t> i programmi sono suddivisi in </a:t>
            </a:r>
            <a:r>
              <a:rPr lang="it-IT" sz="1600" i="1">
                <a:solidFill>
                  <a:srgbClr val="000000"/>
                </a:solidFill>
                <a:sym typeface="Wingdings" charset="0"/>
              </a:rPr>
              <a:t>capitoli</a:t>
            </a:r>
            <a:r>
              <a:rPr lang="it-IT" sz="1600">
                <a:solidFill>
                  <a:srgbClr val="000000"/>
                </a:solidFill>
                <a:sym typeface="Wingdings" charset="0"/>
              </a:rPr>
              <a:t> quali unità elementari di rendicontazione</a:t>
            </a:r>
          </a:p>
          <a:p>
            <a:pPr>
              <a:buFont typeface="Wingdings" charset="0"/>
              <a:buChar char="Ø"/>
              <a:defRPr/>
            </a:pPr>
            <a:r>
              <a:rPr lang="it-IT" sz="1600">
                <a:solidFill>
                  <a:srgbClr val="000000"/>
                </a:solidFill>
                <a:sym typeface="Wingdings" charset="0"/>
              </a:rPr>
              <a:t> unico prospetto per l</a:t>
            </a:r>
            <a:r>
              <a:rPr lang="ja-JP" altLang="it-IT" sz="1600">
                <a:solidFill>
                  <a:srgbClr val="000000"/>
                </a:solidFill>
                <a:sym typeface="Wingdings" charset="0"/>
              </a:rPr>
              <a:t>’</a:t>
            </a:r>
            <a:r>
              <a:rPr lang="it-IT" sz="1600">
                <a:solidFill>
                  <a:srgbClr val="000000"/>
                </a:solidFill>
                <a:sym typeface="Wingdings" charset="0"/>
              </a:rPr>
              <a:t>entrata e tanti prospetti, quanti sono i Ministeri, per la spesa + quadri riepilogativi, prospetti ed allegati</a:t>
            </a:r>
            <a:endParaRPr lang="it-IT" sz="1600">
              <a:solidFill>
                <a:srgbClr val="000000"/>
              </a:solidFill>
            </a:endParaRPr>
          </a:p>
        </p:txBody>
      </p:sp>
      <p:sp>
        <p:nvSpPr>
          <p:cNvPr id="5" name="Rettangolo arrotondato 4"/>
          <p:cNvSpPr>
            <a:spLocks noChangeArrowheads="1"/>
          </p:cNvSpPr>
          <p:nvPr/>
        </p:nvSpPr>
        <p:spPr bwMode="auto">
          <a:xfrm>
            <a:off x="755650" y="1557338"/>
            <a:ext cx="7704138" cy="754062"/>
          </a:xfrm>
          <a:prstGeom prst="roundRect">
            <a:avLst>
              <a:gd name="adj" fmla="val 16667"/>
            </a:avLst>
          </a:prstGeom>
          <a:gradFill rotWithShape="1">
            <a:gsLst>
              <a:gs pos="0">
                <a:srgbClr val="CFFFFF"/>
              </a:gs>
              <a:gs pos="35001">
                <a:srgbClr val="DDFEFF"/>
              </a:gs>
              <a:gs pos="100000">
                <a:srgbClr val="F0FFFF"/>
              </a:gs>
            </a:gsLst>
            <a:lin ang="16200000" scaled="1"/>
          </a:gradFill>
          <a:ln w="9525">
            <a:solidFill>
              <a:srgbClr val="B6DCDF"/>
            </a:solidFill>
            <a:round/>
            <a:headEnd/>
            <a:tailEnd/>
          </a:ln>
          <a:effectLst>
            <a:outerShdw blurRad="63500" dist="20000" dir="5400000" rotWithShape="0">
              <a:srgbClr val="000000">
                <a:alpha val="37999"/>
              </a:srgbClr>
            </a:outerShdw>
          </a:effectLst>
        </p:spPr>
        <p:txBody>
          <a:bodyPr anchor="ctr"/>
          <a:lstStyle/>
          <a:p>
            <a:pPr algn="ctr">
              <a:defRPr/>
            </a:pPr>
            <a:r>
              <a:rPr lang="it-IT" dirty="0">
                <a:solidFill>
                  <a:srgbClr val="000000"/>
                </a:solidFill>
              </a:rPr>
              <a:t>Verifica il grado di realizzazione delle previsioni contenute nel Bilancio di previsione (controllo susseguente) e determina i risultati finanziari dell’azienda pubblica</a:t>
            </a:r>
          </a:p>
        </p:txBody>
      </p:sp>
      <p:sp>
        <p:nvSpPr>
          <p:cNvPr id="6" name="Rettangolo 5"/>
          <p:cNvSpPr>
            <a:spLocks noChangeArrowheads="1"/>
          </p:cNvSpPr>
          <p:nvPr/>
        </p:nvSpPr>
        <p:spPr bwMode="auto">
          <a:xfrm>
            <a:off x="2627313" y="4005263"/>
            <a:ext cx="6048375" cy="576262"/>
          </a:xfrm>
          <a:prstGeom prst="rect">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defRPr/>
            </a:pPr>
            <a:r>
              <a:rPr lang="it-IT">
                <a:solidFill>
                  <a:srgbClr val="FFFFFF"/>
                </a:solidFill>
                <a:sym typeface="Wingdings" charset="0"/>
              </a:rPr>
              <a:t> </a:t>
            </a:r>
            <a:r>
              <a:rPr lang="it-IT" sz="1600">
                <a:solidFill>
                  <a:srgbClr val="FFFFFF"/>
                </a:solidFill>
                <a:sym typeface="Wingdings" charset="0"/>
              </a:rPr>
              <a:t>un solo prospetto per l</a:t>
            </a:r>
            <a:r>
              <a:rPr lang="ja-JP" altLang="it-IT" sz="1600">
                <a:solidFill>
                  <a:srgbClr val="FFFFFF"/>
                </a:solidFill>
                <a:sym typeface="Wingdings" charset="0"/>
              </a:rPr>
              <a:t>’</a:t>
            </a:r>
            <a:r>
              <a:rPr lang="it-IT" sz="1600">
                <a:solidFill>
                  <a:srgbClr val="FFFFFF"/>
                </a:solidFill>
                <a:sym typeface="Wingdings" charset="0"/>
              </a:rPr>
              <a:t>entrata e un altro per la spesa</a:t>
            </a:r>
          </a:p>
          <a:p>
            <a:pPr>
              <a:defRPr/>
            </a:pPr>
            <a:r>
              <a:rPr lang="it-IT" sz="1600">
                <a:solidFill>
                  <a:srgbClr val="FFFFFF"/>
                </a:solidFill>
                <a:sym typeface="Wingdings" charset="0"/>
              </a:rPr>
              <a:t>+ quadri riepilogativi, prospetti ed allegati</a:t>
            </a:r>
          </a:p>
        </p:txBody>
      </p:sp>
      <p:sp>
        <p:nvSpPr>
          <p:cNvPr id="8" name="Rettangolo arrotondato 7"/>
          <p:cNvSpPr/>
          <p:nvPr/>
        </p:nvSpPr>
        <p:spPr>
          <a:xfrm>
            <a:off x="323850" y="2492375"/>
            <a:ext cx="431800" cy="13684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dirty="0"/>
              <a:t>STATO</a:t>
            </a:r>
          </a:p>
        </p:txBody>
      </p:sp>
      <p:sp>
        <p:nvSpPr>
          <p:cNvPr id="9" name="Rettangolo arrotondato 8"/>
          <p:cNvSpPr>
            <a:spLocks noChangeArrowheads="1"/>
          </p:cNvSpPr>
          <p:nvPr/>
        </p:nvSpPr>
        <p:spPr bwMode="auto">
          <a:xfrm>
            <a:off x="395288" y="4076700"/>
            <a:ext cx="1152525" cy="360363"/>
          </a:xfrm>
          <a:prstGeom prst="roundRect">
            <a:avLst>
              <a:gd name="adj" fmla="val 16667"/>
            </a:avLst>
          </a:prstGeom>
          <a:gradFill rotWithShape="1">
            <a:gsLst>
              <a:gs pos="0">
                <a:srgbClr val="85AAAD"/>
              </a:gs>
              <a:gs pos="80000">
                <a:srgbClr val="AFDEE2"/>
              </a:gs>
              <a:gs pos="100000">
                <a:srgbClr val="AFE0E4"/>
              </a:gs>
            </a:gsLst>
            <a:lin ang="16200000"/>
          </a:gradFill>
          <a:ln w="9525">
            <a:solidFill>
              <a:srgbClr val="B6DCDF"/>
            </a:solidFill>
            <a:round/>
            <a:headEnd/>
            <a:tailEnd/>
          </a:ln>
          <a:effectLst>
            <a:outerShdw blurRad="63500" dist="23000" dir="5400000" rotWithShape="0">
              <a:srgbClr val="000000">
                <a:alpha val="34999"/>
              </a:srgbClr>
            </a:outerShdw>
          </a:effectLst>
        </p:spPr>
        <p:txBody>
          <a:bodyPr anchor="ctr"/>
          <a:lstStyle/>
          <a:p>
            <a:pPr algn="ctr">
              <a:defRPr/>
            </a:pPr>
            <a:r>
              <a:rPr lang="it-IT" dirty="0">
                <a:solidFill>
                  <a:schemeClr val="lt1"/>
                </a:solidFill>
                <a:latin typeface="+mn-lt"/>
                <a:ea typeface="+mn-ea"/>
                <a:sym typeface="Wingdings" pitchFamily="2" charset="2"/>
              </a:rPr>
              <a:t>REGIONI</a:t>
            </a:r>
            <a:endParaRPr lang="it-IT" dirty="0">
              <a:solidFill>
                <a:schemeClr val="lt1"/>
              </a:solidFill>
              <a:latin typeface="+mn-lt"/>
              <a:ea typeface="+mn-ea"/>
            </a:endParaRPr>
          </a:p>
        </p:txBody>
      </p:sp>
      <p:sp>
        <p:nvSpPr>
          <p:cNvPr id="10" name="Freccia a destra 9"/>
          <p:cNvSpPr>
            <a:spLocks noChangeArrowheads="1"/>
          </p:cNvSpPr>
          <p:nvPr/>
        </p:nvSpPr>
        <p:spPr bwMode="auto">
          <a:xfrm>
            <a:off x="1835150" y="4005263"/>
            <a:ext cx="504825" cy="431800"/>
          </a:xfrm>
          <a:prstGeom prst="rightArrow">
            <a:avLst>
              <a:gd name="adj1" fmla="val 50000"/>
              <a:gd name="adj2" fmla="val 50104"/>
            </a:avLst>
          </a:prstGeom>
          <a:gradFill rotWithShape="1">
            <a:gsLst>
              <a:gs pos="0">
                <a:srgbClr val="85AAAD"/>
              </a:gs>
              <a:gs pos="80000">
                <a:srgbClr val="AFDEE2"/>
              </a:gs>
              <a:gs pos="100000">
                <a:srgbClr val="AFE0E4"/>
              </a:gs>
            </a:gsLst>
            <a:lin ang="16200000"/>
          </a:gra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endParaRPr lang="it-IT">
              <a:solidFill>
                <a:schemeClr val="lt1"/>
              </a:solidFill>
              <a:latin typeface="+mn-lt"/>
              <a:ea typeface="+mn-ea"/>
            </a:endParaRPr>
          </a:p>
        </p:txBody>
      </p:sp>
      <p:sp>
        <p:nvSpPr>
          <p:cNvPr id="11" name="Rettangolo arrotondato 10"/>
          <p:cNvSpPr>
            <a:spLocks noChangeArrowheads="1"/>
          </p:cNvSpPr>
          <p:nvPr/>
        </p:nvSpPr>
        <p:spPr bwMode="auto">
          <a:xfrm>
            <a:off x="395289" y="5181601"/>
            <a:ext cx="1223962" cy="623888"/>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it-IT" dirty="0">
                <a:solidFill>
                  <a:schemeClr val="dk1"/>
                </a:solidFill>
                <a:latin typeface="+mn-lt"/>
                <a:ea typeface="+mn-ea"/>
                <a:sym typeface="Wingdings" pitchFamily="2" charset="2"/>
              </a:rPr>
              <a:t>ENTI LOCALI</a:t>
            </a:r>
            <a:endParaRPr lang="it-IT" dirty="0">
              <a:solidFill>
                <a:schemeClr val="dk1"/>
              </a:solidFill>
              <a:latin typeface="+mn-lt"/>
              <a:ea typeface="+mn-ea"/>
            </a:endParaRPr>
          </a:p>
        </p:txBody>
      </p:sp>
      <p:sp>
        <p:nvSpPr>
          <p:cNvPr id="13" name="Rettangolo 12"/>
          <p:cNvSpPr>
            <a:spLocks noChangeArrowheads="1"/>
          </p:cNvSpPr>
          <p:nvPr/>
        </p:nvSpPr>
        <p:spPr bwMode="auto">
          <a:xfrm>
            <a:off x="2627313" y="4868863"/>
            <a:ext cx="6048375" cy="1512887"/>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defRPr/>
            </a:pPr>
            <a:r>
              <a:rPr lang="it-IT">
                <a:solidFill>
                  <a:srgbClr val="000000"/>
                </a:solidFill>
                <a:sym typeface="Wingdings" charset="0"/>
              </a:rPr>
              <a:t> </a:t>
            </a:r>
            <a:r>
              <a:rPr lang="it-IT" sz="1600">
                <a:solidFill>
                  <a:srgbClr val="000000"/>
                </a:solidFill>
                <a:sym typeface="Wingdings" charset="0"/>
              </a:rPr>
              <a:t>un solo prospetto per l</a:t>
            </a:r>
            <a:r>
              <a:rPr lang="ja-JP" altLang="it-IT" sz="1600">
                <a:solidFill>
                  <a:srgbClr val="000000"/>
                </a:solidFill>
                <a:sym typeface="Wingdings" charset="0"/>
              </a:rPr>
              <a:t>’</a:t>
            </a:r>
            <a:r>
              <a:rPr lang="it-IT" sz="1600">
                <a:solidFill>
                  <a:srgbClr val="000000"/>
                </a:solidFill>
                <a:sym typeface="Wingdings" charset="0"/>
              </a:rPr>
              <a:t>entrata e un altro per la spesa</a:t>
            </a:r>
          </a:p>
          <a:p>
            <a:pPr>
              <a:defRPr/>
            </a:pPr>
            <a:r>
              <a:rPr lang="it-IT" sz="1600">
                <a:solidFill>
                  <a:srgbClr val="000000"/>
                </a:solidFill>
                <a:sym typeface="Wingdings" charset="0"/>
              </a:rPr>
              <a:t>+ quadri riepilogativi, prospetti ed allegati</a:t>
            </a:r>
          </a:p>
          <a:p>
            <a:pPr>
              <a:defRPr/>
            </a:pPr>
            <a:r>
              <a:rPr lang="it-IT" sz="1600">
                <a:solidFill>
                  <a:srgbClr val="000000"/>
                </a:solidFill>
                <a:sym typeface="Wingdings" charset="0"/>
              </a:rPr>
              <a:t>+ tabella dei parametri di riscontro della situazione di deficitarietà strutturale (per la verifica della solidità finanziaria)</a:t>
            </a:r>
          </a:p>
          <a:p>
            <a:pPr>
              <a:defRPr/>
            </a:pPr>
            <a:r>
              <a:rPr lang="it-IT" sz="1600">
                <a:solidFill>
                  <a:srgbClr val="000000"/>
                </a:solidFill>
                <a:sym typeface="Wingdings" charset="0"/>
              </a:rPr>
              <a:t>+ tabella dei parametri gestionali con andamento triennale (indicatori di performance)</a:t>
            </a:r>
          </a:p>
        </p:txBody>
      </p:sp>
      <p:sp>
        <p:nvSpPr>
          <p:cNvPr id="14" name="Freccia a destra 13"/>
          <p:cNvSpPr>
            <a:spLocks noChangeArrowheads="1"/>
          </p:cNvSpPr>
          <p:nvPr/>
        </p:nvSpPr>
        <p:spPr bwMode="auto">
          <a:xfrm>
            <a:off x="1835150" y="5373688"/>
            <a:ext cx="504825" cy="431800"/>
          </a:xfrm>
          <a:prstGeom prst="rightArrow">
            <a:avLst>
              <a:gd name="adj1" fmla="val 50000"/>
              <a:gd name="adj2" fmla="val 50104"/>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endParaRPr>
          </a:p>
        </p:txBody>
      </p:sp>
      <p:sp>
        <p:nvSpPr>
          <p:cNvPr id="2" name="Titolo 1"/>
          <p:cNvSpPr>
            <a:spLocks noGrp="1"/>
          </p:cNvSpPr>
          <p:nvPr>
            <p:ph type="title"/>
          </p:nvPr>
        </p:nvSpPr>
        <p:spPr/>
        <p:txBody>
          <a:bodyPr/>
          <a:lstStyle/>
          <a:p>
            <a:pPr>
              <a:defRPr/>
            </a:pPr>
            <a:r>
              <a:rPr lang="it-IT" dirty="0"/>
              <a:t>Il conto del bilancio</a:t>
            </a:r>
          </a:p>
        </p:txBody>
      </p:sp>
      <p:sp>
        <p:nvSpPr>
          <p:cNvPr id="1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1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5</a:t>
            </a:fld>
            <a:endParaRPr lang="it-IT"/>
          </a:p>
        </p:txBody>
      </p:sp>
    </p:spTree>
    <p:extLst>
      <p:ext uri="{BB962C8B-B14F-4D97-AF65-F5344CB8AC3E}">
        <p14:creationId xmlns:p14="http://schemas.microsoft.com/office/powerpoint/2010/main" val="16773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contenuto 2"/>
          <p:cNvSpPr>
            <a:spLocks noGrp="1"/>
          </p:cNvSpPr>
          <p:nvPr>
            <p:ph idx="1"/>
          </p:nvPr>
        </p:nvSpPr>
        <p:spPr>
          <a:xfrm>
            <a:off x="425450" y="2210385"/>
            <a:ext cx="8362950" cy="4967287"/>
          </a:xfrm>
        </p:spPr>
        <p:txBody>
          <a:bodyPr/>
          <a:lstStyle/>
          <a:p>
            <a:pPr eaLnBrk="1" hangingPunct="1"/>
            <a:r>
              <a:rPr lang="it-IT" dirty="0">
                <a:latin typeface="Arial" charset="0"/>
              </a:rPr>
              <a:t>Informa annualmente sulla composizione quali-quantitativa del patrimonio delle aziende pubbliche</a:t>
            </a:r>
          </a:p>
          <a:p>
            <a:pPr eaLnBrk="1" hangingPunct="1"/>
            <a:r>
              <a:rPr lang="it-IT" dirty="0">
                <a:latin typeface="Arial" charset="0"/>
              </a:rPr>
              <a:t>Risultati rilevabili:</a:t>
            </a:r>
          </a:p>
          <a:p>
            <a:pPr lvl="1" eaLnBrk="1" hangingPunct="1"/>
            <a:r>
              <a:rPr lang="it-IT" sz="1800" dirty="0">
                <a:latin typeface="Arial" charset="0"/>
              </a:rPr>
              <a:t>variazione della consistenza di attività e passività</a:t>
            </a:r>
          </a:p>
          <a:p>
            <a:pPr lvl="1" eaLnBrk="1" hangingPunct="1"/>
            <a:r>
              <a:rPr lang="it-IT" sz="1800" dirty="0">
                <a:latin typeface="Arial" charset="0"/>
              </a:rPr>
              <a:t>saldo patrimoniale</a:t>
            </a:r>
          </a:p>
        </p:txBody>
      </p:sp>
      <p:sp>
        <p:nvSpPr>
          <p:cNvPr id="2" name="Titolo 1"/>
          <p:cNvSpPr>
            <a:spLocks noGrp="1"/>
          </p:cNvSpPr>
          <p:nvPr>
            <p:ph type="title"/>
          </p:nvPr>
        </p:nvSpPr>
        <p:spPr/>
        <p:txBody>
          <a:bodyPr/>
          <a:lstStyle/>
          <a:p>
            <a:pPr>
              <a:defRPr/>
            </a:pPr>
            <a:r>
              <a:rPr lang="it-IT" dirty="0"/>
              <a:t>Il conto del patrimonio = stato patrimoniale</a:t>
            </a:r>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6</a:t>
            </a:fld>
            <a:endParaRPr lang="it-IT"/>
          </a:p>
        </p:txBody>
      </p:sp>
    </p:spTree>
    <p:extLst>
      <p:ext uri="{BB962C8B-B14F-4D97-AF65-F5344CB8AC3E}">
        <p14:creationId xmlns:p14="http://schemas.microsoft.com/office/powerpoint/2010/main" val="388104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conto economico</a:t>
            </a:r>
          </a:p>
        </p:txBody>
      </p:sp>
      <p:sp>
        <p:nvSpPr>
          <p:cNvPr id="3" name="Segnaposto contenuto 2"/>
          <p:cNvSpPr>
            <a:spLocks noGrp="1"/>
          </p:cNvSpPr>
          <p:nvPr>
            <p:ph idx="1"/>
          </p:nvPr>
        </p:nvSpPr>
        <p:spPr/>
        <p:txBody>
          <a:bodyPr/>
          <a:lstStyle/>
          <a:p>
            <a:r>
              <a:rPr lang="it-IT" dirty="0"/>
              <a:t>Determina costi e proventi dell’azienda pubblica secondo una logica scalare</a:t>
            </a:r>
          </a:p>
          <a:p>
            <a:r>
              <a:rPr lang="it-IT" dirty="0"/>
              <a:t>Obbligatorio per tutti a partire dal consuntivo 2016</a:t>
            </a:r>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7</a:t>
            </a:fld>
            <a:endParaRPr lang="it-IT"/>
          </a:p>
        </p:txBody>
      </p:sp>
    </p:spTree>
    <p:extLst>
      <p:ext uri="{BB962C8B-B14F-4D97-AF65-F5344CB8AC3E}">
        <p14:creationId xmlns:p14="http://schemas.microsoft.com/office/powerpoint/2010/main" val="119154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Vediamo adesso di approfondire il rendiconto degli enti locali</a:t>
            </a:r>
          </a:p>
        </p:txBody>
      </p:sp>
      <p:sp>
        <p:nvSpPr>
          <p:cNvPr id="3" name="Segnaposto contenuto 2"/>
          <p:cNvSpPr>
            <a:spLocks noGrp="1"/>
          </p:cNvSpPr>
          <p:nvPr>
            <p:ph idx="1"/>
          </p:nvPr>
        </p:nvSpPr>
        <p:spPr/>
        <p:txBody>
          <a:bodyPr>
            <a:normAutofit fontScale="92500"/>
          </a:bodyPr>
          <a:lstStyle/>
          <a:p>
            <a:r>
              <a:rPr lang="it-IT" dirty="0"/>
              <a:t>L’ordinamento finanziario e contabile degli enti locali (TUEL D.lgs. 267/2000) prevede le seguenti fasi:</a:t>
            </a:r>
          </a:p>
          <a:p>
            <a:pPr lvl="1"/>
            <a:r>
              <a:rPr lang="it-IT" b="1" dirty="0"/>
              <a:t>Programmazione</a:t>
            </a:r>
            <a:r>
              <a:rPr lang="it-IT" dirty="0"/>
              <a:t>:  il  Documento  Unico  di  Programmazione  DUP,  eventuale  nota  di  aggiornamento  al DUP,   schema   di   bilancio   di   previsione   finanziario,   il   PEGP   piano   esecutivo   di   gestione   e   delle performances, piano degli indicatori di bilancio (comprendente lo stato di attuazione dei programmi e il  controllo  della  salvaguardia  degli  equilibri),  le  variazioni  di  bilancio,  lo  schema  di  rendiconto  sulla gestione</a:t>
            </a:r>
          </a:p>
          <a:p>
            <a:pPr lvl="1"/>
            <a:r>
              <a:rPr lang="it-IT" b="1" dirty="0"/>
              <a:t>Gestione  del  bilancio</a:t>
            </a:r>
            <a:r>
              <a:rPr lang="it-IT" dirty="0"/>
              <a:t>:  gestione  finanziaria  delle  entrate  e  delle  uscite;  ricognizione  dello  stato  di attuazione dei programmi</a:t>
            </a:r>
          </a:p>
          <a:p>
            <a:pPr lvl="1"/>
            <a:r>
              <a:rPr lang="it-IT" b="1" dirty="0"/>
              <a:t>Rendicontazione</a:t>
            </a:r>
            <a:r>
              <a:rPr lang="it-IT" dirty="0"/>
              <a:t>   :   conto   del   bilancio;   prospetto   di   conciliazione;   Conto   economico   e   conto   del patrimonio</a:t>
            </a:r>
          </a:p>
          <a:p>
            <a:pPr lvl="1"/>
            <a:endParaRPr lang="it-IT" dirty="0"/>
          </a:p>
        </p:txBody>
      </p:sp>
      <p:sp>
        <p:nvSpPr>
          <p:cNvPr id="4" name="Segnaposto piè di pagina 3"/>
          <p:cNvSpPr>
            <a:spLocks noGrp="1"/>
          </p:cNvSpPr>
          <p:nvPr>
            <p:ph type="ftr" sz="quarter" idx="11"/>
          </p:nvPr>
        </p:nvSpPr>
        <p:spPr/>
        <p:txBody>
          <a:bodyPr/>
          <a:lstStyle/>
          <a:p>
            <a:r>
              <a:rPr lang="it-IT"/>
              <a:t>Elena Gori</a:t>
            </a:r>
          </a:p>
        </p:txBody>
      </p:sp>
      <p:sp>
        <p:nvSpPr>
          <p:cNvPr id="5" name="Segnaposto numero diapositiva 4"/>
          <p:cNvSpPr>
            <a:spLocks noGrp="1"/>
          </p:cNvSpPr>
          <p:nvPr>
            <p:ph type="sldNum" sz="quarter" idx="12"/>
          </p:nvPr>
        </p:nvSpPr>
        <p:spPr/>
        <p:txBody>
          <a:bodyPr/>
          <a:lstStyle/>
          <a:p>
            <a:fld id="{6F7AA945-76CB-D84C-9264-6FE1FA9D39BC}" type="slidenum">
              <a:rPr lang="it-IT" smtClean="0"/>
              <a:t>8</a:t>
            </a:fld>
            <a:endParaRPr lang="it-IT"/>
          </a:p>
        </p:txBody>
      </p:sp>
    </p:spTree>
    <p:extLst>
      <p:ext uri="{BB962C8B-B14F-4D97-AF65-F5344CB8AC3E}">
        <p14:creationId xmlns:p14="http://schemas.microsoft.com/office/powerpoint/2010/main" val="153011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rendiconto degli enti locali</a:t>
            </a:r>
          </a:p>
        </p:txBody>
      </p:sp>
      <p:sp>
        <p:nvSpPr>
          <p:cNvPr id="3" name="Segnaposto contenuto 2"/>
          <p:cNvSpPr>
            <a:spLocks noGrp="1"/>
          </p:cNvSpPr>
          <p:nvPr>
            <p:ph idx="1"/>
          </p:nvPr>
        </p:nvSpPr>
        <p:spPr/>
        <p:txBody>
          <a:bodyPr>
            <a:normAutofit fontScale="92500"/>
          </a:bodyPr>
          <a:lstStyle/>
          <a:p>
            <a:r>
              <a:rPr lang="it-IT" dirty="0"/>
              <a:t>Composto da:</a:t>
            </a:r>
          </a:p>
          <a:p>
            <a:pPr lvl="1"/>
            <a:r>
              <a:rPr lang="it-IT" dirty="0"/>
              <a:t>Conto del bilancio </a:t>
            </a:r>
          </a:p>
          <a:p>
            <a:pPr lvl="1"/>
            <a:r>
              <a:rPr lang="it-IT" dirty="0"/>
              <a:t>Conto economico</a:t>
            </a:r>
          </a:p>
          <a:p>
            <a:pPr lvl="1"/>
            <a:r>
              <a:rPr lang="it-IT" dirty="0"/>
              <a:t>Stato patrimoniale</a:t>
            </a:r>
          </a:p>
          <a:p>
            <a:pPr lvl="1"/>
            <a:r>
              <a:rPr lang="it-IT" dirty="0"/>
              <a:t>N.B. Non è previsto il </a:t>
            </a:r>
            <a:r>
              <a:rPr lang="it-IT" dirty="0" err="1"/>
              <a:t>peg</a:t>
            </a:r>
            <a:r>
              <a:rPr lang="it-IT" dirty="0"/>
              <a:t> a consuntivo!!!</a:t>
            </a:r>
          </a:p>
          <a:p>
            <a:r>
              <a:rPr lang="it-IT" dirty="0"/>
              <a:t>Deliberato entro il 30 aprile dal Consiglio, tenuto motivatamente conto della relazione dell'organo di revisione</a:t>
            </a:r>
          </a:p>
          <a:p>
            <a:r>
              <a:rPr lang="it-IT" dirty="0"/>
              <a:t>Contestuale approvazione del rendiconto consolidato (a partire dall’esercizio 2016)</a:t>
            </a:r>
          </a:p>
          <a:p>
            <a:r>
              <a:rPr lang="it-IT" dirty="0"/>
              <a:t>I Comuni con popolazione inferiore a 5.000 che si avvalgono dell'art. 232 </a:t>
            </a:r>
            <a:r>
              <a:rPr lang="it-IT" dirty="0" err="1"/>
              <a:t>Tuel</a:t>
            </a:r>
            <a:r>
              <a:rPr lang="it-IT" dirty="0"/>
              <a:t> non predispongono il conto economico, lo stato patrimoniale e il rendiconto consolidato</a:t>
            </a:r>
          </a:p>
          <a:p>
            <a:endParaRPr lang="it-IT" dirty="0"/>
          </a:p>
          <a:p>
            <a:pPr marL="411480" lvl="1" indent="0">
              <a:buNone/>
            </a:pPr>
            <a:endParaRPr lang="it-IT" dirty="0"/>
          </a:p>
        </p:txBody>
      </p:sp>
      <p:sp>
        <p:nvSpPr>
          <p:cNvPr id="5" name="Segnaposto piè di pagina 3"/>
          <p:cNvSpPr>
            <a:spLocks noGrp="1"/>
          </p:cNvSpPr>
          <p:nvPr>
            <p:ph type="ftr" sz="quarter" idx="11"/>
          </p:nvPr>
        </p:nvSpPr>
        <p:spPr>
          <a:xfrm rot="16200000">
            <a:off x="7586910" y="4048760"/>
            <a:ext cx="2367281" cy="365760"/>
          </a:xfrm>
        </p:spPr>
        <p:txBody>
          <a:bodyPr/>
          <a:lstStyle/>
          <a:p>
            <a:r>
              <a:rPr lang="it-IT" dirty="0"/>
              <a:t>Elena Gori</a:t>
            </a:r>
          </a:p>
        </p:txBody>
      </p:sp>
      <p:sp>
        <p:nvSpPr>
          <p:cNvPr id="6" name="Segnaposto numero diapositiva 4"/>
          <p:cNvSpPr>
            <a:spLocks noGrp="1"/>
          </p:cNvSpPr>
          <p:nvPr>
            <p:ph type="sldNum" sz="quarter" idx="12"/>
          </p:nvPr>
        </p:nvSpPr>
        <p:spPr>
          <a:xfrm>
            <a:off x="8531788" y="5648960"/>
            <a:ext cx="548640" cy="396240"/>
          </a:xfrm>
        </p:spPr>
        <p:txBody>
          <a:bodyPr/>
          <a:lstStyle/>
          <a:p>
            <a:fld id="{6F7AA945-76CB-D84C-9264-6FE1FA9D39BC}" type="slidenum">
              <a:rPr lang="it-IT" smtClean="0"/>
              <a:t>9</a:t>
            </a:fld>
            <a:endParaRPr lang="it-IT"/>
          </a:p>
        </p:txBody>
      </p:sp>
    </p:spTree>
    <p:extLst>
      <p:ext uri="{BB962C8B-B14F-4D97-AF65-F5344CB8AC3E}">
        <p14:creationId xmlns:p14="http://schemas.microsoft.com/office/powerpoint/2010/main" val="1684473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Adiacenza.thmx</Template>
  <TotalTime>755</TotalTime>
  <Words>2409</Words>
  <Application>Microsoft Macintosh PowerPoint</Application>
  <PresentationFormat>Presentazione su schermo (4:3)</PresentationFormat>
  <Paragraphs>308</Paragraphs>
  <Slides>37</Slides>
  <Notes>6</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45" baseType="lpstr">
      <vt:lpstr>ＭＳ 明朝</vt:lpstr>
      <vt:lpstr>ＭＳ Ｐゴシック</vt:lpstr>
      <vt:lpstr>Arial</vt:lpstr>
      <vt:lpstr>Calibri</vt:lpstr>
      <vt:lpstr>Cambria</vt:lpstr>
      <vt:lpstr>Wingdings</vt:lpstr>
      <vt:lpstr>Adiacenza</vt:lpstr>
      <vt:lpstr>ClipArt</vt:lpstr>
      <vt:lpstr>Il rendiconto degli enti locali</vt:lpstr>
      <vt:lpstr>La rendicontazione</vt:lpstr>
      <vt:lpstr>La rendicontazione: alcune osservazioni</vt:lpstr>
      <vt:lpstr>Rendicontazione</vt:lpstr>
      <vt:lpstr>Il conto del bilancio</vt:lpstr>
      <vt:lpstr>Il conto del patrimonio = stato patrimoniale</vt:lpstr>
      <vt:lpstr>Il conto economico</vt:lpstr>
      <vt:lpstr>Vediamo adesso di approfondire il rendiconto degli enti locali</vt:lpstr>
      <vt:lpstr>Il rendiconto degli enti locali</vt:lpstr>
      <vt:lpstr>Il rendiconto negli enti locali (segue)</vt:lpstr>
      <vt:lpstr>Il conto del bilancio (1/2)</vt:lpstr>
      <vt:lpstr>Il conto del bilancio (2/2)</vt:lpstr>
      <vt:lpstr>Un esempio di bilancio –parte entrata</vt:lpstr>
      <vt:lpstr>Un esempio di bilancio –parte spesa</vt:lpstr>
      <vt:lpstr>Le entrate sono classificate per </vt:lpstr>
      <vt:lpstr>Le spese sono classificate per</vt:lpstr>
      <vt:lpstr>Il riaccertamento dei residui</vt:lpstr>
      <vt:lpstr>Il riaccertamento dei residui passivi provenienti dalla gestione dei residui</vt:lpstr>
      <vt:lpstr>Il riaccertamento dei residui passivi provenienti dalla gestione di competenza</vt:lpstr>
      <vt:lpstr>Il riaccertamento dei residui attivi provenienti dalla gestione in conto residui</vt:lpstr>
      <vt:lpstr>Il riaccertamento dei residui attivi provenienti dalla gestione in conto competenza</vt:lpstr>
      <vt:lpstr>Ci ricordiamo i risultati finali?</vt:lpstr>
      <vt:lpstr>La determinazione dei risultati finanziari</vt:lpstr>
      <vt:lpstr>La composizione del risultato di amministrazione</vt:lpstr>
      <vt:lpstr>L’utilizzo dell’avanzo di amministrazione (art.187c.2)</vt:lpstr>
      <vt:lpstr>Le modifiche introdotte dal D.l. 174/2012 per l’utilizzo dell’Avanzo di amministrazione</vt:lpstr>
      <vt:lpstr>La copertura del disavanzo di amministrazione</vt:lpstr>
      <vt:lpstr>Il conto economico</vt:lpstr>
      <vt:lpstr>Le novità introdotte con la sperimentazione </vt:lpstr>
      <vt:lpstr>Il nuovo sistema contabile degli enti locali a partire dall’esercizio 2016</vt:lpstr>
      <vt:lpstr>Il principio della competenza economica</vt:lpstr>
      <vt:lpstr>Il principio applicato della contabilità economico patrimoniale</vt:lpstr>
      <vt:lpstr>Le scritture di assestamento</vt:lpstr>
      <vt:lpstr>Lo stato patrimoniale </vt:lpstr>
      <vt:lpstr>Il rispetto del principio di Pubblicità</vt:lpstr>
      <vt:lpstr>La relazione sulla gestione</vt:lpstr>
      <vt:lpstr>Il contenuto della relazione sulla gestione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Silvia Fissi</dc:creator>
  <cp:lastModifiedBy>Utente di Microsoft Office</cp:lastModifiedBy>
  <cp:revision>130</cp:revision>
  <dcterms:created xsi:type="dcterms:W3CDTF">2014-11-20T17:28:56Z</dcterms:created>
  <dcterms:modified xsi:type="dcterms:W3CDTF">2018-04-24T14:34:17Z</dcterms:modified>
</cp:coreProperties>
</file>