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4" r:id="rId6"/>
    <p:sldId id="261" r:id="rId7"/>
    <p:sldId id="260" r:id="rId8"/>
    <p:sldId id="263" r:id="rId9"/>
    <p:sldId id="262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8" r:id="rId22"/>
    <p:sldId id="274" r:id="rId23"/>
    <p:sldId id="276" r:id="rId24"/>
    <p:sldId id="279" r:id="rId25"/>
    <p:sldId id="283" r:id="rId26"/>
    <p:sldId id="284" r:id="rId27"/>
    <p:sldId id="285" r:id="rId28"/>
    <p:sldId id="293" r:id="rId29"/>
    <p:sldId id="286" r:id="rId30"/>
    <p:sldId id="277" r:id="rId31"/>
    <p:sldId id="287" r:id="rId32"/>
    <p:sldId id="280" r:id="rId33"/>
    <p:sldId id="281" r:id="rId34"/>
    <p:sldId id="282" r:id="rId35"/>
    <p:sldId id="288" r:id="rId36"/>
    <p:sldId id="290" r:id="rId37"/>
    <p:sldId id="291" r:id="rId38"/>
    <p:sldId id="292" r:id="rId39"/>
    <p:sldId id="296" r:id="rId40"/>
    <p:sldId id="295" r:id="rId41"/>
    <p:sldId id="289" r:id="rId42"/>
    <p:sldId id="297" r:id="rId43"/>
    <p:sldId id="298" r:id="rId4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15/10/2019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eriestoriche.istat.it/index.php?id=1&amp;no_cache=1&amp;tx_usercento_centofe%5bcategoria%5d=7&amp;tx_usercento_centofe%5baction%5d=show&amp;tx_usercento_centofe%5bcontroller%5d=Categoria&amp;cHash=1b020e5419ca607971010a98271e3209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ebiblio.istat.it/digibib/Istruzione/IST0008365IstruzpubeprivIstindeprofscuolemilMarina1863_1865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ebiblio.istat.it/digibib/Annuario%20Statistico%20Italiano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ebiblio.istat.it/digibib/Annuario%20Statistico%20Italiano/RAV0040597ASI1898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ebiblio.istat.it/digibib/Censimenti%20popolazione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seriestoriche.istat.it/index.php?id=1&amp;no_cache=1&amp;tx_usercento_centofe%5bcategoria%5d=7&amp;tx_usercento_centofe%5baction%5d=show&amp;tx_usercento_centofe%5bcontroller%5d=Categoria&amp;cHash=1b020e5419ca607971010a98271e320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ec.europa.eu/eurostat/web/european-pillar-of-social-rights/indicators/main-tables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214423"/>
            <a:ext cx="7772400" cy="238602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LABORATORIO </a:t>
            </a:r>
            <a:r>
              <a:rPr lang="it-IT" dirty="0" err="1" smtClean="0"/>
              <a:t>DI</a:t>
            </a:r>
            <a:r>
              <a:rPr lang="it-IT" dirty="0" smtClean="0"/>
              <a:t> GESTIONE DATI E ANALISI DELLA DOCUMENTAZIONE STORICO-EDUCATIVA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 SERIE STORICHE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COME POSSIAMO VEDERE DA QUESTE SLIDES, UNA SERIE STORICA PUO’ COPRIRE ANCHE UN ARCO </a:t>
            </a:r>
            <a:r>
              <a:rPr lang="it-IT" dirty="0" err="1" smtClean="0"/>
              <a:t>DI</a:t>
            </a:r>
            <a:r>
              <a:rPr lang="it-IT" dirty="0" smtClean="0"/>
              <a:t> TEMPO MOLTO LUNGO.</a:t>
            </a:r>
          </a:p>
          <a:p>
            <a:pPr>
              <a:buNone/>
            </a:pPr>
            <a:r>
              <a:rPr lang="it-IT" dirty="0" smtClean="0"/>
              <a:t>IN QUESTO CASO, E’ MOLTO IMPORTANTE PRESTARE ATTENZIONE ALLE DIVERSE FONTI UTILIZZATE E AI MUTAMENTI NEI CRITERI </a:t>
            </a:r>
            <a:r>
              <a:rPr lang="it-IT" dirty="0" err="1" smtClean="0"/>
              <a:t>DI</a:t>
            </a:r>
            <a:r>
              <a:rPr lang="it-IT" dirty="0" smtClean="0"/>
              <a:t> RACCOLTA E </a:t>
            </a:r>
            <a:r>
              <a:rPr lang="it-IT" dirty="0" err="1" smtClean="0"/>
              <a:t>DI</a:t>
            </a:r>
            <a:r>
              <a:rPr lang="it-IT" dirty="0" smtClean="0"/>
              <a:t> MISURAZIONE. 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CARATTERISTICHE </a:t>
            </a:r>
            <a:r>
              <a:rPr lang="it-IT" dirty="0" err="1" smtClean="0"/>
              <a:t>DI</a:t>
            </a:r>
            <a:r>
              <a:rPr lang="it-IT" dirty="0" smtClean="0"/>
              <a:t> UNA SERIE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Una serie storica deve rispondere ad alcune caratteristiche di fondo per poter essere utilizzata.</a:t>
            </a:r>
          </a:p>
          <a:p>
            <a:r>
              <a:rPr lang="it-IT" dirty="0" smtClean="0"/>
              <a:t>Innanzitutto, deve mostrare le fonti a partire da cui è stata costruita.</a:t>
            </a:r>
          </a:p>
          <a:p>
            <a:r>
              <a:rPr lang="it-IT" dirty="0" smtClean="0"/>
              <a:t>Successivamente, è necessario descrivere il processo di composizione della serie storica.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PROCESSO </a:t>
            </a:r>
            <a:r>
              <a:rPr lang="it-IT" dirty="0" err="1" smtClean="0"/>
              <a:t>DI</a:t>
            </a:r>
            <a:r>
              <a:rPr lang="it-IT" dirty="0" smtClean="0"/>
              <a:t> COMPOSIZIONE </a:t>
            </a:r>
            <a:r>
              <a:rPr lang="it-IT" dirty="0" err="1" smtClean="0"/>
              <a:t>DI</a:t>
            </a:r>
            <a:r>
              <a:rPr lang="it-IT" dirty="0" smtClean="0"/>
              <a:t> UNA SERIE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Quando una serie storica (come quella sulla popolazione) copre un arco di tempo molto lungo, abbiamo a che fare con criteri di misurazione e criteri di precisione in continua evoluzione. </a:t>
            </a:r>
          </a:p>
          <a:p>
            <a:pPr>
              <a:buNone/>
            </a:pPr>
            <a:r>
              <a:rPr lang="it-IT" dirty="0" smtClean="0"/>
              <a:t>Nel costruire serie storiche di questo genere, dobbiamo perciò essere capaci di rispondere ad alcune domande.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it-IT" dirty="0" smtClean="0"/>
              <a:t>LE FONTI CHE ABBIAMO UTILIZZATO MISURANO TUTTE LO STESSO INDICATORE?</a:t>
            </a:r>
          </a:p>
          <a:p>
            <a:r>
              <a:rPr lang="it-IT" dirty="0" smtClean="0"/>
              <a:t>LE FONTI CHE ABBIAMO UTILIZZATO ADOTTANO UNA DEFINIZIONE COSTANTE PER L’INDICATORE CHE STIAMO MISURANDO?</a:t>
            </a:r>
          </a:p>
          <a:p>
            <a:r>
              <a:rPr lang="it-IT" dirty="0" smtClean="0"/>
              <a:t>LE FONTI CHE ABBIAMO UTILIZZATO SONO ATTENDIBILI, OVVERO DESCRIVONO IN MANIERA ATTENDIBILE E TRASPARENTE IL LORO METODO </a:t>
            </a:r>
            <a:r>
              <a:rPr lang="it-IT" dirty="0" err="1" smtClean="0"/>
              <a:t>DI</a:t>
            </a:r>
            <a:r>
              <a:rPr lang="it-IT" dirty="0" smtClean="0"/>
              <a:t> RACCOLTA DATI?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ESEMPIO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SUPPONIAMO </a:t>
            </a:r>
            <a:r>
              <a:rPr lang="it-IT" dirty="0" err="1" smtClean="0"/>
              <a:t>DI</a:t>
            </a:r>
            <a:r>
              <a:rPr lang="it-IT" dirty="0" smtClean="0"/>
              <a:t> VOLER COSTRUIRE UNA SERIE STORICA ANNUALE DEGLI ISCRITTI AGLI ISTITUTI TECNICI TRA IL 1896 E IL 1940. </a:t>
            </a:r>
          </a:p>
          <a:p>
            <a:pPr>
              <a:buNone/>
            </a:pPr>
            <a:r>
              <a:rPr lang="it-IT" dirty="0" smtClean="0"/>
              <a:t>DOBBIAMO INNANZITUTTO DECIDERE COSA VOGLIAMO OSSERVARE:</a:t>
            </a:r>
          </a:p>
          <a:p>
            <a:pPr>
              <a:buNone/>
            </a:pPr>
            <a:r>
              <a:rPr lang="it-IT" dirty="0" smtClean="0"/>
              <a:t>QUALI VARIABILI VOGLIAMO MISURARE?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SOLO GLI ISCRITTI AGLI I.T. STATALI?</a:t>
            </a:r>
          </a:p>
          <a:p>
            <a:pPr>
              <a:buFontTx/>
              <a:buChar char="-"/>
            </a:pPr>
            <a:r>
              <a:rPr lang="it-IT" dirty="0" smtClean="0"/>
              <a:t>OPPURE ANCHE GLI ISCRITTI AGLI I.T. PRIVATI E PARITARI?</a:t>
            </a:r>
          </a:p>
          <a:p>
            <a:pPr>
              <a:buNone/>
            </a:pPr>
            <a:r>
              <a:rPr lang="it-IT" dirty="0" smtClean="0"/>
              <a:t>ISCRITTI MASCHI?</a:t>
            </a:r>
          </a:p>
          <a:p>
            <a:pPr>
              <a:buNone/>
            </a:pPr>
            <a:r>
              <a:rPr lang="it-IT" dirty="0" smtClean="0"/>
              <a:t>ISCRITTI DONNE?</a:t>
            </a:r>
          </a:p>
          <a:p>
            <a:pPr>
              <a:buNone/>
            </a:pPr>
            <a:r>
              <a:rPr lang="it-IT" dirty="0" smtClean="0"/>
              <a:t>ISCRITTI PER INDIRIZZO?</a:t>
            </a:r>
          </a:p>
          <a:p>
            <a:pPr>
              <a:buNone/>
            </a:pPr>
            <a:r>
              <a:rPr lang="it-IT" dirty="0" smtClean="0"/>
              <a:t>ISCRITTI PER ANNO </a:t>
            </a:r>
            <a:r>
              <a:rPr lang="it-IT" dirty="0" err="1" smtClean="0"/>
              <a:t>DI</a:t>
            </a:r>
            <a:r>
              <a:rPr lang="it-IT" dirty="0" smtClean="0"/>
              <a:t> CORSO?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OLTRE ALLE VARIABILI, DOBBIAMO CONSIDERARE IL CONTESTO STORICO E L’EVOLUZIONE DELLA NORMATIVA.</a:t>
            </a:r>
          </a:p>
          <a:p>
            <a:pPr>
              <a:buNone/>
            </a:pPr>
            <a:r>
              <a:rPr lang="it-IT" dirty="0" smtClean="0"/>
              <a:t>QUALE RIFORMA SCOLASTICA E’ AVVENUTA TRA IL 1896 E IL 1940?</a:t>
            </a:r>
          </a:p>
          <a:p>
            <a:pPr>
              <a:buNone/>
            </a:pPr>
            <a:r>
              <a:rPr lang="it-IT" dirty="0" smtClean="0"/>
              <a:t>GUARDARE L’EVOLUZIONE DELLA NORMATIVA E COME QUESTA HA INFLUITO SULL’ORGANIZZAZIONE DELL’ISTITUTO TECNICO.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TRA IL 1896 E IL 1940, GLI ISTITUTI TECNICI SONO CAMBIATI E SONO STATI INDIRIZZATI A UN “PUBBLICO” DIVERSO.</a:t>
            </a:r>
          </a:p>
          <a:p>
            <a:pPr>
              <a:buNone/>
            </a:pPr>
            <a:r>
              <a:rPr lang="it-IT" dirty="0" smtClean="0"/>
              <a:t>DAL 1896 AL 1923 – SCUOLA TECNICA (3 ANNI, SENZA LATINO) + ISTITUTO TECNICO (4 ANNI) = 7 ANNI </a:t>
            </a:r>
            <a:r>
              <a:rPr lang="it-IT" dirty="0" err="1" smtClean="0"/>
              <a:t>DI</a:t>
            </a:r>
            <a:r>
              <a:rPr lang="it-IT" dirty="0" smtClean="0"/>
              <a:t> CORSO</a:t>
            </a:r>
          </a:p>
          <a:p>
            <a:pPr>
              <a:buNone/>
            </a:pPr>
            <a:r>
              <a:rPr lang="it-IT" dirty="0" smtClean="0"/>
              <a:t>DAL 1923 AL 1940 – ISTITUTO TECNICO INFERIORE (4 ANNI, CON LATINO) + ISTITUTO TECNICO SUPERIORE (4 ANNI) = 8 ANNI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3600" dirty="0" smtClean="0"/>
              <a:t>DAL 1896 AL 1923 = 7 ANNI </a:t>
            </a:r>
            <a:r>
              <a:rPr lang="it-IT" sz="3600" dirty="0" err="1" smtClean="0"/>
              <a:t>DI</a:t>
            </a:r>
            <a:r>
              <a:rPr lang="it-IT" sz="3600" dirty="0" smtClean="0"/>
              <a:t> CORSO</a:t>
            </a:r>
          </a:p>
          <a:p>
            <a:pPr>
              <a:buNone/>
            </a:pPr>
            <a:r>
              <a:rPr lang="it-IT" sz="3600" dirty="0" smtClean="0"/>
              <a:t>DAL 1924 AL 1940 = 8 ANNI </a:t>
            </a:r>
            <a:r>
              <a:rPr lang="it-IT" sz="3600" dirty="0" err="1" smtClean="0"/>
              <a:t>DI</a:t>
            </a:r>
            <a:r>
              <a:rPr lang="it-IT" sz="3600" dirty="0" smtClean="0"/>
              <a:t> CORSO</a:t>
            </a:r>
          </a:p>
          <a:p>
            <a:pPr>
              <a:buNone/>
            </a:pPr>
            <a:r>
              <a:rPr lang="it-IT" sz="3600" dirty="0" smtClean="0"/>
              <a:t>POSSIBILE DISTORSIONE IN FAVORE DEL PERIODO 1924 – 1940 – PIU’ ALUNNI NON PERCHE’ </a:t>
            </a:r>
            <a:r>
              <a:rPr lang="it-IT" sz="3600" dirty="0" err="1" smtClean="0"/>
              <a:t>VI</a:t>
            </a:r>
            <a:r>
              <a:rPr lang="it-IT" sz="3600" dirty="0" smtClean="0"/>
              <a:t> SIANO PIU’ ISCRITTI, MA PERCHE’ GLI ANNI </a:t>
            </a:r>
            <a:r>
              <a:rPr lang="it-IT" sz="3600" dirty="0" err="1" smtClean="0"/>
              <a:t>DI</a:t>
            </a:r>
            <a:r>
              <a:rPr lang="it-IT" sz="3600" dirty="0" smtClean="0"/>
              <a:t> CORSO SONO </a:t>
            </a:r>
            <a:r>
              <a:rPr lang="it-IT" sz="3600" dirty="0" err="1" smtClean="0"/>
              <a:t>DI</a:t>
            </a:r>
            <a:r>
              <a:rPr lang="it-IT" sz="3600" dirty="0" smtClean="0"/>
              <a:t> PIU’</a:t>
            </a:r>
          </a:p>
          <a:p>
            <a:pPr>
              <a:buNone/>
            </a:pPr>
            <a:r>
              <a:rPr lang="it-IT" sz="3600" dirty="0" smtClean="0"/>
              <a:t>COSA FARE ALLORA?</a:t>
            </a:r>
          </a:p>
          <a:p>
            <a:pPr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4800" dirty="0" smtClean="0"/>
              <a:t>TROVARE I DATI DEGLI ISCRITTI PER OGNI ANNO </a:t>
            </a:r>
            <a:r>
              <a:rPr lang="it-IT" sz="4800" dirty="0" err="1" smtClean="0"/>
              <a:t>DI</a:t>
            </a:r>
            <a:r>
              <a:rPr lang="it-IT" sz="4800" dirty="0" smtClean="0"/>
              <a:t> CORSO, DAL 1896 AL 1940</a:t>
            </a:r>
            <a:endParaRPr lang="it-IT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sz="6000" dirty="0" smtClean="0"/>
              <a:t>LA GESTIONE DEI DATI E LE SERIE STORICHE</a:t>
            </a:r>
          </a:p>
          <a:p>
            <a:pPr algn="ctr">
              <a:buNone/>
            </a:pPr>
            <a:endParaRPr lang="it-IT" sz="6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PASSI PER COSTRUIRE UNA SERIE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-  DEFINIRE LE VARIABILI DA OSSERVARE E CON QUALE LIVELLO </a:t>
            </a:r>
            <a:r>
              <a:rPr lang="it-IT" dirty="0" err="1" smtClean="0"/>
              <a:t>DI</a:t>
            </a:r>
            <a:r>
              <a:rPr lang="it-IT" dirty="0" smtClean="0"/>
              <a:t> DISAGGREGAZIONE OSSERVARLE</a:t>
            </a:r>
          </a:p>
          <a:p>
            <a:pPr>
              <a:buFontTx/>
              <a:buChar char="-"/>
            </a:pPr>
            <a:r>
              <a:rPr lang="it-IT" dirty="0" smtClean="0"/>
              <a:t>DEFINIRE IL LASSO </a:t>
            </a:r>
            <a:r>
              <a:rPr lang="it-IT" dirty="0" err="1" smtClean="0"/>
              <a:t>DI</a:t>
            </a:r>
            <a:r>
              <a:rPr lang="it-IT" dirty="0" smtClean="0"/>
              <a:t> TEMPO</a:t>
            </a:r>
          </a:p>
          <a:p>
            <a:pPr>
              <a:buFontTx/>
              <a:buChar char="-"/>
            </a:pPr>
            <a:r>
              <a:rPr lang="it-IT" dirty="0" smtClean="0"/>
              <a:t>STABILIRE SE IN QUEL PERIODO SONO AVVENUTE RIFORME (SCOLASTICHE E NON) CHE HANNO INCISO SULLE VARIABILI OSSERVATE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ANALIZZIAMO INSIEME UNA SERIE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http://seriestoriche.istat.it/index.php?id=1&amp;no_cache=1&amp;tx_usercento_centofe%5Bcategoria%5D=7&amp;tx_usercento_centofe%5Baction%5D=show&amp;tx_usercento_centofe%5Bcontroller%5D=Categoria&amp;cHash=1b020e5419ca607971010a98271e3209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i="1" dirty="0" smtClean="0"/>
              <a:t>BOLLETTINO DEL MINISTERO DELL’EDUCAZIONE</a:t>
            </a:r>
            <a:r>
              <a:rPr lang="it-IT" dirty="0" smtClean="0"/>
              <a:t>, DAL 1861. ANNUALE, NON DIGITALIZZATO</a:t>
            </a:r>
          </a:p>
          <a:p>
            <a:pPr>
              <a:buFontTx/>
              <a:buChar char="-"/>
            </a:pPr>
            <a:r>
              <a:rPr lang="it-IT" dirty="0" smtClean="0"/>
              <a:t>ATTENZIONE! IL BOLLETTINO FINO AL 1878 NON HA I DATI SU SCUOLE TECNICHE E ISTITUTI TECNICI – FINO AL 1878 ERANO SOTTO IL MINISTERO </a:t>
            </a:r>
            <a:r>
              <a:rPr lang="it-IT" dirty="0" err="1" smtClean="0"/>
              <a:t>DI</a:t>
            </a:r>
            <a:r>
              <a:rPr lang="it-IT" dirty="0" smtClean="0"/>
              <a:t> AGRICOLTURA, INDUSTRIA E COMMERCIO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NELLA </a:t>
            </a:r>
            <a:r>
              <a:rPr lang="it-IT" i="1" dirty="0" smtClean="0"/>
              <a:t>STATISTICA ANNUALE DEL MINISTERO DELLA PUBBLICA ISTRUZIONE </a:t>
            </a:r>
            <a:r>
              <a:rPr lang="it-IT" dirty="0" smtClean="0"/>
              <a:t>TROVIAMO I DATI </a:t>
            </a:r>
            <a:r>
              <a:rPr lang="it-IT" dirty="0" err="1" smtClean="0"/>
              <a:t>DI</a:t>
            </a:r>
            <a:r>
              <a:rPr lang="it-IT" dirty="0" smtClean="0"/>
              <a:t>:</a:t>
            </a:r>
          </a:p>
          <a:p>
            <a:pPr>
              <a:buFontTx/>
              <a:buChar char="-"/>
            </a:pPr>
            <a:r>
              <a:rPr lang="it-IT" dirty="0" smtClean="0"/>
              <a:t>SCUOLE ELEMENTARI</a:t>
            </a:r>
          </a:p>
          <a:p>
            <a:pPr>
              <a:buFontTx/>
              <a:buChar char="-"/>
            </a:pPr>
            <a:r>
              <a:rPr lang="it-IT" dirty="0" smtClean="0"/>
              <a:t>SCUOLE NORMALI</a:t>
            </a:r>
          </a:p>
          <a:p>
            <a:pPr>
              <a:buFontTx/>
              <a:buChar char="-"/>
            </a:pPr>
            <a:r>
              <a:rPr lang="it-IT" dirty="0" smtClean="0"/>
              <a:t>GINNASI/LICEI</a:t>
            </a:r>
          </a:p>
          <a:p>
            <a:pPr>
              <a:buFontTx/>
              <a:buChar char="-"/>
            </a:pPr>
            <a:r>
              <a:rPr lang="it-IT" dirty="0" smtClean="0"/>
              <a:t>SCUOLE TECNICHE/ISTITUTI TECNICI (DAL 1878)</a:t>
            </a:r>
          </a:p>
          <a:p>
            <a:pPr>
              <a:buFontTx/>
              <a:buChar char="-"/>
            </a:pPr>
            <a:r>
              <a:rPr lang="it-IT" dirty="0" smtClean="0"/>
              <a:t>ISTRUZIONE PROFESSIONALE (DAL 1929)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LA STATISTICA ANNUALE DEL MPI E’ MOLTO DETTAGLIATO. I DATI SONO DISAGGREGATI PER ANNI </a:t>
            </a:r>
            <a:r>
              <a:rPr lang="it-IT" dirty="0" err="1" smtClean="0"/>
              <a:t>DI</a:t>
            </a:r>
            <a:r>
              <a:rPr lang="it-IT" dirty="0" smtClean="0"/>
              <a:t> CORSO, PER COMPARTIMENTO (REGIONE), PER PROVINCIA.</a:t>
            </a:r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ISTITUTI TECNICI E ISTRUZIONE PROFESSIONALE</a:t>
            </a:r>
          </a:p>
          <a:p>
            <a:pPr>
              <a:buFontTx/>
              <a:buChar char="-"/>
            </a:pPr>
            <a:r>
              <a:rPr lang="it-IT" dirty="0" smtClean="0"/>
              <a:t>ANNUARI DELL’ISTRUZIONE TECNICA E PROFESSIONALE E INCHIESTE SULL’ISTRUZIONE TECNICA E PROFESSIONALE. PERIODICITA’ IRREGOLARE, TITOLI DIVERSI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AD ESEMPIO:</a:t>
            </a:r>
          </a:p>
          <a:p>
            <a:pPr>
              <a:buNone/>
            </a:pPr>
            <a:r>
              <a:rPr lang="it-IT" dirty="0" smtClean="0"/>
              <a:t>E. </a:t>
            </a:r>
            <a:r>
              <a:rPr lang="it-IT" dirty="0" err="1" smtClean="0"/>
              <a:t>Morpurgo</a:t>
            </a:r>
            <a:r>
              <a:rPr lang="it-IT" dirty="0" smtClean="0"/>
              <a:t>, Gli istituti tecnici e professionali, 1875</a:t>
            </a:r>
          </a:p>
          <a:p>
            <a:pPr>
              <a:buNone/>
            </a:pPr>
            <a:r>
              <a:rPr lang="it-IT" dirty="0" smtClean="0"/>
              <a:t>Annuario dell’istruzione professionale, 1903</a:t>
            </a:r>
          </a:p>
          <a:p>
            <a:pPr>
              <a:buNone/>
            </a:pPr>
            <a:r>
              <a:rPr lang="it-IT" dirty="0" smtClean="0"/>
              <a:t>Annuario dell’istruzione professionale, 1905</a:t>
            </a:r>
          </a:p>
          <a:p>
            <a:pPr>
              <a:buNone/>
            </a:pPr>
            <a:r>
              <a:rPr lang="it-IT" dirty="0" smtClean="0"/>
              <a:t>Annuario delle scuole industriali, commerciali e agrarie, 1907</a:t>
            </a:r>
          </a:p>
          <a:p>
            <a:pPr>
              <a:buNone/>
            </a:pPr>
            <a:r>
              <a:rPr lang="it-IT" dirty="0" smtClean="0"/>
              <a:t>Annuario delle scuole industriali, commerciali e agrarie, 1910</a:t>
            </a:r>
            <a:endParaRPr lang="it-IT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Rispetto ai Bollettini del Ministero della Pubblica Istruzione, le fonti del MAIC sono più irregolari ma hanno un maggior contenuto narrativo. Ad esempio, gli Annuari dedicano a ogni scuola professionale </a:t>
            </a:r>
            <a:r>
              <a:rPr lang="it-IT" dirty="0" err="1" smtClean="0"/>
              <a:t>una-due</a:t>
            </a:r>
            <a:r>
              <a:rPr lang="it-IT" dirty="0" smtClean="0"/>
              <a:t> pagine, dove espongono la storia dell’istituto e il suo rapporto con la città in cui ha sede.  </a:t>
            </a:r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ISTITUTI INDUSTRIALI E PROFESSIONALI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https://ebiblio.istat.it/digibib/Istruzione/IST0008365IstruzpubeprivIstindeprofscuolemilMarina1863_1865.pdf</a:t>
            </a:r>
            <a:endParaRPr lang="it-IT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r>
              <a:rPr lang="it-IT" dirty="0" smtClean="0"/>
              <a:t>Fonti del MPI: dati quantitativi regolari e disaggregati</a:t>
            </a:r>
          </a:p>
          <a:p>
            <a:r>
              <a:rPr lang="it-IT" dirty="0" smtClean="0"/>
              <a:t>Fonti del MAIC: dati quantitativi irregolari e talvolta non disaggregati, ma presenza di dati qualitativi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PERCHE’ STUDIARE LE SERIE STORICHE?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it-IT" dirty="0" smtClean="0"/>
              <a:t>Perché ci consentono di vedere come si evolve un dato fenomeno nel tempo</a:t>
            </a:r>
          </a:p>
          <a:p>
            <a:pPr>
              <a:buFontTx/>
              <a:buChar char="-"/>
            </a:pPr>
            <a:r>
              <a:rPr lang="it-IT" dirty="0" smtClean="0"/>
              <a:t>Perché la conoscenza di un fenomeno e di come si evolve ci permette di intervenire su di esso.</a:t>
            </a:r>
          </a:p>
          <a:p>
            <a:pPr>
              <a:buFontTx/>
              <a:buChar char="-"/>
            </a:pPr>
            <a:r>
              <a:rPr lang="it-IT" dirty="0" smtClean="0"/>
              <a:t>Perché le serie storiche costituiscono una base quantitativa essenziale per ogni successiva analisi qualitativa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ASI (ANNUARIO STATISTICO ITALIANO)</a:t>
            </a:r>
          </a:p>
          <a:p>
            <a:pPr>
              <a:buNone/>
            </a:pPr>
            <a:r>
              <a:rPr lang="it-IT" dirty="0" smtClean="0"/>
              <a:t>GLI ASI SONO RACCOLTE </a:t>
            </a:r>
            <a:r>
              <a:rPr lang="it-IT" dirty="0" err="1" smtClean="0"/>
              <a:t>DI</a:t>
            </a:r>
            <a:r>
              <a:rPr lang="it-IT" dirty="0" smtClean="0"/>
              <a:t> STATISTICHE SULLA VITA PUBBLICA ITALIANA PREDISPOSTE DAL MINISTERO DEGLI INTERNI. </a:t>
            </a:r>
          </a:p>
          <a:p>
            <a:pPr>
              <a:buFontTx/>
              <a:buChar char="-"/>
            </a:pPr>
            <a:r>
              <a:rPr lang="it-IT" dirty="0" smtClean="0"/>
              <a:t>FINO AL 1927: PERIODICITA’ IRREGOLARE</a:t>
            </a:r>
          </a:p>
          <a:p>
            <a:pPr>
              <a:buFontTx/>
              <a:buChar char="-"/>
            </a:pPr>
            <a:r>
              <a:rPr lang="it-IT" dirty="0" smtClean="0"/>
              <a:t>DAL 1927: PERIODICITA’ ANNUALE</a:t>
            </a:r>
          </a:p>
          <a:p>
            <a:pPr>
              <a:buNone/>
            </a:pPr>
            <a:r>
              <a:rPr lang="it-IT" dirty="0" smtClean="0"/>
              <a:t>TRATTANO </a:t>
            </a:r>
            <a:r>
              <a:rPr lang="it-IT" dirty="0" err="1" smtClean="0"/>
              <a:t>DI</a:t>
            </a:r>
            <a:r>
              <a:rPr lang="it-IT" dirty="0" smtClean="0"/>
              <a:t> MOLTI TEMI, TRA QUESTI SPICCA L’ISTRUZIONE.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GLI ASI RIASSUMONO I DATI DEI BOLLETTINI DEL MPI E DEGLI ANNAURI DEL MAIC. LA FONTE DELLE TABELLE E’ INDICATA. GLI ASI SONO DIGITALIZZATI</a:t>
            </a:r>
          </a:p>
          <a:p>
            <a:pPr>
              <a:buNone/>
            </a:pPr>
            <a:r>
              <a:rPr lang="it-IT" dirty="0" smtClean="0">
                <a:hlinkClick r:id="rId2"/>
              </a:rPr>
              <a:t>https://ebiblio.istat.it/digibib/Annuario%20Statistico%20Italiano/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CRITICITA’ DEGLI 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CRITICITA’ DEGLI ASI:</a:t>
            </a:r>
          </a:p>
          <a:p>
            <a:pPr>
              <a:buFontTx/>
              <a:buChar char="-"/>
            </a:pPr>
            <a:r>
              <a:rPr lang="it-IT" dirty="0" smtClean="0"/>
              <a:t>FINO AGLI ANNI ’30: OGNI EDIZIONE DEGLI ASI CAMBIA LE MODALITA’ CON CUI LE VARIABILI SONO PRESENTATE E RACCOLTE</a:t>
            </a:r>
          </a:p>
          <a:p>
            <a:pPr>
              <a:buFontTx/>
              <a:buChar char="-"/>
            </a:pPr>
            <a:r>
              <a:rPr lang="it-IT" dirty="0" smtClean="0"/>
              <a:t>I DATI NON SONO SEMPRE DISAGGREGATI PER ANNI </a:t>
            </a:r>
            <a:r>
              <a:rPr lang="it-IT" dirty="0" err="1" smtClean="0"/>
              <a:t>DI</a:t>
            </a:r>
            <a:r>
              <a:rPr lang="it-IT" dirty="0" smtClean="0"/>
              <a:t> CORSO, COMPARTIMENTO E PROVINCIA</a:t>
            </a:r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VANTAGGI DEGLI 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ASI SONO DIGITALIZZATI – POTETE STUDIARLI DOVUNQUE POSSIATE UTILIZZARE UN COMPUTER</a:t>
            </a:r>
          </a:p>
          <a:p>
            <a:r>
              <a:rPr lang="it-IT" dirty="0" smtClean="0"/>
              <a:t>GLI ASI INDICANO PER OGNI SEZIONE LE FONTI UTILIZZATE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UTILIZZARE GLI 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GLI ASI POSSONO ESSERE UN’UTILE BASE PER INIZIARE A OSSERVARE LE VARIABILI E INDIVIDUARE QUELLE DA MISURARE.</a:t>
            </a:r>
          </a:p>
          <a:p>
            <a:r>
              <a:rPr lang="it-IT" dirty="0" smtClean="0"/>
              <a:t>GLI ASI POSSONO ESSERE UTILIZZATI COME PROPEDEUTICI AI BOLLETTINI DEL MINISTERO DEL MPI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UNO SGUARDO AGLI ASI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ASI 1898: </a:t>
            </a:r>
            <a:r>
              <a:rPr lang="it-IT" dirty="0" smtClean="0">
                <a:hlinkClick r:id="rId2"/>
              </a:rPr>
              <a:t>https://ebiblio.istat.it/digibib/Annuario%20Statistico%20Italiano/RAV0040597ASI1898.pdf</a:t>
            </a:r>
            <a:endParaRPr lang="it-IT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DOVE POSSO TROVARE I DATI?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 CENSIMENTI DELLA POPOLAZIONE, DECENNALI, SONO MOLTO UTILI PER:</a:t>
            </a:r>
          </a:p>
          <a:p>
            <a:pPr>
              <a:buFontTx/>
              <a:buChar char="-"/>
            </a:pPr>
            <a:r>
              <a:rPr lang="it-IT" dirty="0" smtClean="0"/>
              <a:t>ESTRARRE DATI RELATIVI ALLA POPOLAZIONE </a:t>
            </a:r>
            <a:r>
              <a:rPr lang="it-IT" dirty="0" err="1" smtClean="0"/>
              <a:t>DI</a:t>
            </a:r>
            <a:r>
              <a:rPr lang="it-IT" dirty="0" smtClean="0"/>
              <a:t> UN CERTO TERRITORIO (COMPARTIMENTO, PROVINCIA)</a:t>
            </a:r>
          </a:p>
          <a:p>
            <a:pPr>
              <a:buFontTx/>
              <a:buChar char="-"/>
            </a:pPr>
            <a:r>
              <a:rPr lang="it-IT" dirty="0" smtClean="0"/>
              <a:t>ESTRARRE DATI RELATIVI ALLA POPOLAZIONE COMPRESA IN UNA CERTA FASCIA </a:t>
            </a:r>
            <a:r>
              <a:rPr lang="it-IT" dirty="0" err="1" smtClean="0"/>
              <a:t>D’ETA</a:t>
            </a:r>
            <a:r>
              <a:rPr lang="it-IT" dirty="0" smtClean="0"/>
              <a:t>’</a:t>
            </a:r>
          </a:p>
          <a:p>
            <a:pPr>
              <a:buFontTx/>
              <a:buChar char="-"/>
            </a:pPr>
            <a:r>
              <a:rPr lang="it-IT" dirty="0" smtClean="0"/>
              <a:t>ESTRARRE DATI RELATIVI ALL’ANALFABETISMO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CENSIMENTI DELLA POPOLAZIONE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I CENSIMENTI DELLA POPOLAZIONE SONO DISPONIBILI PER OGNI DECENNIO, A PARTIRE DAL 1861.</a:t>
            </a:r>
          </a:p>
          <a:p>
            <a:pPr>
              <a:buNone/>
            </a:pPr>
            <a:r>
              <a:rPr lang="it-IT" dirty="0" smtClean="0"/>
              <a:t>NON SONO STATI EFFETTUATI PERO’:</a:t>
            </a:r>
          </a:p>
          <a:p>
            <a:pPr>
              <a:buFontTx/>
              <a:buChar char="-"/>
            </a:pPr>
            <a:r>
              <a:rPr lang="it-IT" dirty="0" smtClean="0"/>
              <a:t>NEL 1891, PER PROBLEMI FINANZIARI.</a:t>
            </a:r>
          </a:p>
          <a:p>
            <a:pPr>
              <a:buFontTx/>
              <a:buChar char="-"/>
            </a:pPr>
            <a:r>
              <a:rPr lang="it-IT" dirty="0" smtClean="0"/>
              <a:t>NEL 1941, A CAUSA DEGLI IMPEGNI BELLICI.</a:t>
            </a:r>
            <a:endParaRPr lang="it-IT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CENSIMENTI DELLA POPOLAZIONE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ANCHE I CENSIMENTI DELLA POPOLAZIONE SONO STATI DIGITALIZZATI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https://ebiblio.istat.it/digibib/Censimenti%20popolazione/</a:t>
            </a:r>
            <a:endParaRPr lang="it-IT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SERIE STORICHE ITALIANE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Serie storiche ISTAT (fondato nel 1926) su istruzione e lavoro</a:t>
            </a:r>
          </a:p>
          <a:p>
            <a:pPr>
              <a:buNone/>
            </a:pPr>
            <a:r>
              <a:rPr lang="it-IT" dirty="0" smtClean="0">
                <a:hlinkClick r:id="rId2"/>
              </a:rPr>
              <a:t>http://seriestoriche.istat.it/index.php?id=1&amp;no_cache=1&amp;tx_usercento_centofe%5Bcategoria%5D=7&amp;tx_usercento_centofe%5Baction%5D=show&amp;tx_usercento_centofe%5Bcontroller%5D=Categoria&amp;cHash=1b020e5419ca607971010a98271e3209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COS’E’ UNA SERIE STORICA?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Una serie storica è costituita da una successione di dati osservati su un determinato fenomeno (variabile Y) ordinati secondo la variabile tempo T (per </a:t>
            </a:r>
            <a:r>
              <a:rPr lang="it-IT" dirty="0" err="1" smtClean="0"/>
              <a:t>T=</a:t>
            </a:r>
            <a:r>
              <a:rPr lang="it-IT" dirty="0" smtClean="0"/>
              <a:t> 1,2…N)</a:t>
            </a:r>
            <a:endParaRPr lang="it-IT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ESEMPI </a:t>
            </a:r>
            <a:r>
              <a:rPr lang="it-IT" dirty="0" err="1" smtClean="0"/>
              <a:t>DI</a:t>
            </a:r>
            <a:r>
              <a:rPr lang="it-IT" dirty="0" smtClean="0"/>
              <a:t> SERIE STORICHE EUROPEE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Serie storiche Eurostat su educazione e politiche sociali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>
                <a:hlinkClick r:id="rId2"/>
              </a:rPr>
              <a:t>https://ec.europa.eu/eurostat/web/european-pillar-of-social-rights/indicators/main-tables</a:t>
            </a:r>
            <a:endParaRPr lang="it-IT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it-IT" dirty="0" smtClean="0"/>
              <a:t>COSTRUIRE UNA SERIE STORICA</a:t>
            </a:r>
            <a:endParaRPr lang="it-IT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LAVORI </a:t>
            </a:r>
            <a:r>
              <a:rPr lang="it-IT" dirty="0" err="1" smtClean="0"/>
              <a:t>DI</a:t>
            </a:r>
            <a:r>
              <a:rPr lang="it-IT" dirty="0" smtClean="0"/>
              <a:t> GRUPPO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Gruppo 1: Analfabeti tra sposi e spose, p. 75</a:t>
            </a:r>
          </a:p>
          <a:p>
            <a:r>
              <a:rPr lang="it-IT" dirty="0" smtClean="0"/>
              <a:t>Gruppo 2: Scuole reggimentali, p. 76</a:t>
            </a:r>
          </a:p>
          <a:p>
            <a:r>
              <a:rPr lang="it-IT" dirty="0" smtClean="0"/>
              <a:t>Gruppo 3: Scuole diurne elementari pubbliche (solo alunni maschi, femmine e aule), p. 79</a:t>
            </a:r>
          </a:p>
          <a:p>
            <a:r>
              <a:rPr lang="it-IT" dirty="0" smtClean="0"/>
              <a:t>Gruppo 4: Scuole elementari festive e serali pubbliche, p. 80</a:t>
            </a:r>
          </a:p>
          <a:p>
            <a:r>
              <a:rPr lang="it-IT" dirty="0" smtClean="0"/>
              <a:t>Gruppo 5: Scuole normali, p. 81</a:t>
            </a:r>
          </a:p>
          <a:p>
            <a:r>
              <a:rPr lang="it-IT" dirty="0" smtClean="0"/>
              <a:t>Gruppo 6: Ginnasi, p. 82.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COSA FARE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RICOPIARE I DATI SU EXCEL</a:t>
            </a:r>
          </a:p>
          <a:p>
            <a:r>
              <a:rPr lang="it-IT" dirty="0" smtClean="0"/>
              <a:t>RICAVARNE UN GRAFICO A LINEA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Pil-Italia-serie-storica_slider_hom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1732" y="1600200"/>
            <a:ext cx="6720535" cy="4525963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COS’E’ UNA SERIE STORICA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Vi possono essere molteplici tipi di fenomeni da osservare:</a:t>
            </a:r>
          </a:p>
          <a:p>
            <a:pPr>
              <a:buNone/>
            </a:pPr>
            <a:r>
              <a:rPr lang="it-IT" dirty="0" smtClean="0"/>
              <a:t>- la crescita (o decrescita) della popolazione</a:t>
            </a:r>
          </a:p>
          <a:p>
            <a:pPr>
              <a:buFontTx/>
              <a:buChar char="-"/>
            </a:pPr>
            <a:r>
              <a:rPr lang="it-IT" dirty="0" smtClean="0"/>
              <a:t>la crescita (o decrescita) dei posti di lavoro</a:t>
            </a:r>
          </a:p>
          <a:p>
            <a:pPr>
              <a:buFontTx/>
              <a:buChar char="-"/>
            </a:pPr>
            <a:r>
              <a:rPr lang="it-IT" dirty="0" smtClean="0"/>
              <a:t>l’andamento dei tassi di scolarizzazione e di alfabetismo</a:t>
            </a:r>
          </a:p>
          <a:p>
            <a:endParaRPr lang="it-IT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 ECONOMIA UNA SERIE STORICA PUO’ AVERE CADENZE </a:t>
            </a:r>
            <a:r>
              <a:rPr lang="it-IT" dirty="0" err="1" smtClean="0"/>
              <a:t>DI</a:t>
            </a:r>
            <a:r>
              <a:rPr lang="it-IT" dirty="0" smtClean="0"/>
              <a:t> OSSERVAZIONE:</a:t>
            </a:r>
          </a:p>
          <a:p>
            <a:pPr>
              <a:buNone/>
            </a:pPr>
            <a:r>
              <a:rPr lang="it-IT" dirty="0" smtClean="0"/>
              <a:t>ANNUALI</a:t>
            </a:r>
          </a:p>
          <a:p>
            <a:pPr>
              <a:buNone/>
            </a:pPr>
            <a:r>
              <a:rPr lang="it-IT" dirty="0" smtClean="0"/>
              <a:t>TRIMESTRALI (AD ES. L’ANDAMENTO DELLA DISOCCUPAZIONE)</a:t>
            </a:r>
          </a:p>
          <a:p>
            <a:pPr>
              <a:buNone/>
            </a:pPr>
            <a:r>
              <a:rPr lang="it-IT" dirty="0" smtClean="0"/>
              <a:t>MENSILE </a:t>
            </a:r>
          </a:p>
          <a:p>
            <a:pPr>
              <a:buNone/>
            </a:pPr>
            <a:r>
              <a:rPr lang="it-IT" dirty="0" smtClean="0"/>
              <a:t>SETTIMANALE</a:t>
            </a:r>
          </a:p>
          <a:p>
            <a:pPr>
              <a:buNone/>
            </a:pPr>
            <a:r>
              <a:rPr lang="it-IT" dirty="0" smtClean="0"/>
              <a:t>ANCHE GIORNALIERA! (AD ES. GLI INDICI </a:t>
            </a:r>
            <a:r>
              <a:rPr lang="it-IT" dirty="0" err="1" smtClean="0"/>
              <a:t>DI</a:t>
            </a:r>
            <a:r>
              <a:rPr lang="it-IT" dirty="0" smtClean="0"/>
              <a:t> UN’AZIONE QUOTATA IN BORSA)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25963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IN STORIA CONTEMPORANEA, </a:t>
            </a:r>
            <a:r>
              <a:rPr lang="it-IT" dirty="0" err="1" smtClean="0"/>
              <a:t>DI</a:t>
            </a:r>
            <a:r>
              <a:rPr lang="it-IT" dirty="0" smtClean="0"/>
              <a:t> SOLITO, LA CADENZA </a:t>
            </a:r>
            <a:r>
              <a:rPr lang="it-IT" dirty="0" err="1" smtClean="0"/>
              <a:t>DI</a:t>
            </a:r>
            <a:r>
              <a:rPr lang="it-IT" dirty="0" smtClean="0"/>
              <a:t> OSSERVAZIONE E’ </a:t>
            </a:r>
            <a:r>
              <a:rPr lang="it-IT" u="sng" dirty="0" smtClean="0"/>
              <a:t>ANNUALE.</a:t>
            </a:r>
          </a:p>
          <a:p>
            <a:pPr>
              <a:buNone/>
            </a:pPr>
            <a:r>
              <a:rPr lang="it-IT" dirty="0" smtClean="0"/>
              <a:t>TUTTAVIA SONO MOLTO DIFFUSE ANCHE SERIE STORICHE A CADENZA </a:t>
            </a:r>
            <a:r>
              <a:rPr lang="it-IT" u="sng" dirty="0" smtClean="0"/>
              <a:t>QUINQUENNALE</a:t>
            </a:r>
            <a:r>
              <a:rPr lang="it-IT" dirty="0" smtClean="0"/>
              <a:t> O </a:t>
            </a:r>
            <a:r>
              <a:rPr lang="it-IT" u="sng" dirty="0" smtClean="0"/>
              <a:t>DECENNALE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Immagi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14414" y="1071546"/>
            <a:ext cx="6313766" cy="4919198"/>
          </a:xfrm>
        </p:spPr>
      </p:pic>
      <p:sp>
        <p:nvSpPr>
          <p:cNvPr id="3" name="CasellaDiTesto 2"/>
          <p:cNvSpPr txBox="1"/>
          <p:nvPr/>
        </p:nvSpPr>
        <p:spPr>
          <a:xfrm>
            <a:off x="1357290" y="142852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 smtClean="0"/>
              <a:t>UN ESEMPIO </a:t>
            </a:r>
            <a:r>
              <a:rPr lang="it-IT" sz="3200" dirty="0" err="1" smtClean="0"/>
              <a:t>DI</a:t>
            </a:r>
            <a:r>
              <a:rPr lang="it-IT" sz="3200" dirty="0" smtClean="0"/>
              <a:t> SERIE STORICA</a:t>
            </a:r>
            <a:endParaRPr lang="it-IT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16036</TotalTime>
  <Words>1454</Words>
  <Application>Microsoft Office PowerPoint</Application>
  <PresentationFormat>Presentazione su schermo (4:3)</PresentationFormat>
  <Paragraphs>163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44" baseType="lpstr">
      <vt:lpstr>Tema di Office</vt:lpstr>
      <vt:lpstr>LABORATORIO DI GESTIONE DATI E ANALISI DELLA DOCUMENTAZIONE STORICO-EDUCATIVA</vt:lpstr>
      <vt:lpstr>Diapositiva 2</vt:lpstr>
      <vt:lpstr>PERCHE’ STUDIARE LE SERIE STORICHE?</vt:lpstr>
      <vt:lpstr>COS’E’ UNA SERIE STORICA?</vt:lpstr>
      <vt:lpstr>Diapositiva 5</vt:lpstr>
      <vt:lpstr>COS’E’ UNA SERIE STORICA</vt:lpstr>
      <vt:lpstr>Diapositiva 7</vt:lpstr>
      <vt:lpstr>Diapositiva 8</vt:lpstr>
      <vt:lpstr>Diapositiva 9</vt:lpstr>
      <vt:lpstr>Diapositiva 10</vt:lpstr>
      <vt:lpstr>CARATTERISTICHE DI UNA SERIE STORICA</vt:lpstr>
      <vt:lpstr>IL PROCESSO DI COMPOSIZIONE DI UNA SERIE STORICA</vt:lpstr>
      <vt:lpstr>Diapositiva 13</vt:lpstr>
      <vt:lpstr>ESEMPIO</vt:lpstr>
      <vt:lpstr>Diapositiva 15</vt:lpstr>
      <vt:lpstr>Diapositiva 16</vt:lpstr>
      <vt:lpstr>Diapositiva 17</vt:lpstr>
      <vt:lpstr>Diapositiva 18</vt:lpstr>
      <vt:lpstr>Diapositiva 19</vt:lpstr>
      <vt:lpstr>PASSI PER COSTRUIRE UNA SERIE STORICA</vt:lpstr>
      <vt:lpstr>ANALIZZIAMO INSIEME UNA SERIE STORICA</vt:lpstr>
      <vt:lpstr>DOVE POSSO TROVARE I DATI?</vt:lpstr>
      <vt:lpstr>DOVE POSSO TROVARE I DATI?</vt:lpstr>
      <vt:lpstr>DOVE POSSO TROVARE I DATI?</vt:lpstr>
      <vt:lpstr>DOVE POSSO TROVARE I DATI?</vt:lpstr>
      <vt:lpstr>DOVE POSSO TROVARE I DATI?</vt:lpstr>
      <vt:lpstr>DOVE POSSO TROVARE I DATI?</vt:lpstr>
      <vt:lpstr>GLI ISTITUTI INDUSTRIALI E PROFESSIONALI</vt:lpstr>
      <vt:lpstr>DOVE POSSO TROVARE I DATI?</vt:lpstr>
      <vt:lpstr>DOVE POSSO TROVARE I DATI?</vt:lpstr>
      <vt:lpstr>GLI ASI</vt:lpstr>
      <vt:lpstr>CRITICITA’ DEGLI ASI</vt:lpstr>
      <vt:lpstr>VANTAGGI DEGLI ASI</vt:lpstr>
      <vt:lpstr>COME UTILIZZARE GLI ASI</vt:lpstr>
      <vt:lpstr>UNO SGUARDO AGLI ASI</vt:lpstr>
      <vt:lpstr>DOVE POSSO TROVARE I DATI?</vt:lpstr>
      <vt:lpstr>I CENSIMENTI DELLA POPOLAZIONE</vt:lpstr>
      <vt:lpstr>I CENSIMENTI DELLA POPOLAZIONE</vt:lpstr>
      <vt:lpstr>ESEMPI DI SERIE STORICHE ITALIANE</vt:lpstr>
      <vt:lpstr>ESEMPI DI SERIE STORICHE EUROPEE</vt:lpstr>
      <vt:lpstr>COSTRUIRE UNA SERIE STORICA</vt:lpstr>
      <vt:lpstr>LAVORI DI GRUPPO</vt:lpstr>
      <vt:lpstr>COSA FARE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LABORATORIO DI GESTIONE DATI E ANALISI DELLA DOCUMENTAZIONE STORICO-EDUCATIVA</dc:title>
  <dc:creator>Chiara Martinelli</dc:creator>
  <cp:lastModifiedBy>Chiara Martinelli</cp:lastModifiedBy>
  <cp:revision>55</cp:revision>
  <dcterms:created xsi:type="dcterms:W3CDTF">2019-10-04T12:47:27Z</dcterms:created>
  <dcterms:modified xsi:type="dcterms:W3CDTF">2019-10-22T05:46:18Z</dcterms:modified>
</cp:coreProperties>
</file>