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70" r:id="rId2"/>
    <p:sldId id="341" r:id="rId3"/>
    <p:sldId id="271" r:id="rId4"/>
    <p:sldId id="273" r:id="rId5"/>
    <p:sldId id="269"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294AD-C531-4064-ADF4-25655FEB2A44}" type="datetimeFigureOut">
              <a:rPr lang="en-GB" smtClean="0"/>
              <a:t>21/10/2019</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69F41-FDEB-4F79-8F85-F9ACEC5DB01C}" type="slidenum">
              <a:rPr lang="en-GB" smtClean="0"/>
              <a:t>‹N›</a:t>
            </a:fld>
            <a:endParaRPr lang="en-GB"/>
          </a:p>
        </p:txBody>
      </p:sp>
    </p:spTree>
    <p:extLst>
      <p:ext uri="{BB962C8B-B14F-4D97-AF65-F5344CB8AC3E}">
        <p14:creationId xmlns:p14="http://schemas.microsoft.com/office/powerpoint/2010/main" val="379045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1B1E2FF-07BE-41C0-BE34-79B9D6F8B9B5}" type="slidenum">
              <a:rPr lang="it-IT" sz="1200">
                <a:latin typeface="+mn-lt"/>
                <a:cs typeface="+mn-cs"/>
              </a:rPr>
              <a:pPr algn="r" fontAlgn="auto">
                <a:spcBef>
                  <a:spcPts val="0"/>
                </a:spcBef>
                <a:spcAft>
                  <a:spcPts val="0"/>
                </a:spcAft>
                <a:defRPr/>
              </a:pPr>
              <a:t>1</a:t>
            </a:fld>
            <a:endParaRPr lang="it-IT" sz="1200">
              <a:latin typeface="+mn-lt"/>
              <a:cs typeface="+mn-cs"/>
            </a:endParaRPr>
          </a:p>
        </p:txBody>
      </p:sp>
      <p:sp>
        <p:nvSpPr>
          <p:cNvPr id="280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05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5699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D9FE6D6B-42FB-4CF3-B68A-BEA3506658B2}" type="slidenum">
              <a:rPr lang="en-US" smtClean="0"/>
              <a:pPr>
                <a:defRPr/>
              </a:pPr>
              <a:t>13</a:t>
            </a:fld>
            <a:endParaRPr lang="en-US"/>
          </a:p>
        </p:txBody>
      </p:sp>
    </p:spTree>
    <p:extLst>
      <p:ext uri="{BB962C8B-B14F-4D97-AF65-F5344CB8AC3E}">
        <p14:creationId xmlns:p14="http://schemas.microsoft.com/office/powerpoint/2010/main" val="162148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D9FE6D6B-42FB-4CF3-B68A-BEA3506658B2}" type="slidenum">
              <a:rPr lang="en-US" smtClean="0"/>
              <a:pPr>
                <a:defRPr/>
              </a:pPr>
              <a:t>14</a:t>
            </a:fld>
            <a:endParaRPr lang="en-US"/>
          </a:p>
        </p:txBody>
      </p:sp>
    </p:spTree>
    <p:extLst>
      <p:ext uri="{BB962C8B-B14F-4D97-AF65-F5344CB8AC3E}">
        <p14:creationId xmlns:p14="http://schemas.microsoft.com/office/powerpoint/2010/main" val="120232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D9FE6D6B-42FB-4CF3-B68A-BEA3506658B2}" type="slidenum">
              <a:rPr lang="en-US" smtClean="0"/>
              <a:pPr>
                <a:defRPr/>
              </a:pPr>
              <a:t>27</a:t>
            </a:fld>
            <a:endParaRPr lang="en-US"/>
          </a:p>
        </p:txBody>
      </p:sp>
    </p:spTree>
    <p:extLst>
      <p:ext uri="{BB962C8B-B14F-4D97-AF65-F5344CB8AC3E}">
        <p14:creationId xmlns:p14="http://schemas.microsoft.com/office/powerpoint/2010/main" val="310627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955B97-37D1-460C-8748-0EE59BFD675A}" type="slidenum">
              <a:rPr lang="it-IT" smtClean="0"/>
              <a:pPr/>
              <a:t>2</a:t>
            </a:fld>
            <a:endParaRPr lang="it-IT"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7440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01884-8AE4-4533-B80A-4EBEBB7F4BBC}" type="slidenum">
              <a:rPr lang="it-IT" smtClean="0"/>
              <a:pPr fontAlgn="base">
                <a:spcBef>
                  <a:spcPct val="0"/>
                </a:spcBef>
                <a:spcAft>
                  <a:spcPct val="0"/>
                </a:spcAft>
                <a:defRPr/>
              </a:pPr>
              <a:t>6</a:t>
            </a:fld>
            <a:endParaRPr lang="it-IT" smtClean="0"/>
          </a:p>
        </p:txBody>
      </p:sp>
    </p:spTree>
    <p:extLst>
      <p:ext uri="{BB962C8B-B14F-4D97-AF65-F5344CB8AC3E}">
        <p14:creationId xmlns:p14="http://schemas.microsoft.com/office/powerpoint/2010/main" val="162153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41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17928-92A4-4CCD-A877-3AB9985995D7}" type="slidenum">
              <a:rPr lang="it-IT" smtClean="0"/>
              <a:pPr fontAlgn="base">
                <a:spcBef>
                  <a:spcPct val="0"/>
                </a:spcBef>
                <a:spcAft>
                  <a:spcPct val="0"/>
                </a:spcAft>
                <a:defRPr/>
              </a:pPr>
              <a:t>7</a:t>
            </a:fld>
            <a:endParaRPr lang="it-IT" smtClean="0"/>
          </a:p>
        </p:txBody>
      </p:sp>
    </p:spTree>
    <p:extLst>
      <p:ext uri="{BB962C8B-B14F-4D97-AF65-F5344CB8AC3E}">
        <p14:creationId xmlns:p14="http://schemas.microsoft.com/office/powerpoint/2010/main" val="182568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51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17EB0-43BC-49C6-952B-A7DE0D93E2DD}" type="slidenum">
              <a:rPr lang="it-IT" smtClean="0"/>
              <a:pPr fontAlgn="base">
                <a:spcBef>
                  <a:spcPct val="0"/>
                </a:spcBef>
                <a:spcAft>
                  <a:spcPct val="0"/>
                </a:spcAft>
                <a:defRPr/>
              </a:pPr>
              <a:t>8</a:t>
            </a:fld>
            <a:endParaRPr lang="it-IT" smtClean="0"/>
          </a:p>
        </p:txBody>
      </p:sp>
    </p:spTree>
    <p:extLst>
      <p:ext uri="{BB962C8B-B14F-4D97-AF65-F5344CB8AC3E}">
        <p14:creationId xmlns:p14="http://schemas.microsoft.com/office/powerpoint/2010/main" val="59849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70E648-7F0B-4AFD-92BE-9BE57E72885F}" type="slidenum">
              <a:rPr lang="en-US" smtClean="0"/>
              <a:pPr fontAlgn="base">
                <a:spcBef>
                  <a:spcPct val="0"/>
                </a:spcBef>
                <a:spcAft>
                  <a:spcPct val="0"/>
                </a:spcAft>
                <a:defRPr/>
              </a:pPr>
              <a:t>9</a:t>
            </a:fld>
            <a:endParaRPr 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2.1</a:t>
            </a:r>
            <a:r>
              <a:rPr lang="en-US" smtClean="0"/>
              <a:t> </a:t>
            </a:r>
            <a:r>
              <a:rPr lang="en-US" b="1" smtClean="0"/>
              <a:t>Home Production Possibilities Frontier </a:t>
            </a:r>
            <a:r>
              <a:rPr lang="en-US" smtClean="0"/>
              <a:t>The Home PPF is a straight line between 50 yards of cloth and 100 bushels of wheat. The slope of the PPF equals the negative of the opportunity cost of wheat, that is, the amount of cloth that must be given up (yard) to obtain 1 more bushel of wheat. Equivalently, the magnitude of the slope can be expressed as the ratio of the marginal products of labor for the two goods.</a:t>
            </a:r>
          </a:p>
        </p:txBody>
      </p:sp>
    </p:spTree>
    <p:extLst>
      <p:ext uri="{BB962C8B-B14F-4D97-AF65-F5344CB8AC3E}">
        <p14:creationId xmlns:p14="http://schemas.microsoft.com/office/powerpoint/2010/main" val="2502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46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1BD44A-5F24-4097-8D96-D0BF385CC34B}" type="slidenum">
              <a:rPr lang="it-IT" smtClean="0"/>
              <a:pPr fontAlgn="base">
                <a:spcBef>
                  <a:spcPct val="0"/>
                </a:spcBef>
                <a:spcAft>
                  <a:spcPct val="0"/>
                </a:spcAft>
                <a:defRPr/>
              </a:pPr>
              <a:t>10</a:t>
            </a:fld>
            <a:endParaRPr lang="it-IT" smtClean="0"/>
          </a:p>
        </p:txBody>
      </p:sp>
    </p:spTree>
    <p:extLst>
      <p:ext uri="{BB962C8B-B14F-4D97-AF65-F5344CB8AC3E}">
        <p14:creationId xmlns:p14="http://schemas.microsoft.com/office/powerpoint/2010/main" val="353025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D9FE6D6B-42FB-4CF3-B68A-BEA3506658B2}" type="slidenum">
              <a:rPr lang="en-US" smtClean="0"/>
              <a:pPr>
                <a:defRPr/>
              </a:pPr>
              <a:t>11</a:t>
            </a:fld>
            <a:endParaRPr lang="en-US"/>
          </a:p>
        </p:txBody>
      </p:sp>
    </p:spTree>
    <p:extLst>
      <p:ext uri="{BB962C8B-B14F-4D97-AF65-F5344CB8AC3E}">
        <p14:creationId xmlns:p14="http://schemas.microsoft.com/office/powerpoint/2010/main" val="375673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D9FE6D6B-42FB-4CF3-B68A-BEA3506658B2}" type="slidenum">
              <a:rPr lang="en-US" smtClean="0"/>
              <a:pPr>
                <a:defRPr/>
              </a:pPr>
              <a:t>12</a:t>
            </a:fld>
            <a:endParaRPr lang="en-US"/>
          </a:p>
        </p:txBody>
      </p:sp>
    </p:spTree>
    <p:extLst>
      <p:ext uri="{BB962C8B-B14F-4D97-AF65-F5344CB8AC3E}">
        <p14:creationId xmlns:p14="http://schemas.microsoft.com/office/powerpoint/2010/main" val="167928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E6CB1EFD-BFDF-421F-ADA2-BBF33F26749B}" type="datetimeFigureOut">
              <a:rPr lang="en-GB" smtClean="0"/>
              <a:t>21/10/2019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393591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E6CB1EFD-BFDF-421F-ADA2-BBF33F26749B}" type="datetimeFigureOut">
              <a:rPr lang="en-GB" smtClean="0"/>
              <a:t>21/10/2019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36185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E6CB1EFD-BFDF-421F-ADA2-BBF33F26749B}" type="datetimeFigureOut">
              <a:rPr lang="en-GB" smtClean="0"/>
              <a:t>21/10/2019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201554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8382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10118" y="1143000"/>
            <a:ext cx="11273367" cy="5257800"/>
          </a:xfrm>
        </p:spPr>
        <p:txBody>
          <a:bodyPr rtlCol="0">
            <a:normAutofit/>
          </a:bodyPr>
          <a:lstStyle/>
          <a:p>
            <a:pPr lvl="0"/>
            <a:endParaRPr lang="it-IT" noProof="0"/>
          </a:p>
        </p:txBody>
      </p:sp>
      <p:sp>
        <p:nvSpPr>
          <p:cNvPr id="4" name="Segnaposto piè di pagina 3"/>
          <p:cNvSpPr>
            <a:spLocks noGrp="1"/>
          </p:cNvSpPr>
          <p:nvPr>
            <p:ph type="ftr" sz="quarter" idx="10"/>
          </p:nvPr>
        </p:nvSpPr>
        <p:spPr>
          <a:xfrm>
            <a:off x="0" y="6477000"/>
            <a:ext cx="10972800" cy="381000"/>
          </a:xfrm>
        </p:spPr>
        <p:txBody>
          <a:bodyPr/>
          <a:lstStyle>
            <a:lvl1pPr>
              <a:defRPr/>
            </a:lvl1pPr>
          </a:lstStyle>
          <a:p>
            <a:pPr>
              <a:defRPr/>
            </a:pPr>
            <a:r>
              <a:rPr lang="en-US" altLang="zh-CN"/>
              <a:t>© 2008 Worth Publishers </a:t>
            </a:r>
            <a:r>
              <a:rPr lang="en-US" altLang="zh-CN">
                <a:cs typeface="Arial" pitchFamily="34" charset="0"/>
              </a:rPr>
              <a:t>▪ </a:t>
            </a:r>
            <a:r>
              <a:rPr lang="en-US" altLang="zh-CN"/>
              <a:t>International Economics ▪ Feenstra/Taylor</a:t>
            </a:r>
            <a:endParaRPr lang="en-US"/>
          </a:p>
        </p:txBody>
      </p:sp>
    </p:spTree>
    <p:extLst>
      <p:ext uri="{BB962C8B-B14F-4D97-AF65-F5344CB8AC3E}">
        <p14:creationId xmlns:p14="http://schemas.microsoft.com/office/powerpoint/2010/main" val="22990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E6CB1EFD-BFDF-421F-ADA2-BBF33F26749B}" type="datetimeFigureOut">
              <a:rPr lang="en-GB" smtClean="0"/>
              <a:t>21/10/2019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42190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6CB1EFD-BFDF-421F-ADA2-BBF33F26749B}" type="datetimeFigureOut">
              <a:rPr lang="en-GB" smtClean="0"/>
              <a:t>21/10/2019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58461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6CB1EFD-BFDF-421F-ADA2-BBF33F26749B}" type="datetimeFigureOut">
              <a:rPr lang="en-GB" smtClean="0"/>
              <a:t>21/10/2019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14971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E6CB1EFD-BFDF-421F-ADA2-BBF33F26749B}" type="datetimeFigureOut">
              <a:rPr lang="en-GB" smtClean="0"/>
              <a:t>21/10/2019</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33046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E6CB1EFD-BFDF-421F-ADA2-BBF33F26749B}" type="datetimeFigureOut">
              <a:rPr lang="en-GB" smtClean="0"/>
              <a:t>21/10/2019</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94325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6CB1EFD-BFDF-421F-ADA2-BBF33F26749B}" type="datetimeFigureOut">
              <a:rPr lang="en-GB" smtClean="0"/>
              <a:t>21/10/2019</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58761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6CB1EFD-BFDF-421F-ADA2-BBF33F26749B}" type="datetimeFigureOut">
              <a:rPr lang="en-GB" smtClean="0"/>
              <a:t>21/10/2019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119324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6CB1EFD-BFDF-421F-ADA2-BBF33F26749B}" type="datetimeFigureOut">
              <a:rPr lang="en-GB" smtClean="0"/>
              <a:t>21/10/2019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F5D563B-760D-41FB-A8EA-7FA9825CDA06}" type="slidenum">
              <a:rPr lang="en-GB" smtClean="0"/>
              <a:t>‹N›</a:t>
            </a:fld>
            <a:endParaRPr lang="en-GB"/>
          </a:p>
        </p:txBody>
      </p:sp>
    </p:spTree>
    <p:extLst>
      <p:ext uri="{BB962C8B-B14F-4D97-AF65-F5344CB8AC3E}">
        <p14:creationId xmlns:p14="http://schemas.microsoft.com/office/powerpoint/2010/main" val="425739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B1EFD-BFDF-421F-ADA2-BBF33F26749B}" type="datetimeFigureOut">
              <a:rPr lang="en-GB" smtClean="0"/>
              <a:t>21/10/2019</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563B-760D-41FB-A8EA-7FA9825CDA06}" type="slidenum">
              <a:rPr lang="en-GB" smtClean="0"/>
              <a:t>‹N›</a:t>
            </a:fld>
            <a:endParaRPr lang="en-GB"/>
          </a:p>
        </p:txBody>
      </p:sp>
    </p:spTree>
    <p:extLst>
      <p:ext uri="{BB962C8B-B14F-4D97-AF65-F5344CB8AC3E}">
        <p14:creationId xmlns:p14="http://schemas.microsoft.com/office/powerpoint/2010/main" val="134802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orgia.giovannetti@unifi.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524000" y="333375"/>
            <a:ext cx="9144000" cy="2952750"/>
          </a:xfrm>
          <a:solidFill>
            <a:schemeClr val="tx2">
              <a:lumMod val="20000"/>
              <a:lumOff val="80000"/>
            </a:schemeClr>
          </a:solidFill>
          <a:ln>
            <a:solidFill>
              <a:schemeClr val="accent2">
                <a:lumMod val="20000"/>
                <a:lumOff val="80000"/>
              </a:schemeClr>
            </a:solidFill>
          </a:ln>
        </p:spPr>
        <p:txBody>
          <a:bodyPr/>
          <a:lstStyle/>
          <a:p>
            <a:pPr>
              <a:lnSpc>
                <a:spcPct val="120000"/>
              </a:lnSpc>
            </a:pPr>
            <a:r>
              <a:rPr lang="en-GB" sz="4800" dirty="0">
                <a:effectLst>
                  <a:outerShdw blurRad="38100" dist="38100" dir="2700000" algn="tl">
                    <a:srgbClr val="FFFFFF"/>
                  </a:outerShdw>
                </a:effectLst>
              </a:rPr>
              <a:t>Economics and Development</a:t>
            </a:r>
            <a:br>
              <a:rPr lang="en-GB" sz="4800" dirty="0">
                <a:effectLst>
                  <a:outerShdw blurRad="38100" dist="38100" dir="2700000" algn="tl">
                    <a:srgbClr val="FFFFFF"/>
                  </a:outerShdw>
                </a:effectLst>
              </a:rPr>
            </a:br>
            <a:r>
              <a:rPr lang="en-GB" sz="4800" dirty="0">
                <a:effectLst>
                  <a:outerShdw blurRad="38100" dist="38100" dir="2700000" algn="tl">
                    <a:srgbClr val="FFFFFF"/>
                  </a:outerShdw>
                </a:effectLst>
              </a:rPr>
              <a:t>International trade, </a:t>
            </a:r>
            <a:r>
              <a:rPr lang="en-GB" sz="4800">
                <a:effectLst>
                  <a:outerShdw blurRad="38100" dist="38100" dir="2700000" algn="tl">
                    <a:srgbClr val="FFFFFF"/>
                  </a:outerShdw>
                </a:effectLst>
              </a:rPr>
              <a:t>Lecture </a:t>
            </a:r>
            <a:r>
              <a:rPr lang="en-GB" sz="4800" smtClean="0">
                <a:effectLst>
                  <a:outerShdw blurRad="38100" dist="38100" dir="2700000" algn="tl">
                    <a:srgbClr val="FFFFFF"/>
                  </a:outerShdw>
                </a:effectLst>
              </a:rPr>
              <a:t>10</a:t>
            </a:r>
            <a:endParaRPr lang="en-GB" sz="4800" dirty="0">
              <a:effectLst>
                <a:outerShdw blurRad="38100" dist="38100" dir="2700000" algn="tl">
                  <a:srgbClr val="FFFFFF"/>
                </a:outerShdw>
              </a:effectLst>
            </a:endParaRPr>
          </a:p>
        </p:txBody>
      </p:sp>
      <p:sp>
        <p:nvSpPr>
          <p:cNvPr id="2051" name="Rectangle 3"/>
          <p:cNvSpPr>
            <a:spLocks noGrp="1" noChangeArrowheads="1"/>
          </p:cNvSpPr>
          <p:nvPr>
            <p:ph type="subTitle" idx="4294967295"/>
          </p:nvPr>
        </p:nvSpPr>
        <p:spPr>
          <a:xfrm>
            <a:off x="1524000" y="3286125"/>
            <a:ext cx="9144000" cy="3043238"/>
          </a:xfrm>
          <a:solidFill>
            <a:schemeClr val="accent1">
              <a:lumMod val="60000"/>
              <a:lumOff val="40000"/>
            </a:schemeClr>
          </a:solidFill>
          <a:ln>
            <a:solidFill>
              <a:schemeClr val="accent2">
                <a:lumMod val="40000"/>
                <a:lumOff val="60000"/>
              </a:schemeClr>
            </a:solidFill>
          </a:ln>
        </p:spPr>
        <p:txBody>
          <a:bodyPr/>
          <a:lstStyle/>
          <a:p>
            <a:pPr marL="0" indent="0" algn="ctr">
              <a:buNone/>
              <a:defRPr/>
            </a:pPr>
            <a:r>
              <a:rPr lang="en-GB" b="1" dirty="0" err="1" smtClean="0">
                <a:latin typeface="Verdana" pitchFamily="34" charset="0"/>
              </a:rPr>
              <a:t>Giorgia</a:t>
            </a:r>
            <a:r>
              <a:rPr lang="en-GB" b="1" dirty="0" smtClean="0">
                <a:latin typeface="Verdana" pitchFamily="34" charset="0"/>
              </a:rPr>
              <a:t> </a:t>
            </a:r>
            <a:r>
              <a:rPr lang="en-GB" b="1" dirty="0" err="1" smtClean="0">
                <a:latin typeface="Verdana" pitchFamily="34" charset="0"/>
              </a:rPr>
              <a:t>Giovannetti</a:t>
            </a:r>
            <a:endParaRPr lang="en-GB" b="1" dirty="0" smtClean="0">
              <a:latin typeface="Verdana" pitchFamily="34" charset="0"/>
            </a:endParaRPr>
          </a:p>
          <a:p>
            <a:pPr marL="0" indent="0" algn="ctr">
              <a:buNone/>
              <a:defRPr/>
            </a:pPr>
            <a:r>
              <a:rPr lang="en-GB" sz="2400" b="1" dirty="0">
                <a:latin typeface="Verdana" pitchFamily="34" charset="0"/>
              </a:rPr>
              <a:t>Professor of Economics, University of Firenze </a:t>
            </a:r>
          </a:p>
          <a:p>
            <a:pPr marL="0" indent="0" algn="ctr">
              <a:buNone/>
              <a:defRPr/>
            </a:pPr>
            <a:r>
              <a:rPr lang="en-GB" sz="2400" b="1" dirty="0">
                <a:latin typeface="Verdana" pitchFamily="34" charset="0"/>
              </a:rPr>
              <a:t>E-mail: </a:t>
            </a:r>
            <a:r>
              <a:rPr lang="en-GB" sz="2400" dirty="0">
                <a:solidFill>
                  <a:schemeClr val="tx1">
                    <a:tint val="75000"/>
                  </a:schemeClr>
                </a:solidFill>
                <a:latin typeface="Verdana" pitchFamily="34" charset="0"/>
                <a:hlinkClick r:id="rId3"/>
              </a:rPr>
              <a:t>giorgia.giovannetti@unifi.it</a:t>
            </a:r>
            <a:endParaRPr lang="en-GB" sz="2400" dirty="0">
              <a:solidFill>
                <a:schemeClr val="tx1">
                  <a:tint val="75000"/>
                </a:schemeClr>
              </a:solidFill>
              <a:latin typeface="Verdana" pitchFamily="34" charset="0"/>
            </a:endParaRPr>
          </a:p>
          <a:p>
            <a:pPr marL="0" indent="0" algn="just">
              <a:buNone/>
              <a:defRPr/>
            </a:pPr>
            <a:endParaRPr lang="en-GB" sz="2400" dirty="0">
              <a:solidFill>
                <a:srgbClr val="020202"/>
              </a:solidFill>
              <a:latin typeface="Verdana" pitchFamily="34" charset="0"/>
            </a:endParaRPr>
          </a:p>
          <a:p>
            <a:pPr marL="0" indent="0" algn="just">
              <a:buNone/>
              <a:defRPr/>
            </a:pPr>
            <a:endParaRPr lang="en-GB" sz="2400" dirty="0">
              <a:solidFill>
                <a:srgbClr val="FF0000"/>
              </a:solidFill>
              <a:latin typeface="Verdana" pitchFamily="34" charset="0"/>
            </a:endParaRPr>
          </a:p>
          <a:p>
            <a:pPr marL="0" indent="0">
              <a:buNone/>
              <a:defRPr/>
            </a:pPr>
            <a:endParaRPr lang="en-GB" i="1" dirty="0">
              <a:solidFill>
                <a:srgbClr val="0000FF"/>
              </a:solidFill>
              <a:latin typeface="Tahoma" pitchFamily="34" charset="0"/>
            </a:endParaRPr>
          </a:p>
        </p:txBody>
      </p:sp>
    </p:spTree>
    <p:extLst>
      <p:ext uri="{BB962C8B-B14F-4D97-AF65-F5344CB8AC3E}">
        <p14:creationId xmlns:p14="http://schemas.microsoft.com/office/powerpoint/2010/main" val="28911758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Ricardian Model</a:t>
            </a:r>
          </a:p>
        </p:txBody>
      </p:sp>
      <p:sp>
        <p:nvSpPr>
          <p:cNvPr id="57347" name="Text Box 3"/>
          <p:cNvSpPr txBox="1">
            <a:spLocks noChangeArrowheads="1"/>
          </p:cNvSpPr>
          <p:nvPr/>
        </p:nvSpPr>
        <p:spPr bwMode="auto">
          <a:xfrm>
            <a:off x="3294063" y="1481138"/>
            <a:ext cx="5530850" cy="369332"/>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Opportunity Costs for Goods in Home and Foreign</a:t>
            </a:r>
          </a:p>
        </p:txBody>
      </p:sp>
      <p:graphicFrame>
        <p:nvGraphicFramePr>
          <p:cNvPr id="198660" name="Group 4"/>
          <p:cNvGraphicFramePr>
            <a:graphicFrameLocks noGrp="1"/>
          </p:cNvGraphicFramePr>
          <p:nvPr>
            <p:ph idx="1"/>
          </p:nvPr>
        </p:nvGraphicFramePr>
        <p:xfrm>
          <a:off x="2632075" y="2616200"/>
          <a:ext cx="6654800" cy="3463862"/>
        </p:xfrm>
        <a:graphic>
          <a:graphicData uri="http://schemas.openxmlformats.org/drawingml/2006/table">
            <a:tbl>
              <a:tblPr/>
              <a:tblGrid>
                <a:gridCol w="2219325"/>
                <a:gridCol w="2216150"/>
                <a:gridCol w="2219325"/>
              </a:tblGrid>
              <a:tr h="10636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it-IT"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Cloth</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(1 Yard)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Wheat</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(1 Bushel)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Home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2 Bushels</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of Wheat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½ Yard</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of Cloth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12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Foreign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1 Bushel</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of Wheat</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1 Yard</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400" b="0" i="0" u="none" strike="noStrike" cap="none" normalizeH="0" baseline="0" smtClean="0">
                          <a:ln>
                            <a:noFill/>
                          </a:ln>
                          <a:solidFill>
                            <a:schemeClr val="tx1"/>
                          </a:solidFill>
                          <a:effectLst/>
                          <a:latin typeface="Arial" pitchFamily="34" charset="0"/>
                        </a:rPr>
                        <a:t>of Cloth</a:t>
                      </a:r>
                    </a:p>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7515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274638"/>
            <a:ext cx="9144000" cy="1143000"/>
          </a:xfrm>
        </p:spPr>
        <p:txBody>
          <a:bodyPr>
            <a:normAutofit/>
          </a:bodyPr>
          <a:lstStyle/>
          <a:p>
            <a:pPr eaLnBrk="1" hangingPunct="1"/>
            <a:r>
              <a:rPr lang="en-US" sz="4000" dirty="0"/>
              <a:t>The Ricardian Assumptions—Preferences</a:t>
            </a:r>
          </a:p>
        </p:txBody>
      </p:sp>
      <p:sp>
        <p:nvSpPr>
          <p:cNvPr id="3075" name="Rectangle 3"/>
          <p:cNvSpPr>
            <a:spLocks noGrp="1" noChangeArrowheads="1"/>
          </p:cNvSpPr>
          <p:nvPr>
            <p:ph type="body" idx="1"/>
          </p:nvPr>
        </p:nvSpPr>
        <p:spPr>
          <a:xfrm>
            <a:off x="1981200" y="1600200"/>
            <a:ext cx="8229600" cy="5029200"/>
          </a:xfrm>
        </p:spPr>
        <p:txBody>
          <a:bodyPr/>
          <a:lstStyle/>
          <a:p>
            <a:pPr eaLnBrk="1" hangingPunct="1">
              <a:lnSpc>
                <a:spcPct val="80000"/>
              </a:lnSpc>
            </a:pPr>
            <a:r>
              <a:rPr lang="en-US" b="1" dirty="0">
                <a:solidFill>
                  <a:srgbClr val="FF0000"/>
                </a:solidFill>
              </a:rPr>
              <a:t>The preferences of all consumers in the world are </a:t>
            </a:r>
            <a:r>
              <a:rPr lang="en-US" b="1" i="1" dirty="0">
                <a:solidFill>
                  <a:srgbClr val="FF0000"/>
                </a:solidFill>
              </a:rPr>
              <a:t>identical</a:t>
            </a:r>
            <a:r>
              <a:rPr lang="en-US" dirty="0"/>
              <a:t>. </a:t>
            </a:r>
          </a:p>
          <a:p>
            <a:pPr eaLnBrk="1" hangingPunct="1">
              <a:lnSpc>
                <a:spcPct val="80000"/>
              </a:lnSpc>
            </a:pPr>
            <a:r>
              <a:rPr lang="en-US" dirty="0"/>
              <a:t>For any individual, the </a:t>
            </a:r>
            <a:r>
              <a:rPr lang="en-US" b="1" dirty="0">
                <a:solidFill>
                  <a:srgbClr val="006600"/>
                </a:solidFill>
              </a:rPr>
              <a:t>Marginal Rate of Substitution</a:t>
            </a:r>
            <a:r>
              <a:rPr lang="en-US" b="1" dirty="0"/>
              <a:t> </a:t>
            </a:r>
            <a:r>
              <a:rPr lang="en-US" dirty="0"/>
              <a:t>is independent of the scale of consumption. </a:t>
            </a:r>
          </a:p>
          <a:p>
            <a:pPr lvl="1" eaLnBrk="1" hangingPunct="1">
              <a:lnSpc>
                <a:spcPct val="80000"/>
              </a:lnSpc>
            </a:pPr>
            <a:r>
              <a:rPr lang="en-US" dirty="0"/>
              <a:t>An individual’s MRS of wheat for cloth is the maximum amount of wheat that he/she would be willing to pay for one unit of cloth. </a:t>
            </a:r>
          </a:p>
          <a:p>
            <a:pPr lvl="1" eaLnBrk="1" hangingPunct="1">
              <a:lnSpc>
                <a:spcPct val="80000"/>
              </a:lnSpc>
            </a:pPr>
            <a:r>
              <a:rPr lang="en-US" dirty="0"/>
              <a:t>Under this assumption, if the amounts of cloth and wheat being consumed are, say, doubled, then the MRS remains unchanged. </a:t>
            </a:r>
          </a:p>
          <a:p>
            <a:pPr lvl="1" eaLnBrk="1" hangingPunct="1">
              <a:lnSpc>
                <a:spcPct val="80000"/>
              </a:lnSpc>
            </a:pPr>
            <a:r>
              <a:rPr lang="en-US" dirty="0"/>
              <a:t>In other words, the MRS does not change if the ratio of the amounts of cloth and wheat consumed, cloth</a:t>
            </a:r>
            <a:r>
              <a:rPr lang="en-US" i="1" dirty="0"/>
              <a:t>/ </a:t>
            </a:r>
            <a:r>
              <a:rPr lang="en-US" dirty="0"/>
              <a:t>wheat, does not change. </a:t>
            </a:r>
          </a:p>
        </p:txBody>
      </p:sp>
    </p:spTree>
    <p:extLst>
      <p:ext uri="{BB962C8B-B14F-4D97-AF65-F5344CB8AC3E}">
        <p14:creationId xmlns:p14="http://schemas.microsoft.com/office/powerpoint/2010/main" val="3455510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274638"/>
            <a:ext cx="9144000" cy="1143000"/>
          </a:xfrm>
        </p:spPr>
        <p:txBody>
          <a:bodyPr>
            <a:normAutofit/>
          </a:bodyPr>
          <a:lstStyle/>
          <a:p>
            <a:pPr eaLnBrk="1" hangingPunct="1"/>
            <a:r>
              <a:rPr lang="en-US" dirty="0" smtClean="0"/>
              <a:t>Marginal Rate of Substitution</a:t>
            </a:r>
          </a:p>
        </p:txBody>
      </p:sp>
      <p:sp>
        <p:nvSpPr>
          <p:cNvPr id="16387" name="Rectangle 3"/>
          <p:cNvSpPr>
            <a:spLocks noGrp="1" noChangeArrowheads="1"/>
          </p:cNvSpPr>
          <p:nvPr>
            <p:ph type="body" idx="1"/>
          </p:nvPr>
        </p:nvSpPr>
        <p:spPr>
          <a:xfrm>
            <a:off x="2209800" y="1447800"/>
            <a:ext cx="7772400" cy="5181600"/>
          </a:xfrm>
        </p:spPr>
        <p:txBody>
          <a:bodyPr/>
          <a:lstStyle/>
          <a:p>
            <a:pPr eaLnBrk="1" hangingPunct="1">
              <a:lnSpc>
                <a:spcPct val="90000"/>
              </a:lnSpc>
            </a:pPr>
            <a:r>
              <a:rPr lang="en-US" dirty="0" smtClean="0"/>
              <a:t>Note that a consumer’s </a:t>
            </a:r>
            <a:r>
              <a:rPr lang="en-US" dirty="0" smtClean="0">
                <a:solidFill>
                  <a:srgbClr val="FF0000"/>
                </a:solidFill>
              </a:rPr>
              <a:t>MRS of wheat for cloth</a:t>
            </a:r>
            <a:r>
              <a:rPr lang="en-US" dirty="0" smtClean="0"/>
              <a:t> is, simply, a measure of how much the consumer likes cloth.</a:t>
            </a:r>
          </a:p>
          <a:p>
            <a:pPr eaLnBrk="1" hangingPunct="1">
              <a:lnSpc>
                <a:spcPct val="90000"/>
              </a:lnSpc>
            </a:pPr>
            <a:r>
              <a:rPr lang="en-US" dirty="0" smtClean="0"/>
              <a:t>We assume that MRS</a:t>
            </a:r>
            <a:r>
              <a:rPr lang="en-US" baseline="-25000" dirty="0" smtClean="0"/>
              <a:t>WC</a:t>
            </a:r>
            <a:r>
              <a:rPr lang="en-US" dirty="0" smtClean="0"/>
              <a:t> </a:t>
            </a:r>
            <a:r>
              <a:rPr lang="en-US" i="1" dirty="0" smtClean="0"/>
              <a:t>decreases</a:t>
            </a:r>
            <a:r>
              <a:rPr lang="en-US" dirty="0" smtClean="0"/>
              <a:t> as the consumption of cloth </a:t>
            </a:r>
            <a:r>
              <a:rPr lang="en-US" i="1" dirty="0" smtClean="0"/>
              <a:t>increases</a:t>
            </a:r>
            <a:r>
              <a:rPr lang="en-US" dirty="0" smtClean="0"/>
              <a:t> </a:t>
            </a:r>
            <a:r>
              <a:rPr lang="en-US" i="1" dirty="0" smtClean="0"/>
              <a:t>relative to</a:t>
            </a:r>
            <a:r>
              <a:rPr lang="en-US" dirty="0" smtClean="0"/>
              <a:t> the consumption of wheat </a:t>
            </a:r>
            <a:r>
              <a:rPr lang="en-US" dirty="0" smtClean="0">
                <a:cs typeface="Times New Roman" pitchFamily="18" charset="0"/>
              </a:rPr>
              <a:t>…</a:t>
            </a:r>
          </a:p>
          <a:p>
            <a:pPr eaLnBrk="1" hangingPunct="1">
              <a:lnSpc>
                <a:spcPct val="90000"/>
              </a:lnSpc>
            </a:pPr>
            <a:r>
              <a:rPr lang="en-US" dirty="0" smtClean="0">
                <a:cs typeface="Times New Roman" pitchFamily="18" charset="0"/>
              </a:rPr>
              <a:t>…And remains unchanged if </a:t>
            </a:r>
            <a:r>
              <a:rPr lang="en-US" dirty="0" smtClean="0"/>
              <a:t>the consumption of cloth remains unchanged relative to the consumption of wheat. </a:t>
            </a:r>
          </a:p>
        </p:txBody>
      </p:sp>
    </p:spTree>
    <p:extLst>
      <p:ext uri="{BB962C8B-B14F-4D97-AF65-F5344CB8AC3E}">
        <p14:creationId xmlns:p14="http://schemas.microsoft.com/office/powerpoint/2010/main" val="3337250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4000"/>
              <a:t>The Ricardian Assumptions—Technology</a:t>
            </a:r>
          </a:p>
        </p:txBody>
      </p:sp>
      <p:sp>
        <p:nvSpPr>
          <p:cNvPr id="4099" name="Rectangle 3"/>
          <p:cNvSpPr>
            <a:spLocks noGrp="1" noChangeArrowheads="1"/>
          </p:cNvSpPr>
          <p:nvPr>
            <p:ph type="body" idx="1"/>
          </p:nvPr>
        </p:nvSpPr>
        <p:spPr/>
        <p:txBody>
          <a:bodyPr/>
          <a:lstStyle/>
          <a:p>
            <a:pPr eaLnBrk="1" hangingPunct="1"/>
            <a:r>
              <a:rPr lang="en-US" smtClean="0"/>
              <a:t>Goods are produced (out of resources) with technologies that satisfy </a:t>
            </a:r>
            <a:r>
              <a:rPr lang="en-US" smtClean="0">
                <a:solidFill>
                  <a:srgbClr val="006600"/>
                </a:solidFill>
              </a:rPr>
              <a:t>Constant Returns to Scale</a:t>
            </a:r>
            <a:r>
              <a:rPr lang="en-US" smtClean="0"/>
              <a:t>. </a:t>
            </a:r>
          </a:p>
          <a:p>
            <a:pPr lvl="1" eaLnBrk="1" hangingPunct="1"/>
            <a:r>
              <a:rPr lang="en-US" smtClean="0"/>
              <a:t>That is, if the producer of a commodity, say, doubles the amounts used of </a:t>
            </a:r>
            <a:r>
              <a:rPr lang="en-US" i="1" smtClean="0"/>
              <a:t>all</a:t>
            </a:r>
            <a:r>
              <a:rPr lang="en-US" smtClean="0"/>
              <a:t> resources, then the amount produced will also double. </a:t>
            </a:r>
          </a:p>
        </p:txBody>
      </p:sp>
    </p:spTree>
    <p:extLst>
      <p:ext uri="{BB962C8B-B14F-4D97-AF65-F5344CB8AC3E}">
        <p14:creationId xmlns:p14="http://schemas.microsoft.com/office/powerpoint/2010/main" val="3045069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dirty="0"/>
              <a:t>The </a:t>
            </a:r>
            <a:r>
              <a:rPr lang="en-US" sz="4000" dirty="0" err="1"/>
              <a:t>Ricardian</a:t>
            </a:r>
            <a:r>
              <a:rPr lang="en-US" sz="4000" dirty="0"/>
              <a:t> Assumptions</a:t>
            </a:r>
          </a:p>
        </p:txBody>
      </p:sp>
      <p:sp>
        <p:nvSpPr>
          <p:cNvPr id="5123" name="Rectangle 3"/>
          <p:cNvSpPr>
            <a:spLocks noGrp="1" noChangeArrowheads="1"/>
          </p:cNvSpPr>
          <p:nvPr>
            <p:ph type="body" idx="1"/>
          </p:nvPr>
        </p:nvSpPr>
        <p:spPr/>
        <p:txBody>
          <a:bodyPr>
            <a:normAutofit fontScale="92500"/>
          </a:bodyPr>
          <a:lstStyle/>
          <a:p>
            <a:pPr eaLnBrk="1" hangingPunct="1">
              <a:lnSpc>
                <a:spcPct val="90000"/>
              </a:lnSpc>
            </a:pPr>
            <a:r>
              <a:rPr lang="en-US" dirty="0"/>
              <a:t>There </a:t>
            </a:r>
            <a:r>
              <a:rPr lang="en-US" b="1" dirty="0"/>
              <a:t>is perfect competition in all markets</a:t>
            </a:r>
            <a:r>
              <a:rPr lang="en-US" dirty="0"/>
              <a:t>. </a:t>
            </a:r>
          </a:p>
          <a:p>
            <a:pPr lvl="1" eaLnBrk="1" hangingPunct="1">
              <a:lnSpc>
                <a:spcPct val="90000"/>
              </a:lnSpc>
            </a:pPr>
            <a:r>
              <a:rPr lang="en-US" dirty="0"/>
              <a:t>That is, no buyer or seller of a commodity has the power to affect the price of the commodity by himself.</a:t>
            </a:r>
          </a:p>
          <a:p>
            <a:pPr lvl="1" eaLnBrk="1" hangingPunct="1">
              <a:lnSpc>
                <a:spcPct val="90000"/>
              </a:lnSpc>
            </a:pPr>
            <a:r>
              <a:rPr lang="en-US" dirty="0"/>
              <a:t>More specifically, the market for a commodity is said to be perfectly competitive if:</a:t>
            </a:r>
          </a:p>
          <a:p>
            <a:pPr lvl="2" eaLnBrk="1" hangingPunct="1">
              <a:lnSpc>
                <a:spcPct val="90000"/>
              </a:lnSpc>
            </a:pPr>
            <a:r>
              <a:rPr lang="en-US" dirty="0"/>
              <a:t>There are many sellers</a:t>
            </a:r>
          </a:p>
          <a:p>
            <a:pPr lvl="2" eaLnBrk="1" hangingPunct="1">
              <a:lnSpc>
                <a:spcPct val="90000"/>
              </a:lnSpc>
            </a:pPr>
            <a:r>
              <a:rPr lang="en-US" dirty="0"/>
              <a:t>There are many buyers</a:t>
            </a:r>
          </a:p>
          <a:p>
            <a:pPr lvl="2" eaLnBrk="1" hangingPunct="1">
              <a:lnSpc>
                <a:spcPct val="90000"/>
              </a:lnSpc>
            </a:pPr>
            <a:r>
              <a:rPr lang="en-US" dirty="0"/>
              <a:t>All sellers sell the exact same product</a:t>
            </a:r>
          </a:p>
          <a:p>
            <a:pPr eaLnBrk="1" hangingPunct="1">
              <a:lnSpc>
                <a:spcPct val="90000"/>
              </a:lnSpc>
            </a:pPr>
            <a:r>
              <a:rPr lang="en-US" b="1" dirty="0"/>
              <a:t>Individuals make decisions so as to maximize happiness, whereas </a:t>
            </a:r>
          </a:p>
          <a:p>
            <a:pPr eaLnBrk="1" hangingPunct="1">
              <a:lnSpc>
                <a:spcPct val="90000"/>
              </a:lnSpc>
            </a:pPr>
            <a:r>
              <a:rPr lang="en-US" b="1" dirty="0"/>
              <a:t>Firms make decisions so as to maximize profits </a:t>
            </a:r>
          </a:p>
          <a:p>
            <a:pPr>
              <a:lnSpc>
                <a:spcPct val="90000"/>
              </a:lnSpc>
            </a:pPr>
            <a:r>
              <a:rPr lang="en-US" b="1" dirty="0"/>
              <a:t>Governments do not interfere with the smooth functioning of markets; there are no taxes, subsidies, tariffs, quotas, etc. </a:t>
            </a:r>
          </a:p>
          <a:p>
            <a:pPr eaLnBrk="1" hangingPunct="1">
              <a:lnSpc>
                <a:spcPct val="90000"/>
              </a:lnSpc>
            </a:pPr>
            <a:endParaRPr lang="en-US" b="1" dirty="0"/>
          </a:p>
        </p:txBody>
      </p:sp>
    </p:spTree>
    <p:extLst>
      <p:ext uri="{BB962C8B-B14F-4D97-AF65-F5344CB8AC3E}">
        <p14:creationId xmlns:p14="http://schemas.microsoft.com/office/powerpoint/2010/main" val="3165963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62" y="84926"/>
            <a:ext cx="9107335" cy="658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88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42" y="332656"/>
            <a:ext cx="8707602"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27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474" y="332656"/>
            <a:ext cx="8580999" cy="6132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46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3" y="171334"/>
            <a:ext cx="8761637" cy="649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873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96345"/>
            <a:ext cx="8496944" cy="646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07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565414" y="285729"/>
            <a:ext cx="1102586" cy="1200329"/>
          </a:xfrm>
          <a:prstGeom prst="rect">
            <a:avLst/>
          </a:prstGeom>
          <a:noFill/>
        </p:spPr>
        <p:txBody>
          <a:bodyPr wrap="square" rtlCol="0">
            <a:spAutoFit/>
          </a:bodyPr>
          <a:lstStyle/>
          <a:p>
            <a:r>
              <a:rPr lang="en-GB" dirty="0">
                <a:solidFill>
                  <a:srgbClr val="000099"/>
                </a:solidFill>
                <a:effectLst>
                  <a:outerShdw blurRad="38100" dist="38100" dir="2700000" algn="tl">
                    <a:srgbClr val="C0C0C0"/>
                  </a:outerShdw>
                </a:effectLst>
              </a:rPr>
              <a:t>Plan of the </a:t>
            </a:r>
          </a:p>
          <a:p>
            <a:r>
              <a:rPr lang="en-GB" dirty="0">
                <a:solidFill>
                  <a:srgbClr val="000099"/>
                </a:solidFill>
                <a:effectLst>
                  <a:outerShdw blurRad="38100" dist="38100" dir="2700000" algn="tl">
                    <a:srgbClr val="C0C0C0"/>
                  </a:outerShdw>
                </a:effectLst>
              </a:rPr>
              <a:t>course/lectures</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759234750"/>
              </p:ext>
            </p:extLst>
          </p:nvPr>
        </p:nvGraphicFramePr>
        <p:xfrm>
          <a:off x="2166911" y="116632"/>
          <a:ext cx="7072362" cy="6821139"/>
        </p:xfrm>
        <a:graphic>
          <a:graphicData uri="http://schemas.openxmlformats.org/drawingml/2006/table">
            <a:tbl>
              <a:tblPr/>
              <a:tblGrid>
                <a:gridCol w="947962"/>
                <a:gridCol w="1035579"/>
                <a:gridCol w="266369"/>
                <a:gridCol w="4822452"/>
              </a:tblGrid>
              <a:tr h="179055">
                <a:tc gridSpan="4">
                  <a:txBody>
                    <a:bodyPr/>
                    <a:lstStyle/>
                    <a:p>
                      <a:pPr>
                        <a:lnSpc>
                          <a:spcPct val="115000"/>
                        </a:lnSpc>
                        <a:spcAft>
                          <a:spcPts val="0"/>
                        </a:spcAft>
                      </a:pPr>
                      <a:r>
                        <a:rPr lang="en-GB" sz="1400" b="1" kern="50" dirty="0">
                          <a:effectLst/>
                          <a:latin typeface="Times New Roman"/>
                          <a:ea typeface="SimSun"/>
                          <a:cs typeface="Lucida Sans"/>
                        </a:rPr>
                        <a:t>International </a:t>
                      </a:r>
                      <a:r>
                        <a:rPr lang="en-GB" sz="1400" b="1" kern="50" dirty="0" smtClean="0">
                          <a:effectLst/>
                          <a:latin typeface="Times New Roman"/>
                          <a:ea typeface="SimSun"/>
                          <a:cs typeface="Lucida Sans"/>
                        </a:rPr>
                        <a:t>Trade, September 16</a:t>
                      </a:r>
                      <a:r>
                        <a:rPr lang="en-GB" sz="1400" b="1" kern="50" baseline="30000" dirty="0" smtClean="0">
                          <a:effectLst/>
                          <a:latin typeface="Times New Roman"/>
                          <a:ea typeface="SimSun"/>
                          <a:cs typeface="Lucida Sans"/>
                        </a:rPr>
                        <a:t>th</a:t>
                      </a:r>
                      <a:r>
                        <a:rPr lang="en-GB" sz="1400" b="1" kern="50" dirty="0" smtClean="0">
                          <a:effectLst/>
                          <a:latin typeface="Times New Roman"/>
                          <a:ea typeface="SimSun"/>
                          <a:cs typeface="Lucida Sans"/>
                        </a:rPr>
                        <a:t>- </a:t>
                      </a:r>
                      <a:r>
                        <a:rPr lang="en-GB" sz="1400" b="1" kern="50" dirty="0">
                          <a:effectLst/>
                          <a:latin typeface="Times New Roman"/>
                          <a:ea typeface="SimSun"/>
                          <a:cs typeface="Lucida Sans"/>
                        </a:rPr>
                        <a:t>December </a:t>
                      </a:r>
                      <a:r>
                        <a:rPr lang="en-GB" sz="1400" b="1" kern="50" dirty="0" smtClean="0">
                          <a:effectLst/>
                          <a:latin typeface="Times New Roman"/>
                          <a:ea typeface="SimSun"/>
                          <a:cs typeface="Lucida Sans"/>
                        </a:rPr>
                        <a:t>8</a:t>
                      </a:r>
                      <a:r>
                        <a:rPr lang="en-GB" sz="1400" b="1" kern="50" baseline="30000" dirty="0" smtClean="0">
                          <a:effectLst/>
                          <a:latin typeface="Times New Roman"/>
                          <a:ea typeface="SimSun"/>
                          <a:cs typeface="Lucida Sans"/>
                        </a:rPr>
                        <a:t>th</a:t>
                      </a:r>
                      <a:r>
                        <a:rPr lang="en-GB" sz="1400" b="1" kern="50" dirty="0" smtClean="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25187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1</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FF0000"/>
                          </a:solidFill>
                          <a:effectLst/>
                          <a:latin typeface="Times New Roman"/>
                          <a:ea typeface="SimSun"/>
                          <a:cs typeface="Lucida Sans"/>
                        </a:rPr>
                        <a:t>16/9</a:t>
                      </a: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Introduction: The main issues </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2</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19/9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a:solidFill>
                            <a:srgbClr val="FF0000"/>
                          </a:solidFill>
                          <a:effectLst/>
                          <a:latin typeface="Times New Roman"/>
                          <a:ea typeface="SimSun"/>
                          <a:cs typeface="Lucida Sans"/>
                        </a:rPr>
                        <a:t>Introduction, 2 detailed presentation of the course</a:t>
                      </a:r>
                      <a:endParaRPr lang="it-IT" sz="1400" kern="5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3</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23/9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a:solidFill>
                            <a:srgbClr val="FF0000"/>
                          </a:solidFill>
                          <a:effectLst/>
                          <a:latin typeface="Times New Roman"/>
                          <a:ea typeface="SimSun"/>
                          <a:cs typeface="Lucida Sans"/>
                        </a:rPr>
                        <a:t>Introduction, 3; Measuring globalization</a:t>
                      </a:r>
                      <a:endParaRPr lang="it-IT" sz="1400" kern="5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4</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26/9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Measuring Globalization, </a:t>
                      </a:r>
                      <a:r>
                        <a:rPr lang="en-GB" sz="1400" b="1" kern="50" dirty="0" smtClean="0">
                          <a:solidFill>
                            <a:srgbClr val="FF0000"/>
                          </a:solidFill>
                          <a:effectLst/>
                          <a:latin typeface="Times New Roman"/>
                          <a:ea typeface="SimSun"/>
                          <a:cs typeface="Lucida Sans"/>
                        </a:rPr>
                        <a:t>(VA)</a:t>
                      </a:r>
                      <a:r>
                        <a:rPr lang="en-GB" sz="1400" b="1" kern="50" baseline="0" dirty="0" smtClean="0">
                          <a:solidFill>
                            <a:srgbClr val="FF0000"/>
                          </a:solidFill>
                          <a:effectLst/>
                          <a:latin typeface="Times New Roman"/>
                          <a:ea typeface="SimSun"/>
                          <a:cs typeface="Lucida Sans"/>
                        </a:rPr>
                        <a:t> and overview of models</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5</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30/9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Overview trade models (Bernard et al 2007; 2011)</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6</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3/10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smtClean="0">
                          <a:solidFill>
                            <a:srgbClr val="FF0000"/>
                          </a:solidFill>
                          <a:effectLst/>
                          <a:latin typeface="Times New Roman"/>
                          <a:ea typeface="SimSun"/>
                          <a:cs typeface="Lucida Sans"/>
                        </a:rPr>
                        <a:t>Gravity model</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7</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7/10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it-IT" sz="1400" b="1" kern="50" dirty="0" err="1" smtClean="0">
                          <a:solidFill>
                            <a:srgbClr val="FF0000"/>
                          </a:solidFill>
                          <a:effectLst/>
                          <a:latin typeface="Times New Roman"/>
                          <a:ea typeface="SimSun"/>
                          <a:cs typeface="Lucida Sans"/>
                        </a:rPr>
                        <a:t>Gravity</a:t>
                      </a:r>
                      <a:r>
                        <a:rPr lang="it-IT" sz="1400" b="1" kern="50" dirty="0" smtClean="0">
                          <a:solidFill>
                            <a:srgbClr val="FF0000"/>
                          </a:solidFill>
                          <a:effectLst/>
                          <a:latin typeface="Times New Roman"/>
                          <a:ea typeface="SimSun"/>
                          <a:cs typeface="Lucida Sans"/>
                        </a:rPr>
                        <a:t>,</a:t>
                      </a:r>
                      <a:r>
                        <a:rPr lang="it-IT" sz="1400" b="1" kern="50" baseline="0" dirty="0" smtClean="0">
                          <a:solidFill>
                            <a:srgbClr val="FF0000"/>
                          </a:solidFill>
                          <a:effectLst/>
                          <a:latin typeface="Times New Roman"/>
                          <a:ea typeface="SimSun"/>
                          <a:cs typeface="Lucida Sans"/>
                        </a:rPr>
                        <a:t> </a:t>
                      </a:r>
                      <a:r>
                        <a:rPr lang="it-IT" sz="1400" b="1" kern="50" baseline="0" dirty="0" err="1" smtClean="0">
                          <a:solidFill>
                            <a:srgbClr val="FF0000"/>
                          </a:solidFill>
                          <a:effectLst/>
                          <a:latin typeface="Times New Roman"/>
                          <a:ea typeface="SimSun"/>
                          <a:cs typeface="Lucida Sans"/>
                        </a:rPr>
                        <a:t>Melitz</a:t>
                      </a:r>
                      <a:r>
                        <a:rPr lang="it-IT" sz="1400" b="1" kern="50" baseline="0" dirty="0" smtClean="0">
                          <a:solidFill>
                            <a:srgbClr val="FF0000"/>
                          </a:solidFill>
                          <a:effectLst/>
                          <a:latin typeface="Times New Roman"/>
                          <a:ea typeface="SimSun"/>
                          <a:cs typeface="Lucida Sans"/>
                        </a:rPr>
                        <a:t> intro</a:t>
                      </a:r>
                      <a:endParaRPr lang="en-GB" sz="1400" b="1"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8</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10/10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highlight>
                            <a:srgbClr val="FFFF00"/>
                          </a:highligh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smtClean="0">
                          <a:solidFill>
                            <a:srgbClr val="FF0000"/>
                          </a:solidFill>
                          <a:effectLst/>
                          <a:latin typeface="Times New Roman"/>
                          <a:ea typeface="SimSun"/>
                          <a:cs typeface="Lucida Sans"/>
                        </a:rPr>
                        <a:t>Melitz</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9</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14/10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Trade models: </a:t>
                      </a:r>
                      <a:r>
                        <a:rPr lang="en-GB" sz="1400" b="1" kern="50" dirty="0" smtClean="0">
                          <a:solidFill>
                            <a:srgbClr val="FF0000"/>
                          </a:solidFill>
                          <a:effectLst/>
                          <a:latin typeface="Times New Roman"/>
                          <a:ea typeface="SimSun"/>
                          <a:cs typeface="Lucida Sans"/>
                        </a:rPr>
                        <a:t>Ricardo</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10</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17/10</a:t>
                      </a:r>
                      <a:endParaRPr lang="it-IT" sz="1400"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a:solidFill>
                            <a:schemeClr val="tx1"/>
                          </a:solidFill>
                          <a:effectLst/>
                          <a:latin typeface="Times New Roman"/>
                          <a:ea typeface="SimSun"/>
                          <a:cs typeface="Lucida Sans"/>
                        </a:rPr>
                        <a:t> </a:t>
                      </a:r>
                      <a:endParaRPr lang="it-IT" sz="1400" kern="5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kern="50" dirty="0" err="1" smtClean="0">
                          <a:solidFill>
                            <a:schemeClr val="tx1"/>
                          </a:solidFill>
                          <a:effectLst/>
                          <a:latin typeface="Times New Roman"/>
                          <a:ea typeface="SimSun"/>
                          <a:cs typeface="Lucida Sans"/>
                        </a:rPr>
                        <a:t>Trade</a:t>
                      </a:r>
                      <a:r>
                        <a:rPr lang="it-IT" sz="1400" b="1" kern="50" dirty="0" smtClean="0">
                          <a:solidFill>
                            <a:schemeClr val="tx1"/>
                          </a:solidFill>
                          <a:effectLst/>
                          <a:latin typeface="Times New Roman"/>
                          <a:ea typeface="SimSun"/>
                          <a:cs typeface="Lucida Sans"/>
                        </a:rPr>
                        <a:t> </a:t>
                      </a:r>
                      <a:r>
                        <a:rPr lang="it-IT" sz="1400" b="1" kern="50" dirty="0" err="1" smtClean="0">
                          <a:solidFill>
                            <a:schemeClr val="tx1"/>
                          </a:solidFill>
                          <a:effectLst/>
                          <a:latin typeface="Times New Roman"/>
                          <a:ea typeface="SimSun"/>
                          <a:cs typeface="Lucida Sans"/>
                        </a:rPr>
                        <a:t>models</a:t>
                      </a:r>
                      <a:r>
                        <a:rPr lang="it-IT" sz="1400" b="1" kern="50" dirty="0" smtClean="0">
                          <a:solidFill>
                            <a:schemeClr val="tx1"/>
                          </a:solidFill>
                          <a:effectLst/>
                          <a:latin typeface="Times New Roman"/>
                          <a:ea typeface="SimSun"/>
                          <a:cs typeface="Lucida Sans"/>
                        </a:rPr>
                        <a:t>: Ricardo and H-O</a:t>
                      </a:r>
                      <a:endParaRPr lang="en-GB" sz="1400" b="1" kern="50" dirty="0">
                        <a:solidFill>
                          <a:schemeClr val="tx1"/>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11</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21/10</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 Trade models: </a:t>
                      </a:r>
                      <a:r>
                        <a:rPr lang="en-GB" sz="1400" b="1" kern="50" dirty="0" smtClean="0">
                          <a:effectLst/>
                          <a:latin typeface="Times New Roman"/>
                          <a:ea typeface="SimSun"/>
                          <a:cs typeface="Lucida Sans"/>
                        </a:rPr>
                        <a:t>H-O,2, </a:t>
                      </a:r>
                      <a:r>
                        <a:rPr lang="en-GB" sz="1400" b="1" kern="50" dirty="0" err="1" smtClean="0">
                          <a:effectLst/>
                          <a:latin typeface="Times New Roman"/>
                          <a:ea typeface="SimSun"/>
                          <a:cs typeface="Lucida Sans"/>
                        </a:rPr>
                        <a:t>Leontieff</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12</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24/10</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highlight>
                            <a:srgbClr val="00FF00"/>
                          </a:highligh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smtClean="0">
                          <a:effectLst/>
                          <a:latin typeface="Times New Roman"/>
                          <a:ea typeface="SimSun"/>
                          <a:cs typeface="Lucida Sans"/>
                        </a:rPr>
                        <a:t>H-O, end, Trade </a:t>
                      </a:r>
                      <a:r>
                        <a:rPr lang="en-GB" sz="1400" b="1" kern="50" dirty="0">
                          <a:effectLst/>
                          <a:latin typeface="Times New Roman"/>
                          <a:ea typeface="SimSun"/>
                          <a:cs typeface="Lucida Sans"/>
                        </a:rPr>
                        <a:t>and Imperfect competition, 1</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13</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28/10</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Trade and imperfect competition, </a:t>
                      </a:r>
                      <a:r>
                        <a:rPr lang="en-GB" sz="1400" b="1" kern="50" dirty="0" smtClean="0">
                          <a:effectLst/>
                          <a:latin typeface="Times New Roman"/>
                          <a:ea typeface="SimSun"/>
                          <a:cs typeface="Lucida Sans"/>
                        </a:rPr>
                        <a:t>end</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14</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31/10</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it-IT" sz="1400" b="1" kern="50" dirty="0" err="1" smtClean="0">
                          <a:solidFill>
                            <a:srgbClr val="FF0000"/>
                          </a:solidFill>
                          <a:effectLst/>
                          <a:latin typeface="+mn-lt"/>
                          <a:ea typeface="SimSun"/>
                          <a:cs typeface="Lucida Sans"/>
                        </a:rPr>
                        <a:t>Mid</a:t>
                      </a:r>
                      <a:r>
                        <a:rPr lang="it-IT" sz="1400" b="1" kern="50" dirty="0" smtClean="0">
                          <a:solidFill>
                            <a:srgbClr val="FF0000"/>
                          </a:solidFill>
                          <a:effectLst/>
                          <a:latin typeface="+mn-lt"/>
                          <a:ea typeface="SimSun"/>
                          <a:cs typeface="Lucida Sans"/>
                        </a:rPr>
                        <a:t> </a:t>
                      </a:r>
                      <a:r>
                        <a:rPr lang="it-IT" sz="1400" b="1" kern="50" dirty="0" err="1" smtClean="0">
                          <a:solidFill>
                            <a:srgbClr val="FF0000"/>
                          </a:solidFill>
                          <a:effectLst/>
                          <a:latin typeface="+mn-lt"/>
                          <a:ea typeface="SimSun"/>
                          <a:cs typeface="Lucida Sans"/>
                        </a:rPr>
                        <a:t>term</a:t>
                      </a:r>
                      <a:r>
                        <a:rPr lang="en-GB" sz="1400" b="1" kern="50" dirty="0" smtClean="0">
                          <a:solidFill>
                            <a:srgbClr val="FF0000"/>
                          </a:solidFill>
                          <a:effectLst/>
                          <a:latin typeface="+mn-lt"/>
                          <a:ea typeface="SimSun"/>
                          <a:cs typeface="Lucida Sans"/>
                        </a:rPr>
                        <a:t> (indicators, gravity, Ricardo, H-O, imp. Comp)</a:t>
                      </a:r>
                      <a:endParaRPr lang="it-IT" sz="1400" kern="50" dirty="0" smtClean="0">
                        <a:effectLst/>
                        <a:latin typeface="+mn-lt"/>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US" sz="1400" b="1" kern="50" dirty="0">
                          <a:solidFill>
                            <a:schemeClr val="tx1"/>
                          </a:solidFill>
                          <a:effectLst/>
                          <a:latin typeface="Times New Roman"/>
                          <a:ea typeface="SimSun"/>
                          <a:cs typeface="Lucida Sans"/>
                        </a:rPr>
                        <a:t> </a:t>
                      </a:r>
                      <a:r>
                        <a:rPr lang="en-US" sz="1400" b="1" kern="50" dirty="0" smtClean="0">
                          <a:solidFill>
                            <a:schemeClr val="tx1"/>
                          </a:solidFill>
                          <a:effectLst/>
                          <a:latin typeface="Times New Roman"/>
                          <a:ea typeface="SimSun"/>
                          <a:cs typeface="Lucida Sans"/>
                        </a:rPr>
                        <a:t>15</a:t>
                      </a:r>
                      <a:endParaRPr lang="en-US"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4/11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Hysteresis, Heterogeneous firms</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16</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7/11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highlight>
                            <a:srgbClr val="FFFF00"/>
                          </a:highligh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The Melitz model</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17</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11/11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GB" sz="1400" b="1" kern="50" dirty="0" smtClean="0">
                          <a:solidFill>
                            <a:schemeClr val="tx1"/>
                          </a:solidFill>
                          <a:effectLst/>
                          <a:latin typeface="Times New Roman"/>
                          <a:ea typeface="SimSun"/>
                          <a:cs typeface="Lucida Sans"/>
                        </a:rPr>
                        <a:t>Networks of </a:t>
                      </a:r>
                      <a:r>
                        <a:rPr lang="en-GB" sz="1400" b="1" kern="50" dirty="0" err="1" smtClean="0">
                          <a:solidFill>
                            <a:schemeClr val="tx1"/>
                          </a:solidFill>
                          <a:effectLst/>
                          <a:latin typeface="Times New Roman"/>
                          <a:ea typeface="SimSun"/>
                          <a:cs typeface="Lucida Sans"/>
                        </a:rPr>
                        <a:t>tradeFDI</a:t>
                      </a:r>
                      <a:r>
                        <a:rPr lang="en-GB" sz="1400" b="1" kern="50" dirty="0" smtClean="0">
                          <a:solidFill>
                            <a:schemeClr val="tx1"/>
                          </a:solidFill>
                          <a:effectLst/>
                          <a:latin typeface="Times New Roman"/>
                          <a:ea typeface="SimSun"/>
                          <a:cs typeface="Lucida Sans"/>
                        </a:rPr>
                        <a:t>/migrants</a:t>
                      </a:r>
                      <a:endParaRPr lang="it-IT" sz="1400" b="1" kern="50" dirty="0">
                        <a:solidFill>
                          <a:schemeClr val="tx1"/>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18</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14/11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FDI and Multinationals: OLI theory</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US" sz="1400" b="1" kern="50" dirty="0">
                          <a:solidFill>
                            <a:schemeClr val="tx1"/>
                          </a:solidFill>
                          <a:effectLst/>
                          <a:latin typeface="Times New Roman"/>
                          <a:ea typeface="SimSun"/>
                          <a:cs typeface="Lucida Sans"/>
                        </a:rPr>
                        <a:t> </a:t>
                      </a:r>
                      <a:r>
                        <a:rPr lang="en-US" sz="1400" b="1" kern="50" dirty="0" smtClean="0">
                          <a:solidFill>
                            <a:schemeClr val="tx1"/>
                          </a:solidFill>
                          <a:effectLst/>
                          <a:latin typeface="Times New Roman"/>
                          <a:ea typeface="SimSun"/>
                          <a:cs typeface="Lucida Sans"/>
                        </a:rPr>
                        <a:t>19</a:t>
                      </a:r>
                      <a:endParaRPr lang="en-US"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18/11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FDI and Multinationals Offshoring/trade in tasks</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20</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kern="50" dirty="0" err="1" smtClean="0">
                          <a:solidFill>
                            <a:schemeClr val="tx1"/>
                          </a:solidFill>
                          <a:effectLst/>
                          <a:latin typeface="Times New Roman"/>
                          <a:ea typeface="SimSun"/>
                          <a:cs typeface="Lucida Sans"/>
                        </a:rPr>
                        <a:t>Trade</a:t>
                      </a:r>
                      <a:r>
                        <a:rPr lang="it-IT" sz="1400" b="1" kern="50" dirty="0" smtClean="0">
                          <a:solidFill>
                            <a:schemeClr val="tx1"/>
                          </a:solidFill>
                          <a:effectLst/>
                          <a:latin typeface="Times New Roman"/>
                          <a:ea typeface="SimSun"/>
                          <a:cs typeface="Lucida Sans"/>
                        </a:rPr>
                        <a:t> policy</a:t>
                      </a:r>
                      <a:endParaRPr lang="en-GB" sz="1400" b="1" kern="50" dirty="0">
                        <a:solidFill>
                          <a:schemeClr val="tx1"/>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21</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25/11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50" dirty="0" err="1" smtClean="0">
                          <a:solidFill>
                            <a:schemeClr val="tx1"/>
                          </a:solidFill>
                          <a:effectLst/>
                          <a:latin typeface="Times New Roman"/>
                          <a:ea typeface="SimSun"/>
                          <a:cs typeface="Lucida Sans"/>
                        </a:rPr>
                        <a:t>Trade</a:t>
                      </a:r>
                      <a:r>
                        <a:rPr lang="it-IT" sz="1400" b="1" kern="50" dirty="0" smtClean="0">
                          <a:solidFill>
                            <a:schemeClr val="tx1"/>
                          </a:solidFill>
                          <a:effectLst/>
                          <a:latin typeface="Times New Roman"/>
                          <a:ea typeface="SimSun"/>
                          <a:cs typeface="Lucida Sans"/>
                        </a:rPr>
                        <a:t> policy- </a:t>
                      </a:r>
                      <a:r>
                        <a:rPr lang="it-IT" sz="1400" b="1" kern="50" dirty="0" err="1" smtClean="0">
                          <a:solidFill>
                            <a:schemeClr val="tx1"/>
                          </a:solidFill>
                          <a:effectLst/>
                          <a:latin typeface="Times New Roman"/>
                          <a:ea typeface="SimSun"/>
                          <a:cs typeface="Lucida Sans"/>
                        </a:rPr>
                        <a:t>trade</a:t>
                      </a:r>
                      <a:r>
                        <a:rPr lang="it-IT" sz="1400" b="1" kern="50" dirty="0" smtClean="0">
                          <a:solidFill>
                            <a:schemeClr val="tx1"/>
                          </a:solidFill>
                          <a:effectLst/>
                          <a:latin typeface="Times New Roman"/>
                          <a:ea typeface="SimSun"/>
                          <a:cs typeface="Lucida Sans"/>
                        </a:rPr>
                        <a:t> </a:t>
                      </a:r>
                      <a:r>
                        <a:rPr lang="it-IT" sz="1400" b="1" kern="50" dirty="0" err="1" smtClean="0">
                          <a:solidFill>
                            <a:schemeClr val="tx1"/>
                          </a:solidFill>
                          <a:effectLst/>
                          <a:latin typeface="Times New Roman"/>
                          <a:ea typeface="SimSun"/>
                          <a:cs typeface="Lucida Sans"/>
                        </a:rPr>
                        <a:t>wars</a:t>
                      </a:r>
                      <a:endParaRPr lang="en-GB" sz="1400" b="1" kern="50" dirty="0" smtClean="0">
                        <a:solidFill>
                          <a:schemeClr val="tx1"/>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22</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28/11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effectLst/>
                          <a:latin typeface="Times New Roman"/>
                          <a:ea typeface="SimSun"/>
                          <a:cs typeface="Lucida Sans"/>
                        </a:rPr>
                        <a:t> </a:t>
                      </a:r>
                      <a:endParaRPr lang="it-IT" sz="1400" kern="5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China and India (BRICS)</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23</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2/12</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400" b="1" kern="50" dirty="0" err="1">
                          <a:effectLst/>
                          <a:latin typeface="Times New Roman"/>
                          <a:ea typeface="SimSun"/>
                          <a:cs typeface="Lucida Sans"/>
                        </a:rPr>
                        <a:t>Granularity</a:t>
                      </a:r>
                      <a:r>
                        <a:rPr lang="it-IT" sz="1400" b="1" kern="50" dirty="0">
                          <a:effectLst/>
                          <a:latin typeface="Times New Roman"/>
                          <a:ea typeface="SimSun"/>
                          <a:cs typeface="Lucida Sans"/>
                        </a:rPr>
                        <a:t> and aggregate shocks</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16">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24</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5/12</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400" b="1" kern="50" dirty="0" err="1" smtClean="0">
                          <a:effectLst/>
                          <a:latin typeface="Times New Roman"/>
                          <a:ea typeface="SimSun"/>
                          <a:cs typeface="Lucida Sans"/>
                        </a:rPr>
                        <a:t>Final</a:t>
                      </a:r>
                      <a:r>
                        <a:rPr lang="it-IT" sz="1400" b="1" kern="50" dirty="0" smtClean="0">
                          <a:effectLst/>
                          <a:latin typeface="Times New Roman"/>
                          <a:ea typeface="SimSun"/>
                          <a:cs typeface="Lucida Sans"/>
                        </a:rPr>
                        <a:t> test</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92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1" y="274813"/>
            <a:ext cx="7920879" cy="63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18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23774"/>
            <a:ext cx="8064896" cy="629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95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833" y="332656"/>
            <a:ext cx="8577423"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20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545" y="404664"/>
            <a:ext cx="866691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473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738" y="260648"/>
            <a:ext cx="856039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07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700" y="260649"/>
            <a:ext cx="8714772" cy="618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939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714" y="476673"/>
            <a:ext cx="9010571"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090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Ricardian Model: Main Lessons</a:t>
            </a:r>
          </a:p>
        </p:txBody>
      </p:sp>
      <p:sp>
        <p:nvSpPr>
          <p:cNvPr id="56323" name="Rectangle 3"/>
          <p:cNvSpPr>
            <a:spLocks noGrp="1" noChangeArrowheads="1"/>
          </p:cNvSpPr>
          <p:nvPr>
            <p:ph type="body" idx="1"/>
          </p:nvPr>
        </p:nvSpPr>
        <p:spPr/>
        <p:txBody>
          <a:bodyPr/>
          <a:lstStyle/>
          <a:p>
            <a:pPr eaLnBrk="1" hangingPunct="1">
              <a:lnSpc>
                <a:spcPct val="90000"/>
              </a:lnSpc>
            </a:pPr>
            <a:r>
              <a:rPr lang="en-US" b="1" dirty="0" smtClean="0"/>
              <a:t>Trade occurs because technology varies from country to country</a:t>
            </a:r>
          </a:p>
          <a:p>
            <a:pPr eaLnBrk="1" hangingPunct="1">
              <a:lnSpc>
                <a:spcPct val="90000"/>
              </a:lnSpc>
            </a:pPr>
            <a:r>
              <a:rPr lang="en-US" b="1" dirty="0" smtClean="0"/>
              <a:t>Even backward can gain from trade with advanced</a:t>
            </a:r>
          </a:p>
          <a:p>
            <a:pPr eaLnBrk="1" hangingPunct="1">
              <a:lnSpc>
                <a:spcPct val="90000"/>
              </a:lnSpc>
            </a:pPr>
            <a:r>
              <a:rPr lang="en-US" b="1" dirty="0" smtClean="0"/>
              <a:t>Advanced countries can gain from trade even if their workers have to compete with “</a:t>
            </a:r>
            <a:r>
              <a:rPr lang="en-US" b="1" dirty="0" smtClean="0">
                <a:hlinkClick r:id="" action="ppaction://noaction"/>
              </a:rPr>
              <a:t>cheap labor</a:t>
            </a:r>
            <a:r>
              <a:rPr lang="en-US" b="1" dirty="0" smtClean="0"/>
              <a:t>” countries</a:t>
            </a:r>
          </a:p>
        </p:txBody>
      </p:sp>
    </p:spTree>
    <p:extLst>
      <p:ext uri="{BB962C8B-B14F-4D97-AF65-F5344CB8AC3E}">
        <p14:creationId xmlns:p14="http://schemas.microsoft.com/office/powerpoint/2010/main" val="2346736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5" descr="http://media.commercialappeal.com/mca/content/img/photos/2007/11/06/7chees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2124076"/>
            <a:ext cx="328612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p:txBody>
          <a:bodyPr>
            <a:normAutofit/>
          </a:bodyPr>
          <a:lstStyle/>
          <a:p>
            <a:pPr eaLnBrk="1" hangingPunct="1"/>
            <a:r>
              <a:rPr lang="en-US" altLang="en-US" sz="4000" dirty="0"/>
              <a:t>Summary: The Ricardian Assumptions—Basics</a:t>
            </a:r>
          </a:p>
        </p:txBody>
      </p:sp>
      <p:sp>
        <p:nvSpPr>
          <p:cNvPr id="4100" name="Rectangle 3"/>
          <p:cNvSpPr>
            <a:spLocks noGrp="1" noChangeArrowheads="1"/>
          </p:cNvSpPr>
          <p:nvPr>
            <p:ph type="body" idx="1"/>
          </p:nvPr>
        </p:nvSpPr>
        <p:spPr>
          <a:xfrm>
            <a:off x="1981201" y="1600201"/>
            <a:ext cx="5400675" cy="4525963"/>
          </a:xfrm>
        </p:spPr>
        <p:txBody>
          <a:bodyPr/>
          <a:lstStyle/>
          <a:p>
            <a:pPr eaLnBrk="1" hangingPunct="1"/>
            <a:r>
              <a:rPr lang="en-US" altLang="en-US" dirty="0" smtClean="0"/>
              <a:t>There are </a:t>
            </a:r>
          </a:p>
          <a:p>
            <a:pPr lvl="1" eaLnBrk="1" hangingPunct="1"/>
            <a:r>
              <a:rPr lang="en-US" altLang="en-US" dirty="0" smtClean="0">
                <a:solidFill>
                  <a:srgbClr val="C00000"/>
                </a:solidFill>
              </a:rPr>
              <a:t>two countries, Home and Foreign</a:t>
            </a:r>
          </a:p>
          <a:p>
            <a:pPr lvl="1" eaLnBrk="1" hangingPunct="1"/>
            <a:r>
              <a:rPr lang="en-US" altLang="en-US" dirty="0" smtClean="0">
                <a:solidFill>
                  <a:srgbClr val="C00000"/>
                </a:solidFill>
              </a:rPr>
              <a:t>two goods, Cheese and Wine, and </a:t>
            </a:r>
          </a:p>
          <a:p>
            <a:pPr lvl="1" eaLnBrk="1" hangingPunct="1"/>
            <a:r>
              <a:rPr lang="en-US" altLang="en-US" dirty="0" smtClean="0">
                <a:solidFill>
                  <a:srgbClr val="C00000"/>
                </a:solidFill>
              </a:rPr>
              <a:t>one resource, Labor </a:t>
            </a:r>
          </a:p>
          <a:p>
            <a:pPr lvl="2" eaLnBrk="1" hangingPunct="1"/>
            <a:r>
              <a:rPr lang="en-US" altLang="en-US" dirty="0" smtClean="0">
                <a:solidFill>
                  <a:srgbClr val="C00000"/>
                </a:solidFill>
              </a:rPr>
              <a:t>Labor is used to produce cheese and wine</a:t>
            </a:r>
          </a:p>
        </p:txBody>
      </p:sp>
    </p:spTree>
    <p:extLst>
      <p:ext uri="{BB962C8B-B14F-4D97-AF65-F5344CB8AC3E}">
        <p14:creationId xmlns:p14="http://schemas.microsoft.com/office/powerpoint/2010/main" val="3177713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altLang="en-US" sz="4000" dirty="0"/>
              <a:t>Summary: The Ricardian Assumptions—Preferences</a:t>
            </a:r>
          </a:p>
        </p:txBody>
      </p:sp>
      <p:sp>
        <p:nvSpPr>
          <p:cNvPr id="3075" name="Rectangle 3"/>
          <p:cNvSpPr>
            <a:spLocks noGrp="1" noChangeArrowheads="1"/>
          </p:cNvSpPr>
          <p:nvPr>
            <p:ph type="body" idx="1"/>
          </p:nvPr>
        </p:nvSpPr>
        <p:spPr>
          <a:xfrm>
            <a:off x="1981200" y="1600200"/>
            <a:ext cx="8229600" cy="4738688"/>
          </a:xfrm>
        </p:spPr>
        <p:txBody>
          <a:bodyPr/>
          <a:lstStyle/>
          <a:p>
            <a:pPr eaLnBrk="1" hangingPunct="1">
              <a:lnSpc>
                <a:spcPct val="80000"/>
              </a:lnSpc>
            </a:pPr>
            <a:r>
              <a:rPr lang="en-US" altLang="en-US" dirty="0" smtClean="0">
                <a:solidFill>
                  <a:srgbClr val="C00000"/>
                </a:solidFill>
              </a:rPr>
              <a:t>The preferences of all consumers in the world are </a:t>
            </a:r>
            <a:r>
              <a:rPr lang="en-US" altLang="en-US" i="1" dirty="0" smtClean="0">
                <a:solidFill>
                  <a:srgbClr val="C00000"/>
                </a:solidFill>
              </a:rPr>
              <a:t>identical</a:t>
            </a:r>
            <a:r>
              <a:rPr lang="en-US" altLang="en-US" dirty="0" smtClean="0">
                <a:solidFill>
                  <a:srgbClr val="C00000"/>
                </a:solidFill>
              </a:rPr>
              <a:t>. </a:t>
            </a:r>
          </a:p>
          <a:p>
            <a:pPr eaLnBrk="1" hangingPunct="1">
              <a:lnSpc>
                <a:spcPct val="80000"/>
              </a:lnSpc>
            </a:pPr>
            <a:endParaRPr lang="en-US" altLang="en-US" i="1" dirty="0" smtClean="0"/>
          </a:p>
          <a:p>
            <a:pPr eaLnBrk="1" hangingPunct="1">
              <a:lnSpc>
                <a:spcPct val="80000"/>
              </a:lnSpc>
            </a:pPr>
            <a:r>
              <a:rPr lang="en-US" altLang="en-US" i="1" dirty="0" smtClean="0"/>
              <a:t>Q</a:t>
            </a:r>
            <a:r>
              <a:rPr lang="en-US" altLang="en-US" dirty="0" smtClean="0"/>
              <a:t>: This is obviously untrue. Why then does David Ricardo assume identical preferences?</a:t>
            </a:r>
          </a:p>
          <a:p>
            <a:pPr eaLnBrk="1" hangingPunct="1">
              <a:lnSpc>
                <a:spcPct val="80000"/>
              </a:lnSpc>
            </a:pPr>
            <a:r>
              <a:rPr lang="en-US" altLang="en-US" i="1" dirty="0" smtClean="0"/>
              <a:t>A</a:t>
            </a:r>
            <a:r>
              <a:rPr lang="en-US" altLang="en-US" dirty="0" smtClean="0"/>
              <a:t>: Ricardo wants to show that </a:t>
            </a:r>
            <a:r>
              <a:rPr lang="en-US" altLang="en-US" b="1" dirty="0" smtClean="0">
                <a:solidFill>
                  <a:srgbClr val="FF0000"/>
                </a:solidFill>
              </a:rPr>
              <a:t>technological differences between countries can lead to trade</a:t>
            </a:r>
            <a:r>
              <a:rPr lang="en-US" altLang="en-US" dirty="0" smtClean="0"/>
              <a:t>. To accomplish this goal he needs to show the existence of trade among two countries that differ </a:t>
            </a:r>
            <a:r>
              <a:rPr lang="en-US" altLang="en-US" i="1" dirty="0" smtClean="0"/>
              <a:t>only</a:t>
            </a:r>
            <a:r>
              <a:rPr lang="en-US" altLang="en-US" dirty="0" smtClean="0"/>
              <a:t> in technology.</a:t>
            </a:r>
          </a:p>
          <a:p>
            <a:pPr eaLnBrk="1" hangingPunct="1">
              <a:lnSpc>
                <a:spcPct val="80000"/>
              </a:lnSpc>
            </a:pPr>
            <a:endParaRPr lang="en-US" altLang="en-US" dirty="0" smtClean="0"/>
          </a:p>
          <a:p>
            <a:pPr eaLnBrk="1" hangingPunct="1">
              <a:lnSpc>
                <a:spcPct val="80000"/>
              </a:lnSpc>
            </a:pPr>
            <a:endParaRPr lang="en-US" altLang="en-US" dirty="0" smtClean="0">
              <a:solidFill>
                <a:srgbClr val="C00000"/>
              </a:solidFill>
            </a:endParaRPr>
          </a:p>
        </p:txBody>
      </p:sp>
    </p:spTree>
    <p:extLst>
      <p:ext uri="{BB962C8B-B14F-4D97-AF65-F5344CB8AC3E}">
        <p14:creationId xmlns:p14="http://schemas.microsoft.com/office/powerpoint/2010/main" val="307290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Outline</a:t>
            </a:r>
            <a:endParaRPr lang="it-IT" dirty="0"/>
          </a:p>
        </p:txBody>
      </p:sp>
      <p:sp>
        <p:nvSpPr>
          <p:cNvPr id="3" name="Segnaposto contenuto 2"/>
          <p:cNvSpPr>
            <a:spLocks noGrp="1"/>
          </p:cNvSpPr>
          <p:nvPr>
            <p:ph idx="1"/>
          </p:nvPr>
        </p:nvSpPr>
        <p:spPr>
          <a:xfrm>
            <a:off x="1804117" y="1987373"/>
            <a:ext cx="8235235" cy="3502601"/>
          </a:xfrm>
        </p:spPr>
        <p:txBody>
          <a:bodyPr>
            <a:normAutofit/>
          </a:bodyPr>
          <a:lstStyle/>
          <a:p>
            <a:pPr algn="just"/>
            <a:endParaRPr lang="it-IT" sz="2700" dirty="0"/>
          </a:p>
          <a:p>
            <a:pPr algn="just"/>
            <a:r>
              <a:rPr lang="it-IT" sz="2400" dirty="0" err="1"/>
              <a:t>Groups</a:t>
            </a:r>
            <a:endParaRPr lang="it-IT" sz="2400" dirty="0"/>
          </a:p>
          <a:p>
            <a:pPr algn="just"/>
            <a:r>
              <a:rPr lang="it-IT" sz="2700" dirty="0" smtClean="0"/>
              <a:t>Ricardo, </a:t>
            </a:r>
            <a:r>
              <a:rPr lang="it-IT" sz="2700" dirty="0" err="1" smtClean="0"/>
              <a:t>summary</a:t>
            </a:r>
            <a:r>
              <a:rPr lang="it-IT" sz="2700" dirty="0" smtClean="0"/>
              <a:t> and </a:t>
            </a:r>
            <a:r>
              <a:rPr lang="it-IT" sz="2700" dirty="0" err="1" smtClean="0"/>
              <a:t>trade</a:t>
            </a:r>
            <a:r>
              <a:rPr lang="it-IT" sz="2700" dirty="0" smtClean="0"/>
              <a:t> </a:t>
            </a:r>
            <a:r>
              <a:rPr lang="it-IT" sz="2700" dirty="0" err="1" smtClean="0"/>
              <a:t>cone</a:t>
            </a:r>
            <a:endParaRPr lang="it-IT" sz="2700" dirty="0" smtClean="0"/>
          </a:p>
          <a:p>
            <a:pPr algn="just"/>
            <a:r>
              <a:rPr lang="it-IT" sz="2700" dirty="0" smtClean="0"/>
              <a:t>H-O </a:t>
            </a:r>
            <a:r>
              <a:rPr lang="it-IT" sz="2700" dirty="0" err="1" smtClean="0"/>
              <a:t>introduction</a:t>
            </a:r>
            <a:endParaRPr lang="it-IT" sz="2700" dirty="0"/>
          </a:p>
          <a:p>
            <a:pPr algn="just"/>
            <a:r>
              <a:rPr lang="it-IT" sz="2700" dirty="0" err="1" smtClean="0"/>
              <a:t>Examples</a:t>
            </a:r>
            <a:r>
              <a:rPr lang="it-IT" sz="2700" dirty="0" smtClean="0"/>
              <a:t> </a:t>
            </a:r>
            <a:r>
              <a:rPr lang="it-IT" sz="2700" dirty="0"/>
              <a:t>of comparative </a:t>
            </a:r>
            <a:r>
              <a:rPr lang="it-IT" sz="2700" dirty="0" err="1" smtClean="0"/>
              <a:t>advantages</a:t>
            </a:r>
            <a:endParaRPr lang="it-IT" sz="2700" dirty="0"/>
          </a:p>
        </p:txBody>
      </p:sp>
    </p:spTree>
    <p:extLst>
      <p:ext uri="{BB962C8B-B14F-4D97-AF65-F5344CB8AC3E}">
        <p14:creationId xmlns:p14="http://schemas.microsoft.com/office/powerpoint/2010/main" val="358077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altLang="en-US" dirty="0" smtClean="0"/>
              <a:t>Summary: Relative Price of Cheese</a:t>
            </a:r>
          </a:p>
        </p:txBody>
      </p:sp>
      <p:sp>
        <p:nvSpPr>
          <p:cNvPr id="6147" name="Content Placeholder 2"/>
          <p:cNvSpPr>
            <a:spLocks noGrp="1"/>
          </p:cNvSpPr>
          <p:nvPr>
            <p:ph idx="1"/>
          </p:nvPr>
        </p:nvSpPr>
        <p:spPr/>
        <p:txBody>
          <a:bodyPr/>
          <a:lstStyle/>
          <a:p>
            <a:r>
              <a:rPr lang="en-US" altLang="en-US" smtClean="0"/>
              <a:t>The </a:t>
            </a:r>
            <a:r>
              <a:rPr lang="en-US" altLang="en-US" b="1" smtClean="0">
                <a:solidFill>
                  <a:srgbClr val="C00000"/>
                </a:solidFill>
              </a:rPr>
              <a:t>dollar price </a:t>
            </a:r>
            <a:r>
              <a:rPr lang="en-US" altLang="en-US" smtClean="0"/>
              <a:t>of wine, </a:t>
            </a:r>
            <a:r>
              <a:rPr lang="en-US" altLang="en-US" i="1" smtClean="0"/>
              <a:t>P</a:t>
            </a:r>
            <a:r>
              <a:rPr lang="en-US" altLang="en-US" baseline="-25000" smtClean="0"/>
              <a:t>W</a:t>
            </a:r>
            <a:r>
              <a:rPr lang="en-US" altLang="en-US" smtClean="0"/>
              <a:t>, is $5 per gallon</a:t>
            </a:r>
          </a:p>
          <a:p>
            <a:r>
              <a:rPr lang="en-US" altLang="en-US" smtClean="0"/>
              <a:t>The dollar price of cheese, </a:t>
            </a:r>
            <a:r>
              <a:rPr lang="en-US" altLang="en-US" i="1" smtClean="0"/>
              <a:t>P</a:t>
            </a:r>
            <a:r>
              <a:rPr lang="en-US" altLang="en-US" baseline="-25000" smtClean="0"/>
              <a:t>C</a:t>
            </a:r>
            <a:r>
              <a:rPr lang="en-US" altLang="en-US" smtClean="0"/>
              <a:t>, is $20 per pound</a:t>
            </a:r>
          </a:p>
          <a:p>
            <a:r>
              <a:rPr lang="en-US" altLang="en-US" smtClean="0"/>
              <a:t>Then the </a:t>
            </a:r>
            <a:r>
              <a:rPr lang="en-US" altLang="en-US" b="1" smtClean="0">
                <a:solidFill>
                  <a:srgbClr val="C00000"/>
                </a:solidFill>
              </a:rPr>
              <a:t>relative price </a:t>
            </a:r>
            <a:r>
              <a:rPr lang="en-US" altLang="en-US" smtClean="0"/>
              <a:t>of cheese is 4 gallons of wine per pound of cheese, and</a:t>
            </a:r>
          </a:p>
          <a:p>
            <a:r>
              <a:rPr lang="en-US" altLang="en-US" smtClean="0"/>
              <a:t>Therefore, the relative price of cheese is the wine-equivalent of whatever one pays to buy cheese (</a:t>
            </a:r>
            <a:r>
              <a:rPr lang="en-US" altLang="en-US" i="1" smtClean="0"/>
              <a:t>P</a:t>
            </a:r>
            <a:r>
              <a:rPr lang="en-US" altLang="en-US" baseline="-25000" smtClean="0"/>
              <a:t>C</a:t>
            </a:r>
            <a:r>
              <a:rPr lang="en-US" altLang="en-US" smtClean="0"/>
              <a:t>/</a:t>
            </a:r>
            <a:r>
              <a:rPr lang="en-US" altLang="en-US" i="1" smtClean="0"/>
              <a:t>P</a:t>
            </a:r>
            <a:r>
              <a:rPr lang="en-US" altLang="en-US" baseline="-25000" smtClean="0"/>
              <a:t>W</a:t>
            </a:r>
            <a:r>
              <a:rPr lang="en-US" altLang="en-US" smtClean="0"/>
              <a:t>)</a:t>
            </a:r>
          </a:p>
        </p:txBody>
      </p:sp>
    </p:spTree>
    <p:extLst>
      <p:ext uri="{BB962C8B-B14F-4D97-AF65-F5344CB8AC3E}">
        <p14:creationId xmlns:p14="http://schemas.microsoft.com/office/powerpoint/2010/main" val="1452484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smtClean="0"/>
              <a:t>Summary: Relative Price of Wine</a:t>
            </a:r>
          </a:p>
        </p:txBody>
      </p:sp>
      <p:sp>
        <p:nvSpPr>
          <p:cNvPr id="7171" name="Content Placeholder 2"/>
          <p:cNvSpPr>
            <a:spLocks noGrp="1"/>
          </p:cNvSpPr>
          <p:nvPr>
            <p:ph idx="1"/>
          </p:nvPr>
        </p:nvSpPr>
        <p:spPr/>
        <p:txBody>
          <a:bodyPr/>
          <a:lstStyle/>
          <a:p>
            <a:r>
              <a:rPr lang="en-US" altLang="en-US" smtClean="0"/>
              <a:t>The </a:t>
            </a:r>
            <a:r>
              <a:rPr lang="en-US" altLang="en-US" b="1" smtClean="0">
                <a:solidFill>
                  <a:srgbClr val="C00000"/>
                </a:solidFill>
              </a:rPr>
              <a:t>dollar price </a:t>
            </a:r>
            <a:r>
              <a:rPr lang="en-US" altLang="en-US" smtClean="0"/>
              <a:t>of wine, </a:t>
            </a:r>
            <a:r>
              <a:rPr lang="en-US" altLang="en-US" i="1" smtClean="0"/>
              <a:t>P</a:t>
            </a:r>
            <a:r>
              <a:rPr lang="en-US" altLang="en-US" baseline="-25000" smtClean="0"/>
              <a:t>W</a:t>
            </a:r>
            <a:r>
              <a:rPr lang="en-US" altLang="en-US" smtClean="0"/>
              <a:t>, is $5 per gallon</a:t>
            </a:r>
          </a:p>
          <a:p>
            <a:r>
              <a:rPr lang="en-US" altLang="en-US" smtClean="0"/>
              <a:t>The dollar price of cheese, </a:t>
            </a:r>
            <a:r>
              <a:rPr lang="en-US" altLang="en-US" i="1" smtClean="0"/>
              <a:t>P</a:t>
            </a:r>
            <a:r>
              <a:rPr lang="en-US" altLang="en-US" baseline="-25000" smtClean="0"/>
              <a:t>C</a:t>
            </a:r>
            <a:r>
              <a:rPr lang="en-US" altLang="en-US" smtClean="0"/>
              <a:t>, is $20 per pound</a:t>
            </a:r>
          </a:p>
          <a:p>
            <a:r>
              <a:rPr lang="en-US" altLang="en-US" smtClean="0"/>
              <a:t>Then the </a:t>
            </a:r>
            <a:r>
              <a:rPr lang="en-US" altLang="en-US" b="1" smtClean="0">
                <a:solidFill>
                  <a:srgbClr val="C00000"/>
                </a:solidFill>
              </a:rPr>
              <a:t>relative price </a:t>
            </a:r>
            <a:r>
              <a:rPr lang="en-US" altLang="en-US" smtClean="0"/>
              <a:t>of wine is ¼ pound of cheese per gallon of wine, and</a:t>
            </a:r>
          </a:p>
          <a:p>
            <a:r>
              <a:rPr lang="en-US" altLang="en-US" smtClean="0"/>
              <a:t>Therefore, the relative price of wine is the cheese-equivalent of whatever one pays to buy wine (</a:t>
            </a:r>
            <a:r>
              <a:rPr lang="en-US" altLang="en-US" i="1" smtClean="0"/>
              <a:t>P</a:t>
            </a:r>
            <a:r>
              <a:rPr lang="en-US" altLang="en-US" baseline="-25000" smtClean="0"/>
              <a:t>W</a:t>
            </a:r>
            <a:r>
              <a:rPr lang="en-US" altLang="en-US" smtClean="0"/>
              <a:t>/</a:t>
            </a:r>
            <a:r>
              <a:rPr lang="en-US" altLang="en-US" i="1" smtClean="0"/>
              <a:t>P</a:t>
            </a:r>
            <a:r>
              <a:rPr lang="en-US" altLang="en-US" baseline="-25000" smtClean="0"/>
              <a:t>C</a:t>
            </a:r>
            <a:r>
              <a:rPr lang="en-US" altLang="en-US" smtClean="0"/>
              <a:t>)</a:t>
            </a:r>
          </a:p>
        </p:txBody>
      </p:sp>
    </p:spTree>
    <p:extLst>
      <p:ext uri="{BB962C8B-B14F-4D97-AF65-F5344CB8AC3E}">
        <p14:creationId xmlns:p14="http://schemas.microsoft.com/office/powerpoint/2010/main" val="1852899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Summary: Relative Prices</a:t>
            </a:r>
          </a:p>
        </p:txBody>
      </p:sp>
      <p:sp>
        <p:nvSpPr>
          <p:cNvPr id="8195" name="Content Placeholder 2"/>
          <p:cNvSpPr>
            <a:spLocks noGrp="1"/>
          </p:cNvSpPr>
          <p:nvPr>
            <p:ph idx="1"/>
          </p:nvPr>
        </p:nvSpPr>
        <p:spPr/>
        <p:txBody>
          <a:bodyPr/>
          <a:lstStyle/>
          <a:p>
            <a:r>
              <a:rPr lang="en-US" altLang="en-US" smtClean="0"/>
              <a:t>We just saw that the relative price of wine is  </a:t>
            </a:r>
            <a:r>
              <a:rPr lang="en-US" altLang="en-US" i="1" smtClean="0"/>
              <a:t>P</a:t>
            </a:r>
            <a:r>
              <a:rPr lang="en-US" altLang="en-US" baseline="-25000" smtClean="0"/>
              <a:t>W</a:t>
            </a:r>
            <a:r>
              <a:rPr lang="en-US" altLang="en-US" smtClean="0"/>
              <a:t>/</a:t>
            </a:r>
            <a:r>
              <a:rPr lang="en-US" altLang="en-US" i="1" smtClean="0"/>
              <a:t>P</a:t>
            </a:r>
            <a:r>
              <a:rPr lang="en-US" altLang="en-US" baseline="-25000" smtClean="0"/>
              <a:t>C</a:t>
            </a:r>
            <a:r>
              <a:rPr lang="en-US" altLang="en-US" smtClean="0"/>
              <a:t> and the relative price of cheese is </a:t>
            </a:r>
            <a:r>
              <a:rPr lang="en-US" altLang="en-US" i="1" smtClean="0"/>
              <a:t>P</a:t>
            </a:r>
            <a:r>
              <a:rPr lang="en-US" altLang="en-US" baseline="-25000" smtClean="0"/>
              <a:t>C</a:t>
            </a:r>
            <a:r>
              <a:rPr lang="en-US" altLang="en-US" smtClean="0"/>
              <a:t>/</a:t>
            </a:r>
            <a:r>
              <a:rPr lang="en-US" altLang="en-US" i="1" smtClean="0"/>
              <a:t>P</a:t>
            </a:r>
            <a:r>
              <a:rPr lang="en-US" altLang="en-US" baseline="-25000" smtClean="0"/>
              <a:t>W</a:t>
            </a:r>
            <a:endParaRPr lang="en-US" altLang="en-US" smtClean="0"/>
          </a:p>
          <a:p>
            <a:r>
              <a:rPr lang="en-US" altLang="en-US" smtClean="0"/>
              <a:t>Therefore, </a:t>
            </a:r>
            <a:r>
              <a:rPr lang="en-US" altLang="en-US" smtClean="0">
                <a:solidFill>
                  <a:srgbClr val="C00000"/>
                </a:solidFill>
              </a:rPr>
              <a:t>the relative price of wine and the relative price of cheese are reciprocals</a:t>
            </a:r>
            <a:endParaRPr lang="en-US" altLang="en-US" smtClean="0"/>
          </a:p>
          <a:p>
            <a:pPr lvl="1"/>
            <a:r>
              <a:rPr lang="en-US" altLang="en-US" smtClean="0"/>
              <a:t>Their product must be the number one (1)</a:t>
            </a:r>
          </a:p>
          <a:p>
            <a:r>
              <a:rPr lang="en-US" altLang="en-US" smtClean="0"/>
              <a:t>Therefore, </a:t>
            </a:r>
            <a:r>
              <a:rPr lang="en-US" altLang="en-US" smtClean="0">
                <a:solidFill>
                  <a:srgbClr val="C00000"/>
                </a:solidFill>
              </a:rPr>
              <a:t>if one relative price increases, the other necessarily decreases</a:t>
            </a:r>
          </a:p>
        </p:txBody>
      </p:sp>
    </p:spTree>
    <p:extLst>
      <p:ext uri="{BB962C8B-B14F-4D97-AF65-F5344CB8AC3E}">
        <p14:creationId xmlns:p14="http://schemas.microsoft.com/office/powerpoint/2010/main" val="1727767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Relative Demand Curve</a:t>
            </a:r>
          </a:p>
        </p:txBody>
      </p:sp>
      <p:sp>
        <p:nvSpPr>
          <p:cNvPr id="9219" name="Content Placeholder 2"/>
          <p:cNvSpPr>
            <a:spLocks noGrp="1"/>
          </p:cNvSpPr>
          <p:nvPr>
            <p:ph idx="1"/>
          </p:nvPr>
        </p:nvSpPr>
        <p:spPr>
          <a:xfrm>
            <a:off x="1981201" y="1600201"/>
            <a:ext cx="4811713" cy="4525963"/>
          </a:xfrm>
        </p:spPr>
        <p:txBody>
          <a:bodyPr/>
          <a:lstStyle/>
          <a:p>
            <a:r>
              <a:rPr lang="en-US" altLang="en-US" dirty="0" smtClean="0"/>
              <a:t>The </a:t>
            </a:r>
            <a:r>
              <a:rPr lang="en-US" altLang="en-US" b="1" dirty="0" smtClean="0">
                <a:solidFill>
                  <a:srgbClr val="C00000"/>
                </a:solidFill>
              </a:rPr>
              <a:t>relative demand curve</a:t>
            </a:r>
            <a:r>
              <a:rPr lang="en-US" altLang="en-US" dirty="0" smtClean="0"/>
              <a:t> shows the relative quantities bought by consumers at all possible values of the relative price</a:t>
            </a:r>
          </a:p>
        </p:txBody>
      </p:sp>
      <p:cxnSp>
        <p:nvCxnSpPr>
          <p:cNvPr id="4" name="Straight Arrow Connector 3"/>
          <p:cNvCxnSpPr/>
          <p:nvPr/>
        </p:nvCxnSpPr>
        <p:spPr>
          <a:xfrm flipV="1">
            <a:off x="7104063" y="2025651"/>
            <a:ext cx="0" cy="32289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104064" y="5268913"/>
            <a:ext cx="324643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596188" y="2079625"/>
            <a:ext cx="2774950" cy="2743200"/>
          </a:xfrm>
          <a:custGeom>
            <a:avLst/>
            <a:gdLst>
              <a:gd name="connsiteX0" fmla="*/ 0 w 2583711"/>
              <a:gd name="connsiteY0" fmla="*/ 0 h 2743200"/>
              <a:gd name="connsiteX1" fmla="*/ 435934 w 2583711"/>
              <a:gd name="connsiteY1" fmla="*/ 2179674 h 2743200"/>
              <a:gd name="connsiteX2" fmla="*/ 2583711 w 2583711"/>
              <a:gd name="connsiteY2" fmla="*/ 2743200 h 2743200"/>
            </a:gdLst>
            <a:ahLst/>
            <a:cxnLst>
              <a:cxn ang="0">
                <a:pos x="connsiteX0" y="connsiteY0"/>
              </a:cxn>
              <a:cxn ang="0">
                <a:pos x="connsiteX1" y="connsiteY1"/>
              </a:cxn>
              <a:cxn ang="0">
                <a:pos x="connsiteX2" y="connsiteY2"/>
              </a:cxn>
            </a:cxnLst>
            <a:rect l="l" t="t" r="r" b="b"/>
            <a:pathLst>
              <a:path w="2583711" h="2743200">
                <a:moveTo>
                  <a:pt x="0" y="0"/>
                </a:moveTo>
                <a:cubicBezTo>
                  <a:pt x="2658" y="861237"/>
                  <a:pt x="5316" y="1722474"/>
                  <a:pt x="435934" y="2179674"/>
                </a:cubicBezTo>
                <a:cubicBezTo>
                  <a:pt x="866552" y="2636874"/>
                  <a:pt x="1725131" y="2690037"/>
                  <a:pt x="2583711" y="27432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3" name="TextBox 6"/>
          <p:cNvSpPr txBox="1">
            <a:spLocks noChangeArrowheads="1"/>
          </p:cNvSpPr>
          <p:nvPr/>
        </p:nvSpPr>
        <p:spPr bwMode="auto">
          <a:xfrm>
            <a:off x="6672264" y="1708150"/>
            <a:ext cx="892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cs typeface="Calibri" pitchFamily="34" charset="0"/>
              </a:defRPr>
            </a:lvl1pPr>
            <a:lvl2pPr marL="742950" indent="-285750" eaLnBrk="0" hangingPunct="0">
              <a:spcBef>
                <a:spcPct val="20000"/>
              </a:spcBef>
              <a:buChar char="–"/>
              <a:defRPr sz="2800">
                <a:solidFill>
                  <a:schemeClr val="tx1"/>
                </a:solidFill>
                <a:latin typeface="Calibri" pitchFamily="34" charset="0"/>
                <a:cs typeface="Calibri" pitchFamily="34" charset="0"/>
              </a:defRPr>
            </a:lvl2pPr>
            <a:lvl3pPr marL="1143000" indent="-228600" eaLnBrk="0" hangingPunct="0">
              <a:spcBef>
                <a:spcPct val="20000"/>
              </a:spcBef>
              <a:buChar char="•"/>
              <a:defRPr sz="2400">
                <a:solidFill>
                  <a:schemeClr val="tx1"/>
                </a:solidFill>
                <a:latin typeface="Calibri" pitchFamily="34" charset="0"/>
                <a:cs typeface="Calibri" pitchFamily="34" charset="0"/>
              </a:defRPr>
            </a:lvl3pPr>
            <a:lvl4pPr marL="1600200" indent="-228600" eaLnBrk="0" hangingPunct="0">
              <a:spcBef>
                <a:spcPct val="20000"/>
              </a:spcBef>
              <a:buChar char="–"/>
              <a:defRPr sz="2000">
                <a:solidFill>
                  <a:schemeClr val="tx1"/>
                </a:solidFill>
                <a:latin typeface="Calibri" pitchFamily="34" charset="0"/>
                <a:cs typeface="Calibri" pitchFamily="34" charset="0"/>
              </a:defRPr>
            </a:lvl4pPr>
            <a:lvl5pPr marL="2057400" indent="-228600" eaLnBrk="0" hangingPunct="0">
              <a:spcBef>
                <a:spcPct val="20000"/>
              </a:spcBef>
              <a:buChar char="»"/>
              <a:defRPr sz="2000">
                <a:solidFill>
                  <a:schemeClr val="tx1"/>
                </a:solidFill>
                <a:latin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9pPr>
          </a:lstStyle>
          <a:p>
            <a:pPr algn="ctr" eaLnBrk="1" hangingPunct="1">
              <a:spcBef>
                <a:spcPct val="0"/>
              </a:spcBef>
              <a:buFontTx/>
              <a:buNone/>
            </a:pPr>
            <a:r>
              <a:rPr lang="en-US" altLang="en-US" sz="1800" i="1"/>
              <a:t>P</a:t>
            </a:r>
            <a:r>
              <a:rPr lang="en-US" altLang="en-US" sz="1800" baseline="-25000"/>
              <a:t>C</a:t>
            </a:r>
            <a:r>
              <a:rPr lang="en-US" altLang="en-US" sz="1800"/>
              <a:t>/</a:t>
            </a:r>
            <a:r>
              <a:rPr lang="en-US" altLang="en-US" sz="1800" i="1"/>
              <a:t>P</a:t>
            </a:r>
            <a:r>
              <a:rPr lang="en-US" altLang="en-US" sz="1800" baseline="-25000"/>
              <a:t>W</a:t>
            </a:r>
            <a:endParaRPr lang="en-US" altLang="en-US" sz="1800"/>
          </a:p>
        </p:txBody>
      </p:sp>
      <p:sp>
        <p:nvSpPr>
          <p:cNvPr id="9224" name="TextBox 7"/>
          <p:cNvSpPr txBox="1">
            <a:spLocks noChangeArrowheads="1"/>
          </p:cNvSpPr>
          <p:nvPr/>
        </p:nvSpPr>
        <p:spPr bwMode="auto">
          <a:xfrm>
            <a:off x="9588501" y="5283200"/>
            <a:ext cx="893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cs typeface="Calibri" pitchFamily="34" charset="0"/>
              </a:defRPr>
            </a:lvl1pPr>
            <a:lvl2pPr marL="742950" indent="-285750" eaLnBrk="0" hangingPunct="0">
              <a:spcBef>
                <a:spcPct val="20000"/>
              </a:spcBef>
              <a:buChar char="–"/>
              <a:defRPr sz="2800">
                <a:solidFill>
                  <a:schemeClr val="tx1"/>
                </a:solidFill>
                <a:latin typeface="Calibri" pitchFamily="34" charset="0"/>
                <a:cs typeface="Calibri" pitchFamily="34" charset="0"/>
              </a:defRPr>
            </a:lvl2pPr>
            <a:lvl3pPr marL="1143000" indent="-228600" eaLnBrk="0" hangingPunct="0">
              <a:spcBef>
                <a:spcPct val="20000"/>
              </a:spcBef>
              <a:buChar char="•"/>
              <a:defRPr sz="2400">
                <a:solidFill>
                  <a:schemeClr val="tx1"/>
                </a:solidFill>
                <a:latin typeface="Calibri" pitchFamily="34" charset="0"/>
                <a:cs typeface="Calibri" pitchFamily="34" charset="0"/>
              </a:defRPr>
            </a:lvl3pPr>
            <a:lvl4pPr marL="1600200" indent="-228600" eaLnBrk="0" hangingPunct="0">
              <a:spcBef>
                <a:spcPct val="20000"/>
              </a:spcBef>
              <a:buChar char="–"/>
              <a:defRPr sz="2000">
                <a:solidFill>
                  <a:schemeClr val="tx1"/>
                </a:solidFill>
                <a:latin typeface="Calibri" pitchFamily="34" charset="0"/>
                <a:cs typeface="Calibri" pitchFamily="34" charset="0"/>
              </a:defRPr>
            </a:lvl4pPr>
            <a:lvl5pPr marL="2057400" indent="-228600" eaLnBrk="0" hangingPunct="0">
              <a:spcBef>
                <a:spcPct val="20000"/>
              </a:spcBef>
              <a:buChar char="»"/>
              <a:defRPr sz="2000">
                <a:solidFill>
                  <a:schemeClr val="tx1"/>
                </a:solidFill>
                <a:latin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9pPr>
          </a:lstStyle>
          <a:p>
            <a:pPr eaLnBrk="1" hangingPunct="1">
              <a:spcBef>
                <a:spcPct val="0"/>
              </a:spcBef>
              <a:buFontTx/>
              <a:buNone/>
            </a:pPr>
            <a:r>
              <a:rPr lang="en-US" altLang="en-US" sz="1800" i="1"/>
              <a:t>Q</a:t>
            </a:r>
            <a:r>
              <a:rPr lang="en-US" altLang="en-US" sz="1800" baseline="-25000"/>
              <a:t>C</a:t>
            </a:r>
            <a:r>
              <a:rPr lang="en-US" altLang="en-US" sz="1800"/>
              <a:t>/</a:t>
            </a:r>
            <a:r>
              <a:rPr lang="en-US" altLang="en-US" sz="1800" i="1"/>
              <a:t>Q</a:t>
            </a:r>
            <a:r>
              <a:rPr lang="en-US" altLang="en-US" sz="1800" baseline="-25000"/>
              <a:t>W</a:t>
            </a:r>
          </a:p>
        </p:txBody>
      </p:sp>
      <p:sp>
        <p:nvSpPr>
          <p:cNvPr id="9225" name="TextBox 8"/>
          <p:cNvSpPr txBox="1">
            <a:spLocks noChangeArrowheads="1"/>
          </p:cNvSpPr>
          <p:nvPr/>
        </p:nvSpPr>
        <p:spPr bwMode="auto">
          <a:xfrm>
            <a:off x="9691689" y="4448175"/>
            <a:ext cx="542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cs typeface="Calibri" pitchFamily="34" charset="0"/>
              </a:defRPr>
            </a:lvl1pPr>
            <a:lvl2pPr marL="742950" indent="-285750" eaLnBrk="0" hangingPunct="0">
              <a:spcBef>
                <a:spcPct val="20000"/>
              </a:spcBef>
              <a:buChar char="–"/>
              <a:defRPr sz="2800">
                <a:solidFill>
                  <a:schemeClr val="tx1"/>
                </a:solidFill>
                <a:latin typeface="Calibri" pitchFamily="34" charset="0"/>
                <a:cs typeface="Calibri" pitchFamily="34" charset="0"/>
              </a:defRPr>
            </a:lvl2pPr>
            <a:lvl3pPr marL="1143000" indent="-228600" eaLnBrk="0" hangingPunct="0">
              <a:spcBef>
                <a:spcPct val="20000"/>
              </a:spcBef>
              <a:buChar char="•"/>
              <a:defRPr sz="2400">
                <a:solidFill>
                  <a:schemeClr val="tx1"/>
                </a:solidFill>
                <a:latin typeface="Calibri" pitchFamily="34" charset="0"/>
                <a:cs typeface="Calibri" pitchFamily="34" charset="0"/>
              </a:defRPr>
            </a:lvl3pPr>
            <a:lvl4pPr marL="1600200" indent="-228600" eaLnBrk="0" hangingPunct="0">
              <a:spcBef>
                <a:spcPct val="20000"/>
              </a:spcBef>
              <a:buChar char="–"/>
              <a:defRPr sz="2000">
                <a:solidFill>
                  <a:schemeClr val="tx1"/>
                </a:solidFill>
                <a:latin typeface="Calibri" pitchFamily="34" charset="0"/>
                <a:cs typeface="Calibri" pitchFamily="34" charset="0"/>
              </a:defRPr>
            </a:lvl4pPr>
            <a:lvl5pPr marL="2057400" indent="-228600" eaLnBrk="0" hangingPunct="0">
              <a:spcBef>
                <a:spcPct val="20000"/>
              </a:spcBef>
              <a:buChar char="»"/>
              <a:defRPr sz="2000">
                <a:solidFill>
                  <a:schemeClr val="tx1"/>
                </a:solidFill>
                <a:latin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9pPr>
          </a:lstStyle>
          <a:p>
            <a:pPr algn="ctr" eaLnBrk="1" hangingPunct="1">
              <a:spcBef>
                <a:spcPct val="0"/>
              </a:spcBef>
              <a:buFontTx/>
              <a:buNone/>
            </a:pPr>
            <a:r>
              <a:rPr lang="en-US" altLang="en-US" sz="2000" i="1"/>
              <a:t>RD</a:t>
            </a:r>
          </a:p>
        </p:txBody>
      </p:sp>
      <p:sp>
        <p:nvSpPr>
          <p:cNvPr id="9226" name="TextBox 1"/>
          <p:cNvSpPr txBox="1">
            <a:spLocks noChangeArrowheads="1"/>
          </p:cNvSpPr>
          <p:nvPr/>
        </p:nvSpPr>
        <p:spPr bwMode="auto">
          <a:xfrm>
            <a:off x="2074864" y="5468145"/>
            <a:ext cx="8085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cs typeface="Calibri" pitchFamily="34" charset="0"/>
              </a:defRPr>
            </a:lvl1pPr>
            <a:lvl2pPr marL="742950" indent="-285750" eaLnBrk="0" hangingPunct="0">
              <a:spcBef>
                <a:spcPct val="20000"/>
              </a:spcBef>
              <a:buChar char="–"/>
              <a:defRPr sz="2800">
                <a:solidFill>
                  <a:schemeClr val="tx1"/>
                </a:solidFill>
                <a:latin typeface="Calibri" pitchFamily="34" charset="0"/>
                <a:cs typeface="Calibri" pitchFamily="34" charset="0"/>
              </a:defRPr>
            </a:lvl2pPr>
            <a:lvl3pPr marL="1143000" indent="-228600" eaLnBrk="0" hangingPunct="0">
              <a:spcBef>
                <a:spcPct val="20000"/>
              </a:spcBef>
              <a:buChar char="•"/>
              <a:defRPr sz="2400">
                <a:solidFill>
                  <a:schemeClr val="tx1"/>
                </a:solidFill>
                <a:latin typeface="Calibri" pitchFamily="34" charset="0"/>
                <a:cs typeface="Calibri" pitchFamily="34" charset="0"/>
              </a:defRPr>
            </a:lvl3pPr>
            <a:lvl4pPr marL="1600200" indent="-228600" eaLnBrk="0" hangingPunct="0">
              <a:spcBef>
                <a:spcPct val="20000"/>
              </a:spcBef>
              <a:buChar char="–"/>
              <a:defRPr sz="2000">
                <a:solidFill>
                  <a:schemeClr val="tx1"/>
                </a:solidFill>
                <a:latin typeface="Calibri" pitchFamily="34" charset="0"/>
                <a:cs typeface="Calibri" pitchFamily="34" charset="0"/>
              </a:defRPr>
            </a:lvl4pPr>
            <a:lvl5pPr marL="2057400" indent="-228600" eaLnBrk="0" hangingPunct="0">
              <a:spcBef>
                <a:spcPct val="20000"/>
              </a:spcBef>
              <a:buChar char="»"/>
              <a:defRPr sz="2000">
                <a:solidFill>
                  <a:schemeClr val="tx1"/>
                </a:solidFill>
                <a:latin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9pPr>
          </a:lstStyle>
          <a:p>
            <a:pPr eaLnBrk="1" hangingPunct="1">
              <a:spcBef>
                <a:spcPct val="0"/>
              </a:spcBef>
              <a:buFontTx/>
              <a:buNone/>
            </a:pPr>
            <a:r>
              <a:rPr lang="en-US" altLang="en-US" sz="2400" b="1" dirty="0">
                <a:solidFill>
                  <a:srgbClr val="C00000"/>
                </a:solidFill>
              </a:rPr>
              <a:t>As cheese becomes more expensive relative to wine (</a:t>
            </a:r>
            <a:r>
              <a:rPr lang="en-US" altLang="en-US" sz="2400" b="1" i="1" dirty="0">
                <a:solidFill>
                  <a:srgbClr val="C00000"/>
                </a:solidFill>
              </a:rPr>
              <a:t>P</a:t>
            </a:r>
            <a:r>
              <a:rPr lang="en-US" altLang="en-US" sz="2400" b="1" baseline="-25000" dirty="0">
                <a:solidFill>
                  <a:srgbClr val="C00000"/>
                </a:solidFill>
              </a:rPr>
              <a:t>C</a:t>
            </a:r>
            <a:r>
              <a:rPr lang="en-US" altLang="en-US" sz="2400" b="1" dirty="0">
                <a:solidFill>
                  <a:srgbClr val="C00000"/>
                </a:solidFill>
              </a:rPr>
              <a:t>/</a:t>
            </a:r>
            <a:r>
              <a:rPr lang="en-US" altLang="en-US" sz="2400" b="1" i="1" dirty="0">
                <a:solidFill>
                  <a:srgbClr val="C00000"/>
                </a:solidFill>
              </a:rPr>
              <a:t>P</a:t>
            </a:r>
            <a:r>
              <a:rPr lang="en-US" altLang="en-US" sz="2400" b="1" baseline="-25000" dirty="0">
                <a:solidFill>
                  <a:srgbClr val="C00000"/>
                </a:solidFill>
              </a:rPr>
              <a:t>W</a:t>
            </a:r>
            <a:r>
              <a:rPr lang="en-US" altLang="en-US" sz="2400" b="1" dirty="0">
                <a:solidFill>
                  <a:srgbClr val="C00000"/>
                </a:solidFill>
              </a:rPr>
              <a:t>↑) the consumption of  cheese decreases relative to wine (</a:t>
            </a:r>
            <a:r>
              <a:rPr lang="en-US" altLang="en-US" sz="2400" b="1" i="1" dirty="0">
                <a:solidFill>
                  <a:srgbClr val="C00000"/>
                </a:solidFill>
              </a:rPr>
              <a:t>Q</a:t>
            </a:r>
            <a:r>
              <a:rPr lang="en-US" altLang="en-US" sz="2400" b="1" baseline="-25000" dirty="0">
                <a:solidFill>
                  <a:srgbClr val="C00000"/>
                </a:solidFill>
              </a:rPr>
              <a:t>C</a:t>
            </a:r>
            <a:r>
              <a:rPr lang="en-US" altLang="en-US" sz="2400" b="1" dirty="0">
                <a:solidFill>
                  <a:srgbClr val="C00000"/>
                </a:solidFill>
              </a:rPr>
              <a:t>/</a:t>
            </a:r>
            <a:r>
              <a:rPr lang="en-US" altLang="en-US" sz="2400" b="1" i="1" dirty="0">
                <a:solidFill>
                  <a:srgbClr val="C00000"/>
                </a:solidFill>
              </a:rPr>
              <a:t>Q</a:t>
            </a:r>
            <a:r>
              <a:rPr lang="en-US" altLang="en-US" sz="2400" b="1" baseline="-25000" dirty="0">
                <a:solidFill>
                  <a:srgbClr val="C00000"/>
                </a:solidFill>
              </a:rPr>
              <a:t>W</a:t>
            </a:r>
            <a:r>
              <a:rPr lang="en-US" altLang="en-US" sz="2400" b="1" dirty="0">
                <a:solidFill>
                  <a:srgbClr val="C00000"/>
                </a:solidFill>
              </a:rPr>
              <a:t>↓).</a:t>
            </a:r>
          </a:p>
        </p:txBody>
      </p:sp>
    </p:spTree>
    <p:extLst>
      <p:ext uri="{BB962C8B-B14F-4D97-AF65-F5344CB8AC3E}">
        <p14:creationId xmlns:p14="http://schemas.microsoft.com/office/powerpoint/2010/main" val="797222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209800" y="838200"/>
            <a:ext cx="8458200" cy="838200"/>
          </a:xfrm>
        </p:spPr>
        <p:txBody>
          <a:bodyPr>
            <a:normAutofit fontScale="90000"/>
          </a:bodyPr>
          <a:lstStyle/>
          <a:p>
            <a:pPr algn="l" eaLnBrk="1" hangingPunct="1"/>
            <a:r>
              <a:rPr lang="en-US" altLang="it-IT" dirty="0" smtClean="0">
                <a:solidFill>
                  <a:srgbClr val="141FF8"/>
                </a:solidFill>
              </a:rPr>
              <a:t>Ricardian model in pills:</a:t>
            </a:r>
            <a:endParaRPr lang="en-US" altLang="it-IT" sz="3200" dirty="0">
              <a:solidFill>
                <a:srgbClr val="141FF8"/>
              </a:solidFill>
            </a:endParaRPr>
          </a:p>
        </p:txBody>
      </p:sp>
      <p:sp>
        <p:nvSpPr>
          <p:cNvPr id="7172"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7" name="TextBox 6"/>
          <p:cNvSpPr txBox="1">
            <a:spLocks noChangeArrowheads="1"/>
          </p:cNvSpPr>
          <p:nvPr/>
        </p:nvSpPr>
        <p:spPr bwMode="auto">
          <a:xfrm>
            <a:off x="2347914" y="1676400"/>
            <a:ext cx="8320087"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ourier New" pitchFamily="49" charset="0"/>
              <a:buChar char="o"/>
            </a:pPr>
            <a:r>
              <a:rPr lang="en-US" altLang="it-IT" sz="3200" dirty="0">
                <a:solidFill>
                  <a:srgbClr val="141FF8"/>
                </a:solidFill>
              </a:rPr>
              <a:t>trade as mutually beneficial even if one country is more efficient than another</a:t>
            </a:r>
          </a:p>
          <a:p>
            <a:pPr eaLnBrk="1" hangingPunct="1">
              <a:lnSpc>
                <a:spcPts val="4300"/>
              </a:lnSpc>
              <a:buFont typeface="Courier New" pitchFamily="49" charset="0"/>
              <a:buChar char="o"/>
            </a:pPr>
            <a:r>
              <a:rPr lang="en-US" altLang="it-IT" sz="3200" dirty="0">
                <a:solidFill>
                  <a:srgbClr val="141FF8"/>
                </a:solidFill>
              </a:rPr>
              <a:t> </a:t>
            </a:r>
            <a:r>
              <a:rPr lang="en-US" altLang="it-IT" sz="3200" b="1" dirty="0">
                <a:solidFill>
                  <a:srgbClr val="FF0000"/>
                </a:solidFill>
              </a:rPr>
              <a:t>principle of comparative advantage </a:t>
            </a:r>
            <a:r>
              <a:rPr lang="en-US" altLang="it-IT" sz="3200" dirty="0">
                <a:solidFill>
                  <a:srgbClr val="141FF8"/>
                </a:solidFill>
              </a:rPr>
              <a:t>– each nation should specialize in production of those goods for which it is relatively more efficient with a lower opportunity cost</a:t>
            </a:r>
          </a:p>
          <a:p>
            <a:pPr eaLnBrk="1" hangingPunct="1">
              <a:lnSpc>
                <a:spcPts val="4300"/>
              </a:lnSpc>
              <a:buFont typeface="Courier New" pitchFamily="49" charset="0"/>
              <a:buChar char="o"/>
            </a:pPr>
            <a:r>
              <a:rPr lang="en-US" altLang="it-IT" sz="3200" dirty="0">
                <a:solidFill>
                  <a:srgbClr val="141FF8"/>
                </a:solidFill>
              </a:rPr>
              <a:t> </a:t>
            </a:r>
            <a:r>
              <a:rPr lang="en-US" altLang="it-IT" sz="3200" dirty="0">
                <a:solidFill>
                  <a:srgbClr val="FF0000"/>
                </a:solidFill>
              </a:rPr>
              <a:t>not possible for one country to have a comparative advantage in everything</a:t>
            </a:r>
          </a:p>
        </p:txBody>
      </p:sp>
    </p:spTree>
    <p:extLst>
      <p:ext uri="{BB962C8B-B14F-4D97-AF65-F5344CB8AC3E}">
        <p14:creationId xmlns:p14="http://schemas.microsoft.com/office/powerpoint/2010/main" val="344660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209800" y="811213"/>
            <a:ext cx="8458200" cy="838200"/>
          </a:xfrm>
        </p:spPr>
        <p:txBody>
          <a:bodyPr>
            <a:normAutofit fontScale="90000"/>
          </a:bodyPr>
          <a:lstStyle/>
          <a:p>
            <a:pPr algn="l" eaLnBrk="1" hangingPunct="1"/>
            <a:r>
              <a:rPr lang="en-US" altLang="it-IT" smtClean="0">
                <a:solidFill>
                  <a:srgbClr val="141FF8"/>
                </a:solidFill>
              </a:rPr>
              <a:t>Comparative Advantage  - Example</a:t>
            </a:r>
            <a:endParaRPr lang="en-US" altLang="it-IT" sz="3200">
              <a:solidFill>
                <a:srgbClr val="141FF8"/>
              </a:solidFill>
            </a:endParaRPr>
          </a:p>
        </p:txBody>
      </p:sp>
      <p:sp>
        <p:nvSpPr>
          <p:cNvPr id="8196"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7" name="TextBox 6"/>
          <p:cNvSpPr txBox="1">
            <a:spLocks noChangeArrowheads="1"/>
          </p:cNvSpPr>
          <p:nvPr/>
        </p:nvSpPr>
        <p:spPr bwMode="auto">
          <a:xfrm>
            <a:off x="2057400" y="4957763"/>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800" dirty="0">
                <a:solidFill>
                  <a:srgbClr val="141FF8"/>
                </a:solidFill>
              </a:rPr>
              <a:t>The U.S. can produce twice as much wine as the  U.K. but four times as much cloth.  Therefore the </a:t>
            </a:r>
            <a:r>
              <a:rPr lang="en-US" altLang="it-IT" sz="2800" b="1" dirty="0">
                <a:solidFill>
                  <a:srgbClr val="FF0000"/>
                </a:solidFill>
              </a:rPr>
              <a:t>U.S. should specialize in producing cloth while the U.K.  specializes in producing wine</a:t>
            </a:r>
            <a:r>
              <a:rPr lang="en-US" altLang="it-IT" sz="2800" dirty="0">
                <a:solidFill>
                  <a:srgbClr val="141FF8"/>
                </a:solidFill>
              </a:rPr>
              <a:t>.</a:t>
            </a:r>
          </a:p>
        </p:txBody>
      </p:sp>
      <p:pic>
        <p:nvPicPr>
          <p:cNvPr id="8198" name="Picture 7" descr="tb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1524000"/>
            <a:ext cx="508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00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676400" y="852488"/>
            <a:ext cx="8991600" cy="838200"/>
          </a:xfrm>
        </p:spPr>
        <p:txBody>
          <a:bodyPr>
            <a:normAutofit fontScale="90000"/>
          </a:bodyPr>
          <a:lstStyle/>
          <a:p>
            <a:pPr algn="l" eaLnBrk="1" hangingPunct="1"/>
            <a:r>
              <a:rPr lang="en-US" altLang="it-IT" dirty="0" smtClean="0">
                <a:solidFill>
                  <a:srgbClr val="141FF8"/>
                </a:solidFill>
              </a:rPr>
              <a:t>Production Possibilities Schedule (PPS)  </a:t>
            </a:r>
            <a:endParaRPr lang="en-US" altLang="it-IT" sz="3200" dirty="0">
              <a:solidFill>
                <a:srgbClr val="141FF8"/>
              </a:solidFill>
            </a:endParaRPr>
          </a:p>
        </p:txBody>
      </p:sp>
      <p:sp>
        <p:nvSpPr>
          <p:cNvPr id="9220"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7" name="TextBox 6"/>
          <p:cNvSpPr txBox="1">
            <a:spLocks noChangeArrowheads="1"/>
          </p:cNvSpPr>
          <p:nvPr/>
        </p:nvSpPr>
        <p:spPr bwMode="auto">
          <a:xfrm>
            <a:off x="1905000" y="1905001"/>
            <a:ext cx="2667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800" b="1" dirty="0">
                <a:solidFill>
                  <a:srgbClr val="141FF8"/>
                </a:solidFill>
              </a:rPr>
              <a:t>PPS</a:t>
            </a:r>
            <a:r>
              <a:rPr lang="en-US" altLang="it-IT" sz="2800" dirty="0">
                <a:solidFill>
                  <a:srgbClr val="141FF8"/>
                </a:solidFill>
              </a:rPr>
              <a:t> - </a:t>
            </a:r>
            <a:r>
              <a:rPr lang="en-US" altLang="it-IT" sz="2800" b="1" dirty="0">
                <a:solidFill>
                  <a:srgbClr val="FF0000"/>
                </a:solidFill>
              </a:rPr>
              <a:t>various combinations of two goods that a nation can produce using all available factor inputs</a:t>
            </a:r>
          </a:p>
        </p:txBody>
      </p:sp>
      <p:pic>
        <p:nvPicPr>
          <p:cNvPr id="9222" name="Picture 7" descr="fig2-1hal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87500"/>
            <a:ext cx="5638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84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209800" y="838200"/>
            <a:ext cx="8458200" cy="838200"/>
          </a:xfrm>
        </p:spPr>
        <p:txBody>
          <a:bodyPr>
            <a:normAutofit fontScale="90000"/>
          </a:bodyPr>
          <a:lstStyle/>
          <a:p>
            <a:pPr algn="l" eaLnBrk="1" hangingPunct="1"/>
            <a:r>
              <a:rPr lang="en-US" altLang="it-IT" smtClean="0">
                <a:solidFill>
                  <a:srgbClr val="141FF8"/>
                </a:solidFill>
              </a:rPr>
              <a:t>Marginal Rate of Substitution </a:t>
            </a:r>
            <a:r>
              <a:rPr lang="en-US" altLang="it-IT" sz="4000">
                <a:solidFill>
                  <a:srgbClr val="141FF8"/>
                </a:solidFill>
              </a:rPr>
              <a:t>(MRT)</a:t>
            </a:r>
          </a:p>
        </p:txBody>
      </p:sp>
      <p:sp>
        <p:nvSpPr>
          <p:cNvPr id="10244"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7" name="TextBox 6"/>
          <p:cNvSpPr txBox="1">
            <a:spLocks noChangeArrowheads="1"/>
          </p:cNvSpPr>
          <p:nvPr/>
        </p:nvSpPr>
        <p:spPr bwMode="auto">
          <a:xfrm>
            <a:off x="2347914" y="1676401"/>
            <a:ext cx="83200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800"/>
              </a:spcAft>
              <a:buFont typeface="Courier New" pitchFamily="49" charset="0"/>
              <a:buChar char="o"/>
            </a:pPr>
            <a:r>
              <a:rPr lang="en-US" altLang="it-IT" sz="2800" dirty="0">
                <a:solidFill>
                  <a:srgbClr val="141FF8"/>
                </a:solidFill>
              </a:rPr>
              <a:t> amount of one good a country must sacrifice to get one more unit of another good</a:t>
            </a:r>
          </a:p>
          <a:p>
            <a:pPr eaLnBrk="1" hangingPunct="1">
              <a:spcAft>
                <a:spcPts val="1800"/>
              </a:spcAft>
              <a:buFont typeface="Courier New" pitchFamily="49" charset="0"/>
              <a:buChar char="o"/>
            </a:pPr>
            <a:r>
              <a:rPr lang="en-US" altLang="it-IT" sz="2800" dirty="0">
                <a:solidFill>
                  <a:srgbClr val="141FF8"/>
                </a:solidFill>
              </a:rPr>
              <a:t> synonymous of </a:t>
            </a:r>
            <a:r>
              <a:rPr lang="en-US" altLang="it-IT" sz="2800" b="1" dirty="0">
                <a:solidFill>
                  <a:srgbClr val="FF0000"/>
                </a:solidFill>
              </a:rPr>
              <a:t>opportunity cost</a:t>
            </a:r>
          </a:p>
          <a:p>
            <a:pPr eaLnBrk="1" hangingPunct="1">
              <a:spcAft>
                <a:spcPts val="1800"/>
              </a:spcAft>
              <a:buFont typeface="Courier New" pitchFamily="49" charset="0"/>
              <a:buChar char="o"/>
            </a:pPr>
            <a:r>
              <a:rPr lang="en-US" altLang="it-IT" sz="2800" dirty="0">
                <a:solidFill>
                  <a:srgbClr val="141FF8"/>
                </a:solidFill>
              </a:rPr>
              <a:t> equal to the absolute </a:t>
            </a:r>
            <a:r>
              <a:rPr lang="en-US" altLang="it-IT" sz="2800" dirty="0">
                <a:solidFill>
                  <a:srgbClr val="253CE7"/>
                </a:solidFill>
              </a:rPr>
              <a:t>value</a:t>
            </a:r>
            <a:r>
              <a:rPr lang="en-US" altLang="it-IT" sz="2800" dirty="0">
                <a:solidFill>
                  <a:srgbClr val="141FF8"/>
                </a:solidFill>
              </a:rPr>
              <a:t> of the slope of the production possibilities schedule</a:t>
            </a:r>
          </a:p>
        </p:txBody>
      </p:sp>
      <p:grpSp>
        <p:nvGrpSpPr>
          <p:cNvPr id="2" name="Group 10"/>
          <p:cNvGrpSpPr>
            <a:grpSpLocks/>
          </p:cNvGrpSpPr>
          <p:nvPr/>
        </p:nvGrpSpPr>
        <p:grpSpPr bwMode="auto">
          <a:xfrm>
            <a:off x="2347914" y="4572000"/>
            <a:ext cx="5360987" cy="954088"/>
            <a:chOff x="1774902" y="3513890"/>
            <a:chExt cx="5360621" cy="953492"/>
          </a:xfrm>
        </p:grpSpPr>
        <p:sp>
          <p:nvSpPr>
            <p:cNvPr id="10250" name="TextBox 7"/>
            <p:cNvSpPr txBox="1">
              <a:spLocks noChangeArrowheads="1"/>
            </p:cNvSpPr>
            <p:nvPr/>
          </p:nvSpPr>
          <p:spPr bwMode="auto">
            <a:xfrm>
              <a:off x="3401727" y="3513890"/>
              <a:ext cx="3733796" cy="95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800" u="sng">
                  <a:solidFill>
                    <a:srgbClr val="141FF8"/>
                  </a:solidFill>
                </a:rPr>
                <a:t>∆ good Y</a:t>
              </a:r>
            </a:p>
            <a:p>
              <a:pPr eaLnBrk="1" hangingPunct="1"/>
              <a:r>
                <a:rPr lang="en-US" altLang="it-IT" sz="2800">
                  <a:solidFill>
                    <a:srgbClr val="141FF8"/>
                  </a:solidFill>
                </a:rPr>
                <a:t>∆ good X</a:t>
              </a:r>
            </a:p>
          </p:txBody>
        </p:sp>
        <p:sp>
          <p:nvSpPr>
            <p:cNvPr id="10251" name="TextBox 9"/>
            <p:cNvSpPr txBox="1">
              <a:spLocks noChangeArrowheads="1"/>
            </p:cNvSpPr>
            <p:nvPr/>
          </p:nvSpPr>
          <p:spPr bwMode="auto">
            <a:xfrm>
              <a:off x="1774902" y="3713355"/>
              <a:ext cx="2743200" cy="52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ourier New" pitchFamily="49" charset="0"/>
                <a:buChar char="o"/>
              </a:pPr>
              <a:r>
                <a:rPr lang="en-US" altLang="it-IT" sz="2800">
                  <a:solidFill>
                    <a:srgbClr val="141FF8"/>
                  </a:solidFill>
                </a:rPr>
                <a:t>  MRT =</a:t>
              </a:r>
            </a:p>
          </p:txBody>
        </p:sp>
      </p:grpSp>
      <p:sp>
        <p:nvSpPr>
          <p:cNvPr id="12" name="TextBox 11"/>
          <p:cNvSpPr txBox="1">
            <a:spLocks noChangeArrowheads="1"/>
          </p:cNvSpPr>
          <p:nvPr/>
        </p:nvSpPr>
        <p:spPr bwMode="auto">
          <a:xfrm>
            <a:off x="5638800" y="4724401"/>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sz="2800">
              <a:solidFill>
                <a:srgbClr val="253CE7"/>
              </a:solidFill>
            </a:endParaRPr>
          </a:p>
        </p:txBody>
      </p:sp>
      <p:cxnSp>
        <p:nvCxnSpPr>
          <p:cNvPr id="11" name="Straight Connector 10"/>
          <p:cNvCxnSpPr>
            <a:cxnSpLocks/>
          </p:cNvCxnSpPr>
          <p:nvPr/>
        </p:nvCxnSpPr>
        <p:spPr>
          <a:xfrm rot="5400000">
            <a:off x="3413919" y="5044282"/>
            <a:ext cx="1096963" cy="0"/>
          </a:xfrm>
          <a:prstGeom prst="line">
            <a:avLst/>
          </a:prstGeom>
          <a:ln w="19050">
            <a:solidFill>
              <a:srgbClr val="253CE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rot="5400000">
            <a:off x="4983957" y="5044282"/>
            <a:ext cx="1096963" cy="0"/>
          </a:xfrm>
          <a:prstGeom prst="line">
            <a:avLst/>
          </a:prstGeom>
          <a:ln w="19050">
            <a:solidFill>
              <a:srgbClr val="253C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7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up)">
                                      <p:cBhvr>
                                        <p:cTn id="16" dur="500"/>
                                        <p:tgtEl>
                                          <p:spTgt spid="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1000"/>
                                        <p:tgtEl>
                                          <p:spTgt spid="2"/>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2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par>
                                <p:cTn id="28" presetID="22" presetClass="entr" presetSubtype="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209800" y="811213"/>
            <a:ext cx="8458200" cy="838200"/>
          </a:xfrm>
        </p:spPr>
        <p:txBody>
          <a:bodyPr>
            <a:normAutofit fontScale="90000"/>
          </a:bodyPr>
          <a:lstStyle/>
          <a:p>
            <a:pPr algn="l" eaLnBrk="1" hangingPunct="1"/>
            <a:r>
              <a:rPr lang="en-US" altLang="it-IT" smtClean="0">
                <a:solidFill>
                  <a:srgbClr val="141FF8"/>
                </a:solidFill>
              </a:rPr>
              <a:t>MRT (cont.)</a:t>
            </a:r>
            <a:endParaRPr lang="en-US" altLang="it-IT" sz="3200">
              <a:solidFill>
                <a:srgbClr val="141FF8"/>
              </a:solidFill>
            </a:endParaRPr>
          </a:p>
        </p:txBody>
      </p:sp>
      <p:sp>
        <p:nvSpPr>
          <p:cNvPr id="11268"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7" name="TextBox 6"/>
          <p:cNvSpPr txBox="1">
            <a:spLocks noChangeArrowheads="1"/>
          </p:cNvSpPr>
          <p:nvPr/>
        </p:nvSpPr>
        <p:spPr bwMode="auto">
          <a:xfrm>
            <a:off x="1905000" y="1981201"/>
            <a:ext cx="2667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800">
                <a:solidFill>
                  <a:srgbClr val="141FF8"/>
                </a:solidFill>
              </a:rPr>
              <a:t>In this graph the MRT equals 0.5 because wheat output falls by 20 when auto rises by 40 </a:t>
            </a:r>
          </a:p>
        </p:txBody>
      </p:sp>
      <p:pic>
        <p:nvPicPr>
          <p:cNvPr id="11270" name="Picture 7" descr="fig2-1hal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87500"/>
            <a:ext cx="5638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11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2209800" y="838200"/>
            <a:ext cx="8458200" cy="838200"/>
          </a:xfrm>
        </p:spPr>
        <p:txBody>
          <a:bodyPr>
            <a:normAutofit fontScale="90000"/>
          </a:bodyPr>
          <a:lstStyle/>
          <a:p>
            <a:pPr algn="l" eaLnBrk="1" hangingPunct="1"/>
            <a:r>
              <a:rPr lang="en-US" altLang="it-IT" smtClean="0">
                <a:solidFill>
                  <a:srgbClr val="141FF8"/>
                </a:solidFill>
              </a:rPr>
              <a:t>Basis for Trade</a:t>
            </a:r>
            <a:endParaRPr lang="en-US" altLang="it-IT" sz="4000">
              <a:solidFill>
                <a:srgbClr val="141FF8"/>
              </a:solidFill>
            </a:endParaRPr>
          </a:p>
        </p:txBody>
      </p:sp>
      <p:sp>
        <p:nvSpPr>
          <p:cNvPr id="12292"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12293" name="TextBox 6"/>
          <p:cNvSpPr txBox="1">
            <a:spLocks noChangeArrowheads="1"/>
          </p:cNvSpPr>
          <p:nvPr/>
        </p:nvSpPr>
        <p:spPr bwMode="auto">
          <a:xfrm>
            <a:off x="2347914" y="1676401"/>
            <a:ext cx="80152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800"/>
              </a:spcAft>
              <a:buFont typeface="Courier New" pitchFamily="49" charset="0"/>
              <a:buChar char="o"/>
            </a:pPr>
            <a:r>
              <a:rPr lang="en-US" altLang="it-IT" sz="2800" dirty="0">
                <a:solidFill>
                  <a:srgbClr val="141FF8"/>
                </a:solidFill>
              </a:rPr>
              <a:t> </a:t>
            </a:r>
            <a:r>
              <a:rPr lang="en-US" altLang="it-IT" sz="2800" b="1" dirty="0">
                <a:solidFill>
                  <a:srgbClr val="FF0000"/>
                </a:solidFill>
              </a:rPr>
              <a:t>The MRT or opportunity cost for each nation will indicate the direction of trade</a:t>
            </a:r>
            <a:r>
              <a:rPr lang="en-US" altLang="it-IT" sz="2800" dirty="0">
                <a:solidFill>
                  <a:srgbClr val="141FF8"/>
                </a:solidFill>
              </a:rPr>
              <a:t>.</a:t>
            </a:r>
          </a:p>
          <a:p>
            <a:pPr eaLnBrk="1" hangingPunct="1">
              <a:spcAft>
                <a:spcPts val="1800"/>
              </a:spcAft>
              <a:buFont typeface="Courier New" pitchFamily="49" charset="0"/>
              <a:buChar char="o"/>
            </a:pPr>
            <a:r>
              <a:rPr lang="en-US" altLang="it-IT" sz="2800" dirty="0">
                <a:solidFill>
                  <a:srgbClr val="141FF8"/>
                </a:solidFill>
              </a:rPr>
              <a:t> The MRT or opportunity cost </a:t>
            </a:r>
            <a:r>
              <a:rPr lang="en-US" altLang="it-IT" sz="2800" b="1" dirty="0">
                <a:solidFill>
                  <a:srgbClr val="FF0000"/>
                </a:solidFill>
              </a:rPr>
              <a:t>can also indicate the potential gains from trade</a:t>
            </a:r>
            <a:r>
              <a:rPr lang="en-US" altLang="it-IT" sz="2800" dirty="0">
                <a:solidFill>
                  <a:srgbClr val="141FF8"/>
                </a:solidFill>
              </a:rPr>
              <a:t>.</a:t>
            </a:r>
          </a:p>
          <a:p>
            <a:pPr eaLnBrk="1" hangingPunct="1">
              <a:spcAft>
                <a:spcPts val="1800"/>
              </a:spcAft>
              <a:buFont typeface="Courier New" pitchFamily="49" charset="0"/>
              <a:buChar char="o"/>
            </a:pPr>
            <a:r>
              <a:rPr lang="en-US" altLang="it-IT" sz="2800" dirty="0">
                <a:solidFill>
                  <a:srgbClr val="141FF8"/>
                </a:solidFill>
              </a:rPr>
              <a:t> We begin with an assumption of constant opportunity costs.</a:t>
            </a:r>
          </a:p>
          <a:p>
            <a:pPr eaLnBrk="1" hangingPunct="1">
              <a:spcAft>
                <a:spcPts val="1800"/>
              </a:spcAft>
              <a:buFont typeface="Courier New" pitchFamily="49" charset="0"/>
              <a:buChar char="o"/>
            </a:pPr>
            <a:r>
              <a:rPr lang="en-US" altLang="it-IT" sz="2800" dirty="0">
                <a:solidFill>
                  <a:srgbClr val="141FF8"/>
                </a:solidFill>
              </a:rPr>
              <a:t> Benefits will be measured in terms of both improved production and consumption.</a:t>
            </a:r>
          </a:p>
        </p:txBody>
      </p:sp>
    </p:spTree>
    <p:extLst>
      <p:ext uri="{BB962C8B-B14F-4D97-AF65-F5344CB8AC3E}">
        <p14:creationId xmlns:p14="http://schemas.microsoft.com/office/powerpoint/2010/main" val="388292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Groups</a:t>
            </a:r>
            <a:r>
              <a:rPr lang="it-IT" dirty="0" smtClean="0"/>
              <a:t> and </a:t>
            </a:r>
            <a:r>
              <a:rPr lang="it-IT" dirty="0" err="1" smtClean="0"/>
              <a:t>topics</a:t>
            </a:r>
            <a:endParaRPr lang="en-GB" dirty="0"/>
          </a:p>
        </p:txBody>
      </p:sp>
      <p:sp>
        <p:nvSpPr>
          <p:cNvPr id="3" name="Segnaposto contenuto 2"/>
          <p:cNvSpPr>
            <a:spLocks noGrp="1"/>
          </p:cNvSpPr>
          <p:nvPr>
            <p:ph idx="1"/>
          </p:nvPr>
        </p:nvSpPr>
        <p:spPr/>
        <p:txBody>
          <a:bodyPr/>
          <a:lstStyle/>
          <a:p>
            <a:r>
              <a:rPr lang="it-IT" dirty="0" err="1" smtClean="0"/>
              <a:t>Please</a:t>
            </a:r>
            <a:r>
              <a:rPr lang="it-IT" dirty="0" smtClean="0"/>
              <a:t> </a:t>
            </a:r>
            <a:r>
              <a:rPr lang="it-IT" dirty="0" err="1" smtClean="0"/>
              <a:t>send</a:t>
            </a:r>
            <a:r>
              <a:rPr lang="it-IT" dirty="0" smtClean="0"/>
              <a:t> me an email with </a:t>
            </a:r>
            <a:r>
              <a:rPr lang="it-IT" dirty="0" err="1" smtClean="0"/>
              <a:t>names</a:t>
            </a:r>
            <a:r>
              <a:rPr lang="it-IT" dirty="0" smtClean="0"/>
              <a:t> and </a:t>
            </a:r>
            <a:r>
              <a:rPr lang="it-IT" dirty="0" err="1" smtClean="0"/>
              <a:t>topic</a:t>
            </a:r>
            <a:endParaRPr lang="it-IT" dirty="0" smtClean="0"/>
          </a:p>
          <a:p>
            <a:endParaRPr lang="en-GB" dirty="0"/>
          </a:p>
        </p:txBody>
      </p:sp>
    </p:spTree>
    <p:extLst>
      <p:ext uri="{BB962C8B-B14F-4D97-AF65-F5344CB8AC3E}">
        <p14:creationId xmlns:p14="http://schemas.microsoft.com/office/powerpoint/2010/main" val="4166161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209800" y="838200"/>
            <a:ext cx="8458200" cy="838200"/>
          </a:xfrm>
        </p:spPr>
        <p:txBody>
          <a:bodyPr>
            <a:normAutofit fontScale="90000"/>
          </a:bodyPr>
          <a:lstStyle/>
          <a:p>
            <a:pPr algn="l" eaLnBrk="1" hangingPunct="1"/>
            <a:r>
              <a:rPr lang="en-US" altLang="it-IT" smtClean="0">
                <a:solidFill>
                  <a:srgbClr val="141FF8"/>
                </a:solidFill>
              </a:rPr>
              <a:t>Gains from Specialization</a:t>
            </a:r>
            <a:endParaRPr lang="en-US" altLang="it-IT" sz="4000">
              <a:solidFill>
                <a:srgbClr val="141FF8"/>
              </a:solidFill>
            </a:endParaRPr>
          </a:p>
        </p:txBody>
      </p:sp>
      <p:sp>
        <p:nvSpPr>
          <p:cNvPr id="13316"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pic>
        <p:nvPicPr>
          <p:cNvPr id="13317" name="Picture 7" descr="fig2-1wide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7075" y="1600200"/>
            <a:ext cx="81978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752600" y="56388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it-IT" sz="2400">
                <a:solidFill>
                  <a:srgbClr val="253CE7"/>
                </a:solidFill>
              </a:rPr>
              <a:t>1 additional auto in the U.S. =&gt; loss of 0.5 bushel of wheat</a:t>
            </a:r>
          </a:p>
          <a:p>
            <a:pPr algn="ctr" eaLnBrk="1" hangingPunct="1"/>
            <a:r>
              <a:rPr lang="en-US" altLang="it-IT" sz="2400">
                <a:solidFill>
                  <a:srgbClr val="253CE7"/>
                </a:solidFill>
              </a:rPr>
              <a:t>1 additional auto in Canada =&gt; loss of 2 bushels of wheat</a:t>
            </a:r>
          </a:p>
        </p:txBody>
      </p:sp>
    </p:spTree>
    <p:extLst>
      <p:ext uri="{BB962C8B-B14F-4D97-AF65-F5344CB8AC3E}">
        <p14:creationId xmlns:p14="http://schemas.microsoft.com/office/powerpoint/2010/main" val="2070347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209800" y="838200"/>
            <a:ext cx="8458200" cy="838200"/>
          </a:xfrm>
        </p:spPr>
        <p:txBody>
          <a:bodyPr>
            <a:normAutofit fontScale="90000"/>
          </a:bodyPr>
          <a:lstStyle/>
          <a:p>
            <a:pPr algn="l" eaLnBrk="1" hangingPunct="1"/>
            <a:r>
              <a:rPr lang="en-US" altLang="it-IT" dirty="0" smtClean="0">
                <a:solidFill>
                  <a:srgbClr val="141FF8"/>
                </a:solidFill>
              </a:rPr>
              <a:t>Gains from Specialization (cont.)</a:t>
            </a:r>
            <a:endParaRPr lang="en-US" altLang="it-IT" sz="4000" dirty="0">
              <a:solidFill>
                <a:srgbClr val="141FF8"/>
              </a:solidFill>
            </a:endParaRPr>
          </a:p>
        </p:txBody>
      </p:sp>
      <p:sp>
        <p:nvSpPr>
          <p:cNvPr id="14340"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pic>
        <p:nvPicPr>
          <p:cNvPr id="14341" name="Picture 7" descr="fig2-1wide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7075" y="1600200"/>
            <a:ext cx="81978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752600" y="548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400" dirty="0">
                <a:solidFill>
                  <a:srgbClr val="253CE7"/>
                </a:solidFill>
              </a:rPr>
              <a:t>Since the </a:t>
            </a:r>
            <a:r>
              <a:rPr lang="en-US" altLang="it-IT" sz="2400" b="1" dirty="0">
                <a:solidFill>
                  <a:srgbClr val="FF0000"/>
                </a:solidFill>
              </a:rPr>
              <a:t>U.S. has a lower opportunity cost of auto production, it will be mutually beneficial for the U.S. to produce autos and trade them to Canada for wheat</a:t>
            </a:r>
            <a:r>
              <a:rPr lang="en-US" altLang="it-IT" sz="2400" dirty="0">
                <a:solidFill>
                  <a:srgbClr val="253CE7"/>
                </a:solidFill>
              </a:rPr>
              <a:t>.</a:t>
            </a:r>
          </a:p>
        </p:txBody>
      </p:sp>
    </p:spTree>
    <p:extLst>
      <p:ext uri="{BB962C8B-B14F-4D97-AF65-F5344CB8AC3E}">
        <p14:creationId xmlns:p14="http://schemas.microsoft.com/office/powerpoint/2010/main" val="287793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209800" y="838200"/>
            <a:ext cx="8458200" cy="838200"/>
          </a:xfrm>
        </p:spPr>
        <p:txBody>
          <a:bodyPr>
            <a:normAutofit fontScale="90000"/>
          </a:bodyPr>
          <a:lstStyle/>
          <a:p>
            <a:pPr algn="l" eaLnBrk="1" hangingPunct="1"/>
            <a:r>
              <a:rPr lang="en-US" altLang="it-IT" smtClean="0">
                <a:solidFill>
                  <a:srgbClr val="141FF8"/>
                </a:solidFill>
              </a:rPr>
              <a:t>Production Gains</a:t>
            </a:r>
            <a:endParaRPr lang="en-US" altLang="it-IT" sz="4000">
              <a:solidFill>
                <a:srgbClr val="141FF8"/>
              </a:solidFill>
            </a:endParaRPr>
          </a:p>
        </p:txBody>
      </p:sp>
      <p:sp>
        <p:nvSpPr>
          <p:cNvPr id="15364"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9" name="TextBox 8"/>
          <p:cNvSpPr txBox="1">
            <a:spLocks noChangeArrowheads="1"/>
          </p:cNvSpPr>
          <p:nvPr/>
        </p:nvSpPr>
        <p:spPr bwMode="auto">
          <a:xfrm>
            <a:off x="1828800" y="4138613"/>
            <a:ext cx="8534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ourier New" pitchFamily="49" charset="0"/>
              <a:buChar char="o"/>
            </a:pPr>
            <a:r>
              <a:rPr lang="en-US" altLang="it-IT" sz="2400">
                <a:solidFill>
                  <a:srgbClr val="253CE7"/>
                </a:solidFill>
              </a:rPr>
              <a:t> </a:t>
            </a:r>
            <a:r>
              <a:rPr lang="en-US" altLang="it-IT" sz="2800">
                <a:solidFill>
                  <a:srgbClr val="253CE7"/>
                </a:solidFill>
              </a:rPr>
              <a:t>Without trade or specialization, world production is 80 autos and 120 bushels of wheat.</a:t>
            </a:r>
          </a:p>
          <a:p>
            <a:pPr eaLnBrk="1" hangingPunct="1"/>
            <a:endParaRPr lang="en-US" altLang="it-IT" sz="1400">
              <a:solidFill>
                <a:srgbClr val="253CE7"/>
              </a:solidFill>
            </a:endParaRPr>
          </a:p>
          <a:p>
            <a:pPr eaLnBrk="1" hangingPunct="1">
              <a:buFont typeface="Courier New" pitchFamily="49" charset="0"/>
              <a:buChar char="o"/>
            </a:pPr>
            <a:r>
              <a:rPr lang="en-US" altLang="it-IT" sz="2400">
                <a:solidFill>
                  <a:srgbClr val="253CE7"/>
                </a:solidFill>
              </a:rPr>
              <a:t> </a:t>
            </a:r>
            <a:r>
              <a:rPr lang="en-US" altLang="it-IT" sz="2800">
                <a:solidFill>
                  <a:srgbClr val="253CE7"/>
                </a:solidFill>
              </a:rPr>
              <a:t>If both nations specialized based on their comparative advantages, world production would increase to 120 autos and 160 bushels of wheat.</a:t>
            </a:r>
          </a:p>
        </p:txBody>
      </p:sp>
      <p:pic>
        <p:nvPicPr>
          <p:cNvPr id="15366" name="Picture 9" descr="tb2-4small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5626" y="1752600"/>
            <a:ext cx="8537575" cy="2286000"/>
          </a:xfrm>
          <a:prstGeom prst="rect">
            <a:avLst/>
          </a:prstGeom>
          <a:noFill/>
          <a:ln w="25400">
            <a:solidFill>
              <a:srgbClr val="253CE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8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up)">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2209800" y="793750"/>
            <a:ext cx="8458200" cy="838200"/>
          </a:xfrm>
        </p:spPr>
        <p:txBody>
          <a:bodyPr>
            <a:normAutofit fontScale="90000"/>
          </a:bodyPr>
          <a:lstStyle/>
          <a:p>
            <a:pPr algn="l" eaLnBrk="1" hangingPunct="1"/>
            <a:r>
              <a:rPr lang="en-US" altLang="it-IT" smtClean="0">
                <a:solidFill>
                  <a:srgbClr val="141FF8"/>
                </a:solidFill>
              </a:rPr>
              <a:t>Consumption Gains</a:t>
            </a:r>
            <a:endParaRPr lang="en-US" altLang="it-IT" sz="4000">
              <a:solidFill>
                <a:srgbClr val="141FF8"/>
              </a:solidFill>
            </a:endParaRPr>
          </a:p>
        </p:txBody>
      </p:sp>
      <p:sp>
        <p:nvSpPr>
          <p:cNvPr id="16388"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9" name="TextBox 8"/>
          <p:cNvSpPr txBox="1">
            <a:spLocks noChangeArrowheads="1"/>
          </p:cNvSpPr>
          <p:nvPr/>
        </p:nvSpPr>
        <p:spPr bwMode="auto">
          <a:xfrm>
            <a:off x="1828800" y="561975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ourier New" pitchFamily="49" charset="0"/>
              <a:buChar char="o"/>
            </a:pPr>
            <a:r>
              <a:rPr lang="en-US" altLang="it-IT" sz="2400">
                <a:solidFill>
                  <a:srgbClr val="253CE7"/>
                </a:solidFill>
              </a:rPr>
              <a:t> </a:t>
            </a:r>
            <a:r>
              <a:rPr lang="en-US" altLang="it-IT" sz="2800">
                <a:solidFill>
                  <a:srgbClr val="253CE7"/>
                </a:solidFill>
              </a:rPr>
              <a:t>If the U.S. trades 60 autos for 60 bushels of wheat, then consumption will increase in each country.</a:t>
            </a:r>
          </a:p>
        </p:txBody>
      </p:sp>
      <p:pic>
        <p:nvPicPr>
          <p:cNvPr id="16390" name="Picture 9" descr="tb2-4small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570038"/>
            <a:ext cx="7886700" cy="3886200"/>
          </a:xfrm>
          <a:prstGeom prst="rect">
            <a:avLst/>
          </a:prstGeom>
          <a:noFill/>
          <a:ln w="25400">
            <a:solidFill>
              <a:srgbClr val="253CE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3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209800" y="720725"/>
            <a:ext cx="8458200" cy="838200"/>
          </a:xfrm>
        </p:spPr>
        <p:txBody>
          <a:bodyPr>
            <a:normAutofit fontScale="90000"/>
          </a:bodyPr>
          <a:lstStyle/>
          <a:p>
            <a:pPr algn="l" eaLnBrk="1" hangingPunct="1"/>
            <a:r>
              <a:rPr lang="en-US" altLang="it-IT" smtClean="0">
                <a:solidFill>
                  <a:srgbClr val="141FF8"/>
                </a:solidFill>
              </a:rPr>
              <a:t>Consumption Gains (cont.)</a:t>
            </a:r>
            <a:endParaRPr lang="en-US" altLang="it-IT" sz="4000">
              <a:solidFill>
                <a:srgbClr val="141FF8"/>
              </a:solidFill>
            </a:endParaRPr>
          </a:p>
        </p:txBody>
      </p:sp>
      <p:sp>
        <p:nvSpPr>
          <p:cNvPr id="17412"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9" name="TextBox 8"/>
          <p:cNvSpPr txBox="1">
            <a:spLocks noChangeArrowheads="1"/>
          </p:cNvSpPr>
          <p:nvPr/>
        </p:nvSpPr>
        <p:spPr bwMode="auto">
          <a:xfrm>
            <a:off x="1828800" y="5294314"/>
            <a:ext cx="8534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400" dirty="0">
                <a:solidFill>
                  <a:srgbClr val="253CE7"/>
                </a:solidFill>
              </a:rPr>
              <a:t>G</a:t>
            </a:r>
            <a:r>
              <a:rPr lang="en-US" altLang="it-IT" sz="2800" dirty="0">
                <a:solidFill>
                  <a:srgbClr val="253CE7"/>
                </a:solidFill>
              </a:rPr>
              <a:t>raphically consumption could increase from A to C for the U.S. and A’ to C’ for Canada or elsewhere along the Trading Possibilities Lines.</a:t>
            </a:r>
          </a:p>
        </p:txBody>
      </p:sp>
      <p:pic>
        <p:nvPicPr>
          <p:cNvPr id="17414" name="Picture 6" descr="fig2-1wide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482725"/>
            <a:ext cx="83629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88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2209800" y="720725"/>
            <a:ext cx="8458200" cy="838200"/>
          </a:xfrm>
        </p:spPr>
        <p:txBody>
          <a:bodyPr>
            <a:normAutofit fontScale="90000"/>
          </a:bodyPr>
          <a:lstStyle/>
          <a:p>
            <a:pPr algn="l" eaLnBrk="1" hangingPunct="1"/>
            <a:r>
              <a:rPr lang="en-US" altLang="it-IT" smtClean="0">
                <a:solidFill>
                  <a:srgbClr val="141FF8"/>
                </a:solidFill>
              </a:rPr>
              <a:t>Distributing Gains from Trade</a:t>
            </a:r>
            <a:endParaRPr lang="en-US" altLang="it-IT" sz="4000">
              <a:solidFill>
                <a:srgbClr val="141FF8"/>
              </a:solidFill>
            </a:endParaRPr>
          </a:p>
        </p:txBody>
      </p:sp>
      <p:sp>
        <p:nvSpPr>
          <p:cNvPr id="18436"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18437" name="TextBox 8"/>
          <p:cNvSpPr txBox="1">
            <a:spLocks noChangeArrowheads="1"/>
          </p:cNvSpPr>
          <p:nvPr/>
        </p:nvSpPr>
        <p:spPr bwMode="auto">
          <a:xfrm>
            <a:off x="1828800" y="1452564"/>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ourier New" pitchFamily="49" charset="0"/>
              <a:buChar char="o"/>
            </a:pPr>
            <a:r>
              <a:rPr lang="en-US" altLang="it-IT" sz="2800">
                <a:solidFill>
                  <a:srgbClr val="253CE7"/>
                </a:solidFill>
              </a:rPr>
              <a:t> comparative advantage =&gt; only outer limits for the terms of trade </a:t>
            </a:r>
          </a:p>
        </p:txBody>
      </p:sp>
      <p:pic>
        <p:nvPicPr>
          <p:cNvPr id="8" name="Picture 7" descr="fig2-2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6688" y="2057400"/>
            <a:ext cx="48879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828800" y="2478088"/>
            <a:ext cx="28194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200"/>
              </a:spcAft>
              <a:buFont typeface="Courier New" pitchFamily="49" charset="0"/>
              <a:buChar char="o"/>
            </a:pPr>
            <a:r>
              <a:rPr lang="en-US" altLang="it-IT" sz="2800">
                <a:solidFill>
                  <a:srgbClr val="253CE7"/>
                </a:solidFill>
              </a:rPr>
              <a:t> based on domestic cost ratios</a:t>
            </a:r>
          </a:p>
          <a:p>
            <a:pPr eaLnBrk="1" hangingPunct="1">
              <a:spcAft>
                <a:spcPts val="1200"/>
              </a:spcAft>
              <a:buFont typeface="Courier New" pitchFamily="49" charset="0"/>
              <a:buChar char="o"/>
            </a:pPr>
            <a:r>
              <a:rPr lang="en-US" altLang="it-IT" sz="2800">
                <a:solidFill>
                  <a:srgbClr val="253CE7"/>
                </a:solidFill>
              </a:rPr>
              <a:t> form no-trade boundaries and region of mutually beneficial trade</a:t>
            </a:r>
            <a:endParaRPr lang="en-US" altLang="it-IT" sz="2800"/>
          </a:p>
        </p:txBody>
      </p:sp>
    </p:spTree>
    <p:extLst>
      <p:ext uri="{BB962C8B-B14F-4D97-AF65-F5344CB8AC3E}">
        <p14:creationId xmlns:p14="http://schemas.microsoft.com/office/powerpoint/2010/main" val="149483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up)">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209800" y="720725"/>
            <a:ext cx="8458200" cy="838200"/>
          </a:xfrm>
        </p:spPr>
        <p:txBody>
          <a:bodyPr>
            <a:normAutofit fontScale="90000"/>
          </a:bodyPr>
          <a:lstStyle/>
          <a:p>
            <a:pPr algn="l" eaLnBrk="1" hangingPunct="1"/>
            <a:r>
              <a:rPr lang="en-US" altLang="it-IT" smtClean="0">
                <a:solidFill>
                  <a:srgbClr val="141FF8"/>
                </a:solidFill>
              </a:rPr>
              <a:t>Equilibrium Terms of Trade</a:t>
            </a:r>
            <a:endParaRPr lang="en-US" altLang="it-IT" sz="4000">
              <a:solidFill>
                <a:srgbClr val="141FF8"/>
              </a:solidFill>
            </a:endParaRPr>
          </a:p>
        </p:txBody>
      </p:sp>
      <p:sp>
        <p:nvSpPr>
          <p:cNvPr id="19460"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sp>
        <p:nvSpPr>
          <p:cNvPr id="11" name="TextBox 10"/>
          <p:cNvSpPr txBox="1">
            <a:spLocks noChangeArrowheads="1"/>
          </p:cNvSpPr>
          <p:nvPr/>
        </p:nvSpPr>
        <p:spPr bwMode="auto">
          <a:xfrm>
            <a:off x="2089150" y="1528763"/>
            <a:ext cx="8015288"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200"/>
              </a:spcAft>
            </a:pPr>
            <a:r>
              <a:rPr lang="en-US" altLang="it-IT" sz="2800">
                <a:solidFill>
                  <a:srgbClr val="141FF8"/>
                </a:solidFill>
              </a:rPr>
              <a:t>John Stuart Mill – Theory of Reciprocal Demand</a:t>
            </a:r>
          </a:p>
          <a:p>
            <a:pPr eaLnBrk="1" hangingPunct="1">
              <a:spcAft>
                <a:spcPts val="1200"/>
              </a:spcAft>
              <a:buFont typeface="Courier New" pitchFamily="49" charset="0"/>
              <a:buChar char="o"/>
            </a:pPr>
            <a:r>
              <a:rPr lang="en-US" altLang="it-IT" sz="2800">
                <a:solidFill>
                  <a:srgbClr val="141FF8"/>
                </a:solidFill>
              </a:rPr>
              <a:t> terms of trade determined by the relative strength of each nation’s demand for the other nation’s product</a:t>
            </a:r>
          </a:p>
          <a:p>
            <a:pPr eaLnBrk="1" hangingPunct="1">
              <a:spcAft>
                <a:spcPts val="1200"/>
              </a:spcAft>
              <a:buFont typeface="Courier New" pitchFamily="49" charset="0"/>
              <a:buChar char="o"/>
            </a:pPr>
            <a:r>
              <a:rPr lang="en-US" altLang="it-IT" sz="2800">
                <a:solidFill>
                  <a:srgbClr val="141FF8"/>
                </a:solidFill>
              </a:rPr>
              <a:t> nations of roughly equal size =&gt; gains from trade distributed roughly equally</a:t>
            </a:r>
          </a:p>
          <a:p>
            <a:pPr eaLnBrk="1" hangingPunct="1">
              <a:spcAft>
                <a:spcPts val="1200"/>
              </a:spcAft>
              <a:buFont typeface="Courier New" pitchFamily="49" charset="0"/>
              <a:buChar char="o"/>
            </a:pPr>
            <a:r>
              <a:rPr lang="en-US" altLang="it-IT" sz="2800">
                <a:solidFill>
                  <a:srgbClr val="141FF8"/>
                </a:solidFill>
              </a:rPr>
              <a:t> one nation larger =&gt; smaller nation attains most of the gains from trade because trade occurs closer to the larger nation’s existing price ratio  –  “</a:t>
            </a:r>
            <a:r>
              <a:rPr lang="en-US" altLang="it-IT" sz="2800" i="1">
                <a:solidFill>
                  <a:srgbClr val="141FF8"/>
                </a:solidFill>
              </a:rPr>
              <a:t>importance of being unimportant”</a:t>
            </a:r>
          </a:p>
        </p:txBody>
      </p:sp>
    </p:spTree>
    <p:extLst>
      <p:ext uri="{BB962C8B-B14F-4D97-AF65-F5344CB8AC3E}">
        <p14:creationId xmlns:p14="http://schemas.microsoft.com/office/powerpoint/2010/main" val="121320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up)">
                                      <p:cBhvr>
                                        <p:cTn id="7" dur="500"/>
                                        <p:tgtEl>
                                          <p:spTgt spid="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up)">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up)">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2209800" y="720725"/>
            <a:ext cx="8458200" cy="838200"/>
          </a:xfrm>
        </p:spPr>
        <p:txBody>
          <a:bodyPr>
            <a:normAutofit fontScale="90000"/>
          </a:bodyPr>
          <a:lstStyle/>
          <a:p>
            <a:pPr algn="l" eaLnBrk="1" hangingPunct="1"/>
            <a:r>
              <a:rPr lang="en-US" altLang="it-IT" smtClean="0">
                <a:solidFill>
                  <a:srgbClr val="141FF8"/>
                </a:solidFill>
              </a:rPr>
              <a:t>Terms of Trade Estimates</a:t>
            </a:r>
            <a:endParaRPr lang="en-US" altLang="it-IT" sz="4000">
              <a:solidFill>
                <a:srgbClr val="141FF8"/>
              </a:solidFill>
            </a:endParaRPr>
          </a:p>
        </p:txBody>
      </p:sp>
      <p:sp>
        <p:nvSpPr>
          <p:cNvPr id="4" name="Flowchart: Alternate Process 3"/>
          <p:cNvSpPr/>
          <p:nvPr/>
        </p:nvSpPr>
        <p:spPr>
          <a:xfrm>
            <a:off x="2095500" y="430213"/>
            <a:ext cx="8001000" cy="457200"/>
          </a:xfrm>
          <a:prstGeom prst="flowChartAlternateProcess">
            <a:avLst/>
          </a:prstGeom>
          <a:gradFill flip="none" rotWithShape="1">
            <a:gsLst>
              <a:gs pos="0">
                <a:srgbClr val="0E0795"/>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0484" name="TextBox 4"/>
          <p:cNvSpPr txBox="1">
            <a:spLocks noChangeArrowheads="1"/>
          </p:cNvSpPr>
          <p:nvPr/>
        </p:nvSpPr>
        <p:spPr bwMode="auto">
          <a:xfrm>
            <a:off x="4114800" y="43434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t-IT" altLang="it-IT"/>
          </a:p>
        </p:txBody>
      </p:sp>
      <p:grpSp>
        <p:nvGrpSpPr>
          <p:cNvPr id="2" name="Group 10"/>
          <p:cNvGrpSpPr>
            <a:grpSpLocks/>
          </p:cNvGrpSpPr>
          <p:nvPr/>
        </p:nvGrpSpPr>
        <p:grpSpPr bwMode="auto">
          <a:xfrm>
            <a:off x="1752600" y="1498600"/>
            <a:ext cx="7086600" cy="954088"/>
            <a:chOff x="1295320" y="3815290"/>
            <a:chExt cx="6552755" cy="953511"/>
          </a:xfrm>
        </p:grpSpPr>
        <p:sp>
          <p:nvSpPr>
            <p:cNvPr id="20488" name="TextBox 7"/>
            <p:cNvSpPr txBox="1">
              <a:spLocks noChangeArrowheads="1"/>
            </p:cNvSpPr>
            <p:nvPr/>
          </p:nvSpPr>
          <p:spPr bwMode="auto">
            <a:xfrm>
              <a:off x="3972789" y="3815290"/>
              <a:ext cx="2818390" cy="95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sz="2800" u="sng">
                  <a:solidFill>
                    <a:srgbClr val="141FF8"/>
                  </a:solidFill>
                </a:rPr>
                <a:t>export price index</a:t>
              </a:r>
            </a:p>
            <a:p>
              <a:pPr eaLnBrk="1" hangingPunct="1"/>
              <a:r>
                <a:rPr lang="en-US" altLang="it-IT" sz="2800">
                  <a:solidFill>
                    <a:srgbClr val="141FF8"/>
                  </a:solidFill>
                </a:rPr>
                <a:t>import price index</a:t>
              </a:r>
            </a:p>
          </p:txBody>
        </p:sp>
        <p:sp>
          <p:nvSpPr>
            <p:cNvPr id="20489" name="TextBox 9"/>
            <p:cNvSpPr txBox="1">
              <a:spLocks noChangeArrowheads="1"/>
            </p:cNvSpPr>
            <p:nvPr/>
          </p:nvSpPr>
          <p:spPr bwMode="auto">
            <a:xfrm>
              <a:off x="1295320" y="4010447"/>
              <a:ext cx="6552755" cy="52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ourier New" pitchFamily="49" charset="0"/>
                <a:buChar char="o"/>
              </a:pPr>
              <a:r>
                <a:rPr lang="en-US" altLang="it-IT" sz="2800">
                  <a:solidFill>
                    <a:srgbClr val="141FF8"/>
                  </a:solidFill>
                </a:rPr>
                <a:t> terms of trade =                               × 100</a:t>
              </a:r>
            </a:p>
          </p:txBody>
        </p:sp>
      </p:grpSp>
      <p:pic>
        <p:nvPicPr>
          <p:cNvPr id="10" name="Picture 9" descr="tb2-5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839" y="2557463"/>
            <a:ext cx="5521325" cy="4037012"/>
          </a:xfrm>
          <a:prstGeom prst="rect">
            <a:avLst/>
          </a:prstGeom>
          <a:noFill/>
          <a:ln w="25400">
            <a:solidFill>
              <a:srgbClr val="253CE7"/>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a:spLocks noChangeArrowheads="1"/>
          </p:cNvSpPr>
          <p:nvPr/>
        </p:nvSpPr>
        <p:spPr bwMode="auto">
          <a:xfrm>
            <a:off x="1752600" y="2427289"/>
            <a:ext cx="28194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ourier New" pitchFamily="49" charset="0"/>
              <a:buChar char="o"/>
            </a:pPr>
            <a:r>
              <a:rPr lang="en-US" altLang="it-IT" sz="2800">
                <a:solidFill>
                  <a:srgbClr val="141FF8"/>
                </a:solidFill>
              </a:rPr>
              <a:t> prices of exports rise in relation to imports shows improvement</a:t>
            </a:r>
          </a:p>
          <a:p>
            <a:pPr eaLnBrk="1" hangingPunct="1"/>
            <a:endParaRPr lang="en-US" altLang="it-IT" sz="1400">
              <a:solidFill>
                <a:srgbClr val="141FF8"/>
              </a:solidFill>
            </a:endParaRPr>
          </a:p>
          <a:p>
            <a:pPr eaLnBrk="1" hangingPunct="1">
              <a:buFont typeface="Courier New" pitchFamily="49" charset="0"/>
              <a:buChar char="o"/>
            </a:pPr>
            <a:r>
              <a:rPr lang="en-US" altLang="it-IT" sz="2800">
                <a:solidFill>
                  <a:srgbClr val="141FF8"/>
                </a:solidFill>
              </a:rPr>
              <a:t> 2006 terms of trade data using 2000 as the base year</a:t>
            </a:r>
            <a:endParaRPr lang="en-US" altLang="it-IT" sz="2800"/>
          </a:p>
        </p:txBody>
      </p:sp>
    </p:spTree>
    <p:extLst>
      <p:ext uri="{BB962C8B-B14F-4D97-AF65-F5344CB8AC3E}">
        <p14:creationId xmlns:p14="http://schemas.microsoft.com/office/powerpoint/2010/main" val="125294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up)">
                                      <p:cBhvr>
                                        <p:cTn id="17" dur="500"/>
                                        <p:tgtEl>
                                          <p:spTgt spid="13">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4000" dirty="0"/>
              <a:t>More on Ricardian Assumptions—Technology</a:t>
            </a:r>
          </a:p>
        </p:txBody>
      </p:sp>
      <p:sp>
        <p:nvSpPr>
          <p:cNvPr id="10243" name="Rectangle 3"/>
          <p:cNvSpPr>
            <a:spLocks noGrp="1" noChangeArrowheads="1"/>
          </p:cNvSpPr>
          <p:nvPr>
            <p:ph type="body" idx="1"/>
          </p:nvPr>
        </p:nvSpPr>
        <p:spPr/>
        <p:txBody>
          <a:bodyPr/>
          <a:lstStyle/>
          <a:p>
            <a:pPr eaLnBrk="1" hangingPunct="1"/>
            <a:r>
              <a:rPr lang="en-US" altLang="en-US" dirty="0" smtClean="0"/>
              <a:t>Goods are produced (out of labor) with technologies that satisfy </a:t>
            </a:r>
            <a:r>
              <a:rPr lang="en-US" altLang="en-US" b="1" dirty="0" smtClean="0">
                <a:solidFill>
                  <a:srgbClr val="C00000"/>
                </a:solidFill>
              </a:rPr>
              <a:t>Constant Returns to Scale</a:t>
            </a:r>
            <a:r>
              <a:rPr lang="en-US" altLang="en-US" dirty="0" smtClean="0"/>
              <a:t>. </a:t>
            </a:r>
          </a:p>
          <a:p>
            <a:pPr lvl="1" eaLnBrk="1" hangingPunct="1"/>
            <a:r>
              <a:rPr lang="en-US" altLang="en-US" dirty="0" smtClean="0"/>
              <a:t>That is, if the amount of labor employed in wine (respectively, cheese) production is doubled, then the amount of wine (respectively, cheese) produced will also double. </a:t>
            </a:r>
          </a:p>
          <a:p>
            <a:pPr lvl="1" eaLnBrk="1" hangingPunct="1"/>
            <a:r>
              <a:rPr lang="en-US" altLang="en-US" dirty="0" smtClean="0"/>
              <a:t>Put another way, the </a:t>
            </a:r>
            <a:r>
              <a:rPr lang="en-US" altLang="en-US" b="1" dirty="0" smtClean="0">
                <a:solidFill>
                  <a:srgbClr val="C00000"/>
                </a:solidFill>
              </a:rPr>
              <a:t>unit labor requirement </a:t>
            </a:r>
            <a:r>
              <a:rPr lang="en-US" altLang="en-US" dirty="0" smtClean="0"/>
              <a:t>in wine (respectively, cheese) production is constant</a:t>
            </a:r>
          </a:p>
        </p:txBody>
      </p:sp>
    </p:spTree>
    <p:extLst>
      <p:ext uri="{BB962C8B-B14F-4D97-AF65-F5344CB8AC3E}">
        <p14:creationId xmlns:p14="http://schemas.microsoft.com/office/powerpoint/2010/main" val="1175969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altLang="en-US" dirty="0" smtClean="0"/>
              <a:t>Technology: An Example</a:t>
            </a:r>
          </a:p>
        </p:txBody>
      </p:sp>
      <p:graphicFrame>
        <p:nvGraphicFramePr>
          <p:cNvPr id="8222" name="Group 30"/>
          <p:cNvGraphicFramePr>
            <a:graphicFrameLocks noGrp="1"/>
          </p:cNvGraphicFramePr>
          <p:nvPr>
            <p:ph type="tbl" idx="1"/>
          </p:nvPr>
        </p:nvGraphicFramePr>
        <p:xfrm>
          <a:off x="2632076" y="1965325"/>
          <a:ext cx="7132637" cy="3665538"/>
        </p:xfrm>
        <a:graphic>
          <a:graphicData uri="http://schemas.openxmlformats.org/drawingml/2006/table">
            <a:tbl>
              <a:tblPr/>
              <a:tblGrid>
                <a:gridCol w="1340187"/>
                <a:gridCol w="2931279"/>
                <a:gridCol w="2861171"/>
              </a:tblGrid>
              <a:tr h="88422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Calibri" pitchFamily="34" charset="0"/>
                        </a:rPr>
                        <a:t>Unit Labor requirements</a:t>
                      </a:r>
                    </a:p>
                  </a:txBody>
                  <a:tcPr marL="91446" marR="91446" marT="45736" marB="4573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18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cs typeface="Calibri" pitchFamily="34" charset="0"/>
                      </a:endParaRPr>
                    </a:p>
                  </a:txBody>
                  <a:tcPr marL="91446" marR="91446"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cs typeface="Calibri" pitchFamily="34" charset="0"/>
                        </a:rPr>
                        <a:t>Cheese</a:t>
                      </a:r>
                    </a:p>
                  </a:txBody>
                  <a:tcPr marL="91446" marR="91446"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cs typeface="Calibri" pitchFamily="34" charset="0"/>
                        </a:rPr>
                        <a:t>Wine</a:t>
                      </a:r>
                    </a:p>
                  </a:txBody>
                  <a:tcPr marL="91446" marR="91446"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cs typeface="Calibri" pitchFamily="34" charset="0"/>
                        </a:rPr>
                        <a:t>Home</a:t>
                      </a:r>
                    </a:p>
                  </a:txBody>
                  <a:tcPr marL="91446" marR="91446"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Calibri" pitchFamily="34" charset="0"/>
                        </a:rPr>
                        <a:t>1 hour per 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err="1" smtClean="0">
                          <a:ln>
                            <a:noFill/>
                          </a:ln>
                          <a:solidFill>
                            <a:schemeClr val="tx1"/>
                          </a:solidFill>
                          <a:effectLst/>
                          <a:latin typeface="Calibri" pitchFamily="34" charset="0"/>
                          <a:cs typeface="Calibri" pitchFamily="34" charset="0"/>
                        </a:rPr>
                        <a:t>a</a:t>
                      </a:r>
                      <a:r>
                        <a:rPr kumimoji="0" lang="en-US" sz="2800" b="0" i="0" u="none" strike="noStrike" cap="none" normalizeH="0" baseline="-25000" dirty="0" err="1" smtClean="0">
                          <a:ln>
                            <a:noFill/>
                          </a:ln>
                          <a:solidFill>
                            <a:schemeClr val="tx1"/>
                          </a:solidFill>
                          <a:effectLst/>
                          <a:latin typeface="Calibri" pitchFamily="34" charset="0"/>
                          <a:cs typeface="Calibri" pitchFamily="34" charset="0"/>
                        </a:rPr>
                        <a:t>C,H</a:t>
                      </a:r>
                      <a:r>
                        <a:rPr kumimoji="0" lang="en-US" sz="2800" b="0" i="0" u="none" strike="noStrike" cap="none" normalizeH="0" baseline="0" dirty="0" smtClean="0">
                          <a:ln>
                            <a:noFill/>
                          </a:ln>
                          <a:solidFill>
                            <a:schemeClr val="tx1"/>
                          </a:solidFill>
                          <a:effectLst/>
                          <a:latin typeface="Calibri" pitchFamily="34" charset="0"/>
                          <a:cs typeface="Calibri" pitchFamily="34" charset="0"/>
                        </a:rPr>
                        <a:t> = 1</a:t>
                      </a:r>
                    </a:p>
                  </a:txBody>
                  <a:tcPr marL="91446" marR="91446"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Calibri" pitchFamily="34" charset="0"/>
                        </a:rPr>
                        <a:t>2 hours per gallon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cap="none" normalizeH="0" baseline="0" dirty="0" err="1" smtClean="0">
                          <a:ln>
                            <a:noFill/>
                          </a:ln>
                          <a:solidFill>
                            <a:schemeClr val="tx1"/>
                          </a:solidFill>
                          <a:effectLst/>
                          <a:latin typeface="Calibri" pitchFamily="34" charset="0"/>
                          <a:cs typeface="Calibri" pitchFamily="34" charset="0"/>
                        </a:rPr>
                        <a:t>a</a:t>
                      </a:r>
                      <a:r>
                        <a:rPr kumimoji="0" lang="en-US" sz="2800" b="0" i="0" u="none" strike="noStrike" cap="none" normalizeH="0" baseline="-25000" dirty="0" err="1" smtClean="0">
                          <a:ln>
                            <a:noFill/>
                          </a:ln>
                          <a:solidFill>
                            <a:schemeClr val="tx1"/>
                          </a:solidFill>
                          <a:effectLst/>
                          <a:latin typeface="Calibri" pitchFamily="34" charset="0"/>
                          <a:cs typeface="Calibri" pitchFamily="34" charset="0"/>
                        </a:rPr>
                        <a:t>W,H</a:t>
                      </a:r>
                      <a:r>
                        <a:rPr kumimoji="0" lang="en-US" sz="2800" b="0" i="0" u="none" strike="noStrike" cap="none" normalizeH="0" baseline="0" dirty="0" smtClean="0">
                          <a:ln>
                            <a:noFill/>
                          </a:ln>
                          <a:solidFill>
                            <a:schemeClr val="tx1"/>
                          </a:solidFill>
                          <a:effectLst/>
                          <a:latin typeface="Calibri" pitchFamily="34" charset="0"/>
                          <a:cs typeface="Calibri" pitchFamily="34" charset="0"/>
                        </a:rPr>
                        <a:t> = 2</a:t>
                      </a:r>
                    </a:p>
                  </a:txBody>
                  <a:tcPr marL="91446" marR="91446"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2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cs typeface="Calibri" pitchFamily="34" charset="0"/>
                        </a:rPr>
                        <a:t>Foreign</a:t>
                      </a:r>
                    </a:p>
                  </a:txBody>
                  <a:tcPr marL="91446" marR="91446"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Calibri" pitchFamily="34" charset="0"/>
                        </a:rPr>
                        <a:t>6 hours per pound</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cap="none" normalizeH="0" baseline="0" dirty="0" err="1" smtClean="0">
                          <a:ln>
                            <a:noFill/>
                          </a:ln>
                          <a:solidFill>
                            <a:schemeClr val="tx1"/>
                          </a:solidFill>
                          <a:effectLst/>
                          <a:latin typeface="Calibri" pitchFamily="34" charset="0"/>
                          <a:cs typeface="Calibri" pitchFamily="34" charset="0"/>
                        </a:rPr>
                        <a:t>a</a:t>
                      </a:r>
                      <a:r>
                        <a:rPr kumimoji="0" lang="en-US" sz="2800" b="0" i="0" u="none" strike="noStrike" cap="none" normalizeH="0" baseline="-25000" dirty="0" err="1" smtClean="0">
                          <a:ln>
                            <a:noFill/>
                          </a:ln>
                          <a:solidFill>
                            <a:schemeClr val="tx1"/>
                          </a:solidFill>
                          <a:effectLst/>
                          <a:latin typeface="Calibri" pitchFamily="34" charset="0"/>
                          <a:cs typeface="Calibri" pitchFamily="34" charset="0"/>
                        </a:rPr>
                        <a:t>C,F</a:t>
                      </a:r>
                      <a:r>
                        <a:rPr kumimoji="0" lang="en-US" sz="2800" b="0" i="0" u="none" strike="noStrike" cap="none" normalizeH="0" baseline="0" dirty="0" smtClean="0">
                          <a:ln>
                            <a:noFill/>
                          </a:ln>
                          <a:solidFill>
                            <a:schemeClr val="tx1"/>
                          </a:solidFill>
                          <a:effectLst/>
                          <a:latin typeface="Calibri" pitchFamily="34" charset="0"/>
                          <a:cs typeface="Calibri" pitchFamily="34" charset="0"/>
                        </a:rPr>
                        <a:t> = 6</a:t>
                      </a:r>
                    </a:p>
                  </a:txBody>
                  <a:tcPr marL="91446" marR="91446"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Calibri" pitchFamily="34" charset="0"/>
                        </a:rPr>
                        <a:t>3 hours per gallon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err="1" smtClean="0">
                          <a:ln>
                            <a:noFill/>
                          </a:ln>
                          <a:solidFill>
                            <a:schemeClr val="tx1"/>
                          </a:solidFill>
                          <a:effectLst/>
                          <a:latin typeface="Calibri" pitchFamily="34" charset="0"/>
                          <a:cs typeface="Calibri" pitchFamily="34" charset="0"/>
                        </a:rPr>
                        <a:t>a</a:t>
                      </a:r>
                      <a:r>
                        <a:rPr kumimoji="0" lang="en-US" sz="2800" b="0" i="0" u="none" strike="noStrike" cap="none" normalizeH="0" baseline="-25000" dirty="0" err="1" smtClean="0">
                          <a:ln>
                            <a:noFill/>
                          </a:ln>
                          <a:solidFill>
                            <a:schemeClr val="tx1"/>
                          </a:solidFill>
                          <a:effectLst/>
                          <a:latin typeface="Calibri" pitchFamily="34" charset="0"/>
                          <a:cs typeface="Calibri" pitchFamily="34" charset="0"/>
                        </a:rPr>
                        <a:t>W,F</a:t>
                      </a:r>
                      <a:r>
                        <a:rPr kumimoji="0" lang="en-US" sz="2800" b="0" i="0" u="none" strike="noStrike" cap="none" normalizeH="0" baseline="0" dirty="0" smtClean="0">
                          <a:ln>
                            <a:noFill/>
                          </a:ln>
                          <a:solidFill>
                            <a:schemeClr val="tx1"/>
                          </a:solidFill>
                          <a:effectLst/>
                          <a:latin typeface="Calibri" pitchFamily="34" charset="0"/>
                          <a:cs typeface="Calibri" pitchFamily="34" charset="0"/>
                        </a:rPr>
                        <a:t> = 3</a:t>
                      </a:r>
                    </a:p>
                  </a:txBody>
                  <a:tcPr marL="91446" marR="91446"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7" name="TextBox 1"/>
          <p:cNvSpPr txBox="1">
            <a:spLocks noChangeArrowheads="1"/>
          </p:cNvSpPr>
          <p:nvPr/>
        </p:nvSpPr>
        <p:spPr bwMode="auto">
          <a:xfrm>
            <a:off x="2335213" y="5957889"/>
            <a:ext cx="768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cs typeface="Calibri" pitchFamily="34" charset="0"/>
              </a:defRPr>
            </a:lvl1pPr>
            <a:lvl2pPr marL="742950" indent="-285750" eaLnBrk="0" hangingPunct="0">
              <a:spcBef>
                <a:spcPct val="20000"/>
              </a:spcBef>
              <a:buChar char="–"/>
              <a:defRPr sz="2800">
                <a:solidFill>
                  <a:schemeClr val="tx1"/>
                </a:solidFill>
                <a:latin typeface="Calibri" pitchFamily="34" charset="0"/>
                <a:cs typeface="Calibri" pitchFamily="34" charset="0"/>
              </a:defRPr>
            </a:lvl2pPr>
            <a:lvl3pPr marL="1143000" indent="-228600" eaLnBrk="0" hangingPunct="0">
              <a:spcBef>
                <a:spcPct val="20000"/>
              </a:spcBef>
              <a:buChar char="•"/>
              <a:defRPr sz="2400">
                <a:solidFill>
                  <a:schemeClr val="tx1"/>
                </a:solidFill>
                <a:latin typeface="Calibri" pitchFamily="34" charset="0"/>
                <a:cs typeface="Calibri" pitchFamily="34" charset="0"/>
              </a:defRPr>
            </a:lvl3pPr>
            <a:lvl4pPr marL="1600200" indent="-228600" eaLnBrk="0" hangingPunct="0">
              <a:spcBef>
                <a:spcPct val="20000"/>
              </a:spcBef>
              <a:buChar char="–"/>
              <a:defRPr sz="2000">
                <a:solidFill>
                  <a:schemeClr val="tx1"/>
                </a:solidFill>
                <a:latin typeface="Calibri" pitchFamily="34" charset="0"/>
                <a:cs typeface="Calibri" pitchFamily="34" charset="0"/>
              </a:defRPr>
            </a:lvl4pPr>
            <a:lvl5pPr marL="2057400" indent="-228600" eaLnBrk="0" hangingPunct="0">
              <a:spcBef>
                <a:spcPct val="20000"/>
              </a:spcBef>
              <a:buChar char="»"/>
              <a:defRPr sz="2000">
                <a:solidFill>
                  <a:schemeClr val="tx1"/>
                </a:solidFill>
                <a:latin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Calibri" pitchFamily="34" charset="0"/>
              </a:defRPr>
            </a:lvl9pPr>
          </a:lstStyle>
          <a:p>
            <a:pPr algn="ctr" eaLnBrk="1" hangingPunct="1">
              <a:spcBef>
                <a:spcPct val="0"/>
              </a:spcBef>
              <a:buFontTx/>
              <a:buNone/>
            </a:pPr>
            <a:r>
              <a:rPr lang="en-US" altLang="en-US" sz="1800"/>
              <a:t>We will be using this specific example throughout this lecture</a:t>
            </a:r>
          </a:p>
        </p:txBody>
      </p:sp>
    </p:spTree>
    <p:extLst>
      <p:ext uri="{BB962C8B-B14F-4D97-AF65-F5344CB8AC3E}">
        <p14:creationId xmlns:p14="http://schemas.microsoft.com/office/powerpoint/2010/main" val="72569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617664" y="169863"/>
            <a:ext cx="90503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rgbClr val="66FF33"/>
                </a:solidFill>
                <a:latin typeface="Times New Roman" pitchFamily="18" charset="0"/>
              </a:defRPr>
            </a:lvl1pPr>
            <a:lvl2pPr marL="742950" indent="-285750">
              <a:defRPr sz="4400">
                <a:solidFill>
                  <a:srgbClr val="66FF33"/>
                </a:solidFill>
                <a:latin typeface="Times New Roman" pitchFamily="18" charset="0"/>
              </a:defRPr>
            </a:lvl2pPr>
            <a:lvl3pPr marL="1143000" indent="-228600">
              <a:defRPr sz="4400">
                <a:solidFill>
                  <a:srgbClr val="66FF33"/>
                </a:solidFill>
                <a:latin typeface="Times New Roman" pitchFamily="18" charset="0"/>
              </a:defRPr>
            </a:lvl3pPr>
            <a:lvl4pPr marL="1600200" indent="-228600">
              <a:defRPr sz="4400">
                <a:solidFill>
                  <a:srgbClr val="66FF33"/>
                </a:solidFill>
                <a:latin typeface="Times New Roman" pitchFamily="18" charset="0"/>
              </a:defRPr>
            </a:lvl4pPr>
            <a:lvl5pPr marL="2057400" indent="-228600">
              <a:defRPr sz="4400">
                <a:solidFill>
                  <a:srgbClr val="66FF33"/>
                </a:solidFill>
                <a:latin typeface="Times New Roman" pitchFamily="18" charset="0"/>
              </a:defRPr>
            </a:lvl5pPr>
            <a:lvl6pPr marL="2514600" indent="-228600" eaLnBrk="0" fontAlgn="base" hangingPunct="0">
              <a:spcBef>
                <a:spcPct val="0"/>
              </a:spcBef>
              <a:spcAft>
                <a:spcPct val="0"/>
              </a:spcAft>
              <a:defRPr sz="4400">
                <a:solidFill>
                  <a:srgbClr val="66FF33"/>
                </a:solidFill>
                <a:latin typeface="Times New Roman" pitchFamily="18" charset="0"/>
              </a:defRPr>
            </a:lvl6pPr>
            <a:lvl7pPr marL="2971800" indent="-228600" eaLnBrk="0" fontAlgn="base" hangingPunct="0">
              <a:spcBef>
                <a:spcPct val="0"/>
              </a:spcBef>
              <a:spcAft>
                <a:spcPct val="0"/>
              </a:spcAft>
              <a:defRPr sz="4400">
                <a:solidFill>
                  <a:srgbClr val="66FF33"/>
                </a:solidFill>
                <a:latin typeface="Times New Roman" pitchFamily="18" charset="0"/>
              </a:defRPr>
            </a:lvl7pPr>
            <a:lvl8pPr marL="3429000" indent="-228600" eaLnBrk="0" fontAlgn="base" hangingPunct="0">
              <a:spcBef>
                <a:spcPct val="0"/>
              </a:spcBef>
              <a:spcAft>
                <a:spcPct val="0"/>
              </a:spcAft>
              <a:defRPr sz="4400">
                <a:solidFill>
                  <a:srgbClr val="66FF33"/>
                </a:solidFill>
                <a:latin typeface="Times New Roman" pitchFamily="18" charset="0"/>
              </a:defRPr>
            </a:lvl8pPr>
            <a:lvl9pPr marL="3886200" indent="-228600" eaLnBrk="0" fontAlgn="base" hangingPunct="0">
              <a:spcBef>
                <a:spcPct val="0"/>
              </a:spcBef>
              <a:spcAft>
                <a:spcPct val="0"/>
              </a:spcAft>
              <a:defRPr sz="4400">
                <a:solidFill>
                  <a:srgbClr val="66FF33"/>
                </a:solidFill>
                <a:latin typeface="Times New Roman" pitchFamily="18" charset="0"/>
              </a:defRPr>
            </a:lvl9pPr>
          </a:lstStyle>
          <a:p>
            <a:r>
              <a:rPr lang="en-US" altLang="it-IT" sz="2800">
                <a:solidFill>
                  <a:schemeClr val="tx1"/>
                </a:solidFill>
              </a:rPr>
              <a:t>How to determine who has the comparative advantage in what</a:t>
            </a:r>
          </a:p>
        </p:txBody>
      </p:sp>
      <p:sp>
        <p:nvSpPr>
          <p:cNvPr id="167939" name="Text Box 3"/>
          <p:cNvSpPr txBox="1">
            <a:spLocks noChangeArrowheads="1"/>
          </p:cNvSpPr>
          <p:nvPr/>
        </p:nvSpPr>
        <p:spPr bwMode="auto">
          <a:xfrm>
            <a:off x="1617663" y="2197100"/>
            <a:ext cx="712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rgbClr val="66FF33"/>
                </a:solidFill>
                <a:latin typeface="Times New Roman" pitchFamily="18" charset="0"/>
              </a:defRPr>
            </a:lvl1pPr>
            <a:lvl2pPr marL="742950" indent="-285750">
              <a:defRPr sz="4400">
                <a:solidFill>
                  <a:srgbClr val="66FF33"/>
                </a:solidFill>
                <a:latin typeface="Times New Roman" pitchFamily="18" charset="0"/>
              </a:defRPr>
            </a:lvl2pPr>
            <a:lvl3pPr marL="1143000" indent="-228600">
              <a:defRPr sz="4400">
                <a:solidFill>
                  <a:srgbClr val="66FF33"/>
                </a:solidFill>
                <a:latin typeface="Times New Roman" pitchFamily="18" charset="0"/>
              </a:defRPr>
            </a:lvl3pPr>
            <a:lvl4pPr marL="1600200" indent="-228600">
              <a:defRPr sz="4400">
                <a:solidFill>
                  <a:srgbClr val="66FF33"/>
                </a:solidFill>
                <a:latin typeface="Times New Roman" pitchFamily="18" charset="0"/>
              </a:defRPr>
            </a:lvl4pPr>
            <a:lvl5pPr marL="2057400" indent="-228600">
              <a:defRPr sz="4400">
                <a:solidFill>
                  <a:srgbClr val="66FF33"/>
                </a:solidFill>
                <a:latin typeface="Times New Roman" pitchFamily="18" charset="0"/>
              </a:defRPr>
            </a:lvl5pPr>
            <a:lvl6pPr marL="2514600" indent="-228600" eaLnBrk="0" fontAlgn="base" hangingPunct="0">
              <a:spcBef>
                <a:spcPct val="0"/>
              </a:spcBef>
              <a:spcAft>
                <a:spcPct val="0"/>
              </a:spcAft>
              <a:defRPr sz="4400">
                <a:solidFill>
                  <a:srgbClr val="66FF33"/>
                </a:solidFill>
                <a:latin typeface="Times New Roman" pitchFamily="18" charset="0"/>
              </a:defRPr>
            </a:lvl6pPr>
            <a:lvl7pPr marL="2971800" indent="-228600" eaLnBrk="0" fontAlgn="base" hangingPunct="0">
              <a:spcBef>
                <a:spcPct val="0"/>
              </a:spcBef>
              <a:spcAft>
                <a:spcPct val="0"/>
              </a:spcAft>
              <a:defRPr sz="4400">
                <a:solidFill>
                  <a:srgbClr val="66FF33"/>
                </a:solidFill>
                <a:latin typeface="Times New Roman" pitchFamily="18" charset="0"/>
              </a:defRPr>
            </a:lvl7pPr>
            <a:lvl8pPr marL="3429000" indent="-228600" eaLnBrk="0" fontAlgn="base" hangingPunct="0">
              <a:spcBef>
                <a:spcPct val="0"/>
              </a:spcBef>
              <a:spcAft>
                <a:spcPct val="0"/>
              </a:spcAft>
              <a:defRPr sz="4400">
                <a:solidFill>
                  <a:srgbClr val="66FF33"/>
                </a:solidFill>
                <a:latin typeface="Times New Roman" pitchFamily="18" charset="0"/>
              </a:defRPr>
            </a:lvl8pPr>
            <a:lvl9pPr marL="3886200" indent="-228600" eaLnBrk="0" fontAlgn="base" hangingPunct="0">
              <a:spcBef>
                <a:spcPct val="0"/>
              </a:spcBef>
              <a:spcAft>
                <a:spcPct val="0"/>
              </a:spcAft>
              <a:defRPr sz="4400">
                <a:solidFill>
                  <a:srgbClr val="66FF33"/>
                </a:solidFill>
                <a:latin typeface="Times New Roman" pitchFamily="18" charset="0"/>
              </a:defRPr>
            </a:lvl9pPr>
          </a:lstStyle>
          <a:p>
            <a:r>
              <a:rPr lang="en-US" altLang="it-IT" sz="2400">
                <a:solidFill>
                  <a:schemeClr val="tx1"/>
                </a:solidFill>
              </a:rPr>
              <a:t>2.	Make an opportunity cost table (agents by goods)</a:t>
            </a:r>
          </a:p>
        </p:txBody>
      </p:sp>
      <p:sp>
        <p:nvSpPr>
          <p:cNvPr id="167940" name="Text Box 4"/>
          <p:cNvSpPr txBox="1">
            <a:spLocks noChangeArrowheads="1"/>
          </p:cNvSpPr>
          <p:nvPr/>
        </p:nvSpPr>
        <p:spPr bwMode="auto">
          <a:xfrm>
            <a:off x="1617664" y="1582738"/>
            <a:ext cx="799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rgbClr val="66FF33"/>
                </a:solidFill>
                <a:latin typeface="Times New Roman" pitchFamily="18" charset="0"/>
              </a:defRPr>
            </a:lvl1pPr>
            <a:lvl2pPr marL="742950" indent="-285750">
              <a:defRPr sz="4400">
                <a:solidFill>
                  <a:srgbClr val="66FF33"/>
                </a:solidFill>
                <a:latin typeface="Times New Roman" pitchFamily="18" charset="0"/>
              </a:defRPr>
            </a:lvl2pPr>
            <a:lvl3pPr marL="1143000" indent="-228600">
              <a:defRPr sz="4400">
                <a:solidFill>
                  <a:srgbClr val="66FF33"/>
                </a:solidFill>
                <a:latin typeface="Times New Roman" pitchFamily="18" charset="0"/>
              </a:defRPr>
            </a:lvl3pPr>
            <a:lvl4pPr marL="1600200" indent="-228600">
              <a:defRPr sz="4400">
                <a:solidFill>
                  <a:srgbClr val="66FF33"/>
                </a:solidFill>
                <a:latin typeface="Times New Roman" pitchFamily="18" charset="0"/>
              </a:defRPr>
            </a:lvl4pPr>
            <a:lvl5pPr marL="2057400" indent="-228600">
              <a:defRPr sz="4400">
                <a:solidFill>
                  <a:srgbClr val="66FF33"/>
                </a:solidFill>
                <a:latin typeface="Times New Roman" pitchFamily="18" charset="0"/>
              </a:defRPr>
            </a:lvl5pPr>
            <a:lvl6pPr marL="2514600" indent="-228600" eaLnBrk="0" fontAlgn="base" hangingPunct="0">
              <a:spcBef>
                <a:spcPct val="0"/>
              </a:spcBef>
              <a:spcAft>
                <a:spcPct val="0"/>
              </a:spcAft>
              <a:defRPr sz="4400">
                <a:solidFill>
                  <a:srgbClr val="66FF33"/>
                </a:solidFill>
                <a:latin typeface="Times New Roman" pitchFamily="18" charset="0"/>
              </a:defRPr>
            </a:lvl6pPr>
            <a:lvl7pPr marL="2971800" indent="-228600" eaLnBrk="0" fontAlgn="base" hangingPunct="0">
              <a:spcBef>
                <a:spcPct val="0"/>
              </a:spcBef>
              <a:spcAft>
                <a:spcPct val="0"/>
              </a:spcAft>
              <a:defRPr sz="4400">
                <a:solidFill>
                  <a:srgbClr val="66FF33"/>
                </a:solidFill>
                <a:latin typeface="Times New Roman" pitchFamily="18" charset="0"/>
              </a:defRPr>
            </a:lvl7pPr>
            <a:lvl8pPr marL="3429000" indent="-228600" eaLnBrk="0" fontAlgn="base" hangingPunct="0">
              <a:spcBef>
                <a:spcPct val="0"/>
              </a:spcBef>
              <a:spcAft>
                <a:spcPct val="0"/>
              </a:spcAft>
              <a:defRPr sz="4400">
                <a:solidFill>
                  <a:srgbClr val="66FF33"/>
                </a:solidFill>
                <a:latin typeface="Times New Roman" pitchFamily="18" charset="0"/>
              </a:defRPr>
            </a:lvl8pPr>
            <a:lvl9pPr marL="3886200" indent="-228600" eaLnBrk="0" fontAlgn="base" hangingPunct="0">
              <a:spcBef>
                <a:spcPct val="0"/>
              </a:spcBef>
              <a:spcAft>
                <a:spcPct val="0"/>
              </a:spcAft>
              <a:defRPr sz="4400">
                <a:solidFill>
                  <a:srgbClr val="66FF33"/>
                </a:solidFill>
                <a:latin typeface="Times New Roman" pitchFamily="18" charset="0"/>
              </a:defRPr>
            </a:lvl9pPr>
          </a:lstStyle>
          <a:p>
            <a:r>
              <a:rPr lang="en-US" altLang="it-IT" sz="2400">
                <a:solidFill>
                  <a:schemeClr val="tx1"/>
                </a:solidFill>
              </a:rPr>
              <a:t>1.	Determine the input per per unit of output for each agent</a:t>
            </a:r>
          </a:p>
        </p:txBody>
      </p:sp>
      <p:sp>
        <p:nvSpPr>
          <p:cNvPr id="167941" name="Text Box 5"/>
          <p:cNvSpPr txBox="1">
            <a:spLocks noChangeArrowheads="1"/>
          </p:cNvSpPr>
          <p:nvPr/>
        </p:nvSpPr>
        <p:spPr bwMode="auto">
          <a:xfrm>
            <a:off x="1617663" y="5027614"/>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rgbClr val="66FF33"/>
                </a:solidFill>
                <a:latin typeface="Times New Roman" pitchFamily="18" charset="0"/>
              </a:defRPr>
            </a:lvl1pPr>
            <a:lvl2pPr marL="742950" indent="-285750">
              <a:defRPr sz="4400">
                <a:solidFill>
                  <a:srgbClr val="66FF33"/>
                </a:solidFill>
                <a:latin typeface="Times New Roman" pitchFamily="18" charset="0"/>
              </a:defRPr>
            </a:lvl2pPr>
            <a:lvl3pPr marL="1143000" indent="-228600">
              <a:defRPr sz="4400">
                <a:solidFill>
                  <a:srgbClr val="66FF33"/>
                </a:solidFill>
                <a:latin typeface="Times New Roman" pitchFamily="18" charset="0"/>
              </a:defRPr>
            </a:lvl3pPr>
            <a:lvl4pPr marL="1600200" indent="-228600">
              <a:defRPr sz="4400">
                <a:solidFill>
                  <a:srgbClr val="66FF33"/>
                </a:solidFill>
                <a:latin typeface="Times New Roman" pitchFamily="18" charset="0"/>
              </a:defRPr>
            </a:lvl4pPr>
            <a:lvl5pPr marL="2057400" indent="-228600">
              <a:defRPr sz="4400">
                <a:solidFill>
                  <a:srgbClr val="66FF33"/>
                </a:solidFill>
                <a:latin typeface="Times New Roman" pitchFamily="18" charset="0"/>
              </a:defRPr>
            </a:lvl5pPr>
            <a:lvl6pPr marL="2514600" indent="-228600" eaLnBrk="0" fontAlgn="base" hangingPunct="0">
              <a:spcBef>
                <a:spcPct val="0"/>
              </a:spcBef>
              <a:spcAft>
                <a:spcPct val="0"/>
              </a:spcAft>
              <a:defRPr sz="4400">
                <a:solidFill>
                  <a:srgbClr val="66FF33"/>
                </a:solidFill>
                <a:latin typeface="Times New Roman" pitchFamily="18" charset="0"/>
              </a:defRPr>
            </a:lvl6pPr>
            <a:lvl7pPr marL="2971800" indent="-228600" eaLnBrk="0" fontAlgn="base" hangingPunct="0">
              <a:spcBef>
                <a:spcPct val="0"/>
              </a:spcBef>
              <a:spcAft>
                <a:spcPct val="0"/>
              </a:spcAft>
              <a:defRPr sz="4400">
                <a:solidFill>
                  <a:srgbClr val="66FF33"/>
                </a:solidFill>
                <a:latin typeface="Times New Roman" pitchFamily="18" charset="0"/>
              </a:defRPr>
            </a:lvl7pPr>
            <a:lvl8pPr marL="3429000" indent="-228600" eaLnBrk="0" fontAlgn="base" hangingPunct="0">
              <a:spcBef>
                <a:spcPct val="0"/>
              </a:spcBef>
              <a:spcAft>
                <a:spcPct val="0"/>
              </a:spcAft>
              <a:defRPr sz="4400">
                <a:solidFill>
                  <a:srgbClr val="66FF33"/>
                </a:solidFill>
                <a:latin typeface="Times New Roman" pitchFamily="18" charset="0"/>
              </a:defRPr>
            </a:lvl8pPr>
            <a:lvl9pPr marL="3886200" indent="-228600" eaLnBrk="0" fontAlgn="base" hangingPunct="0">
              <a:spcBef>
                <a:spcPct val="0"/>
              </a:spcBef>
              <a:spcAft>
                <a:spcPct val="0"/>
              </a:spcAft>
              <a:defRPr sz="4400">
                <a:solidFill>
                  <a:srgbClr val="66FF33"/>
                </a:solidFill>
                <a:latin typeface="Times New Roman" pitchFamily="18" charset="0"/>
              </a:defRPr>
            </a:lvl9pPr>
          </a:lstStyle>
          <a:p>
            <a:r>
              <a:rPr lang="en-US" altLang="it-IT" sz="2400">
                <a:solidFill>
                  <a:schemeClr val="tx1"/>
                </a:solidFill>
              </a:rPr>
              <a:t>5.	The country with the lower opportunity cost has a comparative 	advantage in the production of each good</a:t>
            </a:r>
          </a:p>
        </p:txBody>
      </p:sp>
      <p:sp>
        <p:nvSpPr>
          <p:cNvPr id="167942" name="Text Box 6"/>
          <p:cNvSpPr txBox="1">
            <a:spLocks noChangeArrowheads="1"/>
          </p:cNvSpPr>
          <p:nvPr/>
        </p:nvSpPr>
        <p:spPr bwMode="auto">
          <a:xfrm>
            <a:off x="1606550" y="2887663"/>
            <a:ext cx="7272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rgbClr val="66FF33"/>
                </a:solidFill>
                <a:latin typeface="Times New Roman" pitchFamily="18" charset="0"/>
              </a:defRPr>
            </a:lvl1pPr>
            <a:lvl2pPr marL="742950" indent="-285750">
              <a:defRPr sz="4400">
                <a:solidFill>
                  <a:srgbClr val="66FF33"/>
                </a:solidFill>
                <a:latin typeface="Times New Roman" pitchFamily="18" charset="0"/>
              </a:defRPr>
            </a:lvl2pPr>
            <a:lvl3pPr marL="1143000" indent="-228600">
              <a:defRPr sz="4400">
                <a:solidFill>
                  <a:srgbClr val="66FF33"/>
                </a:solidFill>
                <a:latin typeface="Times New Roman" pitchFamily="18" charset="0"/>
              </a:defRPr>
            </a:lvl3pPr>
            <a:lvl4pPr marL="1600200" indent="-228600">
              <a:defRPr sz="4400">
                <a:solidFill>
                  <a:srgbClr val="66FF33"/>
                </a:solidFill>
                <a:latin typeface="Times New Roman" pitchFamily="18" charset="0"/>
              </a:defRPr>
            </a:lvl4pPr>
            <a:lvl5pPr marL="2057400" indent="-228600">
              <a:defRPr sz="4400">
                <a:solidFill>
                  <a:srgbClr val="66FF33"/>
                </a:solidFill>
                <a:latin typeface="Times New Roman" pitchFamily="18" charset="0"/>
              </a:defRPr>
            </a:lvl5pPr>
            <a:lvl6pPr marL="2514600" indent="-228600" eaLnBrk="0" fontAlgn="base" hangingPunct="0">
              <a:spcBef>
                <a:spcPct val="0"/>
              </a:spcBef>
              <a:spcAft>
                <a:spcPct val="0"/>
              </a:spcAft>
              <a:defRPr sz="4400">
                <a:solidFill>
                  <a:srgbClr val="66FF33"/>
                </a:solidFill>
                <a:latin typeface="Times New Roman" pitchFamily="18" charset="0"/>
              </a:defRPr>
            </a:lvl6pPr>
            <a:lvl7pPr marL="2971800" indent="-228600" eaLnBrk="0" fontAlgn="base" hangingPunct="0">
              <a:spcBef>
                <a:spcPct val="0"/>
              </a:spcBef>
              <a:spcAft>
                <a:spcPct val="0"/>
              </a:spcAft>
              <a:defRPr sz="4400">
                <a:solidFill>
                  <a:srgbClr val="66FF33"/>
                </a:solidFill>
                <a:latin typeface="Times New Roman" pitchFamily="18" charset="0"/>
              </a:defRPr>
            </a:lvl7pPr>
            <a:lvl8pPr marL="3429000" indent="-228600" eaLnBrk="0" fontAlgn="base" hangingPunct="0">
              <a:spcBef>
                <a:spcPct val="0"/>
              </a:spcBef>
              <a:spcAft>
                <a:spcPct val="0"/>
              </a:spcAft>
              <a:defRPr sz="4400">
                <a:solidFill>
                  <a:srgbClr val="66FF33"/>
                </a:solidFill>
                <a:latin typeface="Times New Roman" pitchFamily="18" charset="0"/>
              </a:defRPr>
            </a:lvl8pPr>
            <a:lvl9pPr marL="3886200" indent="-228600" eaLnBrk="0" fontAlgn="base" hangingPunct="0">
              <a:spcBef>
                <a:spcPct val="0"/>
              </a:spcBef>
              <a:spcAft>
                <a:spcPct val="0"/>
              </a:spcAft>
              <a:defRPr sz="4400">
                <a:solidFill>
                  <a:srgbClr val="66FF33"/>
                </a:solidFill>
                <a:latin typeface="Times New Roman" pitchFamily="18" charset="0"/>
              </a:defRPr>
            </a:lvl9pPr>
          </a:lstStyle>
          <a:p>
            <a:r>
              <a:rPr lang="en-US" altLang="it-IT" sz="2400" dirty="0">
                <a:solidFill>
                  <a:schemeClr val="tx1"/>
                </a:solidFill>
              </a:rPr>
              <a:t>3.	For each good (column) choose a unit of exchange</a:t>
            </a:r>
          </a:p>
        </p:txBody>
      </p:sp>
      <p:sp>
        <p:nvSpPr>
          <p:cNvPr id="167943" name="Text Box 7"/>
          <p:cNvSpPr txBox="1">
            <a:spLocks noChangeArrowheads="1"/>
          </p:cNvSpPr>
          <p:nvPr/>
        </p:nvSpPr>
        <p:spPr bwMode="auto">
          <a:xfrm>
            <a:off x="1606551" y="3579814"/>
            <a:ext cx="88713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rgbClr val="66FF33"/>
                </a:solidFill>
                <a:latin typeface="Times New Roman" pitchFamily="18" charset="0"/>
              </a:defRPr>
            </a:lvl1pPr>
            <a:lvl2pPr marL="742950" indent="-285750">
              <a:defRPr sz="4400">
                <a:solidFill>
                  <a:srgbClr val="66FF33"/>
                </a:solidFill>
                <a:latin typeface="Times New Roman" pitchFamily="18" charset="0"/>
              </a:defRPr>
            </a:lvl2pPr>
            <a:lvl3pPr marL="1143000" indent="-228600">
              <a:defRPr sz="4400">
                <a:solidFill>
                  <a:srgbClr val="66FF33"/>
                </a:solidFill>
                <a:latin typeface="Times New Roman" pitchFamily="18" charset="0"/>
              </a:defRPr>
            </a:lvl3pPr>
            <a:lvl4pPr marL="1600200" indent="-228600">
              <a:defRPr sz="4400">
                <a:solidFill>
                  <a:srgbClr val="66FF33"/>
                </a:solidFill>
                <a:latin typeface="Times New Roman" pitchFamily="18" charset="0"/>
              </a:defRPr>
            </a:lvl4pPr>
            <a:lvl5pPr marL="2057400" indent="-228600">
              <a:defRPr sz="4400">
                <a:solidFill>
                  <a:srgbClr val="66FF33"/>
                </a:solidFill>
                <a:latin typeface="Times New Roman" pitchFamily="18" charset="0"/>
              </a:defRPr>
            </a:lvl5pPr>
            <a:lvl6pPr marL="2514600" indent="-228600" eaLnBrk="0" fontAlgn="base" hangingPunct="0">
              <a:spcBef>
                <a:spcPct val="0"/>
              </a:spcBef>
              <a:spcAft>
                <a:spcPct val="0"/>
              </a:spcAft>
              <a:defRPr sz="4400">
                <a:solidFill>
                  <a:srgbClr val="66FF33"/>
                </a:solidFill>
                <a:latin typeface="Times New Roman" pitchFamily="18" charset="0"/>
              </a:defRPr>
            </a:lvl6pPr>
            <a:lvl7pPr marL="2971800" indent="-228600" eaLnBrk="0" fontAlgn="base" hangingPunct="0">
              <a:spcBef>
                <a:spcPct val="0"/>
              </a:spcBef>
              <a:spcAft>
                <a:spcPct val="0"/>
              </a:spcAft>
              <a:defRPr sz="4400">
                <a:solidFill>
                  <a:srgbClr val="66FF33"/>
                </a:solidFill>
                <a:latin typeface="Times New Roman" pitchFamily="18" charset="0"/>
              </a:defRPr>
            </a:lvl7pPr>
            <a:lvl8pPr marL="3429000" indent="-228600" eaLnBrk="0" fontAlgn="base" hangingPunct="0">
              <a:spcBef>
                <a:spcPct val="0"/>
              </a:spcBef>
              <a:spcAft>
                <a:spcPct val="0"/>
              </a:spcAft>
              <a:defRPr sz="4400">
                <a:solidFill>
                  <a:srgbClr val="66FF33"/>
                </a:solidFill>
                <a:latin typeface="Times New Roman" pitchFamily="18" charset="0"/>
              </a:defRPr>
            </a:lvl8pPr>
            <a:lvl9pPr marL="3886200" indent="-228600" eaLnBrk="0" fontAlgn="base" hangingPunct="0">
              <a:spcBef>
                <a:spcPct val="0"/>
              </a:spcBef>
              <a:spcAft>
                <a:spcPct val="0"/>
              </a:spcAft>
              <a:defRPr sz="4400">
                <a:solidFill>
                  <a:srgbClr val="66FF33"/>
                </a:solidFill>
                <a:latin typeface="Times New Roman" pitchFamily="18" charset="0"/>
              </a:defRPr>
            </a:lvl9pPr>
          </a:lstStyle>
          <a:p>
            <a:r>
              <a:rPr lang="en-US" altLang="it-IT" sz="2400">
                <a:solidFill>
                  <a:schemeClr val="tx1"/>
                </a:solidFill>
              </a:rPr>
              <a:t>4.	Determine the opportunity cost of each good in terms</a:t>
            </a:r>
          </a:p>
          <a:p>
            <a:r>
              <a:rPr lang="en-US" altLang="it-IT" sz="2400">
                <a:solidFill>
                  <a:schemeClr val="tx1"/>
                </a:solidFill>
              </a:rPr>
              <a:t>	of  the unit of exchange by </a:t>
            </a:r>
            <a:r>
              <a:rPr lang="en-US" altLang="it-IT" sz="2400" b="1">
                <a:solidFill>
                  <a:schemeClr val="tx1"/>
                </a:solidFill>
              </a:rPr>
              <a:t>dividing</a:t>
            </a:r>
            <a:r>
              <a:rPr lang="en-US" altLang="it-IT" sz="2400">
                <a:solidFill>
                  <a:schemeClr val="tx1"/>
                </a:solidFill>
              </a:rPr>
              <a:t> the input use of each good</a:t>
            </a:r>
          </a:p>
          <a:p>
            <a:r>
              <a:rPr lang="en-US" altLang="it-IT" sz="2400">
                <a:solidFill>
                  <a:schemeClr val="tx1"/>
                </a:solidFill>
              </a:rPr>
              <a:t>	by the input use of the unit of exchange</a:t>
            </a:r>
          </a:p>
        </p:txBody>
      </p:sp>
      <p:sp>
        <p:nvSpPr>
          <p:cNvPr id="34824" name="Text Box 8"/>
          <p:cNvSpPr txBox="1">
            <a:spLocks noChangeArrowheads="1"/>
          </p:cNvSpPr>
          <p:nvPr/>
        </p:nvSpPr>
        <p:spPr bwMode="auto">
          <a:xfrm>
            <a:off x="1852613" y="739775"/>
            <a:ext cx="47545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rgbClr val="66FF33"/>
                </a:solidFill>
                <a:latin typeface="Times New Roman" pitchFamily="18" charset="0"/>
              </a:defRPr>
            </a:lvl1pPr>
            <a:lvl2pPr marL="742950" indent="-285750">
              <a:defRPr sz="4400">
                <a:solidFill>
                  <a:srgbClr val="66FF33"/>
                </a:solidFill>
                <a:latin typeface="Times New Roman" pitchFamily="18" charset="0"/>
              </a:defRPr>
            </a:lvl2pPr>
            <a:lvl3pPr marL="1143000" indent="-228600">
              <a:defRPr sz="4400">
                <a:solidFill>
                  <a:srgbClr val="66FF33"/>
                </a:solidFill>
                <a:latin typeface="Times New Roman" pitchFamily="18" charset="0"/>
              </a:defRPr>
            </a:lvl3pPr>
            <a:lvl4pPr marL="1600200" indent="-228600">
              <a:defRPr sz="4400">
                <a:solidFill>
                  <a:srgbClr val="66FF33"/>
                </a:solidFill>
                <a:latin typeface="Times New Roman" pitchFamily="18" charset="0"/>
              </a:defRPr>
            </a:lvl4pPr>
            <a:lvl5pPr marL="2057400" indent="-228600">
              <a:defRPr sz="4400">
                <a:solidFill>
                  <a:srgbClr val="66FF33"/>
                </a:solidFill>
                <a:latin typeface="Times New Roman" pitchFamily="18" charset="0"/>
              </a:defRPr>
            </a:lvl5pPr>
            <a:lvl6pPr marL="2514600" indent="-228600" eaLnBrk="0" fontAlgn="base" hangingPunct="0">
              <a:spcBef>
                <a:spcPct val="0"/>
              </a:spcBef>
              <a:spcAft>
                <a:spcPct val="0"/>
              </a:spcAft>
              <a:defRPr sz="4400">
                <a:solidFill>
                  <a:srgbClr val="66FF33"/>
                </a:solidFill>
                <a:latin typeface="Times New Roman" pitchFamily="18" charset="0"/>
              </a:defRPr>
            </a:lvl6pPr>
            <a:lvl7pPr marL="2971800" indent="-228600" eaLnBrk="0" fontAlgn="base" hangingPunct="0">
              <a:spcBef>
                <a:spcPct val="0"/>
              </a:spcBef>
              <a:spcAft>
                <a:spcPct val="0"/>
              </a:spcAft>
              <a:defRPr sz="4400">
                <a:solidFill>
                  <a:srgbClr val="66FF33"/>
                </a:solidFill>
                <a:latin typeface="Times New Roman" pitchFamily="18" charset="0"/>
              </a:defRPr>
            </a:lvl7pPr>
            <a:lvl8pPr marL="3429000" indent="-228600" eaLnBrk="0" fontAlgn="base" hangingPunct="0">
              <a:spcBef>
                <a:spcPct val="0"/>
              </a:spcBef>
              <a:spcAft>
                <a:spcPct val="0"/>
              </a:spcAft>
              <a:defRPr sz="4400">
                <a:solidFill>
                  <a:srgbClr val="66FF33"/>
                </a:solidFill>
                <a:latin typeface="Times New Roman" pitchFamily="18" charset="0"/>
              </a:defRPr>
            </a:lvl8pPr>
            <a:lvl9pPr marL="3886200" indent="-228600" eaLnBrk="0" fontAlgn="base" hangingPunct="0">
              <a:spcBef>
                <a:spcPct val="0"/>
              </a:spcBef>
              <a:spcAft>
                <a:spcPct val="0"/>
              </a:spcAft>
              <a:defRPr sz="4400">
                <a:solidFill>
                  <a:srgbClr val="66FF33"/>
                </a:solidFill>
                <a:latin typeface="Times New Roman" pitchFamily="18" charset="0"/>
              </a:defRPr>
            </a:lvl9pPr>
          </a:lstStyle>
          <a:p>
            <a:r>
              <a:rPr lang="en-US" altLang="it-IT" sz="3200" u="sng">
                <a:solidFill>
                  <a:srgbClr val="FF6600"/>
                </a:solidFill>
              </a:rPr>
              <a:t>Input per unit of output data</a:t>
            </a:r>
          </a:p>
        </p:txBody>
      </p:sp>
    </p:spTree>
    <p:extLst>
      <p:ext uri="{BB962C8B-B14F-4D97-AF65-F5344CB8AC3E}">
        <p14:creationId xmlns:p14="http://schemas.microsoft.com/office/powerpoint/2010/main" val="2123728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Summary: Opportunity Costs</a:t>
            </a:r>
          </a:p>
        </p:txBody>
      </p:sp>
      <p:sp>
        <p:nvSpPr>
          <p:cNvPr id="12291" name="Rectangle 3"/>
          <p:cNvSpPr>
            <a:spLocks noGrp="1" noChangeArrowheads="1"/>
          </p:cNvSpPr>
          <p:nvPr>
            <p:ph type="body" idx="1"/>
          </p:nvPr>
        </p:nvSpPr>
        <p:spPr/>
        <p:txBody>
          <a:bodyPr/>
          <a:lstStyle/>
          <a:p>
            <a:pPr eaLnBrk="1" hangingPunct="1">
              <a:lnSpc>
                <a:spcPct val="90000"/>
              </a:lnSpc>
            </a:pPr>
            <a:r>
              <a:rPr lang="en-US" altLang="en-US" dirty="0" smtClean="0"/>
              <a:t>The </a:t>
            </a:r>
            <a:r>
              <a:rPr lang="en-US" altLang="en-US" b="1" dirty="0" smtClean="0">
                <a:solidFill>
                  <a:srgbClr val="FF0000"/>
                </a:solidFill>
              </a:rPr>
              <a:t>opportunity cost of a gallon of wine is the number of pounds of cheese you will no longer have the resources to produce if you produce a gallon of wine </a:t>
            </a:r>
            <a:r>
              <a:rPr lang="en-US" altLang="en-US" dirty="0" smtClean="0"/>
              <a:t>(C</a:t>
            </a:r>
            <a:r>
              <a:rPr lang="en-US" altLang="en-US" baseline="-25000" dirty="0" smtClean="0"/>
              <a:t>WC</a:t>
            </a:r>
            <a:r>
              <a:rPr lang="en-US" altLang="en-US" dirty="0" smtClean="0"/>
              <a:t>)</a:t>
            </a:r>
          </a:p>
        </p:txBody>
      </p:sp>
    </p:spTree>
    <p:extLst>
      <p:ext uri="{BB962C8B-B14F-4D97-AF65-F5344CB8AC3E}">
        <p14:creationId xmlns:p14="http://schemas.microsoft.com/office/powerpoint/2010/main" val="928025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Example: Opportunity Cost</a:t>
            </a:r>
          </a:p>
        </p:txBody>
      </p:sp>
      <p:graphicFrame>
        <p:nvGraphicFramePr>
          <p:cNvPr id="64519" name="Group 7"/>
          <p:cNvGraphicFramePr>
            <a:graphicFrameLocks noGrp="1"/>
          </p:cNvGraphicFramePr>
          <p:nvPr>
            <p:ph sz="half" idx="1"/>
            <p:extLst/>
          </p:nvPr>
        </p:nvGraphicFramePr>
        <p:xfrm>
          <a:off x="1981200" y="1600201"/>
          <a:ext cx="4038600" cy="4525963"/>
        </p:xfrm>
        <a:graphic>
          <a:graphicData uri="http://schemas.openxmlformats.org/drawingml/2006/table">
            <a:tbl>
              <a:tblPr/>
              <a:tblGrid>
                <a:gridCol w="1346200"/>
                <a:gridCol w="1346200"/>
                <a:gridCol w="1346200"/>
              </a:tblGrid>
              <a:tr h="16700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Calibri" panose="020F0502020204030204" pitchFamily="34" charset="0"/>
                        </a:rPr>
                        <a:t>Unit Labor requirements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Cheese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Wine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1 hour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2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6 hours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3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41" name="Group 29"/>
          <p:cNvGraphicFramePr>
            <a:graphicFrameLocks noGrp="1"/>
          </p:cNvGraphicFramePr>
          <p:nvPr>
            <p:ph sz="half" idx="2"/>
            <p:extLst/>
          </p:nvPr>
        </p:nvGraphicFramePr>
        <p:xfrm>
          <a:off x="6172200" y="1600201"/>
          <a:ext cx="4038600" cy="4581525"/>
        </p:xfrm>
        <a:graphic>
          <a:graphicData uri="http://schemas.openxmlformats.org/drawingml/2006/table">
            <a:tbl>
              <a:tblPr/>
              <a:tblGrid>
                <a:gridCol w="1346200"/>
                <a:gridCol w="1346200"/>
                <a:gridCol w="1346200"/>
              </a:tblGrid>
              <a:tr h="167018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Calibri" panose="020F0502020204030204" pitchFamily="34" charset="0"/>
                        </a:rPr>
                        <a:t>Opportunity Cost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95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Cheese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CW</a:t>
                      </a: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Wine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WC</a:t>
                      </a: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4628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Example: Opportunity Cost</a:t>
            </a:r>
          </a:p>
        </p:txBody>
      </p:sp>
      <p:graphicFrame>
        <p:nvGraphicFramePr>
          <p:cNvPr id="64519" name="Group 7"/>
          <p:cNvGraphicFramePr>
            <a:graphicFrameLocks noGrp="1"/>
          </p:cNvGraphicFramePr>
          <p:nvPr>
            <p:ph sz="half" idx="1"/>
          </p:nvPr>
        </p:nvGraphicFramePr>
        <p:xfrm>
          <a:off x="1981200" y="1600201"/>
          <a:ext cx="4038600" cy="4525963"/>
        </p:xfrm>
        <a:graphic>
          <a:graphicData uri="http://schemas.openxmlformats.org/drawingml/2006/table">
            <a:tbl>
              <a:tblPr/>
              <a:tblGrid>
                <a:gridCol w="1346200"/>
                <a:gridCol w="1346200"/>
                <a:gridCol w="1346200"/>
              </a:tblGrid>
              <a:tr h="16700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Unit Labor requirements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Cheese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Wine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1 hour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2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6 hours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3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41" name="Group 29"/>
          <p:cNvGraphicFramePr>
            <a:graphicFrameLocks noGrp="1"/>
          </p:cNvGraphicFramePr>
          <p:nvPr>
            <p:ph sz="half" idx="2"/>
          </p:nvPr>
        </p:nvGraphicFramePr>
        <p:xfrm>
          <a:off x="6172200" y="1600201"/>
          <a:ext cx="4038600" cy="4581525"/>
        </p:xfrm>
        <a:graphic>
          <a:graphicData uri="http://schemas.openxmlformats.org/drawingml/2006/table">
            <a:tbl>
              <a:tblPr/>
              <a:tblGrid>
                <a:gridCol w="1346200"/>
                <a:gridCol w="1346200"/>
                <a:gridCol w="1346200"/>
              </a:tblGrid>
              <a:tr h="167018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Opportunity Cost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95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Cheese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CW</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Wine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WC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½ gallons of wine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80008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Example: Opportunity Cost</a:t>
            </a:r>
          </a:p>
        </p:txBody>
      </p:sp>
      <p:graphicFrame>
        <p:nvGraphicFramePr>
          <p:cNvPr id="64519" name="Group 7"/>
          <p:cNvGraphicFramePr>
            <a:graphicFrameLocks noGrp="1"/>
          </p:cNvGraphicFramePr>
          <p:nvPr>
            <p:ph sz="half" idx="1"/>
          </p:nvPr>
        </p:nvGraphicFramePr>
        <p:xfrm>
          <a:off x="1981200" y="1600201"/>
          <a:ext cx="4038600" cy="4525963"/>
        </p:xfrm>
        <a:graphic>
          <a:graphicData uri="http://schemas.openxmlformats.org/drawingml/2006/table">
            <a:tbl>
              <a:tblPr/>
              <a:tblGrid>
                <a:gridCol w="1346200"/>
                <a:gridCol w="1346200"/>
                <a:gridCol w="1346200"/>
              </a:tblGrid>
              <a:tr h="16700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Unit Labor requirements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Cheese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Wine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1 hour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2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6 hours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3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41" name="Group 29"/>
          <p:cNvGraphicFramePr>
            <a:graphicFrameLocks noGrp="1"/>
          </p:cNvGraphicFramePr>
          <p:nvPr>
            <p:ph sz="half" idx="2"/>
          </p:nvPr>
        </p:nvGraphicFramePr>
        <p:xfrm>
          <a:off x="6172200" y="1600200"/>
          <a:ext cx="4038600" cy="4611688"/>
        </p:xfrm>
        <a:graphic>
          <a:graphicData uri="http://schemas.openxmlformats.org/drawingml/2006/table">
            <a:tbl>
              <a:tblPr/>
              <a:tblGrid>
                <a:gridCol w="1346200"/>
                <a:gridCol w="1346200"/>
                <a:gridCol w="1346200"/>
              </a:tblGrid>
              <a:tr h="1700792">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anose="020F0502020204030204" pitchFamily="34" charset="0"/>
                        </a:rPr>
                        <a:t>Opportunity Cost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anose="020F0502020204030204" pitchFamily="34" charset="0"/>
                        </a:rPr>
                        <a:t>(A commodity’s opportunity cost is computed as its unit labor requirement divided by the other commodity’s unit labor requirement.)</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94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Cheese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CW</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Wine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WC</a:t>
                      </a: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7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½ gallons of wine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2 pounds of cheese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7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86283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Example: Opportunity Cost</a:t>
            </a:r>
          </a:p>
        </p:txBody>
      </p:sp>
      <p:graphicFrame>
        <p:nvGraphicFramePr>
          <p:cNvPr id="64519" name="Group 7"/>
          <p:cNvGraphicFramePr>
            <a:graphicFrameLocks noGrp="1"/>
          </p:cNvGraphicFramePr>
          <p:nvPr>
            <p:ph sz="half" idx="1"/>
          </p:nvPr>
        </p:nvGraphicFramePr>
        <p:xfrm>
          <a:off x="1981200" y="1600201"/>
          <a:ext cx="4038600" cy="4525963"/>
        </p:xfrm>
        <a:graphic>
          <a:graphicData uri="http://schemas.openxmlformats.org/drawingml/2006/table">
            <a:tbl>
              <a:tblPr/>
              <a:tblGrid>
                <a:gridCol w="1346200"/>
                <a:gridCol w="1346200"/>
                <a:gridCol w="1346200"/>
              </a:tblGrid>
              <a:tr h="16700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Unit Labor requirements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Cheese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Wine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1 hour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2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6 hours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3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41" name="Group 29"/>
          <p:cNvGraphicFramePr>
            <a:graphicFrameLocks noGrp="1"/>
          </p:cNvGraphicFramePr>
          <p:nvPr>
            <p:ph sz="half" idx="2"/>
          </p:nvPr>
        </p:nvGraphicFramePr>
        <p:xfrm>
          <a:off x="6172200" y="1600201"/>
          <a:ext cx="4038600" cy="4581525"/>
        </p:xfrm>
        <a:graphic>
          <a:graphicData uri="http://schemas.openxmlformats.org/drawingml/2006/table">
            <a:tbl>
              <a:tblPr/>
              <a:tblGrid>
                <a:gridCol w="1346200"/>
                <a:gridCol w="1346200"/>
                <a:gridCol w="1346200"/>
              </a:tblGrid>
              <a:tr h="167018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Opportunity Cost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anose="020F0502020204030204" pitchFamily="34" charset="0"/>
                        </a:rPr>
                        <a:t>(A commodity’s opportunity cost is computed as its unit labor requirement divided by the other commodity’s unit labor requirement.)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95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Cheese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CW</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Wine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WC</a:t>
                      </a: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½ gallons of wine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2 pounds </a:t>
                      </a:r>
                      <a:r>
                        <a:rPr kumimoji="0" lang="en-US" sz="1800" b="0" i="0" u="none" strike="noStrike" cap="none" normalizeH="0" baseline="0" smtClean="0">
                          <a:ln>
                            <a:noFill/>
                          </a:ln>
                          <a:solidFill>
                            <a:schemeClr val="tx1"/>
                          </a:solidFill>
                          <a:effectLst/>
                          <a:latin typeface="Calibri" panose="020F0502020204030204" pitchFamily="34" charset="0"/>
                        </a:rPr>
                        <a:t>of cheese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2 gallons of wine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42852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Example: Opportunity Cost</a:t>
            </a:r>
          </a:p>
        </p:txBody>
      </p:sp>
      <p:graphicFrame>
        <p:nvGraphicFramePr>
          <p:cNvPr id="64519" name="Group 7"/>
          <p:cNvGraphicFramePr>
            <a:graphicFrameLocks noGrp="1"/>
          </p:cNvGraphicFramePr>
          <p:nvPr>
            <p:ph sz="half" idx="1"/>
          </p:nvPr>
        </p:nvGraphicFramePr>
        <p:xfrm>
          <a:off x="1981200" y="1600201"/>
          <a:ext cx="4038600" cy="4525963"/>
        </p:xfrm>
        <a:graphic>
          <a:graphicData uri="http://schemas.openxmlformats.org/drawingml/2006/table">
            <a:tbl>
              <a:tblPr/>
              <a:tblGrid>
                <a:gridCol w="1346200"/>
                <a:gridCol w="1346200"/>
                <a:gridCol w="1346200"/>
              </a:tblGrid>
              <a:tr h="16700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Unit Labor requirements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Cheese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Wine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1 hour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2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6 hours per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3 hours per gallon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41" name="Group 29"/>
          <p:cNvGraphicFramePr>
            <a:graphicFrameLocks noGrp="1"/>
          </p:cNvGraphicFramePr>
          <p:nvPr>
            <p:ph sz="half" idx="2"/>
          </p:nvPr>
        </p:nvGraphicFramePr>
        <p:xfrm>
          <a:off x="6172200" y="1600201"/>
          <a:ext cx="4038600" cy="4581525"/>
        </p:xfrm>
        <a:graphic>
          <a:graphicData uri="http://schemas.openxmlformats.org/drawingml/2006/table">
            <a:tbl>
              <a:tblPr/>
              <a:tblGrid>
                <a:gridCol w="1346200"/>
                <a:gridCol w="1346200"/>
                <a:gridCol w="1346200"/>
              </a:tblGrid>
              <a:tr h="167018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Opportunity Cost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anose="020F0502020204030204" pitchFamily="34" charset="0"/>
                        </a:rPr>
                        <a:t>(A commodity’s opportunity cost is computed as its unit labor requirement divided by the other commodity’s unit labor requirement.)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95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Cheese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CW</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Wine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C</a:t>
                      </a:r>
                      <a:r>
                        <a:rPr kumimoji="0" lang="en-US" sz="1800" b="0" i="0" u="none" strike="noStrike" cap="none" normalizeH="0" baseline="-25000" dirty="0" smtClean="0">
                          <a:ln>
                            <a:noFill/>
                          </a:ln>
                          <a:solidFill>
                            <a:schemeClr val="tx1"/>
                          </a:solidFill>
                          <a:effectLst/>
                          <a:latin typeface="Calibri" panose="020F0502020204030204" pitchFamily="34" charset="0"/>
                        </a:rPr>
                        <a:t>WC</a:t>
                      </a:r>
                      <a:endParaRPr kumimoji="0" lang="en-US" sz="1800" b="0" i="0" u="none" strike="noStrike" cap="none" normalizeH="0" baseline="0" dirty="0" smtClean="0">
                        <a:ln>
                          <a:noFill/>
                        </a:ln>
                        <a:solidFill>
                          <a:schemeClr val="tx1"/>
                        </a:solidFill>
                        <a:effectLst/>
                        <a:latin typeface="Calibri" panose="020F050202020403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Home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½ gallons of wine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2 pounds </a:t>
                      </a:r>
                      <a:r>
                        <a:rPr kumimoji="0" lang="en-US" sz="1800" b="0" i="0" u="none" strike="noStrike" cap="none" normalizeH="0" baseline="0" smtClean="0">
                          <a:ln>
                            <a:noFill/>
                          </a:ln>
                          <a:solidFill>
                            <a:schemeClr val="tx1"/>
                          </a:solidFill>
                          <a:effectLst/>
                          <a:latin typeface="Calibri" panose="020F0502020204030204" pitchFamily="34" charset="0"/>
                        </a:rPr>
                        <a:t>of cheese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rPr>
                        <a:t>Foreign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2 gallons of wine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rPr>
                        <a:t>½ pounds of cheese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632020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Rational Producers</a:t>
            </a:r>
          </a:p>
        </p:txBody>
      </p:sp>
      <p:sp>
        <p:nvSpPr>
          <p:cNvPr id="35843" name="Content Placeholder 2"/>
          <p:cNvSpPr>
            <a:spLocks noGrp="1"/>
          </p:cNvSpPr>
          <p:nvPr>
            <p:ph idx="1"/>
          </p:nvPr>
        </p:nvSpPr>
        <p:spPr/>
        <p:txBody>
          <a:bodyPr/>
          <a:lstStyle/>
          <a:p>
            <a:r>
              <a:rPr lang="en-US" altLang="en-US" b="1" smtClean="0">
                <a:solidFill>
                  <a:srgbClr val="C00000"/>
                </a:solidFill>
              </a:rPr>
              <a:t>If </a:t>
            </a:r>
            <a:r>
              <a:rPr lang="en-US" altLang="en-US" b="1" i="1" smtClean="0">
                <a:solidFill>
                  <a:srgbClr val="C00000"/>
                </a:solidFill>
              </a:rPr>
              <a:t>P</a:t>
            </a:r>
            <a:r>
              <a:rPr lang="en-US" altLang="en-US" b="1" baseline="-25000" smtClean="0">
                <a:solidFill>
                  <a:srgbClr val="C00000"/>
                </a:solidFill>
              </a:rPr>
              <a:t>C</a:t>
            </a:r>
            <a:r>
              <a:rPr lang="en-US" altLang="en-US" b="1" smtClean="0">
                <a:solidFill>
                  <a:srgbClr val="C00000"/>
                </a:solidFill>
              </a:rPr>
              <a:t>/</a:t>
            </a:r>
            <a:r>
              <a:rPr lang="en-US" altLang="en-US" b="1" i="1" smtClean="0">
                <a:solidFill>
                  <a:srgbClr val="C00000"/>
                </a:solidFill>
              </a:rPr>
              <a:t>P</a:t>
            </a:r>
            <a:r>
              <a:rPr lang="en-US" altLang="en-US" b="1" baseline="-25000" smtClean="0">
                <a:solidFill>
                  <a:srgbClr val="C00000"/>
                </a:solidFill>
              </a:rPr>
              <a:t>W</a:t>
            </a:r>
            <a:r>
              <a:rPr lang="en-US" altLang="en-US" b="1" smtClean="0">
                <a:solidFill>
                  <a:srgbClr val="C00000"/>
                </a:solidFill>
              </a:rPr>
              <a:t> &gt; C</a:t>
            </a:r>
            <a:r>
              <a:rPr lang="en-US" altLang="en-US" b="1" baseline="-25000" smtClean="0">
                <a:solidFill>
                  <a:srgbClr val="C00000"/>
                </a:solidFill>
              </a:rPr>
              <a:t>CW</a:t>
            </a:r>
            <a:r>
              <a:rPr lang="en-US" altLang="en-US" b="1" smtClean="0">
                <a:solidFill>
                  <a:srgbClr val="C00000"/>
                </a:solidFill>
              </a:rPr>
              <a:t>, producers will be specialized in cheese production; no rational producer will make wine</a:t>
            </a:r>
          </a:p>
          <a:p>
            <a:r>
              <a:rPr lang="en-US" altLang="en-US" smtClean="0"/>
              <a:t>Similarly, </a:t>
            </a:r>
            <a:r>
              <a:rPr lang="en-US" altLang="en-US" b="1" smtClean="0">
                <a:solidFill>
                  <a:srgbClr val="C00000"/>
                </a:solidFill>
              </a:rPr>
              <a:t>if </a:t>
            </a:r>
            <a:r>
              <a:rPr lang="en-US" altLang="en-US" b="1" i="1" smtClean="0">
                <a:solidFill>
                  <a:srgbClr val="C00000"/>
                </a:solidFill>
              </a:rPr>
              <a:t>P</a:t>
            </a:r>
            <a:r>
              <a:rPr lang="en-US" altLang="en-US" b="1" baseline="-25000" smtClean="0">
                <a:solidFill>
                  <a:srgbClr val="C00000"/>
                </a:solidFill>
              </a:rPr>
              <a:t>C</a:t>
            </a:r>
            <a:r>
              <a:rPr lang="en-US" altLang="en-US" b="1" smtClean="0">
                <a:solidFill>
                  <a:srgbClr val="C00000"/>
                </a:solidFill>
              </a:rPr>
              <a:t>/</a:t>
            </a:r>
            <a:r>
              <a:rPr lang="en-US" altLang="en-US" b="1" i="1" smtClean="0">
                <a:solidFill>
                  <a:srgbClr val="C00000"/>
                </a:solidFill>
              </a:rPr>
              <a:t>P</a:t>
            </a:r>
            <a:r>
              <a:rPr lang="en-US" altLang="en-US" b="1" baseline="-25000" smtClean="0">
                <a:solidFill>
                  <a:srgbClr val="C00000"/>
                </a:solidFill>
              </a:rPr>
              <a:t>W</a:t>
            </a:r>
            <a:r>
              <a:rPr lang="en-US" altLang="en-US" b="1" smtClean="0">
                <a:solidFill>
                  <a:srgbClr val="C00000"/>
                </a:solidFill>
              </a:rPr>
              <a:t> &lt; C</a:t>
            </a:r>
            <a:r>
              <a:rPr lang="en-US" altLang="en-US" b="1" baseline="-25000" smtClean="0">
                <a:solidFill>
                  <a:srgbClr val="C00000"/>
                </a:solidFill>
              </a:rPr>
              <a:t>CW</a:t>
            </a:r>
            <a:r>
              <a:rPr lang="en-US" altLang="en-US" b="1" smtClean="0">
                <a:solidFill>
                  <a:srgbClr val="C00000"/>
                </a:solidFill>
              </a:rPr>
              <a:t>, producers will be specialized in wine production</a:t>
            </a:r>
          </a:p>
          <a:p>
            <a:r>
              <a:rPr lang="en-US" altLang="en-US" smtClean="0"/>
              <a:t>Therefore, </a:t>
            </a:r>
            <a:r>
              <a:rPr lang="en-US" altLang="en-US" b="1" smtClean="0">
                <a:solidFill>
                  <a:srgbClr val="C00000"/>
                </a:solidFill>
              </a:rPr>
              <a:t>both wine and cheese will be produced only if </a:t>
            </a:r>
            <a:r>
              <a:rPr lang="en-US" altLang="en-US" b="1" i="1" smtClean="0">
                <a:solidFill>
                  <a:srgbClr val="C00000"/>
                </a:solidFill>
              </a:rPr>
              <a:t>P</a:t>
            </a:r>
            <a:r>
              <a:rPr lang="en-US" altLang="en-US" b="1" baseline="-25000" smtClean="0">
                <a:solidFill>
                  <a:srgbClr val="C00000"/>
                </a:solidFill>
              </a:rPr>
              <a:t>C</a:t>
            </a:r>
            <a:r>
              <a:rPr lang="en-US" altLang="en-US" b="1" smtClean="0">
                <a:solidFill>
                  <a:srgbClr val="C00000"/>
                </a:solidFill>
              </a:rPr>
              <a:t>/</a:t>
            </a:r>
            <a:r>
              <a:rPr lang="en-US" altLang="en-US" b="1" i="1" smtClean="0">
                <a:solidFill>
                  <a:srgbClr val="C00000"/>
                </a:solidFill>
              </a:rPr>
              <a:t>P</a:t>
            </a:r>
            <a:r>
              <a:rPr lang="en-US" altLang="en-US" b="1" baseline="-25000" smtClean="0">
                <a:solidFill>
                  <a:srgbClr val="C00000"/>
                </a:solidFill>
              </a:rPr>
              <a:t>W</a:t>
            </a:r>
            <a:r>
              <a:rPr lang="en-US" altLang="en-US" b="1" smtClean="0">
                <a:solidFill>
                  <a:srgbClr val="C00000"/>
                </a:solidFill>
              </a:rPr>
              <a:t> = C</a:t>
            </a:r>
            <a:r>
              <a:rPr lang="en-US" altLang="en-US" b="1" baseline="-25000" smtClean="0">
                <a:solidFill>
                  <a:srgbClr val="C00000"/>
                </a:solidFill>
              </a:rPr>
              <a:t>CW</a:t>
            </a:r>
            <a:r>
              <a:rPr lang="en-US" altLang="en-US" b="1" smtClean="0">
                <a:solidFill>
                  <a:srgbClr val="C00000"/>
                </a:solidFill>
              </a:rPr>
              <a:t>.</a:t>
            </a:r>
          </a:p>
          <a:p>
            <a:pPr lvl="1"/>
            <a:r>
              <a:rPr lang="en-US" altLang="en-US" b="1" smtClean="0">
                <a:solidFill>
                  <a:srgbClr val="C00000"/>
                </a:solidFill>
              </a:rPr>
              <a:t>This is the autarky outcome</a:t>
            </a:r>
            <a:endParaRPr lang="en-US" altLang="en-US" smtClean="0"/>
          </a:p>
          <a:p>
            <a:endParaRPr lang="en-US" altLang="en-US" b="1" smtClean="0">
              <a:solidFill>
                <a:srgbClr val="C00000"/>
              </a:solidFill>
            </a:endParaRPr>
          </a:p>
        </p:txBody>
      </p:sp>
    </p:spTree>
    <p:extLst>
      <p:ext uri="{BB962C8B-B14F-4D97-AF65-F5344CB8AC3E}">
        <p14:creationId xmlns:p14="http://schemas.microsoft.com/office/powerpoint/2010/main" val="511869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Ricardian Model</a:t>
            </a:r>
          </a:p>
        </p:txBody>
      </p:sp>
      <p:sp>
        <p:nvSpPr>
          <p:cNvPr id="37891" name="Rectangle 3"/>
          <p:cNvSpPr>
            <a:spLocks noGrp="1" noChangeArrowheads="1"/>
          </p:cNvSpPr>
          <p:nvPr>
            <p:ph type="body" idx="1"/>
          </p:nvPr>
        </p:nvSpPr>
        <p:spPr/>
        <p:txBody>
          <a:bodyPr/>
          <a:lstStyle/>
          <a:p>
            <a:pPr eaLnBrk="1" hangingPunct="1"/>
            <a:r>
              <a:rPr lang="en-US" dirty="0" smtClean="0"/>
              <a:t>To develop a </a:t>
            </a:r>
            <a:r>
              <a:rPr lang="en-US" dirty="0" err="1" smtClean="0"/>
              <a:t>Ricardian</a:t>
            </a:r>
            <a:r>
              <a:rPr lang="en-US" dirty="0" smtClean="0"/>
              <a:t> model of trade, we used an example with </a:t>
            </a:r>
            <a:r>
              <a:rPr lang="en-US" b="1" dirty="0" smtClean="0">
                <a:solidFill>
                  <a:srgbClr val="C00000"/>
                </a:solidFill>
              </a:rPr>
              <a:t>two goods:  wheat and cloth</a:t>
            </a:r>
            <a:r>
              <a:rPr lang="en-US" dirty="0" smtClean="0"/>
              <a:t>. </a:t>
            </a:r>
          </a:p>
          <a:p>
            <a:pPr eaLnBrk="1" hangingPunct="1"/>
            <a:r>
              <a:rPr lang="en-US" b="1" dirty="0" smtClean="0">
                <a:solidFill>
                  <a:srgbClr val="C00000"/>
                </a:solidFill>
              </a:rPr>
              <a:t>Home as the country exporting wheat and importing cloth</a:t>
            </a:r>
            <a:r>
              <a:rPr lang="en-US" dirty="0" smtClean="0"/>
              <a:t>.</a:t>
            </a:r>
          </a:p>
        </p:txBody>
      </p:sp>
    </p:spTree>
    <p:extLst>
      <p:ext uri="{BB962C8B-B14F-4D97-AF65-F5344CB8AC3E}">
        <p14:creationId xmlns:p14="http://schemas.microsoft.com/office/powerpoint/2010/main" val="1976565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Ricardian Model</a:t>
            </a:r>
          </a:p>
        </p:txBody>
      </p:sp>
      <p:sp>
        <p:nvSpPr>
          <p:cNvPr id="38915" name="Rectangle 3"/>
          <p:cNvSpPr>
            <a:spLocks noGrp="1" noChangeArrowheads="1"/>
          </p:cNvSpPr>
          <p:nvPr>
            <p:ph type="body" idx="1"/>
          </p:nvPr>
        </p:nvSpPr>
        <p:spPr/>
        <p:txBody>
          <a:bodyPr/>
          <a:lstStyle/>
          <a:p>
            <a:pPr eaLnBrk="1" hangingPunct="1"/>
            <a:r>
              <a:rPr lang="en-US" dirty="0" smtClean="0"/>
              <a:t>The Home Country</a:t>
            </a:r>
          </a:p>
          <a:p>
            <a:pPr lvl="1" eaLnBrk="1" hangingPunct="1"/>
            <a:r>
              <a:rPr lang="en-US" dirty="0" smtClean="0"/>
              <a:t>We will assume that </a:t>
            </a:r>
            <a:r>
              <a:rPr lang="en-US" b="1" dirty="0" smtClean="0">
                <a:solidFill>
                  <a:srgbClr val="C00000"/>
                </a:solidFill>
              </a:rPr>
              <a:t>labor is the only resource </a:t>
            </a:r>
            <a:r>
              <a:rPr lang="en-US" dirty="0" smtClean="0"/>
              <a:t>used to produce both goods.</a:t>
            </a:r>
          </a:p>
          <a:p>
            <a:pPr lvl="1" eaLnBrk="1" hangingPunct="1"/>
            <a:r>
              <a:rPr lang="en-US" b="1" dirty="0" smtClean="0">
                <a:solidFill>
                  <a:srgbClr val="C00000"/>
                </a:solidFill>
              </a:rPr>
              <a:t>One worker can produce 4 bushels of wheat or 2 yards of cloth</a:t>
            </a:r>
            <a:r>
              <a:rPr lang="en-US" dirty="0" smtClean="0"/>
              <a:t>.</a:t>
            </a:r>
          </a:p>
          <a:p>
            <a:pPr lvl="1" eaLnBrk="1" hangingPunct="1"/>
            <a:r>
              <a:rPr lang="en-US" dirty="0" smtClean="0"/>
              <a:t>The </a:t>
            </a:r>
            <a:r>
              <a:rPr lang="en-US" b="1" dirty="0" smtClean="0"/>
              <a:t>Marginal Product of Labor</a:t>
            </a:r>
            <a:r>
              <a:rPr lang="en-US" dirty="0" smtClean="0"/>
              <a:t> is the extra output obtained by using one more unit of labor.</a:t>
            </a:r>
          </a:p>
          <a:p>
            <a:pPr lvl="1" eaLnBrk="1" hangingPunct="1"/>
            <a:r>
              <a:rPr lang="en-US" dirty="0" smtClean="0"/>
              <a:t>MPL</a:t>
            </a:r>
            <a:r>
              <a:rPr lang="en-US" baseline="-25000" dirty="0" smtClean="0"/>
              <a:t>W</a:t>
            </a:r>
            <a:r>
              <a:rPr lang="en-US" dirty="0" smtClean="0"/>
              <a:t> = 4 and MPL</a:t>
            </a:r>
            <a:r>
              <a:rPr lang="en-US" baseline="-25000" dirty="0" smtClean="0"/>
              <a:t>C</a:t>
            </a:r>
            <a:r>
              <a:rPr lang="en-US" dirty="0" smtClean="0"/>
              <a:t> = 2.</a:t>
            </a:r>
          </a:p>
        </p:txBody>
      </p:sp>
    </p:spTree>
    <p:extLst>
      <p:ext uri="{BB962C8B-B14F-4D97-AF65-F5344CB8AC3E}">
        <p14:creationId xmlns:p14="http://schemas.microsoft.com/office/powerpoint/2010/main" val="2569545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274638"/>
            <a:ext cx="8229600" cy="778098"/>
          </a:xfrm>
        </p:spPr>
        <p:txBody>
          <a:bodyPr/>
          <a:lstStyle/>
          <a:p>
            <a:pPr eaLnBrk="1" hangingPunct="1"/>
            <a:r>
              <a:rPr lang="en-US" dirty="0" smtClean="0"/>
              <a:t>the </a:t>
            </a:r>
            <a:r>
              <a:rPr lang="en-US" dirty="0" err="1" smtClean="0"/>
              <a:t>Ricardian</a:t>
            </a:r>
            <a:r>
              <a:rPr lang="en-US" dirty="0" smtClean="0"/>
              <a:t> Model</a:t>
            </a:r>
          </a:p>
        </p:txBody>
      </p:sp>
      <p:sp>
        <p:nvSpPr>
          <p:cNvPr id="39939" name="Rectangle 3"/>
          <p:cNvSpPr>
            <a:spLocks noGrp="1" noChangeArrowheads="1"/>
          </p:cNvSpPr>
          <p:nvPr>
            <p:ph type="body" idx="1"/>
          </p:nvPr>
        </p:nvSpPr>
        <p:spPr>
          <a:xfrm>
            <a:off x="1981200" y="1052736"/>
            <a:ext cx="8229600" cy="5688632"/>
          </a:xfrm>
        </p:spPr>
        <p:txBody>
          <a:bodyPr/>
          <a:lstStyle/>
          <a:p>
            <a:pPr eaLnBrk="1" hangingPunct="1"/>
            <a:r>
              <a:rPr lang="en-US" dirty="0" smtClean="0"/>
              <a:t>Home Production Possibilities Frontier</a:t>
            </a:r>
          </a:p>
          <a:p>
            <a:pPr lvl="1" eaLnBrk="1" hangingPunct="1"/>
            <a:r>
              <a:rPr lang="en-US" dirty="0" smtClean="0"/>
              <a:t>We have assumed </a:t>
            </a:r>
            <a:r>
              <a:rPr lang="en-US" b="1" dirty="0">
                <a:solidFill>
                  <a:srgbClr val="C00000"/>
                </a:solidFill>
              </a:rPr>
              <a:t>25 workers </a:t>
            </a:r>
            <a:r>
              <a:rPr lang="en-US" b="1" dirty="0" smtClean="0">
                <a:solidFill>
                  <a:srgbClr val="C00000"/>
                </a:solidFill>
              </a:rPr>
              <a:t>in Home</a:t>
            </a:r>
            <a:r>
              <a:rPr lang="en-US" dirty="0" smtClean="0"/>
              <a:t>, </a:t>
            </a:r>
            <a:r>
              <a:rPr lang="en-US" dirty="0"/>
              <a:t>MPL</a:t>
            </a:r>
            <a:r>
              <a:rPr lang="en-US" baseline="-25000" dirty="0"/>
              <a:t>W</a:t>
            </a:r>
            <a:r>
              <a:rPr lang="en-US" dirty="0"/>
              <a:t> = 4, MPL</a:t>
            </a:r>
            <a:r>
              <a:rPr lang="en-US" baseline="-25000" dirty="0"/>
              <a:t>C</a:t>
            </a:r>
            <a:r>
              <a:rPr lang="en-US" dirty="0"/>
              <a:t> = </a:t>
            </a:r>
            <a:r>
              <a:rPr lang="en-US" dirty="0" smtClean="0"/>
              <a:t>2; Q</a:t>
            </a:r>
            <a:r>
              <a:rPr lang="en-US" baseline="-25000" dirty="0" smtClean="0"/>
              <a:t>W</a:t>
            </a:r>
            <a:r>
              <a:rPr lang="en-US" dirty="0" smtClean="0"/>
              <a:t> </a:t>
            </a:r>
            <a:r>
              <a:rPr lang="en-US" dirty="0"/>
              <a:t>= MPL</a:t>
            </a:r>
            <a:r>
              <a:rPr lang="en-US" baseline="-25000" dirty="0"/>
              <a:t>W</a:t>
            </a:r>
            <a:r>
              <a:rPr lang="en-US" dirty="0"/>
              <a:t>(L) = 25(4) = </a:t>
            </a:r>
            <a:r>
              <a:rPr lang="en-US" b="1" dirty="0" smtClean="0">
                <a:solidFill>
                  <a:srgbClr val="FF0000"/>
                </a:solidFill>
              </a:rPr>
              <a:t>100</a:t>
            </a:r>
            <a:r>
              <a:rPr lang="en-US" dirty="0" smtClean="0"/>
              <a:t>; Q</a:t>
            </a:r>
            <a:r>
              <a:rPr lang="en-US" baseline="-25000" dirty="0" smtClean="0"/>
              <a:t>C</a:t>
            </a:r>
            <a:r>
              <a:rPr lang="en-US" dirty="0" smtClean="0"/>
              <a:t> </a:t>
            </a:r>
            <a:r>
              <a:rPr lang="en-US" dirty="0"/>
              <a:t>= MPL</a:t>
            </a:r>
            <a:r>
              <a:rPr lang="en-US" baseline="-25000" dirty="0"/>
              <a:t>C</a:t>
            </a:r>
            <a:r>
              <a:rPr lang="en-US" dirty="0"/>
              <a:t>(L) = 25(2) = </a:t>
            </a:r>
            <a:r>
              <a:rPr lang="en-US" b="1" dirty="0">
                <a:solidFill>
                  <a:srgbClr val="00B050"/>
                </a:solidFill>
              </a:rPr>
              <a:t>50</a:t>
            </a:r>
          </a:p>
          <a:p>
            <a:pPr lvl="1" eaLnBrk="1" hangingPunct="1"/>
            <a:r>
              <a:rPr lang="en-US" b="1" dirty="0" smtClean="0">
                <a:solidFill>
                  <a:srgbClr val="C00000"/>
                </a:solidFill>
              </a:rPr>
              <a:t>If all the workers were employed in wheat, the country could produce 100 bushels</a:t>
            </a:r>
            <a:r>
              <a:rPr lang="en-US" dirty="0" smtClean="0"/>
              <a:t>.</a:t>
            </a:r>
          </a:p>
          <a:p>
            <a:pPr lvl="1" eaLnBrk="1" hangingPunct="1"/>
            <a:r>
              <a:rPr lang="en-US" b="1" dirty="0" smtClean="0">
                <a:solidFill>
                  <a:srgbClr val="00B050"/>
                </a:solidFill>
              </a:rPr>
              <a:t>If they were all employed in cloth they could produce 50 yards. </a:t>
            </a:r>
          </a:p>
          <a:p>
            <a:pPr lvl="1" eaLnBrk="1" hangingPunct="1"/>
            <a:r>
              <a:rPr lang="en-US" b="1" dirty="0" smtClean="0"/>
              <a:t>The PPF connects these two points</a:t>
            </a:r>
            <a:r>
              <a:rPr lang="en-US" dirty="0" smtClean="0"/>
              <a:t>.</a:t>
            </a:r>
          </a:p>
          <a:p>
            <a:pPr lvl="1" eaLnBrk="1" hangingPunct="1"/>
            <a:endParaRPr lang="en-US" dirty="0" smtClean="0"/>
          </a:p>
        </p:txBody>
      </p:sp>
      <p:graphicFrame>
        <p:nvGraphicFramePr>
          <p:cNvPr id="2" name="Object 1"/>
          <p:cNvGraphicFramePr>
            <a:graphicFrameLocks noGrp="1" noChangeAspect="1"/>
          </p:cNvGraphicFramePr>
          <p:nvPr>
            <p:extLst/>
          </p:nvPr>
        </p:nvGraphicFramePr>
        <p:xfrm>
          <a:off x="3935761" y="5373216"/>
          <a:ext cx="3273549" cy="1345402"/>
        </p:xfrm>
        <a:graphic>
          <a:graphicData uri="http://schemas.openxmlformats.org/presentationml/2006/ole">
            <mc:AlternateContent xmlns:mc="http://schemas.openxmlformats.org/markup-compatibility/2006">
              <mc:Choice xmlns:v="urn:schemas-microsoft-com:vml" Requires="v">
                <p:oleObj spid="_x0000_s1035" name="Equation" r:id="rId4" imgW="1968500" imgH="889000" progId="Equation.3">
                  <p:embed/>
                </p:oleObj>
              </mc:Choice>
              <mc:Fallback>
                <p:oleObj name="Equation" r:id="rId4" imgW="1968500" imgH="8890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761" y="5373216"/>
                        <a:ext cx="3273549" cy="13454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8479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0"/>
            <a:ext cx="8229600" cy="1417638"/>
          </a:xfrm>
        </p:spPr>
        <p:txBody>
          <a:bodyPr/>
          <a:lstStyle/>
          <a:p>
            <a:pPr eaLnBrk="1" hangingPunct="1"/>
            <a:r>
              <a:rPr lang="en-US" sz="3600" b="1"/>
              <a:t>Ricardian Model: Home Production Possibilities Frontier </a:t>
            </a:r>
          </a:p>
        </p:txBody>
      </p:sp>
      <p:pic>
        <p:nvPicPr>
          <p:cNvPr id="41987" name="Picture 21" descr="Feenstra_fig"/>
          <p:cNvPicPr>
            <a:picLocks noChangeAspect="1" noChangeArrowheads="1"/>
          </p:cNvPicPr>
          <p:nvPr/>
        </p:nvPicPr>
        <p:blipFill>
          <a:blip r:embed="rId3" cstate="print"/>
          <a:srcRect/>
          <a:stretch>
            <a:fillRect/>
          </a:stretch>
        </p:blipFill>
        <p:spPr bwMode="auto">
          <a:xfrm>
            <a:off x="2301875" y="1227139"/>
            <a:ext cx="7596188" cy="5119687"/>
          </a:xfrm>
          <a:prstGeom prst="rect">
            <a:avLst/>
          </a:prstGeom>
          <a:noFill/>
          <a:ln w="9525">
            <a:noFill/>
            <a:miter lim="800000"/>
            <a:headEnd/>
            <a:tailEnd/>
          </a:ln>
        </p:spPr>
      </p:pic>
    </p:spTree>
    <p:extLst>
      <p:ext uri="{BB962C8B-B14F-4D97-AF65-F5344CB8AC3E}">
        <p14:creationId xmlns:p14="http://schemas.microsoft.com/office/powerpoint/2010/main" val="3515950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2316</Words>
  <Application>Microsoft Office PowerPoint</Application>
  <PresentationFormat>Widescreen</PresentationFormat>
  <Paragraphs>400</Paragraphs>
  <Slides>56</Slides>
  <Notes>12</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56</vt:i4>
      </vt:variant>
    </vt:vector>
  </HeadingPairs>
  <TitlesOfParts>
    <vt:vector size="69" baseType="lpstr">
      <vt:lpstr>宋体</vt:lpstr>
      <vt:lpstr>宋体</vt:lpstr>
      <vt:lpstr>Arial</vt:lpstr>
      <vt:lpstr>Calibri</vt:lpstr>
      <vt:lpstr>Calibri Light</vt:lpstr>
      <vt:lpstr>Courier New</vt:lpstr>
      <vt:lpstr>Lucida Sans</vt:lpstr>
      <vt:lpstr>Tahoma</vt:lpstr>
      <vt:lpstr>Times</vt:lpstr>
      <vt:lpstr>Times New Roman</vt:lpstr>
      <vt:lpstr>Verdana</vt:lpstr>
      <vt:lpstr>Tema di Office</vt:lpstr>
      <vt:lpstr>Equation</vt:lpstr>
      <vt:lpstr>Economics and Development International trade, Lecture 10</vt:lpstr>
      <vt:lpstr>Presentazione standard di PowerPoint</vt:lpstr>
      <vt:lpstr>Outline</vt:lpstr>
      <vt:lpstr>Groups and topics</vt:lpstr>
      <vt:lpstr>Presentazione standard di PowerPoint</vt:lpstr>
      <vt:lpstr>Ricardian Model</vt:lpstr>
      <vt:lpstr>Ricardian Model</vt:lpstr>
      <vt:lpstr>the Ricardian Model</vt:lpstr>
      <vt:lpstr>Ricardian Model: Home Production Possibilities Frontier </vt:lpstr>
      <vt:lpstr>Ricardian Model</vt:lpstr>
      <vt:lpstr>The Ricardian Assumptions—Preferences</vt:lpstr>
      <vt:lpstr>Marginal Rate of Substitution</vt:lpstr>
      <vt:lpstr>The Ricardian Assumptions—Technology</vt:lpstr>
      <vt:lpstr>The Ricardian Assumptions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Ricardian Model: Main Lessons</vt:lpstr>
      <vt:lpstr>Summary: The Ricardian Assumptions—Basics</vt:lpstr>
      <vt:lpstr>Summary: The Ricardian Assumptions—Preferences</vt:lpstr>
      <vt:lpstr>Summary: Relative Price of Cheese</vt:lpstr>
      <vt:lpstr>Summary: Relative Price of Wine</vt:lpstr>
      <vt:lpstr>Summary: Relative Prices</vt:lpstr>
      <vt:lpstr>The Relative Demand Curve</vt:lpstr>
      <vt:lpstr>Ricardian model in pills:</vt:lpstr>
      <vt:lpstr>Comparative Advantage  - Example</vt:lpstr>
      <vt:lpstr>Production Possibilities Schedule (PPS)  </vt:lpstr>
      <vt:lpstr>Marginal Rate of Substitution (MRT)</vt:lpstr>
      <vt:lpstr>MRT (cont.)</vt:lpstr>
      <vt:lpstr>Basis for Trade</vt:lpstr>
      <vt:lpstr>Gains from Specialization</vt:lpstr>
      <vt:lpstr>Gains from Specialization (cont.)</vt:lpstr>
      <vt:lpstr>Production Gains</vt:lpstr>
      <vt:lpstr>Consumption Gains</vt:lpstr>
      <vt:lpstr>Consumption Gains (cont.)</vt:lpstr>
      <vt:lpstr>Distributing Gains from Trade</vt:lpstr>
      <vt:lpstr>Equilibrium Terms of Trade</vt:lpstr>
      <vt:lpstr>Terms of Trade Estimates</vt:lpstr>
      <vt:lpstr>More on Ricardian Assumptions—Technology</vt:lpstr>
      <vt:lpstr>Technology: An Example</vt:lpstr>
      <vt:lpstr>Summary: Opportunity Costs</vt:lpstr>
      <vt:lpstr>Example: Opportunity Cost</vt:lpstr>
      <vt:lpstr>Example: Opportunity Cost</vt:lpstr>
      <vt:lpstr>Example: Opportunity Cost</vt:lpstr>
      <vt:lpstr>Example: Opportunity Cost</vt:lpstr>
      <vt:lpstr>Example: Opportunity Cost</vt:lpstr>
      <vt:lpstr>Rational Producers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and Development International trade, Lecture 9</dc:title>
  <dc:creator>GiorgiaG</dc:creator>
  <cp:lastModifiedBy>GiorgiaG</cp:lastModifiedBy>
  <cp:revision>10</cp:revision>
  <dcterms:created xsi:type="dcterms:W3CDTF">2018-10-16T17:24:27Z</dcterms:created>
  <dcterms:modified xsi:type="dcterms:W3CDTF">2019-10-21T17:19:40Z</dcterms:modified>
</cp:coreProperties>
</file>