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embeddings/oleObject2.bin" ContentType="application/vnd.openxmlformats-officedocument.oleObject"/>
  <Override PartName="/ppt/notesSlides/notesSlide3.xml" ContentType="application/vnd.openxmlformats-officedocument.presentationml.notesSlide+xml"/>
  <Override PartName="/ppt/embeddings/oleObject3.bin" ContentType="application/vnd.openxmlformats-officedocument.oleObject"/>
  <Override PartName="/ppt/notesSlides/notesSlide4.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5.xml" ContentType="application/vnd.openxmlformats-officedocument.presentationml.notesSlide+xml"/>
  <Override PartName="/ppt/embeddings/oleObject6.bin" ContentType="application/vnd.openxmlformats-officedocument.oleObject"/>
  <Override PartName="/ppt/notesSlides/notesSlide6.xml" ContentType="application/vnd.openxmlformats-officedocument.presentationml.notesSlide+xml"/>
  <Override PartName="/ppt/embeddings/oleObject7.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8.bin" ContentType="application/vnd.openxmlformats-officedocument.oleObject"/>
  <Override PartName="/ppt/notesSlides/notesSlide11.xml" ContentType="application/vnd.openxmlformats-officedocument.presentationml.notesSlide+xml"/>
  <Override PartName="/ppt/embeddings/oleObject9.bin" ContentType="application/vnd.openxmlformats-officedocument.oleObject"/>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embeddings/oleObject10.bin" ContentType="application/vnd.openxmlformats-officedocument.oleObject"/>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1.bin" ContentType="application/vnd.openxmlformats-officedocument.oleObject"/>
  <Override PartName="/ppt/notesSlides/notesSlide15.xml" ContentType="application/vnd.openxmlformats-officedocument.presentationml.notesSlide+xml"/>
  <Override PartName="/ppt/embeddings/oleObject12.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embeddings/oleObject13.bin" ContentType="application/vnd.openxmlformats-officedocument.oleObject"/>
  <Override PartName="/ppt/charts/chart7.xml" ContentType="application/vnd.openxmlformats-officedocument.drawingml.chart+xml"/>
  <Override PartName="/ppt/notesSlides/notesSlide18.xml" ContentType="application/vnd.openxmlformats-officedocument.presentationml.notesSlide+xml"/>
  <Override PartName="/ppt/embeddings/oleObject14.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5.bin" ContentType="application/vnd.openxmlformats-officedocument.oleObject"/>
  <Override PartName="/ppt/notesSlides/notesSlide22.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23.xml" ContentType="application/vnd.openxmlformats-officedocument.presentationml.notesSlide+xml"/>
  <Override PartName="/ppt/embeddings/oleObject18.bin" ContentType="application/vnd.openxmlformats-officedocument.oleObject"/>
  <Override PartName="/ppt/notesSlides/notesSlide24.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25.xml" ContentType="application/vnd.openxmlformats-officedocument.presentationml.notesSlide+xml"/>
  <Override PartName="/ppt/embeddings/oleObject21.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22.bin" ContentType="application/vnd.openxmlformats-officedocument.oleObject"/>
  <Override PartName="/ppt/notesSlides/notesSlide28.xml" ContentType="application/vnd.openxmlformats-officedocument.presentationml.notesSlide+xml"/>
  <Override PartName="/ppt/embeddings/oleObject23.bin" ContentType="application/vnd.openxmlformats-officedocument.oleObject"/>
  <Override PartName="/ppt/notesSlides/notesSlide29.xml" ContentType="application/vnd.openxmlformats-officedocument.presentationml.notesSlide+xml"/>
  <Override PartName="/ppt/embeddings/oleObject24.bin" ContentType="application/vnd.openxmlformats-officedocument.oleObject"/>
  <Override PartName="/ppt/notesSlides/notesSlide30.xml" ContentType="application/vnd.openxmlformats-officedocument.presentationml.notesSlide+xml"/>
  <Override PartName="/ppt/embeddings/oleObject25.bin" ContentType="application/vnd.openxmlformats-officedocument.oleObject"/>
  <Override PartName="/ppt/notesSlides/notesSlide31.xml" ContentType="application/vnd.openxmlformats-officedocument.presentationml.notesSlide+xml"/>
  <Override PartName="/ppt/embeddings/oleObject26.bin" ContentType="application/vnd.openxmlformats-officedocument.oleObject"/>
  <Override PartName="/ppt/notesSlides/notesSlide32.xml" ContentType="application/vnd.openxmlformats-officedocument.presentationml.notesSlide+xml"/>
  <Override PartName="/ppt/embeddings/oleObject27.bin" ContentType="application/vnd.openxmlformats-officedocument.oleObject"/>
  <Override PartName="/ppt/notesSlides/notesSlide33.xml" ContentType="application/vnd.openxmlformats-officedocument.presentationml.notesSlide+xml"/>
  <Override PartName="/ppt/embeddings/oleObject28.bin" ContentType="application/vnd.openxmlformats-officedocument.oleObject"/>
  <Override PartName="/ppt/notesSlides/notesSlide34.xml" ContentType="application/vnd.openxmlformats-officedocument.presentationml.notesSlide+xml"/>
  <Override PartName="/ppt/embeddings/oleObject29.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2"/>
  </p:notesMasterIdLst>
  <p:handoutMasterIdLst>
    <p:handoutMasterId r:id="rId93"/>
  </p:handoutMasterIdLst>
  <p:sldIdLst>
    <p:sldId id="390" r:id="rId2"/>
    <p:sldId id="679" r:id="rId3"/>
    <p:sldId id="680" r:id="rId4"/>
    <p:sldId id="681" r:id="rId5"/>
    <p:sldId id="423" r:id="rId6"/>
    <p:sldId id="583" r:id="rId7"/>
    <p:sldId id="433" r:id="rId8"/>
    <p:sldId id="335" r:id="rId9"/>
    <p:sldId id="292" r:id="rId10"/>
    <p:sldId id="571" r:id="rId11"/>
    <p:sldId id="557" r:id="rId12"/>
    <p:sldId id="313" r:id="rId13"/>
    <p:sldId id="568" r:id="rId14"/>
    <p:sldId id="581" r:id="rId15"/>
    <p:sldId id="372" r:id="rId16"/>
    <p:sldId id="537" r:id="rId17"/>
    <p:sldId id="584" r:id="rId18"/>
    <p:sldId id="596" r:id="rId19"/>
    <p:sldId id="587" r:id="rId20"/>
    <p:sldId id="588" r:id="rId21"/>
    <p:sldId id="589" r:id="rId22"/>
    <p:sldId id="591" r:id="rId23"/>
    <p:sldId id="597" r:id="rId24"/>
    <p:sldId id="592" r:id="rId25"/>
    <p:sldId id="631" r:id="rId26"/>
    <p:sldId id="632" r:id="rId27"/>
    <p:sldId id="613" r:id="rId28"/>
    <p:sldId id="579" r:id="rId29"/>
    <p:sldId id="614" r:id="rId30"/>
    <p:sldId id="615" r:id="rId31"/>
    <p:sldId id="616" r:id="rId32"/>
    <p:sldId id="617" r:id="rId33"/>
    <p:sldId id="618" r:id="rId34"/>
    <p:sldId id="619" r:id="rId35"/>
    <p:sldId id="620" r:id="rId36"/>
    <p:sldId id="621" r:id="rId37"/>
    <p:sldId id="622" r:id="rId38"/>
    <p:sldId id="623" r:id="rId39"/>
    <p:sldId id="624" r:id="rId40"/>
    <p:sldId id="625" r:id="rId41"/>
    <p:sldId id="626" r:id="rId42"/>
    <p:sldId id="627" r:id="rId43"/>
    <p:sldId id="604" r:id="rId44"/>
    <p:sldId id="612" r:id="rId45"/>
    <p:sldId id="605" r:id="rId46"/>
    <p:sldId id="608" r:id="rId47"/>
    <p:sldId id="609" r:id="rId48"/>
    <p:sldId id="610" r:id="rId49"/>
    <p:sldId id="611" r:id="rId50"/>
    <p:sldId id="633" r:id="rId51"/>
    <p:sldId id="634" r:id="rId52"/>
    <p:sldId id="635" r:id="rId53"/>
    <p:sldId id="636" r:id="rId54"/>
    <p:sldId id="637" r:id="rId55"/>
    <p:sldId id="638" r:id="rId56"/>
    <p:sldId id="639" r:id="rId57"/>
    <p:sldId id="640" r:id="rId58"/>
    <p:sldId id="641" r:id="rId59"/>
    <p:sldId id="642" r:id="rId60"/>
    <p:sldId id="643" r:id="rId61"/>
    <p:sldId id="644" r:id="rId62"/>
    <p:sldId id="645" r:id="rId63"/>
    <p:sldId id="646" r:id="rId64"/>
    <p:sldId id="647" r:id="rId65"/>
    <p:sldId id="648" r:id="rId66"/>
    <p:sldId id="649" r:id="rId67"/>
    <p:sldId id="650" r:id="rId68"/>
    <p:sldId id="651" r:id="rId69"/>
    <p:sldId id="652" r:id="rId70"/>
    <p:sldId id="653" r:id="rId71"/>
    <p:sldId id="654" r:id="rId72"/>
    <p:sldId id="655" r:id="rId73"/>
    <p:sldId id="656" r:id="rId74"/>
    <p:sldId id="657" r:id="rId75"/>
    <p:sldId id="658" r:id="rId76"/>
    <p:sldId id="659" r:id="rId77"/>
    <p:sldId id="660" r:id="rId78"/>
    <p:sldId id="661" r:id="rId79"/>
    <p:sldId id="662" r:id="rId80"/>
    <p:sldId id="663" r:id="rId81"/>
    <p:sldId id="664" r:id="rId82"/>
    <p:sldId id="666" r:id="rId83"/>
    <p:sldId id="667" r:id="rId84"/>
    <p:sldId id="668" r:id="rId85"/>
    <p:sldId id="669" r:id="rId86"/>
    <p:sldId id="670" r:id="rId87"/>
    <p:sldId id="671" r:id="rId88"/>
    <p:sldId id="672" r:id="rId89"/>
    <p:sldId id="673" r:id="rId90"/>
    <p:sldId id="678" r:id="rId91"/>
  </p:sldIdLst>
  <p:sldSz cx="9144000" cy="6858000" type="screen4x3"/>
  <p:notesSz cx="6886575" cy="9623425"/>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mn-cs"/>
      </a:defRPr>
    </a:lvl5pPr>
    <a:lvl6pPr marL="2286000" algn="l" defTabSz="914400" rtl="0" eaLnBrk="1" latinLnBrk="0" hangingPunct="1">
      <a:defRPr kern="1200">
        <a:solidFill>
          <a:schemeClr val="bg1"/>
        </a:solidFill>
        <a:latin typeface="Calibri" pitchFamily="32" charset="0"/>
        <a:ea typeface="Microsoft YaHei" charset="-122"/>
        <a:cs typeface="+mn-cs"/>
      </a:defRPr>
    </a:lvl6pPr>
    <a:lvl7pPr marL="2743200" algn="l" defTabSz="914400" rtl="0" eaLnBrk="1" latinLnBrk="0" hangingPunct="1">
      <a:defRPr kern="1200">
        <a:solidFill>
          <a:schemeClr val="bg1"/>
        </a:solidFill>
        <a:latin typeface="Calibri" pitchFamily="32" charset="0"/>
        <a:ea typeface="Microsoft YaHei" charset="-122"/>
        <a:cs typeface="+mn-cs"/>
      </a:defRPr>
    </a:lvl7pPr>
    <a:lvl8pPr marL="3200400" algn="l" defTabSz="914400" rtl="0" eaLnBrk="1" latinLnBrk="0" hangingPunct="1">
      <a:defRPr kern="1200">
        <a:solidFill>
          <a:schemeClr val="bg1"/>
        </a:solidFill>
        <a:latin typeface="Calibri" pitchFamily="32" charset="0"/>
        <a:ea typeface="Microsoft YaHei" charset="-122"/>
        <a:cs typeface="+mn-cs"/>
      </a:defRPr>
    </a:lvl8pPr>
    <a:lvl9pPr marL="3657600" algn="l" defTabSz="914400" rtl="0" eaLnBrk="1" latinLnBrk="0" hangingPunct="1">
      <a:defRPr kern="1200">
        <a:solidFill>
          <a:schemeClr val="bg1"/>
        </a:solidFill>
        <a:latin typeface="Calibri" pitchFamily="32"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09F7"/>
    <a:srgbClr val="CC00CC"/>
    <a:srgbClr val="CC0099"/>
    <a:srgbClr val="CC6600"/>
    <a:srgbClr val="FF7C80"/>
    <a:srgbClr val="99FF33"/>
    <a:srgbClr val="FFFFCC"/>
    <a:srgbClr val="FF99FF"/>
    <a:srgbClr val="99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56" autoAdjust="0"/>
    <p:restoredTop sz="96434" autoAdjust="0"/>
  </p:normalViewPr>
  <p:slideViewPr>
    <p:cSldViewPr>
      <p:cViewPr>
        <p:scale>
          <a:sx n="81" d="100"/>
          <a:sy n="81" d="100"/>
        </p:scale>
        <p:origin x="-1536" y="-632"/>
      </p:cViewPr>
      <p:guideLst>
        <p:guide orient="horz" pos="2160"/>
        <p:guide pos="2880"/>
      </p:guideLst>
    </p:cSldViewPr>
  </p:slideViewPr>
  <p:outlineViewPr>
    <p:cViewPr varScale="1">
      <p:scale>
        <a:sx n="170" d="200"/>
        <a:sy n="170" d="200"/>
      </p:scale>
      <p:origin x="0" y="191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handoutMaster" Target="handoutMasters/handout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ommaso\Documents\abusi\et&#224;%20abusi%20gaia%20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ommaso\Documents\abusi\et&#224;%20abusi%20gaia%202013%20tor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ommaso\Documents\abusi\et&#224;%20abusi%20gaia%201&#176;%20semestre%20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ommaso\Documents\abusi\et&#224;%20abusi%20gaia%201&#176;%20semestre%202014%20tort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Casistica%20Codice%20Rosa\CASISTICA%20DI%20TUTTE%20LE%20ASL%20A%20FINE%202014.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spPr>
            <a:solidFill>
              <a:schemeClr val="accent6">
                <a:lumMod val="60000"/>
                <a:lumOff val="40000"/>
              </a:schemeClr>
            </a:solidFill>
          </c:spPr>
          <c:invertIfNegative val="0"/>
          <c:cat>
            <c:strRef>
              <c:f>Foglio1!$G$5:$G$10</c:f>
              <c:strCache>
                <c:ptCount val="6"/>
                <c:pt idx="0">
                  <c:v>0-364 gg</c:v>
                </c:pt>
                <c:pt idx="1">
                  <c:v>1 -2</c:v>
                </c:pt>
                <c:pt idx="2">
                  <c:v>3-6</c:v>
                </c:pt>
                <c:pt idx="3">
                  <c:v>7-11</c:v>
                </c:pt>
                <c:pt idx="4">
                  <c:v>12-14</c:v>
                </c:pt>
                <c:pt idx="5">
                  <c:v>15-17</c:v>
                </c:pt>
              </c:strCache>
            </c:strRef>
          </c:cat>
          <c:val>
            <c:numRef>
              <c:f>Foglio1!$H$5:$H$10</c:f>
              <c:numCache>
                <c:formatCode>General</c:formatCode>
                <c:ptCount val="6"/>
                <c:pt idx="0">
                  <c:v>7.0</c:v>
                </c:pt>
                <c:pt idx="1">
                  <c:v>10.0</c:v>
                </c:pt>
                <c:pt idx="2">
                  <c:v>16.0</c:v>
                </c:pt>
                <c:pt idx="3">
                  <c:v>24.0</c:v>
                </c:pt>
                <c:pt idx="4">
                  <c:v>20.0</c:v>
                </c:pt>
                <c:pt idx="5">
                  <c:v>8.0</c:v>
                </c:pt>
              </c:numCache>
            </c:numRef>
          </c:val>
        </c:ser>
        <c:dLbls>
          <c:showLegendKey val="0"/>
          <c:showVal val="0"/>
          <c:showCatName val="0"/>
          <c:showSerName val="0"/>
          <c:showPercent val="0"/>
          <c:showBubbleSize val="0"/>
        </c:dLbls>
        <c:gapWidth val="150"/>
        <c:axId val="-2076312600"/>
        <c:axId val="-2073290328"/>
      </c:barChart>
      <c:catAx>
        <c:axId val="-2076312600"/>
        <c:scaling>
          <c:orientation val="minMax"/>
        </c:scaling>
        <c:delete val="0"/>
        <c:axPos val="b"/>
        <c:majorTickMark val="out"/>
        <c:minorTickMark val="none"/>
        <c:tickLblPos val="nextTo"/>
        <c:crossAx val="-2073290328"/>
        <c:crosses val="autoZero"/>
        <c:auto val="1"/>
        <c:lblAlgn val="ctr"/>
        <c:lblOffset val="100"/>
        <c:noMultiLvlLbl val="0"/>
      </c:catAx>
      <c:valAx>
        <c:axId val="-2073290328"/>
        <c:scaling>
          <c:orientation val="minMax"/>
        </c:scaling>
        <c:delete val="0"/>
        <c:axPos val="l"/>
        <c:majorGridlines/>
        <c:numFmt formatCode="General" sourceLinked="1"/>
        <c:majorTickMark val="out"/>
        <c:minorTickMark val="none"/>
        <c:tickLblPos val="nextTo"/>
        <c:crossAx val="-207631260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Pt>
            <c:idx val="2"/>
            <c:bubble3D val="0"/>
            <c:spPr>
              <a:solidFill>
                <a:srgbClr val="99FF33"/>
              </a:solidFill>
            </c:spPr>
          </c:dPt>
          <c:dPt>
            <c:idx val="3"/>
            <c:bubble3D val="0"/>
            <c:spPr>
              <a:solidFill>
                <a:srgbClr val="FF7C80"/>
              </a:solidFill>
            </c:spPr>
          </c:dPt>
          <c:dPt>
            <c:idx val="4"/>
            <c:bubble3D val="0"/>
            <c:spPr>
              <a:solidFill>
                <a:srgbClr val="FFFF00"/>
              </a:solidFill>
            </c:spPr>
          </c:dPt>
          <c:dPt>
            <c:idx val="5"/>
            <c:bubble3D val="0"/>
            <c:spPr>
              <a:solidFill>
                <a:srgbClr val="FF0000"/>
              </a:solidFill>
            </c:spPr>
          </c:dPt>
          <c:dLbls>
            <c:showLegendKey val="0"/>
            <c:showVal val="0"/>
            <c:showCatName val="0"/>
            <c:showSerName val="0"/>
            <c:showPercent val="1"/>
            <c:showBubbleSize val="0"/>
            <c:showLeaderLines val="1"/>
          </c:dLbls>
          <c:cat>
            <c:strRef>
              <c:f>Foglio1!$G$5:$G$10</c:f>
              <c:strCache>
                <c:ptCount val="6"/>
                <c:pt idx="0">
                  <c:v>0-364 gg</c:v>
                </c:pt>
                <c:pt idx="1">
                  <c:v>1 -2</c:v>
                </c:pt>
                <c:pt idx="2">
                  <c:v>3-6</c:v>
                </c:pt>
                <c:pt idx="3">
                  <c:v>7-11</c:v>
                </c:pt>
                <c:pt idx="4">
                  <c:v>12-14</c:v>
                </c:pt>
                <c:pt idx="5">
                  <c:v>15-17</c:v>
                </c:pt>
              </c:strCache>
            </c:strRef>
          </c:cat>
          <c:val>
            <c:numRef>
              <c:f>Foglio1!$H$5:$H$10</c:f>
              <c:numCache>
                <c:formatCode>General</c:formatCode>
                <c:ptCount val="6"/>
                <c:pt idx="0">
                  <c:v>7.0</c:v>
                </c:pt>
                <c:pt idx="1">
                  <c:v>10.0</c:v>
                </c:pt>
                <c:pt idx="2">
                  <c:v>16.0</c:v>
                </c:pt>
                <c:pt idx="3">
                  <c:v>24.0</c:v>
                </c:pt>
                <c:pt idx="4">
                  <c:v>20.0</c:v>
                </c:pt>
                <c:pt idx="5">
                  <c:v>8.0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spPr>
            <a:solidFill>
              <a:schemeClr val="accent6">
                <a:lumMod val="60000"/>
                <a:lumOff val="40000"/>
              </a:schemeClr>
            </a:solidFill>
          </c:spPr>
          <c:invertIfNegative val="0"/>
          <c:cat>
            <c:strRef>
              <c:f>Foglio1!$G$8:$G$13</c:f>
              <c:strCache>
                <c:ptCount val="6"/>
                <c:pt idx="0">
                  <c:v>0- 364 gg</c:v>
                </c:pt>
                <c:pt idx="1">
                  <c:v>1-2</c:v>
                </c:pt>
                <c:pt idx="2">
                  <c:v>3-6</c:v>
                </c:pt>
                <c:pt idx="3">
                  <c:v>7-11</c:v>
                </c:pt>
                <c:pt idx="4">
                  <c:v>12-14</c:v>
                </c:pt>
                <c:pt idx="5">
                  <c:v>15-17</c:v>
                </c:pt>
              </c:strCache>
            </c:strRef>
          </c:cat>
          <c:val>
            <c:numRef>
              <c:f>Foglio1!$H$8:$H$13</c:f>
              <c:numCache>
                <c:formatCode>General</c:formatCode>
                <c:ptCount val="6"/>
                <c:pt idx="0">
                  <c:v>5.0</c:v>
                </c:pt>
                <c:pt idx="1">
                  <c:v>4.0</c:v>
                </c:pt>
                <c:pt idx="2">
                  <c:v>8.0</c:v>
                </c:pt>
                <c:pt idx="3">
                  <c:v>11.0</c:v>
                </c:pt>
                <c:pt idx="4">
                  <c:v>10.0</c:v>
                </c:pt>
                <c:pt idx="5">
                  <c:v>4.0</c:v>
                </c:pt>
              </c:numCache>
            </c:numRef>
          </c:val>
        </c:ser>
        <c:dLbls>
          <c:showLegendKey val="0"/>
          <c:showVal val="0"/>
          <c:showCatName val="0"/>
          <c:showSerName val="0"/>
          <c:showPercent val="0"/>
          <c:showBubbleSize val="0"/>
        </c:dLbls>
        <c:gapWidth val="150"/>
        <c:axId val="-2073077400"/>
        <c:axId val="-2073074424"/>
      </c:barChart>
      <c:catAx>
        <c:axId val="-2073077400"/>
        <c:scaling>
          <c:orientation val="minMax"/>
        </c:scaling>
        <c:delete val="0"/>
        <c:axPos val="b"/>
        <c:majorTickMark val="out"/>
        <c:minorTickMark val="none"/>
        <c:tickLblPos val="nextTo"/>
        <c:crossAx val="-2073074424"/>
        <c:crosses val="autoZero"/>
        <c:auto val="1"/>
        <c:lblAlgn val="ctr"/>
        <c:lblOffset val="100"/>
        <c:noMultiLvlLbl val="0"/>
      </c:catAx>
      <c:valAx>
        <c:axId val="-2073074424"/>
        <c:scaling>
          <c:orientation val="minMax"/>
        </c:scaling>
        <c:delete val="0"/>
        <c:axPos val="l"/>
        <c:majorGridlines/>
        <c:numFmt formatCode="General" sourceLinked="1"/>
        <c:majorTickMark val="out"/>
        <c:minorTickMark val="none"/>
        <c:tickLblPos val="nextTo"/>
        <c:crossAx val="-207307740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Pt>
            <c:idx val="2"/>
            <c:bubble3D val="0"/>
            <c:spPr>
              <a:solidFill>
                <a:srgbClr val="99FF33"/>
              </a:solidFill>
            </c:spPr>
          </c:dPt>
          <c:dPt>
            <c:idx val="3"/>
            <c:bubble3D val="0"/>
            <c:spPr>
              <a:solidFill>
                <a:srgbClr val="FF7C80"/>
              </a:solidFill>
            </c:spPr>
          </c:dPt>
          <c:dPt>
            <c:idx val="4"/>
            <c:bubble3D val="0"/>
            <c:spPr>
              <a:solidFill>
                <a:srgbClr val="FFFF00"/>
              </a:solidFill>
            </c:spPr>
          </c:dPt>
          <c:dPt>
            <c:idx val="5"/>
            <c:bubble3D val="0"/>
            <c:spPr>
              <a:solidFill>
                <a:srgbClr val="FF0000"/>
              </a:solidFill>
            </c:spPr>
          </c:dPt>
          <c:dLbls>
            <c:showLegendKey val="0"/>
            <c:showVal val="0"/>
            <c:showCatName val="0"/>
            <c:showSerName val="0"/>
            <c:showPercent val="1"/>
            <c:showBubbleSize val="0"/>
            <c:showLeaderLines val="1"/>
          </c:dLbls>
          <c:cat>
            <c:strRef>
              <c:f>Foglio1!$G$8:$G$13</c:f>
              <c:strCache>
                <c:ptCount val="6"/>
                <c:pt idx="0">
                  <c:v>0- 364 gg</c:v>
                </c:pt>
                <c:pt idx="1">
                  <c:v>1-2</c:v>
                </c:pt>
                <c:pt idx="2">
                  <c:v>3-6</c:v>
                </c:pt>
                <c:pt idx="3">
                  <c:v>7-11</c:v>
                </c:pt>
                <c:pt idx="4">
                  <c:v>12-14</c:v>
                </c:pt>
                <c:pt idx="5">
                  <c:v>15-17</c:v>
                </c:pt>
              </c:strCache>
            </c:strRef>
          </c:cat>
          <c:val>
            <c:numRef>
              <c:f>Foglio1!$H$8:$H$13</c:f>
              <c:numCache>
                <c:formatCode>General</c:formatCode>
                <c:ptCount val="6"/>
                <c:pt idx="0">
                  <c:v>5.0</c:v>
                </c:pt>
                <c:pt idx="1">
                  <c:v>4.0</c:v>
                </c:pt>
                <c:pt idx="2">
                  <c:v>8.0</c:v>
                </c:pt>
                <c:pt idx="3">
                  <c:v>11.0</c:v>
                </c:pt>
                <c:pt idx="4">
                  <c:v>10.0</c:v>
                </c:pt>
                <c:pt idx="5">
                  <c:v>4.0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it-IT"/>
              <a:t>minori</a:t>
            </a:r>
          </a:p>
        </c:rich>
      </c:tx>
      <c:layout>
        <c:manualLayout>
          <c:xMode val="edge"/>
          <c:yMode val="edge"/>
          <c:x val="0.352697810023766"/>
          <c:y val="0.0443349753694581"/>
        </c:manualLayout>
      </c:layout>
      <c:overlay val="0"/>
      <c:spPr>
        <a:noFill/>
        <a:ln w="25400">
          <a:noFill/>
        </a:ln>
      </c:spPr>
    </c:title>
    <c:autoTitleDeleted val="0"/>
    <c:plotArea>
      <c:layout>
        <c:manualLayout>
          <c:layoutTarget val="inner"/>
          <c:xMode val="edge"/>
          <c:yMode val="edge"/>
          <c:x val="0.062240790004194"/>
          <c:y val="0.280788177339902"/>
          <c:w val="0.448133688030196"/>
          <c:h val="0.532019704433498"/>
        </c:manualLayout>
      </c:layout>
      <c:pieChart>
        <c:varyColors val="1"/>
        <c:ser>
          <c:idx val="0"/>
          <c:order val="0"/>
          <c:spPr>
            <a:solidFill>
              <a:srgbClr val="4F81BD"/>
            </a:solidFill>
            <a:ln w="25400">
              <a:noFill/>
            </a:ln>
          </c:spPr>
          <c:explosion val="10"/>
          <c:dPt>
            <c:idx val="1"/>
            <c:bubble3D val="0"/>
            <c:spPr>
              <a:solidFill>
                <a:srgbClr val="C0504D"/>
              </a:solidFill>
              <a:ln w="25400">
                <a:noFill/>
              </a:ln>
            </c:spPr>
          </c:dPt>
          <c:dLbls>
            <c:numFmt formatCode="0%" sourceLinked="0"/>
            <c:spPr>
              <a:solidFill>
                <a:srgbClr val="FFFFFF"/>
              </a:solidFill>
              <a:ln w="25400">
                <a:noFill/>
              </a:ln>
            </c:spPr>
            <c:txPr>
              <a:bodyPr/>
              <a:lstStyle/>
              <a:p>
                <a:pPr>
                  <a:defRPr sz="1000" b="0" i="0" u="none" strike="noStrike" baseline="0">
                    <a:solidFill>
                      <a:srgbClr val="000000"/>
                    </a:solidFill>
                    <a:latin typeface="Arial"/>
                    <a:ea typeface="Arial"/>
                    <a:cs typeface="Arial"/>
                  </a:defRPr>
                </a:pPr>
                <a:endParaRPr lang="it-IT"/>
              </a:p>
            </c:txPr>
            <c:showLegendKey val="0"/>
            <c:showVal val="0"/>
            <c:showCatName val="0"/>
            <c:showSerName val="0"/>
            <c:showPercent val="1"/>
            <c:showBubbleSize val="0"/>
            <c:showLeaderLines val="0"/>
          </c:dLbls>
          <c:cat>
            <c:strRef>
              <c:f>'Sintesi generale 4 trim 2014'!$I$15:$I$16</c:f>
              <c:strCache>
                <c:ptCount val="2"/>
                <c:pt idx="0">
                  <c:v>Maltrattamenti</c:v>
                </c:pt>
                <c:pt idx="1">
                  <c:v>Abusi</c:v>
                </c:pt>
              </c:strCache>
            </c:strRef>
          </c:cat>
          <c:val>
            <c:numRef>
              <c:f>'Sintesi generale 4 trim 2014'!$J$15:$J$16</c:f>
              <c:numCache>
                <c:formatCode>General</c:formatCode>
                <c:ptCount val="2"/>
                <c:pt idx="0">
                  <c:v>355.0</c:v>
                </c:pt>
                <c:pt idx="1">
                  <c:v>86.0</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r"/>
      <c:layout>
        <c:manualLayout>
          <c:xMode val="edge"/>
          <c:yMode val="edge"/>
          <c:x val="0.568465882038305"/>
          <c:y val="0.364532019704434"/>
          <c:w val="0.41078921402768"/>
          <c:h val="0.374384236453202"/>
        </c:manualLayout>
      </c:layout>
      <c:overlay val="0"/>
      <c:spPr>
        <a:noFill/>
        <a:ln w="25400">
          <a:noFill/>
        </a:ln>
      </c:spPr>
      <c:txPr>
        <a:bodyPr/>
        <a:lstStyle/>
        <a:p>
          <a:pPr>
            <a:defRPr sz="920" b="0" i="0" u="none" strike="noStrike" baseline="0">
              <a:solidFill>
                <a:srgbClr val="000000"/>
              </a:solidFill>
              <a:latin typeface="Arial"/>
              <a:ea typeface="Arial"/>
              <a:cs typeface="Arial"/>
            </a:defRPr>
          </a:pPr>
          <a:endParaRPr lang="it-IT"/>
        </a:p>
      </c:txPr>
    </c:legend>
    <c:plotVisOnly val="1"/>
    <c:dispBlanksAs val="zero"/>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656547420656964"/>
          <c:y val="0.16646549303164"/>
          <c:w val="0.574828193692765"/>
          <c:h val="0.780928156121308"/>
        </c:manualLayout>
      </c:layout>
      <c:pie3DChart>
        <c:varyColors val="1"/>
        <c:ser>
          <c:idx val="0"/>
          <c:order val="0"/>
          <c:dPt>
            <c:idx val="0"/>
            <c:bubble3D val="0"/>
            <c:spPr>
              <a:solidFill>
                <a:srgbClr val="FF0000"/>
              </a:solidFill>
            </c:spPr>
          </c:dPt>
          <c:dPt>
            <c:idx val="1"/>
            <c:bubble3D val="0"/>
            <c:spPr>
              <a:solidFill>
                <a:srgbClr val="FF7C80"/>
              </a:solidFill>
            </c:spPr>
          </c:dPt>
          <c:dPt>
            <c:idx val="2"/>
            <c:bubble3D val="0"/>
            <c:spPr>
              <a:solidFill>
                <a:srgbClr val="CC0099"/>
              </a:solidFill>
            </c:spPr>
          </c:dPt>
          <c:dPt>
            <c:idx val="3"/>
            <c:bubble3D val="0"/>
            <c:spPr>
              <a:solidFill>
                <a:srgbClr val="FF99FF"/>
              </a:solidFill>
            </c:spPr>
          </c:dPt>
          <c:dPt>
            <c:idx val="4"/>
            <c:bubble3D val="0"/>
            <c:spPr>
              <a:solidFill>
                <a:srgbClr val="9900FF"/>
              </a:solidFill>
            </c:spPr>
          </c:dPt>
          <c:dPt>
            <c:idx val="5"/>
            <c:bubble3D val="0"/>
            <c:spPr>
              <a:solidFill>
                <a:schemeClr val="accent1">
                  <a:lumMod val="75000"/>
                </a:schemeClr>
              </a:solidFill>
            </c:spPr>
          </c:dPt>
          <c:dPt>
            <c:idx val="6"/>
            <c:bubble3D val="0"/>
            <c:spPr>
              <a:solidFill>
                <a:schemeClr val="accent1">
                  <a:lumMod val="60000"/>
                  <a:lumOff val="40000"/>
                </a:schemeClr>
              </a:solidFill>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Foglio1!$G$35:$G$41</c:f>
              <c:strCache>
                <c:ptCount val="7"/>
                <c:pt idx="0">
                  <c:v>padre</c:v>
                </c:pt>
                <c:pt idx="1">
                  <c:v>madre</c:v>
                </c:pt>
                <c:pt idx="2">
                  <c:v>compagno madre convivente</c:v>
                </c:pt>
                <c:pt idx="3">
                  <c:v>violenza assistita</c:v>
                </c:pt>
                <c:pt idx="4">
                  <c:v>altri familiari non conviventi</c:v>
                </c:pt>
                <c:pt idx="5">
                  <c:v>minori non familiari</c:v>
                </c:pt>
                <c:pt idx="6">
                  <c:v>adulti non familiari</c:v>
                </c:pt>
              </c:strCache>
            </c:strRef>
          </c:cat>
          <c:val>
            <c:numRef>
              <c:f>Foglio1!$H$35:$H$41</c:f>
              <c:numCache>
                <c:formatCode>General</c:formatCode>
                <c:ptCount val="7"/>
                <c:pt idx="0">
                  <c:v>15.0</c:v>
                </c:pt>
                <c:pt idx="1">
                  <c:v>17.0</c:v>
                </c:pt>
                <c:pt idx="2">
                  <c:v>3.0</c:v>
                </c:pt>
                <c:pt idx="3">
                  <c:v>10.0</c:v>
                </c:pt>
                <c:pt idx="4">
                  <c:v>10.0</c:v>
                </c:pt>
                <c:pt idx="5">
                  <c:v>6.0</c:v>
                </c:pt>
                <c:pt idx="6">
                  <c:v>9.0</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74223234455438"/>
          <c:y val="0.109071263032537"/>
          <c:w val="0.315698520270235"/>
          <c:h val="0.890928736967464"/>
        </c:manualLayout>
      </c:layout>
      <c:overlay val="0"/>
      <c:txPr>
        <a:bodyPr/>
        <a:lstStyle/>
        <a:p>
          <a:pPr>
            <a:defRPr sz="1200" b="1">
              <a:solidFill>
                <a:schemeClr val="tx1"/>
              </a:solidFill>
            </a:defRPr>
          </a:pPr>
          <a:endParaRPr lang="it-IT"/>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FF0000"/>
              </a:solidFill>
            </c:spPr>
          </c:dPt>
          <c:dPt>
            <c:idx val="1"/>
            <c:bubble3D val="0"/>
            <c:spPr>
              <a:solidFill>
                <a:srgbClr val="FF7C80"/>
              </a:solidFill>
            </c:spPr>
          </c:dPt>
          <c:dPt>
            <c:idx val="2"/>
            <c:bubble3D val="0"/>
            <c:spPr>
              <a:solidFill>
                <a:srgbClr val="CC0099"/>
              </a:solidFill>
            </c:spPr>
          </c:dPt>
          <c:dPt>
            <c:idx val="3"/>
            <c:bubble3D val="0"/>
            <c:spPr>
              <a:solidFill>
                <a:srgbClr val="FF99FF"/>
              </a:solidFill>
            </c:spPr>
          </c:dPt>
          <c:dPt>
            <c:idx val="4"/>
            <c:bubble3D val="0"/>
            <c:spPr>
              <a:solidFill>
                <a:srgbClr val="9900FF"/>
              </a:solidFill>
            </c:spPr>
          </c:dPt>
          <c:dPt>
            <c:idx val="5"/>
            <c:bubble3D val="0"/>
            <c:spPr>
              <a:solidFill>
                <a:schemeClr val="accent1">
                  <a:lumMod val="75000"/>
                </a:schemeClr>
              </a:solidFill>
            </c:spPr>
          </c:dPt>
          <c:dPt>
            <c:idx val="6"/>
            <c:bubble3D val="0"/>
            <c:spPr>
              <a:solidFill>
                <a:schemeClr val="accent1">
                  <a:lumMod val="40000"/>
                  <a:lumOff val="60000"/>
                </a:schemeClr>
              </a:solidFill>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Foglio1!$G$11:$G$17</c:f>
              <c:strCache>
                <c:ptCount val="7"/>
                <c:pt idx="0">
                  <c:v>padre</c:v>
                </c:pt>
                <c:pt idx="1">
                  <c:v>madre</c:v>
                </c:pt>
                <c:pt idx="2">
                  <c:v>compagno madre convivente</c:v>
                </c:pt>
                <c:pt idx="3">
                  <c:v>violenza assistita</c:v>
                </c:pt>
                <c:pt idx="4">
                  <c:v>altri familiari non conviventi</c:v>
                </c:pt>
                <c:pt idx="5">
                  <c:v>minori non familiari</c:v>
                </c:pt>
                <c:pt idx="6">
                  <c:v>adulti non familiari</c:v>
                </c:pt>
              </c:strCache>
            </c:strRef>
          </c:cat>
          <c:val>
            <c:numRef>
              <c:f>Foglio1!$H$11:$H$17</c:f>
              <c:numCache>
                <c:formatCode>General</c:formatCode>
                <c:ptCount val="7"/>
                <c:pt idx="0">
                  <c:v>20.0</c:v>
                </c:pt>
                <c:pt idx="1">
                  <c:v>12.0</c:v>
                </c:pt>
                <c:pt idx="2">
                  <c:v>3.0</c:v>
                </c:pt>
                <c:pt idx="3">
                  <c:v>10.0</c:v>
                </c:pt>
                <c:pt idx="4">
                  <c:v>12.0</c:v>
                </c:pt>
                <c:pt idx="5">
                  <c:v>15.0</c:v>
                </c:pt>
                <c:pt idx="6">
                  <c:v>13.0</c:v>
                </c:pt>
              </c:numCache>
            </c:numRef>
          </c:val>
        </c:ser>
        <c:dLbls>
          <c:showLegendKey val="0"/>
          <c:showVal val="0"/>
          <c:showCatName val="0"/>
          <c:showSerName val="0"/>
          <c:showPercent val="1"/>
          <c:showBubbleSize val="0"/>
          <c:showLeaderLines val="1"/>
        </c:dLbls>
      </c:pie3DChart>
    </c:plotArea>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500" cy="4810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900488" y="0"/>
            <a:ext cx="2984500" cy="481013"/>
          </a:xfrm>
          <a:prstGeom prst="rect">
            <a:avLst/>
          </a:prstGeom>
        </p:spPr>
        <p:txBody>
          <a:bodyPr vert="horz" lIns="91440" tIns="45720" rIns="91440" bIns="45720" rtlCol="0"/>
          <a:lstStyle>
            <a:lvl1pPr algn="r">
              <a:defRPr sz="1200"/>
            </a:lvl1pPr>
          </a:lstStyle>
          <a:p>
            <a:fld id="{A48F6E45-704E-416A-A6D5-9248D24DAE33}" type="datetimeFigureOut">
              <a:rPr lang="it-IT" smtClean="0"/>
              <a:pPr/>
              <a:t>20/05/19</a:t>
            </a:fld>
            <a:endParaRPr lang="it-IT"/>
          </a:p>
        </p:txBody>
      </p:sp>
      <p:sp>
        <p:nvSpPr>
          <p:cNvPr id="4" name="Segnaposto piè di pagina 3"/>
          <p:cNvSpPr>
            <a:spLocks noGrp="1"/>
          </p:cNvSpPr>
          <p:nvPr>
            <p:ph type="ftr" sz="quarter" idx="2"/>
          </p:nvPr>
        </p:nvSpPr>
        <p:spPr>
          <a:xfrm>
            <a:off x="0" y="9140825"/>
            <a:ext cx="2984500" cy="48101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900488" y="9140825"/>
            <a:ext cx="2984500" cy="481013"/>
          </a:xfrm>
          <a:prstGeom prst="rect">
            <a:avLst/>
          </a:prstGeom>
        </p:spPr>
        <p:txBody>
          <a:bodyPr vert="horz" lIns="91440" tIns="45720" rIns="91440" bIns="45720" rtlCol="0" anchor="b"/>
          <a:lstStyle>
            <a:lvl1pPr algn="r">
              <a:defRPr sz="1200"/>
            </a:lvl1pPr>
          </a:lstStyle>
          <a:p>
            <a:fld id="{2366AC4D-6D7E-4BD4-ADB5-CE7D180C3981}" type="slidenum">
              <a:rPr lang="it-IT" smtClean="0"/>
              <a:pPr/>
              <a:t>‹n.›</a:t>
            </a:fld>
            <a:endParaRPr lang="it-IT"/>
          </a:p>
        </p:txBody>
      </p:sp>
    </p:spTree>
    <p:extLst>
      <p:ext uri="{BB962C8B-B14F-4D97-AF65-F5344CB8AC3E}">
        <p14:creationId xmlns:p14="http://schemas.microsoft.com/office/powerpoint/2010/main" val="946040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86575" cy="9623425"/>
          </a:xfrm>
          <a:prstGeom prst="roundRect">
            <a:avLst>
              <a:gd name="adj" fmla="val 19"/>
            </a:avLst>
          </a:prstGeom>
          <a:solidFill>
            <a:srgbClr val="FFFFFF"/>
          </a:solidFill>
          <a:ln w="9360" cap="sq">
            <a:noFill/>
            <a:miter lim="800000"/>
            <a:headEnd/>
            <a:tailEnd/>
          </a:ln>
          <a:effectLst/>
        </p:spPr>
        <p:txBody>
          <a:bodyPr wrap="none" anchor="ctr"/>
          <a:lstStyle/>
          <a:p>
            <a:pPr>
              <a:defRPr/>
            </a:pPr>
            <a:endParaRPr lang="it-IT"/>
          </a:p>
        </p:txBody>
      </p:sp>
      <p:sp>
        <p:nvSpPr>
          <p:cNvPr id="2050" name="AutoShape 2"/>
          <p:cNvSpPr>
            <a:spLocks noChangeArrowheads="1"/>
          </p:cNvSpPr>
          <p:nvPr/>
        </p:nvSpPr>
        <p:spPr bwMode="auto">
          <a:xfrm>
            <a:off x="0" y="0"/>
            <a:ext cx="6886575" cy="9623425"/>
          </a:xfrm>
          <a:prstGeom prst="roundRect">
            <a:avLst>
              <a:gd name="adj" fmla="val 19"/>
            </a:avLst>
          </a:prstGeom>
          <a:solidFill>
            <a:srgbClr val="FFFFFF"/>
          </a:solidFill>
          <a:ln w="9525" cap="flat">
            <a:noFill/>
            <a:round/>
            <a:headEnd/>
            <a:tailEnd/>
          </a:ln>
          <a:effectLst/>
        </p:spPr>
        <p:txBody>
          <a:bodyPr wrap="none" anchor="ctr"/>
          <a:lstStyle/>
          <a:p>
            <a:pPr>
              <a:defRPr/>
            </a:pPr>
            <a:endParaRPr lang="it-IT"/>
          </a:p>
        </p:txBody>
      </p:sp>
      <p:sp>
        <p:nvSpPr>
          <p:cNvPr id="32772" name="Rectangle 3"/>
          <p:cNvSpPr>
            <a:spLocks noGrp="1" noRot="1" noChangeAspect="1" noChangeArrowheads="1"/>
          </p:cNvSpPr>
          <p:nvPr>
            <p:ph type="sldImg"/>
          </p:nvPr>
        </p:nvSpPr>
        <p:spPr bwMode="auto">
          <a:xfrm>
            <a:off x="-11798300" y="-11796713"/>
            <a:ext cx="11795125" cy="12525376"/>
          </a:xfrm>
          <a:prstGeom prst="rect">
            <a:avLst/>
          </a:prstGeom>
          <a:noFill/>
          <a:ln w="9525">
            <a:noFill/>
            <a:round/>
            <a:headEnd/>
            <a:tailEnd/>
          </a:ln>
        </p:spPr>
      </p:sp>
      <p:sp>
        <p:nvSpPr>
          <p:cNvPr id="2052" name="Rectangle 4"/>
          <p:cNvSpPr>
            <a:spLocks noGrp="1" noChangeArrowheads="1"/>
          </p:cNvSpPr>
          <p:nvPr>
            <p:ph type="body"/>
          </p:nvPr>
        </p:nvSpPr>
        <p:spPr bwMode="auto">
          <a:xfrm>
            <a:off x="688975" y="4570413"/>
            <a:ext cx="5503863" cy="43243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it-IT" noProof="0" smtClean="0"/>
          </a:p>
        </p:txBody>
      </p:sp>
    </p:spTree>
    <p:extLst>
      <p:ext uri="{BB962C8B-B14F-4D97-AF65-F5344CB8AC3E}">
        <p14:creationId xmlns:p14="http://schemas.microsoft.com/office/powerpoint/2010/main" val="34629690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r>
              <a:rPr lang="it-IT" dirty="0" smtClean="0"/>
              <a:t>GAIA è l’acronimo di ..</a:t>
            </a:r>
          </a:p>
          <a:p>
            <a:endParaRPr lang="it-IT" dirty="0" smtClean="0"/>
          </a:p>
          <a:p>
            <a:r>
              <a:rPr lang="it-IT" dirty="0" smtClean="0"/>
              <a:t>Nel dicembre 2013 l’osservatorio della salute della donna ha premiato il MEYER con DUE BOLLINI ROSA, e fra le motivazioni, come “fiori all’occhiello”, tra i servizi premiati è stato il GAIA</a:t>
            </a:r>
          </a:p>
          <a:p>
            <a:endParaRPr lang="it-IT"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r>
              <a:rPr lang="it-IT" dirty="0" smtClean="0"/>
              <a:t>Inoltre </a:t>
            </a:r>
            <a:endParaRPr lang="it-IT" dirty="0"/>
          </a:p>
        </p:txBody>
      </p:sp>
    </p:spTree>
    <p:extLst>
      <p:ext uri="{BB962C8B-B14F-4D97-AF65-F5344CB8AC3E}">
        <p14:creationId xmlns:p14="http://schemas.microsoft.com/office/powerpoint/2010/main" val="3540328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endParaRPr lang="it-I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r>
              <a:rPr lang="it-IT" dirty="0" smtClean="0"/>
              <a:t>Diritti dei bambini</a:t>
            </a:r>
          </a:p>
          <a:p>
            <a:r>
              <a:rPr lang="it-IT" dirty="0" smtClean="0"/>
              <a:t>A questo punto entrando più ad esaminare la violenza sui minori</a:t>
            </a:r>
          </a:p>
          <a:p>
            <a:r>
              <a:rPr lang="it-IT" dirty="0" smtClean="0"/>
              <a:t>L’attenzione del mondo scientifico alla realtà degli abusi si radica in un mutamento culturale che trova un decisivo riscontro nel riconoscimento internazionale dei diritti dei bambini,le tappe più importanti di questo lungo cammino sono state: nel 1924 a Ginevra l’approvazione della Dichiarazione dei diritti del fanciullo</a:t>
            </a:r>
          </a:p>
          <a:p>
            <a:r>
              <a:rPr lang="it-IT" dirty="0" smtClean="0"/>
              <a:t>L’APPROVAZIONE NEL 1959 DA PARTE DELL’ASSEMBLEA GENERALE DELL’ONU …</a:t>
            </a:r>
          </a:p>
          <a:p>
            <a:r>
              <a:rPr lang="it-IT" dirty="0" smtClean="0"/>
              <a:t>1989…. APPROVATA DALLE ….</a:t>
            </a:r>
          </a:p>
          <a:p>
            <a:r>
              <a:rPr lang="it-IT" dirty="0" smtClean="0"/>
              <a:t>LA STIPULA, IL 6 SETTEMBRE 2000 , DEL </a:t>
            </a:r>
            <a:r>
              <a:rPr lang="it-IT" dirty="0" err="1" smtClean="0"/>
              <a:t>………………</a:t>
            </a:r>
            <a:r>
              <a:rPr lang="it-IT" dirty="0" smtClean="0"/>
              <a:t>., RATIFICATA IN Italia con la legge n. 46 dell’11 marzo 2002</a:t>
            </a:r>
          </a:p>
          <a:p>
            <a:endParaRPr lang="it-IT" dirty="0" smtClean="0"/>
          </a:p>
          <a:p>
            <a:r>
              <a:rPr lang="it-IT" dirty="0" smtClean="0"/>
              <a:t>Queste importanti iniziative legislative hanno permesso la profonda trasformazione della modalità di rilevamento </a:t>
            </a:r>
            <a:r>
              <a:rPr lang="it-IT" smtClean="0"/>
              <a:t>del fenomeno abuso</a:t>
            </a:r>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147763" y="721757"/>
            <a:ext cx="4591050" cy="3608784"/>
          </a:xfrm>
          <a:prstGeom prst="rect">
            <a:avLst/>
          </a:prstGeom>
          <a:solidFill>
            <a:srgbClr val="FFFFFF"/>
          </a:solidFill>
          <a:ln w="9525">
            <a:solidFill>
              <a:srgbClr val="000000"/>
            </a:solidFill>
            <a:miter lim="800000"/>
            <a:headEnd/>
            <a:tailEnd/>
          </a:ln>
        </p:spPr>
        <p:txBody>
          <a:bodyPr wrap="none" lIns="94339" tIns="47169" rIns="94339" bIns="47169" anchor="ctr"/>
          <a:lstStyle/>
          <a:p>
            <a:endParaRPr lang="it-IT"/>
          </a:p>
        </p:txBody>
      </p:sp>
      <p:sp>
        <p:nvSpPr>
          <p:cNvPr id="107523" name="Rectangle 3"/>
          <p:cNvSpPr>
            <a:spLocks noGrp="1" noChangeArrowheads="1"/>
          </p:cNvSpPr>
          <p:nvPr>
            <p:ph type="body"/>
          </p:nvPr>
        </p:nvSpPr>
        <p:spPr>
          <a:xfrm>
            <a:off x="918211" y="4571127"/>
            <a:ext cx="5048561" cy="4330541"/>
          </a:xfrm>
          <a:noFill/>
          <a:ln/>
        </p:spPr>
        <p:txBody>
          <a:bodyPr wrap="none" anchor="ctr"/>
          <a:lstStyle/>
          <a:p>
            <a:r>
              <a:rPr lang="it-IT" dirty="0" smtClean="0"/>
              <a:t>Inizialmente il maltrattamento venne considerato essenzialmente fisico quindi si faceva riferimento in particolar modo all’abuso sessuale e solo in tempi più recenti si è superato il limite che voleva il maltrattamento infantile circoscritto a quello fisico e sessuale estendendolo ad una visione più ampia e fu il Consiglio d’Europa che nel 1978 a dare una definizione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r>
              <a:rPr lang="it-IT" dirty="0" smtClean="0"/>
              <a:t>Ma si arriva al 1999 ove l’organizzazione mondiale della salute definisce L’abuso in senso completo.</a:t>
            </a:r>
          </a:p>
          <a:p>
            <a:r>
              <a:rPr lang="it-IT" dirty="0" smtClean="0"/>
              <a:t>Il termine inglese è omnicomprensivo di tutte le forme CHILD ABUSE </a:t>
            </a:r>
            <a:r>
              <a:rPr lang="it-IT" dirty="0" err="1" smtClean="0"/>
              <a:t>comprende……</a:t>
            </a:r>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22531" name="Rectangle 2"/>
          <p:cNvSpPr>
            <a:spLocks noGrp="1" noChangeArrowheads="1"/>
          </p:cNvSpPr>
          <p:nvPr>
            <p:ph type="body" idx="1"/>
          </p:nvPr>
        </p:nvSpPr>
        <p:spPr>
          <a:xfrm>
            <a:off x="688658" y="4571127"/>
            <a:ext cx="5504478" cy="4327200"/>
          </a:xfrm>
          <a:noFill/>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it-IT" dirty="0" smtClean="0">
                <a:latin typeface="Times New Roman" pitchFamily="18" charset="0"/>
              </a:rPr>
              <a:t>Si può sintetizzare così bambini spettatori di quella violenza che avviene nell’ambito domestico e neppure 10 anni fa , nel 2005, il CISMAI dà la definizione inoltre ulteriore ampliamento ad animale e cose</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it-IT" dirty="0" smtClean="0">
                <a:latin typeface="Times New Roman" pitchFamily="18" charset="0"/>
              </a:rPr>
              <a:t>Il CISMAI è stato costituito nel 1993</a:t>
            </a:r>
          </a:p>
          <a:p>
            <a:endParaRPr lang="it-IT"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r>
              <a:rPr lang="it-IT" dirty="0" smtClean="0"/>
              <a:t>tipologia DEL SOSPETTO abusante    ; con la licenza di aver inserito fra l’abusante la VIOLENZA ASSISTITA</a:t>
            </a:r>
          </a:p>
          <a:p>
            <a:r>
              <a:rPr lang="it-IT" dirty="0" smtClean="0"/>
              <a:t>2012, casi n 70</a:t>
            </a:r>
          </a:p>
          <a:p>
            <a:r>
              <a:rPr lang="it-IT" dirty="0" smtClean="0"/>
              <a:t>2013, casi 85</a:t>
            </a:r>
            <a:endParaRPr lang="it-IT" dirty="0"/>
          </a:p>
        </p:txBody>
      </p:sp>
    </p:spTree>
    <p:extLst>
      <p:ext uri="{BB962C8B-B14F-4D97-AF65-F5344CB8AC3E}">
        <p14:creationId xmlns:p14="http://schemas.microsoft.com/office/powerpoint/2010/main" val="1782754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24579" name="Rectangle 2"/>
          <p:cNvSpPr>
            <a:spLocks noGrp="1" noChangeArrowheads="1"/>
          </p:cNvSpPr>
          <p:nvPr>
            <p:ph type="body" idx="1"/>
          </p:nvPr>
        </p:nvSpPr>
        <p:spPr>
          <a:xfrm>
            <a:off x="688658" y="4571127"/>
            <a:ext cx="5504478" cy="4327200"/>
          </a:xfrm>
          <a:noFill/>
          <a:ln/>
        </p:spPr>
        <p:txBody>
          <a:bodyPr wrap="none" anchor="ctr"/>
          <a:lstStyle/>
          <a:p>
            <a:r>
              <a:rPr lang="it-IT" dirty="0" smtClean="0">
                <a:latin typeface="Times New Roman" pitchFamily="18" charset="0"/>
              </a:rPr>
              <a:t>È un fenomeno recente, non ci sono dati statici relativi alla violenza assistita e sono stati ricavati elementi utili dalle rilevazioni sulla violenza di genere , cioè dai dati di un’indagine telefonica dell’ISTAT del 2006, su un campione numeroso di donne di età fra i 16 e i 70 anni  da cui emerge che tra le donne che avevano subito violenze ripetute dal partner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a:xfrm>
            <a:off x="-14250988" y="-11796713"/>
            <a:ext cx="16700501" cy="12525376"/>
          </a:xfrm>
          <a:ln/>
        </p:spPr>
      </p:sp>
      <p:sp>
        <p:nvSpPr>
          <p:cNvPr id="36867" name="Segnaposto note 2"/>
          <p:cNvSpPr>
            <a:spLocks noGrp="1"/>
          </p:cNvSpPr>
          <p:nvPr>
            <p:ph type="body" idx="1"/>
          </p:nvPr>
        </p:nvSpPr>
        <p:spPr>
          <a:noFill/>
        </p:spPr>
        <p:txBody>
          <a:bodyPr/>
          <a:lstStyle/>
          <a:p>
            <a:r>
              <a:rPr lang="it-IT" dirty="0" smtClean="0"/>
              <a:t>Intervista recente alla presidente del </a:t>
            </a:r>
            <a:r>
              <a:rPr lang="it-IT" dirty="0" err="1" smtClean="0"/>
              <a:t>cismai</a:t>
            </a:r>
            <a:r>
              <a:rPr lang="it-IT" dirty="0" smtClean="0"/>
              <a:t> che dice che in </a:t>
            </a:r>
            <a:r>
              <a:rPr lang="it-IT" dirty="0" err="1" smtClean="0"/>
              <a:t>italia</a:t>
            </a:r>
            <a:r>
              <a:rPr lang="it-IT" dirty="0" smtClean="0"/>
              <a:t> si stima che siano 400 mila bambini che assistono ad episodi di violenza</a:t>
            </a:r>
          </a:p>
          <a:p>
            <a:endParaRPr lang="it-IT" dirty="0" smtClean="0"/>
          </a:p>
          <a:p>
            <a:r>
              <a:rPr lang="it-IT" dirty="0" smtClean="0"/>
              <a:t>19.4% è la % fra le tipologie </a:t>
            </a:r>
            <a:r>
              <a:rPr lang="it-IT" dirty="0" err="1" smtClean="0"/>
              <a:t>prepoderanti</a:t>
            </a:r>
            <a:r>
              <a:rPr lang="it-IT" dirty="0" smtClean="0"/>
              <a:t> dei maltrattamenti e abusi rilevata nell’indagine di terre </a:t>
            </a:r>
            <a:r>
              <a:rPr lang="it-IT" dirty="0" err="1" smtClean="0"/>
              <a:t>des</a:t>
            </a:r>
            <a:r>
              <a:rPr lang="it-IT" dirty="0" smtClean="0"/>
              <a:t> </a:t>
            </a:r>
            <a:r>
              <a:rPr lang="it-IT" dirty="0" err="1" smtClean="0"/>
              <a:t>hommes-</a:t>
            </a:r>
            <a:r>
              <a:rPr lang="it-IT" dirty="0" smtClean="0"/>
              <a:t> </a:t>
            </a:r>
            <a:r>
              <a:rPr lang="it-IT" dirty="0" err="1" smtClean="0"/>
              <a:t>cismai</a:t>
            </a:r>
            <a:r>
              <a:rPr lang="it-IT" dirty="0" smtClean="0"/>
              <a:t> al 31/12/ 2013 ed illustrata alla Camera dei Deputati il 15/5/2015, </a:t>
            </a:r>
            <a:r>
              <a:rPr lang="it-IT" altLang="ja-JP" dirty="0" smtClean="0">
                <a:solidFill>
                  <a:schemeClr val="tx1"/>
                </a:solidFill>
                <a:latin typeface="Arial" charset="0"/>
                <a:ea typeface="MS Mincho" pitchFamily="49" charset="-128"/>
                <a:cs typeface="Times New Roman" pitchFamily="18" charset="0"/>
              </a:rPr>
              <a:t>esposta alla presenza del Garante all’infanzia, indagine da lui stesso promossa,</a:t>
            </a:r>
            <a:r>
              <a:rPr lang="it-IT" dirty="0" smtClean="0"/>
              <a:t> oltre 91mila i </a:t>
            </a:r>
            <a:r>
              <a:rPr lang="it-IT" altLang="ja-JP" b="1" u="sng" dirty="0" smtClean="0">
                <a:solidFill>
                  <a:srgbClr val="2B09F7"/>
                </a:solidFill>
                <a:latin typeface="Arial" charset="0"/>
                <a:ea typeface="MS Mincho" pitchFamily="49" charset="-128"/>
                <a:cs typeface="Times New Roman" pitchFamily="18" charset="0"/>
              </a:rPr>
              <a:t> minori, </a:t>
            </a:r>
            <a:r>
              <a:rPr lang="it-IT" altLang="ja-JP" dirty="0" smtClean="0">
                <a:solidFill>
                  <a:schemeClr val="tx1"/>
                </a:solidFill>
                <a:latin typeface="Arial" charset="0"/>
                <a:ea typeface="MS Mincho" pitchFamily="49" charset="-128"/>
                <a:cs typeface="Times New Roman" pitchFamily="18" charset="0"/>
              </a:rPr>
              <a:t>bambini o adolescenti, vittime di maltrattamenti e abusi presi in carico dei </a:t>
            </a:r>
            <a:r>
              <a:rPr lang="it-IT" dirty="0" smtClean="0">
                <a:solidFill>
                  <a:srgbClr val="000000"/>
                </a:solidFill>
                <a:latin typeface="Times New Roman" pitchFamily="16" charset="0"/>
              </a:rPr>
              <a:t> Servizi Sociali dei Comuni italiani, campione n.231, </a:t>
            </a:r>
          </a:p>
          <a:p>
            <a:r>
              <a:rPr lang="it-IT" dirty="0" smtClean="0"/>
              <a:t>Ed è emerso che la violenza assistita costituisce la seconda forma di violenza più diffusa, 1 bambino  su 5 fra quelli maltrattati è testimone di violenza domestica </a:t>
            </a:r>
            <a:r>
              <a:rPr lang="it-IT" dirty="0" err="1" smtClean="0"/>
              <a:t>intrafamiliare</a:t>
            </a:r>
            <a:r>
              <a:rPr lang="it-IT" dirty="0" smtClean="0"/>
              <a:t>; viene  dopo quella della trascuratezza</a:t>
            </a:r>
          </a:p>
          <a:p>
            <a:endParaRPr lang="it-IT" dirty="0" smtClean="0"/>
          </a:p>
          <a:p>
            <a:endParaRPr lang="it-IT" dirty="0" smtClean="0"/>
          </a:p>
          <a:p>
            <a:r>
              <a:rPr lang="it-IT" dirty="0" smtClean="0"/>
              <a:t>Un appello alle istituzioni a prestare maggior attenzione al fenomeno e ad intervenire anche a livello legislativo con nome ad hoc , in quanto</a:t>
            </a:r>
          </a:p>
          <a:p>
            <a:endParaRPr lang="it-IT" dirty="0" smtClean="0"/>
          </a:p>
        </p:txBody>
      </p:sp>
    </p:spTree>
    <p:extLst>
      <p:ext uri="{BB962C8B-B14F-4D97-AF65-F5344CB8AC3E}">
        <p14:creationId xmlns:p14="http://schemas.microsoft.com/office/powerpoint/2010/main" val="347055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endParaRPr lang="it-IT"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25603" name="Rectangle 2"/>
          <p:cNvSpPr>
            <a:spLocks noGrp="1" noChangeArrowheads="1"/>
          </p:cNvSpPr>
          <p:nvPr>
            <p:ph type="body" idx="1"/>
          </p:nvPr>
        </p:nvSpPr>
        <p:spPr>
          <a:xfrm>
            <a:off x="688658" y="4571127"/>
            <a:ext cx="5504478" cy="4327200"/>
          </a:xfrm>
          <a:noFill/>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it-IT" dirty="0" smtClean="0"/>
              <a:t>la Convenzione di Istanbul (2011) afferma che ” i bambini sono vittime di violenza domestica anche in quanto testimoni di violenze all'interno della famiglia” ed è stata recepita  a livello giuridico nella Legge 119 dell'ottobre 2013 é stata introdotta un'aggravante comune applicabile al maltrattamento in famiglia e a tutti i reati di violenza fisica quando questi sono commessi in danno o in presenza di minori o in danno di donne incinte</a:t>
            </a:r>
            <a:endParaRPr lang="it-IT" dirty="0" smtClean="0">
              <a:latin typeface="Times New Roman" pitchFamily="18" charset="0"/>
            </a:endParaRPr>
          </a:p>
          <a:p>
            <a:endParaRPr lang="it-IT" dirty="0" smtClean="0">
              <a:latin typeface="Times New Roman" pitchFamily="18" charset="0"/>
            </a:endParaRPr>
          </a:p>
        </p:txBody>
      </p:sp>
    </p:spTree>
    <p:extLst>
      <p:ext uri="{BB962C8B-B14F-4D97-AF65-F5344CB8AC3E}">
        <p14:creationId xmlns:p14="http://schemas.microsoft.com/office/powerpoint/2010/main" val="642731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65539" name="Text Box 2"/>
          <p:cNvSpPr txBox="1">
            <a:spLocks noChangeArrowheads="1"/>
          </p:cNvSpPr>
          <p:nvPr/>
        </p:nvSpPr>
        <p:spPr bwMode="auto">
          <a:xfrm>
            <a:off x="688975" y="4570413"/>
            <a:ext cx="5508625" cy="43307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it-IT" sz="1200" b="0" dirty="0" smtClean="0">
                <a:solidFill>
                  <a:srgbClr val="000000"/>
                </a:solidFill>
              </a:rPr>
              <a:t>Abuso sessuale </a:t>
            </a:r>
            <a:r>
              <a:rPr lang="it-IT" sz="1200" b="0" dirty="0" err="1" smtClean="0">
                <a:solidFill>
                  <a:srgbClr val="000000"/>
                </a:solidFill>
              </a:rPr>
              <a:t>intrafamiliare</a:t>
            </a:r>
            <a:r>
              <a:rPr lang="it-IT" sz="1200" b="0" dirty="0" smtClean="0">
                <a:solidFill>
                  <a:srgbClr val="000000"/>
                </a:solidFill>
              </a:rPr>
              <a:t>:- </a:t>
            </a:r>
            <a:r>
              <a:rPr lang="it-IT" sz="1200" b="0" dirty="0" err="1" smtClean="0">
                <a:solidFill>
                  <a:srgbClr val="000000"/>
                </a:solidFill>
              </a:rPr>
              <a:t>intradomestico</a:t>
            </a:r>
            <a:r>
              <a:rPr lang="it-IT" sz="1200" b="0" dirty="0" smtClean="0">
                <a:solidFill>
                  <a:srgbClr val="000000"/>
                </a:solidFill>
              </a:rPr>
              <a:t> – extradomestico e Abuso sessuale extrafamiliare</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it-IT" sz="1200" b="0" dirty="0" smtClean="0">
                <a:solidFill>
                  <a:srgbClr val="000000"/>
                </a:solidFill>
              </a:rPr>
              <a:t>Nell’abuso sex </a:t>
            </a:r>
            <a:r>
              <a:rPr lang="it-IT" sz="1200" b="0" dirty="0" err="1" smtClean="0">
                <a:solidFill>
                  <a:srgbClr val="000000"/>
                </a:solidFill>
              </a:rPr>
              <a:t>intrafamiliare</a:t>
            </a:r>
            <a:r>
              <a:rPr lang="it-IT" sz="1200" b="0" dirty="0" smtClean="0">
                <a:solidFill>
                  <a:srgbClr val="000000"/>
                </a:solidFill>
              </a:rPr>
              <a:t> si annoverano dei sottogruppi: manifesto, mascherato, </a:t>
            </a:r>
            <a:r>
              <a:rPr lang="it-IT" sz="1200" b="0" dirty="0" err="1" smtClean="0">
                <a:solidFill>
                  <a:srgbClr val="000000"/>
                </a:solidFill>
              </a:rPr>
              <a:t>pseudoabusi</a:t>
            </a:r>
            <a:r>
              <a:rPr lang="it-IT" sz="1200" b="0" dirty="0" smtClean="0">
                <a:solidFill>
                  <a:srgbClr val="000000"/>
                </a:solidFill>
              </a:rPr>
              <a:t>.</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it-IT" sz="1200" b="0" dirty="0" smtClean="0">
                <a:solidFill>
                  <a:srgbClr val="000000"/>
                </a:solidFill>
              </a:rPr>
              <a:t>Quelli MASCHERATI sono riconducibili a pratiche sessuali inconsuete e non del tutto esplicitate come ad es. prolungati lavaggi dei genitali, ispezioni minuziose, applicazioni di creme con troppa frequenza. Attraverso questi atteggiamenti l’adulto si giustifica e maschera i toccamenti e gli sfregamenti che gli procurano eccitamento sessuale.</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it-IT" sz="1200" b="0" dirty="0" smtClean="0">
                <a:solidFill>
                  <a:srgbClr val="000000"/>
                </a:solidFill>
              </a:rPr>
              <a:t>Altra forma di questa violenza è l’abuso assistito, dove i bambini vengono fatti assistere alle pratiche sessuali dei genitori , su loro precisa richiesta.   </a:t>
            </a:r>
          </a:p>
          <a:p>
            <a:endParaRPr lang="it-IT"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66563" name="Text Box 2"/>
          <p:cNvSpPr txBox="1">
            <a:spLocks noChangeArrowheads="1"/>
          </p:cNvSpPr>
          <p:nvPr/>
        </p:nvSpPr>
        <p:spPr bwMode="auto">
          <a:xfrm>
            <a:off x="688975" y="4570413"/>
            <a:ext cx="5508625" cy="43307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4" name="Segnaposto note 3"/>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it-IT" sz="1200" b="0" dirty="0" smtClean="0">
                <a:solidFill>
                  <a:srgbClr val="000000"/>
                </a:solidFill>
              </a:rPr>
              <a:t>Abuso sessuale </a:t>
            </a:r>
            <a:r>
              <a:rPr lang="it-IT" sz="1200" b="0" dirty="0" err="1" smtClean="0">
                <a:solidFill>
                  <a:srgbClr val="000000"/>
                </a:solidFill>
              </a:rPr>
              <a:t>intrafamiliare</a:t>
            </a:r>
            <a:r>
              <a:rPr lang="it-IT" sz="1200" b="0" dirty="0" smtClean="0">
                <a:solidFill>
                  <a:srgbClr val="000000"/>
                </a:solidFill>
              </a:rPr>
              <a:t>:- </a:t>
            </a:r>
            <a:r>
              <a:rPr lang="it-IT" sz="1200" b="0" dirty="0" err="1" smtClean="0">
                <a:solidFill>
                  <a:srgbClr val="000000"/>
                </a:solidFill>
              </a:rPr>
              <a:t>intradomestico</a:t>
            </a:r>
            <a:r>
              <a:rPr lang="it-IT" sz="1200" b="0" dirty="0" smtClean="0">
                <a:solidFill>
                  <a:srgbClr val="000000"/>
                </a:solidFill>
              </a:rPr>
              <a:t> – extradomestico e Abuso sessuale extrafamiliare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67587" name="Text Box 2"/>
          <p:cNvSpPr txBox="1">
            <a:spLocks noChangeArrowheads="1"/>
          </p:cNvSpPr>
          <p:nvPr/>
        </p:nvSpPr>
        <p:spPr bwMode="auto">
          <a:xfrm>
            <a:off x="688975" y="4570413"/>
            <a:ext cx="5508625" cy="43307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4" name="Segnaposto note 3"/>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it-IT" sz="1200" b="0" dirty="0" smtClean="0">
                <a:solidFill>
                  <a:srgbClr val="000000"/>
                </a:solidFill>
              </a:rPr>
              <a:t>Quelli MASCHERATI sono riconducibili a pratiche sessuali inconsuete e non del tutto esplicitate come ad es. prolungati lavaggi dei genitali, ispezioni minuziose, applicazioni di creme con troppa frequenza. Attraverso questi atteggiamenti l’adulto si giustifica e maschera i toccamenti e gli sfregamenti che gli procurano eccitamento sessuale.</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it-IT" sz="1200" b="0" dirty="0" smtClean="0">
                <a:solidFill>
                  <a:srgbClr val="000000"/>
                </a:solidFill>
              </a:rPr>
              <a:t>Altra forma di questa violenza è l’abuso assistito, dove i bambini vengono fatti assistere alle pratiche sessuali dei genitori , su loro precisa richiesta.   </a:t>
            </a:r>
          </a:p>
          <a:p>
            <a:endParaRPr lang="it-IT"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72707" name="Text Box 2"/>
          <p:cNvSpPr txBox="1">
            <a:spLocks noChangeArrowheads="1"/>
          </p:cNvSpPr>
          <p:nvPr/>
        </p:nvSpPr>
        <p:spPr bwMode="auto">
          <a:xfrm>
            <a:off x="688975" y="4570413"/>
            <a:ext cx="5508625" cy="43307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72708" name="Segnaposto note 3"/>
          <p:cNvSpPr>
            <a:spLocks noGrp="1"/>
          </p:cNvSpPr>
          <p:nvPr>
            <p:ph type="body" idx="1"/>
          </p:nvPr>
        </p:nvSpPr>
        <p:spPr>
          <a:noFill/>
          <a:ln/>
        </p:spPr>
        <p:txBody>
          <a:bodyPr/>
          <a:lstStyle/>
          <a:p>
            <a:r>
              <a:rPr lang="it-IT" smtClean="0">
                <a:latin typeface="Times New Roman" pitchFamily="18" charset="0"/>
              </a:rPr>
              <a:t>Peraltro…</a:t>
            </a:r>
          </a:p>
          <a:p>
            <a:r>
              <a:rPr lang="it-IT" smtClean="0">
                <a:latin typeface="Times New Roman" pitchFamily="18" charset="0"/>
              </a:rPr>
              <a:t>È fondamentale ricordare che</a:t>
            </a:r>
          </a:p>
          <a:p>
            <a:r>
              <a:rPr lang="it-IT" smtClean="0">
                <a:latin typeface="Times New Roman" pitchFamily="18" charset="0"/>
              </a:rPr>
              <a:t>In 48 ore l’iperemia e il sanguinamento scompaiono, le abrasioni del bordo imenale guariscono in 5-10gg, il bordo imenale riassume l’aspetto rotondeggiante in 3- 6 mesi</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74755" name="Rectangle 2"/>
          <p:cNvSpPr>
            <a:spLocks noGrp="1" noChangeArrowheads="1"/>
          </p:cNvSpPr>
          <p:nvPr>
            <p:ph type="body" idx="1"/>
          </p:nvPr>
        </p:nvSpPr>
        <p:spPr>
          <a:xfrm>
            <a:off x="688975" y="4570413"/>
            <a:ext cx="5508625" cy="4330700"/>
          </a:xfrm>
          <a:noFill/>
          <a:ln>
            <a:solidFill>
              <a:srgbClr val="000000"/>
            </a:solidFill>
            <a:miter lim="800000"/>
          </a:ln>
        </p:spPr>
        <p:txBody>
          <a:bodyPr wrap="none" anchor="ctr"/>
          <a:lstStyle/>
          <a:p>
            <a:endParaRPr lang="it-IT"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102403" name="Rectangle 2"/>
          <p:cNvSpPr>
            <a:spLocks noGrp="1" noChangeArrowheads="1"/>
          </p:cNvSpPr>
          <p:nvPr>
            <p:ph type="body" idx="1"/>
          </p:nvPr>
        </p:nvSpPr>
        <p:spPr>
          <a:xfrm>
            <a:off x="688975" y="4570413"/>
            <a:ext cx="5508625" cy="4330700"/>
          </a:xfrm>
          <a:ln>
            <a:solidFill>
              <a:srgbClr val="000000"/>
            </a:solidFill>
            <a:miter lim="800000"/>
          </a:ln>
        </p:spPr>
        <p:txBody>
          <a:bodyPr wrap="none" anchor="ctr"/>
          <a:lstStyle/>
          <a:p>
            <a:pPr>
              <a:lnSpc>
                <a:spcPct val="130000"/>
              </a:lnSpc>
              <a:buClr>
                <a:schemeClr val="tx1"/>
              </a:buClr>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solidFill>
                  <a:schemeClr val="tx1"/>
                </a:solidFill>
                <a:latin typeface="Tahoma" pitchFamily="34" charset="0"/>
                <a:cs typeface="Lucida Sans Unicode" pitchFamily="34" charset="0"/>
              </a:rPr>
              <a:t>RACCOLTA DATI</a:t>
            </a:r>
          </a:p>
          <a:p>
            <a:pPr>
              <a:lnSpc>
                <a:spcPct val="130000"/>
              </a:lnSpc>
              <a:buClr>
                <a:schemeClr val="tx1"/>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smtClean="0">
                <a:solidFill>
                  <a:schemeClr val="tx1"/>
                </a:solidFill>
                <a:latin typeface="Tahoma" pitchFamily="34" charset="0"/>
                <a:cs typeface="Lucida Sans Unicode" pitchFamily="34" charset="0"/>
              </a:rPr>
              <a:t>dati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anagrafici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operatori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presenti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alla</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visita</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riferimenti</a:t>
            </a:r>
            <a:r>
              <a:rPr lang="en-GB" dirty="0" smtClean="0">
                <a:solidFill>
                  <a:schemeClr val="tx1"/>
                </a:solidFill>
                <a:latin typeface="Tahoma" pitchFamily="34" charset="0"/>
                <a:cs typeface="Lucida Sans Unicode" pitchFamily="34" charset="0"/>
              </a:rPr>
              <a:t> del </a:t>
            </a:r>
            <a:r>
              <a:rPr lang="en-GB" dirty="0" err="1" smtClean="0">
                <a:solidFill>
                  <a:schemeClr val="tx1"/>
                </a:solidFill>
                <a:latin typeface="Tahoma" pitchFamily="34" charset="0"/>
                <a:cs typeface="Lucida Sans Unicode" pitchFamily="34" charset="0"/>
              </a:rPr>
              <a:t>pediatra</a:t>
            </a:r>
            <a:r>
              <a:rPr lang="en-GB" dirty="0" smtClean="0">
                <a:solidFill>
                  <a:schemeClr val="tx1"/>
                </a:solidFill>
                <a:latin typeface="Tahoma" pitchFamily="34" charset="0"/>
                <a:cs typeface="Lucida Sans Unicode" pitchFamily="34" charset="0"/>
              </a:rPr>
              <a:t> e </a:t>
            </a:r>
            <a:r>
              <a:rPr lang="en-GB" dirty="0" err="1" smtClean="0">
                <a:solidFill>
                  <a:schemeClr val="tx1"/>
                </a:solidFill>
                <a:latin typeface="Tahoma" pitchFamily="34" charset="0"/>
                <a:cs typeface="Lucida Sans Unicode" pitchFamily="34" charset="0"/>
              </a:rPr>
              <a:t>della</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scuola</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frequentata</a:t>
            </a:r>
            <a:r>
              <a:rPr lang="en-GB" dirty="0" smtClean="0">
                <a:solidFill>
                  <a:schemeClr val="tx1"/>
                </a:solidFill>
                <a:latin typeface="Tahoma" pitchFamily="34" charset="0"/>
                <a:cs typeface="Lucida Sans Unicode" pitchFamily="34" charset="0"/>
              </a:rPr>
              <a:t>,  chi ha </a:t>
            </a:r>
            <a:r>
              <a:rPr lang="en-GB" dirty="0" err="1" smtClean="0">
                <a:solidFill>
                  <a:schemeClr val="tx1"/>
                </a:solidFill>
                <a:latin typeface="Tahoma" pitchFamily="34" charset="0"/>
                <a:cs typeface="Lucida Sans Unicode" pitchFamily="34" charset="0"/>
              </a:rPr>
              <a:t>effettuato</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l’invio</a:t>
            </a:r>
            <a:r>
              <a:rPr lang="en-GB" dirty="0" smtClean="0">
                <a:solidFill>
                  <a:schemeClr val="tx1"/>
                </a:solidFill>
                <a:latin typeface="Tahoma" pitchFamily="34" charset="0"/>
                <a:cs typeface="Lucida Sans Unicode" pitchFamily="34" charset="0"/>
              </a:rPr>
              <a:t> e </a:t>
            </a:r>
            <a:r>
              <a:rPr lang="en-GB" dirty="0" err="1" smtClean="0">
                <a:solidFill>
                  <a:schemeClr val="tx1"/>
                </a:solidFill>
                <a:latin typeface="Tahoma" pitchFamily="34" charset="0"/>
                <a:cs typeface="Lucida Sans Unicode" pitchFamily="34" charset="0"/>
              </a:rPr>
              <a:t>richiesto</a:t>
            </a:r>
            <a:r>
              <a:rPr lang="en-GB" dirty="0" smtClean="0">
                <a:solidFill>
                  <a:schemeClr val="tx1"/>
                </a:solidFill>
                <a:latin typeface="Tahoma" pitchFamily="34" charset="0"/>
                <a:cs typeface="Lucida Sans Unicode" pitchFamily="34" charset="0"/>
              </a:rPr>
              <a:t> la </a:t>
            </a:r>
            <a:r>
              <a:rPr lang="en-GB" dirty="0" err="1" smtClean="0">
                <a:solidFill>
                  <a:schemeClr val="tx1"/>
                </a:solidFill>
                <a:latin typeface="Tahoma" pitchFamily="34" charset="0"/>
                <a:cs typeface="Lucida Sans Unicode" pitchFamily="34" charset="0"/>
              </a:rPr>
              <a:t>consulenza</a:t>
            </a:r>
            <a:r>
              <a:rPr lang="en-GB" dirty="0" smtClean="0">
                <a:solidFill>
                  <a:schemeClr val="tx1"/>
                </a:solidFill>
                <a:latin typeface="Tahoma" pitchFamily="34" charset="0"/>
                <a:cs typeface="Lucida Sans Unicode" pitchFamily="34" charset="0"/>
              </a:rPr>
              <a:t>,  chi </a:t>
            </a:r>
            <a:r>
              <a:rPr lang="en-GB" dirty="0" err="1" smtClean="0">
                <a:solidFill>
                  <a:schemeClr val="tx1"/>
                </a:solidFill>
                <a:latin typeface="Tahoma" pitchFamily="34" charset="0"/>
                <a:cs typeface="Lucida Sans Unicode" pitchFamily="34" charset="0"/>
              </a:rPr>
              <a:t>accompagna</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il</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minore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caratteristiche</a:t>
            </a:r>
            <a:r>
              <a:rPr lang="en-GB" dirty="0" smtClean="0">
                <a:solidFill>
                  <a:schemeClr val="tx1"/>
                </a:solidFill>
                <a:latin typeface="Tahoma" pitchFamily="34" charset="0"/>
                <a:cs typeface="Lucida Sans Unicode" pitchFamily="34" charset="0"/>
              </a:rPr>
              <a:t> del </a:t>
            </a:r>
            <a:r>
              <a:rPr lang="en-GB" dirty="0" err="1" smtClean="0">
                <a:solidFill>
                  <a:schemeClr val="tx1"/>
                </a:solidFill>
                <a:latin typeface="Tahoma" pitchFamily="34" charset="0"/>
                <a:cs typeface="Lucida Sans Unicode" pitchFamily="34" charset="0"/>
              </a:rPr>
              <a:t>nucleo</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familiare</a:t>
            </a:r>
            <a:endParaRPr lang="en-GB" dirty="0" smtClean="0">
              <a:solidFill>
                <a:schemeClr val="tx1"/>
              </a:solidFill>
              <a:latin typeface="Tahoma" pitchFamily="34" charset="0"/>
              <a:cs typeface="Lucida Sans Unicode" pitchFamily="34" charset="0"/>
            </a:endParaRPr>
          </a:p>
          <a:p>
            <a:pPr marL="342900" indent="-342900">
              <a:lnSpc>
                <a:spcPct val="125000"/>
              </a:lnSpc>
              <a:buClr>
                <a:schemeClr val="tx1"/>
              </a:buClr>
              <a:buFont typeface="Tahoma" pitchFamily="34" charset="0"/>
              <a:buAutoNum type="arabi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dirty="0" err="1" smtClean="0">
                <a:solidFill>
                  <a:schemeClr val="tx1"/>
                </a:solidFill>
                <a:latin typeface="Tahoma" pitchFamily="34" charset="0"/>
                <a:cs typeface="Lucida Sans Unicode" pitchFamily="34" charset="0"/>
              </a:rPr>
              <a:t>ambiente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quiete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riservatezza</a:t>
            </a:r>
            <a:r>
              <a:rPr lang="en-GB" dirty="0" smtClean="0">
                <a:solidFill>
                  <a:schemeClr val="tx1"/>
                </a:solidFill>
                <a:latin typeface="Tahoma" pitchFamily="34" charset="0"/>
                <a:cs typeface="Lucida Sans Unicode" pitchFamily="34" charset="0"/>
              </a:rPr>
              <a:t>)</a:t>
            </a:r>
          </a:p>
          <a:p>
            <a:pPr marL="342900" indent="-342900">
              <a:lnSpc>
                <a:spcPct val="125000"/>
              </a:lnSpc>
              <a:buClr>
                <a:schemeClr val="tx1"/>
              </a:buClr>
              <a:buFont typeface="Tahoma" pitchFamily="34" charset="0"/>
              <a:buAutoNum type="arabi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dirty="0" smtClean="0">
                <a:solidFill>
                  <a:schemeClr val="tx1"/>
                </a:solidFill>
                <a:latin typeface="Tahoma" pitchFamily="34" charset="0"/>
                <a:cs typeface="Lucida Sans Unicode" pitchFamily="34" charset="0"/>
              </a:rPr>
              <a:t>tempo </a:t>
            </a:r>
            <a:r>
              <a:rPr lang="en-GB" dirty="0" err="1" smtClean="0">
                <a:solidFill>
                  <a:schemeClr val="tx1"/>
                </a:solidFill>
                <a:latin typeface="Tahoma" pitchFamily="34" charset="0"/>
                <a:cs typeface="Lucida Sans Unicode" pitchFamily="34" charset="0"/>
              </a:rPr>
              <a:t>sufficiente</a:t>
            </a:r>
            <a:endParaRPr lang="en-GB" dirty="0" smtClean="0">
              <a:solidFill>
                <a:schemeClr val="tx1"/>
              </a:solidFill>
              <a:latin typeface="Tahoma" pitchFamily="34" charset="0"/>
              <a:cs typeface="Lucida Sans Unicode" pitchFamily="34" charset="0"/>
            </a:endParaRPr>
          </a:p>
          <a:p>
            <a:pPr marL="342900" indent="-342900">
              <a:lnSpc>
                <a:spcPct val="125000"/>
              </a:lnSpc>
              <a:buClr>
                <a:schemeClr val="tx1"/>
              </a:buClr>
              <a:buFont typeface="Tahoma" pitchFamily="34" charset="0"/>
              <a:buAutoNum type="arabi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dirty="0" err="1" smtClean="0">
                <a:solidFill>
                  <a:schemeClr val="tx1"/>
                </a:solidFill>
                <a:latin typeface="Tahoma" pitchFamily="34" charset="0"/>
                <a:cs typeface="Lucida Sans Unicode" pitchFamily="34" charset="0"/>
              </a:rPr>
              <a:t>atteggiamento</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degli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operatori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rassicurante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disponibile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all’ascolto</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mai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frettoloso</a:t>
            </a:r>
            <a:r>
              <a:rPr lang="en-GB" dirty="0" smtClean="0">
                <a:solidFill>
                  <a:schemeClr val="tx1"/>
                </a:solidFill>
                <a:latin typeface="Tahoma" pitchFamily="34" charset="0"/>
                <a:cs typeface="Lucida Sans Unicode" pitchFamily="34" charset="0"/>
              </a:rPr>
              <a:t>)</a:t>
            </a:r>
          </a:p>
          <a:p>
            <a:pPr marL="342900" indent="-342900">
              <a:lnSpc>
                <a:spcPct val="125000"/>
              </a:lnSpc>
              <a:buClr>
                <a:schemeClr val="tx1"/>
              </a:buClr>
              <a:buFont typeface="Tahoma" pitchFamily="34" charset="0"/>
              <a:buAutoNum type="arabi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dirty="0" err="1" smtClean="0">
                <a:solidFill>
                  <a:schemeClr val="tx1"/>
                </a:solidFill>
                <a:latin typeface="Tahoma" pitchFamily="34" charset="0"/>
                <a:cs typeface="Lucida Sans Unicode" pitchFamily="34" charset="0"/>
              </a:rPr>
              <a:t>limitare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operatori</a:t>
            </a:r>
            <a:r>
              <a:rPr lang="en-GB" dirty="0" smtClean="0">
                <a:solidFill>
                  <a:schemeClr val="tx1"/>
                </a:solidFill>
                <a:latin typeface="Tahoma" pitchFamily="34" charset="0"/>
                <a:cs typeface="Lucida Sans Unicode" pitchFamily="34" charset="0"/>
              </a:rPr>
              <a:t>, procedure e </a:t>
            </a:r>
            <a:r>
              <a:rPr lang="en-GB" dirty="0" err="1" smtClean="0">
                <a:solidFill>
                  <a:schemeClr val="tx1"/>
                </a:solidFill>
                <a:latin typeface="Tahoma" pitchFamily="34" charset="0"/>
                <a:cs typeface="Lucida Sans Unicode" pitchFamily="34" charset="0"/>
              </a:rPr>
              <a:t>spostamenti</a:t>
            </a:r>
            <a:r>
              <a:rPr lang="en-GB" dirty="0" smtClean="0">
                <a:solidFill>
                  <a:schemeClr val="tx1"/>
                </a:solidFill>
                <a:latin typeface="Tahoma" pitchFamily="34" charset="0"/>
                <a:cs typeface="Lucida Sans Unicode" pitchFamily="34" charset="0"/>
              </a:rPr>
              <a:t> a </a:t>
            </a:r>
            <a:r>
              <a:rPr lang="en-GB" dirty="0" err="1" smtClean="0">
                <a:solidFill>
                  <a:schemeClr val="tx1"/>
                </a:solidFill>
                <a:latin typeface="Tahoma" pitchFamily="34" charset="0"/>
                <a:cs typeface="Lucida Sans Unicode" pitchFamily="34" charset="0"/>
              </a:rPr>
              <a:t>quelli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strettamente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necessari</a:t>
            </a:r>
            <a:endParaRPr lang="en-GB" dirty="0" smtClean="0">
              <a:solidFill>
                <a:schemeClr val="tx1"/>
              </a:solidFill>
              <a:latin typeface="Tahoma" pitchFamily="34" charset="0"/>
              <a:cs typeface="Lucida Sans Unicode" pitchFamily="34" charset="0"/>
            </a:endParaRPr>
          </a:p>
          <a:p>
            <a:pPr>
              <a:lnSpc>
                <a:spcPct val="130000"/>
              </a:lnSpc>
              <a:buClr>
                <a:schemeClr val="tx1"/>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offrire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spiegazioni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sulle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modalità</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della</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visita</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ed</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ottenere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il</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consenso</a:t>
            </a:r>
            <a:r>
              <a:rPr lang="en-GB" dirty="0" smtClean="0">
                <a:solidFill>
                  <a:schemeClr val="tx1"/>
                </a:solidFill>
                <a:latin typeface="Tahoma" pitchFamily="34" charset="0"/>
                <a:cs typeface="Lucida Sans Unicode" pitchFamily="34" charset="0"/>
              </a:rPr>
              <a:t> del </a:t>
            </a:r>
            <a:r>
              <a:rPr lang="en-GB" dirty="0" err="1" smtClean="0">
                <a:solidFill>
                  <a:schemeClr val="tx1"/>
                </a:solidFill>
                <a:latin typeface="Tahoma" pitchFamily="34" charset="0"/>
                <a:cs typeface="Lucida Sans Unicode" pitchFamily="34" charset="0"/>
              </a:rPr>
              <a:t>minore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spiegare</a:t>
            </a:r>
            <a:r>
              <a:rPr lang="en-GB" dirty="0" smtClean="0">
                <a:solidFill>
                  <a:schemeClr val="tx1"/>
                </a:solidFill>
                <a:latin typeface="Tahoma" pitchFamily="34" charset="0"/>
                <a:cs typeface="Lucida Sans Unicode" pitchFamily="34" charset="0"/>
              </a:rPr>
              <a:t> e </a:t>
            </a:r>
            <a:r>
              <a:rPr lang="en-GB" dirty="0" err="1" smtClean="0">
                <a:solidFill>
                  <a:schemeClr val="tx1"/>
                </a:solidFill>
                <a:latin typeface="Tahoma" pitchFamily="34" charset="0"/>
                <a:cs typeface="Lucida Sans Unicode" pitchFamily="34" charset="0"/>
              </a:rPr>
              <a:t>mostrare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gli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strumenti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che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saranno</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utilizzati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durante</a:t>
            </a:r>
            <a:r>
              <a:rPr lang="en-GB" dirty="0" smtClean="0">
                <a:solidFill>
                  <a:schemeClr val="tx1"/>
                </a:solidFill>
                <a:latin typeface="Tahoma" pitchFamily="34" charset="0"/>
                <a:cs typeface="Lucida Sans Unicode" pitchFamily="34" charset="0"/>
              </a:rPr>
              <a:t> la </a:t>
            </a:r>
            <a:r>
              <a:rPr lang="en-GB" dirty="0" err="1" smtClean="0">
                <a:solidFill>
                  <a:schemeClr val="tx1"/>
                </a:solidFill>
                <a:latin typeface="Tahoma" pitchFamily="34" charset="0"/>
                <a:cs typeface="Lucida Sans Unicode" pitchFamily="34" charset="0"/>
              </a:rPr>
              <a:t>visita</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rassicurare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il</a:t>
            </a:r>
            <a:r>
              <a:rPr lang="en-GB" dirty="0" smtClean="0">
                <a:solidFill>
                  <a:schemeClr val="tx1"/>
                </a:solidFill>
                <a:latin typeface="Tahoma" pitchFamily="34" charset="0"/>
                <a:cs typeface="Lucida Sans Unicode" pitchFamily="34" charset="0"/>
              </a:rPr>
              <a:t> bambino </a:t>
            </a:r>
            <a:r>
              <a:rPr lang="en-GB" dirty="0" err="1" smtClean="0">
                <a:solidFill>
                  <a:schemeClr val="tx1"/>
                </a:solidFill>
                <a:latin typeface="Tahoma" pitchFamily="34" charset="0"/>
                <a:cs typeface="Lucida Sans Unicode" pitchFamily="34" charset="0"/>
              </a:rPr>
              <a:t>che</a:t>
            </a:r>
            <a:r>
              <a:rPr lang="en-GB" dirty="0" smtClean="0">
                <a:solidFill>
                  <a:schemeClr val="tx1"/>
                </a:solidFill>
                <a:latin typeface="Tahoma" pitchFamily="34" charset="0"/>
                <a:cs typeface="Lucida Sans Unicode" pitchFamily="34" charset="0"/>
              </a:rPr>
              <a:t> la </a:t>
            </a:r>
            <a:r>
              <a:rPr lang="en-GB" dirty="0" err="1" smtClean="0">
                <a:solidFill>
                  <a:schemeClr val="tx1"/>
                </a:solidFill>
                <a:latin typeface="Tahoma" pitchFamily="34" charset="0"/>
                <a:cs typeface="Lucida Sans Unicode" pitchFamily="34" charset="0"/>
              </a:rPr>
              <a:t>visita</a:t>
            </a:r>
            <a:r>
              <a:rPr lang="en-GB" dirty="0" smtClean="0">
                <a:solidFill>
                  <a:schemeClr val="tx1"/>
                </a:solidFill>
                <a:latin typeface="Tahoma" pitchFamily="34" charset="0"/>
                <a:cs typeface="Lucida Sans Unicode" pitchFamily="34" charset="0"/>
              </a:rPr>
              <a:t> non </a:t>
            </a:r>
            <a:r>
              <a:rPr lang="en-GB" dirty="0" err="1" smtClean="0">
                <a:solidFill>
                  <a:schemeClr val="tx1"/>
                </a:solidFill>
                <a:latin typeface="Tahoma" pitchFamily="34" charset="0"/>
                <a:cs typeface="Lucida Sans Unicode" pitchFamily="34" charset="0"/>
              </a:rPr>
              <a:t>sarà</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né</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traumatica</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né</a:t>
            </a:r>
            <a:r>
              <a:rPr lang="en-GB" dirty="0" smtClean="0">
                <a:solidFill>
                  <a:schemeClr val="tx1"/>
                </a:solidFill>
                <a:latin typeface="Tahoma" pitchFamily="34" charset="0"/>
                <a:cs typeface="Lucida Sans Unicode" pitchFamily="34" charset="0"/>
              </a:rPr>
              <a:t> dolorosa, </a:t>
            </a:r>
            <a:r>
              <a:rPr lang="en-GB" dirty="0" err="1" smtClean="0">
                <a:solidFill>
                  <a:schemeClr val="tx1"/>
                </a:solidFill>
                <a:latin typeface="Tahoma" pitchFamily="34" charset="0"/>
                <a:cs typeface="Lucida Sans Unicode" pitchFamily="34" charset="0"/>
              </a:rPr>
              <a:t>garantire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che</a:t>
            </a:r>
            <a:r>
              <a:rPr lang="en-GB" dirty="0" smtClean="0">
                <a:solidFill>
                  <a:schemeClr val="tx1"/>
                </a:solidFill>
                <a:latin typeface="Tahoma" pitchFamily="34" charset="0"/>
                <a:cs typeface="Lucida Sans Unicode" pitchFamily="34" charset="0"/>
              </a:rPr>
              <a:t> la </a:t>
            </a:r>
            <a:r>
              <a:rPr lang="en-GB" dirty="0" err="1" smtClean="0">
                <a:solidFill>
                  <a:schemeClr val="tx1"/>
                </a:solidFill>
                <a:latin typeface="Tahoma" pitchFamily="34" charset="0"/>
                <a:cs typeface="Lucida Sans Unicode" pitchFamily="34" charset="0"/>
              </a:rPr>
              <a:t>visita</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potrà</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essere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interrotta</a:t>
            </a:r>
            <a:r>
              <a:rPr lang="en-GB" dirty="0" smtClean="0">
                <a:solidFill>
                  <a:schemeClr val="tx1"/>
                </a:solidFill>
                <a:latin typeface="Tahoma" pitchFamily="34" charset="0"/>
                <a:cs typeface="Lucida Sans Unicode" pitchFamily="34" charset="0"/>
              </a:rPr>
              <a:t> se </a:t>
            </a:r>
            <a:r>
              <a:rPr lang="en-GB" dirty="0" err="1" smtClean="0">
                <a:solidFill>
                  <a:schemeClr val="tx1"/>
                </a:solidFill>
                <a:latin typeface="Tahoma" pitchFamily="34" charset="0"/>
                <a:cs typeface="Lucida Sans Unicode" pitchFamily="34" charset="0"/>
              </a:rPr>
              <a:t>il</a:t>
            </a:r>
            <a:r>
              <a:rPr lang="en-GB" dirty="0" smtClean="0">
                <a:solidFill>
                  <a:schemeClr val="tx1"/>
                </a:solidFill>
                <a:latin typeface="Tahoma" pitchFamily="34" charset="0"/>
                <a:cs typeface="Lucida Sans Unicode" pitchFamily="34" charset="0"/>
              </a:rPr>
              <a:t>   bambino lo </a:t>
            </a:r>
            <a:r>
              <a:rPr lang="en-GB" dirty="0" err="1" smtClean="0">
                <a:solidFill>
                  <a:schemeClr val="tx1"/>
                </a:solidFill>
                <a:latin typeface="Tahoma" pitchFamily="34" charset="0"/>
                <a:cs typeface="Lucida Sans Unicode" pitchFamily="34" charset="0"/>
              </a:rPr>
              <a:t>desidera</a:t>
            </a:r>
            <a:endParaRPr lang="en-GB" dirty="0" smtClean="0">
              <a:solidFill>
                <a:schemeClr val="tx1"/>
              </a:solidFill>
              <a:latin typeface="Tahoma" pitchFamily="34" charset="0"/>
              <a:cs typeface="Lucida Sans Unicode" pitchFamily="34" charset="0"/>
            </a:endParaRPr>
          </a:p>
          <a:p>
            <a:pPr>
              <a:lnSpc>
                <a:spcPct val="120000"/>
              </a:lnSpc>
              <a:buClr>
                <a:schemeClr val="tx1"/>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solidFill>
                  <a:schemeClr val="tx1"/>
                </a:solidFill>
                <a:latin typeface="Tahoma" pitchFamily="34" charset="0"/>
                <a:cs typeface="Lucida Sans Unicode" pitchFamily="34" charset="0"/>
              </a:rPr>
              <a:t>se </a:t>
            </a:r>
            <a:r>
              <a:rPr lang="en-GB" dirty="0" err="1" smtClean="0">
                <a:solidFill>
                  <a:schemeClr val="tx1"/>
                </a:solidFill>
                <a:latin typeface="Tahoma" pitchFamily="34" charset="0"/>
                <a:cs typeface="Lucida Sans Unicode" pitchFamily="34" charset="0"/>
              </a:rPr>
              <a:t>si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sospetta</a:t>
            </a:r>
            <a:r>
              <a:rPr lang="en-GB" dirty="0" smtClean="0">
                <a:solidFill>
                  <a:schemeClr val="tx1"/>
                </a:solidFill>
                <a:latin typeface="Tahoma" pitchFamily="34" charset="0"/>
                <a:cs typeface="Lucida Sans Unicode" pitchFamily="34" charset="0"/>
              </a:rPr>
              <a:t> un </a:t>
            </a:r>
            <a:r>
              <a:rPr lang="en-GB" dirty="0" err="1" smtClean="0">
                <a:solidFill>
                  <a:schemeClr val="tx1"/>
                </a:solidFill>
                <a:latin typeface="Tahoma" pitchFamily="34" charset="0"/>
                <a:cs typeface="Lucida Sans Unicode" pitchFamily="34" charset="0"/>
              </a:rPr>
              <a:t>maltrattamento</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intrafamiliare</a:t>
            </a:r>
            <a:r>
              <a:rPr lang="en-GB" dirty="0" smtClean="0">
                <a:solidFill>
                  <a:schemeClr val="tx1"/>
                </a:solidFill>
                <a:latin typeface="Tahoma" pitchFamily="34" charset="0"/>
                <a:cs typeface="Lucida Sans Unicode" pitchFamily="34" charset="0"/>
              </a:rPr>
              <a:t> -   se </a:t>
            </a:r>
            <a:r>
              <a:rPr lang="en-GB" dirty="0" err="1" smtClean="0">
                <a:solidFill>
                  <a:schemeClr val="tx1"/>
                </a:solidFill>
                <a:latin typeface="Tahoma" pitchFamily="34" charset="0"/>
                <a:cs typeface="Lucida Sans Unicode" pitchFamily="34" charset="0"/>
              </a:rPr>
              <a:t>si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tratta</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di</a:t>
            </a:r>
            <a:r>
              <a:rPr lang="en-GB" dirty="0" smtClean="0">
                <a:solidFill>
                  <a:schemeClr val="tx1"/>
                </a:solidFill>
                <a:latin typeface="Tahoma" pitchFamily="34" charset="0"/>
                <a:cs typeface="Lucida Sans Unicode" pitchFamily="34" charset="0"/>
              </a:rPr>
              <a:t> un </a:t>
            </a:r>
            <a:r>
              <a:rPr lang="en-GB" dirty="0" err="1" smtClean="0">
                <a:solidFill>
                  <a:schemeClr val="tx1"/>
                </a:solidFill>
                <a:latin typeface="Tahoma" pitchFamily="34" charset="0"/>
                <a:cs typeface="Lucida Sans Unicode" pitchFamily="34" charset="0"/>
              </a:rPr>
              <a:t>episodio</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isolato</a:t>
            </a:r>
            <a:r>
              <a:rPr lang="en-GB" dirty="0" smtClean="0">
                <a:solidFill>
                  <a:schemeClr val="tx1"/>
                </a:solidFill>
                <a:latin typeface="Tahoma" pitchFamily="34" charset="0"/>
                <a:cs typeface="Lucida Sans Unicode" pitchFamily="34" charset="0"/>
              </a:rPr>
              <a:t> o </a:t>
            </a:r>
            <a:r>
              <a:rPr lang="en-GB" dirty="0" err="1" smtClean="0">
                <a:solidFill>
                  <a:schemeClr val="tx1"/>
                </a:solidFill>
                <a:latin typeface="Tahoma" pitchFamily="34" charset="0"/>
                <a:cs typeface="Lucida Sans Unicode" pitchFamily="34" charset="0"/>
              </a:rPr>
              <a:t>di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episodi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ripetuti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di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abuso</a:t>
            </a:r>
            <a:r>
              <a:rPr lang="en-GB" dirty="0" smtClean="0">
                <a:solidFill>
                  <a:schemeClr val="tx1"/>
                </a:solidFill>
                <a:latin typeface="Tahoma" pitchFamily="34" charset="0"/>
                <a:cs typeface="Lucida Sans Unicode" pitchFamily="34" charset="0"/>
              </a:rPr>
              <a:t> -   </a:t>
            </a:r>
            <a:r>
              <a:rPr lang="en-GB" dirty="0" err="1" smtClean="0">
                <a:solidFill>
                  <a:schemeClr val="tx1"/>
                </a:solidFill>
                <a:latin typeface="Tahoma" pitchFamily="34" charset="0"/>
                <a:cs typeface="Lucida Sans Unicode" pitchFamily="34" charset="0"/>
              </a:rPr>
              <a:t>il</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periodo</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di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inizio</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dell’abuso</a:t>
            </a:r>
            <a:r>
              <a:rPr lang="en-GB" dirty="0" smtClean="0">
                <a:solidFill>
                  <a:schemeClr val="tx1"/>
                </a:solidFill>
                <a:latin typeface="Tahoma" pitchFamily="34" charset="0"/>
                <a:cs typeface="Lucida Sans Unicode" pitchFamily="34" charset="0"/>
              </a:rPr>
              <a:t> e </a:t>
            </a:r>
            <a:r>
              <a:rPr lang="en-GB" dirty="0" err="1" smtClean="0">
                <a:solidFill>
                  <a:schemeClr val="tx1"/>
                </a:solidFill>
                <a:latin typeface="Tahoma" pitchFamily="34" charset="0"/>
                <a:cs typeface="Lucida Sans Unicode" pitchFamily="34" charset="0"/>
              </a:rPr>
              <a:t>il</a:t>
            </a:r>
            <a:r>
              <a:rPr lang="en-GB" dirty="0" smtClean="0">
                <a:solidFill>
                  <a:schemeClr val="tx1"/>
                </a:solidFill>
                <a:latin typeface="Tahoma" pitchFamily="34" charset="0"/>
                <a:cs typeface="Lucida Sans Unicode" pitchFamily="34" charset="0"/>
              </a:rPr>
              <a:t> tempo </a:t>
            </a:r>
            <a:r>
              <a:rPr lang="en-GB" dirty="0" err="1" smtClean="0">
                <a:solidFill>
                  <a:schemeClr val="tx1"/>
                </a:solidFill>
                <a:latin typeface="Tahoma" pitchFamily="34" charset="0"/>
                <a:cs typeface="Lucida Sans Unicode" pitchFamily="34" charset="0"/>
              </a:rPr>
              <a:t>intercorso</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dall’ultimo</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episodio</a:t>
            </a:r>
            <a:r>
              <a:rPr lang="en-GB" dirty="0" smtClean="0">
                <a:solidFill>
                  <a:schemeClr val="tx1"/>
                </a:solidFill>
                <a:latin typeface="Tahoma" pitchFamily="34" charset="0"/>
                <a:cs typeface="Lucida Sans Unicode" pitchFamily="34" charset="0"/>
              </a:rPr>
              <a:t> -   le </a:t>
            </a:r>
            <a:r>
              <a:rPr lang="en-GB" dirty="0" err="1" smtClean="0">
                <a:solidFill>
                  <a:schemeClr val="tx1"/>
                </a:solidFill>
                <a:latin typeface="Tahoma" pitchFamily="34" charset="0"/>
                <a:cs typeface="Lucida Sans Unicode" pitchFamily="34" charset="0"/>
              </a:rPr>
              <a:t>modalità</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dell’abuso</a:t>
            </a:r>
            <a:endParaRPr lang="en-GB" dirty="0" smtClean="0">
              <a:solidFill>
                <a:schemeClr val="tx1"/>
              </a:solidFill>
              <a:latin typeface="Tahoma" pitchFamily="34" charset="0"/>
              <a:cs typeface="Lucida Sans Unicode" pitchFamily="34" charset="0"/>
            </a:endParaRPr>
          </a:p>
          <a:p>
            <a:pPr>
              <a:buFont typeface="Times New Roman" pitchFamily="16" charset="0"/>
              <a:buNone/>
              <a:defRPr/>
            </a:pPr>
            <a:endParaRPr lang="it-IT"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76803" name="Text Box 2"/>
          <p:cNvSpPr txBox="1">
            <a:spLocks noChangeArrowheads="1"/>
          </p:cNvSpPr>
          <p:nvPr/>
        </p:nvSpPr>
        <p:spPr bwMode="auto">
          <a:xfrm>
            <a:off x="688975" y="4570413"/>
            <a:ext cx="5508625" cy="43307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4" name="Segnaposto note 3"/>
          <p:cNvSpPr>
            <a:spLocks noGrp="1"/>
          </p:cNvSpPr>
          <p:nvPr>
            <p:ph type="body" idx="1"/>
          </p:nvPr>
        </p:nvSpPr>
        <p:spPr/>
        <p:txBody>
          <a:bodyPr>
            <a:normAutofit/>
          </a:bodyPr>
          <a:lstStyle/>
          <a:p>
            <a:pPr>
              <a:buFont typeface="Times New Roman" pitchFamily="16" charset="0"/>
              <a:buNone/>
              <a:defRPr/>
            </a:pPr>
            <a:r>
              <a:rPr lang="it-IT" dirty="0" smtClean="0"/>
              <a:t>La valutazione dei genitali deve </a:t>
            </a:r>
            <a:r>
              <a:rPr lang="it-IT" dirty="0" err="1" smtClean="0"/>
              <a:t>esssere</a:t>
            </a:r>
            <a:r>
              <a:rPr lang="it-IT" dirty="0" smtClean="0"/>
              <a:t> preceduta da .. Non solo perché il bambino/a può essere vittima anche di altre forme di abuso ma bisogna mettere a proprio  agio il b. è un qualcosa che consce dal proprio pediatra , si inizia dal peso dall’altezza, è importante il suo stato fisico se è normale se è sta bene ecco perché è importante la visita generale.</a:t>
            </a:r>
          </a:p>
          <a:p>
            <a:pPr>
              <a:buFont typeface="Times New Roman" pitchFamily="16" charset="0"/>
              <a:buNone/>
              <a:defRPr/>
            </a:pPr>
            <a:r>
              <a:rPr lang="it-IT" dirty="0" smtClean="0"/>
              <a:t>Non bisogna aver fretta, fino all’ultimo ci possono essere delle rivelazioni , non bisogna scrivere oppure se prendiamo degli appunti coinvolgere il b. con le carte di crescita, bisogna capire come vuole essere visitato, farsi accompagnare, è un rapporto pediatra – b., ci si deve rivolgere a lui/lei.</a:t>
            </a:r>
          </a:p>
          <a:p>
            <a:pPr>
              <a:buFont typeface="Times New Roman" pitchFamily="16" charset="0"/>
              <a:buNone/>
              <a:defRPr/>
            </a:pPr>
            <a:r>
              <a:rPr lang="it-IT" dirty="0" smtClean="0"/>
              <a:t>E tecnicamente </a:t>
            </a:r>
            <a:r>
              <a:rPr lang="it-IT" dirty="0" err="1" smtClean="0"/>
              <a:t>conoscere…</a:t>
            </a:r>
            <a:r>
              <a:rPr lang="it-IT" dirty="0" smtClean="0"/>
              <a:t>.</a:t>
            </a:r>
          </a:p>
          <a:p>
            <a:pPr marL="341313" indent="-341313">
              <a:lnSpc>
                <a:spcPct val="140000"/>
              </a:lnSpc>
              <a:buClr>
                <a:schemeClr val="tx1"/>
              </a:buClr>
              <a:buSzPct val="80000"/>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it-IT" dirty="0" smtClean="0"/>
              <a:t>Descrivere al bambino/a ciò che verrà effettuato, </a:t>
            </a:r>
            <a:r>
              <a:rPr lang="it-IT" dirty="0" err="1" smtClean="0"/>
              <a:t>descivergli</a:t>
            </a:r>
            <a:r>
              <a:rPr lang="it-IT" dirty="0" smtClean="0"/>
              <a:t> le  posizioni da far assumere, mimarle se necessario (bambina supina in posizione ginecologica, arti inf. a “rana”, prona in posizione </a:t>
            </a:r>
            <a:r>
              <a:rPr lang="it-IT" dirty="0" err="1" smtClean="0"/>
              <a:t>genupettorale</a:t>
            </a:r>
            <a:r>
              <a:rPr lang="it-IT" dirty="0" smtClean="0"/>
              <a:t>).</a:t>
            </a:r>
            <a:r>
              <a:rPr lang="en-GB" b="1" dirty="0" smtClean="0">
                <a:solidFill>
                  <a:schemeClr val="tx1"/>
                </a:solidFill>
                <a:latin typeface="Tahoma" pitchFamily="34" charset="0"/>
                <a:cs typeface="Lucida Sans Unicode" pitchFamily="34" charset="0"/>
              </a:rPr>
              <a:t> </a:t>
            </a:r>
          </a:p>
          <a:p>
            <a:pPr marL="341313" indent="-341313">
              <a:lnSpc>
                <a:spcPct val="140000"/>
              </a:lnSpc>
              <a:buClr>
                <a:schemeClr val="tx1"/>
              </a:buClr>
              <a:buSzPct val="80000"/>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dirty="0" err="1" smtClean="0">
                <a:solidFill>
                  <a:schemeClr val="tx1"/>
                </a:solidFill>
                <a:latin typeface="Tahoma" pitchFamily="34" charset="0"/>
                <a:cs typeface="Lucida Sans Unicode" pitchFamily="34" charset="0"/>
              </a:rPr>
              <a:t>Esaminare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tutto</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il</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corpo</a:t>
            </a:r>
            <a:r>
              <a:rPr lang="en-GB" dirty="0" smtClean="0">
                <a:solidFill>
                  <a:schemeClr val="tx1"/>
                </a:solidFill>
                <a:latin typeface="Tahoma" pitchFamily="34" charset="0"/>
                <a:cs typeface="Lucida Sans Unicode" pitchFamily="34" charset="0"/>
              </a:rPr>
              <a:t> del bambino e </a:t>
            </a:r>
            <a:r>
              <a:rPr lang="en-GB" dirty="0" err="1" smtClean="0">
                <a:solidFill>
                  <a:schemeClr val="tx1"/>
                </a:solidFill>
                <a:latin typeface="Tahoma" pitchFamily="34" charset="0"/>
                <a:cs typeface="Lucida Sans Unicode" pitchFamily="34" charset="0"/>
              </a:rPr>
              <a:t>ricoprire</a:t>
            </a:r>
            <a:r>
              <a:rPr lang="en-GB" dirty="0" smtClean="0">
                <a:solidFill>
                  <a:schemeClr val="tx1"/>
                </a:solidFill>
                <a:latin typeface="Tahoma" pitchFamily="34" charset="0"/>
                <a:cs typeface="Lucida Sans Unicode" pitchFamily="34" charset="0"/>
              </a:rPr>
              <a:t> le </a:t>
            </a:r>
            <a:r>
              <a:rPr lang="en-GB" dirty="0" err="1" smtClean="0">
                <a:solidFill>
                  <a:schemeClr val="tx1"/>
                </a:solidFill>
                <a:latin typeface="Tahoma" pitchFamily="34" charset="0"/>
                <a:cs typeface="Lucida Sans Unicode" pitchFamily="34" charset="0"/>
              </a:rPr>
              <a:t>parti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già</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sottoposte</a:t>
            </a:r>
            <a:r>
              <a:rPr lang="en-GB" dirty="0" smtClean="0">
                <a:solidFill>
                  <a:schemeClr val="tx1"/>
                </a:solidFill>
                <a:latin typeface="Tahoma" pitchFamily="34" charset="0"/>
                <a:cs typeface="Lucida Sans Unicode" pitchFamily="34" charset="0"/>
              </a:rPr>
              <a:t> a </a:t>
            </a:r>
            <a:r>
              <a:rPr lang="en-GB" dirty="0" err="1" smtClean="0">
                <a:solidFill>
                  <a:schemeClr val="tx1"/>
                </a:solidFill>
                <a:latin typeface="Tahoma" pitchFamily="34" charset="0"/>
                <a:cs typeface="Lucida Sans Unicode" pitchFamily="34" charset="0"/>
              </a:rPr>
              <a:t>controllo</a:t>
            </a:r>
            <a:r>
              <a:rPr lang="en-GB" dirty="0" smtClean="0">
                <a:solidFill>
                  <a:schemeClr val="tx1"/>
                </a:solidFill>
                <a:latin typeface="Tahoma" pitchFamily="34" charset="0"/>
                <a:cs typeface="Lucida Sans Unicode" pitchFamily="34" charset="0"/>
              </a:rPr>
              <a:t> man </a:t>
            </a:r>
            <a:r>
              <a:rPr lang="en-GB" dirty="0" err="1" smtClean="0">
                <a:solidFill>
                  <a:schemeClr val="tx1"/>
                </a:solidFill>
                <a:latin typeface="Tahoma" pitchFamily="34" charset="0"/>
                <a:cs typeface="Lucida Sans Unicode" pitchFamily="34" charset="0"/>
              </a:rPr>
              <a:t>mano</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che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si</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procede</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nella</a:t>
            </a:r>
            <a:r>
              <a:rPr lang="en-GB" dirty="0" smtClean="0">
                <a:solidFill>
                  <a:schemeClr val="tx1"/>
                </a:solidFill>
                <a:latin typeface="Tahoma" pitchFamily="34" charset="0"/>
                <a:cs typeface="Lucida Sans Unicode" pitchFamily="34" charset="0"/>
              </a:rPr>
              <a:t> </a:t>
            </a:r>
            <a:r>
              <a:rPr lang="en-GB" dirty="0" err="1" smtClean="0">
                <a:solidFill>
                  <a:schemeClr val="tx1"/>
                </a:solidFill>
                <a:latin typeface="Tahoma" pitchFamily="34" charset="0"/>
                <a:cs typeface="Lucida Sans Unicode" pitchFamily="34" charset="0"/>
              </a:rPr>
              <a:t>visita</a:t>
            </a:r>
            <a:endParaRPr lang="en-GB" dirty="0" smtClean="0">
              <a:solidFill>
                <a:schemeClr val="tx1"/>
              </a:solidFill>
              <a:latin typeface="Tahoma" pitchFamily="34" charset="0"/>
              <a:cs typeface="Lucida Sans Unicode" pitchFamily="34" charset="0"/>
            </a:endParaRPr>
          </a:p>
          <a:p>
            <a:pPr>
              <a:buFont typeface="Times New Roman" pitchFamily="16" charset="0"/>
              <a:buNone/>
              <a:defRPr/>
            </a:pPr>
            <a:endParaRPr lang="it-IT" dirty="0" smtClean="0"/>
          </a:p>
          <a:p>
            <a:pPr>
              <a:buFont typeface="Times New Roman" pitchFamily="16" charset="0"/>
              <a:buNone/>
              <a:defRPr/>
            </a:pPr>
            <a:r>
              <a:rPr lang="it-IT" dirty="0" smtClean="0"/>
              <a:t>La valutazione dei segni </a:t>
            </a:r>
            <a:r>
              <a:rPr lang="it-IT" dirty="0" err="1" smtClean="0"/>
              <a:t>ano-gentali</a:t>
            </a:r>
            <a:r>
              <a:rPr lang="it-IT" dirty="0" smtClean="0"/>
              <a:t> che espongo è in seguito alla revisione nel 2010 fatta dalla dr.ssa </a:t>
            </a:r>
            <a:r>
              <a:rPr lang="it-IT" dirty="0" err="1" smtClean="0"/>
              <a:t>Giolito</a:t>
            </a:r>
            <a:r>
              <a:rPr lang="it-IT" dirty="0" smtClean="0"/>
              <a:t> di Torino che nel 2003 ha costituito un gruppo di lavoro nazionale per l’abuso e il maltrattamento sull’infanzia, revisione che ha considerato la rilettura del documento “</a:t>
            </a:r>
            <a:r>
              <a:rPr lang="it-IT" dirty="0" err="1" smtClean="0"/>
              <a:t>semeotica</a:t>
            </a:r>
            <a:r>
              <a:rPr lang="it-IT" dirty="0" smtClean="0"/>
              <a:t> clinica dell’abuso sex nel prepubere del 2002, l’analisi e il confronto delle osservazioni e raccomandazioni della letteratura internazionale più validata come le classificazioni di Adams 2008 e </a:t>
            </a:r>
            <a:r>
              <a:rPr lang="it-IT" dirty="0" err="1" smtClean="0"/>
              <a:t>e</a:t>
            </a:r>
            <a:r>
              <a:rPr lang="it-IT" dirty="0" smtClean="0"/>
              <a:t> la revisione della letteratura effettuata dal </a:t>
            </a:r>
            <a:r>
              <a:rPr lang="it-IT" dirty="0" err="1" smtClean="0"/>
              <a:t>Royal</a:t>
            </a:r>
            <a:r>
              <a:rPr lang="it-IT" dirty="0" smtClean="0"/>
              <a:t> College </a:t>
            </a:r>
            <a:r>
              <a:rPr lang="it-IT" dirty="0" err="1" smtClean="0"/>
              <a:t>of</a:t>
            </a:r>
            <a:r>
              <a:rPr lang="it-IT" dirty="0" smtClean="0"/>
              <a:t> </a:t>
            </a:r>
            <a:r>
              <a:rPr lang="it-IT" dirty="0" err="1" smtClean="0"/>
              <a:t>paediatrics</a:t>
            </a:r>
            <a:endParaRPr lang="it-IT" dirty="0" smtClean="0"/>
          </a:p>
          <a:p>
            <a:pPr>
              <a:buFont typeface="Times New Roman" pitchFamily="16" charset="0"/>
              <a:buNone/>
              <a:defRPr/>
            </a:pPr>
            <a:endParaRPr lang="it-IT" dirty="0" smtClean="0"/>
          </a:p>
          <a:p>
            <a:pPr>
              <a:buFont typeface="Times New Roman" pitchFamily="16" charset="0"/>
              <a:buNone/>
              <a:defRPr/>
            </a:pPr>
            <a:endParaRPr lang="it-IT"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77827" name="Text Box 2"/>
          <p:cNvSpPr txBox="1">
            <a:spLocks noChangeArrowheads="1"/>
          </p:cNvSpPr>
          <p:nvPr/>
        </p:nvSpPr>
        <p:spPr bwMode="auto">
          <a:xfrm>
            <a:off x="688975" y="4570413"/>
            <a:ext cx="5508625" cy="43307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77828" name="Segnaposto note 3"/>
          <p:cNvSpPr>
            <a:spLocks noGrp="1"/>
          </p:cNvSpPr>
          <p:nvPr>
            <p:ph type="body" idx="1"/>
          </p:nvPr>
        </p:nvSpPr>
        <p:spPr>
          <a:noFill/>
          <a:ln/>
        </p:spPr>
        <p:txBody>
          <a:bodyPr/>
          <a:lstStyle/>
          <a:p>
            <a:r>
              <a:rPr lang="it-IT" dirty="0" smtClean="0">
                <a:latin typeface="Times New Roman" pitchFamily="18" charset="0"/>
              </a:rPr>
              <a:t>Negli studi di popolazioni, la frequenza dei segni rilevati nei </a:t>
            </a:r>
            <a:r>
              <a:rPr lang="it-IT" dirty="0" err="1" smtClean="0">
                <a:latin typeface="Times New Roman" pitchFamily="18" charset="0"/>
              </a:rPr>
              <a:t>sogg</a:t>
            </a:r>
            <a:r>
              <a:rPr lang="it-IT" dirty="0" smtClean="0">
                <a:latin typeface="Times New Roman" pitchFamily="18" charset="0"/>
              </a:rPr>
              <a:t> abusati è stata confrontata con la frequenza degli stessi segni evidenziata nei </a:t>
            </a:r>
            <a:r>
              <a:rPr lang="it-IT" dirty="0" err="1" smtClean="0">
                <a:latin typeface="Times New Roman" pitchFamily="18" charset="0"/>
              </a:rPr>
              <a:t>sogg</a:t>
            </a:r>
            <a:r>
              <a:rPr lang="it-IT" dirty="0" smtClean="0">
                <a:latin typeface="Times New Roman" pitchFamily="18" charset="0"/>
              </a:rPr>
              <a:t> non abusati per comprendere quanto i segni siano specifici.</a:t>
            </a:r>
          </a:p>
          <a:p>
            <a:r>
              <a:rPr lang="it-IT" dirty="0" smtClean="0">
                <a:latin typeface="Times New Roman" pitchFamily="18" charset="0"/>
              </a:rPr>
              <a:t>Tanto maggior è la differenza fra le due frequenze tanto più si può ipotizzare un’associazione causale.</a:t>
            </a:r>
          </a:p>
          <a:p>
            <a:r>
              <a:rPr lang="it-IT" dirty="0" smtClean="0">
                <a:latin typeface="Times New Roman" pitchFamily="18" charset="0"/>
              </a:rPr>
              <a:t>La revisione della letteratura permette di classificare i segni secondo la diversa frequenza osservata nei </a:t>
            </a:r>
            <a:r>
              <a:rPr lang="it-IT" dirty="0" err="1" smtClean="0">
                <a:latin typeface="Times New Roman" pitchFamily="18" charset="0"/>
              </a:rPr>
              <a:t>sogg</a:t>
            </a:r>
            <a:r>
              <a:rPr lang="it-IT" dirty="0" smtClean="0">
                <a:latin typeface="Times New Roman" pitchFamily="18" charset="0"/>
              </a:rPr>
              <a:t> abusati e non abusati</a:t>
            </a:r>
          </a:p>
          <a:p>
            <a:r>
              <a:rPr lang="it-IT" dirty="0" smtClean="0">
                <a:latin typeface="Times New Roman" pitchFamily="18" charset="0"/>
              </a:rPr>
              <a:t>Da sottolineare che in nessun caso la rilevazione di un segno che si riscontri più frequentemente negli abusati deve essere assunta come prova di per sé sufficiente di abuso</a:t>
            </a:r>
          </a:p>
          <a:p>
            <a:r>
              <a:rPr lang="it-IT" dirty="0" smtClean="0">
                <a:latin typeface="Times New Roman" pitchFamily="18" charset="0"/>
              </a:rPr>
              <a:t>Questi sono i segni rilevati con maggior frequenza nella popolazione dei b. vittime di abuso sex</a:t>
            </a:r>
          </a:p>
          <a:p>
            <a:r>
              <a:rPr lang="it-IT" dirty="0" err="1" smtClean="0">
                <a:latin typeface="Times New Roman" pitchFamily="18" charset="0"/>
              </a:rPr>
              <a:t>Transezioni</a:t>
            </a:r>
            <a:r>
              <a:rPr lang="it-IT" dirty="0" smtClean="0">
                <a:latin typeface="Times New Roman" pitchFamily="18" charset="0"/>
              </a:rPr>
              <a:t> </a:t>
            </a:r>
            <a:r>
              <a:rPr lang="it-IT" dirty="0" err="1" smtClean="0">
                <a:latin typeface="Times New Roman" pitchFamily="18" charset="0"/>
              </a:rPr>
              <a:t>imenali</a:t>
            </a:r>
            <a:r>
              <a:rPr lang="it-IT" dirty="0" smtClean="0">
                <a:latin typeface="Times New Roman" pitchFamily="18" charset="0"/>
              </a:rPr>
              <a:t> lesioni acute che si presentano come discontinuità del bordo </a:t>
            </a:r>
            <a:r>
              <a:rPr lang="it-IT" dirty="0" err="1" smtClean="0">
                <a:latin typeface="Times New Roman" pitchFamily="18" charset="0"/>
              </a:rPr>
              <a:t>imenale</a:t>
            </a:r>
            <a:r>
              <a:rPr lang="it-IT" dirty="0" smtClean="0">
                <a:latin typeface="Times New Roman" pitchFamily="18" charset="0"/>
              </a:rPr>
              <a:t> fino alla base d’impianto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endParaRPr lang="it-IT"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78851" name="Text Box 2"/>
          <p:cNvSpPr txBox="1">
            <a:spLocks noChangeArrowheads="1"/>
          </p:cNvSpPr>
          <p:nvPr/>
        </p:nvSpPr>
        <p:spPr bwMode="auto">
          <a:xfrm>
            <a:off x="688975" y="4570413"/>
            <a:ext cx="5508625" cy="43307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79875" name="Text Box 2"/>
          <p:cNvSpPr txBox="1">
            <a:spLocks noChangeArrowheads="1"/>
          </p:cNvSpPr>
          <p:nvPr/>
        </p:nvSpPr>
        <p:spPr bwMode="auto">
          <a:xfrm>
            <a:off x="688975" y="4570413"/>
            <a:ext cx="5508625" cy="43307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79876" name="Segnaposto note 3"/>
          <p:cNvSpPr>
            <a:spLocks noGrp="1"/>
          </p:cNvSpPr>
          <p:nvPr>
            <p:ph type="body" idx="1"/>
          </p:nvPr>
        </p:nvSpPr>
        <p:spPr>
          <a:noFill/>
          <a:ln/>
        </p:spPr>
        <p:txBody>
          <a:bodyPr/>
          <a:lstStyle/>
          <a:p>
            <a:r>
              <a:rPr lang="it-IT" smtClean="0">
                <a:latin typeface="Times New Roman" pitchFamily="18" charset="0"/>
              </a:rPr>
              <a:t>Infine quelli con carenza di dati per stabilire se vi sia diversa frequenza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80899" name="Text Box 2"/>
          <p:cNvSpPr txBox="1">
            <a:spLocks noChangeArrowheads="1"/>
          </p:cNvSpPr>
          <p:nvPr/>
        </p:nvSpPr>
        <p:spPr bwMode="auto">
          <a:xfrm>
            <a:off x="688975" y="4570413"/>
            <a:ext cx="5508625" cy="43307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80900" name="Segnaposto note 3"/>
          <p:cNvSpPr>
            <a:spLocks noGrp="1"/>
          </p:cNvSpPr>
          <p:nvPr>
            <p:ph type="body" idx="1"/>
          </p:nvPr>
        </p:nvSpPr>
        <p:spPr>
          <a:noFill/>
          <a:ln/>
        </p:spPr>
        <p:txBody>
          <a:bodyPr/>
          <a:lstStyle/>
          <a:p>
            <a:r>
              <a:rPr lang="it-IT" smtClean="0">
                <a:latin typeface="Times New Roman" pitchFamily="18" charset="0"/>
              </a:rPr>
              <a:t>In analogo modo sono stati analizzati i segni anali</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81923" name="Text Box 2"/>
          <p:cNvSpPr txBox="1">
            <a:spLocks noChangeArrowheads="1"/>
          </p:cNvSpPr>
          <p:nvPr/>
        </p:nvSpPr>
        <p:spPr bwMode="auto">
          <a:xfrm>
            <a:off x="688975" y="4570413"/>
            <a:ext cx="5508625" cy="43307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xfrm>
            <a:off x="1038225" y="731838"/>
            <a:ext cx="4810125" cy="3608387"/>
          </a:xfrm>
          <a:solidFill>
            <a:srgbClr val="FFFFFF"/>
          </a:solidFill>
          <a:ln>
            <a:solidFill>
              <a:srgbClr val="000000"/>
            </a:solidFill>
            <a:miter lim="800000"/>
          </a:ln>
        </p:spPr>
      </p:sp>
      <p:sp>
        <p:nvSpPr>
          <p:cNvPr id="82947" name="Text Box 2"/>
          <p:cNvSpPr txBox="1">
            <a:spLocks noChangeArrowheads="1"/>
          </p:cNvSpPr>
          <p:nvPr/>
        </p:nvSpPr>
        <p:spPr bwMode="auto">
          <a:xfrm>
            <a:off x="688975" y="4570413"/>
            <a:ext cx="5508625" cy="43307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82948" name="Segnaposto note 3"/>
          <p:cNvSpPr>
            <a:spLocks noGrp="1"/>
          </p:cNvSpPr>
          <p:nvPr>
            <p:ph type="body" idx="1"/>
          </p:nvPr>
        </p:nvSpPr>
        <p:spPr>
          <a:noFill/>
          <a:ln/>
        </p:spPr>
        <p:txBody>
          <a:bodyPr/>
          <a:lstStyle/>
          <a:p>
            <a:r>
              <a:rPr lang="it-IT" smtClean="0">
                <a:latin typeface="Times New Roman" pitchFamily="18" charset="0"/>
              </a:rPr>
              <a:t>È comunque necessario interpretare il segno rilevato alla luce della storia raccontata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r>
              <a:rPr lang="it-IT" dirty="0" smtClean="0"/>
              <a:t>Ma pur nel rispetto delle radici etniche al bambino vanno garantiti un adeguato sviluppo ed un’integrità fisica e psicologica</a:t>
            </a:r>
          </a:p>
          <a:p>
            <a:r>
              <a:rPr lang="it-IT" dirty="0" smtClean="0"/>
              <a:t>Comprendere la realtà culturale può orientare l’impegno ad aiutare la famiglia immigrata ad integrarsi con le leggi e il contesto socioculturale in cui vanno ad inserirsi</a:t>
            </a:r>
            <a:endParaRPr lang="it-IT"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r>
              <a:rPr lang="it-IT" dirty="0" smtClean="0"/>
              <a:t>I Paesi in cui le MGF attualmente sono più diffuse sono </a:t>
            </a:r>
            <a:r>
              <a:rPr lang="it-IT" dirty="0" err="1" smtClean="0"/>
              <a:t>……</a:t>
            </a:r>
            <a:endParaRPr lang="it-IT" dirty="0" smtClean="0"/>
          </a:p>
          <a:p>
            <a:r>
              <a:rPr lang="it-IT" dirty="0" smtClean="0"/>
              <a:t>Africa centrale, </a:t>
            </a:r>
            <a:r>
              <a:rPr lang="it-IT" dirty="0" err="1" smtClean="0"/>
              <a:t>subsahariana</a:t>
            </a:r>
            <a:endParaRPr lang="it-IT" dirty="0" smtClean="0"/>
          </a:p>
          <a:p>
            <a:r>
              <a:rPr lang="it-IT" dirty="0" smtClean="0"/>
              <a:t>Mettere in evidenza la % </a:t>
            </a:r>
            <a:endParaRPr lang="it-IT"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6"/>
          <p:cNvSpPr>
            <a:spLocks noGrp="1" noChangeArrowheads="1"/>
          </p:cNvSpPr>
          <p:nvPr>
            <p:ph type="sldNum"/>
          </p:nvPr>
        </p:nvSpPr>
        <p:spPr>
          <a:xfrm>
            <a:off x="3900799" y="9140584"/>
            <a:ext cx="2984183" cy="481171"/>
          </a:xfrm>
          <a:prstGeom prst="rect">
            <a:avLst/>
          </a:prstGeom>
          <a:ln/>
        </p:spPr>
        <p:txBody>
          <a:bodyPr lIns="94339" tIns="47169" rIns="94339" bIns="47169"/>
          <a:lstStyle/>
          <a:p>
            <a:fld id="{1276698C-97E7-4742-95EF-7EA4AA119975}" type="slidenum">
              <a:rPr lang="it-IT"/>
              <a:pPr/>
              <a:t>45</a:t>
            </a:fld>
            <a:endParaRPr lang="it-IT"/>
          </a:p>
        </p:txBody>
      </p:sp>
      <p:sp>
        <p:nvSpPr>
          <p:cNvPr id="168961" name="Rectangle 1"/>
          <p:cNvSpPr txBox="1">
            <a:spLocks noGrp="1" noRot="1" noChangeAspect="1" noChangeArrowheads="1"/>
          </p:cNvSpPr>
          <p:nvPr>
            <p:ph type="sldImg"/>
          </p:nvPr>
        </p:nvSpPr>
        <p:spPr bwMode="auto">
          <a:xfrm>
            <a:off x="1038225" y="722313"/>
            <a:ext cx="4810125" cy="3608387"/>
          </a:xfrm>
          <a:prstGeom prst="rect">
            <a:avLst/>
          </a:prstGeom>
          <a:solidFill>
            <a:srgbClr val="FFFFFF"/>
          </a:solidFill>
          <a:ln>
            <a:solidFill>
              <a:srgbClr val="000000"/>
            </a:solidFill>
            <a:miter lim="800000"/>
            <a:headEnd/>
            <a:tailEnd/>
          </a:ln>
        </p:spPr>
      </p:sp>
      <p:sp>
        <p:nvSpPr>
          <p:cNvPr id="168962" name="Text Box 2"/>
          <p:cNvSpPr txBox="1">
            <a:spLocks noChangeArrowheads="1"/>
          </p:cNvSpPr>
          <p:nvPr/>
        </p:nvSpPr>
        <p:spPr bwMode="auto">
          <a:xfrm>
            <a:off x="918210" y="4571127"/>
            <a:ext cx="5050155" cy="4330541"/>
          </a:xfrm>
          <a:prstGeom prst="rect">
            <a:avLst/>
          </a:prstGeom>
          <a:noFill/>
          <a:ln w="9525" cap="flat">
            <a:noFill/>
            <a:round/>
            <a:headEnd/>
            <a:tailEnd/>
          </a:ln>
          <a:effectLst/>
        </p:spPr>
        <p:txBody>
          <a:bodyPr wrap="none" lIns="94339" tIns="47169" rIns="94339" bIns="47169" anchor="ctr"/>
          <a:lstStyle/>
          <a:p>
            <a:endParaRPr lang="it-IT"/>
          </a:p>
        </p:txBody>
      </p:sp>
      <p:sp>
        <p:nvSpPr>
          <p:cNvPr id="6" name="Segnaposto note 5"/>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it-IT" i="1" dirty="0" smtClean="0">
                <a:solidFill>
                  <a:schemeClr val="tx1"/>
                </a:solidFill>
              </a:rPr>
              <a:t>6 febbraio 2014 , </a:t>
            </a:r>
            <a:r>
              <a:rPr lang="it-IT" dirty="0" smtClean="0">
                <a:solidFill>
                  <a:schemeClr val="tx1"/>
                </a:solidFill>
              </a:rPr>
              <a:t>Si stima che </a:t>
            </a:r>
            <a:r>
              <a:rPr lang="it-IT" b="1" dirty="0" smtClean="0">
                <a:solidFill>
                  <a:schemeClr val="tx1"/>
                </a:solidFill>
              </a:rPr>
              <a:t>nel mondo </a:t>
            </a:r>
            <a:r>
              <a:rPr lang="it-IT" dirty="0" smtClean="0">
                <a:solidFill>
                  <a:schemeClr val="tx1"/>
                </a:solidFill>
              </a:rPr>
              <a:t>, ancora oggi, sono più di </a:t>
            </a:r>
            <a:r>
              <a:rPr lang="it-IT" b="1" dirty="0" smtClean="0">
                <a:solidFill>
                  <a:schemeClr val="tx1"/>
                </a:solidFill>
              </a:rPr>
              <a:t>125 milioni le bambine </a:t>
            </a:r>
            <a:r>
              <a:rPr lang="it-IT" dirty="0" smtClean="0">
                <a:solidFill>
                  <a:schemeClr val="tx1"/>
                </a:solidFill>
              </a:rPr>
              <a:t>e le donne che sono state sottoposte a mutilazioni dei genitali femminili. </a:t>
            </a:r>
          </a:p>
          <a:p>
            <a:r>
              <a:rPr lang="it-IT" dirty="0" smtClean="0">
                <a:solidFill>
                  <a:schemeClr val="tx1"/>
                </a:solidFill>
              </a:rPr>
              <a:t>Dati gli attuali trend demografici, possiamo calcolare che ogni anno circa 3 milioni di bambine sotto i 15 anni si aggiungano a queste statistiche; quindi nei prossimi dieci anni, si stima che</a:t>
            </a:r>
            <a:r>
              <a:rPr lang="it-IT" b="1" dirty="0" smtClean="0">
                <a:solidFill>
                  <a:schemeClr val="tx1"/>
                </a:solidFill>
              </a:rPr>
              <a:t> altri 30 milioni di bambine rischieranno di subire questa pratica</a:t>
            </a:r>
            <a:r>
              <a:rPr lang="it-IT" dirty="0" smtClean="0">
                <a:solidFill>
                  <a:schemeClr val="tx1"/>
                </a:solidFill>
              </a:rPr>
              <a:t/>
            </a:r>
            <a:br>
              <a:rPr lang="it-IT" dirty="0" smtClean="0">
                <a:solidFill>
                  <a:schemeClr val="tx1"/>
                </a:solidFill>
              </a:rPr>
            </a:br>
            <a:endParaRPr lang="it-IT" b="1" dirty="0" smtClean="0">
              <a:solidFill>
                <a:schemeClr val="tx1"/>
              </a:solidFill>
            </a:endParaRPr>
          </a:p>
          <a:p>
            <a:endParaRPr lang="it-IT"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it-IT" i="1" dirty="0" smtClean="0">
                <a:solidFill>
                  <a:schemeClr val="tx1"/>
                </a:solidFill>
              </a:rPr>
              <a:t>6 febbraio 2014 , </a:t>
            </a:r>
            <a:r>
              <a:rPr lang="it-IT" dirty="0" smtClean="0">
                <a:solidFill>
                  <a:schemeClr val="tx1"/>
                </a:solidFill>
              </a:rPr>
              <a:t>Si stima che </a:t>
            </a:r>
            <a:r>
              <a:rPr lang="it-IT" b="1" dirty="0" smtClean="0">
                <a:solidFill>
                  <a:schemeClr val="tx1"/>
                </a:solidFill>
              </a:rPr>
              <a:t>nel mondo </a:t>
            </a:r>
            <a:r>
              <a:rPr lang="it-IT" dirty="0" smtClean="0">
                <a:solidFill>
                  <a:schemeClr val="tx1"/>
                </a:solidFill>
              </a:rPr>
              <a:t>, ancora oggi, sono più di </a:t>
            </a:r>
            <a:r>
              <a:rPr lang="it-IT" b="1" dirty="0" smtClean="0">
                <a:solidFill>
                  <a:schemeClr val="tx1"/>
                </a:solidFill>
              </a:rPr>
              <a:t>125 milioni le bambine </a:t>
            </a:r>
            <a:r>
              <a:rPr lang="it-IT" dirty="0" smtClean="0">
                <a:solidFill>
                  <a:schemeClr val="tx1"/>
                </a:solidFill>
              </a:rPr>
              <a:t>e le donne che sono state sottoposte a mutilazioni dei genitali femminili. </a:t>
            </a:r>
          </a:p>
          <a:p>
            <a:r>
              <a:rPr lang="it-IT" dirty="0" smtClean="0">
                <a:solidFill>
                  <a:schemeClr val="tx1"/>
                </a:solidFill>
              </a:rPr>
              <a:t>Dati gli attuali trend demografici, possiamo calcolare che ogni anno circa 3 milioni di bambine sotto i 15 anni si aggiungano a queste statistiche; quindi nei prossimi dieci anni, si stima che</a:t>
            </a:r>
            <a:r>
              <a:rPr lang="it-IT" b="1" dirty="0" smtClean="0">
                <a:solidFill>
                  <a:schemeClr val="tx1"/>
                </a:solidFill>
              </a:rPr>
              <a:t> altri 30 milioni di bambine rischieranno di subire questa pratica</a:t>
            </a:r>
            <a:r>
              <a:rPr lang="it-IT" dirty="0" smtClean="0">
                <a:solidFill>
                  <a:schemeClr val="tx1"/>
                </a:solidFill>
              </a:rPr>
              <a:t/>
            </a:r>
            <a:br>
              <a:rPr lang="it-IT" dirty="0" smtClean="0">
                <a:solidFill>
                  <a:schemeClr val="tx1"/>
                </a:solidFill>
              </a:rPr>
            </a:br>
            <a:r>
              <a:rPr lang="it-IT" dirty="0" smtClean="0">
                <a:solidFill>
                  <a:schemeClr val="tx1"/>
                </a:solidFill>
              </a:rPr>
              <a:t>UNFPA = Fondo delle Nazioni Unite per la Popolazione</a:t>
            </a:r>
            <a:endParaRPr lang="it-IT"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kumimoji="0" lang="it-IT" altLang="zh-C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 fenomeno dell’immigrazione ha portato ad una diffusione delle MGF anche in Europa, ove si calcola che siano circa 500.000 le donne che hanno subito una delle tipologie di MGF. Si stima, inoltre, che ogni anno circa 180.000 donne emigrate in Europa rischiano di essere sottoposte a MGF</a:t>
            </a:r>
            <a:r>
              <a:rPr kumimoji="0" lang="it-IT" altLang="zh-CN" sz="1200" b="0" i="0" u="sng" strike="noStrike" cap="none" normalizeH="0" baseline="30000" dirty="0" smtClean="0">
                <a:ln>
                  <a:noFill/>
                </a:ln>
                <a:solidFill>
                  <a:srgbClr val="800080"/>
                </a:solidFill>
                <a:effectLst/>
                <a:latin typeface="Arial" pitchFamily="34" charset="0"/>
                <a:ea typeface="Times New Roman" pitchFamily="18" charset="0"/>
                <a:cs typeface="Arial" pitchFamily="34" charset="0"/>
                <a:hlinkClick r:id=""/>
              </a:rPr>
              <a:t>[</a:t>
            </a:r>
            <a:r>
              <a:rPr kumimoji="0" lang="it-IT" altLang="zh-CN" sz="1200" b="0" i="0" u="sng" strike="noStrike" cap="none" normalizeH="0" baseline="30000" dirty="0" smtClean="0" bmk="">
                <a:ln>
                  <a:noFill/>
                </a:ln>
                <a:solidFill>
                  <a:srgbClr val="800080"/>
                </a:solidFill>
                <a:effectLst/>
                <a:latin typeface="Arial" pitchFamily="34" charset="0"/>
                <a:ea typeface="Times New Roman" pitchFamily="18" charset="0"/>
                <a:cs typeface="Arial" pitchFamily="34" charset="0"/>
                <a:hlinkClick r:id=""/>
              </a:rPr>
              <a:t>1]</a:t>
            </a:r>
            <a:r>
              <a:rPr kumimoji="0" lang="it-IT" altLang="zh-CN" sz="12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a:t>
            </a:r>
            <a:endParaRPr kumimoji="0" lang="it-IT" altLang="zh-CN" sz="1200" b="0" i="0" u="none" strike="noStrike" cap="none" normalizeH="0" baseline="0" dirty="0" smtClean="0" bmk="">
              <a:ln>
                <a:noFill/>
              </a:ln>
              <a:solidFill>
                <a:schemeClr val="tx1"/>
              </a:solidFill>
              <a:effectLst/>
              <a:latin typeface="Arial" pitchFamily="34" charset="0"/>
              <a:cs typeface="Arial" pitchFamily="34" charset="0"/>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it-IT"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endParaRPr lang="it-IT"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kumimoji="0" lang="it-IT" altLang="zh-C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 fenomeno dell’immigrazione ha portato ad una diffusione delle MGF  in Europa e quindi anche in Italia, le </a:t>
            </a:r>
            <a:r>
              <a:rPr lang="it-IT" b="0" dirty="0" smtClean="0">
                <a:solidFill>
                  <a:schemeClr val="tx1"/>
                </a:solidFill>
              </a:rPr>
              <a:t>MGF sono state introdotte, negli ultimi anni, a seguito delle immigrazioni.</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kumimoji="0" lang="it-IT" altLang="zh-C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kumimoji="0" lang="it-IT" altLang="zh-CN" sz="12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Secondo i dati emersi dallo studio effettuato dall’Istituto </a:t>
            </a:r>
            <a:r>
              <a:rPr kumimoji="0" lang="it-IT" altLang="zh-CN" sz="1200" b="0" i="0" u="none" strike="noStrike" cap="none" normalizeH="0" baseline="0" dirty="0" err="1" smtClean="0" bmk="">
                <a:ln>
                  <a:noFill/>
                </a:ln>
                <a:solidFill>
                  <a:schemeClr val="tx1"/>
                </a:solidFill>
                <a:effectLst/>
                <a:latin typeface="Arial" pitchFamily="34" charset="0"/>
                <a:ea typeface="Times New Roman" pitchFamily="18" charset="0"/>
                <a:cs typeface="Arial" pitchFamily="34" charset="0"/>
              </a:rPr>
              <a:t>Piepoli</a:t>
            </a:r>
            <a:r>
              <a:rPr kumimoji="0" lang="it-IT" altLang="zh-CN" sz="12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 , 2009, le ragazze e le bambine &lt;17 </a:t>
            </a:r>
            <a:r>
              <a:rPr kumimoji="0" lang="it-IT" altLang="zh-CN" sz="1200" b="0" i="0" u="none" strike="noStrike" cap="none" normalizeH="0" baseline="0" dirty="0" err="1" smtClean="0" bmk="">
                <a:ln>
                  <a:noFill/>
                </a:ln>
                <a:solidFill>
                  <a:schemeClr val="tx1"/>
                </a:solidFill>
                <a:effectLst/>
                <a:latin typeface="Arial" pitchFamily="34" charset="0"/>
                <a:ea typeface="Times New Roman" pitchFamily="18" charset="0"/>
                <a:cs typeface="Arial" pitchFamily="34" charset="0"/>
              </a:rPr>
              <a:t>aa</a:t>
            </a:r>
            <a:endParaRPr lang="it-IT"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it-IT"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it-IT" sz="1200" kern="1200" dirty="0" smtClean="0">
                <a:solidFill>
                  <a:srgbClr val="000000"/>
                </a:solidFill>
                <a:latin typeface="Times New Roman" pitchFamily="16" charset="0"/>
                <a:ea typeface="+mn-ea"/>
                <a:cs typeface="+mn-cs"/>
              </a:rPr>
              <a:t>La legge penale da sola non è, e non può essere, strumento risolutivo. Sensibilità, conoscenza del fenomeno e della specifica realtà in cui si radica, sono fondamentali per debellare tali pratiche </a:t>
            </a:r>
            <a:r>
              <a:rPr lang="it-IT" sz="1200" kern="1200" dirty="0" err="1" smtClean="0">
                <a:solidFill>
                  <a:srgbClr val="000000"/>
                </a:solidFill>
                <a:latin typeface="Times New Roman" pitchFamily="16" charset="0"/>
                <a:ea typeface="+mn-ea"/>
                <a:cs typeface="+mn-cs"/>
              </a:rPr>
              <a:t>dannose.Ecco</a:t>
            </a:r>
            <a:r>
              <a:rPr lang="it-IT" sz="1200" kern="1200" dirty="0" smtClean="0">
                <a:solidFill>
                  <a:srgbClr val="000000"/>
                </a:solidFill>
                <a:latin typeface="Times New Roman" pitchFamily="16" charset="0"/>
                <a:ea typeface="+mn-ea"/>
                <a:cs typeface="+mn-cs"/>
              </a:rPr>
              <a:t> che sul piano giuridico, di fronte a un reato culturalmente orientato la fattispecie penale deve rappresentare l'</a:t>
            </a:r>
            <a:r>
              <a:rPr lang="it-IT" sz="1200" kern="1200" dirty="0" err="1" smtClean="0">
                <a:solidFill>
                  <a:srgbClr val="000000"/>
                </a:solidFill>
                <a:latin typeface="Times New Roman" pitchFamily="16" charset="0"/>
                <a:ea typeface="+mn-ea"/>
                <a:cs typeface="+mn-cs"/>
              </a:rPr>
              <a:t>extrema</a:t>
            </a:r>
            <a:r>
              <a:rPr lang="it-IT" sz="1200" kern="1200" dirty="0" smtClean="0">
                <a:solidFill>
                  <a:srgbClr val="000000"/>
                </a:solidFill>
                <a:latin typeface="Times New Roman" pitchFamily="16" charset="0"/>
                <a:ea typeface="+mn-ea"/>
                <a:cs typeface="+mn-cs"/>
              </a:rPr>
              <a:t> </a:t>
            </a:r>
            <a:r>
              <a:rPr lang="it-IT" sz="1200" kern="1200" dirty="0" err="1" smtClean="0">
                <a:solidFill>
                  <a:srgbClr val="000000"/>
                </a:solidFill>
                <a:latin typeface="Times New Roman" pitchFamily="16" charset="0"/>
                <a:ea typeface="+mn-ea"/>
                <a:cs typeface="+mn-cs"/>
              </a:rPr>
              <a:t>ratio</a:t>
            </a:r>
            <a:r>
              <a:rPr lang="it-IT" sz="1200" kern="1200" dirty="0" smtClean="0">
                <a:solidFill>
                  <a:srgbClr val="000000"/>
                </a:solidFill>
                <a:latin typeface="Times New Roman" pitchFamily="16" charset="0"/>
                <a:ea typeface="+mn-ea"/>
                <a:cs typeface="+mn-cs"/>
              </a:rPr>
              <a:t>. La legge n.7/2006 è divisa in due capitoli, facendo precedere le misure preventive alle misure punitive.</a:t>
            </a:r>
          </a:p>
          <a:p>
            <a:r>
              <a:rPr lang="it-IT" sz="1200" kern="1200" dirty="0" smtClean="0">
                <a:solidFill>
                  <a:srgbClr val="000000"/>
                </a:solidFill>
                <a:latin typeface="Times New Roman" pitchFamily="16" charset="0"/>
                <a:ea typeface="+mn-ea"/>
                <a:cs typeface="+mn-cs"/>
              </a:rPr>
              <a:t>Nella stessa legge si cita la problematica relativa alla prevenzione e si individuano alcune buone prassi come: la promozione di campagne informative, iniziative di sensibilizzazione ed informazione, programmi di aggiornamento, la predisposizione di linee guida per personale sanitario, l'istituzione di un numero verde per segnalazioni, senza però delineare specifiche linee guida sulle procedure da seguire nelle situazioni che sfuggono dalle fattispecie astratte del nostro diritto e cioè le situazioni di “sospetto” che una bambina possa essere sottoposta ad una MGF.</a:t>
            </a:r>
          </a:p>
          <a:p>
            <a:r>
              <a:rPr lang="it-IT" sz="1200" kern="1200" dirty="0" smtClean="0">
                <a:solidFill>
                  <a:srgbClr val="000000"/>
                </a:solidFill>
                <a:latin typeface="Times New Roman" pitchFamily="16" charset="0"/>
                <a:ea typeface="+mn-ea"/>
                <a:cs typeface="+mn-cs"/>
              </a:rPr>
              <a:t>L’obiettivo di questa procedura è proprio l’individuazione di meccanismi preventivi e di percorsi all’interno della rete di operatori socio-sanitari coinvolti direttamente. Punto fondamentale deve essere l’individuazione precoce e il monitoraggio dei casi a rischio. Essenziale poi l'informazione rivolta alle comunità e, per gli operatori, la formazione e l’aggiornamento continuo.</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50531" name="Rectangle 1"/>
          <p:cNvSpPr>
            <a:spLocks noChangeArrowheads="1" noTextEdit="1"/>
          </p:cNvSpPr>
          <p:nvPr>
            <p:ph type="sldImg"/>
          </p:nvPr>
        </p:nvSpPr>
        <p:spPr>
          <a:xfrm>
            <a:off x="1038225" y="722313"/>
            <a:ext cx="4810125" cy="3608387"/>
          </a:xfrm>
          <a:solidFill>
            <a:srgbClr val="FFFFFF"/>
          </a:solidFill>
          <a:ln/>
        </p:spPr>
      </p:sp>
      <p:sp>
        <p:nvSpPr>
          <p:cNvPr id="150532"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Alcune delle lesioni, segni e quadri di presentazione in PS, mi focalizzerei sui quadri meno evidenti degni di maggior attenzione </a:t>
            </a:r>
          </a:p>
        </p:txBody>
      </p:sp>
      <p:sp>
        <p:nvSpPr>
          <p:cNvPr id="150533"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954F802D-9795-7F45-802C-7B040A77451B}" type="slidenum">
              <a:rPr lang="it-IT" sz="1200">
                <a:solidFill>
                  <a:srgbClr val="000000"/>
                </a:solidFill>
                <a:latin typeface="Calibri" charset="0"/>
              </a:rPr>
              <a:pPr algn="r" eaLnBrk="1" hangingPunct="1">
                <a:buClrTx/>
                <a:buFontTx/>
                <a:buNone/>
              </a:pPr>
              <a:t>51</a:t>
            </a:fld>
            <a:endParaRPr lang="it-IT" sz="1200">
              <a:solidFill>
                <a:srgbClr val="000000"/>
              </a:solidFill>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51555" name="Rectangle 1"/>
          <p:cNvSpPr>
            <a:spLocks noChangeArrowheads="1" noTextEdit="1"/>
          </p:cNvSpPr>
          <p:nvPr>
            <p:ph type="sldImg"/>
          </p:nvPr>
        </p:nvSpPr>
        <p:spPr>
          <a:xfrm>
            <a:off x="1038225" y="722313"/>
            <a:ext cx="4810125" cy="3608387"/>
          </a:xfrm>
          <a:solidFill>
            <a:srgbClr val="FFFFFF"/>
          </a:solidFill>
          <a:ln/>
        </p:spPr>
      </p:sp>
      <p:sp>
        <p:nvSpPr>
          <p:cNvPr id="151556" name="Rectangle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it-IT">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52579" name="Rectangle 1"/>
          <p:cNvSpPr>
            <a:spLocks noChangeArrowheads="1" noTextEdit="1"/>
          </p:cNvSpPr>
          <p:nvPr>
            <p:ph type="sldImg"/>
          </p:nvPr>
        </p:nvSpPr>
        <p:spPr>
          <a:xfrm>
            <a:off x="1038225" y="722313"/>
            <a:ext cx="4810125" cy="3608387"/>
          </a:xfrm>
          <a:solidFill>
            <a:srgbClr val="FFFFFF"/>
          </a:solidFill>
          <a:ln/>
        </p:spPr>
      </p:sp>
      <p:sp>
        <p:nvSpPr>
          <p:cNvPr id="152580"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Fratture craniche con le proprie caratteristiche patognomoniche, lesioni di organi interni, lesioni o fratture in diverse fasi evolutive, abbigliamento inadeguato</a:t>
            </a:r>
          </a:p>
        </p:txBody>
      </p:sp>
      <p:sp>
        <p:nvSpPr>
          <p:cNvPr id="152581"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21BEDE73-0167-064D-AD7C-BA5846112BA4}" type="slidenum">
              <a:rPr lang="it-IT" sz="1200">
                <a:solidFill>
                  <a:srgbClr val="000000"/>
                </a:solidFill>
                <a:latin typeface="Calibri" charset="0"/>
              </a:rPr>
              <a:pPr algn="r" eaLnBrk="1" hangingPunct="1">
                <a:buClrTx/>
                <a:buFontTx/>
                <a:buNone/>
              </a:pPr>
              <a:t>53</a:t>
            </a:fld>
            <a:endParaRPr lang="it-IT" sz="1200">
              <a:solidFill>
                <a:srgbClr val="000000"/>
              </a:solidFill>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53603" name="Rectangle 1"/>
          <p:cNvSpPr>
            <a:spLocks noChangeArrowheads="1" noTextEdit="1"/>
          </p:cNvSpPr>
          <p:nvPr>
            <p:ph type="sldImg"/>
          </p:nvPr>
        </p:nvSpPr>
        <p:spPr>
          <a:xfrm>
            <a:off x="1038225" y="722313"/>
            <a:ext cx="4810125" cy="3608387"/>
          </a:xfrm>
          <a:solidFill>
            <a:srgbClr val="FFFFFF"/>
          </a:solidFill>
          <a:ln/>
        </p:spPr>
      </p:sp>
      <p:sp>
        <p:nvSpPr>
          <p:cNvPr id="153604"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Elenchiamo adesso i principali quadri di presentazione pediatrica in pronto soccorso dei sintomi precedentemente visti ed ancora una volta tengo a ribadire l’importanza di acuire la nostra sensibilità nel rizzare le orecchie visitando pazienti con quadri dubbi o con accessi apparentemente privi di connessione con il sospetto abuso. Qua mi soffermo e vengo preso dal panico perché rifletto assieme a voi e mi chiedo quanti di questi bambini possano essermi sfuggiti nel “tritacarne” del PS. Deve essere uno stimolo a fare sempre meglio. Viceversa ci dobbiamo porre anche il problema opposto, quanti in realtà sono accessi senza orchi dietro? Abbiamo scelto un mestiere affascinante ma davvero difficile…..</a:t>
            </a:r>
          </a:p>
        </p:txBody>
      </p:sp>
      <p:sp>
        <p:nvSpPr>
          <p:cNvPr id="153605"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86CD4A90-F2E9-1E40-A5C3-2ADF758B846A}" type="slidenum">
              <a:rPr lang="it-IT" sz="1200">
                <a:solidFill>
                  <a:srgbClr val="000000"/>
                </a:solidFill>
                <a:latin typeface="Calibri" charset="0"/>
              </a:rPr>
              <a:pPr algn="r" eaLnBrk="1" hangingPunct="1">
                <a:buClrTx/>
                <a:buFontTx/>
                <a:buNone/>
              </a:pPr>
              <a:t>54</a:t>
            </a:fld>
            <a:endParaRPr lang="it-IT" sz="1200">
              <a:solidFill>
                <a:srgbClr val="000000"/>
              </a:solidFill>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54627" name="Rectangle 1"/>
          <p:cNvSpPr>
            <a:spLocks noChangeArrowheads="1" noTextEdit="1"/>
          </p:cNvSpPr>
          <p:nvPr>
            <p:ph type="sldImg"/>
          </p:nvPr>
        </p:nvSpPr>
        <p:spPr>
          <a:xfrm>
            <a:off x="1038225" y="722313"/>
            <a:ext cx="4810125" cy="3608387"/>
          </a:xfrm>
          <a:solidFill>
            <a:srgbClr val="FFFFFF"/>
          </a:solidFill>
          <a:ln/>
        </p:spPr>
      </p:sp>
      <p:sp>
        <p:nvSpPr>
          <p:cNvPr id="154628"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In questa slide analizziamo uno scenario di presa in carico di un bambino/a sospetto/a abusato/a ed ho voluto puntualizzare quanto il percorso del Codice Rosa possa fornirci in termine di know-how, condivisione, semplificazione, ottimizzazione di tempi e spazi, è una sorta di “I have a dream” che si sta piano piano realizzando</a:t>
            </a:r>
          </a:p>
        </p:txBody>
      </p:sp>
      <p:sp>
        <p:nvSpPr>
          <p:cNvPr id="154629"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19561724-40FE-0B46-A602-DC048676F3EC}" type="slidenum">
              <a:rPr lang="it-IT" sz="1200">
                <a:solidFill>
                  <a:srgbClr val="000000"/>
                </a:solidFill>
                <a:latin typeface="Calibri" charset="0"/>
              </a:rPr>
              <a:pPr algn="r" eaLnBrk="1" hangingPunct="1">
                <a:buClrTx/>
                <a:buFontTx/>
                <a:buNone/>
              </a:pPr>
              <a:t>56</a:t>
            </a:fld>
            <a:endParaRPr lang="it-IT" sz="1200">
              <a:solidFill>
                <a:srgbClr val="000000"/>
              </a:solidFill>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55651" name="Rectangle 1"/>
          <p:cNvSpPr>
            <a:spLocks noChangeArrowheads="1" noTextEdit="1"/>
          </p:cNvSpPr>
          <p:nvPr>
            <p:ph type="sldImg"/>
          </p:nvPr>
        </p:nvSpPr>
        <p:spPr>
          <a:xfrm>
            <a:off x="1038225" y="722313"/>
            <a:ext cx="4810125" cy="3608387"/>
          </a:xfrm>
          <a:solidFill>
            <a:srgbClr val="FFFFFF"/>
          </a:solidFill>
          <a:ln/>
        </p:spPr>
      </p:sp>
      <p:sp>
        <p:nvSpPr>
          <p:cNvPr id="155652"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Analizziamo le principali criticità: individuare un abuso in assenza di una esplicita dichiarazione è comunque difficile, nel corso di studi in Medicina e successivamente durante la Scuola di Specializzazione scarsa o assente sinora l’attenzione al problema (apro una parentesi è molto importante invece coinvolgere fin da subito gli specializzandi nella formazione e nella responsabilizzazione), vi è una generica resistenza a ritenere improbabili atti efferati o contro la morale, talvolta vi è scarsa voglia di confronto o condivisione dei propri dubbi con i colleghi, infine vi possono essere due atteggiamenti entrambi deprecabili, la tendenza a fare da soli e quella a disinteressarsi</a:t>
            </a:r>
          </a:p>
        </p:txBody>
      </p:sp>
      <p:sp>
        <p:nvSpPr>
          <p:cNvPr id="155653"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01CF41C2-2286-944B-949B-AAFF46070692}" type="slidenum">
              <a:rPr lang="it-IT" sz="1200">
                <a:solidFill>
                  <a:srgbClr val="000000"/>
                </a:solidFill>
                <a:latin typeface="Calibri" charset="0"/>
              </a:rPr>
              <a:pPr algn="r" eaLnBrk="1" hangingPunct="1">
                <a:buClrTx/>
                <a:buFontTx/>
                <a:buNone/>
              </a:pPr>
              <a:t>57</a:t>
            </a:fld>
            <a:endParaRPr lang="it-IT" sz="1200">
              <a:solidFill>
                <a:srgbClr val="000000"/>
              </a:solidFill>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56675" name="Rectangle 1"/>
          <p:cNvSpPr>
            <a:spLocks noChangeArrowheads="1" noTextEdit="1"/>
          </p:cNvSpPr>
          <p:nvPr>
            <p:ph type="sldImg"/>
          </p:nvPr>
        </p:nvSpPr>
        <p:spPr>
          <a:xfrm>
            <a:off x="1038225" y="722313"/>
            <a:ext cx="4810125" cy="3608387"/>
          </a:xfrm>
          <a:solidFill>
            <a:srgbClr val="FFFFFF"/>
          </a:solidFill>
          <a:ln/>
        </p:spPr>
      </p:sp>
      <p:sp>
        <p:nvSpPr>
          <p:cNvPr id="156676"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Con la struttura attuale del PS, la progressiva riduzione delle risorse umane, il costante aumento di afflusso di pazienti, il lavoro è reso difficoltoso dal pdv logistico,  i tempi di visita possono essere limitati, si tende a focalizzarsi sul problema medico principale, fuori dalla porta vi sono pazienti che premono, l’arrivo di codici di gravità superiore può richiedere di interrompere la visita. Inoltre vi è difficoltà legata ai casi stessi spesso sfumati, talvolta vengono fornite giustificazioni plausibili, vi è la necessità di prendere decisioni on/off in tempi rapidi, vi sono le difficoltà di comunicazione, gli adempimenti burocratici ed infine il sacrosanto affaticamento degli operatori.</a:t>
            </a:r>
          </a:p>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endParaRPr lang="it-IT">
              <a:latin typeface="Calibri" charset="0"/>
              <a:ea typeface="MS PGothic" charset="0"/>
              <a:cs typeface="MS PGothic" charset="0"/>
            </a:endParaRPr>
          </a:p>
        </p:txBody>
      </p:sp>
      <p:sp>
        <p:nvSpPr>
          <p:cNvPr id="156677"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47D3BE79-3F72-3B41-AA18-3BC4014097F7}" type="slidenum">
              <a:rPr lang="it-IT" sz="1200">
                <a:solidFill>
                  <a:srgbClr val="000000"/>
                </a:solidFill>
                <a:latin typeface="Calibri" charset="0"/>
              </a:rPr>
              <a:pPr algn="r" eaLnBrk="1" hangingPunct="1">
                <a:buClrTx/>
                <a:buFontTx/>
                <a:buNone/>
              </a:pPr>
              <a:t>58</a:t>
            </a:fld>
            <a:endParaRPr lang="it-IT" sz="1200">
              <a:solidFill>
                <a:srgbClr val="000000"/>
              </a:solidFill>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57699" name="Rectangle 1"/>
          <p:cNvSpPr>
            <a:spLocks noChangeArrowheads="1" noTextEdit="1"/>
          </p:cNvSpPr>
          <p:nvPr>
            <p:ph type="sldImg"/>
          </p:nvPr>
        </p:nvSpPr>
        <p:spPr>
          <a:xfrm>
            <a:off x="1038225" y="722313"/>
            <a:ext cx="4810125" cy="3608387"/>
          </a:xfrm>
          <a:solidFill>
            <a:srgbClr val="FFFFFF"/>
          </a:solidFill>
          <a:ln/>
        </p:spPr>
      </p:sp>
      <p:sp>
        <p:nvSpPr>
          <p:cNvPr id="157700"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In merito al burn-out come sappiamo il personale sanitario è a particolare rischio ed ovviamente ancor maggiore è il rischio per il personale dei gruppi anti-abuso. Pertanto sono auspicabili strumenti di sostegno psicologico per il personale stesso ma soprattutto il favorire lo strutturarsi di relazioni sociali e professionali più significative anche attraverso la condivisione delle proprie fragilità</a:t>
            </a:r>
          </a:p>
        </p:txBody>
      </p:sp>
      <p:sp>
        <p:nvSpPr>
          <p:cNvPr id="157701"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96245D43-0D9B-3D48-8406-A2FF807B8DAF}" type="slidenum">
              <a:rPr lang="it-IT" sz="1200">
                <a:solidFill>
                  <a:srgbClr val="000000"/>
                </a:solidFill>
                <a:latin typeface="Calibri" charset="0"/>
              </a:rPr>
              <a:pPr algn="r" eaLnBrk="1" hangingPunct="1">
                <a:buClrTx/>
                <a:buFontTx/>
                <a:buNone/>
              </a:pPr>
              <a:t>59</a:t>
            </a:fld>
            <a:endParaRPr lang="it-IT" sz="1200">
              <a:solidFill>
                <a:srgbClr val="000000"/>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r>
              <a:rPr lang="it-IT" dirty="0" smtClean="0"/>
              <a:t>I professionisti che effettuano la valutazione dei casi di sospetto abuso sessuale devono possedere le seguenti competenze: </a:t>
            </a:r>
          </a:p>
          <a:p>
            <a:r>
              <a:rPr lang="it-IT" dirty="0" smtClean="0"/>
              <a:t>abilità comunicative per relazionarsi con il bambino/a , con gli adulti che si occupano di lui/lei.</a:t>
            </a:r>
          </a:p>
          <a:p>
            <a:r>
              <a:rPr lang="it-IT" dirty="0" smtClean="0"/>
              <a:t>Devono saper ascoltare il bambino/a, chi lo accompagna, deve sapere ascoltare gli altri professionisti in primo luogo sanitari, ma anche ….. BISOGNA ESSERE UMILI, NON GIUDICANTI</a:t>
            </a:r>
            <a:endParaRPr lang="it-IT"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58723" name="Rectangle 1"/>
          <p:cNvSpPr>
            <a:spLocks noChangeArrowheads="1" noTextEdit="1"/>
          </p:cNvSpPr>
          <p:nvPr>
            <p:ph type="sldImg"/>
          </p:nvPr>
        </p:nvSpPr>
        <p:spPr>
          <a:xfrm>
            <a:off x="1038225" y="722313"/>
            <a:ext cx="4810125" cy="3608387"/>
          </a:xfrm>
          <a:solidFill>
            <a:srgbClr val="FFFFFF"/>
          </a:solidFill>
          <a:ln/>
        </p:spPr>
      </p:sp>
      <p:sp>
        <p:nvSpPr>
          <p:cNvPr id="158724"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Quali sono le armi del medico ed infermiere di PS? Sicuramente il tempo e la capacità di condurre una raccolta anamnestica adeguata, accurata, approfondita, la verifica della congruità di tempi di arrivo e dinamica, dell’atteggiamento dei genitori o accompagnatori, la compatibilità delle lesioni con l’età, la presenza di lesioni diversamente databili, lesioni patognomoniche, segni eclatanti</a:t>
            </a:r>
          </a:p>
        </p:txBody>
      </p:sp>
      <p:sp>
        <p:nvSpPr>
          <p:cNvPr id="158725"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3D332705-6744-7D42-AD49-50A5B5A45527}" type="slidenum">
              <a:rPr lang="it-IT" sz="1200">
                <a:solidFill>
                  <a:srgbClr val="000000"/>
                </a:solidFill>
                <a:latin typeface="Calibri" charset="0"/>
              </a:rPr>
              <a:pPr algn="r" eaLnBrk="1" hangingPunct="1">
                <a:buClrTx/>
                <a:buFontTx/>
                <a:buNone/>
              </a:pPr>
              <a:t>61</a:t>
            </a:fld>
            <a:endParaRPr lang="it-IT" sz="1200">
              <a:solidFill>
                <a:srgbClr val="000000"/>
              </a:solidFill>
              <a:latin typeface="Calibri"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59747" name="Rectangle 1"/>
          <p:cNvSpPr>
            <a:spLocks noChangeArrowheads="1" noTextEdit="1"/>
          </p:cNvSpPr>
          <p:nvPr>
            <p:ph type="sldImg"/>
          </p:nvPr>
        </p:nvSpPr>
        <p:spPr>
          <a:xfrm>
            <a:off x="1038225" y="722313"/>
            <a:ext cx="4810125" cy="3608387"/>
          </a:xfrm>
          <a:solidFill>
            <a:srgbClr val="FFFFFF"/>
          </a:solidFill>
          <a:ln/>
        </p:spPr>
      </p:sp>
      <p:sp>
        <p:nvSpPr>
          <p:cNvPr id="159748"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Una interessante flow chart un po’ datata tratta da BMJ:Ritardo senza spiegazione adeguata? SI Storia credibile ogni volta? NO Lesioni inspiegabili? SI Comportamento del bambino appropriato? NO Lesione ad alto rischio di potenziale abuso. </a:t>
            </a:r>
          </a:p>
        </p:txBody>
      </p:sp>
      <p:sp>
        <p:nvSpPr>
          <p:cNvPr id="159749"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4C058F92-F74C-5640-A71A-BB2FA8E03E40}" type="slidenum">
              <a:rPr lang="it-IT" sz="1200">
                <a:solidFill>
                  <a:srgbClr val="000000"/>
                </a:solidFill>
                <a:latin typeface="Calibri" charset="0"/>
              </a:rPr>
              <a:pPr algn="r" eaLnBrk="1" hangingPunct="1">
                <a:buClrTx/>
                <a:buFontTx/>
                <a:buNone/>
              </a:pPr>
              <a:t>63</a:t>
            </a:fld>
            <a:endParaRPr lang="it-IT" sz="1200">
              <a:solidFill>
                <a:srgbClr val="000000"/>
              </a:solidFill>
              <a:latin typeface="Calibri"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60771" name="Rectangle 1"/>
          <p:cNvSpPr>
            <a:spLocks noChangeArrowheads="1" noTextEdit="1"/>
          </p:cNvSpPr>
          <p:nvPr>
            <p:ph type="sldImg"/>
          </p:nvPr>
        </p:nvSpPr>
        <p:spPr>
          <a:xfrm>
            <a:off x="1038225" y="722313"/>
            <a:ext cx="4810125" cy="3608387"/>
          </a:xfrm>
          <a:solidFill>
            <a:srgbClr val="FFFFFF"/>
          </a:solidFill>
          <a:ln/>
        </p:spPr>
      </p:sp>
      <p:sp>
        <p:nvSpPr>
          <p:cNvPr id="160772"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Una flow-chart sui passaggi decisionali  che il medico di PS deve in tempi rapidi prendere. Ricalca la classica suddivisione in primary e secondary survey. Focalizzerei l’attenzione sulla valutazione del grado di rischio di quel paziente e sulla certezza della garanzia che lo stesso abbia accesso ad un percorso che abbia come terminale una presa in carico definita e definitiva. Ma questo lo riprenderemo più avanti….</a:t>
            </a:r>
          </a:p>
        </p:txBody>
      </p:sp>
      <p:sp>
        <p:nvSpPr>
          <p:cNvPr id="160773"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FD61C573-2D11-DF44-99C4-F28EB4B70147}" type="slidenum">
              <a:rPr lang="it-IT" sz="1200">
                <a:solidFill>
                  <a:srgbClr val="000000"/>
                </a:solidFill>
                <a:latin typeface="Calibri" charset="0"/>
              </a:rPr>
              <a:pPr algn="r" eaLnBrk="1" hangingPunct="1">
                <a:buClrTx/>
                <a:buFontTx/>
                <a:buNone/>
              </a:pPr>
              <a:t>64</a:t>
            </a:fld>
            <a:endParaRPr lang="it-IT" sz="1200">
              <a:solidFill>
                <a:srgbClr val="000000"/>
              </a:solidFill>
              <a:latin typeface="Calibri"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61795" name="Rectangle 1"/>
          <p:cNvSpPr>
            <a:spLocks noChangeArrowheads="1" noTextEdit="1"/>
          </p:cNvSpPr>
          <p:nvPr>
            <p:ph type="sldImg"/>
          </p:nvPr>
        </p:nvSpPr>
        <p:spPr>
          <a:xfrm>
            <a:off x="1038225" y="722313"/>
            <a:ext cx="4810125" cy="3608387"/>
          </a:xfrm>
          <a:solidFill>
            <a:srgbClr val="FFFFFF"/>
          </a:solidFill>
          <a:ln/>
        </p:spPr>
      </p:sp>
      <p:sp>
        <p:nvSpPr>
          <p:cNvPr id="161796"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Un buon lavoro su Journal of pediatric health care dello scorso anno ci ricorda l’utilità del laboratorio</a:t>
            </a:r>
          </a:p>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COAGULAZIONE in caso di sanguinamento, screening metabolismo osseo con consulenza radiologica e genetica, test tossicologico , eco addome e esami quali transaminasi amilasi lipasi, analisi urine per sangue, eventuale  webr feci.</a:t>
            </a:r>
          </a:p>
        </p:txBody>
      </p:sp>
      <p:sp>
        <p:nvSpPr>
          <p:cNvPr id="161797"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7217E2DE-292D-9F4F-9FAE-D9BC49A7B7D2}" type="slidenum">
              <a:rPr lang="it-IT" sz="1200">
                <a:solidFill>
                  <a:srgbClr val="000000"/>
                </a:solidFill>
                <a:latin typeface="Calibri" charset="0"/>
              </a:rPr>
              <a:pPr algn="r" eaLnBrk="1" hangingPunct="1">
                <a:buClrTx/>
                <a:buFontTx/>
                <a:buNone/>
              </a:pPr>
              <a:t>65</a:t>
            </a:fld>
            <a:endParaRPr lang="it-IT" sz="1200">
              <a:solidFill>
                <a:srgbClr val="000000"/>
              </a:solidFill>
              <a:latin typeface="Calibri"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62819" name="Rectangle 1"/>
          <p:cNvSpPr>
            <a:spLocks noChangeArrowheads="1" noTextEdit="1"/>
          </p:cNvSpPr>
          <p:nvPr>
            <p:ph type="sldImg"/>
          </p:nvPr>
        </p:nvSpPr>
        <p:spPr>
          <a:xfrm>
            <a:off x="1038225" y="722313"/>
            <a:ext cx="4810125" cy="3608387"/>
          </a:xfrm>
          <a:solidFill>
            <a:srgbClr val="FFFFFF"/>
          </a:solidFill>
          <a:ln/>
        </p:spPr>
      </p:sp>
      <p:sp>
        <p:nvSpPr>
          <p:cNvPr id="162820"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Le sedi più tipiche di lesioni accidentali, zone esposte e parti ossee prominenti</a:t>
            </a:r>
          </a:p>
        </p:txBody>
      </p:sp>
      <p:sp>
        <p:nvSpPr>
          <p:cNvPr id="162821"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72C4ADEC-C224-B942-AB39-719B4E3720F5}" type="slidenum">
              <a:rPr lang="it-IT" sz="1200">
                <a:solidFill>
                  <a:srgbClr val="000000"/>
                </a:solidFill>
                <a:latin typeface="Calibri" charset="0"/>
              </a:rPr>
              <a:pPr algn="r" eaLnBrk="1" hangingPunct="1">
                <a:buClrTx/>
                <a:buFontTx/>
                <a:buNone/>
              </a:pPr>
              <a:t>66</a:t>
            </a:fld>
            <a:endParaRPr lang="it-IT" sz="1200">
              <a:solidFill>
                <a:srgbClr val="000000"/>
              </a:solidFill>
              <a:latin typeface="Calibri"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63843" name="Rectangle 1"/>
          <p:cNvSpPr>
            <a:spLocks noChangeArrowheads="1" noTextEdit="1"/>
          </p:cNvSpPr>
          <p:nvPr>
            <p:ph type="sldImg"/>
          </p:nvPr>
        </p:nvSpPr>
        <p:spPr>
          <a:xfrm>
            <a:off x="1038225" y="722313"/>
            <a:ext cx="4810125" cy="3608387"/>
          </a:xfrm>
          <a:solidFill>
            <a:srgbClr val="FFFFFF"/>
          </a:solidFill>
          <a:ln/>
        </p:spPr>
      </p:sp>
      <p:sp>
        <p:nvSpPr>
          <p:cNvPr id="163844"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E le sedi più tipiche per ecchimosi non accidentali, guance orecchie, collo, cosce</a:t>
            </a:r>
          </a:p>
        </p:txBody>
      </p:sp>
      <p:sp>
        <p:nvSpPr>
          <p:cNvPr id="163845"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0D090025-28A2-AA41-A1CE-F504AE7898F1}" type="slidenum">
              <a:rPr lang="it-IT" sz="1200">
                <a:solidFill>
                  <a:srgbClr val="000000"/>
                </a:solidFill>
                <a:latin typeface="Calibri" charset="0"/>
              </a:rPr>
              <a:pPr algn="r" eaLnBrk="1" hangingPunct="1">
                <a:buClrTx/>
                <a:buFontTx/>
                <a:buNone/>
              </a:pPr>
              <a:t>67</a:t>
            </a:fld>
            <a:endParaRPr lang="it-IT" sz="1200">
              <a:solidFill>
                <a:srgbClr val="000000"/>
              </a:solidFill>
              <a:latin typeface="Calibri"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egnaposto immagine diapositiva 1"/>
          <p:cNvSpPr>
            <a:spLocks noGrp="1" noRot="1" noChangeAspect="1" noTextEdit="1"/>
          </p:cNvSpPr>
          <p:nvPr>
            <p:ph type="sldImg"/>
          </p:nvPr>
        </p:nvSpPr>
        <p:spPr>
          <a:xfrm>
            <a:off x="-14250988" y="-11796713"/>
            <a:ext cx="16700501" cy="12525376"/>
          </a:xfrm>
          <a:ln/>
        </p:spPr>
      </p:sp>
      <p:sp>
        <p:nvSpPr>
          <p:cNvPr id="1648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it-IT">
                <a:latin typeface="Times New Roman" charset="0"/>
              </a:rPr>
              <a:t>Un inciso pratico sulle procedure, la fotografia</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65891" name="Rectangle 1"/>
          <p:cNvSpPr>
            <a:spLocks noChangeArrowheads="1" noTextEdit="1"/>
          </p:cNvSpPr>
          <p:nvPr>
            <p:ph type="sldImg"/>
          </p:nvPr>
        </p:nvSpPr>
        <p:spPr>
          <a:xfrm>
            <a:off x="1038225" y="722313"/>
            <a:ext cx="4810125" cy="3608387"/>
          </a:xfrm>
          <a:solidFill>
            <a:srgbClr val="FFFFFF"/>
          </a:solidFill>
          <a:ln/>
        </p:spPr>
      </p:sp>
      <p:sp>
        <p:nvSpPr>
          <p:cNvPr id="165892"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Segni e sintomi che possono essere scambiati per lesioni da abuso e che debbono essere comunque presi in considerazione. Tra i piu’ significativi citerei le discoagulopatie, l’osteogenesi imperfecta.</a:t>
            </a:r>
          </a:p>
        </p:txBody>
      </p:sp>
      <p:sp>
        <p:nvSpPr>
          <p:cNvPr id="165893"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C8787333-0F29-234B-B458-E3CB4D3FF0A4}" type="slidenum">
              <a:rPr lang="it-IT" sz="1200">
                <a:solidFill>
                  <a:srgbClr val="000000"/>
                </a:solidFill>
                <a:latin typeface="Calibri" charset="0"/>
              </a:rPr>
              <a:pPr algn="r" eaLnBrk="1" hangingPunct="1">
                <a:buClrTx/>
                <a:buFontTx/>
                <a:buNone/>
              </a:pPr>
              <a:t>70</a:t>
            </a:fld>
            <a:endParaRPr lang="it-IT" sz="1200">
              <a:solidFill>
                <a:srgbClr val="000000"/>
              </a:solidFill>
              <a:latin typeface="Calibri"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66915" name="Rectangle 1"/>
          <p:cNvSpPr>
            <a:spLocks noChangeArrowheads="1" noTextEdit="1"/>
          </p:cNvSpPr>
          <p:nvPr>
            <p:ph type="sldImg"/>
          </p:nvPr>
        </p:nvSpPr>
        <p:spPr>
          <a:xfrm>
            <a:off x="1038225" y="722313"/>
            <a:ext cx="4810125" cy="3608387"/>
          </a:xfrm>
          <a:solidFill>
            <a:srgbClr val="FFFFFF"/>
          </a:solidFill>
          <a:ln/>
        </p:spPr>
      </p:sp>
      <p:sp>
        <p:nvSpPr>
          <p:cNvPr id="166916"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La sindrome del bambino scosso, vedete le tipiche emorragie retiniche, l’ematoma subdurale. Solitamente si tratta di lattanti che giungono in PS con quadro clinico grave o rapidamente ingravescente in assenza di una causa evidente</a:t>
            </a:r>
          </a:p>
        </p:txBody>
      </p:sp>
      <p:sp>
        <p:nvSpPr>
          <p:cNvPr id="166917"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CF4B5498-90DC-2F41-B441-F9897FA30F87}" type="slidenum">
              <a:rPr lang="it-IT" sz="1200">
                <a:solidFill>
                  <a:srgbClr val="000000"/>
                </a:solidFill>
                <a:latin typeface="Calibri" charset="0"/>
              </a:rPr>
              <a:pPr algn="r" eaLnBrk="1" hangingPunct="1">
                <a:buClrTx/>
                <a:buFontTx/>
                <a:buNone/>
              </a:pPr>
              <a:t>74</a:t>
            </a:fld>
            <a:endParaRPr lang="it-IT" sz="1200">
              <a:solidFill>
                <a:srgbClr val="000000"/>
              </a:solidFill>
              <a:latin typeface="Calibri"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67939" name="Rectangle 1"/>
          <p:cNvSpPr>
            <a:spLocks noChangeArrowheads="1" noTextEdit="1"/>
          </p:cNvSpPr>
          <p:nvPr>
            <p:ph type="sldImg"/>
          </p:nvPr>
        </p:nvSpPr>
        <p:spPr>
          <a:xfrm>
            <a:off x="1038225" y="722313"/>
            <a:ext cx="4810125" cy="3608387"/>
          </a:xfrm>
          <a:solidFill>
            <a:srgbClr val="FFFFFF"/>
          </a:solidFill>
          <a:ln/>
        </p:spPr>
      </p:sp>
      <p:sp>
        <p:nvSpPr>
          <p:cNvPr id="167940"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L’interazione fra figure professionali è fondamentale nella gestione dei casi di sospetto abuso</a:t>
            </a:r>
          </a:p>
        </p:txBody>
      </p:sp>
      <p:sp>
        <p:nvSpPr>
          <p:cNvPr id="167941"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4D698D22-D6BD-A749-AFBD-52454B5C2394}" type="slidenum">
              <a:rPr lang="it-IT" sz="1200">
                <a:solidFill>
                  <a:srgbClr val="000000"/>
                </a:solidFill>
                <a:latin typeface="Calibri" charset="0"/>
              </a:rPr>
              <a:pPr algn="r" eaLnBrk="1" hangingPunct="1">
                <a:buClrTx/>
                <a:buFontTx/>
                <a:buNone/>
              </a:pPr>
              <a:t>75</a:t>
            </a:fld>
            <a:endParaRPr lang="it-IT" sz="1200">
              <a:solidFill>
                <a:srgbClr val="000000"/>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endParaRPr lang="it-IT"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68963" name="Rectangle 1"/>
          <p:cNvSpPr>
            <a:spLocks noChangeArrowheads="1" noTextEdit="1"/>
          </p:cNvSpPr>
          <p:nvPr>
            <p:ph type="sldImg"/>
          </p:nvPr>
        </p:nvSpPr>
        <p:spPr>
          <a:xfrm>
            <a:off x="1038225" y="722313"/>
            <a:ext cx="4810125" cy="3608387"/>
          </a:xfrm>
          <a:solidFill>
            <a:srgbClr val="FFFFFF"/>
          </a:solidFill>
          <a:ln/>
        </p:spPr>
      </p:sp>
      <p:sp>
        <p:nvSpPr>
          <p:cNvPr id="168964"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un occhio soprattutto all’età, la gran parte delle fratture non accidentali avviene in bambini sotto i 18 mesi, frattura femore e costali in bambini piccoli tipiche per essere non accidentali</a:t>
            </a:r>
          </a:p>
        </p:txBody>
      </p:sp>
      <p:sp>
        <p:nvSpPr>
          <p:cNvPr id="168965"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3275E532-B121-0D40-A993-914C4315DF48}" type="slidenum">
              <a:rPr lang="it-IT" sz="1200">
                <a:solidFill>
                  <a:srgbClr val="000000"/>
                </a:solidFill>
                <a:latin typeface="Calibri" charset="0"/>
              </a:rPr>
              <a:pPr algn="r" eaLnBrk="1" hangingPunct="1">
                <a:buClrTx/>
                <a:buFontTx/>
                <a:buNone/>
              </a:pPr>
              <a:t>77</a:t>
            </a:fld>
            <a:endParaRPr lang="it-IT" sz="1200">
              <a:solidFill>
                <a:srgbClr val="000000"/>
              </a:solidFill>
              <a:latin typeface="Calibri"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69987" name="Rectangle 1"/>
          <p:cNvSpPr>
            <a:spLocks noChangeArrowheads="1" noTextEdit="1"/>
          </p:cNvSpPr>
          <p:nvPr>
            <p:ph type="sldImg"/>
          </p:nvPr>
        </p:nvSpPr>
        <p:spPr>
          <a:xfrm>
            <a:off x="1038225" y="722313"/>
            <a:ext cx="4810125" cy="3608387"/>
          </a:xfrm>
          <a:solidFill>
            <a:srgbClr val="FFFFFF"/>
          </a:solidFill>
          <a:ln/>
        </p:spPr>
      </p:sp>
      <p:sp>
        <p:nvSpPr>
          <p:cNvPr id="169988"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Di cosa dobbiamo tener conto? Ancora una volta la coerenza tra altezza di caduta, peso del bimbo, dinamica, superficie di impatto e il tipo di frattura. Un esempio</a:t>
            </a:r>
            <a:r>
              <a:rPr lang="it-IT">
                <a:solidFill>
                  <a:srgbClr val="FF0000"/>
                </a:solidFill>
                <a:latin typeface="Calibri" charset="0"/>
                <a:ea typeface="MS PGothic" charset="0"/>
                <a:cs typeface="MS PGothic" charset="0"/>
              </a:rPr>
              <a:t>…………………….</a:t>
            </a:r>
          </a:p>
        </p:txBody>
      </p:sp>
      <p:sp>
        <p:nvSpPr>
          <p:cNvPr id="169989"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936E107B-479F-2847-9AFA-5E2C373B6483}" type="slidenum">
              <a:rPr lang="it-IT" sz="1200">
                <a:solidFill>
                  <a:srgbClr val="000000"/>
                </a:solidFill>
                <a:latin typeface="Calibri" charset="0"/>
              </a:rPr>
              <a:pPr algn="r" eaLnBrk="1" hangingPunct="1">
                <a:buClrTx/>
                <a:buFontTx/>
                <a:buNone/>
              </a:pPr>
              <a:t>78</a:t>
            </a:fld>
            <a:endParaRPr lang="it-IT" sz="1200">
              <a:solidFill>
                <a:srgbClr val="000000"/>
              </a:solidFill>
              <a:latin typeface="Calibri"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71011" name="Rectangle 1"/>
          <p:cNvSpPr>
            <a:spLocks noChangeArrowheads="1" noTextEdit="1"/>
          </p:cNvSpPr>
          <p:nvPr>
            <p:ph type="sldImg"/>
          </p:nvPr>
        </p:nvSpPr>
        <p:spPr>
          <a:xfrm>
            <a:off x="1038225" y="722313"/>
            <a:ext cx="4810125" cy="3608387"/>
          </a:xfrm>
          <a:solidFill>
            <a:srgbClr val="FFFFFF"/>
          </a:solidFill>
          <a:ln/>
        </p:spPr>
      </p:sp>
      <p:sp>
        <p:nvSpPr>
          <p:cNvPr id="171012"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Vorrei concludere con alcune considerazioni sulle modalità di accoglienza da parte dell’equipe medico/infermiere, a mio parere non sono indicazioni generiche o consigli ma veri obblighi professionali ove si concretizzi il solo SOSPETTO di abuso</a:t>
            </a:r>
          </a:p>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endParaRPr lang="it-IT">
              <a:latin typeface="Calibri" charset="0"/>
              <a:ea typeface="MS PGothic" charset="0"/>
              <a:cs typeface="MS PGothic" charset="0"/>
            </a:endParaRPr>
          </a:p>
        </p:txBody>
      </p:sp>
      <p:sp>
        <p:nvSpPr>
          <p:cNvPr id="171013"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7BFFA28C-89C9-184C-901F-4D6400125D1C}" type="slidenum">
              <a:rPr lang="it-IT" sz="1200">
                <a:solidFill>
                  <a:srgbClr val="000000"/>
                </a:solidFill>
                <a:latin typeface="Calibri" charset="0"/>
              </a:rPr>
              <a:pPr algn="r" eaLnBrk="1" hangingPunct="1">
                <a:buClrTx/>
                <a:buFontTx/>
                <a:buNone/>
              </a:pPr>
              <a:t>81</a:t>
            </a:fld>
            <a:endParaRPr lang="it-IT" sz="1200">
              <a:solidFill>
                <a:srgbClr val="000000"/>
              </a:solidFill>
              <a:latin typeface="Calibri"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72035" name="Rectangle 1"/>
          <p:cNvSpPr>
            <a:spLocks noChangeArrowheads="1" noTextEdit="1"/>
          </p:cNvSpPr>
          <p:nvPr>
            <p:ph type="sldImg"/>
          </p:nvPr>
        </p:nvSpPr>
        <p:spPr>
          <a:xfrm>
            <a:off x="1038225" y="722313"/>
            <a:ext cx="4810125" cy="3608387"/>
          </a:xfrm>
          <a:solidFill>
            <a:srgbClr val="FFFFFF"/>
          </a:solidFill>
          <a:ln/>
        </p:spPr>
      </p:sp>
      <p:sp>
        <p:nvSpPr>
          <p:cNvPr id="172036" name="Rectangle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it-IT">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73059" name="Rectangle 1"/>
          <p:cNvSpPr>
            <a:spLocks noChangeArrowheads="1" noTextEdit="1"/>
          </p:cNvSpPr>
          <p:nvPr>
            <p:ph type="sldImg"/>
          </p:nvPr>
        </p:nvSpPr>
        <p:spPr>
          <a:xfrm>
            <a:off x="1038225" y="722313"/>
            <a:ext cx="4810125" cy="3608387"/>
          </a:xfrm>
          <a:solidFill>
            <a:srgbClr val="FFFFFF"/>
          </a:solidFill>
          <a:ln/>
        </p:spPr>
      </p:sp>
      <p:sp>
        <p:nvSpPr>
          <p:cNvPr id="173060" name="Rectangle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it-IT">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74083" name="Rectangle 1"/>
          <p:cNvSpPr>
            <a:spLocks noChangeArrowheads="1" noTextEdit="1"/>
          </p:cNvSpPr>
          <p:nvPr>
            <p:ph type="sldImg"/>
          </p:nvPr>
        </p:nvSpPr>
        <p:spPr>
          <a:xfrm>
            <a:off x="1038225" y="722313"/>
            <a:ext cx="4810125" cy="3608387"/>
          </a:xfrm>
          <a:solidFill>
            <a:srgbClr val="FFFFFF"/>
          </a:solidFill>
          <a:ln/>
        </p:spPr>
      </p:sp>
      <p:sp>
        <p:nvSpPr>
          <p:cNvPr id="174084" name="Rectangle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it-IT">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75107" name="Rectangle 1"/>
          <p:cNvSpPr>
            <a:spLocks noChangeArrowheads="1" noTextEdit="1"/>
          </p:cNvSpPr>
          <p:nvPr>
            <p:ph type="sldImg"/>
          </p:nvPr>
        </p:nvSpPr>
        <p:spPr>
          <a:xfrm>
            <a:off x="1038225" y="722313"/>
            <a:ext cx="4810125" cy="3608387"/>
          </a:xfrm>
          <a:solidFill>
            <a:srgbClr val="FFFFFF"/>
          </a:solidFill>
          <a:ln/>
        </p:spPr>
      </p:sp>
      <p:sp>
        <p:nvSpPr>
          <p:cNvPr id="175108" name="Rectangle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it-IT">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76131" name="Rectangle 1"/>
          <p:cNvSpPr>
            <a:spLocks noChangeArrowheads="1" noTextEdit="1"/>
          </p:cNvSpPr>
          <p:nvPr>
            <p:ph type="sldImg"/>
          </p:nvPr>
        </p:nvSpPr>
        <p:spPr>
          <a:xfrm>
            <a:off x="1038225" y="722313"/>
            <a:ext cx="4810125" cy="3608387"/>
          </a:xfrm>
          <a:solidFill>
            <a:srgbClr val="FFFFFF"/>
          </a:solidFill>
          <a:ln/>
        </p:spPr>
      </p:sp>
      <p:sp>
        <p:nvSpPr>
          <p:cNvPr id="176132" name="Rectangle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it-IT">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77155" name="Rectangle 1"/>
          <p:cNvSpPr>
            <a:spLocks noChangeArrowheads="1" noTextEdit="1"/>
          </p:cNvSpPr>
          <p:nvPr>
            <p:ph type="sldImg"/>
          </p:nvPr>
        </p:nvSpPr>
        <p:spPr>
          <a:xfrm>
            <a:off x="1038225" y="722313"/>
            <a:ext cx="4810125" cy="3608387"/>
          </a:xfrm>
          <a:solidFill>
            <a:srgbClr val="FFFFFF"/>
          </a:solidFill>
          <a:ln/>
        </p:spPr>
      </p:sp>
      <p:sp>
        <p:nvSpPr>
          <p:cNvPr id="177156" name="Rectangle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it-IT">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78179" name="Rectangle 1"/>
          <p:cNvSpPr>
            <a:spLocks noChangeArrowheads="1" noTextEdit="1"/>
          </p:cNvSpPr>
          <p:nvPr>
            <p:ph type="sldImg"/>
          </p:nvPr>
        </p:nvSpPr>
        <p:spPr>
          <a:xfrm>
            <a:off x="1038225" y="722313"/>
            <a:ext cx="4810125" cy="3608387"/>
          </a:xfrm>
          <a:solidFill>
            <a:srgbClr val="FFFFFF"/>
          </a:solidFill>
          <a:ln/>
        </p:spPr>
      </p:sp>
      <p:sp>
        <p:nvSpPr>
          <p:cNvPr id="178180" name="Rectangle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it-IT">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Grp="1" noRot="1" noChangeAspect="1" noChangeArrowheads="1"/>
          </p:cNvSpPr>
          <p:nvPr>
            <p:ph type="sldImg"/>
          </p:nvPr>
        </p:nvSpPr>
        <p:spPr bwMode="auto">
          <a:xfrm>
            <a:off x="-14250988" y="-11796713"/>
            <a:ext cx="16700501" cy="12525376"/>
          </a:xfrm>
          <a:prstGeom prst="rect">
            <a:avLst/>
          </a:prstGeom>
          <a:solidFill>
            <a:srgbClr val="FFFFFF"/>
          </a:solidFill>
          <a:ln>
            <a:solidFill>
              <a:srgbClr val="000000"/>
            </a:solidFill>
            <a:miter lim="800000"/>
            <a:headEnd/>
            <a:tailEnd/>
          </a:ln>
        </p:spPr>
      </p:sp>
      <p:sp>
        <p:nvSpPr>
          <p:cNvPr id="61442" name="Text Box 2"/>
          <p:cNvSpPr txBox="1">
            <a:spLocks noChangeArrowheads="1"/>
          </p:cNvSpPr>
          <p:nvPr/>
        </p:nvSpPr>
        <p:spPr bwMode="auto">
          <a:xfrm>
            <a:off x="688975" y="4570413"/>
            <a:ext cx="5503863" cy="4324350"/>
          </a:xfrm>
          <a:prstGeom prst="rect">
            <a:avLst/>
          </a:prstGeom>
          <a:noFill/>
          <a:ln w="9525" cap="flat">
            <a:noFill/>
            <a:round/>
            <a:headEnd/>
            <a:tailEnd/>
          </a:ln>
          <a:effectLst/>
        </p:spPr>
        <p:txBody>
          <a:bodyPr lIns="0" tIns="0" rIns="0" bIns="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b="1">
                <a:solidFill>
                  <a:srgbClr val="000000"/>
                </a:solidFill>
                <a:latin typeface="Tahoma" pitchFamily="32" charset="0"/>
                <a:ea typeface="MS Mincho" pitchFamily="49" charset="-128"/>
              </a:rPr>
              <a:t>Dal gennaio 2013 l’AOU Meyer è coinvolta nella 2° fase del progetto regionale per …..  Il codice rosa che nasce nel 2010 come esperienza nell’azienda usl 9 di grosseto ed in seguito nel 2011 ci sono state azioni efficaci fra la regione toscana, nel soggetto dell’assessorato alla salute, e la procura generale della repubblica di firenze per la realizzazione sul territorio toscano del codice rosa. Nel 2012, nella fase di sperimentazione, sono state inserite 5 aziende (lucca,prato,arezzo,grosseto,viareggio)</a:t>
            </a:r>
          </a:p>
        </p:txBody>
      </p:sp>
      <p:sp>
        <p:nvSpPr>
          <p:cNvPr id="4" name="Segnaposto note 3"/>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it-IT" dirty="0" smtClean="0"/>
              <a:t>Dal gennaio 2013 l’AOU </a:t>
            </a:r>
            <a:r>
              <a:rPr lang="it-IT" dirty="0" err="1" smtClean="0"/>
              <a:t>Meyer</a:t>
            </a:r>
            <a:r>
              <a:rPr lang="it-IT" dirty="0" smtClean="0"/>
              <a:t> è coinvolta nella 2° fase del progetto regionale per …..  Il codice rosa che nasce nel 2010 come esperienza nell’azienda </a:t>
            </a:r>
            <a:r>
              <a:rPr lang="it-IT" dirty="0" err="1" smtClean="0"/>
              <a:t>usl</a:t>
            </a:r>
            <a:r>
              <a:rPr lang="it-IT" dirty="0" smtClean="0"/>
              <a:t> 9 di </a:t>
            </a:r>
            <a:r>
              <a:rPr lang="it-IT" dirty="0" err="1" smtClean="0"/>
              <a:t>grosseto</a:t>
            </a:r>
            <a:r>
              <a:rPr lang="it-IT" dirty="0" smtClean="0"/>
              <a:t> ed in seguito nel 2011 ci sono state azioni efficaci fra la regione toscana, nel soggetto dell’assessorato alla salute, e la procura generale della repubblica di </a:t>
            </a:r>
            <a:r>
              <a:rPr lang="it-IT" dirty="0" err="1" smtClean="0"/>
              <a:t>firenze</a:t>
            </a:r>
            <a:r>
              <a:rPr lang="it-IT" dirty="0" smtClean="0"/>
              <a:t> per la realizzazione sul territorio toscano del codice rosa. Nel 2012, nella fase di sperimentazione, sono state inserite 5 aziende (</a:t>
            </a:r>
            <a:r>
              <a:rPr lang="it-IT" dirty="0" err="1" smtClean="0"/>
              <a:t>lucca</a:t>
            </a:r>
            <a:r>
              <a:rPr lang="it-IT" dirty="0" smtClean="0"/>
              <a:t>,prato,</a:t>
            </a:r>
            <a:r>
              <a:rPr lang="it-IT" dirty="0" err="1" smtClean="0"/>
              <a:t>arezzo</a:t>
            </a:r>
            <a:r>
              <a:rPr lang="it-IT" dirty="0" smtClean="0"/>
              <a:t>,</a:t>
            </a:r>
            <a:r>
              <a:rPr lang="it-IT" dirty="0" err="1" smtClean="0"/>
              <a:t>grosseto</a:t>
            </a:r>
            <a:r>
              <a:rPr lang="it-IT" dirty="0" smtClean="0"/>
              <a:t>,</a:t>
            </a:r>
            <a:r>
              <a:rPr lang="it-IT" dirty="0" err="1" smtClean="0"/>
              <a:t>viareggio</a:t>
            </a:r>
            <a:r>
              <a:rPr lang="it-IT" dirty="0" smtClean="0"/>
              <a:t>)</a:t>
            </a:r>
          </a:p>
          <a:p>
            <a:endParaRPr lang="it-IT"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Rectangle 3"/>
          <p:cNvSpPr>
            <a:spLocks noGrp="1" noChangeArrowheads="1"/>
          </p:cNvSpPr>
          <p:nvPr>
            <p:ph type="dt" sz="quarter"/>
          </p:nvPr>
        </p:nvSpPr>
        <p:spPr>
          <a:xfrm>
            <a:off x="3900799" y="0"/>
            <a:ext cx="2984183"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339" tIns="47169" rIns="94339" bIns="47169"/>
          <a:lstStyle>
            <a:lvl1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1pPr>
            <a:lvl2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2pPr>
            <a:lvl3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3pPr>
            <a:lvl4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4pPr>
            <a:lvl5pPr eaLnBrk="0" hangingPunct="0">
              <a:tabLst>
                <a:tab pos="746848" algn="l"/>
                <a:tab pos="1493695" algn="l"/>
                <a:tab pos="2240543" algn="l"/>
                <a:tab pos="2987391" algn="l"/>
              </a:tabLst>
              <a:defRPr>
                <a:solidFill>
                  <a:schemeClr val="bg1"/>
                </a:solidFill>
                <a:latin typeface="Arial" charset="0"/>
                <a:ea typeface="MS PGothic" charset="0"/>
                <a:cs typeface="MS PGothic" charset="0"/>
              </a:defRPr>
            </a:lvl5pPr>
            <a:lvl6pPr marL="259431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6pPr>
            <a:lvl7pPr marL="3066006"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7pPr>
            <a:lvl8pPr marL="3537699"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8pPr>
            <a:lvl9pPr marL="4009393" indent="-235847" defTabSz="463505" eaLnBrk="0" fontAlgn="base" hangingPunct="0">
              <a:spcBef>
                <a:spcPct val="0"/>
              </a:spcBef>
              <a:spcAft>
                <a:spcPct val="0"/>
              </a:spcAft>
              <a:buClr>
                <a:srgbClr val="000000"/>
              </a:buClr>
              <a:buSzPct val="100000"/>
              <a:buFont typeface="Times New Roman" charset="0"/>
              <a:tabLst>
                <a:tab pos="746848" algn="l"/>
                <a:tab pos="1493695" algn="l"/>
                <a:tab pos="2240543" algn="l"/>
                <a:tab pos="2987391" algn="l"/>
              </a:tabLst>
              <a:defRPr>
                <a:solidFill>
                  <a:schemeClr val="bg1"/>
                </a:solidFill>
                <a:latin typeface="Arial" charset="0"/>
                <a:ea typeface="MS PGothic" charset="0"/>
                <a:cs typeface="MS PGothic" charset="0"/>
              </a:defRPr>
            </a:lvl9pPr>
          </a:lstStyle>
          <a:p>
            <a:pPr eaLnBrk="1" hangingPunct="1"/>
            <a:r>
              <a:rPr lang="it-IT">
                <a:solidFill>
                  <a:srgbClr val="000000"/>
                </a:solidFill>
                <a:latin typeface="Calibri" charset="0"/>
                <a:cs typeface="Lucida Sans Unicode" charset="0"/>
              </a:rPr>
              <a:t>20/05/14</a:t>
            </a:r>
          </a:p>
        </p:txBody>
      </p:sp>
      <p:sp>
        <p:nvSpPr>
          <p:cNvPr id="181251" name="Rectangle 1"/>
          <p:cNvSpPr>
            <a:spLocks noChangeArrowheads="1" noTextEdit="1"/>
          </p:cNvSpPr>
          <p:nvPr>
            <p:ph type="sldImg"/>
          </p:nvPr>
        </p:nvSpPr>
        <p:spPr>
          <a:xfrm>
            <a:off x="1038225" y="722313"/>
            <a:ext cx="4810125" cy="3608387"/>
          </a:xfrm>
          <a:solidFill>
            <a:srgbClr val="FFFFFF"/>
          </a:solidFill>
          <a:ln/>
        </p:spPr>
      </p:sp>
      <p:sp>
        <p:nvSpPr>
          <p:cNvPr id="181252" name="Text Box 2"/>
          <p:cNvSpPr>
            <a:spLocks noChangeArrowheads="1"/>
          </p:cNvSpPr>
          <p:nvPr>
            <p:ph type="body" idx="1"/>
          </p:nvPr>
        </p:nvSpPr>
        <p:spPr>
          <a:xfrm>
            <a:off x="688658" y="4571127"/>
            <a:ext cx="5509260" cy="4330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Alla fine…. tutto chiaro nei casi di violenza/abuso evidenti ma nei casi dubbi, ambigui, sospetti sfumati, potenziali incongruenze</a:t>
            </a:r>
          </a:p>
          <a:p>
            <a:pPr algn="ct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COSA FARE?</a:t>
            </a:r>
          </a:p>
          <a:p>
            <a:pPr>
              <a:spcBef>
                <a:spcPts val="464"/>
              </a:spcBef>
              <a:buClrTx/>
              <a:tabLst>
                <a:tab pos="0" algn="l"/>
                <a:tab pos="943386" algn="l"/>
                <a:tab pos="1886773" algn="l"/>
                <a:tab pos="2830159" algn="l"/>
                <a:tab pos="3773546" algn="l"/>
                <a:tab pos="4716932" algn="l"/>
                <a:tab pos="5660319" algn="l"/>
                <a:tab pos="6603705" algn="l"/>
                <a:tab pos="7547092" algn="l"/>
                <a:tab pos="8490478" algn="l"/>
                <a:tab pos="9433865" algn="l"/>
                <a:tab pos="10377251" algn="l"/>
              </a:tabLst>
            </a:pPr>
            <a:r>
              <a:rPr lang="it-IT">
                <a:latin typeface="Calibri" charset="0"/>
                <a:ea typeface="MS PGothic" charset="0"/>
                <a:cs typeface="MS PGothic" charset="0"/>
              </a:rPr>
              <a:t>Riflettere, prendere del tempo, porsi in posizione neutra, CONDIVIDERE con il proprio TEAM, sfruttare la rete.</a:t>
            </a:r>
          </a:p>
        </p:txBody>
      </p:sp>
      <p:sp>
        <p:nvSpPr>
          <p:cNvPr id="181253" name="Text Box 3"/>
          <p:cNvSpPr txBox="1">
            <a:spLocks noChangeArrowheads="1"/>
          </p:cNvSpPr>
          <p:nvPr/>
        </p:nvSpPr>
        <p:spPr bwMode="auto">
          <a:xfrm>
            <a:off x="3900799" y="9140584"/>
            <a:ext cx="2984183" cy="4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853" tIns="48284" rIns="92853" bIns="4828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r" eaLnBrk="1" hangingPunct="1">
              <a:buClrTx/>
              <a:buFontTx/>
              <a:buNone/>
            </a:pPr>
            <a:fld id="{262DC116-55E0-BF4B-910D-3E0E8F925CCF}" type="slidenum">
              <a:rPr lang="it-IT" sz="1200">
                <a:solidFill>
                  <a:srgbClr val="000000"/>
                </a:solidFill>
                <a:latin typeface="Calibri" charset="0"/>
              </a:rPr>
              <a:pPr algn="r" eaLnBrk="1" hangingPunct="1">
                <a:buClrTx/>
                <a:buFontTx/>
                <a:buNone/>
              </a:pPr>
              <a:t>90</a:t>
            </a:fld>
            <a:endParaRPr lang="it-IT" sz="1200">
              <a:solidFill>
                <a:srgbClr val="000000"/>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r>
              <a:rPr lang="it-IT" dirty="0" smtClean="0"/>
              <a:t>Nell’ambito del codice rosa vengono stipulati protocolli d’intesa fra le aziende sanitarie e le procure presso i tribunali ordinari di zona, </a:t>
            </a:r>
            <a:r>
              <a:rPr lang="it-IT" dirty="0" err="1" smtClean="0"/>
              <a:t>affinchè</a:t>
            </a:r>
            <a:r>
              <a:rPr lang="it-IT" dirty="0" smtClean="0"/>
              <a:t> vengano poi coinvolti tutte le altre istituzioni ed enti, che si interfacciano e collaborano per questo fenomeno (prefettura , comune, pediatri medici di base) ;il 10/12/2013 è stato stipulato il nostro protocollo d’intesa</a:t>
            </a:r>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50988" y="-11796713"/>
            <a:ext cx="16700501" cy="12525376"/>
          </a:xfrm>
        </p:spPr>
      </p:sp>
      <p:sp>
        <p:nvSpPr>
          <p:cNvPr id="3" name="Segnaposto note 2"/>
          <p:cNvSpPr>
            <a:spLocks noGrp="1"/>
          </p:cNvSpPr>
          <p:nvPr>
            <p:ph type="body" idx="1"/>
          </p:nvPr>
        </p:nvSpPr>
        <p:spPr/>
        <p:txBody>
          <a:bodyPr>
            <a:normAutofit/>
          </a:bodyPr>
          <a:lstStyle/>
          <a:p>
            <a:r>
              <a:rPr lang="it-IT" dirty="0" smtClean="0"/>
              <a:t>Contemporaneamente al progetto regionale del codice rosa </a:t>
            </a:r>
            <a:endParaRPr lang="it-IT" dirty="0"/>
          </a:p>
        </p:txBody>
      </p:sp>
    </p:spTree>
    <p:extLst>
      <p:ext uri="{BB962C8B-B14F-4D97-AF65-F5344CB8AC3E}">
        <p14:creationId xmlns:p14="http://schemas.microsoft.com/office/powerpoint/2010/main" val="1827372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5"/>
          <p:cNvSpPr>
            <a:spLocks noGrp="1" noChangeArrowheads="1"/>
          </p:cNvSpPr>
          <p:nvPr>
            <p:ph type="sldNum" idx="11"/>
          </p:nvPr>
        </p:nvSpPr>
        <p:spPr>
          <a:ln/>
        </p:spPr>
        <p:txBody>
          <a:bodyPr/>
          <a:lstStyle>
            <a:lvl1pPr>
              <a:defRPr/>
            </a:lvl1pPr>
          </a:lstStyle>
          <a:p>
            <a:pPr>
              <a:defRPr/>
            </a:pPr>
            <a:fld id="{19201FB8-6C56-4666-B2EE-56FE70CE887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5"/>
          <p:cNvSpPr>
            <a:spLocks noGrp="1" noChangeArrowheads="1"/>
          </p:cNvSpPr>
          <p:nvPr>
            <p:ph type="sldNum" idx="11"/>
          </p:nvPr>
        </p:nvSpPr>
        <p:spPr>
          <a:ln/>
        </p:spPr>
        <p:txBody>
          <a:bodyPr/>
          <a:lstStyle>
            <a:lvl1pPr>
              <a:defRPr/>
            </a:lvl1pPr>
          </a:lstStyle>
          <a:p>
            <a:pPr>
              <a:defRPr/>
            </a:pPr>
            <a:fld id="{8A157CD6-E343-46A3-8502-CC9A6089A02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6225" y="274638"/>
            <a:ext cx="2055813" cy="584676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6625" cy="58467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5"/>
          <p:cNvSpPr>
            <a:spLocks noGrp="1" noChangeArrowheads="1"/>
          </p:cNvSpPr>
          <p:nvPr>
            <p:ph type="sldNum" idx="11"/>
          </p:nvPr>
        </p:nvSpPr>
        <p:spPr>
          <a:ln/>
        </p:spPr>
        <p:txBody>
          <a:bodyPr/>
          <a:lstStyle>
            <a:lvl1pPr>
              <a:defRPr/>
            </a:lvl1pPr>
          </a:lstStyle>
          <a:p>
            <a:pPr>
              <a:defRPr/>
            </a:pPr>
            <a:fld id="{CB7CF618-5885-4C64-AB36-7B7FF67CA40E}"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5"/>
          <p:cNvSpPr>
            <a:spLocks noGrp="1" noChangeArrowheads="1"/>
          </p:cNvSpPr>
          <p:nvPr>
            <p:ph type="sldNum" idx="11"/>
          </p:nvPr>
        </p:nvSpPr>
        <p:spPr>
          <a:ln/>
        </p:spPr>
        <p:txBody>
          <a:bodyPr/>
          <a:lstStyle>
            <a:lvl1pPr>
              <a:defRPr/>
            </a:lvl1pPr>
          </a:lstStyle>
          <a:p>
            <a:pPr>
              <a:defRPr/>
            </a:pPr>
            <a:fld id="{E723BE21-08AC-4A75-9138-F6F811BFC17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5"/>
          <p:cNvSpPr>
            <a:spLocks noGrp="1" noChangeArrowheads="1"/>
          </p:cNvSpPr>
          <p:nvPr>
            <p:ph type="sldNum" idx="11"/>
          </p:nvPr>
        </p:nvSpPr>
        <p:spPr>
          <a:ln/>
        </p:spPr>
        <p:txBody>
          <a:bodyPr/>
          <a:lstStyle>
            <a:lvl1pPr>
              <a:defRPr/>
            </a:lvl1pPr>
          </a:lstStyle>
          <a:p>
            <a:pPr>
              <a:defRPr/>
            </a:pPr>
            <a:fld id="{6AF8EAC7-5281-4681-B19A-B1E92E33B823}"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5"/>
          <p:cNvSpPr>
            <a:spLocks noGrp="1" noChangeArrowheads="1"/>
          </p:cNvSpPr>
          <p:nvPr>
            <p:ph type="sldNum" idx="11"/>
          </p:nvPr>
        </p:nvSpPr>
        <p:spPr>
          <a:ln/>
        </p:spPr>
        <p:txBody>
          <a:bodyPr/>
          <a:lstStyle>
            <a:lvl1pPr>
              <a:defRPr/>
            </a:lvl1pPr>
          </a:lstStyle>
          <a:p>
            <a:pPr>
              <a:defRPr/>
            </a:pPr>
            <a:fld id="{00FA75A6-105B-42CF-BBCB-B0B5A571096B}"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dt" idx="10"/>
          </p:nvPr>
        </p:nvSpPr>
        <p:spPr>
          <a:ln/>
        </p:spPr>
        <p:txBody>
          <a:bodyPr/>
          <a:lstStyle>
            <a:lvl1pPr>
              <a:defRPr/>
            </a:lvl1pPr>
          </a:lstStyle>
          <a:p>
            <a:pPr>
              <a:defRPr/>
            </a:pPr>
            <a:endParaRPr lang="it-IT"/>
          </a:p>
        </p:txBody>
      </p:sp>
      <p:sp>
        <p:nvSpPr>
          <p:cNvPr id="8" name="Rectangle 5"/>
          <p:cNvSpPr>
            <a:spLocks noGrp="1" noChangeArrowheads="1"/>
          </p:cNvSpPr>
          <p:nvPr>
            <p:ph type="sldNum" idx="11"/>
          </p:nvPr>
        </p:nvSpPr>
        <p:spPr>
          <a:ln/>
        </p:spPr>
        <p:txBody>
          <a:bodyPr/>
          <a:lstStyle>
            <a:lvl1pPr>
              <a:defRPr/>
            </a:lvl1pPr>
          </a:lstStyle>
          <a:p>
            <a:pPr>
              <a:defRPr/>
            </a:pPr>
            <a:fld id="{EF7EC9C8-9AAB-45C8-AC40-731FE9EB6AB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a:ln/>
        </p:spPr>
        <p:txBody>
          <a:bodyPr/>
          <a:lstStyle>
            <a:lvl1pPr>
              <a:defRPr/>
            </a:lvl1pPr>
          </a:lstStyle>
          <a:p>
            <a:pPr>
              <a:defRPr/>
            </a:pPr>
            <a:endParaRPr lang="it-IT"/>
          </a:p>
        </p:txBody>
      </p:sp>
      <p:sp>
        <p:nvSpPr>
          <p:cNvPr id="4" name="Rectangle 5"/>
          <p:cNvSpPr>
            <a:spLocks noGrp="1" noChangeArrowheads="1"/>
          </p:cNvSpPr>
          <p:nvPr>
            <p:ph type="sldNum" idx="11"/>
          </p:nvPr>
        </p:nvSpPr>
        <p:spPr>
          <a:ln/>
        </p:spPr>
        <p:txBody>
          <a:bodyPr/>
          <a:lstStyle>
            <a:lvl1pPr>
              <a:defRPr/>
            </a:lvl1pPr>
          </a:lstStyle>
          <a:p>
            <a:pPr>
              <a:defRPr/>
            </a:pPr>
            <a:fld id="{91E29891-1C58-4715-9C07-0D5F19355CB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t-IT"/>
          </a:p>
        </p:txBody>
      </p:sp>
      <p:sp>
        <p:nvSpPr>
          <p:cNvPr id="3" name="Rectangle 5"/>
          <p:cNvSpPr>
            <a:spLocks noGrp="1" noChangeArrowheads="1"/>
          </p:cNvSpPr>
          <p:nvPr>
            <p:ph type="sldNum" idx="11"/>
          </p:nvPr>
        </p:nvSpPr>
        <p:spPr>
          <a:ln/>
        </p:spPr>
        <p:txBody>
          <a:bodyPr/>
          <a:lstStyle>
            <a:lvl1pPr>
              <a:defRPr/>
            </a:lvl1pPr>
          </a:lstStyle>
          <a:p>
            <a:pPr>
              <a:defRPr/>
            </a:pPr>
            <a:fld id="{09CD9F23-A767-44FD-BCB5-70676881BDEC}"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5"/>
          <p:cNvSpPr>
            <a:spLocks noGrp="1" noChangeArrowheads="1"/>
          </p:cNvSpPr>
          <p:nvPr>
            <p:ph type="sldNum" idx="11"/>
          </p:nvPr>
        </p:nvSpPr>
        <p:spPr>
          <a:ln/>
        </p:spPr>
        <p:txBody>
          <a:bodyPr/>
          <a:lstStyle>
            <a:lvl1pPr>
              <a:defRPr/>
            </a:lvl1pPr>
          </a:lstStyle>
          <a:p>
            <a:pPr>
              <a:defRPr/>
            </a:pPr>
            <a:fld id="{64F09BD6-A639-427B-8081-A5B1156A00A2}"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5"/>
          <p:cNvSpPr>
            <a:spLocks noGrp="1" noChangeArrowheads="1"/>
          </p:cNvSpPr>
          <p:nvPr>
            <p:ph type="sldNum" idx="11"/>
          </p:nvPr>
        </p:nvSpPr>
        <p:spPr>
          <a:ln/>
        </p:spPr>
        <p:txBody>
          <a:bodyPr/>
          <a:lstStyle>
            <a:lvl1pPr>
              <a:defRPr/>
            </a:lvl1pPr>
          </a:lstStyle>
          <a:p>
            <a:pPr>
              <a:defRPr/>
            </a:pPr>
            <a:fld id="{F0B8A80E-D0EF-436B-ADFE-6A2277E4821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4838" cy="1138237"/>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Fate clic per modificare il formato del testo del titolo</a:t>
            </a:r>
          </a:p>
        </p:txBody>
      </p:sp>
      <p:sp>
        <p:nvSpPr>
          <p:cNvPr id="4099" name="Rectangle 2"/>
          <p:cNvSpPr>
            <a:spLocks noGrp="1" noChangeArrowheads="1"/>
          </p:cNvSpPr>
          <p:nvPr>
            <p:ph type="body" idx="1"/>
          </p:nvPr>
        </p:nvSpPr>
        <p:spPr bwMode="auto">
          <a:xfrm>
            <a:off x="457200" y="1600200"/>
            <a:ext cx="8224838" cy="4521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Fate clic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p:txBody>
      </p:sp>
      <p:sp>
        <p:nvSpPr>
          <p:cNvPr id="2" name="Rectangle 3"/>
          <p:cNvSpPr>
            <a:spLocks noGrp="1" noChangeArrowheads="1"/>
          </p:cNvSpPr>
          <p:nvPr>
            <p:ph type="dt"/>
          </p:nvPr>
        </p:nvSpPr>
        <p:spPr bwMode="auto">
          <a:xfrm>
            <a:off x="457200" y="6356350"/>
            <a:ext cx="2128838" cy="360363"/>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p>
        </p:txBody>
      </p:sp>
      <p:sp>
        <p:nvSpPr>
          <p:cNvPr id="1028" name="Text Box 4"/>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pPr>
              <a:defRPr/>
            </a:pPr>
            <a:endParaRPr lang="it-IT"/>
          </a:p>
        </p:txBody>
      </p:sp>
      <p:sp>
        <p:nvSpPr>
          <p:cNvPr id="1029" name="Rectangle 5"/>
          <p:cNvSpPr>
            <a:spLocks noGrp="1" noChangeArrowheads="1"/>
          </p:cNvSpPr>
          <p:nvPr>
            <p:ph type="sldNum"/>
          </p:nvPr>
        </p:nvSpPr>
        <p:spPr bwMode="auto">
          <a:xfrm>
            <a:off x="6553200" y="6356350"/>
            <a:ext cx="2128838" cy="360363"/>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C56813C2-69FA-406E-9258-229C71150F1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2800" b="1">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7.bin"/><Relationship Id="rId5" Type="http://schemas.openxmlformats.org/officeDocument/2006/relationships/image" Target="../media/image1.png"/><Relationship Id="rId6" Type="http://schemas.openxmlformats.org/officeDocument/2006/relationships/image" Target="../media/image6.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1.jpeg"/><Relationship Id="rId5" Type="http://schemas.openxmlformats.org/officeDocument/2006/relationships/oleObject" Target="../embeddings/oleObject8.bin"/><Relationship Id="rId6" Type="http://schemas.openxmlformats.org/officeDocument/2006/relationships/image" Target="../media/image1.png"/><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9.bin"/><Relationship Id="rId5" Type="http://schemas.openxmlformats.org/officeDocument/2006/relationships/image" Target="../media/image1.png"/><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hart" Target="../charts/chart3.xml"/><Relationship Id="rId7" Type="http://schemas.openxmlformats.org/officeDocument/2006/relationships/chart" Target="../charts/chart4.xml"/><Relationship Id="rId8" Type="http://schemas.openxmlformats.org/officeDocument/2006/relationships/oleObject" Target="../embeddings/oleObject10.bin"/><Relationship Id="rId9" Type="http://schemas.openxmlformats.org/officeDocument/2006/relationships/image" Target="../media/image1.png"/><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chart" Target="../charts/char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1.bin"/><Relationship Id="rId5" Type="http://schemas.openxmlformats.org/officeDocument/2006/relationships/image" Target="../media/image1.png"/><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2.bin"/><Relationship Id="rId5" Type="http://schemas.openxmlformats.org/officeDocument/2006/relationships/image" Target="../media/image1.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chart" Target="../charts/chart6.xml"/><Relationship Id="rId5" Type="http://schemas.openxmlformats.org/officeDocument/2006/relationships/oleObject" Target="../embeddings/oleObject13.bin"/><Relationship Id="rId6" Type="http://schemas.openxmlformats.org/officeDocument/2006/relationships/image" Target="../media/image1.png"/><Relationship Id="rId7" Type="http://schemas.openxmlformats.org/officeDocument/2006/relationships/chart" Target="../charts/chart7.xml"/><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4.bin"/><Relationship Id="rId5" Type="http://schemas.openxmlformats.org/officeDocument/2006/relationships/image" Target="../media/image1.png"/><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5.bin"/><Relationship Id="rId5" Type="http://schemas.openxmlformats.org/officeDocument/2006/relationships/image" Target="../media/image1.png"/><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6.bin"/><Relationship Id="rId5" Type="http://schemas.openxmlformats.org/officeDocument/2006/relationships/image" Target="../media/image1.png"/><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1.png"/><Relationship Id="rId1" Type="http://schemas.openxmlformats.org/officeDocument/2006/relationships/vmlDrawing" Target="../drawings/vmlDrawing17.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8.bin"/><Relationship Id="rId5" Type="http://schemas.openxmlformats.org/officeDocument/2006/relationships/image" Target="../media/image1.png"/><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9.bin"/><Relationship Id="rId5" Type="http://schemas.openxmlformats.org/officeDocument/2006/relationships/image" Target="../media/image1.png"/><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1.png"/><Relationship Id="rId1" Type="http://schemas.openxmlformats.org/officeDocument/2006/relationships/vmlDrawing" Target="../drawings/vmlDrawing20.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1.bin"/><Relationship Id="rId5" Type="http://schemas.openxmlformats.org/officeDocument/2006/relationships/image" Target="../media/image1.png"/><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22.bin"/><Relationship Id="rId5" Type="http://schemas.openxmlformats.org/officeDocument/2006/relationships/image" Target="../media/image1.png"/><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23.bin"/><Relationship Id="rId5" Type="http://schemas.openxmlformats.org/officeDocument/2006/relationships/image" Target="../media/image1.png"/><Relationship Id="rId1" Type="http://schemas.openxmlformats.org/officeDocument/2006/relationships/vmlDrawing" Target="../drawings/vmlDrawing23.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24.bin"/><Relationship Id="rId5" Type="http://schemas.openxmlformats.org/officeDocument/2006/relationships/image" Target="../media/image1.png"/><Relationship Id="rId1" Type="http://schemas.openxmlformats.org/officeDocument/2006/relationships/vmlDrawing" Target="../drawings/vmlDrawing24.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25.bin"/><Relationship Id="rId5" Type="http://schemas.openxmlformats.org/officeDocument/2006/relationships/image" Target="../media/image1.png"/><Relationship Id="rId1" Type="http://schemas.openxmlformats.org/officeDocument/2006/relationships/vmlDrawing" Target="../drawings/vmlDrawing25.v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26.bin"/><Relationship Id="rId5" Type="http://schemas.openxmlformats.org/officeDocument/2006/relationships/image" Target="../media/image1.png"/><Relationship Id="rId1" Type="http://schemas.openxmlformats.org/officeDocument/2006/relationships/vmlDrawing" Target="../drawings/vmlDrawing26.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gaia@meyer.it" TargetMode="External"/><Relationship Id="rId3" Type="http://schemas.openxmlformats.org/officeDocument/2006/relationships/hyperlink" Target="http://www.meyer.it/ospedale/contatti-e-servizi/33-urp"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27.bin"/><Relationship Id="rId5" Type="http://schemas.openxmlformats.org/officeDocument/2006/relationships/image" Target="../media/image1.png"/><Relationship Id="rId1" Type="http://schemas.openxmlformats.org/officeDocument/2006/relationships/vmlDrawing" Target="../drawings/vmlDrawing27.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28.bin"/><Relationship Id="rId5" Type="http://schemas.openxmlformats.org/officeDocument/2006/relationships/image" Target="../media/image1.png"/><Relationship Id="rId1" Type="http://schemas.openxmlformats.org/officeDocument/2006/relationships/vmlDrawing" Target="../drawings/vmlDrawing28.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29.bin"/><Relationship Id="rId5" Type="http://schemas.openxmlformats.org/officeDocument/2006/relationships/image" Target="../media/image1.png"/><Relationship Id="rId1" Type="http://schemas.openxmlformats.org/officeDocument/2006/relationships/vmlDrawing" Target="../drawings/vmlDrawing29.vml"/><Relationship Id="rId2"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3.jpe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png"/><Relationship Id="rId8"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1.png"/><Relationship Id="rId6" Type="http://schemas.openxmlformats.org/officeDocument/2006/relationships/image" Target="../media/image3.gi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32.jpe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33.png"/></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1.png"/><Relationship Id="rId6" Type="http://schemas.openxmlformats.org/officeDocument/2006/relationships/image" Target="../media/image3.gi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3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32.jpeg"/></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4.bin"/><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hyperlink" Target="http://purplecrying.info/img/purple-acro-large.png" TargetMode="Externa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2.png"/><Relationship Id="rId5" Type="http://schemas.openxmlformats.org/officeDocument/2006/relationships/image" Target="../media/image10.png"/><Relationship Id="rId1" Type="http://schemas.microsoft.com/office/2007/relationships/media" Target="file:///C:\Users\User-x\Desktop\Abuso\salvatore.wmv" TargetMode="External"/><Relationship Id="rId2" Type="http://schemas.openxmlformats.org/officeDocument/2006/relationships/video" Target="file:///C:\Users\User-x\Desktop\Abuso\salvatore.wmv"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png"/><Relationship Id="rId7" Type="http://schemas.openxmlformats.org/officeDocument/2006/relationships/image" Target="../media/image33.png"/><Relationship Id="rId8"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32.jpeg"/></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8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32.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32.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32.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32.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32.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6.bin"/><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jpe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8176" y="274638"/>
            <a:ext cx="8938320" cy="1138237"/>
          </a:xfrm>
          <a:ln w="28575">
            <a:solidFill>
              <a:srgbClr val="2B09F7"/>
            </a:solidFill>
          </a:ln>
        </p:spPr>
        <p:txBody>
          <a:bodyPr/>
          <a:lstStyle/>
          <a:p>
            <a:pPr defTabSz="457200"/>
            <a:r>
              <a:rPr lang="it-IT" sz="3600" b="1" u="sng" dirty="0" smtClean="0">
                <a:solidFill>
                  <a:srgbClr val="2B09F7"/>
                </a:solidFill>
              </a:rPr>
              <a:t>GAIA</a:t>
            </a:r>
            <a:r>
              <a:rPr lang="it-IT" sz="3600" b="1" i="1" dirty="0" smtClean="0">
                <a:solidFill>
                  <a:srgbClr val="2B09F7"/>
                </a:solidFill>
              </a:rPr>
              <a:t> </a:t>
            </a:r>
            <a:r>
              <a:rPr lang="it-IT" sz="3600" b="1" i="1" dirty="0" smtClean="0">
                <a:solidFill>
                  <a:schemeClr val="tx1"/>
                </a:solidFill>
              </a:rPr>
              <a:t>- </a:t>
            </a:r>
            <a:r>
              <a:rPr lang="it-IT" sz="3600" b="1" i="1" dirty="0" smtClean="0">
                <a:solidFill>
                  <a:srgbClr val="2B09F7"/>
                </a:solidFill>
              </a:rPr>
              <a:t>G</a:t>
            </a:r>
            <a:r>
              <a:rPr lang="it-IT" sz="3600" b="1" i="1" dirty="0" smtClean="0">
                <a:solidFill>
                  <a:schemeClr val="tx1"/>
                </a:solidFill>
              </a:rPr>
              <a:t>ruppo </a:t>
            </a:r>
            <a:r>
              <a:rPr lang="it-IT" sz="3600" b="1" i="1" dirty="0" smtClean="0">
                <a:solidFill>
                  <a:srgbClr val="2B09F7"/>
                </a:solidFill>
              </a:rPr>
              <a:t>A</a:t>
            </a:r>
            <a:r>
              <a:rPr lang="it-IT" sz="3600" b="1" i="1" dirty="0" smtClean="0">
                <a:solidFill>
                  <a:schemeClr val="tx1"/>
                </a:solidFill>
              </a:rPr>
              <a:t>busi </a:t>
            </a:r>
            <a:r>
              <a:rPr lang="it-IT" sz="3600" b="1" i="1" dirty="0" smtClean="0">
                <a:solidFill>
                  <a:srgbClr val="2B09F7"/>
                </a:solidFill>
              </a:rPr>
              <a:t>I</a:t>
            </a:r>
            <a:r>
              <a:rPr lang="it-IT" sz="3600" b="1" i="1" dirty="0" smtClean="0">
                <a:solidFill>
                  <a:schemeClr val="tx1"/>
                </a:solidFill>
              </a:rPr>
              <a:t>nfanzia </a:t>
            </a:r>
            <a:r>
              <a:rPr lang="it-IT" sz="3600" b="1" i="1" dirty="0" smtClean="0">
                <a:solidFill>
                  <a:srgbClr val="2B09F7"/>
                </a:solidFill>
              </a:rPr>
              <a:t>A</a:t>
            </a:r>
            <a:r>
              <a:rPr lang="it-IT" sz="3600" b="1" i="1" dirty="0" smtClean="0">
                <a:solidFill>
                  <a:schemeClr val="tx1"/>
                </a:solidFill>
              </a:rPr>
              <a:t>dolescenza-</a:t>
            </a:r>
          </a:p>
        </p:txBody>
      </p:sp>
      <p:graphicFrame>
        <p:nvGraphicFramePr>
          <p:cNvPr id="173058"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73065" r:id="rId4" imgW="2962689" imgH="1561905" progId="">
                  <p:embed/>
                </p:oleObj>
              </mc:Choice>
              <mc:Fallback>
                <p:oleObj r:id="rId4" imgW="2962689" imgH="1561905"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p:cNvSpPr/>
          <p:nvPr/>
        </p:nvSpPr>
        <p:spPr bwMode="auto">
          <a:xfrm flipH="1">
            <a:off x="5220072" y="3645024"/>
            <a:ext cx="2376264"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smtClean="0">
              <a:ln>
                <a:noFill/>
              </a:ln>
              <a:solidFill>
                <a:schemeClr val="bg1"/>
              </a:solidFill>
              <a:effectLst/>
              <a:latin typeface="Calibri" pitchFamily="32" charset="0"/>
              <a:ea typeface="Microsoft YaHei" charset="-122"/>
            </a:endParaRPr>
          </a:p>
        </p:txBody>
      </p:sp>
      <p:sp>
        <p:nvSpPr>
          <p:cNvPr id="8" name="Rettangolo 7"/>
          <p:cNvSpPr/>
          <p:nvPr/>
        </p:nvSpPr>
        <p:spPr>
          <a:xfrm>
            <a:off x="2286000" y="4790182"/>
            <a:ext cx="4572000" cy="1231106"/>
          </a:xfrm>
          <a:prstGeom prst="rect">
            <a:avLst/>
          </a:prstGeom>
        </p:spPr>
        <p:txBody>
          <a:bodyPr>
            <a:spAutoFit/>
          </a:bodyPr>
          <a:lstStyle/>
          <a:p>
            <a:pPr algn="ctr"/>
            <a:r>
              <a:rPr lang="it-IT" b="1" i="1" dirty="0" smtClean="0">
                <a:solidFill>
                  <a:srgbClr val="2B09F7"/>
                </a:solidFill>
              </a:rPr>
              <a:t>Stefania </a:t>
            </a:r>
            <a:r>
              <a:rPr lang="it-IT" b="1" i="1" dirty="0" err="1" smtClean="0">
                <a:solidFill>
                  <a:srgbClr val="2B09F7"/>
                </a:solidFill>
              </a:rPr>
              <a:t>Losi</a:t>
            </a:r>
            <a:endParaRPr lang="it-IT" b="1" i="1" dirty="0" smtClean="0">
              <a:solidFill>
                <a:srgbClr val="2B09F7"/>
              </a:solidFill>
            </a:endParaRPr>
          </a:p>
          <a:p>
            <a:pPr algn="ctr"/>
            <a:r>
              <a:rPr lang="it-IT" i="1" dirty="0" smtClean="0">
                <a:solidFill>
                  <a:srgbClr val="2B09F7"/>
                </a:solidFill>
              </a:rPr>
              <a:t>Pediatra</a:t>
            </a:r>
            <a:endParaRPr lang="it-IT" b="1" i="1" dirty="0" smtClean="0">
              <a:solidFill>
                <a:srgbClr val="2B09F7"/>
              </a:solidFill>
            </a:endParaRPr>
          </a:p>
          <a:p>
            <a:pPr algn="ctr"/>
            <a:r>
              <a:rPr lang="it-IT" i="1" dirty="0" smtClean="0">
                <a:solidFill>
                  <a:srgbClr val="2B09F7"/>
                </a:solidFill>
              </a:rPr>
              <a:t>Coordinatrice </a:t>
            </a:r>
            <a:r>
              <a:rPr lang="it-IT" i="1" dirty="0" err="1" smtClean="0">
                <a:solidFill>
                  <a:srgbClr val="2B09F7"/>
                </a:solidFill>
              </a:rPr>
              <a:t>G.A.I.A.</a:t>
            </a:r>
            <a:r>
              <a:rPr lang="it-IT" i="1" dirty="0" smtClean="0">
                <a:solidFill>
                  <a:srgbClr val="2B09F7"/>
                </a:solidFill>
              </a:rPr>
              <a:t> e Codice Rosa</a:t>
            </a:r>
          </a:p>
          <a:p>
            <a:pPr algn="ctr"/>
            <a:r>
              <a:rPr lang="it-IT" sz="2000" b="1" i="1" dirty="0" smtClean="0">
                <a:solidFill>
                  <a:srgbClr val="2B09F7"/>
                </a:solidFill>
              </a:rPr>
              <a:t> </a:t>
            </a:r>
            <a:r>
              <a:rPr lang="it-IT" sz="2000" b="1" i="1" dirty="0" err="1" smtClean="0">
                <a:solidFill>
                  <a:srgbClr val="2B09F7"/>
                </a:solidFill>
              </a:rPr>
              <a:t>A.O.U.</a:t>
            </a:r>
            <a:r>
              <a:rPr lang="it-IT" sz="2000" b="1" i="1" dirty="0" smtClean="0">
                <a:solidFill>
                  <a:srgbClr val="2B09F7"/>
                </a:solidFill>
              </a:rPr>
              <a:t> MEYER</a:t>
            </a:r>
            <a:endParaRPr lang="it-IT" sz="2000" b="1" i="1" dirty="0">
              <a:solidFill>
                <a:srgbClr val="2B09F7"/>
              </a:solidFill>
            </a:endParaRPr>
          </a:p>
        </p:txBody>
      </p:sp>
      <p:sp>
        <p:nvSpPr>
          <p:cNvPr id="9" name="CasellaDiTesto 8"/>
          <p:cNvSpPr txBox="1"/>
          <p:nvPr/>
        </p:nvSpPr>
        <p:spPr>
          <a:xfrm>
            <a:off x="2627784" y="6093296"/>
            <a:ext cx="3960440" cy="369332"/>
          </a:xfrm>
          <a:prstGeom prst="rect">
            <a:avLst/>
          </a:prstGeom>
          <a:noFill/>
        </p:spPr>
        <p:txBody>
          <a:bodyPr wrap="square" rtlCol="0">
            <a:spAutoFit/>
          </a:bodyPr>
          <a:lstStyle/>
          <a:p>
            <a:r>
              <a:rPr lang="it-IT" i="1" dirty="0" smtClean="0">
                <a:solidFill>
                  <a:schemeClr val="tx1"/>
                </a:solidFill>
              </a:rPr>
              <a:t> </a:t>
            </a:r>
            <a:endParaRPr lang="it-IT" i="1" dirty="0">
              <a:solidFill>
                <a:schemeClr val="tx1"/>
              </a:solidFill>
            </a:endParaRPr>
          </a:p>
        </p:txBody>
      </p:sp>
      <p:pic>
        <p:nvPicPr>
          <p:cNvPr id="10" name="Immagine 9"/>
          <p:cNvPicPr>
            <a:picLocks noChangeAspect="1"/>
          </p:cNvPicPr>
          <p:nvPr/>
        </p:nvPicPr>
        <p:blipFill>
          <a:blip r:embed="rId6"/>
          <a:stretch>
            <a:fillRect/>
          </a:stretch>
        </p:blipFill>
        <p:spPr>
          <a:xfrm>
            <a:off x="2915816" y="1628800"/>
            <a:ext cx="2984500" cy="271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8176" y="274638"/>
            <a:ext cx="8938320" cy="1138237"/>
          </a:xfrm>
          <a:ln w="28575">
            <a:solidFill>
              <a:srgbClr val="2B09F7"/>
            </a:solidFill>
          </a:ln>
        </p:spPr>
        <p:txBody>
          <a:bodyPr/>
          <a:lstStyle/>
          <a:p>
            <a:pPr defTabSz="457200"/>
            <a:r>
              <a:rPr lang="it-IT" sz="3600" b="1" u="sng" dirty="0" smtClean="0">
                <a:solidFill>
                  <a:srgbClr val="2B09F7"/>
                </a:solidFill>
              </a:rPr>
              <a:t>GAIA</a:t>
            </a:r>
            <a:r>
              <a:rPr lang="it-IT" sz="3600" b="1" i="1" dirty="0" smtClean="0">
                <a:solidFill>
                  <a:srgbClr val="2B09F7"/>
                </a:solidFill>
              </a:rPr>
              <a:t> </a:t>
            </a:r>
            <a:r>
              <a:rPr lang="it-IT" sz="3600" b="1" i="1" dirty="0" smtClean="0">
                <a:solidFill>
                  <a:schemeClr val="tx1"/>
                </a:solidFill>
              </a:rPr>
              <a:t>- </a:t>
            </a:r>
            <a:r>
              <a:rPr lang="it-IT" sz="3600" b="1" i="1" dirty="0" smtClean="0">
                <a:solidFill>
                  <a:srgbClr val="2B09F7"/>
                </a:solidFill>
              </a:rPr>
              <a:t>G</a:t>
            </a:r>
            <a:r>
              <a:rPr lang="it-IT" sz="3600" b="1" i="1" dirty="0" smtClean="0">
                <a:solidFill>
                  <a:schemeClr val="tx1"/>
                </a:solidFill>
              </a:rPr>
              <a:t>ruppo </a:t>
            </a:r>
            <a:r>
              <a:rPr lang="it-IT" sz="3600" b="1" i="1" dirty="0" smtClean="0">
                <a:solidFill>
                  <a:srgbClr val="2B09F7"/>
                </a:solidFill>
              </a:rPr>
              <a:t>A</a:t>
            </a:r>
            <a:r>
              <a:rPr lang="it-IT" sz="3600" b="1" i="1" dirty="0" smtClean="0">
                <a:solidFill>
                  <a:schemeClr val="tx1"/>
                </a:solidFill>
              </a:rPr>
              <a:t>busi </a:t>
            </a:r>
            <a:r>
              <a:rPr lang="it-IT" sz="3600" b="1" i="1" dirty="0" smtClean="0">
                <a:solidFill>
                  <a:srgbClr val="2B09F7"/>
                </a:solidFill>
              </a:rPr>
              <a:t>I</a:t>
            </a:r>
            <a:r>
              <a:rPr lang="it-IT" sz="3600" b="1" i="1" dirty="0" smtClean="0">
                <a:solidFill>
                  <a:schemeClr val="tx1"/>
                </a:solidFill>
              </a:rPr>
              <a:t>nfanzia </a:t>
            </a:r>
            <a:r>
              <a:rPr lang="it-IT" sz="3600" b="1" i="1" dirty="0" smtClean="0">
                <a:solidFill>
                  <a:srgbClr val="2B09F7"/>
                </a:solidFill>
              </a:rPr>
              <a:t>A</a:t>
            </a:r>
            <a:r>
              <a:rPr lang="it-IT" sz="3600" b="1" i="1" dirty="0" smtClean="0">
                <a:solidFill>
                  <a:schemeClr val="tx1"/>
                </a:solidFill>
              </a:rPr>
              <a:t>dolescenza-</a:t>
            </a:r>
          </a:p>
        </p:txBody>
      </p:sp>
      <p:sp>
        <p:nvSpPr>
          <p:cNvPr id="3" name="Segnaposto contenuto 2"/>
          <p:cNvSpPr>
            <a:spLocks noGrp="1"/>
          </p:cNvSpPr>
          <p:nvPr>
            <p:ph idx="1"/>
          </p:nvPr>
        </p:nvSpPr>
        <p:spPr>
          <a:xfrm>
            <a:off x="252536" y="1628800"/>
            <a:ext cx="8891464" cy="5213176"/>
          </a:xfrm>
          <a:solidFill>
            <a:schemeClr val="bg1"/>
          </a:solidFill>
          <a:ln>
            <a:noFill/>
          </a:ln>
        </p:spPr>
        <p:txBody>
          <a:bodyPr/>
          <a:lstStyle/>
          <a:p>
            <a:r>
              <a:rPr lang="it-IT" sz="3200" dirty="0" smtClean="0">
                <a:solidFill>
                  <a:schemeClr val="tx1"/>
                </a:solidFill>
              </a:rPr>
              <a:t>               promuove e intensifica:</a:t>
            </a:r>
            <a:r>
              <a:rPr lang="it-IT" dirty="0" smtClean="0">
                <a:solidFill>
                  <a:schemeClr val="tx1"/>
                </a:solidFill>
              </a:rPr>
              <a:t> </a:t>
            </a:r>
          </a:p>
          <a:p>
            <a:endParaRPr lang="it-IT" dirty="0" smtClean="0">
              <a:solidFill>
                <a:schemeClr val="tx1"/>
              </a:solidFill>
            </a:endParaRPr>
          </a:p>
          <a:p>
            <a:pPr>
              <a:buClr>
                <a:srgbClr val="0000FF"/>
              </a:buClr>
              <a:buSzPct val="110000"/>
              <a:buFont typeface="Wingdings" pitchFamily="2" charset="2"/>
              <a:buChar char="ü"/>
            </a:pPr>
            <a:r>
              <a:rPr lang="it-IT" dirty="0" smtClean="0">
                <a:solidFill>
                  <a:schemeClr val="tx1"/>
                </a:solidFill>
              </a:rPr>
              <a:t>rapporti con le Autorità Giudiziarie</a:t>
            </a:r>
          </a:p>
          <a:p>
            <a:pPr>
              <a:buClr>
                <a:srgbClr val="0000FF"/>
              </a:buClr>
              <a:buSzPct val="110000"/>
              <a:buFont typeface="Wingdings" pitchFamily="2" charset="2"/>
              <a:buChar char="ü"/>
            </a:pPr>
            <a:endParaRPr lang="it-IT" dirty="0" smtClean="0">
              <a:solidFill>
                <a:schemeClr val="tx1"/>
              </a:solidFill>
            </a:endParaRPr>
          </a:p>
          <a:p>
            <a:pPr>
              <a:buClr>
                <a:srgbClr val="0000FF"/>
              </a:buClr>
              <a:buSzPct val="110000"/>
              <a:buFont typeface="Wingdings" pitchFamily="2" charset="2"/>
              <a:buChar char="ü"/>
            </a:pPr>
            <a:r>
              <a:rPr lang="it-IT" dirty="0" smtClean="0">
                <a:solidFill>
                  <a:schemeClr val="tx1"/>
                </a:solidFill>
              </a:rPr>
              <a:t>incontri con i Servizi Territoriali</a:t>
            </a:r>
          </a:p>
          <a:p>
            <a:pPr>
              <a:buClr>
                <a:srgbClr val="0000FF"/>
              </a:buClr>
              <a:buSzPct val="110000"/>
              <a:buFont typeface="Wingdings" pitchFamily="2" charset="2"/>
              <a:buChar char="ü"/>
            </a:pPr>
            <a:endParaRPr lang="it-IT" dirty="0" smtClean="0">
              <a:solidFill>
                <a:schemeClr val="tx1"/>
              </a:solidFill>
            </a:endParaRPr>
          </a:p>
          <a:p>
            <a:pPr>
              <a:buClr>
                <a:srgbClr val="0000FF"/>
              </a:buClr>
              <a:buSzPct val="110000"/>
              <a:buFont typeface="Wingdings" pitchFamily="2" charset="2"/>
              <a:buChar char="ü"/>
            </a:pPr>
            <a:r>
              <a:rPr lang="it-IT" dirty="0" smtClean="0">
                <a:solidFill>
                  <a:schemeClr val="tx1"/>
                </a:solidFill>
              </a:rPr>
              <a:t>eventi formativi</a:t>
            </a:r>
          </a:p>
          <a:p>
            <a:pPr defTabSz="457200"/>
            <a:endParaRPr lang="it-IT" dirty="0"/>
          </a:p>
        </p:txBody>
      </p:sp>
      <p:graphicFrame>
        <p:nvGraphicFramePr>
          <p:cNvPr id="173058"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995335" r:id="rId4" imgW="2962689" imgH="1561905" progId="">
                  <p:embed/>
                </p:oleObj>
              </mc:Choice>
              <mc:Fallback>
                <p:oleObj r:id="rId4" imgW="2962689" imgH="156190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6" cstate="print"/>
          <a:srcRect/>
          <a:stretch>
            <a:fillRect/>
          </a:stretch>
        </p:blipFill>
        <p:spPr bwMode="auto">
          <a:xfrm>
            <a:off x="6948264" y="1995387"/>
            <a:ext cx="1728192" cy="1649637"/>
          </a:xfrm>
          <a:prstGeom prst="rect">
            <a:avLst/>
          </a:prstGeom>
          <a:solidFill>
            <a:schemeClr val="bg2"/>
          </a:solidFill>
          <a:ln w="9525">
            <a:noFill/>
            <a:miter lim="800000"/>
            <a:headEnd/>
            <a:tailEnd/>
          </a:ln>
        </p:spPr>
      </p:pic>
      <p:sp>
        <p:nvSpPr>
          <p:cNvPr id="6" name="Rettangolo 5"/>
          <p:cNvSpPr/>
          <p:nvPr/>
        </p:nvSpPr>
        <p:spPr bwMode="auto">
          <a:xfrm>
            <a:off x="6948264" y="1988840"/>
            <a:ext cx="1728192"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smtClean="0">
              <a:ln>
                <a:noFill/>
              </a:ln>
              <a:solidFill>
                <a:schemeClr val="bg1"/>
              </a:solidFill>
              <a:effectLst/>
              <a:latin typeface="Calibri" pitchFamily="32" charset="0"/>
              <a:ea typeface="Microsoft YaHei" charset="-122"/>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srcRect/>
          <a:stretch>
            <a:fillRect/>
          </a:stretch>
        </p:blipFill>
        <p:spPr bwMode="auto">
          <a:xfrm>
            <a:off x="611188" y="188640"/>
            <a:ext cx="1873250" cy="1111250"/>
          </a:xfrm>
          <a:prstGeom prst="rect">
            <a:avLst/>
          </a:prstGeom>
          <a:noFill/>
          <a:ln w="9525" cap="flat">
            <a:noFill/>
            <a:round/>
            <a:headEnd/>
            <a:tailEnd/>
          </a:ln>
          <a:effectLst/>
        </p:spPr>
      </p:pic>
      <p:sp>
        <p:nvSpPr>
          <p:cNvPr id="11268" name="Text Box 4"/>
          <p:cNvSpPr txBox="1">
            <a:spLocks noChangeArrowheads="1"/>
          </p:cNvSpPr>
          <p:nvPr/>
        </p:nvSpPr>
        <p:spPr bwMode="auto">
          <a:xfrm>
            <a:off x="251520" y="1230337"/>
            <a:ext cx="2214563" cy="398463"/>
          </a:xfrm>
          <a:prstGeom prst="rect">
            <a:avLst/>
          </a:prstGeom>
          <a:noFill/>
          <a:ln w="9525" cap="flat">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i="1" dirty="0">
                <a:solidFill>
                  <a:srgbClr val="000000"/>
                </a:solidFill>
              </a:rPr>
              <a:t>Gennaio 2013</a:t>
            </a:r>
          </a:p>
        </p:txBody>
      </p:sp>
      <p:sp>
        <p:nvSpPr>
          <p:cNvPr id="11269" name="Text Box 5"/>
          <p:cNvSpPr txBox="1">
            <a:spLocks noChangeArrowheads="1"/>
          </p:cNvSpPr>
          <p:nvPr/>
        </p:nvSpPr>
        <p:spPr bwMode="auto">
          <a:xfrm>
            <a:off x="1362075" y="1557338"/>
            <a:ext cx="6643688" cy="1373187"/>
          </a:xfrm>
          <a:prstGeom prst="rect">
            <a:avLst/>
          </a:prstGeom>
          <a:noFill/>
          <a:ln w="38160" cap="sq">
            <a:solidFill>
              <a:srgbClr val="D2D2F4"/>
            </a:solidFill>
            <a:miter lim="800000"/>
            <a:headEnd/>
            <a:tailEnd/>
          </a:ln>
          <a:effectLst/>
        </p:spPr>
        <p:txBody>
          <a:bodyPr wrap="none"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a:solidFill>
                  <a:srgbClr val="000000"/>
                </a:solidFill>
              </a:rPr>
              <a:t>Progetto Regionale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a:solidFill>
                  <a:srgbClr val="000000"/>
                </a:solidFill>
              </a:rPr>
              <a:t>per gli interventi a favore delle fasce deboli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a:solidFill>
                  <a:srgbClr val="000000"/>
                </a:solidFill>
              </a:rPr>
              <a:t>di popolazione sottoposte a violenze</a:t>
            </a:r>
          </a:p>
        </p:txBody>
      </p:sp>
      <p:pic>
        <p:nvPicPr>
          <p:cNvPr id="11270" name="Picture 6"/>
          <p:cNvPicPr>
            <a:picLocks noChangeAspect="1" noChangeArrowheads="1"/>
          </p:cNvPicPr>
          <p:nvPr/>
        </p:nvPicPr>
        <p:blipFill>
          <a:blip r:embed="rId4" cstate="print"/>
          <a:srcRect/>
          <a:stretch>
            <a:fillRect/>
          </a:stretch>
        </p:blipFill>
        <p:spPr bwMode="auto">
          <a:xfrm>
            <a:off x="250825" y="3509963"/>
            <a:ext cx="1512888" cy="1143000"/>
          </a:xfrm>
          <a:prstGeom prst="rect">
            <a:avLst/>
          </a:prstGeom>
          <a:noFill/>
          <a:ln w="9525" cap="flat">
            <a:noFill/>
            <a:round/>
            <a:headEnd/>
            <a:tailEnd/>
          </a:ln>
          <a:effectLst/>
        </p:spPr>
      </p:pic>
      <p:pic>
        <p:nvPicPr>
          <p:cNvPr id="11271" name="Picture 7"/>
          <p:cNvPicPr>
            <a:picLocks noChangeAspect="1" noChangeArrowheads="1"/>
          </p:cNvPicPr>
          <p:nvPr/>
        </p:nvPicPr>
        <p:blipFill>
          <a:blip r:embed="rId5" cstate="print"/>
          <a:srcRect/>
          <a:stretch>
            <a:fillRect/>
          </a:stretch>
        </p:blipFill>
        <p:spPr bwMode="auto">
          <a:xfrm>
            <a:off x="7380288" y="3468688"/>
            <a:ext cx="1512887" cy="1184275"/>
          </a:xfrm>
          <a:prstGeom prst="rect">
            <a:avLst/>
          </a:prstGeom>
          <a:noFill/>
          <a:ln w="9525" cap="flat">
            <a:noFill/>
            <a:round/>
            <a:headEnd/>
            <a:tailEnd/>
          </a:ln>
          <a:effectLst/>
        </p:spPr>
      </p:pic>
      <p:pic>
        <p:nvPicPr>
          <p:cNvPr id="11272" name="Picture 8"/>
          <p:cNvPicPr>
            <a:picLocks noChangeAspect="1" noChangeArrowheads="1"/>
          </p:cNvPicPr>
          <p:nvPr/>
        </p:nvPicPr>
        <p:blipFill>
          <a:blip r:embed="rId6" cstate="print"/>
          <a:srcRect/>
          <a:stretch>
            <a:fillRect/>
          </a:stretch>
        </p:blipFill>
        <p:spPr bwMode="auto">
          <a:xfrm>
            <a:off x="2051050" y="3170238"/>
            <a:ext cx="5041900" cy="3427412"/>
          </a:xfrm>
          <a:prstGeom prst="rect">
            <a:avLst/>
          </a:prstGeom>
          <a:noFill/>
          <a:ln w="9525" cap="flat">
            <a:noFill/>
            <a:round/>
            <a:headEnd/>
            <a:tailEnd/>
          </a:ln>
          <a:effectLst/>
        </p:spPr>
      </p:pic>
      <p:pic>
        <p:nvPicPr>
          <p:cNvPr id="19" name="Immagine 18"/>
          <p:cNvPicPr/>
          <p:nvPr/>
        </p:nvPicPr>
        <p:blipFill>
          <a:blip r:embed="rId7" cstate="print"/>
          <a:srcRect/>
          <a:stretch>
            <a:fillRect/>
          </a:stretch>
        </p:blipFill>
        <p:spPr bwMode="auto">
          <a:xfrm>
            <a:off x="2915816" y="260649"/>
            <a:ext cx="5688632" cy="1080120"/>
          </a:xfrm>
          <a:prstGeom prst="rect">
            <a:avLst/>
          </a:prstGeom>
          <a:noFill/>
          <a:ln w="12700">
            <a:solidFill>
              <a:schemeClr val="tx1"/>
            </a:solid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ustomShape 1"/>
          <p:cNvSpPr>
            <a:spLocks noChangeArrowheads="1"/>
          </p:cNvSpPr>
          <p:nvPr/>
        </p:nvSpPr>
        <p:spPr bwMode="auto">
          <a:xfrm>
            <a:off x="611560" y="3501008"/>
            <a:ext cx="7992888" cy="2664296"/>
          </a:xfrm>
          <a:prstGeom prst="rect">
            <a:avLst/>
          </a:prstGeom>
          <a:noFill/>
          <a:ln w="38100">
            <a:solidFill>
              <a:srgbClr val="66FF66"/>
            </a:solidFill>
            <a:round/>
            <a:headEnd/>
            <a:tailEnd/>
          </a:ln>
        </p:spPr>
        <p:txBody>
          <a:bodyPr lIns="126720" tIns="81720" rIns="126720" bIns="81720" anchor="ctr"/>
          <a:lstStyle/>
          <a:p>
            <a:pPr>
              <a:lnSpc>
                <a:spcPct val="150000"/>
              </a:lnSpc>
            </a:pPr>
            <a:r>
              <a:rPr lang="it-IT" sz="2400" b="1" dirty="0">
                <a:solidFill>
                  <a:srgbClr val="000000"/>
                </a:solidFill>
                <a:cs typeface="Times New Roman" pitchFamily="18" charset="0"/>
              </a:rPr>
              <a:t>                               </a:t>
            </a:r>
            <a:r>
              <a:rPr lang="it-IT" sz="2400" b="1" dirty="0" smtClean="0">
                <a:solidFill>
                  <a:srgbClr val="000000"/>
                </a:solidFill>
                <a:cs typeface="Times New Roman" pitchFamily="18" charset="0"/>
              </a:rPr>
              <a:t>     Protocollo </a:t>
            </a:r>
            <a:r>
              <a:rPr lang="it-IT" sz="2400" b="1" dirty="0">
                <a:solidFill>
                  <a:srgbClr val="000000"/>
                </a:solidFill>
                <a:cs typeface="Times New Roman" pitchFamily="18" charset="0"/>
              </a:rPr>
              <a:t>d’Intesa</a:t>
            </a:r>
            <a:endParaRPr lang="it-IT" sz="2400" b="1" dirty="0"/>
          </a:p>
          <a:p>
            <a:pPr>
              <a:lnSpc>
                <a:spcPct val="150000"/>
              </a:lnSpc>
            </a:pPr>
            <a:r>
              <a:rPr lang="it-IT" sz="2400" b="1" dirty="0" smtClean="0">
                <a:solidFill>
                  <a:srgbClr val="000000"/>
                </a:solidFill>
                <a:cs typeface="Times New Roman" pitchFamily="18" charset="0"/>
              </a:rPr>
              <a:t> per </a:t>
            </a:r>
            <a:r>
              <a:rPr lang="it-IT" sz="2400" b="1" dirty="0">
                <a:solidFill>
                  <a:srgbClr val="000000"/>
                </a:solidFill>
                <a:cs typeface="Times New Roman" pitchFamily="18" charset="0"/>
              </a:rPr>
              <a:t>la costituzione di un Gruppo Operativo Interistituzionale</a:t>
            </a:r>
            <a:endParaRPr lang="it-IT" sz="2400" b="1" dirty="0"/>
          </a:p>
          <a:p>
            <a:pPr>
              <a:lnSpc>
                <a:spcPct val="150000"/>
              </a:lnSpc>
            </a:pPr>
            <a:r>
              <a:rPr lang="it-IT" sz="2400" b="1" dirty="0" smtClean="0">
                <a:solidFill>
                  <a:srgbClr val="000000"/>
                </a:solidFill>
                <a:cs typeface="Times New Roman" pitchFamily="18" charset="0"/>
              </a:rPr>
              <a:t> per </a:t>
            </a:r>
            <a:r>
              <a:rPr lang="it-IT" sz="2400" b="1" dirty="0">
                <a:solidFill>
                  <a:srgbClr val="000000"/>
                </a:solidFill>
                <a:cs typeface="Times New Roman" pitchFamily="18" charset="0"/>
              </a:rPr>
              <a:t>la promozione di strategie condivise finalizzate alla</a:t>
            </a:r>
            <a:endParaRPr lang="it-IT" sz="2400" b="1" dirty="0"/>
          </a:p>
          <a:p>
            <a:pPr>
              <a:lnSpc>
                <a:spcPct val="150000"/>
              </a:lnSpc>
            </a:pPr>
            <a:r>
              <a:rPr lang="it-IT" sz="2400" b="1" dirty="0" smtClean="0">
                <a:solidFill>
                  <a:srgbClr val="000000"/>
                </a:solidFill>
                <a:cs typeface="Times New Roman" pitchFamily="18" charset="0"/>
              </a:rPr>
              <a:t> prevenzione </a:t>
            </a:r>
            <a:r>
              <a:rPr lang="it-IT" sz="2400" b="1" dirty="0">
                <a:solidFill>
                  <a:srgbClr val="000000"/>
                </a:solidFill>
                <a:cs typeface="Times New Roman" pitchFamily="18" charset="0"/>
              </a:rPr>
              <a:t>ed al contrasto del fenomeno della violenza</a:t>
            </a:r>
            <a:endParaRPr lang="it-IT" sz="2400" b="1" dirty="0"/>
          </a:p>
          <a:p>
            <a:pPr>
              <a:lnSpc>
                <a:spcPct val="150000"/>
              </a:lnSpc>
            </a:pPr>
            <a:r>
              <a:rPr lang="it-IT" sz="2400" b="1" dirty="0">
                <a:solidFill>
                  <a:srgbClr val="000000"/>
                </a:solidFill>
                <a:cs typeface="Times New Roman" pitchFamily="18" charset="0"/>
              </a:rPr>
              <a:t>                        </a:t>
            </a:r>
            <a:r>
              <a:rPr lang="it-IT" sz="2400" b="1" dirty="0" smtClean="0">
                <a:solidFill>
                  <a:srgbClr val="000000"/>
                </a:solidFill>
                <a:cs typeface="Times New Roman" pitchFamily="18" charset="0"/>
              </a:rPr>
              <a:t>   </a:t>
            </a:r>
            <a:r>
              <a:rPr lang="it-IT" sz="2400" b="1" dirty="0">
                <a:solidFill>
                  <a:srgbClr val="000000"/>
                </a:solidFill>
                <a:cs typeface="Times New Roman" pitchFamily="18" charset="0"/>
              </a:rPr>
              <a:t>nei confronti delle fasce deboli</a:t>
            </a:r>
            <a:endParaRPr lang="it-IT" sz="2400" b="1" dirty="0"/>
          </a:p>
        </p:txBody>
      </p:sp>
      <p:pic>
        <p:nvPicPr>
          <p:cNvPr id="6147" name="Picture 2"/>
          <p:cNvPicPr>
            <a:picLocks noChangeAspect="1" noChangeArrowheads="1"/>
          </p:cNvPicPr>
          <p:nvPr/>
        </p:nvPicPr>
        <p:blipFill>
          <a:blip r:embed="rId3" cstate="print"/>
          <a:srcRect/>
          <a:stretch>
            <a:fillRect/>
          </a:stretch>
        </p:blipFill>
        <p:spPr bwMode="auto">
          <a:xfrm>
            <a:off x="598488" y="792163"/>
            <a:ext cx="2317750" cy="1052512"/>
          </a:xfrm>
          <a:prstGeom prst="rect">
            <a:avLst/>
          </a:prstGeom>
          <a:noFill/>
          <a:ln w="9360">
            <a:noFill/>
            <a:miter lim="800000"/>
            <a:headEnd/>
            <a:tailEnd/>
          </a:ln>
        </p:spPr>
      </p:pic>
      <p:pic>
        <p:nvPicPr>
          <p:cNvPr id="6148" name="Picture 3"/>
          <p:cNvPicPr>
            <a:picLocks noChangeAspect="1" noChangeArrowheads="1"/>
          </p:cNvPicPr>
          <p:nvPr/>
        </p:nvPicPr>
        <p:blipFill>
          <a:blip r:embed="rId4" cstate="print"/>
          <a:srcRect/>
          <a:stretch>
            <a:fillRect/>
          </a:stretch>
        </p:blipFill>
        <p:spPr bwMode="auto">
          <a:xfrm>
            <a:off x="3203575" y="836613"/>
            <a:ext cx="1728788" cy="1136650"/>
          </a:xfrm>
          <a:prstGeom prst="rect">
            <a:avLst/>
          </a:prstGeom>
          <a:noFill/>
          <a:ln w="9360">
            <a:noFill/>
            <a:miter lim="800000"/>
            <a:headEnd/>
            <a:tailEnd/>
          </a:ln>
        </p:spPr>
      </p:pic>
      <p:pic>
        <p:nvPicPr>
          <p:cNvPr id="6149" name="Immagine 1"/>
          <p:cNvPicPr>
            <a:picLocks noChangeAspect="1" noChangeArrowheads="1"/>
          </p:cNvPicPr>
          <p:nvPr/>
        </p:nvPicPr>
        <p:blipFill>
          <a:blip r:embed="rId5" cstate="print"/>
          <a:srcRect/>
          <a:stretch>
            <a:fillRect/>
          </a:stretch>
        </p:blipFill>
        <p:spPr bwMode="auto">
          <a:xfrm>
            <a:off x="830263" y="2124075"/>
            <a:ext cx="1654175" cy="1014413"/>
          </a:xfrm>
          <a:prstGeom prst="rect">
            <a:avLst/>
          </a:prstGeom>
          <a:noFill/>
          <a:ln w="9360">
            <a:noFill/>
            <a:miter lim="800000"/>
            <a:headEnd/>
            <a:tailEnd/>
          </a:ln>
        </p:spPr>
      </p:pic>
      <p:sp>
        <p:nvSpPr>
          <p:cNvPr id="6150" name="CustomShape 2"/>
          <p:cNvSpPr>
            <a:spLocks noChangeArrowheads="1"/>
          </p:cNvSpPr>
          <p:nvPr/>
        </p:nvSpPr>
        <p:spPr bwMode="auto">
          <a:xfrm>
            <a:off x="5219700" y="1239838"/>
            <a:ext cx="3455988" cy="820737"/>
          </a:xfrm>
          <a:prstGeom prst="rect">
            <a:avLst/>
          </a:prstGeom>
          <a:noFill/>
          <a:ln w="9525">
            <a:noFill/>
            <a:miter lim="800000"/>
            <a:headEnd/>
            <a:tailEnd/>
          </a:ln>
        </p:spPr>
        <p:txBody>
          <a:bodyPr lIns="90000" tIns="45000" rIns="90000" bIns="45000"/>
          <a:lstStyle/>
          <a:p>
            <a:pPr algn="ctr"/>
            <a:r>
              <a:rPr lang="it-IT" sz="1600">
                <a:solidFill>
                  <a:srgbClr val="000000"/>
                </a:solidFill>
              </a:rPr>
              <a:t>Procura della Repubblica presso </a:t>
            </a:r>
          </a:p>
          <a:p>
            <a:pPr algn="ctr"/>
            <a:r>
              <a:rPr lang="it-IT" sz="1600">
                <a:solidFill>
                  <a:srgbClr val="000000"/>
                </a:solidFill>
              </a:rPr>
              <a:t>il Tribunale di Firenze</a:t>
            </a:r>
            <a:endParaRPr lang="it-IT" sz="1600"/>
          </a:p>
        </p:txBody>
      </p:sp>
      <p:sp>
        <p:nvSpPr>
          <p:cNvPr id="6151" name="CustomShape 3"/>
          <p:cNvSpPr>
            <a:spLocks noChangeArrowheads="1"/>
          </p:cNvSpPr>
          <p:nvPr/>
        </p:nvSpPr>
        <p:spPr bwMode="auto">
          <a:xfrm>
            <a:off x="5219700" y="2727325"/>
            <a:ext cx="3454400" cy="763588"/>
          </a:xfrm>
          <a:prstGeom prst="rect">
            <a:avLst/>
          </a:prstGeom>
          <a:noFill/>
          <a:ln w="9360">
            <a:noFill/>
            <a:miter lim="800000"/>
            <a:headEnd/>
            <a:tailEnd/>
          </a:ln>
        </p:spPr>
        <p:txBody>
          <a:bodyPr lIns="90000" tIns="45000" rIns="90000" bIns="45000" anchor="ctr"/>
          <a:lstStyle/>
          <a:p>
            <a:pPr algn="ctr"/>
            <a:r>
              <a:rPr lang="it-IT" sz="1600">
                <a:solidFill>
                  <a:srgbClr val="000000"/>
                </a:solidFill>
                <a:cs typeface="Times New Roman" pitchFamily="18" charset="0"/>
              </a:rPr>
              <a:t>Procura della Repubblica presso</a:t>
            </a:r>
            <a:endParaRPr lang="it-IT" sz="1600"/>
          </a:p>
          <a:p>
            <a:pPr algn="ctr"/>
            <a:r>
              <a:rPr lang="it-IT" sz="1600">
                <a:solidFill>
                  <a:srgbClr val="000000"/>
                </a:solidFill>
                <a:cs typeface="Times New Roman" pitchFamily="18" charset="0"/>
              </a:rPr>
              <a:t>il Tribunale dei Minorenni di Firenze</a:t>
            </a:r>
            <a:endParaRPr lang="it-IT" sz="1600"/>
          </a:p>
        </p:txBody>
      </p:sp>
      <p:pic>
        <p:nvPicPr>
          <p:cNvPr id="6152" name="Picture 5"/>
          <p:cNvPicPr>
            <a:picLocks noChangeAspect="1" noChangeArrowheads="1"/>
          </p:cNvPicPr>
          <p:nvPr/>
        </p:nvPicPr>
        <p:blipFill>
          <a:blip r:embed="rId6" cstate="print"/>
          <a:srcRect/>
          <a:stretch>
            <a:fillRect/>
          </a:stretch>
        </p:blipFill>
        <p:spPr bwMode="auto">
          <a:xfrm>
            <a:off x="6372225" y="368300"/>
            <a:ext cx="1074738" cy="855663"/>
          </a:xfrm>
          <a:prstGeom prst="rect">
            <a:avLst/>
          </a:prstGeom>
          <a:noFill/>
          <a:ln w="9360">
            <a:noFill/>
            <a:miter lim="800000"/>
            <a:headEnd/>
            <a:tailEnd/>
          </a:ln>
        </p:spPr>
      </p:pic>
      <p:pic>
        <p:nvPicPr>
          <p:cNvPr id="6153" name="Picture 5"/>
          <p:cNvPicPr>
            <a:picLocks noChangeAspect="1" noChangeArrowheads="1"/>
          </p:cNvPicPr>
          <p:nvPr/>
        </p:nvPicPr>
        <p:blipFill>
          <a:blip r:embed="rId6" cstate="print"/>
          <a:srcRect/>
          <a:stretch>
            <a:fillRect/>
          </a:stretch>
        </p:blipFill>
        <p:spPr bwMode="auto">
          <a:xfrm>
            <a:off x="6372225" y="1924050"/>
            <a:ext cx="1074738" cy="854075"/>
          </a:xfrm>
          <a:prstGeom prst="rect">
            <a:avLst/>
          </a:prstGeom>
          <a:noFill/>
          <a:ln w="9360">
            <a:noFill/>
            <a:miter lim="800000"/>
            <a:headEnd/>
            <a:tailEnd/>
          </a:ln>
        </p:spPr>
      </p:pic>
      <p:sp>
        <p:nvSpPr>
          <p:cNvPr id="6154" name="CasellaDiTesto 10"/>
          <p:cNvSpPr txBox="1">
            <a:spLocks noChangeArrowheads="1"/>
          </p:cNvSpPr>
          <p:nvPr/>
        </p:nvSpPr>
        <p:spPr bwMode="auto">
          <a:xfrm>
            <a:off x="6516688" y="6453188"/>
            <a:ext cx="2670175" cy="338137"/>
          </a:xfrm>
          <a:prstGeom prst="rect">
            <a:avLst/>
          </a:prstGeom>
          <a:noFill/>
          <a:ln w="9525">
            <a:noFill/>
            <a:miter lim="800000"/>
            <a:headEnd/>
            <a:tailEnd/>
          </a:ln>
        </p:spPr>
        <p:txBody>
          <a:bodyPr wrap="none">
            <a:spAutoFit/>
          </a:bodyPr>
          <a:lstStyle/>
          <a:p>
            <a:r>
              <a:rPr lang="it-IT" sz="1600" b="1" i="1" dirty="0"/>
              <a:t>Firenze,10 dicembre 2013</a:t>
            </a:r>
          </a:p>
        </p:txBody>
      </p:sp>
      <p:sp>
        <p:nvSpPr>
          <p:cNvPr id="12" name="CasellaDiTesto 11"/>
          <p:cNvSpPr txBox="1"/>
          <p:nvPr/>
        </p:nvSpPr>
        <p:spPr>
          <a:xfrm>
            <a:off x="683568" y="6237312"/>
            <a:ext cx="2606867" cy="369332"/>
          </a:xfrm>
          <a:prstGeom prst="rect">
            <a:avLst/>
          </a:prstGeom>
          <a:noFill/>
        </p:spPr>
        <p:txBody>
          <a:bodyPr wrap="none" rtlCol="0">
            <a:spAutoFit/>
          </a:bodyPr>
          <a:lstStyle/>
          <a:p>
            <a:r>
              <a:rPr lang="it-IT" i="1" dirty="0" smtClean="0">
                <a:solidFill>
                  <a:schemeClr val="tx1"/>
                </a:solidFill>
              </a:rPr>
              <a:t>Firenze,10 Dicembre 2013</a:t>
            </a:r>
            <a:endParaRPr lang="it-IT" i="1" dirty="0">
              <a:solidFill>
                <a:schemeClr val="tx1"/>
              </a:solidFill>
            </a:endParaRPr>
          </a:p>
        </p:txBody>
      </p:sp>
      <p:pic>
        <p:nvPicPr>
          <p:cNvPr id="14" name="Immagine 13"/>
          <p:cNvPicPr/>
          <p:nvPr/>
        </p:nvPicPr>
        <p:blipFill>
          <a:blip r:embed="rId7" cstate="print"/>
          <a:srcRect/>
          <a:stretch>
            <a:fillRect/>
          </a:stretch>
        </p:blipFill>
        <p:spPr bwMode="auto">
          <a:xfrm>
            <a:off x="5076056" y="6237312"/>
            <a:ext cx="1080120" cy="504056"/>
          </a:xfrm>
          <a:prstGeom prst="rect">
            <a:avLst/>
          </a:prstGeom>
          <a:noFill/>
          <a:ln w="9525">
            <a:noFill/>
            <a:miter lim="800000"/>
            <a:headEnd/>
            <a:tailEnd/>
          </a:ln>
        </p:spPr>
      </p:pic>
      <p:pic>
        <p:nvPicPr>
          <p:cNvPr id="15" name="Immagine 14"/>
          <p:cNvPicPr/>
          <p:nvPr/>
        </p:nvPicPr>
        <p:blipFill>
          <a:blip r:embed="rId8" cstate="print"/>
          <a:srcRect/>
          <a:stretch>
            <a:fillRect/>
          </a:stretch>
        </p:blipFill>
        <p:spPr bwMode="auto">
          <a:xfrm>
            <a:off x="6228184" y="6237312"/>
            <a:ext cx="1368152" cy="50405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2492896"/>
            <a:ext cx="7272808" cy="1200329"/>
          </a:xfrm>
          <a:prstGeom prst="rect">
            <a:avLst/>
          </a:prstGeom>
          <a:ln w="28575">
            <a:solidFill>
              <a:schemeClr val="tx1"/>
            </a:solidFill>
          </a:ln>
        </p:spPr>
        <p:txBody>
          <a:bodyPr wrap="square">
            <a:spAutoFit/>
          </a:bodyPr>
          <a:lstStyle/>
          <a:p>
            <a:r>
              <a:rPr lang="it-IT" sz="2400" dirty="0" smtClean="0">
                <a:solidFill>
                  <a:schemeClr val="tx1"/>
                </a:solidFill>
              </a:rPr>
              <a:t>Progetto</a:t>
            </a:r>
            <a:r>
              <a:rPr lang="it-IT" sz="2400" i="1" dirty="0" smtClean="0">
                <a:solidFill>
                  <a:schemeClr val="tx1"/>
                </a:solidFill>
              </a:rPr>
              <a:t>“Alisei. Modelli di percorso per la protezione, la cura e il reinserimento sociale di soggetti minorenni vittime di abuso e sfruttamento sessuale”</a:t>
            </a:r>
            <a:endParaRPr lang="it-IT" sz="2400" dirty="0">
              <a:solidFill>
                <a:schemeClr val="tx1"/>
              </a:solidFill>
            </a:endParaRPr>
          </a:p>
        </p:txBody>
      </p:sp>
      <p:pic>
        <p:nvPicPr>
          <p:cNvPr id="119810" name="Picture 2"/>
          <p:cNvPicPr>
            <a:picLocks noChangeAspect="1" noChangeArrowheads="1"/>
          </p:cNvPicPr>
          <p:nvPr/>
        </p:nvPicPr>
        <p:blipFill>
          <a:blip r:embed="rId3" cstate="print"/>
          <a:srcRect/>
          <a:stretch>
            <a:fillRect/>
          </a:stretch>
        </p:blipFill>
        <p:spPr bwMode="auto">
          <a:xfrm>
            <a:off x="179512" y="548680"/>
            <a:ext cx="2724150" cy="1104900"/>
          </a:xfrm>
          <a:prstGeom prst="rect">
            <a:avLst/>
          </a:prstGeom>
          <a:noFill/>
          <a:ln w="9525">
            <a:noFill/>
            <a:miter lim="800000"/>
            <a:headEnd/>
            <a:tailEnd/>
          </a:ln>
        </p:spPr>
      </p:pic>
      <p:pic>
        <p:nvPicPr>
          <p:cNvPr id="119811" name="Picture 3"/>
          <p:cNvPicPr>
            <a:picLocks noChangeAspect="1" noChangeArrowheads="1"/>
          </p:cNvPicPr>
          <p:nvPr/>
        </p:nvPicPr>
        <p:blipFill>
          <a:blip r:embed="rId4" cstate="print"/>
          <a:srcRect/>
          <a:stretch>
            <a:fillRect/>
          </a:stretch>
        </p:blipFill>
        <p:spPr bwMode="auto">
          <a:xfrm>
            <a:off x="2915816" y="812701"/>
            <a:ext cx="1200150" cy="600075"/>
          </a:xfrm>
          <a:prstGeom prst="rect">
            <a:avLst/>
          </a:prstGeom>
          <a:noFill/>
          <a:ln w="9525">
            <a:noFill/>
            <a:miter lim="800000"/>
            <a:headEnd/>
            <a:tailEnd/>
          </a:ln>
        </p:spPr>
      </p:pic>
      <p:pic>
        <p:nvPicPr>
          <p:cNvPr id="119812" name="Picture 4"/>
          <p:cNvPicPr>
            <a:picLocks noChangeAspect="1" noChangeArrowheads="1"/>
          </p:cNvPicPr>
          <p:nvPr/>
        </p:nvPicPr>
        <p:blipFill>
          <a:blip r:embed="rId5" cstate="print"/>
          <a:srcRect/>
          <a:stretch>
            <a:fillRect/>
          </a:stretch>
        </p:blipFill>
        <p:spPr bwMode="auto">
          <a:xfrm>
            <a:off x="4283968" y="620688"/>
            <a:ext cx="1743075" cy="923925"/>
          </a:xfrm>
          <a:prstGeom prst="rect">
            <a:avLst/>
          </a:prstGeom>
          <a:noFill/>
          <a:ln w="9525">
            <a:noFill/>
            <a:miter lim="800000"/>
            <a:headEnd/>
            <a:tailEnd/>
          </a:ln>
        </p:spPr>
      </p:pic>
      <p:pic>
        <p:nvPicPr>
          <p:cNvPr id="119813" name="Picture 5"/>
          <p:cNvPicPr>
            <a:picLocks noChangeAspect="1" noChangeArrowheads="1"/>
          </p:cNvPicPr>
          <p:nvPr/>
        </p:nvPicPr>
        <p:blipFill>
          <a:blip r:embed="rId6" cstate="print"/>
          <a:srcRect/>
          <a:stretch>
            <a:fillRect/>
          </a:stretch>
        </p:blipFill>
        <p:spPr bwMode="auto">
          <a:xfrm>
            <a:off x="6343972" y="764704"/>
            <a:ext cx="2476500" cy="723900"/>
          </a:xfrm>
          <a:prstGeom prst="rect">
            <a:avLst/>
          </a:prstGeom>
          <a:noFill/>
          <a:ln w="9525">
            <a:noFill/>
            <a:miter lim="800000"/>
            <a:headEnd/>
            <a:tailEnd/>
          </a:ln>
        </p:spPr>
      </p:pic>
      <p:sp>
        <p:nvSpPr>
          <p:cNvPr id="7" name="Rettangolo 6"/>
          <p:cNvSpPr/>
          <p:nvPr/>
        </p:nvSpPr>
        <p:spPr>
          <a:xfrm>
            <a:off x="2699792" y="5147900"/>
            <a:ext cx="3510136" cy="369332"/>
          </a:xfrm>
          <a:prstGeom prst="rect">
            <a:avLst/>
          </a:prstGeom>
        </p:spPr>
        <p:txBody>
          <a:bodyPr wrap="square">
            <a:spAutoFit/>
          </a:bodyPr>
          <a:lstStyle/>
          <a:p>
            <a:r>
              <a:rPr lang="it-IT" dirty="0" smtClean="0">
                <a:solidFill>
                  <a:schemeClr val="tx1"/>
                </a:solidFill>
              </a:rPr>
              <a:t>Set Minimo di Procedure Operative</a:t>
            </a:r>
          </a:p>
        </p:txBody>
      </p:sp>
      <p:sp>
        <p:nvSpPr>
          <p:cNvPr id="10" name="Rettangolo 9"/>
          <p:cNvSpPr/>
          <p:nvPr/>
        </p:nvSpPr>
        <p:spPr>
          <a:xfrm>
            <a:off x="2843808" y="5589240"/>
            <a:ext cx="3384376" cy="646331"/>
          </a:xfrm>
          <a:prstGeom prst="rect">
            <a:avLst/>
          </a:prstGeom>
        </p:spPr>
        <p:txBody>
          <a:bodyPr wrap="square">
            <a:spAutoFit/>
          </a:bodyPr>
          <a:lstStyle/>
          <a:p>
            <a:r>
              <a:rPr lang="it-IT" i="1" dirty="0" smtClean="0">
                <a:solidFill>
                  <a:schemeClr val="tx1"/>
                </a:solidFill>
              </a:rPr>
              <a:t>Firenze  -  16 Aprile 2014</a:t>
            </a:r>
            <a:endParaRPr lang="it-IT" dirty="0" smtClean="0">
              <a:solidFill>
                <a:schemeClr val="tx1"/>
              </a:solidFill>
            </a:endParaRPr>
          </a:p>
          <a:p>
            <a:r>
              <a:rPr lang="it-IT" i="1" dirty="0" smtClean="0">
                <a:solidFill>
                  <a:schemeClr val="tx1"/>
                </a:solidFill>
              </a:rPr>
              <a:t>Sala dei </a:t>
            </a:r>
            <a:r>
              <a:rPr lang="it-IT" i="1" dirty="0" err="1" smtClean="0">
                <a:solidFill>
                  <a:schemeClr val="tx1"/>
                </a:solidFill>
              </a:rPr>
              <a:t>Dugento</a:t>
            </a:r>
            <a:r>
              <a:rPr lang="it-IT" i="1" dirty="0" smtClean="0">
                <a:solidFill>
                  <a:schemeClr val="tx1"/>
                </a:solidFill>
              </a:rPr>
              <a:t> Palazzo Vecchio</a:t>
            </a:r>
            <a:endParaRPr lang="it-IT" dirty="0">
              <a:solidFill>
                <a:schemeClr val="tx1"/>
              </a:solidFill>
            </a:endParaRPr>
          </a:p>
        </p:txBody>
      </p:sp>
      <p:sp>
        <p:nvSpPr>
          <p:cNvPr id="12" name="CasellaDiTesto 11"/>
          <p:cNvSpPr txBox="1"/>
          <p:nvPr/>
        </p:nvSpPr>
        <p:spPr>
          <a:xfrm>
            <a:off x="2771800" y="3861048"/>
            <a:ext cx="3314818" cy="369332"/>
          </a:xfrm>
          <a:prstGeom prst="rect">
            <a:avLst/>
          </a:prstGeom>
          <a:noFill/>
        </p:spPr>
        <p:txBody>
          <a:bodyPr wrap="none" rtlCol="0">
            <a:spAutoFit/>
          </a:bodyPr>
          <a:lstStyle/>
          <a:p>
            <a:r>
              <a:rPr lang="it-IT" i="1" dirty="0" smtClean="0">
                <a:solidFill>
                  <a:schemeClr val="tx1"/>
                </a:solidFill>
              </a:rPr>
              <a:t>31 Ottobre 2012 – 30 Aprile 2014</a:t>
            </a:r>
            <a:endParaRPr lang="it-IT" i="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Tommaso\Documents\abusi\Logo1.jpg"/>
          <p:cNvPicPr/>
          <p:nvPr/>
        </p:nvPicPr>
        <p:blipFill>
          <a:blip r:embed="rId4" cstate="print"/>
          <a:srcRect/>
          <a:stretch>
            <a:fillRect/>
          </a:stretch>
        </p:blipFill>
        <p:spPr bwMode="auto">
          <a:xfrm>
            <a:off x="1619672" y="908720"/>
            <a:ext cx="5616624" cy="3675732"/>
          </a:xfrm>
          <a:prstGeom prst="rect">
            <a:avLst/>
          </a:prstGeom>
          <a:noFill/>
          <a:ln w="9525">
            <a:noFill/>
            <a:miter lim="800000"/>
            <a:headEnd/>
            <a:tailEnd/>
          </a:ln>
        </p:spPr>
      </p:pic>
      <p:graphicFrame>
        <p:nvGraphicFramePr>
          <p:cNvPr id="102403"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026055" r:id="rId5" imgW="2962689" imgH="1561905" progId="">
                  <p:embed/>
                </p:oleObj>
              </mc:Choice>
              <mc:Fallback>
                <p:oleObj r:id="rId5" imgW="2962689" imgH="1561905"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asellaDiTesto 6"/>
          <p:cNvSpPr txBox="1"/>
          <p:nvPr/>
        </p:nvSpPr>
        <p:spPr>
          <a:xfrm>
            <a:off x="251520" y="692696"/>
            <a:ext cx="5417253" cy="523220"/>
          </a:xfrm>
          <a:prstGeom prst="rect">
            <a:avLst/>
          </a:prstGeom>
          <a:noFill/>
        </p:spPr>
        <p:txBody>
          <a:bodyPr wrap="none" rtlCol="0">
            <a:spAutoFit/>
          </a:bodyPr>
          <a:lstStyle/>
          <a:p>
            <a:pPr algn="ctr"/>
            <a:r>
              <a:rPr lang="it-IT" sz="2800" b="1" dirty="0" smtClean="0">
                <a:solidFill>
                  <a:schemeClr val="tx1"/>
                </a:solidFill>
              </a:rPr>
              <a:t>PROGETTO EUROPEO  -  DAPHNE III</a:t>
            </a:r>
            <a:endParaRPr lang="it-IT" sz="2800" b="1" dirty="0">
              <a:solidFill>
                <a:schemeClr val="tx1"/>
              </a:solidFill>
            </a:endParaRPr>
          </a:p>
        </p:txBody>
      </p:sp>
      <p:sp>
        <p:nvSpPr>
          <p:cNvPr id="8" name="CasellaDiTesto 7"/>
          <p:cNvSpPr txBox="1"/>
          <p:nvPr/>
        </p:nvSpPr>
        <p:spPr>
          <a:xfrm>
            <a:off x="683568" y="6021288"/>
            <a:ext cx="2419252" cy="523220"/>
          </a:xfrm>
          <a:prstGeom prst="rect">
            <a:avLst/>
          </a:prstGeom>
          <a:noFill/>
        </p:spPr>
        <p:txBody>
          <a:bodyPr wrap="none" rtlCol="0">
            <a:spAutoFit/>
          </a:bodyPr>
          <a:lstStyle/>
          <a:p>
            <a:r>
              <a:rPr lang="it-IT" sz="2800" i="1" dirty="0" smtClean="0">
                <a:solidFill>
                  <a:schemeClr val="tx1"/>
                </a:solidFill>
              </a:rPr>
              <a:t>AA  2013 -2014</a:t>
            </a:r>
            <a:endParaRPr lang="it-IT" sz="2800" i="1" dirty="0">
              <a:solidFill>
                <a:schemeClr val="tx1"/>
              </a:solidFill>
            </a:endParaRPr>
          </a:p>
        </p:txBody>
      </p:sp>
      <p:sp>
        <p:nvSpPr>
          <p:cNvPr id="9" name="CasellaDiTesto 8"/>
          <p:cNvSpPr txBox="1"/>
          <p:nvPr/>
        </p:nvSpPr>
        <p:spPr>
          <a:xfrm>
            <a:off x="395536" y="4005064"/>
            <a:ext cx="4939942" cy="2031325"/>
          </a:xfrm>
          <a:prstGeom prst="rect">
            <a:avLst/>
          </a:prstGeom>
          <a:noFill/>
        </p:spPr>
        <p:txBody>
          <a:bodyPr wrap="none" rtlCol="0">
            <a:spAutoFit/>
          </a:bodyPr>
          <a:lstStyle/>
          <a:p>
            <a:r>
              <a:rPr lang="it-IT" dirty="0" smtClean="0">
                <a:solidFill>
                  <a:schemeClr val="tx1"/>
                </a:solidFill>
              </a:rPr>
              <a:t>Azienda </a:t>
            </a:r>
            <a:r>
              <a:rPr lang="it-IT" dirty="0" err="1" smtClean="0">
                <a:solidFill>
                  <a:schemeClr val="tx1"/>
                </a:solidFill>
              </a:rPr>
              <a:t>Ospedaliero-Universitaria</a:t>
            </a:r>
            <a:r>
              <a:rPr lang="it-IT" dirty="0" smtClean="0">
                <a:solidFill>
                  <a:schemeClr val="tx1"/>
                </a:solidFill>
              </a:rPr>
              <a:t> </a:t>
            </a:r>
            <a:r>
              <a:rPr lang="it-IT" dirty="0" err="1" smtClean="0">
                <a:solidFill>
                  <a:schemeClr val="tx1"/>
                </a:solidFill>
              </a:rPr>
              <a:t>Meyer</a:t>
            </a:r>
            <a:endParaRPr lang="it-IT" dirty="0" smtClean="0">
              <a:solidFill>
                <a:schemeClr val="tx1"/>
              </a:solidFill>
            </a:endParaRPr>
          </a:p>
          <a:p>
            <a:r>
              <a:rPr lang="it-IT" dirty="0" smtClean="0">
                <a:solidFill>
                  <a:schemeClr val="tx1"/>
                </a:solidFill>
              </a:rPr>
              <a:t>Ospedale Pediatrico San Juan De </a:t>
            </a:r>
            <a:r>
              <a:rPr lang="it-IT" dirty="0" err="1" smtClean="0">
                <a:solidFill>
                  <a:schemeClr val="tx1"/>
                </a:solidFill>
              </a:rPr>
              <a:t>Deu</a:t>
            </a:r>
            <a:r>
              <a:rPr lang="it-IT" dirty="0" smtClean="0">
                <a:solidFill>
                  <a:schemeClr val="tx1"/>
                </a:solidFill>
              </a:rPr>
              <a:t> di Barcellona</a:t>
            </a:r>
          </a:p>
          <a:p>
            <a:r>
              <a:rPr lang="it-IT" dirty="0" smtClean="0">
                <a:solidFill>
                  <a:schemeClr val="tx1"/>
                </a:solidFill>
              </a:rPr>
              <a:t>Ospedale Pediatrico </a:t>
            </a:r>
            <a:r>
              <a:rPr lang="it-IT" dirty="0" err="1" smtClean="0">
                <a:solidFill>
                  <a:schemeClr val="tx1"/>
                </a:solidFill>
              </a:rPr>
              <a:t>Heim</a:t>
            </a:r>
            <a:r>
              <a:rPr lang="it-IT" dirty="0" smtClean="0">
                <a:solidFill>
                  <a:schemeClr val="tx1"/>
                </a:solidFill>
              </a:rPr>
              <a:t> </a:t>
            </a:r>
            <a:r>
              <a:rPr lang="it-IT" dirty="0" err="1" smtClean="0">
                <a:solidFill>
                  <a:schemeClr val="tx1"/>
                </a:solidFill>
              </a:rPr>
              <a:t>Pal</a:t>
            </a:r>
            <a:r>
              <a:rPr lang="it-IT" dirty="0" smtClean="0">
                <a:solidFill>
                  <a:schemeClr val="tx1"/>
                </a:solidFill>
              </a:rPr>
              <a:t> di Budapest</a:t>
            </a:r>
          </a:p>
          <a:p>
            <a:r>
              <a:rPr lang="it-IT" dirty="0" smtClean="0">
                <a:solidFill>
                  <a:schemeClr val="tx1"/>
                </a:solidFill>
              </a:rPr>
              <a:t>HOPE -Hospital </a:t>
            </a:r>
            <a:r>
              <a:rPr lang="it-IT" dirty="0" err="1" smtClean="0">
                <a:solidFill>
                  <a:schemeClr val="tx1"/>
                </a:solidFill>
              </a:rPr>
              <a:t>Federation</a:t>
            </a:r>
            <a:r>
              <a:rPr lang="it-IT" dirty="0" smtClean="0">
                <a:solidFill>
                  <a:schemeClr val="tx1"/>
                </a:solidFill>
              </a:rPr>
              <a:t> </a:t>
            </a:r>
            <a:r>
              <a:rPr lang="it-IT" dirty="0" err="1" smtClean="0">
                <a:solidFill>
                  <a:schemeClr val="tx1"/>
                </a:solidFill>
              </a:rPr>
              <a:t>of</a:t>
            </a:r>
            <a:r>
              <a:rPr lang="it-IT" dirty="0" smtClean="0">
                <a:solidFill>
                  <a:schemeClr val="tx1"/>
                </a:solidFill>
              </a:rPr>
              <a:t> </a:t>
            </a:r>
            <a:r>
              <a:rPr lang="it-IT" dirty="0" err="1" smtClean="0">
                <a:solidFill>
                  <a:schemeClr val="tx1"/>
                </a:solidFill>
              </a:rPr>
              <a:t>Europe-</a:t>
            </a:r>
            <a:endParaRPr lang="it-IT" dirty="0" smtClean="0">
              <a:solidFill>
                <a:schemeClr val="tx1"/>
              </a:solidFill>
            </a:endParaRPr>
          </a:p>
          <a:p>
            <a:r>
              <a:rPr lang="it-IT" dirty="0" smtClean="0">
                <a:solidFill>
                  <a:schemeClr val="tx1"/>
                </a:solidFill>
              </a:rPr>
              <a:t>Università del Terzo Settore</a:t>
            </a:r>
          </a:p>
          <a:p>
            <a:endParaRPr lang="it-IT" dirty="0" smtClean="0">
              <a:solidFill>
                <a:schemeClr val="tx1"/>
              </a:solidFill>
            </a:endParaRPr>
          </a:p>
          <a:p>
            <a:endParaRPr lang="it-IT"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07504" y="908720"/>
          <a:ext cx="8892479" cy="5695800"/>
        </p:xfrm>
        <a:graphic>
          <a:graphicData uri="http://schemas.openxmlformats.org/drawingml/2006/table">
            <a:tbl>
              <a:tblPr/>
              <a:tblGrid>
                <a:gridCol w="1381733"/>
                <a:gridCol w="934316"/>
                <a:gridCol w="891411"/>
                <a:gridCol w="1077324"/>
                <a:gridCol w="1002005"/>
                <a:gridCol w="1671279"/>
                <a:gridCol w="891411"/>
                <a:gridCol w="1043000"/>
              </a:tblGrid>
              <a:tr h="702560">
                <a:tc>
                  <a:txBody>
                    <a:bodyPr/>
                    <a:lstStyle/>
                    <a:p>
                      <a:pPr algn="ctr">
                        <a:spcAft>
                          <a:spcPts val="0"/>
                        </a:spcAft>
                      </a:pPr>
                      <a:r>
                        <a:rPr lang="it-IT" sz="1400" b="0" u="sng" dirty="0" smtClean="0">
                          <a:latin typeface="+mn-lt"/>
                          <a:ea typeface="Times New Roman"/>
                          <a:cs typeface="Times New Roman"/>
                        </a:rPr>
                        <a:t>Anno</a:t>
                      </a:r>
                      <a:endParaRPr lang="it-IT" sz="1400" b="0" u="sng"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0" u="sng" dirty="0">
                          <a:latin typeface="+mn-lt"/>
                          <a:ea typeface="Times New Roman"/>
                          <a:cs typeface="Times New Roman"/>
                        </a:rPr>
                        <a:t>N. Casi</a:t>
                      </a:r>
                      <a:endParaRPr lang="it-IT" sz="1400" b="0" u="sng"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0" u="sng" dirty="0">
                          <a:latin typeface="+mn-lt"/>
                          <a:ea typeface="Times New Roman"/>
                          <a:cs typeface="Times New Roman"/>
                        </a:rPr>
                        <a:t>Maschi</a:t>
                      </a:r>
                      <a:endParaRPr lang="it-IT" sz="1400" b="0" u="sng"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0" u="sng" dirty="0">
                          <a:latin typeface="+mn-lt"/>
                          <a:ea typeface="Times New Roman"/>
                          <a:cs typeface="Times New Roman"/>
                        </a:rPr>
                        <a:t>Femmine</a:t>
                      </a:r>
                      <a:endParaRPr lang="it-IT" sz="1400" b="0" u="sng"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0" u="sng" dirty="0">
                          <a:latin typeface="+mn-lt"/>
                          <a:ea typeface="Times New Roman"/>
                          <a:cs typeface="Times New Roman"/>
                        </a:rPr>
                        <a:t>Abuso</a:t>
                      </a:r>
                      <a:endParaRPr lang="it-IT" sz="1400" b="0" u="sng" dirty="0">
                        <a:latin typeface="+mn-lt"/>
                        <a:ea typeface="MS Mincho"/>
                        <a:cs typeface="Times New Roman"/>
                      </a:endParaRPr>
                    </a:p>
                    <a:p>
                      <a:pPr algn="ctr">
                        <a:spcAft>
                          <a:spcPts val="0"/>
                        </a:spcAft>
                      </a:pPr>
                      <a:r>
                        <a:rPr lang="it-IT" sz="1400" b="0" u="sng" dirty="0">
                          <a:latin typeface="+mn-lt"/>
                          <a:ea typeface="Times New Roman"/>
                          <a:cs typeface="Times New Roman"/>
                        </a:rPr>
                        <a:t>sessuale</a:t>
                      </a:r>
                      <a:endParaRPr lang="it-IT" sz="1400" b="0" u="sng"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0" u="sng" dirty="0">
                          <a:latin typeface="+mn-lt"/>
                          <a:ea typeface="Times New Roman"/>
                          <a:cs typeface="Times New Roman"/>
                        </a:rPr>
                        <a:t>Maltrattamento</a:t>
                      </a:r>
                      <a:endParaRPr lang="it-IT" sz="1400" b="0" u="sng"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0" u="sng" dirty="0">
                          <a:latin typeface="+mn-lt"/>
                          <a:ea typeface="Times New Roman"/>
                          <a:cs typeface="Times New Roman"/>
                        </a:rPr>
                        <a:t>Italiani</a:t>
                      </a:r>
                      <a:endParaRPr lang="it-IT" sz="1400" b="0" u="sng"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0" u="sng" dirty="0">
                          <a:latin typeface="+mn-lt"/>
                          <a:ea typeface="Times New Roman"/>
                          <a:cs typeface="Times New Roman"/>
                        </a:rPr>
                        <a:t>Stranieri</a:t>
                      </a:r>
                      <a:endParaRPr lang="it-IT" sz="1400" b="0" u="sng"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13794">
                <a:tc>
                  <a:txBody>
                    <a:bodyPr/>
                    <a:lstStyle/>
                    <a:p>
                      <a:pPr algn="ctr">
                        <a:spcAft>
                          <a:spcPts val="0"/>
                        </a:spcAft>
                      </a:pPr>
                      <a:r>
                        <a:rPr lang="it-IT" sz="1400" b="0" dirty="0">
                          <a:latin typeface="+mn-lt"/>
                          <a:ea typeface="Times New Roman"/>
                          <a:cs typeface="Times New Roman"/>
                        </a:rPr>
                        <a:t>2008</a:t>
                      </a:r>
                      <a:endParaRPr lang="it-IT" sz="1400" b="0"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21</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38%</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62%</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48%</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52%</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a:latin typeface="+mn-lt"/>
                          <a:ea typeface="Times New Roman"/>
                          <a:cs typeface="Times New Roman"/>
                        </a:rPr>
                        <a:t>76%</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a:latin typeface="+mn-lt"/>
                          <a:ea typeface="Times New Roman"/>
                          <a:cs typeface="Times New Roman"/>
                        </a:rPr>
                        <a:t>24%</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13794">
                <a:tc>
                  <a:txBody>
                    <a:bodyPr/>
                    <a:lstStyle/>
                    <a:p>
                      <a:pPr algn="ctr">
                        <a:spcAft>
                          <a:spcPts val="0"/>
                        </a:spcAft>
                      </a:pPr>
                      <a:r>
                        <a:rPr lang="it-IT" sz="1400" b="0" dirty="0">
                          <a:latin typeface="+mn-lt"/>
                          <a:ea typeface="Times New Roman"/>
                          <a:cs typeface="Times New Roman"/>
                        </a:rPr>
                        <a:t>2009</a:t>
                      </a:r>
                      <a:endParaRPr lang="it-IT" sz="1400" b="0"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a:latin typeface="+mn-lt"/>
                          <a:ea typeface="Times New Roman"/>
                          <a:cs typeface="Times New Roman"/>
                        </a:rPr>
                        <a:t>49</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43%</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57%</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31%</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69%</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61%</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a:latin typeface="+mn-lt"/>
                          <a:ea typeface="Times New Roman"/>
                          <a:cs typeface="Times New Roman"/>
                        </a:rPr>
                        <a:t>39%</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13794">
                <a:tc>
                  <a:txBody>
                    <a:bodyPr/>
                    <a:lstStyle/>
                    <a:p>
                      <a:pPr algn="ctr">
                        <a:spcAft>
                          <a:spcPts val="0"/>
                        </a:spcAft>
                      </a:pPr>
                      <a:r>
                        <a:rPr lang="it-IT" sz="1400" b="0" dirty="0">
                          <a:latin typeface="+mn-lt"/>
                          <a:ea typeface="Times New Roman"/>
                          <a:cs typeface="Times New Roman"/>
                        </a:rPr>
                        <a:t>2010</a:t>
                      </a:r>
                      <a:endParaRPr lang="it-IT" sz="1400" b="0"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a:latin typeface="+mn-lt"/>
                          <a:ea typeface="Times New Roman"/>
                          <a:cs typeface="Times New Roman"/>
                        </a:rPr>
                        <a:t>67</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51%</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49%</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34%</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66%</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67%</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a:latin typeface="+mn-lt"/>
                          <a:ea typeface="Times New Roman"/>
                          <a:cs typeface="Times New Roman"/>
                        </a:rPr>
                        <a:t>33%</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13794">
                <a:tc>
                  <a:txBody>
                    <a:bodyPr/>
                    <a:lstStyle/>
                    <a:p>
                      <a:pPr algn="ctr">
                        <a:spcAft>
                          <a:spcPts val="0"/>
                        </a:spcAft>
                      </a:pPr>
                      <a:r>
                        <a:rPr lang="it-IT" sz="1400" b="0" dirty="0">
                          <a:latin typeface="+mn-lt"/>
                          <a:ea typeface="Times New Roman"/>
                          <a:cs typeface="Times New Roman"/>
                        </a:rPr>
                        <a:t>2011</a:t>
                      </a:r>
                      <a:endParaRPr lang="it-IT" sz="1400" b="0"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a:latin typeface="+mn-lt"/>
                          <a:ea typeface="Times New Roman"/>
                          <a:cs typeface="Times New Roman"/>
                        </a:rPr>
                        <a:t>84</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46%</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54%</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44%</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56%</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57%</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a:latin typeface="+mn-lt"/>
                          <a:ea typeface="Times New Roman"/>
                          <a:cs typeface="Times New Roman"/>
                        </a:rPr>
                        <a:t>43%</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13794">
                <a:tc>
                  <a:txBody>
                    <a:bodyPr/>
                    <a:lstStyle/>
                    <a:p>
                      <a:pPr algn="ctr">
                        <a:spcAft>
                          <a:spcPts val="0"/>
                        </a:spcAft>
                      </a:pPr>
                      <a:r>
                        <a:rPr lang="it-IT" sz="1400" b="0" dirty="0">
                          <a:latin typeface="+mn-lt"/>
                          <a:ea typeface="Times New Roman"/>
                          <a:cs typeface="Times New Roman"/>
                        </a:rPr>
                        <a:t>2012</a:t>
                      </a:r>
                      <a:endParaRPr lang="it-IT" sz="1400" b="0"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a:latin typeface="+mn-lt"/>
                          <a:ea typeface="Times New Roman"/>
                          <a:cs typeface="Times New Roman"/>
                        </a:rPr>
                        <a:t>70</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47%</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53%</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40%</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a:latin typeface="+mn-lt"/>
                          <a:ea typeface="Times New Roman"/>
                          <a:cs typeface="Times New Roman"/>
                        </a:rPr>
                        <a:t>60%</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a:latin typeface="+mn-lt"/>
                          <a:ea typeface="Times New Roman"/>
                          <a:cs typeface="Times New Roman"/>
                        </a:rPr>
                        <a:t>60%</a:t>
                      </a:r>
                      <a:endParaRPr lang="it-IT" sz="1400" b="1">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a:latin typeface="+mn-lt"/>
                          <a:ea typeface="Times New Roman"/>
                          <a:cs typeface="Times New Roman"/>
                        </a:rPr>
                        <a:t>40%</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13794">
                <a:tc>
                  <a:txBody>
                    <a:bodyPr/>
                    <a:lstStyle/>
                    <a:p>
                      <a:pPr algn="ctr">
                        <a:spcAft>
                          <a:spcPts val="0"/>
                        </a:spcAft>
                      </a:pPr>
                      <a:r>
                        <a:rPr lang="it-IT" sz="1400" b="0" dirty="0" smtClean="0">
                          <a:latin typeface="+mn-lt"/>
                          <a:ea typeface="Times New Roman"/>
                          <a:cs typeface="Times New Roman"/>
                        </a:rPr>
                        <a:t>2013</a:t>
                      </a:r>
                      <a:endParaRPr lang="it-IT" sz="1400" b="0"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MS Mincho"/>
                          <a:cs typeface="Times New Roman"/>
                        </a:rPr>
                        <a:t>85</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Times New Roman"/>
                          <a:cs typeface="Times New Roman"/>
                        </a:rPr>
                        <a:t>46%</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Times New Roman"/>
                          <a:cs typeface="Times New Roman"/>
                        </a:rPr>
                        <a:t>54%</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Times New Roman"/>
                          <a:cs typeface="Times New Roman"/>
                        </a:rPr>
                        <a:t>16%</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Times New Roman"/>
                          <a:cs typeface="Times New Roman"/>
                        </a:rPr>
                        <a:t>84%</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Times New Roman"/>
                          <a:cs typeface="Times New Roman"/>
                        </a:rPr>
                        <a:t>53%</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Times New Roman"/>
                          <a:cs typeface="Times New Roman"/>
                        </a:rPr>
                        <a:t>47%</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55238">
                <a:tc>
                  <a:txBody>
                    <a:bodyPr/>
                    <a:lstStyle/>
                    <a:p>
                      <a:pPr algn="ctr">
                        <a:spcAft>
                          <a:spcPts val="0"/>
                        </a:spcAft>
                      </a:pPr>
                      <a:r>
                        <a:rPr lang="it-IT" sz="1400" b="0" dirty="0" smtClean="0">
                          <a:latin typeface="+mn-lt"/>
                          <a:ea typeface="MS Mincho"/>
                          <a:cs typeface="Times New Roman"/>
                        </a:rPr>
                        <a:t>2014</a:t>
                      </a:r>
                      <a:endParaRPr lang="it-IT" sz="1400" b="0" dirty="0">
                        <a:latin typeface="+mn-lt"/>
                        <a:ea typeface="MS Mincho"/>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MS Mincho"/>
                          <a:cs typeface="Times New Roman"/>
                        </a:rPr>
                        <a:t>90</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MS Mincho"/>
                          <a:cs typeface="Times New Roman"/>
                        </a:rPr>
                        <a:t>48%</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MS Mincho"/>
                          <a:cs typeface="Times New Roman"/>
                        </a:rPr>
                        <a:t>52%</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MS Mincho"/>
                          <a:cs typeface="Times New Roman"/>
                        </a:rPr>
                        <a:t>17%</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MS Mincho"/>
                          <a:cs typeface="Times New Roman"/>
                        </a:rPr>
                        <a:t>83%</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MS Mincho"/>
                          <a:cs typeface="Times New Roman"/>
                        </a:rPr>
                        <a:t>58%</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MS Mincho"/>
                          <a:cs typeface="Times New Roman"/>
                        </a:rPr>
                        <a:t>42%</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55238">
                <a:tc>
                  <a:txBody>
                    <a:bodyPr/>
                    <a:lstStyle/>
                    <a:p>
                      <a:pPr algn="ctr">
                        <a:spcAft>
                          <a:spcPts val="0"/>
                        </a:spcAft>
                      </a:pPr>
                      <a:r>
                        <a:rPr lang="it-IT" sz="1400" b="0" dirty="0" smtClean="0">
                          <a:latin typeface="+mn-lt"/>
                          <a:ea typeface="MS Mincho"/>
                          <a:cs typeface="Times New Roman"/>
                        </a:rPr>
                        <a:t>2015 1°semestre</a:t>
                      </a:r>
                      <a:endParaRPr lang="it-IT" sz="1400" b="0" dirty="0">
                        <a:latin typeface="+mn-lt"/>
                        <a:ea typeface="MS Mincho"/>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MS Mincho"/>
                          <a:cs typeface="Times New Roman"/>
                        </a:rPr>
                        <a:t>42</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MS Mincho"/>
                          <a:cs typeface="Times New Roman"/>
                        </a:rPr>
                        <a:t>45%</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MS Mincho"/>
                          <a:cs typeface="Times New Roman"/>
                        </a:rPr>
                        <a:t>55%</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MS Mincho"/>
                          <a:cs typeface="Times New Roman"/>
                        </a:rPr>
                        <a:t>21%</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MS Mincho"/>
                          <a:cs typeface="Times New Roman"/>
                        </a:rPr>
                        <a:t>79%</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dirty="0" smtClean="0">
                          <a:latin typeface="+mn-lt"/>
                          <a:ea typeface="MS Mincho"/>
                          <a:cs typeface="Times New Roman"/>
                        </a:rPr>
                        <a:t>64%</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spcAft>
                          <a:spcPts val="0"/>
                        </a:spcAft>
                      </a:pPr>
                      <a:r>
                        <a:rPr lang="it-IT" sz="1400" b="1" smtClean="0">
                          <a:latin typeface="+mn-lt"/>
                          <a:ea typeface="MS Mincho"/>
                          <a:cs typeface="Times New Roman"/>
                        </a:rPr>
                        <a:t>36%</a:t>
                      </a:r>
                      <a:endParaRPr lang="it-IT" sz="1400" b="1" dirty="0">
                        <a:latin typeface="+mn-lt"/>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168961" name="Rectangle 1"/>
          <p:cNvSpPr>
            <a:spLocks noChangeArrowheads="1"/>
          </p:cNvSpPr>
          <p:nvPr/>
        </p:nvSpPr>
        <p:spPr bwMode="auto">
          <a:xfrm>
            <a:off x="251520" y="404664"/>
            <a:ext cx="766834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ja-JP" sz="1600" b="1" i="0" u="none" strike="noStrike" cap="none" normalizeH="0" baseline="0" dirty="0" smtClean="0">
                <a:ln>
                  <a:noFill/>
                </a:ln>
                <a:solidFill>
                  <a:srgbClr val="000000"/>
                </a:solidFill>
                <a:effectLst/>
                <a:latin typeface="+mj-lt"/>
                <a:ea typeface="MS Mincho" pitchFamily="49" charset="-128"/>
                <a:cs typeface="Times New Roman" pitchFamily="18" charset="0"/>
              </a:rPr>
              <a:t>Casistica  - </a:t>
            </a:r>
            <a:r>
              <a:rPr kumimoji="0" lang="it-IT" altLang="ja-JP" sz="1600" b="1" i="0" u="none" strike="noStrike" cap="none" normalizeH="0" baseline="0" dirty="0" err="1" smtClean="0">
                <a:ln>
                  <a:noFill/>
                </a:ln>
                <a:solidFill>
                  <a:srgbClr val="000000"/>
                </a:solidFill>
                <a:effectLst/>
                <a:latin typeface="+mj-lt"/>
                <a:ea typeface="MS Mincho" pitchFamily="49" charset="-128"/>
                <a:cs typeface="Times New Roman" pitchFamily="18" charset="0"/>
              </a:rPr>
              <a:t>G.A.I.A.</a:t>
            </a:r>
            <a:endParaRPr kumimoji="0" lang="it-IT" altLang="ja-JP" sz="1600" b="1" i="0" u="none" strike="noStrike" cap="none" normalizeH="0" baseline="0" dirty="0" smtClean="0">
              <a:ln>
                <a:noFill/>
              </a:ln>
              <a:solidFill>
                <a:schemeClr val="tx1"/>
              </a:solidFill>
              <a:effectLst/>
              <a:latin typeface="+mj-lt"/>
              <a:cs typeface="Arial" pitchFamily="34" charset="0"/>
            </a:endParaRPr>
          </a:p>
        </p:txBody>
      </p:sp>
      <p:graphicFrame>
        <p:nvGraphicFramePr>
          <p:cNvPr id="167937" name="Object 3"/>
          <p:cNvGraphicFramePr>
            <a:graphicFrameLocks noChangeAspect="1"/>
          </p:cNvGraphicFramePr>
          <p:nvPr/>
        </p:nvGraphicFramePr>
        <p:xfrm>
          <a:off x="8070850" y="188640"/>
          <a:ext cx="965200" cy="574675"/>
        </p:xfrm>
        <a:graphic>
          <a:graphicData uri="http://schemas.openxmlformats.org/presentationml/2006/ole">
            <mc:AlternateContent xmlns:mc="http://schemas.openxmlformats.org/markup-compatibility/2006">
              <mc:Choice xmlns:v="urn:schemas-microsoft-com:vml" Requires="v">
                <p:oleObj spid="_x0000_s167944" r:id="rId4" imgW="2962689" imgH="1561905" progId="">
                  <p:embed/>
                </p:oleObj>
              </mc:Choice>
              <mc:Fallback>
                <p:oleObj r:id="rId4" imgW="2962689" imgH="1561905"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188640"/>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1358" y="332656"/>
            <a:ext cx="9007146" cy="461665"/>
          </a:xfrm>
          <a:prstGeom prst="rect">
            <a:avLst/>
          </a:prstGeom>
          <a:noFill/>
          <a:ln w="28575">
            <a:solidFill>
              <a:srgbClr val="CC0099"/>
            </a:solidFill>
          </a:ln>
        </p:spPr>
        <p:txBody>
          <a:bodyPr wrap="none" rtlCol="0">
            <a:spAutoFit/>
          </a:bodyPr>
          <a:lstStyle/>
          <a:p>
            <a:r>
              <a:rPr lang="it-IT" sz="2400" b="1" cap="all" dirty="0" err="1" smtClean="0">
                <a:solidFill>
                  <a:schemeClr val="tx1"/>
                </a:solidFill>
              </a:rPr>
              <a:t>Eta’</a:t>
            </a:r>
            <a:r>
              <a:rPr lang="it-IT" sz="2400" b="1" cap="all" dirty="0" smtClean="0">
                <a:solidFill>
                  <a:schemeClr val="tx1"/>
                </a:solidFill>
              </a:rPr>
              <a:t> del minore vittima di sospetto abuso /maltrattamento</a:t>
            </a:r>
            <a:endParaRPr lang="it-IT" sz="2400" b="1" cap="all" dirty="0">
              <a:solidFill>
                <a:schemeClr val="tx1"/>
              </a:solidFill>
            </a:endParaRPr>
          </a:p>
        </p:txBody>
      </p:sp>
      <p:graphicFrame>
        <p:nvGraphicFramePr>
          <p:cNvPr id="3" name="Grafico 2"/>
          <p:cNvGraphicFramePr/>
          <p:nvPr/>
        </p:nvGraphicFramePr>
        <p:xfrm>
          <a:off x="539552" y="1628800"/>
          <a:ext cx="3240360" cy="1587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afico 3"/>
          <p:cNvGraphicFramePr/>
          <p:nvPr/>
        </p:nvGraphicFramePr>
        <p:xfrm>
          <a:off x="4716016" y="1628800"/>
          <a:ext cx="3150096" cy="20162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Grafico 4"/>
          <p:cNvGraphicFramePr/>
          <p:nvPr/>
        </p:nvGraphicFramePr>
        <p:xfrm>
          <a:off x="539552" y="4221088"/>
          <a:ext cx="3384376" cy="16436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Grafico 5"/>
          <p:cNvGraphicFramePr/>
          <p:nvPr/>
        </p:nvGraphicFramePr>
        <p:xfrm>
          <a:off x="4860032" y="4293096"/>
          <a:ext cx="3150096" cy="20882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30466"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830473" r:id="rId8" imgW="2962689" imgH="1561905" progId="">
                  <p:embed/>
                </p:oleObj>
              </mc:Choice>
              <mc:Fallback>
                <p:oleObj r:id="rId8" imgW="2962689" imgH="1561905"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asellaDiTesto 8"/>
          <p:cNvSpPr txBox="1"/>
          <p:nvPr/>
        </p:nvSpPr>
        <p:spPr>
          <a:xfrm>
            <a:off x="3707904" y="1412776"/>
            <a:ext cx="1204176" cy="369332"/>
          </a:xfrm>
          <a:prstGeom prst="rect">
            <a:avLst/>
          </a:prstGeom>
          <a:noFill/>
        </p:spPr>
        <p:txBody>
          <a:bodyPr wrap="none" rtlCol="0">
            <a:spAutoFit/>
          </a:bodyPr>
          <a:lstStyle/>
          <a:p>
            <a:r>
              <a:rPr lang="it-IT" b="1" dirty="0" smtClean="0">
                <a:solidFill>
                  <a:schemeClr val="tx1"/>
                </a:solidFill>
              </a:rPr>
              <a:t>Anno 2013</a:t>
            </a:r>
            <a:endParaRPr lang="it-IT" b="1" dirty="0">
              <a:solidFill>
                <a:schemeClr val="tx1"/>
              </a:solidFill>
            </a:endParaRPr>
          </a:p>
        </p:txBody>
      </p:sp>
      <p:sp>
        <p:nvSpPr>
          <p:cNvPr id="10" name="CasellaDiTesto 9"/>
          <p:cNvSpPr txBox="1"/>
          <p:nvPr/>
        </p:nvSpPr>
        <p:spPr>
          <a:xfrm>
            <a:off x="3779912" y="3933056"/>
            <a:ext cx="1215397" cy="369332"/>
          </a:xfrm>
          <a:prstGeom prst="rect">
            <a:avLst/>
          </a:prstGeom>
          <a:noFill/>
        </p:spPr>
        <p:txBody>
          <a:bodyPr wrap="none" rtlCol="0">
            <a:spAutoFit/>
          </a:bodyPr>
          <a:lstStyle/>
          <a:p>
            <a:r>
              <a:rPr lang="it-IT" b="1" dirty="0" smtClean="0">
                <a:solidFill>
                  <a:schemeClr val="tx1"/>
                </a:solidFill>
              </a:rPr>
              <a:t>Anno 2014</a:t>
            </a:r>
            <a:endParaRPr lang="it-IT" b="1" dirty="0">
              <a:solidFill>
                <a:schemeClr val="tx1"/>
              </a:solidFill>
            </a:endParaRPr>
          </a:p>
        </p:txBody>
      </p:sp>
      <p:sp>
        <p:nvSpPr>
          <p:cNvPr id="11" name="Rettangolo 10"/>
          <p:cNvSpPr/>
          <p:nvPr/>
        </p:nvSpPr>
        <p:spPr>
          <a:xfrm>
            <a:off x="6060025" y="6300028"/>
            <a:ext cx="1968359" cy="369332"/>
          </a:xfrm>
          <a:prstGeom prst="rect">
            <a:avLst/>
          </a:prstGeom>
        </p:spPr>
        <p:txBody>
          <a:bodyPr wrap="none">
            <a:spAutoFit/>
          </a:bodyPr>
          <a:lstStyle/>
          <a:p>
            <a:pPr lvl="0" algn="just" defTabSz="914400">
              <a:buClrTx/>
              <a:buSzTx/>
            </a:pPr>
            <a:r>
              <a:rPr lang="it-IT" altLang="ja-JP" b="1" i="1" dirty="0" smtClean="0">
                <a:solidFill>
                  <a:srgbClr val="000000"/>
                </a:solidFill>
                <a:ea typeface="MS Mincho" pitchFamily="49" charset="-128"/>
                <a:cs typeface="Times New Roman" pitchFamily="18" charset="0"/>
              </a:rPr>
              <a:t>Casistica  - </a:t>
            </a:r>
            <a:r>
              <a:rPr lang="it-IT" altLang="ja-JP" b="1" i="1" dirty="0" err="1" smtClean="0">
                <a:solidFill>
                  <a:srgbClr val="000000"/>
                </a:solidFill>
                <a:ea typeface="MS Mincho" pitchFamily="49" charset="-128"/>
                <a:cs typeface="Times New Roman" pitchFamily="18" charset="0"/>
              </a:rPr>
              <a:t>G.A.I.A.</a:t>
            </a:r>
            <a:endParaRPr lang="it-IT" altLang="ja-JP" b="1" i="1" dirty="0" smtClean="0">
              <a:solidFill>
                <a:schemeClr val="tx1"/>
              </a:solidFill>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2176462" y="2577596"/>
          <a:ext cx="3495675" cy="334518"/>
        </p:xfrm>
        <a:graphic>
          <a:graphicData uri="http://schemas.openxmlformats.org/drawingml/2006/table">
            <a:tbl>
              <a:tblPr/>
              <a:tblGrid>
                <a:gridCol w="1419225"/>
                <a:gridCol w="819150"/>
                <a:gridCol w="1257300"/>
              </a:tblGrid>
              <a:tr h="238125">
                <a:tc>
                  <a:txBody>
                    <a:bodyPr/>
                    <a:lstStyle/>
                    <a:p>
                      <a:pPr algn="ctr">
                        <a:lnSpc>
                          <a:spcPct val="115000"/>
                        </a:lnSpc>
                        <a:spcAft>
                          <a:spcPts val="0"/>
                        </a:spcAft>
                      </a:pPr>
                      <a:r>
                        <a:rPr lang="it-IT" sz="1800" b="1" dirty="0">
                          <a:latin typeface="+mn-lt"/>
                          <a:ea typeface="Times New Roman"/>
                          <a:cs typeface="Times New Roman"/>
                        </a:rPr>
                        <a:t>1314</a:t>
                      </a:r>
                      <a:endParaRPr lang="it-IT" sz="1800"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it-IT" sz="1800" b="1" dirty="0">
                          <a:solidFill>
                            <a:srgbClr val="FF0000"/>
                          </a:solidFill>
                          <a:latin typeface="+mn-lt"/>
                          <a:ea typeface="Times New Roman"/>
                          <a:cs typeface="Times New Roman"/>
                        </a:rPr>
                        <a:t>141</a:t>
                      </a:r>
                      <a:endParaRPr lang="it-IT" sz="1800" dirty="0">
                        <a:solidFill>
                          <a:srgbClr val="FF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1800" b="1" dirty="0">
                          <a:latin typeface="+mn-lt"/>
                          <a:ea typeface="Times New Roman"/>
                          <a:cs typeface="Times New Roman"/>
                        </a:rPr>
                        <a:t>1455</a:t>
                      </a:r>
                      <a:endParaRPr lang="it-IT" sz="1800"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Tabella 4"/>
          <p:cNvGraphicFramePr>
            <a:graphicFrameLocks noGrp="1"/>
          </p:cNvGraphicFramePr>
          <p:nvPr/>
        </p:nvGraphicFramePr>
        <p:xfrm>
          <a:off x="2176462" y="2276872"/>
          <a:ext cx="3495675" cy="264414"/>
        </p:xfrm>
        <a:graphic>
          <a:graphicData uri="http://schemas.openxmlformats.org/drawingml/2006/table">
            <a:tbl>
              <a:tblPr/>
              <a:tblGrid>
                <a:gridCol w="1419225"/>
                <a:gridCol w="819150"/>
                <a:gridCol w="1257300"/>
              </a:tblGrid>
              <a:tr h="161925">
                <a:tc>
                  <a:txBody>
                    <a:bodyPr/>
                    <a:lstStyle/>
                    <a:p>
                      <a:pPr algn="ctr">
                        <a:lnSpc>
                          <a:spcPct val="115000"/>
                        </a:lnSpc>
                        <a:spcAft>
                          <a:spcPts val="0"/>
                        </a:spcAft>
                      </a:pPr>
                      <a:r>
                        <a:rPr lang="it-IT" sz="1400" b="1" dirty="0">
                          <a:latin typeface="+mj-lt"/>
                          <a:ea typeface="Times New Roman"/>
                          <a:cs typeface="Times New Roman"/>
                        </a:rPr>
                        <a:t>ADULTI </a:t>
                      </a:r>
                      <a:endParaRPr lang="it-IT" sz="1400" dirty="0">
                        <a:latin typeface="+mj-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FF0000"/>
                          </a:solidFill>
                          <a:latin typeface="+mj-lt"/>
                          <a:ea typeface="Times New Roman"/>
                          <a:cs typeface="Times New Roman"/>
                        </a:rPr>
                        <a:t>MINORI</a:t>
                      </a:r>
                      <a:endParaRPr lang="it-IT" sz="1400" dirty="0">
                        <a:solidFill>
                          <a:srgbClr val="FF0000"/>
                        </a:solidFill>
                        <a:latin typeface="+mj-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400" b="1" dirty="0">
                          <a:latin typeface="+mj-lt"/>
                          <a:ea typeface="Times New Roman"/>
                          <a:cs typeface="Times New Roman"/>
                        </a:rPr>
                        <a:t>TOTALE</a:t>
                      </a:r>
                      <a:endParaRPr lang="it-IT" sz="1400" dirty="0">
                        <a:latin typeface="+mj-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ella 6"/>
          <p:cNvGraphicFramePr>
            <a:graphicFrameLocks noGrp="1"/>
          </p:cNvGraphicFramePr>
          <p:nvPr/>
        </p:nvGraphicFramePr>
        <p:xfrm>
          <a:off x="2195736" y="4141454"/>
          <a:ext cx="3495675" cy="334518"/>
        </p:xfrm>
        <a:graphic>
          <a:graphicData uri="http://schemas.openxmlformats.org/drawingml/2006/table">
            <a:tbl>
              <a:tblPr/>
              <a:tblGrid>
                <a:gridCol w="1419225"/>
                <a:gridCol w="819150"/>
                <a:gridCol w="1257300"/>
              </a:tblGrid>
              <a:tr h="238125">
                <a:tc>
                  <a:txBody>
                    <a:bodyPr/>
                    <a:lstStyle/>
                    <a:p>
                      <a:pPr algn="ctr">
                        <a:lnSpc>
                          <a:spcPct val="115000"/>
                        </a:lnSpc>
                        <a:spcAft>
                          <a:spcPts val="0"/>
                        </a:spcAft>
                      </a:pPr>
                      <a:r>
                        <a:rPr lang="it-IT" sz="1800" b="1" dirty="0">
                          <a:latin typeface="+mn-lt"/>
                          <a:ea typeface="Times New Roman"/>
                          <a:cs typeface="Times New Roman"/>
                        </a:rPr>
                        <a:t>2646</a:t>
                      </a:r>
                      <a:endParaRPr lang="it-IT" sz="1800"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it-IT" sz="1800" b="1" dirty="0">
                          <a:solidFill>
                            <a:srgbClr val="FF0000"/>
                          </a:solidFill>
                          <a:latin typeface="+mn-lt"/>
                          <a:ea typeface="Times New Roman"/>
                          <a:cs typeface="Times New Roman"/>
                        </a:rPr>
                        <a:t>352</a:t>
                      </a:r>
                      <a:endParaRPr lang="it-IT" sz="1800" dirty="0">
                        <a:solidFill>
                          <a:srgbClr val="FF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1800" b="1" dirty="0">
                          <a:latin typeface="+mn-lt"/>
                          <a:ea typeface="Times New Roman"/>
                          <a:cs typeface="Times New Roman"/>
                        </a:rPr>
                        <a:t>2998</a:t>
                      </a:r>
                      <a:endParaRPr lang="it-IT" sz="1800"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8" name="Tabella 7"/>
          <p:cNvGraphicFramePr>
            <a:graphicFrameLocks noGrp="1"/>
          </p:cNvGraphicFramePr>
          <p:nvPr/>
        </p:nvGraphicFramePr>
        <p:xfrm>
          <a:off x="2176462" y="3847710"/>
          <a:ext cx="3495675" cy="264414"/>
        </p:xfrm>
        <a:graphic>
          <a:graphicData uri="http://schemas.openxmlformats.org/drawingml/2006/table">
            <a:tbl>
              <a:tblPr/>
              <a:tblGrid>
                <a:gridCol w="1419225"/>
                <a:gridCol w="819150"/>
                <a:gridCol w="1257300"/>
              </a:tblGrid>
              <a:tr h="161925">
                <a:tc>
                  <a:txBody>
                    <a:bodyPr/>
                    <a:lstStyle/>
                    <a:p>
                      <a:pPr algn="ctr">
                        <a:lnSpc>
                          <a:spcPct val="115000"/>
                        </a:lnSpc>
                        <a:spcAft>
                          <a:spcPts val="0"/>
                        </a:spcAft>
                      </a:pPr>
                      <a:r>
                        <a:rPr lang="it-IT" sz="1400" b="1" dirty="0">
                          <a:latin typeface="+mj-lt"/>
                          <a:ea typeface="Times New Roman"/>
                          <a:cs typeface="Times New Roman"/>
                        </a:rPr>
                        <a:t>ADULTI </a:t>
                      </a:r>
                      <a:endParaRPr lang="it-IT" sz="1400" dirty="0">
                        <a:latin typeface="+mj-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FF0000"/>
                          </a:solidFill>
                          <a:latin typeface="+mj-lt"/>
                          <a:ea typeface="Times New Roman"/>
                          <a:cs typeface="Times New Roman"/>
                        </a:rPr>
                        <a:t>MINORI</a:t>
                      </a:r>
                      <a:endParaRPr lang="it-IT" sz="1400" dirty="0">
                        <a:solidFill>
                          <a:srgbClr val="FF0000"/>
                        </a:solidFill>
                        <a:latin typeface="+mj-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400" b="1" dirty="0">
                          <a:latin typeface="+mj-lt"/>
                          <a:ea typeface="Times New Roman"/>
                          <a:cs typeface="Times New Roman"/>
                        </a:rPr>
                        <a:t>TOTALE</a:t>
                      </a:r>
                      <a:endParaRPr lang="it-IT" sz="1400" dirty="0">
                        <a:latin typeface="+mj-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7875"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ella 9"/>
          <p:cNvGraphicFramePr>
            <a:graphicFrameLocks noGrp="1"/>
          </p:cNvGraphicFramePr>
          <p:nvPr/>
        </p:nvGraphicFramePr>
        <p:xfrm>
          <a:off x="2176462" y="5657435"/>
          <a:ext cx="3495675" cy="507869"/>
        </p:xfrm>
        <a:graphic>
          <a:graphicData uri="http://schemas.openxmlformats.org/drawingml/2006/table">
            <a:tbl>
              <a:tblPr/>
              <a:tblGrid>
                <a:gridCol w="1419225"/>
                <a:gridCol w="819150"/>
                <a:gridCol w="1257300"/>
              </a:tblGrid>
              <a:tr h="507869">
                <a:tc>
                  <a:txBody>
                    <a:bodyPr/>
                    <a:lstStyle/>
                    <a:p>
                      <a:pPr algn="ctr">
                        <a:lnSpc>
                          <a:spcPct val="115000"/>
                        </a:lnSpc>
                        <a:spcAft>
                          <a:spcPts val="0"/>
                        </a:spcAft>
                      </a:pPr>
                      <a:r>
                        <a:rPr lang="it-IT" sz="1800" b="1" dirty="0" smtClean="0">
                          <a:latin typeface="+mn-lt"/>
                          <a:ea typeface="Calibri"/>
                          <a:cs typeface="Times New Roman"/>
                        </a:rPr>
                        <a:t>2827</a:t>
                      </a:r>
                      <a:endParaRPr lang="it-IT" sz="18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it-IT" sz="1800" b="1" dirty="0" smtClean="0">
                          <a:solidFill>
                            <a:srgbClr val="FF0000"/>
                          </a:solidFill>
                          <a:latin typeface="+mn-lt"/>
                          <a:ea typeface="Calibri"/>
                          <a:cs typeface="Times New Roman"/>
                        </a:rPr>
                        <a:t>441</a:t>
                      </a:r>
                      <a:endParaRPr lang="it-IT" sz="1800" b="1" dirty="0">
                        <a:solidFill>
                          <a:srgbClr val="FF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1800" b="1" dirty="0" smtClean="0">
                          <a:latin typeface="+mn-lt"/>
                          <a:ea typeface="Calibri"/>
                          <a:cs typeface="Times New Roman"/>
                        </a:rPr>
                        <a:t>3268</a:t>
                      </a:r>
                      <a:endParaRPr lang="it-IT" sz="18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2078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Tabella 12"/>
          <p:cNvGraphicFramePr>
            <a:graphicFrameLocks noGrp="1"/>
          </p:cNvGraphicFramePr>
          <p:nvPr/>
        </p:nvGraphicFramePr>
        <p:xfrm>
          <a:off x="2176462" y="5431886"/>
          <a:ext cx="3495675" cy="264414"/>
        </p:xfrm>
        <a:graphic>
          <a:graphicData uri="http://schemas.openxmlformats.org/drawingml/2006/table">
            <a:tbl>
              <a:tblPr/>
              <a:tblGrid>
                <a:gridCol w="1419225"/>
                <a:gridCol w="819150"/>
                <a:gridCol w="1257300"/>
              </a:tblGrid>
              <a:tr h="161925">
                <a:tc>
                  <a:txBody>
                    <a:bodyPr/>
                    <a:lstStyle/>
                    <a:p>
                      <a:pPr algn="ctr">
                        <a:lnSpc>
                          <a:spcPct val="115000"/>
                        </a:lnSpc>
                        <a:spcAft>
                          <a:spcPts val="0"/>
                        </a:spcAft>
                      </a:pPr>
                      <a:r>
                        <a:rPr lang="it-IT" sz="1400" b="1" dirty="0">
                          <a:latin typeface="+mj-lt"/>
                          <a:ea typeface="Times New Roman"/>
                          <a:cs typeface="Times New Roman"/>
                        </a:rPr>
                        <a:t>ADULTI </a:t>
                      </a:r>
                      <a:endParaRPr lang="it-IT" sz="1400" dirty="0">
                        <a:latin typeface="+mj-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FF0000"/>
                          </a:solidFill>
                          <a:latin typeface="+mj-lt"/>
                          <a:ea typeface="Times New Roman"/>
                          <a:cs typeface="Times New Roman"/>
                        </a:rPr>
                        <a:t>MINORI</a:t>
                      </a:r>
                      <a:endParaRPr lang="it-IT" sz="1400" dirty="0">
                        <a:solidFill>
                          <a:srgbClr val="FF0000"/>
                        </a:solidFill>
                        <a:latin typeface="+mj-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400" b="1" dirty="0">
                          <a:latin typeface="+mj-lt"/>
                          <a:ea typeface="Times New Roman"/>
                          <a:cs typeface="Times New Roman"/>
                        </a:rPr>
                        <a:t>TOTALE</a:t>
                      </a:r>
                      <a:endParaRPr lang="it-IT" sz="1400" dirty="0">
                        <a:latin typeface="+mj-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CasellaDiTesto 17"/>
          <p:cNvSpPr txBox="1"/>
          <p:nvPr/>
        </p:nvSpPr>
        <p:spPr>
          <a:xfrm>
            <a:off x="539552" y="5097378"/>
            <a:ext cx="4896544" cy="400110"/>
          </a:xfrm>
          <a:prstGeom prst="rect">
            <a:avLst/>
          </a:prstGeom>
          <a:noFill/>
        </p:spPr>
        <p:txBody>
          <a:bodyPr wrap="square" rtlCol="0">
            <a:spAutoFit/>
          </a:bodyPr>
          <a:lstStyle/>
          <a:p>
            <a:r>
              <a:rPr lang="it-IT" sz="2000" b="1" cap="all" dirty="0" smtClean="0">
                <a:solidFill>
                  <a:schemeClr val="tx1"/>
                </a:solidFill>
                <a:latin typeface="+mj-lt"/>
              </a:rPr>
              <a:t>Anno 2014 :  </a:t>
            </a:r>
            <a:r>
              <a:rPr lang="it-IT" sz="2000" b="1" u="sng" cap="all" dirty="0" smtClean="0">
                <a:solidFill>
                  <a:schemeClr val="tx1"/>
                </a:solidFill>
                <a:latin typeface="+mj-lt"/>
              </a:rPr>
              <a:t>16 AZIENDE</a:t>
            </a:r>
          </a:p>
        </p:txBody>
      </p:sp>
      <p:pic>
        <p:nvPicPr>
          <p:cNvPr id="14" name="Immagine 4"/>
          <p:cNvPicPr>
            <a:picLocks noChangeAspect="1" noChangeArrowheads="1"/>
          </p:cNvPicPr>
          <p:nvPr/>
        </p:nvPicPr>
        <p:blipFill>
          <a:blip r:embed="rId2" cstate="print"/>
          <a:srcRect/>
          <a:stretch>
            <a:fillRect/>
          </a:stretch>
        </p:blipFill>
        <p:spPr bwMode="auto">
          <a:xfrm>
            <a:off x="2339752" y="476672"/>
            <a:ext cx="4464496" cy="865436"/>
          </a:xfrm>
          <a:prstGeom prst="rect">
            <a:avLst/>
          </a:prstGeom>
          <a:noFill/>
          <a:ln w="9525">
            <a:noFill/>
            <a:miter lim="800000"/>
            <a:headEnd/>
            <a:tailEnd/>
          </a:ln>
        </p:spPr>
      </p:pic>
      <p:sp>
        <p:nvSpPr>
          <p:cNvPr id="15" name="Rettangolo 14"/>
          <p:cNvSpPr/>
          <p:nvPr/>
        </p:nvSpPr>
        <p:spPr>
          <a:xfrm>
            <a:off x="539552" y="3501008"/>
            <a:ext cx="3017173" cy="400110"/>
          </a:xfrm>
          <a:prstGeom prst="rect">
            <a:avLst/>
          </a:prstGeom>
        </p:spPr>
        <p:txBody>
          <a:bodyPr wrap="none">
            <a:spAutoFit/>
          </a:bodyPr>
          <a:lstStyle/>
          <a:p>
            <a:pPr lvl="0" defTabSz="914400">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sz="2000" b="1" dirty="0" smtClean="0">
                <a:solidFill>
                  <a:schemeClr val="tx1"/>
                </a:solidFill>
                <a:latin typeface="+mj-lt"/>
                <a:ea typeface="Times New Roman" pitchFamily="18" charset="0"/>
                <a:cs typeface="Courier New" pitchFamily="49" charset="0"/>
              </a:rPr>
              <a:t>ANNO 2013 :  </a:t>
            </a:r>
            <a:r>
              <a:rPr lang="it-IT" sz="2000" b="1" u="sng" dirty="0" smtClean="0">
                <a:solidFill>
                  <a:schemeClr val="tx1"/>
                </a:solidFill>
                <a:latin typeface="+mj-lt"/>
                <a:ea typeface="Times New Roman" pitchFamily="18" charset="0"/>
                <a:cs typeface="Courier New" pitchFamily="49" charset="0"/>
              </a:rPr>
              <a:t>10 AZIENDE</a:t>
            </a:r>
            <a:endParaRPr lang="it-IT" sz="2000" b="1" u="sng" dirty="0" smtClean="0">
              <a:solidFill>
                <a:schemeClr val="tx1"/>
              </a:solidFill>
              <a:latin typeface="+mj-lt"/>
              <a:cs typeface="Arial" pitchFamily="34" charset="0"/>
            </a:endParaRPr>
          </a:p>
        </p:txBody>
      </p:sp>
      <p:sp>
        <p:nvSpPr>
          <p:cNvPr id="16" name="Rettangolo 15"/>
          <p:cNvSpPr/>
          <p:nvPr/>
        </p:nvSpPr>
        <p:spPr>
          <a:xfrm>
            <a:off x="539552" y="1916832"/>
            <a:ext cx="2864887" cy="400110"/>
          </a:xfrm>
          <a:prstGeom prst="rect">
            <a:avLst/>
          </a:prstGeom>
        </p:spPr>
        <p:txBody>
          <a:bodyPr wrap="none">
            <a:spAutoFit/>
          </a:bodyPr>
          <a:lstStyle/>
          <a:p>
            <a:r>
              <a:rPr lang="it-IT" sz="2000" b="1" dirty="0" smtClean="0">
                <a:solidFill>
                  <a:schemeClr val="tx1"/>
                </a:solidFill>
                <a:latin typeface="+mj-lt"/>
                <a:ea typeface="Times New Roman" pitchFamily="18" charset="0"/>
                <a:cs typeface="Times New Roman" pitchFamily="18" charset="0"/>
              </a:rPr>
              <a:t>ANNO 2012 :  </a:t>
            </a:r>
            <a:r>
              <a:rPr lang="it-IT" sz="2000" b="1" u="sng" dirty="0" smtClean="0">
                <a:solidFill>
                  <a:schemeClr val="tx1"/>
                </a:solidFill>
                <a:latin typeface="+mj-lt"/>
                <a:ea typeface="Times New Roman" pitchFamily="18" charset="0"/>
                <a:cs typeface="Times New Roman" pitchFamily="18" charset="0"/>
              </a:rPr>
              <a:t>5 AZIENDE</a:t>
            </a:r>
            <a:endParaRPr lang="it-IT" sz="2000" b="1"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8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Immagine 4"/>
          <p:cNvPicPr>
            <a:picLocks noChangeAspect="1" noChangeArrowheads="1"/>
          </p:cNvPicPr>
          <p:nvPr/>
        </p:nvPicPr>
        <p:blipFill>
          <a:blip r:embed="rId2" cstate="print"/>
          <a:srcRect/>
          <a:stretch>
            <a:fillRect/>
          </a:stretch>
        </p:blipFill>
        <p:spPr bwMode="auto">
          <a:xfrm>
            <a:off x="2339752" y="476672"/>
            <a:ext cx="4464496" cy="865436"/>
          </a:xfrm>
          <a:prstGeom prst="rect">
            <a:avLst/>
          </a:prstGeom>
          <a:noFill/>
          <a:ln w="9525">
            <a:noFill/>
            <a:miter lim="800000"/>
            <a:headEnd/>
            <a:tailEnd/>
          </a:ln>
        </p:spPr>
      </p:pic>
      <p:sp>
        <p:nvSpPr>
          <p:cNvPr id="16" name="Rettangolo 15"/>
          <p:cNvSpPr/>
          <p:nvPr/>
        </p:nvSpPr>
        <p:spPr>
          <a:xfrm>
            <a:off x="539552" y="1916832"/>
            <a:ext cx="2856872" cy="400110"/>
          </a:xfrm>
          <a:prstGeom prst="rect">
            <a:avLst/>
          </a:prstGeom>
        </p:spPr>
        <p:txBody>
          <a:bodyPr wrap="none">
            <a:spAutoFit/>
          </a:bodyPr>
          <a:lstStyle/>
          <a:p>
            <a:r>
              <a:rPr lang="it-IT" sz="2000" b="1" dirty="0" smtClean="0">
                <a:solidFill>
                  <a:schemeClr val="tx1"/>
                </a:solidFill>
                <a:latin typeface="+mj-lt"/>
                <a:ea typeface="Times New Roman" pitchFamily="18" charset="0"/>
                <a:cs typeface="Times New Roman" pitchFamily="18" charset="0"/>
              </a:rPr>
              <a:t>ANNO 2014 : 16</a:t>
            </a:r>
            <a:r>
              <a:rPr lang="it-IT" sz="2000" b="1" u="sng" dirty="0" smtClean="0">
                <a:solidFill>
                  <a:schemeClr val="tx1"/>
                </a:solidFill>
                <a:latin typeface="+mj-lt"/>
                <a:ea typeface="Times New Roman" pitchFamily="18" charset="0"/>
                <a:cs typeface="Times New Roman" pitchFamily="18" charset="0"/>
              </a:rPr>
              <a:t> AZIENDE</a:t>
            </a:r>
            <a:endParaRPr lang="it-IT" sz="2000" b="1" dirty="0">
              <a:latin typeface="+mj-lt"/>
            </a:endParaRPr>
          </a:p>
        </p:txBody>
      </p:sp>
      <p:graphicFrame>
        <p:nvGraphicFramePr>
          <p:cNvPr id="17" name="Chart 4"/>
          <p:cNvGraphicFramePr>
            <a:graphicFrameLocks/>
          </p:cNvGraphicFramePr>
          <p:nvPr/>
        </p:nvGraphicFramePr>
        <p:xfrm>
          <a:off x="4572000" y="2276872"/>
          <a:ext cx="3528392"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ella 18"/>
          <p:cNvGraphicFramePr>
            <a:graphicFrameLocks noGrp="1"/>
          </p:cNvGraphicFramePr>
          <p:nvPr/>
        </p:nvGraphicFramePr>
        <p:xfrm>
          <a:off x="755576" y="3140968"/>
          <a:ext cx="2880321" cy="1389112"/>
        </p:xfrm>
        <a:graphic>
          <a:graphicData uri="http://schemas.openxmlformats.org/drawingml/2006/table">
            <a:tbl>
              <a:tblPr/>
              <a:tblGrid>
                <a:gridCol w="1764820"/>
                <a:gridCol w="1115501"/>
              </a:tblGrid>
              <a:tr h="347278">
                <a:tc gridSpan="2">
                  <a:txBody>
                    <a:bodyPr/>
                    <a:lstStyle/>
                    <a:p>
                      <a:pPr algn="ctr" fontAlgn="b"/>
                      <a:r>
                        <a:rPr lang="it-IT" sz="1800" b="1" i="0" u="none" strike="noStrike" dirty="0">
                          <a:solidFill>
                            <a:srgbClr val="000000"/>
                          </a:solidFill>
                          <a:latin typeface="Calibri"/>
                        </a:rPr>
                        <a:t>Minori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347278">
                <a:tc>
                  <a:txBody>
                    <a:bodyPr/>
                    <a:lstStyle/>
                    <a:p>
                      <a:pPr algn="ctr" fontAlgn="b"/>
                      <a:r>
                        <a:rPr lang="it-IT" sz="1400" b="1" i="0" u="none" strike="noStrike" dirty="0">
                          <a:solidFill>
                            <a:srgbClr val="000000"/>
                          </a:solidFill>
                          <a:latin typeface="Calibri"/>
                        </a:rPr>
                        <a:t>Maltrattamenti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dirty="0">
                          <a:solidFill>
                            <a:srgbClr val="000000"/>
                          </a:solidFill>
                          <a:latin typeface="Calibri"/>
                        </a:rPr>
                        <a:t>355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278">
                <a:tc>
                  <a:txBody>
                    <a:bodyPr/>
                    <a:lstStyle/>
                    <a:p>
                      <a:pPr algn="ctr" fontAlgn="b"/>
                      <a:r>
                        <a:rPr lang="it-IT" sz="1400" b="1" i="0" u="none" strike="noStrike" dirty="0">
                          <a:solidFill>
                            <a:srgbClr val="000000"/>
                          </a:solidFill>
                          <a:latin typeface="Calibri"/>
                        </a:rPr>
                        <a:t>Abusi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dirty="0">
                          <a:solidFill>
                            <a:srgbClr val="000000"/>
                          </a:solidFill>
                          <a:latin typeface="Calibri"/>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278">
                <a:tc>
                  <a:txBody>
                    <a:bodyPr/>
                    <a:lstStyle/>
                    <a:p>
                      <a:pPr algn="ctr" fontAlgn="b"/>
                      <a:r>
                        <a:rPr lang="it-IT" sz="1200" b="1" i="0" u="none" strike="noStrike" dirty="0">
                          <a:solidFill>
                            <a:srgbClr val="000000"/>
                          </a:solidFill>
                          <a:latin typeface="Calibri"/>
                        </a:rPr>
                        <a:t>Totale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it-IT" sz="1400" b="1" i="0" u="none" strike="noStrike" dirty="0">
                          <a:solidFill>
                            <a:srgbClr val="000000"/>
                          </a:solidFill>
                          <a:latin typeface="Calibri"/>
                        </a:rPr>
                        <a:t>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274639"/>
            <a:ext cx="5760640" cy="922114"/>
          </a:xfrm>
          <a:ln w="57150">
            <a:solidFill>
              <a:srgbClr val="FF0000"/>
            </a:solidFill>
          </a:ln>
        </p:spPr>
        <p:txBody>
          <a:bodyPr/>
          <a:lstStyle/>
          <a:p>
            <a:r>
              <a:rPr lang="it-IT" b="1" dirty="0" smtClean="0">
                <a:solidFill>
                  <a:schemeClr val="accent2"/>
                </a:solidFill>
              </a:rPr>
              <a:t>DIRITTI DEI BAMBINI </a:t>
            </a:r>
            <a:endParaRPr lang="it-IT" b="1" dirty="0">
              <a:solidFill>
                <a:schemeClr val="accent2"/>
              </a:solidFill>
            </a:endParaRPr>
          </a:p>
        </p:txBody>
      </p:sp>
      <p:sp>
        <p:nvSpPr>
          <p:cNvPr id="3" name="CasellaDiTesto 2"/>
          <p:cNvSpPr txBox="1"/>
          <p:nvPr/>
        </p:nvSpPr>
        <p:spPr>
          <a:xfrm>
            <a:off x="107504" y="1556792"/>
            <a:ext cx="8742714" cy="4339650"/>
          </a:xfrm>
          <a:prstGeom prst="rect">
            <a:avLst/>
          </a:prstGeom>
          <a:noFill/>
        </p:spPr>
        <p:txBody>
          <a:bodyPr wrap="none" rtlCol="0">
            <a:spAutoFit/>
          </a:bodyPr>
          <a:lstStyle/>
          <a:p>
            <a:pPr>
              <a:lnSpc>
                <a:spcPct val="200000"/>
              </a:lnSpc>
            </a:pPr>
            <a:r>
              <a:rPr lang="it-IT" sz="2400" b="1" dirty="0" smtClean="0">
                <a:solidFill>
                  <a:srgbClr val="FF0000"/>
                </a:solidFill>
              </a:rPr>
              <a:t>1924</a:t>
            </a:r>
            <a:r>
              <a:rPr lang="it-IT" sz="2400" b="1" dirty="0" smtClean="0">
                <a:solidFill>
                  <a:schemeClr val="tx1"/>
                </a:solidFill>
              </a:rPr>
              <a:t> - </a:t>
            </a:r>
            <a:r>
              <a:rPr lang="it-IT" sz="2400" b="1" i="1" dirty="0" smtClean="0">
                <a:solidFill>
                  <a:schemeClr val="accent2"/>
                </a:solidFill>
                <a:effectLst>
                  <a:outerShdw blurRad="38100" dist="38100" dir="2700000" algn="tl">
                    <a:srgbClr val="000000">
                      <a:alpha val="43137"/>
                    </a:srgbClr>
                  </a:outerShdw>
                </a:effectLst>
              </a:rPr>
              <a:t>DICHIARAZIONE DEI DIRITTI DEL FANCIULLO </a:t>
            </a:r>
            <a:r>
              <a:rPr lang="it-IT" sz="2400" b="1" dirty="0" smtClean="0">
                <a:solidFill>
                  <a:schemeClr val="accent2"/>
                </a:solidFill>
              </a:rPr>
              <a:t> </a:t>
            </a:r>
            <a:r>
              <a:rPr lang="it-IT" sz="2400" b="1" dirty="0" smtClean="0">
                <a:solidFill>
                  <a:schemeClr val="tx1"/>
                </a:solidFill>
              </a:rPr>
              <a:t>- Ginevra </a:t>
            </a:r>
          </a:p>
          <a:p>
            <a:pPr>
              <a:lnSpc>
                <a:spcPct val="200000"/>
              </a:lnSpc>
            </a:pPr>
            <a:r>
              <a:rPr lang="it-IT" sz="2400" b="1" dirty="0" smtClean="0">
                <a:solidFill>
                  <a:srgbClr val="FF0000"/>
                </a:solidFill>
              </a:rPr>
              <a:t>1959</a:t>
            </a:r>
            <a:r>
              <a:rPr lang="it-IT" sz="2400" b="1" dirty="0" smtClean="0">
                <a:solidFill>
                  <a:schemeClr val="tx1"/>
                </a:solidFill>
              </a:rPr>
              <a:t> - </a:t>
            </a:r>
            <a:r>
              <a:rPr lang="it-IT" sz="2400" b="1" i="1" dirty="0" smtClean="0">
                <a:solidFill>
                  <a:schemeClr val="accent2"/>
                </a:solidFill>
                <a:effectLst>
                  <a:outerShdw blurRad="38100" dist="38100" dir="2700000" algn="tl">
                    <a:srgbClr val="000000">
                      <a:alpha val="43137"/>
                    </a:srgbClr>
                  </a:outerShdw>
                </a:effectLst>
              </a:rPr>
              <a:t>CARTA DEI DIRITTI DEL FANCIULLO  </a:t>
            </a:r>
            <a:r>
              <a:rPr lang="it-IT" sz="2400" b="1" i="1" dirty="0" smtClean="0">
                <a:solidFill>
                  <a:schemeClr val="tx1"/>
                </a:solidFill>
                <a:effectLst>
                  <a:outerShdw blurRad="38100" dist="38100" dir="2700000" algn="tl">
                    <a:srgbClr val="000000">
                      <a:alpha val="43137"/>
                    </a:srgbClr>
                  </a:outerShdw>
                </a:effectLst>
              </a:rPr>
              <a:t>-</a:t>
            </a:r>
            <a:r>
              <a:rPr lang="it-IT" sz="2400" b="1" dirty="0" smtClean="0">
                <a:solidFill>
                  <a:schemeClr val="tx1"/>
                </a:solidFill>
              </a:rPr>
              <a:t> ONU</a:t>
            </a:r>
          </a:p>
          <a:p>
            <a:pPr>
              <a:lnSpc>
                <a:spcPct val="200000"/>
              </a:lnSpc>
            </a:pPr>
            <a:r>
              <a:rPr lang="it-IT" sz="2400" b="1" dirty="0" smtClean="0">
                <a:solidFill>
                  <a:srgbClr val="FF0000"/>
                </a:solidFill>
              </a:rPr>
              <a:t>1989 </a:t>
            </a:r>
            <a:r>
              <a:rPr lang="it-IT" sz="2400" b="1" dirty="0" smtClean="0">
                <a:solidFill>
                  <a:schemeClr val="tx1"/>
                </a:solidFill>
              </a:rPr>
              <a:t>- </a:t>
            </a:r>
            <a:r>
              <a:rPr lang="it-IT" sz="2400" b="1" i="1" dirty="0" smtClean="0">
                <a:solidFill>
                  <a:schemeClr val="accent2"/>
                </a:solidFill>
                <a:effectLst>
                  <a:outerShdw blurRad="38100" dist="38100" dir="2700000" algn="tl">
                    <a:srgbClr val="000000">
                      <a:alpha val="43137"/>
                    </a:srgbClr>
                  </a:outerShdw>
                </a:effectLst>
              </a:rPr>
              <a:t>CONVENZIONE INTERNAZIONALE SUI DIRITTI DELL’INFANZIA</a:t>
            </a:r>
            <a:r>
              <a:rPr lang="it-IT" sz="2400" b="1" dirty="0" smtClean="0">
                <a:solidFill>
                  <a:schemeClr val="accent2"/>
                </a:solidFill>
              </a:rPr>
              <a:t> </a:t>
            </a:r>
          </a:p>
          <a:p>
            <a:r>
              <a:rPr lang="it-IT" sz="2400" b="1" dirty="0" smtClean="0">
                <a:solidFill>
                  <a:schemeClr val="tx1"/>
                </a:solidFill>
              </a:rPr>
              <a:t>                                                                                                - Nazioni Unite</a:t>
            </a:r>
          </a:p>
          <a:p>
            <a:pPr>
              <a:lnSpc>
                <a:spcPct val="150000"/>
              </a:lnSpc>
            </a:pPr>
            <a:r>
              <a:rPr lang="it-IT" sz="2400" b="1" dirty="0" smtClean="0">
                <a:solidFill>
                  <a:srgbClr val="FF0000"/>
                </a:solidFill>
              </a:rPr>
              <a:t>2000</a:t>
            </a:r>
            <a:r>
              <a:rPr lang="it-IT" sz="2400" b="1" dirty="0" smtClean="0">
                <a:solidFill>
                  <a:schemeClr val="tx1"/>
                </a:solidFill>
              </a:rPr>
              <a:t> - </a:t>
            </a:r>
            <a:r>
              <a:rPr lang="it-IT" sz="2400" b="1" i="1" dirty="0" smtClean="0">
                <a:solidFill>
                  <a:schemeClr val="accent2"/>
                </a:solidFill>
                <a:effectLst>
                  <a:outerShdw blurRad="38100" dist="38100" dir="2700000" algn="tl">
                    <a:srgbClr val="000000">
                      <a:alpha val="43137"/>
                    </a:srgbClr>
                  </a:outerShdw>
                </a:effectLst>
              </a:rPr>
              <a:t>PROTOCOLLO ALLA CONVENZIONE DEI DIRITTI </a:t>
            </a:r>
          </a:p>
          <a:p>
            <a:pPr>
              <a:lnSpc>
                <a:spcPct val="150000"/>
              </a:lnSpc>
            </a:pPr>
            <a:r>
              <a:rPr lang="it-IT" sz="2400" b="1" i="1" dirty="0" smtClean="0">
                <a:solidFill>
                  <a:schemeClr val="accent2"/>
                </a:solidFill>
                <a:effectLst>
                  <a:outerShdw blurRad="38100" dist="38100" dir="2700000" algn="tl">
                    <a:srgbClr val="000000">
                      <a:alpha val="43137"/>
                    </a:srgbClr>
                  </a:outerShdw>
                </a:effectLst>
              </a:rPr>
              <a:t>            DEL FANCIULLO SULLA VENDITA, LA PROSITUZIONE DEI </a:t>
            </a:r>
          </a:p>
          <a:p>
            <a:pPr>
              <a:lnSpc>
                <a:spcPct val="150000"/>
              </a:lnSpc>
            </a:pPr>
            <a:r>
              <a:rPr lang="it-IT" sz="2400" b="1" i="1" dirty="0" smtClean="0">
                <a:solidFill>
                  <a:schemeClr val="accent2"/>
                </a:solidFill>
                <a:effectLst>
                  <a:outerShdw blurRad="38100" dist="38100" dir="2700000" algn="tl">
                    <a:srgbClr val="000000">
                      <a:alpha val="43137"/>
                    </a:srgbClr>
                  </a:outerShdw>
                </a:effectLst>
              </a:rPr>
              <a:t>            BAMBINI E LA PORNOGRAFIA RAPPRESENTANTE I BAMBINI</a:t>
            </a:r>
            <a:endParaRPr lang="it-IT" sz="2400" b="1" i="1" dirty="0">
              <a:solidFill>
                <a:schemeClr val="accent2"/>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404664"/>
            <a:ext cx="8224838" cy="4521200"/>
          </a:xfrm>
        </p:spPr>
        <p:txBody>
          <a:bodyPr/>
          <a:lstStyle/>
          <a:p>
            <a:r>
              <a:rPr lang="it-IT" dirty="0"/>
              <a:t>Il servizio Gaia.</a:t>
            </a:r>
            <a:r>
              <a:rPr lang="it-IT" b="0" dirty="0"/>
              <a:t> Gaia (Gruppo abusi infanzia e adolescenza) è un servizio dedicato alla tutela dei diritti dei minori sia nell'ottica della prevenzione che dell'emersione di casi sospetti di abusi e maltrattamenti.</a:t>
            </a:r>
          </a:p>
          <a:p>
            <a:r>
              <a:rPr lang="it-IT" b="0" dirty="0"/>
              <a:t>L'attività di Gaia è cominciata nel 2005; dal 2008 al giugno del 2015 il servizio si è occupato della presa in carico di circa 500 bambini e adolescenti, con un trend in continua crescita. In quest’arco di tempo, gli specialisti coinvolti nel gruppo, lavorando in modo sinergico, hanno garantito ai minori un’accoglienza efficace e un corretto inquadramento diagnostico del problema.</a:t>
            </a:r>
            <a:endParaRPr lang="it-IT" dirty="0"/>
          </a:p>
        </p:txBody>
      </p:sp>
    </p:spTree>
    <p:extLst>
      <p:ext uri="{BB962C8B-B14F-4D97-AF65-F5344CB8AC3E}">
        <p14:creationId xmlns:p14="http://schemas.microsoft.com/office/powerpoint/2010/main" val="2521373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2209800" y="671513"/>
            <a:ext cx="7772400" cy="2835275"/>
          </a:xfrm>
        </p:spPr>
        <p:txBody>
          <a:bodyPr lIns="92160" tIns="46080" rIns="92160" bIns="46080" anchor="b">
            <a:spAutoFit/>
          </a:bodyPr>
          <a:lstStyle/>
          <a:p>
            <a:pPr eaLnBrk="1" hangingPunct="1">
              <a:buClr>
                <a:srgbClr val="FFFFFF"/>
              </a:buClr>
              <a:buFont typeface="Batang" pitchFamily="18" charset="-127"/>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6000" b="1" dirty="0">
                <a:solidFill>
                  <a:srgbClr val="FFFFFF"/>
                </a:solidFill>
                <a:effectLst>
                  <a:outerShdw blurRad="38100" dist="38100" dir="2700000" algn="tl">
                    <a:srgbClr val="000000"/>
                  </a:outerShdw>
                </a:effectLst>
                <a:latin typeface="Batang" pitchFamily="18" charset="-127"/>
                <a:cs typeface="Times New Roman" pitchFamily="18" charset="0"/>
              </a:rPr>
              <a:t/>
            </a:r>
            <a:br>
              <a:rPr lang="en-GB" sz="6000" b="1" dirty="0">
                <a:solidFill>
                  <a:srgbClr val="FFFFFF"/>
                </a:solidFill>
                <a:effectLst>
                  <a:outerShdw blurRad="38100" dist="38100" dir="2700000" algn="tl">
                    <a:srgbClr val="000000"/>
                  </a:outerShdw>
                </a:effectLst>
                <a:latin typeface="Batang" pitchFamily="18" charset="-127"/>
                <a:cs typeface="Times New Roman" pitchFamily="18" charset="0"/>
              </a:rPr>
            </a:br>
            <a:r>
              <a:rPr lang="en-GB" sz="6000" b="1" dirty="0">
                <a:solidFill>
                  <a:srgbClr val="FFFFFF"/>
                </a:solidFill>
                <a:effectLst>
                  <a:outerShdw blurRad="38100" dist="38100" dir="2700000" algn="tl">
                    <a:srgbClr val="000000"/>
                  </a:outerShdw>
                </a:effectLst>
                <a:latin typeface="Batang" pitchFamily="18" charset="-127"/>
                <a:cs typeface="Times New Roman" pitchFamily="18" charset="0"/>
              </a:rPr>
              <a:t/>
            </a:r>
            <a:br>
              <a:rPr lang="en-GB" sz="6000" b="1" dirty="0">
                <a:solidFill>
                  <a:srgbClr val="FFFFFF"/>
                </a:solidFill>
                <a:effectLst>
                  <a:outerShdw blurRad="38100" dist="38100" dir="2700000" algn="tl">
                    <a:srgbClr val="000000"/>
                  </a:outerShdw>
                </a:effectLst>
                <a:latin typeface="Batang" pitchFamily="18" charset="-127"/>
                <a:cs typeface="Times New Roman" pitchFamily="18" charset="0"/>
              </a:rPr>
            </a:br>
            <a:endParaRPr lang="en-GB" sz="6000" b="1" dirty="0">
              <a:solidFill>
                <a:srgbClr val="FFFFFF"/>
              </a:solidFill>
              <a:effectLst>
                <a:outerShdw blurRad="38100" dist="38100" dir="2700000" algn="tl">
                  <a:srgbClr val="000000"/>
                </a:outerShdw>
              </a:effectLst>
              <a:latin typeface="Batang" pitchFamily="18" charset="-127"/>
              <a:cs typeface="Times New Roman" pitchFamily="18" charset="0"/>
            </a:endParaRPr>
          </a:p>
        </p:txBody>
      </p:sp>
      <p:sp>
        <p:nvSpPr>
          <p:cNvPr id="11267" name="Text Box 3"/>
          <p:cNvSpPr txBox="1">
            <a:spLocks noChangeArrowheads="1"/>
          </p:cNvSpPr>
          <p:nvPr/>
        </p:nvSpPr>
        <p:spPr bwMode="auto">
          <a:xfrm>
            <a:off x="533400" y="2133600"/>
            <a:ext cx="8077200" cy="671513"/>
          </a:xfrm>
          <a:prstGeom prst="rect">
            <a:avLst/>
          </a:prstGeom>
          <a:noFill/>
          <a:ln w="9525">
            <a:noFill/>
            <a:round/>
            <a:headEnd/>
            <a:tailEnd/>
          </a:ln>
        </p:spPr>
        <p:txBody>
          <a:bodyPr lIns="360000" tIns="0" rIns="0" bIns="0" anchorCtr="1">
            <a:spAutoFit/>
          </a:bodyPr>
          <a:lstStyle/>
          <a:p>
            <a:pPr>
              <a:buClr>
                <a:srgbClr val="FF0033"/>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i="1">
                <a:solidFill>
                  <a:srgbClr val="FF0033"/>
                </a:solidFill>
                <a:latin typeface="Arial" charset="0"/>
                <a:cs typeface="Times New Roman" pitchFamily="18" charset="0"/>
              </a:rPr>
              <a:t> </a:t>
            </a:r>
          </a:p>
        </p:txBody>
      </p:sp>
      <p:sp>
        <p:nvSpPr>
          <p:cNvPr id="11268" name="Text Box 4"/>
          <p:cNvSpPr txBox="1">
            <a:spLocks noChangeArrowheads="1"/>
          </p:cNvSpPr>
          <p:nvPr/>
        </p:nvSpPr>
        <p:spPr bwMode="auto">
          <a:xfrm>
            <a:off x="176213" y="1971675"/>
            <a:ext cx="360362" cy="669925"/>
          </a:xfrm>
          <a:prstGeom prst="rect">
            <a:avLst/>
          </a:prstGeom>
          <a:noFill/>
          <a:ln w="9525">
            <a:noFill/>
            <a:round/>
            <a:headEnd/>
            <a:tailEnd/>
          </a:ln>
        </p:spPr>
        <p:txBody>
          <a:bodyPr wrap="none" anchor="ctr"/>
          <a:lstStyle/>
          <a:p>
            <a:endParaRPr lang="it-IT"/>
          </a:p>
        </p:txBody>
      </p:sp>
      <p:sp>
        <p:nvSpPr>
          <p:cNvPr id="11269" name="Text Box 5"/>
          <p:cNvSpPr txBox="1">
            <a:spLocks noChangeArrowheads="1"/>
          </p:cNvSpPr>
          <p:nvPr/>
        </p:nvSpPr>
        <p:spPr bwMode="auto">
          <a:xfrm>
            <a:off x="179512" y="188640"/>
            <a:ext cx="8610600" cy="6321731"/>
          </a:xfrm>
          <a:prstGeom prst="rect">
            <a:avLst/>
          </a:prstGeom>
          <a:noFill/>
          <a:ln w="9525">
            <a:noFill/>
            <a:round/>
            <a:headEnd/>
            <a:tailEnd/>
          </a:ln>
        </p:spPr>
        <p:txBody>
          <a:bodyPr lIns="360000" tIns="0" rIns="0" bIns="0" anchorCtr="1">
            <a:spAutoFit/>
          </a:bodyPr>
          <a:lstStyle/>
          <a:p>
            <a:pPr algn="just">
              <a:buClr>
                <a:srgbClr val="00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534400" algn="l"/>
                <a:tab pos="8983663" algn="l"/>
              </a:tabLst>
            </a:pPr>
            <a:endParaRPr lang="en-GB" b="1" dirty="0">
              <a:solidFill>
                <a:srgbClr val="00FF00"/>
              </a:solidFill>
              <a:latin typeface="Arial" charset="0"/>
              <a:cs typeface="Times New Roman" pitchFamily="18" charset="0"/>
            </a:endParaRPr>
          </a:p>
          <a:p>
            <a:pP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534400" algn="l"/>
                <a:tab pos="8983663" algn="l"/>
              </a:tabLst>
            </a:pPr>
            <a:r>
              <a:rPr lang="en-GB" sz="3200" b="1" dirty="0" smtClean="0">
                <a:solidFill>
                  <a:schemeClr val="tx1"/>
                </a:solidFill>
                <a:latin typeface="+mn-lt"/>
                <a:cs typeface="Times New Roman" pitchFamily="18" charset="0"/>
              </a:rPr>
              <a:t>1978</a:t>
            </a:r>
            <a:r>
              <a:rPr lang="en-GB" sz="2400" b="1" dirty="0" smtClean="0">
                <a:solidFill>
                  <a:schemeClr val="tx1"/>
                </a:solidFill>
                <a:latin typeface="+mn-lt"/>
                <a:cs typeface="Times New Roman" pitchFamily="18" charset="0"/>
              </a:rPr>
              <a:t>:   </a:t>
            </a:r>
            <a:r>
              <a:rPr lang="en-GB" sz="2800" b="1" i="1" dirty="0" smtClean="0">
                <a:solidFill>
                  <a:schemeClr val="tx1"/>
                </a:solidFill>
                <a:latin typeface="+mn-lt"/>
                <a:cs typeface="Times New Roman" pitchFamily="18" charset="0"/>
              </a:rPr>
              <a:t>CONSIGLIO  D’EUROPA</a:t>
            </a:r>
            <a:endParaRPr lang="en-GB" sz="2400" b="1" i="1" dirty="0" smtClean="0">
              <a:solidFill>
                <a:schemeClr val="tx1"/>
              </a:solidFill>
              <a:latin typeface="+mn-lt"/>
              <a:cs typeface="Times New Roman" pitchFamily="18" charset="0"/>
            </a:endParaRPr>
          </a:p>
          <a:p>
            <a:pP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534400" algn="l"/>
                <a:tab pos="8983663" algn="l"/>
              </a:tabLst>
            </a:pPr>
            <a:endParaRPr lang="en-GB" sz="2400" b="1" i="1" dirty="0">
              <a:solidFill>
                <a:schemeClr val="tx1"/>
              </a:solidFill>
              <a:latin typeface="+mn-lt"/>
              <a:cs typeface="Times New Roman" pitchFamily="18" charset="0"/>
            </a:endParaRPr>
          </a:p>
          <a:p>
            <a:pPr>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534400" algn="l"/>
                <a:tab pos="8983663" algn="l"/>
              </a:tabLst>
            </a:pPr>
            <a:r>
              <a:rPr lang="en-GB" sz="2400" b="1" i="1" u="sng" dirty="0">
                <a:solidFill>
                  <a:schemeClr val="tx1"/>
                </a:solidFill>
                <a:latin typeface="+mn-lt"/>
                <a:cs typeface="Times New Roman" pitchFamily="18" charset="0"/>
              </a:rPr>
              <a:t>formula</a:t>
            </a:r>
            <a:r>
              <a:rPr lang="en-GB" sz="2400" b="1" i="1" dirty="0">
                <a:solidFill>
                  <a:schemeClr val="tx1"/>
                </a:solidFill>
                <a:latin typeface="+mn-lt"/>
                <a:cs typeface="Times New Roman" pitchFamily="18" charset="0"/>
              </a:rPr>
              <a:t> la </a:t>
            </a:r>
            <a:r>
              <a:rPr lang="en-GB" sz="2400" b="1" i="1" dirty="0" smtClean="0">
                <a:solidFill>
                  <a:schemeClr val="tx1"/>
                </a:solidFill>
                <a:latin typeface="+mn-lt"/>
                <a:cs typeface="Times New Roman" pitchFamily="18" charset="0"/>
              </a:rPr>
              <a:t>         </a:t>
            </a:r>
            <a:r>
              <a:rPr lang="en-GB" sz="3600" b="1" u="sng" dirty="0">
                <a:solidFill>
                  <a:srgbClr val="C00000"/>
                </a:solidFill>
                <a:latin typeface="+mn-lt"/>
                <a:cs typeface="Times New Roman" pitchFamily="18" charset="0"/>
              </a:rPr>
              <a:t>DEFINIZIONE DI ABUSO</a:t>
            </a:r>
            <a:r>
              <a:rPr lang="en-GB" sz="3600" b="1" dirty="0">
                <a:solidFill>
                  <a:srgbClr val="C00000"/>
                </a:solidFill>
                <a:latin typeface="+mn-lt"/>
                <a:cs typeface="Times New Roman" pitchFamily="18" charset="0"/>
              </a:rPr>
              <a:t>  </a:t>
            </a:r>
            <a:endParaRPr lang="en-GB" sz="3600" b="1" dirty="0" smtClean="0">
              <a:solidFill>
                <a:srgbClr val="C00000"/>
              </a:solidFill>
              <a:latin typeface="+mn-lt"/>
              <a:cs typeface="Times New Roman" pitchFamily="18" charset="0"/>
            </a:endParaRPr>
          </a:p>
          <a:p>
            <a:pPr>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534400" algn="l"/>
                <a:tab pos="8983663" algn="l"/>
              </a:tabLst>
            </a:pPr>
            <a:endParaRPr lang="en-GB" sz="3200" b="1" dirty="0" smtClean="0">
              <a:solidFill>
                <a:srgbClr val="C00000"/>
              </a:solidFill>
              <a:latin typeface="+mn-lt"/>
              <a:cs typeface="Times New Roman" pitchFamily="18" charset="0"/>
            </a:endParaRPr>
          </a:p>
          <a:p>
            <a:pPr>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534400" algn="l"/>
                <a:tab pos="8983663" algn="l"/>
              </a:tabLst>
            </a:pPr>
            <a:r>
              <a:rPr lang="en-GB" sz="2400" b="1" i="1" dirty="0" err="1" smtClean="0">
                <a:solidFill>
                  <a:schemeClr val="tx1"/>
                </a:solidFill>
                <a:latin typeface="+mn-lt"/>
                <a:cs typeface="Times New Roman" pitchFamily="18" charset="0"/>
              </a:rPr>
              <a:t>sostenendo</a:t>
            </a:r>
            <a:r>
              <a:rPr lang="en-GB" sz="2400" b="1" i="1" dirty="0" smtClean="0">
                <a:solidFill>
                  <a:schemeClr val="tx1"/>
                </a:solidFill>
                <a:latin typeface="+mn-lt"/>
                <a:cs typeface="Times New Roman" pitchFamily="18" charset="0"/>
              </a:rPr>
              <a:t> </a:t>
            </a:r>
            <a:r>
              <a:rPr lang="en-GB" sz="2400" b="1" i="1" dirty="0" err="1" smtClean="0">
                <a:solidFill>
                  <a:schemeClr val="tx1"/>
                </a:solidFill>
                <a:latin typeface="+mn-lt"/>
                <a:cs typeface="Times New Roman" pitchFamily="18" charset="0"/>
              </a:rPr>
              <a:t>che</a:t>
            </a:r>
            <a:r>
              <a:rPr lang="en-GB" sz="2400" b="1" i="1" dirty="0" smtClean="0">
                <a:solidFill>
                  <a:schemeClr val="tx1"/>
                </a:solidFill>
                <a:latin typeface="+mn-lt"/>
                <a:cs typeface="Times New Roman" pitchFamily="18" charset="0"/>
              </a:rPr>
              <a:t> </a:t>
            </a:r>
            <a:r>
              <a:rPr lang="en-GB" sz="2400" b="1" i="1" u="sng" dirty="0" err="1" smtClean="0">
                <a:solidFill>
                  <a:schemeClr val="tx1"/>
                </a:solidFill>
                <a:latin typeface="+mn-lt"/>
                <a:cs typeface="Times New Roman" pitchFamily="18" charset="0"/>
              </a:rPr>
              <a:t>l’abuso</a:t>
            </a:r>
            <a:r>
              <a:rPr lang="en-GB" sz="2400" b="1" i="1" u="sng" dirty="0" smtClean="0">
                <a:solidFill>
                  <a:schemeClr val="tx1"/>
                </a:solidFill>
                <a:latin typeface="+mn-lt"/>
                <a:cs typeface="Times New Roman" pitchFamily="18" charset="0"/>
              </a:rPr>
              <a:t> è </a:t>
            </a:r>
            <a:r>
              <a:rPr lang="en-GB" sz="2400" b="1" i="1" u="sng" dirty="0" err="1" smtClean="0">
                <a:solidFill>
                  <a:schemeClr val="tx1"/>
                </a:solidFill>
                <a:latin typeface="+mn-lt"/>
                <a:cs typeface="Times New Roman" pitchFamily="18" charset="0"/>
              </a:rPr>
              <a:t>rappresentato</a:t>
            </a:r>
            <a:r>
              <a:rPr lang="en-GB" sz="2400" b="1" i="1" dirty="0" smtClean="0">
                <a:solidFill>
                  <a:schemeClr val="tx1"/>
                </a:solidFill>
                <a:latin typeface="+mn-lt"/>
                <a:cs typeface="Times New Roman" pitchFamily="18" charset="0"/>
              </a:rPr>
              <a:t>:</a:t>
            </a:r>
            <a:endParaRPr lang="en-GB" sz="2400" b="1" i="1" dirty="0">
              <a:solidFill>
                <a:schemeClr val="tx1"/>
              </a:solidFill>
              <a:latin typeface="+mn-lt"/>
              <a:cs typeface="Times New Roman" pitchFamily="18" charset="0"/>
            </a:endParaRPr>
          </a:p>
          <a:p>
            <a:pPr>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534400" algn="l"/>
                <a:tab pos="8983663" algn="l"/>
              </a:tabLst>
            </a:pPr>
            <a:endParaRPr lang="en-GB" sz="2400" b="1" dirty="0" smtClean="0">
              <a:solidFill>
                <a:schemeClr val="tx1"/>
              </a:solidFill>
              <a:latin typeface="+mn-lt"/>
              <a:cs typeface="Times New Roman" pitchFamily="18" charset="0"/>
            </a:endParaRPr>
          </a:p>
          <a:p>
            <a:pPr>
              <a:lnSpc>
                <a:spcPct val="120000"/>
              </a:lnSpc>
              <a:buClr>
                <a:srgbClr val="00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534400" algn="l"/>
                <a:tab pos="8983663" algn="l"/>
              </a:tabLst>
            </a:pPr>
            <a:r>
              <a:rPr lang="en-GB" sz="2400" b="1" dirty="0" smtClean="0">
                <a:solidFill>
                  <a:schemeClr val="tx1"/>
                </a:solidFill>
                <a:latin typeface="+mn-lt"/>
                <a:cs typeface="Times New Roman" pitchFamily="18" charset="0"/>
              </a:rPr>
              <a:t>“</a:t>
            </a:r>
            <a:r>
              <a:rPr lang="en-GB" sz="2400" b="1" dirty="0" err="1" smtClean="0">
                <a:solidFill>
                  <a:schemeClr val="tx1"/>
                </a:solidFill>
                <a:latin typeface="+mn-lt"/>
                <a:cs typeface="Times New Roman" pitchFamily="18" charset="0"/>
              </a:rPr>
              <a:t>Gli</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atti</a:t>
            </a:r>
            <a:r>
              <a:rPr lang="en-GB" sz="2400" b="1" dirty="0" smtClean="0">
                <a:solidFill>
                  <a:schemeClr val="tx1"/>
                </a:solidFill>
                <a:latin typeface="+mn-lt"/>
                <a:cs typeface="Times New Roman" pitchFamily="18" charset="0"/>
              </a:rPr>
              <a:t> e le </a:t>
            </a:r>
            <a:r>
              <a:rPr lang="en-GB" sz="2400" b="1" u="sng" dirty="0" err="1" smtClean="0">
                <a:solidFill>
                  <a:schemeClr val="tx1"/>
                </a:solidFill>
                <a:latin typeface="+mn-lt"/>
                <a:cs typeface="Times New Roman" pitchFamily="18" charset="0"/>
              </a:rPr>
              <a:t>carenze</a:t>
            </a:r>
            <a:r>
              <a:rPr lang="en-GB" sz="2400" b="1" u="sng" dirty="0" smtClean="0">
                <a:solidFill>
                  <a:schemeClr val="tx1"/>
                </a:solidFill>
                <a:latin typeface="+mn-lt"/>
                <a:cs typeface="Times New Roman" pitchFamily="18" charset="0"/>
              </a:rPr>
              <a:t> </a:t>
            </a:r>
            <a:r>
              <a:rPr lang="en-GB" sz="2400" b="1" u="sng" dirty="0" err="1" smtClean="0">
                <a:solidFill>
                  <a:schemeClr val="tx1"/>
                </a:solidFill>
                <a:latin typeface="+mn-lt"/>
                <a:cs typeface="Times New Roman" pitchFamily="18" charset="0"/>
              </a:rPr>
              <a:t>di</a:t>
            </a:r>
            <a:r>
              <a:rPr lang="en-GB" sz="2400" b="1" u="sng" dirty="0" smtClean="0">
                <a:solidFill>
                  <a:schemeClr val="tx1"/>
                </a:solidFill>
                <a:latin typeface="+mn-lt"/>
                <a:cs typeface="Times New Roman" pitchFamily="18" charset="0"/>
              </a:rPr>
              <a:t> cure</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che</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turbano</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gravemente</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il</a:t>
            </a:r>
            <a:r>
              <a:rPr lang="en-GB" sz="2400" b="1" dirty="0" smtClean="0">
                <a:solidFill>
                  <a:schemeClr val="tx1"/>
                </a:solidFill>
                <a:latin typeface="+mn-lt"/>
                <a:cs typeface="Times New Roman" pitchFamily="18" charset="0"/>
              </a:rPr>
              <a:t> bambino e </a:t>
            </a:r>
            <a:r>
              <a:rPr lang="en-GB" sz="2400" b="1" dirty="0" err="1" smtClean="0">
                <a:solidFill>
                  <a:schemeClr val="tx1"/>
                </a:solidFill>
                <a:latin typeface="+mn-lt"/>
                <a:cs typeface="Times New Roman" pitchFamily="18" charset="0"/>
              </a:rPr>
              <a:t>l’adolescente</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attentano</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alla</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sua</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integrità</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corporea</a:t>
            </a:r>
            <a:r>
              <a:rPr lang="en-GB" sz="2400" b="1" dirty="0" smtClean="0">
                <a:solidFill>
                  <a:schemeClr val="tx1"/>
                </a:solidFill>
                <a:latin typeface="+mn-lt"/>
                <a:cs typeface="Times New Roman" pitchFamily="18" charset="0"/>
              </a:rPr>
              <a:t>, al </a:t>
            </a:r>
            <a:r>
              <a:rPr lang="en-GB" sz="2400" b="1" dirty="0" err="1" smtClean="0">
                <a:solidFill>
                  <a:schemeClr val="tx1"/>
                </a:solidFill>
                <a:latin typeface="+mn-lt"/>
                <a:cs typeface="Times New Roman" pitchFamily="18" charset="0"/>
              </a:rPr>
              <a:t>suo</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sviluppo</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fisico</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affettivo</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intellettivo</a:t>
            </a:r>
            <a:r>
              <a:rPr lang="en-GB" sz="2400" b="1" dirty="0" smtClean="0">
                <a:solidFill>
                  <a:schemeClr val="tx1"/>
                </a:solidFill>
                <a:latin typeface="+mn-lt"/>
                <a:cs typeface="Times New Roman" pitchFamily="18" charset="0"/>
              </a:rPr>
              <a:t> e morale, le cui </a:t>
            </a:r>
            <a:r>
              <a:rPr lang="en-GB" sz="2400" b="1" dirty="0" err="1" smtClean="0">
                <a:solidFill>
                  <a:schemeClr val="tx1"/>
                </a:solidFill>
                <a:latin typeface="+mn-lt"/>
                <a:cs typeface="Times New Roman" pitchFamily="18" charset="0"/>
              </a:rPr>
              <a:t>manifestazioni</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sono</a:t>
            </a:r>
            <a:r>
              <a:rPr lang="en-GB" sz="2400" b="1" dirty="0" smtClean="0">
                <a:solidFill>
                  <a:schemeClr val="tx1"/>
                </a:solidFill>
                <a:latin typeface="+mn-lt"/>
                <a:cs typeface="Times New Roman" pitchFamily="18" charset="0"/>
              </a:rPr>
              <a:t> : la </a:t>
            </a:r>
            <a:r>
              <a:rPr lang="en-GB" sz="2400" b="1" dirty="0" err="1" smtClean="0">
                <a:solidFill>
                  <a:schemeClr val="tx1"/>
                </a:solidFill>
                <a:latin typeface="+mn-lt"/>
                <a:cs typeface="Times New Roman" pitchFamily="18" charset="0"/>
              </a:rPr>
              <a:t>trascuratezza</a:t>
            </a:r>
            <a:r>
              <a:rPr lang="en-GB" sz="2400" b="1" dirty="0" smtClean="0">
                <a:solidFill>
                  <a:schemeClr val="tx1"/>
                </a:solidFill>
                <a:latin typeface="+mn-lt"/>
                <a:cs typeface="Times New Roman" pitchFamily="18" charset="0"/>
              </a:rPr>
              <a:t> e/o le </a:t>
            </a:r>
            <a:r>
              <a:rPr lang="en-GB" sz="2400" b="1" dirty="0" err="1" smtClean="0">
                <a:solidFill>
                  <a:schemeClr val="tx1"/>
                </a:solidFill>
                <a:latin typeface="+mn-lt"/>
                <a:cs typeface="Times New Roman" pitchFamily="18" charset="0"/>
              </a:rPr>
              <a:t>lesioni</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di</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ordine</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fisico</a:t>
            </a:r>
            <a:r>
              <a:rPr lang="en-GB" sz="2400" b="1" dirty="0" smtClean="0">
                <a:solidFill>
                  <a:schemeClr val="tx1"/>
                </a:solidFill>
                <a:latin typeface="+mn-lt"/>
                <a:cs typeface="Times New Roman" pitchFamily="18" charset="0"/>
              </a:rPr>
              <a:t> e/o </a:t>
            </a:r>
            <a:r>
              <a:rPr lang="en-GB" sz="2400" b="1" dirty="0" err="1" smtClean="0">
                <a:solidFill>
                  <a:schemeClr val="tx1"/>
                </a:solidFill>
                <a:latin typeface="+mn-lt"/>
                <a:cs typeface="Times New Roman" pitchFamily="18" charset="0"/>
              </a:rPr>
              <a:t>psichico</a:t>
            </a:r>
            <a:r>
              <a:rPr lang="en-GB" sz="2400" b="1" dirty="0" smtClean="0">
                <a:solidFill>
                  <a:schemeClr val="tx1"/>
                </a:solidFill>
                <a:latin typeface="+mn-lt"/>
                <a:cs typeface="Times New Roman" pitchFamily="18" charset="0"/>
              </a:rPr>
              <a:t>, e/o </a:t>
            </a:r>
            <a:r>
              <a:rPr lang="en-GB" sz="2400" b="1" dirty="0" err="1" smtClean="0">
                <a:solidFill>
                  <a:schemeClr val="tx1"/>
                </a:solidFill>
                <a:latin typeface="+mn-lt"/>
                <a:cs typeface="Times New Roman" pitchFamily="18" charset="0"/>
              </a:rPr>
              <a:t>sessuale</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da</a:t>
            </a:r>
            <a:r>
              <a:rPr lang="en-GB" sz="2400" b="1" dirty="0" smtClean="0">
                <a:solidFill>
                  <a:schemeClr val="tx1"/>
                </a:solidFill>
                <a:latin typeface="+mn-lt"/>
                <a:cs typeface="Times New Roman" pitchFamily="18" charset="0"/>
              </a:rPr>
              <a:t> parte </a:t>
            </a:r>
            <a:r>
              <a:rPr lang="en-GB" sz="2400" b="1" dirty="0" err="1" smtClean="0">
                <a:solidFill>
                  <a:schemeClr val="tx1"/>
                </a:solidFill>
                <a:latin typeface="+mn-lt"/>
                <a:cs typeface="Times New Roman" pitchFamily="18" charset="0"/>
              </a:rPr>
              <a:t>di</a:t>
            </a:r>
            <a:r>
              <a:rPr lang="en-GB" sz="2400" b="1" dirty="0" smtClean="0">
                <a:solidFill>
                  <a:schemeClr val="tx1"/>
                </a:solidFill>
                <a:latin typeface="+mn-lt"/>
                <a:cs typeface="Times New Roman" pitchFamily="18" charset="0"/>
              </a:rPr>
              <a:t> un </a:t>
            </a:r>
            <a:r>
              <a:rPr lang="en-GB" sz="2400" b="1" dirty="0" err="1" smtClean="0">
                <a:solidFill>
                  <a:schemeClr val="tx1"/>
                </a:solidFill>
                <a:latin typeface="+mn-lt"/>
                <a:cs typeface="Times New Roman" pitchFamily="18" charset="0"/>
              </a:rPr>
              <a:t>familiare</a:t>
            </a:r>
            <a:r>
              <a:rPr lang="en-GB" sz="2400" b="1" dirty="0" smtClean="0">
                <a:solidFill>
                  <a:schemeClr val="tx1"/>
                </a:solidFill>
                <a:latin typeface="+mn-lt"/>
                <a:cs typeface="Times New Roman" pitchFamily="18" charset="0"/>
              </a:rPr>
              <a:t> o </a:t>
            </a:r>
            <a:r>
              <a:rPr lang="en-GB" sz="2400" b="1" dirty="0" err="1" smtClean="0">
                <a:solidFill>
                  <a:schemeClr val="tx1"/>
                </a:solidFill>
                <a:latin typeface="+mn-lt"/>
                <a:cs typeface="Times New Roman" pitchFamily="18" charset="0"/>
              </a:rPr>
              <a:t>di</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altri</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che</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hanno</a:t>
            </a:r>
            <a:r>
              <a:rPr lang="en-GB" sz="2400" b="1" dirty="0" smtClean="0">
                <a:solidFill>
                  <a:schemeClr val="tx1"/>
                </a:solidFill>
                <a:latin typeface="+mn-lt"/>
                <a:cs typeface="Times New Roman" pitchFamily="18" charset="0"/>
              </a:rPr>
              <a:t> </a:t>
            </a:r>
            <a:r>
              <a:rPr lang="en-GB" sz="2400" b="1" dirty="0" err="1" smtClean="0">
                <a:solidFill>
                  <a:schemeClr val="tx1"/>
                </a:solidFill>
                <a:latin typeface="+mn-lt"/>
                <a:cs typeface="Times New Roman" pitchFamily="18" charset="0"/>
              </a:rPr>
              <a:t>cura</a:t>
            </a:r>
            <a:r>
              <a:rPr lang="en-GB" sz="2400" b="1" dirty="0" smtClean="0">
                <a:solidFill>
                  <a:schemeClr val="tx1"/>
                </a:solidFill>
                <a:latin typeface="+mn-lt"/>
                <a:cs typeface="Times New Roman" pitchFamily="18" charset="0"/>
              </a:rPr>
              <a:t> del bambino”</a:t>
            </a:r>
          </a:p>
          <a:p>
            <a:pP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534400" algn="l"/>
                <a:tab pos="8983663" algn="l"/>
              </a:tabLst>
            </a:pPr>
            <a:endParaRPr lang="en-GB" sz="2400" b="1" dirty="0">
              <a:solidFill>
                <a:schemeClr val="tx1"/>
              </a:solidFill>
              <a:latin typeface="+mn-lt"/>
              <a:cs typeface="Times New Roman" pitchFamily="18" charset="0"/>
            </a:endParaRPr>
          </a:p>
          <a:p>
            <a:pP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534400" algn="l"/>
                <a:tab pos="8983663" algn="l"/>
              </a:tabLst>
            </a:pPr>
            <a:endParaRPr lang="en-GB" sz="2400" b="1" dirty="0">
              <a:solidFill>
                <a:schemeClr val="tx1"/>
              </a:solidFill>
              <a:latin typeface="+mn-lt"/>
              <a:cs typeface="Times New Roman" pitchFamily="18" charset="0"/>
            </a:endParaRPr>
          </a:p>
        </p:txBody>
      </p:sp>
      <p:sp>
        <p:nvSpPr>
          <p:cNvPr id="11270" name="Rectangle 6"/>
          <p:cNvSpPr>
            <a:spLocks noChangeArrowheads="1"/>
          </p:cNvSpPr>
          <p:nvPr/>
        </p:nvSpPr>
        <p:spPr bwMode="auto">
          <a:xfrm>
            <a:off x="762000" y="1371600"/>
            <a:ext cx="7848600" cy="3810000"/>
          </a:xfrm>
          <a:prstGeom prst="rect">
            <a:avLst/>
          </a:prstGeom>
          <a:noFill/>
          <a:ln w="9525">
            <a:noFill/>
            <a:round/>
            <a:headEnd/>
            <a:tailEnd/>
          </a:ln>
        </p:spPr>
        <p:txBody>
          <a:bodyPr wrap="none" anchor="ctr"/>
          <a:lstStyle/>
          <a:p>
            <a:endParaRPr lang="it-IT"/>
          </a:p>
        </p:txBody>
      </p:sp>
      <p:sp>
        <p:nvSpPr>
          <p:cNvPr id="11271" name="Rectangle 7"/>
          <p:cNvSpPr>
            <a:spLocks noChangeArrowheads="1"/>
          </p:cNvSpPr>
          <p:nvPr/>
        </p:nvSpPr>
        <p:spPr bwMode="auto">
          <a:xfrm>
            <a:off x="381000" y="2514600"/>
            <a:ext cx="8534400" cy="3429000"/>
          </a:xfrm>
          <a:prstGeom prst="rect">
            <a:avLst/>
          </a:prstGeom>
          <a:noFill/>
          <a:ln w="57240">
            <a:noFill/>
            <a:miter lim="800000"/>
            <a:headEnd/>
            <a:tailEnd/>
          </a:ln>
        </p:spPr>
        <p:txBody>
          <a:bodyPr wrap="none" anchor="ctr"/>
          <a:lstStyle/>
          <a:p>
            <a:endParaRPr lang="it-IT"/>
          </a:p>
        </p:txBody>
      </p:sp>
      <p:sp>
        <p:nvSpPr>
          <p:cNvPr id="10" name="Rettangolo 9"/>
          <p:cNvSpPr/>
          <p:nvPr/>
        </p:nvSpPr>
        <p:spPr bwMode="auto">
          <a:xfrm>
            <a:off x="251520" y="3140968"/>
            <a:ext cx="8712968" cy="2592288"/>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20000"/>
              </a:lnSpc>
              <a:buClr>
                <a:srgbClr val="00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534400" algn="l"/>
                <a:tab pos="8983663" algn="l"/>
              </a:tabLst>
            </a:pPr>
            <a:r>
              <a:rPr lang="en-GB" sz="2400" b="1" dirty="0" smtClean="0">
                <a:solidFill>
                  <a:schemeClr val="tx1"/>
                </a:solidFill>
                <a:cs typeface="Times New Roman" pitchFamily="18" charset="0"/>
              </a:rPr>
              <a:t>“</a:t>
            </a:r>
            <a:r>
              <a:rPr lang="en-GB" sz="2400" b="1" dirty="0" err="1" smtClean="0">
                <a:solidFill>
                  <a:schemeClr val="tx1"/>
                </a:solidFill>
                <a:cs typeface="Times New Roman" pitchFamily="18" charset="0"/>
              </a:rPr>
              <a:t>Dagli</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atti</a:t>
            </a:r>
            <a:r>
              <a:rPr lang="en-GB" sz="2400" b="1" dirty="0" smtClean="0">
                <a:solidFill>
                  <a:schemeClr val="tx1"/>
                </a:solidFill>
                <a:cs typeface="Times New Roman" pitchFamily="18" charset="0"/>
              </a:rPr>
              <a:t> e le </a:t>
            </a:r>
            <a:r>
              <a:rPr lang="en-GB" sz="2400" b="1" u="sng" dirty="0" err="1" smtClean="0">
                <a:solidFill>
                  <a:schemeClr val="tx1"/>
                </a:solidFill>
                <a:cs typeface="Times New Roman" pitchFamily="18" charset="0"/>
              </a:rPr>
              <a:t>carenze</a:t>
            </a:r>
            <a:r>
              <a:rPr lang="en-GB" sz="2400" b="1" u="sng" dirty="0" smtClean="0">
                <a:solidFill>
                  <a:schemeClr val="tx1"/>
                </a:solidFill>
                <a:cs typeface="Times New Roman" pitchFamily="18" charset="0"/>
              </a:rPr>
              <a:t> </a:t>
            </a:r>
            <a:r>
              <a:rPr lang="en-GB" sz="2400" b="1" u="sng" dirty="0" err="1" smtClean="0">
                <a:solidFill>
                  <a:schemeClr val="tx1"/>
                </a:solidFill>
                <a:cs typeface="Times New Roman" pitchFamily="18" charset="0"/>
              </a:rPr>
              <a:t>di</a:t>
            </a:r>
            <a:r>
              <a:rPr lang="en-GB" sz="2400" b="1" u="sng" dirty="0" smtClean="0">
                <a:solidFill>
                  <a:schemeClr val="tx1"/>
                </a:solidFill>
                <a:cs typeface="Times New Roman" pitchFamily="18" charset="0"/>
              </a:rPr>
              <a:t> cure</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che</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turbano</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gravemente</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il</a:t>
            </a:r>
            <a:r>
              <a:rPr lang="en-GB" sz="2400" b="1" dirty="0" smtClean="0">
                <a:solidFill>
                  <a:schemeClr val="tx1"/>
                </a:solidFill>
                <a:cs typeface="Times New Roman" pitchFamily="18" charset="0"/>
              </a:rPr>
              <a:t>  bambino  e </a:t>
            </a:r>
            <a:r>
              <a:rPr lang="en-GB" sz="2400" b="1" dirty="0" err="1" smtClean="0">
                <a:solidFill>
                  <a:schemeClr val="tx1"/>
                </a:solidFill>
                <a:cs typeface="Times New Roman" pitchFamily="18" charset="0"/>
              </a:rPr>
              <a:t>attenuano</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alla</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sua</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incolumità</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corporea</a:t>
            </a:r>
            <a:r>
              <a:rPr lang="en-GB" sz="2400" b="1" dirty="0" smtClean="0">
                <a:solidFill>
                  <a:schemeClr val="tx1"/>
                </a:solidFill>
                <a:cs typeface="Times New Roman" pitchFamily="18" charset="0"/>
              </a:rPr>
              <a:t>, al </a:t>
            </a:r>
            <a:r>
              <a:rPr lang="en-GB" sz="2400" b="1" dirty="0" err="1" smtClean="0">
                <a:solidFill>
                  <a:schemeClr val="tx1"/>
                </a:solidFill>
                <a:cs typeface="Times New Roman" pitchFamily="18" charset="0"/>
              </a:rPr>
              <a:t>suo</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sviluppo</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fisico</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affettivo</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intellettivo</a:t>
            </a:r>
            <a:r>
              <a:rPr lang="en-GB" sz="2400" b="1" dirty="0" smtClean="0">
                <a:solidFill>
                  <a:schemeClr val="tx1"/>
                </a:solidFill>
                <a:cs typeface="Times New Roman" pitchFamily="18" charset="0"/>
              </a:rPr>
              <a:t> e morale, le cui </a:t>
            </a:r>
            <a:r>
              <a:rPr lang="en-GB" sz="2400" b="1" dirty="0" err="1" smtClean="0">
                <a:solidFill>
                  <a:schemeClr val="tx1"/>
                </a:solidFill>
                <a:cs typeface="Times New Roman" pitchFamily="18" charset="0"/>
              </a:rPr>
              <a:t>manifestazioni</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sono</a:t>
            </a:r>
            <a:r>
              <a:rPr lang="en-GB" sz="2400" b="1" dirty="0" smtClean="0">
                <a:solidFill>
                  <a:schemeClr val="tx1"/>
                </a:solidFill>
                <a:cs typeface="Times New Roman" pitchFamily="18" charset="0"/>
              </a:rPr>
              <a:t>  la </a:t>
            </a:r>
            <a:r>
              <a:rPr lang="en-GB" sz="2400" b="1" dirty="0" err="1" smtClean="0">
                <a:solidFill>
                  <a:schemeClr val="tx1"/>
                </a:solidFill>
                <a:cs typeface="Times New Roman" pitchFamily="18" charset="0"/>
              </a:rPr>
              <a:t>trascuratezza</a:t>
            </a:r>
            <a:r>
              <a:rPr lang="en-GB" sz="2400" b="1" dirty="0" smtClean="0">
                <a:solidFill>
                  <a:schemeClr val="tx1"/>
                </a:solidFill>
                <a:cs typeface="Times New Roman" pitchFamily="18" charset="0"/>
              </a:rPr>
              <a:t> e/o le </a:t>
            </a:r>
            <a:r>
              <a:rPr lang="en-GB" sz="2400" b="1" dirty="0" err="1" smtClean="0">
                <a:solidFill>
                  <a:schemeClr val="tx1"/>
                </a:solidFill>
                <a:cs typeface="Times New Roman" pitchFamily="18" charset="0"/>
              </a:rPr>
              <a:t>lesioni</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di</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ordine</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fisico</a:t>
            </a:r>
            <a:r>
              <a:rPr lang="en-GB" sz="2400" b="1" dirty="0" smtClean="0">
                <a:solidFill>
                  <a:schemeClr val="tx1"/>
                </a:solidFill>
                <a:cs typeface="Times New Roman" pitchFamily="18" charset="0"/>
              </a:rPr>
              <a:t> e/o </a:t>
            </a:r>
            <a:r>
              <a:rPr lang="en-GB" sz="2400" b="1" dirty="0" err="1" smtClean="0">
                <a:solidFill>
                  <a:schemeClr val="tx1"/>
                </a:solidFill>
                <a:cs typeface="Times New Roman" pitchFamily="18" charset="0"/>
              </a:rPr>
              <a:t>psichico</a:t>
            </a:r>
            <a:r>
              <a:rPr lang="en-GB" sz="2400" b="1" dirty="0" smtClean="0">
                <a:solidFill>
                  <a:schemeClr val="tx1"/>
                </a:solidFill>
                <a:cs typeface="Times New Roman" pitchFamily="18" charset="0"/>
              </a:rPr>
              <a:t> e/o </a:t>
            </a:r>
            <a:r>
              <a:rPr lang="en-GB" sz="2400" b="1" dirty="0" err="1" smtClean="0">
                <a:solidFill>
                  <a:schemeClr val="tx1"/>
                </a:solidFill>
                <a:cs typeface="Times New Roman" pitchFamily="18" charset="0"/>
              </a:rPr>
              <a:t>sessuale</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da</a:t>
            </a:r>
            <a:r>
              <a:rPr lang="en-GB" sz="2400" b="1" dirty="0" smtClean="0">
                <a:solidFill>
                  <a:schemeClr val="tx1"/>
                </a:solidFill>
                <a:cs typeface="Times New Roman" pitchFamily="18" charset="0"/>
              </a:rPr>
              <a:t> parte </a:t>
            </a:r>
            <a:r>
              <a:rPr lang="en-GB" sz="2400" b="1" dirty="0" err="1" smtClean="0">
                <a:solidFill>
                  <a:schemeClr val="tx1"/>
                </a:solidFill>
                <a:cs typeface="Times New Roman" pitchFamily="18" charset="0"/>
              </a:rPr>
              <a:t>di</a:t>
            </a:r>
            <a:r>
              <a:rPr lang="en-GB" sz="2400" b="1" dirty="0" smtClean="0">
                <a:solidFill>
                  <a:schemeClr val="tx1"/>
                </a:solidFill>
                <a:cs typeface="Times New Roman" pitchFamily="18" charset="0"/>
              </a:rPr>
              <a:t> un </a:t>
            </a:r>
            <a:r>
              <a:rPr lang="en-GB" sz="2400" b="1" dirty="0" err="1" smtClean="0">
                <a:solidFill>
                  <a:schemeClr val="tx1"/>
                </a:solidFill>
                <a:cs typeface="Times New Roman" pitchFamily="18" charset="0"/>
              </a:rPr>
              <a:t>familiare</a:t>
            </a:r>
            <a:r>
              <a:rPr lang="en-GB" sz="2400" b="1" dirty="0" smtClean="0">
                <a:solidFill>
                  <a:schemeClr val="tx1"/>
                </a:solidFill>
                <a:cs typeface="Times New Roman" pitchFamily="18" charset="0"/>
              </a:rPr>
              <a:t> o </a:t>
            </a:r>
            <a:r>
              <a:rPr lang="en-GB" sz="2400" b="1" dirty="0" err="1" smtClean="0">
                <a:solidFill>
                  <a:schemeClr val="tx1"/>
                </a:solidFill>
                <a:cs typeface="Times New Roman" pitchFamily="18" charset="0"/>
              </a:rPr>
              <a:t>di</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altri</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che</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hanno</a:t>
            </a:r>
            <a:r>
              <a:rPr lang="en-GB" sz="2400" b="1" dirty="0" smtClean="0">
                <a:solidFill>
                  <a:schemeClr val="tx1"/>
                </a:solidFill>
                <a:cs typeface="Times New Roman" pitchFamily="18" charset="0"/>
              </a:rPr>
              <a:t> </a:t>
            </a:r>
            <a:r>
              <a:rPr lang="en-GB" sz="2400" b="1" dirty="0" err="1" smtClean="0">
                <a:solidFill>
                  <a:schemeClr val="tx1"/>
                </a:solidFill>
                <a:cs typeface="Times New Roman" pitchFamily="18" charset="0"/>
              </a:rPr>
              <a:t>cura</a:t>
            </a:r>
            <a:r>
              <a:rPr lang="en-GB" sz="2400" b="1" dirty="0" smtClean="0">
                <a:solidFill>
                  <a:schemeClr val="tx1"/>
                </a:solidFill>
                <a:cs typeface="Times New Roman" pitchFamily="18" charset="0"/>
              </a:rPr>
              <a:t> del bambino”</a:t>
            </a:r>
          </a:p>
        </p:txBody>
      </p:sp>
      <p:graphicFrame>
        <p:nvGraphicFramePr>
          <p:cNvPr id="686081" name="Object 3"/>
          <p:cNvGraphicFramePr>
            <a:graphicFrameLocks noChangeAspect="1"/>
          </p:cNvGraphicFramePr>
          <p:nvPr/>
        </p:nvGraphicFramePr>
        <p:xfrm>
          <a:off x="8070850" y="6165850"/>
          <a:ext cx="965200" cy="576263"/>
        </p:xfrm>
        <a:graphic>
          <a:graphicData uri="http://schemas.openxmlformats.org/presentationml/2006/ole">
            <mc:AlternateContent xmlns:mc="http://schemas.openxmlformats.org/markup-compatibility/2006">
              <mc:Choice xmlns:v="urn:schemas-microsoft-com:vml" Requires="v">
                <p:oleObj spid="_x0000_s1070087" r:id="rId4" imgW="2962689" imgH="1561905" progId="">
                  <p:embed/>
                </p:oleObj>
              </mc:Choice>
              <mc:Fallback>
                <p:oleObj r:id="rId4" imgW="2962689" imgH="156190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5850"/>
                        <a:ext cx="96520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483768" y="764704"/>
            <a:ext cx="184731" cy="369332"/>
          </a:xfrm>
          <a:prstGeom prst="rect">
            <a:avLst/>
          </a:prstGeom>
          <a:noFill/>
        </p:spPr>
        <p:txBody>
          <a:bodyPr wrap="none" rtlCol="0">
            <a:spAutoFit/>
          </a:bodyPr>
          <a:lstStyle/>
          <a:p>
            <a:endParaRPr lang="it-IT" dirty="0"/>
          </a:p>
        </p:txBody>
      </p:sp>
      <p:sp>
        <p:nvSpPr>
          <p:cNvPr id="13" name="Titolo 12"/>
          <p:cNvSpPr>
            <a:spLocks noGrp="1"/>
          </p:cNvSpPr>
          <p:nvPr>
            <p:ph type="title"/>
          </p:nvPr>
        </p:nvSpPr>
        <p:spPr>
          <a:xfrm>
            <a:off x="379610" y="548680"/>
            <a:ext cx="8224838" cy="1138237"/>
          </a:xfrm>
        </p:spPr>
        <p:txBody>
          <a:bodyPr>
            <a:normAutofit fontScale="90000"/>
          </a:bodyPr>
          <a:lstStyle/>
          <a:p>
            <a:r>
              <a:rPr kumimoji="1" lang="it-IT" b="1" dirty="0" smtClean="0">
                <a:solidFill>
                  <a:srgbClr val="0000FF"/>
                </a:solidFill>
              </a:rPr>
              <a:t/>
            </a:r>
            <a:br>
              <a:rPr kumimoji="1" lang="it-IT" b="1" dirty="0" smtClean="0">
                <a:solidFill>
                  <a:srgbClr val="0000FF"/>
                </a:solidFill>
              </a:rPr>
            </a:br>
            <a:r>
              <a:rPr kumimoji="1" lang="it-IT" sz="5300" b="1" dirty="0" smtClean="0">
                <a:solidFill>
                  <a:srgbClr val="C00000"/>
                </a:solidFill>
              </a:rPr>
              <a:t>CHILD ABUSE</a:t>
            </a:r>
            <a:br>
              <a:rPr kumimoji="1" lang="it-IT" sz="5300" b="1" dirty="0" smtClean="0">
                <a:solidFill>
                  <a:srgbClr val="C00000"/>
                </a:solidFill>
              </a:rPr>
            </a:br>
            <a:endParaRPr lang="it-IT" dirty="0">
              <a:solidFill>
                <a:srgbClr val="C00000"/>
              </a:solidFill>
            </a:endParaRPr>
          </a:p>
        </p:txBody>
      </p:sp>
      <p:sp>
        <p:nvSpPr>
          <p:cNvPr id="9" name="Segnaposto contenuto 8"/>
          <p:cNvSpPr>
            <a:spLocks noGrp="1"/>
          </p:cNvSpPr>
          <p:nvPr>
            <p:ph idx="1"/>
          </p:nvPr>
        </p:nvSpPr>
        <p:spPr>
          <a:xfrm>
            <a:off x="457200" y="2060848"/>
            <a:ext cx="8224838" cy="3484984"/>
          </a:xfrm>
        </p:spPr>
        <p:txBody>
          <a:bodyPr>
            <a:normAutofit/>
          </a:bodyPr>
          <a:lstStyle/>
          <a:p>
            <a:pPr eaLnBrk="0" hangingPunct="0">
              <a:spcBef>
                <a:spcPct val="50000"/>
              </a:spcBef>
              <a:buNone/>
            </a:pPr>
            <a:r>
              <a:rPr kumimoji="1" lang="it-IT" b="1" dirty="0" smtClean="0"/>
              <a:t> </a:t>
            </a:r>
            <a:r>
              <a:rPr kumimoji="1" lang="it-IT" sz="2800" b="1" dirty="0" smtClean="0"/>
              <a:t>   </a:t>
            </a:r>
            <a:r>
              <a:rPr kumimoji="1" lang="it-IT" b="1" dirty="0" smtClean="0"/>
              <a:t>Qualsiasi forma di maltrattamento fisico e/o psicologico, abuso sessuale, trascuratezza, sfruttamento commerciale o di altro tipo, in grado di determinare un danno, attuale o potenziale, per la salute, la sopravvivenza, lo sviluppo o la dignità del bambino, </a:t>
            </a:r>
            <a:r>
              <a:rPr kumimoji="1" lang="it-IT" b="1" u="sng" dirty="0" smtClean="0"/>
              <a:t>nel contesto di una relazione di responsabilità, fiducia o potere</a:t>
            </a:r>
            <a:r>
              <a:rPr kumimoji="1" lang="it-IT" b="1" dirty="0" smtClean="0"/>
              <a:t>. </a:t>
            </a:r>
            <a:r>
              <a:rPr kumimoji="1" lang="it-IT" sz="1400" b="1" dirty="0" smtClean="0"/>
              <a:t>(</a:t>
            </a:r>
            <a:r>
              <a:rPr kumimoji="1" lang="it-IT" sz="1400" b="1" dirty="0" err="1" smtClean="0"/>
              <a:t>Cuttini</a:t>
            </a:r>
            <a:r>
              <a:rPr kumimoji="1" lang="it-IT" sz="1400" b="1" dirty="0" smtClean="0"/>
              <a:t>,WHO 1999)</a:t>
            </a:r>
            <a:endParaRPr kumimoji="1" lang="it-IT" sz="1400" b="1" dirty="0"/>
          </a:p>
        </p:txBody>
      </p:sp>
      <p:graphicFrame>
        <p:nvGraphicFramePr>
          <p:cNvPr id="15361" name="Object 3"/>
          <p:cNvGraphicFramePr>
            <a:graphicFrameLocks noChangeAspect="1"/>
          </p:cNvGraphicFramePr>
          <p:nvPr/>
        </p:nvGraphicFramePr>
        <p:xfrm>
          <a:off x="8070850" y="6165304"/>
          <a:ext cx="965200" cy="576809"/>
        </p:xfrm>
        <a:graphic>
          <a:graphicData uri="http://schemas.openxmlformats.org/presentationml/2006/ole">
            <mc:AlternateContent xmlns:mc="http://schemas.openxmlformats.org/markup-compatibility/2006">
              <mc:Choice xmlns:v="urn:schemas-microsoft-com:vml" Requires="v">
                <p:oleObj spid="_x0000_s1071111" r:id="rId4" imgW="2962689" imgH="1561905" progId="">
                  <p:embed/>
                </p:oleObj>
              </mc:Choice>
              <mc:Fallback>
                <p:oleObj r:id="rId4" imgW="2962689" imgH="156190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5304"/>
                        <a:ext cx="965200" cy="5768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0" y="198438"/>
            <a:ext cx="9144000" cy="1143000"/>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000" b="1" dirty="0">
                <a:solidFill>
                  <a:srgbClr val="C00000"/>
                </a:solidFill>
                <a:latin typeface="+mj-lt"/>
              </a:rPr>
              <a:t>LA VIOLENZA ASSISTITA INTRAFAMILIARE</a:t>
            </a:r>
          </a:p>
        </p:txBody>
      </p:sp>
      <p:sp>
        <p:nvSpPr>
          <p:cNvPr id="4098" name="Text Box 2"/>
          <p:cNvSpPr txBox="1">
            <a:spLocks noChangeArrowheads="1"/>
          </p:cNvSpPr>
          <p:nvPr/>
        </p:nvSpPr>
        <p:spPr bwMode="auto">
          <a:xfrm>
            <a:off x="323850" y="1340768"/>
            <a:ext cx="8445500" cy="4034054"/>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b="1" dirty="0">
                <a:solidFill>
                  <a:schemeClr val="tx1"/>
                </a:solidFill>
              </a:rPr>
              <a:t>L’ESPERIRE DA PARTE DEL BAMBINO QUALSIASI FORMA </a:t>
            </a:r>
            <a:r>
              <a:rPr lang="it-IT" sz="3200" b="1" dirty="0" err="1">
                <a:solidFill>
                  <a:schemeClr val="tx1"/>
                </a:solidFill>
              </a:rPr>
              <a:t>DI</a:t>
            </a:r>
            <a:r>
              <a:rPr lang="it-IT" sz="3200" b="1" dirty="0">
                <a:solidFill>
                  <a:schemeClr val="tx1"/>
                </a:solidFill>
              </a:rPr>
              <a:t> MALTRATTAMENTO COMPIUTO ATTRAVERSO ATTI </a:t>
            </a:r>
            <a:r>
              <a:rPr lang="it-IT" sz="3200" b="1" dirty="0" err="1">
                <a:solidFill>
                  <a:schemeClr val="tx1"/>
                </a:solidFill>
              </a:rPr>
              <a:t>DI</a:t>
            </a:r>
            <a:r>
              <a:rPr lang="it-IT" sz="3200" b="1" dirty="0">
                <a:solidFill>
                  <a:schemeClr val="tx1"/>
                </a:solidFill>
              </a:rPr>
              <a:t> VIOLENZA FISICA,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b="1" dirty="0">
                <a:solidFill>
                  <a:schemeClr val="tx1"/>
                </a:solidFill>
              </a:rPr>
              <a:t>VERBALE, PSICOLOGICA,</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b="1" dirty="0">
                <a:solidFill>
                  <a:schemeClr val="tx1"/>
                </a:solidFill>
              </a:rPr>
              <a:t>SESSUALE ED ECONOMICA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b="1" dirty="0">
                <a:solidFill>
                  <a:schemeClr val="tx1"/>
                </a:solidFill>
              </a:rPr>
              <a:t>SU FIGURE </a:t>
            </a:r>
            <a:r>
              <a:rPr lang="it-IT" sz="3200" b="1" dirty="0" err="1">
                <a:solidFill>
                  <a:schemeClr val="tx1"/>
                </a:solidFill>
              </a:rPr>
              <a:t>DI</a:t>
            </a:r>
            <a:r>
              <a:rPr lang="it-IT" sz="3200" b="1" dirty="0">
                <a:solidFill>
                  <a:schemeClr val="tx1"/>
                </a:solidFill>
              </a:rPr>
              <a:t> RIFERIMENTO O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b="1" dirty="0">
                <a:solidFill>
                  <a:schemeClr val="tx1"/>
                </a:solidFill>
              </a:rPr>
              <a:t>SU FIGURE AFFETTIVAMENTE SIGNIFICATIVE,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b="1" dirty="0">
                <a:solidFill>
                  <a:schemeClr val="tx1"/>
                </a:solidFill>
              </a:rPr>
              <a:t>ADULTE O MINORI</a:t>
            </a:r>
          </a:p>
        </p:txBody>
      </p:sp>
      <p:sp>
        <p:nvSpPr>
          <p:cNvPr id="4100" name="Text Box 3"/>
          <p:cNvSpPr txBox="1">
            <a:spLocks noChangeArrowheads="1"/>
          </p:cNvSpPr>
          <p:nvPr/>
        </p:nvSpPr>
        <p:spPr bwMode="auto">
          <a:xfrm>
            <a:off x="520700" y="5859463"/>
            <a:ext cx="8228013" cy="740845"/>
          </a:xfrm>
          <a:prstGeom prst="rect">
            <a:avLst/>
          </a:prstGeom>
          <a:noFill/>
          <a:ln w="9525">
            <a:noFill/>
            <a:round/>
            <a:headEnd/>
            <a:tailEnd/>
          </a:ln>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dirty="0">
                <a:solidFill>
                  <a:schemeClr val="tx1"/>
                </a:solidFill>
              </a:rPr>
              <a:t>Il </a:t>
            </a:r>
            <a:r>
              <a:rPr lang="it-IT" sz="1400" b="1" dirty="0">
                <a:solidFill>
                  <a:schemeClr val="tx1"/>
                </a:solidFill>
              </a:rPr>
              <a:t>CISMAI</a:t>
            </a:r>
            <a:r>
              <a:rPr lang="it-IT" sz="1400" dirty="0">
                <a:solidFill>
                  <a:schemeClr val="tx1"/>
                </a:solidFill>
              </a:rPr>
              <a:t> </a:t>
            </a:r>
            <a:r>
              <a:rPr lang="it-IT" sz="1400" i="1" dirty="0">
                <a:solidFill>
                  <a:schemeClr val="tx1"/>
                </a:solidFill>
              </a:rPr>
              <a:t>(Coordinamento Italiano dei Servizi contro il Maltrattamento e l’Abuso all’Infanzia) </a:t>
            </a:r>
            <a:r>
              <a:rPr lang="it-IT" sz="1400" dirty="0">
                <a:solidFill>
                  <a:schemeClr val="tx1"/>
                </a:solidFill>
              </a:rPr>
              <a:t>sottolinea come soprattutto la </a:t>
            </a:r>
            <a:r>
              <a:rPr lang="it-IT" sz="1400" b="1" dirty="0">
                <a:solidFill>
                  <a:schemeClr val="tx1"/>
                </a:solidFill>
              </a:rPr>
              <a:t>violenza sulle madri sia un fenomeno diffuso ma ancora sottovalutato ed è alla base di molti casi di violenza assistita dai bambini e dai ragazzi</a:t>
            </a:r>
            <a:r>
              <a:rPr lang="it-IT" sz="1400" dirty="0">
                <a:solidFill>
                  <a:schemeClr val="tx1"/>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nvGraphicFramePr>
        <p:xfrm>
          <a:off x="1547664" y="620688"/>
          <a:ext cx="5544616" cy="3312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77889" name="Object 3"/>
          <p:cNvGraphicFramePr>
            <a:graphicFrameLocks noChangeAspect="1"/>
          </p:cNvGraphicFramePr>
          <p:nvPr/>
        </p:nvGraphicFramePr>
        <p:xfrm>
          <a:off x="7668344" y="6252440"/>
          <a:ext cx="749176" cy="446056"/>
        </p:xfrm>
        <a:graphic>
          <a:graphicData uri="http://schemas.openxmlformats.org/presentationml/2006/ole">
            <mc:AlternateContent xmlns:mc="http://schemas.openxmlformats.org/markup-compatibility/2006">
              <mc:Choice xmlns:v="urn:schemas-microsoft-com:vml" Requires="v">
                <p:oleObj spid="_x0000_s1100807" r:id="rId5" imgW="2962689" imgH="1561905" progId="">
                  <p:embed/>
                </p:oleObj>
              </mc:Choice>
              <mc:Fallback>
                <p:oleObj r:id="rId5" imgW="2962689" imgH="1561905"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6252440"/>
                        <a:ext cx="749176" cy="446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Grafico 3"/>
          <p:cNvGraphicFramePr/>
          <p:nvPr/>
        </p:nvGraphicFramePr>
        <p:xfrm>
          <a:off x="1475656" y="3717032"/>
          <a:ext cx="4248473" cy="2520280"/>
        </p:xfrm>
        <a:graphic>
          <a:graphicData uri="http://schemas.openxmlformats.org/drawingml/2006/chart">
            <c:chart xmlns:c="http://schemas.openxmlformats.org/drawingml/2006/chart" xmlns:r="http://schemas.openxmlformats.org/officeDocument/2006/relationships" r:id="rId7"/>
          </a:graphicData>
        </a:graphic>
      </p:graphicFrame>
      <p:sp>
        <p:nvSpPr>
          <p:cNvPr id="5" name="CasellaDiTesto 4"/>
          <p:cNvSpPr txBox="1"/>
          <p:nvPr/>
        </p:nvSpPr>
        <p:spPr>
          <a:xfrm>
            <a:off x="683568" y="2699628"/>
            <a:ext cx="601447" cy="338554"/>
          </a:xfrm>
          <a:prstGeom prst="rect">
            <a:avLst/>
          </a:prstGeom>
          <a:noFill/>
          <a:ln w="12700">
            <a:solidFill>
              <a:schemeClr val="tx1"/>
            </a:solidFill>
          </a:ln>
        </p:spPr>
        <p:txBody>
          <a:bodyPr wrap="none" rtlCol="0">
            <a:spAutoFit/>
          </a:bodyPr>
          <a:lstStyle/>
          <a:p>
            <a:r>
              <a:rPr lang="it-IT" sz="1600" b="1" dirty="0" smtClean="0">
                <a:solidFill>
                  <a:schemeClr val="tx1"/>
                </a:solidFill>
                <a:latin typeface="Calibri" pitchFamily="34" charset="0"/>
              </a:rPr>
              <a:t>2012</a:t>
            </a:r>
            <a:endParaRPr lang="it-IT" sz="1600" b="1" dirty="0">
              <a:solidFill>
                <a:schemeClr val="tx1"/>
              </a:solidFill>
              <a:latin typeface="Calibri" pitchFamily="34" charset="0"/>
            </a:endParaRPr>
          </a:p>
        </p:txBody>
      </p:sp>
      <p:sp>
        <p:nvSpPr>
          <p:cNvPr id="6" name="CasellaDiTesto 5"/>
          <p:cNvSpPr txBox="1"/>
          <p:nvPr/>
        </p:nvSpPr>
        <p:spPr>
          <a:xfrm>
            <a:off x="755576" y="5723964"/>
            <a:ext cx="601447" cy="338554"/>
          </a:xfrm>
          <a:prstGeom prst="rect">
            <a:avLst/>
          </a:prstGeom>
          <a:noFill/>
          <a:ln w="12700">
            <a:solidFill>
              <a:schemeClr val="tx1"/>
            </a:solidFill>
          </a:ln>
        </p:spPr>
        <p:txBody>
          <a:bodyPr wrap="none" rtlCol="0">
            <a:spAutoFit/>
          </a:bodyPr>
          <a:lstStyle/>
          <a:p>
            <a:r>
              <a:rPr lang="it-IT" sz="1600" b="1" dirty="0" smtClean="0">
                <a:solidFill>
                  <a:schemeClr val="tx1"/>
                </a:solidFill>
                <a:latin typeface="Calibri" pitchFamily="34" charset="0"/>
              </a:rPr>
              <a:t>2013</a:t>
            </a:r>
            <a:endParaRPr lang="it-IT" sz="1600" b="1" dirty="0">
              <a:solidFill>
                <a:schemeClr val="tx1"/>
              </a:solidFill>
              <a:latin typeface="Calibri" pitchFamily="34" charset="0"/>
            </a:endParaRPr>
          </a:p>
        </p:txBody>
      </p:sp>
      <p:cxnSp>
        <p:nvCxnSpPr>
          <p:cNvPr id="10" name="Connettore 1 9"/>
          <p:cNvCxnSpPr/>
          <p:nvPr/>
        </p:nvCxnSpPr>
        <p:spPr bwMode="auto">
          <a:xfrm flipV="1">
            <a:off x="3491880" y="1124744"/>
            <a:ext cx="0" cy="1008112"/>
          </a:xfrm>
          <a:prstGeom prst="line">
            <a:avLst/>
          </a:prstGeom>
          <a:solidFill>
            <a:srgbClr val="00B8FF"/>
          </a:solidFill>
          <a:ln w="28575" cap="flat" cmpd="sng" algn="ctr">
            <a:solidFill>
              <a:schemeClr val="tx1"/>
            </a:solidFill>
            <a:prstDash val="solid"/>
            <a:round/>
            <a:headEnd type="oval" w="med" len="med"/>
            <a:tailEnd type="oval" w="med" len="med"/>
          </a:ln>
          <a:effectLst/>
        </p:spPr>
      </p:cxnSp>
      <p:cxnSp>
        <p:nvCxnSpPr>
          <p:cNvPr id="12" name="Connettore 1 11"/>
          <p:cNvCxnSpPr/>
          <p:nvPr/>
        </p:nvCxnSpPr>
        <p:spPr bwMode="auto">
          <a:xfrm flipH="1" flipV="1">
            <a:off x="1547664" y="1916832"/>
            <a:ext cx="1944216" cy="216024"/>
          </a:xfrm>
          <a:prstGeom prst="line">
            <a:avLst/>
          </a:prstGeom>
          <a:solidFill>
            <a:srgbClr val="00B8FF"/>
          </a:solidFill>
          <a:ln w="28575" cap="flat" cmpd="sng" algn="ctr">
            <a:solidFill>
              <a:schemeClr val="tx1"/>
            </a:solidFill>
            <a:prstDash val="solid"/>
            <a:round/>
            <a:headEnd type="oval" w="med" len="med"/>
            <a:tailEnd type="oval" w="med" len="med"/>
          </a:ln>
          <a:effectLst/>
        </p:spPr>
      </p:cxnSp>
      <p:cxnSp>
        <p:nvCxnSpPr>
          <p:cNvPr id="36" name="Connettore 1 35"/>
          <p:cNvCxnSpPr/>
          <p:nvPr/>
        </p:nvCxnSpPr>
        <p:spPr bwMode="auto">
          <a:xfrm flipH="1">
            <a:off x="1619672" y="4653136"/>
            <a:ext cx="1944216" cy="504056"/>
          </a:xfrm>
          <a:prstGeom prst="line">
            <a:avLst/>
          </a:prstGeom>
          <a:solidFill>
            <a:srgbClr val="00B8FF"/>
          </a:solidFill>
          <a:ln w="28575" cap="flat" cmpd="sng" algn="ctr">
            <a:solidFill>
              <a:schemeClr val="tx1"/>
            </a:solidFill>
            <a:prstDash val="solid"/>
            <a:round/>
            <a:headEnd type="oval" w="med" len="med"/>
            <a:tailEnd type="oval" w="med" len="med"/>
          </a:ln>
          <a:effectLst/>
        </p:spPr>
      </p:cxnSp>
      <p:cxnSp>
        <p:nvCxnSpPr>
          <p:cNvPr id="40" name="Connettore 1 39"/>
          <p:cNvCxnSpPr/>
          <p:nvPr/>
        </p:nvCxnSpPr>
        <p:spPr bwMode="auto">
          <a:xfrm flipV="1">
            <a:off x="3563888" y="3645024"/>
            <a:ext cx="72008" cy="1008112"/>
          </a:xfrm>
          <a:prstGeom prst="line">
            <a:avLst/>
          </a:prstGeom>
          <a:solidFill>
            <a:srgbClr val="00B8FF"/>
          </a:solidFill>
          <a:ln w="28575" cap="flat" cmpd="sng" algn="ctr">
            <a:solidFill>
              <a:schemeClr val="tx1"/>
            </a:solidFill>
            <a:prstDash val="solid"/>
            <a:round/>
            <a:headEnd type="oval" w="med" len="med"/>
            <a:tailEnd type="oval" w="med" len="med"/>
          </a:ln>
          <a:effectLst/>
        </p:spPr>
      </p:cxnSp>
      <p:sp>
        <p:nvSpPr>
          <p:cNvPr id="13" name="Rettangolo 12"/>
          <p:cNvSpPr/>
          <p:nvPr/>
        </p:nvSpPr>
        <p:spPr>
          <a:xfrm>
            <a:off x="6156176" y="6300028"/>
            <a:ext cx="2736304" cy="338554"/>
          </a:xfrm>
          <a:prstGeom prst="rect">
            <a:avLst/>
          </a:prstGeom>
        </p:spPr>
        <p:txBody>
          <a:bodyPr wrap="square">
            <a:spAutoFit/>
          </a:bodyPr>
          <a:lstStyle/>
          <a:p>
            <a:pPr lvl="0" algn="just" defTabSz="914400">
              <a:buClrTx/>
              <a:buSzTx/>
            </a:pPr>
            <a:r>
              <a:rPr lang="it-IT" altLang="ja-JP" sz="1600" b="1" i="1" dirty="0" smtClean="0">
                <a:solidFill>
                  <a:srgbClr val="000000"/>
                </a:solidFill>
                <a:latin typeface="Calibri" pitchFamily="34" charset="0"/>
                <a:ea typeface="MS Mincho" pitchFamily="49" charset="-128"/>
                <a:cs typeface="Times New Roman" pitchFamily="18" charset="0"/>
              </a:rPr>
              <a:t>Casistica  - GAIA</a:t>
            </a:r>
            <a:endParaRPr lang="it-IT" altLang="ja-JP" b="1" i="1" dirty="0" smtClean="0">
              <a:solidFill>
                <a:schemeClr val="tx1"/>
              </a:solidFill>
              <a:cs typeface="Arial" pitchFamily="34" charset="0"/>
            </a:endParaRPr>
          </a:p>
        </p:txBody>
      </p:sp>
      <p:sp>
        <p:nvSpPr>
          <p:cNvPr id="14" name="CasellaDiTesto 13"/>
          <p:cNvSpPr txBox="1"/>
          <p:nvPr/>
        </p:nvSpPr>
        <p:spPr>
          <a:xfrm>
            <a:off x="5918832" y="4581128"/>
            <a:ext cx="2839303" cy="646331"/>
          </a:xfrm>
          <a:prstGeom prst="rect">
            <a:avLst/>
          </a:prstGeom>
          <a:noFill/>
        </p:spPr>
        <p:txBody>
          <a:bodyPr wrap="none" rtlCol="0">
            <a:spAutoFit/>
          </a:bodyPr>
          <a:lstStyle/>
          <a:p>
            <a:pPr algn="ctr"/>
            <a:r>
              <a:rPr lang="it-IT" b="1" dirty="0" smtClean="0"/>
              <a:t>TIPOLOGIA DEL</a:t>
            </a:r>
          </a:p>
          <a:p>
            <a:pPr algn="ctr"/>
            <a:r>
              <a:rPr lang="it-IT" b="1" dirty="0" smtClean="0"/>
              <a:t>SOSPETTO ABUSANTE </a:t>
            </a:r>
            <a:endParaRPr lang="it-IT" b="1" dirty="0"/>
          </a:p>
        </p:txBody>
      </p:sp>
      <p:cxnSp>
        <p:nvCxnSpPr>
          <p:cNvPr id="16" name="Connettore 2 15"/>
          <p:cNvCxnSpPr/>
          <p:nvPr/>
        </p:nvCxnSpPr>
        <p:spPr>
          <a:xfrm flipH="1">
            <a:off x="3131840" y="2348880"/>
            <a:ext cx="2232248" cy="288032"/>
          </a:xfrm>
          <a:prstGeom prst="straightConnector1">
            <a:avLst/>
          </a:prstGeom>
          <a:ln w="38100">
            <a:solidFill>
              <a:srgbClr val="3818F8"/>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3851920" y="2420888"/>
            <a:ext cx="1512168" cy="2736304"/>
          </a:xfrm>
          <a:prstGeom prst="straightConnector1">
            <a:avLst/>
          </a:prstGeom>
          <a:ln w="38100">
            <a:solidFill>
              <a:srgbClr val="3818F8"/>
            </a:solidFill>
            <a:tailEnd type="arrow"/>
          </a:ln>
        </p:spPr>
        <p:style>
          <a:lnRef idx="1">
            <a:schemeClr val="accent1"/>
          </a:lnRef>
          <a:fillRef idx="0">
            <a:schemeClr val="accent1"/>
          </a:fillRef>
          <a:effectRef idx="0">
            <a:schemeClr val="accent1"/>
          </a:effectRef>
          <a:fontRef idx="minor">
            <a:schemeClr val="tx1"/>
          </a:fontRef>
        </p:style>
      </p:cxnSp>
      <p:sp>
        <p:nvSpPr>
          <p:cNvPr id="29" name="Rettangolo 28"/>
          <p:cNvSpPr/>
          <p:nvPr/>
        </p:nvSpPr>
        <p:spPr>
          <a:xfrm>
            <a:off x="5292080" y="2204864"/>
            <a:ext cx="1656184" cy="432048"/>
          </a:xfrm>
          <a:prstGeom prst="rect">
            <a:avLst/>
          </a:prstGeom>
          <a:noFill/>
          <a:ln>
            <a:solidFill>
              <a:srgbClr val="E4BAE1"/>
            </a:solidFill>
          </a:ln>
          <a:effectLst>
            <a:glow rad="228600">
              <a:srgbClr val="F276E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1691680" y="116632"/>
            <a:ext cx="5788892" cy="523220"/>
          </a:xfrm>
          <a:prstGeom prst="rect">
            <a:avLst/>
          </a:prstGeom>
          <a:noFill/>
          <a:ln w="28575">
            <a:solidFill>
              <a:srgbClr val="CC0099"/>
            </a:solidFill>
          </a:ln>
        </p:spPr>
        <p:txBody>
          <a:bodyPr wrap="none" rtlCol="0">
            <a:spAutoFit/>
          </a:bodyPr>
          <a:lstStyle/>
          <a:p>
            <a:r>
              <a:rPr lang="it-IT" sz="2800" b="1" dirty="0" smtClean="0">
                <a:solidFill>
                  <a:schemeClr val="tx1"/>
                </a:solidFill>
              </a:rPr>
              <a:t>TIPOLOGIA DEL SOSPETTO ABUSANTE</a:t>
            </a:r>
            <a:endParaRPr lang="it-IT" sz="2800"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198438"/>
            <a:ext cx="8229600" cy="1143000"/>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600" b="1" dirty="0">
                <a:solidFill>
                  <a:srgbClr val="C00000"/>
                </a:solidFill>
                <a:latin typeface="Calibri" pitchFamily="32" charset="0"/>
              </a:rPr>
              <a:t>I DATI SULLA VIOLENZA ASSISTITA</a:t>
            </a:r>
          </a:p>
        </p:txBody>
      </p:sp>
      <p:sp>
        <p:nvSpPr>
          <p:cNvPr id="6147" name="Text Box 2"/>
          <p:cNvSpPr txBox="1">
            <a:spLocks noChangeArrowheads="1"/>
          </p:cNvSpPr>
          <p:nvPr/>
        </p:nvSpPr>
        <p:spPr bwMode="auto">
          <a:xfrm>
            <a:off x="755576" y="1340768"/>
            <a:ext cx="7582974" cy="4280275"/>
          </a:xfrm>
          <a:prstGeom prst="rect">
            <a:avLst/>
          </a:prstGeom>
          <a:noFill/>
          <a:ln w="9525">
            <a:noFill/>
            <a:round/>
            <a:headEnd/>
            <a:tailEnd/>
          </a:ln>
        </p:spPr>
        <p:txBody>
          <a:bodyPr wrap="square"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b="1" dirty="0">
              <a:solidFill>
                <a:schemeClr val="tx1"/>
              </a:solidFill>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a:solidFill>
                  <a:schemeClr val="tx1"/>
                </a:solidFill>
              </a:rPr>
              <a:t>690 mila le donne che hanno subito violenze ripetute</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a:solidFill>
                  <a:schemeClr val="tx1"/>
                </a:solidFill>
              </a:rPr>
              <a:t> da partner e avevano figli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a:solidFill>
                  <a:schemeClr val="tx1"/>
                </a:solidFill>
              </a:rPr>
              <a:t>62,4% ha dichiarato che i figli hanno assistito,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a:solidFill>
                  <a:schemeClr val="tx1"/>
                </a:solidFill>
              </a:rPr>
              <a:t>nel 22,6% spesso</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400" b="1" dirty="0">
              <a:solidFill>
                <a:schemeClr val="tx1"/>
              </a:solidFill>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a:solidFill>
                  <a:schemeClr val="tx1"/>
                </a:solidFill>
              </a:rPr>
              <a:t>Nel 15,7% i figli hanno subito violenza dal partner</a:t>
            </a:r>
          </a:p>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400" b="1" dirty="0">
              <a:solidFill>
                <a:schemeClr val="tx1"/>
              </a:solidFill>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a:solidFill>
                  <a:schemeClr val="tx1"/>
                </a:solidFill>
              </a:rPr>
              <a:t>7,9% di donne hanno assistito a episodi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a:solidFill>
                  <a:schemeClr val="tx1"/>
                </a:solidFill>
              </a:rPr>
              <a:t>di violenza tra i genitori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a:solidFill>
                  <a:schemeClr val="tx1"/>
                </a:solidFill>
              </a:rPr>
              <a:t>tra queste il 58,5% è stata vittima di violenza da adulte  </a:t>
            </a:r>
          </a:p>
        </p:txBody>
      </p:sp>
      <p:sp>
        <p:nvSpPr>
          <p:cNvPr id="4" name="Rettangolo 3"/>
          <p:cNvSpPr/>
          <p:nvPr/>
        </p:nvSpPr>
        <p:spPr>
          <a:xfrm>
            <a:off x="4499992" y="5661248"/>
            <a:ext cx="4698306" cy="338554"/>
          </a:xfrm>
          <a:prstGeom prst="rect">
            <a:avLst/>
          </a:prstGeom>
        </p:spPr>
        <p:txBody>
          <a:bodyPr wrap="square">
            <a:spAutoFit/>
          </a:bodyPr>
          <a:lstStyle/>
          <a:p>
            <a:pPr lvl="0"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i="1" dirty="0" smtClean="0">
                <a:solidFill>
                  <a:srgbClr val="000000"/>
                </a:solidFill>
              </a:rPr>
              <a:t>Indagine ISTAT, 2006</a:t>
            </a:r>
            <a:endParaRPr lang="it-IT" sz="1600" b="1" i="1" dirty="0">
              <a:solidFill>
                <a:srgbClr val="000000"/>
              </a:solidFill>
            </a:endParaRPr>
          </a:p>
        </p:txBody>
      </p:sp>
      <p:graphicFrame>
        <p:nvGraphicFramePr>
          <p:cNvPr id="699393"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074183" r:id="rId4" imgW="2962689" imgH="1561905" progId="">
                  <p:embed/>
                </p:oleObj>
              </mc:Choice>
              <mc:Fallback>
                <p:oleObj r:id="rId4" imgW="2962689" imgH="156190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ttangolo 1"/>
          <p:cNvSpPr>
            <a:spLocks noChangeArrowheads="1"/>
          </p:cNvSpPr>
          <p:nvPr/>
        </p:nvSpPr>
        <p:spPr bwMode="auto">
          <a:xfrm>
            <a:off x="323528" y="1034727"/>
            <a:ext cx="8424936" cy="4770537"/>
          </a:xfrm>
          <a:prstGeom prst="rect">
            <a:avLst/>
          </a:prstGeom>
          <a:noFill/>
          <a:ln w="38100">
            <a:solidFill>
              <a:srgbClr val="3818F8"/>
            </a:solidFill>
            <a:miter lim="800000"/>
            <a:headEnd/>
            <a:tailEnd/>
          </a:ln>
        </p:spPr>
        <p:txBody>
          <a:bodyPr wrap="square">
            <a:spAutoFit/>
          </a:bodyPr>
          <a:lstStyle/>
          <a:p>
            <a:pPr algn="ctr"/>
            <a:endParaRPr lang="it-IT" sz="2800" dirty="0"/>
          </a:p>
          <a:p>
            <a:pPr algn="ctr"/>
            <a:endParaRPr lang="it-IT" sz="2800" dirty="0"/>
          </a:p>
          <a:p>
            <a:pPr algn="ctr"/>
            <a:endParaRPr lang="it-IT" sz="2400" b="1" dirty="0">
              <a:latin typeface="Calibri" pitchFamily="34" charset="0"/>
            </a:endParaRPr>
          </a:p>
          <a:p>
            <a:pPr algn="ctr"/>
            <a:r>
              <a:rPr lang="it-IT" sz="3200" b="1" dirty="0">
                <a:latin typeface="Calibri" pitchFamily="34" charset="0"/>
              </a:rPr>
              <a:t> </a:t>
            </a:r>
            <a:r>
              <a:rPr lang="it-IT" sz="3200" b="1" dirty="0">
                <a:solidFill>
                  <a:srgbClr val="2B09F7"/>
                </a:solidFill>
                <a:latin typeface="Calibri" pitchFamily="34" charset="0"/>
              </a:rPr>
              <a:t>400mila</a:t>
            </a:r>
            <a:r>
              <a:rPr lang="it-IT" sz="3200" b="1" dirty="0">
                <a:latin typeface="Calibri" pitchFamily="34" charset="0"/>
              </a:rPr>
              <a:t>  </a:t>
            </a:r>
            <a:r>
              <a:rPr lang="it-IT" sz="3200" b="1" dirty="0">
                <a:solidFill>
                  <a:schemeClr val="tx1"/>
                </a:solidFill>
                <a:latin typeface="Calibri" pitchFamily="34" charset="0"/>
              </a:rPr>
              <a:t>Minori "spettatori" di </a:t>
            </a:r>
            <a:r>
              <a:rPr lang="it-IT" sz="3200" b="1" dirty="0" smtClean="0">
                <a:solidFill>
                  <a:schemeClr val="tx1"/>
                </a:solidFill>
                <a:latin typeface="Calibri" pitchFamily="34" charset="0"/>
              </a:rPr>
              <a:t>violenze</a:t>
            </a:r>
          </a:p>
          <a:p>
            <a:pPr algn="ctr"/>
            <a:endParaRPr lang="it-IT" sz="2400" b="1" dirty="0">
              <a:solidFill>
                <a:schemeClr val="tx1"/>
              </a:solidFill>
              <a:latin typeface="Calibri" pitchFamily="34" charset="0"/>
            </a:endParaRPr>
          </a:p>
          <a:p>
            <a:pPr algn="ctr"/>
            <a:r>
              <a:rPr lang="it-IT" sz="2400" b="1" dirty="0" smtClean="0">
                <a:solidFill>
                  <a:schemeClr val="tx1"/>
                </a:solidFill>
                <a:latin typeface="Calibri" pitchFamily="34" charset="0"/>
              </a:rPr>
              <a:t>                                        </a:t>
            </a:r>
            <a:r>
              <a:rPr lang="it-IT" sz="2000" b="1" dirty="0" smtClean="0">
                <a:solidFill>
                  <a:schemeClr val="tx1"/>
                </a:solidFill>
                <a:latin typeface="Calibri" pitchFamily="34" charset="0"/>
              </a:rPr>
              <a:t>Gloria </a:t>
            </a:r>
            <a:r>
              <a:rPr lang="it-IT" sz="2000" b="1" dirty="0">
                <a:solidFill>
                  <a:schemeClr val="tx1"/>
                </a:solidFill>
                <a:latin typeface="Calibri" pitchFamily="34" charset="0"/>
              </a:rPr>
              <a:t>Soavi  - Presidente </a:t>
            </a:r>
            <a:r>
              <a:rPr lang="it-IT" sz="2000" b="1" dirty="0" smtClean="0">
                <a:solidFill>
                  <a:schemeClr val="tx1"/>
                </a:solidFill>
                <a:latin typeface="Calibri" pitchFamily="34" charset="0"/>
              </a:rPr>
              <a:t>CISMAI</a:t>
            </a:r>
            <a:endParaRPr lang="it-IT" sz="2000" b="1" dirty="0">
              <a:solidFill>
                <a:schemeClr val="tx1"/>
              </a:solidFill>
              <a:latin typeface="Calibri" pitchFamily="34" charset="0"/>
            </a:endParaRPr>
          </a:p>
          <a:p>
            <a:pPr algn="ctr"/>
            <a:r>
              <a:rPr lang="it-IT" sz="2000" i="1" dirty="0" smtClean="0">
                <a:solidFill>
                  <a:schemeClr val="tx1"/>
                </a:solidFill>
                <a:latin typeface="Calibri" pitchFamily="34" charset="0"/>
              </a:rPr>
              <a:t>                                                                                     </a:t>
            </a:r>
            <a:r>
              <a:rPr lang="it-IT" sz="1600" i="1" dirty="0" smtClean="0">
                <a:solidFill>
                  <a:schemeClr val="tx1"/>
                </a:solidFill>
                <a:latin typeface="Calibri" pitchFamily="34" charset="0"/>
              </a:rPr>
              <a:t>09/10/2014 </a:t>
            </a:r>
          </a:p>
          <a:p>
            <a:pPr algn="ctr"/>
            <a:endParaRPr lang="it-IT" sz="2000" i="1" dirty="0" smtClean="0">
              <a:latin typeface="Calibri" pitchFamily="34" charset="0"/>
            </a:endParaRPr>
          </a:p>
          <a:p>
            <a:pPr algn="ctr"/>
            <a:endParaRPr lang="it-IT" sz="2000" i="1" dirty="0" smtClean="0">
              <a:latin typeface="Calibri" pitchFamily="34" charset="0"/>
            </a:endParaRPr>
          </a:p>
          <a:p>
            <a:pPr lvl="0"/>
            <a:r>
              <a:rPr lang="it-IT" altLang="ja-JP" sz="3200" b="1" dirty="0" smtClean="0">
                <a:solidFill>
                  <a:srgbClr val="3818F8"/>
                </a:solidFill>
                <a:latin typeface="Calibri" pitchFamily="34" charset="0"/>
                <a:ea typeface="MS Mincho" pitchFamily="49" charset="-128"/>
                <a:cs typeface="Times New Roman" pitchFamily="18" charset="0"/>
              </a:rPr>
              <a:t>        19,4</a:t>
            </a:r>
            <a:r>
              <a:rPr lang="it-IT" altLang="ja-JP" sz="3200" b="1" dirty="0" smtClean="0">
                <a:solidFill>
                  <a:schemeClr val="tx1"/>
                </a:solidFill>
                <a:latin typeface="Calibri" pitchFamily="34" charset="0"/>
                <a:ea typeface="MS Mincho" pitchFamily="49" charset="-128"/>
                <a:cs typeface="Times New Roman" pitchFamily="18" charset="0"/>
              </a:rPr>
              <a:t>%</a:t>
            </a:r>
            <a:r>
              <a:rPr lang="it-IT" altLang="ja-JP" sz="3200" dirty="0" smtClean="0">
                <a:solidFill>
                  <a:schemeClr val="tx1"/>
                </a:solidFill>
                <a:latin typeface="Calibri" pitchFamily="34" charset="0"/>
                <a:ea typeface="MS Mincho" pitchFamily="49" charset="-128"/>
                <a:cs typeface="Times New Roman" pitchFamily="18" charset="0"/>
              </a:rPr>
              <a:t> </a:t>
            </a:r>
            <a:r>
              <a:rPr lang="it-IT" sz="3200" i="1" dirty="0" smtClean="0">
                <a:solidFill>
                  <a:schemeClr val="tx1"/>
                </a:solidFill>
                <a:latin typeface="Calibri" pitchFamily="34" charset="0"/>
              </a:rPr>
              <a:t> </a:t>
            </a:r>
            <a:r>
              <a:rPr lang="it-IT" altLang="ja-JP" sz="3200" b="1" dirty="0" smtClean="0">
                <a:solidFill>
                  <a:schemeClr val="tx1"/>
                </a:solidFill>
                <a:latin typeface="Calibri" pitchFamily="34" charset="0"/>
                <a:ea typeface="MS Mincho" pitchFamily="49" charset="-128"/>
                <a:cs typeface="Times New Roman" pitchFamily="18" charset="0"/>
              </a:rPr>
              <a:t>Violenza assistita /91 mila minori</a:t>
            </a:r>
            <a:endParaRPr lang="it-IT" altLang="ja-JP" sz="3200" dirty="0" smtClean="0">
              <a:solidFill>
                <a:schemeClr val="tx1"/>
              </a:solidFill>
              <a:latin typeface="Calibri" pitchFamily="34" charset="0"/>
              <a:ea typeface="MS Mincho" pitchFamily="49" charset="-128"/>
              <a:cs typeface="Times New Roman" pitchFamily="18" charset="0"/>
            </a:endParaRPr>
          </a:p>
          <a:p>
            <a:pPr algn="ctr"/>
            <a:endParaRPr lang="it-IT" sz="2400" i="1" dirty="0">
              <a:latin typeface="Calibri" pitchFamily="34" charset="0"/>
            </a:endParaRPr>
          </a:p>
          <a:p>
            <a:pPr algn="ctr"/>
            <a:endParaRPr lang="it-IT" sz="2800" b="1" dirty="0"/>
          </a:p>
        </p:txBody>
      </p:sp>
      <p:cxnSp>
        <p:nvCxnSpPr>
          <p:cNvPr id="7172" name="Connettore 1 4"/>
          <p:cNvCxnSpPr>
            <a:cxnSpLocks noChangeShapeType="1"/>
          </p:cNvCxnSpPr>
          <p:nvPr/>
        </p:nvCxnSpPr>
        <p:spPr bwMode="auto">
          <a:xfrm>
            <a:off x="2771800" y="2780928"/>
            <a:ext cx="5112568" cy="0"/>
          </a:xfrm>
          <a:prstGeom prst="line">
            <a:avLst/>
          </a:prstGeom>
          <a:noFill/>
          <a:ln w="38100" algn="ctr">
            <a:solidFill>
              <a:srgbClr val="2B09F7"/>
            </a:solidFill>
            <a:round/>
            <a:headEnd/>
            <a:tailEnd/>
          </a:ln>
        </p:spPr>
      </p:cxnSp>
      <p:sp>
        <p:nvSpPr>
          <p:cNvPr id="5" name="CasellaDiTesto 4"/>
          <p:cNvSpPr txBox="1"/>
          <p:nvPr/>
        </p:nvSpPr>
        <p:spPr>
          <a:xfrm>
            <a:off x="683568" y="1052736"/>
            <a:ext cx="2304256" cy="892552"/>
          </a:xfrm>
          <a:prstGeom prst="rect">
            <a:avLst/>
          </a:prstGeom>
          <a:noFill/>
        </p:spPr>
        <p:txBody>
          <a:bodyPr wrap="square" rtlCol="0">
            <a:spAutoFit/>
          </a:bodyPr>
          <a:lstStyle/>
          <a:p>
            <a:r>
              <a:rPr lang="it-IT" sz="2400" b="1" dirty="0" smtClean="0">
                <a:solidFill>
                  <a:schemeClr val="tx1"/>
                </a:solidFill>
                <a:latin typeface="Calibri" pitchFamily="34" charset="0"/>
              </a:rPr>
              <a:t>In </a:t>
            </a:r>
            <a:r>
              <a:rPr lang="it-IT" sz="2800" b="1" dirty="0" smtClean="0">
                <a:solidFill>
                  <a:schemeClr val="tx1"/>
                </a:solidFill>
                <a:latin typeface="Calibri" pitchFamily="34" charset="0"/>
              </a:rPr>
              <a:t>ITALIA</a:t>
            </a:r>
          </a:p>
          <a:p>
            <a:r>
              <a:rPr lang="it-IT" sz="2400" b="1" dirty="0" smtClean="0">
                <a:solidFill>
                  <a:schemeClr val="tx1"/>
                </a:solidFill>
                <a:latin typeface="Calibri" pitchFamily="34" charset="0"/>
              </a:rPr>
              <a:t>       si stimano </a:t>
            </a:r>
            <a:endParaRPr lang="it-IT" sz="2400" b="1" dirty="0">
              <a:solidFill>
                <a:schemeClr val="tx1"/>
              </a:solidFill>
              <a:latin typeface="Calibri" pitchFamily="34" charset="0"/>
            </a:endParaRPr>
          </a:p>
        </p:txBody>
      </p:sp>
      <p:sp>
        <p:nvSpPr>
          <p:cNvPr id="10" name="Rettangolo 9"/>
          <p:cNvSpPr/>
          <p:nvPr/>
        </p:nvSpPr>
        <p:spPr>
          <a:xfrm>
            <a:off x="4283968" y="5097378"/>
            <a:ext cx="4392488" cy="707886"/>
          </a:xfrm>
          <a:prstGeom prst="rect">
            <a:avLst/>
          </a:prstGeom>
        </p:spPr>
        <p:txBody>
          <a:bodyPr wrap="square">
            <a:spAutoFit/>
          </a:bodyPr>
          <a:lstStyle/>
          <a:p>
            <a:r>
              <a:rPr lang="it-IT" sz="2000" b="1" dirty="0" smtClean="0">
                <a:solidFill>
                  <a:srgbClr val="000000"/>
                </a:solidFill>
                <a:latin typeface="Calibri" pitchFamily="34" charset="0"/>
              </a:rPr>
              <a:t>Indagine Terre </a:t>
            </a:r>
            <a:r>
              <a:rPr lang="it-IT" sz="2000" b="1" dirty="0" err="1" smtClean="0">
                <a:solidFill>
                  <a:srgbClr val="000000"/>
                </a:solidFill>
                <a:latin typeface="Calibri" pitchFamily="34" charset="0"/>
              </a:rPr>
              <a:t>des</a:t>
            </a:r>
            <a:r>
              <a:rPr lang="it-IT" sz="2000" b="1" dirty="0" smtClean="0">
                <a:solidFill>
                  <a:srgbClr val="000000"/>
                </a:solidFill>
                <a:latin typeface="Calibri" pitchFamily="34" charset="0"/>
              </a:rPr>
              <a:t> </a:t>
            </a:r>
            <a:r>
              <a:rPr lang="it-IT" sz="2000" b="1" dirty="0" err="1" smtClean="0">
                <a:solidFill>
                  <a:srgbClr val="000000"/>
                </a:solidFill>
                <a:latin typeface="Calibri" pitchFamily="34" charset="0"/>
              </a:rPr>
              <a:t>Hommes</a:t>
            </a:r>
            <a:r>
              <a:rPr lang="it-IT" sz="2000" b="1" dirty="0" smtClean="0">
                <a:solidFill>
                  <a:srgbClr val="000000"/>
                </a:solidFill>
                <a:latin typeface="Calibri" pitchFamily="34" charset="0"/>
              </a:rPr>
              <a:t> e CISMAI</a:t>
            </a:r>
          </a:p>
          <a:p>
            <a:r>
              <a:rPr lang="it-IT" sz="2000" b="1" dirty="0" smtClean="0">
                <a:solidFill>
                  <a:srgbClr val="000000"/>
                </a:solidFill>
                <a:latin typeface="Calibri" pitchFamily="34" charset="0"/>
              </a:rPr>
              <a:t> </a:t>
            </a:r>
            <a:endParaRPr lang="it-IT" sz="2000" b="1" dirty="0"/>
          </a:p>
        </p:txBody>
      </p:sp>
      <p:sp>
        <p:nvSpPr>
          <p:cNvPr id="14" name="Rettangolo 13"/>
          <p:cNvSpPr/>
          <p:nvPr/>
        </p:nvSpPr>
        <p:spPr>
          <a:xfrm>
            <a:off x="4778470" y="5466710"/>
            <a:ext cx="3753970" cy="338554"/>
          </a:xfrm>
          <a:prstGeom prst="rect">
            <a:avLst/>
          </a:prstGeom>
        </p:spPr>
        <p:txBody>
          <a:bodyPr wrap="square">
            <a:spAutoFit/>
          </a:bodyPr>
          <a:lstStyle/>
          <a:p>
            <a:pPr lvl="0" defTabSz="914400" eaLnBrk="0" hangingPunct="0">
              <a:buClrTx/>
              <a:buSzTx/>
            </a:pPr>
            <a:r>
              <a:rPr lang="it-IT" altLang="ja-JP" sz="1600" i="1" dirty="0" smtClean="0">
                <a:solidFill>
                  <a:srgbClr val="000000"/>
                </a:solidFill>
                <a:latin typeface="Calibri" pitchFamily="34" charset="0"/>
                <a:ea typeface="MS Mincho" pitchFamily="49" charset="-128"/>
                <a:cs typeface="Times New Roman" pitchFamily="18" charset="0"/>
              </a:rPr>
              <a:t> 15/05/2015 – Roma, Camera dei Deputati</a:t>
            </a:r>
            <a:r>
              <a:rPr lang="it-IT" altLang="ja-JP" sz="1600" i="1" dirty="0" smtClean="0">
                <a:solidFill>
                  <a:schemeClr val="tx1"/>
                </a:solidFill>
                <a:latin typeface="Calibri" pitchFamily="34" charset="0"/>
                <a:ea typeface="MS Mincho" pitchFamily="49" charset="-128"/>
                <a:cs typeface="Times New Roman" pitchFamily="18" charset="0"/>
              </a:rPr>
              <a:t>     </a:t>
            </a:r>
            <a:endParaRPr lang="it-IT" altLang="ja-JP" sz="1600" i="1" dirty="0" smtClean="0">
              <a:solidFill>
                <a:srgbClr val="000000"/>
              </a:solidFill>
              <a:latin typeface="Calibri" pitchFamily="34" charset="0"/>
              <a:ea typeface="MS Mincho" pitchFamily="49" charset="-128"/>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198438"/>
            <a:ext cx="8229600" cy="1143000"/>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600" b="1" dirty="0">
                <a:solidFill>
                  <a:srgbClr val="C00000"/>
                </a:solidFill>
                <a:latin typeface="Calibri" pitchFamily="32" charset="0"/>
              </a:rPr>
              <a:t>LA VIOLENZA </a:t>
            </a:r>
            <a:r>
              <a:rPr lang="it-IT" sz="3600" b="1" dirty="0" smtClean="0">
                <a:solidFill>
                  <a:srgbClr val="C00000"/>
                </a:solidFill>
                <a:latin typeface="Calibri" pitchFamily="32" charset="0"/>
              </a:rPr>
              <a:t>ASSISTITA INTRAFAMILIARE </a:t>
            </a:r>
            <a:endParaRPr lang="it-IT" sz="3600" b="1" dirty="0">
              <a:solidFill>
                <a:srgbClr val="C00000"/>
              </a:solidFill>
              <a:latin typeface="Calibri" pitchFamily="32" charset="0"/>
            </a:endParaRPr>
          </a:p>
        </p:txBody>
      </p:sp>
      <p:sp>
        <p:nvSpPr>
          <p:cNvPr id="7171" name="Rectangle 2"/>
          <p:cNvSpPr>
            <a:spLocks noChangeArrowheads="1"/>
          </p:cNvSpPr>
          <p:nvPr/>
        </p:nvSpPr>
        <p:spPr bwMode="auto">
          <a:xfrm>
            <a:off x="539750" y="1557338"/>
            <a:ext cx="8604250" cy="482313"/>
          </a:xfrm>
          <a:prstGeom prst="rect">
            <a:avLst/>
          </a:prstGeom>
          <a:noFill/>
          <a:ln w="9525">
            <a:noFill/>
            <a:round/>
            <a:headEnd/>
            <a:tailEnd/>
          </a:ln>
        </p:spPr>
        <p:txBody>
          <a:bodyPr lIns="90000" tIns="46800" rIns="90000" bIns="46800">
            <a:spAutoFit/>
          </a:bodyPr>
          <a:lstStyle/>
          <a:p>
            <a:pPr>
              <a:lnSpc>
                <a:spcPct val="90000"/>
              </a:lnSpc>
              <a:buClr>
                <a:srgbClr val="00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latin typeface="Calibri" pitchFamily="34" charset="0"/>
              </a:rPr>
              <a:t>  </a:t>
            </a:r>
            <a:endParaRPr lang="it-IT" sz="2800" b="1" dirty="0">
              <a:solidFill>
                <a:srgbClr val="FFFFFF"/>
              </a:solidFill>
              <a:latin typeface="Calibri" pitchFamily="34" charset="0"/>
            </a:endParaRPr>
          </a:p>
        </p:txBody>
      </p:sp>
      <p:sp>
        <p:nvSpPr>
          <p:cNvPr id="4" name="Rettangolo 3"/>
          <p:cNvSpPr/>
          <p:nvPr/>
        </p:nvSpPr>
        <p:spPr>
          <a:xfrm>
            <a:off x="1888348" y="1628800"/>
            <a:ext cx="5367303" cy="523220"/>
          </a:xfrm>
          <a:prstGeom prst="rect">
            <a:avLst/>
          </a:prstGeom>
        </p:spPr>
        <p:txBody>
          <a:bodyPr wrap="none">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smtClean="0">
                <a:solidFill>
                  <a:schemeClr val="tx1"/>
                </a:solidFill>
                <a:latin typeface="Calibri" pitchFamily="34" charset="0"/>
              </a:rPr>
              <a:t>Non esiste una normativa specifica</a:t>
            </a:r>
            <a:endParaRPr lang="it-IT" sz="2800" b="1" dirty="0">
              <a:solidFill>
                <a:schemeClr val="tx1"/>
              </a:solidFill>
              <a:latin typeface="Calibri" pitchFamily="34" charset="0"/>
            </a:endParaRPr>
          </a:p>
        </p:txBody>
      </p:sp>
      <p:sp>
        <p:nvSpPr>
          <p:cNvPr id="5" name="Rettangolo 4"/>
          <p:cNvSpPr/>
          <p:nvPr/>
        </p:nvSpPr>
        <p:spPr>
          <a:xfrm>
            <a:off x="395536" y="2563738"/>
            <a:ext cx="8424936" cy="2523768"/>
          </a:xfrm>
          <a:prstGeom prst="rect">
            <a:avLst/>
          </a:prstGeom>
        </p:spPr>
        <p:txBody>
          <a:bodyPr wrap="squar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smtClean="0">
                <a:solidFill>
                  <a:schemeClr val="tx1"/>
                </a:solidFill>
                <a:latin typeface="Calibri" pitchFamily="34" charset="0"/>
              </a:rPr>
              <a:t>Si fa riferimento al </a:t>
            </a:r>
            <a:r>
              <a:rPr lang="it-IT" sz="2800" b="1" u="sng" dirty="0" smtClean="0">
                <a:solidFill>
                  <a:schemeClr val="tx1"/>
                </a:solidFill>
                <a:latin typeface="Calibri" pitchFamily="34" charset="0"/>
              </a:rPr>
              <a:t>reato di maltrattamento in famiglia</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smtClean="0">
                <a:solidFill>
                  <a:schemeClr val="tx1"/>
                </a:solidFill>
                <a:latin typeface="Calibri" pitchFamily="34" charset="0"/>
              </a:rPr>
              <a:t>compiuto con violenza fisica sul coniuge e con</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smtClean="0">
                <a:solidFill>
                  <a:schemeClr val="tx1"/>
                </a:solidFill>
                <a:latin typeface="Calibri" pitchFamily="34" charset="0"/>
              </a:rPr>
              <a:t>violenza psicologica sul minore (art.572 c.p.)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b="1" dirty="0" smtClean="0">
              <a:solidFill>
                <a:schemeClr val="tx1"/>
              </a:solidFill>
              <a:latin typeface="Calibri"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smtClean="0">
                <a:solidFill>
                  <a:schemeClr val="tx1"/>
                </a:solidFill>
                <a:latin typeface="Calibri" pitchFamily="34" charset="0"/>
              </a:rPr>
              <a:t>Legge 119 – ottobre 2013 : introduzione aggravante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1"/>
          <p:cNvSpPr txBox="1">
            <a:spLocks noChangeArrowheads="1"/>
          </p:cNvSpPr>
          <p:nvPr/>
        </p:nvSpPr>
        <p:spPr bwMode="auto">
          <a:xfrm>
            <a:off x="2484438" y="765175"/>
            <a:ext cx="184150" cy="3683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8197" name="Text Box 2"/>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b="1" dirty="0">
                <a:solidFill>
                  <a:srgbClr val="0000FF"/>
                </a:solidFill>
              </a:rPr>
              <a:t/>
            </a:r>
            <a:br>
              <a:rPr lang="it-IT" sz="4000" b="1" dirty="0">
                <a:solidFill>
                  <a:srgbClr val="0000FF"/>
                </a:solidFill>
              </a:rPr>
            </a:br>
            <a:r>
              <a:rPr lang="it-IT" sz="4800" b="1" dirty="0">
                <a:solidFill>
                  <a:srgbClr val="C00000"/>
                </a:solidFill>
              </a:rPr>
              <a:t>ABUSO SESSUALE SUI MINORI</a:t>
            </a:r>
            <a:r>
              <a:rPr lang="it-IT" sz="3600" b="1" dirty="0">
                <a:solidFill>
                  <a:srgbClr val="C00000"/>
                </a:solidFill>
                <a:latin typeface="Tahoma" pitchFamily="34" charset="0"/>
              </a:rPr>
              <a:t/>
            </a:r>
            <a:br>
              <a:rPr lang="it-IT" sz="3600" b="1" dirty="0">
                <a:solidFill>
                  <a:srgbClr val="C00000"/>
                </a:solidFill>
                <a:latin typeface="Tahoma" pitchFamily="34" charset="0"/>
              </a:rPr>
            </a:br>
            <a:endParaRPr lang="it-IT" sz="3600" b="1" dirty="0">
              <a:solidFill>
                <a:srgbClr val="C00000"/>
              </a:solidFill>
              <a:latin typeface="Tahoma" pitchFamily="34" charset="0"/>
            </a:endParaRPr>
          </a:p>
        </p:txBody>
      </p:sp>
      <p:sp>
        <p:nvSpPr>
          <p:cNvPr id="8198" name="Text Box 3"/>
          <p:cNvSpPr txBox="1">
            <a:spLocks noChangeArrowheads="1"/>
          </p:cNvSpPr>
          <p:nvPr/>
        </p:nvSpPr>
        <p:spPr bwMode="auto">
          <a:xfrm>
            <a:off x="457200" y="2247900"/>
            <a:ext cx="7931150" cy="2620963"/>
          </a:xfrm>
          <a:prstGeom prst="rect">
            <a:avLst/>
          </a:prstGeom>
          <a:noFill/>
          <a:ln w="9525">
            <a:noFill/>
            <a:round/>
            <a:headEnd/>
            <a:tailEnd/>
          </a:ln>
        </p:spPr>
        <p:txBody>
          <a:bodyPr/>
          <a:lstStyle/>
          <a:p>
            <a:pPr marL="342900" indent="-338138" eaLnBrk="0" hangingPunct="0">
              <a:spcBef>
                <a:spcPts val="12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800" b="1">
                <a:solidFill>
                  <a:srgbClr val="000000"/>
                </a:solidFill>
              </a:rPr>
              <a:t>    Il coinvolgimento di un minore in attività sessuali che non può comprendere, per le  quali è psicologicamente impreparato e per le quali non può dare il proprio consenso e/o violano le leggi o i tabù sociali. </a:t>
            </a:r>
            <a:r>
              <a:rPr lang="it-IT" sz="1400" b="1">
                <a:solidFill>
                  <a:srgbClr val="000000"/>
                </a:solidFill>
              </a:rPr>
              <a:t>(Pediatrics 1999)                                               </a:t>
            </a:r>
          </a:p>
          <a:p>
            <a:pPr marL="342900" indent="-338138" eaLnBrk="0" hangingPunct="0">
              <a:spcBef>
                <a:spcPts val="12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1600" b="1">
                <a:solidFill>
                  <a:srgbClr val="000000"/>
                </a:solidFill>
              </a:rPr>
              <a:t>                              </a:t>
            </a:r>
          </a:p>
        </p:txBody>
      </p:sp>
      <p:graphicFrame>
        <p:nvGraphicFramePr>
          <p:cNvPr id="8194"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112071" r:id="rId4" imgW="2962689" imgH="1561905" progId="">
                  <p:embed/>
                </p:oleObj>
              </mc:Choice>
              <mc:Fallback>
                <p:oleObj r:id="rId4" imgW="2962689" imgH="15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CasellaDiTesto 6"/>
          <p:cNvSpPr txBox="1">
            <a:spLocks noChangeArrowheads="1"/>
          </p:cNvSpPr>
          <p:nvPr/>
        </p:nvSpPr>
        <p:spPr bwMode="auto">
          <a:xfrm>
            <a:off x="7451725" y="6330950"/>
            <a:ext cx="649288" cy="338138"/>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it-IT" sz="1600" i="1">
                <a:solidFill>
                  <a:srgbClr val="2B09F7"/>
                </a:solidFill>
              </a:rPr>
              <a:t>S.Losi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483768" y="764704"/>
            <a:ext cx="184731" cy="369332"/>
          </a:xfrm>
          <a:prstGeom prst="rect">
            <a:avLst/>
          </a:prstGeom>
          <a:noFill/>
        </p:spPr>
        <p:txBody>
          <a:bodyPr wrap="none" rtlCol="0">
            <a:spAutoFit/>
          </a:bodyPr>
          <a:lstStyle/>
          <a:p>
            <a:endParaRPr lang="it-IT" dirty="0"/>
          </a:p>
        </p:txBody>
      </p:sp>
      <p:sp>
        <p:nvSpPr>
          <p:cNvPr id="13" name="Titolo 12"/>
          <p:cNvSpPr>
            <a:spLocks noGrp="1"/>
          </p:cNvSpPr>
          <p:nvPr>
            <p:ph type="title"/>
          </p:nvPr>
        </p:nvSpPr>
        <p:spPr/>
        <p:txBody>
          <a:bodyPr>
            <a:normAutofit fontScale="90000"/>
          </a:bodyPr>
          <a:lstStyle/>
          <a:p>
            <a:r>
              <a:rPr kumimoji="1" lang="it-IT" b="1" dirty="0" smtClean="0">
                <a:solidFill>
                  <a:srgbClr val="0000FF"/>
                </a:solidFill>
              </a:rPr>
              <a:t/>
            </a:r>
            <a:br>
              <a:rPr kumimoji="1" lang="it-IT" b="1" dirty="0" smtClean="0">
                <a:solidFill>
                  <a:srgbClr val="0000FF"/>
                </a:solidFill>
              </a:rPr>
            </a:br>
            <a:r>
              <a:rPr kumimoji="1" lang="it-IT" sz="5300" b="1" dirty="0" smtClean="0">
                <a:solidFill>
                  <a:srgbClr val="C00000"/>
                </a:solidFill>
              </a:rPr>
              <a:t>ABUSO SESSUALE SUI MINORI</a:t>
            </a:r>
            <a:r>
              <a:rPr kumimoji="1" lang="it-IT" sz="4000" b="1" dirty="0" smtClean="0">
                <a:solidFill>
                  <a:srgbClr val="E86E0A"/>
                </a:solidFill>
                <a:latin typeface="Tahoma" pitchFamily="34" charset="0"/>
              </a:rPr>
              <a:t/>
            </a:r>
            <a:br>
              <a:rPr kumimoji="1" lang="it-IT" sz="4000" b="1" dirty="0" smtClean="0">
                <a:solidFill>
                  <a:srgbClr val="E86E0A"/>
                </a:solidFill>
                <a:latin typeface="Tahoma" pitchFamily="34" charset="0"/>
              </a:rPr>
            </a:br>
            <a:endParaRPr lang="it-IT" dirty="0">
              <a:solidFill>
                <a:srgbClr val="E86E0A"/>
              </a:solidFill>
            </a:endParaRPr>
          </a:p>
        </p:txBody>
      </p:sp>
      <p:sp>
        <p:nvSpPr>
          <p:cNvPr id="9" name="Segnaposto contenuto 8"/>
          <p:cNvSpPr>
            <a:spLocks noGrp="1"/>
          </p:cNvSpPr>
          <p:nvPr>
            <p:ph idx="1"/>
          </p:nvPr>
        </p:nvSpPr>
        <p:spPr>
          <a:xfrm>
            <a:off x="457200" y="1960240"/>
            <a:ext cx="8147248" cy="4061048"/>
          </a:xfrm>
        </p:spPr>
        <p:txBody>
          <a:bodyPr>
            <a:normAutofit fontScale="92500" lnSpcReduction="10000"/>
          </a:bodyPr>
          <a:lstStyle/>
          <a:p>
            <a:pPr>
              <a:spcBef>
                <a:spcPct val="50000"/>
              </a:spcBef>
            </a:pPr>
            <a:r>
              <a:rPr kumimoji="1" lang="it-IT" sz="3000" b="1" dirty="0" smtClean="0"/>
              <a:t>    Le attività sessuali possono includere tutte le forme di contatto oro-genitale, genitale o anale con il minore, o abusi senza contatto diretto quali l’esibizionismo, il voyeurismo o il coinvolgimento del bambino/a nella produzione di materiale pornografico. L’abuso sessuale include uno spettro di attività che va dallo stupro all’abuso sessuale meno intrusivo. </a:t>
            </a:r>
            <a:r>
              <a:rPr kumimoji="1" lang="it-IT" sz="1500" dirty="0" smtClean="0"/>
              <a:t>(</a:t>
            </a:r>
            <a:r>
              <a:rPr kumimoji="1" lang="it-IT" sz="1500" dirty="0" err="1" smtClean="0"/>
              <a:t>Pediatrics</a:t>
            </a:r>
            <a:r>
              <a:rPr kumimoji="1" lang="it-IT" sz="1500" dirty="0" smtClean="0"/>
              <a:t> 1999)</a:t>
            </a:r>
            <a:r>
              <a:rPr kumimoji="1" lang="it-IT" sz="1500" b="1" dirty="0" smtClean="0"/>
              <a:t>                      </a:t>
            </a:r>
          </a:p>
          <a:p>
            <a:pPr eaLnBrk="0" hangingPunct="0">
              <a:spcBef>
                <a:spcPct val="50000"/>
              </a:spcBef>
              <a:buNone/>
            </a:pPr>
            <a:r>
              <a:rPr kumimoji="1" lang="it-IT" sz="2800" b="1" dirty="0" smtClean="0"/>
              <a:t>                                                           </a:t>
            </a:r>
            <a:endParaRPr kumimoji="1" lang="it-IT" sz="2200" b="1" dirty="0" smtClean="0"/>
          </a:p>
          <a:p>
            <a:pPr eaLnBrk="0" hangingPunct="0">
              <a:spcBef>
                <a:spcPct val="50000"/>
              </a:spcBef>
              <a:buNone/>
            </a:pPr>
            <a:endParaRPr kumimoji="1" lang="it-IT" sz="2800" b="1" dirty="0" smtClean="0"/>
          </a:p>
        </p:txBody>
      </p:sp>
      <p:graphicFrame>
        <p:nvGraphicFramePr>
          <p:cNvPr id="20482"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017863" r:id="rId4" imgW="2962689" imgH="1561905" progId="">
                  <p:embed/>
                </p:oleObj>
              </mc:Choice>
              <mc:Fallback>
                <p:oleObj r:id="rId4" imgW="2962689" imgH="15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7950" y="908050"/>
            <a:ext cx="8591550" cy="1655763"/>
          </a:xfrm>
          <a:prstGeom prst="rect">
            <a:avLst/>
          </a:prstGeom>
          <a:noFill/>
          <a:ln w="9525">
            <a:noFill/>
            <a:miter lim="800000"/>
            <a:headEnd/>
            <a:tailEnd/>
          </a:ln>
        </p:spPr>
        <p:txBody>
          <a:bodyPr lIns="92160" tIns="46080" rIns="92160" bIns="46080" anchor="ctr"/>
          <a:lstStyle/>
          <a:p>
            <a:pPr algn="ctr">
              <a:lnSpc>
                <a:spcPct val="95000"/>
              </a:lnSpc>
              <a:buClr>
                <a:srgbClr val="FFFFFF"/>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4000" b="1" dirty="0">
                <a:solidFill>
                  <a:srgbClr val="C00000"/>
                </a:solidFill>
                <a:latin typeface="+mj-lt"/>
                <a:ea typeface="Microsoft YaHei" charset="-122"/>
                <a:cs typeface="+mn-cs"/>
              </a:rPr>
              <a:t>CARATTERISTICHE COMUNI </a:t>
            </a:r>
            <a:r>
              <a:rPr lang="it-IT" sz="2800" dirty="0">
                <a:solidFill>
                  <a:srgbClr val="C00000"/>
                </a:solidFill>
                <a:latin typeface="+mj-lt"/>
                <a:ea typeface="Microsoft YaHei" charset="-122"/>
                <a:cs typeface="+mn-cs"/>
              </a:rPr>
              <a:t/>
            </a:r>
            <a:br>
              <a:rPr lang="it-IT" sz="2800" dirty="0">
                <a:solidFill>
                  <a:srgbClr val="C00000"/>
                </a:solidFill>
                <a:latin typeface="+mj-lt"/>
                <a:ea typeface="Microsoft YaHei" charset="-122"/>
                <a:cs typeface="+mn-cs"/>
              </a:rPr>
            </a:br>
            <a:endParaRPr lang="it-IT" sz="2800" dirty="0">
              <a:solidFill>
                <a:srgbClr val="C00000"/>
              </a:solidFill>
              <a:latin typeface="+mj-lt"/>
              <a:ea typeface="Microsoft YaHei" charset="-122"/>
              <a:cs typeface="+mn-cs"/>
            </a:endParaRPr>
          </a:p>
        </p:txBody>
      </p:sp>
      <p:sp>
        <p:nvSpPr>
          <p:cNvPr id="20483" name="Rectangle 3"/>
          <p:cNvSpPr>
            <a:spLocks noChangeArrowheads="1"/>
          </p:cNvSpPr>
          <p:nvPr/>
        </p:nvSpPr>
        <p:spPr bwMode="auto">
          <a:xfrm>
            <a:off x="1403350" y="3411538"/>
            <a:ext cx="7129463" cy="1169987"/>
          </a:xfrm>
          <a:prstGeom prst="rect">
            <a:avLst/>
          </a:prstGeom>
          <a:noFill/>
          <a:ln w="9525">
            <a:noFill/>
            <a:miter lim="800000"/>
            <a:headEnd/>
            <a:tailEnd/>
          </a:ln>
        </p:spPr>
        <p:txBody>
          <a:bodyPr>
            <a:spAutoFit/>
          </a:bodyPr>
          <a:lstStyle/>
          <a:p>
            <a:pPr eaLnBrk="0" hangingPunct="0">
              <a:buClr>
                <a:srgbClr val="000000"/>
              </a:buClr>
              <a:buSzPct val="100000"/>
              <a:buFont typeface="Times New Roman" pitchFamily="16" charset="0"/>
              <a:buNone/>
              <a:defRPr/>
            </a:pPr>
            <a:r>
              <a:rPr lang="it-IT" sz="3800" dirty="0">
                <a:solidFill>
                  <a:schemeClr val="tx1"/>
                </a:solidFill>
                <a:latin typeface="Tahoma" pitchFamily="34" charset="0"/>
                <a:ea typeface="Microsoft YaHei" charset="-122"/>
                <a:cs typeface="+mn-cs"/>
              </a:rPr>
              <a:t>- </a:t>
            </a:r>
            <a:r>
              <a:rPr lang="it-IT" sz="3200" b="1" cap="all" dirty="0">
                <a:solidFill>
                  <a:schemeClr val="tx1"/>
                </a:solidFill>
                <a:latin typeface="+mn-lt"/>
                <a:ea typeface="Microsoft YaHei" charset="-122"/>
                <a:cs typeface="+mn-cs"/>
              </a:rPr>
              <a:t>ripetitività con tendenza                                     </a:t>
            </a:r>
            <a:r>
              <a:rPr lang="it-IT" sz="3200" b="1" cap="all" dirty="0">
                <a:latin typeface="+mn-lt"/>
                <a:ea typeface="Microsoft YaHei" charset="-122"/>
                <a:cs typeface="+mn-cs"/>
              </a:rPr>
              <a:t/>
            </a:r>
            <a:br>
              <a:rPr lang="it-IT" sz="3200" b="1" cap="all" dirty="0">
                <a:latin typeface="+mn-lt"/>
                <a:ea typeface="Microsoft YaHei" charset="-122"/>
                <a:cs typeface="+mn-cs"/>
              </a:rPr>
            </a:br>
            <a:r>
              <a:rPr lang="it-IT" sz="3200" b="1" cap="all" dirty="0">
                <a:latin typeface="+mn-lt"/>
                <a:ea typeface="Microsoft YaHei" charset="-122"/>
                <a:cs typeface="+mn-cs"/>
              </a:rPr>
              <a:t>   </a:t>
            </a:r>
            <a:r>
              <a:rPr lang="it-IT" sz="3200" b="1" cap="all" dirty="0">
                <a:solidFill>
                  <a:schemeClr val="tx1"/>
                </a:solidFill>
                <a:latin typeface="+mn-lt"/>
                <a:ea typeface="Microsoft YaHei" charset="-122"/>
                <a:cs typeface="+mn-cs"/>
              </a:rPr>
              <a:t>all’aggravamento nel tempo</a:t>
            </a:r>
          </a:p>
        </p:txBody>
      </p:sp>
      <p:sp>
        <p:nvSpPr>
          <p:cNvPr id="20484" name="Rectangle 4"/>
          <p:cNvSpPr>
            <a:spLocks noChangeArrowheads="1"/>
          </p:cNvSpPr>
          <p:nvPr/>
        </p:nvSpPr>
        <p:spPr bwMode="auto">
          <a:xfrm>
            <a:off x="1403350" y="2636838"/>
            <a:ext cx="5176838" cy="677862"/>
          </a:xfrm>
          <a:prstGeom prst="rect">
            <a:avLst/>
          </a:prstGeom>
          <a:noFill/>
          <a:ln w="9525">
            <a:noFill/>
            <a:miter lim="800000"/>
            <a:headEnd/>
            <a:tailEnd/>
          </a:ln>
        </p:spPr>
        <p:txBody>
          <a:bodyPr>
            <a:spAutoFit/>
          </a:bodyPr>
          <a:lstStyle/>
          <a:p>
            <a:pPr eaLnBrk="0" hangingPunct="0">
              <a:buClr>
                <a:srgbClr val="000000"/>
              </a:buClr>
              <a:buSzPct val="100000"/>
              <a:buFont typeface="Times New Roman" pitchFamily="16" charset="0"/>
              <a:buNone/>
              <a:defRPr/>
            </a:pPr>
            <a:r>
              <a:rPr lang="en-GB" sz="3800" dirty="0">
                <a:solidFill>
                  <a:schemeClr val="tx1"/>
                </a:solidFill>
                <a:latin typeface="+mn-lt"/>
                <a:ea typeface="Microsoft YaHei" charset="-122"/>
                <a:cs typeface="+mn-cs"/>
              </a:rPr>
              <a:t>- </a:t>
            </a:r>
            <a:r>
              <a:rPr lang="it-IT" sz="3200" b="1" cap="all" dirty="0">
                <a:solidFill>
                  <a:schemeClr val="tx1"/>
                </a:solidFill>
                <a:latin typeface="+mn-lt"/>
                <a:ea typeface="Microsoft YaHei" charset="-122"/>
                <a:cs typeface="+mn-cs"/>
              </a:rPr>
              <a:t>volontarietà</a:t>
            </a:r>
          </a:p>
        </p:txBody>
      </p:sp>
      <p:graphicFrame>
        <p:nvGraphicFramePr>
          <p:cNvPr id="10242"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113095" r:id="rId3" imgW="2962689" imgH="1561905" progId="">
                  <p:embed/>
                </p:oleObj>
              </mc:Choice>
              <mc:Fallback>
                <p:oleObj r:id="rId3" imgW="2962689" imgH="1561905"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CasellaDiTesto 5"/>
          <p:cNvSpPr txBox="1">
            <a:spLocks noChangeArrowheads="1"/>
          </p:cNvSpPr>
          <p:nvPr/>
        </p:nvSpPr>
        <p:spPr bwMode="auto">
          <a:xfrm>
            <a:off x="7451725" y="6308725"/>
            <a:ext cx="649288" cy="339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sz="1600" i="1">
                <a:solidFill>
                  <a:srgbClr val="2B09F7"/>
                </a:solidFill>
              </a:rPr>
              <a:t>S.Losi</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404664"/>
            <a:ext cx="8224838" cy="4521200"/>
          </a:xfrm>
        </p:spPr>
        <p:txBody>
          <a:bodyPr/>
          <a:lstStyle/>
          <a:p>
            <a:r>
              <a:rPr lang="it-IT" dirty="0"/>
              <a:t>Lo sportello Gaia.</a:t>
            </a:r>
            <a:r>
              <a:rPr lang="it-IT" b="0" dirty="0"/>
              <a:t> Un'équipe multidisciplinare di specialisti (pediatri, psicologi, neuropsichiatri infantili, infermieri e assistenti sociali), attraverso l’ascolto, ha la possibilità di rilevare eventuali fattori di rischio, intervenendo con tempestività in un'ottica di prevenzione; i colloqui avvengono in un ambiente anonimo e protetto per garantire al massimo la privacy degli utenti.</a:t>
            </a:r>
          </a:p>
          <a:p>
            <a:r>
              <a:rPr lang="it-IT" b="0" dirty="0"/>
              <a:t>Possono rivolgersi alla sportello famiglie, semplici cittadini, adolescenti, professionisti - ad esempio pediatri, medici, infermieri, insegnanti, assistenti sociali - che nell'ambito del loro lavoro vengano a conoscenza di situazioni di sospetti abusi</a:t>
            </a:r>
            <a:r>
              <a:rPr lang="it-IT" b="0" dirty="0" smtClean="0"/>
              <a:t>.</a:t>
            </a:r>
            <a:endParaRPr lang="it-IT" b="0" dirty="0"/>
          </a:p>
        </p:txBody>
      </p:sp>
    </p:spTree>
    <p:extLst>
      <p:ext uri="{BB962C8B-B14F-4D97-AF65-F5344CB8AC3E}">
        <p14:creationId xmlns:p14="http://schemas.microsoft.com/office/powerpoint/2010/main" val="4273804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1"/>
          <p:cNvSpPr txBox="1">
            <a:spLocks noChangeArrowheads="1"/>
          </p:cNvSpPr>
          <p:nvPr/>
        </p:nvSpPr>
        <p:spPr bwMode="auto">
          <a:xfrm>
            <a:off x="2484438" y="765175"/>
            <a:ext cx="184150" cy="3683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11269" name="Text Box 2"/>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b="1" dirty="0">
                <a:solidFill>
                  <a:srgbClr val="0000FF"/>
                </a:solidFill>
              </a:rPr>
              <a:t/>
            </a:r>
            <a:br>
              <a:rPr lang="it-IT" sz="4000" b="1" dirty="0">
                <a:solidFill>
                  <a:srgbClr val="0000FF"/>
                </a:solidFill>
              </a:rPr>
            </a:br>
            <a:r>
              <a:rPr lang="it-IT" sz="4800" b="1" dirty="0">
                <a:solidFill>
                  <a:srgbClr val="C00000"/>
                </a:solidFill>
              </a:rPr>
              <a:t>ABUSO SESSUALE SUI MINORI</a:t>
            </a:r>
            <a:r>
              <a:rPr lang="it-IT" sz="3600" b="1" dirty="0">
                <a:solidFill>
                  <a:srgbClr val="C00000"/>
                </a:solidFill>
                <a:latin typeface="Tahoma" pitchFamily="34" charset="0"/>
              </a:rPr>
              <a:t/>
            </a:r>
            <a:br>
              <a:rPr lang="it-IT" sz="3600" b="1" dirty="0">
                <a:solidFill>
                  <a:srgbClr val="C00000"/>
                </a:solidFill>
                <a:latin typeface="Tahoma" pitchFamily="34" charset="0"/>
              </a:rPr>
            </a:br>
            <a:endParaRPr lang="it-IT" sz="3600" b="1" dirty="0">
              <a:solidFill>
                <a:srgbClr val="C00000"/>
              </a:solidFill>
              <a:latin typeface="Tahoma" pitchFamily="34" charset="0"/>
            </a:endParaRPr>
          </a:p>
        </p:txBody>
      </p:sp>
      <p:sp>
        <p:nvSpPr>
          <p:cNvPr id="2" name="Text Box 3"/>
          <p:cNvSpPr txBox="1">
            <a:spLocks noChangeArrowheads="1"/>
          </p:cNvSpPr>
          <p:nvPr/>
        </p:nvSpPr>
        <p:spPr bwMode="auto">
          <a:xfrm>
            <a:off x="962025" y="2247900"/>
            <a:ext cx="7931150" cy="2765425"/>
          </a:xfrm>
          <a:prstGeom prst="rect">
            <a:avLst/>
          </a:prstGeom>
          <a:noFill/>
          <a:ln w="9525" cap="flat">
            <a:noFill/>
            <a:round/>
            <a:headEnd/>
            <a:tailEnd/>
          </a:ln>
          <a:effectLst/>
        </p:spPr>
        <p:txBody>
          <a:bodyPr/>
          <a:lstStyle/>
          <a:p>
            <a:pPr marL="338138" indent="-338138" eaLnBrk="0" hangingPunct="0">
              <a:spcBef>
                <a:spcPts val="1750"/>
              </a:spcBef>
              <a:buClr>
                <a:srgbClr val="C00000"/>
              </a:buClr>
              <a:buSzPct val="100000"/>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it-IT" sz="2800" b="1" dirty="0">
                <a:solidFill>
                  <a:srgbClr val="000000"/>
                </a:solidFill>
                <a:latin typeface="Calibri" pitchFamily="32" charset="0"/>
                <a:ea typeface="Microsoft YaHei" charset="-122"/>
                <a:cs typeface="+mn-cs"/>
              </a:rPr>
              <a:t>    INTRAFAMILIARE    - </a:t>
            </a:r>
            <a:r>
              <a:rPr lang="it-IT" sz="2800" b="1" dirty="0" err="1">
                <a:solidFill>
                  <a:srgbClr val="000000"/>
                </a:solidFill>
                <a:latin typeface="Calibri" pitchFamily="32" charset="0"/>
                <a:ea typeface="Microsoft YaHei" charset="-122"/>
                <a:cs typeface="+mn-cs"/>
              </a:rPr>
              <a:t>intradomestico</a:t>
            </a:r>
            <a:endParaRPr lang="it-IT" sz="2800" b="1" dirty="0">
              <a:solidFill>
                <a:srgbClr val="000000"/>
              </a:solidFill>
              <a:latin typeface="Calibri" pitchFamily="32" charset="0"/>
              <a:ea typeface="Microsoft YaHei" charset="-122"/>
              <a:cs typeface="+mn-cs"/>
            </a:endParaRPr>
          </a:p>
          <a:p>
            <a:pPr marL="342900" indent="-338138" eaLnBrk="0" hangingPunct="0">
              <a:spcBef>
                <a:spcPts val="1750"/>
              </a:spcBef>
              <a:buClr>
                <a:srgbClr val="C00000"/>
              </a:buClr>
              <a:buSzPct val="100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it-IT" sz="2800" b="1" dirty="0">
                <a:solidFill>
                  <a:srgbClr val="000000"/>
                </a:solidFill>
                <a:latin typeface="Calibri" pitchFamily="32" charset="0"/>
                <a:ea typeface="Microsoft YaHei" charset="-122"/>
                <a:cs typeface="+mn-cs"/>
              </a:rPr>
              <a:t>                                            - extradomestico</a:t>
            </a:r>
          </a:p>
          <a:p>
            <a:pPr marL="341313" indent="-338138" eaLnBrk="0" hangingPunct="0">
              <a:spcBef>
                <a:spcPts val="1750"/>
              </a:spcBef>
              <a:buClr>
                <a:srgbClr val="C00000"/>
              </a:buClr>
              <a:buSzPct val="100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it-IT" sz="2800" b="1" dirty="0">
              <a:solidFill>
                <a:srgbClr val="000000"/>
              </a:solidFill>
              <a:latin typeface="Calibri" pitchFamily="32" charset="0"/>
              <a:ea typeface="Microsoft YaHei" charset="-122"/>
              <a:cs typeface="+mn-cs"/>
            </a:endParaRPr>
          </a:p>
          <a:p>
            <a:pPr marL="338138" indent="-338138" eaLnBrk="0" hangingPunct="0">
              <a:spcBef>
                <a:spcPts val="1750"/>
              </a:spcBef>
              <a:buClr>
                <a:srgbClr val="C00000"/>
              </a:buClr>
              <a:buSzPct val="100000"/>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it-IT" sz="2800" b="1" dirty="0">
                <a:solidFill>
                  <a:srgbClr val="000000"/>
                </a:solidFill>
                <a:latin typeface="Calibri" pitchFamily="32" charset="0"/>
                <a:ea typeface="Microsoft YaHei" charset="-122"/>
                <a:cs typeface="+mn-cs"/>
              </a:rPr>
              <a:t>    EXTRAFAMILIARE</a:t>
            </a:r>
          </a:p>
        </p:txBody>
      </p:sp>
      <p:graphicFrame>
        <p:nvGraphicFramePr>
          <p:cNvPr id="11266"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114119" r:id="rId4" imgW="2962689" imgH="1561905" progId="">
                  <p:embed/>
                </p:oleObj>
              </mc:Choice>
              <mc:Fallback>
                <p:oleObj r:id="rId4" imgW="2962689" imgH="15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CasellaDiTesto 6"/>
          <p:cNvSpPr txBox="1">
            <a:spLocks noChangeArrowheads="1"/>
          </p:cNvSpPr>
          <p:nvPr/>
        </p:nvSpPr>
        <p:spPr bwMode="auto">
          <a:xfrm>
            <a:off x="7451725" y="6308725"/>
            <a:ext cx="649288" cy="339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sz="1600" i="1">
                <a:solidFill>
                  <a:srgbClr val="2B09F7"/>
                </a:solidFill>
              </a:rPr>
              <a:t>S.Losi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1"/>
          <p:cNvSpPr txBox="1">
            <a:spLocks noChangeArrowheads="1"/>
          </p:cNvSpPr>
          <p:nvPr/>
        </p:nvSpPr>
        <p:spPr bwMode="auto">
          <a:xfrm>
            <a:off x="2484438" y="765175"/>
            <a:ext cx="184150" cy="3683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12293" name="Text Box 2"/>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b="1" dirty="0">
                <a:solidFill>
                  <a:srgbClr val="0000FF"/>
                </a:solidFill>
              </a:rPr>
              <a:t/>
            </a:r>
            <a:br>
              <a:rPr lang="it-IT" sz="4000" b="1" dirty="0">
                <a:solidFill>
                  <a:srgbClr val="0000FF"/>
                </a:solidFill>
              </a:rPr>
            </a:br>
            <a:r>
              <a:rPr lang="it-IT" sz="4800" b="1" dirty="0">
                <a:solidFill>
                  <a:srgbClr val="C00000"/>
                </a:solidFill>
              </a:rPr>
              <a:t>ABUSO SESSUALE SUI MINORI</a:t>
            </a:r>
            <a:r>
              <a:rPr lang="it-IT" sz="3600" b="1" dirty="0">
                <a:solidFill>
                  <a:srgbClr val="E46C0A"/>
                </a:solidFill>
                <a:latin typeface="Tahoma" pitchFamily="34" charset="0"/>
              </a:rPr>
              <a:t/>
            </a:r>
            <a:br>
              <a:rPr lang="it-IT" sz="3600" b="1" dirty="0">
                <a:solidFill>
                  <a:srgbClr val="E46C0A"/>
                </a:solidFill>
                <a:latin typeface="Tahoma" pitchFamily="34" charset="0"/>
              </a:rPr>
            </a:br>
            <a:endParaRPr lang="it-IT" sz="3600" b="1" dirty="0">
              <a:solidFill>
                <a:srgbClr val="E46C0A"/>
              </a:solidFill>
              <a:latin typeface="Tahoma" pitchFamily="34" charset="0"/>
            </a:endParaRPr>
          </a:p>
        </p:txBody>
      </p:sp>
      <p:sp>
        <p:nvSpPr>
          <p:cNvPr id="2" name="Text Box 3"/>
          <p:cNvSpPr txBox="1">
            <a:spLocks noChangeArrowheads="1"/>
          </p:cNvSpPr>
          <p:nvPr/>
        </p:nvSpPr>
        <p:spPr bwMode="auto">
          <a:xfrm>
            <a:off x="755650" y="2205038"/>
            <a:ext cx="6418263" cy="2879725"/>
          </a:xfrm>
          <a:prstGeom prst="rect">
            <a:avLst/>
          </a:prstGeom>
          <a:noFill/>
          <a:ln w="9525" cap="flat">
            <a:noFill/>
            <a:round/>
            <a:headEnd/>
            <a:tailEnd/>
          </a:ln>
          <a:effectLst/>
        </p:spPr>
        <p:txBody>
          <a:bodyPr/>
          <a:lstStyle/>
          <a:p>
            <a:pPr marL="338138" indent="-338138" eaLnBrk="0" hangingPunct="0">
              <a:spcBef>
                <a:spcPts val="1750"/>
              </a:spcBef>
              <a:buClr>
                <a:srgbClr val="C00000"/>
              </a:buClr>
              <a:buSzPct val="100000"/>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it-IT" sz="2800" b="1" dirty="0">
                <a:solidFill>
                  <a:srgbClr val="000000"/>
                </a:solidFill>
                <a:latin typeface="Calibri" pitchFamily="32" charset="0"/>
                <a:ea typeface="Microsoft YaHei" charset="-122"/>
                <a:cs typeface="+mn-cs"/>
              </a:rPr>
              <a:t>    ABUSI  MANIFESTI</a:t>
            </a:r>
          </a:p>
          <a:p>
            <a:pPr marL="341313" indent="-338138" eaLnBrk="0" hangingPunct="0">
              <a:spcBef>
                <a:spcPts val="1750"/>
              </a:spcBef>
              <a:buClr>
                <a:srgbClr val="C00000"/>
              </a:buClr>
              <a:buSzPct val="100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it-IT" sz="2800" b="1" dirty="0">
              <a:solidFill>
                <a:srgbClr val="000000"/>
              </a:solidFill>
              <a:latin typeface="Calibri" pitchFamily="32" charset="0"/>
              <a:ea typeface="Microsoft YaHei" charset="-122"/>
              <a:cs typeface="+mn-cs"/>
            </a:endParaRPr>
          </a:p>
          <a:p>
            <a:pPr marL="341313" indent="-338138" eaLnBrk="0" hangingPunct="0">
              <a:spcBef>
                <a:spcPts val="1750"/>
              </a:spcBef>
              <a:buClr>
                <a:srgbClr val="C00000"/>
              </a:buClr>
              <a:buSzPct val="100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it-IT" sz="2800" b="1" dirty="0">
              <a:solidFill>
                <a:srgbClr val="000000"/>
              </a:solidFill>
              <a:latin typeface="Calibri" pitchFamily="32" charset="0"/>
              <a:ea typeface="Microsoft YaHei" charset="-122"/>
              <a:cs typeface="+mn-cs"/>
            </a:endParaRPr>
          </a:p>
          <a:p>
            <a:pPr marL="338138" indent="-338138" eaLnBrk="0" hangingPunct="0">
              <a:spcBef>
                <a:spcPts val="1750"/>
              </a:spcBef>
              <a:buClr>
                <a:srgbClr val="C00000"/>
              </a:buClr>
              <a:buSzPct val="100000"/>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it-IT" sz="2800" b="1" dirty="0">
                <a:solidFill>
                  <a:srgbClr val="000000"/>
                </a:solidFill>
                <a:latin typeface="Calibri" pitchFamily="32" charset="0"/>
                <a:ea typeface="Microsoft YaHei" charset="-122"/>
                <a:cs typeface="+mn-cs"/>
              </a:rPr>
              <a:t>    ABUSI  MASCHERATI</a:t>
            </a:r>
          </a:p>
        </p:txBody>
      </p:sp>
      <p:graphicFrame>
        <p:nvGraphicFramePr>
          <p:cNvPr id="12290"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115143" r:id="rId4" imgW="2962689" imgH="1561905" progId="">
                  <p:embed/>
                </p:oleObj>
              </mc:Choice>
              <mc:Fallback>
                <p:oleObj r:id="rId4" imgW="2962689" imgH="15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CasellaDiTesto 6"/>
          <p:cNvSpPr txBox="1">
            <a:spLocks noChangeArrowheads="1"/>
          </p:cNvSpPr>
          <p:nvPr/>
        </p:nvSpPr>
        <p:spPr bwMode="auto">
          <a:xfrm>
            <a:off x="7451725" y="6308725"/>
            <a:ext cx="649288" cy="339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sz="1600" i="1">
                <a:solidFill>
                  <a:srgbClr val="2B09F7"/>
                </a:solidFill>
              </a:rPr>
              <a:t>S.Losi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116167" r:id="rId3" imgW="2962689" imgH="1561905" progId="">
                  <p:embed/>
                </p:oleObj>
              </mc:Choice>
              <mc:Fallback>
                <p:oleObj r:id="rId3" imgW="2962689" imgH="1561905"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9" name="CasellaDiTesto 8"/>
          <p:cNvSpPr txBox="1">
            <a:spLocks noChangeArrowheads="1"/>
          </p:cNvSpPr>
          <p:nvPr/>
        </p:nvSpPr>
        <p:spPr bwMode="auto">
          <a:xfrm>
            <a:off x="1835150" y="1628775"/>
            <a:ext cx="349250" cy="369888"/>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it-IT"/>
              <a:t>la</a:t>
            </a:r>
          </a:p>
        </p:txBody>
      </p:sp>
      <p:sp>
        <p:nvSpPr>
          <p:cNvPr id="2054" name="CasellaDiTesto 11"/>
          <p:cNvSpPr txBox="1">
            <a:spLocks noChangeArrowheads="1"/>
          </p:cNvSpPr>
          <p:nvPr/>
        </p:nvSpPr>
        <p:spPr bwMode="auto">
          <a:xfrm>
            <a:off x="568325" y="1760538"/>
            <a:ext cx="7937500" cy="3600450"/>
          </a:xfrm>
          <a:prstGeom prst="rect">
            <a:avLst/>
          </a:prstGeom>
          <a:noFill/>
          <a:ln w="9525">
            <a:noFill/>
            <a:miter lim="800000"/>
            <a:headEnd/>
            <a:tailEnd/>
          </a:ln>
        </p:spPr>
        <p:txBody>
          <a:bodyPr wrap="none">
            <a:spAutoFit/>
          </a:bodyPr>
          <a:lstStyle/>
          <a:p>
            <a:pPr algn="just">
              <a:buClr>
                <a:srgbClr val="00B050"/>
              </a:buClr>
              <a:buSzPct val="100000"/>
              <a:buFont typeface="Lucida Sans Unicode" pitchFamily="34" charset="0"/>
              <a:buChar char="■"/>
              <a:defRPr/>
            </a:pPr>
            <a:r>
              <a:rPr lang="it-IT" dirty="0">
                <a:solidFill>
                  <a:schemeClr val="tx1"/>
                </a:solidFill>
                <a:latin typeface="Calibri" pitchFamily="32" charset="0"/>
                <a:ea typeface="Microsoft YaHei" charset="-122"/>
                <a:cs typeface="+mn-cs"/>
              </a:rPr>
              <a:t> </a:t>
            </a:r>
            <a:r>
              <a:rPr lang="it-IT" sz="2400" dirty="0">
                <a:solidFill>
                  <a:schemeClr val="tx1"/>
                </a:solidFill>
                <a:latin typeface="Calibri" pitchFamily="32" charset="0"/>
                <a:ea typeface="Microsoft YaHei" charset="-122"/>
                <a:cs typeface="+mn-cs"/>
              </a:rPr>
              <a:t>La valutazione medica di un bambino/a vittima di sospetto </a:t>
            </a:r>
          </a:p>
          <a:p>
            <a:pPr algn="just">
              <a:buClr>
                <a:srgbClr val="00B050"/>
              </a:buClr>
              <a:buSzPct val="100000"/>
              <a:buFont typeface="Times New Roman" pitchFamily="16" charset="0"/>
              <a:buNone/>
              <a:defRPr/>
            </a:pPr>
            <a:r>
              <a:rPr lang="it-IT" sz="2400" dirty="0">
                <a:solidFill>
                  <a:schemeClr val="tx1"/>
                </a:solidFill>
                <a:latin typeface="Calibri" pitchFamily="32" charset="0"/>
                <a:ea typeface="Microsoft YaHei" charset="-122"/>
                <a:cs typeface="+mn-cs"/>
              </a:rPr>
              <a:t>    abuso sessuale rappresenta </a:t>
            </a:r>
            <a:r>
              <a:rPr lang="it-IT" sz="2400" b="1" cap="all" dirty="0">
                <a:solidFill>
                  <a:schemeClr val="tx1"/>
                </a:solidFill>
                <a:latin typeface="Calibri" pitchFamily="32" charset="0"/>
                <a:ea typeface="Microsoft YaHei" charset="-122"/>
                <a:cs typeface="+mn-cs"/>
              </a:rPr>
              <a:t>solo</a:t>
            </a:r>
            <a:r>
              <a:rPr lang="it-IT" sz="2400" dirty="0">
                <a:solidFill>
                  <a:schemeClr val="tx1"/>
                </a:solidFill>
                <a:latin typeface="Calibri" pitchFamily="32" charset="0"/>
                <a:ea typeface="Microsoft YaHei" charset="-122"/>
                <a:cs typeface="+mn-cs"/>
              </a:rPr>
              <a:t> un aspetto, molto spesso </a:t>
            </a:r>
          </a:p>
          <a:p>
            <a:pPr algn="just">
              <a:buClr>
                <a:srgbClr val="00B050"/>
              </a:buClr>
              <a:buSzPct val="100000"/>
              <a:buFont typeface="Times New Roman" pitchFamily="16" charset="0"/>
              <a:buNone/>
              <a:defRPr/>
            </a:pPr>
            <a:r>
              <a:rPr lang="it-IT" sz="2400" dirty="0">
                <a:solidFill>
                  <a:schemeClr val="tx1"/>
                </a:solidFill>
                <a:latin typeface="Calibri" pitchFamily="32" charset="0"/>
                <a:ea typeface="Microsoft YaHei" charset="-122"/>
                <a:cs typeface="+mn-cs"/>
              </a:rPr>
              <a:t>    </a:t>
            </a:r>
            <a:r>
              <a:rPr lang="it-IT" sz="2400" b="1" dirty="0">
                <a:solidFill>
                  <a:schemeClr val="tx1"/>
                </a:solidFill>
                <a:latin typeface="Calibri" pitchFamily="32" charset="0"/>
                <a:ea typeface="Microsoft YaHei" charset="-122"/>
                <a:cs typeface="+mn-cs"/>
              </a:rPr>
              <a:t>non dirimente</a:t>
            </a:r>
            <a:r>
              <a:rPr lang="it-IT" sz="2400" dirty="0">
                <a:solidFill>
                  <a:schemeClr val="tx1"/>
                </a:solidFill>
                <a:latin typeface="Calibri" pitchFamily="32" charset="0"/>
                <a:ea typeface="Microsoft YaHei" charset="-122"/>
                <a:cs typeface="+mn-cs"/>
              </a:rPr>
              <a:t>, di un’</a:t>
            </a:r>
            <a:r>
              <a:rPr lang="it-IT" sz="2400" b="1" dirty="0">
                <a:solidFill>
                  <a:schemeClr val="tx1"/>
                </a:solidFill>
                <a:latin typeface="Calibri" pitchFamily="32" charset="0"/>
                <a:ea typeface="Microsoft YaHei" charset="-122"/>
                <a:cs typeface="+mn-cs"/>
              </a:rPr>
              <a:t>approfondita</a:t>
            </a:r>
            <a:r>
              <a:rPr lang="it-IT" sz="2400" dirty="0">
                <a:solidFill>
                  <a:schemeClr val="tx1"/>
                </a:solidFill>
                <a:latin typeface="Calibri" pitchFamily="32" charset="0"/>
                <a:ea typeface="Microsoft YaHei" charset="-122"/>
                <a:cs typeface="+mn-cs"/>
              </a:rPr>
              <a:t> </a:t>
            </a:r>
            <a:r>
              <a:rPr lang="it-IT" sz="2400" b="1" dirty="0">
                <a:solidFill>
                  <a:schemeClr val="tx1"/>
                </a:solidFill>
                <a:latin typeface="Calibri" pitchFamily="32" charset="0"/>
                <a:ea typeface="Microsoft YaHei" charset="-122"/>
                <a:cs typeface="+mn-cs"/>
              </a:rPr>
              <a:t>valutazione</a:t>
            </a:r>
            <a:r>
              <a:rPr lang="it-IT" sz="2400" dirty="0">
                <a:solidFill>
                  <a:schemeClr val="tx1"/>
                </a:solidFill>
                <a:latin typeface="Calibri" pitchFamily="32" charset="0"/>
                <a:ea typeface="Microsoft YaHei" charset="-122"/>
                <a:cs typeface="+mn-cs"/>
              </a:rPr>
              <a:t> che ne </a:t>
            </a:r>
          </a:p>
          <a:p>
            <a:pPr algn="just">
              <a:buClr>
                <a:srgbClr val="00B050"/>
              </a:buClr>
              <a:buSzPct val="100000"/>
              <a:buFont typeface="Times New Roman" pitchFamily="16" charset="0"/>
              <a:buNone/>
              <a:defRPr/>
            </a:pPr>
            <a:r>
              <a:rPr lang="it-IT" sz="2400" dirty="0">
                <a:solidFill>
                  <a:schemeClr val="tx1"/>
                </a:solidFill>
                <a:latin typeface="Calibri" pitchFamily="32" charset="0"/>
                <a:ea typeface="Microsoft YaHei" charset="-122"/>
                <a:cs typeface="+mn-cs"/>
              </a:rPr>
              <a:t>    comprende altri: psicologici e sociali.</a:t>
            </a:r>
          </a:p>
          <a:p>
            <a:pPr algn="just">
              <a:buClr>
                <a:srgbClr val="00B050"/>
              </a:buClr>
              <a:buSzPct val="100000"/>
              <a:buFont typeface="Times New Roman" pitchFamily="16" charset="0"/>
              <a:buNone/>
              <a:defRPr/>
            </a:pPr>
            <a:endParaRPr lang="it-IT" dirty="0">
              <a:solidFill>
                <a:schemeClr val="tx1"/>
              </a:solidFill>
              <a:latin typeface="Calibri" pitchFamily="32" charset="0"/>
              <a:ea typeface="Microsoft YaHei" charset="-122"/>
              <a:cs typeface="+mn-cs"/>
            </a:endParaRPr>
          </a:p>
          <a:p>
            <a:pPr algn="just">
              <a:buClr>
                <a:srgbClr val="00B050"/>
              </a:buClr>
              <a:buSzPct val="100000"/>
              <a:buFont typeface="Times New Roman" pitchFamily="16" charset="0"/>
              <a:buNone/>
              <a:defRPr/>
            </a:pPr>
            <a:endParaRPr lang="it-IT" dirty="0">
              <a:solidFill>
                <a:schemeClr val="tx1"/>
              </a:solidFill>
              <a:latin typeface="Calibri" pitchFamily="32" charset="0"/>
              <a:ea typeface="Microsoft YaHei" charset="-122"/>
              <a:cs typeface="+mn-cs"/>
            </a:endParaRPr>
          </a:p>
          <a:p>
            <a:pPr algn="just">
              <a:buClr>
                <a:srgbClr val="00B050"/>
              </a:buClr>
              <a:buSzPct val="100000"/>
              <a:buFont typeface="Lucida Sans Unicode" pitchFamily="34" charset="0"/>
              <a:buChar char="■"/>
              <a:defRPr/>
            </a:pPr>
            <a:r>
              <a:rPr lang="it-IT" dirty="0">
                <a:solidFill>
                  <a:schemeClr val="tx1"/>
                </a:solidFill>
                <a:latin typeface="Calibri" pitchFamily="32" charset="0"/>
                <a:ea typeface="Microsoft YaHei" charset="-122"/>
                <a:cs typeface="+mn-cs"/>
              </a:rPr>
              <a:t> </a:t>
            </a:r>
            <a:r>
              <a:rPr lang="it-IT" sz="2400" dirty="0">
                <a:solidFill>
                  <a:schemeClr val="tx1"/>
                </a:solidFill>
                <a:latin typeface="Calibri" pitchFamily="32" charset="0"/>
                <a:ea typeface="Microsoft YaHei" charset="-122"/>
                <a:cs typeface="+mn-cs"/>
              </a:rPr>
              <a:t>Una diagnosi basata unicamente sui segni fisici o sui reperti</a:t>
            </a:r>
          </a:p>
          <a:p>
            <a:pPr algn="just">
              <a:buClr>
                <a:srgbClr val="00B050"/>
              </a:buClr>
              <a:buSzPct val="100000"/>
              <a:buFont typeface="Times New Roman" pitchFamily="16" charset="0"/>
              <a:buNone/>
              <a:defRPr/>
            </a:pPr>
            <a:r>
              <a:rPr lang="it-IT" sz="2400" dirty="0">
                <a:solidFill>
                  <a:schemeClr val="tx1"/>
                </a:solidFill>
                <a:latin typeface="Calibri" pitchFamily="32" charset="0"/>
                <a:ea typeface="Microsoft YaHei" charset="-122"/>
                <a:cs typeface="+mn-cs"/>
              </a:rPr>
              <a:t>    laboratoristici è raramente possibile: </a:t>
            </a:r>
            <a:r>
              <a:rPr lang="it-IT" sz="2400" b="1" dirty="0">
                <a:solidFill>
                  <a:schemeClr val="tx1"/>
                </a:solidFill>
                <a:latin typeface="Calibri" pitchFamily="32" charset="0"/>
                <a:ea typeface="Microsoft YaHei" charset="-122"/>
                <a:cs typeface="+mn-cs"/>
              </a:rPr>
              <a:t>p</a:t>
            </a:r>
            <a:r>
              <a:rPr lang="it-IT" sz="2400" b="1" dirty="0">
                <a:solidFill>
                  <a:srgbClr val="000000"/>
                </a:solidFill>
                <a:latin typeface="Calibri" pitchFamily="32" charset="0"/>
                <a:ea typeface="Microsoft YaHei" charset="-122"/>
                <a:cs typeface="+mn-cs"/>
              </a:rPr>
              <a:t>iù del </a:t>
            </a:r>
            <a:r>
              <a:rPr lang="it-IT" sz="2400" b="1" u="sng" dirty="0">
                <a:solidFill>
                  <a:srgbClr val="000000"/>
                </a:solidFill>
                <a:latin typeface="Calibri" pitchFamily="32" charset="0"/>
                <a:ea typeface="Microsoft YaHei" charset="-122"/>
                <a:cs typeface="+mn-cs"/>
              </a:rPr>
              <a:t>90%</a:t>
            </a:r>
            <a:r>
              <a:rPr lang="it-IT" sz="2400" b="1" dirty="0">
                <a:solidFill>
                  <a:srgbClr val="000000"/>
                </a:solidFill>
                <a:latin typeface="Calibri" pitchFamily="32" charset="0"/>
                <a:ea typeface="Microsoft YaHei" charset="-122"/>
                <a:cs typeface="+mn-cs"/>
              </a:rPr>
              <a:t> dei minori</a:t>
            </a:r>
          </a:p>
          <a:p>
            <a:pPr algn="just">
              <a:buClr>
                <a:srgbClr val="00B050"/>
              </a:buClr>
              <a:buSzPct val="100000"/>
              <a:buFont typeface="Times New Roman" pitchFamily="16" charset="0"/>
              <a:buNone/>
              <a:defRPr/>
            </a:pPr>
            <a:r>
              <a:rPr lang="it-IT" sz="2400" b="1" dirty="0">
                <a:solidFill>
                  <a:srgbClr val="000000"/>
                </a:solidFill>
                <a:latin typeface="Calibri" pitchFamily="32" charset="0"/>
                <a:ea typeface="Microsoft YaHei" charset="-122"/>
                <a:cs typeface="+mn-cs"/>
              </a:rPr>
              <a:t>    vittime di abuso sessuale </a:t>
            </a:r>
            <a:r>
              <a:rPr lang="it-IT" sz="2400" b="1" u="sng" dirty="0">
                <a:solidFill>
                  <a:srgbClr val="000000"/>
                </a:solidFill>
                <a:latin typeface="Calibri" pitchFamily="32" charset="0"/>
                <a:ea typeface="Microsoft YaHei" charset="-122"/>
                <a:cs typeface="+mn-cs"/>
              </a:rPr>
              <a:t>accertato</a:t>
            </a:r>
            <a:r>
              <a:rPr lang="it-IT" sz="2400" b="1" dirty="0">
                <a:solidFill>
                  <a:srgbClr val="000000"/>
                </a:solidFill>
                <a:latin typeface="Calibri" pitchFamily="32" charset="0"/>
                <a:ea typeface="Microsoft YaHei" charset="-122"/>
                <a:cs typeface="+mn-cs"/>
              </a:rPr>
              <a:t> presenta reperti </a:t>
            </a:r>
          </a:p>
          <a:p>
            <a:pPr algn="just">
              <a:buClr>
                <a:srgbClr val="00B050"/>
              </a:buClr>
              <a:buSzPct val="100000"/>
              <a:buFont typeface="Times New Roman" pitchFamily="16" charset="0"/>
              <a:buNone/>
              <a:defRPr/>
            </a:pPr>
            <a:r>
              <a:rPr lang="it-IT" sz="2400" b="1" dirty="0">
                <a:solidFill>
                  <a:srgbClr val="000000"/>
                </a:solidFill>
                <a:latin typeface="Calibri" pitchFamily="32" charset="0"/>
                <a:ea typeface="Microsoft YaHei" charset="-122"/>
                <a:cs typeface="+mn-cs"/>
              </a:rPr>
              <a:t>    genitali e/o anali </a:t>
            </a:r>
            <a:r>
              <a:rPr lang="it-IT" sz="2400" b="1" u="sng" dirty="0">
                <a:solidFill>
                  <a:srgbClr val="000000"/>
                </a:solidFill>
                <a:latin typeface="Calibri" pitchFamily="32" charset="0"/>
                <a:ea typeface="Microsoft YaHei" charset="-122"/>
                <a:cs typeface="+mn-cs"/>
              </a:rPr>
              <a:t>normali o non specifici</a:t>
            </a:r>
            <a:r>
              <a:rPr lang="it-IT" sz="2400" b="1" dirty="0">
                <a:solidFill>
                  <a:srgbClr val="000000"/>
                </a:solidFill>
                <a:latin typeface="Calibri" pitchFamily="32" charset="0"/>
                <a:ea typeface="Microsoft YaHei" charset="-122"/>
                <a:cs typeface="+mn-cs"/>
              </a:rPr>
              <a:t>.</a:t>
            </a:r>
            <a:endParaRPr lang="it-IT" sz="2400" dirty="0">
              <a:solidFill>
                <a:schemeClr val="tx1"/>
              </a:solidFill>
              <a:latin typeface="Calibri" pitchFamily="32" charset="0"/>
              <a:ea typeface="Microsoft YaHei" charset="-122"/>
              <a:cs typeface="+mn-cs"/>
            </a:endParaRPr>
          </a:p>
        </p:txBody>
      </p:sp>
      <p:sp>
        <p:nvSpPr>
          <p:cNvPr id="14341" name="Rettangolo 7"/>
          <p:cNvSpPr>
            <a:spLocks noChangeArrowheads="1"/>
          </p:cNvSpPr>
          <p:nvPr/>
        </p:nvSpPr>
        <p:spPr bwMode="auto">
          <a:xfrm>
            <a:off x="1331913" y="355600"/>
            <a:ext cx="6335712" cy="985838"/>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it-IT" sz="4000" b="1">
                <a:solidFill>
                  <a:srgbClr val="00B050"/>
                </a:solidFill>
              </a:rPr>
              <a:t>VALUTAZIONE MEDICA</a:t>
            </a:r>
            <a:r>
              <a:rPr lang="it-IT" sz="1600" b="1">
                <a:solidFill>
                  <a:srgbClr val="00B050"/>
                </a:solidFill>
                <a:latin typeface="Tahoma" pitchFamily="34" charset="0"/>
              </a:rPr>
              <a:t/>
            </a:r>
            <a:br>
              <a:rPr lang="it-IT" sz="1600" b="1">
                <a:solidFill>
                  <a:srgbClr val="00B050"/>
                </a:solidFill>
                <a:latin typeface="Tahoma" pitchFamily="34" charset="0"/>
              </a:rPr>
            </a:br>
            <a:endParaRPr lang="it-IT">
              <a:solidFill>
                <a:srgbClr val="00B050"/>
              </a:solidFill>
            </a:endParaRPr>
          </a:p>
        </p:txBody>
      </p:sp>
      <p:sp>
        <p:nvSpPr>
          <p:cNvPr id="14342" name="CasellaDiTesto 8"/>
          <p:cNvSpPr txBox="1">
            <a:spLocks noChangeArrowheads="1"/>
          </p:cNvSpPr>
          <p:nvPr/>
        </p:nvSpPr>
        <p:spPr bwMode="auto">
          <a:xfrm>
            <a:off x="7451725" y="6308725"/>
            <a:ext cx="649288" cy="339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sz="1600" i="1">
                <a:solidFill>
                  <a:srgbClr val="2B09F7"/>
                </a:solidFill>
              </a:rPr>
              <a:t>S.Losi</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1"/>
          <p:cNvSpPr txBox="1">
            <a:spLocks noChangeArrowheads="1"/>
          </p:cNvSpPr>
          <p:nvPr/>
        </p:nvSpPr>
        <p:spPr bwMode="auto">
          <a:xfrm>
            <a:off x="2484438" y="765175"/>
            <a:ext cx="184150" cy="3683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18437" name="Text Box 2"/>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b="1">
                <a:solidFill>
                  <a:srgbClr val="0000FF"/>
                </a:solidFill>
              </a:rPr>
              <a:t/>
            </a:r>
            <a:br>
              <a:rPr lang="it-IT" sz="4000" b="1">
                <a:solidFill>
                  <a:srgbClr val="0000FF"/>
                </a:solidFill>
              </a:rPr>
            </a:br>
            <a:r>
              <a:rPr lang="it-IT" sz="4400" b="1">
                <a:solidFill>
                  <a:srgbClr val="00B050"/>
                </a:solidFill>
              </a:rPr>
              <a:t>VALUTAZIONE MEDICA</a:t>
            </a:r>
            <a:r>
              <a:rPr lang="it-IT" sz="4000" b="1">
                <a:solidFill>
                  <a:srgbClr val="E46C0A"/>
                </a:solidFill>
                <a:latin typeface="Tahoma" pitchFamily="34" charset="0"/>
              </a:rPr>
              <a:t/>
            </a:r>
            <a:br>
              <a:rPr lang="it-IT" sz="4000" b="1">
                <a:solidFill>
                  <a:srgbClr val="E46C0A"/>
                </a:solidFill>
                <a:latin typeface="Tahoma" pitchFamily="34" charset="0"/>
              </a:rPr>
            </a:br>
            <a:endParaRPr lang="it-IT" sz="4000" b="1">
              <a:solidFill>
                <a:srgbClr val="E46C0A"/>
              </a:solidFill>
              <a:latin typeface="Tahoma" pitchFamily="34" charset="0"/>
            </a:endParaRPr>
          </a:p>
        </p:txBody>
      </p:sp>
      <p:sp>
        <p:nvSpPr>
          <p:cNvPr id="18438" name="Text Box 3"/>
          <p:cNvSpPr txBox="1">
            <a:spLocks noChangeArrowheads="1"/>
          </p:cNvSpPr>
          <p:nvPr/>
        </p:nvSpPr>
        <p:spPr bwMode="auto">
          <a:xfrm>
            <a:off x="468313" y="1484313"/>
            <a:ext cx="8064500" cy="5445125"/>
          </a:xfrm>
          <a:prstGeom prst="rect">
            <a:avLst/>
          </a:prstGeom>
          <a:noFill/>
          <a:ln w="9525">
            <a:noFill/>
            <a:round/>
            <a:headEnd/>
            <a:tailEnd/>
          </a:ln>
        </p:spPr>
        <p:txBody>
          <a:bodyPr/>
          <a:lstStyle/>
          <a:p>
            <a:pPr marL="342900" eaLnBrk="0" hangingPunct="0">
              <a:spcBef>
                <a:spcPts val="17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800" b="1">
                <a:solidFill>
                  <a:srgbClr val="000000"/>
                </a:solidFill>
              </a:rPr>
              <a:t>I segni diagnostici ano-genitali per trauma sessuale o contatto sessuale sono POCHI.</a:t>
            </a:r>
          </a:p>
          <a:p>
            <a:pPr marL="342900" eaLnBrk="0" hangingPunct="0">
              <a:spcBef>
                <a:spcPts val="17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800" b="1">
              <a:solidFill>
                <a:srgbClr val="000000"/>
              </a:solidFill>
            </a:endParaRPr>
          </a:p>
          <a:p>
            <a:pPr marL="342900" eaLnBrk="0" hangingPunct="0">
              <a:spcBef>
                <a:spcPts val="17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800" b="1">
                <a:solidFill>
                  <a:srgbClr val="000000"/>
                </a:solidFill>
              </a:rPr>
              <a:t>Nella maggioranza dei casi le lesioni genitali e anali non sono più evidenziabili a breve distanza di tempo, ma non perché il fatto non sia avvenuto, ma perché </a:t>
            </a:r>
            <a:r>
              <a:rPr lang="it-IT" sz="2800" b="1" u="sng">
                <a:solidFill>
                  <a:srgbClr val="000000"/>
                </a:solidFill>
              </a:rPr>
              <a:t>il processo riparativo non ha lasciato reliquati.</a:t>
            </a:r>
          </a:p>
          <a:p>
            <a:pPr marL="342900" eaLnBrk="0" hangingPunct="0">
              <a:spcBef>
                <a:spcPts val="17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800" b="1">
                <a:solidFill>
                  <a:srgbClr val="000000"/>
                </a:solidFill>
              </a:rPr>
              <a:t> </a:t>
            </a:r>
          </a:p>
          <a:p>
            <a:pPr marL="342900" eaLnBrk="0" hangingPunct="0">
              <a:spcBef>
                <a:spcPts val="17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800" b="1">
                <a:solidFill>
                  <a:srgbClr val="000000"/>
                </a:solidFill>
              </a:rPr>
              <a:t>    </a:t>
            </a:r>
          </a:p>
        </p:txBody>
      </p:sp>
      <p:graphicFrame>
        <p:nvGraphicFramePr>
          <p:cNvPr id="18434"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117191" r:id="rId4" imgW="2962689" imgH="1561905" progId="">
                  <p:embed/>
                </p:oleObj>
              </mc:Choice>
              <mc:Fallback>
                <p:oleObj r:id="rId4" imgW="2962689" imgH="15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9" name="CasellaDiTesto 6"/>
          <p:cNvSpPr txBox="1">
            <a:spLocks noChangeArrowheads="1"/>
          </p:cNvSpPr>
          <p:nvPr/>
        </p:nvSpPr>
        <p:spPr bwMode="auto">
          <a:xfrm>
            <a:off x="7451725" y="6308725"/>
            <a:ext cx="649288" cy="339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sz="1600" i="1">
                <a:solidFill>
                  <a:srgbClr val="2B09F7"/>
                </a:solidFill>
              </a:rPr>
              <a:t>S.Losi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ttangolo 4"/>
          <p:cNvSpPr>
            <a:spLocks noChangeArrowheads="1"/>
          </p:cNvSpPr>
          <p:nvPr/>
        </p:nvSpPr>
        <p:spPr bwMode="auto">
          <a:xfrm>
            <a:off x="5940425" y="908050"/>
            <a:ext cx="2447925" cy="433388"/>
          </a:xfrm>
          <a:prstGeom prst="rect">
            <a:avLst/>
          </a:prstGeom>
          <a:solidFill>
            <a:schemeClr val="bg1"/>
          </a:solidFill>
          <a:ln w="9525" algn="ctr">
            <a:noFill/>
            <a:round/>
            <a:headEnd/>
            <a:tailEnd/>
          </a:ln>
        </p:spPr>
        <p:txBody>
          <a:bodyPr/>
          <a:lstStyle/>
          <a:p>
            <a:pPr>
              <a:buClr>
                <a:srgbClr val="000000"/>
              </a:buClr>
              <a:buSzPct val="100000"/>
              <a:buFont typeface="Times New Roman" pitchFamily="18" charset="0"/>
              <a:buNone/>
            </a:pPr>
            <a:r>
              <a:rPr lang="it-IT" sz="2800" b="1" i="1">
                <a:solidFill>
                  <a:schemeClr val="tx1"/>
                </a:solidFill>
                <a:latin typeface="Kunstler Script" pitchFamily="66" charset="0"/>
              </a:rPr>
              <a:t>Ministero della Salute</a:t>
            </a:r>
          </a:p>
        </p:txBody>
      </p:sp>
      <p:sp>
        <p:nvSpPr>
          <p:cNvPr id="53251" name="CasellaDiTesto 5"/>
          <p:cNvSpPr txBox="1">
            <a:spLocks noChangeArrowheads="1"/>
          </p:cNvSpPr>
          <p:nvPr/>
        </p:nvSpPr>
        <p:spPr bwMode="auto">
          <a:xfrm>
            <a:off x="2987675" y="1557338"/>
            <a:ext cx="2954338" cy="2954337"/>
          </a:xfrm>
          <a:prstGeom prst="rect">
            <a:avLst/>
          </a:prstGeom>
          <a:noFill/>
          <a:ln w="19050">
            <a:solidFill>
              <a:srgbClr val="A0208E"/>
            </a:solidFill>
            <a:miter lim="800000"/>
            <a:headEnd/>
            <a:tailEnd/>
          </a:ln>
        </p:spPr>
        <p:txBody>
          <a:bodyPr wrap="none">
            <a:spAutoFit/>
          </a:bodyPr>
          <a:lstStyle/>
          <a:p>
            <a:pPr>
              <a:buClr>
                <a:srgbClr val="000000"/>
              </a:buClr>
              <a:buSzPct val="100000"/>
              <a:buFont typeface="Times New Roman" pitchFamily="18" charset="0"/>
              <a:buNone/>
            </a:pPr>
            <a:r>
              <a:rPr lang="it-IT" sz="3200" b="1">
                <a:solidFill>
                  <a:schemeClr val="tx1"/>
                </a:solidFill>
              </a:rPr>
              <a:t>L’abuso sessuale</a:t>
            </a:r>
          </a:p>
          <a:p>
            <a:pPr>
              <a:buClr>
                <a:srgbClr val="000000"/>
              </a:buClr>
              <a:buSzPct val="100000"/>
              <a:buFont typeface="Times New Roman" pitchFamily="18" charset="0"/>
              <a:buNone/>
            </a:pPr>
            <a:r>
              <a:rPr lang="it-IT" sz="3200" b="1">
                <a:solidFill>
                  <a:schemeClr val="tx1"/>
                </a:solidFill>
              </a:rPr>
              <a:t>nei bambini </a:t>
            </a:r>
          </a:p>
          <a:p>
            <a:pPr>
              <a:buClr>
                <a:srgbClr val="000000"/>
              </a:buClr>
              <a:buSzPct val="100000"/>
              <a:buFont typeface="Times New Roman" pitchFamily="18" charset="0"/>
              <a:buNone/>
            </a:pPr>
            <a:r>
              <a:rPr lang="it-IT" sz="3200" b="1">
                <a:solidFill>
                  <a:schemeClr val="tx1"/>
                </a:solidFill>
              </a:rPr>
              <a:t>prepuberi</a:t>
            </a:r>
          </a:p>
          <a:p>
            <a:pPr>
              <a:buClr>
                <a:srgbClr val="000000"/>
              </a:buClr>
              <a:buSzPct val="100000"/>
              <a:buFont typeface="Times New Roman" pitchFamily="18" charset="0"/>
              <a:buNone/>
            </a:pPr>
            <a:endParaRPr lang="it-IT" b="1">
              <a:solidFill>
                <a:schemeClr val="tx1"/>
              </a:solidFill>
            </a:endParaRPr>
          </a:p>
          <a:p>
            <a:pPr>
              <a:buClr>
                <a:srgbClr val="000000"/>
              </a:buClr>
              <a:buSzPct val="100000"/>
              <a:buFont typeface="Times New Roman" pitchFamily="18" charset="0"/>
              <a:buNone/>
            </a:pPr>
            <a:r>
              <a:rPr lang="it-IT" b="1">
                <a:solidFill>
                  <a:schemeClr val="tx1"/>
                </a:solidFill>
              </a:rPr>
              <a:t>Requisisiti</a:t>
            </a:r>
          </a:p>
          <a:p>
            <a:pPr>
              <a:buClr>
                <a:srgbClr val="000000"/>
              </a:buClr>
              <a:buSzPct val="100000"/>
              <a:buFont typeface="Times New Roman" pitchFamily="18" charset="0"/>
              <a:buNone/>
            </a:pPr>
            <a:r>
              <a:rPr lang="it-IT" b="1">
                <a:solidFill>
                  <a:schemeClr val="tx1"/>
                </a:solidFill>
              </a:rPr>
              <a:t>e raccomandazioni</a:t>
            </a:r>
          </a:p>
          <a:p>
            <a:pPr>
              <a:buClr>
                <a:srgbClr val="000000"/>
              </a:buClr>
              <a:buSzPct val="100000"/>
              <a:buFont typeface="Times New Roman" pitchFamily="18" charset="0"/>
              <a:buNone/>
            </a:pPr>
            <a:r>
              <a:rPr lang="it-IT" b="1">
                <a:solidFill>
                  <a:schemeClr val="tx1"/>
                </a:solidFill>
              </a:rPr>
              <a:t>per una valutazione</a:t>
            </a:r>
          </a:p>
          <a:p>
            <a:pPr>
              <a:buClr>
                <a:srgbClr val="000000"/>
              </a:buClr>
              <a:buSzPct val="100000"/>
              <a:buFont typeface="Times New Roman" pitchFamily="18" charset="0"/>
              <a:buNone/>
            </a:pPr>
            <a:r>
              <a:rPr lang="it-IT" b="1">
                <a:solidFill>
                  <a:schemeClr val="tx1"/>
                </a:solidFill>
              </a:rPr>
              <a:t>appropiata</a:t>
            </a:r>
          </a:p>
        </p:txBody>
      </p:sp>
      <p:sp>
        <p:nvSpPr>
          <p:cNvPr id="53252" name="CasellaDiTesto 6"/>
          <p:cNvSpPr txBox="1">
            <a:spLocks noChangeArrowheads="1"/>
          </p:cNvSpPr>
          <p:nvPr/>
        </p:nvSpPr>
        <p:spPr bwMode="auto">
          <a:xfrm>
            <a:off x="1709738" y="404813"/>
            <a:ext cx="630237" cy="369887"/>
          </a:xfrm>
          <a:prstGeom prst="rect">
            <a:avLst/>
          </a:prstGeom>
          <a:noFill/>
          <a:ln w="3175">
            <a:solidFill>
              <a:schemeClr val="tx1"/>
            </a:solidFill>
            <a:miter lim="800000"/>
            <a:headEnd/>
            <a:tailEnd/>
          </a:ln>
        </p:spPr>
        <p:txBody>
          <a:bodyPr wrap="none">
            <a:spAutoFit/>
          </a:bodyPr>
          <a:lstStyle/>
          <a:p>
            <a:pPr>
              <a:buClr>
                <a:srgbClr val="000000"/>
              </a:buClr>
              <a:buSzPct val="100000"/>
              <a:buFont typeface="Times New Roman" pitchFamily="18" charset="0"/>
              <a:buNone/>
            </a:pPr>
            <a:r>
              <a:rPr lang="it-IT" b="1">
                <a:solidFill>
                  <a:srgbClr val="0070C0"/>
                </a:solidFill>
              </a:rPr>
              <a:t>CCM</a:t>
            </a:r>
          </a:p>
        </p:txBody>
      </p:sp>
      <p:sp>
        <p:nvSpPr>
          <p:cNvPr id="53253" name="CasellaDiTesto 7"/>
          <p:cNvSpPr txBox="1">
            <a:spLocks noChangeArrowheads="1"/>
          </p:cNvSpPr>
          <p:nvPr/>
        </p:nvSpPr>
        <p:spPr bwMode="auto">
          <a:xfrm>
            <a:off x="1258888" y="765175"/>
            <a:ext cx="2063750" cy="400050"/>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it-IT" sz="1000">
                <a:solidFill>
                  <a:srgbClr val="0070C0"/>
                </a:solidFill>
              </a:rPr>
              <a:t>Centro nazionale per la prevenzione</a:t>
            </a:r>
          </a:p>
          <a:p>
            <a:pPr>
              <a:buClr>
                <a:srgbClr val="000000"/>
              </a:buClr>
              <a:buSzPct val="100000"/>
              <a:buFont typeface="Times New Roman" pitchFamily="18" charset="0"/>
              <a:buNone/>
            </a:pPr>
            <a:r>
              <a:rPr lang="it-IT" sz="1000">
                <a:solidFill>
                  <a:srgbClr val="0070C0"/>
                </a:solidFill>
              </a:rPr>
              <a:t>e il  Controllo delle Malattie</a:t>
            </a:r>
          </a:p>
        </p:txBody>
      </p:sp>
      <p:pic>
        <p:nvPicPr>
          <p:cNvPr id="53254" name="Picture 2"/>
          <p:cNvPicPr>
            <a:picLocks noChangeAspect="1" noChangeArrowheads="1"/>
          </p:cNvPicPr>
          <p:nvPr/>
        </p:nvPicPr>
        <p:blipFill>
          <a:blip r:embed="rId3" cstate="print"/>
          <a:srcRect/>
          <a:stretch>
            <a:fillRect/>
          </a:stretch>
        </p:blipFill>
        <p:spPr bwMode="auto">
          <a:xfrm>
            <a:off x="5940425" y="188913"/>
            <a:ext cx="2735263" cy="1152525"/>
          </a:xfrm>
          <a:prstGeom prst="rect">
            <a:avLst/>
          </a:prstGeom>
          <a:noFill/>
          <a:ln w="9525">
            <a:noFill/>
            <a:miter lim="800000"/>
            <a:headEnd/>
            <a:tailEnd/>
          </a:ln>
        </p:spPr>
      </p:pic>
      <p:sp>
        <p:nvSpPr>
          <p:cNvPr id="53255" name="Rettangolo 11"/>
          <p:cNvSpPr>
            <a:spLocks noChangeArrowheads="1"/>
          </p:cNvSpPr>
          <p:nvPr/>
        </p:nvSpPr>
        <p:spPr bwMode="auto">
          <a:xfrm>
            <a:off x="4643438" y="1196975"/>
            <a:ext cx="2520950" cy="360363"/>
          </a:xfrm>
          <a:prstGeom prst="rect">
            <a:avLst/>
          </a:prstGeom>
          <a:noFill/>
          <a:ln w="9525" algn="ctr">
            <a:noFill/>
            <a:round/>
            <a:headEnd/>
            <a:tailEnd/>
          </a:ln>
        </p:spPr>
        <p:txBody>
          <a:bodyPr/>
          <a:lstStyle/>
          <a:p>
            <a:pPr>
              <a:buClr>
                <a:srgbClr val="000000"/>
              </a:buClr>
              <a:buSzPct val="100000"/>
              <a:buFont typeface="Times New Roman" pitchFamily="18" charset="0"/>
              <a:buNone/>
            </a:pPr>
            <a:endParaRPr lang="it-IT"/>
          </a:p>
        </p:txBody>
      </p:sp>
      <p:sp>
        <p:nvSpPr>
          <p:cNvPr id="53256" name="Rettangolo 13"/>
          <p:cNvSpPr>
            <a:spLocks noChangeArrowheads="1"/>
          </p:cNvSpPr>
          <p:nvPr/>
        </p:nvSpPr>
        <p:spPr bwMode="auto">
          <a:xfrm flipH="1">
            <a:off x="6011863" y="908050"/>
            <a:ext cx="2592387" cy="360363"/>
          </a:xfrm>
          <a:prstGeom prst="rect">
            <a:avLst/>
          </a:prstGeom>
          <a:solidFill>
            <a:schemeClr val="bg1"/>
          </a:solidFill>
          <a:ln w="9525" algn="ctr">
            <a:noFill/>
            <a:round/>
            <a:headEnd/>
            <a:tailEnd/>
          </a:ln>
        </p:spPr>
        <p:txBody>
          <a:bodyPr/>
          <a:lstStyle/>
          <a:p>
            <a:pPr algn="ctr">
              <a:buClr>
                <a:srgbClr val="000000"/>
              </a:buClr>
              <a:buSzPct val="100000"/>
              <a:buFont typeface="Times New Roman" pitchFamily="18" charset="0"/>
              <a:buNone/>
            </a:pPr>
            <a:r>
              <a:rPr lang="it-IT" sz="2400">
                <a:solidFill>
                  <a:schemeClr val="tx1"/>
                </a:solidFill>
                <a:latin typeface="Kunstler Script" pitchFamily="66" charset="0"/>
              </a:rPr>
              <a:t>Ministero della Salute</a:t>
            </a:r>
          </a:p>
        </p:txBody>
      </p:sp>
      <p:sp>
        <p:nvSpPr>
          <p:cNvPr id="53257" name="CasellaDiTesto 14"/>
          <p:cNvSpPr txBox="1">
            <a:spLocks noChangeArrowheads="1"/>
          </p:cNvSpPr>
          <p:nvPr/>
        </p:nvSpPr>
        <p:spPr bwMode="auto">
          <a:xfrm>
            <a:off x="2987675" y="4652963"/>
            <a:ext cx="2592388" cy="15081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i="1">
                <a:solidFill>
                  <a:schemeClr val="tx1"/>
                </a:solidFill>
              </a:rPr>
              <a:t>a cura di</a:t>
            </a:r>
          </a:p>
          <a:p>
            <a:pPr>
              <a:buClr>
                <a:srgbClr val="000000"/>
              </a:buClr>
              <a:buSzPct val="100000"/>
              <a:buFont typeface="Times New Roman" pitchFamily="18" charset="0"/>
              <a:buNone/>
            </a:pPr>
            <a:r>
              <a:rPr lang="it-IT" b="1" i="1">
                <a:solidFill>
                  <a:schemeClr val="tx1"/>
                </a:solidFill>
              </a:rPr>
              <a:t>Maria Rosa Giolito</a:t>
            </a:r>
          </a:p>
          <a:p>
            <a:pPr>
              <a:buClr>
                <a:srgbClr val="000000"/>
              </a:buClr>
              <a:buSzPct val="100000"/>
              <a:buFont typeface="Times New Roman" pitchFamily="18" charset="0"/>
              <a:buNone/>
            </a:pPr>
            <a:r>
              <a:rPr lang="it-IT" sz="1400">
                <a:solidFill>
                  <a:schemeClr val="tx1"/>
                </a:solidFill>
              </a:rPr>
              <a:t>e del Gruppo di lavoro</a:t>
            </a:r>
          </a:p>
          <a:p>
            <a:pPr>
              <a:buClr>
                <a:srgbClr val="000000"/>
              </a:buClr>
              <a:buSzPct val="100000"/>
              <a:buFont typeface="Times New Roman" pitchFamily="18" charset="0"/>
              <a:buNone/>
            </a:pPr>
            <a:r>
              <a:rPr lang="it-IT" sz="1400">
                <a:solidFill>
                  <a:schemeClr val="tx1"/>
                </a:solidFill>
              </a:rPr>
              <a:t>per l’abuso</a:t>
            </a:r>
          </a:p>
          <a:p>
            <a:pPr>
              <a:buClr>
                <a:srgbClr val="000000"/>
              </a:buClr>
              <a:buSzPct val="100000"/>
              <a:buFont typeface="Times New Roman" pitchFamily="18" charset="0"/>
              <a:buNone/>
            </a:pPr>
            <a:r>
              <a:rPr lang="it-IT" sz="1400">
                <a:solidFill>
                  <a:schemeClr val="tx1"/>
                </a:solidFill>
              </a:rPr>
              <a:t>e il maltrattamento</a:t>
            </a:r>
          </a:p>
          <a:p>
            <a:pPr>
              <a:buClr>
                <a:srgbClr val="000000"/>
              </a:buClr>
              <a:buSzPct val="100000"/>
              <a:buFont typeface="Times New Roman" pitchFamily="18" charset="0"/>
              <a:buNone/>
            </a:pPr>
            <a:r>
              <a:rPr lang="it-IT" sz="1400">
                <a:solidFill>
                  <a:schemeClr val="tx1"/>
                </a:solidFill>
              </a:rPr>
              <a:t>dell’infanzia</a:t>
            </a:r>
          </a:p>
        </p:txBody>
      </p:sp>
      <p:sp>
        <p:nvSpPr>
          <p:cNvPr id="53258" name="CasellaDiTesto 15"/>
          <p:cNvSpPr txBox="1">
            <a:spLocks noChangeArrowheads="1"/>
          </p:cNvSpPr>
          <p:nvPr/>
        </p:nvSpPr>
        <p:spPr bwMode="auto">
          <a:xfrm>
            <a:off x="2686050" y="6308725"/>
            <a:ext cx="3470275" cy="369888"/>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it-IT"/>
              <a:t>2010  Il Pensiero Scientifico Editore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2154238" y="549275"/>
            <a:ext cx="4745037" cy="955675"/>
          </a:xfrm>
          <a:prstGeom prst="rect">
            <a:avLst/>
          </a:prstGeom>
          <a:noFill/>
          <a:ln w="19050">
            <a:solidFill>
              <a:srgbClr val="85238D"/>
            </a:solidFill>
            <a:round/>
            <a:headEnd/>
            <a:tailEnd/>
          </a:ln>
        </p:spPr>
        <p:txBody>
          <a:bodyPr wrap="none" lIns="90000" tIns="46800" rIns="90000" bIns="46800">
            <a:spAutoFit/>
          </a:bodyPr>
          <a:lstStyle/>
          <a:p>
            <a:pPr algn="ctr" eaLnBrk="0" hangingPunct="0">
              <a:buClr>
                <a:srgbClr val="FFFF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solidFill>
                  <a:srgbClr val="2B09F7"/>
                </a:solidFill>
                <a:latin typeface="+mj-lt"/>
                <a:ea typeface="Microsoft YaHei" charset="-122"/>
                <a:cs typeface="Lucida Sans Unicode" pitchFamily="34" charset="0"/>
              </a:rPr>
              <a:t>Modello</a:t>
            </a:r>
            <a:r>
              <a:rPr lang="en-GB" sz="2800" b="1" dirty="0">
                <a:solidFill>
                  <a:srgbClr val="2B09F7"/>
                </a:solidFill>
                <a:latin typeface="+mj-lt"/>
                <a:ea typeface="Microsoft YaHei" charset="-122"/>
                <a:cs typeface="Lucida Sans Unicode" pitchFamily="34" charset="0"/>
              </a:rPr>
              <a:t> </a:t>
            </a:r>
            <a:r>
              <a:rPr lang="en-GB" sz="2800" b="1" dirty="0" err="1">
                <a:solidFill>
                  <a:srgbClr val="2B09F7"/>
                </a:solidFill>
                <a:latin typeface="+mj-lt"/>
                <a:ea typeface="Microsoft YaHei" charset="-122"/>
                <a:cs typeface="Lucida Sans Unicode" pitchFamily="34" charset="0"/>
              </a:rPr>
              <a:t>Operativo</a:t>
            </a:r>
            <a:r>
              <a:rPr lang="en-GB" sz="2800" b="1" dirty="0">
                <a:solidFill>
                  <a:srgbClr val="2B09F7"/>
                </a:solidFill>
                <a:latin typeface="+mj-lt"/>
                <a:ea typeface="Microsoft YaHei" charset="-122"/>
                <a:cs typeface="Lucida Sans Unicode" pitchFamily="34" charset="0"/>
              </a:rPr>
              <a:t> per </a:t>
            </a:r>
            <a:r>
              <a:rPr lang="en-GB" sz="2800" b="1" dirty="0" err="1">
                <a:solidFill>
                  <a:srgbClr val="2B09F7"/>
                </a:solidFill>
                <a:latin typeface="+mj-lt"/>
                <a:ea typeface="Microsoft YaHei" charset="-122"/>
                <a:cs typeface="Lucida Sans Unicode" pitchFamily="34" charset="0"/>
              </a:rPr>
              <a:t>Minore</a:t>
            </a:r>
            <a:endParaRPr lang="en-GB" sz="2800" b="1" dirty="0">
              <a:solidFill>
                <a:srgbClr val="2B09F7"/>
              </a:solidFill>
              <a:latin typeface="+mj-lt"/>
              <a:ea typeface="Microsoft YaHei" charset="-122"/>
              <a:cs typeface="Lucida Sans Unicode" pitchFamily="34" charset="0"/>
            </a:endParaRPr>
          </a:p>
          <a:p>
            <a:pPr algn="ctr" eaLnBrk="0" hangingPunct="0">
              <a:buClr>
                <a:srgbClr val="FFFF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rgbClr val="2B09F7"/>
                </a:solidFill>
                <a:latin typeface="+mj-lt"/>
                <a:ea typeface="Microsoft YaHei" charset="-122"/>
                <a:cs typeface="Lucida Sans Unicode" pitchFamily="34" charset="0"/>
              </a:rPr>
              <a:t> con </a:t>
            </a:r>
            <a:r>
              <a:rPr lang="en-GB" sz="2800" b="1" dirty="0" err="1">
                <a:solidFill>
                  <a:srgbClr val="2B09F7"/>
                </a:solidFill>
                <a:latin typeface="+mj-lt"/>
                <a:ea typeface="Microsoft YaHei" charset="-122"/>
                <a:cs typeface="Lucida Sans Unicode" pitchFamily="34" charset="0"/>
              </a:rPr>
              <a:t>sospetto</a:t>
            </a:r>
            <a:r>
              <a:rPr lang="en-GB" sz="2800" b="1" dirty="0">
                <a:solidFill>
                  <a:srgbClr val="2B09F7"/>
                </a:solidFill>
                <a:latin typeface="+mj-lt"/>
                <a:ea typeface="Microsoft YaHei" charset="-122"/>
                <a:cs typeface="Lucida Sans Unicode" pitchFamily="34" charset="0"/>
              </a:rPr>
              <a:t> </a:t>
            </a:r>
            <a:r>
              <a:rPr lang="en-GB" sz="2800" b="1" dirty="0" err="1">
                <a:solidFill>
                  <a:srgbClr val="2B09F7"/>
                </a:solidFill>
                <a:latin typeface="+mj-lt"/>
                <a:ea typeface="Microsoft YaHei" charset="-122"/>
                <a:cs typeface="Lucida Sans Unicode" pitchFamily="34" charset="0"/>
              </a:rPr>
              <a:t>Abuso</a:t>
            </a:r>
            <a:r>
              <a:rPr lang="en-GB" sz="2800" b="1" dirty="0">
                <a:solidFill>
                  <a:srgbClr val="2B09F7"/>
                </a:solidFill>
                <a:latin typeface="+mj-lt"/>
                <a:ea typeface="Microsoft YaHei" charset="-122"/>
                <a:cs typeface="Lucida Sans Unicode" pitchFamily="34" charset="0"/>
              </a:rPr>
              <a:t> </a:t>
            </a:r>
            <a:r>
              <a:rPr lang="en-GB" sz="2800" b="1" dirty="0" err="1">
                <a:solidFill>
                  <a:srgbClr val="2B09F7"/>
                </a:solidFill>
                <a:latin typeface="+mj-lt"/>
                <a:ea typeface="Microsoft YaHei" charset="-122"/>
                <a:cs typeface="Lucida Sans Unicode" pitchFamily="34" charset="0"/>
              </a:rPr>
              <a:t>Sessuale</a:t>
            </a:r>
            <a:endParaRPr lang="en-GB" sz="2800" b="1" dirty="0">
              <a:solidFill>
                <a:srgbClr val="2B09F7"/>
              </a:solidFill>
              <a:latin typeface="+mj-lt"/>
              <a:ea typeface="Microsoft YaHei" charset="-122"/>
              <a:cs typeface="Lucida Sans Unicode" pitchFamily="34" charset="0"/>
            </a:endParaRPr>
          </a:p>
        </p:txBody>
      </p:sp>
      <p:sp>
        <p:nvSpPr>
          <p:cNvPr id="20484" name="Text Box 2"/>
          <p:cNvSpPr txBox="1">
            <a:spLocks noChangeArrowheads="1"/>
          </p:cNvSpPr>
          <p:nvPr/>
        </p:nvSpPr>
        <p:spPr bwMode="auto">
          <a:xfrm>
            <a:off x="685800" y="2138363"/>
            <a:ext cx="8229600" cy="3865562"/>
          </a:xfrm>
          <a:prstGeom prst="rect">
            <a:avLst/>
          </a:prstGeom>
          <a:noFill/>
          <a:ln w="9525">
            <a:noFill/>
            <a:round/>
            <a:headEnd/>
            <a:tailEnd/>
          </a:ln>
        </p:spPr>
        <p:txBody>
          <a:bodyPr lIns="90000" tIns="46800" rIns="90000" bIns="46800">
            <a:spAutoFit/>
          </a:bodyPr>
          <a:lstStyle/>
          <a:p>
            <a:pPr algn="ctr" eaLnBrk="0" hangingPunct="0">
              <a:buClr>
                <a:srgbClr val="00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latin typeface="Tahoma" pitchFamily="34" charset="0"/>
                <a:cs typeface="Lucida Sans Unicode" pitchFamily="34" charset="0"/>
              </a:rPr>
              <a:t>PREMESSA</a:t>
            </a:r>
          </a:p>
          <a:p>
            <a:pPr eaLnBrk="0" hangingPunct="0">
              <a:lnSpc>
                <a:spcPct val="150000"/>
              </a:lnSpc>
              <a:buClr>
                <a:srgbClr val="2B09F7"/>
              </a:buClr>
              <a:buSzPct val="100000"/>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1"/>
                </a:solidFill>
                <a:latin typeface="Tahoma" pitchFamily="34" charset="0"/>
                <a:cs typeface="Lucida Sans Unicode" pitchFamily="34" charset="0"/>
              </a:rPr>
              <a:t> Accoglienza</a:t>
            </a:r>
          </a:p>
          <a:p>
            <a:pPr eaLnBrk="0" hangingPunct="0">
              <a:lnSpc>
                <a:spcPct val="150000"/>
              </a:lnSpc>
              <a:buClr>
                <a:srgbClr val="2B09F7"/>
              </a:buClr>
              <a:buSzPct val="100000"/>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1"/>
                </a:solidFill>
                <a:latin typeface="Tahoma" pitchFamily="34" charset="0"/>
                <a:cs typeface="Lucida Sans Unicode" pitchFamily="34" charset="0"/>
              </a:rPr>
              <a:t> Anamnesi – raccolta dati</a:t>
            </a:r>
          </a:p>
          <a:p>
            <a:pPr eaLnBrk="0" hangingPunct="0">
              <a:lnSpc>
                <a:spcPct val="150000"/>
              </a:lnSpc>
              <a:buClr>
                <a:srgbClr val="2B09F7"/>
              </a:buClr>
              <a:buSzPct val="100000"/>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1"/>
                </a:solidFill>
                <a:latin typeface="Tahoma" pitchFamily="34" charset="0"/>
                <a:cs typeface="Lucida Sans Unicode" pitchFamily="34" charset="0"/>
              </a:rPr>
              <a:t> Esame obiettivo generale, esame della regione genito-anale</a:t>
            </a:r>
          </a:p>
          <a:p>
            <a:pPr eaLnBrk="0" hangingPunct="0">
              <a:lnSpc>
                <a:spcPct val="150000"/>
              </a:lnSpc>
              <a:buClr>
                <a:srgbClr val="2B09F7"/>
              </a:buClr>
              <a:buSzPct val="100000"/>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1"/>
                </a:solidFill>
                <a:latin typeface="Tahoma" pitchFamily="34" charset="0"/>
                <a:cs typeface="Lucida Sans Unicode" pitchFamily="34" charset="0"/>
              </a:rPr>
              <a:t> Esami di laboratorio e strumentali</a:t>
            </a:r>
          </a:p>
          <a:p>
            <a:pPr eaLnBrk="0" hangingPunct="0">
              <a:lnSpc>
                <a:spcPct val="150000"/>
              </a:lnSpc>
              <a:buClr>
                <a:srgbClr val="2B09F7"/>
              </a:buClr>
              <a:buSzPct val="100000"/>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1"/>
                </a:solidFill>
                <a:latin typeface="Tahoma" pitchFamily="34" charset="0"/>
                <a:cs typeface="Lucida Sans Unicode" pitchFamily="34" charset="0"/>
              </a:rPr>
              <a:t> Diagnosi differenziale</a:t>
            </a:r>
          </a:p>
          <a:p>
            <a:pPr eaLnBrk="0" hangingPunct="0">
              <a:lnSpc>
                <a:spcPct val="150000"/>
              </a:lnSpc>
              <a:buClr>
                <a:srgbClr val="2B09F7"/>
              </a:buClr>
              <a:buSzPct val="100000"/>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1"/>
                </a:solidFill>
                <a:latin typeface="Tahoma" pitchFamily="34" charset="0"/>
                <a:cs typeface="Lucida Sans Unicode" pitchFamily="34" charset="0"/>
              </a:rPr>
              <a:t> Prescrizioni</a:t>
            </a:r>
          </a:p>
          <a:p>
            <a:pPr eaLnBrk="0" hangingPunct="0">
              <a:lnSpc>
                <a:spcPct val="150000"/>
              </a:lnSpc>
              <a:buClr>
                <a:srgbClr val="2B09F7"/>
              </a:buClr>
              <a:buSzPct val="100000"/>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1"/>
                </a:solidFill>
                <a:latin typeface="Tahoma" pitchFamily="34" charset="0"/>
                <a:cs typeface="Lucida Sans Unicode" pitchFamily="34" charset="0"/>
              </a:rPr>
              <a:t> Relazione medica / Segnalazione A.G.</a:t>
            </a:r>
          </a:p>
          <a:p>
            <a:pPr eaLnBrk="0" hangingPunct="0">
              <a:buClr>
                <a:srgbClr val="00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Tahoma" pitchFamily="34" charset="0"/>
              <a:cs typeface="Lucida Sans Unicode" pitchFamily="34" charset="0"/>
            </a:endParaRPr>
          </a:p>
          <a:p>
            <a:pPr eaLnBrk="0" hangingPunct="0">
              <a:buClr>
                <a:srgbClr val="00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Tahoma" pitchFamily="34" charset="0"/>
              <a:cs typeface="Lucida Sans Unicode" pitchFamily="34" charset="0"/>
            </a:endParaRPr>
          </a:p>
        </p:txBody>
      </p:sp>
      <p:graphicFrame>
        <p:nvGraphicFramePr>
          <p:cNvPr id="20482"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118215" r:id="rId4" imgW="2962689" imgH="1561905" progId="">
                  <p:embed/>
                </p:oleObj>
              </mc:Choice>
              <mc:Fallback>
                <p:oleObj r:id="rId4" imgW="2962689" imgH="15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CasellaDiTesto 4"/>
          <p:cNvSpPr txBox="1">
            <a:spLocks noChangeArrowheads="1"/>
          </p:cNvSpPr>
          <p:nvPr/>
        </p:nvSpPr>
        <p:spPr bwMode="auto">
          <a:xfrm>
            <a:off x="7451725" y="6308725"/>
            <a:ext cx="649288" cy="339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sz="1600" i="1">
                <a:solidFill>
                  <a:srgbClr val="2B09F7"/>
                </a:solidFill>
              </a:rPr>
              <a:t>S.Losi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1"/>
          <p:cNvSpPr txBox="1">
            <a:spLocks noChangeArrowheads="1"/>
          </p:cNvSpPr>
          <p:nvPr/>
        </p:nvSpPr>
        <p:spPr bwMode="auto">
          <a:xfrm>
            <a:off x="2484438" y="765175"/>
            <a:ext cx="184150" cy="3683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21509" name="Text Box 2"/>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b="1">
                <a:solidFill>
                  <a:srgbClr val="0000FF"/>
                </a:solidFill>
              </a:rPr>
              <a:t/>
            </a:r>
            <a:br>
              <a:rPr lang="it-IT" sz="4000" b="1">
                <a:solidFill>
                  <a:srgbClr val="0000FF"/>
                </a:solidFill>
              </a:rPr>
            </a:br>
            <a:r>
              <a:rPr lang="it-IT" sz="4400" b="1">
                <a:solidFill>
                  <a:srgbClr val="C00000"/>
                </a:solidFill>
              </a:rPr>
              <a:t>VALUTAZIONE DEI SEGNI </a:t>
            </a:r>
            <a:br>
              <a:rPr lang="it-IT" sz="4400" b="1">
                <a:solidFill>
                  <a:srgbClr val="C00000"/>
                </a:solidFill>
              </a:rPr>
            </a:br>
            <a:r>
              <a:rPr lang="it-IT" sz="4400" b="1">
                <a:solidFill>
                  <a:srgbClr val="C00000"/>
                </a:solidFill>
              </a:rPr>
              <a:t>ANO-GENITALI </a:t>
            </a:r>
            <a:r>
              <a:rPr lang="it-IT" sz="4000" b="1">
                <a:solidFill>
                  <a:srgbClr val="E46C0A"/>
                </a:solidFill>
                <a:latin typeface="Tahoma" pitchFamily="34" charset="0"/>
              </a:rPr>
              <a:t/>
            </a:r>
            <a:br>
              <a:rPr lang="it-IT" sz="4000" b="1">
                <a:solidFill>
                  <a:srgbClr val="E46C0A"/>
                </a:solidFill>
                <a:latin typeface="Tahoma" pitchFamily="34" charset="0"/>
              </a:rPr>
            </a:br>
            <a:endParaRPr lang="it-IT" sz="4000" b="1">
              <a:solidFill>
                <a:srgbClr val="E46C0A"/>
              </a:solidFill>
              <a:latin typeface="Tahoma" pitchFamily="34" charset="0"/>
            </a:endParaRPr>
          </a:p>
        </p:txBody>
      </p:sp>
      <p:sp>
        <p:nvSpPr>
          <p:cNvPr id="2" name="Text Box 3"/>
          <p:cNvSpPr txBox="1">
            <a:spLocks noChangeArrowheads="1"/>
          </p:cNvSpPr>
          <p:nvPr/>
        </p:nvSpPr>
        <p:spPr bwMode="auto">
          <a:xfrm>
            <a:off x="0" y="1628775"/>
            <a:ext cx="9144000" cy="4464050"/>
          </a:xfrm>
          <a:prstGeom prst="rect">
            <a:avLst/>
          </a:prstGeom>
          <a:noFill/>
          <a:ln w="9525" cap="flat">
            <a:noFill/>
            <a:round/>
            <a:headEnd/>
            <a:tailEnd/>
          </a:ln>
          <a:effectLst/>
        </p:spPr>
        <p:txBody>
          <a:bodyPr/>
          <a:lstStyle/>
          <a:p>
            <a:pPr marL="338138" eaLnBrk="0" hangingPunct="0">
              <a:spcBef>
                <a:spcPts val="1750"/>
              </a:spcBef>
              <a:buClr>
                <a:srgbClr val="C00000"/>
              </a:buClr>
              <a:buSzPct val="100000"/>
              <a:buFont typeface="Arial"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it-IT" sz="2800" b="1">
                <a:solidFill>
                  <a:srgbClr val="000000"/>
                </a:solidFill>
                <a:latin typeface="Calibri" pitchFamily="32" charset="0"/>
                <a:ea typeface="Microsoft YaHei" charset="-122"/>
                <a:cs typeface="+mn-cs"/>
              </a:rPr>
              <a:t>Deve essere preceduta da un esame obiettivo generale.</a:t>
            </a:r>
          </a:p>
          <a:p>
            <a:pPr marL="341313" eaLnBrk="0" hangingPunct="0">
              <a:spcBef>
                <a:spcPts val="1250"/>
              </a:spcBef>
              <a:buSzPct val="100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it-IT" sz="2000" b="1">
              <a:solidFill>
                <a:srgbClr val="000000"/>
              </a:solidFill>
              <a:latin typeface="Calibri" pitchFamily="32" charset="0"/>
              <a:ea typeface="Microsoft YaHei" charset="-122"/>
              <a:cs typeface="+mn-cs"/>
            </a:endParaRPr>
          </a:p>
          <a:p>
            <a:pPr marL="338138" eaLnBrk="0" hangingPunct="0">
              <a:spcBef>
                <a:spcPts val="1750"/>
              </a:spcBef>
              <a:buClr>
                <a:srgbClr val="C00000"/>
              </a:buClr>
              <a:buSzPct val="100000"/>
              <a:buFont typeface="Arial"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it-IT" sz="2800" b="1">
                <a:solidFill>
                  <a:srgbClr val="000000"/>
                </a:solidFill>
                <a:latin typeface="Calibri" pitchFamily="32" charset="0"/>
                <a:ea typeface="Microsoft YaHei" charset="-122"/>
                <a:cs typeface="+mn-cs"/>
              </a:rPr>
              <a:t>Conoscere:</a:t>
            </a:r>
          </a:p>
          <a:p>
            <a:pPr marL="338138" eaLnBrk="0" hangingPunct="0">
              <a:spcBef>
                <a:spcPts val="1750"/>
              </a:spcBef>
              <a:buClr>
                <a:srgbClr val="C00000"/>
              </a:buClr>
              <a:buSzPct val="100000"/>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it-IT" sz="2800" b="1">
                <a:solidFill>
                  <a:srgbClr val="000000"/>
                </a:solidFill>
                <a:latin typeface="Calibri" pitchFamily="32" charset="0"/>
                <a:ea typeface="Microsoft YaHei" charset="-122"/>
                <a:cs typeface="+mn-cs"/>
              </a:rPr>
              <a:t>L’anatomia del prepubere, le fasi dello sviluppo </a:t>
            </a:r>
          </a:p>
          <a:p>
            <a:pPr marL="342900" eaLnBrk="0" hangingPunct="0">
              <a:spcBef>
                <a:spcPts val="1750"/>
              </a:spcBef>
              <a:buSzPct val="100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it-IT" sz="2800" b="1">
                <a:solidFill>
                  <a:srgbClr val="000000"/>
                </a:solidFill>
                <a:latin typeface="Calibri" pitchFamily="32" charset="0"/>
                <a:ea typeface="Microsoft YaHei" charset="-122"/>
                <a:cs typeface="+mn-cs"/>
              </a:rPr>
              <a:t>    puberale, le varianti fisiologiche.</a:t>
            </a:r>
          </a:p>
          <a:p>
            <a:pPr marL="338138" eaLnBrk="0" hangingPunct="0">
              <a:spcBef>
                <a:spcPts val="1750"/>
              </a:spcBef>
              <a:buClr>
                <a:srgbClr val="C00000"/>
              </a:buClr>
              <a:buSzPct val="100000"/>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it-IT" sz="2800" b="1">
                <a:solidFill>
                  <a:srgbClr val="000000"/>
                </a:solidFill>
                <a:latin typeface="Calibri" pitchFamily="32" charset="0"/>
                <a:ea typeface="Microsoft YaHei" charset="-122"/>
                <a:cs typeface="+mn-cs"/>
              </a:rPr>
              <a:t>La tecnica dell’esame. </a:t>
            </a:r>
          </a:p>
          <a:p>
            <a:pPr marL="342900" eaLnBrk="0" hangingPunct="0">
              <a:spcBef>
                <a:spcPts val="1750"/>
              </a:spcBef>
              <a:buSzPct val="100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it-IT" sz="2800" b="1">
                <a:solidFill>
                  <a:srgbClr val="000000"/>
                </a:solidFill>
                <a:latin typeface="Calibri" pitchFamily="32" charset="0"/>
                <a:ea typeface="Microsoft YaHei" charset="-122"/>
                <a:cs typeface="+mn-cs"/>
              </a:rPr>
              <a:t>    </a:t>
            </a:r>
          </a:p>
        </p:txBody>
      </p:sp>
      <p:graphicFrame>
        <p:nvGraphicFramePr>
          <p:cNvPr id="21506"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119239" r:id="rId4" imgW="2962689" imgH="1561905" progId="">
                  <p:embed/>
                </p:oleObj>
              </mc:Choice>
              <mc:Fallback>
                <p:oleObj r:id="rId4" imgW="2962689" imgH="15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1" name="CasellaDiTesto 6"/>
          <p:cNvSpPr txBox="1">
            <a:spLocks noChangeArrowheads="1"/>
          </p:cNvSpPr>
          <p:nvPr/>
        </p:nvSpPr>
        <p:spPr bwMode="auto">
          <a:xfrm>
            <a:off x="7451725" y="6308725"/>
            <a:ext cx="649288" cy="339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sz="1600" i="1">
                <a:solidFill>
                  <a:srgbClr val="2B09F7"/>
                </a:solidFill>
              </a:rPr>
              <a:t>S.Losi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1"/>
          <p:cNvSpPr txBox="1">
            <a:spLocks noChangeArrowheads="1"/>
          </p:cNvSpPr>
          <p:nvPr/>
        </p:nvSpPr>
        <p:spPr bwMode="auto">
          <a:xfrm>
            <a:off x="2484438" y="765175"/>
            <a:ext cx="184150" cy="3683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22533" name="Text Box 2"/>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b="1">
                <a:solidFill>
                  <a:srgbClr val="0000FF"/>
                </a:solidFill>
              </a:rPr>
              <a:t/>
            </a:r>
            <a:br>
              <a:rPr lang="it-IT" sz="4000" b="1">
                <a:solidFill>
                  <a:srgbClr val="0000FF"/>
                </a:solidFill>
              </a:rPr>
            </a:br>
            <a:r>
              <a:rPr lang="it-IT" sz="4400" b="1">
                <a:solidFill>
                  <a:srgbClr val="C00000"/>
                </a:solidFill>
              </a:rPr>
              <a:t>SEGNI GENITALI ESTERNI</a:t>
            </a:r>
            <a:r>
              <a:rPr lang="it-IT" sz="4000" b="1">
                <a:solidFill>
                  <a:srgbClr val="C00000"/>
                </a:solidFill>
                <a:latin typeface="Tahoma" pitchFamily="34" charset="0"/>
              </a:rPr>
              <a:t/>
            </a:r>
            <a:br>
              <a:rPr lang="it-IT" sz="4000" b="1">
                <a:solidFill>
                  <a:srgbClr val="C00000"/>
                </a:solidFill>
                <a:latin typeface="Tahoma" pitchFamily="34" charset="0"/>
              </a:rPr>
            </a:br>
            <a:endParaRPr lang="it-IT" sz="4000" b="1">
              <a:solidFill>
                <a:srgbClr val="C00000"/>
              </a:solidFill>
              <a:latin typeface="Tahoma" pitchFamily="34" charset="0"/>
            </a:endParaRPr>
          </a:p>
        </p:txBody>
      </p:sp>
      <p:sp>
        <p:nvSpPr>
          <p:cNvPr id="2" name="Text Box 3"/>
          <p:cNvSpPr txBox="1">
            <a:spLocks noChangeArrowheads="1"/>
          </p:cNvSpPr>
          <p:nvPr/>
        </p:nvSpPr>
        <p:spPr bwMode="auto">
          <a:xfrm>
            <a:off x="468313" y="1484313"/>
            <a:ext cx="8064500" cy="4608512"/>
          </a:xfrm>
          <a:prstGeom prst="rect">
            <a:avLst/>
          </a:prstGeom>
          <a:noFill/>
          <a:ln w="9525" cap="flat">
            <a:noFill/>
            <a:round/>
            <a:headEnd/>
            <a:tailEnd/>
          </a:ln>
          <a:effectLst/>
        </p:spPr>
        <p:txBody>
          <a:bodyPr/>
          <a:lstStyle/>
          <a:p>
            <a:pPr marL="342900" indent="-338138" algn="ctr" eaLnBrk="0" hangingPunct="0">
              <a:spcBef>
                <a:spcPts val="17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SEGNI RILEVATI  con  MAGGIOR  FREQUENZA</a:t>
            </a:r>
          </a:p>
          <a:p>
            <a:pPr marL="342900" indent="-338138" algn="ctr" eaLnBrk="0" hangingPunct="0">
              <a:spcBef>
                <a:spcPts val="10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it-IT" sz="1600" b="1">
              <a:solidFill>
                <a:srgbClr val="000000"/>
              </a:solidFill>
              <a:latin typeface="Calibri" pitchFamily="32" charset="0"/>
              <a:ea typeface="Microsoft YaHei" charset="-122"/>
              <a:cs typeface="+mn-cs"/>
            </a:endParaRP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Assenza completa di tessuto dell’imene posteriore</a:t>
            </a: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Ecchimosi dei genitali esterni</a:t>
            </a: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Lacerazioni imenali</a:t>
            </a: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Transezioni imenali</a:t>
            </a: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Cicatrici della forchetta</a:t>
            </a:r>
          </a:p>
        </p:txBody>
      </p:sp>
      <p:graphicFrame>
        <p:nvGraphicFramePr>
          <p:cNvPr id="22530"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120263" r:id="rId4" imgW="2962689" imgH="1561905" progId="">
                  <p:embed/>
                </p:oleObj>
              </mc:Choice>
              <mc:Fallback>
                <p:oleObj r:id="rId4" imgW="2962689" imgH="15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5" name="CasellaDiTesto 6"/>
          <p:cNvSpPr txBox="1">
            <a:spLocks noChangeArrowheads="1"/>
          </p:cNvSpPr>
          <p:nvPr/>
        </p:nvSpPr>
        <p:spPr bwMode="auto">
          <a:xfrm>
            <a:off x="7451725" y="6308725"/>
            <a:ext cx="649288" cy="339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sz="1600" i="1">
                <a:solidFill>
                  <a:srgbClr val="2B09F7"/>
                </a:solidFill>
              </a:rPr>
              <a:t>S.Losi</a:t>
            </a:r>
          </a:p>
        </p:txBody>
      </p:sp>
      <p:sp>
        <p:nvSpPr>
          <p:cNvPr id="22536" name="CasellaDiTesto 7"/>
          <p:cNvSpPr txBox="1">
            <a:spLocks noChangeArrowheads="1"/>
          </p:cNvSpPr>
          <p:nvPr/>
        </p:nvSpPr>
        <p:spPr bwMode="auto">
          <a:xfrm>
            <a:off x="7451725" y="6308725"/>
            <a:ext cx="649288" cy="339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sz="1600" i="1">
                <a:solidFill>
                  <a:srgbClr val="2B09F7"/>
                </a:solidFill>
              </a:rPr>
              <a:t>S.Losi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1"/>
          <p:cNvSpPr txBox="1">
            <a:spLocks noChangeArrowheads="1"/>
          </p:cNvSpPr>
          <p:nvPr/>
        </p:nvSpPr>
        <p:spPr bwMode="auto">
          <a:xfrm>
            <a:off x="2484438" y="765175"/>
            <a:ext cx="184150" cy="3683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23557" name="Text Box 2"/>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b="1">
                <a:solidFill>
                  <a:srgbClr val="0000FF"/>
                </a:solidFill>
              </a:rPr>
              <a:t/>
            </a:r>
            <a:br>
              <a:rPr lang="it-IT" sz="4000" b="1">
                <a:solidFill>
                  <a:srgbClr val="0000FF"/>
                </a:solidFill>
              </a:rPr>
            </a:br>
            <a:r>
              <a:rPr lang="it-IT" sz="4400" b="1">
                <a:solidFill>
                  <a:srgbClr val="C00000"/>
                </a:solidFill>
              </a:rPr>
              <a:t>SEGNI GENITALI ESTERNI</a:t>
            </a:r>
            <a:r>
              <a:rPr lang="it-IT" sz="4000" b="1">
                <a:solidFill>
                  <a:srgbClr val="C00000"/>
                </a:solidFill>
                <a:latin typeface="Tahoma" pitchFamily="34" charset="0"/>
              </a:rPr>
              <a:t/>
            </a:r>
            <a:br>
              <a:rPr lang="it-IT" sz="4000" b="1">
                <a:solidFill>
                  <a:srgbClr val="C00000"/>
                </a:solidFill>
                <a:latin typeface="Tahoma" pitchFamily="34" charset="0"/>
              </a:rPr>
            </a:br>
            <a:endParaRPr lang="it-IT" sz="4000" b="1">
              <a:solidFill>
                <a:srgbClr val="C00000"/>
              </a:solidFill>
              <a:latin typeface="Tahoma" pitchFamily="34" charset="0"/>
            </a:endParaRPr>
          </a:p>
        </p:txBody>
      </p:sp>
      <p:sp>
        <p:nvSpPr>
          <p:cNvPr id="2" name="Text Box 3"/>
          <p:cNvSpPr txBox="1">
            <a:spLocks noChangeArrowheads="1"/>
          </p:cNvSpPr>
          <p:nvPr/>
        </p:nvSpPr>
        <p:spPr bwMode="auto">
          <a:xfrm>
            <a:off x="468313" y="1484313"/>
            <a:ext cx="8064500" cy="4608512"/>
          </a:xfrm>
          <a:prstGeom prst="rect">
            <a:avLst/>
          </a:prstGeom>
          <a:noFill/>
          <a:ln w="9525" cap="flat">
            <a:noFill/>
            <a:round/>
            <a:headEnd/>
            <a:tailEnd/>
          </a:ln>
          <a:effectLst/>
        </p:spPr>
        <p:txBody>
          <a:bodyPr/>
          <a:lstStyle/>
          <a:p>
            <a:pPr marL="342900" indent="-338138" algn="ctr" eaLnBrk="0" hangingPunct="0">
              <a:lnSpc>
                <a:spcPct val="90000"/>
              </a:lnSpc>
              <a:spcBef>
                <a:spcPts val="17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SEGNI RILEVATI  con  ANALOGA FREQUENZA</a:t>
            </a:r>
          </a:p>
          <a:p>
            <a:pPr marL="342900" indent="-338138" algn="ctr" eaLnBrk="0" hangingPunct="0">
              <a:lnSpc>
                <a:spcPct val="90000"/>
              </a:lnSpc>
              <a:spcBef>
                <a:spcPts val="10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it-IT" sz="1600" b="1">
              <a:solidFill>
                <a:srgbClr val="000000"/>
              </a:solidFill>
              <a:latin typeface="Calibri" pitchFamily="32" charset="0"/>
              <a:ea typeface="Microsoft YaHei" charset="-122"/>
              <a:cs typeface="+mn-cs"/>
            </a:endParaRPr>
          </a:p>
          <a:p>
            <a:pPr marL="338138" indent="-333375" eaLnBrk="0" hangingPunct="0">
              <a:lnSpc>
                <a:spcPct val="90000"/>
              </a:lnSpc>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Convessità del bordo imenale</a:t>
            </a:r>
          </a:p>
          <a:p>
            <a:pPr marL="338138" indent="-333375" eaLnBrk="0" hangingPunct="0">
              <a:lnSpc>
                <a:spcPct val="90000"/>
              </a:lnSpc>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Edema dei genitali esterni</a:t>
            </a:r>
          </a:p>
          <a:p>
            <a:pPr marL="338138" indent="-333375" eaLnBrk="0" hangingPunct="0">
              <a:lnSpc>
                <a:spcPct val="90000"/>
              </a:lnSpc>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Eritema dei genitali esterni</a:t>
            </a:r>
          </a:p>
          <a:p>
            <a:pPr marL="338138" indent="-333375" eaLnBrk="0" hangingPunct="0">
              <a:lnSpc>
                <a:spcPct val="90000"/>
              </a:lnSpc>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Friabilità della commissura </a:t>
            </a:r>
          </a:p>
          <a:p>
            <a:pPr marL="338138" indent="-333375" eaLnBrk="0" hangingPunct="0">
              <a:lnSpc>
                <a:spcPct val="90000"/>
              </a:lnSpc>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Fusione labiale</a:t>
            </a:r>
          </a:p>
          <a:p>
            <a:pPr marL="338138" indent="-333375" eaLnBrk="0" hangingPunct="0">
              <a:lnSpc>
                <a:spcPct val="90000"/>
              </a:lnSpc>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Incisure imenali</a:t>
            </a:r>
          </a:p>
        </p:txBody>
      </p:sp>
      <p:graphicFrame>
        <p:nvGraphicFramePr>
          <p:cNvPr id="23554"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121287" r:id="rId4" imgW="2962689" imgH="1561905" progId="">
                  <p:embed/>
                </p:oleObj>
              </mc:Choice>
              <mc:Fallback>
                <p:oleObj r:id="rId4" imgW="2962689" imgH="15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9" name="CasellaDiTesto 6"/>
          <p:cNvSpPr txBox="1">
            <a:spLocks noChangeArrowheads="1"/>
          </p:cNvSpPr>
          <p:nvPr/>
        </p:nvSpPr>
        <p:spPr bwMode="auto">
          <a:xfrm>
            <a:off x="7451725" y="6308725"/>
            <a:ext cx="649288" cy="339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sz="1600" i="1">
                <a:solidFill>
                  <a:srgbClr val="2B09F7"/>
                </a:solidFill>
              </a:rPr>
              <a:t>S.Losi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1"/>
          <p:cNvSpPr txBox="1">
            <a:spLocks noChangeArrowheads="1"/>
          </p:cNvSpPr>
          <p:nvPr/>
        </p:nvSpPr>
        <p:spPr bwMode="auto">
          <a:xfrm>
            <a:off x="2484438" y="765175"/>
            <a:ext cx="184150" cy="3683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24581" name="Text Box 2"/>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b="1">
                <a:solidFill>
                  <a:srgbClr val="0000FF"/>
                </a:solidFill>
              </a:rPr>
              <a:t/>
            </a:r>
            <a:br>
              <a:rPr lang="it-IT" sz="4000" b="1">
                <a:solidFill>
                  <a:srgbClr val="0000FF"/>
                </a:solidFill>
              </a:rPr>
            </a:br>
            <a:r>
              <a:rPr lang="it-IT" sz="4400" b="1">
                <a:solidFill>
                  <a:srgbClr val="C00000"/>
                </a:solidFill>
              </a:rPr>
              <a:t>SEGNI GENITALI ESTERNI</a:t>
            </a:r>
            <a:r>
              <a:rPr lang="it-IT" sz="4000" b="1">
                <a:solidFill>
                  <a:srgbClr val="C00000"/>
                </a:solidFill>
                <a:latin typeface="Tahoma" pitchFamily="34" charset="0"/>
              </a:rPr>
              <a:t/>
            </a:r>
            <a:br>
              <a:rPr lang="it-IT" sz="4000" b="1">
                <a:solidFill>
                  <a:srgbClr val="C00000"/>
                </a:solidFill>
                <a:latin typeface="Tahoma" pitchFamily="34" charset="0"/>
              </a:rPr>
            </a:br>
            <a:endParaRPr lang="it-IT" sz="4000" b="1">
              <a:solidFill>
                <a:srgbClr val="C00000"/>
              </a:solidFill>
              <a:latin typeface="Tahoma" pitchFamily="34" charset="0"/>
            </a:endParaRPr>
          </a:p>
        </p:txBody>
      </p:sp>
      <p:sp>
        <p:nvSpPr>
          <p:cNvPr id="2" name="Text Box 3"/>
          <p:cNvSpPr txBox="1">
            <a:spLocks noChangeArrowheads="1"/>
          </p:cNvSpPr>
          <p:nvPr/>
        </p:nvSpPr>
        <p:spPr bwMode="auto">
          <a:xfrm>
            <a:off x="468313" y="1484313"/>
            <a:ext cx="8064500" cy="4608512"/>
          </a:xfrm>
          <a:prstGeom prst="rect">
            <a:avLst/>
          </a:prstGeom>
          <a:noFill/>
          <a:ln w="9525" cap="flat">
            <a:noFill/>
            <a:round/>
            <a:headEnd/>
            <a:tailEnd/>
          </a:ln>
          <a:effectLst/>
        </p:spPr>
        <p:txBody>
          <a:bodyPr/>
          <a:lstStyle/>
          <a:p>
            <a:pPr marL="342900" indent="-338138" algn="ctr" eaLnBrk="0" hangingPunct="0">
              <a:spcBef>
                <a:spcPts val="17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CARENZA DI DATI</a:t>
            </a:r>
          </a:p>
          <a:p>
            <a:pPr marL="342900" indent="-338138" algn="ctr" eaLnBrk="0" hangingPunct="0">
              <a:spcBef>
                <a:spcPts val="10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it-IT" sz="1600" b="1">
              <a:solidFill>
                <a:srgbClr val="000000"/>
              </a:solidFill>
              <a:latin typeface="Calibri" pitchFamily="32" charset="0"/>
              <a:ea typeface="Microsoft YaHei" charset="-122"/>
              <a:cs typeface="+mn-cs"/>
            </a:endParaRP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Abrasioni / escoriazioni dei genitali esterni</a:t>
            </a: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Perdite vaginali ricorrenti</a:t>
            </a: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Corpi estranei vaginali</a:t>
            </a:r>
          </a:p>
        </p:txBody>
      </p:sp>
      <p:graphicFrame>
        <p:nvGraphicFramePr>
          <p:cNvPr id="24578"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122311" r:id="rId4" imgW="2962689" imgH="1561905" progId="">
                  <p:embed/>
                </p:oleObj>
              </mc:Choice>
              <mc:Fallback>
                <p:oleObj r:id="rId4" imgW="2962689" imgH="15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3" name="CasellaDiTesto 6"/>
          <p:cNvSpPr txBox="1">
            <a:spLocks noChangeArrowheads="1"/>
          </p:cNvSpPr>
          <p:nvPr/>
        </p:nvSpPr>
        <p:spPr bwMode="auto">
          <a:xfrm>
            <a:off x="7451725" y="6308725"/>
            <a:ext cx="649288" cy="339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sz="1600" i="1">
                <a:solidFill>
                  <a:srgbClr val="2B09F7"/>
                </a:solidFill>
              </a:rPr>
              <a:t>S.Losi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476672"/>
            <a:ext cx="8224838" cy="6192688"/>
          </a:xfrm>
          <a:solidFill>
            <a:srgbClr val="C0504D"/>
          </a:solidFill>
        </p:spPr>
        <p:txBody>
          <a:bodyPr/>
          <a:lstStyle/>
          <a:p>
            <a:r>
              <a:rPr lang="it-IT" b="0" dirty="0"/>
              <a:t>Il compito degli specialisti è anche quello di avviare, in caso di situazioni di abusi e maltrattamenti già in atto, i necessari percorsi assistenziali, raccordando inoltre il proprio lavoro con quello delle istituzioni competenti, sia giudiziarie sia del territorio</a:t>
            </a:r>
            <a:r>
              <a:rPr lang="it-IT" b="0" dirty="0" smtClean="0"/>
              <a:t>.</a:t>
            </a:r>
            <a:endParaRPr lang="it-IT" b="0" dirty="0"/>
          </a:p>
          <a:p>
            <a:r>
              <a:rPr lang="it-IT" dirty="0"/>
              <a:t>Come rivolgersi a Gaia.</a:t>
            </a:r>
            <a:r>
              <a:rPr lang="it-IT" b="0" dirty="0"/>
              <a:t> I colloqui si tengono al </a:t>
            </a:r>
            <a:r>
              <a:rPr lang="it-IT" b="0" dirty="0" err="1"/>
              <a:t>Meyer</a:t>
            </a:r>
            <a:r>
              <a:rPr lang="it-IT" b="0" dirty="0"/>
              <a:t>; per avere indicazioni o prendere un appuntamento è possibile inviare una e-mail a </a:t>
            </a:r>
            <a:r>
              <a:rPr lang="it-IT" b="0" dirty="0">
                <a:solidFill>
                  <a:srgbClr val="CC6600"/>
                </a:solidFill>
                <a:hlinkClick r:id="rId2"/>
              </a:rPr>
              <a:t>gaia@meyer.it. Inoltre gli specialisti possono essere raggiunti tramite un recapito telefonico, con un numero appositamente dedicato, disponibile presso </a:t>
            </a:r>
            <a:r>
              <a:rPr lang="it-IT" b="0" u="sng" dirty="0">
                <a:solidFill>
                  <a:srgbClr val="CC6600"/>
                </a:solidFill>
                <a:hlinkClick r:id="rId3"/>
              </a:rPr>
              <a:t>Ufficio relazioni con il pubblico del Meyer (tel. 055 5662332).</a:t>
            </a:r>
            <a:endParaRPr lang="it-IT" b="0" dirty="0">
              <a:solidFill>
                <a:srgbClr val="CC6600"/>
              </a:solidFill>
            </a:endParaRPr>
          </a:p>
          <a:p>
            <a:endParaRPr lang="it-IT" b="0" dirty="0">
              <a:solidFill>
                <a:srgbClr val="CC6600"/>
              </a:solidFill>
            </a:endParaRPr>
          </a:p>
        </p:txBody>
      </p:sp>
    </p:spTree>
    <p:extLst>
      <p:ext uri="{BB962C8B-B14F-4D97-AF65-F5344CB8AC3E}">
        <p14:creationId xmlns:p14="http://schemas.microsoft.com/office/powerpoint/2010/main" val="3255112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1"/>
          <p:cNvSpPr txBox="1">
            <a:spLocks noChangeArrowheads="1"/>
          </p:cNvSpPr>
          <p:nvPr/>
        </p:nvSpPr>
        <p:spPr bwMode="auto">
          <a:xfrm>
            <a:off x="2484438" y="765175"/>
            <a:ext cx="184150" cy="3683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25605" name="Text Box 2"/>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b="1">
                <a:solidFill>
                  <a:srgbClr val="0000FF"/>
                </a:solidFill>
              </a:rPr>
              <a:t/>
            </a:r>
            <a:br>
              <a:rPr lang="it-IT" sz="4000" b="1">
                <a:solidFill>
                  <a:srgbClr val="0000FF"/>
                </a:solidFill>
              </a:rPr>
            </a:br>
            <a:r>
              <a:rPr lang="it-IT" sz="4400" b="1">
                <a:solidFill>
                  <a:srgbClr val="C00000"/>
                </a:solidFill>
              </a:rPr>
              <a:t>SEGNI ANALI</a:t>
            </a:r>
            <a:r>
              <a:rPr lang="it-IT" sz="4000" b="1">
                <a:solidFill>
                  <a:srgbClr val="C00000"/>
                </a:solidFill>
                <a:latin typeface="Tahoma" pitchFamily="34" charset="0"/>
              </a:rPr>
              <a:t/>
            </a:r>
            <a:br>
              <a:rPr lang="it-IT" sz="4000" b="1">
                <a:solidFill>
                  <a:srgbClr val="C00000"/>
                </a:solidFill>
                <a:latin typeface="Tahoma" pitchFamily="34" charset="0"/>
              </a:rPr>
            </a:br>
            <a:endParaRPr lang="it-IT" sz="4000" b="1">
              <a:solidFill>
                <a:srgbClr val="C00000"/>
              </a:solidFill>
              <a:latin typeface="Tahoma" pitchFamily="34" charset="0"/>
            </a:endParaRPr>
          </a:p>
        </p:txBody>
      </p:sp>
      <p:sp>
        <p:nvSpPr>
          <p:cNvPr id="2" name="Text Box 3"/>
          <p:cNvSpPr txBox="1">
            <a:spLocks noChangeArrowheads="1"/>
          </p:cNvSpPr>
          <p:nvPr/>
        </p:nvSpPr>
        <p:spPr bwMode="auto">
          <a:xfrm>
            <a:off x="468313" y="1484313"/>
            <a:ext cx="8064500" cy="4608512"/>
          </a:xfrm>
          <a:prstGeom prst="rect">
            <a:avLst/>
          </a:prstGeom>
          <a:noFill/>
          <a:ln w="9525" cap="flat">
            <a:noFill/>
            <a:round/>
            <a:headEnd/>
            <a:tailEnd/>
          </a:ln>
          <a:effectLst/>
        </p:spPr>
        <p:txBody>
          <a:bodyPr/>
          <a:lstStyle/>
          <a:p>
            <a:pPr marL="342900" indent="-338138" algn="ctr" eaLnBrk="0" hangingPunct="0">
              <a:spcBef>
                <a:spcPts val="17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SEGNI RILEVATI  con  MAGGIOR  FREQUENZA</a:t>
            </a:r>
          </a:p>
          <a:p>
            <a:pPr marL="342900" indent="-338138" algn="ctr" eaLnBrk="0" hangingPunct="0">
              <a:spcBef>
                <a:spcPts val="10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it-IT" sz="1600" b="1">
              <a:solidFill>
                <a:srgbClr val="000000"/>
              </a:solidFill>
              <a:latin typeface="Calibri" pitchFamily="32" charset="0"/>
              <a:ea typeface="Microsoft YaHei" charset="-122"/>
              <a:cs typeface="+mn-cs"/>
            </a:endParaRP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Cicatrici perianali e anali</a:t>
            </a: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Ecchimosi perianali e anali</a:t>
            </a: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Lacerazioni perianali e anali</a:t>
            </a:r>
          </a:p>
        </p:txBody>
      </p:sp>
      <p:graphicFrame>
        <p:nvGraphicFramePr>
          <p:cNvPr id="25602"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123335" r:id="rId4" imgW="2962689" imgH="1561905" progId="">
                  <p:embed/>
                </p:oleObj>
              </mc:Choice>
              <mc:Fallback>
                <p:oleObj r:id="rId4" imgW="2962689" imgH="15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7" name="CasellaDiTesto 6"/>
          <p:cNvSpPr txBox="1">
            <a:spLocks noChangeArrowheads="1"/>
          </p:cNvSpPr>
          <p:nvPr/>
        </p:nvSpPr>
        <p:spPr bwMode="auto">
          <a:xfrm>
            <a:off x="7451725" y="6308725"/>
            <a:ext cx="649288" cy="339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sz="1600" i="1">
                <a:solidFill>
                  <a:srgbClr val="2B09F7"/>
                </a:solidFill>
              </a:rPr>
              <a:t>S.Losi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1"/>
          <p:cNvSpPr txBox="1">
            <a:spLocks noChangeArrowheads="1"/>
          </p:cNvSpPr>
          <p:nvPr/>
        </p:nvSpPr>
        <p:spPr bwMode="auto">
          <a:xfrm>
            <a:off x="2484438" y="765175"/>
            <a:ext cx="184150" cy="3683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26629" name="Text Box 2"/>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b="1">
                <a:solidFill>
                  <a:srgbClr val="0000FF"/>
                </a:solidFill>
              </a:rPr>
              <a:t/>
            </a:r>
            <a:br>
              <a:rPr lang="it-IT" sz="4000" b="1">
                <a:solidFill>
                  <a:srgbClr val="0000FF"/>
                </a:solidFill>
              </a:rPr>
            </a:br>
            <a:r>
              <a:rPr lang="it-IT" sz="4400" b="1">
                <a:solidFill>
                  <a:srgbClr val="C00000"/>
                </a:solidFill>
              </a:rPr>
              <a:t>SEGNI ANALI</a:t>
            </a:r>
            <a:r>
              <a:rPr lang="it-IT" sz="4000" b="1">
                <a:solidFill>
                  <a:srgbClr val="C00000"/>
                </a:solidFill>
                <a:latin typeface="Tahoma" pitchFamily="34" charset="0"/>
              </a:rPr>
              <a:t/>
            </a:r>
            <a:br>
              <a:rPr lang="it-IT" sz="4000" b="1">
                <a:solidFill>
                  <a:srgbClr val="C00000"/>
                </a:solidFill>
                <a:latin typeface="Tahoma" pitchFamily="34" charset="0"/>
              </a:rPr>
            </a:br>
            <a:endParaRPr lang="it-IT" sz="4000" b="1">
              <a:solidFill>
                <a:srgbClr val="C00000"/>
              </a:solidFill>
              <a:latin typeface="Tahoma" pitchFamily="34" charset="0"/>
            </a:endParaRPr>
          </a:p>
        </p:txBody>
      </p:sp>
      <p:sp>
        <p:nvSpPr>
          <p:cNvPr id="2" name="Text Box 3"/>
          <p:cNvSpPr txBox="1">
            <a:spLocks noChangeArrowheads="1"/>
          </p:cNvSpPr>
          <p:nvPr/>
        </p:nvSpPr>
        <p:spPr bwMode="auto">
          <a:xfrm>
            <a:off x="468313" y="1484313"/>
            <a:ext cx="8064500" cy="4608512"/>
          </a:xfrm>
          <a:prstGeom prst="rect">
            <a:avLst/>
          </a:prstGeom>
          <a:noFill/>
          <a:ln w="9525" cap="flat">
            <a:noFill/>
            <a:round/>
            <a:headEnd/>
            <a:tailEnd/>
          </a:ln>
          <a:effectLst/>
        </p:spPr>
        <p:txBody>
          <a:bodyPr/>
          <a:lstStyle/>
          <a:p>
            <a:pPr marL="342900" indent="-338138" algn="ctr" eaLnBrk="0" hangingPunct="0">
              <a:spcBef>
                <a:spcPts val="17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SEGNI RILEVATI  con  ANALOGA FREQUENZA</a:t>
            </a:r>
          </a:p>
          <a:p>
            <a:pPr marL="342900" indent="-338138" algn="ctr" eaLnBrk="0" hangingPunct="0">
              <a:spcBef>
                <a:spcPts val="10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it-IT" sz="1600" b="1">
              <a:solidFill>
                <a:srgbClr val="000000"/>
              </a:solidFill>
              <a:latin typeface="Calibri" pitchFamily="32" charset="0"/>
              <a:ea typeface="Microsoft YaHei" charset="-122"/>
              <a:cs typeface="+mn-cs"/>
            </a:endParaRP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Appendici cutanee</a:t>
            </a: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Congestione venosa</a:t>
            </a: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Ragadi perianali</a:t>
            </a:r>
          </a:p>
        </p:txBody>
      </p:sp>
      <p:graphicFrame>
        <p:nvGraphicFramePr>
          <p:cNvPr id="26626"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124359" r:id="rId4" imgW="2962689" imgH="1561905" progId="">
                  <p:embed/>
                </p:oleObj>
              </mc:Choice>
              <mc:Fallback>
                <p:oleObj r:id="rId4" imgW="2962689" imgH="15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1" name="CasellaDiTesto 6"/>
          <p:cNvSpPr txBox="1">
            <a:spLocks noChangeArrowheads="1"/>
          </p:cNvSpPr>
          <p:nvPr/>
        </p:nvSpPr>
        <p:spPr bwMode="auto">
          <a:xfrm>
            <a:off x="7451725" y="6308725"/>
            <a:ext cx="649288" cy="339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sz="1600" i="1">
                <a:solidFill>
                  <a:srgbClr val="2B09F7"/>
                </a:solidFill>
              </a:rPr>
              <a:t>S.Losi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1"/>
          <p:cNvSpPr txBox="1">
            <a:spLocks noChangeArrowheads="1"/>
          </p:cNvSpPr>
          <p:nvPr/>
        </p:nvSpPr>
        <p:spPr bwMode="auto">
          <a:xfrm>
            <a:off x="2484438" y="765175"/>
            <a:ext cx="184150" cy="3683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it-IT"/>
          </a:p>
        </p:txBody>
      </p:sp>
      <p:sp>
        <p:nvSpPr>
          <p:cNvPr id="27653" name="Text Box 2"/>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b="1">
                <a:solidFill>
                  <a:srgbClr val="0000FF"/>
                </a:solidFill>
              </a:rPr>
              <a:t/>
            </a:r>
            <a:br>
              <a:rPr lang="it-IT" sz="4000" b="1">
                <a:solidFill>
                  <a:srgbClr val="0000FF"/>
                </a:solidFill>
              </a:rPr>
            </a:br>
            <a:r>
              <a:rPr lang="it-IT" sz="4400" b="1">
                <a:solidFill>
                  <a:srgbClr val="C00000"/>
                </a:solidFill>
              </a:rPr>
              <a:t>SEGNI ANALI</a:t>
            </a:r>
            <a:r>
              <a:rPr lang="it-IT" sz="4000" b="1">
                <a:solidFill>
                  <a:srgbClr val="C00000"/>
                </a:solidFill>
                <a:latin typeface="Tahoma" pitchFamily="34" charset="0"/>
              </a:rPr>
              <a:t/>
            </a:r>
            <a:br>
              <a:rPr lang="it-IT" sz="4000" b="1">
                <a:solidFill>
                  <a:srgbClr val="C00000"/>
                </a:solidFill>
                <a:latin typeface="Tahoma" pitchFamily="34" charset="0"/>
              </a:rPr>
            </a:br>
            <a:endParaRPr lang="it-IT" sz="4000" b="1">
              <a:solidFill>
                <a:srgbClr val="C00000"/>
              </a:solidFill>
              <a:latin typeface="Tahoma" pitchFamily="34" charset="0"/>
            </a:endParaRPr>
          </a:p>
        </p:txBody>
      </p:sp>
      <p:sp>
        <p:nvSpPr>
          <p:cNvPr id="2" name="Text Box 3"/>
          <p:cNvSpPr txBox="1">
            <a:spLocks noChangeArrowheads="1"/>
          </p:cNvSpPr>
          <p:nvPr/>
        </p:nvSpPr>
        <p:spPr bwMode="auto">
          <a:xfrm>
            <a:off x="468313" y="1484313"/>
            <a:ext cx="8064500" cy="4608512"/>
          </a:xfrm>
          <a:prstGeom prst="rect">
            <a:avLst/>
          </a:prstGeom>
          <a:noFill/>
          <a:ln w="9525" cap="flat">
            <a:noFill/>
            <a:round/>
            <a:headEnd/>
            <a:tailEnd/>
          </a:ln>
          <a:effectLst/>
        </p:spPr>
        <p:txBody>
          <a:bodyPr/>
          <a:lstStyle/>
          <a:p>
            <a:pPr marL="342900" indent="-338138" algn="ctr" eaLnBrk="0" hangingPunct="0">
              <a:spcBef>
                <a:spcPts val="17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CARENZA DI DATI</a:t>
            </a:r>
          </a:p>
          <a:p>
            <a:pPr marL="342900" indent="-338138" algn="ctr" eaLnBrk="0" hangingPunct="0">
              <a:spcBef>
                <a:spcPts val="10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it-IT" sz="1600" b="1">
              <a:solidFill>
                <a:srgbClr val="000000"/>
              </a:solidFill>
              <a:latin typeface="Calibri" pitchFamily="32" charset="0"/>
              <a:ea typeface="Microsoft YaHei" charset="-122"/>
              <a:cs typeface="+mn-cs"/>
            </a:endParaRPr>
          </a:p>
          <a:p>
            <a:pPr marL="338138" indent="-333375" eaLnBrk="0" hangingPunct="0">
              <a:spcBef>
                <a:spcPts val="1750"/>
              </a:spcBef>
              <a:buClr>
                <a:srgbClr val="C00000"/>
              </a:buClr>
              <a:buSzPct val="100000"/>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it-IT" sz="2800" b="1">
                <a:solidFill>
                  <a:srgbClr val="000000"/>
                </a:solidFill>
                <a:latin typeface="Calibri" pitchFamily="32" charset="0"/>
                <a:ea typeface="Microsoft YaHei" charset="-122"/>
                <a:cs typeface="+mn-cs"/>
              </a:rPr>
              <a:t>Riflesso di dilatazione anale</a:t>
            </a:r>
          </a:p>
        </p:txBody>
      </p:sp>
      <p:graphicFrame>
        <p:nvGraphicFramePr>
          <p:cNvPr id="27650"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125383" r:id="rId4" imgW="2962689" imgH="1561905" progId="">
                  <p:embed/>
                </p:oleObj>
              </mc:Choice>
              <mc:Fallback>
                <p:oleObj r:id="rId4" imgW="2962689" imgH="15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CasellaDiTesto 6"/>
          <p:cNvSpPr txBox="1">
            <a:spLocks noChangeArrowheads="1"/>
          </p:cNvSpPr>
          <p:nvPr/>
        </p:nvSpPr>
        <p:spPr bwMode="auto">
          <a:xfrm>
            <a:off x="7451725" y="6308725"/>
            <a:ext cx="649288" cy="339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t-IT" sz="1600" i="1">
                <a:solidFill>
                  <a:srgbClr val="2B09F7"/>
                </a:solidFill>
              </a:rPr>
              <a:t>S.Losi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6994" name="Picture 2" descr="http://3.bp.blogspot.com/-gL0xy-E13_U/UqyLh6N3_CI/AAAAAAAACLs/woTXbNncP7o/s1600/MGF_No.jpg"/>
          <p:cNvPicPr>
            <a:picLocks noChangeAspect="1" noChangeArrowheads="1"/>
          </p:cNvPicPr>
          <p:nvPr/>
        </p:nvPicPr>
        <p:blipFill>
          <a:blip r:embed="rId3" cstate="print"/>
          <a:srcRect/>
          <a:stretch>
            <a:fillRect/>
          </a:stretch>
        </p:blipFill>
        <p:spPr bwMode="auto">
          <a:xfrm>
            <a:off x="722734" y="202654"/>
            <a:ext cx="5505450" cy="5962650"/>
          </a:xfrm>
          <a:prstGeom prst="rect">
            <a:avLst/>
          </a:prstGeom>
          <a:noFill/>
        </p:spPr>
      </p:pic>
      <p:sp>
        <p:nvSpPr>
          <p:cNvPr id="3" name="Rettangolo 2"/>
          <p:cNvSpPr/>
          <p:nvPr/>
        </p:nvSpPr>
        <p:spPr>
          <a:xfrm>
            <a:off x="6390456" y="2344089"/>
            <a:ext cx="2646040" cy="3831818"/>
          </a:xfrm>
          <a:prstGeom prst="rect">
            <a:avLst/>
          </a:prstGeom>
          <a:ln w="38100">
            <a:solidFill>
              <a:srgbClr val="CC0099"/>
            </a:solidFill>
          </a:ln>
        </p:spPr>
        <p:txBody>
          <a:bodyPr wrap="square">
            <a:spAutoFit/>
          </a:bodyPr>
          <a:lstStyle/>
          <a:p>
            <a:pPr algn="just">
              <a:lnSpc>
                <a:spcPct val="15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it-IT" b="1" dirty="0" smtClean="0">
                <a:solidFill>
                  <a:srgbClr val="000000"/>
                </a:solidFill>
                <a:cs typeface="Tahoma" pitchFamily="34" charset="0"/>
              </a:rPr>
              <a:t>“…..tutti gli interventi consistenti nell’ablazione totale o parziale degli organi genitali esterni della donna e/o tutte le lesioni degli organi genitali praticate per ragioni culturali o non terapeutiche...” (OMS)</a:t>
            </a:r>
            <a:endParaRPr lang="it-IT" b="1" dirty="0">
              <a:solidFill>
                <a:srgbClr val="000000"/>
              </a:solidFill>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smtClean="0">
                <a:solidFill>
                  <a:srgbClr val="C00000"/>
                </a:solidFill>
              </a:rPr>
              <a:t>Diffusione</a:t>
            </a:r>
            <a:endParaRPr lang="it-IT" sz="3200" b="1" dirty="0">
              <a:solidFill>
                <a:srgbClr val="C00000"/>
              </a:solidFill>
            </a:endParaRPr>
          </a:p>
        </p:txBody>
      </p:sp>
      <p:pic>
        <p:nvPicPr>
          <p:cNvPr id="3" name="Picture 2" descr="africa"/>
          <p:cNvPicPr>
            <a:picLocks noChangeAspect="1" noChangeArrowheads="1"/>
          </p:cNvPicPr>
          <p:nvPr/>
        </p:nvPicPr>
        <p:blipFill>
          <a:blip r:embed="rId3" cstate="print"/>
          <a:srcRect/>
          <a:stretch>
            <a:fillRect/>
          </a:stretch>
        </p:blipFill>
        <p:spPr bwMode="auto">
          <a:xfrm>
            <a:off x="2051720" y="1014112"/>
            <a:ext cx="5040559" cy="5007176"/>
          </a:xfrm>
          <a:prstGeom prst="rect">
            <a:avLst/>
          </a:prstGeom>
          <a:noFill/>
          <a:ln w="9525">
            <a:noFill/>
            <a:miter lim="800000"/>
            <a:headEnd/>
            <a:tailEnd/>
          </a:ln>
        </p:spPr>
      </p:pic>
      <p:sp>
        <p:nvSpPr>
          <p:cNvPr id="4" name="CasellaDiTesto 3"/>
          <p:cNvSpPr txBox="1"/>
          <p:nvPr/>
        </p:nvSpPr>
        <p:spPr>
          <a:xfrm>
            <a:off x="395536" y="1844824"/>
            <a:ext cx="923651" cy="2542363"/>
          </a:xfrm>
          <a:prstGeom prst="rect">
            <a:avLst/>
          </a:prstGeom>
          <a:noFill/>
          <a:ln w="38100">
            <a:solidFill>
              <a:srgbClr val="C00000"/>
            </a:solidFill>
          </a:ln>
        </p:spPr>
        <p:txBody>
          <a:bodyPr wrap="none" rtlCol="0">
            <a:spAutoFit/>
          </a:bodyPr>
          <a:lstStyle/>
          <a:p>
            <a:pPr>
              <a:lnSpc>
                <a:spcPct val="150000"/>
              </a:lnSpc>
            </a:pPr>
            <a:r>
              <a:rPr lang="it-IT" dirty="0" smtClean="0">
                <a:solidFill>
                  <a:schemeClr val="tx1"/>
                </a:solidFill>
              </a:rPr>
              <a:t>Somalia</a:t>
            </a:r>
          </a:p>
          <a:p>
            <a:pPr>
              <a:lnSpc>
                <a:spcPct val="150000"/>
              </a:lnSpc>
            </a:pPr>
            <a:r>
              <a:rPr lang="it-IT" dirty="0" smtClean="0">
                <a:solidFill>
                  <a:schemeClr val="tx1"/>
                </a:solidFill>
              </a:rPr>
              <a:t>Eritrea</a:t>
            </a:r>
          </a:p>
          <a:p>
            <a:pPr>
              <a:lnSpc>
                <a:spcPct val="150000"/>
              </a:lnSpc>
            </a:pPr>
            <a:r>
              <a:rPr lang="it-IT" dirty="0" smtClean="0">
                <a:solidFill>
                  <a:schemeClr val="tx1"/>
                </a:solidFill>
              </a:rPr>
              <a:t>Etiopia</a:t>
            </a:r>
          </a:p>
          <a:p>
            <a:pPr>
              <a:lnSpc>
                <a:spcPct val="150000"/>
              </a:lnSpc>
            </a:pPr>
            <a:r>
              <a:rPr lang="it-IT" dirty="0" smtClean="0">
                <a:solidFill>
                  <a:schemeClr val="tx1"/>
                </a:solidFill>
              </a:rPr>
              <a:t>Gibuti</a:t>
            </a:r>
          </a:p>
          <a:p>
            <a:pPr>
              <a:lnSpc>
                <a:spcPct val="150000"/>
              </a:lnSpc>
            </a:pPr>
            <a:r>
              <a:rPr lang="it-IT" dirty="0" smtClean="0">
                <a:solidFill>
                  <a:schemeClr val="tx1"/>
                </a:solidFill>
              </a:rPr>
              <a:t>Egitto</a:t>
            </a:r>
          </a:p>
          <a:p>
            <a:pPr>
              <a:lnSpc>
                <a:spcPct val="150000"/>
              </a:lnSpc>
            </a:pPr>
            <a:r>
              <a:rPr lang="it-IT" dirty="0" smtClean="0">
                <a:solidFill>
                  <a:schemeClr val="tx1"/>
                </a:solidFill>
              </a:rPr>
              <a:t>Sudan</a:t>
            </a:r>
            <a:endParaRPr lang="it-IT"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1749093" y="116632"/>
            <a:ext cx="5703227" cy="806152"/>
          </a:xfrm>
          <a:prstGeom prst="rect">
            <a:avLst/>
          </a:prstGeom>
          <a:noFill/>
          <a:ln w="9525" cap="flat">
            <a:noFill/>
            <a:round/>
            <a:headEnd/>
            <a:tailEnd/>
          </a:ln>
          <a:effectLst/>
        </p:spPr>
        <p:txBody>
          <a:bodyPr lIns="92160" tIns="46080" rIns="92160" bIns="4608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it-IT" sz="4800" b="1" cap="all" dirty="0" smtClean="0">
                <a:solidFill>
                  <a:srgbClr val="FF9900"/>
                </a:solidFill>
                <a:latin typeface="+mj-lt"/>
              </a:rPr>
              <a:t>ETA’</a:t>
            </a:r>
            <a:endParaRPr lang="it-IT" sz="4800" b="1" cap="all" dirty="0">
              <a:solidFill>
                <a:srgbClr val="FF9900"/>
              </a:solidFill>
              <a:latin typeface="+mj-lt"/>
            </a:endParaRPr>
          </a:p>
        </p:txBody>
      </p:sp>
      <p:sp>
        <p:nvSpPr>
          <p:cNvPr id="82946" name="Text Box 2"/>
          <p:cNvSpPr txBox="1">
            <a:spLocks noChangeArrowheads="1"/>
          </p:cNvSpPr>
          <p:nvPr/>
        </p:nvSpPr>
        <p:spPr bwMode="auto">
          <a:xfrm>
            <a:off x="899592" y="1412776"/>
            <a:ext cx="7632849" cy="4896544"/>
          </a:xfrm>
          <a:prstGeom prst="rect">
            <a:avLst/>
          </a:prstGeom>
          <a:noFill/>
          <a:ln w="9525" cap="flat">
            <a:noFill/>
            <a:round/>
            <a:headEnd/>
            <a:tailEnd/>
          </a:ln>
          <a:effectLst/>
        </p:spPr>
        <p:txBody>
          <a:bodyPr/>
          <a:lstStyle/>
          <a:p>
            <a:pPr marL="342900" indent="-331788">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it-IT" sz="3200" b="1" dirty="0">
                <a:solidFill>
                  <a:srgbClr val="000000"/>
                </a:solidFill>
                <a:latin typeface="+mn-lt"/>
                <a:cs typeface="Tahoma" pitchFamily="34" charset="0"/>
              </a:rPr>
              <a:t>Pochi giorni di vita (Yemen)</a:t>
            </a:r>
          </a:p>
          <a:p>
            <a:pPr marL="342900" indent="-331788">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endParaRPr lang="it-IT" sz="2800" b="1" dirty="0">
              <a:solidFill>
                <a:srgbClr val="000000"/>
              </a:solidFill>
              <a:latin typeface="+mn-lt"/>
              <a:cs typeface="Tahoma" pitchFamily="34" charset="0"/>
            </a:endParaRPr>
          </a:p>
          <a:p>
            <a:pPr marL="342900" indent="-331788">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it-IT" sz="3200" b="1" dirty="0">
                <a:solidFill>
                  <a:srgbClr val="000000"/>
                </a:solidFill>
                <a:latin typeface="+mn-lt"/>
                <a:cs typeface="Tahoma" pitchFamily="34" charset="0"/>
              </a:rPr>
              <a:t>Inferiore ai 5 anni (Etiopia, </a:t>
            </a:r>
            <a:r>
              <a:rPr lang="it-IT" sz="3200" b="1" dirty="0" smtClean="0">
                <a:solidFill>
                  <a:srgbClr val="000000"/>
                </a:solidFill>
                <a:latin typeface="+mn-lt"/>
                <a:cs typeface="Tahoma" pitchFamily="34" charset="0"/>
              </a:rPr>
              <a:t>Sudan,</a:t>
            </a:r>
          </a:p>
          <a:p>
            <a:pPr marL="342900" indent="-331788">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it-IT" sz="3200" b="1" dirty="0" smtClean="0">
                <a:solidFill>
                  <a:srgbClr val="000000"/>
                </a:solidFill>
                <a:latin typeface="+mn-lt"/>
                <a:cs typeface="Tahoma" pitchFamily="34" charset="0"/>
              </a:rPr>
              <a:t>Mali,Mauritania</a:t>
            </a:r>
            <a:r>
              <a:rPr lang="it-IT" sz="3200" b="1" dirty="0">
                <a:solidFill>
                  <a:srgbClr val="000000"/>
                </a:solidFill>
                <a:latin typeface="+mn-lt"/>
                <a:cs typeface="Tahoma" pitchFamily="34" charset="0"/>
              </a:rPr>
              <a:t>)-50%</a:t>
            </a:r>
          </a:p>
          <a:p>
            <a:pPr marL="342900" indent="-331788">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endParaRPr lang="it-IT" sz="2800" b="1" dirty="0">
              <a:solidFill>
                <a:srgbClr val="000000"/>
              </a:solidFill>
              <a:latin typeface="+mn-lt"/>
              <a:cs typeface="Tahoma" pitchFamily="34" charset="0"/>
            </a:endParaRPr>
          </a:p>
          <a:p>
            <a:pPr marL="342900" indent="-331788">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it-IT" sz="3200" b="1" dirty="0">
                <a:solidFill>
                  <a:srgbClr val="000000"/>
                </a:solidFill>
                <a:latin typeface="+mn-lt"/>
                <a:cs typeface="Tahoma" pitchFamily="34" charset="0"/>
              </a:rPr>
              <a:t>5 -14 anni (Egitto (90%), Africa Centrale)</a:t>
            </a:r>
          </a:p>
          <a:p>
            <a:pPr marL="342900" indent="-331788">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endParaRPr lang="it-IT" sz="2800" b="1" dirty="0">
              <a:solidFill>
                <a:srgbClr val="000000"/>
              </a:solidFill>
              <a:latin typeface="+mn-lt"/>
              <a:cs typeface="Tahoma" pitchFamily="34" charset="0"/>
            </a:endParaRPr>
          </a:p>
          <a:p>
            <a:pPr marL="342900" indent="-331788">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r>
              <a:rPr lang="it-IT" sz="3200" b="1" dirty="0">
                <a:solidFill>
                  <a:srgbClr val="000000"/>
                </a:solidFill>
                <a:latin typeface="+mn-lt"/>
                <a:cs typeface="Tahoma" pitchFamily="34" charset="0"/>
              </a:rPr>
              <a:t>Adolescenza (Nigeria)</a:t>
            </a:r>
          </a:p>
          <a:p>
            <a:pPr marL="342900" indent="-331788">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34513" algn="l"/>
              </a:tabLst>
            </a:pPr>
            <a:endParaRPr lang="it-IT" sz="2800" b="1" dirty="0" smtClean="0">
              <a:solidFill>
                <a:srgbClr val="000000"/>
              </a:solidFill>
              <a:latin typeface="+mn-lt"/>
              <a:cs typeface="Tahoma" pitchFamily="34" charset="0"/>
            </a:endParaRPr>
          </a:p>
        </p:txBody>
      </p:sp>
      <p:pic>
        <p:nvPicPr>
          <p:cNvPr id="6" name="Picture 4"/>
          <p:cNvPicPr>
            <a:picLocks noChangeAspect="1" noChangeArrowheads="1"/>
          </p:cNvPicPr>
          <p:nvPr/>
        </p:nvPicPr>
        <p:blipFill>
          <a:blip r:embed="rId3" cstate="print"/>
          <a:srcRect/>
          <a:stretch>
            <a:fillRect/>
          </a:stretch>
        </p:blipFill>
        <p:spPr bwMode="auto">
          <a:xfrm>
            <a:off x="5940153" y="548680"/>
            <a:ext cx="2667118" cy="1476251"/>
          </a:xfrm>
          <a:prstGeom prst="rect">
            <a:avLst/>
          </a:prstGeom>
          <a:noFill/>
          <a:ln w="9525" cap="flat">
            <a:noFill/>
            <a:round/>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7348755" y="5385977"/>
            <a:ext cx="1615733" cy="1283383"/>
          </a:xfrm>
          <a:prstGeom prst="rect">
            <a:avLst/>
          </a:prstGeom>
          <a:noFill/>
          <a:ln w="72000" cap="flat">
            <a:solidFill>
              <a:srgbClr val="000000"/>
            </a:solidFill>
            <a:round/>
            <a:headEnd/>
            <a:tailEnd/>
          </a:ln>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smtClean="0">
                <a:solidFill>
                  <a:srgbClr val="C00000"/>
                </a:solidFill>
              </a:rPr>
              <a:t>Nel MONDO</a:t>
            </a:r>
            <a:endParaRPr lang="it-IT" sz="4000" b="1" dirty="0">
              <a:solidFill>
                <a:srgbClr val="C00000"/>
              </a:solidFill>
            </a:endParaRPr>
          </a:p>
        </p:txBody>
      </p:sp>
      <p:sp>
        <p:nvSpPr>
          <p:cNvPr id="4" name="CasellaDiTesto 3"/>
          <p:cNvSpPr txBox="1"/>
          <p:nvPr/>
        </p:nvSpPr>
        <p:spPr>
          <a:xfrm>
            <a:off x="6444208" y="6381328"/>
            <a:ext cx="2295565" cy="369332"/>
          </a:xfrm>
          <a:prstGeom prst="rect">
            <a:avLst/>
          </a:prstGeom>
          <a:noFill/>
        </p:spPr>
        <p:txBody>
          <a:bodyPr wrap="none" rtlCol="0">
            <a:spAutoFit/>
          </a:bodyPr>
          <a:lstStyle/>
          <a:p>
            <a:r>
              <a:rPr lang="it-IT" i="1" dirty="0" smtClean="0">
                <a:solidFill>
                  <a:schemeClr val="tx1"/>
                </a:solidFill>
              </a:rPr>
              <a:t>OMS, UNICEF e UNFPA</a:t>
            </a:r>
            <a:endParaRPr lang="it-IT" i="1" dirty="0">
              <a:solidFill>
                <a:schemeClr val="tx1"/>
              </a:solidFill>
            </a:endParaRPr>
          </a:p>
        </p:txBody>
      </p:sp>
      <p:sp>
        <p:nvSpPr>
          <p:cNvPr id="5" name="Rettangolo 4"/>
          <p:cNvSpPr/>
          <p:nvPr/>
        </p:nvSpPr>
        <p:spPr>
          <a:xfrm>
            <a:off x="323528" y="1556792"/>
            <a:ext cx="8496944" cy="1089529"/>
          </a:xfrm>
          <a:prstGeom prst="rect">
            <a:avLst/>
          </a:prstGeom>
        </p:spPr>
        <p:txBody>
          <a:bodyPr wrap="square">
            <a:spAutoFit/>
          </a:bodyPr>
          <a:lstStyle/>
          <a:p>
            <a:pPr algn="ctr" eaLnBrk="1" hangingPunct="1">
              <a:lnSpc>
                <a:spcPct val="90000"/>
              </a:lnSpc>
              <a:buFont typeface="Wingdings" pitchFamily="2" charset="2"/>
              <a:buNone/>
            </a:pPr>
            <a:r>
              <a:rPr lang="it-IT" sz="3200" b="1" dirty="0" smtClean="0">
                <a:solidFill>
                  <a:schemeClr val="tx1"/>
                </a:solidFill>
                <a:cs typeface="Tahoma" pitchFamily="34" charset="0"/>
              </a:rPr>
              <a:t>Tra </a:t>
            </a:r>
            <a:r>
              <a:rPr lang="it-IT" sz="4000" b="1" i="1" dirty="0" smtClean="0">
                <a:solidFill>
                  <a:schemeClr val="tx1"/>
                </a:solidFill>
                <a:cs typeface="Tahoma" pitchFamily="34" charset="0"/>
              </a:rPr>
              <a:t>100 e 140 milioni </a:t>
            </a:r>
            <a:r>
              <a:rPr lang="it-IT" sz="3200" b="1" dirty="0" smtClean="0">
                <a:solidFill>
                  <a:schemeClr val="tx1"/>
                </a:solidFill>
                <a:cs typeface="Tahoma" pitchFamily="34" charset="0"/>
              </a:rPr>
              <a:t>di donne</a:t>
            </a:r>
          </a:p>
          <a:p>
            <a:pPr algn="ctr" eaLnBrk="1" hangingPunct="1">
              <a:lnSpc>
                <a:spcPct val="90000"/>
              </a:lnSpc>
              <a:buFont typeface="Wingdings" pitchFamily="2" charset="2"/>
              <a:buNone/>
            </a:pPr>
            <a:r>
              <a:rPr lang="it-IT" sz="3200" b="1" dirty="0" smtClean="0">
                <a:solidFill>
                  <a:schemeClr val="tx1"/>
                </a:solidFill>
                <a:cs typeface="Tahoma" pitchFamily="34" charset="0"/>
              </a:rPr>
              <a:t>hanno subito MGF                </a:t>
            </a:r>
          </a:p>
        </p:txBody>
      </p:sp>
      <p:pic>
        <p:nvPicPr>
          <p:cNvPr id="6" name="Picture 3"/>
          <p:cNvPicPr>
            <a:picLocks noChangeAspect="1" noChangeArrowheads="1"/>
          </p:cNvPicPr>
          <p:nvPr/>
        </p:nvPicPr>
        <p:blipFill>
          <a:blip r:embed="rId3" cstate="print"/>
          <a:srcRect/>
          <a:stretch>
            <a:fillRect/>
          </a:stretch>
        </p:blipFill>
        <p:spPr bwMode="auto">
          <a:xfrm>
            <a:off x="7348755" y="188640"/>
            <a:ext cx="1615733" cy="1283383"/>
          </a:xfrm>
          <a:prstGeom prst="rect">
            <a:avLst/>
          </a:prstGeom>
          <a:noFill/>
          <a:ln w="72000" cap="flat">
            <a:solidFill>
              <a:srgbClr val="000000"/>
            </a:solidFill>
            <a:round/>
            <a:headEnd/>
            <a:tailEnd/>
          </a:ln>
          <a:effectLst/>
        </p:spPr>
      </p:pic>
      <p:sp>
        <p:nvSpPr>
          <p:cNvPr id="7" name="Rettangolo 6"/>
          <p:cNvSpPr/>
          <p:nvPr/>
        </p:nvSpPr>
        <p:spPr>
          <a:xfrm>
            <a:off x="107504" y="3086958"/>
            <a:ext cx="8928992" cy="3527119"/>
          </a:xfrm>
          <a:prstGeom prst="rect">
            <a:avLst/>
          </a:prstGeom>
        </p:spPr>
        <p:txBody>
          <a:bodyPr wrap="square">
            <a:spAutoFit/>
          </a:bodyPr>
          <a:lstStyle/>
          <a:p>
            <a:pPr algn="ctr" eaLnBrk="1" hangingPunct="1">
              <a:lnSpc>
                <a:spcPct val="90000"/>
              </a:lnSpc>
              <a:buFont typeface="Wingdings" pitchFamily="2" charset="2"/>
              <a:buNone/>
            </a:pPr>
            <a:r>
              <a:rPr lang="it-IT" sz="3200" b="1" i="1" dirty="0" smtClean="0">
                <a:solidFill>
                  <a:schemeClr val="tx1"/>
                </a:solidFill>
                <a:cs typeface="Tahoma" pitchFamily="34" charset="0"/>
              </a:rPr>
              <a:t>Africa</a:t>
            </a:r>
            <a:r>
              <a:rPr lang="it-IT" sz="3200" b="1" dirty="0" smtClean="0">
                <a:solidFill>
                  <a:schemeClr val="tx1"/>
                </a:solidFill>
                <a:cs typeface="Tahoma" pitchFamily="34" charset="0"/>
              </a:rPr>
              <a:t> : 91,5 milioni ragazze di età superiore a </a:t>
            </a:r>
          </a:p>
          <a:p>
            <a:pPr algn="ctr" eaLnBrk="1" hangingPunct="1">
              <a:lnSpc>
                <a:spcPct val="90000"/>
              </a:lnSpc>
              <a:buFont typeface="Wingdings" pitchFamily="2" charset="2"/>
              <a:buNone/>
            </a:pPr>
            <a:r>
              <a:rPr lang="it-IT" sz="3200" b="1" dirty="0" smtClean="0">
                <a:solidFill>
                  <a:schemeClr val="tx1"/>
                </a:solidFill>
                <a:cs typeface="Tahoma" pitchFamily="34" charset="0"/>
              </a:rPr>
              <a:t>9 </a:t>
            </a:r>
            <a:r>
              <a:rPr lang="it-IT" sz="3200" b="1" dirty="0" err="1" smtClean="0">
                <a:solidFill>
                  <a:schemeClr val="tx1"/>
                </a:solidFill>
                <a:cs typeface="Tahoma" pitchFamily="34" charset="0"/>
              </a:rPr>
              <a:t>aa</a:t>
            </a:r>
            <a:r>
              <a:rPr lang="it-IT" sz="3200" b="1" dirty="0" smtClean="0">
                <a:solidFill>
                  <a:schemeClr val="tx1"/>
                </a:solidFill>
                <a:cs typeface="Tahoma" pitchFamily="34" charset="0"/>
              </a:rPr>
              <a:t> vittime di MGF</a:t>
            </a:r>
          </a:p>
          <a:p>
            <a:pPr eaLnBrk="1" hangingPunct="1">
              <a:lnSpc>
                <a:spcPct val="90000"/>
              </a:lnSpc>
              <a:buFont typeface="Wingdings" pitchFamily="2" charset="2"/>
              <a:buNone/>
            </a:pPr>
            <a:endParaRPr lang="it-IT" b="1" dirty="0" smtClean="0">
              <a:solidFill>
                <a:schemeClr val="tx1"/>
              </a:solidFill>
              <a:cs typeface="Tahoma" pitchFamily="34" charset="0"/>
            </a:endParaRPr>
          </a:p>
          <a:p>
            <a:pPr eaLnBrk="1" hangingPunct="1">
              <a:lnSpc>
                <a:spcPct val="90000"/>
              </a:lnSpc>
              <a:buFont typeface="Wingdings" pitchFamily="2" charset="2"/>
              <a:buNone/>
            </a:pPr>
            <a:endParaRPr lang="it-IT" b="1" dirty="0" smtClean="0">
              <a:solidFill>
                <a:schemeClr val="tx1"/>
              </a:solidFill>
              <a:cs typeface="Tahoma" pitchFamily="34" charset="0"/>
            </a:endParaRPr>
          </a:p>
          <a:p>
            <a:pPr eaLnBrk="1" hangingPunct="1">
              <a:lnSpc>
                <a:spcPct val="90000"/>
              </a:lnSpc>
              <a:buFont typeface="Wingdings" pitchFamily="2" charset="2"/>
              <a:buNone/>
            </a:pPr>
            <a:endParaRPr lang="it-IT" b="1" dirty="0" smtClean="0">
              <a:solidFill>
                <a:schemeClr val="tx1"/>
              </a:solidFill>
              <a:cs typeface="Tahoma" pitchFamily="34" charset="0"/>
            </a:endParaRPr>
          </a:p>
          <a:p>
            <a:pPr eaLnBrk="1" hangingPunct="1">
              <a:lnSpc>
                <a:spcPct val="90000"/>
              </a:lnSpc>
              <a:buFont typeface="Wingdings" pitchFamily="2" charset="2"/>
              <a:buNone/>
            </a:pPr>
            <a:endParaRPr lang="it-IT" b="1" dirty="0" smtClean="0">
              <a:solidFill>
                <a:schemeClr val="tx1"/>
              </a:solidFill>
              <a:cs typeface="Tahoma" pitchFamily="34" charset="0"/>
            </a:endParaRPr>
          </a:p>
          <a:p>
            <a:pPr algn="ctr" eaLnBrk="1" hangingPunct="1">
              <a:lnSpc>
                <a:spcPct val="90000"/>
              </a:lnSpc>
              <a:buFont typeface="Wingdings" pitchFamily="2" charset="2"/>
              <a:buNone/>
            </a:pPr>
            <a:r>
              <a:rPr lang="it-IT" sz="4000" b="1" dirty="0" smtClean="0">
                <a:solidFill>
                  <a:schemeClr val="tx1"/>
                </a:solidFill>
                <a:cs typeface="Tahoma" pitchFamily="34" charset="0"/>
              </a:rPr>
              <a:t>    3 milioni di </a:t>
            </a:r>
            <a:r>
              <a:rPr lang="it-IT" sz="4000" b="1" i="1" dirty="0" smtClean="0">
                <a:solidFill>
                  <a:schemeClr val="tx1"/>
                </a:solidFill>
                <a:cs typeface="Tahoma" pitchFamily="34" charset="0"/>
              </a:rPr>
              <a:t>BAMBINE </a:t>
            </a:r>
            <a:r>
              <a:rPr lang="it-IT" sz="4000" b="1" dirty="0" smtClean="0">
                <a:solidFill>
                  <a:schemeClr val="tx1"/>
                </a:solidFill>
                <a:cs typeface="Tahoma" pitchFamily="34" charset="0"/>
              </a:rPr>
              <a:t>/ anno &lt; 15 </a:t>
            </a:r>
            <a:r>
              <a:rPr lang="it-IT" sz="4000" b="1" dirty="0" err="1" smtClean="0">
                <a:solidFill>
                  <a:schemeClr val="tx1"/>
                </a:solidFill>
                <a:cs typeface="Tahoma" pitchFamily="34" charset="0"/>
              </a:rPr>
              <a:t>aa</a:t>
            </a:r>
            <a:r>
              <a:rPr lang="it-IT" sz="4000" b="1" dirty="0" smtClean="0">
                <a:solidFill>
                  <a:schemeClr val="tx1"/>
                </a:solidFill>
                <a:cs typeface="Tahoma" pitchFamily="34" charset="0"/>
              </a:rPr>
              <a:t>          sono a rischio</a:t>
            </a:r>
          </a:p>
          <a:p>
            <a:pPr eaLnBrk="1" hangingPunct="1">
              <a:lnSpc>
                <a:spcPct val="90000"/>
              </a:lnSpc>
              <a:buFont typeface="Wingdings" pitchFamily="2" charset="2"/>
              <a:buNone/>
            </a:pPr>
            <a:endParaRPr lang="it-IT" sz="3200" b="1" dirty="0" smtClean="0">
              <a:solidFill>
                <a:schemeClr val="tx1"/>
              </a:solidFill>
              <a:cs typeface="Tahoma" pitchFamily="34" charset="0"/>
            </a:endParaRPr>
          </a:p>
        </p:txBody>
      </p:sp>
      <p:sp>
        <p:nvSpPr>
          <p:cNvPr id="8" name="Freccia a destra 7"/>
          <p:cNvSpPr/>
          <p:nvPr/>
        </p:nvSpPr>
        <p:spPr bwMode="auto">
          <a:xfrm>
            <a:off x="395536" y="5013176"/>
            <a:ext cx="432048" cy="484632"/>
          </a:xfrm>
          <a:prstGeom prst="rightArrow">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smtClean="0">
              <a:ln>
                <a:noFill/>
              </a:ln>
              <a:solidFill>
                <a:schemeClr val="bg1"/>
              </a:solidFill>
              <a:effectLst/>
              <a:latin typeface="Calibri" pitchFamily="32" charset="0"/>
              <a:ea typeface="Microsoft YaHei" charset="-122"/>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smtClean="0">
                <a:solidFill>
                  <a:srgbClr val="C00000"/>
                </a:solidFill>
              </a:rPr>
              <a:t>In EUROPA</a:t>
            </a:r>
            <a:endParaRPr lang="it-IT" sz="4000" b="1" dirty="0">
              <a:solidFill>
                <a:srgbClr val="C00000"/>
              </a:solidFill>
            </a:endParaRPr>
          </a:p>
        </p:txBody>
      </p:sp>
      <p:pic>
        <p:nvPicPr>
          <p:cNvPr id="6" name="Picture 3"/>
          <p:cNvPicPr>
            <a:picLocks noChangeAspect="1" noChangeArrowheads="1"/>
          </p:cNvPicPr>
          <p:nvPr/>
        </p:nvPicPr>
        <p:blipFill>
          <a:blip r:embed="rId3" cstate="print"/>
          <a:srcRect/>
          <a:stretch>
            <a:fillRect/>
          </a:stretch>
        </p:blipFill>
        <p:spPr bwMode="auto">
          <a:xfrm>
            <a:off x="7348755" y="188640"/>
            <a:ext cx="1615733" cy="1283383"/>
          </a:xfrm>
          <a:prstGeom prst="rect">
            <a:avLst/>
          </a:prstGeom>
          <a:noFill/>
          <a:ln w="72000" cap="flat">
            <a:solidFill>
              <a:srgbClr val="000000"/>
            </a:solidFill>
            <a:round/>
            <a:headEnd/>
            <a:tailEnd/>
          </a:ln>
          <a:effectLst/>
        </p:spPr>
      </p:pic>
      <p:sp>
        <p:nvSpPr>
          <p:cNvPr id="9" name="CasellaDiTesto 8"/>
          <p:cNvSpPr txBox="1"/>
          <p:nvPr/>
        </p:nvSpPr>
        <p:spPr>
          <a:xfrm>
            <a:off x="395536" y="2348880"/>
            <a:ext cx="8316416" cy="3231654"/>
          </a:xfrm>
          <a:prstGeom prst="rect">
            <a:avLst/>
          </a:prstGeom>
          <a:noFill/>
        </p:spPr>
        <p:txBody>
          <a:bodyPr wrap="square" rtlCol="0">
            <a:spAutoFit/>
          </a:bodyPr>
          <a:lstStyle/>
          <a:p>
            <a:pPr algn="ctr"/>
            <a:r>
              <a:rPr lang="it-IT" sz="3600" b="1" dirty="0" smtClean="0">
                <a:solidFill>
                  <a:schemeClr val="tx1"/>
                </a:solidFill>
              </a:rPr>
              <a:t>500.000 Donne hanno subito MGF</a:t>
            </a:r>
          </a:p>
          <a:p>
            <a:pPr algn="ctr"/>
            <a:endParaRPr lang="it-IT" sz="3200" b="1" dirty="0" smtClean="0">
              <a:solidFill>
                <a:schemeClr val="tx1"/>
              </a:solidFill>
            </a:endParaRPr>
          </a:p>
          <a:p>
            <a:pPr algn="ctr"/>
            <a:endParaRPr lang="it-IT" sz="3200" b="1" dirty="0" smtClean="0">
              <a:solidFill>
                <a:schemeClr val="tx1"/>
              </a:solidFill>
            </a:endParaRPr>
          </a:p>
          <a:p>
            <a:pPr algn="ctr"/>
            <a:r>
              <a:rPr lang="it-IT" sz="3600" b="1" dirty="0" smtClean="0">
                <a:solidFill>
                  <a:schemeClr val="tx1"/>
                </a:solidFill>
              </a:rPr>
              <a:t>180.000 Donne immigrate ogni anno</a:t>
            </a:r>
          </a:p>
          <a:p>
            <a:pPr algn="ctr"/>
            <a:r>
              <a:rPr lang="it-IT" sz="3600" b="1" dirty="0" smtClean="0">
                <a:solidFill>
                  <a:schemeClr val="tx1"/>
                </a:solidFill>
              </a:rPr>
              <a:t>sono a rischio di MGF</a:t>
            </a:r>
          </a:p>
          <a:p>
            <a:pPr algn="ctr"/>
            <a:r>
              <a:rPr lang="it-IT" sz="3200" b="1" dirty="0" smtClean="0">
                <a:solidFill>
                  <a:schemeClr val="tx1"/>
                </a:solidFill>
              </a:rPr>
              <a:t> </a:t>
            </a:r>
            <a:endParaRPr lang="it-IT" sz="3200"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smtClean="0">
                <a:solidFill>
                  <a:srgbClr val="C00000"/>
                </a:solidFill>
              </a:rPr>
              <a:t>In ITALIA</a:t>
            </a:r>
            <a:endParaRPr lang="it-IT" sz="4000" b="1" dirty="0">
              <a:solidFill>
                <a:srgbClr val="C00000"/>
              </a:solidFill>
            </a:endParaRPr>
          </a:p>
        </p:txBody>
      </p:sp>
      <p:pic>
        <p:nvPicPr>
          <p:cNvPr id="6" name="Picture 3"/>
          <p:cNvPicPr>
            <a:picLocks noChangeAspect="1" noChangeArrowheads="1"/>
          </p:cNvPicPr>
          <p:nvPr/>
        </p:nvPicPr>
        <p:blipFill>
          <a:blip r:embed="rId3" cstate="print"/>
          <a:srcRect/>
          <a:stretch>
            <a:fillRect/>
          </a:stretch>
        </p:blipFill>
        <p:spPr bwMode="auto">
          <a:xfrm>
            <a:off x="7348755" y="188640"/>
            <a:ext cx="1615733" cy="1283383"/>
          </a:xfrm>
          <a:prstGeom prst="rect">
            <a:avLst/>
          </a:prstGeom>
          <a:noFill/>
          <a:ln w="72000" cap="flat">
            <a:solidFill>
              <a:srgbClr val="000000"/>
            </a:solidFill>
            <a:round/>
            <a:headEnd/>
            <a:tailEnd/>
          </a:ln>
          <a:effectLst/>
        </p:spPr>
      </p:pic>
      <p:sp>
        <p:nvSpPr>
          <p:cNvPr id="9" name="CasellaDiTesto 8"/>
          <p:cNvSpPr txBox="1"/>
          <p:nvPr/>
        </p:nvSpPr>
        <p:spPr>
          <a:xfrm>
            <a:off x="395536" y="2348880"/>
            <a:ext cx="8316416" cy="584775"/>
          </a:xfrm>
          <a:prstGeom prst="rect">
            <a:avLst/>
          </a:prstGeom>
          <a:noFill/>
        </p:spPr>
        <p:txBody>
          <a:bodyPr wrap="square" rtlCol="0">
            <a:spAutoFit/>
          </a:bodyPr>
          <a:lstStyle/>
          <a:p>
            <a:pPr algn="ctr"/>
            <a:r>
              <a:rPr lang="it-IT" sz="3200" b="1" dirty="0" smtClean="0">
                <a:solidFill>
                  <a:schemeClr val="tx1"/>
                </a:solidFill>
              </a:rPr>
              <a:t> </a:t>
            </a:r>
            <a:endParaRPr lang="it-IT" sz="3200" b="1" dirty="0">
              <a:solidFill>
                <a:schemeClr val="tx1"/>
              </a:solidFill>
            </a:endParaRPr>
          </a:p>
        </p:txBody>
      </p:sp>
      <p:sp>
        <p:nvSpPr>
          <p:cNvPr id="5" name="CasellaDiTesto 4"/>
          <p:cNvSpPr txBox="1"/>
          <p:nvPr/>
        </p:nvSpPr>
        <p:spPr>
          <a:xfrm>
            <a:off x="1471261" y="2636912"/>
            <a:ext cx="6053067" cy="1077218"/>
          </a:xfrm>
          <a:prstGeom prst="rect">
            <a:avLst/>
          </a:prstGeom>
          <a:noFill/>
        </p:spPr>
        <p:txBody>
          <a:bodyPr wrap="square" rtlCol="0">
            <a:spAutoFit/>
          </a:bodyPr>
          <a:lstStyle/>
          <a:p>
            <a:pPr algn="ctr"/>
            <a:r>
              <a:rPr lang="it-IT" sz="3200" b="1" dirty="0" smtClean="0">
                <a:solidFill>
                  <a:schemeClr val="tx1"/>
                </a:solidFill>
              </a:rPr>
              <a:t>4.600: &lt; 17 anni potenziali vittime </a:t>
            </a:r>
          </a:p>
          <a:p>
            <a:pPr algn="ctr"/>
            <a:r>
              <a:rPr lang="it-IT" sz="3200" b="1" dirty="0" smtClean="0">
                <a:solidFill>
                  <a:schemeClr val="tx1"/>
                </a:solidFill>
              </a:rPr>
              <a:t>attuali o future di MGF </a:t>
            </a:r>
            <a:endParaRPr lang="it-IT" sz="3200" b="1" dirty="0">
              <a:solidFill>
                <a:schemeClr val="tx1"/>
              </a:solidFill>
            </a:endParaRPr>
          </a:p>
        </p:txBody>
      </p:sp>
      <p:sp>
        <p:nvSpPr>
          <p:cNvPr id="8" name="Rettangolo 7"/>
          <p:cNvSpPr/>
          <p:nvPr/>
        </p:nvSpPr>
        <p:spPr>
          <a:xfrm>
            <a:off x="6935528" y="6228020"/>
            <a:ext cx="1596912" cy="369332"/>
          </a:xfrm>
          <a:prstGeom prst="rect">
            <a:avLst/>
          </a:prstGeom>
        </p:spPr>
        <p:txBody>
          <a:bodyPr wrap="none">
            <a:spAutoFit/>
          </a:bodyPr>
          <a:lstStyle/>
          <a:p>
            <a:r>
              <a:rPr lang="it-IT" altLang="zh-CN" i="1" dirty="0" smtClean="0" bmk="">
                <a:solidFill>
                  <a:schemeClr val="tx1"/>
                </a:solidFill>
                <a:latin typeface="+mn-lt"/>
                <a:ea typeface="Times New Roman" pitchFamily="18" charset="0"/>
                <a:cs typeface="Arial" pitchFamily="34" charset="0"/>
              </a:rPr>
              <a:t>Istituto </a:t>
            </a:r>
            <a:r>
              <a:rPr lang="it-IT" altLang="zh-CN" i="1" dirty="0" err="1" smtClean="0" bmk="">
                <a:solidFill>
                  <a:schemeClr val="tx1"/>
                </a:solidFill>
                <a:latin typeface="+mn-lt"/>
                <a:ea typeface="Times New Roman" pitchFamily="18" charset="0"/>
                <a:cs typeface="Arial" pitchFamily="34" charset="0"/>
              </a:rPr>
              <a:t>Piepoli</a:t>
            </a:r>
            <a:r>
              <a:rPr lang="it-IT" altLang="zh-CN" i="1" dirty="0" smtClean="0" bmk="">
                <a:solidFill>
                  <a:schemeClr val="tx1"/>
                </a:solidFill>
                <a:latin typeface="+mn-lt"/>
                <a:ea typeface="Times New Roman" pitchFamily="18" charset="0"/>
                <a:cs typeface="Arial" pitchFamily="34" charset="0"/>
              </a:rPr>
              <a:t> </a:t>
            </a:r>
            <a:endParaRPr lang="it-IT" i="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4786" name="Picture 2"/>
          <p:cNvPicPr>
            <a:picLocks noChangeAspect="1" noChangeArrowheads="1"/>
          </p:cNvPicPr>
          <p:nvPr/>
        </p:nvPicPr>
        <p:blipFill>
          <a:blip r:embed="rId3" cstate="print"/>
          <a:srcRect/>
          <a:stretch>
            <a:fillRect/>
          </a:stretch>
        </p:blipFill>
        <p:spPr bwMode="auto">
          <a:xfrm>
            <a:off x="1115616" y="1628800"/>
            <a:ext cx="3600400" cy="4248472"/>
          </a:xfrm>
          <a:prstGeom prst="rect">
            <a:avLst/>
          </a:prstGeom>
          <a:solidFill>
            <a:srgbClr val="00B0F0"/>
          </a:solidFill>
          <a:ln w="9525">
            <a:noFill/>
            <a:miter lim="800000"/>
            <a:headEnd/>
            <a:tailEnd/>
          </a:ln>
        </p:spPr>
      </p:pic>
      <p:pic>
        <p:nvPicPr>
          <p:cNvPr id="1012741" name="Picture 5" descr="Marchio-Regione-Toscana-sn"/>
          <p:cNvPicPr>
            <a:picLocks noChangeAspect="1" noChangeArrowheads="1"/>
          </p:cNvPicPr>
          <p:nvPr/>
        </p:nvPicPr>
        <p:blipFill>
          <a:blip r:embed="rId4" cstate="print"/>
          <a:srcRect/>
          <a:stretch>
            <a:fillRect/>
          </a:stretch>
        </p:blipFill>
        <p:spPr bwMode="auto">
          <a:xfrm>
            <a:off x="611560" y="363281"/>
            <a:ext cx="1789931" cy="689455"/>
          </a:xfrm>
          <a:prstGeom prst="rect">
            <a:avLst/>
          </a:prstGeom>
          <a:noFill/>
        </p:spPr>
      </p:pic>
      <p:pic>
        <p:nvPicPr>
          <p:cNvPr id="1012740" name="Picture 4" descr="CSG_logo"/>
          <p:cNvPicPr>
            <a:picLocks noChangeAspect="1" noChangeArrowheads="1"/>
          </p:cNvPicPr>
          <p:nvPr/>
        </p:nvPicPr>
        <p:blipFill>
          <a:blip r:embed="rId5" cstate="print"/>
          <a:srcRect/>
          <a:stretch>
            <a:fillRect/>
          </a:stretch>
        </p:blipFill>
        <p:spPr bwMode="auto">
          <a:xfrm>
            <a:off x="3443858" y="421994"/>
            <a:ext cx="1848222" cy="630742"/>
          </a:xfrm>
          <a:prstGeom prst="rect">
            <a:avLst/>
          </a:prstGeom>
          <a:noFill/>
        </p:spPr>
      </p:pic>
      <p:pic>
        <p:nvPicPr>
          <p:cNvPr id="1012739" name="Picture 3" descr="meyer"/>
          <p:cNvPicPr>
            <a:picLocks noChangeAspect="1" noChangeArrowheads="1"/>
          </p:cNvPicPr>
          <p:nvPr/>
        </p:nvPicPr>
        <p:blipFill>
          <a:blip r:embed="rId6" cstate="print"/>
          <a:srcRect/>
          <a:stretch>
            <a:fillRect/>
          </a:stretch>
        </p:blipFill>
        <p:spPr bwMode="auto">
          <a:xfrm>
            <a:off x="5292080" y="476672"/>
            <a:ext cx="1044699" cy="552370"/>
          </a:xfrm>
          <a:prstGeom prst="rect">
            <a:avLst/>
          </a:prstGeom>
          <a:noFill/>
        </p:spPr>
      </p:pic>
      <p:pic>
        <p:nvPicPr>
          <p:cNvPr id="1012742" name="Picture 6"/>
          <p:cNvPicPr>
            <a:picLocks noChangeAspect="1" noChangeArrowheads="1"/>
          </p:cNvPicPr>
          <p:nvPr/>
        </p:nvPicPr>
        <p:blipFill>
          <a:blip r:embed="rId7" cstate="print"/>
          <a:srcRect/>
          <a:stretch>
            <a:fillRect/>
          </a:stretch>
        </p:blipFill>
        <p:spPr bwMode="auto">
          <a:xfrm>
            <a:off x="7257752" y="332656"/>
            <a:ext cx="698624" cy="936104"/>
          </a:xfrm>
          <a:prstGeom prst="rect">
            <a:avLst/>
          </a:prstGeom>
          <a:solidFill>
            <a:srgbClr val="FFFFFF"/>
          </a:solidFill>
        </p:spPr>
      </p:pic>
      <p:sp>
        <p:nvSpPr>
          <p:cNvPr id="101274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12744" name="Rectangle 8"/>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C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it-IT"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012745" name="Rectangle 9"/>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C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it-IT"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012746" name="Rectangle 10"/>
          <p:cNvSpPr>
            <a:spLocks noChangeArrowheads="1"/>
          </p:cNvSpPr>
          <p:nvPr/>
        </p:nvSpPr>
        <p:spPr bwMode="auto">
          <a:xfrm>
            <a:off x="0" y="1800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60700" algn="ctr"/>
                <a:tab pos="6119813" algn="r"/>
              </a:tabLst>
            </a:pPr>
            <a:r>
              <a:rPr kumimoji="0" lang="it-IT" altLang="zh-C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it-IT"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012747" name="Rectangle 11"/>
          <p:cNvSpPr>
            <a:spLocks noChangeArrowheads="1"/>
          </p:cNvSpPr>
          <p:nvPr/>
        </p:nvSpPr>
        <p:spPr bwMode="auto">
          <a:xfrm>
            <a:off x="5148064" y="1772816"/>
            <a:ext cx="3744416" cy="1610641"/>
          </a:xfrm>
          <a:prstGeom prst="rect">
            <a:avLst/>
          </a:prstGeom>
          <a:solidFill>
            <a:srgbClr val="FFFF00"/>
          </a:solidFill>
          <a:ln w="9525">
            <a:noFill/>
            <a:miter lim="800000"/>
            <a:headEnd/>
            <a:tailEnd/>
          </a:ln>
          <a:effectLst/>
        </p:spPr>
        <p:txBody>
          <a:bodyPr vert="horz" wrap="square" lIns="457056" tIns="45720" rIns="91440" bIns="177744"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t-IT" altLang="zh-CN"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1" i="0" u="none" strike="noStrike" cap="none" normalizeH="0" baseline="0" dirty="0" smtClean="0">
              <a:ln>
                <a:noFill/>
              </a:ln>
              <a:solidFill>
                <a:schemeClr val="tx1"/>
              </a:solidFill>
              <a:effectLst/>
              <a:latin typeface="Times"/>
              <a:ea typeface="Cambri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zh-CN" sz="1200" b="1" i="0" u="none" strike="noStrike" cap="none" normalizeH="0" baseline="0" dirty="0" smtClean="0">
                <a:ln>
                  <a:noFill/>
                </a:ln>
                <a:solidFill>
                  <a:schemeClr val="tx1"/>
                </a:solidFill>
                <a:effectLst/>
                <a:latin typeface="Times"/>
                <a:ea typeface="Times New Roman" pitchFamily="18" charset="0"/>
                <a:cs typeface="Calibri" pitchFamily="34" charset="0"/>
              </a:rPr>
              <a:t>PROCEDURA </a:t>
            </a:r>
            <a:r>
              <a:rPr kumimoji="0" lang="it-IT" altLang="zh-CN" sz="1200" b="1" i="0" u="none" strike="noStrike" cap="none" normalizeH="0" baseline="0" dirty="0" err="1" smtClean="0">
                <a:ln>
                  <a:noFill/>
                </a:ln>
                <a:solidFill>
                  <a:schemeClr val="tx1"/>
                </a:solidFill>
                <a:effectLst/>
                <a:latin typeface="Times"/>
                <a:ea typeface="Times New Roman" pitchFamily="18" charset="0"/>
                <a:cs typeface="Calibri" pitchFamily="34" charset="0"/>
              </a:rPr>
              <a:t>DI</a:t>
            </a:r>
            <a:r>
              <a:rPr kumimoji="0" lang="it-IT" altLang="zh-CN" sz="1200" b="1" i="0" u="none" strike="noStrike" cap="none" normalizeH="0" baseline="0" dirty="0" smtClean="0">
                <a:ln>
                  <a:noFill/>
                </a:ln>
                <a:solidFill>
                  <a:schemeClr val="tx1"/>
                </a:solidFill>
                <a:effectLst/>
                <a:latin typeface="Times"/>
                <a:ea typeface="Times New Roman" pitchFamily="18" charset="0"/>
                <a:cs typeface="Calibri" pitchFamily="34" charset="0"/>
              </a:rPr>
              <a:t> PREVENZIONE, SEGNALAZIONE, SORVEGLIANZA E NEGOZIAZIONE (PSSN)  DELLE MGF TRA LE BAMBINE DEI PAESI A RISCHIO</a:t>
            </a:r>
            <a:endParaRPr kumimoji="0" lang="it-IT" altLang="zh-CN" sz="1200" b="1" i="0" u="none" strike="noStrike" cap="none" normalizeH="0" baseline="0" dirty="0" smtClean="0">
              <a:ln>
                <a:noFill/>
              </a:ln>
              <a:solidFill>
                <a:schemeClr val="tx1"/>
              </a:solidFill>
              <a:effectLst/>
              <a:latin typeface="Times"/>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2" descr="http://3.bp.blogspot.com/-gL0xy-E13_U/UqyLh6N3_CI/AAAAAAAACLs/woTXbNncP7o/s1600/MGF_No.jpg"/>
          <p:cNvPicPr>
            <a:picLocks noChangeAspect="1" noChangeArrowheads="1"/>
          </p:cNvPicPr>
          <p:nvPr/>
        </p:nvPicPr>
        <p:blipFill>
          <a:blip r:embed="rId8" cstate="print"/>
          <a:srcRect/>
          <a:stretch>
            <a:fillRect/>
          </a:stretch>
        </p:blipFill>
        <p:spPr bwMode="auto">
          <a:xfrm>
            <a:off x="5940152" y="3707126"/>
            <a:ext cx="2003745" cy="217014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8176" y="274638"/>
            <a:ext cx="8938320" cy="1138237"/>
          </a:xfrm>
          <a:ln w="28575">
            <a:solidFill>
              <a:srgbClr val="2B09F7"/>
            </a:solidFill>
          </a:ln>
        </p:spPr>
        <p:txBody>
          <a:bodyPr/>
          <a:lstStyle/>
          <a:p>
            <a:pPr defTabSz="457200"/>
            <a:r>
              <a:rPr lang="it-IT" sz="3600" b="1" u="sng" dirty="0" smtClean="0">
                <a:solidFill>
                  <a:srgbClr val="2B09F7"/>
                </a:solidFill>
              </a:rPr>
              <a:t>GAIA</a:t>
            </a:r>
            <a:r>
              <a:rPr lang="it-IT" sz="3600" b="1" i="1" dirty="0" smtClean="0">
                <a:solidFill>
                  <a:schemeClr val="tx1"/>
                </a:solidFill>
              </a:rPr>
              <a:t> - </a:t>
            </a:r>
            <a:r>
              <a:rPr lang="it-IT" sz="3600" b="1" i="1" dirty="0" smtClean="0">
                <a:solidFill>
                  <a:srgbClr val="2B09F7"/>
                </a:solidFill>
              </a:rPr>
              <a:t>G</a:t>
            </a:r>
            <a:r>
              <a:rPr lang="it-IT" sz="3600" b="1" i="1" dirty="0" smtClean="0">
                <a:solidFill>
                  <a:schemeClr val="tx1"/>
                </a:solidFill>
              </a:rPr>
              <a:t>ruppo </a:t>
            </a:r>
            <a:r>
              <a:rPr lang="it-IT" sz="3600" b="1" i="1" dirty="0" smtClean="0">
                <a:solidFill>
                  <a:srgbClr val="2B09F7"/>
                </a:solidFill>
              </a:rPr>
              <a:t>A</a:t>
            </a:r>
            <a:r>
              <a:rPr lang="it-IT" sz="3600" b="1" i="1" dirty="0" smtClean="0">
                <a:solidFill>
                  <a:schemeClr val="tx1"/>
                </a:solidFill>
              </a:rPr>
              <a:t>busi </a:t>
            </a:r>
            <a:r>
              <a:rPr lang="it-IT" sz="3600" b="1" i="1" dirty="0" smtClean="0">
                <a:solidFill>
                  <a:srgbClr val="2B09F7"/>
                </a:solidFill>
              </a:rPr>
              <a:t>I</a:t>
            </a:r>
            <a:r>
              <a:rPr lang="it-IT" sz="3600" b="1" i="1" dirty="0" smtClean="0">
                <a:solidFill>
                  <a:schemeClr val="tx1"/>
                </a:solidFill>
              </a:rPr>
              <a:t>nfanzia </a:t>
            </a:r>
            <a:r>
              <a:rPr lang="it-IT" sz="3600" b="1" i="1" dirty="0" smtClean="0">
                <a:solidFill>
                  <a:srgbClr val="2B09F7"/>
                </a:solidFill>
              </a:rPr>
              <a:t>A</a:t>
            </a:r>
            <a:r>
              <a:rPr lang="it-IT" sz="3600" b="1" i="1" dirty="0" smtClean="0">
                <a:solidFill>
                  <a:schemeClr val="tx1"/>
                </a:solidFill>
              </a:rPr>
              <a:t>dolescenza-</a:t>
            </a:r>
          </a:p>
        </p:txBody>
      </p:sp>
      <p:graphicFrame>
        <p:nvGraphicFramePr>
          <p:cNvPr id="173058"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333833" r:id="rId4" imgW="2962689" imgH="1561905" progId="">
                  <p:embed/>
                </p:oleObj>
              </mc:Choice>
              <mc:Fallback>
                <p:oleObj r:id="rId4" imgW="2962689" imgH="1561905"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ttangolo 11"/>
          <p:cNvSpPr/>
          <p:nvPr/>
        </p:nvSpPr>
        <p:spPr>
          <a:xfrm>
            <a:off x="6372200" y="2564904"/>
            <a:ext cx="1872208" cy="461665"/>
          </a:xfrm>
          <a:prstGeom prst="rect">
            <a:avLst/>
          </a:prstGeom>
        </p:spPr>
        <p:txBody>
          <a:bodyPr wrap="square">
            <a:spAutoFit/>
          </a:bodyPr>
          <a:lstStyle/>
          <a:p>
            <a:r>
              <a:rPr lang="it-IT" sz="2400" b="1" dirty="0" smtClean="0">
                <a:solidFill>
                  <a:schemeClr val="tx1"/>
                </a:solidFill>
                <a:latin typeface="+mn-lt"/>
              </a:rPr>
              <a:t>Pediatra</a:t>
            </a:r>
          </a:p>
        </p:txBody>
      </p:sp>
      <p:sp>
        <p:nvSpPr>
          <p:cNvPr id="17" name="Rettangolo 16"/>
          <p:cNvSpPr/>
          <p:nvPr/>
        </p:nvSpPr>
        <p:spPr>
          <a:xfrm>
            <a:off x="5004048" y="4941168"/>
            <a:ext cx="3744416" cy="461665"/>
          </a:xfrm>
          <a:prstGeom prst="rect">
            <a:avLst/>
          </a:prstGeom>
        </p:spPr>
        <p:txBody>
          <a:bodyPr wrap="square">
            <a:spAutoFit/>
          </a:bodyPr>
          <a:lstStyle/>
          <a:p>
            <a:r>
              <a:rPr lang="it-IT" sz="2400" b="1" dirty="0" smtClean="0">
                <a:solidFill>
                  <a:schemeClr val="tx1"/>
                </a:solidFill>
                <a:latin typeface="+mn-lt"/>
              </a:rPr>
              <a:t>Psicologo/Psicoterapeuta</a:t>
            </a:r>
            <a:endParaRPr lang="it-IT" sz="2400" b="1" dirty="0">
              <a:solidFill>
                <a:schemeClr val="tx1"/>
              </a:solidFill>
              <a:latin typeface="+mn-lt"/>
            </a:endParaRPr>
          </a:p>
        </p:txBody>
      </p:sp>
      <p:sp>
        <p:nvSpPr>
          <p:cNvPr id="18" name="CasellaDiTesto 17"/>
          <p:cNvSpPr txBox="1"/>
          <p:nvPr/>
        </p:nvSpPr>
        <p:spPr>
          <a:xfrm>
            <a:off x="6372200" y="4077072"/>
            <a:ext cx="2411760" cy="461665"/>
          </a:xfrm>
          <a:prstGeom prst="rect">
            <a:avLst/>
          </a:prstGeom>
          <a:noFill/>
        </p:spPr>
        <p:txBody>
          <a:bodyPr wrap="square" rtlCol="0">
            <a:spAutoFit/>
          </a:bodyPr>
          <a:lstStyle/>
          <a:p>
            <a:r>
              <a:rPr lang="it-IT" sz="2400" b="1" dirty="0" smtClean="0">
                <a:solidFill>
                  <a:schemeClr val="tx1"/>
                </a:solidFill>
                <a:latin typeface="+mn-lt"/>
              </a:rPr>
              <a:t>Infermiere</a:t>
            </a:r>
            <a:endParaRPr lang="it-IT" sz="2400" b="1" dirty="0">
              <a:solidFill>
                <a:schemeClr val="tx1"/>
              </a:solidFill>
              <a:latin typeface="+mn-lt"/>
            </a:endParaRPr>
          </a:p>
        </p:txBody>
      </p:sp>
      <p:pic>
        <p:nvPicPr>
          <p:cNvPr id="21" name="Picture 2" descr="http://i42.tinypic.com/x0scoi.jpg"/>
          <p:cNvPicPr>
            <a:picLocks noGrp="1" noChangeAspect="1" noChangeArrowheads="1"/>
          </p:cNvPicPr>
          <p:nvPr>
            <p:ph idx="1"/>
          </p:nvPr>
        </p:nvPicPr>
        <p:blipFill>
          <a:blip r:embed="rId6" cstate="print"/>
          <a:srcRect/>
          <a:stretch>
            <a:fillRect/>
          </a:stretch>
        </p:blipFill>
        <p:spPr bwMode="auto">
          <a:xfrm>
            <a:off x="2987824" y="2060848"/>
            <a:ext cx="3168352" cy="2852449"/>
          </a:xfrm>
          <a:prstGeom prst="rect">
            <a:avLst/>
          </a:prstGeom>
          <a:noFill/>
        </p:spPr>
      </p:pic>
      <p:sp>
        <p:nvSpPr>
          <p:cNvPr id="23" name="CasellaDiTesto 22"/>
          <p:cNvSpPr txBox="1"/>
          <p:nvPr/>
        </p:nvSpPr>
        <p:spPr>
          <a:xfrm>
            <a:off x="755576" y="2391271"/>
            <a:ext cx="1464055" cy="461665"/>
          </a:xfrm>
          <a:prstGeom prst="rect">
            <a:avLst/>
          </a:prstGeom>
          <a:noFill/>
        </p:spPr>
        <p:txBody>
          <a:bodyPr wrap="none" rtlCol="0">
            <a:spAutoFit/>
          </a:bodyPr>
          <a:lstStyle/>
          <a:p>
            <a:r>
              <a:rPr lang="it-IT" sz="2400" b="1" dirty="0" smtClean="0">
                <a:solidFill>
                  <a:srgbClr val="2B09F7"/>
                </a:solidFill>
              </a:rPr>
              <a:t>Radiologo</a:t>
            </a:r>
            <a:endParaRPr lang="it-IT" sz="2400" b="1" dirty="0">
              <a:solidFill>
                <a:srgbClr val="2B09F7"/>
              </a:solidFill>
            </a:endParaRPr>
          </a:p>
        </p:txBody>
      </p:sp>
      <p:sp>
        <p:nvSpPr>
          <p:cNvPr id="24" name="CasellaDiTesto 23"/>
          <p:cNvSpPr txBox="1"/>
          <p:nvPr/>
        </p:nvSpPr>
        <p:spPr>
          <a:xfrm>
            <a:off x="683568" y="4551511"/>
            <a:ext cx="1276119" cy="461665"/>
          </a:xfrm>
          <a:prstGeom prst="rect">
            <a:avLst/>
          </a:prstGeom>
          <a:noFill/>
        </p:spPr>
        <p:txBody>
          <a:bodyPr wrap="none" rtlCol="0">
            <a:spAutoFit/>
          </a:bodyPr>
          <a:lstStyle/>
          <a:p>
            <a:r>
              <a:rPr lang="it-IT" sz="2400" b="1" dirty="0" smtClean="0">
                <a:solidFill>
                  <a:srgbClr val="2B09F7"/>
                </a:solidFill>
              </a:rPr>
              <a:t>Chirurgo</a:t>
            </a:r>
            <a:endParaRPr lang="it-IT" sz="2400" b="1" dirty="0">
              <a:solidFill>
                <a:srgbClr val="2B09F7"/>
              </a:solidFill>
            </a:endParaRPr>
          </a:p>
        </p:txBody>
      </p:sp>
      <p:sp>
        <p:nvSpPr>
          <p:cNvPr id="25" name="CasellaDiTesto 24"/>
          <p:cNvSpPr txBox="1"/>
          <p:nvPr/>
        </p:nvSpPr>
        <p:spPr>
          <a:xfrm>
            <a:off x="6095041" y="3327375"/>
            <a:ext cx="2437399" cy="461665"/>
          </a:xfrm>
          <a:prstGeom prst="rect">
            <a:avLst/>
          </a:prstGeom>
          <a:noFill/>
        </p:spPr>
        <p:txBody>
          <a:bodyPr wrap="none" rtlCol="0">
            <a:spAutoFit/>
          </a:bodyPr>
          <a:lstStyle/>
          <a:p>
            <a:r>
              <a:rPr lang="it-IT" sz="2400" b="1" dirty="0" smtClean="0">
                <a:solidFill>
                  <a:schemeClr val="tx1"/>
                </a:solidFill>
              </a:rPr>
              <a:t>Assistente sociale</a:t>
            </a:r>
            <a:endParaRPr lang="it-IT" sz="2400" b="1" dirty="0">
              <a:solidFill>
                <a:schemeClr val="tx1"/>
              </a:solidFill>
            </a:endParaRPr>
          </a:p>
        </p:txBody>
      </p:sp>
      <p:sp>
        <p:nvSpPr>
          <p:cNvPr id="26" name="CasellaDiTesto 25"/>
          <p:cNvSpPr txBox="1"/>
          <p:nvPr/>
        </p:nvSpPr>
        <p:spPr>
          <a:xfrm>
            <a:off x="179512" y="3111351"/>
            <a:ext cx="1423659" cy="461665"/>
          </a:xfrm>
          <a:prstGeom prst="rect">
            <a:avLst/>
          </a:prstGeom>
          <a:noFill/>
        </p:spPr>
        <p:txBody>
          <a:bodyPr wrap="none" rtlCol="0">
            <a:spAutoFit/>
          </a:bodyPr>
          <a:lstStyle/>
          <a:p>
            <a:r>
              <a:rPr lang="it-IT" sz="2400" b="1" dirty="0" smtClean="0">
                <a:solidFill>
                  <a:srgbClr val="2B09F7"/>
                </a:solidFill>
              </a:rPr>
              <a:t>Psichiatra</a:t>
            </a:r>
            <a:endParaRPr lang="it-IT" sz="2400" b="1" dirty="0">
              <a:solidFill>
                <a:srgbClr val="2B09F7"/>
              </a:solidFill>
            </a:endParaRPr>
          </a:p>
        </p:txBody>
      </p:sp>
      <p:sp>
        <p:nvSpPr>
          <p:cNvPr id="27" name="CasellaDiTesto 26"/>
          <p:cNvSpPr txBox="1"/>
          <p:nvPr/>
        </p:nvSpPr>
        <p:spPr>
          <a:xfrm>
            <a:off x="395536" y="3759423"/>
            <a:ext cx="1624484" cy="461665"/>
          </a:xfrm>
          <a:prstGeom prst="rect">
            <a:avLst/>
          </a:prstGeom>
          <a:noFill/>
        </p:spPr>
        <p:txBody>
          <a:bodyPr wrap="none" rtlCol="0">
            <a:spAutoFit/>
          </a:bodyPr>
          <a:lstStyle/>
          <a:p>
            <a:r>
              <a:rPr lang="it-IT" sz="2400" b="1" dirty="0" smtClean="0">
                <a:solidFill>
                  <a:srgbClr val="2B09F7"/>
                </a:solidFill>
              </a:rPr>
              <a:t>Ortopedico</a:t>
            </a:r>
            <a:endParaRPr lang="it-IT" sz="2400" b="1" dirty="0">
              <a:solidFill>
                <a:srgbClr val="2B09F7"/>
              </a:solidFill>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olo 1"/>
          <p:cNvSpPr>
            <a:spLocks noGrp="1"/>
          </p:cNvSpPr>
          <p:nvPr>
            <p:ph type="title"/>
          </p:nvPr>
        </p:nvSpPr>
        <p:spPr/>
        <p:txBody>
          <a:bodyPr/>
          <a:lstStyle/>
          <a:p>
            <a:r>
              <a:rPr lang="it-IT" sz="2000">
                <a:latin typeface="Century Schoolbook" charset="0"/>
                <a:ea typeface="MS PGothic" charset="0"/>
              </a:rPr>
              <a:t>Le conseguenze mediche e psicologiche della violenza diretta ed indiretta: luci ed ombre</a:t>
            </a:r>
            <a:br>
              <a:rPr lang="it-IT" sz="2000">
                <a:latin typeface="Century Schoolbook" charset="0"/>
                <a:ea typeface="MS PGothic" charset="0"/>
              </a:rPr>
            </a:br>
            <a:endParaRPr lang="it-IT" sz="2000">
              <a:latin typeface="Century Schoolbook" charset="0"/>
              <a:ea typeface="MS PGothic" charset="0"/>
            </a:endParaRPr>
          </a:p>
        </p:txBody>
      </p:sp>
      <p:sp>
        <p:nvSpPr>
          <p:cNvPr id="3" name="Segnaposto contenuto 2"/>
          <p:cNvSpPr>
            <a:spLocks noGrp="1"/>
          </p:cNvSpPr>
          <p:nvPr>
            <p:ph idx="1"/>
          </p:nvPr>
        </p:nvSpPr>
        <p:spPr/>
        <p:txBody>
          <a:bodyPr/>
          <a:lstStyle/>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r>
              <a:rPr lang="it-IT" sz="3200" dirty="0" smtClean="0">
                <a:solidFill>
                  <a:schemeClr val="accent2">
                    <a:lumMod val="50000"/>
                  </a:schemeClr>
                </a:solidFill>
                <a:ea typeface="+mn-ea"/>
                <a:cs typeface="+mn-cs"/>
              </a:rPr>
              <a:t>Quadri di presentazione, sintomatologia e </a:t>
            </a:r>
            <a:r>
              <a:rPr lang="it-IT" sz="3200" dirty="0" err="1" smtClean="0">
                <a:solidFill>
                  <a:schemeClr val="accent2">
                    <a:lumMod val="50000"/>
                  </a:schemeClr>
                </a:solidFill>
                <a:ea typeface="+mn-ea"/>
                <a:cs typeface="+mn-cs"/>
              </a:rPr>
              <a:t>d.d.</a:t>
            </a:r>
            <a:endParaRPr lang="it-IT" sz="3200" dirty="0" smtClean="0">
              <a:solidFill>
                <a:schemeClr val="accent2">
                  <a:lumMod val="50000"/>
                </a:schemeClr>
              </a:solidFill>
              <a:ea typeface="+mn-ea"/>
              <a:cs typeface="+mn-cs"/>
            </a:endParaRPr>
          </a:p>
          <a:p>
            <a:pPr algn="ctr">
              <a:buFont typeface="Times New Roman" pitchFamily="18" charset="0"/>
              <a:buNone/>
              <a:defRPr/>
            </a:pPr>
            <a:endParaRPr lang="it-IT" dirty="0">
              <a:ea typeface="+mn-ea"/>
              <a:cs typeface="+mn-cs"/>
            </a:endParaRPr>
          </a:p>
        </p:txBody>
      </p:sp>
      <p:sp>
        <p:nvSpPr>
          <p:cNvPr id="4" name="Segnaposto data 3"/>
          <p:cNvSpPr>
            <a:spLocks noGrp="1"/>
          </p:cNvSpPr>
          <p:nvPr>
            <p:ph type="dt" sz="quarter" idx="10"/>
          </p:nvPr>
        </p:nvSpPr>
        <p:spPr>
          <a:xfrm>
            <a:off x="9972675" y="604838"/>
            <a:ext cx="823913" cy="46037"/>
          </a:xfrm>
        </p:spPr>
        <p:txBody>
          <a:bodyPr/>
          <a:lstStyle/>
          <a:p>
            <a:pPr>
              <a:defRPr/>
            </a:pPr>
            <a:endParaRPr lang="it-IT" dirty="0"/>
          </a:p>
        </p:txBody>
      </p:sp>
      <p:pic>
        <p:nvPicPr>
          <p:cNvPr id="76805" name="immagine_prodotto" descr="Progetto G.A.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75" y="549275"/>
            <a:ext cx="9382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31808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1"/>
          <p:cNvSpPr>
            <a:spLocks noChangeArrowheads="1"/>
          </p:cNvSpPr>
          <p:nvPr/>
        </p:nvSpPr>
        <p:spPr bwMode="auto">
          <a:xfrm>
            <a:off x="214313" y="428625"/>
            <a:ext cx="1428750" cy="914400"/>
          </a:xfrm>
          <a:prstGeom prst="roundRect">
            <a:avLst>
              <a:gd name="adj" fmla="val 16667"/>
            </a:avLst>
          </a:prstGeom>
          <a:solidFill>
            <a:srgbClr val="777C84"/>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latin typeface="Century Schoolbook" charset="0"/>
              </a:rPr>
              <a:t>Abrasioni</a:t>
            </a:r>
          </a:p>
        </p:txBody>
      </p:sp>
      <p:sp>
        <p:nvSpPr>
          <p:cNvPr id="77827" name="AutoShape 2"/>
          <p:cNvSpPr>
            <a:spLocks noChangeArrowheads="1"/>
          </p:cNvSpPr>
          <p:nvPr/>
        </p:nvSpPr>
        <p:spPr bwMode="auto">
          <a:xfrm>
            <a:off x="2000250" y="428625"/>
            <a:ext cx="1271588" cy="914400"/>
          </a:xfrm>
          <a:prstGeom prst="roundRect">
            <a:avLst>
              <a:gd name="adj" fmla="val 16667"/>
            </a:avLst>
          </a:prstGeom>
          <a:solidFill>
            <a:srgbClr val="777C84"/>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latin typeface="Century Schoolbook" charset="0"/>
              </a:rPr>
              <a:t>Epistassi</a:t>
            </a:r>
          </a:p>
        </p:txBody>
      </p:sp>
      <p:sp>
        <p:nvSpPr>
          <p:cNvPr id="77828" name="AutoShape 3"/>
          <p:cNvSpPr>
            <a:spLocks noChangeArrowheads="1"/>
          </p:cNvSpPr>
          <p:nvPr/>
        </p:nvSpPr>
        <p:spPr bwMode="auto">
          <a:xfrm>
            <a:off x="3643313" y="428625"/>
            <a:ext cx="1928812" cy="914400"/>
          </a:xfrm>
          <a:prstGeom prst="roundRect">
            <a:avLst>
              <a:gd name="adj" fmla="val 16667"/>
            </a:avLst>
          </a:prstGeom>
          <a:solidFill>
            <a:srgbClr val="777C84"/>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latin typeface="Century Schoolbook" charset="0"/>
              </a:rPr>
              <a:t>Sanguinamenti</a:t>
            </a:r>
          </a:p>
        </p:txBody>
      </p:sp>
      <p:sp>
        <p:nvSpPr>
          <p:cNvPr id="77829" name="AutoShape 4"/>
          <p:cNvSpPr>
            <a:spLocks noChangeArrowheads="1"/>
          </p:cNvSpPr>
          <p:nvPr/>
        </p:nvSpPr>
        <p:spPr bwMode="auto">
          <a:xfrm>
            <a:off x="285750" y="1928813"/>
            <a:ext cx="1414463" cy="914400"/>
          </a:xfrm>
          <a:prstGeom prst="roundRect">
            <a:avLst>
              <a:gd name="adj" fmla="val 16667"/>
            </a:avLst>
          </a:prstGeom>
          <a:solidFill>
            <a:srgbClr val="777C84"/>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latin typeface="Century Schoolbook" charset="0"/>
              </a:rPr>
              <a:t>Ecchimosi</a:t>
            </a:r>
          </a:p>
        </p:txBody>
      </p:sp>
      <p:sp>
        <p:nvSpPr>
          <p:cNvPr id="77830" name="AutoShape 5"/>
          <p:cNvSpPr>
            <a:spLocks noChangeArrowheads="1"/>
          </p:cNvSpPr>
          <p:nvPr/>
        </p:nvSpPr>
        <p:spPr bwMode="auto">
          <a:xfrm>
            <a:off x="2071688" y="1928813"/>
            <a:ext cx="1285875" cy="914400"/>
          </a:xfrm>
          <a:prstGeom prst="roundRect">
            <a:avLst>
              <a:gd name="adj" fmla="val 16667"/>
            </a:avLst>
          </a:prstGeom>
          <a:solidFill>
            <a:srgbClr val="777C84"/>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latin typeface="Century Schoolbook" charset="0"/>
              </a:rPr>
              <a:t>Pizzicotti</a:t>
            </a:r>
          </a:p>
        </p:txBody>
      </p:sp>
      <p:sp>
        <p:nvSpPr>
          <p:cNvPr id="77831" name="AutoShape 6"/>
          <p:cNvSpPr>
            <a:spLocks noChangeArrowheads="1"/>
          </p:cNvSpPr>
          <p:nvPr/>
        </p:nvSpPr>
        <p:spPr bwMode="auto">
          <a:xfrm>
            <a:off x="3714750" y="1928813"/>
            <a:ext cx="1714500" cy="914400"/>
          </a:xfrm>
          <a:prstGeom prst="roundRect">
            <a:avLst>
              <a:gd name="adj" fmla="val 16667"/>
            </a:avLst>
          </a:prstGeom>
          <a:solidFill>
            <a:srgbClr val="777C84"/>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latin typeface="Century Schoolbook" charset="0"/>
              </a:rPr>
              <a:t>Traumi addominali</a:t>
            </a:r>
          </a:p>
        </p:txBody>
      </p:sp>
      <p:sp>
        <p:nvSpPr>
          <p:cNvPr id="77832" name="AutoShape 7"/>
          <p:cNvSpPr>
            <a:spLocks noChangeArrowheads="1"/>
          </p:cNvSpPr>
          <p:nvPr/>
        </p:nvSpPr>
        <p:spPr bwMode="auto">
          <a:xfrm>
            <a:off x="357188" y="3357563"/>
            <a:ext cx="1285875" cy="914400"/>
          </a:xfrm>
          <a:prstGeom prst="roundRect">
            <a:avLst>
              <a:gd name="adj" fmla="val 16667"/>
            </a:avLst>
          </a:prstGeom>
          <a:solidFill>
            <a:srgbClr val="777C84"/>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latin typeface="Century Schoolbook" charset="0"/>
              </a:rPr>
              <a:t>Graffi</a:t>
            </a:r>
          </a:p>
        </p:txBody>
      </p:sp>
      <p:sp>
        <p:nvSpPr>
          <p:cNvPr id="77833" name="AutoShape 8"/>
          <p:cNvSpPr>
            <a:spLocks noChangeArrowheads="1"/>
          </p:cNvSpPr>
          <p:nvPr/>
        </p:nvSpPr>
        <p:spPr bwMode="auto">
          <a:xfrm>
            <a:off x="2000250" y="3357563"/>
            <a:ext cx="1357313" cy="914400"/>
          </a:xfrm>
          <a:prstGeom prst="roundRect">
            <a:avLst>
              <a:gd name="adj" fmla="val 16667"/>
            </a:avLst>
          </a:prstGeom>
          <a:solidFill>
            <a:srgbClr val="777C84"/>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latin typeface="Century Schoolbook" charset="0"/>
              </a:rPr>
              <a:t>Fratture ossee</a:t>
            </a:r>
          </a:p>
        </p:txBody>
      </p:sp>
      <p:sp>
        <p:nvSpPr>
          <p:cNvPr id="77834" name="AutoShape 9"/>
          <p:cNvSpPr>
            <a:spLocks noChangeArrowheads="1"/>
          </p:cNvSpPr>
          <p:nvPr/>
        </p:nvSpPr>
        <p:spPr bwMode="auto">
          <a:xfrm>
            <a:off x="3714750" y="3357563"/>
            <a:ext cx="1643063" cy="914400"/>
          </a:xfrm>
          <a:prstGeom prst="roundRect">
            <a:avLst>
              <a:gd name="adj" fmla="val 16667"/>
            </a:avLst>
          </a:prstGeom>
          <a:solidFill>
            <a:srgbClr val="777C84"/>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latin typeface="Century Schoolbook" charset="0"/>
              </a:rPr>
              <a:t>Traumi cranici</a:t>
            </a:r>
          </a:p>
        </p:txBody>
      </p:sp>
      <p:sp>
        <p:nvSpPr>
          <p:cNvPr id="77835" name="AutoShape 10"/>
          <p:cNvSpPr>
            <a:spLocks noChangeArrowheads="1"/>
          </p:cNvSpPr>
          <p:nvPr/>
        </p:nvSpPr>
        <p:spPr bwMode="auto">
          <a:xfrm>
            <a:off x="5786438" y="3357563"/>
            <a:ext cx="1285875" cy="914400"/>
          </a:xfrm>
          <a:prstGeom prst="roundRect">
            <a:avLst>
              <a:gd name="adj" fmla="val 16667"/>
            </a:avLst>
          </a:prstGeom>
          <a:solidFill>
            <a:srgbClr val="777C84"/>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latin typeface="Century Schoolbook" charset="0"/>
              </a:rPr>
              <a:t>?????</a:t>
            </a:r>
          </a:p>
        </p:txBody>
      </p:sp>
      <p:sp>
        <p:nvSpPr>
          <p:cNvPr id="77836" name="AutoShape 11"/>
          <p:cNvSpPr>
            <a:spLocks noChangeArrowheads="1"/>
          </p:cNvSpPr>
          <p:nvPr/>
        </p:nvSpPr>
        <p:spPr bwMode="auto">
          <a:xfrm>
            <a:off x="285750" y="5000625"/>
            <a:ext cx="1428750" cy="914400"/>
          </a:xfrm>
          <a:prstGeom prst="roundRect">
            <a:avLst>
              <a:gd name="adj" fmla="val 16667"/>
            </a:avLst>
          </a:prstGeom>
          <a:solidFill>
            <a:srgbClr val="777C84"/>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latin typeface="Century Schoolbook" charset="0"/>
              </a:rPr>
              <a:t>Contusioni</a:t>
            </a:r>
          </a:p>
        </p:txBody>
      </p:sp>
      <p:sp>
        <p:nvSpPr>
          <p:cNvPr id="77837" name="AutoShape 12"/>
          <p:cNvSpPr>
            <a:spLocks noChangeArrowheads="1"/>
          </p:cNvSpPr>
          <p:nvPr/>
        </p:nvSpPr>
        <p:spPr bwMode="auto">
          <a:xfrm>
            <a:off x="2071688" y="5000625"/>
            <a:ext cx="1143000" cy="914400"/>
          </a:xfrm>
          <a:prstGeom prst="roundRect">
            <a:avLst>
              <a:gd name="adj" fmla="val 16667"/>
            </a:avLst>
          </a:prstGeom>
          <a:solidFill>
            <a:srgbClr val="777C84"/>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latin typeface="Century Schoolbook" charset="0"/>
              </a:rPr>
              <a:t>Morsi</a:t>
            </a:r>
          </a:p>
        </p:txBody>
      </p:sp>
      <p:sp>
        <p:nvSpPr>
          <p:cNvPr id="77838" name="AutoShape 13"/>
          <p:cNvSpPr>
            <a:spLocks noChangeArrowheads="1"/>
          </p:cNvSpPr>
          <p:nvPr/>
        </p:nvSpPr>
        <p:spPr bwMode="auto">
          <a:xfrm>
            <a:off x="3714750" y="5072063"/>
            <a:ext cx="1571625" cy="914400"/>
          </a:xfrm>
          <a:prstGeom prst="roundRect">
            <a:avLst>
              <a:gd name="adj" fmla="val 16667"/>
            </a:avLst>
          </a:prstGeom>
          <a:solidFill>
            <a:srgbClr val="777C84"/>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latin typeface="Century Schoolbook" charset="0"/>
              </a:rPr>
              <a:t>Ustioni  sigaretta</a:t>
            </a:r>
          </a:p>
        </p:txBody>
      </p:sp>
      <p:sp>
        <p:nvSpPr>
          <p:cNvPr id="77839" name="AutoShape 14"/>
          <p:cNvSpPr>
            <a:spLocks noChangeArrowheads="1"/>
          </p:cNvSpPr>
          <p:nvPr/>
        </p:nvSpPr>
        <p:spPr bwMode="auto">
          <a:xfrm>
            <a:off x="5643563" y="5000625"/>
            <a:ext cx="1500187" cy="914400"/>
          </a:xfrm>
          <a:prstGeom prst="roundRect">
            <a:avLst>
              <a:gd name="adj" fmla="val 16667"/>
            </a:avLst>
          </a:prstGeom>
          <a:solidFill>
            <a:srgbClr val="777C84"/>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latin typeface="Century Schoolbook" charset="0"/>
              </a:rPr>
              <a:t>Ustioni liquidi caldi</a:t>
            </a:r>
          </a:p>
        </p:txBody>
      </p:sp>
      <p:sp>
        <p:nvSpPr>
          <p:cNvPr id="77840" name="AutoShape 15"/>
          <p:cNvSpPr>
            <a:spLocks noChangeArrowheads="1"/>
          </p:cNvSpPr>
          <p:nvPr/>
        </p:nvSpPr>
        <p:spPr bwMode="auto">
          <a:xfrm>
            <a:off x="6732588" y="1628775"/>
            <a:ext cx="1439862" cy="647700"/>
          </a:xfrm>
          <a:prstGeom prst="roundRect">
            <a:avLst>
              <a:gd name="adj" fmla="val 16667"/>
            </a:avLst>
          </a:prstGeom>
          <a:solidFill>
            <a:srgbClr val="FFFFFF"/>
          </a:solidFill>
          <a:ln w="25560">
            <a:solidFill>
              <a:srgbClr val="BB6126"/>
            </a:solidFill>
            <a:miter lim="800000"/>
            <a:headEnd/>
            <a:tailEnd/>
          </a:ln>
        </p:spPr>
        <p:txBody>
          <a:bodyPr lIns="90000" tIns="46800" rIns="90000" bIns="46800" anchor="ctr"/>
          <a:lstStyle/>
          <a:p>
            <a:pPr algn="ctr"/>
            <a:endParaRPr lang="it-IT"/>
          </a:p>
        </p:txBody>
      </p:sp>
      <p:sp>
        <p:nvSpPr>
          <p:cNvPr id="77841" name="AutoShape 16"/>
          <p:cNvSpPr>
            <a:spLocks noChangeArrowheads="1"/>
          </p:cNvSpPr>
          <p:nvPr/>
        </p:nvSpPr>
        <p:spPr bwMode="auto">
          <a:xfrm rot="10800000">
            <a:off x="7716838" y="3646488"/>
            <a:ext cx="979487" cy="484187"/>
          </a:xfrm>
          <a:prstGeom prst="rightArrow">
            <a:avLst>
              <a:gd name="adj1" fmla="val 50000"/>
              <a:gd name="adj2" fmla="val 50003"/>
            </a:avLst>
          </a:prstGeom>
          <a:solidFill>
            <a:srgbClr val="7598D9"/>
          </a:solidFill>
          <a:ln w="25560">
            <a:solidFill>
              <a:srgbClr val="BB6126"/>
            </a:solidFill>
            <a:miter lim="800000"/>
            <a:headEnd/>
            <a:tailEnd/>
          </a:ln>
        </p:spPr>
        <p:txBody>
          <a:bodyPr wrap="none" anchor="ctr"/>
          <a:lstStyle/>
          <a:p>
            <a:endParaRPr lang="it-IT"/>
          </a:p>
        </p:txBody>
      </p:sp>
    </p:spTree>
    <p:extLst>
      <p:ext uri="{BB962C8B-B14F-4D97-AF65-F5344CB8AC3E}">
        <p14:creationId xmlns:p14="http://schemas.microsoft.com/office/powerpoint/2010/main" val="16453408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5" name="Group 1"/>
          <p:cNvGraphicFramePr>
            <a:graphicFrameLocks noGrp="1"/>
          </p:cNvGraphicFramePr>
          <p:nvPr/>
        </p:nvGraphicFramePr>
        <p:xfrm>
          <a:off x="323850" y="476250"/>
          <a:ext cx="6716713" cy="6197601"/>
        </p:xfrm>
        <a:graphic>
          <a:graphicData uri="http://schemas.openxmlformats.org/drawingml/2006/table">
            <a:tbl>
              <a:tblPr/>
              <a:tblGrid>
                <a:gridCol w="2546350"/>
                <a:gridCol w="1738313"/>
                <a:gridCol w="2084387"/>
                <a:gridCol w="347663"/>
              </a:tblGrid>
              <a:tr h="588963">
                <a:tc grid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1" i="0" u="none" strike="noStrike" cap="none" normalizeH="0" baseline="0">
                          <a:ln>
                            <a:noFill/>
                          </a:ln>
                          <a:solidFill>
                            <a:srgbClr val="FFFFFF"/>
                          </a:solidFill>
                          <a:effectLst/>
                          <a:latin typeface="Century Schoolbook" charset="0"/>
                          <a:ea typeface="MS PGothic" charset="0"/>
                          <a:cs typeface="Arial" charset="0"/>
                        </a:rPr>
                        <a:t> Lesioni cutanee</a:t>
                      </a:r>
                    </a:p>
                  </a:txBody>
                  <a:tcPr marL="90000" marR="90000" marT="58140" marB="46800" horzOverflow="overflow">
                    <a:lnL w="5760" cap="flat" cmpd="sng" algn="ctr">
                      <a:solidFill>
                        <a:srgbClr val="FFFFFF"/>
                      </a:solidFill>
                      <a:prstDash val="solid"/>
                      <a:round/>
                      <a:headEnd type="none" w="med" len="med"/>
                      <a:tailEnd type="none" w="med" len="med"/>
                    </a:lnL>
                    <a:lnR>
                      <a:noFill/>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E8637"/>
                    </a:solidFill>
                  </a:tcPr>
                </a:tc>
                <a:tc hMerge="1">
                  <a:txBody>
                    <a:bodyPr/>
                    <a:lstStyle/>
                    <a:p>
                      <a:endParaRPr lang="it-IT"/>
                    </a:p>
                  </a:txBody>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600" b="1" i="0" u="none" strike="noStrike" cap="none" normalizeH="0" baseline="0">
                          <a:ln>
                            <a:noFill/>
                          </a:ln>
                          <a:solidFill>
                            <a:srgbClr val="FFFFFF"/>
                          </a:solidFill>
                          <a:effectLst/>
                          <a:latin typeface="Century Schoolbook" charset="0"/>
                          <a:ea typeface="MS PGothic" charset="0"/>
                          <a:cs typeface="Arial" charset="0"/>
                        </a:rPr>
                        <a:t>Lesioni scheletriche</a:t>
                      </a:r>
                    </a:p>
                  </a:txBody>
                  <a:tcPr marL="90000" marR="90000" marT="56880" marB="46800" horzOverflow="overflow">
                    <a:lnL>
                      <a:noFill/>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E8637"/>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1" i="0" u="none" strike="noStrike" cap="none" normalizeH="0" baseline="0">
                        <a:ln>
                          <a:noFill/>
                        </a:ln>
                        <a:solidFill>
                          <a:srgbClr val="FFFFFF"/>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E8637"/>
                    </a:solidFill>
                  </a:tcPr>
                </a:tc>
              </a:tr>
              <a:tr h="1746250">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200" b="1" i="0" u="none" strike="noStrike" cap="none" normalizeH="0" baseline="0">
                          <a:ln>
                            <a:noFill/>
                          </a:ln>
                          <a:solidFill>
                            <a:srgbClr val="000000"/>
                          </a:solidFill>
                          <a:effectLst/>
                          <a:latin typeface="Century Schoolbook" charset="0"/>
                          <a:ea typeface="MS PGothic" charset="0"/>
                          <a:cs typeface="Arial" charset="0"/>
                        </a:rPr>
                        <a:t>lividi </a:t>
                      </a:r>
                      <a:r>
                        <a:rPr kumimoji="0" lang="it-IT" sz="1200" b="0" i="0" u="none" strike="noStrike" cap="none" normalizeH="0" baseline="0">
                          <a:ln>
                            <a:noFill/>
                          </a:ln>
                          <a:solidFill>
                            <a:srgbClr val="000000"/>
                          </a:solidFill>
                          <a:effectLst/>
                          <a:latin typeface="Century Schoolbook" charset="0"/>
                          <a:ea typeface="MS PGothic" charset="0"/>
                          <a:cs typeface="Arial" charset="0"/>
                        </a:rPr>
                        <a:t>(ecchimosi, ematomi) sulle braccia, sulle gambe, sul viso (intorno alla bocca con o  senza lacerazione del frenulo labiale superiore - o agli occhi)</a:t>
                      </a:r>
                    </a:p>
                  </a:txBody>
                  <a:tcPr marL="90000" marR="90000" marT="5436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200" b="0" i="0" u="none" strike="noStrike" cap="none" normalizeH="0" baseline="0">
                          <a:ln>
                            <a:noFill/>
                          </a:ln>
                          <a:solidFill>
                            <a:srgbClr val="000000"/>
                          </a:solidFill>
                          <a:effectLst/>
                          <a:latin typeface="Century Schoolbook" charset="0"/>
                          <a:ea typeface="MS PGothic" charset="0"/>
                          <a:cs typeface="Arial" charset="0"/>
                        </a:rPr>
                        <a:t>- lesioni della mucosa orale da alimentazione forzata o da colpi sulla faccia</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200" b="0" i="0" u="none" strike="noStrike" cap="none" normalizeH="0" baseline="0">
                          <a:ln>
                            <a:noFill/>
                          </a:ln>
                          <a:solidFill>
                            <a:srgbClr val="000000"/>
                          </a:solidFill>
                          <a:effectLst/>
                          <a:latin typeface="Century Schoolbook" charset="0"/>
                          <a:ea typeface="MS PGothic" charset="0"/>
                          <a:cs typeface="Arial" charset="0"/>
                        </a:rPr>
                        <a:t/>
                      </a:r>
                      <a:br>
                        <a:rPr kumimoji="0" lang="it-IT" sz="1200" b="0" i="0" u="none" strike="noStrike" cap="none" normalizeH="0" baseline="0">
                          <a:ln>
                            <a:noFill/>
                          </a:ln>
                          <a:solidFill>
                            <a:srgbClr val="000000"/>
                          </a:solidFill>
                          <a:effectLst/>
                          <a:latin typeface="Century Schoolbook" charset="0"/>
                          <a:ea typeface="MS PGothic" charset="0"/>
                          <a:cs typeface="Arial" charset="0"/>
                        </a:rPr>
                      </a:br>
                      <a:r>
                        <a:rPr kumimoji="0" lang="it-IT" sz="1200" b="0" i="0" u="none" strike="noStrike" cap="none" normalizeH="0" baseline="0">
                          <a:ln>
                            <a:noFill/>
                          </a:ln>
                          <a:solidFill>
                            <a:srgbClr val="000000"/>
                          </a:solidFill>
                          <a:effectLst/>
                          <a:latin typeface="Century Schoolbook" charset="0"/>
                          <a:ea typeface="MS PGothic" charset="0"/>
                          <a:cs typeface="Arial" charset="0"/>
                        </a:rPr>
                        <a:t/>
                      </a:r>
                      <a:br>
                        <a:rPr kumimoji="0" lang="it-IT" sz="1200" b="0" i="0" u="none" strike="noStrike" cap="none" normalizeH="0" baseline="0">
                          <a:ln>
                            <a:noFill/>
                          </a:ln>
                          <a:solidFill>
                            <a:srgbClr val="000000"/>
                          </a:solidFill>
                          <a:effectLst/>
                          <a:latin typeface="Century Schoolbook" charset="0"/>
                          <a:ea typeface="MS PGothic" charset="0"/>
                          <a:cs typeface="Arial" charset="0"/>
                        </a:rPr>
                      </a:br>
                      <a:r>
                        <a:rPr kumimoji="0" lang="it-IT" sz="1200" b="0" i="0" u="none" strike="noStrike" cap="none" normalizeH="0" baseline="0">
                          <a:ln>
                            <a:noFill/>
                          </a:ln>
                          <a:solidFill>
                            <a:srgbClr val="000000"/>
                          </a:solidFill>
                          <a:effectLst/>
                          <a:latin typeface="Century Schoolbook" charset="0"/>
                          <a:ea typeface="MS PGothic" charset="0"/>
                          <a:cs typeface="Arial" charset="0"/>
                        </a:rPr>
                        <a:t/>
                      </a:r>
                      <a:br>
                        <a:rPr kumimoji="0" lang="it-IT" sz="1200" b="0" i="0" u="none" strike="noStrike" cap="none" normalizeH="0" baseline="0">
                          <a:ln>
                            <a:noFill/>
                          </a:ln>
                          <a:solidFill>
                            <a:srgbClr val="000000"/>
                          </a:solidFill>
                          <a:effectLst/>
                          <a:latin typeface="Century Schoolbook" charset="0"/>
                          <a:ea typeface="MS PGothic" charset="0"/>
                          <a:cs typeface="Arial" charset="0"/>
                        </a:rPr>
                      </a:br>
                      <a:r>
                        <a:rPr kumimoji="0" lang="it-IT" sz="1200" b="0" i="0" u="none" strike="noStrike" cap="none" normalizeH="0" baseline="0">
                          <a:ln>
                            <a:noFill/>
                          </a:ln>
                          <a:solidFill>
                            <a:srgbClr val="000000"/>
                          </a:solidFill>
                          <a:effectLst/>
                          <a:latin typeface="Century Schoolbook" charset="0"/>
                          <a:ea typeface="MS PGothic" charset="0"/>
                          <a:cs typeface="Arial" charset="0"/>
                        </a:rPr>
                        <a:t/>
                      </a:r>
                      <a:br>
                        <a:rPr kumimoji="0" lang="it-IT" sz="1200" b="0" i="0" u="none" strike="noStrike" cap="none" normalizeH="0" baseline="0">
                          <a:ln>
                            <a:noFill/>
                          </a:ln>
                          <a:solidFill>
                            <a:srgbClr val="000000"/>
                          </a:solidFill>
                          <a:effectLst/>
                          <a:latin typeface="Century Schoolbook" charset="0"/>
                          <a:ea typeface="MS PGothic" charset="0"/>
                          <a:cs typeface="Arial" charset="0"/>
                        </a:rPr>
                      </a:br>
                      <a:endParaRPr kumimoji="0" lang="it-IT" sz="12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436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a:noFill/>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200" b="0" i="0" u="none" strike="noStrike" cap="none" normalizeH="0" baseline="0">
                          <a:ln>
                            <a:noFill/>
                          </a:ln>
                          <a:solidFill>
                            <a:srgbClr val="000000"/>
                          </a:solidFill>
                          <a:effectLst/>
                          <a:latin typeface="Century Schoolbook" charset="0"/>
                          <a:ea typeface="MS PGothic" charset="0"/>
                          <a:cs typeface="Arial" charset="0"/>
                        </a:rPr>
                        <a:t>-</a:t>
                      </a:r>
                      <a:r>
                        <a:rPr kumimoji="0" lang="it-IT" sz="1200" b="1" i="0" u="none" strike="noStrike" cap="none" normalizeH="0" baseline="0">
                          <a:ln>
                            <a:noFill/>
                          </a:ln>
                          <a:solidFill>
                            <a:srgbClr val="000000"/>
                          </a:solidFill>
                          <a:effectLst/>
                          <a:latin typeface="Century Schoolbook" charset="0"/>
                          <a:ea typeface="MS PGothic" charset="0"/>
                          <a:cs typeface="Arial" charset="0"/>
                        </a:rPr>
                        <a:t>fratture diffuse o lussazioni </a:t>
                      </a:r>
                      <a:r>
                        <a:rPr kumimoji="0" lang="it-IT" sz="1200" b="0" i="0" u="none" strike="noStrike" cap="none" normalizeH="0" baseline="0">
                          <a:ln>
                            <a:noFill/>
                          </a:ln>
                          <a:solidFill>
                            <a:srgbClr val="000000"/>
                          </a:solidFill>
                          <a:effectLst/>
                          <a:latin typeface="Century Schoolbook" charset="0"/>
                          <a:ea typeface="MS PGothic" charset="0"/>
                          <a:cs typeface="Arial" charset="0"/>
                        </a:rPr>
                        <a:t>(sospette &lt; i due anni d'età quando la mobilità del bambino è limitata)</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2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436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r>
              <a:tr h="156368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200" b="0" i="0" u="none" strike="noStrike" cap="none" normalizeH="0" baseline="0">
                          <a:ln>
                            <a:noFill/>
                          </a:ln>
                          <a:solidFill>
                            <a:srgbClr val="000000"/>
                          </a:solidFill>
                          <a:effectLst/>
                          <a:latin typeface="Century Schoolbook" charset="0"/>
                          <a:ea typeface="MS PGothic" charset="0"/>
                          <a:cs typeface="Arial" charset="0"/>
                        </a:rPr>
                        <a:t>(figurati: a stampo con la forma dello strumento usato per colpire - mani, cinghie, lacci, bastoni) </a:t>
                      </a:r>
                    </a:p>
                  </a:txBody>
                  <a:tcPr marL="90000" marR="90000" marT="5436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200" b="0" i="0" u="none" strike="noStrike" cap="none" normalizeH="0" baseline="0">
                          <a:ln>
                            <a:noFill/>
                          </a:ln>
                          <a:solidFill>
                            <a:srgbClr val="000000"/>
                          </a:solidFill>
                          <a:effectLst/>
                          <a:latin typeface="Century Schoolbook" charset="0"/>
                          <a:ea typeface="MS PGothic" charset="0"/>
                          <a:cs typeface="Arial" charset="0"/>
                        </a:rPr>
                        <a:t> - </a:t>
                      </a:r>
                      <a:r>
                        <a:rPr kumimoji="0" lang="it-IT" sz="1200" b="1" i="0" u="none" strike="noStrike" cap="none" normalizeH="0" baseline="0">
                          <a:ln>
                            <a:noFill/>
                          </a:ln>
                          <a:solidFill>
                            <a:srgbClr val="000000"/>
                          </a:solidFill>
                          <a:effectLst/>
                          <a:latin typeface="Century Schoolbook" charset="0"/>
                          <a:ea typeface="MS PGothic" charset="0"/>
                          <a:cs typeface="Arial" charset="0"/>
                        </a:rPr>
                        <a:t>escoriazioni o graffi </a:t>
                      </a:r>
                      <a:r>
                        <a:rPr kumimoji="0" lang="it-IT" sz="1200" b="0" i="0" u="none" strike="noStrike" cap="none" normalizeH="0" baseline="0">
                          <a:ln>
                            <a:noFill/>
                          </a:ln>
                          <a:solidFill>
                            <a:srgbClr val="000000"/>
                          </a:solidFill>
                          <a:effectLst/>
                          <a:latin typeface="Century Schoolbook" charset="0"/>
                          <a:ea typeface="MS PGothic" charset="0"/>
                          <a:cs typeface="Arial" charset="0"/>
                        </a:rPr>
                        <a:t>di forme particolari (segni da legame per la segregazione e la contenzione)</a:t>
                      </a:r>
                      <a:br>
                        <a:rPr kumimoji="0" lang="it-IT" sz="1200" b="0" i="0" u="none" strike="noStrike" cap="none" normalizeH="0" baseline="0">
                          <a:ln>
                            <a:noFill/>
                          </a:ln>
                          <a:solidFill>
                            <a:srgbClr val="000000"/>
                          </a:solidFill>
                          <a:effectLst/>
                          <a:latin typeface="Century Schoolbook" charset="0"/>
                          <a:ea typeface="MS PGothic" charset="0"/>
                          <a:cs typeface="Arial" charset="0"/>
                        </a:rPr>
                      </a:br>
                      <a:r>
                        <a:rPr kumimoji="0" lang="it-IT" sz="1200" b="0" i="0" u="none" strike="noStrike" cap="none" normalizeH="0" baseline="0">
                          <a:ln>
                            <a:noFill/>
                          </a:ln>
                          <a:solidFill>
                            <a:srgbClr val="000000"/>
                          </a:solidFill>
                          <a:effectLst/>
                          <a:latin typeface="Century Schoolbook" charset="0"/>
                          <a:ea typeface="MS PGothic" charset="0"/>
                          <a:cs typeface="Arial" charset="0"/>
                        </a:rPr>
                        <a:t>- segni di frustate o cinghiate</a:t>
                      </a:r>
                    </a:p>
                  </a:txBody>
                  <a:tcPr marL="90000" marR="90000" marT="5436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200" b="0" i="0" u="none" strike="noStrike" cap="none" normalizeH="0" baseline="0">
                          <a:ln>
                            <a:noFill/>
                          </a:ln>
                          <a:solidFill>
                            <a:srgbClr val="000000"/>
                          </a:solidFill>
                          <a:effectLst/>
                          <a:latin typeface="Century Schoolbook" charset="0"/>
                          <a:ea typeface="MS PGothic" charset="0"/>
                          <a:cs typeface="Arial" charset="0"/>
                        </a:rPr>
                        <a:t>-</a:t>
                      </a:r>
                      <a:r>
                        <a:rPr kumimoji="0" lang="it-IT" sz="1200" b="1" i="0" u="none" strike="noStrike" cap="none" normalizeH="0" baseline="0">
                          <a:ln>
                            <a:noFill/>
                          </a:ln>
                          <a:solidFill>
                            <a:srgbClr val="000000"/>
                          </a:solidFill>
                          <a:effectLst/>
                          <a:latin typeface="Century Schoolbook" charset="0"/>
                          <a:ea typeface="MS PGothic" charset="0"/>
                          <a:cs typeface="Arial" charset="0"/>
                        </a:rPr>
                        <a:t>fratture delle ossa lunghe </a:t>
                      </a:r>
                      <a:r>
                        <a:rPr kumimoji="0" lang="it-IT" sz="1200" b="0" i="0" u="none" strike="noStrike" cap="none" normalizeH="0" baseline="0">
                          <a:ln>
                            <a:noFill/>
                          </a:ln>
                          <a:solidFill>
                            <a:srgbClr val="000000"/>
                          </a:solidFill>
                          <a:effectLst/>
                          <a:latin typeface="Century Schoolbook" charset="0"/>
                          <a:ea typeface="MS PGothic" charset="0"/>
                          <a:cs typeface="Arial" charset="0"/>
                        </a:rPr>
                        <a:t>(gambe, braccia) o della mascella</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2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436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EDE8"/>
                    </a:solidFill>
                  </a:tcPr>
                </a:tc>
              </a:tr>
              <a:tr h="2298700">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200" b="1" i="0" u="none" strike="noStrike" cap="none" normalizeH="0" baseline="0">
                          <a:ln>
                            <a:noFill/>
                          </a:ln>
                          <a:solidFill>
                            <a:srgbClr val="000000"/>
                          </a:solidFill>
                          <a:effectLst/>
                          <a:latin typeface="Century Schoolbook" charset="0"/>
                          <a:ea typeface="MS PGothic" charset="0"/>
                          <a:cs typeface="Arial" charset="0"/>
                        </a:rPr>
                        <a:t>contusioni, ferite, cicatrici, graffi </a:t>
                      </a:r>
                    </a:p>
                  </a:txBody>
                  <a:tcPr marL="90000" marR="90000" marT="5436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200" b="0" i="0" u="none" strike="noStrike" cap="none" normalizeH="0" baseline="0">
                          <a:ln>
                            <a:noFill/>
                          </a:ln>
                          <a:solidFill>
                            <a:srgbClr val="000000"/>
                          </a:solidFill>
                          <a:effectLst/>
                          <a:latin typeface="Century Schoolbook" charset="0"/>
                          <a:ea typeface="MS PGothic" charset="0"/>
                          <a:cs typeface="Arial" charset="0"/>
                        </a:rPr>
                        <a:t>segni </a:t>
                      </a:r>
                      <a:r>
                        <a:rPr kumimoji="0" lang="it-IT" sz="1200" b="1" i="0" u="none" strike="noStrike" cap="none" normalizeH="0" baseline="0">
                          <a:ln>
                            <a:noFill/>
                          </a:ln>
                          <a:solidFill>
                            <a:srgbClr val="000000"/>
                          </a:solidFill>
                          <a:effectLst/>
                          <a:latin typeface="Century Schoolbook" charset="0"/>
                          <a:ea typeface="MS PGothic" charset="0"/>
                          <a:cs typeface="Arial" charset="0"/>
                        </a:rPr>
                        <a:t>di morsi</a:t>
                      </a:r>
                      <a:br>
                        <a:rPr kumimoji="0" lang="it-IT" sz="1200" b="1" i="0" u="none" strike="noStrike" cap="none" normalizeH="0" baseline="0">
                          <a:ln>
                            <a:noFill/>
                          </a:ln>
                          <a:solidFill>
                            <a:srgbClr val="000000"/>
                          </a:solidFill>
                          <a:effectLst/>
                          <a:latin typeface="Century Schoolbook" charset="0"/>
                          <a:ea typeface="MS PGothic" charset="0"/>
                          <a:cs typeface="Arial" charset="0"/>
                        </a:rPr>
                      </a:br>
                      <a:r>
                        <a:rPr kumimoji="0" lang="it-IT" sz="1200" b="0" i="0" u="none" strike="noStrike" cap="none" normalizeH="0" baseline="0">
                          <a:ln>
                            <a:noFill/>
                          </a:ln>
                          <a:solidFill>
                            <a:srgbClr val="000000"/>
                          </a:solidFill>
                          <a:effectLst/>
                          <a:latin typeface="Century Schoolbook" charset="0"/>
                          <a:ea typeface="MS PGothic" charset="0"/>
                          <a:cs typeface="Arial" charset="0"/>
                        </a:rPr>
                        <a:t> - segni di bruciature o </a:t>
                      </a:r>
                      <a:r>
                        <a:rPr kumimoji="0" lang="it-IT" sz="1200" b="1" i="0" u="none" strike="noStrike" cap="none" normalizeH="0" baseline="0">
                          <a:ln>
                            <a:noFill/>
                          </a:ln>
                          <a:solidFill>
                            <a:srgbClr val="000000"/>
                          </a:solidFill>
                          <a:effectLst/>
                          <a:latin typeface="Century Schoolbook" charset="0"/>
                          <a:ea typeface="MS PGothic" charset="0"/>
                          <a:cs typeface="Arial" charset="0"/>
                        </a:rPr>
                        <a:t>ustion</a:t>
                      </a:r>
                      <a:r>
                        <a:rPr kumimoji="0" lang="it-IT" sz="1200" b="0" i="0" u="none" strike="noStrike" cap="none" normalizeH="0" baseline="0">
                          <a:ln>
                            <a:noFill/>
                          </a:ln>
                          <a:solidFill>
                            <a:srgbClr val="000000"/>
                          </a:solidFill>
                          <a:effectLst/>
                          <a:latin typeface="Century Schoolbook" charset="0"/>
                          <a:ea typeface="MS PGothic" charset="0"/>
                          <a:cs typeface="Arial" charset="0"/>
                        </a:rPr>
                        <a:t>i sulle gambe, braccia o altri punti del corpo coperti dai vestiti, spesso figurati (bruciature di sigaretta, immersione forzata in liquidi bollenti, contatto con oggetti incandescenti)</a:t>
                      </a:r>
                    </a:p>
                  </a:txBody>
                  <a:tcPr marL="90000" marR="90000" marT="5436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2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436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r>
            </a:tbl>
          </a:graphicData>
        </a:graphic>
      </p:graphicFrame>
      <p:pic>
        <p:nvPicPr>
          <p:cNvPr id="78877" name="immagine_prodotto" descr="Progetto G.A.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7064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9" name="Group 1"/>
          <p:cNvGraphicFramePr>
            <a:graphicFrameLocks noGrp="1"/>
          </p:cNvGraphicFramePr>
          <p:nvPr/>
        </p:nvGraphicFramePr>
        <p:xfrm>
          <a:off x="323850" y="333375"/>
          <a:ext cx="6769100" cy="6578568"/>
        </p:xfrm>
        <a:graphic>
          <a:graphicData uri="http://schemas.openxmlformats.org/drawingml/2006/table">
            <a:tbl>
              <a:tblPr/>
              <a:tblGrid>
                <a:gridCol w="3408363"/>
                <a:gridCol w="2879725"/>
                <a:gridCol w="481012"/>
              </a:tblGrid>
              <a:tr h="1300163">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600" b="1" i="0" u="none" strike="noStrike" cap="none" normalizeH="0" baseline="0">
                          <a:ln>
                            <a:noFill/>
                          </a:ln>
                          <a:solidFill>
                            <a:srgbClr val="FFFFFF"/>
                          </a:solidFill>
                          <a:effectLst/>
                          <a:latin typeface="Century Schoolbook" charset="0"/>
                          <a:ea typeface="MS PGothic" charset="0"/>
                          <a:cs typeface="Arial" charset="0"/>
                        </a:rPr>
                        <a:t> </a:t>
                      </a:r>
                      <a:r>
                        <a:rPr kumimoji="0" lang="it-IT" sz="1800" b="1" i="0" u="none" strike="noStrike" cap="none" normalizeH="0" baseline="0">
                          <a:ln>
                            <a:noFill/>
                          </a:ln>
                          <a:solidFill>
                            <a:srgbClr val="FFFFFF"/>
                          </a:solidFill>
                          <a:effectLst/>
                          <a:latin typeface="Century Schoolbook" charset="0"/>
                          <a:ea typeface="MS PGothic" charset="0"/>
                          <a:cs typeface="Arial" charset="0"/>
                        </a:rPr>
                        <a:t>Traumi cranici causati dal maltrattamento fisico (talvolta manifestati con uno stato soporoso o con convulsioni) </a:t>
                      </a:r>
                    </a:p>
                  </a:txBody>
                  <a:tcPr marL="90000" marR="90000" marT="5688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E8637"/>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600" b="1" i="0" u="none" strike="noStrike" cap="none" normalizeH="0" baseline="0">
                        <a:ln>
                          <a:noFill/>
                        </a:ln>
                        <a:solidFill>
                          <a:srgbClr val="FFFFFF"/>
                        </a:solidFill>
                        <a:effectLst/>
                        <a:latin typeface="Century Schoolbook" charset="0"/>
                        <a:ea typeface="MS PGothic" charset="0"/>
                        <a:cs typeface="Arial" charset="0"/>
                      </a:endParaRP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600" b="1" i="0" u="none" strike="noStrike" cap="none" normalizeH="0" baseline="0">
                          <a:ln>
                            <a:noFill/>
                          </a:ln>
                          <a:solidFill>
                            <a:srgbClr val="FFFFFF"/>
                          </a:solidFill>
                          <a:effectLst/>
                          <a:latin typeface="Century Schoolbook" charset="0"/>
                          <a:ea typeface="MS PGothic" charset="0"/>
                          <a:cs typeface="Arial" charset="0"/>
                        </a:rPr>
                        <a:t>Les</a:t>
                      </a:r>
                      <a:r>
                        <a:rPr kumimoji="0" lang="it-IT" sz="1800" b="1" i="0" u="none" strike="noStrike" cap="none" normalizeH="0" baseline="0">
                          <a:ln>
                            <a:noFill/>
                          </a:ln>
                          <a:solidFill>
                            <a:srgbClr val="FFFFFF"/>
                          </a:solidFill>
                          <a:effectLst/>
                          <a:latin typeface="Century Schoolbook" charset="0"/>
                          <a:ea typeface="MS PGothic" charset="0"/>
                          <a:cs typeface="Arial" charset="0"/>
                        </a:rPr>
                        <a:t>ioni interne</a:t>
                      </a:r>
                    </a:p>
                  </a:txBody>
                  <a:tcPr marL="90000" marR="90000" marT="5688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E8637"/>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1" i="0" u="none" strike="noStrike" cap="none" normalizeH="0" baseline="0">
                        <a:ln>
                          <a:noFill/>
                        </a:ln>
                        <a:solidFill>
                          <a:srgbClr val="FFFFFF"/>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E8637"/>
                    </a:solidFill>
                  </a:tcPr>
                </a:tc>
              </a:tr>
              <a:tr h="1473200">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a:ln>
                            <a:noFill/>
                          </a:ln>
                          <a:solidFill>
                            <a:srgbClr val="000000"/>
                          </a:solidFill>
                          <a:effectLst/>
                          <a:latin typeface="Century Schoolbook" charset="0"/>
                          <a:ea typeface="MS PGothic" charset="0"/>
                          <a:cs typeface="Arial" charset="0"/>
                        </a:rPr>
                        <a:t>frattura cranica</a:t>
                      </a:r>
                      <a:br>
                        <a:rPr kumimoji="0" lang="it-IT" sz="1400" b="0" i="0" u="none" strike="noStrike" cap="none" normalizeH="0" baseline="0">
                          <a:ln>
                            <a:noFill/>
                          </a:ln>
                          <a:solidFill>
                            <a:srgbClr val="000000"/>
                          </a:solidFill>
                          <a:effectLst/>
                          <a:latin typeface="Century Schoolbook" charset="0"/>
                          <a:ea typeface="MS PGothic" charset="0"/>
                          <a:cs typeface="Arial" charset="0"/>
                        </a:rPr>
                      </a:br>
                      <a:r>
                        <a:rPr kumimoji="0" lang="it-IT" sz="1400" b="0" i="0" u="none" strike="noStrike" cap="none" normalizeH="0" baseline="0">
                          <a:ln>
                            <a:noFill/>
                          </a:ln>
                          <a:solidFill>
                            <a:srgbClr val="000000"/>
                          </a:solidFill>
                          <a:effectLst/>
                          <a:latin typeface="Century Schoolbook" charset="0"/>
                          <a:ea typeface="MS PGothic" charset="0"/>
                          <a:cs typeface="Arial" charset="0"/>
                        </a:rPr>
                        <a:t/>
                      </a:r>
                      <a:br>
                        <a:rPr kumimoji="0" lang="it-IT" sz="1400" b="0" i="0" u="none" strike="noStrike" cap="none" normalizeH="0" baseline="0">
                          <a:ln>
                            <a:noFill/>
                          </a:ln>
                          <a:solidFill>
                            <a:srgbClr val="000000"/>
                          </a:solidFill>
                          <a:effectLst/>
                          <a:latin typeface="Century Schoolbook" charset="0"/>
                          <a:ea typeface="MS PGothic" charset="0"/>
                          <a:cs typeface="Arial" charset="0"/>
                        </a:rPr>
                      </a:br>
                      <a:endParaRPr kumimoji="0" lang="it-IT" sz="14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56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a:ln>
                            <a:noFill/>
                          </a:ln>
                          <a:solidFill>
                            <a:srgbClr val="000000"/>
                          </a:solidFill>
                          <a:effectLst/>
                          <a:latin typeface="Century Schoolbook" charset="0"/>
                          <a:ea typeface="MS PGothic" charset="0"/>
                          <a:cs typeface="Arial" charset="0"/>
                        </a:rPr>
                        <a:t>lesioni di organi interni dovute a calci, schiaffi, colpi con oggetti, spinte violente, strattonamenti (rottura della milza, lesioni intestinali, renali, epatiche)</a:t>
                      </a:r>
                      <a:br>
                        <a:rPr kumimoji="0" lang="it-IT" sz="1400" b="0" i="0" u="none" strike="noStrike" cap="none" normalizeH="0" baseline="0">
                          <a:ln>
                            <a:noFill/>
                          </a:ln>
                          <a:solidFill>
                            <a:srgbClr val="000000"/>
                          </a:solidFill>
                          <a:effectLst/>
                          <a:latin typeface="Century Schoolbook" charset="0"/>
                          <a:ea typeface="MS PGothic" charset="0"/>
                          <a:cs typeface="Arial" charset="0"/>
                        </a:rPr>
                      </a:br>
                      <a:r>
                        <a:rPr kumimoji="0" lang="it-IT" sz="1400" b="0" i="0" u="none" strike="noStrike" cap="none" normalizeH="0" baseline="0">
                          <a:ln>
                            <a:noFill/>
                          </a:ln>
                          <a:solidFill>
                            <a:srgbClr val="000000"/>
                          </a:solidFill>
                          <a:effectLst/>
                          <a:latin typeface="Century Schoolbook" charset="0"/>
                          <a:ea typeface="MS PGothic" charset="0"/>
                          <a:cs typeface="Arial" charset="0"/>
                        </a:rPr>
                        <a:t/>
                      </a:r>
                      <a:br>
                        <a:rPr kumimoji="0" lang="it-IT" sz="1400" b="0" i="0" u="none" strike="noStrike" cap="none" normalizeH="0" baseline="0">
                          <a:ln>
                            <a:noFill/>
                          </a:ln>
                          <a:solidFill>
                            <a:srgbClr val="000000"/>
                          </a:solidFill>
                          <a:effectLst/>
                          <a:latin typeface="Century Schoolbook" charset="0"/>
                          <a:ea typeface="MS PGothic" charset="0"/>
                          <a:cs typeface="Arial" charset="0"/>
                        </a:rPr>
                      </a:br>
                      <a:endParaRPr kumimoji="0" lang="it-IT" sz="14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56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r>
              <a:tr h="1406525">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a:ln>
                            <a:noFill/>
                          </a:ln>
                          <a:solidFill>
                            <a:srgbClr val="000000"/>
                          </a:solidFill>
                          <a:effectLst/>
                          <a:latin typeface="Century Schoolbook" charset="0"/>
                          <a:ea typeface="MS PGothic" charset="0"/>
                          <a:cs typeface="Arial" charset="0"/>
                        </a:rPr>
                        <a:t>emorragie retiniche</a:t>
                      </a:r>
                      <a:br>
                        <a:rPr kumimoji="0" lang="it-IT" sz="1400" b="0" i="0" u="none" strike="noStrike" cap="none" normalizeH="0" baseline="0">
                          <a:ln>
                            <a:noFill/>
                          </a:ln>
                          <a:solidFill>
                            <a:srgbClr val="000000"/>
                          </a:solidFill>
                          <a:effectLst/>
                          <a:latin typeface="Century Schoolbook" charset="0"/>
                          <a:ea typeface="MS PGothic" charset="0"/>
                          <a:cs typeface="Arial" charset="0"/>
                        </a:rPr>
                      </a:br>
                      <a:r>
                        <a:rPr kumimoji="0" lang="it-IT" sz="1400" b="0" i="0" u="none" strike="noStrike" cap="none" normalizeH="0" baseline="0">
                          <a:ln>
                            <a:noFill/>
                          </a:ln>
                          <a:solidFill>
                            <a:srgbClr val="000000"/>
                          </a:solidFill>
                          <a:effectLst/>
                          <a:latin typeface="Century Schoolbook" charset="0"/>
                          <a:ea typeface="MS PGothic" charset="0"/>
                          <a:cs typeface="Arial" charset="0"/>
                        </a:rPr>
                        <a:t>ematomi subdurali</a:t>
                      </a:r>
                      <a:br>
                        <a:rPr kumimoji="0" lang="it-IT" sz="1400" b="0" i="0" u="none" strike="noStrike" cap="none" normalizeH="0" baseline="0">
                          <a:ln>
                            <a:noFill/>
                          </a:ln>
                          <a:solidFill>
                            <a:srgbClr val="000000"/>
                          </a:solidFill>
                          <a:effectLst/>
                          <a:latin typeface="Century Schoolbook" charset="0"/>
                          <a:ea typeface="MS PGothic" charset="0"/>
                          <a:cs typeface="Arial" charset="0"/>
                        </a:rPr>
                      </a:br>
                      <a:r>
                        <a:rPr kumimoji="0" lang="it-IT" sz="1400" b="0" i="0" u="none" strike="noStrike" cap="none" normalizeH="0" baseline="0">
                          <a:ln>
                            <a:noFill/>
                          </a:ln>
                          <a:solidFill>
                            <a:srgbClr val="000000"/>
                          </a:solidFill>
                          <a:effectLst/>
                          <a:latin typeface="Century Schoolbook" charset="0"/>
                          <a:ea typeface="MS PGothic" charset="0"/>
                          <a:cs typeface="Arial" charset="0"/>
                        </a:rPr>
                        <a:t>emorragie derivanti da distacco del cuoio capelluto in seguito a tirate di capelli</a:t>
                      </a:r>
                    </a:p>
                  </a:txBody>
                  <a:tcPr marL="90000" marR="90000" marT="556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a:ln>
                            <a:noFill/>
                          </a:ln>
                          <a:solidFill>
                            <a:srgbClr val="000000"/>
                          </a:solidFill>
                          <a:effectLst/>
                          <a:latin typeface="Century Schoolbook" charset="0"/>
                          <a:ea typeface="MS PGothic" charset="0"/>
                          <a:cs typeface="Arial" charset="0"/>
                        </a:rPr>
                        <a:t>diffusione ampia e sproporzionata di ferite lievi a diversi stadi di guarigione, non curate adeguatamente e tempestivamente o di pregresse fratture ossee in via di risoluzione spontanea</a:t>
                      </a:r>
                    </a:p>
                  </a:txBody>
                  <a:tcPr marL="90000" marR="90000" marT="556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EDE8"/>
                    </a:solidFill>
                  </a:tcPr>
                </a:tc>
              </a:tr>
              <a:tr h="1968500">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a:ln>
                            <a:noFill/>
                          </a:ln>
                          <a:solidFill>
                            <a:srgbClr val="000000"/>
                          </a:solidFill>
                          <a:effectLst/>
                          <a:latin typeface="Century Schoolbook" charset="0"/>
                          <a:ea typeface="MS PGothic" charset="0"/>
                          <a:cs typeface="Arial" charset="0"/>
                        </a:rPr>
                        <a:t>ciocche di capelli strappate</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4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56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a:ln>
                            <a:noFill/>
                          </a:ln>
                          <a:solidFill>
                            <a:srgbClr val="000000"/>
                          </a:solidFill>
                          <a:effectLst/>
                          <a:latin typeface="Century Schoolbook" charset="0"/>
                          <a:ea typeface="MS PGothic" charset="0"/>
                          <a:cs typeface="Arial" charset="0"/>
                        </a:rPr>
                        <a:t>- deficit nella crescita staturo ponderale in assenza di cause specifiche (failure to thrive)</a:t>
                      </a:r>
                      <a:br>
                        <a:rPr kumimoji="0" lang="it-IT" sz="1400" b="0" i="0" u="none" strike="noStrike" cap="none" normalizeH="0" baseline="0">
                          <a:ln>
                            <a:noFill/>
                          </a:ln>
                          <a:solidFill>
                            <a:srgbClr val="000000"/>
                          </a:solidFill>
                          <a:effectLst/>
                          <a:latin typeface="Century Schoolbook" charset="0"/>
                          <a:ea typeface="MS PGothic" charset="0"/>
                          <a:cs typeface="Arial" charset="0"/>
                        </a:rPr>
                      </a:br>
                      <a:r>
                        <a:rPr kumimoji="0" lang="it-IT" sz="1400" b="0" i="0" u="none" strike="noStrike" cap="none" normalizeH="0" baseline="0">
                          <a:ln>
                            <a:noFill/>
                          </a:ln>
                          <a:solidFill>
                            <a:srgbClr val="000000"/>
                          </a:solidFill>
                          <a:effectLst/>
                          <a:latin typeface="Century Schoolbook" charset="0"/>
                          <a:ea typeface="MS PGothic" charset="0"/>
                          <a:cs typeface="Arial" charset="0"/>
                        </a:rPr>
                        <a:t>- abbigliamento inadeguato alle condizioni climatiche che lascia intuire il desiderio di nascondere i segni del maltrattamento (maniche lunghe, sciarpe, maglie a collo alto)</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4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562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r>
            </a:tbl>
          </a:graphicData>
        </a:graphic>
      </p:graphicFrame>
      <p:pic>
        <p:nvPicPr>
          <p:cNvPr id="79896" name="immagine_prodotto" descr="Progetto G.A.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77141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714375" y="142875"/>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endParaRPr lang="it-IT" sz="2400">
              <a:solidFill>
                <a:srgbClr val="FF0000"/>
              </a:solidFill>
              <a:latin typeface="Century Schoolbook" charset="0"/>
            </a:endParaRPr>
          </a:p>
        </p:txBody>
      </p:sp>
      <p:sp>
        <p:nvSpPr>
          <p:cNvPr id="80899" name="Text Box 2"/>
          <p:cNvSpPr txBox="1">
            <a:spLocks noChangeArrowheads="1"/>
          </p:cNvSpPr>
          <p:nvPr/>
        </p:nvSpPr>
        <p:spPr bwMode="auto">
          <a:xfrm>
            <a:off x="590550" y="292100"/>
            <a:ext cx="82296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algn="ctr" eaLnBrk="1" hangingPunct="1">
              <a:spcBef>
                <a:spcPts val="600"/>
              </a:spcBef>
              <a:buClrTx/>
              <a:buSzPct val="70000"/>
              <a:buFontTx/>
              <a:buNone/>
            </a:pPr>
            <a:endParaRPr lang="it-IT" sz="2400" b="1">
              <a:solidFill>
                <a:srgbClr val="000000"/>
              </a:solidFill>
              <a:latin typeface="Century Schoolbook" charset="0"/>
            </a:endParaRPr>
          </a:p>
          <a:p>
            <a:pPr algn="ctr" eaLnBrk="1" hangingPunct="1">
              <a:spcBef>
                <a:spcPts val="600"/>
              </a:spcBef>
              <a:buClrTx/>
              <a:buSzPct val="70000"/>
              <a:buFontTx/>
              <a:buNone/>
            </a:pPr>
            <a:endParaRPr lang="it-IT" sz="2400" b="1">
              <a:solidFill>
                <a:srgbClr val="000000"/>
              </a:solidFill>
              <a:latin typeface="Century Schoolbook" charset="0"/>
            </a:endParaRPr>
          </a:p>
          <a:p>
            <a:pPr algn="ctr" eaLnBrk="1" hangingPunct="1">
              <a:spcBef>
                <a:spcPts val="600"/>
              </a:spcBef>
              <a:buClrTx/>
              <a:buSzPct val="70000"/>
              <a:buFontTx/>
              <a:buNone/>
            </a:pPr>
            <a:endParaRPr lang="it-IT" sz="2400" b="1">
              <a:solidFill>
                <a:srgbClr val="000000"/>
              </a:solidFill>
              <a:latin typeface="Century Schoolbook" charset="0"/>
            </a:endParaRPr>
          </a:p>
          <a:p>
            <a:pPr algn="ctr" eaLnBrk="1" hangingPunct="1">
              <a:spcBef>
                <a:spcPts val="600"/>
              </a:spcBef>
              <a:buClrTx/>
              <a:buSzPct val="70000"/>
              <a:buFontTx/>
              <a:buNone/>
            </a:pPr>
            <a:r>
              <a:rPr lang="it-IT" sz="2400" b="1">
                <a:solidFill>
                  <a:srgbClr val="000000"/>
                </a:solidFill>
                <a:latin typeface="Century Schoolbook" charset="0"/>
              </a:rPr>
              <a:t>Presentazioni pediatriche</a:t>
            </a:r>
          </a:p>
          <a:p>
            <a:pPr eaLnBrk="1" hangingPunct="1">
              <a:spcBef>
                <a:spcPts val="600"/>
              </a:spcBef>
              <a:buClr>
                <a:srgbClr val="FE8637"/>
              </a:buClr>
              <a:buSzPct val="70000"/>
              <a:buFont typeface="Wingdings" charset="0"/>
              <a:buChar char=""/>
            </a:pPr>
            <a:r>
              <a:rPr lang="it-IT" sz="1600" b="1">
                <a:solidFill>
                  <a:srgbClr val="000000"/>
                </a:solidFill>
                <a:latin typeface="Century Schoolbook" charset="0"/>
              </a:rPr>
              <a:t>Acute</a:t>
            </a:r>
          </a:p>
          <a:p>
            <a:pPr eaLnBrk="1" hangingPunct="1">
              <a:spcBef>
                <a:spcPts val="600"/>
              </a:spcBef>
              <a:buClr>
                <a:srgbClr val="FE8637"/>
              </a:buClr>
              <a:buSzPct val="70000"/>
              <a:buFont typeface="Wingdings" charset="0"/>
              <a:buChar char=""/>
            </a:pPr>
            <a:r>
              <a:rPr lang="en-US" sz="1600">
                <a:solidFill>
                  <a:srgbClr val="000000"/>
                </a:solidFill>
                <a:latin typeface="Century Schoolbook" charset="0"/>
              </a:rPr>
              <a:t>ALTE = acute life treathening event</a:t>
            </a:r>
          </a:p>
          <a:p>
            <a:pPr eaLnBrk="1" hangingPunct="1">
              <a:spcBef>
                <a:spcPts val="600"/>
              </a:spcBef>
              <a:buClr>
                <a:srgbClr val="FE8637"/>
              </a:buClr>
              <a:buSzPct val="70000"/>
              <a:buFont typeface="Wingdings" charset="0"/>
              <a:buChar char=""/>
            </a:pPr>
            <a:r>
              <a:rPr lang="it-IT" sz="1600">
                <a:solidFill>
                  <a:srgbClr val="000000"/>
                </a:solidFill>
                <a:latin typeface="Century Schoolbook" charset="0"/>
              </a:rPr>
              <a:t>Alterazioni coscienza</a:t>
            </a:r>
          </a:p>
          <a:p>
            <a:pPr eaLnBrk="1" hangingPunct="1">
              <a:spcBef>
                <a:spcPts val="600"/>
              </a:spcBef>
              <a:buClr>
                <a:srgbClr val="FE8637"/>
              </a:buClr>
              <a:buSzPct val="70000"/>
              <a:buFont typeface="Wingdings" charset="0"/>
              <a:buChar char=""/>
            </a:pPr>
            <a:r>
              <a:rPr lang="it-IT" sz="1600">
                <a:solidFill>
                  <a:srgbClr val="000000"/>
                </a:solidFill>
                <a:latin typeface="Century Schoolbook" charset="0"/>
              </a:rPr>
              <a:t>Avvelenamento</a:t>
            </a:r>
          </a:p>
          <a:p>
            <a:pPr eaLnBrk="1" hangingPunct="1">
              <a:spcBef>
                <a:spcPts val="600"/>
              </a:spcBef>
              <a:buClr>
                <a:srgbClr val="FE8637"/>
              </a:buClr>
              <a:buSzPct val="70000"/>
              <a:buFont typeface="Wingdings" charset="0"/>
              <a:buChar char=""/>
            </a:pPr>
            <a:r>
              <a:rPr lang="it-IT" sz="1600">
                <a:solidFill>
                  <a:srgbClr val="000000"/>
                </a:solidFill>
                <a:latin typeface="Century Schoolbook" charset="0"/>
              </a:rPr>
              <a:t>Annegamento</a:t>
            </a:r>
          </a:p>
          <a:p>
            <a:pPr eaLnBrk="1" hangingPunct="1">
              <a:spcBef>
                <a:spcPts val="600"/>
              </a:spcBef>
              <a:buClr>
                <a:srgbClr val="FE8637"/>
              </a:buClr>
              <a:buSzPct val="70000"/>
              <a:buFont typeface="Wingdings" charset="0"/>
              <a:buChar char=""/>
            </a:pPr>
            <a:r>
              <a:rPr lang="it-IT" sz="1600">
                <a:solidFill>
                  <a:srgbClr val="000000"/>
                </a:solidFill>
                <a:latin typeface="Century Schoolbook" charset="0"/>
              </a:rPr>
              <a:t>Gravidanza</a:t>
            </a:r>
          </a:p>
          <a:p>
            <a:pPr eaLnBrk="1" hangingPunct="1">
              <a:spcBef>
                <a:spcPts val="600"/>
              </a:spcBef>
              <a:buClr>
                <a:srgbClr val="FE8637"/>
              </a:buClr>
              <a:buSzPct val="70000"/>
              <a:buFont typeface="Wingdings" charset="0"/>
              <a:buChar char=""/>
            </a:pPr>
            <a:r>
              <a:rPr lang="it-IT" sz="1600">
                <a:solidFill>
                  <a:srgbClr val="000000"/>
                </a:solidFill>
                <a:latin typeface="Century Schoolbook" charset="0"/>
              </a:rPr>
              <a:t>Eventi (apnea, diarrea, convulsioni)</a:t>
            </a:r>
          </a:p>
          <a:p>
            <a:pPr eaLnBrk="1" hangingPunct="1">
              <a:spcBef>
                <a:spcPts val="600"/>
              </a:spcBef>
              <a:buClr>
                <a:srgbClr val="FE8637"/>
              </a:buClr>
              <a:buSzPct val="70000"/>
              <a:buFont typeface="Wingdings" charset="0"/>
              <a:buChar char=""/>
            </a:pPr>
            <a:r>
              <a:rPr lang="it-IT" sz="1600">
                <a:solidFill>
                  <a:srgbClr val="000000"/>
                </a:solidFill>
                <a:latin typeface="Century Schoolbook" charset="0"/>
              </a:rPr>
              <a:t>Quadro acuto senza spiegazioni</a:t>
            </a:r>
          </a:p>
          <a:p>
            <a:pPr eaLnBrk="1" hangingPunct="1">
              <a:spcBef>
                <a:spcPts val="600"/>
              </a:spcBef>
              <a:buClr>
                <a:srgbClr val="FE8637"/>
              </a:buClr>
              <a:buSzPct val="70000"/>
              <a:buFont typeface="Wingdings" charset="0"/>
              <a:buChar char=""/>
            </a:pPr>
            <a:r>
              <a:rPr lang="it-IT" sz="1600">
                <a:solidFill>
                  <a:srgbClr val="000000"/>
                </a:solidFill>
                <a:latin typeface="Century Schoolbook" charset="0"/>
              </a:rPr>
              <a:t>Fratture</a:t>
            </a:r>
          </a:p>
          <a:p>
            <a:pPr eaLnBrk="1" hangingPunct="1">
              <a:spcBef>
                <a:spcPts val="600"/>
              </a:spcBef>
              <a:buClr>
                <a:srgbClr val="FE8637"/>
              </a:buClr>
              <a:buSzPct val="70000"/>
              <a:buFont typeface="Wingdings" charset="0"/>
              <a:buChar char=""/>
            </a:pPr>
            <a:r>
              <a:rPr lang="it-IT" sz="1600" b="1">
                <a:solidFill>
                  <a:srgbClr val="000000"/>
                </a:solidFill>
                <a:latin typeface="Century Schoolbook" charset="0"/>
              </a:rPr>
              <a:t>Croniche e ricorrenti</a:t>
            </a:r>
          </a:p>
          <a:p>
            <a:pPr eaLnBrk="1" hangingPunct="1">
              <a:spcBef>
                <a:spcPts val="600"/>
              </a:spcBef>
              <a:buClr>
                <a:srgbClr val="FE8637"/>
              </a:buClr>
              <a:buSzPct val="70000"/>
              <a:buFont typeface="Wingdings" charset="0"/>
              <a:buChar char=""/>
            </a:pPr>
            <a:r>
              <a:rPr lang="it-IT" sz="1600">
                <a:solidFill>
                  <a:srgbClr val="000000"/>
                </a:solidFill>
                <a:latin typeface="Century Schoolbook" charset="0"/>
              </a:rPr>
              <a:t>Dolore addominale, cefalea, disturbi sonno                                              </a:t>
            </a:r>
          </a:p>
          <a:p>
            <a:pPr eaLnBrk="1" hangingPunct="1">
              <a:spcBef>
                <a:spcPts val="600"/>
              </a:spcBef>
              <a:buClr>
                <a:srgbClr val="FE8637"/>
              </a:buClr>
              <a:buSzPct val="70000"/>
              <a:buFont typeface="Wingdings" charset="0"/>
              <a:buChar char=""/>
            </a:pPr>
            <a:r>
              <a:rPr lang="it-IT" sz="1600">
                <a:solidFill>
                  <a:srgbClr val="000000"/>
                </a:solidFill>
                <a:latin typeface="Century Schoolbook" charset="0"/>
              </a:rPr>
              <a:t>Disturbi urinari/ genitali</a:t>
            </a:r>
          </a:p>
          <a:p>
            <a:pPr eaLnBrk="1" hangingPunct="1">
              <a:spcBef>
                <a:spcPts val="600"/>
              </a:spcBef>
              <a:buClr>
                <a:srgbClr val="FE8637"/>
              </a:buClr>
              <a:buSzPct val="70000"/>
              <a:buFont typeface="Wingdings" charset="0"/>
              <a:buChar char=""/>
            </a:pPr>
            <a:r>
              <a:rPr lang="it-IT" sz="1600">
                <a:solidFill>
                  <a:srgbClr val="000000"/>
                </a:solidFill>
                <a:latin typeface="Century Schoolbook" charset="0"/>
              </a:rPr>
              <a:t>Attacchi panico/ tentato suicidio</a:t>
            </a:r>
          </a:p>
          <a:p>
            <a:pPr eaLnBrk="1" hangingPunct="1">
              <a:spcBef>
                <a:spcPts val="600"/>
              </a:spcBef>
              <a:buClr>
                <a:srgbClr val="FE8637"/>
              </a:buClr>
              <a:buSzPct val="70000"/>
              <a:buFont typeface="Wingdings" charset="0"/>
              <a:buChar char=""/>
            </a:pPr>
            <a:r>
              <a:rPr lang="it-IT" sz="1600">
                <a:solidFill>
                  <a:srgbClr val="000000"/>
                </a:solidFill>
                <a:latin typeface="Century Schoolbook" charset="0"/>
              </a:rPr>
              <a:t>Disturbi comportamento</a:t>
            </a:r>
          </a:p>
          <a:p>
            <a:pPr eaLnBrk="1" hangingPunct="1">
              <a:spcBef>
                <a:spcPts val="600"/>
              </a:spcBef>
              <a:buClr>
                <a:srgbClr val="FE8637"/>
              </a:buClr>
              <a:buSzPct val="70000"/>
              <a:buFont typeface="Wingdings" charset="0"/>
              <a:buChar char=""/>
            </a:pPr>
            <a:r>
              <a:rPr lang="it-IT" sz="1600">
                <a:solidFill>
                  <a:srgbClr val="000000"/>
                </a:solidFill>
                <a:latin typeface="Century Schoolbook" charset="0"/>
              </a:rPr>
              <a:t>Accessi ripetuti per episodi minori </a:t>
            </a:r>
          </a:p>
          <a:p>
            <a:pPr eaLnBrk="1" hangingPunct="1">
              <a:spcBef>
                <a:spcPts val="600"/>
              </a:spcBef>
              <a:buClr>
                <a:srgbClr val="FE8637"/>
              </a:buClr>
              <a:buSzPct val="70000"/>
              <a:buFont typeface="Wingdings" charset="0"/>
              <a:buNone/>
            </a:pPr>
            <a:endParaRPr lang="it-IT" sz="1600">
              <a:solidFill>
                <a:srgbClr val="000000"/>
              </a:solidFill>
              <a:latin typeface="Century Schoolbook" charset="0"/>
            </a:endParaRPr>
          </a:p>
        </p:txBody>
      </p:sp>
      <p:sp>
        <p:nvSpPr>
          <p:cNvPr id="80900" name="AutoShape 3"/>
          <p:cNvSpPr>
            <a:spLocks noChangeArrowheads="1"/>
          </p:cNvSpPr>
          <p:nvPr/>
        </p:nvSpPr>
        <p:spPr bwMode="auto">
          <a:xfrm>
            <a:off x="5508625" y="5516563"/>
            <a:ext cx="914400" cy="914400"/>
          </a:xfrm>
          <a:custGeom>
            <a:avLst/>
            <a:gdLst>
              <a:gd name="T0" fmla="*/ 457200 w 914400"/>
              <a:gd name="T1" fmla="*/ 0 h 914400"/>
              <a:gd name="T2" fmla="*/ 1 w 914400"/>
              <a:gd name="T3" fmla="*/ 349269 h 914400"/>
              <a:gd name="T4" fmla="*/ 174635 w 914400"/>
              <a:gd name="T5" fmla="*/ 914397 h 914400"/>
              <a:gd name="T6" fmla="*/ 739765 w 914400"/>
              <a:gd name="T7" fmla="*/ 914397 h 914400"/>
              <a:gd name="T8" fmla="*/ 914399 w 914400"/>
              <a:gd name="T9" fmla="*/ 349269 h 914400"/>
              <a:gd name="T10" fmla="*/ 0 60000 65536"/>
              <a:gd name="T11" fmla="*/ 0 60000 65536"/>
              <a:gd name="T12" fmla="*/ 0 60000 65536"/>
              <a:gd name="T13" fmla="*/ 0 60000 65536"/>
              <a:gd name="T14" fmla="*/ 0 60000 65536"/>
              <a:gd name="T15" fmla="*/ 282568 w 914400"/>
              <a:gd name="T16" fmla="*/ 349271 h 914400"/>
              <a:gd name="T17" fmla="*/ 631832 w 914400"/>
              <a:gd name="T18" fmla="*/ 698535 h 914400"/>
            </a:gdLst>
            <a:ahLst/>
            <a:cxnLst>
              <a:cxn ang="T10">
                <a:pos x="T0" y="T1"/>
              </a:cxn>
              <a:cxn ang="T11">
                <a:pos x="T2" y="T3"/>
              </a:cxn>
              <a:cxn ang="T12">
                <a:pos x="T4" y="T5"/>
              </a:cxn>
              <a:cxn ang="T13">
                <a:pos x="T6" y="T7"/>
              </a:cxn>
              <a:cxn ang="T14">
                <a:pos x="T8" y="T9"/>
              </a:cxn>
            </a:cxnLst>
            <a:rect l="T15" t="T16" r="T17" b="T18"/>
            <a:pathLst>
              <a:path w="914400" h="914400">
                <a:moveTo>
                  <a:pt x="1" y="349269"/>
                </a:moveTo>
                <a:lnTo>
                  <a:pt x="349272" y="349271"/>
                </a:lnTo>
                <a:lnTo>
                  <a:pt x="457200" y="0"/>
                </a:lnTo>
                <a:lnTo>
                  <a:pt x="565128" y="349271"/>
                </a:lnTo>
                <a:lnTo>
                  <a:pt x="914399" y="349269"/>
                </a:lnTo>
                <a:lnTo>
                  <a:pt x="631832" y="565127"/>
                </a:lnTo>
                <a:lnTo>
                  <a:pt x="739765" y="914397"/>
                </a:lnTo>
                <a:lnTo>
                  <a:pt x="457200" y="698535"/>
                </a:lnTo>
                <a:lnTo>
                  <a:pt x="174635" y="914397"/>
                </a:lnTo>
                <a:lnTo>
                  <a:pt x="282568" y="565127"/>
                </a:lnTo>
                <a:close/>
              </a:path>
            </a:pathLst>
          </a:custGeom>
          <a:solidFill>
            <a:srgbClr val="FE8637"/>
          </a:solidFill>
          <a:ln w="25560">
            <a:solidFill>
              <a:srgbClr val="BB6126"/>
            </a:solidFill>
            <a:miter lim="800000"/>
            <a:headEnd/>
            <a:tailEnd/>
          </a:ln>
        </p:spPr>
        <p:txBody>
          <a:bodyPr wrap="none" anchor="ctr"/>
          <a:lstStyle/>
          <a:p>
            <a:endParaRPr lang="it-IT"/>
          </a:p>
        </p:txBody>
      </p:sp>
      <p:pic>
        <p:nvPicPr>
          <p:cNvPr id="809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1557338"/>
            <a:ext cx="10715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0902"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Rettangolo 7"/>
          <p:cNvSpPr>
            <a:spLocks noChangeArrowheads="1"/>
          </p:cNvSpPr>
          <p:nvPr/>
        </p:nvSpPr>
        <p:spPr bwMode="auto">
          <a:xfrm>
            <a:off x="684213" y="260350"/>
            <a:ext cx="6173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solidFill>
                  <a:srgbClr val="575F6D"/>
                </a:solidFill>
                <a:latin typeface="Century Schoolbook" charset="0"/>
              </a:rPr>
              <a:t>Conseguenze mediche e psicologiche della violenza diretta ed indiretta: luci ed ombre</a:t>
            </a:r>
            <a:endParaRPr lang="it-IT"/>
          </a:p>
        </p:txBody>
      </p:sp>
    </p:spTree>
    <p:extLst>
      <p:ext uri="{BB962C8B-B14F-4D97-AF65-F5344CB8AC3E}">
        <p14:creationId xmlns:p14="http://schemas.microsoft.com/office/powerpoint/2010/main" val="22763177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olo 1"/>
          <p:cNvSpPr>
            <a:spLocks noGrp="1"/>
          </p:cNvSpPr>
          <p:nvPr>
            <p:ph type="title"/>
          </p:nvPr>
        </p:nvSpPr>
        <p:spPr/>
        <p:txBody>
          <a:bodyPr/>
          <a:lstStyle/>
          <a:p>
            <a:r>
              <a:rPr lang="it-IT" sz="2000">
                <a:latin typeface="Century Schoolbook" charset="0"/>
                <a:ea typeface="MS PGothic" charset="0"/>
              </a:rPr>
              <a:t>Conseguenze mediche e psicologiche della violenza diretta ed indiretta: luci ed ombre</a:t>
            </a:r>
            <a:br>
              <a:rPr lang="it-IT" sz="2000">
                <a:latin typeface="Century Schoolbook" charset="0"/>
                <a:ea typeface="MS PGothic" charset="0"/>
              </a:rPr>
            </a:br>
            <a:endParaRPr lang="it-IT" sz="2000">
              <a:latin typeface="Century Schoolbook" charset="0"/>
              <a:ea typeface="MS PGothic" charset="0"/>
            </a:endParaRPr>
          </a:p>
        </p:txBody>
      </p:sp>
      <p:sp>
        <p:nvSpPr>
          <p:cNvPr id="3" name="Segnaposto contenuto 2"/>
          <p:cNvSpPr>
            <a:spLocks noGrp="1"/>
          </p:cNvSpPr>
          <p:nvPr>
            <p:ph idx="1"/>
          </p:nvPr>
        </p:nvSpPr>
        <p:spPr/>
        <p:txBody>
          <a:bodyPr/>
          <a:lstStyle/>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r>
              <a:rPr lang="it-IT" sz="3200" dirty="0" smtClean="0">
                <a:solidFill>
                  <a:schemeClr val="accent2">
                    <a:lumMod val="50000"/>
                  </a:schemeClr>
                </a:solidFill>
                <a:ea typeface="+mn-ea"/>
                <a:cs typeface="+mn-cs"/>
              </a:rPr>
              <a:t>Accoglienza e </a:t>
            </a:r>
            <a:r>
              <a:rPr lang="it-IT" sz="3200" dirty="0" err="1" smtClean="0">
                <a:solidFill>
                  <a:schemeClr val="accent2">
                    <a:lumMod val="50000"/>
                  </a:schemeClr>
                </a:solidFill>
                <a:ea typeface="+mn-ea"/>
                <a:cs typeface="+mn-cs"/>
              </a:rPr>
              <a:t>pitfalls</a:t>
            </a:r>
            <a:endParaRPr lang="it-IT" sz="3200" dirty="0" smtClean="0">
              <a:solidFill>
                <a:schemeClr val="accent2">
                  <a:lumMod val="50000"/>
                </a:schemeClr>
              </a:solidFill>
              <a:ea typeface="+mn-ea"/>
              <a:cs typeface="+mn-cs"/>
            </a:endParaRPr>
          </a:p>
          <a:p>
            <a:pPr algn="ctr">
              <a:buFont typeface="Times New Roman" pitchFamily="18" charset="0"/>
              <a:buNone/>
              <a:defRPr/>
            </a:pPr>
            <a:endParaRPr lang="it-IT" dirty="0">
              <a:ea typeface="+mn-ea"/>
              <a:cs typeface="+mn-cs"/>
            </a:endParaRPr>
          </a:p>
        </p:txBody>
      </p:sp>
      <p:sp>
        <p:nvSpPr>
          <p:cNvPr id="4" name="Segnaposto data 3"/>
          <p:cNvSpPr>
            <a:spLocks noGrp="1"/>
          </p:cNvSpPr>
          <p:nvPr>
            <p:ph type="dt" sz="quarter" idx="10"/>
          </p:nvPr>
        </p:nvSpPr>
        <p:spPr>
          <a:xfrm>
            <a:off x="9972675" y="604838"/>
            <a:ext cx="823913" cy="46037"/>
          </a:xfrm>
        </p:spPr>
        <p:txBody>
          <a:bodyPr/>
          <a:lstStyle/>
          <a:p>
            <a:pPr>
              <a:defRPr/>
            </a:pPr>
            <a:endParaRPr lang="it-IT" dirty="0"/>
          </a:p>
        </p:txBody>
      </p:sp>
      <p:pic>
        <p:nvPicPr>
          <p:cNvPr id="81925" name="immagine_prodotto" descr="Progetto G.A.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333375"/>
            <a:ext cx="9398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2085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457200" y="0"/>
            <a:ext cx="8229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endParaRPr lang="it-IT" sz="2400">
              <a:solidFill>
                <a:srgbClr val="FF0000"/>
              </a:solidFill>
              <a:latin typeface="Comic Sans MS" charset="0"/>
            </a:endParaRPr>
          </a:p>
        </p:txBody>
      </p:sp>
      <p:sp>
        <p:nvSpPr>
          <p:cNvPr id="82947" name="Text Box 2"/>
          <p:cNvSpPr txBox="1">
            <a:spLocks noChangeArrowheads="1"/>
          </p:cNvSpPr>
          <p:nvPr/>
        </p:nvSpPr>
        <p:spPr bwMode="auto">
          <a:xfrm>
            <a:off x="179388" y="1960563"/>
            <a:ext cx="428942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2900"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marL="639763"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lvl="1" eaLnBrk="1" hangingPunct="1">
              <a:spcBef>
                <a:spcPts val="400"/>
              </a:spcBef>
              <a:buClrTx/>
              <a:buSzPct val="80000"/>
              <a:buFontTx/>
              <a:buNone/>
            </a:pPr>
            <a:r>
              <a:rPr lang="it-IT" sz="1600" b="1">
                <a:solidFill>
                  <a:srgbClr val="000000"/>
                </a:solidFill>
                <a:latin typeface="Century Schoolbook" charset="0"/>
              </a:rPr>
              <a:t>INGRESSO</a:t>
            </a:r>
          </a:p>
          <a:p>
            <a:pPr lvl="1" eaLnBrk="1" hangingPunct="1">
              <a:spcBef>
                <a:spcPts val="400"/>
              </a:spcBef>
              <a:buClr>
                <a:srgbClr val="FE8637"/>
              </a:buClr>
              <a:buSzPct val="80000"/>
              <a:buFont typeface="Wingdings 2" charset="0"/>
              <a:buChar char=""/>
            </a:pPr>
            <a:r>
              <a:rPr lang="it-IT" sz="1600">
                <a:solidFill>
                  <a:srgbClr val="000000"/>
                </a:solidFill>
                <a:latin typeface="Century Schoolbook" charset="0"/>
              </a:rPr>
              <a:t>Codice colore adeguato </a:t>
            </a:r>
          </a:p>
          <a:p>
            <a:pPr lvl="1" eaLnBrk="1" hangingPunct="1">
              <a:spcBef>
                <a:spcPts val="400"/>
              </a:spcBef>
              <a:buClrTx/>
              <a:buSzPct val="80000"/>
              <a:buFontTx/>
              <a:buNone/>
            </a:pPr>
            <a:r>
              <a:rPr lang="it-IT" sz="1600">
                <a:solidFill>
                  <a:srgbClr val="000000"/>
                </a:solidFill>
                <a:latin typeface="Century Schoolbook" charset="0"/>
              </a:rPr>
              <a:t>     (</a:t>
            </a:r>
            <a:r>
              <a:rPr lang="it-IT" sz="1600">
                <a:solidFill>
                  <a:srgbClr val="FF0000"/>
                </a:solidFill>
                <a:latin typeface="Century Schoolbook" charset="0"/>
              </a:rPr>
              <a:t>R</a:t>
            </a:r>
            <a:r>
              <a:rPr lang="it-IT" sz="1600">
                <a:solidFill>
                  <a:srgbClr val="000000"/>
                </a:solidFill>
                <a:latin typeface="Century Schoolbook" charset="0"/>
              </a:rPr>
              <a:t>, </a:t>
            </a:r>
            <a:r>
              <a:rPr lang="it-IT" sz="1600">
                <a:solidFill>
                  <a:srgbClr val="FFC000"/>
                </a:solidFill>
                <a:latin typeface="Century Schoolbook" charset="0"/>
              </a:rPr>
              <a:t>G</a:t>
            </a:r>
            <a:r>
              <a:rPr lang="it-IT" sz="1600">
                <a:solidFill>
                  <a:srgbClr val="000000"/>
                </a:solidFill>
                <a:latin typeface="Century Schoolbook" charset="0"/>
              </a:rPr>
              <a:t>, </a:t>
            </a:r>
            <a:r>
              <a:rPr lang="it-IT" sz="1600">
                <a:solidFill>
                  <a:srgbClr val="00B050"/>
                </a:solidFill>
                <a:latin typeface="Century Schoolbook" charset="0"/>
              </a:rPr>
              <a:t>V</a:t>
            </a:r>
            <a:r>
              <a:rPr lang="it-IT" sz="1600">
                <a:solidFill>
                  <a:srgbClr val="000000"/>
                </a:solidFill>
                <a:latin typeface="Century Schoolbook" charset="0"/>
              </a:rPr>
              <a:t>)</a:t>
            </a:r>
          </a:p>
          <a:p>
            <a:pPr lvl="1" eaLnBrk="1" hangingPunct="1">
              <a:spcBef>
                <a:spcPts val="400"/>
              </a:spcBef>
              <a:buClr>
                <a:srgbClr val="FE8637"/>
              </a:buClr>
              <a:buSzPct val="80000"/>
              <a:buFont typeface="Wingdings 2" charset="0"/>
              <a:buChar char=""/>
            </a:pPr>
            <a:r>
              <a:rPr lang="it-IT" sz="1600">
                <a:solidFill>
                  <a:srgbClr val="000000"/>
                </a:solidFill>
                <a:latin typeface="Century Schoolbook" charset="0"/>
              </a:rPr>
              <a:t>tempi di attesa</a:t>
            </a:r>
          </a:p>
          <a:p>
            <a:pPr lvl="1" eaLnBrk="1" hangingPunct="1">
              <a:spcBef>
                <a:spcPts val="400"/>
              </a:spcBef>
              <a:buClrTx/>
              <a:buSzPct val="80000"/>
              <a:buFontTx/>
              <a:buNone/>
            </a:pPr>
            <a:r>
              <a:rPr lang="it-IT" sz="1600" b="1">
                <a:solidFill>
                  <a:srgbClr val="000000"/>
                </a:solidFill>
                <a:latin typeface="Century Schoolbook" charset="0"/>
              </a:rPr>
              <a:t>TEAM PRESA IN CARICO</a:t>
            </a:r>
          </a:p>
          <a:p>
            <a:pPr lvl="1" eaLnBrk="1" hangingPunct="1">
              <a:spcBef>
                <a:spcPts val="400"/>
              </a:spcBef>
              <a:buClr>
                <a:srgbClr val="FE8637"/>
              </a:buClr>
              <a:buSzPct val="80000"/>
              <a:buFont typeface="Wingdings 2" charset="0"/>
              <a:buChar char=""/>
            </a:pPr>
            <a:r>
              <a:rPr lang="it-IT" sz="1600">
                <a:solidFill>
                  <a:srgbClr val="000000"/>
                </a:solidFill>
                <a:latin typeface="Century Schoolbook" charset="0"/>
              </a:rPr>
              <a:t>medico e infermiere  più esperti </a:t>
            </a:r>
            <a:r>
              <a:rPr lang="it-IT" sz="1600" u="sng">
                <a:solidFill>
                  <a:srgbClr val="000000"/>
                </a:solidFill>
                <a:latin typeface="Century Schoolbook" charset="0"/>
              </a:rPr>
              <a:t>in turno (e/o </a:t>
            </a:r>
            <a:r>
              <a:rPr lang="it-IT" sz="1600">
                <a:solidFill>
                  <a:srgbClr val="000000"/>
                </a:solidFill>
                <a:latin typeface="Century Schoolbook" charset="0"/>
              </a:rPr>
              <a:t>attivazione Gruppo G.A.I,A,)</a:t>
            </a:r>
          </a:p>
          <a:p>
            <a:pPr lvl="1" eaLnBrk="1" hangingPunct="1">
              <a:spcBef>
                <a:spcPts val="400"/>
              </a:spcBef>
              <a:buClr>
                <a:srgbClr val="FE8637"/>
              </a:buClr>
              <a:buSzPct val="80000"/>
              <a:buFont typeface="Wingdings 2" charset="0"/>
              <a:buChar char=""/>
            </a:pPr>
            <a:r>
              <a:rPr lang="it-IT" sz="1600">
                <a:solidFill>
                  <a:srgbClr val="000000"/>
                </a:solidFill>
                <a:latin typeface="Century Schoolbook" charset="0"/>
              </a:rPr>
              <a:t>rischio: visitare bambino da soli , plurime visite, passaggio di consegne</a:t>
            </a:r>
          </a:p>
          <a:p>
            <a:pPr lvl="1" eaLnBrk="1" hangingPunct="1">
              <a:spcBef>
                <a:spcPts val="400"/>
              </a:spcBef>
              <a:buClrTx/>
              <a:buSzPct val="80000"/>
              <a:buFontTx/>
              <a:buNone/>
            </a:pPr>
            <a:r>
              <a:rPr lang="it-IT" sz="1600" b="1">
                <a:solidFill>
                  <a:srgbClr val="000000"/>
                </a:solidFill>
                <a:latin typeface="Century Schoolbook" charset="0"/>
              </a:rPr>
              <a:t>LUOGO</a:t>
            </a:r>
          </a:p>
          <a:p>
            <a:pPr lvl="1" eaLnBrk="1" hangingPunct="1">
              <a:spcBef>
                <a:spcPts val="400"/>
              </a:spcBef>
              <a:buClr>
                <a:srgbClr val="FE8637"/>
              </a:buClr>
              <a:buSzPct val="80000"/>
              <a:buFont typeface="Wingdings 2" charset="0"/>
              <a:buChar char=""/>
            </a:pPr>
            <a:r>
              <a:rPr lang="it-IT" sz="1600">
                <a:solidFill>
                  <a:srgbClr val="000000"/>
                </a:solidFill>
                <a:latin typeface="Century Schoolbook" charset="0"/>
              </a:rPr>
              <a:t>ambiente adeguato (la miglior stanza visita possibile)</a:t>
            </a:r>
          </a:p>
          <a:p>
            <a:pPr lvl="1" eaLnBrk="1" hangingPunct="1">
              <a:spcBef>
                <a:spcPts val="400"/>
              </a:spcBef>
              <a:buClr>
                <a:srgbClr val="FE8637"/>
              </a:buClr>
              <a:buSzPct val="80000"/>
              <a:buFont typeface="Wingdings 2" charset="0"/>
              <a:buChar char=""/>
            </a:pPr>
            <a:r>
              <a:rPr lang="it-IT" sz="1600">
                <a:solidFill>
                  <a:srgbClr val="000000"/>
                </a:solidFill>
                <a:latin typeface="Century Schoolbook" charset="0"/>
              </a:rPr>
              <a:t>tentare di evitare interruzioni</a:t>
            </a:r>
          </a:p>
          <a:p>
            <a:pPr lvl="1" eaLnBrk="1" hangingPunct="1">
              <a:spcBef>
                <a:spcPts val="400"/>
              </a:spcBef>
              <a:buClr>
                <a:srgbClr val="FE8637"/>
              </a:buClr>
              <a:buSzPct val="80000"/>
              <a:buFont typeface="Wingdings 2" charset="0"/>
              <a:buChar char=""/>
            </a:pPr>
            <a:r>
              <a:rPr lang="it-IT" sz="1600">
                <a:solidFill>
                  <a:srgbClr val="000000"/>
                </a:solidFill>
                <a:latin typeface="Century Schoolbook" charset="0"/>
              </a:rPr>
              <a:t>prendersi il tempo necessario</a:t>
            </a:r>
          </a:p>
          <a:p>
            <a:pPr lvl="1" eaLnBrk="1" hangingPunct="1">
              <a:spcBef>
                <a:spcPts val="400"/>
              </a:spcBef>
              <a:buClr>
                <a:srgbClr val="FE8637"/>
              </a:buClr>
              <a:buSzPct val="80000"/>
              <a:buFont typeface="Wingdings 2" charset="0"/>
              <a:buChar char=""/>
            </a:pPr>
            <a:r>
              <a:rPr lang="it-IT" sz="1600">
                <a:solidFill>
                  <a:srgbClr val="000000"/>
                </a:solidFill>
                <a:latin typeface="Century Schoolbook" charset="0"/>
              </a:rPr>
              <a:t>contattare consulenti</a:t>
            </a:r>
          </a:p>
        </p:txBody>
      </p:sp>
      <p:sp>
        <p:nvSpPr>
          <p:cNvPr id="82948" name="Text Box 3"/>
          <p:cNvSpPr txBox="1">
            <a:spLocks noChangeArrowheads="1"/>
          </p:cNvSpPr>
          <p:nvPr/>
        </p:nvSpPr>
        <p:spPr bwMode="auto">
          <a:xfrm>
            <a:off x="4211638" y="1773238"/>
            <a:ext cx="4473575"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2900"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marL="639763"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marL="914400" indent="-1825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marL="1185863" indent="-180975"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lvl="1" eaLnBrk="1" hangingPunct="1">
              <a:spcBef>
                <a:spcPts val="400"/>
              </a:spcBef>
              <a:buClrTx/>
              <a:buSzPct val="80000"/>
              <a:buFontTx/>
              <a:buNone/>
            </a:pPr>
            <a:r>
              <a:rPr lang="it-IT" sz="1600" b="1">
                <a:solidFill>
                  <a:srgbClr val="000000"/>
                </a:solidFill>
                <a:latin typeface="Century Schoolbook" charset="0"/>
              </a:rPr>
              <a:t>URGENZA VISITA</a:t>
            </a:r>
          </a:p>
          <a:p>
            <a:pPr lvl="1" eaLnBrk="1" hangingPunct="1">
              <a:spcBef>
                <a:spcPts val="400"/>
              </a:spcBef>
              <a:buClrTx/>
              <a:buSzPct val="80000"/>
              <a:buFontTx/>
              <a:buNone/>
            </a:pPr>
            <a:r>
              <a:rPr lang="it-IT" sz="1600">
                <a:solidFill>
                  <a:srgbClr val="000000"/>
                </a:solidFill>
                <a:latin typeface="Century Schoolbook" charset="0"/>
              </a:rPr>
              <a:t>Lesioni fisiche esaminare giorno stesso</a:t>
            </a:r>
          </a:p>
          <a:p>
            <a:pPr lvl="1" eaLnBrk="1" hangingPunct="1">
              <a:spcBef>
                <a:spcPts val="400"/>
              </a:spcBef>
              <a:buClrTx/>
              <a:buSzPct val="80000"/>
              <a:buFontTx/>
              <a:buNone/>
            </a:pPr>
            <a:r>
              <a:rPr lang="it-IT" sz="1600">
                <a:solidFill>
                  <a:srgbClr val="000000"/>
                </a:solidFill>
                <a:latin typeface="Century Schoolbook" charset="0"/>
              </a:rPr>
              <a:t>Abuso sessuale criteri</a:t>
            </a:r>
          </a:p>
          <a:p>
            <a:pPr lvl="1" eaLnBrk="1" hangingPunct="1">
              <a:spcBef>
                <a:spcPts val="400"/>
              </a:spcBef>
              <a:buClrTx/>
              <a:buSzPct val="80000"/>
              <a:buFontTx/>
              <a:buNone/>
            </a:pPr>
            <a:r>
              <a:rPr lang="it-IT" sz="1600" b="1">
                <a:solidFill>
                  <a:srgbClr val="000000"/>
                </a:solidFill>
                <a:latin typeface="Century Schoolbook" charset="0"/>
              </a:rPr>
              <a:t>ANAMNESI</a:t>
            </a:r>
          </a:p>
          <a:p>
            <a:pPr lvl="1" eaLnBrk="1" hangingPunct="1">
              <a:spcBef>
                <a:spcPts val="400"/>
              </a:spcBef>
              <a:buClrTx/>
              <a:buSzPct val="80000"/>
              <a:buFontTx/>
              <a:buNone/>
            </a:pPr>
            <a:r>
              <a:rPr lang="it-IT" sz="1600" b="1">
                <a:solidFill>
                  <a:srgbClr val="000000"/>
                </a:solidFill>
                <a:latin typeface="Century Schoolbook" charset="0"/>
              </a:rPr>
              <a:t>ESAME OBIETTIVO</a:t>
            </a:r>
          </a:p>
          <a:p>
            <a:pPr lvl="2" eaLnBrk="1" hangingPunct="1">
              <a:spcBef>
                <a:spcPts val="400"/>
              </a:spcBef>
              <a:buClr>
                <a:srgbClr val="E0752F"/>
              </a:buClr>
              <a:buSzPct val="60000"/>
              <a:buFont typeface="Wingdings" charset="0"/>
              <a:buChar char=""/>
            </a:pPr>
            <a:r>
              <a:rPr lang="it-IT" sz="1600" b="1">
                <a:solidFill>
                  <a:srgbClr val="000000"/>
                </a:solidFill>
                <a:latin typeface="Century Schoolbook" charset="0"/>
              </a:rPr>
              <a:t>Aspetto generale , pulizia, abiti</a:t>
            </a:r>
          </a:p>
          <a:p>
            <a:pPr lvl="3" eaLnBrk="1" hangingPunct="1">
              <a:spcBef>
                <a:spcPts val="400"/>
              </a:spcBef>
              <a:buClr>
                <a:srgbClr val="FEC3AE"/>
              </a:buClr>
              <a:buSzPct val="60000"/>
              <a:buFont typeface="Wingdings" charset="0"/>
              <a:buChar char=""/>
            </a:pPr>
            <a:r>
              <a:rPr lang="it-IT" sz="1600">
                <a:solidFill>
                  <a:srgbClr val="000000"/>
                </a:solidFill>
                <a:latin typeface="Century Schoolbook" charset="0"/>
              </a:rPr>
              <a:t>Accrescimento, nutrizione</a:t>
            </a:r>
          </a:p>
          <a:p>
            <a:pPr lvl="3" eaLnBrk="1" hangingPunct="1">
              <a:spcBef>
                <a:spcPts val="400"/>
              </a:spcBef>
              <a:buClr>
                <a:srgbClr val="FEC3AE"/>
              </a:buClr>
              <a:buSzPct val="60000"/>
              <a:buFont typeface="Wingdings" charset="0"/>
              <a:buChar char=""/>
            </a:pPr>
            <a:r>
              <a:rPr lang="it-IT" sz="1600">
                <a:solidFill>
                  <a:srgbClr val="000000"/>
                </a:solidFill>
                <a:latin typeface="Century Schoolbook" charset="0"/>
              </a:rPr>
              <a:t>Comportamento, collaborazione</a:t>
            </a:r>
          </a:p>
          <a:p>
            <a:pPr lvl="3" eaLnBrk="1" hangingPunct="1">
              <a:spcBef>
                <a:spcPts val="400"/>
              </a:spcBef>
              <a:buClr>
                <a:srgbClr val="FEC3AE"/>
              </a:buClr>
              <a:buSzPct val="60000"/>
              <a:buFont typeface="Wingdings" charset="0"/>
              <a:buChar char=""/>
            </a:pPr>
            <a:r>
              <a:rPr lang="it-IT" sz="1600">
                <a:solidFill>
                  <a:srgbClr val="000000"/>
                </a:solidFill>
                <a:latin typeface="Century Schoolbook" charset="0"/>
              </a:rPr>
              <a:t>Esame vari organi e apparati</a:t>
            </a:r>
          </a:p>
          <a:p>
            <a:pPr lvl="3" eaLnBrk="1" hangingPunct="1">
              <a:spcBef>
                <a:spcPts val="400"/>
              </a:spcBef>
              <a:buClr>
                <a:srgbClr val="FEC3AE"/>
              </a:buClr>
              <a:buSzPct val="60000"/>
              <a:buFont typeface="Wingdings" charset="0"/>
              <a:buChar char=""/>
            </a:pPr>
            <a:r>
              <a:rPr lang="it-IT" sz="1600">
                <a:solidFill>
                  <a:srgbClr val="000000"/>
                </a:solidFill>
                <a:latin typeface="Century Schoolbook" charset="0"/>
              </a:rPr>
              <a:t>Precisare sede, dimensioni, forma di lesioni</a:t>
            </a:r>
          </a:p>
          <a:p>
            <a:pPr lvl="3" eaLnBrk="1" hangingPunct="1">
              <a:spcBef>
                <a:spcPts val="400"/>
              </a:spcBef>
              <a:buClr>
                <a:srgbClr val="FEC3AE"/>
              </a:buClr>
              <a:buSzPct val="60000"/>
              <a:buFont typeface="Wingdings" charset="0"/>
              <a:buChar char=""/>
            </a:pPr>
            <a:r>
              <a:rPr lang="it-IT" sz="1600">
                <a:solidFill>
                  <a:srgbClr val="000000"/>
                </a:solidFill>
                <a:latin typeface="Century Schoolbook" charset="0"/>
              </a:rPr>
              <a:t>Descrivere cosa si vede, raccogliere campioni di materiale ove previsto</a:t>
            </a:r>
          </a:p>
          <a:p>
            <a:pPr lvl="3" eaLnBrk="1" hangingPunct="1">
              <a:spcBef>
                <a:spcPts val="400"/>
              </a:spcBef>
              <a:buClr>
                <a:srgbClr val="FEC3AE"/>
              </a:buClr>
              <a:buSzPct val="60000"/>
              <a:buFont typeface="Wingdings" charset="0"/>
              <a:buChar char=""/>
            </a:pPr>
            <a:r>
              <a:rPr lang="it-IT" sz="1600" b="1">
                <a:solidFill>
                  <a:srgbClr val="000000"/>
                </a:solidFill>
                <a:latin typeface="Century Schoolbook" charset="0"/>
              </a:rPr>
              <a:t>DISCUTERE i propri dubbi e le proprie preoccupazioni CON ALTRI </a:t>
            </a:r>
          </a:p>
          <a:p>
            <a:pPr lvl="1" eaLnBrk="1" hangingPunct="1">
              <a:spcBef>
                <a:spcPts val="425"/>
              </a:spcBef>
              <a:buClrTx/>
              <a:buSzPct val="80000"/>
              <a:buFontTx/>
              <a:buNone/>
            </a:pPr>
            <a:endParaRPr lang="it-IT" sz="1700" b="1">
              <a:solidFill>
                <a:srgbClr val="000000"/>
              </a:solidFill>
              <a:latin typeface="Century Schoolbook" charset="0"/>
            </a:endParaRPr>
          </a:p>
        </p:txBody>
      </p:sp>
      <p:sp>
        <p:nvSpPr>
          <p:cNvPr id="82949" name="Text Box 4"/>
          <p:cNvSpPr txBox="1">
            <a:spLocks noChangeArrowheads="1"/>
          </p:cNvSpPr>
          <p:nvPr/>
        </p:nvSpPr>
        <p:spPr bwMode="auto">
          <a:xfrm>
            <a:off x="2300288" y="1157288"/>
            <a:ext cx="3594100" cy="593725"/>
          </a:xfrm>
          <a:prstGeom prst="rect">
            <a:avLst/>
          </a:prstGeom>
          <a:solidFill>
            <a:srgbClr val="FE86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Arial" charset="0"/>
                <a:ea typeface="MS PGothic" charset="0"/>
                <a:cs typeface="MS PGothic" charset="0"/>
              </a:defRPr>
            </a:lvl1pPr>
            <a:lvl2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Arial" charset="0"/>
                <a:ea typeface="MS PGothic" charset="0"/>
                <a:cs typeface="MS PGothic" charset="0"/>
              </a:defRPr>
            </a:lvl2pPr>
            <a:lvl3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Arial" charset="0"/>
                <a:ea typeface="MS PGothic" charset="0"/>
                <a:cs typeface="MS PGothic" charset="0"/>
              </a:defRPr>
            </a:lvl3pPr>
            <a:lvl4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Arial" charset="0"/>
                <a:ea typeface="MS PGothic" charset="0"/>
                <a:cs typeface="MS PGothic" charset="0"/>
              </a:defRPr>
            </a:lvl4pPr>
            <a:lvl5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Arial" charset="0"/>
                <a:ea typeface="MS PGothic" charset="0"/>
                <a:cs typeface="MS PGothic" charset="0"/>
              </a:defRPr>
            </a:lvl9pPr>
          </a:lstStyle>
          <a:p>
            <a:pPr algn="ctr" eaLnBrk="1" hangingPunct="1">
              <a:spcBef>
                <a:spcPts val="600"/>
              </a:spcBef>
              <a:buClrTx/>
              <a:buSzPct val="70000"/>
              <a:buFontTx/>
              <a:buNone/>
            </a:pPr>
            <a:r>
              <a:rPr lang="it-IT" sz="3200" b="1">
                <a:solidFill>
                  <a:srgbClr val="FFFFFF"/>
                </a:solidFill>
                <a:latin typeface="Century Schoolbook" charset="0"/>
              </a:rPr>
              <a:t>L’accoglienza</a:t>
            </a:r>
            <a:r>
              <a:rPr lang="it-IT" sz="2000" b="1">
                <a:solidFill>
                  <a:srgbClr val="FFFFFF"/>
                </a:solidFill>
                <a:latin typeface="Century Schoolbook" charset="0"/>
              </a:rPr>
              <a:t> </a:t>
            </a:r>
          </a:p>
        </p:txBody>
      </p:sp>
      <p:sp>
        <p:nvSpPr>
          <p:cNvPr id="82950" name="Text Box 5"/>
          <p:cNvSpPr txBox="1">
            <a:spLocks noChangeArrowheads="1"/>
          </p:cNvSpPr>
          <p:nvPr/>
        </p:nvSpPr>
        <p:spPr bwMode="auto">
          <a:xfrm>
            <a:off x="5221288" y="1139825"/>
            <a:ext cx="68262" cy="396875"/>
          </a:xfrm>
          <a:prstGeom prst="rect">
            <a:avLst/>
          </a:prstGeom>
          <a:solidFill>
            <a:srgbClr val="FE863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82951" name="Line 6"/>
          <p:cNvSpPr>
            <a:spLocks noChangeShapeType="1"/>
          </p:cNvSpPr>
          <p:nvPr/>
        </p:nvSpPr>
        <p:spPr bwMode="auto">
          <a:xfrm flipV="1">
            <a:off x="4570413" y="6713538"/>
            <a:ext cx="3175" cy="4762"/>
          </a:xfrm>
          <a:prstGeom prst="line">
            <a:avLst/>
          </a:prstGeom>
          <a:noFill/>
          <a:ln w="12600">
            <a:solidFill>
              <a:srgbClr val="FF6903"/>
            </a:solidFill>
            <a:miter lim="800000"/>
            <a:headEnd/>
            <a:tailEnd/>
          </a:ln>
          <a:extLst>
            <a:ext uri="{909E8E84-426E-40dd-AFC4-6F175D3DCCD1}">
              <a14:hiddenFill xmlns:a14="http://schemas.microsoft.com/office/drawing/2010/main">
                <a:noFill/>
              </a14:hiddenFill>
            </a:ext>
          </a:extLst>
        </p:spPr>
        <p:txBody>
          <a:bodyPr/>
          <a:lstStyle/>
          <a:p>
            <a:endParaRPr lang="it-IT"/>
          </a:p>
        </p:txBody>
      </p:sp>
      <p:pic>
        <p:nvPicPr>
          <p:cNvPr id="829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125538"/>
            <a:ext cx="10715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2953"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188913"/>
            <a:ext cx="8509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Rettangolo 11"/>
          <p:cNvSpPr>
            <a:spLocks noChangeArrowheads="1"/>
          </p:cNvSpPr>
          <p:nvPr/>
        </p:nvSpPr>
        <p:spPr bwMode="auto">
          <a:xfrm>
            <a:off x="611188" y="260350"/>
            <a:ext cx="6246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solidFill>
                  <a:srgbClr val="575F6D"/>
                </a:solidFill>
                <a:latin typeface="Century Schoolbook" charset="0"/>
              </a:rPr>
              <a:t>Conseguenze mediche e psicologiche della violenza diretta ed indiretta : luci ed ombre</a:t>
            </a:r>
            <a:endParaRPr lang="it-IT"/>
          </a:p>
        </p:txBody>
      </p:sp>
    </p:spTree>
    <p:extLst>
      <p:ext uri="{BB962C8B-B14F-4D97-AF65-F5344CB8AC3E}">
        <p14:creationId xmlns:p14="http://schemas.microsoft.com/office/powerpoint/2010/main" val="158136406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1"/>
          <p:cNvSpPr>
            <a:spLocks noChangeArrowheads="1"/>
          </p:cNvSpPr>
          <p:nvPr/>
        </p:nvSpPr>
        <p:spPr bwMode="auto">
          <a:xfrm>
            <a:off x="928688" y="1714500"/>
            <a:ext cx="1343025" cy="1057275"/>
          </a:xfrm>
          <a:prstGeom prst="roundRect">
            <a:avLst>
              <a:gd name="adj" fmla="val 16667"/>
            </a:avLst>
          </a:prstGeom>
          <a:solidFill>
            <a:srgbClr val="FE8637"/>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200">
                <a:solidFill>
                  <a:srgbClr val="FFFFFF"/>
                </a:solidFill>
                <a:latin typeface="Century Schoolbook" charset="0"/>
              </a:rPr>
              <a:t>Riconoscere un abuso non  è MAI facile </a:t>
            </a:r>
          </a:p>
        </p:txBody>
      </p:sp>
      <p:cxnSp>
        <p:nvCxnSpPr>
          <p:cNvPr id="83971" name="AutoShape 2"/>
          <p:cNvCxnSpPr>
            <a:cxnSpLocks noChangeShapeType="1"/>
          </p:cNvCxnSpPr>
          <p:nvPr/>
        </p:nvCxnSpPr>
        <p:spPr bwMode="auto">
          <a:xfrm>
            <a:off x="2500313" y="2000250"/>
            <a:ext cx="1073150" cy="3175"/>
          </a:xfrm>
          <a:prstGeom prst="straightConnector1">
            <a:avLst/>
          </a:prstGeom>
          <a:noFill/>
          <a:ln w="12600">
            <a:solidFill>
              <a:srgbClr val="FF6903"/>
            </a:solidFill>
            <a:miter lim="800000"/>
            <a:headEnd/>
            <a:tailEnd type="triangle" w="med" len="med"/>
          </a:ln>
          <a:extLst>
            <a:ext uri="{909E8E84-426E-40dd-AFC4-6F175D3DCCD1}">
              <a14:hiddenFill xmlns:a14="http://schemas.microsoft.com/office/drawing/2010/main">
                <a:noFill/>
              </a14:hiddenFill>
            </a:ext>
          </a:extLst>
        </p:spPr>
      </p:cxnSp>
      <p:sp>
        <p:nvSpPr>
          <p:cNvPr id="83972" name="AutoShape 3"/>
          <p:cNvSpPr>
            <a:spLocks noChangeArrowheads="1"/>
          </p:cNvSpPr>
          <p:nvPr/>
        </p:nvSpPr>
        <p:spPr bwMode="auto">
          <a:xfrm>
            <a:off x="3643313" y="1714500"/>
            <a:ext cx="1700212" cy="1071563"/>
          </a:xfrm>
          <a:prstGeom prst="roundRect">
            <a:avLst>
              <a:gd name="adj" fmla="val 16667"/>
            </a:avLst>
          </a:prstGeom>
          <a:solidFill>
            <a:srgbClr val="FE8637"/>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200">
                <a:solidFill>
                  <a:srgbClr val="FFFFFF"/>
                </a:solidFill>
                <a:latin typeface="Century Schoolbook" charset="0"/>
              </a:rPr>
              <a:t>Formazione specifica limitata durante training pediatrico</a:t>
            </a:r>
          </a:p>
        </p:txBody>
      </p:sp>
      <p:cxnSp>
        <p:nvCxnSpPr>
          <p:cNvPr id="83973" name="AutoShape 4"/>
          <p:cNvCxnSpPr>
            <a:cxnSpLocks noChangeShapeType="1"/>
          </p:cNvCxnSpPr>
          <p:nvPr/>
        </p:nvCxnSpPr>
        <p:spPr bwMode="auto">
          <a:xfrm>
            <a:off x="5500688" y="2071688"/>
            <a:ext cx="1143000" cy="1071562"/>
          </a:xfrm>
          <a:prstGeom prst="straightConnector1">
            <a:avLst/>
          </a:prstGeom>
          <a:noFill/>
          <a:ln w="12600">
            <a:solidFill>
              <a:srgbClr val="FF6903"/>
            </a:solidFill>
            <a:miter lim="800000"/>
            <a:headEnd/>
            <a:tailEnd type="triangle" w="med" len="med"/>
          </a:ln>
          <a:extLst>
            <a:ext uri="{909E8E84-426E-40dd-AFC4-6F175D3DCCD1}">
              <a14:hiddenFill xmlns:a14="http://schemas.microsoft.com/office/drawing/2010/main">
                <a:noFill/>
              </a14:hiddenFill>
            </a:ext>
          </a:extLst>
        </p:spPr>
      </p:cxnSp>
      <p:sp>
        <p:nvSpPr>
          <p:cNvPr id="83974" name="AutoShape 5"/>
          <p:cNvSpPr>
            <a:spLocks noChangeArrowheads="1"/>
          </p:cNvSpPr>
          <p:nvPr/>
        </p:nvSpPr>
        <p:spPr bwMode="auto">
          <a:xfrm>
            <a:off x="5940425" y="3429000"/>
            <a:ext cx="1843088" cy="914400"/>
          </a:xfrm>
          <a:prstGeom prst="roundRect">
            <a:avLst>
              <a:gd name="adj" fmla="val 16667"/>
            </a:avLst>
          </a:prstGeom>
          <a:solidFill>
            <a:srgbClr val="FE8637"/>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200">
                <a:solidFill>
                  <a:srgbClr val="FFFFFF"/>
                </a:solidFill>
                <a:latin typeface="Century Schoolbook" charset="0"/>
              </a:rPr>
              <a:t>Resistenza a riconoscere la realtà e frequenza del fenomeno</a:t>
            </a:r>
          </a:p>
        </p:txBody>
      </p:sp>
      <p:cxnSp>
        <p:nvCxnSpPr>
          <p:cNvPr id="83975" name="AutoShape 6"/>
          <p:cNvCxnSpPr>
            <a:cxnSpLocks noChangeShapeType="1"/>
          </p:cNvCxnSpPr>
          <p:nvPr/>
        </p:nvCxnSpPr>
        <p:spPr bwMode="auto">
          <a:xfrm flipH="1">
            <a:off x="4784725" y="3859213"/>
            <a:ext cx="1000125" cy="785812"/>
          </a:xfrm>
          <a:prstGeom prst="straightConnector1">
            <a:avLst/>
          </a:prstGeom>
          <a:noFill/>
          <a:ln w="12600">
            <a:solidFill>
              <a:srgbClr val="FF6903"/>
            </a:solidFill>
            <a:miter lim="800000"/>
            <a:headEnd/>
            <a:tailEnd type="triangle" w="med" len="med"/>
          </a:ln>
          <a:extLst>
            <a:ext uri="{909E8E84-426E-40dd-AFC4-6F175D3DCCD1}">
              <a14:hiddenFill xmlns:a14="http://schemas.microsoft.com/office/drawing/2010/main">
                <a:noFill/>
              </a14:hiddenFill>
            </a:ext>
          </a:extLst>
        </p:spPr>
      </p:cxnSp>
      <p:sp>
        <p:nvSpPr>
          <p:cNvPr id="83976" name="AutoShape 7"/>
          <p:cNvSpPr>
            <a:spLocks noChangeArrowheads="1"/>
          </p:cNvSpPr>
          <p:nvPr/>
        </p:nvSpPr>
        <p:spPr bwMode="auto">
          <a:xfrm>
            <a:off x="3214688" y="5357813"/>
            <a:ext cx="2486025" cy="1000125"/>
          </a:xfrm>
          <a:prstGeom prst="roundRect">
            <a:avLst>
              <a:gd name="adj" fmla="val 16667"/>
            </a:avLst>
          </a:prstGeom>
          <a:solidFill>
            <a:srgbClr val="FE8637"/>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200">
                <a:solidFill>
                  <a:srgbClr val="FFFFFF"/>
                </a:solidFill>
                <a:latin typeface="Century Schoolbook" charset="0"/>
              </a:rPr>
              <a:t>Scarsa comunicazione efficace tra operatori</a:t>
            </a:r>
          </a:p>
        </p:txBody>
      </p:sp>
      <p:cxnSp>
        <p:nvCxnSpPr>
          <p:cNvPr id="83977" name="AutoShape 8"/>
          <p:cNvCxnSpPr>
            <a:cxnSpLocks noChangeShapeType="1"/>
          </p:cNvCxnSpPr>
          <p:nvPr/>
        </p:nvCxnSpPr>
        <p:spPr bwMode="auto">
          <a:xfrm flipH="1" flipV="1">
            <a:off x="1071563" y="4003675"/>
            <a:ext cx="1000125" cy="928688"/>
          </a:xfrm>
          <a:prstGeom prst="straightConnector1">
            <a:avLst/>
          </a:prstGeom>
          <a:noFill/>
          <a:ln w="12600">
            <a:solidFill>
              <a:srgbClr val="FF6903"/>
            </a:solidFill>
            <a:miter lim="800000"/>
            <a:headEnd/>
            <a:tailEnd type="triangle" w="med" len="med"/>
          </a:ln>
          <a:extLst>
            <a:ext uri="{909E8E84-426E-40dd-AFC4-6F175D3DCCD1}">
              <a14:hiddenFill xmlns:a14="http://schemas.microsoft.com/office/drawing/2010/main">
                <a:noFill/>
              </a14:hiddenFill>
            </a:ext>
          </a:extLst>
        </p:spPr>
      </p:cxnSp>
      <p:sp>
        <p:nvSpPr>
          <p:cNvPr id="83978" name="AutoShape 9"/>
          <p:cNvSpPr>
            <a:spLocks noChangeArrowheads="1"/>
          </p:cNvSpPr>
          <p:nvPr/>
        </p:nvSpPr>
        <p:spPr bwMode="auto">
          <a:xfrm>
            <a:off x="611188" y="3716338"/>
            <a:ext cx="1785937" cy="911225"/>
          </a:xfrm>
          <a:prstGeom prst="roundRect">
            <a:avLst>
              <a:gd name="adj" fmla="val 16667"/>
            </a:avLst>
          </a:prstGeom>
          <a:solidFill>
            <a:srgbClr val="FE8637"/>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200">
                <a:solidFill>
                  <a:srgbClr val="FFFFFF"/>
                </a:solidFill>
                <a:latin typeface="Century Schoolbook" charset="0"/>
              </a:rPr>
              <a:t>Tendenza a “far da sé” o “non impicciarsi”</a:t>
            </a:r>
          </a:p>
        </p:txBody>
      </p:sp>
      <p:sp>
        <p:nvSpPr>
          <p:cNvPr id="83979" name="Text Box 10"/>
          <p:cNvSpPr txBox="1">
            <a:spLocks noChangeArrowheads="1"/>
          </p:cNvSpPr>
          <p:nvPr/>
        </p:nvSpPr>
        <p:spPr bwMode="auto">
          <a:xfrm>
            <a:off x="3529013" y="214313"/>
            <a:ext cx="18732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r>
              <a:rPr lang="it-IT" sz="4000">
                <a:solidFill>
                  <a:srgbClr val="000000"/>
                </a:solidFill>
                <a:latin typeface="Calibri" charset="0"/>
              </a:rPr>
              <a:t>Criticità</a:t>
            </a:r>
          </a:p>
        </p:txBody>
      </p:sp>
      <p:sp>
        <p:nvSpPr>
          <p:cNvPr id="83980" name="AutoShape 11"/>
          <p:cNvSpPr>
            <a:spLocks noChangeArrowheads="1"/>
          </p:cNvSpPr>
          <p:nvPr/>
        </p:nvSpPr>
        <p:spPr bwMode="auto">
          <a:xfrm>
            <a:off x="920750" y="1643063"/>
            <a:ext cx="1436688" cy="1114425"/>
          </a:xfrm>
          <a:prstGeom prst="roundRect">
            <a:avLst>
              <a:gd name="adj" fmla="val 16667"/>
            </a:avLst>
          </a:prstGeom>
          <a:solidFill>
            <a:srgbClr val="DCDFE3"/>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a:solidFill>
                  <a:srgbClr val="000000"/>
                </a:solidFill>
                <a:latin typeface="Century Schoolbook" charset="0"/>
              </a:rPr>
              <a:t>Riconoscere un abuso non  è MAI facile </a:t>
            </a:r>
          </a:p>
        </p:txBody>
      </p:sp>
      <p:cxnSp>
        <p:nvCxnSpPr>
          <p:cNvPr id="83981" name="AutoShape 12"/>
          <p:cNvCxnSpPr>
            <a:cxnSpLocks noChangeShapeType="1"/>
          </p:cNvCxnSpPr>
          <p:nvPr/>
        </p:nvCxnSpPr>
        <p:spPr bwMode="auto">
          <a:xfrm>
            <a:off x="2492375" y="1985963"/>
            <a:ext cx="1073150" cy="1587"/>
          </a:xfrm>
          <a:prstGeom prst="straightConnector1">
            <a:avLst/>
          </a:prstGeom>
          <a:noFill/>
          <a:ln w="12600">
            <a:solidFill>
              <a:srgbClr val="FF6903"/>
            </a:solidFill>
            <a:miter lim="800000"/>
            <a:headEnd/>
            <a:tailEnd type="triangle" w="med" len="med"/>
          </a:ln>
          <a:extLst>
            <a:ext uri="{909E8E84-426E-40dd-AFC4-6F175D3DCCD1}">
              <a14:hiddenFill xmlns:a14="http://schemas.microsoft.com/office/drawing/2010/main">
                <a:noFill/>
              </a14:hiddenFill>
            </a:ext>
          </a:extLst>
        </p:spPr>
      </p:cxnSp>
      <p:sp>
        <p:nvSpPr>
          <p:cNvPr id="83982" name="AutoShape 13"/>
          <p:cNvSpPr>
            <a:spLocks noChangeArrowheads="1"/>
          </p:cNvSpPr>
          <p:nvPr/>
        </p:nvSpPr>
        <p:spPr bwMode="auto">
          <a:xfrm>
            <a:off x="3643313" y="1357313"/>
            <a:ext cx="1793875" cy="1643062"/>
          </a:xfrm>
          <a:prstGeom prst="roundRect">
            <a:avLst>
              <a:gd name="adj" fmla="val 16667"/>
            </a:avLst>
          </a:prstGeom>
          <a:solidFill>
            <a:srgbClr val="DCDFE3"/>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a:solidFill>
                  <a:srgbClr val="000000"/>
                </a:solidFill>
                <a:latin typeface="Century Schoolbook" charset="0"/>
              </a:rPr>
              <a:t>Formazione specifica limitata durante training specialistico</a:t>
            </a:r>
          </a:p>
        </p:txBody>
      </p:sp>
      <p:cxnSp>
        <p:nvCxnSpPr>
          <p:cNvPr id="83983" name="AutoShape 14"/>
          <p:cNvCxnSpPr>
            <a:cxnSpLocks noChangeShapeType="1"/>
          </p:cNvCxnSpPr>
          <p:nvPr/>
        </p:nvCxnSpPr>
        <p:spPr bwMode="auto">
          <a:xfrm>
            <a:off x="5492750" y="2057400"/>
            <a:ext cx="1143000" cy="1073150"/>
          </a:xfrm>
          <a:prstGeom prst="straightConnector1">
            <a:avLst/>
          </a:prstGeom>
          <a:noFill/>
          <a:ln w="12600">
            <a:solidFill>
              <a:srgbClr val="FF6903"/>
            </a:solidFill>
            <a:miter lim="800000"/>
            <a:headEnd/>
            <a:tailEnd type="triangle" w="med" len="med"/>
          </a:ln>
          <a:extLst>
            <a:ext uri="{909E8E84-426E-40dd-AFC4-6F175D3DCCD1}">
              <a14:hiddenFill xmlns:a14="http://schemas.microsoft.com/office/drawing/2010/main">
                <a:noFill/>
              </a14:hiddenFill>
            </a:ext>
          </a:extLst>
        </p:spPr>
      </p:cxnSp>
      <p:sp>
        <p:nvSpPr>
          <p:cNvPr id="83984" name="AutoShape 15"/>
          <p:cNvSpPr>
            <a:spLocks noChangeArrowheads="1"/>
          </p:cNvSpPr>
          <p:nvPr/>
        </p:nvSpPr>
        <p:spPr bwMode="auto">
          <a:xfrm>
            <a:off x="5932488" y="3214688"/>
            <a:ext cx="2068512" cy="1285875"/>
          </a:xfrm>
          <a:prstGeom prst="roundRect">
            <a:avLst>
              <a:gd name="adj" fmla="val 16667"/>
            </a:avLst>
          </a:prstGeom>
          <a:solidFill>
            <a:srgbClr val="DCDFE3"/>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a:solidFill>
                  <a:srgbClr val="000000"/>
                </a:solidFill>
                <a:latin typeface="Century Schoolbook" charset="0"/>
              </a:rPr>
              <a:t>Resistenza a riconoscere la realtà e frequenza del fenomeno</a:t>
            </a:r>
          </a:p>
        </p:txBody>
      </p:sp>
      <p:cxnSp>
        <p:nvCxnSpPr>
          <p:cNvPr id="83985" name="AutoShape 16"/>
          <p:cNvCxnSpPr>
            <a:cxnSpLocks noChangeShapeType="1"/>
          </p:cNvCxnSpPr>
          <p:nvPr/>
        </p:nvCxnSpPr>
        <p:spPr bwMode="auto">
          <a:xfrm flipH="1">
            <a:off x="4776788" y="3844925"/>
            <a:ext cx="1000125" cy="785813"/>
          </a:xfrm>
          <a:prstGeom prst="straightConnector1">
            <a:avLst/>
          </a:prstGeom>
          <a:noFill/>
          <a:ln w="12600">
            <a:solidFill>
              <a:srgbClr val="FF6903"/>
            </a:solidFill>
            <a:miter lim="800000"/>
            <a:headEnd/>
            <a:tailEnd type="triangle" w="med" len="med"/>
          </a:ln>
          <a:extLst>
            <a:ext uri="{909E8E84-426E-40dd-AFC4-6F175D3DCCD1}">
              <a14:hiddenFill xmlns:a14="http://schemas.microsoft.com/office/drawing/2010/main">
                <a:noFill/>
              </a14:hiddenFill>
            </a:ext>
          </a:extLst>
        </p:spPr>
      </p:cxnSp>
      <p:sp>
        <p:nvSpPr>
          <p:cNvPr id="83986" name="AutoShape 17"/>
          <p:cNvSpPr>
            <a:spLocks noChangeArrowheads="1"/>
          </p:cNvSpPr>
          <p:nvPr/>
        </p:nvSpPr>
        <p:spPr bwMode="auto">
          <a:xfrm>
            <a:off x="3206750" y="5343525"/>
            <a:ext cx="2486025" cy="1000125"/>
          </a:xfrm>
          <a:prstGeom prst="roundRect">
            <a:avLst>
              <a:gd name="adj" fmla="val 16667"/>
            </a:avLst>
          </a:prstGeom>
          <a:solidFill>
            <a:srgbClr val="DCDFE3"/>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a:solidFill>
                  <a:srgbClr val="000000"/>
                </a:solidFill>
                <a:latin typeface="Century Schoolbook" charset="0"/>
              </a:rPr>
              <a:t>Scarsa comunicazione efficace tra operatori</a:t>
            </a:r>
          </a:p>
        </p:txBody>
      </p:sp>
      <p:cxnSp>
        <p:nvCxnSpPr>
          <p:cNvPr id="83987" name="AutoShape 18"/>
          <p:cNvCxnSpPr>
            <a:cxnSpLocks noChangeShapeType="1"/>
          </p:cNvCxnSpPr>
          <p:nvPr/>
        </p:nvCxnSpPr>
        <p:spPr bwMode="auto">
          <a:xfrm flipH="1" flipV="1">
            <a:off x="1063625" y="3989388"/>
            <a:ext cx="1000125" cy="928687"/>
          </a:xfrm>
          <a:prstGeom prst="straightConnector1">
            <a:avLst/>
          </a:prstGeom>
          <a:noFill/>
          <a:ln w="12600">
            <a:solidFill>
              <a:srgbClr val="FF6903"/>
            </a:solidFill>
            <a:miter lim="800000"/>
            <a:headEnd/>
            <a:tailEnd type="triangle" w="med" len="med"/>
          </a:ln>
          <a:extLst>
            <a:ext uri="{909E8E84-426E-40dd-AFC4-6F175D3DCCD1}">
              <a14:hiddenFill xmlns:a14="http://schemas.microsoft.com/office/drawing/2010/main">
                <a:noFill/>
              </a14:hiddenFill>
            </a:ext>
          </a:extLst>
        </p:spPr>
      </p:cxnSp>
      <p:sp>
        <p:nvSpPr>
          <p:cNvPr id="83988" name="AutoShape 19"/>
          <p:cNvSpPr>
            <a:spLocks noChangeArrowheads="1"/>
          </p:cNvSpPr>
          <p:nvPr/>
        </p:nvSpPr>
        <p:spPr bwMode="auto">
          <a:xfrm>
            <a:off x="604838" y="3703638"/>
            <a:ext cx="1785937" cy="909637"/>
          </a:xfrm>
          <a:prstGeom prst="roundRect">
            <a:avLst>
              <a:gd name="adj" fmla="val 16667"/>
            </a:avLst>
          </a:prstGeom>
          <a:solidFill>
            <a:srgbClr val="DCDFE3"/>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a:solidFill>
                  <a:srgbClr val="000000"/>
                </a:solidFill>
                <a:latin typeface="Century Schoolbook" charset="0"/>
              </a:rPr>
              <a:t>Tendenza a “far da sé” o “non impicciarsi”</a:t>
            </a:r>
          </a:p>
        </p:txBody>
      </p:sp>
      <p:sp>
        <p:nvSpPr>
          <p:cNvPr id="83989" name="AutoShape 20"/>
          <p:cNvSpPr>
            <a:spLocks noChangeArrowheads="1"/>
          </p:cNvSpPr>
          <p:nvPr/>
        </p:nvSpPr>
        <p:spPr bwMode="auto">
          <a:xfrm>
            <a:off x="6072188" y="357188"/>
            <a:ext cx="2428875" cy="1487487"/>
          </a:xfrm>
          <a:prstGeom prst="roundRect">
            <a:avLst>
              <a:gd name="adj" fmla="val 16667"/>
            </a:avLst>
          </a:prstGeom>
          <a:solidFill>
            <a:srgbClr val="FFFFFF"/>
          </a:solidFill>
          <a:ln w="25560">
            <a:solidFill>
              <a:srgbClr val="BB6126"/>
            </a:solidFill>
            <a:miter lim="800000"/>
            <a:headEnd/>
            <a:tailEnd/>
          </a:ln>
        </p:spPr>
        <p:txBody>
          <a:bodyPr lIns="90000" tIns="46800" rIns="90000" bIns="46800" anchor="ctr"/>
          <a:lstStyle/>
          <a:p>
            <a:pPr algn="ctr"/>
            <a:r>
              <a:rPr lang="it-IT">
                <a:solidFill>
                  <a:srgbClr val="575F6D"/>
                </a:solidFill>
                <a:latin typeface="Century Schoolbook" charset="0"/>
              </a:rPr>
              <a:t>Il minore sospetto vittima di abuso in PS: luci ed ombre</a:t>
            </a:r>
            <a:endParaRPr lang="it-IT"/>
          </a:p>
        </p:txBody>
      </p:sp>
      <p:pic>
        <p:nvPicPr>
          <p:cNvPr id="8399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6072188"/>
            <a:ext cx="10715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3991"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88913"/>
            <a:ext cx="10890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63516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29" name="Group 1"/>
          <p:cNvGraphicFramePr>
            <a:graphicFrameLocks noGrp="1"/>
          </p:cNvGraphicFramePr>
          <p:nvPr/>
        </p:nvGraphicFramePr>
        <p:xfrm>
          <a:off x="3429000" y="285750"/>
          <a:ext cx="5002213" cy="6083303"/>
        </p:xfrm>
        <a:graphic>
          <a:graphicData uri="http://schemas.openxmlformats.org/drawingml/2006/table">
            <a:tbl>
              <a:tblPr/>
              <a:tblGrid>
                <a:gridCol w="2501900"/>
                <a:gridCol w="2500313"/>
              </a:tblGrid>
              <a:tr h="642938">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1" i="0" u="none" strike="noStrike" cap="none" normalizeH="0" baseline="0">
                          <a:ln>
                            <a:noFill/>
                          </a:ln>
                          <a:solidFill>
                            <a:srgbClr val="000000"/>
                          </a:solidFill>
                          <a:effectLst/>
                          <a:latin typeface="Century Schoolbook" charset="0"/>
                          <a:ea typeface="MS PGothic" charset="0"/>
                          <a:cs typeface="Arial" charset="0"/>
                        </a:rPr>
                        <a:t>logistica</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1"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E8637"/>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1" i="0" u="none" strike="noStrike" cap="none" normalizeH="0" baseline="0">
                          <a:ln>
                            <a:noFill/>
                          </a:ln>
                          <a:solidFill>
                            <a:srgbClr val="000000"/>
                          </a:solidFill>
                          <a:effectLst/>
                          <a:latin typeface="Century Schoolbook" charset="0"/>
                          <a:ea typeface="MS PGothic" charset="0"/>
                          <a:cs typeface="Arial" charset="0"/>
                        </a:rPr>
                        <a:t>intercettazione</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1"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E8637"/>
                    </a:solidFill>
                  </a:tcPr>
                </a:tc>
              </a:tr>
              <a:tr h="80803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0" i="0" u="none" strike="noStrike" cap="none" normalizeH="0" baseline="0">
                          <a:ln>
                            <a:noFill/>
                          </a:ln>
                          <a:solidFill>
                            <a:srgbClr val="000000"/>
                          </a:solidFill>
                          <a:effectLst/>
                          <a:latin typeface="Century Schoolbook" charset="0"/>
                          <a:ea typeface="MS PGothic" charset="0"/>
                          <a:cs typeface="Arial" charset="0"/>
                        </a:rPr>
                        <a:t>tempo limitato</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0" i="0" u="none" strike="noStrike" cap="none" normalizeH="0" baseline="0">
                          <a:ln>
                            <a:noFill/>
                          </a:ln>
                          <a:solidFill>
                            <a:srgbClr val="000000"/>
                          </a:solidFill>
                          <a:effectLst/>
                          <a:latin typeface="Century Schoolbook" charset="0"/>
                          <a:ea typeface="MS PGothic" charset="0"/>
                          <a:cs typeface="Arial" charset="0"/>
                        </a:rPr>
                        <a:t>casi sfumati</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0" i="0" u="none" strike="noStrike" cap="none" normalizeH="0" baseline="0">
                          <a:ln>
                            <a:noFill/>
                          </a:ln>
                          <a:solidFill>
                            <a:srgbClr val="000000"/>
                          </a:solidFill>
                          <a:effectLst/>
                          <a:latin typeface="Century Schoolbook" charset="0"/>
                          <a:ea typeface="MS PGothic" charset="0"/>
                          <a:cs typeface="Arial" charset="0"/>
                        </a:rPr>
                        <a:t>spiegazioni diverse</a:t>
                      </a: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r>
              <a:tr h="1077913">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0" i="0" u="none" strike="noStrike" cap="none" normalizeH="0" baseline="0">
                          <a:ln>
                            <a:noFill/>
                          </a:ln>
                          <a:solidFill>
                            <a:srgbClr val="000000"/>
                          </a:solidFill>
                          <a:effectLst/>
                          <a:latin typeface="Century Schoolbook" charset="0"/>
                          <a:ea typeface="MS PGothic" charset="0"/>
                          <a:cs typeface="Arial" charset="0"/>
                        </a:rPr>
                        <a:t>focus sul problema primario</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0" i="0" u="none" strike="noStrike" cap="none" normalizeH="0" baseline="0">
                          <a:ln>
                            <a:noFill/>
                          </a:ln>
                          <a:solidFill>
                            <a:srgbClr val="000000"/>
                          </a:solidFill>
                          <a:effectLst/>
                          <a:latin typeface="Century Schoolbook" charset="0"/>
                          <a:ea typeface="MS PGothic" charset="0"/>
                          <a:cs typeface="Arial" charset="0"/>
                        </a:rPr>
                        <a:t> rapidità decisioni </a:t>
                      </a: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EDE8"/>
                    </a:solidFill>
                  </a:tcPr>
                </a:tc>
              </a:tr>
              <a:tr h="64293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0" i="0" u="none" strike="noStrike" cap="none" normalizeH="0" baseline="0">
                          <a:ln>
                            <a:noFill/>
                          </a:ln>
                          <a:solidFill>
                            <a:srgbClr val="000000"/>
                          </a:solidFill>
                          <a:effectLst/>
                          <a:latin typeface="Century Schoolbook" charset="0"/>
                          <a:ea typeface="MS PGothic" charset="0"/>
                          <a:cs typeface="Arial" charset="0"/>
                        </a:rPr>
                        <a:t>affollamento PS </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0" i="0" u="none" strike="noStrike" cap="none" normalizeH="0" baseline="0">
                          <a:ln>
                            <a:noFill/>
                          </a:ln>
                          <a:solidFill>
                            <a:srgbClr val="000000"/>
                          </a:solidFill>
                          <a:effectLst/>
                          <a:latin typeface="Century Schoolbook" charset="0"/>
                          <a:ea typeface="MS PGothic" charset="0"/>
                          <a:cs typeface="Arial" charset="0"/>
                        </a:rPr>
                        <a:t> difficoltà </a:t>
                      </a: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r>
              <a:tr h="917575">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0" i="0" u="none" strike="noStrike" cap="none" normalizeH="0" baseline="0">
                          <a:ln>
                            <a:noFill/>
                          </a:ln>
                          <a:solidFill>
                            <a:srgbClr val="000000"/>
                          </a:solidFill>
                          <a:effectLst/>
                          <a:latin typeface="Century Schoolbook" charset="0"/>
                          <a:ea typeface="MS PGothic" charset="0"/>
                          <a:cs typeface="Arial" charset="0"/>
                        </a:rPr>
                        <a:t>priorità codici</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0" i="0" u="none" strike="noStrike" cap="none" normalizeH="0" baseline="0">
                          <a:ln>
                            <a:noFill/>
                          </a:ln>
                          <a:solidFill>
                            <a:srgbClr val="000000"/>
                          </a:solidFill>
                          <a:effectLst/>
                          <a:latin typeface="Century Schoolbook" charset="0"/>
                          <a:ea typeface="MS PGothic" charset="0"/>
                          <a:cs typeface="Arial" charset="0"/>
                        </a:rPr>
                        <a:t>  </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0" i="0" u="none" strike="noStrike" cap="none" normalizeH="0" baseline="0">
                          <a:ln>
                            <a:noFill/>
                          </a:ln>
                          <a:solidFill>
                            <a:srgbClr val="000000"/>
                          </a:solidFill>
                          <a:effectLst/>
                          <a:latin typeface="Century Schoolbook" charset="0"/>
                          <a:ea typeface="MS PGothic" charset="0"/>
                          <a:cs typeface="Arial" charset="0"/>
                        </a:rPr>
                        <a:t>comunicazione</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EDE8"/>
                    </a:solidFill>
                  </a:tcPr>
                </a:tc>
              </a:tr>
              <a:tr h="80803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0" i="0" u="none" strike="noStrike" cap="none" normalizeH="0" baseline="0">
                          <a:ln>
                            <a:noFill/>
                          </a:ln>
                          <a:solidFill>
                            <a:srgbClr val="000000"/>
                          </a:solidFill>
                          <a:effectLst/>
                          <a:latin typeface="Century Schoolbook" charset="0"/>
                          <a:ea typeface="MS PGothic" charset="0"/>
                          <a:cs typeface="Arial" charset="0"/>
                        </a:rPr>
                        <a:t>tempo per ogni caso</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0" i="0" u="none" strike="noStrike" cap="none" normalizeH="0" baseline="0">
                          <a:ln>
                            <a:noFill/>
                          </a:ln>
                          <a:solidFill>
                            <a:srgbClr val="000000"/>
                          </a:solidFill>
                          <a:effectLst/>
                          <a:latin typeface="Century Schoolbook" charset="0"/>
                          <a:ea typeface="MS PGothic" charset="0"/>
                          <a:cs typeface="Arial" charset="0"/>
                        </a:rPr>
                        <a:t> burocrazia</a:t>
                      </a: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D9CE"/>
                    </a:solidFill>
                  </a:tcPr>
                </a:tc>
              </a:tr>
              <a:tr h="1185863">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0" i="0" u="none" strike="noStrike" cap="none" normalizeH="0" baseline="0">
                          <a:ln>
                            <a:noFill/>
                          </a:ln>
                          <a:solidFill>
                            <a:srgbClr val="000000"/>
                          </a:solidFill>
                          <a:effectLst/>
                          <a:latin typeface="Century Schoolbook" charset="0"/>
                          <a:ea typeface="MS PGothic" charset="0"/>
                          <a:cs typeface="Arial" charset="0"/>
                        </a:rPr>
                        <a:t>assenza di mediazione linguistica</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1" i="0" u="none" strike="noStrike" cap="none" normalizeH="0" baseline="0">
                          <a:ln>
                            <a:noFill/>
                          </a:ln>
                          <a:solidFill>
                            <a:srgbClr val="000000"/>
                          </a:solidFill>
                          <a:effectLst/>
                          <a:latin typeface="Century Schoolbook" charset="0"/>
                          <a:ea typeface="MS PGothic" charset="0"/>
                          <a:cs typeface="Arial" charset="0"/>
                        </a:rPr>
                        <a:t> </a:t>
                      </a: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800" b="0" i="0" u="none" strike="noStrike" cap="none" normalizeH="0" baseline="0">
                          <a:ln>
                            <a:noFill/>
                          </a:ln>
                          <a:solidFill>
                            <a:srgbClr val="000000"/>
                          </a:solidFill>
                          <a:effectLst/>
                          <a:latin typeface="Century Schoolbook" charset="0"/>
                          <a:ea typeface="MS PGothic" charset="0"/>
                          <a:cs typeface="Arial" charset="0"/>
                        </a:rPr>
                        <a:t>affaticamento e               stress operatori</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sz="1800" b="0" i="0" u="none" strike="noStrike" cap="none" normalizeH="0" baseline="0">
                        <a:ln>
                          <a:noFill/>
                        </a:ln>
                        <a:solidFill>
                          <a:srgbClr val="000000"/>
                        </a:solidFill>
                        <a:effectLst/>
                        <a:latin typeface="Century Schoolbook" charset="0"/>
                        <a:ea typeface="MS PGothic" charset="0"/>
                        <a:cs typeface="Arial" charset="0"/>
                      </a:endParaRPr>
                    </a:p>
                  </a:txBody>
                  <a:tcPr marL="90000" marR="90000" marT="5814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FEDE8"/>
                    </a:solidFill>
                  </a:tcPr>
                </a:tc>
              </a:tr>
            </a:tbl>
          </a:graphicData>
        </a:graphic>
      </p:graphicFrame>
      <p:sp>
        <p:nvSpPr>
          <p:cNvPr id="85020" name="Rectangle 53"/>
          <p:cNvSpPr>
            <a:spLocks noChangeArrowheads="1"/>
          </p:cNvSpPr>
          <p:nvPr/>
        </p:nvSpPr>
        <p:spPr bwMode="auto">
          <a:xfrm>
            <a:off x="571500" y="285750"/>
            <a:ext cx="2786063" cy="857250"/>
          </a:xfrm>
          <a:prstGeom prst="rect">
            <a:avLst/>
          </a:prstGeom>
          <a:solidFill>
            <a:srgbClr val="F8CFC8"/>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800">
                <a:solidFill>
                  <a:srgbClr val="000000"/>
                </a:solidFill>
                <a:latin typeface="Century Schoolbook" charset="0"/>
              </a:rPr>
              <a:t>Perché  adesso è difficile</a:t>
            </a:r>
          </a:p>
        </p:txBody>
      </p:sp>
      <p:sp>
        <p:nvSpPr>
          <p:cNvPr id="85021" name="Rectangle 54"/>
          <p:cNvSpPr>
            <a:spLocks noChangeArrowheads="1"/>
          </p:cNvSpPr>
          <p:nvPr/>
        </p:nvSpPr>
        <p:spPr bwMode="auto">
          <a:xfrm>
            <a:off x="714375" y="3786188"/>
            <a:ext cx="2019300" cy="1517650"/>
          </a:xfrm>
          <a:prstGeom prst="rect">
            <a:avLst/>
          </a:prstGeom>
          <a:solidFill>
            <a:srgbClr val="FFFFFF"/>
          </a:solidFill>
          <a:ln w="25560">
            <a:solidFill>
              <a:srgbClr val="BB6126"/>
            </a:solidFill>
            <a:miter lim="800000"/>
            <a:headEnd/>
            <a:tailEnd/>
          </a:ln>
        </p:spPr>
        <p:txBody>
          <a:bodyPr lIns="90000" tIns="46800" rIns="90000" bIns="46800" anchor="ctr"/>
          <a:lstStyle/>
          <a:p>
            <a:pPr algn="ctr"/>
            <a:r>
              <a:rPr lang="it-IT" sz="1600">
                <a:solidFill>
                  <a:srgbClr val="575F6D"/>
                </a:solidFill>
                <a:latin typeface="Century Schoolbook" charset="0"/>
              </a:rPr>
              <a:t>Il minore sospetto vittima di abuso in PS: luci ed ombre</a:t>
            </a:r>
            <a:endParaRPr lang="it-IT" sz="1600"/>
          </a:p>
        </p:txBody>
      </p:sp>
      <p:pic>
        <p:nvPicPr>
          <p:cNvPr id="85022" name="Picture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5732463"/>
            <a:ext cx="10715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89779884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457200" y="239713"/>
            <a:ext cx="7467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endParaRPr lang="it-IT" sz="2900">
              <a:solidFill>
                <a:srgbClr val="FF0000"/>
              </a:solidFill>
              <a:latin typeface="Century Schoolbook" charset="0"/>
            </a:endParaRPr>
          </a:p>
        </p:txBody>
      </p:sp>
      <p:sp>
        <p:nvSpPr>
          <p:cNvPr id="29699" name="Text Box 2"/>
          <p:cNvSpPr txBox="1">
            <a:spLocks noChangeArrowheads="1"/>
          </p:cNvSpPr>
          <p:nvPr/>
        </p:nvSpPr>
        <p:spPr bwMode="auto">
          <a:xfrm>
            <a:off x="642938" y="188913"/>
            <a:ext cx="7829550" cy="6383337"/>
          </a:xfrm>
          <a:prstGeom prst="rect">
            <a:avLst/>
          </a:prstGeom>
          <a:noFill/>
          <a:ln w="9525">
            <a:noFill/>
            <a:round/>
            <a:headEnd/>
            <a:tailEnd/>
          </a:ln>
        </p:spPr>
        <p:txBody>
          <a:bodyPr/>
          <a:lstStyle/>
          <a:p>
            <a:pPr algn="ctr"/>
            <a:endParaRPr lang="it-IT" sz="2400" b="1">
              <a:solidFill>
                <a:srgbClr val="575F6D"/>
              </a:solidFill>
              <a:latin typeface="Century Schoolbook" charset="0"/>
            </a:endParaRPr>
          </a:p>
          <a:p>
            <a:pPr algn="ctr"/>
            <a:endParaRPr lang="it-IT" sz="2400"/>
          </a:p>
          <a:p>
            <a:pPr>
              <a:spcBef>
                <a:spcPts val="600"/>
              </a:spcBef>
              <a:buClr>
                <a:srgbClr val="FE8637"/>
              </a:buClr>
              <a:buSzPct val="70000"/>
              <a:buFont typeface="Wingdings" charset="0"/>
              <a:buChar char=""/>
            </a:pPr>
            <a:r>
              <a:rPr lang="it-IT" sz="2400">
                <a:solidFill>
                  <a:srgbClr val="000000"/>
                </a:solidFill>
                <a:latin typeface="Century Schoolbook" charset="0"/>
              </a:rPr>
              <a:t>Burn-out</a:t>
            </a:r>
          </a:p>
          <a:p>
            <a:pPr>
              <a:spcBef>
                <a:spcPts val="600"/>
              </a:spcBef>
              <a:buClr>
                <a:srgbClr val="FE8637"/>
              </a:buClr>
              <a:buSzPct val="70000"/>
            </a:pPr>
            <a:endParaRPr lang="it-IT" sz="2400">
              <a:solidFill>
                <a:srgbClr val="000000"/>
              </a:solidFill>
              <a:latin typeface="Century Schoolbook" charset="0"/>
            </a:endParaRPr>
          </a:p>
          <a:p>
            <a:pPr>
              <a:spcBef>
                <a:spcPts val="600"/>
              </a:spcBef>
              <a:buClr>
                <a:srgbClr val="FE8637"/>
              </a:buClr>
              <a:buSzPct val="70000"/>
              <a:buFont typeface="Wingdings" charset="0"/>
              <a:buChar char=""/>
            </a:pPr>
            <a:r>
              <a:rPr lang="it-IT" sz="2400">
                <a:solidFill>
                  <a:srgbClr val="000000"/>
                </a:solidFill>
                <a:latin typeface="Century Schoolbook" charset="0"/>
              </a:rPr>
              <a:t>Medici e Infermieri in generale</a:t>
            </a:r>
          </a:p>
          <a:p>
            <a:pPr>
              <a:spcBef>
                <a:spcPts val="600"/>
              </a:spcBef>
              <a:buClr>
                <a:srgbClr val="FE8637"/>
              </a:buClr>
              <a:buSzPct val="70000"/>
              <a:buFont typeface="Wingdings" charset="0"/>
              <a:buNone/>
            </a:pPr>
            <a:endParaRPr lang="it-IT" sz="2400">
              <a:solidFill>
                <a:srgbClr val="000000"/>
              </a:solidFill>
              <a:latin typeface="Century Schoolbook" charset="0"/>
            </a:endParaRPr>
          </a:p>
          <a:p>
            <a:pPr>
              <a:spcBef>
                <a:spcPts val="600"/>
              </a:spcBef>
              <a:buClr>
                <a:srgbClr val="FE8637"/>
              </a:buClr>
              <a:buSzPct val="70000"/>
              <a:buFont typeface="Wingdings" charset="0"/>
              <a:buChar char=""/>
            </a:pPr>
            <a:r>
              <a:rPr lang="it-IT" sz="2400">
                <a:solidFill>
                  <a:srgbClr val="000000"/>
                </a:solidFill>
                <a:latin typeface="Century Schoolbook" charset="0"/>
              </a:rPr>
              <a:t>Maggiore se espressamente coinvolti nell’assistenza di pazienti abusati</a:t>
            </a:r>
          </a:p>
          <a:p>
            <a:pPr>
              <a:spcBef>
                <a:spcPts val="600"/>
              </a:spcBef>
              <a:buClr>
                <a:srgbClr val="FE8637"/>
              </a:buClr>
              <a:buSzPct val="70000"/>
              <a:buFont typeface="Wingdings" charset="0"/>
              <a:buNone/>
            </a:pPr>
            <a:endParaRPr lang="it-IT" sz="2400">
              <a:solidFill>
                <a:srgbClr val="000000"/>
              </a:solidFill>
              <a:latin typeface="Century Schoolbook" charset="0"/>
            </a:endParaRPr>
          </a:p>
          <a:p>
            <a:pPr>
              <a:spcBef>
                <a:spcPts val="600"/>
              </a:spcBef>
              <a:buClr>
                <a:srgbClr val="FE8637"/>
              </a:buClr>
              <a:buSzPct val="70000"/>
              <a:buFont typeface="Wingdings" charset="0"/>
              <a:buChar char=""/>
            </a:pPr>
            <a:r>
              <a:rPr lang="it-IT" sz="2400">
                <a:solidFill>
                  <a:srgbClr val="000000"/>
                </a:solidFill>
                <a:latin typeface="Century Schoolbook" charset="0"/>
              </a:rPr>
              <a:t>Difesa da burn-out:  relazioni sociali e professionali più significative a sostegno alla dimensione umana dell’operatore, CONDIVISIONE</a:t>
            </a:r>
          </a:p>
        </p:txBody>
      </p:sp>
      <p:pic>
        <p:nvPicPr>
          <p:cNvPr id="860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5805488"/>
            <a:ext cx="10715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6021"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49275"/>
            <a:ext cx="9239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Rettangolo 5"/>
          <p:cNvSpPr>
            <a:spLocks noChangeArrowheads="1"/>
          </p:cNvSpPr>
          <p:nvPr/>
        </p:nvSpPr>
        <p:spPr bwMode="auto">
          <a:xfrm>
            <a:off x="611188" y="260350"/>
            <a:ext cx="6246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solidFill>
                  <a:srgbClr val="575F6D"/>
                </a:solidFill>
                <a:latin typeface="Century Schoolbook" charset="0"/>
              </a:rPr>
              <a:t>Il minore sospetto vittima di abuso in PS: luci ed ombre</a:t>
            </a:r>
            <a:endParaRPr lang="it-IT"/>
          </a:p>
        </p:txBody>
      </p:sp>
    </p:spTree>
    <p:extLst>
      <p:ext uri="{BB962C8B-B14F-4D97-AF65-F5344CB8AC3E}">
        <p14:creationId xmlns:p14="http://schemas.microsoft.com/office/powerpoint/2010/main" val="227581909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8176" y="274638"/>
            <a:ext cx="8938320" cy="1138237"/>
          </a:xfrm>
          <a:ln w="28575">
            <a:solidFill>
              <a:srgbClr val="2B09F7"/>
            </a:solidFill>
          </a:ln>
        </p:spPr>
        <p:txBody>
          <a:bodyPr/>
          <a:lstStyle/>
          <a:p>
            <a:pPr defTabSz="457200"/>
            <a:r>
              <a:rPr lang="it-IT" sz="3600" b="1" u="sng" dirty="0" smtClean="0">
                <a:solidFill>
                  <a:srgbClr val="2B09F7"/>
                </a:solidFill>
              </a:rPr>
              <a:t>GAIA</a:t>
            </a:r>
            <a:r>
              <a:rPr lang="it-IT" sz="3600" b="1" i="1" dirty="0" smtClean="0">
                <a:solidFill>
                  <a:schemeClr val="tx1"/>
                </a:solidFill>
              </a:rPr>
              <a:t> - </a:t>
            </a:r>
            <a:r>
              <a:rPr lang="it-IT" sz="3600" b="1" i="1" dirty="0" smtClean="0">
                <a:solidFill>
                  <a:srgbClr val="2B09F7"/>
                </a:solidFill>
              </a:rPr>
              <a:t>G</a:t>
            </a:r>
            <a:r>
              <a:rPr lang="it-IT" sz="3600" b="1" i="1" dirty="0" smtClean="0">
                <a:solidFill>
                  <a:schemeClr val="tx1"/>
                </a:solidFill>
              </a:rPr>
              <a:t>ruppo </a:t>
            </a:r>
            <a:r>
              <a:rPr lang="it-IT" sz="3600" b="1" i="1" dirty="0" smtClean="0">
                <a:solidFill>
                  <a:srgbClr val="2B09F7"/>
                </a:solidFill>
              </a:rPr>
              <a:t>A</a:t>
            </a:r>
            <a:r>
              <a:rPr lang="it-IT" sz="3600" b="1" i="1" dirty="0" smtClean="0">
                <a:solidFill>
                  <a:schemeClr val="tx1"/>
                </a:solidFill>
              </a:rPr>
              <a:t>busi </a:t>
            </a:r>
            <a:r>
              <a:rPr lang="it-IT" sz="3600" b="1" i="1" dirty="0" smtClean="0">
                <a:solidFill>
                  <a:srgbClr val="2B09F7"/>
                </a:solidFill>
              </a:rPr>
              <a:t>I</a:t>
            </a:r>
            <a:r>
              <a:rPr lang="it-IT" sz="3600" b="1" i="1" dirty="0" smtClean="0">
                <a:solidFill>
                  <a:schemeClr val="tx1"/>
                </a:solidFill>
              </a:rPr>
              <a:t>nfanzia </a:t>
            </a:r>
            <a:r>
              <a:rPr lang="it-IT" sz="3600" b="1" i="1" dirty="0" smtClean="0">
                <a:solidFill>
                  <a:srgbClr val="2B09F7"/>
                </a:solidFill>
              </a:rPr>
              <a:t>A</a:t>
            </a:r>
            <a:r>
              <a:rPr lang="it-IT" sz="3600" b="1" i="1" dirty="0" smtClean="0">
                <a:solidFill>
                  <a:schemeClr val="tx1"/>
                </a:solidFill>
              </a:rPr>
              <a:t>dolescenza-</a:t>
            </a:r>
          </a:p>
        </p:txBody>
      </p:sp>
      <p:graphicFrame>
        <p:nvGraphicFramePr>
          <p:cNvPr id="173058"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1042439" r:id="rId4" imgW="2962689" imgH="1561905" progId="">
                  <p:embed/>
                </p:oleObj>
              </mc:Choice>
              <mc:Fallback>
                <p:oleObj r:id="rId4" imgW="2962689" imgH="156190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ttangolo 11"/>
          <p:cNvSpPr/>
          <p:nvPr/>
        </p:nvSpPr>
        <p:spPr>
          <a:xfrm>
            <a:off x="3635896" y="5127575"/>
            <a:ext cx="1872208" cy="461665"/>
          </a:xfrm>
          <a:prstGeom prst="rect">
            <a:avLst/>
          </a:prstGeom>
        </p:spPr>
        <p:txBody>
          <a:bodyPr wrap="square">
            <a:spAutoFit/>
          </a:bodyPr>
          <a:lstStyle/>
          <a:p>
            <a:r>
              <a:rPr lang="it-IT" sz="2400" dirty="0" smtClean="0">
                <a:solidFill>
                  <a:schemeClr val="tx1"/>
                </a:solidFill>
                <a:latin typeface="+mn-lt"/>
              </a:rPr>
              <a:t>Stefania</a:t>
            </a:r>
            <a:r>
              <a:rPr lang="it-IT" sz="2400" b="1" dirty="0" smtClean="0">
                <a:solidFill>
                  <a:schemeClr val="tx1"/>
                </a:solidFill>
                <a:latin typeface="+mn-lt"/>
              </a:rPr>
              <a:t> </a:t>
            </a:r>
            <a:r>
              <a:rPr lang="it-IT" sz="2400" b="1" dirty="0" err="1" smtClean="0">
                <a:solidFill>
                  <a:schemeClr val="tx1"/>
                </a:solidFill>
                <a:latin typeface="+mn-lt"/>
              </a:rPr>
              <a:t>Losi</a:t>
            </a:r>
            <a:endParaRPr lang="it-IT" sz="2400" b="1" dirty="0" smtClean="0">
              <a:solidFill>
                <a:schemeClr val="tx1"/>
              </a:solidFill>
              <a:latin typeface="+mn-lt"/>
            </a:endParaRPr>
          </a:p>
        </p:txBody>
      </p:sp>
      <p:sp>
        <p:nvSpPr>
          <p:cNvPr id="13" name="Rettangolo 12"/>
          <p:cNvSpPr/>
          <p:nvPr/>
        </p:nvSpPr>
        <p:spPr>
          <a:xfrm>
            <a:off x="6291827" y="4695527"/>
            <a:ext cx="2312621" cy="461665"/>
          </a:xfrm>
          <a:prstGeom prst="rect">
            <a:avLst/>
          </a:prstGeom>
        </p:spPr>
        <p:txBody>
          <a:bodyPr wrap="none">
            <a:spAutoFit/>
          </a:bodyPr>
          <a:lstStyle/>
          <a:p>
            <a:r>
              <a:rPr lang="it-IT" sz="2400" dirty="0" smtClean="0">
                <a:solidFill>
                  <a:schemeClr val="tx1"/>
                </a:solidFill>
                <a:latin typeface="+mn-lt"/>
              </a:rPr>
              <a:t>Francesco </a:t>
            </a:r>
            <a:r>
              <a:rPr lang="it-IT" sz="2400" b="1" dirty="0" smtClean="0">
                <a:solidFill>
                  <a:schemeClr val="tx1"/>
                </a:solidFill>
                <a:latin typeface="+mn-lt"/>
              </a:rPr>
              <a:t>Silenzi</a:t>
            </a:r>
          </a:p>
        </p:txBody>
      </p:sp>
      <p:sp>
        <p:nvSpPr>
          <p:cNvPr id="14" name="Rettangolo 13"/>
          <p:cNvSpPr/>
          <p:nvPr/>
        </p:nvSpPr>
        <p:spPr>
          <a:xfrm>
            <a:off x="6012160" y="5343599"/>
            <a:ext cx="2808312" cy="461665"/>
          </a:xfrm>
          <a:prstGeom prst="rect">
            <a:avLst/>
          </a:prstGeom>
        </p:spPr>
        <p:txBody>
          <a:bodyPr wrap="square">
            <a:spAutoFit/>
          </a:bodyPr>
          <a:lstStyle/>
          <a:p>
            <a:r>
              <a:rPr lang="it-IT" sz="2400" dirty="0" smtClean="0">
                <a:solidFill>
                  <a:schemeClr val="tx1"/>
                </a:solidFill>
                <a:latin typeface="+mn-lt"/>
              </a:rPr>
              <a:t>Alessandra </a:t>
            </a:r>
            <a:r>
              <a:rPr lang="it-IT" sz="2400" b="1" dirty="0" err="1" smtClean="0">
                <a:solidFill>
                  <a:schemeClr val="tx1"/>
                </a:solidFill>
                <a:latin typeface="+mn-lt"/>
              </a:rPr>
              <a:t>Guarino</a:t>
            </a:r>
            <a:endParaRPr lang="it-IT" sz="2400" b="1" dirty="0">
              <a:solidFill>
                <a:schemeClr val="tx1"/>
              </a:solidFill>
              <a:latin typeface="+mn-lt"/>
            </a:endParaRPr>
          </a:p>
        </p:txBody>
      </p:sp>
      <p:sp>
        <p:nvSpPr>
          <p:cNvPr id="15" name="Rettangolo 14"/>
          <p:cNvSpPr/>
          <p:nvPr/>
        </p:nvSpPr>
        <p:spPr>
          <a:xfrm>
            <a:off x="6660232" y="2463279"/>
            <a:ext cx="1560171" cy="461665"/>
          </a:xfrm>
          <a:prstGeom prst="rect">
            <a:avLst/>
          </a:prstGeom>
        </p:spPr>
        <p:txBody>
          <a:bodyPr wrap="square">
            <a:spAutoFit/>
          </a:bodyPr>
          <a:lstStyle/>
          <a:p>
            <a:r>
              <a:rPr lang="it-IT" sz="2400" dirty="0" smtClean="0">
                <a:solidFill>
                  <a:schemeClr val="tx1"/>
                </a:solidFill>
                <a:latin typeface="+mn-lt"/>
              </a:rPr>
              <a:t>Laura </a:t>
            </a:r>
            <a:r>
              <a:rPr lang="it-IT" sz="2400" b="1" dirty="0" smtClean="0">
                <a:solidFill>
                  <a:schemeClr val="tx1"/>
                </a:solidFill>
                <a:latin typeface="+mn-lt"/>
              </a:rPr>
              <a:t>Mori</a:t>
            </a:r>
            <a:endParaRPr lang="it-IT" sz="2400" b="1" dirty="0">
              <a:solidFill>
                <a:schemeClr val="tx1"/>
              </a:solidFill>
              <a:latin typeface="+mn-lt"/>
            </a:endParaRPr>
          </a:p>
        </p:txBody>
      </p:sp>
      <p:sp>
        <p:nvSpPr>
          <p:cNvPr id="16" name="Rettangolo 15"/>
          <p:cNvSpPr/>
          <p:nvPr/>
        </p:nvSpPr>
        <p:spPr>
          <a:xfrm>
            <a:off x="6411729" y="3975447"/>
            <a:ext cx="1976695" cy="461665"/>
          </a:xfrm>
          <a:prstGeom prst="rect">
            <a:avLst/>
          </a:prstGeom>
        </p:spPr>
        <p:txBody>
          <a:bodyPr wrap="square">
            <a:spAutoFit/>
          </a:bodyPr>
          <a:lstStyle/>
          <a:p>
            <a:r>
              <a:rPr lang="it-IT" sz="2400" dirty="0" smtClean="0">
                <a:solidFill>
                  <a:schemeClr val="tx1"/>
                </a:solidFill>
                <a:latin typeface="+mn-lt"/>
              </a:rPr>
              <a:t>Rosa </a:t>
            </a:r>
            <a:r>
              <a:rPr lang="it-IT" sz="2400" b="1" dirty="0" smtClean="0">
                <a:solidFill>
                  <a:schemeClr val="tx1"/>
                </a:solidFill>
                <a:latin typeface="+mn-lt"/>
              </a:rPr>
              <a:t>Cristiano</a:t>
            </a:r>
            <a:endParaRPr lang="it-IT" sz="2400" b="1" dirty="0">
              <a:solidFill>
                <a:schemeClr val="tx1"/>
              </a:solidFill>
              <a:latin typeface="+mn-lt"/>
            </a:endParaRPr>
          </a:p>
        </p:txBody>
      </p:sp>
      <p:sp>
        <p:nvSpPr>
          <p:cNvPr id="17" name="Rettangolo 16"/>
          <p:cNvSpPr/>
          <p:nvPr/>
        </p:nvSpPr>
        <p:spPr>
          <a:xfrm>
            <a:off x="6485472" y="3255367"/>
            <a:ext cx="2262992" cy="461665"/>
          </a:xfrm>
          <a:prstGeom prst="rect">
            <a:avLst/>
          </a:prstGeom>
        </p:spPr>
        <p:txBody>
          <a:bodyPr wrap="square">
            <a:spAutoFit/>
          </a:bodyPr>
          <a:lstStyle/>
          <a:p>
            <a:r>
              <a:rPr lang="it-IT" sz="2400" dirty="0" smtClean="0">
                <a:solidFill>
                  <a:schemeClr val="tx1"/>
                </a:solidFill>
                <a:latin typeface="+mn-lt"/>
              </a:rPr>
              <a:t>Caterina </a:t>
            </a:r>
            <a:r>
              <a:rPr lang="it-IT" sz="2400" b="1" dirty="0" err="1" smtClean="0">
                <a:solidFill>
                  <a:schemeClr val="tx1"/>
                </a:solidFill>
                <a:latin typeface="+mn-lt"/>
              </a:rPr>
              <a:t>Teodori</a:t>
            </a:r>
            <a:endParaRPr lang="it-IT" sz="2400" dirty="0">
              <a:solidFill>
                <a:schemeClr val="tx1"/>
              </a:solidFill>
              <a:latin typeface="+mn-lt"/>
            </a:endParaRPr>
          </a:p>
        </p:txBody>
      </p:sp>
      <p:sp>
        <p:nvSpPr>
          <p:cNvPr id="18" name="CasellaDiTesto 17"/>
          <p:cNvSpPr txBox="1"/>
          <p:nvPr/>
        </p:nvSpPr>
        <p:spPr>
          <a:xfrm>
            <a:off x="4032448" y="5847655"/>
            <a:ext cx="2411760" cy="461665"/>
          </a:xfrm>
          <a:prstGeom prst="rect">
            <a:avLst/>
          </a:prstGeom>
          <a:noFill/>
        </p:spPr>
        <p:txBody>
          <a:bodyPr wrap="square" rtlCol="0">
            <a:spAutoFit/>
          </a:bodyPr>
          <a:lstStyle/>
          <a:p>
            <a:r>
              <a:rPr lang="it-IT" sz="2400" dirty="0" smtClean="0">
                <a:solidFill>
                  <a:schemeClr val="tx1"/>
                </a:solidFill>
                <a:latin typeface="+mn-lt"/>
              </a:rPr>
              <a:t>Maria Pia </a:t>
            </a:r>
            <a:r>
              <a:rPr lang="it-IT" sz="2400" b="1" dirty="0" smtClean="0">
                <a:solidFill>
                  <a:schemeClr val="tx1"/>
                </a:solidFill>
                <a:latin typeface="+mn-lt"/>
              </a:rPr>
              <a:t>Santoro</a:t>
            </a:r>
            <a:endParaRPr lang="it-IT" sz="2400" b="1" dirty="0">
              <a:solidFill>
                <a:schemeClr val="tx1"/>
              </a:solidFill>
              <a:latin typeface="+mn-lt"/>
            </a:endParaRPr>
          </a:p>
        </p:txBody>
      </p:sp>
      <p:pic>
        <p:nvPicPr>
          <p:cNvPr id="21" name="Picture 2" descr="http://i42.tinypic.com/x0scoi.jpg"/>
          <p:cNvPicPr>
            <a:picLocks noGrp="1" noChangeAspect="1" noChangeArrowheads="1"/>
          </p:cNvPicPr>
          <p:nvPr>
            <p:ph idx="1"/>
          </p:nvPr>
        </p:nvPicPr>
        <p:blipFill>
          <a:blip r:embed="rId6" cstate="print"/>
          <a:srcRect/>
          <a:stretch>
            <a:fillRect/>
          </a:stretch>
        </p:blipFill>
        <p:spPr bwMode="auto">
          <a:xfrm>
            <a:off x="2987824" y="2060848"/>
            <a:ext cx="3168352" cy="2852449"/>
          </a:xfrm>
          <a:prstGeom prst="rect">
            <a:avLst/>
          </a:prstGeom>
          <a:noFill/>
        </p:spPr>
      </p:pic>
      <p:sp>
        <p:nvSpPr>
          <p:cNvPr id="23" name="CasellaDiTesto 22"/>
          <p:cNvSpPr txBox="1"/>
          <p:nvPr/>
        </p:nvSpPr>
        <p:spPr>
          <a:xfrm>
            <a:off x="755576" y="2060848"/>
            <a:ext cx="2140330" cy="461665"/>
          </a:xfrm>
          <a:prstGeom prst="rect">
            <a:avLst/>
          </a:prstGeom>
          <a:noFill/>
        </p:spPr>
        <p:txBody>
          <a:bodyPr wrap="none" rtlCol="0">
            <a:spAutoFit/>
          </a:bodyPr>
          <a:lstStyle/>
          <a:p>
            <a:r>
              <a:rPr lang="it-IT" sz="2400" dirty="0" smtClean="0">
                <a:solidFill>
                  <a:srgbClr val="2B09F7"/>
                </a:solidFill>
              </a:rPr>
              <a:t>Marzia </a:t>
            </a:r>
            <a:r>
              <a:rPr lang="it-IT" sz="2400" b="1" dirty="0" err="1" smtClean="0">
                <a:solidFill>
                  <a:srgbClr val="2B09F7"/>
                </a:solidFill>
              </a:rPr>
              <a:t>Mortilla</a:t>
            </a:r>
            <a:endParaRPr lang="it-IT" sz="2400" b="1" dirty="0">
              <a:solidFill>
                <a:srgbClr val="2B09F7"/>
              </a:solidFill>
            </a:endParaRPr>
          </a:p>
        </p:txBody>
      </p:sp>
      <p:sp>
        <p:nvSpPr>
          <p:cNvPr id="24" name="CasellaDiTesto 23"/>
          <p:cNvSpPr txBox="1"/>
          <p:nvPr/>
        </p:nvSpPr>
        <p:spPr>
          <a:xfrm>
            <a:off x="683568" y="3759423"/>
            <a:ext cx="2161810" cy="461665"/>
          </a:xfrm>
          <a:prstGeom prst="rect">
            <a:avLst/>
          </a:prstGeom>
          <a:noFill/>
        </p:spPr>
        <p:txBody>
          <a:bodyPr wrap="none" rtlCol="0">
            <a:spAutoFit/>
          </a:bodyPr>
          <a:lstStyle/>
          <a:p>
            <a:r>
              <a:rPr lang="it-IT" sz="2400" dirty="0" smtClean="0">
                <a:solidFill>
                  <a:srgbClr val="2B09F7"/>
                </a:solidFill>
              </a:rPr>
              <a:t>Giuseppe </a:t>
            </a:r>
            <a:r>
              <a:rPr lang="it-IT" sz="2400" b="1" dirty="0" smtClean="0">
                <a:solidFill>
                  <a:srgbClr val="2B09F7"/>
                </a:solidFill>
              </a:rPr>
              <a:t>Cucca</a:t>
            </a:r>
            <a:endParaRPr lang="it-IT" sz="2400" b="1" dirty="0">
              <a:solidFill>
                <a:srgbClr val="2B09F7"/>
              </a:solidFill>
            </a:endParaRPr>
          </a:p>
        </p:txBody>
      </p:sp>
      <p:sp>
        <p:nvSpPr>
          <p:cNvPr id="25" name="CasellaDiTesto 24"/>
          <p:cNvSpPr txBox="1"/>
          <p:nvPr/>
        </p:nvSpPr>
        <p:spPr>
          <a:xfrm>
            <a:off x="683568" y="4365104"/>
            <a:ext cx="2182200" cy="461665"/>
          </a:xfrm>
          <a:prstGeom prst="rect">
            <a:avLst/>
          </a:prstGeom>
          <a:noFill/>
        </p:spPr>
        <p:txBody>
          <a:bodyPr wrap="none" rtlCol="0">
            <a:spAutoFit/>
          </a:bodyPr>
          <a:lstStyle/>
          <a:p>
            <a:r>
              <a:rPr lang="it-IT" sz="2400" dirty="0" smtClean="0">
                <a:solidFill>
                  <a:srgbClr val="2B09F7"/>
                </a:solidFill>
              </a:rPr>
              <a:t>Simone </a:t>
            </a:r>
            <a:r>
              <a:rPr lang="it-IT" sz="2400" b="1" dirty="0" err="1" smtClean="0">
                <a:solidFill>
                  <a:srgbClr val="2B09F7"/>
                </a:solidFill>
              </a:rPr>
              <a:t>Pancani</a:t>
            </a:r>
            <a:endParaRPr lang="it-IT" sz="2400" b="1" dirty="0">
              <a:solidFill>
                <a:srgbClr val="2B09F7"/>
              </a:solidFill>
            </a:endParaRPr>
          </a:p>
        </p:txBody>
      </p:sp>
      <p:sp>
        <p:nvSpPr>
          <p:cNvPr id="26" name="CasellaDiTesto 25"/>
          <p:cNvSpPr txBox="1"/>
          <p:nvPr/>
        </p:nvSpPr>
        <p:spPr>
          <a:xfrm>
            <a:off x="179512" y="2636912"/>
            <a:ext cx="3127779" cy="461665"/>
          </a:xfrm>
          <a:prstGeom prst="rect">
            <a:avLst/>
          </a:prstGeom>
          <a:noFill/>
        </p:spPr>
        <p:txBody>
          <a:bodyPr wrap="none" rtlCol="0">
            <a:spAutoFit/>
          </a:bodyPr>
          <a:lstStyle/>
          <a:p>
            <a:r>
              <a:rPr lang="it-IT" sz="2400" dirty="0" smtClean="0">
                <a:solidFill>
                  <a:srgbClr val="2B09F7"/>
                </a:solidFill>
              </a:rPr>
              <a:t>Maria Cristina </a:t>
            </a:r>
            <a:r>
              <a:rPr lang="it-IT" sz="2400" b="1" dirty="0" err="1" smtClean="0">
                <a:solidFill>
                  <a:srgbClr val="2B09F7"/>
                </a:solidFill>
              </a:rPr>
              <a:t>Stefanini</a:t>
            </a:r>
            <a:endParaRPr lang="it-IT" sz="2400" b="1" dirty="0">
              <a:solidFill>
                <a:srgbClr val="2B09F7"/>
              </a:solidFill>
            </a:endParaRPr>
          </a:p>
        </p:txBody>
      </p:sp>
      <p:sp>
        <p:nvSpPr>
          <p:cNvPr id="27" name="CasellaDiTesto 26"/>
          <p:cNvSpPr txBox="1"/>
          <p:nvPr/>
        </p:nvSpPr>
        <p:spPr>
          <a:xfrm>
            <a:off x="395536" y="3183359"/>
            <a:ext cx="2677464" cy="461665"/>
          </a:xfrm>
          <a:prstGeom prst="rect">
            <a:avLst/>
          </a:prstGeom>
          <a:noFill/>
        </p:spPr>
        <p:txBody>
          <a:bodyPr wrap="none" rtlCol="0">
            <a:spAutoFit/>
          </a:bodyPr>
          <a:lstStyle/>
          <a:p>
            <a:r>
              <a:rPr lang="it-IT" sz="2400" dirty="0" smtClean="0">
                <a:solidFill>
                  <a:srgbClr val="2B09F7"/>
                </a:solidFill>
              </a:rPr>
              <a:t>Elisabetta </a:t>
            </a:r>
            <a:r>
              <a:rPr lang="it-IT" sz="2400" b="1" dirty="0" smtClean="0">
                <a:solidFill>
                  <a:srgbClr val="2B09F7"/>
                </a:solidFill>
              </a:rPr>
              <a:t>Innocenti</a:t>
            </a:r>
            <a:endParaRPr lang="it-IT" sz="2400" b="1" dirty="0">
              <a:solidFill>
                <a:srgbClr val="2B09F7"/>
              </a:solidFill>
            </a:endParaRPr>
          </a:p>
        </p:txBody>
      </p:sp>
      <p:sp>
        <p:nvSpPr>
          <p:cNvPr id="28" name="CasellaDiTesto 27"/>
          <p:cNvSpPr txBox="1"/>
          <p:nvPr/>
        </p:nvSpPr>
        <p:spPr>
          <a:xfrm>
            <a:off x="611560" y="4941168"/>
            <a:ext cx="2351156" cy="461665"/>
          </a:xfrm>
          <a:prstGeom prst="rect">
            <a:avLst/>
          </a:prstGeom>
          <a:noFill/>
        </p:spPr>
        <p:txBody>
          <a:bodyPr wrap="none" rtlCol="0">
            <a:spAutoFit/>
          </a:bodyPr>
          <a:lstStyle/>
          <a:p>
            <a:r>
              <a:rPr lang="it-IT" sz="2400" dirty="0" smtClean="0">
                <a:solidFill>
                  <a:srgbClr val="2B09F7"/>
                </a:solidFill>
              </a:rPr>
              <a:t>Maddalena</a:t>
            </a:r>
            <a:r>
              <a:rPr lang="it-IT" dirty="0" smtClean="0">
                <a:solidFill>
                  <a:srgbClr val="2B09F7"/>
                </a:solidFill>
              </a:rPr>
              <a:t> </a:t>
            </a:r>
            <a:r>
              <a:rPr lang="it-IT" sz="2400" b="1" dirty="0" smtClean="0">
                <a:solidFill>
                  <a:srgbClr val="2B09F7"/>
                </a:solidFill>
              </a:rPr>
              <a:t>Turco</a:t>
            </a:r>
            <a:endParaRPr lang="it-IT" sz="2400" b="1" dirty="0">
              <a:solidFill>
                <a:srgbClr val="2B09F7"/>
              </a:solidFill>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olo 1"/>
          <p:cNvSpPr>
            <a:spLocks noGrp="1"/>
          </p:cNvSpPr>
          <p:nvPr>
            <p:ph type="title"/>
          </p:nvPr>
        </p:nvSpPr>
        <p:spPr/>
        <p:txBody>
          <a:bodyPr/>
          <a:lstStyle/>
          <a:p>
            <a:r>
              <a:rPr lang="it-IT" sz="2000">
                <a:latin typeface="Century Schoolbook" charset="0"/>
                <a:ea typeface="MS PGothic" charset="0"/>
              </a:rPr>
              <a:t>Conseguenze mediche e psicologiche della violenza diretta ed indiretta: luci ed ombre</a:t>
            </a:r>
            <a:br>
              <a:rPr lang="it-IT" sz="2000">
                <a:latin typeface="Century Schoolbook" charset="0"/>
                <a:ea typeface="MS PGothic" charset="0"/>
              </a:rPr>
            </a:br>
            <a:endParaRPr lang="it-IT" sz="2000">
              <a:latin typeface="Century Schoolbook" charset="0"/>
              <a:ea typeface="MS PGothic" charset="0"/>
            </a:endParaRPr>
          </a:p>
        </p:txBody>
      </p:sp>
      <p:sp>
        <p:nvSpPr>
          <p:cNvPr id="3" name="Segnaposto contenuto 2"/>
          <p:cNvSpPr>
            <a:spLocks noGrp="1"/>
          </p:cNvSpPr>
          <p:nvPr>
            <p:ph idx="1"/>
          </p:nvPr>
        </p:nvSpPr>
        <p:spPr>
          <a:xfrm>
            <a:off x="468313" y="1628775"/>
            <a:ext cx="7466012" cy="4872038"/>
          </a:xfrm>
        </p:spPr>
        <p:txBody>
          <a:bodyPr/>
          <a:lstStyle/>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r>
              <a:rPr lang="it-IT" sz="3200" dirty="0" smtClean="0">
                <a:solidFill>
                  <a:schemeClr val="accent2">
                    <a:lumMod val="50000"/>
                  </a:schemeClr>
                </a:solidFill>
                <a:ea typeface="+mn-ea"/>
                <a:cs typeface="+mn-cs"/>
              </a:rPr>
              <a:t>Sospetto NAI</a:t>
            </a:r>
          </a:p>
          <a:p>
            <a:pPr algn="ctr">
              <a:buFont typeface="Times New Roman" pitchFamily="18" charset="0"/>
              <a:buNone/>
              <a:defRPr/>
            </a:pPr>
            <a:endParaRPr lang="it-IT" dirty="0">
              <a:ea typeface="+mn-ea"/>
              <a:cs typeface="+mn-cs"/>
            </a:endParaRPr>
          </a:p>
        </p:txBody>
      </p:sp>
      <p:sp>
        <p:nvSpPr>
          <p:cNvPr id="4" name="Segnaposto data 3"/>
          <p:cNvSpPr>
            <a:spLocks noGrp="1"/>
          </p:cNvSpPr>
          <p:nvPr>
            <p:ph type="dt" sz="quarter" idx="10"/>
          </p:nvPr>
        </p:nvSpPr>
        <p:spPr>
          <a:xfrm>
            <a:off x="9972675" y="604838"/>
            <a:ext cx="823913" cy="46037"/>
          </a:xfrm>
        </p:spPr>
        <p:txBody>
          <a:bodyPr/>
          <a:lstStyle/>
          <a:p>
            <a:pPr>
              <a:defRPr/>
            </a:pPr>
            <a:endParaRPr lang="it-IT" dirty="0"/>
          </a:p>
        </p:txBody>
      </p:sp>
      <p:pic>
        <p:nvPicPr>
          <p:cNvPr id="87045" name="immagine_prodotto" descr="Progetto G.A.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333375"/>
            <a:ext cx="9398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85319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2357438" y="115888"/>
            <a:ext cx="4572000" cy="947737"/>
          </a:xfrm>
          <a:prstGeom prst="rect">
            <a:avLst/>
          </a:prstGeom>
          <a:solidFill>
            <a:srgbClr val="DCDFE3"/>
          </a:solidFill>
          <a:ln w="25560">
            <a:solidFill>
              <a:srgbClr val="BB6126"/>
            </a:solid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800">
                <a:solidFill>
                  <a:srgbClr val="000000"/>
                </a:solidFill>
                <a:latin typeface="Century Schoolbook" charset="0"/>
              </a:rPr>
              <a:t>Lesioni </a:t>
            </a:r>
            <a:r>
              <a:rPr lang="it-IT" sz="2800" b="1">
                <a:solidFill>
                  <a:srgbClr val="000000"/>
                </a:solidFill>
                <a:latin typeface="Century Schoolbook" charset="0"/>
              </a:rPr>
              <a:t>NON</a:t>
            </a:r>
            <a:r>
              <a:rPr lang="it-IT" sz="2800">
                <a:solidFill>
                  <a:srgbClr val="000000"/>
                </a:solidFill>
                <a:latin typeface="Century Schoolbook" charset="0"/>
              </a:rPr>
              <a:t> accidentali</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800">
                <a:solidFill>
                  <a:srgbClr val="000000"/>
                </a:solidFill>
                <a:latin typeface="Century Schoolbook" charset="0"/>
              </a:rPr>
              <a:t>Situazioni di sospetto</a:t>
            </a:r>
          </a:p>
        </p:txBody>
      </p:sp>
      <p:sp>
        <p:nvSpPr>
          <p:cNvPr id="88067" name="Rectangle 2"/>
          <p:cNvSpPr>
            <a:spLocks noChangeArrowheads="1"/>
          </p:cNvSpPr>
          <p:nvPr/>
        </p:nvSpPr>
        <p:spPr bwMode="auto">
          <a:xfrm>
            <a:off x="428625" y="2000250"/>
            <a:ext cx="4572000" cy="3660775"/>
          </a:xfrm>
          <a:prstGeom prst="rect">
            <a:avLst/>
          </a:prstGeom>
          <a:solidFill>
            <a:srgbClr val="DCDFE3"/>
          </a:solidFill>
          <a:ln w="25560">
            <a:solidFill>
              <a:srgbClr val="BB6126"/>
            </a:solid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a:solidFill>
                  <a:srgbClr val="000000"/>
                </a:solidFill>
                <a:latin typeface="Century Schoolbook" charset="0"/>
              </a:rPr>
              <a:t>Dati anamnestici</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entury Schoolbook" charset="0"/>
            </a:endParaRP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entury Schoolbook" charset="0"/>
              </a:rPr>
              <a:t>Ritardo nell’accesso al PS -più accessi in poco tempo</a:t>
            </a:r>
          </a:p>
          <a:p>
            <a:pP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entury Schoolbook" charset="0"/>
            </a:endParaRP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entury Schoolbook" charset="0"/>
              </a:rPr>
              <a:t>Versioni contraddittorie sull’accaduto </a:t>
            </a:r>
          </a:p>
          <a:p>
            <a:pP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entury Schoolbook" charset="0"/>
            </a:endParaRP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entury Schoolbook" charset="0"/>
              </a:rPr>
              <a:t>Dinamica riferita incongruente</a:t>
            </a:r>
          </a:p>
          <a:p>
            <a:pP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entury Schoolbook" charset="0"/>
            </a:endParaRP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entury Schoolbook" charset="0"/>
              </a:rPr>
              <a:t>Racconto poco comprensibile</a:t>
            </a:r>
          </a:p>
          <a:p>
            <a:pP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entury Schoolbook" charset="0"/>
            </a:endParaRP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entury Schoolbook" charset="0"/>
              </a:rPr>
              <a:t>Genitore che non lascia parlare il bambino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entury Schoolbook" charset="0"/>
            </a:endParaRPr>
          </a:p>
        </p:txBody>
      </p:sp>
      <p:sp>
        <p:nvSpPr>
          <p:cNvPr id="88068" name="Rectangle 3"/>
          <p:cNvSpPr>
            <a:spLocks noChangeArrowheads="1"/>
          </p:cNvSpPr>
          <p:nvPr/>
        </p:nvSpPr>
        <p:spPr bwMode="auto">
          <a:xfrm>
            <a:off x="5148263" y="1989138"/>
            <a:ext cx="3600450" cy="3671887"/>
          </a:xfrm>
          <a:prstGeom prst="rect">
            <a:avLst/>
          </a:prstGeom>
          <a:solidFill>
            <a:srgbClr val="DCDFE3"/>
          </a:solidFill>
          <a:ln w="25560">
            <a:solidFill>
              <a:srgbClr val="BB6126"/>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a:solidFill>
                  <a:srgbClr val="000000"/>
                </a:solidFill>
                <a:latin typeface="Century Schoolbook" charset="0"/>
              </a:rPr>
              <a:t>Obiettività</a:t>
            </a:r>
          </a:p>
          <a:p>
            <a:pPr algn="ct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entury Schoolbook" charset="0"/>
            </a:endParaRP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entury Schoolbook" charset="0"/>
              </a:rPr>
              <a:t>Lesioni locali non compatibili con età del bambino</a:t>
            </a:r>
          </a:p>
          <a:p>
            <a:pP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entury Schoolbook" charset="0"/>
            </a:endParaRP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entury Schoolbook" charset="0"/>
              </a:rPr>
              <a:t>Lesioni pregresse in differenti fasi evolutive</a:t>
            </a:r>
          </a:p>
          <a:p>
            <a:pP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entury Schoolbook" charset="0"/>
            </a:endParaRP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entury Schoolbook" charset="0"/>
              </a:rPr>
              <a:t>Lesioni tipiche</a:t>
            </a:r>
          </a:p>
          <a:p>
            <a:pP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entury Schoolbook" charset="0"/>
            </a:endParaRP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entury Schoolbook" charset="0"/>
              </a:rPr>
              <a:t>Eclatanti segni di violenza</a:t>
            </a:r>
          </a:p>
          <a:p>
            <a:pP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entury Schoolbook" charset="0"/>
            </a:endParaRPr>
          </a:p>
        </p:txBody>
      </p:sp>
      <p:sp>
        <p:nvSpPr>
          <p:cNvPr id="88069" name="Text Box 4"/>
          <p:cNvSpPr txBox="1">
            <a:spLocks noChangeArrowheads="1"/>
          </p:cNvSpPr>
          <p:nvPr/>
        </p:nvSpPr>
        <p:spPr bwMode="auto">
          <a:xfrm>
            <a:off x="5508625" y="2924175"/>
            <a:ext cx="44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pic>
        <p:nvPicPr>
          <p:cNvPr id="880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6092825"/>
            <a:ext cx="10715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8071"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63212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sz="2400" dirty="0" smtClean="0">
                <a:solidFill>
                  <a:srgbClr val="575F6D"/>
                </a:solidFill>
                <a:ea typeface="+mj-ea"/>
              </a:rPr>
              <a:t>Conseguenze mediche e psicologiche della violenza diretta ed indiretta: luci ed ombre</a:t>
            </a:r>
            <a:r>
              <a:rPr lang="it-IT" sz="2400" dirty="0" smtClean="0">
                <a:ea typeface="+mj-ea"/>
              </a:rPr>
              <a:t/>
            </a:r>
            <a:br>
              <a:rPr lang="it-IT" sz="2400" dirty="0" smtClean="0">
                <a:ea typeface="+mj-ea"/>
              </a:rPr>
            </a:br>
            <a:endParaRPr lang="it-IT" sz="2200" dirty="0">
              <a:ea typeface="+mj-ea"/>
            </a:endParaRPr>
          </a:p>
        </p:txBody>
      </p:sp>
      <p:sp>
        <p:nvSpPr>
          <p:cNvPr id="89091" name="Segnaposto contenuto 2"/>
          <p:cNvSpPr>
            <a:spLocks noGrp="1"/>
          </p:cNvSpPr>
          <p:nvPr>
            <p:ph sz="quarter" idx="1"/>
          </p:nvPr>
        </p:nvSpPr>
        <p:spPr>
          <a:xfrm>
            <a:off x="457200" y="1600200"/>
            <a:ext cx="7467600" cy="4873625"/>
          </a:xfrm>
        </p:spPr>
        <p:txBody>
          <a:bodyPr/>
          <a:lstStyle/>
          <a:p>
            <a:r>
              <a:rPr lang="it-IT" sz="1600" b="1">
                <a:latin typeface="Century Schoolbook" charset="0"/>
              </a:rPr>
              <a:t>Sospettare </a:t>
            </a:r>
            <a:r>
              <a:rPr lang="it-IT" sz="1600">
                <a:latin typeface="Century Schoolbook" charset="0"/>
              </a:rPr>
              <a:t>una condizione di maltrattamento fisico se a fronte di una lesione fisica in un minore, ricorra </a:t>
            </a:r>
            <a:r>
              <a:rPr lang="it-IT" sz="1600" u="sng">
                <a:latin typeface="Century Schoolbook" charset="0"/>
              </a:rPr>
              <a:t> una delle seguenti situazioni: </a:t>
            </a:r>
          </a:p>
          <a:p>
            <a:r>
              <a:rPr lang="it-IT" sz="1600">
                <a:latin typeface="Century Schoolbook" charset="0"/>
              </a:rPr>
              <a:t>• il tempo intercorso prima del coinvolgimento del servizio sanitario è inusuale e non è data una giustificazione plausibile del ritardo </a:t>
            </a:r>
          </a:p>
          <a:p>
            <a:r>
              <a:rPr lang="it-IT" sz="1600">
                <a:latin typeface="Century Schoolbook" charset="0"/>
              </a:rPr>
              <a:t>• la spiegazione della dinamica dell’evento non è fornita, è vaga, appare incoerente, inconsistente o soggetta a successive modifiche </a:t>
            </a:r>
          </a:p>
          <a:p>
            <a:r>
              <a:rPr lang="it-IT" sz="1600">
                <a:latin typeface="Century Schoolbook" charset="0"/>
              </a:rPr>
              <a:t>• presenza di altri segni di maltrattamento (es. trascuratezza grave) </a:t>
            </a:r>
          </a:p>
          <a:p>
            <a:r>
              <a:rPr lang="it-IT" sz="1600">
                <a:latin typeface="Century Schoolbook" charset="0"/>
              </a:rPr>
              <a:t>• precedenti accessi del minore al Servizio Sanitario per traumi o lesioni sospette, dubbie o non adeguatamente spiegate (pediatra di famiglia/medico di Medicina Generale, stesso Pronto Soccorso (PS) o PS limitrofi) </a:t>
            </a:r>
          </a:p>
          <a:p>
            <a:r>
              <a:rPr lang="it-IT" sz="1600">
                <a:latin typeface="Century Schoolbook" charset="0"/>
              </a:rPr>
              <a:t>• presenza di segnali comportamentali ed emotivi nel bambino (es. segnali di disagio quali paura, allarme e ipervigilanza oppure apatia e distacco) o nella coppia genitoriale (imbarazzo, evitamento, aggressività che prevalgono sull’atteggiamento coerente di preoccupazione e rassicurazione verso il bambino). </a:t>
            </a:r>
          </a:p>
        </p:txBody>
      </p:sp>
    </p:spTree>
    <p:extLst>
      <p:ext uri="{BB962C8B-B14F-4D97-AF65-F5344CB8AC3E}">
        <p14:creationId xmlns:p14="http://schemas.microsoft.com/office/powerpoint/2010/main" val="188233890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428625" y="-892175"/>
            <a:ext cx="74676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r>
              <a:rPr lang="it-IT" sz="2400">
                <a:solidFill>
                  <a:srgbClr val="FF0000"/>
                </a:solidFill>
                <a:latin typeface="Century Schoolbook" charset="0"/>
              </a:rPr>
              <a:t/>
            </a:r>
            <a:br>
              <a:rPr lang="it-IT" sz="2400">
                <a:solidFill>
                  <a:srgbClr val="FF0000"/>
                </a:solidFill>
                <a:latin typeface="Century Schoolbook" charset="0"/>
              </a:rPr>
            </a:br>
            <a:endParaRPr lang="it-IT" sz="2400">
              <a:solidFill>
                <a:srgbClr val="FF0000"/>
              </a:solidFill>
              <a:latin typeface="Century Schoolbook" charset="0"/>
            </a:endParaRPr>
          </a:p>
        </p:txBody>
      </p:sp>
      <p:grpSp>
        <p:nvGrpSpPr>
          <p:cNvPr id="90115" name="Group 2"/>
          <p:cNvGrpSpPr>
            <a:grpSpLocks/>
          </p:cNvGrpSpPr>
          <p:nvPr/>
        </p:nvGrpSpPr>
        <p:grpSpPr bwMode="auto">
          <a:xfrm>
            <a:off x="714375" y="857250"/>
            <a:ext cx="8031163" cy="5819775"/>
            <a:chOff x="450" y="540"/>
            <a:chExt cx="5059" cy="3666"/>
          </a:xfrm>
        </p:grpSpPr>
        <p:pic>
          <p:nvPicPr>
            <p:cNvPr id="901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 y="540"/>
              <a:ext cx="5059" cy="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0119" name="Text Box 4"/>
            <p:cNvSpPr txBox="1">
              <a:spLocks noChangeArrowheads="1"/>
            </p:cNvSpPr>
            <p:nvPr/>
          </p:nvSpPr>
          <p:spPr bwMode="auto">
            <a:xfrm>
              <a:off x="450" y="540"/>
              <a:ext cx="5059" cy="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grpSp>
      <p:pic>
        <p:nvPicPr>
          <p:cNvPr id="90116"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476250"/>
            <a:ext cx="863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Rettangolo 6"/>
          <p:cNvSpPr>
            <a:spLocks noChangeArrowheads="1"/>
          </p:cNvSpPr>
          <p:nvPr/>
        </p:nvSpPr>
        <p:spPr bwMode="auto">
          <a:xfrm>
            <a:off x="755650" y="115888"/>
            <a:ext cx="610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solidFill>
                  <a:srgbClr val="575F6D"/>
                </a:solidFill>
                <a:latin typeface="Century Schoolbook" charset="0"/>
              </a:rPr>
              <a:t>Conseguenze mediche e psiclogiche della violenza diretta ed indiretta: luci ed ombre</a:t>
            </a:r>
            <a:endParaRPr lang="it-IT"/>
          </a:p>
        </p:txBody>
      </p:sp>
    </p:spTree>
    <p:extLst>
      <p:ext uri="{BB962C8B-B14F-4D97-AF65-F5344CB8AC3E}">
        <p14:creationId xmlns:p14="http://schemas.microsoft.com/office/powerpoint/2010/main" val="196582584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1428750" y="571500"/>
            <a:ext cx="3071813" cy="371475"/>
          </a:xfrm>
          <a:prstGeom prst="rect">
            <a:avLst/>
          </a:prstGeom>
          <a:solidFill>
            <a:srgbClr val="777C84"/>
          </a:solidFill>
          <a:ln w="25560">
            <a:solidFill>
              <a:srgbClr val="546E9F"/>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a:solidFill>
                  <a:srgbClr val="FFFFFF"/>
                </a:solidFill>
                <a:latin typeface="Century Schoolbook" charset="0"/>
              </a:rPr>
              <a:t>    A, B, C, D, E segni vitali</a:t>
            </a:r>
          </a:p>
        </p:txBody>
      </p:sp>
      <p:sp>
        <p:nvSpPr>
          <p:cNvPr id="91139" name="AutoShape 2"/>
          <p:cNvSpPr>
            <a:spLocks noChangeArrowheads="1"/>
          </p:cNvSpPr>
          <p:nvPr/>
        </p:nvSpPr>
        <p:spPr bwMode="auto">
          <a:xfrm>
            <a:off x="2124075" y="1125538"/>
            <a:ext cx="484188" cy="500062"/>
          </a:xfrm>
          <a:prstGeom prst="downArrow">
            <a:avLst>
              <a:gd name="adj1" fmla="val 50000"/>
              <a:gd name="adj2" fmla="val 49999"/>
            </a:avLst>
          </a:prstGeom>
          <a:solidFill>
            <a:srgbClr val="FE8637"/>
          </a:solidFill>
          <a:ln w="25560">
            <a:solidFill>
              <a:srgbClr val="BB6126"/>
            </a:solidFill>
            <a:miter lim="800000"/>
            <a:headEnd/>
            <a:tailEnd/>
          </a:ln>
        </p:spPr>
        <p:txBody>
          <a:bodyPr wrap="none" anchor="ctr"/>
          <a:lstStyle/>
          <a:p>
            <a:endParaRPr lang="it-IT"/>
          </a:p>
        </p:txBody>
      </p:sp>
      <p:sp>
        <p:nvSpPr>
          <p:cNvPr id="91140" name="Text Box 3"/>
          <p:cNvSpPr txBox="1">
            <a:spLocks noChangeArrowheads="1"/>
          </p:cNvSpPr>
          <p:nvPr/>
        </p:nvSpPr>
        <p:spPr bwMode="auto">
          <a:xfrm>
            <a:off x="1428750" y="1643063"/>
            <a:ext cx="3071813" cy="371475"/>
          </a:xfrm>
          <a:prstGeom prst="rect">
            <a:avLst/>
          </a:prstGeom>
          <a:solidFill>
            <a:srgbClr val="777C84"/>
          </a:solidFill>
          <a:ln w="25560">
            <a:solidFill>
              <a:srgbClr val="546E9F"/>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a:solidFill>
                  <a:srgbClr val="FFFFFF"/>
                </a:solidFill>
                <a:latin typeface="Century Schoolbook" charset="0"/>
              </a:rPr>
              <a:t>   Trattamento in urgenza                </a:t>
            </a:r>
          </a:p>
        </p:txBody>
      </p:sp>
      <p:sp>
        <p:nvSpPr>
          <p:cNvPr id="91141" name="AutoShape 4"/>
          <p:cNvSpPr>
            <a:spLocks noChangeArrowheads="1"/>
          </p:cNvSpPr>
          <p:nvPr/>
        </p:nvSpPr>
        <p:spPr bwMode="auto">
          <a:xfrm>
            <a:off x="2051050" y="2133600"/>
            <a:ext cx="571500" cy="500063"/>
          </a:xfrm>
          <a:prstGeom prst="downArrow">
            <a:avLst>
              <a:gd name="adj1" fmla="val 50000"/>
              <a:gd name="adj2" fmla="val 50000"/>
            </a:avLst>
          </a:prstGeom>
          <a:solidFill>
            <a:srgbClr val="FE8637"/>
          </a:solidFill>
          <a:ln w="25560">
            <a:solidFill>
              <a:srgbClr val="BB6126"/>
            </a:solidFill>
            <a:miter lim="800000"/>
            <a:headEnd/>
            <a:tailEnd/>
          </a:ln>
        </p:spPr>
        <p:txBody>
          <a:bodyPr wrap="none" anchor="ctr"/>
          <a:lstStyle/>
          <a:p>
            <a:endParaRPr lang="it-IT"/>
          </a:p>
        </p:txBody>
      </p:sp>
      <p:sp>
        <p:nvSpPr>
          <p:cNvPr id="91142" name="Text Box 5"/>
          <p:cNvSpPr txBox="1">
            <a:spLocks noChangeArrowheads="1"/>
          </p:cNvSpPr>
          <p:nvPr/>
        </p:nvSpPr>
        <p:spPr bwMode="auto">
          <a:xfrm>
            <a:off x="1476375" y="2636838"/>
            <a:ext cx="2741613" cy="371475"/>
          </a:xfrm>
          <a:prstGeom prst="rect">
            <a:avLst/>
          </a:prstGeom>
          <a:solidFill>
            <a:srgbClr val="777C84"/>
          </a:solidFill>
          <a:ln w="25560">
            <a:solidFill>
              <a:srgbClr val="546E9F"/>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a:solidFill>
                  <a:srgbClr val="FFFFFF"/>
                </a:solidFill>
                <a:latin typeface="Century Schoolbook" charset="0"/>
              </a:rPr>
              <a:t>Necessità immediate</a:t>
            </a:r>
          </a:p>
        </p:txBody>
      </p:sp>
      <p:sp>
        <p:nvSpPr>
          <p:cNvPr id="91143" name="AutoShape 6"/>
          <p:cNvSpPr>
            <a:spLocks noChangeArrowheads="1"/>
          </p:cNvSpPr>
          <p:nvPr/>
        </p:nvSpPr>
        <p:spPr bwMode="auto">
          <a:xfrm>
            <a:off x="2051050" y="3068638"/>
            <a:ext cx="571500" cy="500062"/>
          </a:xfrm>
          <a:prstGeom prst="downArrow">
            <a:avLst>
              <a:gd name="adj1" fmla="val 50000"/>
              <a:gd name="adj2" fmla="val 50000"/>
            </a:avLst>
          </a:prstGeom>
          <a:solidFill>
            <a:srgbClr val="FE8637"/>
          </a:solidFill>
          <a:ln w="25560">
            <a:solidFill>
              <a:srgbClr val="BB6126"/>
            </a:solidFill>
            <a:miter lim="800000"/>
            <a:headEnd/>
            <a:tailEnd/>
          </a:ln>
        </p:spPr>
        <p:txBody>
          <a:bodyPr wrap="none" anchor="ctr"/>
          <a:lstStyle/>
          <a:p>
            <a:endParaRPr lang="it-IT"/>
          </a:p>
        </p:txBody>
      </p:sp>
      <p:sp>
        <p:nvSpPr>
          <p:cNvPr id="91144" name="Text Box 7"/>
          <p:cNvSpPr txBox="1">
            <a:spLocks noChangeArrowheads="1"/>
          </p:cNvSpPr>
          <p:nvPr/>
        </p:nvSpPr>
        <p:spPr bwMode="auto">
          <a:xfrm>
            <a:off x="1428750" y="3643313"/>
            <a:ext cx="3430588" cy="371475"/>
          </a:xfrm>
          <a:prstGeom prst="rect">
            <a:avLst/>
          </a:prstGeom>
          <a:solidFill>
            <a:srgbClr val="777C84"/>
          </a:solidFill>
          <a:ln w="25560">
            <a:solidFill>
              <a:srgbClr val="546E9F"/>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a:solidFill>
                  <a:srgbClr val="FFFFFF"/>
                </a:solidFill>
                <a:latin typeface="Century Schoolbook" charset="0"/>
              </a:rPr>
              <a:t> EE- diagnostica strumentale</a:t>
            </a:r>
          </a:p>
        </p:txBody>
      </p:sp>
      <p:sp>
        <p:nvSpPr>
          <p:cNvPr id="91145" name="Text Box 8"/>
          <p:cNvSpPr txBox="1">
            <a:spLocks noChangeArrowheads="1"/>
          </p:cNvSpPr>
          <p:nvPr/>
        </p:nvSpPr>
        <p:spPr bwMode="auto">
          <a:xfrm>
            <a:off x="1331913" y="4652963"/>
            <a:ext cx="2087562" cy="371475"/>
          </a:xfrm>
          <a:prstGeom prst="rect">
            <a:avLst/>
          </a:prstGeom>
          <a:solidFill>
            <a:srgbClr val="777C84"/>
          </a:solidFill>
          <a:ln w="25560">
            <a:solidFill>
              <a:srgbClr val="546E9F"/>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a:solidFill>
                  <a:srgbClr val="FFFFFF"/>
                </a:solidFill>
                <a:latin typeface="Century Schoolbook" charset="0"/>
              </a:rPr>
              <a:t>   Terapia acuta</a:t>
            </a:r>
          </a:p>
        </p:txBody>
      </p:sp>
      <p:sp>
        <p:nvSpPr>
          <p:cNvPr id="91146" name="AutoShape 9"/>
          <p:cNvSpPr>
            <a:spLocks noChangeArrowheads="1"/>
          </p:cNvSpPr>
          <p:nvPr/>
        </p:nvSpPr>
        <p:spPr bwMode="auto">
          <a:xfrm>
            <a:off x="2051050" y="4076700"/>
            <a:ext cx="484188" cy="500063"/>
          </a:xfrm>
          <a:prstGeom prst="downArrow">
            <a:avLst>
              <a:gd name="adj1" fmla="val 50000"/>
              <a:gd name="adj2" fmla="val 49999"/>
            </a:avLst>
          </a:prstGeom>
          <a:solidFill>
            <a:srgbClr val="FE8637"/>
          </a:solidFill>
          <a:ln w="25560">
            <a:solidFill>
              <a:srgbClr val="BB6126"/>
            </a:solidFill>
            <a:miter lim="800000"/>
            <a:headEnd/>
            <a:tailEnd/>
          </a:ln>
        </p:spPr>
        <p:txBody>
          <a:bodyPr wrap="none" anchor="ctr"/>
          <a:lstStyle/>
          <a:p>
            <a:endParaRPr lang="it-IT"/>
          </a:p>
        </p:txBody>
      </p:sp>
      <p:sp>
        <p:nvSpPr>
          <p:cNvPr id="91147" name="Text Box 10"/>
          <p:cNvSpPr txBox="1">
            <a:spLocks noChangeArrowheads="1"/>
          </p:cNvSpPr>
          <p:nvPr/>
        </p:nvSpPr>
        <p:spPr bwMode="auto">
          <a:xfrm>
            <a:off x="5286375" y="571500"/>
            <a:ext cx="3071813" cy="336550"/>
          </a:xfrm>
          <a:prstGeom prst="rect">
            <a:avLst/>
          </a:prstGeom>
          <a:solidFill>
            <a:srgbClr val="777C84"/>
          </a:solidFill>
          <a:ln w="25560">
            <a:solidFill>
              <a:srgbClr val="546E9F"/>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sz="1600">
                <a:solidFill>
                  <a:srgbClr val="FFFFFF"/>
                </a:solidFill>
                <a:latin typeface="Century Schoolbook" charset="0"/>
              </a:rPr>
              <a:t>          Condizioni generali</a:t>
            </a:r>
          </a:p>
        </p:txBody>
      </p:sp>
      <p:sp>
        <p:nvSpPr>
          <p:cNvPr id="91148" name="AutoShape 11"/>
          <p:cNvSpPr>
            <a:spLocks noChangeArrowheads="1"/>
          </p:cNvSpPr>
          <p:nvPr/>
        </p:nvSpPr>
        <p:spPr bwMode="auto">
          <a:xfrm>
            <a:off x="6572250" y="1000125"/>
            <a:ext cx="484188" cy="428625"/>
          </a:xfrm>
          <a:prstGeom prst="downArrow">
            <a:avLst>
              <a:gd name="adj1" fmla="val 50000"/>
              <a:gd name="adj2" fmla="val 50000"/>
            </a:avLst>
          </a:prstGeom>
          <a:solidFill>
            <a:srgbClr val="FE8637"/>
          </a:solidFill>
          <a:ln w="25560">
            <a:solidFill>
              <a:srgbClr val="BB6126"/>
            </a:solidFill>
            <a:miter lim="800000"/>
            <a:headEnd/>
            <a:tailEnd/>
          </a:ln>
        </p:spPr>
        <p:txBody>
          <a:bodyPr wrap="none" anchor="ctr"/>
          <a:lstStyle/>
          <a:p>
            <a:endParaRPr lang="it-IT"/>
          </a:p>
        </p:txBody>
      </p:sp>
      <p:sp>
        <p:nvSpPr>
          <p:cNvPr id="91149" name="Text Box 12"/>
          <p:cNvSpPr txBox="1">
            <a:spLocks noChangeArrowheads="1"/>
          </p:cNvSpPr>
          <p:nvPr/>
        </p:nvSpPr>
        <p:spPr bwMode="auto">
          <a:xfrm>
            <a:off x="5572125" y="1500188"/>
            <a:ext cx="2347913" cy="336550"/>
          </a:xfrm>
          <a:prstGeom prst="rect">
            <a:avLst/>
          </a:prstGeom>
          <a:solidFill>
            <a:srgbClr val="777C84"/>
          </a:solidFill>
          <a:ln w="25560">
            <a:solidFill>
              <a:srgbClr val="546E9F"/>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r>
              <a:rPr lang="it-IT" sz="1600">
                <a:solidFill>
                  <a:srgbClr val="FFFFFF"/>
                </a:solidFill>
                <a:latin typeface="Century Schoolbook" charset="0"/>
              </a:rPr>
              <a:t>   Elenco problemi</a:t>
            </a:r>
          </a:p>
        </p:txBody>
      </p:sp>
      <p:sp>
        <p:nvSpPr>
          <p:cNvPr id="91150" name="AutoShape 13"/>
          <p:cNvSpPr>
            <a:spLocks noChangeArrowheads="1"/>
          </p:cNvSpPr>
          <p:nvPr/>
        </p:nvSpPr>
        <p:spPr bwMode="auto">
          <a:xfrm>
            <a:off x="6572250" y="1928813"/>
            <a:ext cx="484188" cy="285750"/>
          </a:xfrm>
          <a:prstGeom prst="downArrow">
            <a:avLst>
              <a:gd name="adj1" fmla="val 50000"/>
              <a:gd name="adj2" fmla="val 50000"/>
            </a:avLst>
          </a:prstGeom>
          <a:solidFill>
            <a:srgbClr val="FE8637"/>
          </a:solidFill>
          <a:ln w="25560">
            <a:solidFill>
              <a:srgbClr val="BB6126"/>
            </a:solidFill>
            <a:miter lim="800000"/>
            <a:headEnd/>
            <a:tailEnd/>
          </a:ln>
        </p:spPr>
        <p:txBody>
          <a:bodyPr wrap="none" anchor="ctr"/>
          <a:lstStyle/>
          <a:p>
            <a:endParaRPr lang="it-IT"/>
          </a:p>
        </p:txBody>
      </p:sp>
      <p:sp>
        <p:nvSpPr>
          <p:cNvPr id="91151" name="Text Box 14"/>
          <p:cNvSpPr txBox="1">
            <a:spLocks noChangeArrowheads="1"/>
          </p:cNvSpPr>
          <p:nvPr/>
        </p:nvSpPr>
        <p:spPr bwMode="auto">
          <a:xfrm>
            <a:off x="5572125" y="2357438"/>
            <a:ext cx="2286000" cy="336550"/>
          </a:xfrm>
          <a:prstGeom prst="rect">
            <a:avLst/>
          </a:prstGeom>
          <a:solidFill>
            <a:srgbClr val="777C84"/>
          </a:solidFill>
          <a:ln w="25560">
            <a:solidFill>
              <a:srgbClr val="546E9F"/>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sz="1600">
                <a:solidFill>
                  <a:srgbClr val="FFFFFF"/>
                </a:solidFill>
                <a:latin typeface="Century Schoolbook" charset="0"/>
              </a:rPr>
              <a:t>            Priorità</a:t>
            </a:r>
          </a:p>
        </p:txBody>
      </p:sp>
      <p:sp>
        <p:nvSpPr>
          <p:cNvPr id="91152" name="AutoShape 15"/>
          <p:cNvSpPr>
            <a:spLocks noChangeArrowheads="1"/>
          </p:cNvSpPr>
          <p:nvPr/>
        </p:nvSpPr>
        <p:spPr bwMode="auto">
          <a:xfrm>
            <a:off x="6500813" y="2786063"/>
            <a:ext cx="500062" cy="357187"/>
          </a:xfrm>
          <a:prstGeom prst="downArrow">
            <a:avLst>
              <a:gd name="adj1" fmla="val 50000"/>
              <a:gd name="adj2" fmla="val 50000"/>
            </a:avLst>
          </a:prstGeom>
          <a:solidFill>
            <a:srgbClr val="FE8637"/>
          </a:solidFill>
          <a:ln w="25560">
            <a:solidFill>
              <a:srgbClr val="BB6126"/>
            </a:solidFill>
            <a:miter lim="800000"/>
            <a:headEnd/>
            <a:tailEnd/>
          </a:ln>
        </p:spPr>
        <p:txBody>
          <a:bodyPr wrap="none" anchor="ctr"/>
          <a:lstStyle/>
          <a:p>
            <a:endParaRPr lang="it-IT"/>
          </a:p>
        </p:txBody>
      </p:sp>
      <p:sp>
        <p:nvSpPr>
          <p:cNvPr id="91153" name="Text Box 16"/>
          <p:cNvSpPr txBox="1">
            <a:spLocks noChangeArrowheads="1"/>
          </p:cNvSpPr>
          <p:nvPr/>
        </p:nvSpPr>
        <p:spPr bwMode="auto">
          <a:xfrm>
            <a:off x="5357813" y="3214688"/>
            <a:ext cx="3286125" cy="642937"/>
          </a:xfrm>
          <a:prstGeom prst="rect">
            <a:avLst/>
          </a:prstGeom>
          <a:solidFill>
            <a:srgbClr val="777C84"/>
          </a:solidFill>
          <a:ln w="25560">
            <a:solidFill>
              <a:srgbClr val="546E9F"/>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r>
              <a:rPr lang="it-IT">
                <a:solidFill>
                  <a:srgbClr val="FFFFFF"/>
                </a:solidFill>
                <a:latin typeface="Century Schoolbook" charset="0"/>
              </a:rPr>
              <a:t> Evidenziare   problematiche mediche</a:t>
            </a:r>
          </a:p>
        </p:txBody>
      </p:sp>
      <p:sp>
        <p:nvSpPr>
          <p:cNvPr id="91154" name="AutoShape 17"/>
          <p:cNvSpPr>
            <a:spLocks noChangeArrowheads="1"/>
          </p:cNvSpPr>
          <p:nvPr/>
        </p:nvSpPr>
        <p:spPr bwMode="auto">
          <a:xfrm>
            <a:off x="6572250" y="4000500"/>
            <a:ext cx="484188" cy="357188"/>
          </a:xfrm>
          <a:prstGeom prst="downArrow">
            <a:avLst>
              <a:gd name="adj1" fmla="val 50000"/>
              <a:gd name="adj2" fmla="val 50000"/>
            </a:avLst>
          </a:prstGeom>
          <a:solidFill>
            <a:srgbClr val="FE8637"/>
          </a:solidFill>
          <a:ln w="25560">
            <a:solidFill>
              <a:srgbClr val="BB6126"/>
            </a:solidFill>
            <a:miter lim="800000"/>
            <a:headEnd/>
            <a:tailEnd/>
          </a:ln>
        </p:spPr>
        <p:txBody>
          <a:bodyPr wrap="none" anchor="ctr"/>
          <a:lstStyle/>
          <a:p>
            <a:endParaRPr lang="it-IT"/>
          </a:p>
        </p:txBody>
      </p:sp>
      <p:sp>
        <p:nvSpPr>
          <p:cNvPr id="91155" name="Text Box 18"/>
          <p:cNvSpPr txBox="1">
            <a:spLocks noChangeArrowheads="1"/>
          </p:cNvSpPr>
          <p:nvPr/>
        </p:nvSpPr>
        <p:spPr bwMode="auto">
          <a:xfrm>
            <a:off x="5357813" y="4429125"/>
            <a:ext cx="3357562" cy="368300"/>
          </a:xfrm>
          <a:prstGeom prst="rect">
            <a:avLst/>
          </a:prstGeom>
          <a:solidFill>
            <a:srgbClr val="777C84"/>
          </a:solidFill>
          <a:ln w="25560">
            <a:solidFill>
              <a:srgbClr val="546E9F"/>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a:solidFill>
                  <a:srgbClr val="FFFFFF"/>
                </a:solidFill>
                <a:latin typeface="Century Schoolbook" charset="0"/>
              </a:rPr>
              <a:t>Valutare </a:t>
            </a:r>
            <a:r>
              <a:rPr lang="it-IT" sz="1600">
                <a:solidFill>
                  <a:srgbClr val="FFFFFF"/>
                </a:solidFill>
                <a:latin typeface="Century Schoolbook" charset="0"/>
              </a:rPr>
              <a:t>grado</a:t>
            </a:r>
            <a:r>
              <a:rPr lang="it-IT">
                <a:solidFill>
                  <a:srgbClr val="FFFFFF"/>
                </a:solidFill>
                <a:latin typeface="Century Schoolbook" charset="0"/>
              </a:rPr>
              <a:t> RISCHIO</a:t>
            </a:r>
          </a:p>
        </p:txBody>
      </p:sp>
      <p:sp>
        <p:nvSpPr>
          <p:cNvPr id="91156" name="Text Box 19"/>
          <p:cNvSpPr txBox="1">
            <a:spLocks noChangeArrowheads="1"/>
          </p:cNvSpPr>
          <p:nvPr/>
        </p:nvSpPr>
        <p:spPr bwMode="auto">
          <a:xfrm>
            <a:off x="5357813" y="5357813"/>
            <a:ext cx="3357562" cy="368300"/>
          </a:xfrm>
          <a:prstGeom prst="rect">
            <a:avLst/>
          </a:prstGeom>
          <a:solidFill>
            <a:srgbClr val="777C84"/>
          </a:solidFill>
          <a:ln w="25560">
            <a:solidFill>
              <a:srgbClr val="546E9F"/>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a:solidFill>
                  <a:srgbClr val="FFFFFF"/>
                </a:solidFill>
                <a:latin typeface="Century Schoolbook" charset="0"/>
              </a:rPr>
              <a:t>Informare e rassicurare</a:t>
            </a:r>
          </a:p>
        </p:txBody>
      </p:sp>
      <p:sp>
        <p:nvSpPr>
          <p:cNvPr id="91157" name="AutoShape 20"/>
          <p:cNvSpPr>
            <a:spLocks noChangeArrowheads="1"/>
          </p:cNvSpPr>
          <p:nvPr/>
        </p:nvSpPr>
        <p:spPr bwMode="auto">
          <a:xfrm>
            <a:off x="6572250" y="5857875"/>
            <a:ext cx="484188" cy="428625"/>
          </a:xfrm>
          <a:prstGeom prst="downArrow">
            <a:avLst>
              <a:gd name="adj1" fmla="val 50000"/>
              <a:gd name="adj2" fmla="val 50000"/>
            </a:avLst>
          </a:prstGeom>
          <a:solidFill>
            <a:srgbClr val="FE8637"/>
          </a:solidFill>
          <a:ln w="25560">
            <a:solidFill>
              <a:srgbClr val="BB6126"/>
            </a:solidFill>
            <a:miter lim="800000"/>
            <a:headEnd/>
            <a:tailEnd/>
          </a:ln>
        </p:spPr>
        <p:txBody>
          <a:bodyPr wrap="none" anchor="ctr"/>
          <a:lstStyle/>
          <a:p>
            <a:endParaRPr lang="it-IT"/>
          </a:p>
        </p:txBody>
      </p:sp>
      <p:sp>
        <p:nvSpPr>
          <p:cNvPr id="91158" name="Text Box 21"/>
          <p:cNvSpPr txBox="1">
            <a:spLocks noChangeArrowheads="1"/>
          </p:cNvSpPr>
          <p:nvPr/>
        </p:nvSpPr>
        <p:spPr bwMode="auto">
          <a:xfrm>
            <a:off x="4786313" y="6357938"/>
            <a:ext cx="4000500" cy="368300"/>
          </a:xfrm>
          <a:prstGeom prst="rect">
            <a:avLst/>
          </a:prstGeom>
          <a:solidFill>
            <a:srgbClr val="777C84"/>
          </a:solidFill>
          <a:ln w="25560">
            <a:solidFill>
              <a:srgbClr val="546E9F"/>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a:solidFill>
                  <a:srgbClr val="FFFFFF"/>
                </a:solidFill>
                <a:latin typeface="Century Schoolbook" charset="0"/>
              </a:rPr>
              <a:t>Garantire accesso ai servizi sanitari</a:t>
            </a:r>
          </a:p>
        </p:txBody>
      </p:sp>
      <p:sp>
        <p:nvSpPr>
          <p:cNvPr id="91159" name="Rectangle 22"/>
          <p:cNvSpPr>
            <a:spLocks noChangeArrowheads="1"/>
          </p:cNvSpPr>
          <p:nvPr/>
        </p:nvSpPr>
        <p:spPr bwMode="auto">
          <a:xfrm>
            <a:off x="214313" y="5732463"/>
            <a:ext cx="2844800" cy="936625"/>
          </a:xfrm>
          <a:prstGeom prst="rect">
            <a:avLst/>
          </a:prstGeom>
          <a:solidFill>
            <a:srgbClr val="FFFFFF"/>
          </a:solidFill>
          <a:ln w="25560">
            <a:solidFill>
              <a:srgbClr val="BB6126"/>
            </a:solidFill>
            <a:miter lim="800000"/>
            <a:headEnd/>
            <a:tailEnd/>
          </a:ln>
        </p:spPr>
        <p:txBody>
          <a:bodyPr lIns="90000" tIns="46800" rIns="90000" bIns="46800" anchor="ctr"/>
          <a:lstStyle/>
          <a:p>
            <a:pPr algn="ctr"/>
            <a:r>
              <a:rPr lang="it-IT" sz="1400" b="1">
                <a:solidFill>
                  <a:srgbClr val="575F6D"/>
                </a:solidFill>
                <a:latin typeface="Century Schoolbook" charset="0"/>
              </a:rPr>
              <a:t>Fenomenologia, epidemiologia e percorso clinico del paziente con sospetto abuso</a:t>
            </a:r>
            <a:endParaRPr lang="it-IT" sz="1400"/>
          </a:p>
        </p:txBody>
      </p:sp>
      <p:sp>
        <p:nvSpPr>
          <p:cNvPr id="91160" name="AutoShape 23"/>
          <p:cNvSpPr>
            <a:spLocks noChangeArrowheads="1"/>
          </p:cNvSpPr>
          <p:nvPr/>
        </p:nvSpPr>
        <p:spPr bwMode="auto">
          <a:xfrm>
            <a:off x="6572250" y="4857750"/>
            <a:ext cx="484188" cy="428625"/>
          </a:xfrm>
          <a:prstGeom prst="downArrow">
            <a:avLst>
              <a:gd name="adj1" fmla="val 50000"/>
              <a:gd name="adj2" fmla="val 50000"/>
            </a:avLst>
          </a:prstGeom>
          <a:solidFill>
            <a:srgbClr val="FE8637"/>
          </a:solidFill>
          <a:ln w="25560">
            <a:solidFill>
              <a:srgbClr val="BB6126"/>
            </a:solidFill>
            <a:miter lim="800000"/>
            <a:headEnd/>
            <a:tailEnd/>
          </a:ln>
        </p:spPr>
        <p:txBody>
          <a:bodyPr wrap="none" anchor="ctr"/>
          <a:lstStyle/>
          <a:p>
            <a:endParaRPr lang="it-IT"/>
          </a:p>
        </p:txBody>
      </p:sp>
      <p:pic>
        <p:nvPicPr>
          <p:cNvPr id="91161"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114300"/>
            <a:ext cx="10715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939493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500063" y="188913"/>
            <a:ext cx="74676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endParaRPr lang="it-IT" sz="2100">
              <a:solidFill>
                <a:srgbClr val="FF0000"/>
              </a:solidFill>
              <a:latin typeface="Century Schoolbook" charset="0"/>
            </a:endParaRPr>
          </a:p>
        </p:txBody>
      </p:sp>
      <p:sp>
        <p:nvSpPr>
          <p:cNvPr id="92163" name="Text Box 2"/>
          <p:cNvSpPr txBox="1">
            <a:spLocks noChangeArrowheads="1"/>
          </p:cNvSpPr>
          <p:nvPr/>
        </p:nvSpPr>
        <p:spPr bwMode="auto">
          <a:xfrm>
            <a:off x="857250" y="1357313"/>
            <a:ext cx="7215188"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algn="ctr" eaLnBrk="1" hangingPunct="1">
              <a:spcBef>
                <a:spcPts val="600"/>
              </a:spcBef>
              <a:buClrTx/>
              <a:buSzPct val="70000"/>
              <a:buFontTx/>
              <a:buNone/>
            </a:pPr>
            <a:r>
              <a:rPr lang="it-IT" b="1">
                <a:solidFill>
                  <a:srgbClr val="000000"/>
                </a:solidFill>
                <a:latin typeface="Century Schoolbook" charset="0"/>
              </a:rPr>
              <a:t>LABORATORY TESTING</a:t>
            </a:r>
          </a:p>
          <a:p>
            <a:pPr algn="just" eaLnBrk="1" hangingPunct="1">
              <a:spcBef>
                <a:spcPts val="600"/>
              </a:spcBef>
              <a:buClr>
                <a:srgbClr val="FE8637"/>
              </a:buClr>
              <a:buSzPct val="70000"/>
              <a:buFont typeface="Wingdings" charset="0"/>
              <a:buNone/>
            </a:pPr>
            <a:endParaRPr lang="it-IT" sz="1400">
              <a:solidFill>
                <a:srgbClr val="000000"/>
              </a:solidFill>
              <a:latin typeface="Century Schoolbook" charset="0"/>
            </a:endParaRPr>
          </a:p>
          <a:p>
            <a:pPr algn="just" eaLnBrk="1" hangingPunct="1">
              <a:spcBef>
                <a:spcPts val="600"/>
              </a:spcBef>
              <a:buClr>
                <a:srgbClr val="FE8637"/>
              </a:buClr>
              <a:buSzPct val="70000"/>
              <a:buFont typeface="Wingdings" charset="0"/>
              <a:buChar char=""/>
            </a:pPr>
            <a:r>
              <a:rPr lang="it-IT" sz="1600">
                <a:solidFill>
                  <a:srgbClr val="000000"/>
                </a:solidFill>
                <a:latin typeface="Century Schoolbook" charset="0"/>
              </a:rPr>
              <a:t>If a bleeding problem is suspected, a </a:t>
            </a:r>
            <a:r>
              <a:rPr lang="it-IT" sz="1600" b="1">
                <a:solidFill>
                  <a:srgbClr val="000000"/>
                </a:solidFill>
                <a:latin typeface="Century Schoolbook" charset="0"/>
              </a:rPr>
              <a:t>BASIC BLEEDING EVALUATION </a:t>
            </a:r>
            <a:r>
              <a:rPr lang="it-IT" sz="1600">
                <a:solidFill>
                  <a:srgbClr val="000000"/>
                </a:solidFill>
                <a:latin typeface="Century Schoolbook" charset="0"/>
              </a:rPr>
              <a:t>(HB/HT, platelets, PT, aPTT)</a:t>
            </a:r>
          </a:p>
          <a:p>
            <a:pPr algn="just" eaLnBrk="1" hangingPunct="1">
              <a:spcBef>
                <a:spcPts val="600"/>
              </a:spcBef>
              <a:buClr>
                <a:srgbClr val="FE8637"/>
              </a:buClr>
              <a:buSzPct val="70000"/>
              <a:buFont typeface="Wingdings" charset="0"/>
              <a:buChar char=""/>
            </a:pPr>
            <a:r>
              <a:rPr lang="it-IT" sz="1600">
                <a:solidFill>
                  <a:srgbClr val="000000"/>
                </a:solidFill>
                <a:latin typeface="Century Schoolbook" charset="0"/>
              </a:rPr>
              <a:t>If a genetic bone disease or mineralization defect is suspected: </a:t>
            </a:r>
            <a:r>
              <a:rPr lang="it-IT" sz="1600" b="1">
                <a:solidFill>
                  <a:srgbClr val="000000"/>
                </a:solidFill>
                <a:latin typeface="Century Schoolbook" charset="0"/>
              </a:rPr>
              <a:t>SCREENING CALCIUM, MAGNESIUM, PHOSPHORUS, VIT D LEVELS (Pediatric radiologist Consultation </a:t>
            </a:r>
            <a:r>
              <a:rPr lang="it-IT" sz="1600">
                <a:solidFill>
                  <a:srgbClr val="000000"/>
                </a:solidFill>
                <a:latin typeface="Century Schoolbook" charset="0"/>
              </a:rPr>
              <a:t>and</a:t>
            </a:r>
            <a:r>
              <a:rPr lang="it-IT" sz="1600" b="1">
                <a:solidFill>
                  <a:srgbClr val="000000"/>
                </a:solidFill>
                <a:latin typeface="Century Schoolbook" charset="0"/>
              </a:rPr>
              <a:t> Genetic consultation)</a:t>
            </a:r>
          </a:p>
          <a:p>
            <a:pPr algn="just" eaLnBrk="1" hangingPunct="1">
              <a:spcBef>
                <a:spcPts val="600"/>
              </a:spcBef>
              <a:buClr>
                <a:srgbClr val="FE8637"/>
              </a:buClr>
              <a:buSzPct val="70000"/>
              <a:buFont typeface="Wingdings" charset="0"/>
              <a:buChar char=""/>
            </a:pPr>
            <a:r>
              <a:rPr lang="it-IT" sz="1600" b="1">
                <a:solidFill>
                  <a:srgbClr val="000000"/>
                </a:solidFill>
                <a:latin typeface="Century Schoolbook" charset="0"/>
              </a:rPr>
              <a:t>Toxicology screening </a:t>
            </a:r>
            <a:r>
              <a:rPr lang="it-IT" sz="1600">
                <a:solidFill>
                  <a:srgbClr val="000000"/>
                </a:solidFill>
                <a:latin typeface="Century Schoolbook" charset="0"/>
              </a:rPr>
              <a:t>is indicated if the clinical situation suggests a possible ingestion and/or drug use</a:t>
            </a:r>
          </a:p>
          <a:p>
            <a:pPr algn="just" eaLnBrk="1" hangingPunct="1">
              <a:spcBef>
                <a:spcPts val="600"/>
              </a:spcBef>
              <a:buClr>
                <a:srgbClr val="FE8637"/>
              </a:buClr>
              <a:buSzPct val="70000"/>
              <a:buFont typeface="Wingdings" charset="0"/>
              <a:buChar char=""/>
            </a:pPr>
            <a:r>
              <a:rPr lang="it-IT" sz="1600" b="1">
                <a:solidFill>
                  <a:srgbClr val="000000"/>
                </a:solidFill>
                <a:latin typeface="Century Schoolbook" charset="0"/>
              </a:rPr>
              <a:t>Screening for abdominal injury </a:t>
            </a:r>
            <a:r>
              <a:rPr lang="it-IT" sz="1600">
                <a:solidFill>
                  <a:srgbClr val="000000"/>
                </a:solidFill>
                <a:latin typeface="Century Schoolbook" charset="0"/>
              </a:rPr>
              <a:t>is recommended in children younger than age 5 years in whom abuse is suspected, even in the absence of clear external evidence of abdominal injury or symptoms such as pain or vomiting.</a:t>
            </a:r>
          </a:p>
          <a:p>
            <a:pPr algn="just" eaLnBrk="1" hangingPunct="1">
              <a:spcBef>
                <a:spcPts val="600"/>
              </a:spcBef>
              <a:buClr>
                <a:srgbClr val="FE8637"/>
              </a:buClr>
              <a:buSzPct val="70000"/>
              <a:buFont typeface="Wingdings" charset="0"/>
              <a:buChar char=""/>
            </a:pPr>
            <a:r>
              <a:rPr lang="it-IT" sz="1600">
                <a:solidFill>
                  <a:srgbClr val="000000"/>
                </a:solidFill>
                <a:latin typeface="Century Schoolbook" charset="0"/>
              </a:rPr>
              <a:t>Screening includes </a:t>
            </a:r>
            <a:r>
              <a:rPr lang="it-IT" sz="1600" b="1">
                <a:solidFill>
                  <a:srgbClr val="000000"/>
                </a:solidFill>
                <a:latin typeface="Century Schoolbook" charset="0"/>
              </a:rPr>
              <a:t>aspartate aminotransferase (AST) and alanine aminotransferase (ALT) </a:t>
            </a:r>
            <a:r>
              <a:rPr lang="it-IT" sz="1600">
                <a:solidFill>
                  <a:srgbClr val="000000"/>
                </a:solidFill>
                <a:latin typeface="Century Schoolbook" charset="0"/>
              </a:rPr>
              <a:t>as markers for liver injury, </a:t>
            </a:r>
            <a:r>
              <a:rPr lang="it-IT" sz="1600" b="1">
                <a:solidFill>
                  <a:srgbClr val="000000"/>
                </a:solidFill>
                <a:latin typeface="Century Schoolbook" charset="0"/>
              </a:rPr>
              <a:t>amylase and lipase levels </a:t>
            </a:r>
            <a:r>
              <a:rPr lang="it-IT" sz="1600">
                <a:solidFill>
                  <a:srgbClr val="000000"/>
                </a:solidFill>
                <a:latin typeface="Century Schoolbook" charset="0"/>
              </a:rPr>
              <a:t>for pancreatic injury, </a:t>
            </a:r>
            <a:r>
              <a:rPr lang="it-IT" sz="1600" b="1">
                <a:solidFill>
                  <a:srgbClr val="000000"/>
                </a:solidFill>
                <a:latin typeface="Century Schoolbook" charset="0"/>
              </a:rPr>
              <a:t>urine analysis </a:t>
            </a:r>
            <a:r>
              <a:rPr lang="it-IT" sz="1600">
                <a:solidFill>
                  <a:srgbClr val="000000"/>
                </a:solidFill>
                <a:latin typeface="Century Schoolbook" charset="0"/>
              </a:rPr>
              <a:t>for red blood cells to evaluate for urinary tract injury, and </a:t>
            </a:r>
            <a:r>
              <a:rPr lang="it-IT" sz="1600" b="1">
                <a:solidFill>
                  <a:srgbClr val="000000"/>
                </a:solidFill>
                <a:latin typeface="Century Schoolbook" charset="0"/>
              </a:rPr>
              <a:t>stool guaiac </a:t>
            </a:r>
            <a:r>
              <a:rPr lang="it-IT" sz="1600">
                <a:solidFill>
                  <a:srgbClr val="000000"/>
                </a:solidFill>
                <a:latin typeface="Century Schoolbook" charset="0"/>
              </a:rPr>
              <a:t>for intestinal injury</a:t>
            </a:r>
          </a:p>
        </p:txBody>
      </p:sp>
      <p:sp>
        <p:nvSpPr>
          <p:cNvPr id="92164" name="Text Box 3"/>
          <p:cNvSpPr txBox="1">
            <a:spLocks noChangeArrowheads="1"/>
          </p:cNvSpPr>
          <p:nvPr/>
        </p:nvSpPr>
        <p:spPr bwMode="auto">
          <a:xfrm>
            <a:off x="428625" y="857250"/>
            <a:ext cx="68072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r>
              <a:rPr lang="it-IT" sz="1600" b="1">
                <a:solidFill>
                  <a:srgbClr val="000000"/>
                </a:solidFill>
              </a:rPr>
              <a:t>Physical Child Abuse </a:t>
            </a:r>
            <a:r>
              <a:rPr lang="it-IT" sz="1600">
                <a:solidFill>
                  <a:srgbClr val="000000"/>
                </a:solidFill>
              </a:rPr>
              <a:t> AP Giardino et. Al; </a:t>
            </a:r>
            <a:r>
              <a:rPr lang="it-IT" sz="1600" i="1">
                <a:solidFill>
                  <a:srgbClr val="000000"/>
                </a:solidFill>
              </a:rPr>
              <a:t>Journal of Pediatric Health Care, 2012</a:t>
            </a:r>
          </a:p>
          <a:p>
            <a:pPr algn="ctr" eaLnBrk="1" hangingPunct="1">
              <a:buClrTx/>
              <a:buFontTx/>
              <a:buNone/>
            </a:pPr>
            <a:endParaRPr lang="it-IT" sz="1600" i="1">
              <a:solidFill>
                <a:srgbClr val="000000"/>
              </a:solidFill>
            </a:endParaRPr>
          </a:p>
        </p:txBody>
      </p:sp>
      <p:pic>
        <p:nvPicPr>
          <p:cNvPr id="92165" name="immagine_prodotto" descr="Progetto G.A.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12570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endParaRPr lang="it-IT" sz="2800">
              <a:solidFill>
                <a:srgbClr val="FF0000"/>
              </a:solidFill>
              <a:latin typeface="Century Schoolbook" charset="0"/>
            </a:endParaRPr>
          </a:p>
        </p:txBody>
      </p:sp>
      <p:grpSp>
        <p:nvGrpSpPr>
          <p:cNvPr id="93187" name="Group 2"/>
          <p:cNvGrpSpPr>
            <a:grpSpLocks/>
          </p:cNvGrpSpPr>
          <p:nvPr/>
        </p:nvGrpSpPr>
        <p:grpSpPr bwMode="auto">
          <a:xfrm>
            <a:off x="684213" y="1125538"/>
            <a:ext cx="6376987" cy="4473575"/>
            <a:chOff x="720" y="945"/>
            <a:chExt cx="4017" cy="2818"/>
          </a:xfrm>
        </p:grpSpPr>
        <p:pic>
          <p:nvPicPr>
            <p:cNvPr id="931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945"/>
              <a:ext cx="4017" cy="2818"/>
            </a:xfrm>
            <a:prstGeom prst="rect">
              <a:avLst/>
            </a:prstGeom>
            <a:solidFill>
              <a:srgbClr val="777C84"/>
            </a:solidFill>
            <a:ln>
              <a:noFill/>
            </a:ln>
            <a:extLst>
              <a:ext uri="{91240B29-F687-4f45-9708-019B960494DF}">
                <a14:hiddenLine xmlns:a14="http://schemas.microsoft.com/office/drawing/2010/main" w="9525">
                  <a:solidFill>
                    <a:srgbClr val="000000"/>
                  </a:solidFill>
                  <a:round/>
                  <a:headEnd/>
                  <a:tailEnd/>
                </a14:hiddenLine>
              </a:ext>
            </a:extLst>
          </p:spPr>
        </p:pic>
        <p:sp>
          <p:nvSpPr>
            <p:cNvPr id="93190" name="Text Box 4"/>
            <p:cNvSpPr txBox="1">
              <a:spLocks noChangeArrowheads="1"/>
            </p:cNvSpPr>
            <p:nvPr/>
          </p:nvSpPr>
          <p:spPr bwMode="auto">
            <a:xfrm>
              <a:off x="720" y="945"/>
              <a:ext cx="4017" cy="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grpSp>
      <p:pic>
        <p:nvPicPr>
          <p:cNvPr id="93188"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260350"/>
            <a:ext cx="113823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06115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endParaRPr lang="it-IT" sz="2800">
              <a:solidFill>
                <a:srgbClr val="FF0000"/>
              </a:solidFill>
              <a:latin typeface="Century Schoolbook" charset="0"/>
            </a:endParaRPr>
          </a:p>
        </p:txBody>
      </p:sp>
      <p:pic>
        <p:nvPicPr>
          <p:cNvPr id="942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12875"/>
            <a:ext cx="6929438" cy="4376738"/>
          </a:xfrm>
          <a:prstGeom prst="rect">
            <a:avLst/>
          </a:prstGeom>
          <a:solidFill>
            <a:srgbClr val="C8D6F0"/>
          </a:solidFill>
          <a:ln w="9360">
            <a:solidFill>
              <a:srgbClr val="FE8637"/>
            </a:solidFill>
            <a:miter lim="800000"/>
            <a:headEnd/>
            <a:tailEnd/>
          </a:ln>
        </p:spPr>
      </p:pic>
      <p:pic>
        <p:nvPicPr>
          <p:cNvPr id="94212"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260350"/>
            <a:ext cx="12112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06886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olo 1"/>
          <p:cNvSpPr>
            <a:spLocks noGrp="1"/>
          </p:cNvSpPr>
          <p:nvPr>
            <p:ph type="title"/>
          </p:nvPr>
        </p:nvSpPr>
        <p:spPr>
          <a:xfrm>
            <a:off x="457200" y="1268413"/>
            <a:ext cx="7466013" cy="215900"/>
          </a:xfrm>
        </p:spPr>
        <p:txBody>
          <a:bodyPr/>
          <a:lstStyle/>
          <a:p>
            <a:r>
              <a:rPr lang="it-IT" sz="2000">
                <a:latin typeface="Century Schoolbook" charset="0"/>
                <a:ea typeface="MS PGothic" charset="0"/>
              </a:rPr>
              <a:t/>
            </a:r>
            <a:br>
              <a:rPr lang="it-IT" sz="2000">
                <a:latin typeface="Century Schoolbook" charset="0"/>
                <a:ea typeface="MS PGothic" charset="0"/>
              </a:rPr>
            </a:br>
            <a:r>
              <a:rPr lang="it-IT" sz="2000">
                <a:latin typeface="Century Schoolbook" charset="0"/>
                <a:ea typeface="MS PGothic" charset="0"/>
              </a:rPr>
              <a:t/>
            </a:r>
            <a:br>
              <a:rPr lang="it-IT" sz="2000">
                <a:latin typeface="Century Schoolbook" charset="0"/>
                <a:ea typeface="MS PGothic" charset="0"/>
              </a:rPr>
            </a:br>
            <a:r>
              <a:rPr lang="it-IT" sz="2000">
                <a:latin typeface="Century Schoolbook" charset="0"/>
                <a:ea typeface="MS PGothic" charset="0"/>
              </a:rPr>
              <a:t/>
            </a:r>
            <a:br>
              <a:rPr lang="it-IT" sz="2000">
                <a:latin typeface="Century Schoolbook" charset="0"/>
                <a:ea typeface="MS PGothic" charset="0"/>
              </a:rPr>
            </a:br>
            <a:r>
              <a:rPr lang="it-IT" sz="2000">
                <a:latin typeface="Century Schoolbook" charset="0"/>
                <a:ea typeface="MS PGothic" charset="0"/>
              </a:rPr>
              <a:t/>
            </a:r>
            <a:br>
              <a:rPr lang="it-IT" sz="2000">
                <a:latin typeface="Century Schoolbook" charset="0"/>
                <a:ea typeface="MS PGothic" charset="0"/>
              </a:rPr>
            </a:br>
            <a:r>
              <a:rPr lang="it-IT" sz="2000">
                <a:latin typeface="Century Schoolbook" charset="0"/>
                <a:ea typeface="MS PGothic" charset="0"/>
              </a:rPr>
              <a:t/>
            </a:r>
            <a:br>
              <a:rPr lang="it-IT" sz="2000">
                <a:latin typeface="Century Schoolbook" charset="0"/>
                <a:ea typeface="MS PGothic" charset="0"/>
              </a:rPr>
            </a:br>
            <a:r>
              <a:rPr lang="it-IT" sz="2000">
                <a:latin typeface="Century Schoolbook" charset="0"/>
                <a:ea typeface="MS PGothic" charset="0"/>
              </a:rPr>
              <a:t/>
            </a:r>
            <a:br>
              <a:rPr lang="it-IT" sz="2000">
                <a:latin typeface="Century Schoolbook" charset="0"/>
                <a:ea typeface="MS PGothic" charset="0"/>
              </a:rPr>
            </a:br>
            <a:r>
              <a:rPr lang="it-IT" sz="2000">
                <a:latin typeface="Century Schoolbook" charset="0"/>
                <a:ea typeface="MS PGothic" charset="0"/>
              </a:rPr>
              <a:t/>
            </a:r>
            <a:br>
              <a:rPr lang="it-IT" sz="2000">
                <a:latin typeface="Century Schoolbook" charset="0"/>
                <a:ea typeface="MS PGothic" charset="0"/>
              </a:rPr>
            </a:br>
            <a:r>
              <a:rPr lang="it-IT" sz="2000">
                <a:latin typeface="Century Schoolbook" charset="0"/>
                <a:ea typeface="MS PGothic" charset="0"/>
              </a:rPr>
              <a:t/>
            </a:r>
            <a:br>
              <a:rPr lang="it-IT" sz="2000">
                <a:latin typeface="Century Schoolbook" charset="0"/>
                <a:ea typeface="MS PGothic" charset="0"/>
              </a:rPr>
            </a:br>
            <a:r>
              <a:rPr lang="it-IT" sz="2000">
                <a:latin typeface="Century Schoolbook" charset="0"/>
                <a:ea typeface="MS PGothic" charset="0"/>
              </a:rPr>
              <a:t/>
            </a:r>
            <a:br>
              <a:rPr lang="it-IT" sz="2000">
                <a:latin typeface="Century Schoolbook" charset="0"/>
                <a:ea typeface="MS PGothic" charset="0"/>
              </a:rPr>
            </a:br>
            <a:r>
              <a:rPr lang="it-IT" sz="2000">
                <a:latin typeface="Century Schoolbook" charset="0"/>
                <a:ea typeface="MS PGothic" charset="0"/>
              </a:rPr>
              <a:t/>
            </a:r>
            <a:br>
              <a:rPr lang="it-IT" sz="2000">
                <a:latin typeface="Century Schoolbook" charset="0"/>
                <a:ea typeface="MS PGothic" charset="0"/>
              </a:rPr>
            </a:br>
            <a:r>
              <a:rPr lang="it-IT">
                <a:latin typeface="Century Schoolbook" charset="0"/>
                <a:ea typeface="MS PGothic" charset="0"/>
              </a:rPr>
              <a:t/>
            </a:r>
            <a:br>
              <a:rPr lang="it-IT">
                <a:latin typeface="Century Schoolbook" charset="0"/>
                <a:ea typeface="MS PGothic" charset="0"/>
              </a:rPr>
            </a:br>
            <a:r>
              <a:rPr lang="it-IT">
                <a:latin typeface="Century Schoolbook" charset="0"/>
                <a:ea typeface="MS PGothic" charset="0"/>
              </a:rPr>
              <a:t/>
            </a:r>
            <a:br>
              <a:rPr lang="it-IT">
                <a:latin typeface="Century Schoolbook" charset="0"/>
                <a:ea typeface="MS PGothic" charset="0"/>
              </a:rPr>
            </a:br>
            <a:endParaRPr lang="it-IT">
              <a:latin typeface="Century Schoolbook" charset="0"/>
              <a:ea typeface="MS PGothic" charset="0"/>
            </a:endParaRPr>
          </a:p>
        </p:txBody>
      </p:sp>
      <p:sp>
        <p:nvSpPr>
          <p:cNvPr id="95235" name="Segnaposto contenuto 2"/>
          <p:cNvSpPr>
            <a:spLocks noGrp="1"/>
          </p:cNvSpPr>
          <p:nvPr>
            <p:ph sz="quarter" idx="1"/>
          </p:nvPr>
        </p:nvSpPr>
        <p:spPr>
          <a:xfrm>
            <a:off x="457200" y="1600200"/>
            <a:ext cx="7467600" cy="4873625"/>
          </a:xfrm>
        </p:spPr>
        <p:txBody>
          <a:bodyPr/>
          <a:lstStyle/>
          <a:p>
            <a:pPr marL="0" indent="0" algn="ctr">
              <a:buFont typeface="Wingdings" charset="0"/>
              <a:buNone/>
            </a:pPr>
            <a:r>
              <a:rPr lang="en-US" sz="1800" b="1">
                <a:latin typeface="Century Schoolbook" charset="0"/>
                <a:ea typeface="MS PGothic" charset="0"/>
              </a:rPr>
              <a:t>Definire con precisione le seguenti informazioni su una lesione/frattura secondaria a una caduta</a:t>
            </a:r>
            <a:r>
              <a:rPr lang="en-US" sz="1800">
                <a:latin typeface="Century Schoolbook" charset="0"/>
                <a:ea typeface="MS PGothic" charset="0"/>
              </a:rPr>
              <a:t>:</a:t>
            </a:r>
          </a:p>
          <a:p>
            <a:pPr marL="0" indent="0" algn="ctr">
              <a:buFont typeface="Wingdings" charset="0"/>
              <a:buNone/>
            </a:pPr>
            <a:endParaRPr lang="en-US" sz="1800">
              <a:latin typeface="Century Schoolbook" charset="0"/>
              <a:ea typeface="MS PGothic" charset="0"/>
            </a:endParaRPr>
          </a:p>
          <a:p>
            <a:pPr marL="0" indent="0">
              <a:buFont typeface="Times New Roman" charset="0"/>
              <a:buNone/>
            </a:pPr>
            <a:r>
              <a:rPr lang="en-US" sz="1800">
                <a:latin typeface="Century Schoolbook" charset="0"/>
                <a:ea typeface="MS PGothic" charset="0"/>
              </a:rPr>
              <a:t>Posizione iniziale del bambino prima della caduta</a:t>
            </a:r>
          </a:p>
          <a:p>
            <a:pPr marL="0" indent="0">
              <a:buFont typeface="Times New Roman" charset="0"/>
              <a:buNone/>
            </a:pPr>
            <a:r>
              <a:rPr lang="en-US" sz="1800">
                <a:latin typeface="Century Schoolbook" charset="0"/>
                <a:ea typeface="MS PGothic" charset="0"/>
              </a:rPr>
              <a:t>Dinamica della caduta (distanza, descrizione della caduta) </a:t>
            </a:r>
          </a:p>
          <a:p>
            <a:pPr marL="0" indent="0">
              <a:buFont typeface="Times New Roman" charset="0"/>
              <a:buNone/>
            </a:pPr>
            <a:r>
              <a:rPr lang="en-US" sz="1800">
                <a:latin typeface="Century Schoolbook" charset="0"/>
                <a:ea typeface="MS PGothic" charset="0"/>
              </a:rPr>
              <a:t>Posizione finale del bambino a fine caduta (sede di atterraggio):</a:t>
            </a:r>
          </a:p>
          <a:p>
            <a:pPr marL="0" indent="0">
              <a:buFont typeface="Times New Roman" charset="0"/>
              <a:buNone/>
            </a:pPr>
            <a:r>
              <a:rPr lang="en-US" sz="1800">
                <a:latin typeface="Century Schoolbook" charset="0"/>
                <a:ea typeface="MS PGothic" charset="0"/>
              </a:rPr>
              <a:t>Chi era presente alla caduta? </a:t>
            </a:r>
          </a:p>
          <a:p>
            <a:pPr marL="0" indent="0">
              <a:buFont typeface="Times New Roman" charset="0"/>
              <a:buNone/>
            </a:pPr>
            <a:r>
              <a:rPr lang="en-US" sz="1800">
                <a:latin typeface="Century Schoolbook" charset="0"/>
                <a:ea typeface="MS PGothic" charset="0"/>
              </a:rPr>
              <a:t>Dove è avvenuta la lesione/frattura?</a:t>
            </a:r>
          </a:p>
          <a:p>
            <a:pPr marL="0" indent="0">
              <a:buFont typeface="Times New Roman" charset="0"/>
              <a:buNone/>
            </a:pPr>
            <a:r>
              <a:rPr lang="en-US" sz="1800">
                <a:latin typeface="Century Schoolbook" charset="0"/>
                <a:ea typeface="MS PGothic" charset="0"/>
              </a:rPr>
              <a:t>Quando è avvenuta la lesione/frattura?</a:t>
            </a:r>
          </a:p>
          <a:p>
            <a:pPr marL="0" indent="0">
              <a:buFont typeface="Times New Roman" charset="0"/>
              <a:buNone/>
            </a:pPr>
            <a:r>
              <a:rPr lang="en-US" sz="1800">
                <a:latin typeface="Century Schoolbook" charset="0"/>
                <a:ea typeface="MS PGothic" charset="0"/>
              </a:rPr>
              <a:t>Come si è comportato il bambino dopo la caduta? </a:t>
            </a:r>
          </a:p>
          <a:p>
            <a:pPr marL="0" indent="0">
              <a:buFont typeface="Times New Roman" charset="0"/>
              <a:buNone/>
            </a:pPr>
            <a:r>
              <a:rPr lang="en-US" sz="1800">
                <a:latin typeface="Century Schoolbook" charset="0"/>
                <a:ea typeface="MS PGothic" charset="0"/>
              </a:rPr>
              <a:t>Cosa hanno fatto gli adulti responsabili dopo il trauma? </a:t>
            </a:r>
          </a:p>
          <a:p>
            <a:pPr marL="0" indent="0">
              <a:buFont typeface="Times New Roman" charset="0"/>
              <a:buNone/>
            </a:pPr>
            <a:r>
              <a:rPr lang="en-US" sz="1800">
                <a:latin typeface="Century Schoolbook" charset="0"/>
                <a:ea typeface="MS PGothic" charset="0"/>
              </a:rPr>
              <a:t>Valutazione delle competenze psicomotorie del bambino( sa girarsi, sa gattonare, camminare arrampicarsi?)</a:t>
            </a:r>
          </a:p>
          <a:p>
            <a:pPr marL="0" indent="0">
              <a:buFont typeface="Wingdings" charset="0"/>
              <a:buNone/>
            </a:pPr>
            <a:endParaRPr lang="it-IT">
              <a:latin typeface="Century Schoolbook" charset="0"/>
              <a:ea typeface="MS PGothic" charset="0"/>
            </a:endParaRPr>
          </a:p>
        </p:txBody>
      </p:sp>
      <p:pic>
        <p:nvPicPr>
          <p:cNvPr id="95236" name="immagine_prodotto" descr="Progetto G.A.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260350"/>
            <a:ext cx="12112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74364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p:cNvSpPr>
            <a:spLocks noGrp="1"/>
          </p:cNvSpPr>
          <p:nvPr>
            <p:ph type="title"/>
          </p:nvPr>
        </p:nvSpPr>
        <p:spPr>
          <a:xfrm>
            <a:off x="0" y="188913"/>
            <a:ext cx="7466013" cy="1366837"/>
          </a:xfrm>
        </p:spPr>
        <p:txBody>
          <a:bodyPr/>
          <a:lstStyle/>
          <a:p>
            <a:pPr eaLnBrk="1" fontAlgn="auto" hangingPunct="1">
              <a:spcAft>
                <a:spcPts val="0"/>
              </a:spcAft>
              <a:defRPr/>
            </a:pPr>
            <a:r>
              <a:rPr lang="it-IT" sz="2400" dirty="0" smtClean="0">
                <a:solidFill>
                  <a:srgbClr val="575F6D"/>
                </a:solidFill>
                <a:ea typeface="+mj-ea"/>
              </a:rPr>
              <a:t>Conseguenze mediche e psicologiche della violenza diretta ed indiretta : luci ed ombre</a:t>
            </a:r>
            <a:endParaRPr lang="it-IT" sz="2400" dirty="0" smtClean="0">
              <a:ea typeface="+mj-ea"/>
            </a:endParaRPr>
          </a:p>
        </p:txBody>
      </p:sp>
      <p:sp>
        <p:nvSpPr>
          <p:cNvPr id="96259" name="Segnaposto contenuto 2"/>
          <p:cNvSpPr>
            <a:spLocks noGrp="1"/>
          </p:cNvSpPr>
          <p:nvPr>
            <p:ph sz="quarter" idx="1"/>
          </p:nvPr>
        </p:nvSpPr>
        <p:spPr>
          <a:xfrm>
            <a:off x="179388" y="1412875"/>
            <a:ext cx="7850187" cy="5184775"/>
          </a:xfrm>
        </p:spPr>
        <p:txBody>
          <a:bodyPr/>
          <a:lstStyle/>
          <a:p>
            <a:pPr marL="0" indent="0" eaLnBrk="1" hangingPunct="1">
              <a:buFont typeface="Wingdings" charset="0"/>
              <a:buNone/>
            </a:pPr>
            <a:endParaRPr lang="en-US" sz="1800" b="1">
              <a:latin typeface="Century Schoolbook" charset="0"/>
            </a:endParaRPr>
          </a:p>
          <a:p>
            <a:pPr marL="0" indent="0" eaLnBrk="1" hangingPunct="1"/>
            <a:endParaRPr lang="en-US" sz="2000">
              <a:latin typeface="Century Schoolbook" charset="0"/>
            </a:endParaRPr>
          </a:p>
          <a:p>
            <a:pPr marL="0" indent="0" eaLnBrk="1" hangingPunct="1"/>
            <a:r>
              <a:rPr lang="en-US" sz="2000">
                <a:latin typeface="Century Schoolbook" charset="0"/>
              </a:rPr>
              <a:t>Foto lesioni appena possibile e  prima dell’inizio delle cure</a:t>
            </a:r>
          </a:p>
          <a:p>
            <a:pPr marL="0" indent="0" eaLnBrk="1" hangingPunct="1"/>
            <a:r>
              <a:rPr lang="en-US" sz="2000">
                <a:latin typeface="Century Schoolbook" charset="0"/>
              </a:rPr>
              <a:t>Angolazione ottimale per caratterizzare le lesioni </a:t>
            </a:r>
          </a:p>
          <a:p>
            <a:pPr marL="0" indent="0" eaLnBrk="1" hangingPunct="1"/>
            <a:r>
              <a:rPr lang="en-US" sz="2000">
                <a:latin typeface="Century Schoolbook" charset="0"/>
              </a:rPr>
              <a:t>Decimetro per meglio caratterizzare le lesioni</a:t>
            </a:r>
          </a:p>
          <a:p>
            <a:pPr marL="0" indent="0" eaLnBrk="1" hangingPunct="1"/>
            <a:r>
              <a:rPr lang="en-US" sz="2000">
                <a:latin typeface="Century Schoolbook" charset="0"/>
              </a:rPr>
              <a:t> Foto a distanza (visione d’insieme) incluso punti anatomici di riferimento</a:t>
            </a:r>
          </a:p>
          <a:p>
            <a:pPr marL="0" indent="0" eaLnBrk="1" hangingPunct="1"/>
            <a:r>
              <a:rPr lang="en-US" sz="2000">
                <a:latin typeface="Century Schoolbook" charset="0"/>
              </a:rPr>
              <a:t>Particolare della lesione  ad esempio per valutare le nuances di un’ecchimosi.</a:t>
            </a:r>
          </a:p>
          <a:p>
            <a:pPr marL="0" indent="0" eaLnBrk="1" hangingPunct="1"/>
            <a:r>
              <a:rPr lang="en-US" sz="2000">
                <a:latin typeface="Century Schoolbook" charset="0"/>
              </a:rPr>
              <a:t> Segni di morso: scatti delle singole arcate dentali per evitare distorsioni dovute alla curvatura della superficie corporea</a:t>
            </a:r>
          </a:p>
          <a:p>
            <a:pPr marL="0" indent="0" eaLnBrk="1" hangingPunct="1"/>
            <a:r>
              <a:rPr lang="en-US" sz="2000">
                <a:latin typeface="Century Schoolbook" charset="0"/>
              </a:rPr>
              <a:t>Qualità delle foto che potrebbero essere usate  in corso di dibattimento</a:t>
            </a:r>
            <a:endParaRPr lang="it-IT" sz="2000">
              <a:latin typeface="Century Schoolbook" charset="0"/>
            </a:endParaRPr>
          </a:p>
        </p:txBody>
      </p:sp>
      <p:pic>
        <p:nvPicPr>
          <p:cNvPr id="9626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1052513"/>
            <a:ext cx="10715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6462463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8176" y="274638"/>
            <a:ext cx="8938320" cy="1138237"/>
          </a:xfrm>
          <a:ln w="28575">
            <a:solidFill>
              <a:srgbClr val="2B09F7"/>
            </a:solidFill>
          </a:ln>
        </p:spPr>
        <p:txBody>
          <a:bodyPr/>
          <a:lstStyle/>
          <a:p>
            <a:pPr defTabSz="457200"/>
            <a:r>
              <a:rPr lang="it-IT" sz="3600" b="1" u="sng" dirty="0" smtClean="0">
                <a:solidFill>
                  <a:srgbClr val="2B09F7"/>
                </a:solidFill>
              </a:rPr>
              <a:t>GAIA</a:t>
            </a:r>
            <a:r>
              <a:rPr lang="it-IT" sz="3600" b="1" i="1" dirty="0" smtClean="0">
                <a:solidFill>
                  <a:srgbClr val="2B09F7"/>
                </a:solidFill>
              </a:rPr>
              <a:t> </a:t>
            </a:r>
            <a:r>
              <a:rPr lang="it-IT" sz="3600" b="1" i="1" dirty="0" smtClean="0">
                <a:solidFill>
                  <a:schemeClr val="tx1"/>
                </a:solidFill>
              </a:rPr>
              <a:t>- </a:t>
            </a:r>
            <a:r>
              <a:rPr lang="it-IT" sz="3600" b="1" i="1" dirty="0" smtClean="0">
                <a:solidFill>
                  <a:srgbClr val="2B09F7"/>
                </a:solidFill>
              </a:rPr>
              <a:t>G</a:t>
            </a:r>
            <a:r>
              <a:rPr lang="it-IT" sz="3600" b="1" i="1" dirty="0" smtClean="0">
                <a:solidFill>
                  <a:schemeClr val="tx1"/>
                </a:solidFill>
              </a:rPr>
              <a:t>ruppo </a:t>
            </a:r>
            <a:r>
              <a:rPr lang="it-IT" sz="3600" b="1" i="1" dirty="0" smtClean="0">
                <a:solidFill>
                  <a:srgbClr val="2B09F7"/>
                </a:solidFill>
              </a:rPr>
              <a:t>A</a:t>
            </a:r>
            <a:r>
              <a:rPr lang="it-IT" sz="3600" b="1" i="1" dirty="0" smtClean="0">
                <a:solidFill>
                  <a:schemeClr val="tx1"/>
                </a:solidFill>
              </a:rPr>
              <a:t>busi </a:t>
            </a:r>
            <a:r>
              <a:rPr lang="it-IT" sz="3600" b="1" i="1" dirty="0" smtClean="0">
                <a:solidFill>
                  <a:srgbClr val="2B09F7"/>
                </a:solidFill>
              </a:rPr>
              <a:t>I</a:t>
            </a:r>
            <a:r>
              <a:rPr lang="it-IT" sz="3600" b="1" i="1" dirty="0" smtClean="0">
                <a:solidFill>
                  <a:schemeClr val="tx1"/>
                </a:solidFill>
              </a:rPr>
              <a:t>nfanzia </a:t>
            </a:r>
            <a:r>
              <a:rPr lang="it-IT" sz="3600" b="1" i="1" dirty="0" smtClean="0">
                <a:solidFill>
                  <a:srgbClr val="2B09F7"/>
                </a:solidFill>
              </a:rPr>
              <a:t>A</a:t>
            </a:r>
            <a:r>
              <a:rPr lang="it-IT" sz="3600" b="1" i="1" dirty="0" smtClean="0">
                <a:solidFill>
                  <a:schemeClr val="tx1"/>
                </a:solidFill>
              </a:rPr>
              <a:t>dolescenza-</a:t>
            </a:r>
          </a:p>
        </p:txBody>
      </p:sp>
      <p:sp>
        <p:nvSpPr>
          <p:cNvPr id="3" name="Segnaposto contenuto 2"/>
          <p:cNvSpPr>
            <a:spLocks noGrp="1"/>
          </p:cNvSpPr>
          <p:nvPr>
            <p:ph idx="1"/>
          </p:nvPr>
        </p:nvSpPr>
        <p:spPr>
          <a:xfrm>
            <a:off x="252536" y="1628800"/>
            <a:ext cx="8891464" cy="5213176"/>
          </a:xfrm>
          <a:solidFill>
            <a:schemeClr val="bg1"/>
          </a:solidFill>
          <a:ln>
            <a:noFill/>
          </a:ln>
        </p:spPr>
        <p:txBody>
          <a:bodyPr/>
          <a:lstStyle/>
          <a:p>
            <a:pPr defTabSz="457200"/>
            <a:r>
              <a:rPr lang="it-IT" dirty="0" smtClean="0">
                <a:solidFill>
                  <a:schemeClr val="tx1"/>
                </a:solidFill>
              </a:rPr>
              <a:t>                                          </a:t>
            </a:r>
            <a:r>
              <a:rPr lang="it-IT" u="sng" dirty="0" smtClean="0">
                <a:solidFill>
                  <a:schemeClr val="tx1"/>
                </a:solidFill>
              </a:rPr>
              <a:t>MANDATO</a:t>
            </a:r>
          </a:p>
          <a:p>
            <a:pPr defTabSz="457200"/>
            <a:endParaRPr lang="it-IT" u="sng" dirty="0" smtClean="0">
              <a:solidFill>
                <a:schemeClr val="tx1"/>
              </a:solidFill>
            </a:endParaRPr>
          </a:p>
          <a:p>
            <a:pPr defTabSz="457200">
              <a:buClr>
                <a:srgbClr val="2B09F7"/>
              </a:buClr>
              <a:buFont typeface="Wingdings" pitchFamily="2" charset="2"/>
              <a:buChar char="Ø"/>
            </a:pPr>
            <a:r>
              <a:rPr lang="it-IT" dirty="0" smtClean="0">
                <a:solidFill>
                  <a:schemeClr val="tx1"/>
                </a:solidFill>
              </a:rPr>
              <a:t>Garantire efficace accoglienza, </a:t>
            </a:r>
          </a:p>
          <a:p>
            <a:pPr defTabSz="457200">
              <a:buClr>
                <a:srgbClr val="2B09F7"/>
              </a:buClr>
            </a:pPr>
            <a:r>
              <a:rPr lang="it-IT" dirty="0" smtClean="0">
                <a:solidFill>
                  <a:schemeClr val="tx1"/>
                </a:solidFill>
              </a:rPr>
              <a:t>        inquadramento  diagnostico</a:t>
            </a:r>
          </a:p>
          <a:p>
            <a:pPr defTabSz="457200">
              <a:buClr>
                <a:srgbClr val="2B09F7"/>
              </a:buClr>
              <a:buFont typeface="Wingdings" pitchFamily="2" charset="2"/>
              <a:buChar char="Ø"/>
            </a:pPr>
            <a:endParaRPr lang="it-IT" dirty="0" smtClean="0">
              <a:solidFill>
                <a:schemeClr val="tx1"/>
              </a:solidFill>
            </a:endParaRPr>
          </a:p>
          <a:p>
            <a:pPr defTabSz="457200">
              <a:buClr>
                <a:srgbClr val="2B09F7"/>
              </a:buClr>
              <a:buFont typeface="Wingdings" pitchFamily="2" charset="2"/>
              <a:buChar char="Ø"/>
            </a:pPr>
            <a:r>
              <a:rPr lang="it-IT" dirty="0" smtClean="0">
                <a:solidFill>
                  <a:schemeClr val="tx1"/>
                </a:solidFill>
              </a:rPr>
              <a:t>Valutazione precoce dei segnali di disagio e/o rischio   </a:t>
            </a:r>
          </a:p>
          <a:p>
            <a:pPr defTabSz="457200">
              <a:buClr>
                <a:srgbClr val="2B09F7"/>
              </a:buClr>
            </a:pPr>
            <a:r>
              <a:rPr lang="it-IT" dirty="0" smtClean="0">
                <a:solidFill>
                  <a:schemeClr val="tx1"/>
                </a:solidFill>
              </a:rPr>
              <a:t>    </a:t>
            </a:r>
          </a:p>
          <a:p>
            <a:pPr defTabSz="457200">
              <a:buClr>
                <a:srgbClr val="2B09F7"/>
              </a:buClr>
              <a:buFont typeface="Wingdings" pitchFamily="2" charset="2"/>
              <a:buChar char="Ø"/>
            </a:pPr>
            <a:r>
              <a:rPr lang="it-IT" dirty="0" smtClean="0">
                <a:solidFill>
                  <a:schemeClr val="tx1"/>
                </a:solidFill>
              </a:rPr>
              <a:t>Attivazione di percorsi assistenziali, sociali, giudiziari</a:t>
            </a:r>
            <a:endParaRPr lang="it-IT" dirty="0"/>
          </a:p>
        </p:txBody>
      </p:sp>
      <p:graphicFrame>
        <p:nvGraphicFramePr>
          <p:cNvPr id="173058"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409609" r:id="rId4" imgW="2962689" imgH="1561905" progId="">
                  <p:embed/>
                </p:oleObj>
              </mc:Choice>
              <mc:Fallback>
                <p:oleObj r:id="rId4" imgW="2962689" imgH="1561905"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p:cNvSpPr/>
          <p:nvPr/>
        </p:nvSpPr>
        <p:spPr bwMode="auto">
          <a:xfrm>
            <a:off x="6948264" y="1988840"/>
            <a:ext cx="1728192"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smtClean="0">
              <a:ln>
                <a:noFill/>
              </a:ln>
              <a:solidFill>
                <a:schemeClr val="bg1"/>
              </a:solidFill>
              <a:effectLst/>
              <a:latin typeface="Calibri" pitchFamily="32" charset="0"/>
              <a:ea typeface="Microsoft YaHei" charset="-122"/>
            </a:endParaRPr>
          </a:p>
        </p:txBody>
      </p:sp>
      <p:pic>
        <p:nvPicPr>
          <p:cNvPr id="7" name="Immagine 6"/>
          <p:cNvPicPr>
            <a:picLocks noChangeAspect="1"/>
          </p:cNvPicPr>
          <p:nvPr/>
        </p:nvPicPr>
        <p:blipFill>
          <a:blip r:embed="rId6"/>
          <a:stretch>
            <a:fillRect/>
          </a:stretch>
        </p:blipFill>
        <p:spPr>
          <a:xfrm>
            <a:off x="6444208" y="1412776"/>
            <a:ext cx="2690996" cy="22322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357188" y="0"/>
            <a:ext cx="8229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sz="2000" b="1">
                <a:solidFill>
                  <a:srgbClr val="575F6D"/>
                </a:solidFill>
                <a:latin typeface="Century Schoolbook" charset="0"/>
              </a:rPr>
              <a:t/>
            </a:r>
            <a:br>
              <a:rPr lang="it-IT" sz="2000" b="1">
                <a:solidFill>
                  <a:srgbClr val="575F6D"/>
                </a:solidFill>
                <a:latin typeface="Century Schoolbook" charset="0"/>
              </a:rPr>
            </a:br>
            <a:r>
              <a:rPr lang="it-IT" b="1">
                <a:solidFill>
                  <a:srgbClr val="575F6D"/>
                </a:solidFill>
                <a:latin typeface="Century Schoolbook" charset="0"/>
              </a:rPr>
              <a:t>SEGNI E SINTOMI CHE POSSONO ESSERE SCAMBIATI</a:t>
            </a:r>
          </a:p>
          <a:p>
            <a:pPr eaLnBrk="1" hangingPunct="1">
              <a:buClrTx/>
              <a:buFontTx/>
              <a:buNone/>
            </a:pPr>
            <a:r>
              <a:rPr lang="it-IT" b="1">
                <a:solidFill>
                  <a:srgbClr val="575F6D"/>
                </a:solidFill>
                <a:latin typeface="Century Schoolbook" charset="0"/>
              </a:rPr>
              <a:t>PER LESIONI DA ABUSO</a:t>
            </a:r>
          </a:p>
        </p:txBody>
      </p:sp>
      <p:sp>
        <p:nvSpPr>
          <p:cNvPr id="97283" name="Text Box 2"/>
          <p:cNvSpPr txBox="1">
            <a:spLocks noChangeArrowheads="1"/>
          </p:cNvSpPr>
          <p:nvPr/>
        </p:nvSpPr>
        <p:spPr bwMode="auto">
          <a:xfrm>
            <a:off x="142875" y="1214438"/>
            <a:ext cx="7686675"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1463" indent="-2714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0"/>
                <a:cs typeface="MS PGothic"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0"/>
                <a:cs typeface="MS PGothic"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0"/>
                <a:cs typeface="MS PGothic"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0"/>
                <a:cs typeface="MS PGothic"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0"/>
                <a:cs typeface="MS PGothic" charset="0"/>
              </a:defRPr>
            </a:lvl9pPr>
          </a:lstStyle>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Macchie “mongoliche”		</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 Sifilide congenita</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Lividi post mortem</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Carenza di vit. C e D</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Emofilia</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Fitofotodermatiti</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Emangioma			               </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Ferite autoinferte (s. di Cornelia De Lange; s. di Lesch-Nyhan, ecc.)</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Carenza di vitamina K</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Leucemia</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Porpora di Schoenlein-Henoch  </a:t>
            </a:r>
          </a:p>
          <a:p>
            <a:pPr eaLnBrk="1" hangingPunct="1">
              <a:lnSpc>
                <a:spcPct val="80000"/>
              </a:lnSpc>
              <a:spcBef>
                <a:spcPts val="600"/>
              </a:spcBef>
              <a:buClr>
                <a:srgbClr val="FE8637"/>
              </a:buClr>
              <a:buSzPct val="70000"/>
              <a:buFont typeface="Wingdings" charset="0"/>
              <a:buChar char=""/>
            </a:pPr>
            <a:r>
              <a:rPr lang="en-GB" sz="1500" b="1">
                <a:solidFill>
                  <a:srgbClr val="000000"/>
                </a:solidFill>
                <a:latin typeface="Century Schoolbook" charset="0"/>
              </a:rPr>
              <a:t>C.I.D.</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Eritema multiforme			</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Fratture da esercizio passivo</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Epidermolisi bollosa                  	</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Impetigine</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Lesioni da pratiche della medicina popolare</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Congelamento			</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Indifferenza congenita al dolore</a:t>
            </a:r>
          </a:p>
          <a:p>
            <a:pPr eaLnBrk="1" hangingPunct="1">
              <a:lnSpc>
                <a:spcPct val="80000"/>
              </a:lnSpc>
              <a:spcBef>
                <a:spcPts val="600"/>
              </a:spcBef>
              <a:buClr>
                <a:srgbClr val="FE8637"/>
              </a:buClr>
              <a:buSzPct val="70000"/>
              <a:buFont typeface="Wingdings" charset="0"/>
              <a:buChar char=""/>
            </a:pPr>
            <a:r>
              <a:rPr lang="it-IT" sz="1600" b="1">
                <a:solidFill>
                  <a:srgbClr val="000000"/>
                </a:solidFill>
                <a:latin typeface="Century Schoolbook" charset="0"/>
              </a:rPr>
              <a:t>Osteogenesi imperfetta</a:t>
            </a:r>
          </a:p>
          <a:p>
            <a:pPr eaLnBrk="1" hangingPunct="1">
              <a:lnSpc>
                <a:spcPct val="80000"/>
              </a:lnSpc>
              <a:spcBef>
                <a:spcPts val="600"/>
              </a:spcBef>
              <a:buClr>
                <a:srgbClr val="FE8637"/>
              </a:buClr>
              <a:buSzPct val="70000"/>
              <a:buFont typeface="Wingdings" charset="0"/>
              <a:buChar char=""/>
            </a:pPr>
            <a:r>
              <a:rPr lang="it-IT" sz="1500" b="1">
                <a:solidFill>
                  <a:srgbClr val="000000"/>
                </a:solidFill>
                <a:latin typeface="Century Schoolbook" charset="0"/>
              </a:rPr>
              <a:t>Tumore o aneurisma cerebrale</a:t>
            </a:r>
          </a:p>
          <a:p>
            <a:pPr eaLnBrk="1" hangingPunct="1">
              <a:lnSpc>
                <a:spcPct val="80000"/>
              </a:lnSpc>
              <a:spcBef>
                <a:spcPts val="600"/>
              </a:spcBef>
              <a:buClr>
                <a:srgbClr val="FE8637"/>
              </a:buClr>
              <a:buSzPct val="70000"/>
              <a:buFont typeface="Wingdings" charset="0"/>
              <a:buNone/>
            </a:pPr>
            <a:endParaRPr lang="it-IT" sz="1500">
              <a:solidFill>
                <a:srgbClr val="000000"/>
              </a:solidFill>
              <a:latin typeface="Century Schoolbook" charset="0"/>
            </a:endParaRPr>
          </a:p>
          <a:p>
            <a:pPr eaLnBrk="1" hangingPunct="1">
              <a:lnSpc>
                <a:spcPct val="80000"/>
              </a:lnSpc>
              <a:spcBef>
                <a:spcPts val="600"/>
              </a:spcBef>
              <a:buClr>
                <a:srgbClr val="FE8637"/>
              </a:buClr>
              <a:buSzPct val="70000"/>
              <a:buFont typeface="Wingdings" charset="0"/>
              <a:buNone/>
            </a:pPr>
            <a:endParaRPr lang="it-IT" sz="1500">
              <a:solidFill>
                <a:srgbClr val="000000"/>
              </a:solidFill>
              <a:latin typeface="Century Schoolbook" charset="0"/>
            </a:endParaRPr>
          </a:p>
        </p:txBody>
      </p:sp>
      <p:pic>
        <p:nvPicPr>
          <p:cNvPr id="972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1341438"/>
            <a:ext cx="10715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7285"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404813"/>
            <a:ext cx="92233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374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olo 1"/>
          <p:cNvSpPr>
            <a:spLocks noGrp="1"/>
          </p:cNvSpPr>
          <p:nvPr>
            <p:ph type="title"/>
          </p:nvPr>
        </p:nvSpPr>
        <p:spPr>
          <a:xfrm>
            <a:off x="457200" y="260350"/>
            <a:ext cx="7466013" cy="1081088"/>
          </a:xfrm>
        </p:spPr>
        <p:txBody>
          <a:bodyPr/>
          <a:lstStyle/>
          <a:p>
            <a:r>
              <a:rPr lang="it-IT" sz="2000">
                <a:latin typeface="Century Schoolbook" charset="0"/>
                <a:ea typeface="MS PGothic" charset="0"/>
              </a:rPr>
              <a:t>Il minore sospetto vittima di abuso in PS: luci ed ombre</a:t>
            </a:r>
            <a:br>
              <a:rPr lang="it-IT" sz="2000">
                <a:latin typeface="Century Schoolbook" charset="0"/>
                <a:ea typeface="MS PGothic" charset="0"/>
              </a:rPr>
            </a:br>
            <a:r>
              <a:rPr lang="it-IT" sz="2000">
                <a:latin typeface="Century Schoolbook" charset="0"/>
                <a:ea typeface="MS PGothic" charset="0"/>
              </a:rPr>
              <a:t/>
            </a:r>
            <a:br>
              <a:rPr lang="it-IT" sz="2000">
                <a:latin typeface="Century Schoolbook" charset="0"/>
                <a:ea typeface="MS PGothic" charset="0"/>
              </a:rPr>
            </a:br>
            <a:endParaRPr lang="it-IT" sz="2000">
              <a:latin typeface="Century Schoolbook" charset="0"/>
              <a:ea typeface="MS PGothic" charset="0"/>
            </a:endParaRPr>
          </a:p>
        </p:txBody>
      </p:sp>
      <p:sp>
        <p:nvSpPr>
          <p:cNvPr id="3" name="Segnaposto contenuto 2"/>
          <p:cNvSpPr>
            <a:spLocks noGrp="1"/>
          </p:cNvSpPr>
          <p:nvPr>
            <p:ph idx="1"/>
          </p:nvPr>
        </p:nvSpPr>
        <p:spPr/>
        <p:txBody>
          <a:bodyPr/>
          <a:lstStyle/>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r>
              <a:rPr lang="it-IT" sz="3200" dirty="0" err="1" smtClean="0">
                <a:solidFill>
                  <a:schemeClr val="accent2">
                    <a:lumMod val="50000"/>
                  </a:schemeClr>
                </a:solidFill>
                <a:ea typeface="+mn-ea"/>
                <a:cs typeface="+mn-cs"/>
              </a:rPr>
              <a:t>Shaken</a:t>
            </a:r>
            <a:r>
              <a:rPr lang="it-IT" sz="3200" dirty="0" smtClean="0">
                <a:solidFill>
                  <a:schemeClr val="accent2">
                    <a:lumMod val="50000"/>
                  </a:schemeClr>
                </a:solidFill>
                <a:ea typeface="+mn-ea"/>
                <a:cs typeface="+mn-cs"/>
              </a:rPr>
              <a:t> Baby </a:t>
            </a:r>
            <a:r>
              <a:rPr lang="it-IT" sz="3200" dirty="0" err="1" smtClean="0">
                <a:solidFill>
                  <a:schemeClr val="accent2">
                    <a:lumMod val="50000"/>
                  </a:schemeClr>
                </a:solidFill>
                <a:ea typeface="+mn-ea"/>
                <a:cs typeface="+mn-cs"/>
              </a:rPr>
              <a:t>Syndrome</a:t>
            </a:r>
            <a:endParaRPr lang="it-IT" sz="3200" dirty="0" smtClean="0">
              <a:solidFill>
                <a:schemeClr val="accent2">
                  <a:lumMod val="50000"/>
                </a:schemeClr>
              </a:solidFill>
              <a:ea typeface="+mn-ea"/>
              <a:cs typeface="+mn-cs"/>
            </a:endParaRPr>
          </a:p>
          <a:p>
            <a:pPr algn="ctr">
              <a:buFont typeface="Times New Roman" pitchFamily="18" charset="0"/>
              <a:buNone/>
              <a:defRPr/>
            </a:pPr>
            <a:endParaRPr lang="it-IT" dirty="0">
              <a:ea typeface="+mn-ea"/>
              <a:cs typeface="+mn-cs"/>
            </a:endParaRPr>
          </a:p>
        </p:txBody>
      </p:sp>
      <p:sp>
        <p:nvSpPr>
          <p:cNvPr id="4" name="Segnaposto data 3"/>
          <p:cNvSpPr>
            <a:spLocks noGrp="1"/>
          </p:cNvSpPr>
          <p:nvPr>
            <p:ph type="dt" sz="quarter" idx="10"/>
          </p:nvPr>
        </p:nvSpPr>
        <p:spPr>
          <a:xfrm>
            <a:off x="9972675" y="604838"/>
            <a:ext cx="823913" cy="46037"/>
          </a:xfrm>
        </p:spPr>
        <p:txBody>
          <a:bodyPr/>
          <a:lstStyle/>
          <a:p>
            <a:pPr>
              <a:defRPr/>
            </a:pPr>
            <a:endParaRPr lang="it-IT" dirty="0"/>
          </a:p>
        </p:txBody>
      </p:sp>
      <p:pic>
        <p:nvPicPr>
          <p:cNvPr id="98309" name="Picture 6" descr="C:\Users\User-x\Desktop\Imag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333375"/>
            <a:ext cx="1163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68770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quarter" idx="10"/>
          </p:nvPr>
        </p:nvSpPr>
        <p:spPr/>
        <p:txBody>
          <a:bodyPr/>
          <a:lstStyle/>
          <a:p>
            <a:pPr>
              <a:defRPr/>
            </a:pPr>
            <a:r>
              <a:rPr lang="it-IT" smtClean="0"/>
              <a:t>20/05/14</a:t>
            </a:r>
            <a:endParaRPr lang="it-IT"/>
          </a:p>
        </p:txBody>
      </p:sp>
      <p:pic>
        <p:nvPicPr>
          <p:cNvPr id="99331" name="Picture 2" descr="PURPLE Acrony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981075"/>
            <a:ext cx="6996112"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Rettangolo 5"/>
          <p:cNvSpPr>
            <a:spLocks noChangeArrowheads="1"/>
          </p:cNvSpPr>
          <p:nvPr/>
        </p:nvSpPr>
        <p:spPr bwMode="auto">
          <a:xfrm>
            <a:off x="468313" y="188913"/>
            <a:ext cx="6389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solidFill>
                  <a:srgbClr val="575F6D"/>
                </a:solidFill>
                <a:latin typeface="Century Schoolbook" charset="0"/>
              </a:rPr>
              <a:t>Il minore sospetto vittima di abuso in PS: luci ed ombre</a:t>
            </a:r>
            <a:endParaRPr lang="it-IT"/>
          </a:p>
        </p:txBody>
      </p:sp>
    </p:spTree>
    <p:extLst>
      <p:ext uri="{BB962C8B-B14F-4D97-AF65-F5344CB8AC3E}">
        <p14:creationId xmlns:p14="http://schemas.microsoft.com/office/powerpoint/2010/main" val="4764145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alvatore.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14375" y="1157288"/>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descr="A descrip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571500"/>
            <a:ext cx="29432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itolo 6"/>
          <p:cNvSpPr>
            <a:spLocks noGrp="1"/>
          </p:cNvSpPr>
          <p:nvPr>
            <p:ph type="title"/>
          </p:nvPr>
        </p:nvSpPr>
        <p:spPr>
          <a:xfrm>
            <a:off x="457200" y="274638"/>
            <a:ext cx="7466013" cy="777875"/>
          </a:xfrm>
        </p:spPr>
        <p:txBody>
          <a:bodyPr/>
          <a:lstStyle/>
          <a:p>
            <a:endParaRPr lang="it-IT">
              <a:latin typeface="Century Schoolbook" charset="0"/>
              <a:ea typeface="MS PGothic" charset="0"/>
            </a:endParaRPr>
          </a:p>
        </p:txBody>
      </p:sp>
    </p:spTree>
    <p:extLst>
      <p:ext uri="{BB962C8B-B14F-4D97-AF65-F5344CB8AC3E}">
        <p14:creationId xmlns:p14="http://schemas.microsoft.com/office/powerpoint/2010/main" val="3141665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6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250825" y="0"/>
            <a:ext cx="8207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endParaRPr lang="it-IT" sz="3200">
              <a:solidFill>
                <a:srgbClr val="FF0000"/>
              </a:solidFill>
              <a:latin typeface="Century Schoolbook" charset="0"/>
            </a:endParaRPr>
          </a:p>
        </p:txBody>
      </p:sp>
      <p:sp>
        <p:nvSpPr>
          <p:cNvPr id="101379" name="Text Box 2"/>
          <p:cNvSpPr txBox="1">
            <a:spLocks noChangeArrowheads="1"/>
          </p:cNvSpPr>
          <p:nvPr/>
        </p:nvSpPr>
        <p:spPr bwMode="auto">
          <a:xfrm>
            <a:off x="179388" y="1196975"/>
            <a:ext cx="637222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eaLnBrk="1" hangingPunct="1">
              <a:spcBef>
                <a:spcPts val="600"/>
              </a:spcBef>
              <a:buClrTx/>
              <a:buSzPct val="70000"/>
              <a:buFontTx/>
              <a:buNone/>
            </a:pPr>
            <a:r>
              <a:rPr lang="it-IT" sz="2400" b="1" u="sng">
                <a:solidFill>
                  <a:srgbClr val="000000"/>
                </a:solidFill>
                <a:latin typeface="Century Schoolbook" charset="0"/>
              </a:rPr>
              <a:t>TRAUMA CRANICO</a:t>
            </a:r>
          </a:p>
          <a:p>
            <a:pPr eaLnBrk="1" hangingPunct="1">
              <a:spcBef>
                <a:spcPts val="600"/>
              </a:spcBef>
              <a:buClrTx/>
              <a:buSzPct val="70000"/>
              <a:buFontTx/>
              <a:buNone/>
            </a:pPr>
            <a:r>
              <a:rPr lang="it-IT" sz="2400" b="1">
                <a:solidFill>
                  <a:srgbClr val="000000"/>
                </a:solidFill>
                <a:latin typeface="Century Schoolbook" charset="0"/>
              </a:rPr>
              <a:t>	</a:t>
            </a:r>
            <a:r>
              <a:rPr lang="it-IT" sz="2400" b="1" u="sng">
                <a:solidFill>
                  <a:srgbClr val="000000"/>
                </a:solidFill>
                <a:latin typeface="Century Schoolbook" charset="0"/>
              </a:rPr>
              <a:t>SHAKEN BABY SYNDROME</a:t>
            </a:r>
          </a:p>
        </p:txBody>
      </p:sp>
      <p:pic>
        <p:nvPicPr>
          <p:cNvPr id="101380" name="Picture 3"/>
          <p:cNvPicPr>
            <a:picLocks noChangeAspect="1" noChangeArrowheads="1"/>
          </p:cNvPicPr>
          <p:nvPr/>
        </p:nvPicPr>
        <p:blipFill>
          <a:blip r:embed="rId3">
            <a:extLst>
              <a:ext uri="{28A0092B-C50C-407E-A947-70E740481C1C}">
                <a14:useLocalDpi xmlns:a14="http://schemas.microsoft.com/office/drawing/2010/main" val="0"/>
              </a:ext>
            </a:extLst>
          </a:blip>
          <a:srcRect l="13045" t="3581" r="8566"/>
          <a:stretch>
            <a:fillRect/>
          </a:stretch>
        </p:blipFill>
        <p:spPr bwMode="auto">
          <a:xfrm>
            <a:off x="6300788" y="1557338"/>
            <a:ext cx="2227262" cy="199548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pic>
        <p:nvPicPr>
          <p:cNvPr id="1013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284538"/>
            <a:ext cx="2736850" cy="2159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pic>
        <p:nvPicPr>
          <p:cNvPr id="10138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4149725"/>
            <a:ext cx="2609850" cy="219392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pic>
        <p:nvPicPr>
          <p:cNvPr id="10138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4149725"/>
            <a:ext cx="25781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138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188913"/>
            <a:ext cx="10715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1385" name="immagine_prodotto" descr="Progetto G.A.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333375"/>
            <a:ext cx="1066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363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1"/>
          <p:cNvSpPr txBox="1">
            <a:spLocks noChangeArrowheads="1"/>
          </p:cNvSpPr>
          <p:nvPr/>
        </p:nvSpPr>
        <p:spPr bwMode="auto">
          <a:xfrm>
            <a:off x="2286000" y="3122613"/>
            <a:ext cx="6172200"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sz="3000" b="1">
                <a:solidFill>
                  <a:srgbClr val="575F6D"/>
                </a:solidFill>
                <a:latin typeface="Century Schoolbook" charset="0"/>
              </a:rPr>
              <a:t>   </a:t>
            </a:r>
            <a:br>
              <a:rPr lang="it-IT" sz="3000" b="1">
                <a:solidFill>
                  <a:srgbClr val="575F6D"/>
                </a:solidFill>
                <a:latin typeface="Century Schoolbook" charset="0"/>
              </a:rPr>
            </a:br>
            <a:endParaRPr lang="it-IT" sz="3000" b="1">
              <a:solidFill>
                <a:srgbClr val="575F6D"/>
              </a:solidFill>
              <a:latin typeface="Century Schoolbook" charset="0"/>
            </a:endParaRPr>
          </a:p>
        </p:txBody>
      </p:sp>
      <p:sp>
        <p:nvSpPr>
          <p:cNvPr id="102403" name="Text Box 2"/>
          <p:cNvSpPr txBox="1">
            <a:spLocks noChangeArrowheads="1"/>
          </p:cNvSpPr>
          <p:nvPr/>
        </p:nvSpPr>
        <p:spPr bwMode="auto">
          <a:xfrm>
            <a:off x="533400" y="3228975"/>
            <a:ext cx="78549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spcBef>
                <a:spcPts val="600"/>
              </a:spcBef>
              <a:buClrTx/>
              <a:buSzPct val="70000"/>
              <a:buFontTx/>
              <a:buNone/>
            </a:pPr>
            <a:r>
              <a:rPr lang="it-IT" b="1">
                <a:solidFill>
                  <a:srgbClr val="575F6D"/>
                </a:solidFill>
                <a:latin typeface="Century Schoolbook" charset="0"/>
              </a:rPr>
              <a:t>     </a:t>
            </a:r>
          </a:p>
        </p:txBody>
      </p:sp>
      <p:sp>
        <p:nvSpPr>
          <p:cNvPr id="102404" name="Text Box 3"/>
          <p:cNvSpPr txBox="1">
            <a:spLocks noChangeArrowheads="1"/>
          </p:cNvSpPr>
          <p:nvPr/>
        </p:nvSpPr>
        <p:spPr bwMode="auto">
          <a:xfrm>
            <a:off x="347663" y="3357563"/>
            <a:ext cx="24066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sz="2800">
                <a:solidFill>
                  <a:srgbClr val="000000"/>
                </a:solidFill>
                <a:latin typeface="Century Schoolbook" charset="0"/>
                <a:cs typeface="Tahoma" charset="0"/>
              </a:rPr>
              <a:t>RADIOLOGIA</a:t>
            </a:r>
          </a:p>
        </p:txBody>
      </p:sp>
      <p:sp>
        <p:nvSpPr>
          <p:cNvPr id="102405" name="Text Box 4"/>
          <p:cNvSpPr txBox="1">
            <a:spLocks noChangeArrowheads="1"/>
          </p:cNvSpPr>
          <p:nvPr/>
        </p:nvSpPr>
        <p:spPr bwMode="auto">
          <a:xfrm>
            <a:off x="3843338" y="2205038"/>
            <a:ext cx="5192712"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sz="2400">
                <a:solidFill>
                  <a:srgbClr val="000000"/>
                </a:solidFill>
                <a:latin typeface="Century Schoolbook" charset="0"/>
                <a:cs typeface="Tahoma" charset="0"/>
              </a:rPr>
              <a:t>PRONTO SOCCORSO</a:t>
            </a:r>
          </a:p>
          <a:p>
            <a:pPr eaLnBrk="1" hangingPunct="1">
              <a:buClrTx/>
              <a:buFontTx/>
              <a:buNone/>
            </a:pPr>
            <a:endParaRPr lang="it-IT" sz="2400">
              <a:solidFill>
                <a:srgbClr val="000000"/>
              </a:solidFill>
              <a:latin typeface="Century Schoolbook" charset="0"/>
              <a:cs typeface="Tahoma" charset="0"/>
            </a:endParaRPr>
          </a:p>
          <a:p>
            <a:pPr eaLnBrk="1" hangingPunct="1">
              <a:buClrTx/>
              <a:buFontTx/>
              <a:buNone/>
            </a:pPr>
            <a:endParaRPr lang="it-IT" sz="2400">
              <a:solidFill>
                <a:srgbClr val="000000"/>
              </a:solidFill>
              <a:latin typeface="Century Schoolbook" charset="0"/>
              <a:cs typeface="Tahoma" charset="0"/>
            </a:endParaRPr>
          </a:p>
          <a:p>
            <a:pPr eaLnBrk="1" hangingPunct="1">
              <a:buClrTx/>
              <a:buFontTx/>
              <a:buNone/>
            </a:pPr>
            <a:endParaRPr lang="it-IT" sz="2400">
              <a:solidFill>
                <a:srgbClr val="000000"/>
              </a:solidFill>
              <a:latin typeface="Century Schoolbook" charset="0"/>
              <a:cs typeface="Tahoma" charset="0"/>
            </a:endParaRPr>
          </a:p>
          <a:p>
            <a:pPr eaLnBrk="1" hangingPunct="1">
              <a:buClrTx/>
              <a:buFontTx/>
              <a:buNone/>
            </a:pPr>
            <a:endParaRPr lang="it-IT" sz="2400">
              <a:solidFill>
                <a:srgbClr val="000000"/>
              </a:solidFill>
              <a:latin typeface="Century Schoolbook" charset="0"/>
              <a:cs typeface="Tahoma" charset="0"/>
            </a:endParaRPr>
          </a:p>
          <a:p>
            <a:pPr eaLnBrk="1" hangingPunct="1">
              <a:buClrTx/>
              <a:buFontTx/>
              <a:buNone/>
            </a:pPr>
            <a:endParaRPr lang="it-IT" sz="2400">
              <a:solidFill>
                <a:srgbClr val="000000"/>
              </a:solidFill>
              <a:latin typeface="Century Schoolbook" charset="0"/>
              <a:cs typeface="Tahoma" charset="0"/>
            </a:endParaRPr>
          </a:p>
          <a:p>
            <a:pPr eaLnBrk="1" hangingPunct="1">
              <a:buClrTx/>
              <a:buFontTx/>
              <a:buNone/>
            </a:pPr>
            <a:r>
              <a:rPr lang="it-IT" sz="2400">
                <a:solidFill>
                  <a:srgbClr val="000000"/>
                </a:solidFill>
                <a:latin typeface="Century Schoolbook" charset="0"/>
                <a:cs typeface="Tahoma" charset="0"/>
              </a:rPr>
              <a:t>TERAPIA INTENSIVA NEONATALE</a:t>
            </a:r>
          </a:p>
        </p:txBody>
      </p:sp>
      <p:cxnSp>
        <p:nvCxnSpPr>
          <p:cNvPr id="102406" name="AutoShape 5"/>
          <p:cNvCxnSpPr>
            <a:cxnSpLocks noChangeShapeType="1"/>
          </p:cNvCxnSpPr>
          <p:nvPr/>
        </p:nvCxnSpPr>
        <p:spPr bwMode="auto">
          <a:xfrm flipH="1">
            <a:off x="2770188" y="2492375"/>
            <a:ext cx="792162" cy="793750"/>
          </a:xfrm>
          <a:prstGeom prst="straightConnector1">
            <a:avLst/>
          </a:prstGeom>
          <a:noFill/>
          <a:ln w="57240">
            <a:solidFill>
              <a:srgbClr val="FFC000"/>
            </a:solidFill>
            <a:miter lim="800000"/>
            <a:headEnd/>
            <a:tailEnd type="triangle" w="med" len="med"/>
          </a:ln>
          <a:extLst>
            <a:ext uri="{909E8E84-426E-40dd-AFC4-6F175D3DCCD1}">
              <a14:hiddenFill xmlns:a14="http://schemas.microsoft.com/office/drawing/2010/main">
                <a:noFill/>
              </a14:hiddenFill>
            </a:ext>
          </a:extLst>
        </p:spPr>
      </p:cxnSp>
      <p:cxnSp>
        <p:nvCxnSpPr>
          <p:cNvPr id="102407" name="AutoShape 6"/>
          <p:cNvCxnSpPr>
            <a:cxnSpLocks noChangeShapeType="1"/>
          </p:cNvCxnSpPr>
          <p:nvPr/>
        </p:nvCxnSpPr>
        <p:spPr bwMode="auto">
          <a:xfrm flipH="1" flipV="1">
            <a:off x="2770188" y="3933825"/>
            <a:ext cx="784225" cy="711200"/>
          </a:xfrm>
          <a:prstGeom prst="straightConnector1">
            <a:avLst/>
          </a:prstGeom>
          <a:noFill/>
          <a:ln w="57240">
            <a:solidFill>
              <a:srgbClr val="FFC000"/>
            </a:solidFill>
            <a:miter lim="800000"/>
            <a:headEnd/>
            <a:tailEnd type="triangle" w="med" len="med"/>
          </a:ln>
          <a:extLst>
            <a:ext uri="{909E8E84-426E-40dd-AFC4-6F175D3DCCD1}">
              <a14:hiddenFill xmlns:a14="http://schemas.microsoft.com/office/drawing/2010/main">
                <a:noFill/>
              </a14:hiddenFill>
            </a:ext>
          </a:extLst>
        </p:spPr>
      </p:cxnSp>
      <p:sp>
        <p:nvSpPr>
          <p:cNvPr id="102408" name="Text Box 7"/>
          <p:cNvSpPr txBox="1">
            <a:spLocks noChangeArrowheads="1"/>
          </p:cNvSpPr>
          <p:nvPr/>
        </p:nvSpPr>
        <p:spPr bwMode="auto">
          <a:xfrm>
            <a:off x="3802063" y="3429000"/>
            <a:ext cx="1787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sz="2400">
                <a:solidFill>
                  <a:srgbClr val="000000"/>
                </a:solidFill>
                <a:latin typeface="Century Schoolbook" charset="0"/>
              </a:rPr>
              <a:t>PEDIATRIA</a:t>
            </a:r>
          </a:p>
        </p:txBody>
      </p:sp>
      <p:cxnSp>
        <p:nvCxnSpPr>
          <p:cNvPr id="102409" name="AutoShape 8"/>
          <p:cNvCxnSpPr>
            <a:cxnSpLocks noChangeShapeType="1"/>
            <a:stCxn id="102408" idx="1"/>
            <a:endCxn id="102404" idx="3"/>
          </p:cNvCxnSpPr>
          <p:nvPr/>
        </p:nvCxnSpPr>
        <p:spPr bwMode="auto">
          <a:xfrm flipH="1" flipV="1">
            <a:off x="2755900" y="3617913"/>
            <a:ext cx="1046163" cy="39687"/>
          </a:xfrm>
          <a:prstGeom prst="straightConnector1">
            <a:avLst/>
          </a:prstGeom>
          <a:noFill/>
          <a:ln w="57240">
            <a:solidFill>
              <a:srgbClr val="FFC000"/>
            </a:solidFill>
            <a:miter lim="800000"/>
            <a:headEnd/>
            <a:tailEnd type="triangle" w="med" len="med"/>
          </a:ln>
          <a:extLst>
            <a:ext uri="{909E8E84-426E-40dd-AFC4-6F175D3DCCD1}">
              <a14:hiddenFill xmlns:a14="http://schemas.microsoft.com/office/drawing/2010/main">
                <a:noFill/>
              </a14:hiddenFill>
            </a:ext>
          </a:extLst>
        </p:spPr>
      </p:cxnSp>
      <p:pic>
        <p:nvPicPr>
          <p:cNvPr id="1024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6021388"/>
            <a:ext cx="10715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411"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60350"/>
            <a:ext cx="12128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2" name="Rettangolo 13"/>
          <p:cNvSpPr>
            <a:spLocks noChangeArrowheads="1"/>
          </p:cNvSpPr>
          <p:nvPr/>
        </p:nvSpPr>
        <p:spPr bwMode="auto">
          <a:xfrm>
            <a:off x="2286000" y="333375"/>
            <a:ext cx="5957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solidFill>
                  <a:srgbClr val="575F6D"/>
                </a:solidFill>
                <a:latin typeface="Century Schoolbook" charset="0"/>
              </a:rPr>
              <a:t>Conseguenze mediche e psicologiche della violenza diretta ed indiretta: luci ed ombre</a:t>
            </a:r>
            <a:endParaRPr lang="it-IT"/>
          </a:p>
        </p:txBody>
      </p:sp>
    </p:spTree>
    <p:extLst>
      <p:ext uri="{BB962C8B-B14F-4D97-AF65-F5344CB8AC3E}">
        <p14:creationId xmlns:p14="http://schemas.microsoft.com/office/powerpoint/2010/main" val="41903497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olo 1"/>
          <p:cNvSpPr>
            <a:spLocks noGrp="1"/>
          </p:cNvSpPr>
          <p:nvPr>
            <p:ph type="title"/>
          </p:nvPr>
        </p:nvSpPr>
        <p:spPr/>
        <p:txBody>
          <a:bodyPr/>
          <a:lstStyle/>
          <a:p>
            <a:r>
              <a:rPr lang="it-IT" sz="2000">
                <a:latin typeface="Century Schoolbook" charset="0"/>
                <a:ea typeface="MS PGothic" charset="0"/>
              </a:rPr>
              <a:t>Conseguenze mediche e psicologiche della violenza diretta ed indiretta: luci ed ombre</a:t>
            </a:r>
            <a:br>
              <a:rPr lang="it-IT" sz="2000">
                <a:latin typeface="Century Schoolbook" charset="0"/>
                <a:ea typeface="MS PGothic" charset="0"/>
              </a:rPr>
            </a:br>
            <a:endParaRPr lang="it-IT" sz="2000">
              <a:latin typeface="Century Schoolbook" charset="0"/>
              <a:ea typeface="MS PGothic" charset="0"/>
            </a:endParaRPr>
          </a:p>
        </p:txBody>
      </p:sp>
      <p:sp>
        <p:nvSpPr>
          <p:cNvPr id="3" name="Segnaposto contenuto 2"/>
          <p:cNvSpPr>
            <a:spLocks noGrp="1"/>
          </p:cNvSpPr>
          <p:nvPr>
            <p:ph idx="1"/>
          </p:nvPr>
        </p:nvSpPr>
        <p:spPr/>
        <p:txBody>
          <a:bodyPr/>
          <a:lstStyle/>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r>
              <a:rPr lang="it-IT" sz="3200" dirty="0" smtClean="0">
                <a:solidFill>
                  <a:schemeClr val="accent2">
                    <a:lumMod val="50000"/>
                  </a:schemeClr>
                </a:solidFill>
                <a:ea typeface="+mn-ea"/>
                <a:cs typeface="+mn-cs"/>
              </a:rPr>
              <a:t>Fratture e </a:t>
            </a:r>
            <a:r>
              <a:rPr lang="it-IT" sz="3200" dirty="0" err="1" smtClean="0">
                <a:solidFill>
                  <a:schemeClr val="accent2">
                    <a:lumMod val="50000"/>
                  </a:schemeClr>
                </a:solidFill>
                <a:ea typeface="+mn-ea"/>
                <a:cs typeface="+mn-cs"/>
              </a:rPr>
              <a:t>skeletal</a:t>
            </a:r>
            <a:r>
              <a:rPr lang="it-IT" sz="3200" dirty="0" smtClean="0">
                <a:solidFill>
                  <a:schemeClr val="accent2">
                    <a:lumMod val="50000"/>
                  </a:schemeClr>
                </a:solidFill>
                <a:ea typeface="+mn-ea"/>
                <a:cs typeface="+mn-cs"/>
              </a:rPr>
              <a:t> </a:t>
            </a:r>
            <a:r>
              <a:rPr lang="it-IT" sz="3200" dirty="0" err="1" smtClean="0">
                <a:solidFill>
                  <a:schemeClr val="accent2">
                    <a:lumMod val="50000"/>
                  </a:schemeClr>
                </a:solidFill>
                <a:ea typeface="+mn-ea"/>
                <a:cs typeface="+mn-cs"/>
              </a:rPr>
              <a:t>survey</a:t>
            </a:r>
            <a:endParaRPr lang="it-IT" sz="3200" dirty="0" smtClean="0">
              <a:solidFill>
                <a:schemeClr val="accent2">
                  <a:lumMod val="50000"/>
                </a:schemeClr>
              </a:solidFill>
              <a:ea typeface="+mn-ea"/>
              <a:cs typeface="+mn-cs"/>
            </a:endParaRPr>
          </a:p>
          <a:p>
            <a:pPr algn="ctr">
              <a:buFont typeface="Times New Roman" pitchFamily="18" charset="0"/>
              <a:buNone/>
              <a:defRPr/>
            </a:pPr>
            <a:endParaRPr lang="it-IT" dirty="0">
              <a:ea typeface="+mn-ea"/>
              <a:cs typeface="+mn-cs"/>
            </a:endParaRPr>
          </a:p>
        </p:txBody>
      </p:sp>
      <p:sp>
        <p:nvSpPr>
          <p:cNvPr id="4" name="Segnaposto data 3"/>
          <p:cNvSpPr>
            <a:spLocks noGrp="1"/>
          </p:cNvSpPr>
          <p:nvPr>
            <p:ph type="dt" sz="quarter" idx="10"/>
          </p:nvPr>
        </p:nvSpPr>
        <p:spPr>
          <a:xfrm>
            <a:off x="9972675" y="604838"/>
            <a:ext cx="823913" cy="46037"/>
          </a:xfrm>
        </p:spPr>
        <p:txBody>
          <a:bodyPr/>
          <a:lstStyle/>
          <a:p>
            <a:pPr>
              <a:defRPr/>
            </a:pPr>
            <a:endParaRPr lang="it-IT" dirty="0"/>
          </a:p>
        </p:txBody>
      </p:sp>
      <p:pic>
        <p:nvPicPr>
          <p:cNvPr id="103429" name="immagine_prodotto" descr="Progetto G.A.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476250"/>
            <a:ext cx="9398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6170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1"/>
          <p:cNvSpPr txBox="1">
            <a:spLocks noChangeArrowheads="1"/>
          </p:cNvSpPr>
          <p:nvPr/>
        </p:nvSpPr>
        <p:spPr bwMode="auto">
          <a:xfrm>
            <a:off x="457200" y="274638"/>
            <a:ext cx="6923088"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endParaRPr lang="it-IT" sz="3200">
              <a:solidFill>
                <a:srgbClr val="FF0000"/>
              </a:solidFill>
              <a:latin typeface="Century Schoolbook" charset="0"/>
            </a:endParaRPr>
          </a:p>
        </p:txBody>
      </p:sp>
      <p:sp>
        <p:nvSpPr>
          <p:cNvPr id="104451" name="Text Box 2"/>
          <p:cNvSpPr txBox="1">
            <a:spLocks noChangeArrowheads="1"/>
          </p:cNvSpPr>
          <p:nvPr/>
        </p:nvSpPr>
        <p:spPr bwMode="auto">
          <a:xfrm>
            <a:off x="457200" y="549275"/>
            <a:ext cx="793115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algn="ctr" eaLnBrk="1" hangingPunct="1">
              <a:lnSpc>
                <a:spcPct val="90000"/>
              </a:lnSpc>
              <a:spcBef>
                <a:spcPts val="600"/>
              </a:spcBef>
              <a:buClrTx/>
              <a:buSzPct val="70000"/>
              <a:buFontTx/>
              <a:buNone/>
            </a:pPr>
            <a:r>
              <a:rPr lang="it-IT" sz="2400">
                <a:solidFill>
                  <a:srgbClr val="000000"/>
                </a:solidFill>
                <a:latin typeface="Century Schoolbook" charset="0"/>
              </a:rPr>
              <a:t>FRATTURE</a:t>
            </a:r>
          </a:p>
          <a:p>
            <a:pPr algn="ctr" eaLnBrk="1" hangingPunct="1">
              <a:lnSpc>
                <a:spcPct val="90000"/>
              </a:lnSpc>
              <a:spcBef>
                <a:spcPts val="600"/>
              </a:spcBef>
              <a:buClrTx/>
              <a:buSzPct val="70000"/>
              <a:buFontTx/>
              <a:buNone/>
            </a:pPr>
            <a:endParaRPr lang="it-IT" sz="2400">
              <a:solidFill>
                <a:srgbClr val="000000"/>
              </a:solidFill>
              <a:latin typeface="Century Schoolbook" charset="0"/>
            </a:endParaRPr>
          </a:p>
          <a:p>
            <a:pPr eaLnBrk="1" hangingPunct="1">
              <a:lnSpc>
                <a:spcPct val="90000"/>
              </a:lnSpc>
              <a:spcBef>
                <a:spcPts val="600"/>
              </a:spcBef>
              <a:buClr>
                <a:srgbClr val="FE8637"/>
              </a:buClr>
              <a:buSzPct val="70000"/>
              <a:buFont typeface="Wingdings" charset="0"/>
              <a:buChar char=""/>
            </a:pPr>
            <a:r>
              <a:rPr lang="it-IT" sz="2400">
                <a:solidFill>
                  <a:srgbClr val="000000"/>
                </a:solidFill>
                <a:latin typeface="Century Schoolbook" charset="0"/>
              </a:rPr>
              <a:t>Fattore chiave: ETA’</a:t>
            </a:r>
          </a:p>
          <a:p>
            <a:pPr eaLnBrk="1" hangingPunct="1">
              <a:lnSpc>
                <a:spcPct val="90000"/>
              </a:lnSpc>
              <a:spcBef>
                <a:spcPts val="600"/>
              </a:spcBef>
              <a:buClr>
                <a:srgbClr val="FE8637"/>
              </a:buClr>
              <a:buSzPct val="70000"/>
              <a:buFont typeface="Wingdings" charset="0"/>
              <a:buChar char=""/>
            </a:pPr>
            <a:r>
              <a:rPr lang="it-IT" sz="2400">
                <a:solidFill>
                  <a:srgbClr val="000000"/>
                </a:solidFill>
                <a:latin typeface="Century Schoolbook" charset="0"/>
              </a:rPr>
              <a:t>L’80% delle fratture non accidentali avviene in bambini &lt; 18 mesi</a:t>
            </a:r>
          </a:p>
          <a:p>
            <a:pPr eaLnBrk="1" hangingPunct="1">
              <a:lnSpc>
                <a:spcPct val="90000"/>
              </a:lnSpc>
              <a:spcBef>
                <a:spcPts val="600"/>
              </a:spcBef>
              <a:buClr>
                <a:srgbClr val="FE8637"/>
              </a:buClr>
              <a:buSzPct val="70000"/>
              <a:buFont typeface="Wingdings" charset="0"/>
              <a:buChar char=""/>
            </a:pPr>
            <a:r>
              <a:rPr lang="it-IT" sz="2400">
                <a:solidFill>
                  <a:srgbClr val="000000"/>
                </a:solidFill>
                <a:latin typeface="Century Schoolbook" charset="0"/>
              </a:rPr>
              <a:t>Femore: sotto l’anno di vita alta % lesioni non accidentali</a:t>
            </a:r>
          </a:p>
          <a:p>
            <a:pPr eaLnBrk="1" hangingPunct="1">
              <a:lnSpc>
                <a:spcPct val="90000"/>
              </a:lnSpc>
              <a:spcBef>
                <a:spcPts val="600"/>
              </a:spcBef>
              <a:buClr>
                <a:srgbClr val="FE8637"/>
              </a:buClr>
              <a:buSzPct val="70000"/>
              <a:buFont typeface="Wingdings" charset="0"/>
              <a:buChar char=""/>
            </a:pPr>
            <a:r>
              <a:rPr lang="it-IT" sz="2400">
                <a:solidFill>
                  <a:srgbClr val="000000"/>
                </a:solidFill>
                <a:latin typeface="Century Schoolbook" charset="0"/>
              </a:rPr>
              <a:t>Bambini in assenza di deambulazione autonoma raramente hanno fratture ossa lunghe</a:t>
            </a:r>
          </a:p>
          <a:p>
            <a:pPr eaLnBrk="1" hangingPunct="1">
              <a:lnSpc>
                <a:spcPct val="90000"/>
              </a:lnSpc>
              <a:spcBef>
                <a:spcPts val="600"/>
              </a:spcBef>
              <a:buClr>
                <a:srgbClr val="FE8637"/>
              </a:buClr>
              <a:buSzPct val="70000"/>
              <a:buFont typeface="Wingdings" charset="0"/>
              <a:buChar char=""/>
            </a:pPr>
            <a:r>
              <a:rPr lang="it-IT" sz="2400">
                <a:solidFill>
                  <a:srgbClr val="000000"/>
                </a:solidFill>
                <a:latin typeface="Century Schoolbook" charset="0"/>
              </a:rPr>
              <a:t>1/3 dei bambini vittime di abuso hanno fratture (spesso occulte)</a:t>
            </a:r>
          </a:p>
          <a:p>
            <a:pPr eaLnBrk="1" hangingPunct="1">
              <a:lnSpc>
                <a:spcPct val="90000"/>
              </a:lnSpc>
              <a:spcBef>
                <a:spcPts val="600"/>
              </a:spcBef>
              <a:buClr>
                <a:srgbClr val="FE8637"/>
              </a:buClr>
              <a:buSzPct val="70000"/>
              <a:buFont typeface="Wingdings" charset="0"/>
              <a:buChar char=""/>
            </a:pPr>
            <a:r>
              <a:rPr lang="it-IT" sz="2400">
                <a:solidFill>
                  <a:srgbClr val="000000"/>
                </a:solidFill>
                <a:latin typeface="Century Schoolbook" charset="0"/>
              </a:rPr>
              <a:t>Fratture multiple: forte associazione con abuso</a:t>
            </a:r>
          </a:p>
          <a:p>
            <a:pPr eaLnBrk="1" hangingPunct="1">
              <a:lnSpc>
                <a:spcPct val="90000"/>
              </a:lnSpc>
              <a:spcBef>
                <a:spcPts val="600"/>
              </a:spcBef>
              <a:buClr>
                <a:srgbClr val="FE8637"/>
              </a:buClr>
              <a:buSzPct val="70000"/>
              <a:buFont typeface="Wingdings" charset="0"/>
              <a:buChar char=""/>
            </a:pPr>
            <a:r>
              <a:rPr lang="it-IT" sz="2400">
                <a:solidFill>
                  <a:srgbClr val="000000"/>
                </a:solidFill>
                <a:latin typeface="Century Schoolbook" charset="0"/>
              </a:rPr>
              <a:t>Nei bambini &gt; 5 anni l’85% delle fratture è accidentale</a:t>
            </a:r>
          </a:p>
        </p:txBody>
      </p:sp>
      <p:pic>
        <p:nvPicPr>
          <p:cNvPr id="104452" name="immagine_prodotto" descr="Progetto G.A.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333375"/>
            <a:ext cx="1211263"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17276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
          <p:cNvSpPr txBox="1">
            <a:spLocks noChangeArrowheads="1"/>
          </p:cNvSpPr>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endParaRPr lang="it-IT" sz="3200">
              <a:solidFill>
                <a:srgbClr val="FF0000"/>
              </a:solidFill>
              <a:latin typeface="Century Schoolbook" charset="0"/>
            </a:endParaRPr>
          </a:p>
        </p:txBody>
      </p:sp>
      <p:sp>
        <p:nvSpPr>
          <p:cNvPr id="105475" name="Text Box 2"/>
          <p:cNvSpPr txBox="1">
            <a:spLocks noChangeArrowheads="1"/>
          </p:cNvSpPr>
          <p:nvPr/>
        </p:nvSpPr>
        <p:spPr bwMode="auto">
          <a:xfrm>
            <a:off x="468313" y="1600200"/>
            <a:ext cx="7775575"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eaLnBrk="1" hangingPunct="1">
              <a:spcBef>
                <a:spcPts val="600"/>
              </a:spcBef>
              <a:buClrTx/>
              <a:buSzPct val="70000"/>
              <a:buFontTx/>
              <a:buNone/>
            </a:pPr>
            <a:r>
              <a:rPr lang="it-IT" sz="2800">
                <a:solidFill>
                  <a:srgbClr val="000000"/>
                </a:solidFill>
                <a:latin typeface="Century Schoolbook" charset="0"/>
              </a:rPr>
              <a:t>Valutare:</a:t>
            </a:r>
          </a:p>
          <a:p>
            <a:pPr eaLnBrk="1" hangingPunct="1">
              <a:spcBef>
                <a:spcPts val="600"/>
              </a:spcBef>
              <a:buClr>
                <a:srgbClr val="FE8637"/>
              </a:buClr>
              <a:buSzPct val="70000"/>
              <a:buFont typeface="Wingdings" charset="0"/>
              <a:buChar char=""/>
            </a:pPr>
            <a:r>
              <a:rPr lang="it-IT" sz="2800">
                <a:solidFill>
                  <a:srgbClr val="000000"/>
                </a:solidFill>
                <a:latin typeface="Century Schoolbook" charset="0"/>
              </a:rPr>
              <a:t>Altezza della caduta</a:t>
            </a:r>
          </a:p>
          <a:p>
            <a:pPr eaLnBrk="1" hangingPunct="1">
              <a:spcBef>
                <a:spcPts val="600"/>
              </a:spcBef>
              <a:buClr>
                <a:srgbClr val="FE8637"/>
              </a:buClr>
              <a:buSzPct val="70000"/>
              <a:buFont typeface="Wingdings" charset="0"/>
              <a:buChar char=""/>
            </a:pPr>
            <a:r>
              <a:rPr lang="it-IT" sz="2800">
                <a:solidFill>
                  <a:srgbClr val="000000"/>
                </a:solidFill>
                <a:latin typeface="Century Schoolbook" charset="0"/>
              </a:rPr>
              <a:t>Peso del bambino</a:t>
            </a:r>
          </a:p>
          <a:p>
            <a:pPr eaLnBrk="1" hangingPunct="1">
              <a:spcBef>
                <a:spcPts val="600"/>
              </a:spcBef>
              <a:buClr>
                <a:srgbClr val="FE8637"/>
              </a:buClr>
              <a:buSzPct val="70000"/>
              <a:buFont typeface="Wingdings" charset="0"/>
              <a:buChar char=""/>
            </a:pPr>
            <a:r>
              <a:rPr lang="it-IT" sz="2800">
                <a:solidFill>
                  <a:srgbClr val="000000"/>
                </a:solidFill>
                <a:latin typeface="Century Schoolbook" charset="0"/>
              </a:rPr>
              <a:t>Superficie di impatto</a:t>
            </a:r>
          </a:p>
          <a:p>
            <a:pPr eaLnBrk="1" hangingPunct="1">
              <a:spcBef>
                <a:spcPts val="600"/>
              </a:spcBef>
              <a:buClr>
                <a:srgbClr val="FE8637"/>
              </a:buClr>
              <a:buSzPct val="70000"/>
              <a:buFont typeface="Wingdings" charset="0"/>
              <a:buChar char=""/>
            </a:pPr>
            <a:r>
              <a:rPr lang="it-IT" sz="2800">
                <a:solidFill>
                  <a:srgbClr val="000000"/>
                </a:solidFill>
                <a:latin typeface="Century Schoolbook" charset="0"/>
              </a:rPr>
              <a:t>Dinamica di impatto</a:t>
            </a:r>
          </a:p>
        </p:txBody>
      </p:sp>
      <p:cxnSp>
        <p:nvCxnSpPr>
          <p:cNvPr id="105476" name="AutoShape 3"/>
          <p:cNvCxnSpPr>
            <a:cxnSpLocks noChangeShapeType="1"/>
          </p:cNvCxnSpPr>
          <p:nvPr/>
        </p:nvCxnSpPr>
        <p:spPr bwMode="auto">
          <a:xfrm>
            <a:off x="4572000" y="3357563"/>
            <a:ext cx="1584325" cy="1584325"/>
          </a:xfrm>
          <a:prstGeom prst="straightConnector1">
            <a:avLst/>
          </a:prstGeom>
          <a:noFill/>
          <a:ln w="12600">
            <a:solidFill>
              <a:srgbClr val="FF6903"/>
            </a:solidFill>
            <a:miter lim="800000"/>
            <a:headEnd/>
            <a:tailEnd type="triangle" w="med" len="med"/>
          </a:ln>
          <a:extLst>
            <a:ext uri="{909E8E84-426E-40dd-AFC4-6F175D3DCCD1}">
              <a14:hiddenFill xmlns:a14="http://schemas.microsoft.com/office/drawing/2010/main">
                <a:noFill/>
              </a14:hiddenFill>
            </a:ext>
          </a:extLst>
        </p:spPr>
      </p:cxnSp>
      <p:sp>
        <p:nvSpPr>
          <p:cNvPr id="68613" name="Text Box 4"/>
          <p:cNvSpPr txBox="1">
            <a:spLocks noChangeArrowheads="1"/>
          </p:cNvSpPr>
          <p:nvPr/>
        </p:nvSpPr>
        <p:spPr bwMode="auto">
          <a:xfrm>
            <a:off x="3786188" y="4929188"/>
            <a:ext cx="4859337" cy="1387475"/>
          </a:xfrm>
          <a:prstGeom prst="rect">
            <a:avLst/>
          </a:prstGeom>
          <a:noFill/>
          <a:ln w="9525">
            <a:noFill/>
            <a:round/>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eaLnBrk="1" hangingPunct="1">
              <a:buClrTx/>
              <a:buFontTx/>
              <a:buNone/>
            </a:pPr>
            <a:r>
              <a:rPr lang="it-IT" sz="2800">
                <a:solidFill>
                  <a:srgbClr val="000000"/>
                </a:solidFill>
                <a:latin typeface="Century Schoolbook" charset="0"/>
              </a:rPr>
              <a:t>Verificare la congruità tra dinamica riferita e tipo di frattura</a:t>
            </a:r>
          </a:p>
        </p:txBody>
      </p:sp>
      <p:pic>
        <p:nvPicPr>
          <p:cNvPr id="1054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5949950"/>
            <a:ext cx="10715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5479"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0" name="Rettangolo 9"/>
          <p:cNvSpPr>
            <a:spLocks noChangeArrowheads="1"/>
          </p:cNvSpPr>
          <p:nvPr/>
        </p:nvSpPr>
        <p:spPr bwMode="auto">
          <a:xfrm>
            <a:off x="250825" y="333375"/>
            <a:ext cx="6607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575F6D"/>
                </a:solidFill>
                <a:latin typeface="Century Schoolbook" charset="0"/>
              </a:rPr>
              <a:t>Conseguenze mediche e psicologiche della violenza diretta ed indiretta: luci ed ombre</a:t>
            </a:r>
            <a:endParaRPr lang="it-IT"/>
          </a:p>
        </p:txBody>
      </p:sp>
    </p:spTree>
    <p:extLst>
      <p:ext uri="{BB962C8B-B14F-4D97-AF65-F5344CB8AC3E}">
        <p14:creationId xmlns:p14="http://schemas.microsoft.com/office/powerpoint/2010/main" val="42838313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quarter" idx="10"/>
          </p:nvPr>
        </p:nvSpPr>
        <p:spPr/>
        <p:txBody>
          <a:bodyPr/>
          <a:lstStyle/>
          <a:p>
            <a:pPr>
              <a:defRPr/>
            </a:pPr>
            <a:r>
              <a:rPr lang="it-IT" smtClean="0"/>
              <a:t>20/05/14</a:t>
            </a:r>
            <a:endParaRPr lang="it-IT"/>
          </a:p>
        </p:txBody>
      </p:sp>
      <p:pic>
        <p:nvPicPr>
          <p:cNvPr id="1064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012825"/>
            <a:ext cx="6408737"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395288" y="333375"/>
            <a:ext cx="6624637" cy="522288"/>
          </a:xfrm>
          <a:prstGeom prst="rect">
            <a:avLst/>
          </a:prstGeom>
        </p:spPr>
        <p:txBody>
          <a:bodyPr>
            <a:spAutoFit/>
          </a:bodyPr>
          <a:lstStyle/>
          <a:p>
            <a:pPr algn="ctr">
              <a:buFont typeface="Times New Roman" pitchFamily="18" charset="0"/>
              <a:buNone/>
              <a:defRPr/>
            </a:pPr>
            <a:r>
              <a:rPr lang="en-US" sz="1400" dirty="0">
                <a:solidFill>
                  <a:schemeClr val="tx1">
                    <a:lumMod val="85000"/>
                    <a:lumOff val="15000"/>
                  </a:schemeClr>
                </a:solidFill>
                <a:ea typeface="ＭＳ Ｐゴシック" pitchFamily="34" charset="-128"/>
                <a:cs typeface="+mn-cs"/>
              </a:rPr>
              <a:t>Development of Guidelines for Skeletal Survey in Young Children With Fractures</a:t>
            </a:r>
          </a:p>
          <a:p>
            <a:pPr algn="ctr">
              <a:buFont typeface="Times New Roman" pitchFamily="18" charset="0"/>
              <a:buNone/>
              <a:defRPr/>
            </a:pPr>
            <a:r>
              <a:rPr lang="en-US" sz="1400" dirty="0">
                <a:solidFill>
                  <a:schemeClr val="tx1">
                    <a:lumMod val="85000"/>
                    <a:lumOff val="15000"/>
                  </a:schemeClr>
                </a:solidFill>
                <a:ea typeface="ＭＳ Ｐゴシック" pitchFamily="34" charset="-128"/>
                <a:cs typeface="+mn-cs"/>
              </a:rPr>
              <a:t>Pediatrics, originally published online  June, 16 2014 </a:t>
            </a:r>
            <a:endParaRPr lang="it-IT" sz="1400" dirty="0">
              <a:solidFill>
                <a:schemeClr val="tx1">
                  <a:lumMod val="85000"/>
                  <a:lumOff val="15000"/>
                </a:schemeClr>
              </a:solidFill>
              <a:ea typeface="ＭＳ Ｐゴシック" pitchFamily="34" charset="-128"/>
              <a:cs typeface="+mn-cs"/>
            </a:endParaRPr>
          </a:p>
        </p:txBody>
      </p:sp>
      <p:pic>
        <p:nvPicPr>
          <p:cNvPr id="106501" name="immagine_prodotto" descr="Progetto G.A.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1452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764704"/>
            <a:ext cx="4572000" cy="2462213"/>
          </a:xfrm>
          <a:prstGeom prst="rect">
            <a:avLst/>
          </a:prstGeom>
          <a:ln w="38100">
            <a:solidFill>
              <a:schemeClr val="tx1"/>
            </a:solidFill>
          </a:ln>
        </p:spPr>
        <p:txBody>
          <a:bodyPr>
            <a:spAutoFit/>
          </a:bodyPr>
          <a:lstStyle/>
          <a:p>
            <a:r>
              <a:rPr lang="it-IT" sz="2800" b="1" dirty="0" smtClean="0">
                <a:solidFill>
                  <a:schemeClr val="tx1"/>
                </a:solidFill>
                <a:latin typeface="Lucida Grande" pitchFamily="-105" charset="0"/>
              </a:rPr>
              <a:t>PS</a:t>
            </a:r>
          </a:p>
          <a:p>
            <a:r>
              <a:rPr lang="it-IT" b="1" dirty="0" smtClean="0">
                <a:solidFill>
                  <a:schemeClr val="tx1"/>
                </a:solidFill>
                <a:latin typeface="Lucida Grande" pitchFamily="-105" charset="0"/>
              </a:rPr>
              <a:t>REPARTI</a:t>
            </a:r>
          </a:p>
          <a:p>
            <a:r>
              <a:rPr lang="it-IT" b="1" dirty="0" smtClean="0">
                <a:solidFill>
                  <a:schemeClr val="tx1"/>
                </a:solidFill>
                <a:latin typeface="Lucida Grande" pitchFamily="-105" charset="0"/>
              </a:rPr>
              <a:t>PEDIATRA</a:t>
            </a:r>
          </a:p>
          <a:p>
            <a:r>
              <a:rPr lang="it-IT" b="1" dirty="0" smtClean="0">
                <a:solidFill>
                  <a:schemeClr val="tx1"/>
                </a:solidFill>
                <a:latin typeface="Lucida Grande" pitchFamily="-105" charset="0"/>
              </a:rPr>
              <a:t>OSPEDALI</a:t>
            </a:r>
          </a:p>
          <a:p>
            <a:r>
              <a:rPr lang="it-IT" b="1" dirty="0" smtClean="0">
                <a:solidFill>
                  <a:schemeClr val="tx1"/>
                </a:solidFill>
                <a:latin typeface="Lucida Grande" pitchFamily="-105" charset="0"/>
              </a:rPr>
              <a:t>GENITORI</a:t>
            </a:r>
          </a:p>
          <a:p>
            <a:r>
              <a:rPr lang="it-IT" b="1" dirty="0" smtClean="0">
                <a:solidFill>
                  <a:schemeClr val="tx1"/>
                </a:solidFill>
                <a:latin typeface="Lucida Grande" pitchFamily="-105" charset="0"/>
              </a:rPr>
              <a:t>SCUOLA</a:t>
            </a:r>
          </a:p>
          <a:p>
            <a:r>
              <a:rPr lang="it-IT" b="1" dirty="0" smtClean="0">
                <a:solidFill>
                  <a:schemeClr val="tx1"/>
                </a:solidFill>
                <a:latin typeface="Lucida Grande" pitchFamily="-105" charset="0"/>
              </a:rPr>
              <a:t>SERVIZI TERRITORIALI</a:t>
            </a:r>
          </a:p>
          <a:p>
            <a:r>
              <a:rPr lang="it-IT" b="1" dirty="0" smtClean="0">
                <a:solidFill>
                  <a:schemeClr val="tx1"/>
                </a:solidFill>
                <a:latin typeface="Lucida Grande" pitchFamily="-105" charset="0"/>
              </a:rPr>
              <a:t>AUTORITA’ GIUDIZIARIE</a:t>
            </a:r>
            <a:endParaRPr lang="it-IT" b="1" dirty="0">
              <a:solidFill>
                <a:schemeClr val="tx1"/>
              </a:solidFill>
              <a:latin typeface="Lucida Grande" pitchFamily="-105" charset="0"/>
            </a:endParaRPr>
          </a:p>
        </p:txBody>
      </p:sp>
      <p:sp>
        <p:nvSpPr>
          <p:cNvPr id="4" name="AutoShape 1035"/>
          <p:cNvSpPr>
            <a:spLocks noChangeArrowheads="1"/>
          </p:cNvSpPr>
          <p:nvPr/>
        </p:nvSpPr>
        <p:spPr bwMode="auto">
          <a:xfrm>
            <a:off x="5220072" y="3068960"/>
            <a:ext cx="976313" cy="485775"/>
          </a:xfrm>
          <a:prstGeom prst="rightArrow">
            <a:avLst>
              <a:gd name="adj1" fmla="val 50000"/>
              <a:gd name="adj2" fmla="val 50245"/>
            </a:avLst>
          </a:prstGeom>
          <a:solidFill>
            <a:srgbClr val="2B09F7"/>
          </a:solidFill>
          <a:ln w="9525">
            <a:noFill/>
            <a:miter lim="800000"/>
            <a:headEnd/>
            <a:tailEnd/>
          </a:ln>
          <a:effectLst/>
        </p:spPr>
        <p:txBody>
          <a:bodyPr wrap="none" anchor="ctr"/>
          <a:lstStyle/>
          <a:p>
            <a:pPr algn="ctr"/>
            <a:endParaRPr lang="it-IT"/>
          </a:p>
        </p:txBody>
      </p:sp>
      <p:sp>
        <p:nvSpPr>
          <p:cNvPr id="5" name="AutoShape 1036"/>
          <p:cNvSpPr>
            <a:spLocks noChangeArrowheads="1"/>
          </p:cNvSpPr>
          <p:nvPr/>
        </p:nvSpPr>
        <p:spPr bwMode="auto">
          <a:xfrm>
            <a:off x="6414864" y="3933056"/>
            <a:ext cx="533400" cy="914400"/>
          </a:xfrm>
          <a:prstGeom prst="downArrow">
            <a:avLst>
              <a:gd name="adj1" fmla="val 50000"/>
              <a:gd name="adj2" fmla="val 42857"/>
            </a:avLst>
          </a:prstGeom>
          <a:solidFill>
            <a:srgbClr val="66FF66"/>
          </a:solidFill>
          <a:ln w="9525">
            <a:noFill/>
            <a:miter lim="800000"/>
            <a:headEnd/>
            <a:tailEnd/>
          </a:ln>
          <a:effectLst/>
        </p:spPr>
        <p:txBody>
          <a:bodyPr wrap="none" anchor="ctr"/>
          <a:lstStyle/>
          <a:p>
            <a:pPr algn="ctr"/>
            <a:endParaRPr lang="it-IT">
              <a:latin typeface="Lucida Grande" pitchFamily="-105" charset="0"/>
            </a:endParaRPr>
          </a:p>
        </p:txBody>
      </p:sp>
      <p:sp>
        <p:nvSpPr>
          <p:cNvPr id="6" name="Rettangolo 5"/>
          <p:cNvSpPr/>
          <p:nvPr/>
        </p:nvSpPr>
        <p:spPr>
          <a:xfrm>
            <a:off x="2699792" y="5085184"/>
            <a:ext cx="6141425" cy="584775"/>
          </a:xfrm>
          <a:prstGeom prst="rect">
            <a:avLst/>
          </a:prstGeom>
        </p:spPr>
        <p:txBody>
          <a:bodyPr wrap="none">
            <a:spAutoFit/>
          </a:bodyPr>
          <a:lstStyle/>
          <a:p>
            <a:r>
              <a:rPr lang="it-IT" sz="3200" b="1" dirty="0" smtClean="0">
                <a:solidFill>
                  <a:schemeClr val="tx1"/>
                </a:solidFill>
                <a:latin typeface="Lucida Grande" pitchFamily="-105" charset="0"/>
              </a:rPr>
              <a:t>LAVORO MULTIDISCIPLINARE</a:t>
            </a:r>
            <a:endParaRPr lang="it-IT" sz="3200" b="1" dirty="0">
              <a:solidFill>
                <a:schemeClr val="tx1"/>
              </a:solidFill>
              <a:latin typeface="Lucida Grande" pitchFamily="-105" charset="0"/>
            </a:endParaRPr>
          </a:p>
        </p:txBody>
      </p:sp>
      <p:graphicFrame>
        <p:nvGraphicFramePr>
          <p:cNvPr id="50178"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50185" r:id="rId3" imgW="2962689" imgH="1561905" progId="">
                  <p:embed/>
                </p:oleObj>
              </mc:Choice>
              <mc:Fallback>
                <p:oleObj r:id="rId3" imgW="2962689" imgH="1561905"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asellaDiTesto 10"/>
          <p:cNvSpPr txBox="1"/>
          <p:nvPr/>
        </p:nvSpPr>
        <p:spPr>
          <a:xfrm>
            <a:off x="6912768" y="3645024"/>
            <a:ext cx="2339752" cy="461665"/>
          </a:xfrm>
          <a:prstGeom prst="rect">
            <a:avLst/>
          </a:prstGeom>
          <a:noFill/>
        </p:spPr>
        <p:txBody>
          <a:bodyPr wrap="square" rtlCol="0">
            <a:spAutoFit/>
          </a:bodyPr>
          <a:lstStyle/>
          <a:p>
            <a:r>
              <a:rPr lang="it-IT" sz="2000" i="1" dirty="0" err="1" smtClean="0">
                <a:solidFill>
                  <a:schemeClr val="tx1"/>
                </a:solidFill>
              </a:rPr>
              <a:t>cell</a:t>
            </a:r>
            <a:r>
              <a:rPr lang="it-IT" sz="2000" i="1" dirty="0" smtClean="0">
                <a:solidFill>
                  <a:schemeClr val="tx1"/>
                </a:solidFill>
              </a:rPr>
              <a:t>.</a:t>
            </a:r>
            <a:r>
              <a:rPr lang="it-IT" sz="2400" i="1" dirty="0" smtClean="0">
                <a:solidFill>
                  <a:schemeClr val="tx1"/>
                </a:solidFill>
              </a:rPr>
              <a:t> </a:t>
            </a:r>
            <a:r>
              <a:rPr lang="it-IT" sz="2400" i="1" u="sng" dirty="0" smtClean="0">
                <a:solidFill>
                  <a:schemeClr val="tx1"/>
                </a:solidFill>
              </a:rPr>
              <a:t>3207469095</a:t>
            </a:r>
            <a:endParaRPr lang="it-IT" sz="2400" i="1" u="sng" dirty="0">
              <a:solidFill>
                <a:schemeClr val="tx1"/>
              </a:solidFill>
            </a:endParaRPr>
          </a:p>
        </p:txBody>
      </p:sp>
      <p:sp>
        <p:nvSpPr>
          <p:cNvPr id="10" name="Rettangolo 9"/>
          <p:cNvSpPr/>
          <p:nvPr/>
        </p:nvSpPr>
        <p:spPr bwMode="auto">
          <a:xfrm>
            <a:off x="6660232" y="1196752"/>
            <a:ext cx="1728192"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smtClean="0">
              <a:ln>
                <a:noFill/>
              </a:ln>
              <a:solidFill>
                <a:schemeClr val="bg1"/>
              </a:solidFill>
              <a:effectLst/>
              <a:latin typeface="Calibri" pitchFamily="32" charset="0"/>
              <a:ea typeface="Microsoft YaHei" charset="-122"/>
            </a:endParaRPr>
          </a:p>
        </p:txBody>
      </p:sp>
      <p:sp>
        <p:nvSpPr>
          <p:cNvPr id="15" name="Rettangolo 14"/>
          <p:cNvSpPr/>
          <p:nvPr/>
        </p:nvSpPr>
        <p:spPr bwMode="auto">
          <a:xfrm>
            <a:off x="6444208" y="1268760"/>
            <a:ext cx="2304256"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smtClean="0">
              <a:ln>
                <a:noFill/>
              </a:ln>
              <a:solidFill>
                <a:schemeClr val="bg1"/>
              </a:solidFill>
              <a:effectLst/>
              <a:latin typeface="Calibri" pitchFamily="32" charset="0"/>
              <a:ea typeface="Microsoft YaHei" charset="-122"/>
            </a:endParaRP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olo 1"/>
          <p:cNvSpPr>
            <a:spLocks noGrp="1"/>
          </p:cNvSpPr>
          <p:nvPr>
            <p:ph type="title"/>
          </p:nvPr>
        </p:nvSpPr>
        <p:spPr/>
        <p:txBody>
          <a:bodyPr/>
          <a:lstStyle/>
          <a:p>
            <a:endParaRPr lang="it-IT" sz="2000">
              <a:latin typeface="Century Schoolbook" charset="0"/>
              <a:ea typeface="MS PGothic" charset="0"/>
            </a:endParaRPr>
          </a:p>
        </p:txBody>
      </p:sp>
      <p:sp>
        <p:nvSpPr>
          <p:cNvPr id="3" name="Segnaposto contenuto 2"/>
          <p:cNvSpPr>
            <a:spLocks noGrp="1"/>
          </p:cNvSpPr>
          <p:nvPr>
            <p:ph idx="1"/>
          </p:nvPr>
        </p:nvSpPr>
        <p:spPr>
          <a:xfrm>
            <a:off x="468313" y="1557338"/>
            <a:ext cx="7466012" cy="4872037"/>
          </a:xfrm>
        </p:spPr>
        <p:txBody>
          <a:bodyPr/>
          <a:lstStyle/>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r>
              <a:rPr lang="it-IT" sz="3200" dirty="0" smtClean="0">
                <a:solidFill>
                  <a:schemeClr val="accent2">
                    <a:lumMod val="50000"/>
                  </a:schemeClr>
                </a:solidFill>
                <a:ea typeface="+mn-ea"/>
                <a:cs typeface="+mn-cs"/>
              </a:rPr>
              <a:t>Compiti equipe pediatrica</a:t>
            </a:r>
          </a:p>
          <a:p>
            <a:pPr algn="ctr">
              <a:buFont typeface="Times New Roman" pitchFamily="18" charset="0"/>
              <a:buNone/>
              <a:defRPr/>
            </a:pPr>
            <a:endParaRPr lang="it-IT" dirty="0">
              <a:ea typeface="+mn-ea"/>
              <a:cs typeface="+mn-cs"/>
            </a:endParaRPr>
          </a:p>
        </p:txBody>
      </p:sp>
      <p:sp>
        <p:nvSpPr>
          <p:cNvPr id="4" name="Segnaposto data 3"/>
          <p:cNvSpPr>
            <a:spLocks noGrp="1"/>
          </p:cNvSpPr>
          <p:nvPr>
            <p:ph type="dt" sz="quarter" idx="10"/>
          </p:nvPr>
        </p:nvSpPr>
        <p:spPr>
          <a:xfrm>
            <a:off x="9972675" y="604838"/>
            <a:ext cx="823913" cy="46037"/>
          </a:xfrm>
        </p:spPr>
        <p:txBody>
          <a:bodyPr/>
          <a:lstStyle/>
          <a:p>
            <a:pPr>
              <a:defRPr/>
            </a:pPr>
            <a:endParaRPr lang="it-IT" dirty="0"/>
          </a:p>
        </p:txBody>
      </p:sp>
      <p:pic>
        <p:nvPicPr>
          <p:cNvPr id="107525" name="immagine_prodotto" descr="Progetto G.A.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333375"/>
            <a:ext cx="100806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85002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endParaRPr lang="it-IT" sz="3000">
              <a:solidFill>
                <a:srgbClr val="FF0000"/>
              </a:solidFill>
              <a:latin typeface="Century Schoolbook" charset="0"/>
            </a:endParaRPr>
          </a:p>
        </p:txBody>
      </p:sp>
      <p:sp>
        <p:nvSpPr>
          <p:cNvPr id="108547" name="Text Box 2"/>
          <p:cNvSpPr txBox="1">
            <a:spLocks noChangeArrowheads="1"/>
          </p:cNvSpPr>
          <p:nvPr/>
        </p:nvSpPr>
        <p:spPr bwMode="auto">
          <a:xfrm>
            <a:off x="457200" y="1600200"/>
            <a:ext cx="8229600"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algn="ctr" eaLnBrk="1" hangingPunct="1">
              <a:spcBef>
                <a:spcPts val="600"/>
              </a:spcBef>
              <a:buClrTx/>
              <a:buSzPct val="70000"/>
              <a:buFontTx/>
              <a:buNone/>
            </a:pPr>
            <a:r>
              <a:rPr lang="it-IT" sz="2400" b="1">
                <a:solidFill>
                  <a:srgbClr val="000000"/>
                </a:solidFill>
                <a:latin typeface="Century Schoolbook" charset="0"/>
              </a:rPr>
              <a:t>Doveri dell’equipe medica in caso di SOSPETTO abuso</a:t>
            </a:r>
          </a:p>
          <a:p>
            <a:pPr eaLnBrk="1" hangingPunct="1">
              <a:spcBef>
                <a:spcPts val="600"/>
              </a:spcBef>
              <a:buClr>
                <a:srgbClr val="FE8637"/>
              </a:buClr>
              <a:buSzPct val="70000"/>
              <a:buFont typeface="Wingdings" charset="0"/>
              <a:buChar char=""/>
            </a:pPr>
            <a:r>
              <a:rPr lang="it-IT" sz="2400">
                <a:solidFill>
                  <a:srgbClr val="000000"/>
                </a:solidFill>
                <a:latin typeface="Century Schoolbook" charset="0"/>
              </a:rPr>
              <a:t>Ascoltare</a:t>
            </a:r>
          </a:p>
          <a:p>
            <a:pPr eaLnBrk="1" hangingPunct="1">
              <a:spcBef>
                <a:spcPts val="600"/>
              </a:spcBef>
              <a:buClr>
                <a:srgbClr val="FE8637"/>
              </a:buClr>
              <a:buSzPct val="70000"/>
              <a:buFont typeface="Wingdings" charset="0"/>
              <a:buChar char=""/>
            </a:pPr>
            <a:r>
              <a:rPr lang="it-IT" sz="2400">
                <a:solidFill>
                  <a:srgbClr val="000000"/>
                </a:solidFill>
                <a:latin typeface="Century Schoolbook" charset="0"/>
              </a:rPr>
              <a:t>Domandare/come farlo</a:t>
            </a:r>
          </a:p>
          <a:p>
            <a:pPr eaLnBrk="1" hangingPunct="1">
              <a:spcBef>
                <a:spcPts val="600"/>
              </a:spcBef>
              <a:buClr>
                <a:srgbClr val="FE8637"/>
              </a:buClr>
              <a:buSzPct val="70000"/>
              <a:buFont typeface="Wingdings" charset="0"/>
              <a:buChar char=""/>
            </a:pPr>
            <a:r>
              <a:rPr lang="it-IT" sz="2400">
                <a:solidFill>
                  <a:srgbClr val="000000"/>
                </a:solidFill>
                <a:latin typeface="Century Schoolbook" charset="0"/>
              </a:rPr>
              <a:t>Credere</a:t>
            </a:r>
          </a:p>
          <a:p>
            <a:pPr eaLnBrk="1" hangingPunct="1">
              <a:spcBef>
                <a:spcPts val="600"/>
              </a:spcBef>
              <a:buClr>
                <a:srgbClr val="FE8637"/>
              </a:buClr>
              <a:buSzPct val="70000"/>
              <a:buFont typeface="Wingdings" charset="0"/>
              <a:buChar char=""/>
            </a:pPr>
            <a:r>
              <a:rPr lang="it-IT" sz="2400">
                <a:solidFill>
                  <a:srgbClr val="000000"/>
                </a:solidFill>
                <a:latin typeface="Century Schoolbook" charset="0"/>
              </a:rPr>
              <a:t>Affermare / Confermare</a:t>
            </a:r>
          </a:p>
          <a:p>
            <a:pPr eaLnBrk="1" hangingPunct="1">
              <a:spcBef>
                <a:spcPts val="600"/>
              </a:spcBef>
              <a:buClr>
                <a:srgbClr val="FE8637"/>
              </a:buClr>
              <a:buSzPct val="70000"/>
              <a:buFont typeface="Wingdings" charset="0"/>
              <a:buChar char=""/>
            </a:pPr>
            <a:r>
              <a:rPr lang="it-IT" sz="2400">
                <a:solidFill>
                  <a:srgbClr val="000000"/>
                </a:solidFill>
                <a:latin typeface="Century Schoolbook" charset="0"/>
              </a:rPr>
              <a:t>Visitare</a:t>
            </a:r>
          </a:p>
          <a:p>
            <a:pPr eaLnBrk="1" hangingPunct="1">
              <a:spcBef>
                <a:spcPts val="600"/>
              </a:spcBef>
              <a:buClr>
                <a:srgbClr val="FE8637"/>
              </a:buClr>
              <a:buSzPct val="70000"/>
              <a:buFont typeface="Wingdings" charset="0"/>
              <a:buChar char=""/>
            </a:pPr>
            <a:r>
              <a:rPr lang="it-IT" sz="2400" b="1">
                <a:solidFill>
                  <a:srgbClr val="000000"/>
                </a:solidFill>
                <a:latin typeface="Century Schoolbook" charset="0"/>
              </a:rPr>
              <a:t>Riferire</a:t>
            </a:r>
          </a:p>
          <a:p>
            <a:pPr eaLnBrk="1" hangingPunct="1">
              <a:spcBef>
                <a:spcPts val="600"/>
              </a:spcBef>
              <a:buClrTx/>
              <a:buSzPct val="70000"/>
              <a:buFontTx/>
              <a:buNone/>
            </a:pPr>
            <a:endParaRPr lang="it-IT" sz="2400">
              <a:solidFill>
                <a:srgbClr val="000000"/>
              </a:solidFill>
              <a:latin typeface="Century Schoolbook" charset="0"/>
            </a:endParaRPr>
          </a:p>
          <a:p>
            <a:pPr eaLnBrk="1" hangingPunct="1">
              <a:spcBef>
                <a:spcPts val="600"/>
              </a:spcBef>
              <a:buClr>
                <a:srgbClr val="FE8637"/>
              </a:buClr>
              <a:buSzPct val="70000"/>
              <a:buFont typeface="Wingdings" charset="0"/>
              <a:buNone/>
            </a:pPr>
            <a:endParaRPr lang="it-IT" sz="2400">
              <a:solidFill>
                <a:srgbClr val="000000"/>
              </a:solidFill>
              <a:latin typeface="Century Schoolbook" charset="0"/>
            </a:endParaRPr>
          </a:p>
          <a:p>
            <a:pPr eaLnBrk="1" hangingPunct="1">
              <a:spcBef>
                <a:spcPts val="600"/>
              </a:spcBef>
              <a:buClr>
                <a:srgbClr val="FE8637"/>
              </a:buClr>
              <a:buSzPct val="70000"/>
              <a:buFont typeface="Wingdings" charset="0"/>
              <a:buNone/>
            </a:pPr>
            <a:endParaRPr lang="it-IT" sz="2400">
              <a:solidFill>
                <a:srgbClr val="000000"/>
              </a:solidFill>
              <a:latin typeface="Century Schoolbook" charset="0"/>
            </a:endParaRPr>
          </a:p>
          <a:p>
            <a:pPr eaLnBrk="1" hangingPunct="1">
              <a:spcBef>
                <a:spcPts val="600"/>
              </a:spcBef>
              <a:buClr>
                <a:srgbClr val="FE8637"/>
              </a:buClr>
              <a:buSzPct val="70000"/>
              <a:buFont typeface="Wingdings" charset="0"/>
              <a:buNone/>
            </a:pPr>
            <a:endParaRPr lang="it-IT" sz="2400">
              <a:solidFill>
                <a:srgbClr val="000000"/>
              </a:solidFill>
              <a:latin typeface="Century Schoolbook" charset="0"/>
            </a:endParaRPr>
          </a:p>
          <a:p>
            <a:pPr eaLnBrk="1" hangingPunct="1">
              <a:spcBef>
                <a:spcPts val="600"/>
              </a:spcBef>
              <a:buClr>
                <a:srgbClr val="FE8637"/>
              </a:buClr>
              <a:buSzPct val="70000"/>
              <a:buFont typeface="Wingdings" charset="0"/>
              <a:buNone/>
            </a:pPr>
            <a:endParaRPr lang="it-IT" sz="2400" b="1">
              <a:solidFill>
                <a:srgbClr val="000000"/>
              </a:solidFill>
              <a:latin typeface="Century Schoolbook" charset="0"/>
            </a:endParaRPr>
          </a:p>
          <a:p>
            <a:pPr eaLnBrk="1" hangingPunct="1">
              <a:spcBef>
                <a:spcPts val="600"/>
              </a:spcBef>
              <a:buClr>
                <a:srgbClr val="FE8637"/>
              </a:buClr>
              <a:buSzPct val="70000"/>
              <a:buFont typeface="Wingdings" charset="0"/>
              <a:buNone/>
            </a:pPr>
            <a:endParaRPr lang="it-IT" sz="2400" b="1">
              <a:solidFill>
                <a:srgbClr val="000000"/>
              </a:solidFill>
              <a:latin typeface="Century Schoolbook" charset="0"/>
            </a:endParaRPr>
          </a:p>
          <a:p>
            <a:pPr eaLnBrk="1" hangingPunct="1">
              <a:spcBef>
                <a:spcPts val="600"/>
              </a:spcBef>
              <a:buClr>
                <a:srgbClr val="FE8637"/>
              </a:buClr>
              <a:buSzPct val="70000"/>
              <a:buFont typeface="Wingdings" charset="0"/>
              <a:buNone/>
            </a:pPr>
            <a:endParaRPr lang="it-IT" sz="2400" b="1">
              <a:solidFill>
                <a:srgbClr val="000000"/>
              </a:solidFill>
              <a:latin typeface="Century Schoolbook" charset="0"/>
            </a:endParaRPr>
          </a:p>
          <a:p>
            <a:pPr eaLnBrk="1" hangingPunct="1">
              <a:spcBef>
                <a:spcPts val="600"/>
              </a:spcBef>
              <a:buClr>
                <a:srgbClr val="FE8637"/>
              </a:buClr>
              <a:buSzPct val="70000"/>
              <a:buFont typeface="Wingdings" charset="0"/>
              <a:buNone/>
            </a:pPr>
            <a:endParaRPr lang="it-IT" sz="2400" b="1">
              <a:solidFill>
                <a:srgbClr val="000000"/>
              </a:solidFill>
              <a:latin typeface="Century Schoolbook" charset="0"/>
            </a:endParaRPr>
          </a:p>
        </p:txBody>
      </p:sp>
      <p:sp>
        <p:nvSpPr>
          <p:cNvPr id="108548" name="AutoShape 3"/>
          <p:cNvSpPr>
            <a:spLocks noChangeArrowheads="1"/>
          </p:cNvSpPr>
          <p:nvPr/>
        </p:nvSpPr>
        <p:spPr bwMode="auto">
          <a:xfrm>
            <a:off x="5000625" y="3429000"/>
            <a:ext cx="785813" cy="642938"/>
          </a:xfrm>
          <a:custGeom>
            <a:avLst/>
            <a:gdLst>
              <a:gd name="T0" fmla="*/ 392907 w 785813"/>
              <a:gd name="T1" fmla="*/ 0 h 642938"/>
              <a:gd name="T2" fmla="*/ 1 w 785813"/>
              <a:gd name="T3" fmla="*/ 245580 h 642938"/>
              <a:gd name="T4" fmla="*/ 150077 w 785813"/>
              <a:gd name="T5" fmla="*/ 642936 h 642938"/>
              <a:gd name="T6" fmla="*/ 635736 w 785813"/>
              <a:gd name="T7" fmla="*/ 642936 h 642938"/>
              <a:gd name="T8" fmla="*/ 785812 w 785813"/>
              <a:gd name="T9" fmla="*/ 245580 h 642938"/>
              <a:gd name="T10" fmla="*/ 0 60000 65536"/>
              <a:gd name="T11" fmla="*/ 0 60000 65536"/>
              <a:gd name="T12" fmla="*/ 0 60000 65536"/>
              <a:gd name="T13" fmla="*/ 0 60000 65536"/>
              <a:gd name="T14" fmla="*/ 0 60000 65536"/>
              <a:gd name="T15" fmla="*/ 260615 w 785813"/>
              <a:gd name="T16" fmla="*/ 258595 h 642938"/>
              <a:gd name="T17" fmla="*/ 525198 w 785813"/>
              <a:gd name="T18" fmla="*/ 475072 h 642938"/>
            </a:gdLst>
            <a:ahLst/>
            <a:cxnLst>
              <a:cxn ang="T10">
                <a:pos x="T0" y="T1"/>
              </a:cxn>
              <a:cxn ang="T11">
                <a:pos x="T2" y="T3"/>
              </a:cxn>
              <a:cxn ang="T12">
                <a:pos x="T4" y="T5"/>
              </a:cxn>
              <a:cxn ang="T13">
                <a:pos x="T6" y="T7"/>
              </a:cxn>
              <a:cxn ang="T14">
                <a:pos x="T8" y="T9"/>
              </a:cxn>
            </a:cxnLst>
            <a:rect l="T15" t="T16" r="T17" b="T18"/>
            <a:pathLst>
              <a:path w="785813" h="642938">
                <a:moveTo>
                  <a:pt x="1" y="245580"/>
                </a:moveTo>
                <a:lnTo>
                  <a:pt x="311146" y="258595"/>
                </a:lnTo>
                <a:lnTo>
                  <a:pt x="392907" y="0"/>
                </a:lnTo>
                <a:lnTo>
                  <a:pt x="474667" y="258595"/>
                </a:lnTo>
                <a:lnTo>
                  <a:pt x="785812" y="245580"/>
                </a:lnTo>
                <a:lnTo>
                  <a:pt x="525198" y="392385"/>
                </a:lnTo>
                <a:lnTo>
                  <a:pt x="635736" y="642936"/>
                </a:lnTo>
                <a:lnTo>
                  <a:pt x="392907" y="475072"/>
                </a:lnTo>
                <a:lnTo>
                  <a:pt x="150077" y="642936"/>
                </a:lnTo>
                <a:lnTo>
                  <a:pt x="260615" y="392385"/>
                </a:lnTo>
                <a:close/>
              </a:path>
            </a:pathLst>
          </a:custGeom>
          <a:solidFill>
            <a:srgbClr val="FE8637"/>
          </a:solidFill>
          <a:ln w="25560">
            <a:solidFill>
              <a:srgbClr val="BB6126"/>
            </a:solidFill>
            <a:miter lim="800000"/>
            <a:headEnd/>
            <a:tailEnd/>
          </a:ln>
        </p:spPr>
        <p:txBody>
          <a:bodyPr wrap="none" anchor="ctr"/>
          <a:lstStyle/>
          <a:p>
            <a:endParaRPr lang="it-IT"/>
          </a:p>
        </p:txBody>
      </p:sp>
      <p:pic>
        <p:nvPicPr>
          <p:cNvPr id="1085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5732463"/>
            <a:ext cx="10715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8550"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1" name="Rettangolo 7"/>
          <p:cNvSpPr>
            <a:spLocks noChangeArrowheads="1"/>
          </p:cNvSpPr>
          <p:nvPr/>
        </p:nvSpPr>
        <p:spPr bwMode="auto">
          <a:xfrm>
            <a:off x="1908175" y="33337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575F6D"/>
                </a:solidFill>
                <a:latin typeface="Century Schoolbook" charset="0"/>
              </a:rPr>
              <a:t>Il minore sospetto vittima di abuso in PS: luci ed ombre</a:t>
            </a:r>
            <a:endParaRPr lang="it-IT"/>
          </a:p>
        </p:txBody>
      </p:sp>
    </p:spTree>
    <p:extLst>
      <p:ext uri="{BB962C8B-B14F-4D97-AF65-F5344CB8AC3E}">
        <p14:creationId xmlns:p14="http://schemas.microsoft.com/office/powerpoint/2010/main" val="22061136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
          <p:cNvSpPr txBox="1">
            <a:spLocks noChangeArrowheads="1"/>
          </p:cNvSpPr>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endParaRPr lang="it-IT" sz="3000">
              <a:solidFill>
                <a:srgbClr val="FF0000"/>
              </a:solidFill>
              <a:latin typeface="Century Schoolbook" charset="0"/>
            </a:endParaRPr>
          </a:p>
        </p:txBody>
      </p:sp>
      <p:sp>
        <p:nvSpPr>
          <p:cNvPr id="109571" name="Text Box 2"/>
          <p:cNvSpPr txBox="1">
            <a:spLocks noChangeArrowheads="1"/>
          </p:cNvSpPr>
          <p:nvPr/>
        </p:nvSpPr>
        <p:spPr bwMode="auto">
          <a:xfrm>
            <a:off x="285750" y="1500188"/>
            <a:ext cx="82296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algn="ctr" eaLnBrk="1" hangingPunct="1">
              <a:spcBef>
                <a:spcPts val="600"/>
              </a:spcBef>
              <a:buClrTx/>
              <a:buSzPct val="70000"/>
              <a:buFontTx/>
              <a:buNone/>
            </a:pPr>
            <a:r>
              <a:rPr lang="it-IT" sz="2400" b="1">
                <a:solidFill>
                  <a:srgbClr val="000000"/>
                </a:solidFill>
                <a:latin typeface="Century Schoolbook" charset="0"/>
              </a:rPr>
              <a:t>Ascoltare</a:t>
            </a:r>
          </a:p>
          <a:p>
            <a:pPr algn="ctr" eaLnBrk="1" hangingPunct="1">
              <a:spcBef>
                <a:spcPts val="600"/>
              </a:spcBef>
              <a:buClrTx/>
              <a:buSzPct val="70000"/>
              <a:buFontTx/>
              <a:buNone/>
            </a:pPr>
            <a:endParaRPr lang="it-IT" sz="2400" b="1">
              <a:solidFill>
                <a:srgbClr val="000000"/>
              </a:solidFill>
              <a:latin typeface="Century Schoolbook" charset="0"/>
            </a:endParaRPr>
          </a:p>
          <a:p>
            <a:pPr algn="just" eaLnBrk="1" hangingPunct="1">
              <a:spcBef>
                <a:spcPts val="600"/>
              </a:spcBef>
              <a:buClr>
                <a:srgbClr val="FE8637"/>
              </a:buClr>
              <a:buSzPct val="70000"/>
              <a:buFont typeface="Wingdings" charset="0"/>
              <a:buChar char=""/>
            </a:pPr>
            <a:r>
              <a:rPr lang="it-IT" sz="2000">
                <a:solidFill>
                  <a:srgbClr val="000000"/>
                </a:solidFill>
                <a:latin typeface="Century Schoolbook" charset="0"/>
              </a:rPr>
              <a:t>Ascoltare il bambino per quello che può o vuole dire senza mai forzarlo ad affrontare “cose” di cui non si sente di parlare</a:t>
            </a:r>
          </a:p>
          <a:p>
            <a:pPr algn="just" eaLnBrk="1" hangingPunct="1">
              <a:spcBef>
                <a:spcPts val="600"/>
              </a:spcBef>
              <a:buClrTx/>
              <a:buSzPct val="70000"/>
              <a:buFontTx/>
              <a:buNone/>
            </a:pPr>
            <a:endParaRPr lang="it-IT" sz="2000">
              <a:solidFill>
                <a:srgbClr val="000000"/>
              </a:solidFill>
              <a:latin typeface="Century Schoolbook" charset="0"/>
            </a:endParaRPr>
          </a:p>
          <a:p>
            <a:pPr algn="just" eaLnBrk="1" hangingPunct="1">
              <a:spcBef>
                <a:spcPts val="600"/>
              </a:spcBef>
              <a:buClr>
                <a:srgbClr val="FE8637"/>
              </a:buClr>
              <a:buSzPct val="70000"/>
              <a:buFont typeface="Wingdings" charset="0"/>
              <a:buChar char=""/>
            </a:pPr>
            <a:r>
              <a:rPr lang="it-IT" sz="2000">
                <a:solidFill>
                  <a:srgbClr val="000000"/>
                </a:solidFill>
                <a:latin typeface="Century Schoolbook" charset="0"/>
              </a:rPr>
              <a:t>Chiedere al bambino di dirci quello che gli è successo con le sue parole senza correggere il suo linguaggio ma cercando di capirlo. Usando i suoi stessi termini nel chiarire la situazione di abuso</a:t>
            </a:r>
          </a:p>
          <a:p>
            <a:pPr algn="just" eaLnBrk="1" hangingPunct="1">
              <a:spcBef>
                <a:spcPts val="600"/>
              </a:spcBef>
              <a:buClrTx/>
              <a:buSzPct val="70000"/>
              <a:buFontTx/>
              <a:buNone/>
            </a:pPr>
            <a:endParaRPr lang="it-IT" sz="2000">
              <a:solidFill>
                <a:srgbClr val="000000"/>
              </a:solidFill>
              <a:latin typeface="Century Schoolbook" charset="0"/>
            </a:endParaRPr>
          </a:p>
          <a:p>
            <a:pPr algn="just" eaLnBrk="1" hangingPunct="1">
              <a:spcBef>
                <a:spcPts val="600"/>
              </a:spcBef>
              <a:buClr>
                <a:srgbClr val="FE8637"/>
              </a:buClr>
              <a:buSzPct val="70000"/>
              <a:buFont typeface="Wingdings" charset="0"/>
              <a:buChar char=""/>
            </a:pPr>
            <a:r>
              <a:rPr lang="it-IT" sz="2000">
                <a:solidFill>
                  <a:srgbClr val="000000"/>
                </a:solidFill>
                <a:latin typeface="Century Schoolbook" charset="0"/>
              </a:rPr>
              <a:t>Parlare con il bambino tenendo conto della sua età e del suo stadio evolutivo, stabilendo il livello di comprensione del bambino della anatomia umana usando la sua stessa terminologia</a:t>
            </a:r>
          </a:p>
        </p:txBody>
      </p:sp>
      <p:pic>
        <p:nvPicPr>
          <p:cNvPr id="1095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6072188"/>
            <a:ext cx="10715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9573"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ttangolo 6"/>
          <p:cNvSpPr>
            <a:spLocks noChangeArrowheads="1"/>
          </p:cNvSpPr>
          <p:nvPr/>
        </p:nvSpPr>
        <p:spPr bwMode="auto">
          <a:xfrm>
            <a:off x="827088" y="260350"/>
            <a:ext cx="6030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575F6D"/>
                </a:solidFill>
                <a:latin typeface="Century Schoolbook" charset="0"/>
              </a:rPr>
              <a:t>Il minore sospetto vittima di abuso in PS: luci ed ombre</a:t>
            </a:r>
            <a:endParaRPr lang="it-IT"/>
          </a:p>
        </p:txBody>
      </p:sp>
    </p:spTree>
    <p:extLst>
      <p:ext uri="{BB962C8B-B14F-4D97-AF65-F5344CB8AC3E}">
        <p14:creationId xmlns:p14="http://schemas.microsoft.com/office/powerpoint/2010/main" val="275151125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
          <p:cNvSpPr txBox="1">
            <a:spLocks noChangeArrowheads="1"/>
          </p:cNvSpPr>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endParaRPr lang="it-IT" sz="2200">
              <a:solidFill>
                <a:srgbClr val="FF0000"/>
              </a:solidFill>
              <a:latin typeface="Century Schoolbook" charset="0"/>
            </a:endParaRPr>
          </a:p>
        </p:txBody>
      </p:sp>
      <p:sp>
        <p:nvSpPr>
          <p:cNvPr id="110595" name="Text Box 2"/>
          <p:cNvSpPr txBox="1">
            <a:spLocks noChangeArrowheads="1"/>
          </p:cNvSpPr>
          <p:nvPr/>
        </p:nvSpPr>
        <p:spPr bwMode="auto">
          <a:xfrm>
            <a:off x="285750" y="1500188"/>
            <a:ext cx="82296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algn="ctr" eaLnBrk="1" hangingPunct="1">
              <a:spcBef>
                <a:spcPts val="600"/>
              </a:spcBef>
              <a:buClrTx/>
              <a:buSzPct val="70000"/>
              <a:buFontTx/>
              <a:buNone/>
            </a:pPr>
            <a:r>
              <a:rPr lang="it-IT" sz="2400" b="1">
                <a:solidFill>
                  <a:srgbClr val="000000"/>
                </a:solidFill>
                <a:latin typeface="Century Schoolbook" charset="0"/>
              </a:rPr>
              <a:t>Domandare/come farlo</a:t>
            </a:r>
          </a:p>
          <a:p>
            <a:pPr eaLnBrk="1" hangingPunct="1">
              <a:spcBef>
                <a:spcPts val="600"/>
              </a:spcBef>
              <a:buClrTx/>
              <a:buSzPct val="70000"/>
              <a:buFontTx/>
              <a:buNone/>
            </a:pPr>
            <a:endParaRPr lang="it-IT" sz="2000">
              <a:solidFill>
                <a:srgbClr val="000000"/>
              </a:solidFill>
              <a:latin typeface="Century Schoolbook" charset="0"/>
            </a:endParaRPr>
          </a:p>
          <a:p>
            <a:pPr eaLnBrk="1" hangingPunct="1">
              <a:spcBef>
                <a:spcPts val="600"/>
              </a:spcBef>
              <a:buClr>
                <a:srgbClr val="FE8637"/>
              </a:buClr>
              <a:buSzPct val="70000"/>
              <a:buFont typeface="Wingdings" charset="0"/>
              <a:buChar char=""/>
            </a:pPr>
            <a:r>
              <a:rPr lang="it-IT" sz="2000">
                <a:solidFill>
                  <a:srgbClr val="000000"/>
                </a:solidFill>
                <a:latin typeface="Century Schoolbook" charset="0"/>
              </a:rPr>
              <a:t>Evitare di porre domande dirette sull’accaduto lasciando parlare il bambino liberamente</a:t>
            </a:r>
          </a:p>
          <a:p>
            <a:pPr eaLnBrk="1" hangingPunct="1">
              <a:spcBef>
                <a:spcPts val="600"/>
              </a:spcBef>
              <a:buClr>
                <a:srgbClr val="FE8637"/>
              </a:buClr>
              <a:buSzPct val="70000"/>
              <a:buFont typeface="Wingdings" charset="0"/>
              <a:buNone/>
            </a:pPr>
            <a:endParaRPr lang="it-IT" sz="2000">
              <a:solidFill>
                <a:srgbClr val="000000"/>
              </a:solidFill>
              <a:latin typeface="Century Schoolbook" charset="0"/>
            </a:endParaRPr>
          </a:p>
          <a:p>
            <a:pPr eaLnBrk="1" hangingPunct="1">
              <a:spcBef>
                <a:spcPts val="600"/>
              </a:spcBef>
              <a:buClr>
                <a:srgbClr val="FE8637"/>
              </a:buClr>
              <a:buSzPct val="70000"/>
              <a:buFont typeface="Wingdings" charset="0"/>
              <a:buChar char=""/>
            </a:pPr>
            <a:r>
              <a:rPr lang="it-IT" sz="2000">
                <a:solidFill>
                  <a:srgbClr val="000000"/>
                </a:solidFill>
                <a:latin typeface="Century Schoolbook" charset="0"/>
              </a:rPr>
              <a:t> Evitare di cercare di capire la causa dell’abuso, evitando di porre domande al bambino quali ”Perchè? Come è potuto accadere?…”</a:t>
            </a:r>
          </a:p>
          <a:p>
            <a:pPr eaLnBrk="1" hangingPunct="1">
              <a:spcBef>
                <a:spcPts val="600"/>
              </a:spcBef>
              <a:buClrTx/>
              <a:buSzPct val="70000"/>
              <a:buFontTx/>
              <a:buNone/>
            </a:pPr>
            <a:endParaRPr lang="it-IT" sz="2000">
              <a:solidFill>
                <a:srgbClr val="000000"/>
              </a:solidFill>
              <a:latin typeface="Century Schoolbook" charset="0"/>
            </a:endParaRPr>
          </a:p>
          <a:p>
            <a:pPr eaLnBrk="1" hangingPunct="1">
              <a:spcBef>
                <a:spcPts val="600"/>
              </a:spcBef>
              <a:buClr>
                <a:srgbClr val="FE8637"/>
              </a:buClr>
              <a:buSzPct val="70000"/>
              <a:buFont typeface="Wingdings" charset="0"/>
              <a:buChar char=""/>
            </a:pPr>
            <a:r>
              <a:rPr lang="it-IT" sz="2000">
                <a:solidFill>
                  <a:srgbClr val="000000"/>
                </a:solidFill>
                <a:latin typeface="Century Schoolbook" charset="0"/>
              </a:rPr>
              <a:t>Prestare attenzione alla formulazione delle domande affinché esse non contengano implicitamente le risposte che noi ci attendiamo</a:t>
            </a:r>
          </a:p>
          <a:p>
            <a:pPr eaLnBrk="1" hangingPunct="1">
              <a:spcBef>
                <a:spcPts val="600"/>
              </a:spcBef>
              <a:buClr>
                <a:srgbClr val="FE8637"/>
              </a:buClr>
              <a:buSzPct val="70000"/>
              <a:buFont typeface="Wingdings" charset="0"/>
              <a:buNone/>
            </a:pPr>
            <a:endParaRPr lang="it-IT" sz="2000">
              <a:solidFill>
                <a:srgbClr val="000000"/>
              </a:solidFill>
              <a:latin typeface="Century Schoolbook" charset="0"/>
            </a:endParaRPr>
          </a:p>
          <a:p>
            <a:pPr eaLnBrk="1" hangingPunct="1">
              <a:spcBef>
                <a:spcPts val="600"/>
              </a:spcBef>
              <a:buClr>
                <a:srgbClr val="FE8637"/>
              </a:buClr>
              <a:buSzPct val="70000"/>
              <a:buFont typeface="Wingdings" charset="0"/>
              <a:buChar char=""/>
            </a:pPr>
            <a:r>
              <a:rPr lang="it-IT" sz="2000">
                <a:solidFill>
                  <a:srgbClr val="000000"/>
                </a:solidFill>
                <a:latin typeface="Century Schoolbook" charset="0"/>
              </a:rPr>
              <a:t> Non interrompere il racconto del bambino con precisazioni o incisi da parte nostra, non si deve “contenere” un “fiume in piena”</a:t>
            </a:r>
          </a:p>
          <a:p>
            <a:pPr eaLnBrk="1" hangingPunct="1">
              <a:spcBef>
                <a:spcPts val="600"/>
              </a:spcBef>
              <a:buClr>
                <a:srgbClr val="FE8637"/>
              </a:buClr>
              <a:buSzPct val="70000"/>
              <a:buFont typeface="Wingdings" charset="0"/>
              <a:buNone/>
            </a:pPr>
            <a:endParaRPr lang="it-IT" sz="2000">
              <a:solidFill>
                <a:srgbClr val="000000"/>
              </a:solidFill>
              <a:latin typeface="Century Schoolbook" charset="0"/>
            </a:endParaRPr>
          </a:p>
        </p:txBody>
      </p:sp>
      <p:sp>
        <p:nvSpPr>
          <p:cNvPr id="110596" name="Rettangolo 3"/>
          <p:cNvSpPr>
            <a:spLocks noChangeArrowheads="1"/>
          </p:cNvSpPr>
          <p:nvPr/>
        </p:nvSpPr>
        <p:spPr bwMode="auto">
          <a:xfrm>
            <a:off x="1476375" y="115888"/>
            <a:ext cx="5381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b="1">
                <a:solidFill>
                  <a:srgbClr val="575F6D"/>
                </a:solidFill>
                <a:latin typeface="Century Schoolbook" charset="0"/>
              </a:rPr>
              <a:t>Fenomenologia, epidemiologia e percorso clinico del paziente con sospetto abuso</a:t>
            </a:r>
            <a:endParaRPr lang="it-IT"/>
          </a:p>
        </p:txBody>
      </p:sp>
      <p:pic>
        <p:nvPicPr>
          <p:cNvPr id="110597" name="immagine_prodotto" descr="Progetto G.A.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42360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642938" y="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endParaRPr lang="it-IT" sz="2800">
              <a:solidFill>
                <a:srgbClr val="FF0000"/>
              </a:solidFill>
              <a:latin typeface="Century Schoolbook" charset="0"/>
            </a:endParaRPr>
          </a:p>
        </p:txBody>
      </p:sp>
      <p:sp>
        <p:nvSpPr>
          <p:cNvPr id="111619" name="Text Box 2"/>
          <p:cNvSpPr txBox="1">
            <a:spLocks noChangeArrowheads="1"/>
          </p:cNvSpPr>
          <p:nvPr/>
        </p:nvSpPr>
        <p:spPr bwMode="auto">
          <a:xfrm>
            <a:off x="214313" y="1143000"/>
            <a:ext cx="8643937"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algn="ctr" eaLnBrk="1" hangingPunct="1">
              <a:lnSpc>
                <a:spcPct val="90000"/>
              </a:lnSpc>
              <a:spcBef>
                <a:spcPts val="600"/>
              </a:spcBef>
              <a:buClrTx/>
              <a:buSzPct val="70000"/>
              <a:buFontTx/>
              <a:buNone/>
            </a:pPr>
            <a:r>
              <a:rPr lang="it-IT" sz="2400" b="1">
                <a:solidFill>
                  <a:srgbClr val="000000"/>
                </a:solidFill>
                <a:latin typeface="Century Schoolbook" charset="0"/>
              </a:rPr>
              <a:t>Credere</a:t>
            </a:r>
          </a:p>
          <a:p>
            <a:pPr algn="just" eaLnBrk="1" hangingPunct="1">
              <a:lnSpc>
                <a:spcPct val="90000"/>
              </a:lnSpc>
              <a:spcBef>
                <a:spcPts val="600"/>
              </a:spcBef>
              <a:buClr>
                <a:srgbClr val="FE8637"/>
              </a:buClr>
              <a:buSzPct val="70000"/>
              <a:buFont typeface="Wingdings" charset="0"/>
              <a:buChar char=""/>
            </a:pPr>
            <a:r>
              <a:rPr lang="it-IT" sz="2000">
                <a:solidFill>
                  <a:srgbClr val="000000"/>
                </a:solidFill>
                <a:latin typeface="Century Schoolbook" charset="0"/>
              </a:rPr>
              <a:t> Credere a ciò che il bambino racconta rassicurandolo</a:t>
            </a:r>
          </a:p>
          <a:p>
            <a:pPr algn="just" eaLnBrk="1" hangingPunct="1">
              <a:lnSpc>
                <a:spcPct val="90000"/>
              </a:lnSpc>
              <a:spcBef>
                <a:spcPts val="600"/>
              </a:spcBef>
              <a:buClr>
                <a:srgbClr val="FE8637"/>
              </a:buClr>
              <a:buSzPct val="70000"/>
              <a:buFont typeface="Wingdings" charset="0"/>
              <a:buNone/>
            </a:pPr>
            <a:endParaRPr lang="it-IT" sz="2000">
              <a:solidFill>
                <a:srgbClr val="000000"/>
              </a:solidFill>
              <a:latin typeface="Century Schoolbook" charset="0"/>
            </a:endParaRPr>
          </a:p>
          <a:p>
            <a:pPr algn="just" eaLnBrk="1" hangingPunct="1">
              <a:lnSpc>
                <a:spcPct val="90000"/>
              </a:lnSpc>
              <a:spcBef>
                <a:spcPts val="600"/>
              </a:spcBef>
              <a:buClr>
                <a:srgbClr val="FE8637"/>
              </a:buClr>
              <a:buSzPct val="70000"/>
              <a:buFont typeface="Wingdings" charset="0"/>
              <a:buChar char=""/>
            </a:pPr>
            <a:r>
              <a:rPr lang="it-IT" sz="2000">
                <a:solidFill>
                  <a:srgbClr val="000000"/>
                </a:solidFill>
                <a:latin typeface="Century Schoolbook" charset="0"/>
              </a:rPr>
              <a:t> Far capire al bambino che gli crediamo incondizionatamente</a:t>
            </a:r>
          </a:p>
          <a:p>
            <a:pPr algn="just" eaLnBrk="1" hangingPunct="1">
              <a:lnSpc>
                <a:spcPct val="90000"/>
              </a:lnSpc>
              <a:spcBef>
                <a:spcPts val="600"/>
              </a:spcBef>
              <a:buClr>
                <a:srgbClr val="FE8637"/>
              </a:buClr>
              <a:buSzPct val="70000"/>
              <a:buFont typeface="Wingdings" charset="0"/>
              <a:buNone/>
            </a:pPr>
            <a:endParaRPr lang="it-IT" sz="2000">
              <a:solidFill>
                <a:srgbClr val="000000"/>
              </a:solidFill>
              <a:latin typeface="Century Schoolbook" charset="0"/>
            </a:endParaRPr>
          </a:p>
          <a:p>
            <a:pPr algn="just" eaLnBrk="1" hangingPunct="1">
              <a:lnSpc>
                <a:spcPct val="90000"/>
              </a:lnSpc>
              <a:spcBef>
                <a:spcPts val="600"/>
              </a:spcBef>
              <a:buClr>
                <a:srgbClr val="FE8637"/>
              </a:buClr>
              <a:buSzPct val="70000"/>
              <a:buFont typeface="Wingdings" charset="0"/>
              <a:buChar char=""/>
            </a:pPr>
            <a:r>
              <a:rPr lang="it-IT" sz="2000">
                <a:solidFill>
                  <a:srgbClr val="000000"/>
                </a:solidFill>
                <a:latin typeface="Century Schoolbook" charset="0"/>
              </a:rPr>
              <a:t>Rassicurare il bambino sul proprio stato di salute presente e futuro</a:t>
            </a:r>
          </a:p>
          <a:p>
            <a:pPr algn="just" eaLnBrk="1" hangingPunct="1">
              <a:lnSpc>
                <a:spcPct val="90000"/>
              </a:lnSpc>
              <a:spcBef>
                <a:spcPts val="600"/>
              </a:spcBef>
              <a:buClrTx/>
              <a:buSzPct val="70000"/>
              <a:buFontTx/>
              <a:buNone/>
            </a:pPr>
            <a:endParaRPr lang="it-IT" sz="2000">
              <a:solidFill>
                <a:srgbClr val="000000"/>
              </a:solidFill>
              <a:latin typeface="Century Schoolbook" charset="0"/>
            </a:endParaRPr>
          </a:p>
          <a:p>
            <a:pPr algn="just" eaLnBrk="1" hangingPunct="1">
              <a:lnSpc>
                <a:spcPct val="90000"/>
              </a:lnSpc>
              <a:spcBef>
                <a:spcPts val="600"/>
              </a:spcBef>
              <a:buClr>
                <a:srgbClr val="FE8637"/>
              </a:buClr>
              <a:buSzPct val="70000"/>
              <a:buFont typeface="Wingdings" charset="0"/>
              <a:buChar char=""/>
            </a:pPr>
            <a:r>
              <a:rPr lang="it-IT" sz="2000">
                <a:solidFill>
                  <a:srgbClr val="000000"/>
                </a:solidFill>
                <a:latin typeface="Century Schoolbook" charset="0"/>
              </a:rPr>
              <a:t>Spiegare al bambino che non è responsabile dell’accaduto e che quindi non ha nessuna colpa</a:t>
            </a:r>
          </a:p>
          <a:p>
            <a:pPr algn="just" eaLnBrk="1" hangingPunct="1">
              <a:lnSpc>
                <a:spcPct val="90000"/>
              </a:lnSpc>
              <a:spcBef>
                <a:spcPts val="600"/>
              </a:spcBef>
              <a:buClr>
                <a:srgbClr val="FE8637"/>
              </a:buClr>
              <a:buSzPct val="70000"/>
              <a:buFont typeface="Wingdings" charset="0"/>
              <a:buNone/>
            </a:pPr>
            <a:endParaRPr lang="it-IT" sz="2000">
              <a:solidFill>
                <a:srgbClr val="000000"/>
              </a:solidFill>
              <a:latin typeface="Century Schoolbook" charset="0"/>
            </a:endParaRPr>
          </a:p>
          <a:p>
            <a:pPr algn="just" eaLnBrk="1" hangingPunct="1">
              <a:lnSpc>
                <a:spcPct val="90000"/>
              </a:lnSpc>
              <a:spcBef>
                <a:spcPts val="600"/>
              </a:spcBef>
              <a:buClr>
                <a:srgbClr val="FE8637"/>
              </a:buClr>
              <a:buSzPct val="70000"/>
              <a:buFont typeface="Wingdings" charset="0"/>
              <a:buChar char=""/>
            </a:pPr>
            <a:r>
              <a:rPr lang="it-IT" sz="2000">
                <a:solidFill>
                  <a:srgbClr val="000000"/>
                </a:solidFill>
                <a:latin typeface="Century Schoolbook" charset="0"/>
              </a:rPr>
              <a:t> Mostrare di essere “felici” rispetto al fatto che il bambino ci abbia raccontato</a:t>
            </a:r>
          </a:p>
          <a:p>
            <a:pPr algn="just" eaLnBrk="1" hangingPunct="1">
              <a:lnSpc>
                <a:spcPct val="90000"/>
              </a:lnSpc>
              <a:spcBef>
                <a:spcPts val="600"/>
              </a:spcBef>
              <a:buClr>
                <a:srgbClr val="FE8637"/>
              </a:buClr>
              <a:buSzPct val="70000"/>
              <a:buFont typeface="Wingdings" charset="0"/>
              <a:buNone/>
            </a:pPr>
            <a:endParaRPr lang="it-IT" sz="2000">
              <a:solidFill>
                <a:srgbClr val="000000"/>
              </a:solidFill>
              <a:latin typeface="Century Schoolbook" charset="0"/>
            </a:endParaRPr>
          </a:p>
          <a:p>
            <a:pPr algn="just" eaLnBrk="1" hangingPunct="1">
              <a:lnSpc>
                <a:spcPct val="90000"/>
              </a:lnSpc>
              <a:spcBef>
                <a:spcPts val="600"/>
              </a:spcBef>
              <a:buClr>
                <a:srgbClr val="FE8637"/>
              </a:buClr>
              <a:buSzPct val="70000"/>
              <a:buFont typeface="Wingdings" charset="0"/>
              <a:buChar char=""/>
            </a:pPr>
            <a:r>
              <a:rPr lang="it-IT" sz="2000">
                <a:solidFill>
                  <a:srgbClr val="000000"/>
                </a:solidFill>
                <a:latin typeface="Century Schoolbook" charset="0"/>
              </a:rPr>
              <a:t> Dimostrare al bambino che siamo dispiaciuti per quello che è successo e che siamo disposti ad aiutarlo ad accettare il supporto di specialisti.</a:t>
            </a:r>
          </a:p>
        </p:txBody>
      </p:sp>
      <p:pic>
        <p:nvPicPr>
          <p:cNvPr id="111620" name="immagine_prodotto" descr="Progetto G.A.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ttangolo 5"/>
          <p:cNvSpPr>
            <a:spLocks noChangeArrowheads="1"/>
          </p:cNvSpPr>
          <p:nvPr/>
        </p:nvSpPr>
        <p:spPr bwMode="auto">
          <a:xfrm>
            <a:off x="611188" y="260350"/>
            <a:ext cx="6246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575F6D"/>
                </a:solidFill>
                <a:latin typeface="Century Schoolbook" charset="0"/>
              </a:rPr>
              <a:t>Il minore sospetto vittima di abuso in PS: luci ed ombre</a:t>
            </a:r>
            <a:endParaRPr lang="it-IT"/>
          </a:p>
        </p:txBody>
      </p:sp>
    </p:spTree>
    <p:extLst>
      <p:ext uri="{BB962C8B-B14F-4D97-AF65-F5344CB8AC3E}">
        <p14:creationId xmlns:p14="http://schemas.microsoft.com/office/powerpoint/2010/main" val="21271541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1"/>
          <p:cNvSpPr txBox="1">
            <a:spLocks noChangeArrowheads="1"/>
          </p:cNvSpPr>
          <p:nvPr/>
        </p:nvSpPr>
        <p:spPr bwMode="auto">
          <a:xfrm>
            <a:off x="457200" y="-1200150"/>
            <a:ext cx="74676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r>
              <a:rPr lang="it-IT" sz="2500">
                <a:solidFill>
                  <a:srgbClr val="FF0000"/>
                </a:solidFill>
                <a:latin typeface="Comic Sans MS" charset="0"/>
              </a:rPr>
              <a:t/>
            </a:r>
            <a:br>
              <a:rPr lang="it-IT" sz="2500">
                <a:solidFill>
                  <a:srgbClr val="FF0000"/>
                </a:solidFill>
                <a:latin typeface="Comic Sans MS" charset="0"/>
              </a:rPr>
            </a:br>
            <a:r>
              <a:rPr lang="it-IT" sz="2500">
                <a:solidFill>
                  <a:srgbClr val="FF0000"/>
                </a:solidFill>
                <a:latin typeface="Comic Sans MS" charset="0"/>
              </a:rPr>
              <a:t/>
            </a:r>
            <a:br>
              <a:rPr lang="it-IT" sz="2500">
                <a:solidFill>
                  <a:srgbClr val="FF0000"/>
                </a:solidFill>
                <a:latin typeface="Comic Sans MS" charset="0"/>
              </a:rPr>
            </a:br>
            <a:r>
              <a:rPr lang="it-IT" sz="2500">
                <a:solidFill>
                  <a:srgbClr val="FF0000"/>
                </a:solidFill>
                <a:latin typeface="Comic Sans MS" charset="0"/>
              </a:rPr>
              <a:t/>
            </a:r>
            <a:br>
              <a:rPr lang="it-IT" sz="2500">
                <a:solidFill>
                  <a:srgbClr val="FF0000"/>
                </a:solidFill>
                <a:latin typeface="Comic Sans MS" charset="0"/>
              </a:rPr>
            </a:br>
            <a:r>
              <a:rPr lang="it-IT" sz="2300">
                <a:solidFill>
                  <a:srgbClr val="FF0000"/>
                </a:solidFill>
                <a:latin typeface="Comic Sans MS" charset="0"/>
              </a:rPr>
              <a:t/>
            </a:r>
            <a:br>
              <a:rPr lang="it-IT" sz="2300">
                <a:solidFill>
                  <a:srgbClr val="FF0000"/>
                </a:solidFill>
                <a:latin typeface="Comic Sans MS" charset="0"/>
              </a:rPr>
            </a:br>
            <a:endParaRPr lang="it-IT" sz="2900">
              <a:solidFill>
                <a:srgbClr val="FF0000"/>
              </a:solidFill>
              <a:latin typeface="Century Schoolbook" charset="0"/>
            </a:endParaRPr>
          </a:p>
        </p:txBody>
      </p:sp>
      <p:sp>
        <p:nvSpPr>
          <p:cNvPr id="112643" name="Text Box 2"/>
          <p:cNvSpPr txBox="1">
            <a:spLocks noChangeArrowheads="1"/>
          </p:cNvSpPr>
          <p:nvPr/>
        </p:nvSpPr>
        <p:spPr bwMode="auto">
          <a:xfrm>
            <a:off x="457200" y="1268413"/>
            <a:ext cx="74676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algn="ctr" eaLnBrk="1" hangingPunct="1">
              <a:spcBef>
                <a:spcPts val="600"/>
              </a:spcBef>
              <a:buClrTx/>
              <a:buSzPct val="70000"/>
              <a:buFontTx/>
              <a:buNone/>
            </a:pPr>
            <a:r>
              <a:rPr lang="it-IT" sz="2400" b="1">
                <a:solidFill>
                  <a:srgbClr val="000000"/>
                </a:solidFill>
                <a:latin typeface="Century Schoolbook" charset="0"/>
              </a:rPr>
              <a:t>Affermare / Confermare</a:t>
            </a:r>
          </a:p>
          <a:p>
            <a:pPr algn="just" eaLnBrk="1" hangingPunct="1">
              <a:lnSpc>
                <a:spcPct val="150000"/>
              </a:lnSpc>
              <a:spcBef>
                <a:spcPts val="600"/>
              </a:spcBef>
              <a:buClr>
                <a:srgbClr val="FE8637"/>
              </a:buClr>
              <a:buSzPct val="70000"/>
              <a:buFont typeface="Wingdings" charset="0"/>
              <a:buChar char=""/>
            </a:pPr>
            <a:r>
              <a:rPr lang="it-IT" sz="2000">
                <a:solidFill>
                  <a:srgbClr val="000000"/>
                </a:solidFill>
                <a:latin typeface="Century Schoolbook" charset="0"/>
              </a:rPr>
              <a:t>Confermare ogni sentimento che il bambino prova evitando di dire come dovrebbe sentirsi</a:t>
            </a:r>
          </a:p>
          <a:p>
            <a:pPr algn="just" eaLnBrk="1" hangingPunct="1">
              <a:lnSpc>
                <a:spcPct val="150000"/>
              </a:lnSpc>
              <a:spcBef>
                <a:spcPts val="600"/>
              </a:spcBef>
              <a:buClr>
                <a:srgbClr val="FE8637"/>
              </a:buClr>
              <a:buSzPct val="70000"/>
              <a:buFont typeface="Wingdings" charset="0"/>
              <a:buChar char=""/>
            </a:pPr>
            <a:r>
              <a:rPr lang="it-IT" sz="2000">
                <a:solidFill>
                  <a:srgbClr val="000000"/>
                </a:solidFill>
                <a:latin typeface="Century Schoolbook" charset="0"/>
              </a:rPr>
              <a:t>Non soffermarsi troppo sull’identificazione del presunto abusante</a:t>
            </a:r>
          </a:p>
          <a:p>
            <a:pPr algn="just" eaLnBrk="1" hangingPunct="1">
              <a:lnSpc>
                <a:spcPct val="150000"/>
              </a:lnSpc>
              <a:spcBef>
                <a:spcPts val="600"/>
              </a:spcBef>
              <a:buClr>
                <a:srgbClr val="FE8637"/>
              </a:buClr>
              <a:buSzPct val="70000"/>
              <a:buFont typeface="Wingdings" charset="0"/>
              <a:buChar char=""/>
            </a:pPr>
            <a:r>
              <a:rPr lang="it-IT" sz="2000">
                <a:solidFill>
                  <a:srgbClr val="000000"/>
                </a:solidFill>
                <a:latin typeface="Century Schoolbook" charset="0"/>
              </a:rPr>
              <a:t> Evitare di essere giudicanti sulle informazioni fornite dal bambino</a:t>
            </a:r>
          </a:p>
          <a:p>
            <a:pPr algn="just" eaLnBrk="1" hangingPunct="1">
              <a:lnSpc>
                <a:spcPct val="150000"/>
              </a:lnSpc>
              <a:spcBef>
                <a:spcPts val="600"/>
              </a:spcBef>
              <a:buClr>
                <a:srgbClr val="FE8637"/>
              </a:buClr>
              <a:buSzPct val="70000"/>
              <a:buFont typeface="Wingdings" charset="0"/>
              <a:buChar char=""/>
            </a:pPr>
            <a:r>
              <a:rPr lang="it-IT" sz="2000">
                <a:solidFill>
                  <a:srgbClr val="000000"/>
                </a:solidFill>
                <a:latin typeface="Century Schoolbook" charset="0"/>
              </a:rPr>
              <a:t> Non presupporre che l’esperienza sia stata brutta o dolorosa, in quanto potrebbe essere stata neutrale o addirittura “piacevole”</a:t>
            </a:r>
          </a:p>
          <a:p>
            <a:pPr>
              <a:spcBef>
                <a:spcPts val="600"/>
              </a:spcBef>
              <a:buClr>
                <a:srgbClr val="FE8637"/>
              </a:buClr>
              <a:buSzPct val="70000"/>
              <a:buFont typeface="Wingdings" charset="0"/>
              <a:buNone/>
            </a:pPr>
            <a:endParaRPr lang="it-IT" sz="2000">
              <a:solidFill>
                <a:srgbClr val="000000"/>
              </a:solidFill>
              <a:latin typeface="Century Schoolbook" charset="0"/>
            </a:endParaRPr>
          </a:p>
        </p:txBody>
      </p:sp>
      <p:pic>
        <p:nvPicPr>
          <p:cNvPr id="112644" name="immagine_prodotto" descr="Progetto G.A.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Rettangolo 5"/>
          <p:cNvSpPr>
            <a:spLocks noChangeArrowheads="1"/>
          </p:cNvSpPr>
          <p:nvPr/>
        </p:nvSpPr>
        <p:spPr bwMode="auto">
          <a:xfrm>
            <a:off x="1116013" y="404813"/>
            <a:ext cx="5741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575F6D"/>
                </a:solidFill>
                <a:latin typeface="Century Schoolbook" charset="0"/>
              </a:rPr>
              <a:t>Il minore sospetto vittima di abuso in PS: luci ed ombre</a:t>
            </a:r>
            <a:endParaRPr lang="it-IT"/>
          </a:p>
        </p:txBody>
      </p:sp>
    </p:spTree>
    <p:extLst>
      <p:ext uri="{BB962C8B-B14F-4D97-AF65-F5344CB8AC3E}">
        <p14:creationId xmlns:p14="http://schemas.microsoft.com/office/powerpoint/2010/main" val="327801130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1"/>
          <p:cNvSpPr txBox="1">
            <a:spLocks noChangeArrowheads="1"/>
          </p:cNvSpPr>
          <p:nvPr/>
        </p:nvSpPr>
        <p:spPr bwMode="auto">
          <a:xfrm>
            <a:off x="457200" y="136525"/>
            <a:ext cx="7467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r>
              <a:rPr lang="it-IT" sz="2000">
                <a:solidFill>
                  <a:srgbClr val="FF0000"/>
                </a:solidFill>
                <a:latin typeface="Century Schoolbook" charset="0"/>
              </a:rPr>
              <a:t/>
            </a:r>
            <a:br>
              <a:rPr lang="it-IT" sz="2000">
                <a:solidFill>
                  <a:srgbClr val="FF0000"/>
                </a:solidFill>
                <a:latin typeface="Century Schoolbook" charset="0"/>
              </a:rPr>
            </a:br>
            <a:endParaRPr lang="it-IT" sz="2000">
              <a:solidFill>
                <a:srgbClr val="FF0000"/>
              </a:solidFill>
              <a:latin typeface="Century Schoolbook" charset="0"/>
            </a:endParaRPr>
          </a:p>
        </p:txBody>
      </p:sp>
      <p:sp>
        <p:nvSpPr>
          <p:cNvPr id="113667" name="Text Box 2"/>
          <p:cNvSpPr txBox="1">
            <a:spLocks noChangeArrowheads="1"/>
          </p:cNvSpPr>
          <p:nvPr/>
        </p:nvSpPr>
        <p:spPr bwMode="auto">
          <a:xfrm>
            <a:off x="500063" y="1643063"/>
            <a:ext cx="8229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algn="ctr" eaLnBrk="1" hangingPunct="1">
              <a:lnSpc>
                <a:spcPct val="80000"/>
              </a:lnSpc>
              <a:spcBef>
                <a:spcPts val="600"/>
              </a:spcBef>
              <a:buClrTx/>
              <a:buSzPct val="70000"/>
              <a:buFontTx/>
              <a:buNone/>
            </a:pPr>
            <a:r>
              <a:rPr lang="it-IT" sz="3200" b="1">
                <a:solidFill>
                  <a:srgbClr val="000000"/>
                </a:solidFill>
                <a:latin typeface="Century Schoolbook" charset="0"/>
              </a:rPr>
              <a:t>Visitare</a:t>
            </a:r>
          </a:p>
          <a:p>
            <a:pPr algn="just" eaLnBrk="1" hangingPunct="1">
              <a:lnSpc>
                <a:spcPct val="130000"/>
              </a:lnSpc>
              <a:spcBef>
                <a:spcPts val="600"/>
              </a:spcBef>
              <a:buClr>
                <a:srgbClr val="FE8637"/>
              </a:buClr>
              <a:buSzPct val="70000"/>
              <a:buFont typeface="Wingdings" charset="0"/>
              <a:buChar char=""/>
            </a:pPr>
            <a:r>
              <a:rPr lang="it-IT" sz="1900">
                <a:solidFill>
                  <a:srgbClr val="000000"/>
                </a:solidFill>
                <a:latin typeface="Century Schoolbook" charset="0"/>
              </a:rPr>
              <a:t>Visitare il bambino in maniera  accurata senza limiti di tempo, mettendolo  a proprio agio con il tempo ed i mezzi a disposizione</a:t>
            </a:r>
          </a:p>
          <a:p>
            <a:pPr algn="just" eaLnBrk="1" hangingPunct="1">
              <a:lnSpc>
                <a:spcPct val="130000"/>
              </a:lnSpc>
              <a:spcBef>
                <a:spcPts val="600"/>
              </a:spcBef>
              <a:buClr>
                <a:srgbClr val="FE8637"/>
              </a:buClr>
              <a:buSzPct val="70000"/>
              <a:buFont typeface="Wingdings" charset="0"/>
              <a:buChar char=""/>
            </a:pPr>
            <a:r>
              <a:rPr lang="it-IT" sz="1900">
                <a:solidFill>
                  <a:srgbClr val="000000"/>
                </a:solidFill>
                <a:latin typeface="Century Schoolbook" charset="0"/>
              </a:rPr>
              <a:t>Non costringerlo a vivere la visita come ulteriore abuso</a:t>
            </a:r>
          </a:p>
          <a:p>
            <a:pPr algn="just" eaLnBrk="1" hangingPunct="1">
              <a:lnSpc>
                <a:spcPct val="130000"/>
              </a:lnSpc>
              <a:spcBef>
                <a:spcPts val="600"/>
              </a:spcBef>
              <a:buClr>
                <a:srgbClr val="FE8637"/>
              </a:buClr>
              <a:buSzPct val="70000"/>
              <a:buFont typeface="Wingdings" charset="0"/>
              <a:buChar char=""/>
            </a:pPr>
            <a:r>
              <a:rPr lang="it-IT" sz="1900">
                <a:solidFill>
                  <a:srgbClr val="000000"/>
                </a:solidFill>
                <a:latin typeface="Century Schoolbook" charset="0"/>
              </a:rPr>
              <a:t>Non scoprire tutto il corpo, lasciamo l’area genitale per ultima</a:t>
            </a:r>
          </a:p>
          <a:p>
            <a:pPr algn="just" eaLnBrk="1" hangingPunct="1">
              <a:lnSpc>
                <a:spcPct val="130000"/>
              </a:lnSpc>
              <a:spcBef>
                <a:spcPts val="600"/>
              </a:spcBef>
              <a:buClr>
                <a:srgbClr val="FE8637"/>
              </a:buClr>
              <a:buSzPct val="70000"/>
              <a:buFont typeface="Wingdings" charset="0"/>
              <a:buChar char=""/>
            </a:pPr>
            <a:r>
              <a:rPr lang="it-IT" sz="1900">
                <a:solidFill>
                  <a:srgbClr val="000000"/>
                </a:solidFill>
                <a:latin typeface="Century Schoolbook" charset="0"/>
              </a:rPr>
              <a:t>Ridurre le ripetizioni di visita inutili</a:t>
            </a:r>
          </a:p>
          <a:p>
            <a:pPr algn="just" eaLnBrk="1" hangingPunct="1">
              <a:lnSpc>
                <a:spcPct val="130000"/>
              </a:lnSpc>
              <a:spcBef>
                <a:spcPts val="600"/>
              </a:spcBef>
              <a:buClr>
                <a:srgbClr val="FE8637"/>
              </a:buClr>
              <a:buSzPct val="70000"/>
              <a:buFont typeface="Wingdings" charset="0"/>
              <a:buChar char=""/>
            </a:pPr>
            <a:r>
              <a:rPr lang="it-IT" sz="1900">
                <a:solidFill>
                  <a:srgbClr val="000000"/>
                </a:solidFill>
                <a:latin typeface="Century Schoolbook" charset="0"/>
              </a:rPr>
              <a:t>Tranquillizzare sul suo stato presente e futuro</a:t>
            </a:r>
          </a:p>
          <a:p>
            <a:pPr algn="just" eaLnBrk="1" hangingPunct="1">
              <a:lnSpc>
                <a:spcPct val="130000"/>
              </a:lnSpc>
              <a:spcBef>
                <a:spcPts val="600"/>
              </a:spcBef>
              <a:buClr>
                <a:srgbClr val="FE8637"/>
              </a:buClr>
              <a:buSzPct val="70000"/>
              <a:buFont typeface="Wingdings" charset="0"/>
              <a:buChar char=""/>
            </a:pPr>
            <a:r>
              <a:rPr lang="it-IT" sz="1900">
                <a:solidFill>
                  <a:srgbClr val="000000"/>
                </a:solidFill>
                <a:latin typeface="Century Schoolbook" charset="0"/>
              </a:rPr>
              <a:t>Effettuare raccolta fotografica e di materiale biologico secondo protocolli validati e concordati con la Magistratura e /o le Forze dell’ordine</a:t>
            </a:r>
            <a:r>
              <a:rPr lang="it-IT" sz="1900" u="sng">
                <a:solidFill>
                  <a:srgbClr val="000000"/>
                </a:solidFill>
                <a:latin typeface="Century Schoolbook" charset="0"/>
              </a:rPr>
              <a:t> </a:t>
            </a:r>
            <a:r>
              <a:rPr lang="it-IT" sz="1900">
                <a:solidFill>
                  <a:srgbClr val="000000"/>
                </a:solidFill>
                <a:latin typeface="Century Schoolbook" charset="0"/>
              </a:rPr>
              <a:t>del territorio</a:t>
            </a:r>
          </a:p>
        </p:txBody>
      </p:sp>
      <p:pic>
        <p:nvPicPr>
          <p:cNvPr id="113668" name="immagine_prodotto" descr="Progetto G.A.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Rettangolo 5"/>
          <p:cNvSpPr>
            <a:spLocks noChangeArrowheads="1"/>
          </p:cNvSpPr>
          <p:nvPr/>
        </p:nvSpPr>
        <p:spPr bwMode="auto">
          <a:xfrm>
            <a:off x="827088" y="333375"/>
            <a:ext cx="6030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575F6D"/>
                </a:solidFill>
                <a:latin typeface="Century Schoolbook" charset="0"/>
              </a:rPr>
              <a:t>Il minore sospetto vittima di abuso in PS: luci ed ombre</a:t>
            </a:r>
            <a:endParaRPr lang="it-IT"/>
          </a:p>
        </p:txBody>
      </p:sp>
    </p:spTree>
    <p:extLst>
      <p:ext uri="{BB962C8B-B14F-4D97-AF65-F5344CB8AC3E}">
        <p14:creationId xmlns:p14="http://schemas.microsoft.com/office/powerpoint/2010/main" val="30163093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
          <p:cNvSpPr txBox="1">
            <a:spLocks noChangeArrowheads="1"/>
          </p:cNvSpPr>
          <p:nvPr/>
        </p:nvSpPr>
        <p:spPr bwMode="auto">
          <a:xfrm>
            <a:off x="457200" y="136525"/>
            <a:ext cx="7467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r>
              <a:rPr lang="it-IT" sz="2000">
                <a:solidFill>
                  <a:srgbClr val="FF0000"/>
                </a:solidFill>
                <a:latin typeface="Century Schoolbook" charset="0"/>
              </a:rPr>
              <a:t/>
            </a:r>
            <a:br>
              <a:rPr lang="it-IT" sz="2000">
                <a:solidFill>
                  <a:srgbClr val="FF0000"/>
                </a:solidFill>
                <a:latin typeface="Century Schoolbook" charset="0"/>
              </a:rPr>
            </a:br>
            <a:endParaRPr lang="it-IT" sz="2000">
              <a:solidFill>
                <a:srgbClr val="FF0000"/>
              </a:solidFill>
              <a:latin typeface="Century Schoolbook" charset="0"/>
            </a:endParaRPr>
          </a:p>
        </p:txBody>
      </p:sp>
      <p:sp>
        <p:nvSpPr>
          <p:cNvPr id="114691" name="Text Box 2"/>
          <p:cNvSpPr txBox="1">
            <a:spLocks noChangeArrowheads="1"/>
          </p:cNvSpPr>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algn="ctr" eaLnBrk="1" hangingPunct="1">
              <a:spcBef>
                <a:spcPts val="600"/>
              </a:spcBef>
              <a:buClrTx/>
              <a:buSzPct val="70000"/>
              <a:buFontTx/>
              <a:buNone/>
            </a:pPr>
            <a:r>
              <a:rPr lang="it-IT" sz="3200" b="1">
                <a:solidFill>
                  <a:srgbClr val="000000"/>
                </a:solidFill>
                <a:latin typeface="Century Schoolbook" charset="0"/>
              </a:rPr>
              <a:t>Riferire</a:t>
            </a:r>
          </a:p>
          <a:p>
            <a:pPr algn="ctr" eaLnBrk="1" hangingPunct="1">
              <a:spcBef>
                <a:spcPts val="600"/>
              </a:spcBef>
              <a:buClrTx/>
              <a:buSzPct val="70000"/>
              <a:buFontTx/>
              <a:buNone/>
            </a:pPr>
            <a:endParaRPr lang="it-IT" sz="2200">
              <a:solidFill>
                <a:srgbClr val="000000"/>
              </a:solidFill>
              <a:latin typeface="Century Schoolbook" charset="0"/>
            </a:endParaRPr>
          </a:p>
          <a:p>
            <a:pPr algn="just" eaLnBrk="1" hangingPunct="1">
              <a:lnSpc>
                <a:spcPct val="150000"/>
              </a:lnSpc>
              <a:spcBef>
                <a:spcPts val="600"/>
              </a:spcBef>
              <a:buClr>
                <a:srgbClr val="FE8637"/>
              </a:buClr>
              <a:buSzPct val="70000"/>
              <a:buFont typeface="Wingdings" charset="0"/>
              <a:buChar char=""/>
            </a:pPr>
            <a:r>
              <a:rPr lang="it-IT" sz="2000">
                <a:solidFill>
                  <a:srgbClr val="000000"/>
                </a:solidFill>
                <a:latin typeface="Century Schoolbook" charset="0"/>
              </a:rPr>
              <a:t> Alle procure presso il Tribunale Ordinario e presso il tribunale per Minorenni</a:t>
            </a:r>
          </a:p>
          <a:p>
            <a:pPr algn="just" eaLnBrk="1" hangingPunct="1">
              <a:lnSpc>
                <a:spcPct val="150000"/>
              </a:lnSpc>
              <a:spcBef>
                <a:spcPts val="600"/>
              </a:spcBef>
              <a:buClr>
                <a:srgbClr val="FE8637"/>
              </a:buClr>
              <a:buSzPct val="70000"/>
              <a:buFont typeface="Wingdings" charset="0"/>
              <a:buChar char=""/>
            </a:pPr>
            <a:r>
              <a:rPr lang="it-IT" sz="2000">
                <a:solidFill>
                  <a:srgbClr val="000000"/>
                </a:solidFill>
                <a:latin typeface="Century Schoolbook" charset="0"/>
              </a:rPr>
              <a:t> Agli uffici Minori della Questura</a:t>
            </a:r>
          </a:p>
          <a:p>
            <a:pPr algn="just" eaLnBrk="1" hangingPunct="1">
              <a:lnSpc>
                <a:spcPct val="150000"/>
              </a:lnSpc>
              <a:spcBef>
                <a:spcPts val="600"/>
              </a:spcBef>
              <a:buClr>
                <a:srgbClr val="FE8637"/>
              </a:buClr>
              <a:buSzPct val="70000"/>
              <a:buFont typeface="Wingdings" charset="0"/>
              <a:buChar char=""/>
            </a:pPr>
            <a:r>
              <a:rPr lang="it-IT" sz="2000">
                <a:solidFill>
                  <a:srgbClr val="000000"/>
                </a:solidFill>
                <a:latin typeface="Century Schoolbook" charset="0"/>
              </a:rPr>
              <a:t> A psicologi, neuropsichiatri infantili, assistenti sociali che operano nelle proprie strutture e presso i Servizi Socio-Sanitari</a:t>
            </a:r>
          </a:p>
        </p:txBody>
      </p:sp>
      <p:pic>
        <p:nvPicPr>
          <p:cNvPr id="114692" name="immagine_prodotto" descr="Progetto G.A.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Rettangolo 5"/>
          <p:cNvSpPr>
            <a:spLocks noChangeArrowheads="1"/>
          </p:cNvSpPr>
          <p:nvPr/>
        </p:nvSpPr>
        <p:spPr bwMode="auto">
          <a:xfrm>
            <a:off x="250825" y="333375"/>
            <a:ext cx="660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575F6D"/>
                </a:solidFill>
                <a:latin typeface="Century Schoolbook" charset="0"/>
              </a:rPr>
              <a:t>Il minore sospetto vittima di abuso in PS: luci ed ombre</a:t>
            </a:r>
            <a:endParaRPr lang="it-IT"/>
          </a:p>
        </p:txBody>
      </p:sp>
    </p:spTree>
    <p:extLst>
      <p:ext uri="{BB962C8B-B14F-4D97-AF65-F5344CB8AC3E}">
        <p14:creationId xmlns:p14="http://schemas.microsoft.com/office/powerpoint/2010/main" val="8383212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olo 1"/>
          <p:cNvSpPr>
            <a:spLocks noGrp="1"/>
          </p:cNvSpPr>
          <p:nvPr>
            <p:ph type="title"/>
          </p:nvPr>
        </p:nvSpPr>
        <p:spPr/>
        <p:txBody>
          <a:bodyPr/>
          <a:lstStyle/>
          <a:p>
            <a:r>
              <a:rPr lang="it-IT" sz="2000">
                <a:latin typeface="Century Schoolbook" charset="0"/>
                <a:ea typeface="MS PGothic" charset="0"/>
              </a:rPr>
              <a:t>Conseguenze mediche e psicologiche della violenza diretta ed indiretta: luci ed ombre</a:t>
            </a:r>
            <a:br>
              <a:rPr lang="it-IT" sz="2000">
                <a:latin typeface="Century Schoolbook" charset="0"/>
                <a:ea typeface="MS PGothic" charset="0"/>
              </a:rPr>
            </a:br>
            <a:r>
              <a:rPr lang="it-IT" sz="2000">
                <a:latin typeface="Century Schoolbook" charset="0"/>
                <a:ea typeface="MS PGothic" charset="0"/>
              </a:rPr>
              <a:t/>
            </a:r>
            <a:br>
              <a:rPr lang="it-IT" sz="2000">
                <a:latin typeface="Century Schoolbook" charset="0"/>
                <a:ea typeface="MS PGothic" charset="0"/>
              </a:rPr>
            </a:br>
            <a:endParaRPr lang="it-IT" sz="2000">
              <a:latin typeface="Century Schoolbook" charset="0"/>
              <a:ea typeface="MS PGothic" charset="0"/>
            </a:endParaRPr>
          </a:p>
        </p:txBody>
      </p:sp>
      <p:sp>
        <p:nvSpPr>
          <p:cNvPr id="3" name="Segnaposto contenuto 2"/>
          <p:cNvSpPr>
            <a:spLocks noGrp="1"/>
          </p:cNvSpPr>
          <p:nvPr>
            <p:ph idx="1"/>
          </p:nvPr>
        </p:nvSpPr>
        <p:spPr>
          <a:xfrm>
            <a:off x="323850" y="1557338"/>
            <a:ext cx="7466013" cy="4872037"/>
          </a:xfrm>
        </p:spPr>
        <p:txBody>
          <a:bodyPr/>
          <a:lstStyle/>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endParaRPr lang="it-IT" sz="3200" dirty="0" smtClean="0">
              <a:ea typeface="+mn-ea"/>
              <a:cs typeface="+mn-cs"/>
            </a:endParaRPr>
          </a:p>
          <a:p>
            <a:pPr algn="ctr">
              <a:buFont typeface="Times New Roman" pitchFamily="18" charset="0"/>
              <a:buNone/>
              <a:defRPr/>
            </a:pPr>
            <a:r>
              <a:rPr lang="it-IT" sz="3200" dirty="0" smtClean="0">
                <a:solidFill>
                  <a:schemeClr val="accent2">
                    <a:lumMod val="50000"/>
                  </a:schemeClr>
                </a:solidFill>
                <a:ea typeface="+mn-ea"/>
                <a:cs typeface="+mn-cs"/>
              </a:rPr>
              <a:t>Considerazioni finali</a:t>
            </a:r>
          </a:p>
          <a:p>
            <a:pPr algn="ctr">
              <a:buFont typeface="Times New Roman" pitchFamily="18" charset="0"/>
              <a:buNone/>
              <a:defRPr/>
            </a:pPr>
            <a:endParaRPr lang="it-IT" dirty="0">
              <a:ea typeface="+mn-ea"/>
              <a:cs typeface="+mn-cs"/>
            </a:endParaRPr>
          </a:p>
        </p:txBody>
      </p:sp>
      <p:sp>
        <p:nvSpPr>
          <p:cNvPr id="4" name="Segnaposto data 3"/>
          <p:cNvSpPr>
            <a:spLocks noGrp="1"/>
          </p:cNvSpPr>
          <p:nvPr>
            <p:ph type="dt" sz="quarter" idx="10"/>
          </p:nvPr>
        </p:nvSpPr>
        <p:spPr>
          <a:xfrm>
            <a:off x="9972675" y="604838"/>
            <a:ext cx="823913" cy="46037"/>
          </a:xfrm>
        </p:spPr>
        <p:txBody>
          <a:bodyPr/>
          <a:lstStyle/>
          <a:p>
            <a:pPr>
              <a:defRPr/>
            </a:pPr>
            <a:endParaRPr lang="it-IT" dirty="0"/>
          </a:p>
        </p:txBody>
      </p:sp>
      <p:pic>
        <p:nvPicPr>
          <p:cNvPr id="115717" name="immagine_prodotto" descr="Progetto G.A.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333375"/>
            <a:ext cx="100806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05798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1"/>
          <p:cNvSpPr txBox="1">
            <a:spLocks noChangeArrowheads="1"/>
          </p:cNvSpPr>
          <p:nvPr/>
        </p:nvSpPr>
        <p:spPr bwMode="auto">
          <a:xfrm>
            <a:off x="611188" y="-387350"/>
            <a:ext cx="74676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buFontTx/>
              <a:buNone/>
            </a:pPr>
            <a:r>
              <a:rPr lang="it-IT" sz="2900">
                <a:solidFill>
                  <a:srgbClr val="FF0000"/>
                </a:solidFill>
                <a:latin typeface="Comic Sans MS" charset="0"/>
              </a:rPr>
              <a:t/>
            </a:r>
            <a:br>
              <a:rPr lang="it-IT" sz="2900">
                <a:solidFill>
                  <a:srgbClr val="FF0000"/>
                </a:solidFill>
                <a:latin typeface="Comic Sans MS" charset="0"/>
              </a:rPr>
            </a:br>
            <a:r>
              <a:rPr lang="it-IT" sz="2900">
                <a:solidFill>
                  <a:srgbClr val="FF0000"/>
                </a:solidFill>
                <a:latin typeface="Comic Sans MS" charset="0"/>
              </a:rPr>
              <a:t/>
            </a:r>
            <a:br>
              <a:rPr lang="it-IT" sz="2900">
                <a:solidFill>
                  <a:srgbClr val="FF0000"/>
                </a:solidFill>
                <a:latin typeface="Comic Sans MS" charset="0"/>
              </a:rPr>
            </a:br>
            <a:endParaRPr lang="it-IT" sz="2900">
              <a:solidFill>
                <a:srgbClr val="FF0000"/>
              </a:solidFill>
              <a:latin typeface="Century Schoolbook" charset="0"/>
            </a:endParaRPr>
          </a:p>
        </p:txBody>
      </p:sp>
      <p:sp>
        <p:nvSpPr>
          <p:cNvPr id="116739" name="Text Box 2"/>
          <p:cNvSpPr txBox="1">
            <a:spLocks noChangeArrowheads="1"/>
          </p:cNvSpPr>
          <p:nvPr/>
        </p:nvSpPr>
        <p:spPr bwMode="auto">
          <a:xfrm>
            <a:off x="457200" y="1600200"/>
            <a:ext cx="8229600" cy="581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eaLnBrk="1" hangingPunct="1">
              <a:lnSpc>
                <a:spcPct val="90000"/>
              </a:lnSpc>
              <a:spcBef>
                <a:spcPts val="600"/>
              </a:spcBef>
              <a:buClr>
                <a:srgbClr val="FE8637"/>
              </a:buClr>
              <a:buSzPct val="70000"/>
              <a:buFont typeface="Wingdings" charset="0"/>
              <a:buChar char=""/>
            </a:pPr>
            <a:r>
              <a:rPr lang="it-IT" sz="2400" b="1">
                <a:solidFill>
                  <a:srgbClr val="000000"/>
                </a:solidFill>
                <a:latin typeface="Century Schoolbook" charset="0"/>
              </a:rPr>
              <a:t>L’accoglienza e l’ascolto da parte del medico</a:t>
            </a:r>
            <a:r>
              <a:rPr lang="it-IT" sz="2400">
                <a:solidFill>
                  <a:srgbClr val="000000"/>
                </a:solidFill>
                <a:latin typeface="Century Schoolbook" charset="0"/>
              </a:rPr>
              <a:t>: </a:t>
            </a:r>
          </a:p>
          <a:p>
            <a:pPr eaLnBrk="1" hangingPunct="1">
              <a:lnSpc>
                <a:spcPct val="90000"/>
              </a:lnSpc>
              <a:spcBef>
                <a:spcPts val="600"/>
              </a:spcBef>
              <a:buClrTx/>
              <a:buSzPct val="70000"/>
              <a:buFontTx/>
              <a:buNone/>
            </a:pPr>
            <a:r>
              <a:rPr lang="it-IT" sz="2400">
                <a:solidFill>
                  <a:srgbClr val="000000"/>
                </a:solidFill>
                <a:latin typeface="Century Schoolbook" charset="0"/>
              </a:rPr>
              <a:t>    una tessera di un  complesso puzzle (accoglienza, visita, diagnosi, segnalazione, messa in protezione, sostegno del minore e dei suoi familiari).</a:t>
            </a:r>
          </a:p>
          <a:p>
            <a:pPr eaLnBrk="1" hangingPunct="1">
              <a:lnSpc>
                <a:spcPct val="90000"/>
              </a:lnSpc>
              <a:spcBef>
                <a:spcPts val="600"/>
              </a:spcBef>
              <a:buClrTx/>
              <a:buSzPct val="70000"/>
              <a:buFontTx/>
              <a:buNone/>
            </a:pPr>
            <a:endParaRPr lang="it-IT" sz="2400">
              <a:solidFill>
                <a:srgbClr val="000000"/>
              </a:solidFill>
              <a:latin typeface="Century Schoolbook" charset="0"/>
            </a:endParaRPr>
          </a:p>
          <a:p>
            <a:pPr eaLnBrk="1" hangingPunct="1">
              <a:lnSpc>
                <a:spcPct val="90000"/>
              </a:lnSpc>
              <a:spcBef>
                <a:spcPts val="600"/>
              </a:spcBef>
              <a:buClr>
                <a:srgbClr val="FE8637"/>
              </a:buClr>
              <a:buSzPct val="70000"/>
              <a:buFont typeface="Wingdings" charset="0"/>
              <a:buChar char=""/>
            </a:pPr>
            <a:r>
              <a:rPr lang="it-IT" sz="2400" b="1">
                <a:solidFill>
                  <a:srgbClr val="000000"/>
                </a:solidFill>
                <a:latin typeface="Century Schoolbook" charset="0"/>
              </a:rPr>
              <a:t>Importante</a:t>
            </a:r>
            <a:r>
              <a:rPr lang="it-IT" sz="2400">
                <a:solidFill>
                  <a:srgbClr val="000000"/>
                </a:solidFill>
                <a:latin typeface="Century Schoolbook" charset="0"/>
              </a:rPr>
              <a:t>: </a:t>
            </a:r>
          </a:p>
          <a:p>
            <a:pPr eaLnBrk="1" hangingPunct="1">
              <a:lnSpc>
                <a:spcPct val="90000"/>
              </a:lnSpc>
              <a:spcBef>
                <a:spcPts val="600"/>
              </a:spcBef>
              <a:buClrTx/>
              <a:buSzPct val="70000"/>
              <a:buFontTx/>
              <a:buNone/>
            </a:pPr>
            <a:r>
              <a:rPr lang="it-IT" sz="2400">
                <a:solidFill>
                  <a:srgbClr val="000000"/>
                </a:solidFill>
                <a:latin typeface="Century Schoolbook" charset="0"/>
              </a:rPr>
              <a:t>    - stretto contatto tra medico, assistenza psicologica, sociale, Forze dell’ordine, Magistratura </a:t>
            </a:r>
          </a:p>
          <a:p>
            <a:pPr eaLnBrk="1" hangingPunct="1">
              <a:lnSpc>
                <a:spcPct val="90000"/>
              </a:lnSpc>
              <a:spcBef>
                <a:spcPts val="600"/>
              </a:spcBef>
              <a:buClrTx/>
              <a:buSzPct val="70000"/>
              <a:buFontTx/>
              <a:buNone/>
            </a:pPr>
            <a:r>
              <a:rPr lang="it-IT" sz="2400">
                <a:solidFill>
                  <a:srgbClr val="000000"/>
                </a:solidFill>
                <a:latin typeface="Century Schoolbook" charset="0"/>
              </a:rPr>
              <a:t>    - non rischiare di vanificare tutti gli sforzi di intercettazione   sottoponendo la vittima di abuso ad un ulteriore punizione</a:t>
            </a:r>
          </a:p>
          <a:p>
            <a:pPr eaLnBrk="1" hangingPunct="1">
              <a:lnSpc>
                <a:spcPct val="90000"/>
              </a:lnSpc>
              <a:spcBef>
                <a:spcPts val="600"/>
              </a:spcBef>
              <a:buClrTx/>
              <a:buSzPct val="70000"/>
              <a:buFontTx/>
              <a:buNone/>
            </a:pPr>
            <a:endParaRPr lang="it-IT" sz="2400">
              <a:solidFill>
                <a:srgbClr val="000000"/>
              </a:solidFill>
              <a:latin typeface="Century Schoolbook" charset="0"/>
            </a:endParaRPr>
          </a:p>
          <a:p>
            <a:pPr eaLnBrk="1" hangingPunct="1">
              <a:lnSpc>
                <a:spcPct val="90000"/>
              </a:lnSpc>
              <a:spcBef>
                <a:spcPts val="600"/>
              </a:spcBef>
              <a:buClrTx/>
              <a:buSzPct val="70000"/>
              <a:buFontTx/>
              <a:buNone/>
            </a:pPr>
            <a:endParaRPr lang="it-IT" sz="2400">
              <a:solidFill>
                <a:srgbClr val="000000"/>
              </a:solidFill>
              <a:latin typeface="Century Schoolbook" charset="0"/>
            </a:endParaRPr>
          </a:p>
          <a:p>
            <a:pPr eaLnBrk="1" hangingPunct="1">
              <a:lnSpc>
                <a:spcPct val="90000"/>
              </a:lnSpc>
              <a:spcBef>
                <a:spcPts val="600"/>
              </a:spcBef>
              <a:buClrTx/>
              <a:buSzPct val="70000"/>
              <a:buFontTx/>
              <a:buNone/>
            </a:pPr>
            <a:endParaRPr lang="it-IT" sz="2400">
              <a:solidFill>
                <a:srgbClr val="000000"/>
              </a:solidFill>
              <a:latin typeface="Century Schoolbook" charset="0"/>
            </a:endParaRPr>
          </a:p>
          <a:p>
            <a:pPr eaLnBrk="1" hangingPunct="1">
              <a:lnSpc>
                <a:spcPct val="90000"/>
              </a:lnSpc>
              <a:spcBef>
                <a:spcPts val="600"/>
              </a:spcBef>
              <a:buClrTx/>
              <a:buSzPct val="70000"/>
              <a:buFontTx/>
              <a:buNone/>
            </a:pPr>
            <a:endParaRPr lang="it-IT" sz="2400">
              <a:solidFill>
                <a:srgbClr val="000000"/>
              </a:solidFill>
              <a:latin typeface="Century Schoolbook" charset="0"/>
            </a:endParaRPr>
          </a:p>
        </p:txBody>
      </p:sp>
      <p:pic>
        <p:nvPicPr>
          <p:cNvPr id="116740" name="immagine_prodotto" descr="Progetto G.A.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60350"/>
            <a:ext cx="12112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ttangolo 5"/>
          <p:cNvSpPr>
            <a:spLocks noChangeArrowheads="1"/>
          </p:cNvSpPr>
          <p:nvPr/>
        </p:nvSpPr>
        <p:spPr bwMode="auto">
          <a:xfrm>
            <a:off x="827088" y="333375"/>
            <a:ext cx="6030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575F6D"/>
                </a:solidFill>
                <a:latin typeface="Century Schoolbook" charset="0"/>
              </a:rPr>
              <a:t>Conseguenze mediche e psicologiche della violenza diretta ed indiretta: luci ed ombre</a:t>
            </a:r>
            <a:endParaRPr lang="it-IT"/>
          </a:p>
        </p:txBody>
      </p:sp>
    </p:spTree>
    <p:extLst>
      <p:ext uri="{BB962C8B-B14F-4D97-AF65-F5344CB8AC3E}">
        <p14:creationId xmlns:p14="http://schemas.microsoft.com/office/powerpoint/2010/main" val="190764037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nvGraphicFramePr>
        <p:xfrm>
          <a:off x="8070850" y="6167438"/>
          <a:ext cx="965200" cy="574675"/>
        </p:xfrm>
        <a:graphic>
          <a:graphicData uri="http://schemas.openxmlformats.org/presentationml/2006/ole">
            <mc:AlternateContent xmlns:mc="http://schemas.openxmlformats.org/markup-compatibility/2006">
              <mc:Choice xmlns:v="urn:schemas-microsoft-com:vml" Requires="v">
                <p:oleObj spid="_x0000_s88073" r:id="rId4" imgW="2962689" imgH="1561905" progId="">
                  <p:embed/>
                </p:oleObj>
              </mc:Choice>
              <mc:Fallback>
                <p:oleObj r:id="rId4" imgW="2962689" imgH="1561905"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850" y="6167438"/>
                        <a:ext cx="9652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CasellaDiTesto 8"/>
          <p:cNvSpPr txBox="1">
            <a:spLocks noChangeArrowheads="1"/>
          </p:cNvSpPr>
          <p:nvPr/>
        </p:nvSpPr>
        <p:spPr bwMode="auto">
          <a:xfrm>
            <a:off x="1835150" y="1628775"/>
            <a:ext cx="349250" cy="369888"/>
          </a:xfrm>
          <a:prstGeom prst="rect">
            <a:avLst/>
          </a:prstGeom>
          <a:noFill/>
          <a:ln w="9525">
            <a:noFill/>
            <a:miter lim="800000"/>
            <a:headEnd/>
            <a:tailEnd/>
          </a:ln>
        </p:spPr>
        <p:txBody>
          <a:bodyPr wrap="none">
            <a:spAutoFit/>
          </a:bodyPr>
          <a:lstStyle/>
          <a:p>
            <a:r>
              <a:rPr lang="it-IT"/>
              <a:t>la</a:t>
            </a:r>
          </a:p>
        </p:txBody>
      </p:sp>
      <p:sp>
        <p:nvSpPr>
          <p:cNvPr id="3078" name="CasellaDiTesto 11"/>
          <p:cNvSpPr txBox="1">
            <a:spLocks noChangeArrowheads="1"/>
          </p:cNvSpPr>
          <p:nvPr/>
        </p:nvSpPr>
        <p:spPr bwMode="auto">
          <a:xfrm>
            <a:off x="323528" y="714176"/>
            <a:ext cx="8496944" cy="4278094"/>
          </a:xfrm>
          <a:prstGeom prst="rect">
            <a:avLst/>
          </a:prstGeom>
          <a:noFill/>
          <a:ln w="9525">
            <a:noFill/>
            <a:miter lim="800000"/>
            <a:headEnd/>
            <a:tailEnd/>
          </a:ln>
        </p:spPr>
        <p:txBody>
          <a:bodyPr wrap="square">
            <a:spAutoFit/>
          </a:bodyPr>
          <a:lstStyle/>
          <a:p>
            <a:pPr algn="ctr">
              <a:buClr>
                <a:srgbClr val="00B050"/>
              </a:buClr>
              <a:buSzPct val="107000"/>
            </a:pPr>
            <a:r>
              <a:rPr lang="it-IT" sz="2800" dirty="0" smtClean="0">
                <a:solidFill>
                  <a:schemeClr val="tx1"/>
                </a:solidFill>
              </a:rPr>
              <a:t>La “diagnosi” </a:t>
            </a:r>
            <a:r>
              <a:rPr lang="it-IT" sz="2800" dirty="0">
                <a:solidFill>
                  <a:schemeClr val="tx1"/>
                </a:solidFill>
              </a:rPr>
              <a:t>di </a:t>
            </a:r>
            <a:r>
              <a:rPr lang="it-IT" sz="2800" dirty="0" smtClean="0">
                <a:solidFill>
                  <a:schemeClr val="tx1"/>
                </a:solidFill>
              </a:rPr>
              <a:t>maltrattamento/abuso sessuale </a:t>
            </a:r>
            <a:r>
              <a:rPr lang="it-IT" sz="2800" dirty="0">
                <a:solidFill>
                  <a:schemeClr val="tx1"/>
                </a:solidFill>
              </a:rPr>
              <a:t>deve </a:t>
            </a:r>
            <a:r>
              <a:rPr lang="it-IT" sz="2800" dirty="0" smtClean="0">
                <a:solidFill>
                  <a:schemeClr val="tx1"/>
                </a:solidFill>
              </a:rPr>
              <a:t>essere sempre </a:t>
            </a:r>
            <a:r>
              <a:rPr lang="it-IT" sz="2800" dirty="0">
                <a:solidFill>
                  <a:schemeClr val="tx1"/>
                </a:solidFill>
              </a:rPr>
              <a:t>la conclusione di un </a:t>
            </a:r>
          </a:p>
          <a:p>
            <a:pPr algn="ctr">
              <a:buClr>
                <a:srgbClr val="00B050"/>
              </a:buClr>
            </a:pPr>
            <a:endParaRPr lang="it-IT" sz="2400" b="1" dirty="0">
              <a:solidFill>
                <a:schemeClr val="tx1"/>
              </a:solidFill>
            </a:endParaRPr>
          </a:p>
          <a:p>
            <a:pPr algn="ctr">
              <a:buClr>
                <a:srgbClr val="FF0000"/>
              </a:buClr>
              <a:buSzPct val="110000"/>
              <a:buFont typeface="Wingdings" pitchFamily="2" charset="2"/>
              <a:buChar char="Ø"/>
            </a:pPr>
            <a:r>
              <a:rPr lang="it-IT" sz="3200" b="1" dirty="0" smtClean="0">
                <a:solidFill>
                  <a:schemeClr val="tx1"/>
                </a:solidFill>
              </a:rPr>
              <a:t> confronto e LAVORO MULTIDISCIPLINARE</a:t>
            </a:r>
          </a:p>
          <a:p>
            <a:pPr algn="r">
              <a:buClr>
                <a:srgbClr val="00B050"/>
              </a:buClr>
            </a:pPr>
            <a:r>
              <a:rPr lang="it-IT" sz="3200" dirty="0" smtClean="0">
                <a:solidFill>
                  <a:schemeClr val="tx1"/>
                </a:solidFill>
              </a:rPr>
              <a:t>                 </a:t>
            </a:r>
          </a:p>
          <a:p>
            <a:pPr algn="r">
              <a:buClr>
                <a:srgbClr val="00B050"/>
              </a:buClr>
            </a:pPr>
            <a:r>
              <a:rPr lang="it-IT" sz="3200" dirty="0" smtClean="0">
                <a:solidFill>
                  <a:schemeClr val="tx1"/>
                </a:solidFill>
              </a:rPr>
              <a:t>        </a:t>
            </a:r>
          </a:p>
          <a:p>
            <a:pPr algn="r">
              <a:buClr>
                <a:srgbClr val="00B050"/>
              </a:buClr>
            </a:pPr>
            <a:r>
              <a:rPr lang="it-IT" sz="3200" dirty="0" smtClean="0">
                <a:solidFill>
                  <a:schemeClr val="tx1"/>
                </a:solidFill>
              </a:rPr>
              <a:t>      Saper lavorare in modo                           integrato con professionisti </a:t>
            </a:r>
          </a:p>
          <a:p>
            <a:pPr algn="ctr">
              <a:buClr>
                <a:srgbClr val="00B050"/>
              </a:buClr>
            </a:pPr>
            <a:r>
              <a:rPr lang="it-IT" sz="3200" dirty="0" smtClean="0">
                <a:solidFill>
                  <a:schemeClr val="tx1"/>
                </a:solidFill>
              </a:rPr>
              <a:t>della </a:t>
            </a:r>
            <a:r>
              <a:rPr lang="it-IT" sz="3200" b="1" cap="all" dirty="0" smtClean="0">
                <a:solidFill>
                  <a:schemeClr val="tx1"/>
                </a:solidFill>
              </a:rPr>
              <a:t>stessa area </a:t>
            </a:r>
            <a:r>
              <a:rPr lang="it-IT" sz="3200" dirty="0" smtClean="0">
                <a:solidFill>
                  <a:schemeClr val="tx1"/>
                </a:solidFill>
              </a:rPr>
              <a:t>e di </a:t>
            </a:r>
            <a:r>
              <a:rPr lang="it-IT" sz="3200" b="1" cap="all" dirty="0" smtClean="0">
                <a:solidFill>
                  <a:schemeClr val="tx1"/>
                </a:solidFill>
              </a:rPr>
              <a:t>altre aree</a:t>
            </a:r>
            <a:endParaRPr lang="it-IT" sz="3200" b="1" cap="all" dirty="0">
              <a:solidFill>
                <a:schemeClr val="tx1"/>
              </a:solidFill>
            </a:endParaRPr>
          </a:p>
        </p:txBody>
      </p:sp>
      <p:cxnSp>
        <p:nvCxnSpPr>
          <p:cNvPr id="8" name="Connettore 1 7"/>
          <p:cNvCxnSpPr/>
          <p:nvPr/>
        </p:nvCxnSpPr>
        <p:spPr bwMode="auto">
          <a:xfrm>
            <a:off x="3347864" y="2420888"/>
            <a:ext cx="4896544" cy="0"/>
          </a:xfrm>
          <a:prstGeom prst="line">
            <a:avLst/>
          </a:prstGeom>
          <a:solidFill>
            <a:srgbClr val="00B8FF"/>
          </a:solidFill>
          <a:ln w="38100" cap="flat" cmpd="sng" algn="ctr">
            <a:solidFill>
              <a:srgbClr val="FF0000"/>
            </a:solidFill>
            <a:prstDash val="solid"/>
            <a:round/>
            <a:headEnd type="none" w="med" len="med"/>
            <a:tailEnd type="none" w="med" len="med"/>
          </a:ln>
          <a:effectLst/>
        </p:spPr>
      </p:cxnSp>
      <p:cxnSp>
        <p:nvCxnSpPr>
          <p:cNvPr id="13" name="Connettore 1 12"/>
          <p:cNvCxnSpPr/>
          <p:nvPr/>
        </p:nvCxnSpPr>
        <p:spPr bwMode="auto">
          <a:xfrm>
            <a:off x="2555776" y="4869160"/>
            <a:ext cx="2232248" cy="0"/>
          </a:xfrm>
          <a:prstGeom prst="line">
            <a:avLst/>
          </a:prstGeom>
          <a:solidFill>
            <a:srgbClr val="00B8FF"/>
          </a:solidFill>
          <a:ln w="19050" cap="flat" cmpd="sng" algn="ctr">
            <a:solidFill>
              <a:srgbClr val="FF0000"/>
            </a:solidFill>
            <a:prstDash val="solid"/>
            <a:round/>
            <a:headEnd type="none" w="med" len="med"/>
            <a:tailEnd type="none" w="med" len="med"/>
          </a:ln>
          <a:effectLst/>
        </p:spPr>
      </p:cxnSp>
      <p:cxnSp>
        <p:nvCxnSpPr>
          <p:cNvPr id="18" name="Connettore 1 17"/>
          <p:cNvCxnSpPr/>
          <p:nvPr/>
        </p:nvCxnSpPr>
        <p:spPr bwMode="auto">
          <a:xfrm>
            <a:off x="5508104" y="4869160"/>
            <a:ext cx="2016224" cy="0"/>
          </a:xfrm>
          <a:prstGeom prst="line">
            <a:avLst/>
          </a:prstGeom>
          <a:solidFill>
            <a:srgbClr val="00B8FF"/>
          </a:solidFill>
          <a:ln w="19050" cap="flat" cmpd="sng" algn="ctr">
            <a:solidFill>
              <a:srgbClr val="FF0000"/>
            </a:solidFill>
            <a:prstDash val="solid"/>
            <a:round/>
            <a:headEnd type="none" w="med" len="med"/>
            <a:tailEnd type="none" w="med" len="med"/>
          </a:ln>
          <a:effectLst/>
        </p:spPr>
      </p:cxnSp>
      <p:pic>
        <p:nvPicPr>
          <p:cNvPr id="12" name="Picture 6" descr="http://www.comunita.valledeilaghi.tn.it/var/ezflow_site/storage/images/comunita-della-valle-dei-laghi/aree-tematiche/politiche-sociali/integrazione-socio-sanitaria/u.v.m.-unita-valutativa-multidisciplinare/2038263-1-ita-IT/U.V.M.-Unita-Valutativa-Multidisciplinare_medium.png"/>
          <p:cNvPicPr>
            <a:picLocks noChangeAspect="1" noChangeArrowheads="1"/>
          </p:cNvPicPr>
          <p:nvPr/>
        </p:nvPicPr>
        <p:blipFill>
          <a:blip r:embed="rId6" cstate="print"/>
          <a:srcRect/>
          <a:stretch>
            <a:fillRect/>
          </a:stretch>
        </p:blipFill>
        <p:spPr bwMode="auto">
          <a:xfrm>
            <a:off x="1043756" y="2492896"/>
            <a:ext cx="3024188" cy="1584176"/>
          </a:xfrm>
          <a:prstGeom prst="rect">
            <a:avLst/>
          </a:prstGeom>
          <a:noFill/>
          <a:ln w="9525">
            <a:noFill/>
            <a:miter lim="800000"/>
            <a:headEnd/>
            <a:tailEnd/>
          </a:ln>
        </p:spPr>
      </p:pic>
      <p:pic>
        <p:nvPicPr>
          <p:cNvPr id="16" name="Picture 20" descr="http://4.bp.blogspot.com/-2J131_3y4QA/T3HJOZWPaaI/AAAAAAAAA1o/q04xRxrxM34/s1600/trabalho+em+equipe.jpg"/>
          <p:cNvPicPr>
            <a:picLocks noChangeAspect="1" noChangeArrowheads="1"/>
          </p:cNvPicPr>
          <p:nvPr/>
        </p:nvPicPr>
        <p:blipFill>
          <a:blip r:embed="rId7" cstate="print"/>
          <a:srcRect/>
          <a:stretch>
            <a:fillRect/>
          </a:stretch>
        </p:blipFill>
        <p:spPr bwMode="auto">
          <a:xfrm>
            <a:off x="3707904" y="5157192"/>
            <a:ext cx="2108621" cy="136815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1"/>
          <p:cNvSpPr txBox="1">
            <a:spLocks noChangeArrowheads="1"/>
          </p:cNvSpPr>
          <p:nvPr/>
        </p:nvSpPr>
        <p:spPr bwMode="auto">
          <a:xfrm>
            <a:off x="457200" y="188913"/>
            <a:ext cx="8291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0"/>
                <a:cs typeface="MS PGothic" charset="0"/>
              </a:defRPr>
            </a:lvl9pPr>
          </a:lstStyle>
          <a:p>
            <a:pPr algn="ctr" eaLnBrk="1" hangingPunct="1">
              <a:buClrTx/>
            </a:pPr>
            <a:r>
              <a:rPr lang="it-IT" sz="2000">
                <a:solidFill>
                  <a:srgbClr val="575F6D"/>
                </a:solidFill>
                <a:latin typeface="Century Schoolbook" charset="0"/>
              </a:rPr>
              <a:t>Conseguenze mediche e psicologiche della violenza diretta ed indiretta: luci ed ombre</a:t>
            </a:r>
            <a:endParaRPr lang="it-IT" sz="2000"/>
          </a:p>
        </p:txBody>
      </p:sp>
      <p:sp>
        <p:nvSpPr>
          <p:cNvPr id="92165" name="Text Box 5"/>
          <p:cNvSpPr txBox="1">
            <a:spLocks noChangeArrowheads="1"/>
          </p:cNvSpPr>
          <p:nvPr/>
        </p:nvSpPr>
        <p:spPr bwMode="auto">
          <a:xfrm>
            <a:off x="1259633" y="1214438"/>
            <a:ext cx="7312868"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714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0"/>
                <a:cs typeface="MS PGothic" charset="0"/>
              </a:defRPr>
            </a:lvl9pPr>
          </a:lstStyle>
          <a:p>
            <a:pPr algn="just" eaLnBrk="1" hangingPunct="1">
              <a:lnSpc>
                <a:spcPct val="80000"/>
              </a:lnSpc>
              <a:spcBef>
                <a:spcPts val="600"/>
              </a:spcBef>
              <a:buClrTx/>
              <a:buSzPct val="70000"/>
              <a:buFontTx/>
              <a:buNone/>
            </a:pPr>
            <a:r>
              <a:rPr lang="it-IT" sz="2000" dirty="0">
                <a:solidFill>
                  <a:srgbClr val="000000"/>
                </a:solidFill>
                <a:latin typeface="Century Schoolbook" charset="0"/>
              </a:rPr>
              <a:t>In conclusione…. </a:t>
            </a:r>
          </a:p>
          <a:p>
            <a:pPr algn="just" eaLnBrk="1" hangingPunct="1">
              <a:lnSpc>
                <a:spcPct val="80000"/>
              </a:lnSpc>
              <a:spcBef>
                <a:spcPts val="600"/>
              </a:spcBef>
              <a:buClrTx/>
              <a:buSzPct val="70000"/>
              <a:buFontTx/>
              <a:buNone/>
            </a:pPr>
            <a:r>
              <a:rPr lang="it-IT" sz="2000" dirty="0">
                <a:solidFill>
                  <a:srgbClr val="000000"/>
                </a:solidFill>
                <a:latin typeface="Century Schoolbook" charset="0"/>
              </a:rPr>
              <a:t>tutto chiaro nei casi di violenza/abuso</a:t>
            </a:r>
          </a:p>
          <a:p>
            <a:pPr algn="just" eaLnBrk="1" hangingPunct="1">
              <a:lnSpc>
                <a:spcPct val="80000"/>
              </a:lnSpc>
              <a:spcBef>
                <a:spcPts val="600"/>
              </a:spcBef>
              <a:buClrTx/>
              <a:buSzPct val="70000"/>
              <a:buFontTx/>
              <a:buNone/>
            </a:pPr>
            <a:r>
              <a:rPr lang="it-IT" sz="2000" dirty="0">
                <a:solidFill>
                  <a:srgbClr val="000000"/>
                </a:solidFill>
                <a:latin typeface="Century Schoolbook" charset="0"/>
              </a:rPr>
              <a:t>evidenti ma</a:t>
            </a:r>
            <a:r>
              <a:rPr lang="it-IT" sz="2000" i="1" dirty="0">
                <a:solidFill>
                  <a:srgbClr val="000000"/>
                </a:solidFill>
                <a:latin typeface="Century Schoolbook" charset="0"/>
              </a:rPr>
              <a:t>:</a:t>
            </a:r>
            <a:r>
              <a:rPr lang="it-IT" sz="2000" dirty="0">
                <a:solidFill>
                  <a:srgbClr val="000000"/>
                </a:solidFill>
                <a:latin typeface="Century Schoolbook" charset="0"/>
              </a:rPr>
              <a:t>   </a:t>
            </a:r>
            <a:r>
              <a:rPr lang="it-IT" sz="2000" b="1" dirty="0">
                <a:solidFill>
                  <a:srgbClr val="000000"/>
                </a:solidFill>
                <a:latin typeface="Century Schoolbook" charset="0"/>
              </a:rPr>
              <a:t>nei casi dubbi</a:t>
            </a:r>
          </a:p>
          <a:p>
            <a:pPr algn="just" eaLnBrk="1" hangingPunct="1">
              <a:lnSpc>
                <a:spcPct val="80000"/>
              </a:lnSpc>
              <a:spcBef>
                <a:spcPts val="600"/>
              </a:spcBef>
              <a:buClrTx/>
              <a:buSzPct val="70000"/>
              <a:buFontTx/>
              <a:buNone/>
            </a:pPr>
            <a:r>
              <a:rPr lang="it-IT" sz="2000" b="1" dirty="0">
                <a:solidFill>
                  <a:srgbClr val="000000"/>
                </a:solidFill>
                <a:latin typeface="Century Schoolbook" charset="0"/>
              </a:rPr>
              <a:t>                       ambigui</a:t>
            </a:r>
          </a:p>
          <a:p>
            <a:pPr algn="just" eaLnBrk="1" hangingPunct="1">
              <a:lnSpc>
                <a:spcPct val="80000"/>
              </a:lnSpc>
              <a:spcBef>
                <a:spcPts val="600"/>
              </a:spcBef>
              <a:buClrTx/>
              <a:buSzPct val="70000"/>
              <a:buFontTx/>
              <a:buNone/>
            </a:pPr>
            <a:r>
              <a:rPr lang="it-IT" sz="2000" b="1" dirty="0">
                <a:solidFill>
                  <a:srgbClr val="000000"/>
                </a:solidFill>
                <a:latin typeface="Century Schoolbook" charset="0"/>
              </a:rPr>
              <a:t>                       sospetti sfumati</a:t>
            </a:r>
          </a:p>
          <a:p>
            <a:pPr algn="just" eaLnBrk="1" hangingPunct="1">
              <a:lnSpc>
                <a:spcPct val="80000"/>
              </a:lnSpc>
              <a:spcBef>
                <a:spcPts val="600"/>
              </a:spcBef>
              <a:buClrTx/>
              <a:buSzPct val="70000"/>
              <a:buFontTx/>
              <a:buNone/>
            </a:pPr>
            <a:r>
              <a:rPr lang="it-IT" sz="2000" b="1" dirty="0">
                <a:solidFill>
                  <a:srgbClr val="000000"/>
                </a:solidFill>
                <a:latin typeface="Century Schoolbook" charset="0"/>
              </a:rPr>
              <a:t>                       potenziali  incongruenze</a:t>
            </a:r>
          </a:p>
          <a:p>
            <a:pPr algn="just" eaLnBrk="1" hangingPunct="1">
              <a:lnSpc>
                <a:spcPct val="80000"/>
              </a:lnSpc>
              <a:spcBef>
                <a:spcPts val="600"/>
              </a:spcBef>
              <a:buClrTx/>
              <a:buSzPct val="70000"/>
              <a:buFontTx/>
              <a:buNone/>
            </a:pPr>
            <a:endParaRPr lang="it-IT" sz="1000" dirty="0">
              <a:solidFill>
                <a:srgbClr val="000000"/>
              </a:solidFill>
              <a:latin typeface="Century Schoolbook" charset="0"/>
            </a:endParaRPr>
          </a:p>
          <a:p>
            <a:pPr algn="ctr" eaLnBrk="1" hangingPunct="1">
              <a:lnSpc>
                <a:spcPct val="80000"/>
              </a:lnSpc>
              <a:spcBef>
                <a:spcPts val="600"/>
              </a:spcBef>
              <a:buClrTx/>
              <a:buSzPct val="70000"/>
              <a:buFontTx/>
              <a:buNone/>
            </a:pPr>
            <a:r>
              <a:rPr lang="it-IT" sz="2800" b="1" dirty="0">
                <a:solidFill>
                  <a:srgbClr val="000000"/>
                </a:solidFill>
                <a:latin typeface="Century Schoolbook" charset="0"/>
              </a:rPr>
              <a:t>COSA FARE?</a:t>
            </a:r>
          </a:p>
          <a:p>
            <a:pPr algn="just" eaLnBrk="1" hangingPunct="1">
              <a:lnSpc>
                <a:spcPct val="80000"/>
              </a:lnSpc>
              <a:spcBef>
                <a:spcPts val="600"/>
              </a:spcBef>
              <a:buClr>
                <a:srgbClr val="FE8637"/>
              </a:buClr>
              <a:buSzPct val="70000"/>
              <a:buFont typeface="Wingdings" charset="0"/>
              <a:buChar char=""/>
            </a:pPr>
            <a:r>
              <a:rPr lang="it-IT" sz="2400" dirty="0">
                <a:solidFill>
                  <a:srgbClr val="000000"/>
                </a:solidFill>
                <a:latin typeface="Century Schoolbook" charset="0"/>
              </a:rPr>
              <a:t>Riflettere</a:t>
            </a:r>
          </a:p>
          <a:p>
            <a:pPr algn="just" eaLnBrk="1" hangingPunct="1">
              <a:lnSpc>
                <a:spcPct val="80000"/>
              </a:lnSpc>
              <a:spcBef>
                <a:spcPts val="600"/>
              </a:spcBef>
              <a:buClr>
                <a:srgbClr val="FE8637"/>
              </a:buClr>
              <a:buSzPct val="70000"/>
              <a:buFont typeface="Wingdings" charset="0"/>
              <a:buChar char=""/>
            </a:pPr>
            <a:r>
              <a:rPr lang="it-IT" sz="2400" dirty="0">
                <a:solidFill>
                  <a:srgbClr val="000000"/>
                </a:solidFill>
                <a:latin typeface="Century Schoolbook" charset="0"/>
              </a:rPr>
              <a:t>prendere tempo</a:t>
            </a:r>
          </a:p>
          <a:p>
            <a:pPr algn="just" eaLnBrk="1" hangingPunct="1">
              <a:lnSpc>
                <a:spcPct val="80000"/>
              </a:lnSpc>
              <a:spcBef>
                <a:spcPts val="600"/>
              </a:spcBef>
              <a:buClr>
                <a:srgbClr val="FE8637"/>
              </a:buClr>
              <a:buSzPct val="70000"/>
              <a:buFont typeface="Wingdings" charset="0"/>
              <a:buChar char=""/>
            </a:pPr>
            <a:r>
              <a:rPr lang="it-IT" sz="2400" dirty="0">
                <a:solidFill>
                  <a:srgbClr val="000000"/>
                </a:solidFill>
                <a:latin typeface="Century Schoolbook" charset="0"/>
              </a:rPr>
              <a:t>porsi in posizione neutra,</a:t>
            </a:r>
          </a:p>
          <a:p>
            <a:pPr algn="just" eaLnBrk="1" hangingPunct="1">
              <a:lnSpc>
                <a:spcPct val="80000"/>
              </a:lnSpc>
              <a:spcBef>
                <a:spcPts val="600"/>
              </a:spcBef>
              <a:buClr>
                <a:srgbClr val="FE8637"/>
              </a:buClr>
              <a:buSzPct val="70000"/>
              <a:buFont typeface="Wingdings" charset="0"/>
              <a:buChar char=""/>
            </a:pPr>
            <a:r>
              <a:rPr lang="it-IT" sz="2400" dirty="0">
                <a:solidFill>
                  <a:srgbClr val="000000"/>
                </a:solidFill>
                <a:latin typeface="Century Schoolbook" charset="0"/>
              </a:rPr>
              <a:t>CONDIVIDERE con il proprio TEAM, </a:t>
            </a:r>
          </a:p>
          <a:p>
            <a:pPr algn="just" eaLnBrk="1" hangingPunct="1">
              <a:lnSpc>
                <a:spcPct val="80000"/>
              </a:lnSpc>
              <a:spcBef>
                <a:spcPts val="600"/>
              </a:spcBef>
              <a:buClr>
                <a:srgbClr val="FE8637"/>
              </a:buClr>
              <a:buSzPct val="70000"/>
              <a:buFont typeface="Wingdings" charset="0"/>
              <a:buChar char=""/>
            </a:pPr>
            <a:r>
              <a:rPr lang="it-IT" sz="2400" dirty="0">
                <a:solidFill>
                  <a:srgbClr val="000000"/>
                </a:solidFill>
                <a:latin typeface="Century Schoolbook" charset="0"/>
              </a:rPr>
              <a:t>sfruttare la RETE </a:t>
            </a:r>
          </a:p>
          <a:p>
            <a:pPr algn="just" eaLnBrk="1" hangingPunct="1">
              <a:lnSpc>
                <a:spcPct val="80000"/>
              </a:lnSpc>
              <a:spcBef>
                <a:spcPts val="600"/>
              </a:spcBef>
              <a:buClr>
                <a:srgbClr val="FE8637"/>
              </a:buClr>
              <a:buSzPct val="70000"/>
              <a:buFont typeface="Wingdings" charset="0"/>
              <a:buChar char=""/>
            </a:pPr>
            <a:r>
              <a:rPr lang="it-IT" sz="2400" dirty="0">
                <a:solidFill>
                  <a:srgbClr val="000000"/>
                </a:solidFill>
                <a:latin typeface="Century Schoolbook" charset="0"/>
              </a:rPr>
              <a:t>e comunque nel caso di un sospetto SEGNALARE</a:t>
            </a:r>
          </a:p>
          <a:p>
            <a:pPr eaLnBrk="1" hangingPunct="1">
              <a:lnSpc>
                <a:spcPct val="80000"/>
              </a:lnSpc>
              <a:spcBef>
                <a:spcPts val="600"/>
              </a:spcBef>
              <a:buClrTx/>
              <a:buSzPct val="70000"/>
              <a:buFontTx/>
              <a:buNone/>
            </a:pPr>
            <a:endParaRPr lang="it-IT" sz="2400" dirty="0">
              <a:solidFill>
                <a:srgbClr val="000000"/>
              </a:solidFill>
              <a:latin typeface="Century Schoolbook" charset="0"/>
            </a:endParaRPr>
          </a:p>
          <a:p>
            <a:pPr algn="ctr" eaLnBrk="1" hangingPunct="1">
              <a:lnSpc>
                <a:spcPct val="80000"/>
              </a:lnSpc>
              <a:spcBef>
                <a:spcPts val="600"/>
              </a:spcBef>
              <a:buClrTx/>
              <a:buSzPct val="70000"/>
              <a:buFontTx/>
              <a:buNone/>
            </a:pPr>
            <a:endParaRPr lang="it-IT" sz="1000" dirty="0">
              <a:solidFill>
                <a:srgbClr val="000000"/>
              </a:solidFill>
              <a:latin typeface="Century Schoolbook" charset="0"/>
            </a:endParaRPr>
          </a:p>
          <a:p>
            <a:pPr algn="ctr" eaLnBrk="1" hangingPunct="1">
              <a:lnSpc>
                <a:spcPct val="80000"/>
              </a:lnSpc>
              <a:spcBef>
                <a:spcPts val="600"/>
              </a:spcBef>
              <a:buClrTx/>
              <a:buSzPct val="70000"/>
              <a:buFontTx/>
              <a:buNone/>
            </a:pPr>
            <a:r>
              <a:rPr lang="it-IT" sz="1000" dirty="0">
                <a:solidFill>
                  <a:srgbClr val="000000"/>
                </a:solidFill>
                <a:latin typeface="Century Schoolbook" charset="0"/>
              </a:rPr>
              <a:t> </a:t>
            </a:r>
          </a:p>
          <a:p>
            <a:pPr algn="ctr" eaLnBrk="1" hangingPunct="1">
              <a:lnSpc>
                <a:spcPct val="80000"/>
              </a:lnSpc>
              <a:spcBef>
                <a:spcPts val="600"/>
              </a:spcBef>
              <a:buClrTx/>
              <a:buSzPct val="70000"/>
              <a:buFontTx/>
              <a:buNone/>
            </a:pPr>
            <a:endParaRPr lang="it-IT" sz="1000" dirty="0">
              <a:solidFill>
                <a:srgbClr val="000000"/>
              </a:solidFill>
              <a:latin typeface="Century Schoolbook" charset="0"/>
            </a:endParaRPr>
          </a:p>
          <a:p>
            <a:pPr algn="ctr" eaLnBrk="1" hangingPunct="1">
              <a:lnSpc>
                <a:spcPct val="80000"/>
              </a:lnSpc>
              <a:spcBef>
                <a:spcPts val="600"/>
              </a:spcBef>
              <a:buClrTx/>
              <a:buSzPct val="70000"/>
              <a:buFontTx/>
              <a:buNone/>
            </a:pPr>
            <a:endParaRPr lang="it-IT" sz="1000" dirty="0">
              <a:solidFill>
                <a:srgbClr val="000000"/>
              </a:solidFill>
              <a:latin typeface="Century Schoolbook" charset="0"/>
            </a:endParaRPr>
          </a:p>
          <a:p>
            <a:pPr eaLnBrk="1" hangingPunct="1">
              <a:lnSpc>
                <a:spcPct val="80000"/>
              </a:lnSpc>
              <a:spcBef>
                <a:spcPts val="600"/>
              </a:spcBef>
              <a:buClrTx/>
              <a:buSzPct val="70000"/>
              <a:buFontTx/>
              <a:buNone/>
            </a:pPr>
            <a:endParaRPr lang="it-IT" sz="1000" dirty="0">
              <a:solidFill>
                <a:srgbClr val="000000"/>
              </a:solidFill>
              <a:latin typeface="Century Schoolbook" charset="0"/>
            </a:endParaRPr>
          </a:p>
        </p:txBody>
      </p:sp>
      <p:pic>
        <p:nvPicPr>
          <p:cNvPr id="1208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805264"/>
            <a:ext cx="10715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0838" name="immagine_prodotto" descr="Progetto G.A.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5888"/>
            <a:ext cx="8159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97739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92165">
                                            <p:txEl>
                                              <p:pRg st="8" end="8"/>
                                            </p:txEl>
                                          </p:spTgt>
                                        </p:tgtEl>
                                        <p:attrNameLst>
                                          <p:attrName>style.visibility</p:attrName>
                                        </p:attrNameLst>
                                      </p:cBhvr>
                                      <p:to>
                                        <p:strVal val="visible"/>
                                      </p:to>
                                    </p:set>
                                    <p:anim calcmode="lin" valueType="num">
                                      <p:cBhvr>
                                        <p:cTn id="7" dur="500" fill="hold"/>
                                        <p:tgtEl>
                                          <p:spTgt spid="92165">
                                            <p:txEl>
                                              <p:pRg st="8" end="8"/>
                                            </p:txEl>
                                          </p:spTgt>
                                        </p:tgtEl>
                                        <p:attrNameLst>
                                          <p:attrName>ppt_x</p:attrName>
                                        </p:attrNameLst>
                                      </p:cBhvr>
                                      <p:tavLst>
                                        <p:tav tm="100000">
                                          <p:val>
                                            <p:strVal val="#ppt_x"/>
                                          </p:val>
                                        </p:tav>
                                        <p:tav>
                                          <p:val>
                                            <p:strVal val="#ppt_x"/>
                                          </p:val>
                                        </p:tav>
                                      </p:tavLst>
                                    </p:anim>
                                    <p:anim calcmode="lin" valueType="num">
                                      <p:cBhvr>
                                        <p:cTn id="8" dur="500" fill="hold"/>
                                        <p:tgtEl>
                                          <p:spTgt spid="92165">
                                            <p:txEl>
                                              <p:pRg st="8" end="8"/>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92165">
                                            <p:txEl>
                                              <p:pRg st="9" end="9"/>
                                            </p:txEl>
                                          </p:spTgt>
                                        </p:tgtEl>
                                        <p:attrNameLst>
                                          <p:attrName>style.visibility</p:attrName>
                                        </p:attrNameLst>
                                      </p:cBhvr>
                                      <p:to>
                                        <p:strVal val="visible"/>
                                      </p:to>
                                    </p:set>
                                    <p:anim calcmode="lin" valueType="num">
                                      <p:cBhvr>
                                        <p:cTn id="13" dur="500" fill="hold"/>
                                        <p:tgtEl>
                                          <p:spTgt spid="92165">
                                            <p:txEl>
                                              <p:pRg st="9" end="9"/>
                                            </p:txEl>
                                          </p:spTgt>
                                        </p:tgtEl>
                                        <p:attrNameLst>
                                          <p:attrName>ppt_x</p:attrName>
                                        </p:attrNameLst>
                                      </p:cBhvr>
                                      <p:tavLst>
                                        <p:tav tm="100000">
                                          <p:val>
                                            <p:strVal val="#ppt_x"/>
                                          </p:val>
                                        </p:tav>
                                        <p:tav>
                                          <p:val>
                                            <p:strVal val="#ppt_x"/>
                                          </p:val>
                                        </p:tav>
                                      </p:tavLst>
                                    </p:anim>
                                    <p:anim calcmode="lin" valueType="num">
                                      <p:cBhvr>
                                        <p:cTn id="14" dur="500" fill="hold"/>
                                        <p:tgtEl>
                                          <p:spTgt spid="92165">
                                            <p:txEl>
                                              <p:pRg st="9" end="9"/>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92165">
                                            <p:txEl>
                                              <p:pRg st="10" end="10"/>
                                            </p:txEl>
                                          </p:spTgt>
                                        </p:tgtEl>
                                        <p:attrNameLst>
                                          <p:attrName>style.visibility</p:attrName>
                                        </p:attrNameLst>
                                      </p:cBhvr>
                                      <p:to>
                                        <p:strVal val="visible"/>
                                      </p:to>
                                    </p:set>
                                    <p:anim calcmode="lin" valueType="num">
                                      <p:cBhvr>
                                        <p:cTn id="19" dur="500" fill="hold"/>
                                        <p:tgtEl>
                                          <p:spTgt spid="92165">
                                            <p:txEl>
                                              <p:pRg st="10" end="10"/>
                                            </p:txEl>
                                          </p:spTgt>
                                        </p:tgtEl>
                                        <p:attrNameLst>
                                          <p:attrName>ppt_x</p:attrName>
                                        </p:attrNameLst>
                                      </p:cBhvr>
                                      <p:tavLst>
                                        <p:tav tm="100000">
                                          <p:val>
                                            <p:strVal val="#ppt_x"/>
                                          </p:val>
                                        </p:tav>
                                        <p:tav>
                                          <p:val>
                                            <p:strVal val="#ppt_x"/>
                                          </p:val>
                                        </p:tav>
                                      </p:tavLst>
                                    </p:anim>
                                    <p:anim calcmode="lin" valueType="num">
                                      <p:cBhvr>
                                        <p:cTn id="20" dur="500" fill="hold"/>
                                        <p:tgtEl>
                                          <p:spTgt spid="92165">
                                            <p:txEl>
                                              <p:pRg st="10" end="10"/>
                                            </p:txEl>
                                          </p:spTgt>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92165">
                                            <p:txEl>
                                              <p:pRg st="11" end="11"/>
                                            </p:txEl>
                                          </p:spTgt>
                                        </p:tgtEl>
                                        <p:attrNameLst>
                                          <p:attrName>style.visibility</p:attrName>
                                        </p:attrNameLst>
                                      </p:cBhvr>
                                      <p:to>
                                        <p:strVal val="visible"/>
                                      </p:to>
                                    </p:set>
                                    <p:anim calcmode="lin" valueType="num">
                                      <p:cBhvr>
                                        <p:cTn id="25" dur="500" fill="hold"/>
                                        <p:tgtEl>
                                          <p:spTgt spid="92165">
                                            <p:txEl>
                                              <p:pRg st="11" end="11"/>
                                            </p:txEl>
                                          </p:spTgt>
                                        </p:tgtEl>
                                        <p:attrNameLst>
                                          <p:attrName>ppt_x</p:attrName>
                                        </p:attrNameLst>
                                      </p:cBhvr>
                                      <p:tavLst>
                                        <p:tav tm="100000">
                                          <p:val>
                                            <p:strVal val="#ppt_x"/>
                                          </p:val>
                                        </p:tav>
                                        <p:tav>
                                          <p:val>
                                            <p:strVal val="#ppt_x"/>
                                          </p:val>
                                        </p:tav>
                                      </p:tavLst>
                                    </p:anim>
                                    <p:anim calcmode="lin" valueType="num">
                                      <p:cBhvr>
                                        <p:cTn id="26" dur="500" fill="hold"/>
                                        <p:tgtEl>
                                          <p:spTgt spid="92165">
                                            <p:txEl>
                                              <p:pRg st="11" end="11"/>
                                            </p:txEl>
                                          </p:spTgt>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92165">
                                            <p:txEl>
                                              <p:pRg st="12" end="12"/>
                                            </p:txEl>
                                          </p:spTgt>
                                        </p:tgtEl>
                                        <p:attrNameLst>
                                          <p:attrName>style.visibility</p:attrName>
                                        </p:attrNameLst>
                                      </p:cBhvr>
                                      <p:to>
                                        <p:strVal val="visible"/>
                                      </p:to>
                                    </p:set>
                                    <p:anim calcmode="lin" valueType="num">
                                      <p:cBhvr>
                                        <p:cTn id="31" dur="500" fill="hold"/>
                                        <p:tgtEl>
                                          <p:spTgt spid="92165">
                                            <p:txEl>
                                              <p:pRg st="12" end="12"/>
                                            </p:txEl>
                                          </p:spTgt>
                                        </p:tgtEl>
                                        <p:attrNameLst>
                                          <p:attrName>ppt_x</p:attrName>
                                        </p:attrNameLst>
                                      </p:cBhvr>
                                      <p:tavLst>
                                        <p:tav tm="100000">
                                          <p:val>
                                            <p:strVal val="#ppt_x"/>
                                          </p:val>
                                        </p:tav>
                                        <p:tav>
                                          <p:val>
                                            <p:strVal val="#ppt_x"/>
                                          </p:val>
                                        </p:tav>
                                      </p:tavLst>
                                    </p:anim>
                                    <p:anim calcmode="lin" valueType="num">
                                      <p:cBhvr>
                                        <p:cTn id="32" dur="500" fill="hold"/>
                                        <p:tgtEl>
                                          <p:spTgt spid="92165">
                                            <p:txEl>
                                              <p:pRg st="12" end="12"/>
                                            </p:txEl>
                                          </p:spTgt>
                                        </p:tgtEl>
                                        <p:attrNameLst>
                                          <p:attrName>ppt_y</p:attrName>
                                        </p:attrNameLst>
                                      </p:cBhvr>
                                      <p:tavLst>
                                        <p:tav tm="100000">
                                          <p:val>
                                            <p:strVal val="1+#ppt_h/2"/>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92165">
                                            <p:txEl>
                                              <p:pRg st="13" end="13"/>
                                            </p:txEl>
                                          </p:spTgt>
                                        </p:tgtEl>
                                        <p:attrNameLst>
                                          <p:attrName>style.visibility</p:attrName>
                                        </p:attrNameLst>
                                      </p:cBhvr>
                                      <p:to>
                                        <p:strVal val="visible"/>
                                      </p:to>
                                    </p:set>
                                    <p:anim calcmode="lin" valueType="num">
                                      <p:cBhvr>
                                        <p:cTn id="37" dur="500" fill="hold"/>
                                        <p:tgtEl>
                                          <p:spTgt spid="92165">
                                            <p:txEl>
                                              <p:pRg st="13" end="13"/>
                                            </p:txEl>
                                          </p:spTgt>
                                        </p:tgtEl>
                                        <p:attrNameLst>
                                          <p:attrName>ppt_x</p:attrName>
                                        </p:attrNameLst>
                                      </p:cBhvr>
                                      <p:tavLst>
                                        <p:tav tm="100000">
                                          <p:val>
                                            <p:strVal val="#ppt_x"/>
                                          </p:val>
                                        </p:tav>
                                        <p:tav>
                                          <p:val>
                                            <p:strVal val="#ppt_x"/>
                                          </p:val>
                                        </p:tav>
                                      </p:tavLst>
                                    </p:anim>
                                    <p:anim calcmode="lin" valueType="num">
                                      <p:cBhvr>
                                        <p:cTn id="38" dur="500" fill="hold"/>
                                        <p:tgtEl>
                                          <p:spTgt spid="92165">
                                            <p:txEl>
                                              <p:pRg st="13" end="1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4816</TotalTime>
  <Words>7820</Words>
  <Application>Microsoft Macintosh PowerPoint</Application>
  <PresentationFormat>Presentazione su schermo (4:3)</PresentationFormat>
  <Paragraphs>994</Paragraphs>
  <Slides>90</Slides>
  <Notes>70</Notes>
  <HiddenSlides>0</HiddenSlides>
  <MMClips>1</MMClips>
  <ScaleCrop>false</ScaleCrop>
  <HeadingPairs>
    <vt:vector size="6" baseType="variant">
      <vt:variant>
        <vt:lpstr>Tema</vt:lpstr>
      </vt:variant>
      <vt:variant>
        <vt:i4>1</vt:i4>
      </vt:variant>
      <vt:variant>
        <vt:lpstr>Server OLE incorporati</vt:lpstr>
      </vt:variant>
      <vt:variant>
        <vt:i4>0</vt:i4>
      </vt:variant>
      <vt:variant>
        <vt:lpstr>Titoli diapositive</vt:lpstr>
      </vt:variant>
      <vt:variant>
        <vt:i4>90</vt:i4>
      </vt:variant>
    </vt:vector>
  </HeadingPairs>
  <TitlesOfParts>
    <vt:vector size="91" baseType="lpstr">
      <vt:lpstr>Tema di Office</vt:lpstr>
      <vt:lpstr>GAIA - Gruppo Abusi Infanzia Adolescenza-</vt:lpstr>
      <vt:lpstr>Presentazione di PowerPoint</vt:lpstr>
      <vt:lpstr>Presentazione di PowerPoint</vt:lpstr>
      <vt:lpstr>Presentazione di PowerPoint</vt:lpstr>
      <vt:lpstr>GAIA - Gruppo Abusi Infanzia Adolescenza-</vt:lpstr>
      <vt:lpstr>GAIA - Gruppo Abusi Infanzia Adolescenza-</vt:lpstr>
      <vt:lpstr>GAIA - Gruppo Abusi Infanzia Adolescenza-</vt:lpstr>
      <vt:lpstr>Presentazione di PowerPoint</vt:lpstr>
      <vt:lpstr>Presentazione di PowerPoint</vt:lpstr>
      <vt:lpstr>GAIA - Gruppo Abusi Infanzia Adolescenza-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DIRITTI DEI BAMBINI </vt:lpstr>
      <vt:lpstr>  </vt:lpstr>
      <vt:lpstr> CHILD ABUSE </vt:lpstr>
      <vt:lpstr>Presentazione di PowerPoint</vt:lpstr>
      <vt:lpstr>Presentazione di PowerPoint</vt:lpstr>
      <vt:lpstr>Presentazione di PowerPoint</vt:lpstr>
      <vt:lpstr>Presentazione di PowerPoint</vt:lpstr>
      <vt:lpstr>Presentazione di PowerPoint</vt:lpstr>
      <vt:lpstr>Presentazione di PowerPoint</vt:lpstr>
      <vt:lpstr> ABUSO SESSUALE SUI MINORI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Diffusione</vt:lpstr>
      <vt:lpstr>Presentazione di PowerPoint</vt:lpstr>
      <vt:lpstr>Nel MONDO</vt:lpstr>
      <vt:lpstr>In EUROPA</vt:lpstr>
      <vt:lpstr>In ITALIA</vt:lpstr>
      <vt:lpstr>Presentazione di PowerPoint</vt:lpstr>
      <vt:lpstr>Le conseguenze mediche e psicologiche della violenza diretta ed indiretta: luci ed ombre </vt:lpstr>
      <vt:lpstr>Presentazione di PowerPoint</vt:lpstr>
      <vt:lpstr>Presentazione di PowerPoint</vt:lpstr>
      <vt:lpstr>Presentazione di PowerPoint</vt:lpstr>
      <vt:lpstr>Presentazione di PowerPoint</vt:lpstr>
      <vt:lpstr>Conseguenze mediche e psicologiche della violenza diretta ed indiretta: luci ed ombre </vt:lpstr>
      <vt:lpstr>Presentazione di PowerPoint</vt:lpstr>
      <vt:lpstr>Presentazione di PowerPoint</vt:lpstr>
      <vt:lpstr>Presentazione di PowerPoint</vt:lpstr>
      <vt:lpstr>Presentazione di PowerPoint</vt:lpstr>
      <vt:lpstr>Conseguenze mediche e psicologiche della violenza diretta ed indiretta: luci ed ombre </vt:lpstr>
      <vt:lpstr>Presentazione di PowerPoint</vt:lpstr>
      <vt:lpstr>Conseguenze mediche e psicologiche della violenza diretta ed indiretta: luci ed ombre </vt:lpstr>
      <vt:lpstr>Presentazione di PowerPoint</vt:lpstr>
      <vt:lpstr>Presentazione di PowerPoint</vt:lpstr>
      <vt:lpstr>Presentazione di PowerPoint</vt:lpstr>
      <vt:lpstr>Presentazione di PowerPoint</vt:lpstr>
      <vt:lpstr>Presentazione di PowerPoint</vt:lpstr>
      <vt:lpstr>            </vt:lpstr>
      <vt:lpstr>Conseguenze mediche e psicologiche della violenza diretta ed indiretta : luci ed ombre</vt:lpstr>
      <vt:lpstr>Presentazione di PowerPoint</vt:lpstr>
      <vt:lpstr>Il minore sospetto vittima di abuso in PS: luci ed ombre  </vt:lpstr>
      <vt:lpstr>Presentazione di PowerPoint</vt:lpstr>
      <vt:lpstr>Presentazione di PowerPoint</vt:lpstr>
      <vt:lpstr>Presentazione di PowerPoint</vt:lpstr>
      <vt:lpstr>Presentazione di PowerPoint</vt:lpstr>
      <vt:lpstr>Conseguenze mediche e psicologiche della violenza diretta ed indiretta: luci ed ombre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Conseguenze mediche e psicologiche della violenza diretta ed indiretta: luci ed ombre  </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Tommaso</dc:creator>
  <cp:lastModifiedBy>maria cristina  stefanini</cp:lastModifiedBy>
  <cp:revision>662</cp:revision>
  <cp:lastPrinted>1601-01-01T00:00:00Z</cp:lastPrinted>
  <dcterms:created xsi:type="dcterms:W3CDTF">2011-04-10T22:09:53Z</dcterms:created>
  <dcterms:modified xsi:type="dcterms:W3CDTF">2019-05-20T19:22:07Z</dcterms:modified>
</cp:coreProperties>
</file>