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84" r:id="rId3"/>
    <p:sldId id="286" r:id="rId4"/>
    <p:sldId id="287" r:id="rId5"/>
    <p:sldId id="298" r:id="rId6"/>
    <p:sldId id="485" r:id="rId7"/>
    <p:sldId id="487" r:id="rId8"/>
    <p:sldId id="486" r:id="rId9"/>
    <p:sldId id="490" r:id="rId10"/>
    <p:sldId id="492" r:id="rId11"/>
    <p:sldId id="489"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991510-9B2C-4E4F-B3AF-15BFF39DDC6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005848B-81D0-409F-8046-AFC4FD82EB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8800A49-9018-46A9-8E8C-EFA0468CA51C}"/>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5" name="Segnaposto piè di pagina 4">
            <a:extLst>
              <a:ext uri="{FF2B5EF4-FFF2-40B4-BE49-F238E27FC236}">
                <a16:creationId xmlns:a16="http://schemas.microsoft.com/office/drawing/2014/main" id="{131230B6-1A0D-444B-A77F-EE302DCB79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F018531-1EF1-4CAC-B10A-AE012B1D5389}"/>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230280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385A7-BCAF-4263-83C7-9DBC7740469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FD6F0FC-982A-424C-BBB0-42D665B3FF0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1BED7B-E740-499C-A3F4-4160F7A8AF4D}"/>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5" name="Segnaposto piè di pagina 4">
            <a:extLst>
              <a:ext uri="{FF2B5EF4-FFF2-40B4-BE49-F238E27FC236}">
                <a16:creationId xmlns:a16="http://schemas.microsoft.com/office/drawing/2014/main" id="{F975AC27-1C71-4F3C-AAB3-7E590C363AF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F2BD9E-C94E-4195-92D2-D335C5F8D530}"/>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3315663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973CEF7-E946-4273-8BA5-6B6905CC237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5E9E0C3-5863-49A5-B93E-DFB455090DA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F5850B-32EA-48E1-8483-105DCD15DE10}"/>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5" name="Segnaposto piè di pagina 4">
            <a:extLst>
              <a:ext uri="{FF2B5EF4-FFF2-40B4-BE49-F238E27FC236}">
                <a16:creationId xmlns:a16="http://schemas.microsoft.com/office/drawing/2014/main" id="{71AA6641-DF8E-47D7-8E1A-4FF527740C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039C54-D065-40F2-8D2B-CF351AF98DB0}"/>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1397427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C222A0-0D7E-45BC-94C2-670837790AC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274CC94-56BD-4F7C-9A3F-4065AB1A631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F40DBFA-B64C-4DEE-B7A5-BEE894B37000}"/>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5" name="Segnaposto piè di pagina 4">
            <a:extLst>
              <a:ext uri="{FF2B5EF4-FFF2-40B4-BE49-F238E27FC236}">
                <a16:creationId xmlns:a16="http://schemas.microsoft.com/office/drawing/2014/main" id="{E9BECE32-1CEC-4283-BFC1-ADA6FEC7D9C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214618-01B3-4293-A50F-83C4AFDD52CB}"/>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207952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3B720A-C77C-4963-BC87-EECD924A7FA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581BC9A-54A5-4E2A-B8DA-249571735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724C321-DF02-439D-8C76-63D30DB35546}"/>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5" name="Segnaposto piè di pagina 4">
            <a:extLst>
              <a:ext uri="{FF2B5EF4-FFF2-40B4-BE49-F238E27FC236}">
                <a16:creationId xmlns:a16="http://schemas.microsoft.com/office/drawing/2014/main" id="{15C82BF5-B7A0-479D-B485-E6F8A43ED97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91D884-7B73-4D60-8EC7-B5D12095E5FC}"/>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218783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441B99-8AAE-4FA6-8C24-7D637A11207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7BCEBEB-2076-4F2F-8DA1-6EEA289F505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44ED219-0902-4F0E-882C-F0D4686B61E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A8FC6A7-5324-4FA2-9C37-E124D8EFFC51}"/>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6" name="Segnaposto piè di pagina 5">
            <a:extLst>
              <a:ext uri="{FF2B5EF4-FFF2-40B4-BE49-F238E27FC236}">
                <a16:creationId xmlns:a16="http://schemas.microsoft.com/office/drawing/2014/main" id="{9296D919-FFBE-45BE-8B5F-E6E2AE7584B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26770EE-2AD3-448E-B528-86440CF9D6C0}"/>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173968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596AF6-0209-487A-9D18-FFB0A500349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505760D-A1C6-4948-8888-953BCDCEFB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E8C225E-628B-4C48-8483-8746817665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D737C5B-251C-4D89-85D6-F28109CF8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6BF0CCD-FD30-428B-B47B-7747ADB9591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213766A-957F-4AC2-AE83-3DE4E935BDFD}"/>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8" name="Segnaposto piè di pagina 7">
            <a:extLst>
              <a:ext uri="{FF2B5EF4-FFF2-40B4-BE49-F238E27FC236}">
                <a16:creationId xmlns:a16="http://schemas.microsoft.com/office/drawing/2014/main" id="{4B5571C9-2D99-4AFB-A0AB-AB746B79F56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E456673-E575-4AE0-8611-F01EB1B5C222}"/>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750128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E564F9-BA0C-4BBA-911F-5C0C87FA781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3D9B658-4751-49D7-966F-ADEF128D06E7}"/>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4" name="Segnaposto piè di pagina 3">
            <a:extLst>
              <a:ext uri="{FF2B5EF4-FFF2-40B4-BE49-F238E27FC236}">
                <a16:creationId xmlns:a16="http://schemas.microsoft.com/office/drawing/2014/main" id="{20EE003F-FC7C-4BDF-8B8A-34FC597919C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EC88EB6-56FC-4852-BD5F-140DEDBC9443}"/>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375565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E0E8201-76AE-4D6F-A8A6-D23E3EB5CC66}"/>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3" name="Segnaposto piè di pagina 2">
            <a:extLst>
              <a:ext uri="{FF2B5EF4-FFF2-40B4-BE49-F238E27FC236}">
                <a16:creationId xmlns:a16="http://schemas.microsoft.com/office/drawing/2014/main" id="{62C85991-3E45-40F9-AA12-A2D24A04E69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A6B7B34-A15B-4F35-B561-6BB993341C5A}"/>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526893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9F0CF-FA42-49D7-BAED-9E87F80BCF5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9CB265B-81B3-4467-B4D1-626DECAC41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4E17CF0-6B8D-4E79-9B73-D57640BB7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A53C3FF-5A93-42AD-AA87-5B22CC831BC1}"/>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6" name="Segnaposto piè di pagina 5">
            <a:extLst>
              <a:ext uri="{FF2B5EF4-FFF2-40B4-BE49-F238E27FC236}">
                <a16:creationId xmlns:a16="http://schemas.microsoft.com/office/drawing/2014/main" id="{8D2F1F7E-0082-4724-812C-D4BB3DA1765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E3A5FF-7243-44B1-A2D6-4DE4FFA8CD33}"/>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3341403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958964-14CA-40CD-81A7-DDFC56A321B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6601103-0BE2-433B-9061-BC8188260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64FE92E-F156-4A37-B323-5A05D1337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BB05CBA-1FFE-445B-A546-F3360698D798}"/>
              </a:ext>
            </a:extLst>
          </p:cNvPr>
          <p:cNvSpPr>
            <a:spLocks noGrp="1"/>
          </p:cNvSpPr>
          <p:nvPr>
            <p:ph type="dt" sz="half" idx="10"/>
          </p:nvPr>
        </p:nvSpPr>
        <p:spPr/>
        <p:txBody>
          <a:bodyPr/>
          <a:lstStyle/>
          <a:p>
            <a:fld id="{12D39471-2978-4B00-AAA0-5924D380731C}" type="datetimeFigureOut">
              <a:rPr lang="it-IT" smtClean="0"/>
              <a:t>11/03/2020</a:t>
            </a:fld>
            <a:endParaRPr lang="it-IT"/>
          </a:p>
        </p:txBody>
      </p:sp>
      <p:sp>
        <p:nvSpPr>
          <p:cNvPr id="6" name="Segnaposto piè di pagina 5">
            <a:extLst>
              <a:ext uri="{FF2B5EF4-FFF2-40B4-BE49-F238E27FC236}">
                <a16:creationId xmlns:a16="http://schemas.microsoft.com/office/drawing/2014/main" id="{5C157F93-7744-43C5-AD59-2940AD56F06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987605F-69DB-41BE-9D13-75B7570FD06D}"/>
              </a:ext>
            </a:extLst>
          </p:cNvPr>
          <p:cNvSpPr>
            <a:spLocks noGrp="1"/>
          </p:cNvSpPr>
          <p:nvPr>
            <p:ph type="sldNum" sz="quarter" idx="12"/>
          </p:nvPr>
        </p:nvSpPr>
        <p:spPr/>
        <p:txBody>
          <a:bodyPr/>
          <a:lstStyle/>
          <a:p>
            <a:fld id="{B0E3A85C-BFDC-4F62-9E4E-1C106CA8CA58}" type="slidenum">
              <a:rPr lang="it-IT" smtClean="0"/>
              <a:t>‹N›</a:t>
            </a:fld>
            <a:endParaRPr lang="it-IT"/>
          </a:p>
        </p:txBody>
      </p:sp>
    </p:spTree>
    <p:extLst>
      <p:ext uri="{BB962C8B-B14F-4D97-AF65-F5344CB8AC3E}">
        <p14:creationId xmlns:p14="http://schemas.microsoft.com/office/powerpoint/2010/main" val="333397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EB12B53-DF8A-46A0-8C5F-F903C5A94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D61AEC-AACE-4E78-AAC7-7B72997DEE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63EF9C-9C3A-43EF-A1B7-1C5E8E4435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39471-2978-4B00-AAA0-5924D380731C}" type="datetimeFigureOut">
              <a:rPr lang="it-IT" smtClean="0"/>
              <a:t>11/03/2020</a:t>
            </a:fld>
            <a:endParaRPr lang="it-IT"/>
          </a:p>
        </p:txBody>
      </p:sp>
      <p:sp>
        <p:nvSpPr>
          <p:cNvPr id="5" name="Segnaposto piè di pagina 4">
            <a:extLst>
              <a:ext uri="{FF2B5EF4-FFF2-40B4-BE49-F238E27FC236}">
                <a16:creationId xmlns:a16="http://schemas.microsoft.com/office/drawing/2014/main" id="{9F82B5B5-A8D9-4FE4-9DE0-5AD94C338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0634386-7420-4934-A939-40114117C0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A85C-BFDC-4F62-9E4E-1C106CA8CA58}" type="slidenum">
              <a:rPr lang="it-IT" smtClean="0"/>
              <a:t>‹N›</a:t>
            </a:fld>
            <a:endParaRPr lang="it-IT"/>
          </a:p>
        </p:txBody>
      </p:sp>
    </p:spTree>
    <p:extLst>
      <p:ext uri="{BB962C8B-B14F-4D97-AF65-F5344CB8AC3E}">
        <p14:creationId xmlns:p14="http://schemas.microsoft.com/office/powerpoint/2010/main" val="86030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569CCE4B-AC68-4604-B597-8849B3E73617}"/>
              </a:ext>
            </a:extLst>
          </p:cNvPr>
          <p:cNvGraphicFramePr>
            <a:graphicFrameLocks noGrp="1"/>
          </p:cNvGraphicFramePr>
          <p:nvPr/>
        </p:nvGraphicFramePr>
        <p:xfrm>
          <a:off x="2595564" y="142875"/>
          <a:ext cx="7358061" cy="6146800"/>
        </p:xfrm>
        <a:graphic>
          <a:graphicData uri="http://schemas.openxmlformats.org/drawingml/2006/table">
            <a:tbl>
              <a:tblPr firstRow="1" bandRow="1">
                <a:tableStyleId>{5C22544A-7EE6-4342-B048-85BDC9FD1C3A}</a:tableStyleId>
              </a:tblPr>
              <a:tblGrid>
                <a:gridCol w="2452687">
                  <a:extLst>
                    <a:ext uri="{9D8B030D-6E8A-4147-A177-3AD203B41FA5}">
                      <a16:colId xmlns:a16="http://schemas.microsoft.com/office/drawing/2014/main" val="20000"/>
                    </a:ext>
                  </a:extLst>
                </a:gridCol>
                <a:gridCol w="2452687">
                  <a:extLst>
                    <a:ext uri="{9D8B030D-6E8A-4147-A177-3AD203B41FA5}">
                      <a16:colId xmlns:a16="http://schemas.microsoft.com/office/drawing/2014/main" val="20001"/>
                    </a:ext>
                  </a:extLst>
                </a:gridCol>
                <a:gridCol w="2452687">
                  <a:extLst>
                    <a:ext uri="{9D8B030D-6E8A-4147-A177-3AD203B41FA5}">
                      <a16:colId xmlns:a16="http://schemas.microsoft.com/office/drawing/2014/main" val="20002"/>
                    </a:ext>
                  </a:extLst>
                </a:gridCol>
              </a:tblGrid>
              <a:tr h="370840">
                <a:tc>
                  <a:txBody>
                    <a:bodyPr/>
                    <a:lstStyle/>
                    <a:p>
                      <a:r>
                        <a:rPr lang="it-IT" dirty="0"/>
                        <a:t>1. ESPLORARE</a:t>
                      </a:r>
                    </a:p>
                  </a:txBody>
                  <a:tcPr>
                    <a:solidFill>
                      <a:srgbClr val="FF0000"/>
                    </a:solidFill>
                  </a:tcPr>
                </a:tc>
                <a:tc>
                  <a:txBody>
                    <a:bodyPr/>
                    <a:lstStyle/>
                    <a:p>
                      <a:r>
                        <a:rPr lang="it-IT" dirty="0"/>
                        <a:t>2. COMPRENDERE</a:t>
                      </a:r>
                    </a:p>
                  </a:txBody>
                  <a:tcPr>
                    <a:solidFill>
                      <a:srgbClr val="FF0000"/>
                    </a:solidFill>
                  </a:tcPr>
                </a:tc>
                <a:tc>
                  <a:txBody>
                    <a:bodyPr/>
                    <a:lstStyle/>
                    <a:p>
                      <a:r>
                        <a:rPr lang="it-IT" dirty="0"/>
                        <a:t>3. AGIRE</a:t>
                      </a:r>
                    </a:p>
                  </a:txBody>
                  <a:tcPr>
                    <a:solidFill>
                      <a:srgbClr val="FF0000"/>
                    </a:solidFill>
                  </a:tcPr>
                </a:tc>
                <a:extLst>
                  <a:ext uri="{0D108BD9-81ED-4DB2-BD59-A6C34878D82A}">
                    <a16:rowId xmlns:a16="http://schemas.microsoft.com/office/drawing/2014/main" val="10000"/>
                  </a:ext>
                </a:extLst>
              </a:tr>
              <a:tr h="370840">
                <a:tc>
                  <a:txBody>
                    <a:bodyPr/>
                    <a:lstStyle/>
                    <a:p>
                      <a:r>
                        <a:rPr lang="it-IT" i="1" baseline="0" dirty="0">
                          <a:solidFill>
                            <a:schemeClr val="bg1"/>
                          </a:solidFill>
                        </a:rPr>
                        <a:t>Partecipare</a:t>
                      </a:r>
                    </a:p>
                  </a:txBody>
                  <a:tcPr>
                    <a:solidFill>
                      <a:schemeClr val="tx2">
                        <a:lumMod val="60000"/>
                        <a:lumOff val="40000"/>
                      </a:schemeClr>
                    </a:solidFill>
                  </a:tcPr>
                </a:tc>
                <a:tc>
                  <a:txBody>
                    <a:bodyPr/>
                    <a:lstStyle/>
                    <a:p>
                      <a:r>
                        <a:rPr lang="it-IT" i="1" baseline="0" dirty="0">
                          <a:solidFill>
                            <a:schemeClr val="bg1"/>
                          </a:solidFill>
                        </a:rPr>
                        <a:t>Empatia intercambiabile</a:t>
                      </a:r>
                    </a:p>
                  </a:txBody>
                  <a:tcPr>
                    <a:solidFill>
                      <a:schemeClr val="tx2">
                        <a:lumMod val="60000"/>
                        <a:lumOff val="40000"/>
                      </a:schemeClr>
                    </a:solidFill>
                  </a:tcPr>
                </a:tc>
                <a:tc>
                  <a:txBody>
                    <a:bodyPr/>
                    <a:lstStyle/>
                    <a:p>
                      <a:r>
                        <a:rPr lang="it-IT" i="1" baseline="0" dirty="0" err="1">
                          <a:solidFill>
                            <a:schemeClr val="bg1"/>
                          </a:solidFill>
                        </a:rPr>
                        <a:t>Decision</a:t>
                      </a:r>
                      <a:r>
                        <a:rPr lang="it-IT" i="1" baseline="0" dirty="0">
                          <a:solidFill>
                            <a:schemeClr val="bg1"/>
                          </a:solidFill>
                        </a:rPr>
                        <a:t> </a:t>
                      </a:r>
                      <a:r>
                        <a:rPr lang="it-IT" i="1" baseline="0" dirty="0" err="1">
                          <a:solidFill>
                            <a:schemeClr val="bg1"/>
                          </a:solidFill>
                        </a:rPr>
                        <a:t>making</a:t>
                      </a:r>
                      <a:endParaRPr lang="it-IT" i="1" baseline="0"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1"/>
                  </a:ext>
                </a:extLst>
              </a:tr>
              <a:tr h="370840">
                <a:tc>
                  <a:txBody>
                    <a:bodyPr/>
                    <a:lstStyle/>
                    <a:p>
                      <a:r>
                        <a:rPr lang="it-IT" dirty="0"/>
                        <a:t>        Contatto oculare</a:t>
                      </a:r>
                    </a:p>
                  </a:txBody>
                  <a:tcPr>
                    <a:solidFill>
                      <a:schemeClr val="bg2"/>
                    </a:solidFill>
                  </a:tcPr>
                </a:tc>
                <a:tc>
                  <a:txBody>
                    <a:bodyPr/>
                    <a:lstStyle/>
                    <a:p>
                      <a:r>
                        <a:rPr lang="it-IT" dirty="0"/>
                        <a:t>    Affermare sentimenti e contenuti</a:t>
                      </a:r>
                    </a:p>
                  </a:txBody>
                  <a:tcPr>
                    <a:solidFill>
                      <a:schemeClr val="bg2"/>
                    </a:solidFill>
                  </a:tcPr>
                </a:tc>
                <a:tc>
                  <a:txBody>
                    <a:bodyPr/>
                    <a:lstStyle/>
                    <a:p>
                      <a:r>
                        <a:rPr lang="it-IT" dirty="0"/>
                        <a:t>Decidere</a:t>
                      </a:r>
                    </a:p>
                  </a:txBody>
                  <a:tcPr>
                    <a:solidFill>
                      <a:schemeClr val="bg2"/>
                    </a:solidFill>
                  </a:tcPr>
                </a:tc>
                <a:extLst>
                  <a:ext uri="{0D108BD9-81ED-4DB2-BD59-A6C34878D82A}">
                    <a16:rowId xmlns:a16="http://schemas.microsoft.com/office/drawing/2014/main" val="10002"/>
                  </a:ext>
                </a:extLst>
              </a:tr>
              <a:tr h="370840">
                <a:tc>
                  <a:txBody>
                    <a:bodyPr/>
                    <a:lstStyle/>
                    <a:p>
                      <a:r>
                        <a:rPr lang="it-IT" dirty="0"/>
                        <a:t>        Linguaggio corporeo</a:t>
                      </a:r>
                    </a:p>
                  </a:txBody>
                  <a:tcPr>
                    <a:solidFill>
                      <a:schemeClr val="bg2"/>
                    </a:solidFill>
                  </a:tcPr>
                </a:tc>
                <a:tc>
                  <a:txBody>
                    <a:bodyPr/>
                    <a:lstStyle/>
                    <a:p>
                      <a:r>
                        <a:rPr lang="it-IT" dirty="0" err="1"/>
                        <a:t>Self-disclosure</a:t>
                      </a:r>
                      <a:endParaRPr lang="it-IT" dirty="0"/>
                    </a:p>
                  </a:txBody>
                  <a:tcPr>
                    <a:solidFill>
                      <a:schemeClr val="bg2"/>
                    </a:solidFill>
                  </a:tcPr>
                </a:tc>
                <a:tc>
                  <a:txBody>
                    <a:bodyPr/>
                    <a:lstStyle/>
                    <a:p>
                      <a:r>
                        <a:rPr lang="it-IT" dirty="0"/>
                        <a:t>Scegliere</a:t>
                      </a:r>
                    </a:p>
                  </a:txBody>
                  <a:tcPr>
                    <a:solidFill>
                      <a:schemeClr val="bg2"/>
                    </a:solidFill>
                  </a:tcPr>
                </a:tc>
                <a:extLst>
                  <a:ext uri="{0D108BD9-81ED-4DB2-BD59-A6C34878D82A}">
                    <a16:rowId xmlns:a16="http://schemas.microsoft.com/office/drawing/2014/main" val="10003"/>
                  </a:ext>
                </a:extLst>
              </a:tr>
              <a:tr h="370840">
                <a:tc>
                  <a:txBody>
                    <a:bodyPr/>
                    <a:lstStyle/>
                    <a:p>
                      <a:r>
                        <a:rPr lang="it-IT" dirty="0"/>
                        <a:t>        Allineamento verbale</a:t>
                      </a:r>
                    </a:p>
                  </a:txBody>
                  <a:tcPr>
                    <a:solidFill>
                      <a:schemeClr val="bg2"/>
                    </a:solidFill>
                  </a:tcPr>
                </a:tc>
                <a:tc>
                  <a:txBody>
                    <a:bodyPr/>
                    <a:lstStyle/>
                    <a:p>
                      <a:r>
                        <a:rPr lang="it-IT" dirty="0"/>
                        <a:t>Chiedere espressioni specifiche e concrete</a:t>
                      </a:r>
                    </a:p>
                  </a:txBody>
                  <a:tcPr>
                    <a:solidFill>
                      <a:schemeClr val="bg2"/>
                    </a:solidFill>
                  </a:tcPr>
                </a:tc>
                <a:tc>
                  <a:txBody>
                    <a:bodyPr/>
                    <a:lstStyle/>
                    <a:p>
                      <a:r>
                        <a:rPr lang="it-IT" dirty="0"/>
                        <a:t>Identificare le conseguenze</a:t>
                      </a:r>
                    </a:p>
                  </a:txBody>
                  <a:tcPr>
                    <a:solidFill>
                      <a:schemeClr val="bg2"/>
                    </a:solidFill>
                  </a:tcPr>
                </a:tc>
                <a:extLst>
                  <a:ext uri="{0D108BD9-81ED-4DB2-BD59-A6C34878D82A}">
                    <a16:rowId xmlns:a16="http://schemas.microsoft.com/office/drawing/2014/main" val="10004"/>
                  </a:ext>
                </a:extLst>
              </a:tr>
              <a:tr h="370840">
                <a:tc>
                  <a:txBody>
                    <a:bodyPr/>
                    <a:lstStyle/>
                    <a:p>
                      <a:endParaRPr lang="it-IT" dirty="0"/>
                    </a:p>
                  </a:txBody>
                  <a:tcPr>
                    <a:solidFill>
                      <a:schemeClr val="bg2"/>
                    </a:solidFill>
                  </a:tcPr>
                </a:tc>
                <a:tc>
                  <a:txBody>
                    <a:bodyPr/>
                    <a:lstStyle/>
                    <a:p>
                      <a:endParaRPr lang="it-IT" dirty="0"/>
                    </a:p>
                  </a:txBody>
                  <a:tcPr>
                    <a:solidFill>
                      <a:schemeClr val="bg2"/>
                    </a:solidFill>
                  </a:tcPr>
                </a:tc>
                <a:tc>
                  <a:txBody>
                    <a:bodyPr/>
                    <a:lstStyle/>
                    <a:p>
                      <a:endParaRPr lang="it-IT" dirty="0"/>
                    </a:p>
                  </a:txBody>
                  <a:tcPr>
                    <a:solidFill>
                      <a:schemeClr val="bg2"/>
                    </a:solidFill>
                  </a:tcPr>
                </a:tc>
                <a:extLst>
                  <a:ext uri="{0D108BD9-81ED-4DB2-BD59-A6C34878D82A}">
                    <a16:rowId xmlns:a16="http://schemas.microsoft.com/office/drawing/2014/main" val="10005"/>
                  </a:ext>
                </a:extLst>
              </a:tr>
              <a:tr h="370840">
                <a:tc>
                  <a:txBody>
                    <a:bodyPr/>
                    <a:lstStyle/>
                    <a:p>
                      <a:r>
                        <a:rPr lang="it-IT" i="1" baseline="0" dirty="0">
                          <a:solidFill>
                            <a:schemeClr val="bg1"/>
                          </a:solidFill>
                        </a:rPr>
                        <a:t>Domandare e riformulare</a:t>
                      </a:r>
                    </a:p>
                  </a:txBody>
                  <a:tcP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i="1" baseline="0" dirty="0">
                          <a:solidFill>
                            <a:schemeClr val="bg1"/>
                          </a:solidFill>
                        </a:rPr>
                        <a:t>Empatia additiva</a:t>
                      </a:r>
                    </a:p>
                  </a:txBody>
                  <a:tcPr>
                    <a:solidFill>
                      <a:schemeClr val="tx2">
                        <a:lumMod val="60000"/>
                        <a:lumOff val="40000"/>
                      </a:schemeClr>
                    </a:solidFill>
                  </a:tcPr>
                </a:tc>
                <a:tc>
                  <a:txBody>
                    <a:bodyPr/>
                    <a:lstStyle/>
                    <a:p>
                      <a:r>
                        <a:rPr lang="it-IT" baseline="0" dirty="0">
                          <a:solidFill>
                            <a:schemeClr val="bg1"/>
                          </a:solidFill>
                        </a:rPr>
                        <a:t>Contrattare</a:t>
                      </a:r>
                    </a:p>
                  </a:txBody>
                  <a:tcPr>
                    <a:solidFill>
                      <a:schemeClr val="tx2">
                        <a:lumMod val="60000"/>
                        <a:lumOff val="40000"/>
                      </a:schemeClr>
                    </a:solidFill>
                  </a:tcPr>
                </a:tc>
                <a:extLst>
                  <a:ext uri="{0D108BD9-81ED-4DB2-BD59-A6C34878D82A}">
                    <a16:rowId xmlns:a16="http://schemas.microsoft.com/office/drawing/2014/main" val="10006"/>
                  </a:ext>
                </a:extLst>
              </a:tr>
              <a:tr h="370840">
                <a:tc>
                  <a:txBody>
                    <a:bodyPr/>
                    <a:lstStyle/>
                    <a:p>
                      <a:r>
                        <a:rPr lang="it-IT" dirty="0"/>
                        <a:t>      Domande aperte</a:t>
                      </a:r>
                    </a:p>
                  </a:txBody>
                  <a:tcPr>
                    <a:solidFill>
                      <a:schemeClr val="bg2"/>
                    </a:solidFill>
                  </a:tcPr>
                </a:tc>
                <a:tc>
                  <a:txBody>
                    <a:bodyPr/>
                    <a:lstStyle/>
                    <a:p>
                      <a:r>
                        <a:rPr lang="it-IT" dirty="0"/>
                        <a:t>Immediatezza</a:t>
                      </a:r>
                    </a:p>
                  </a:txBody>
                  <a:tcPr>
                    <a:solidFill>
                      <a:schemeClr val="bg2"/>
                    </a:solidFill>
                  </a:tcPr>
                </a:tc>
                <a:tc>
                  <a:txBody>
                    <a:bodyPr/>
                    <a:lstStyle/>
                    <a:p>
                      <a:r>
                        <a:rPr lang="it-IT" dirty="0"/>
                        <a:t>Raggiungere un</a:t>
                      </a:r>
                      <a:r>
                        <a:rPr lang="it-IT" baseline="0" dirty="0"/>
                        <a:t> accordo</a:t>
                      </a:r>
                      <a:endParaRPr lang="it-IT" dirty="0"/>
                    </a:p>
                  </a:txBody>
                  <a:tcPr>
                    <a:solidFill>
                      <a:schemeClr val="bg2"/>
                    </a:solidFill>
                  </a:tcPr>
                </a:tc>
                <a:extLst>
                  <a:ext uri="{0D108BD9-81ED-4DB2-BD59-A6C34878D82A}">
                    <a16:rowId xmlns:a16="http://schemas.microsoft.com/office/drawing/2014/main" val="10007"/>
                  </a:ext>
                </a:extLst>
              </a:tr>
              <a:tr h="370840">
                <a:tc>
                  <a:txBody>
                    <a:bodyPr/>
                    <a:lstStyle/>
                    <a:p>
                      <a:r>
                        <a:rPr lang="it-IT" dirty="0"/>
                        <a:t>      Parafrasare</a:t>
                      </a:r>
                    </a:p>
                  </a:txBody>
                  <a:tcPr>
                    <a:solidFill>
                      <a:schemeClr val="bg2"/>
                    </a:solidFill>
                  </a:tcPr>
                </a:tc>
                <a:tc>
                  <a:txBody>
                    <a:bodyPr/>
                    <a:lstStyle/>
                    <a:p>
                      <a:r>
                        <a:rPr lang="it-IT" dirty="0"/>
                        <a:t>Identificazione dei</a:t>
                      </a:r>
                      <a:r>
                        <a:rPr lang="it-IT" baseline="0" dirty="0"/>
                        <a:t> problemi generali, delle azioni intraprese e dei sentimenti</a:t>
                      </a:r>
                      <a:endParaRPr lang="it-IT" dirty="0"/>
                    </a:p>
                  </a:txBody>
                  <a:tcPr>
                    <a:solidFill>
                      <a:schemeClr val="bg2"/>
                    </a:solidFill>
                  </a:tcPr>
                </a:tc>
                <a:tc>
                  <a:txBody>
                    <a:bodyPr/>
                    <a:lstStyle/>
                    <a:p>
                      <a:r>
                        <a:rPr lang="it-IT" dirty="0"/>
                        <a:t>Stabilire scadenze</a:t>
                      </a:r>
                    </a:p>
                  </a:txBody>
                  <a:tcPr>
                    <a:solidFill>
                      <a:schemeClr val="bg2"/>
                    </a:solidFill>
                  </a:tcPr>
                </a:tc>
                <a:extLst>
                  <a:ext uri="{0D108BD9-81ED-4DB2-BD59-A6C34878D82A}">
                    <a16:rowId xmlns:a16="http://schemas.microsoft.com/office/drawing/2014/main" val="10008"/>
                  </a:ext>
                </a:extLst>
              </a:tr>
              <a:tr h="370840">
                <a:tc>
                  <a:txBody>
                    <a:bodyPr/>
                    <a:lstStyle/>
                    <a:p>
                      <a:r>
                        <a:rPr lang="it-IT" dirty="0"/>
                        <a:t>      Riassumere</a:t>
                      </a:r>
                    </a:p>
                  </a:txBody>
                  <a:tcPr>
                    <a:solidFill>
                      <a:schemeClr val="bg2"/>
                    </a:solidFill>
                  </a:tcPr>
                </a:tc>
                <a:tc>
                  <a:txBody>
                    <a:bodyPr/>
                    <a:lstStyle/>
                    <a:p>
                      <a:r>
                        <a:rPr lang="it-IT" dirty="0"/>
                        <a:t>Confrontarsi prendendosi cura</a:t>
                      </a:r>
                    </a:p>
                  </a:txBody>
                  <a:tcPr>
                    <a:solidFill>
                      <a:schemeClr val="bg2"/>
                    </a:solidFill>
                  </a:tcPr>
                </a:tc>
                <a:tc>
                  <a:txBody>
                    <a:bodyPr/>
                    <a:lstStyle/>
                    <a:p>
                      <a:r>
                        <a:rPr lang="it-IT" dirty="0"/>
                        <a:t>Rivedere gli obiettivi e i comportamenti per raggiungere</a:t>
                      </a:r>
                      <a:r>
                        <a:rPr lang="it-IT" baseline="0" dirty="0"/>
                        <a:t> risultati</a:t>
                      </a:r>
                      <a:endParaRPr lang="it-IT" dirty="0"/>
                    </a:p>
                  </a:txBody>
                  <a:tcPr>
                    <a:solidFill>
                      <a:schemeClr val="bg2"/>
                    </a:solidFill>
                  </a:tcPr>
                </a:tc>
                <a:extLst>
                  <a:ext uri="{0D108BD9-81ED-4DB2-BD59-A6C34878D82A}">
                    <a16:rowId xmlns:a16="http://schemas.microsoft.com/office/drawing/2014/main" val="10009"/>
                  </a:ext>
                </a:extLst>
              </a:tr>
            </a:tbl>
          </a:graphicData>
        </a:graphic>
      </p:graphicFrame>
      <p:sp>
        <p:nvSpPr>
          <p:cNvPr id="5" name="Freccia in giù 4">
            <a:extLst>
              <a:ext uri="{FF2B5EF4-FFF2-40B4-BE49-F238E27FC236}">
                <a16:creationId xmlns:a16="http://schemas.microsoft.com/office/drawing/2014/main" id="{9A2749B5-48B6-4E9F-822D-67C690D1A078}"/>
              </a:ext>
            </a:extLst>
          </p:cNvPr>
          <p:cNvSpPr/>
          <p:nvPr/>
        </p:nvSpPr>
        <p:spPr>
          <a:xfrm rot="10800000">
            <a:off x="3238501" y="5786439"/>
            <a:ext cx="785813" cy="7143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 name="Audio 1">
            <a:hlinkClick r:id="" action="ppaction://media"/>
            <a:extLst>
              <a:ext uri="{FF2B5EF4-FFF2-40B4-BE49-F238E27FC236}">
                <a16:creationId xmlns:a16="http://schemas.microsoft.com/office/drawing/2014/main" id="{A5769AB2-87AB-4FAC-A18E-997CE72C44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683"/>
    </mc:Choice>
    <mc:Fallback>
      <p:transition spd="slow" advTm="169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5EF92DC2-292B-4C48-AFA1-2CA057C398AE}"/>
              </a:ext>
            </a:extLst>
          </p:cNvPr>
          <p:cNvSpPr>
            <a:spLocks noGrp="1"/>
          </p:cNvSpPr>
          <p:nvPr>
            <p:ph type="title"/>
          </p:nvPr>
        </p:nvSpPr>
        <p:spPr>
          <a:xfrm>
            <a:off x="1524000" y="0"/>
            <a:ext cx="8229600" cy="1143000"/>
          </a:xfrm>
        </p:spPr>
        <p:txBody>
          <a:bodyPr/>
          <a:lstStyle/>
          <a:p>
            <a:r>
              <a:rPr lang="it-IT" altLang="it-IT"/>
              <a:t>Esempio</a:t>
            </a:r>
          </a:p>
        </p:txBody>
      </p:sp>
      <p:sp>
        <p:nvSpPr>
          <p:cNvPr id="13315" name="Segnaposto contenuto 2">
            <a:extLst>
              <a:ext uri="{FF2B5EF4-FFF2-40B4-BE49-F238E27FC236}">
                <a16:creationId xmlns:a16="http://schemas.microsoft.com/office/drawing/2014/main" id="{DE9E5EDD-E2AC-4C46-A5E9-D14572F002B8}"/>
              </a:ext>
            </a:extLst>
          </p:cNvPr>
          <p:cNvSpPr>
            <a:spLocks noGrp="1"/>
          </p:cNvSpPr>
          <p:nvPr>
            <p:ph idx="1"/>
          </p:nvPr>
        </p:nvSpPr>
        <p:spPr>
          <a:xfrm>
            <a:off x="1925638" y="1274764"/>
            <a:ext cx="8229600" cy="1017587"/>
          </a:xfrm>
        </p:spPr>
        <p:txBody>
          <a:bodyPr/>
          <a:lstStyle/>
          <a:p>
            <a:pPr>
              <a:buFont typeface="Wingdings 2" panose="05020102010507070707" pitchFamily="18" charset="2"/>
              <a:buNone/>
            </a:pPr>
            <a:r>
              <a:rPr lang="it-IT" altLang="it-IT"/>
              <a:t>            Cliente: Da ieri sono depressa. Mi sembra di non riuscire a togliermi di dosso questa cappa.</a:t>
            </a:r>
          </a:p>
        </p:txBody>
      </p:sp>
      <p:sp>
        <p:nvSpPr>
          <p:cNvPr id="13317" name="CasellaDiTesto 6">
            <a:extLst>
              <a:ext uri="{FF2B5EF4-FFF2-40B4-BE49-F238E27FC236}">
                <a16:creationId xmlns:a16="http://schemas.microsoft.com/office/drawing/2014/main" id="{7111984E-5812-4BAE-9FEC-7BA36A35766D}"/>
              </a:ext>
            </a:extLst>
          </p:cNvPr>
          <p:cNvSpPr txBox="1">
            <a:spLocks noChangeArrowheads="1"/>
          </p:cNvSpPr>
          <p:nvPr/>
        </p:nvSpPr>
        <p:spPr bwMode="auto">
          <a:xfrm>
            <a:off x="2515393" y="2938818"/>
            <a:ext cx="71612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dirty="0"/>
              <a:t>Se chi ho davanti colloca temporalmente in modo definito il cambiamento del proprio stato d’animo (“da ieri”) io sono chiamato a esplorare le ragioni che hanno portato al cambiamento </a:t>
            </a:r>
          </a:p>
        </p:txBody>
      </p:sp>
      <p:sp>
        <p:nvSpPr>
          <p:cNvPr id="13318" name="CasellaDiTesto 9">
            <a:extLst>
              <a:ext uri="{FF2B5EF4-FFF2-40B4-BE49-F238E27FC236}">
                <a16:creationId xmlns:a16="http://schemas.microsoft.com/office/drawing/2014/main" id="{494CA6E4-3D90-4BD2-BC46-0EF3D1085EA8}"/>
              </a:ext>
            </a:extLst>
          </p:cNvPr>
          <p:cNvSpPr txBox="1">
            <a:spLocks noChangeArrowheads="1"/>
          </p:cNvSpPr>
          <p:nvPr/>
        </p:nvSpPr>
        <p:spPr bwMode="auto">
          <a:xfrm>
            <a:off x="2712244" y="5523622"/>
            <a:ext cx="6767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dirty="0"/>
              <a:t>Counselor: Perché da ieri è depressa?</a:t>
            </a:r>
          </a:p>
        </p:txBody>
      </p:sp>
      <p:pic>
        <p:nvPicPr>
          <p:cNvPr id="2" name="Audio 1">
            <a:hlinkClick r:id="" action="ppaction://media"/>
            <a:extLst>
              <a:ext uri="{FF2B5EF4-FFF2-40B4-BE49-F238E27FC236}">
                <a16:creationId xmlns:a16="http://schemas.microsoft.com/office/drawing/2014/main" id="{0115F990-5A57-4ED0-BC22-56167A77BA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125"/>
    </mc:Choice>
    <mc:Fallback>
      <p:transition spd="slow" advTm="15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D0F7404A-71C6-438B-8E7D-084911C90396}"/>
              </a:ext>
            </a:extLst>
          </p:cNvPr>
          <p:cNvSpPr>
            <a:spLocks noGrp="1"/>
          </p:cNvSpPr>
          <p:nvPr>
            <p:ph type="title"/>
          </p:nvPr>
        </p:nvSpPr>
        <p:spPr>
          <a:xfrm>
            <a:off x="1524000" y="0"/>
            <a:ext cx="8229600" cy="1143000"/>
          </a:xfrm>
        </p:spPr>
        <p:txBody>
          <a:bodyPr/>
          <a:lstStyle/>
          <a:p>
            <a:r>
              <a:rPr lang="it-IT" altLang="it-IT"/>
              <a:t>….e perchè?!</a:t>
            </a:r>
          </a:p>
        </p:txBody>
      </p:sp>
      <p:sp>
        <p:nvSpPr>
          <p:cNvPr id="14339" name="Segnaposto contenuto 2">
            <a:extLst>
              <a:ext uri="{FF2B5EF4-FFF2-40B4-BE49-F238E27FC236}">
                <a16:creationId xmlns:a16="http://schemas.microsoft.com/office/drawing/2014/main" id="{A0E06981-5DF8-41F7-9238-1E62C0068EC2}"/>
              </a:ext>
            </a:extLst>
          </p:cNvPr>
          <p:cNvSpPr>
            <a:spLocks noGrp="1"/>
          </p:cNvSpPr>
          <p:nvPr>
            <p:ph idx="1"/>
          </p:nvPr>
        </p:nvSpPr>
        <p:spPr>
          <a:xfrm>
            <a:off x="1714500" y="1162050"/>
            <a:ext cx="8229600" cy="2058988"/>
          </a:xfrm>
        </p:spPr>
        <p:txBody>
          <a:bodyPr/>
          <a:lstStyle/>
          <a:p>
            <a:r>
              <a:rPr lang="it-IT" altLang="it-IT"/>
              <a:t>La domanda “perché?” parte dal presupposto implicito che la persona conosca la risposta. Nella maggior parte dei casi il cliente non conosce il perché dei propri stati d’animo o dei propri comportamenti ed è lì proprio a chiederlo a noi</a:t>
            </a:r>
          </a:p>
          <a:p>
            <a:endParaRPr lang="it-IT" altLang="it-IT"/>
          </a:p>
        </p:txBody>
      </p:sp>
      <p:sp>
        <p:nvSpPr>
          <p:cNvPr id="14341" name="CasellaDiTesto 4">
            <a:extLst>
              <a:ext uri="{FF2B5EF4-FFF2-40B4-BE49-F238E27FC236}">
                <a16:creationId xmlns:a16="http://schemas.microsoft.com/office/drawing/2014/main" id="{D5C1CD2C-4E1F-4129-AA42-86BC4BCABA8B}"/>
              </a:ext>
            </a:extLst>
          </p:cNvPr>
          <p:cNvSpPr txBox="1">
            <a:spLocks noChangeArrowheads="1"/>
          </p:cNvSpPr>
          <p:nvPr/>
        </p:nvSpPr>
        <p:spPr bwMode="auto">
          <a:xfrm>
            <a:off x="5154614" y="3890358"/>
            <a:ext cx="5513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dirty="0"/>
              <a:t>Quindi, perché la risposta più probabile sarà NON LO SO (o generica).</a:t>
            </a:r>
          </a:p>
        </p:txBody>
      </p:sp>
      <p:sp>
        <p:nvSpPr>
          <p:cNvPr id="6" name="Segnaposto contenuto 2">
            <a:extLst>
              <a:ext uri="{FF2B5EF4-FFF2-40B4-BE49-F238E27FC236}">
                <a16:creationId xmlns:a16="http://schemas.microsoft.com/office/drawing/2014/main" id="{C131EC50-D9A2-496B-A82B-F6D462B828E6}"/>
              </a:ext>
            </a:extLst>
          </p:cNvPr>
          <p:cNvSpPr txBox="1">
            <a:spLocks/>
          </p:cNvSpPr>
          <p:nvPr/>
        </p:nvSpPr>
        <p:spPr bwMode="auto">
          <a:xfrm>
            <a:off x="1981200" y="5229201"/>
            <a:ext cx="8229600" cy="1006475"/>
          </a:xfrm>
          <a:prstGeom prst="rect">
            <a:avLst/>
          </a:prstGeom>
          <a:noFill/>
          <a:ln w="9525">
            <a:noFill/>
            <a:miter lim="800000"/>
            <a:headEnd/>
            <a:tailEnd/>
          </a:ln>
        </p:spPr>
        <p:txBody>
          <a:bodyPr/>
          <a:lstStyle/>
          <a:p>
            <a:pPr marL="273050" indent="-273050" eaLnBrk="0" hangingPunct="0">
              <a:spcBef>
                <a:spcPct val="20000"/>
              </a:spcBef>
              <a:buClr>
                <a:srgbClr val="0BD0D9"/>
              </a:buClr>
              <a:buSzPct val="95000"/>
              <a:buFont typeface="Wingdings 2" pitchFamily="18" charset="2"/>
              <a:buChar char=""/>
              <a:defRPr/>
            </a:pPr>
            <a:r>
              <a:rPr lang="it-IT" sz="2600" dirty="0"/>
              <a:t>La domanda “perché?” può far sentire la persona inadeguata in virtù del fatto che non ha una risposta </a:t>
            </a:r>
          </a:p>
          <a:p>
            <a:pPr marL="273050" indent="-273050" eaLnBrk="0" hangingPunct="0">
              <a:spcBef>
                <a:spcPct val="20000"/>
              </a:spcBef>
              <a:buClr>
                <a:srgbClr val="0BD0D9"/>
              </a:buClr>
              <a:buSzPct val="95000"/>
              <a:buFont typeface="Wingdings 2" pitchFamily="18" charset="2"/>
              <a:buChar char=""/>
              <a:defRPr/>
            </a:pPr>
            <a:endParaRPr lang="it-IT" sz="2600" dirty="0"/>
          </a:p>
        </p:txBody>
      </p:sp>
      <p:pic>
        <p:nvPicPr>
          <p:cNvPr id="2" name="Audio 1">
            <a:hlinkClick r:id="" action="ppaction://media"/>
            <a:extLst>
              <a:ext uri="{FF2B5EF4-FFF2-40B4-BE49-F238E27FC236}">
                <a16:creationId xmlns:a16="http://schemas.microsoft.com/office/drawing/2014/main" id="{D9E93228-B02D-4C89-8695-972037B7C6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725"/>
    </mc:Choice>
    <mc:Fallback>
      <p:transition spd="slow" advTm="13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A02BD8EA-9B1D-4725-B93B-FF1076A2FDA1}"/>
              </a:ext>
            </a:extLst>
          </p:cNvPr>
          <p:cNvGraphicFramePr>
            <a:graphicFrameLocks noGrp="1"/>
          </p:cNvGraphicFramePr>
          <p:nvPr/>
        </p:nvGraphicFramePr>
        <p:xfrm>
          <a:off x="1524000" y="1"/>
          <a:ext cx="2452688" cy="2124075"/>
        </p:xfrm>
        <a:graphic>
          <a:graphicData uri="http://schemas.openxmlformats.org/drawingml/2006/table">
            <a:tbl>
              <a:tblPr firstRow="1" bandRow="1">
                <a:tableStyleId>{5C22544A-7EE6-4342-B048-85BDC9FD1C3A}</a:tableStyleId>
              </a:tblPr>
              <a:tblGrid>
                <a:gridCol w="2452688">
                  <a:extLst>
                    <a:ext uri="{9D8B030D-6E8A-4147-A177-3AD203B41FA5}">
                      <a16:colId xmlns:a16="http://schemas.microsoft.com/office/drawing/2014/main" val="20000"/>
                    </a:ext>
                  </a:extLst>
                </a:gridCol>
              </a:tblGrid>
              <a:tr h="370951">
                <a:tc>
                  <a:txBody>
                    <a:bodyPr/>
                    <a:lstStyle/>
                    <a:p>
                      <a:r>
                        <a:rPr lang="it-IT" sz="1800" dirty="0"/>
                        <a:t>1. ESPLORARE</a:t>
                      </a:r>
                    </a:p>
                  </a:txBody>
                  <a:tcPr marT="45734" marB="45734">
                    <a:solidFill>
                      <a:srgbClr val="FF0000"/>
                    </a:solidFill>
                  </a:tcPr>
                </a:tc>
                <a:extLst>
                  <a:ext uri="{0D108BD9-81ED-4DB2-BD59-A6C34878D82A}">
                    <a16:rowId xmlns:a16="http://schemas.microsoft.com/office/drawing/2014/main" val="10000"/>
                  </a:ext>
                </a:extLst>
              </a:tr>
              <a:tr h="640271">
                <a:tc>
                  <a:txBody>
                    <a:bodyPr/>
                    <a:lstStyle/>
                    <a:p>
                      <a:r>
                        <a:rPr lang="it-IT" sz="1800" i="1" baseline="0" dirty="0">
                          <a:solidFill>
                            <a:schemeClr val="bg1"/>
                          </a:solidFill>
                        </a:rPr>
                        <a:t>Domandare e riformulare</a:t>
                      </a:r>
                    </a:p>
                  </a:txBody>
                  <a:tcPr marT="45734" marB="45734">
                    <a:solidFill>
                      <a:schemeClr val="tx2">
                        <a:lumMod val="60000"/>
                        <a:lumOff val="40000"/>
                      </a:schemeClr>
                    </a:solidFill>
                  </a:tcPr>
                </a:tc>
                <a:extLst>
                  <a:ext uri="{0D108BD9-81ED-4DB2-BD59-A6C34878D82A}">
                    <a16:rowId xmlns:a16="http://schemas.microsoft.com/office/drawing/2014/main" val="10001"/>
                  </a:ext>
                </a:extLst>
              </a:tr>
              <a:tr h="370951">
                <a:tc>
                  <a:txBody>
                    <a:bodyPr/>
                    <a:lstStyle/>
                    <a:p>
                      <a:r>
                        <a:rPr lang="it-IT" sz="1800" dirty="0"/>
                        <a:t>      Domande aperte</a:t>
                      </a:r>
                    </a:p>
                  </a:txBody>
                  <a:tcPr marT="45734" marB="45734">
                    <a:solidFill>
                      <a:schemeClr val="bg2"/>
                    </a:solidFill>
                  </a:tcPr>
                </a:tc>
                <a:extLst>
                  <a:ext uri="{0D108BD9-81ED-4DB2-BD59-A6C34878D82A}">
                    <a16:rowId xmlns:a16="http://schemas.microsoft.com/office/drawing/2014/main" val="10002"/>
                  </a:ext>
                </a:extLst>
              </a:tr>
              <a:tr h="370951">
                <a:tc>
                  <a:txBody>
                    <a:bodyPr/>
                    <a:lstStyle/>
                    <a:p>
                      <a:r>
                        <a:rPr lang="it-IT" sz="1800" dirty="0"/>
                        <a:t>      Parafrasare</a:t>
                      </a:r>
                    </a:p>
                  </a:txBody>
                  <a:tcPr marT="45734" marB="45734">
                    <a:solidFill>
                      <a:schemeClr val="bg2"/>
                    </a:solidFill>
                  </a:tcPr>
                </a:tc>
                <a:extLst>
                  <a:ext uri="{0D108BD9-81ED-4DB2-BD59-A6C34878D82A}">
                    <a16:rowId xmlns:a16="http://schemas.microsoft.com/office/drawing/2014/main" val="10003"/>
                  </a:ext>
                </a:extLst>
              </a:tr>
              <a:tr h="370951">
                <a:tc>
                  <a:txBody>
                    <a:bodyPr/>
                    <a:lstStyle/>
                    <a:p>
                      <a:r>
                        <a:rPr lang="it-IT" sz="1800" dirty="0"/>
                        <a:t>      Riassumere</a:t>
                      </a:r>
                    </a:p>
                  </a:txBody>
                  <a:tcPr marT="45734" marB="45734">
                    <a:solidFill>
                      <a:schemeClr val="bg2"/>
                    </a:solidFill>
                  </a:tcPr>
                </a:tc>
                <a:extLst>
                  <a:ext uri="{0D108BD9-81ED-4DB2-BD59-A6C34878D82A}">
                    <a16:rowId xmlns:a16="http://schemas.microsoft.com/office/drawing/2014/main" val="10004"/>
                  </a:ext>
                </a:extLst>
              </a:tr>
            </a:tbl>
          </a:graphicData>
        </a:graphic>
      </p:graphicFrame>
      <p:sp>
        <p:nvSpPr>
          <p:cNvPr id="5" name="Titolo 1">
            <a:extLst>
              <a:ext uri="{FF2B5EF4-FFF2-40B4-BE49-F238E27FC236}">
                <a16:creationId xmlns:a16="http://schemas.microsoft.com/office/drawing/2014/main" id="{D2F6E047-5766-4D3C-9956-A4081F01D96B}"/>
              </a:ext>
            </a:extLst>
          </p:cNvPr>
          <p:cNvSpPr txBox="1">
            <a:spLocks/>
          </p:cNvSpPr>
          <p:nvPr/>
        </p:nvSpPr>
        <p:spPr>
          <a:xfrm>
            <a:off x="4452939" y="642938"/>
            <a:ext cx="4257675" cy="1143000"/>
          </a:xfrm>
          <a:prstGeom prst="rect">
            <a:avLst/>
          </a:prstGeom>
          <a:solidFill>
            <a:schemeClr val="tx2">
              <a:lumMod val="60000"/>
              <a:lumOff val="40000"/>
            </a:schemeClr>
          </a:solidFill>
        </p:spPr>
        <p:txBody>
          <a:bodyPr anchor="ctr">
            <a:normAutofit fontScale="60000" lnSpcReduction="20000"/>
          </a:bodyPr>
          <a:lstStyle/>
          <a:p>
            <a:pPr algn="ctr">
              <a:defRPr/>
            </a:pPr>
            <a:r>
              <a:rPr lang="it-IT" sz="4400" dirty="0">
                <a:latin typeface="+mj-lt"/>
                <a:ea typeface="+mj-ea"/>
                <a:cs typeface="+mj-cs"/>
              </a:rPr>
              <a:t>Secondo processo della I FASE (Esplorare): Domandare e Riformulare</a:t>
            </a:r>
          </a:p>
        </p:txBody>
      </p:sp>
      <p:sp>
        <p:nvSpPr>
          <p:cNvPr id="40977" name="CasellaDiTesto 5">
            <a:extLst>
              <a:ext uri="{FF2B5EF4-FFF2-40B4-BE49-F238E27FC236}">
                <a16:creationId xmlns:a16="http://schemas.microsoft.com/office/drawing/2014/main" id="{56BC5D32-607C-4EC8-B25B-318F0778A0A8}"/>
              </a:ext>
            </a:extLst>
          </p:cNvPr>
          <p:cNvSpPr txBox="1">
            <a:spLocks noChangeArrowheads="1"/>
          </p:cNvSpPr>
          <p:nvPr/>
        </p:nvSpPr>
        <p:spPr bwMode="auto">
          <a:xfrm>
            <a:off x="4381501" y="2143125"/>
            <a:ext cx="50006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it-IT" altLang="it-IT" sz="2400"/>
              <a:t> Domandare: Questo processo usa domande per aiutare il cliente ad approfondire ciò che pensa rispetto alle situazioni che sta affrontando e i sentimenti che prova nelle situazioni che lo preoccupano. </a:t>
            </a:r>
          </a:p>
          <a:p>
            <a:pPr eaLnBrk="1" hangingPunct="1">
              <a:spcBef>
                <a:spcPct val="0"/>
              </a:spcBef>
              <a:buFontTx/>
              <a:buChar char="-"/>
            </a:pPr>
            <a:r>
              <a:rPr lang="it-IT" altLang="it-IT" sz="2400"/>
              <a:t>Riformulare: significa riaffermare il problema del cliente per verificare se lo abbiamo capito e per dare al cliente l’opportunità di chiarire ulteriormente </a:t>
            </a:r>
          </a:p>
        </p:txBody>
      </p:sp>
      <p:pic>
        <p:nvPicPr>
          <p:cNvPr id="2" name="Audio 1">
            <a:hlinkClick r:id="" action="ppaction://media"/>
            <a:extLst>
              <a:ext uri="{FF2B5EF4-FFF2-40B4-BE49-F238E27FC236}">
                <a16:creationId xmlns:a16="http://schemas.microsoft.com/office/drawing/2014/main" id="{50F77CDE-DE9F-4849-A3A3-218238F23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445"/>
    </mc:Choice>
    <mc:Fallback>
      <p:transition spd="slow" advTm="6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F8E132C3-6A19-40A7-9464-CC9342FB63F7}"/>
              </a:ext>
            </a:extLst>
          </p:cNvPr>
          <p:cNvGraphicFramePr>
            <a:graphicFrameLocks noGrp="1"/>
          </p:cNvGraphicFramePr>
          <p:nvPr/>
        </p:nvGraphicFramePr>
        <p:xfrm>
          <a:off x="1524000" y="1"/>
          <a:ext cx="2452688" cy="2124075"/>
        </p:xfrm>
        <a:graphic>
          <a:graphicData uri="http://schemas.openxmlformats.org/drawingml/2006/table">
            <a:tbl>
              <a:tblPr firstRow="1" bandRow="1">
                <a:tableStyleId>{5C22544A-7EE6-4342-B048-85BDC9FD1C3A}</a:tableStyleId>
              </a:tblPr>
              <a:tblGrid>
                <a:gridCol w="2452688">
                  <a:extLst>
                    <a:ext uri="{9D8B030D-6E8A-4147-A177-3AD203B41FA5}">
                      <a16:colId xmlns:a16="http://schemas.microsoft.com/office/drawing/2014/main" val="20000"/>
                    </a:ext>
                  </a:extLst>
                </a:gridCol>
              </a:tblGrid>
              <a:tr h="370951">
                <a:tc>
                  <a:txBody>
                    <a:bodyPr/>
                    <a:lstStyle/>
                    <a:p>
                      <a:r>
                        <a:rPr lang="it-IT" sz="1800" dirty="0"/>
                        <a:t>1. ESPLORARE</a:t>
                      </a:r>
                    </a:p>
                  </a:txBody>
                  <a:tcPr marT="45734" marB="45734">
                    <a:solidFill>
                      <a:srgbClr val="FF0000"/>
                    </a:solidFill>
                  </a:tcPr>
                </a:tc>
                <a:extLst>
                  <a:ext uri="{0D108BD9-81ED-4DB2-BD59-A6C34878D82A}">
                    <a16:rowId xmlns:a16="http://schemas.microsoft.com/office/drawing/2014/main" val="10000"/>
                  </a:ext>
                </a:extLst>
              </a:tr>
              <a:tr h="640271">
                <a:tc>
                  <a:txBody>
                    <a:bodyPr/>
                    <a:lstStyle/>
                    <a:p>
                      <a:r>
                        <a:rPr lang="it-IT" sz="1800" i="1" baseline="0" dirty="0">
                          <a:solidFill>
                            <a:schemeClr val="bg1"/>
                          </a:solidFill>
                        </a:rPr>
                        <a:t>Domandare e riformulare</a:t>
                      </a:r>
                    </a:p>
                  </a:txBody>
                  <a:tcPr marT="45734" marB="45734">
                    <a:solidFill>
                      <a:schemeClr val="tx2">
                        <a:lumMod val="60000"/>
                        <a:lumOff val="40000"/>
                      </a:schemeClr>
                    </a:solidFill>
                  </a:tcPr>
                </a:tc>
                <a:extLst>
                  <a:ext uri="{0D108BD9-81ED-4DB2-BD59-A6C34878D82A}">
                    <a16:rowId xmlns:a16="http://schemas.microsoft.com/office/drawing/2014/main" val="10001"/>
                  </a:ext>
                </a:extLst>
              </a:tr>
              <a:tr h="370951">
                <a:tc>
                  <a:txBody>
                    <a:bodyPr/>
                    <a:lstStyle/>
                    <a:p>
                      <a:r>
                        <a:rPr lang="it-IT" sz="1800" dirty="0"/>
                        <a:t>      Domande aperte</a:t>
                      </a:r>
                    </a:p>
                  </a:txBody>
                  <a:tcPr marT="45734" marB="45734">
                    <a:solidFill>
                      <a:schemeClr val="bg2"/>
                    </a:solidFill>
                  </a:tcPr>
                </a:tc>
                <a:extLst>
                  <a:ext uri="{0D108BD9-81ED-4DB2-BD59-A6C34878D82A}">
                    <a16:rowId xmlns:a16="http://schemas.microsoft.com/office/drawing/2014/main" val="10002"/>
                  </a:ext>
                </a:extLst>
              </a:tr>
              <a:tr h="370951">
                <a:tc>
                  <a:txBody>
                    <a:bodyPr/>
                    <a:lstStyle/>
                    <a:p>
                      <a:r>
                        <a:rPr lang="it-IT" sz="1800" dirty="0"/>
                        <a:t>      Parafrasare</a:t>
                      </a:r>
                    </a:p>
                  </a:txBody>
                  <a:tcPr marT="45734" marB="45734">
                    <a:solidFill>
                      <a:schemeClr val="bg2"/>
                    </a:solidFill>
                  </a:tcPr>
                </a:tc>
                <a:extLst>
                  <a:ext uri="{0D108BD9-81ED-4DB2-BD59-A6C34878D82A}">
                    <a16:rowId xmlns:a16="http://schemas.microsoft.com/office/drawing/2014/main" val="10003"/>
                  </a:ext>
                </a:extLst>
              </a:tr>
              <a:tr h="370951">
                <a:tc>
                  <a:txBody>
                    <a:bodyPr/>
                    <a:lstStyle/>
                    <a:p>
                      <a:r>
                        <a:rPr lang="it-IT" sz="1800" dirty="0"/>
                        <a:t>      Riassumere</a:t>
                      </a:r>
                    </a:p>
                  </a:txBody>
                  <a:tcPr marT="45734" marB="45734">
                    <a:solidFill>
                      <a:schemeClr val="bg2"/>
                    </a:solidFill>
                  </a:tcPr>
                </a:tc>
                <a:extLst>
                  <a:ext uri="{0D108BD9-81ED-4DB2-BD59-A6C34878D82A}">
                    <a16:rowId xmlns:a16="http://schemas.microsoft.com/office/drawing/2014/main" val="10004"/>
                  </a:ext>
                </a:extLst>
              </a:tr>
            </a:tbl>
          </a:graphicData>
        </a:graphic>
      </p:graphicFrame>
      <p:sp>
        <p:nvSpPr>
          <p:cNvPr id="42000" name="CasellaDiTesto 5">
            <a:extLst>
              <a:ext uri="{FF2B5EF4-FFF2-40B4-BE49-F238E27FC236}">
                <a16:creationId xmlns:a16="http://schemas.microsoft.com/office/drawing/2014/main" id="{8D711690-E091-4200-BEB3-6EBCD11A7006}"/>
              </a:ext>
            </a:extLst>
          </p:cNvPr>
          <p:cNvSpPr txBox="1">
            <a:spLocks noChangeArrowheads="1"/>
          </p:cNvSpPr>
          <p:nvPr/>
        </p:nvSpPr>
        <p:spPr bwMode="auto">
          <a:xfrm>
            <a:off x="4381500" y="714375"/>
            <a:ext cx="5715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it-IT" altLang="it-IT" sz="2400"/>
              <a:t> Le domande aperte sono domande cui è difficile rispondere con poche parole (es. “come ti senti rispetto a questa cosa”, “cosa altro mi potresti dire rispetto a questa situazione?”)</a:t>
            </a:r>
          </a:p>
          <a:p>
            <a:pPr eaLnBrk="1" hangingPunct="1">
              <a:spcBef>
                <a:spcPct val="0"/>
              </a:spcBef>
              <a:buFontTx/>
              <a:buChar char="-"/>
            </a:pPr>
            <a:r>
              <a:rPr lang="it-IT" altLang="it-IT" sz="2400"/>
              <a:t> Sia le domande che iniziano con COME sia le domande che iniziano con COSA sono domande aperte, ma le prime tendono a portare a una risposta sui sentimenti, le seconde a una risposta sui fatti</a:t>
            </a:r>
          </a:p>
          <a:p>
            <a:pPr eaLnBrk="1" hangingPunct="1">
              <a:spcBef>
                <a:spcPct val="0"/>
              </a:spcBef>
              <a:buFontTx/>
              <a:buChar char="-"/>
            </a:pPr>
            <a:r>
              <a:rPr lang="it-IT" altLang="it-IT" sz="2400"/>
              <a:t> Attenzione alle domande multiple e all’atteggiamento inquisitorio, perché può deteriorare la relazione costruita grazie al primo processo (Partecipare)</a:t>
            </a:r>
          </a:p>
          <a:p>
            <a:pPr eaLnBrk="1" hangingPunct="1">
              <a:spcBef>
                <a:spcPct val="0"/>
              </a:spcBef>
              <a:buFontTx/>
              <a:buChar char="-"/>
            </a:pPr>
            <a:r>
              <a:rPr lang="it-IT" altLang="it-IT" sz="2400"/>
              <a:t> Le domande chiuse in questo stadio si usano solo per verificare se si è compreso</a:t>
            </a:r>
          </a:p>
        </p:txBody>
      </p:sp>
      <p:sp>
        <p:nvSpPr>
          <p:cNvPr id="7" name="CasellaDiTesto 6">
            <a:extLst>
              <a:ext uri="{FF2B5EF4-FFF2-40B4-BE49-F238E27FC236}">
                <a16:creationId xmlns:a16="http://schemas.microsoft.com/office/drawing/2014/main" id="{5D7BAD5B-EFD4-465E-90A2-BDC7C5CD2447}"/>
              </a:ext>
            </a:extLst>
          </p:cNvPr>
          <p:cNvSpPr txBox="1"/>
          <p:nvPr/>
        </p:nvSpPr>
        <p:spPr>
          <a:xfrm>
            <a:off x="5167314" y="285750"/>
            <a:ext cx="4071937" cy="369888"/>
          </a:xfrm>
          <a:prstGeom prst="rect">
            <a:avLst/>
          </a:prstGeom>
          <a:solidFill>
            <a:schemeClr val="bg2">
              <a:lumMod val="90000"/>
            </a:schemeClr>
          </a:solidFill>
          <a:ln>
            <a:solidFill>
              <a:schemeClr val="tx2"/>
            </a:solidFill>
          </a:ln>
        </p:spPr>
        <p:txBody>
          <a:bodyPr>
            <a:spAutoFit/>
          </a:bodyPr>
          <a:lstStyle/>
          <a:p>
            <a:pPr algn="ctr">
              <a:defRPr/>
            </a:pPr>
            <a:r>
              <a:rPr lang="it-IT" b="1" dirty="0"/>
              <a:t>ABILITA’ I: DOMANDE APERTE</a:t>
            </a:r>
          </a:p>
        </p:txBody>
      </p:sp>
      <p:sp>
        <p:nvSpPr>
          <p:cNvPr id="42002" name="CasellaDiTesto 7">
            <a:extLst>
              <a:ext uri="{FF2B5EF4-FFF2-40B4-BE49-F238E27FC236}">
                <a16:creationId xmlns:a16="http://schemas.microsoft.com/office/drawing/2014/main" id="{8376B9A0-1ECE-4BE4-A912-A6946225BA38}"/>
              </a:ext>
            </a:extLst>
          </p:cNvPr>
          <p:cNvSpPr txBox="1">
            <a:spLocks noChangeArrowheads="1"/>
          </p:cNvSpPr>
          <p:nvPr/>
        </p:nvSpPr>
        <p:spPr bwMode="auto">
          <a:xfrm>
            <a:off x="1809751" y="4000500"/>
            <a:ext cx="1571625" cy="25860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t>EVITARE:</a:t>
            </a:r>
          </a:p>
          <a:p>
            <a:pPr eaLnBrk="1" hangingPunct="1">
              <a:spcBef>
                <a:spcPct val="0"/>
              </a:spcBef>
              <a:buFontTx/>
              <a:buChar char="-"/>
            </a:pPr>
            <a:r>
              <a:rPr lang="it-IT" altLang="it-IT" sz="1800"/>
              <a:t>DOMANDE PERCHE’</a:t>
            </a:r>
          </a:p>
          <a:p>
            <a:pPr eaLnBrk="1" hangingPunct="1">
              <a:spcBef>
                <a:spcPct val="0"/>
              </a:spcBef>
              <a:buFontTx/>
              <a:buChar char="-"/>
            </a:pPr>
            <a:r>
              <a:rPr lang="it-IT" altLang="it-IT" sz="1800"/>
              <a:t> DOMANDE MULTIPLE</a:t>
            </a:r>
          </a:p>
          <a:p>
            <a:pPr eaLnBrk="1" hangingPunct="1">
              <a:spcBef>
                <a:spcPct val="0"/>
              </a:spcBef>
              <a:buFontTx/>
              <a:buChar char="-"/>
            </a:pPr>
            <a:r>
              <a:rPr lang="it-IT" altLang="it-IT" sz="1800"/>
              <a:t> DOMANDE RETORICHE</a:t>
            </a:r>
          </a:p>
          <a:p>
            <a:pPr eaLnBrk="1" hangingPunct="1">
              <a:spcBef>
                <a:spcPct val="0"/>
              </a:spcBef>
              <a:buFontTx/>
              <a:buChar char="-"/>
            </a:pPr>
            <a:r>
              <a:rPr lang="it-IT" altLang="it-IT" sz="1800"/>
              <a:t> DOMANDE ALLUSIVE</a:t>
            </a:r>
          </a:p>
        </p:txBody>
      </p:sp>
      <p:pic>
        <p:nvPicPr>
          <p:cNvPr id="42003" name="Picture 2">
            <a:extLst>
              <a:ext uri="{FF2B5EF4-FFF2-40B4-BE49-F238E27FC236}">
                <a16:creationId xmlns:a16="http://schemas.microsoft.com/office/drawing/2014/main" id="{13EAB03A-EB31-4191-9FE6-3A3297C4F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4" y="2714626"/>
            <a:ext cx="1665287"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015CC15A-99F1-4C5C-9EE0-9F7062D866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2192"/>
    </mc:Choice>
    <mc:Fallback>
      <p:transition spd="slow" advTm="32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contenuto 2">
            <a:extLst>
              <a:ext uri="{FF2B5EF4-FFF2-40B4-BE49-F238E27FC236}">
                <a16:creationId xmlns:a16="http://schemas.microsoft.com/office/drawing/2014/main" id="{3A3B66F8-5C3B-4CEF-936E-12381140E456}"/>
              </a:ext>
            </a:extLst>
          </p:cNvPr>
          <p:cNvSpPr>
            <a:spLocks noGrp="1"/>
          </p:cNvSpPr>
          <p:nvPr>
            <p:ph idx="1"/>
          </p:nvPr>
        </p:nvSpPr>
        <p:spPr>
          <a:xfrm>
            <a:off x="1881188" y="928688"/>
            <a:ext cx="8229600" cy="4525962"/>
          </a:xfrm>
        </p:spPr>
        <p:txBody>
          <a:bodyPr/>
          <a:lstStyle/>
          <a:p>
            <a:pPr eaLnBrk="1" hangingPunct="1"/>
            <a:r>
              <a:rPr lang="it-IT" altLang="it-IT"/>
              <a:t>In questo stadio, il counselor deve prepararsi 2 o 3 domande tematiche rispetto a ciò che intende esplorare. Le domande devono essere formulate in modo differente (ma tarate sullo stesso obiettivo esplorativo), in modo che se un cliente appare reticente rispetto alla prima domanda, si può tentare di utilizzare la seconda</a:t>
            </a:r>
          </a:p>
        </p:txBody>
      </p:sp>
      <p:sp>
        <p:nvSpPr>
          <p:cNvPr id="4" name="CasellaDiTesto 3">
            <a:extLst>
              <a:ext uri="{FF2B5EF4-FFF2-40B4-BE49-F238E27FC236}">
                <a16:creationId xmlns:a16="http://schemas.microsoft.com/office/drawing/2014/main" id="{96740DC1-2F70-45D2-B043-EB50010C104E}"/>
              </a:ext>
            </a:extLst>
          </p:cNvPr>
          <p:cNvSpPr txBox="1"/>
          <p:nvPr/>
        </p:nvSpPr>
        <p:spPr>
          <a:xfrm>
            <a:off x="1738314" y="357189"/>
            <a:ext cx="4071937" cy="369887"/>
          </a:xfrm>
          <a:prstGeom prst="rect">
            <a:avLst/>
          </a:prstGeom>
          <a:solidFill>
            <a:schemeClr val="bg2">
              <a:lumMod val="90000"/>
            </a:schemeClr>
          </a:solidFill>
          <a:ln>
            <a:solidFill>
              <a:schemeClr val="tx2"/>
            </a:solidFill>
          </a:ln>
        </p:spPr>
        <p:txBody>
          <a:bodyPr>
            <a:spAutoFit/>
          </a:bodyPr>
          <a:lstStyle/>
          <a:p>
            <a:pPr algn="ctr">
              <a:defRPr/>
            </a:pPr>
            <a:r>
              <a:rPr lang="it-IT" b="1" dirty="0"/>
              <a:t>ABILITA’ I: DOMANDE APERTE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a:extLst>
              <a:ext uri="{FF2B5EF4-FFF2-40B4-BE49-F238E27FC236}">
                <a16:creationId xmlns:a16="http://schemas.microsoft.com/office/drawing/2014/main" id="{CFD4DA70-573F-457D-A401-11DD5AAB0C5E}"/>
              </a:ext>
            </a:extLst>
          </p:cNvPr>
          <p:cNvSpPr>
            <a:spLocks noGrp="1"/>
          </p:cNvSpPr>
          <p:nvPr>
            <p:ph type="title"/>
          </p:nvPr>
        </p:nvSpPr>
        <p:spPr/>
        <p:txBody>
          <a:bodyPr/>
          <a:lstStyle/>
          <a:p>
            <a:pPr eaLnBrk="1" hangingPunct="1"/>
            <a:r>
              <a:rPr lang="it-IT" altLang="it-IT"/>
              <a:t>Esempi di domande aperte</a:t>
            </a:r>
          </a:p>
        </p:txBody>
      </p:sp>
      <p:sp>
        <p:nvSpPr>
          <p:cNvPr id="44035" name="Segnaposto contenuto 2">
            <a:extLst>
              <a:ext uri="{FF2B5EF4-FFF2-40B4-BE49-F238E27FC236}">
                <a16:creationId xmlns:a16="http://schemas.microsoft.com/office/drawing/2014/main" id="{C058A112-9589-47F7-A445-75277B153C7A}"/>
              </a:ext>
            </a:extLst>
          </p:cNvPr>
          <p:cNvSpPr>
            <a:spLocks noGrp="1"/>
          </p:cNvSpPr>
          <p:nvPr>
            <p:ph idx="1"/>
          </p:nvPr>
        </p:nvSpPr>
        <p:spPr/>
        <p:txBody>
          <a:bodyPr/>
          <a:lstStyle/>
          <a:p>
            <a:pPr eaLnBrk="1" hangingPunct="1"/>
            <a:r>
              <a:rPr lang="it-IT" altLang="it-IT"/>
              <a:t>Cliente: “Non condivido facilmente le mie cose personali. Spesso non mi sento capito, quindi tendo a tenerle per me”</a:t>
            </a:r>
          </a:p>
          <a:p>
            <a:pPr eaLnBrk="1" hangingPunct="1"/>
            <a:r>
              <a:rPr lang="it-IT" altLang="it-IT"/>
              <a:t>Counselor (1): “Come ti fa sentire il non condividere le tue cose personali con gli altri?”</a:t>
            </a:r>
          </a:p>
          <a:p>
            <a:pPr eaLnBrk="1" hangingPunct="1"/>
            <a:r>
              <a:rPr lang="it-IT" altLang="it-IT"/>
              <a:t>Counselor (2): “Mi puoi dire di più di questa tua difficoltà di condividere le tue questioni personali con gli altri?” </a:t>
            </a:r>
          </a:p>
        </p:txBody>
      </p:sp>
      <p:pic>
        <p:nvPicPr>
          <p:cNvPr id="2" name="Audio 1">
            <a:hlinkClick r:id="" action="ppaction://media"/>
            <a:extLst>
              <a:ext uri="{FF2B5EF4-FFF2-40B4-BE49-F238E27FC236}">
                <a16:creationId xmlns:a16="http://schemas.microsoft.com/office/drawing/2014/main" id="{FA82E122-9178-40EA-8716-6E538C8598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799"/>
    </mc:Choice>
    <mc:Fallback>
      <p:transition spd="slow" advTm="16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0B3185F3-B337-4640-88BA-C0A57A08A8A0}"/>
              </a:ext>
            </a:extLst>
          </p:cNvPr>
          <p:cNvSpPr>
            <a:spLocks noGrp="1"/>
          </p:cNvSpPr>
          <p:nvPr>
            <p:ph type="title"/>
          </p:nvPr>
        </p:nvSpPr>
        <p:spPr>
          <a:xfrm>
            <a:off x="1524000" y="0"/>
            <a:ext cx="8229600" cy="666750"/>
          </a:xfrm>
        </p:spPr>
        <p:txBody>
          <a:bodyPr>
            <a:normAutofit fontScale="90000"/>
          </a:bodyPr>
          <a:lstStyle/>
          <a:p>
            <a:r>
              <a:rPr lang="it-IT" altLang="it-IT"/>
              <a:t>Le domande: regole di base</a:t>
            </a:r>
          </a:p>
        </p:txBody>
      </p:sp>
      <p:sp>
        <p:nvSpPr>
          <p:cNvPr id="8195" name="Segnaposto contenuto 2">
            <a:extLst>
              <a:ext uri="{FF2B5EF4-FFF2-40B4-BE49-F238E27FC236}">
                <a16:creationId xmlns:a16="http://schemas.microsoft.com/office/drawing/2014/main" id="{A58ABDA2-301C-4A4C-9EC3-3CB64054563A}"/>
              </a:ext>
            </a:extLst>
          </p:cNvPr>
          <p:cNvSpPr>
            <a:spLocks noGrp="1"/>
          </p:cNvSpPr>
          <p:nvPr>
            <p:ph idx="1"/>
          </p:nvPr>
        </p:nvSpPr>
        <p:spPr>
          <a:xfrm>
            <a:off x="1819275" y="965200"/>
            <a:ext cx="8229600" cy="1468438"/>
          </a:xfrm>
        </p:spPr>
        <p:txBody>
          <a:bodyPr/>
          <a:lstStyle/>
          <a:p>
            <a:pPr>
              <a:buFont typeface="Arial" panose="020B0604020202020204" pitchFamily="34" charset="0"/>
              <a:buChar char="•"/>
            </a:pPr>
            <a:r>
              <a:rPr lang="it-IT" altLang="it-IT" sz="2400">
                <a:latin typeface="Arial" panose="020B0604020202020204" pitchFamily="34" charset="0"/>
                <a:cs typeface="Arial" panose="020B0604020202020204" pitchFamily="34" charset="0"/>
              </a:rPr>
              <a:t>A differenza delle domande negli scambi quotidiani, </a:t>
            </a:r>
            <a:r>
              <a:rPr lang="it-IT" altLang="it-IT" sz="2400" u="sng">
                <a:latin typeface="Arial" panose="020B0604020202020204" pitchFamily="34" charset="0"/>
                <a:cs typeface="Arial" panose="020B0604020202020204" pitchFamily="34" charset="0"/>
              </a:rPr>
              <a:t>devono avere sempre un razionale</a:t>
            </a:r>
            <a:r>
              <a:rPr lang="it-IT" altLang="it-IT" sz="2400">
                <a:latin typeface="Arial" panose="020B0604020202020204" pitchFamily="34" charset="0"/>
                <a:cs typeface="Arial" panose="020B0604020202020204" pitchFamily="34" charset="0"/>
              </a:rPr>
              <a:t> (questo razionale non può mai essere la curiosità personale)</a:t>
            </a:r>
          </a:p>
        </p:txBody>
      </p:sp>
      <p:sp>
        <p:nvSpPr>
          <p:cNvPr id="8197" name="CasellaDiTesto 4">
            <a:extLst>
              <a:ext uri="{FF2B5EF4-FFF2-40B4-BE49-F238E27FC236}">
                <a16:creationId xmlns:a16="http://schemas.microsoft.com/office/drawing/2014/main" id="{0B490DD3-4CAF-48C8-891B-0B6AD723EF01}"/>
              </a:ext>
            </a:extLst>
          </p:cNvPr>
          <p:cNvSpPr txBox="1">
            <a:spLocks noChangeArrowheads="1"/>
          </p:cNvSpPr>
          <p:nvPr/>
        </p:nvSpPr>
        <p:spPr bwMode="auto">
          <a:xfrm>
            <a:off x="3352800" y="2714626"/>
            <a:ext cx="59499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buFontTx/>
              <a:buChar char="-"/>
            </a:pPr>
            <a:r>
              <a:rPr lang="it-IT" altLang="it-IT"/>
              <a:t>Perché voglio una risposta a questa domanda?</a:t>
            </a:r>
          </a:p>
          <a:p>
            <a:pPr eaLnBrk="1" hangingPunct="1">
              <a:buFontTx/>
              <a:buChar char="-"/>
            </a:pPr>
            <a:r>
              <a:rPr lang="it-IT" altLang="it-IT"/>
              <a:t> La domanda ha l’obiettivo di soddisfare curiosità?</a:t>
            </a:r>
          </a:p>
          <a:p>
            <a:pPr eaLnBrk="1" hangingPunct="1">
              <a:buFontTx/>
              <a:buChar char="-"/>
            </a:pPr>
            <a:r>
              <a:rPr lang="it-IT" altLang="it-IT"/>
              <a:t> La domanda aiuta il cliente ad esplorare ulteriormente la situazione?</a:t>
            </a:r>
          </a:p>
        </p:txBody>
      </p:sp>
      <p:pic>
        <p:nvPicPr>
          <p:cNvPr id="2" name="Audio 1">
            <a:hlinkClick r:id="" action="ppaction://media"/>
            <a:extLst>
              <a:ext uri="{FF2B5EF4-FFF2-40B4-BE49-F238E27FC236}">
                <a16:creationId xmlns:a16="http://schemas.microsoft.com/office/drawing/2014/main" id="{ECEB077E-166C-4DBB-AFE0-8229314358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611"/>
    </mc:Choice>
    <mc:Fallback>
      <p:transition spd="slow" advTm="1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499A612-20F9-4446-81B0-D13F9641B0CD}"/>
              </a:ext>
            </a:extLst>
          </p:cNvPr>
          <p:cNvSpPr>
            <a:spLocks noGrp="1"/>
          </p:cNvSpPr>
          <p:nvPr>
            <p:ph type="ftr" sz="quarter" idx="11"/>
          </p:nvPr>
        </p:nvSpPr>
        <p:spPr>
          <a:xfrm>
            <a:off x="1524000" y="6492876"/>
            <a:ext cx="3352800" cy="365125"/>
          </a:xfrm>
        </p:spPr>
        <p:txBody>
          <a:bodyPr/>
          <a:lstStyle/>
          <a:p>
            <a:pPr>
              <a:defRPr/>
            </a:pPr>
            <a:r>
              <a:rPr lang="it-IT" dirty="0">
                <a:solidFill>
                  <a:schemeClr val="tx1"/>
                </a:solidFill>
              </a:rPr>
              <a:t>Psicologia Clinica e </a:t>
            </a:r>
            <a:r>
              <a:rPr lang="it-IT" dirty="0" err="1">
                <a:solidFill>
                  <a:schemeClr val="tx1"/>
                </a:solidFill>
              </a:rPr>
              <a:t>Counseling</a:t>
            </a:r>
            <a:r>
              <a:rPr lang="it-IT" dirty="0">
                <a:solidFill>
                  <a:schemeClr val="tx1"/>
                </a:solidFill>
              </a:rPr>
              <a:t> (</a:t>
            </a:r>
            <a:r>
              <a:rPr lang="it-IT" dirty="0" err="1">
                <a:solidFill>
                  <a:schemeClr val="tx1"/>
                </a:solidFill>
              </a:rPr>
              <a:t>S.Casale</a:t>
            </a:r>
            <a:r>
              <a:rPr lang="it-IT" dirty="0">
                <a:solidFill>
                  <a:schemeClr val="tx1"/>
                </a:solidFill>
              </a:rPr>
              <a:t>)</a:t>
            </a:r>
            <a:endParaRPr lang="en-US" dirty="0">
              <a:solidFill>
                <a:schemeClr val="tx1"/>
              </a:solidFill>
            </a:endParaRPr>
          </a:p>
        </p:txBody>
      </p:sp>
      <p:sp>
        <p:nvSpPr>
          <p:cNvPr id="9" name="Ovale 8">
            <a:extLst>
              <a:ext uri="{FF2B5EF4-FFF2-40B4-BE49-F238E27FC236}">
                <a16:creationId xmlns:a16="http://schemas.microsoft.com/office/drawing/2014/main" id="{CA11155A-CB18-41C1-85CE-88732314CE4B}"/>
              </a:ext>
            </a:extLst>
          </p:cNvPr>
          <p:cNvSpPr/>
          <p:nvPr/>
        </p:nvSpPr>
        <p:spPr>
          <a:xfrm>
            <a:off x="4773614" y="0"/>
            <a:ext cx="2236787" cy="1504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18" name="Rettangolo 17">
            <a:extLst>
              <a:ext uri="{FF2B5EF4-FFF2-40B4-BE49-F238E27FC236}">
                <a16:creationId xmlns:a16="http://schemas.microsoft.com/office/drawing/2014/main" id="{4B3C80D6-8926-46D8-B06A-0EBF1F0ACABE}"/>
              </a:ext>
            </a:extLst>
          </p:cNvPr>
          <p:cNvSpPr/>
          <p:nvPr/>
        </p:nvSpPr>
        <p:spPr>
          <a:xfrm>
            <a:off x="7572376" y="1533525"/>
            <a:ext cx="1941513" cy="674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20" name="Rettangolo 19">
            <a:extLst>
              <a:ext uri="{FF2B5EF4-FFF2-40B4-BE49-F238E27FC236}">
                <a16:creationId xmlns:a16="http://schemas.microsoft.com/office/drawing/2014/main" id="{C234F58D-80F0-4B8B-826A-A6B8CBCA0A9B}"/>
              </a:ext>
            </a:extLst>
          </p:cNvPr>
          <p:cNvSpPr/>
          <p:nvPr/>
        </p:nvSpPr>
        <p:spPr>
          <a:xfrm>
            <a:off x="7591425" y="4999039"/>
            <a:ext cx="1809750" cy="473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21" name="Rettangolo 20">
            <a:extLst>
              <a:ext uri="{FF2B5EF4-FFF2-40B4-BE49-F238E27FC236}">
                <a16:creationId xmlns:a16="http://schemas.microsoft.com/office/drawing/2014/main" id="{67DC2E78-3891-4A9A-B6FA-65299EB298FA}"/>
              </a:ext>
            </a:extLst>
          </p:cNvPr>
          <p:cNvSpPr/>
          <p:nvPr/>
        </p:nvSpPr>
        <p:spPr>
          <a:xfrm>
            <a:off x="7632701" y="3081338"/>
            <a:ext cx="1446213" cy="481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22" name="Rettangolo 21">
            <a:extLst>
              <a:ext uri="{FF2B5EF4-FFF2-40B4-BE49-F238E27FC236}">
                <a16:creationId xmlns:a16="http://schemas.microsoft.com/office/drawing/2014/main" id="{3727E4C2-8F99-4793-8B59-3AF11E29BDD0}"/>
              </a:ext>
            </a:extLst>
          </p:cNvPr>
          <p:cNvSpPr/>
          <p:nvPr/>
        </p:nvSpPr>
        <p:spPr>
          <a:xfrm>
            <a:off x="2508251" y="1631951"/>
            <a:ext cx="1730375" cy="434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24" name="Rettangolo 23">
            <a:extLst>
              <a:ext uri="{FF2B5EF4-FFF2-40B4-BE49-F238E27FC236}">
                <a16:creationId xmlns:a16="http://schemas.microsoft.com/office/drawing/2014/main" id="{2C0B5D3C-EB9E-4C9E-9E2E-E2B2FE13BAF8}"/>
              </a:ext>
            </a:extLst>
          </p:cNvPr>
          <p:cNvSpPr/>
          <p:nvPr/>
        </p:nvSpPr>
        <p:spPr>
          <a:xfrm>
            <a:off x="4814888" y="3484563"/>
            <a:ext cx="1350962"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25" name="Rettangolo 24">
            <a:extLst>
              <a:ext uri="{FF2B5EF4-FFF2-40B4-BE49-F238E27FC236}">
                <a16:creationId xmlns:a16="http://schemas.microsoft.com/office/drawing/2014/main" id="{0B78E2CD-A2D1-4165-8E3C-0BD230F1F5B8}"/>
              </a:ext>
            </a:extLst>
          </p:cNvPr>
          <p:cNvSpPr/>
          <p:nvPr/>
        </p:nvSpPr>
        <p:spPr>
          <a:xfrm>
            <a:off x="2036763" y="3778250"/>
            <a:ext cx="1308100" cy="484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9226" name="CasellaDiTesto 31">
            <a:extLst>
              <a:ext uri="{FF2B5EF4-FFF2-40B4-BE49-F238E27FC236}">
                <a16:creationId xmlns:a16="http://schemas.microsoft.com/office/drawing/2014/main" id="{23859E3D-6ED9-4F37-A5FC-1C98C4192176}"/>
              </a:ext>
            </a:extLst>
          </p:cNvPr>
          <p:cNvSpPr txBox="1">
            <a:spLocks noChangeArrowheads="1"/>
          </p:cNvSpPr>
          <p:nvPr/>
        </p:nvSpPr>
        <p:spPr bwMode="auto">
          <a:xfrm>
            <a:off x="1974851" y="3781426"/>
            <a:ext cx="1712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a:solidFill>
                  <a:schemeClr val="bg1"/>
                </a:solidFill>
              </a:rPr>
              <a:t>Aperta</a:t>
            </a:r>
          </a:p>
        </p:txBody>
      </p:sp>
      <p:sp>
        <p:nvSpPr>
          <p:cNvPr id="9227" name="CasellaDiTesto 32">
            <a:extLst>
              <a:ext uri="{FF2B5EF4-FFF2-40B4-BE49-F238E27FC236}">
                <a16:creationId xmlns:a16="http://schemas.microsoft.com/office/drawing/2014/main" id="{7C266305-06CF-4D19-A87C-B2B603824796}"/>
              </a:ext>
            </a:extLst>
          </p:cNvPr>
          <p:cNvSpPr txBox="1">
            <a:spLocks noChangeArrowheads="1"/>
          </p:cNvSpPr>
          <p:nvPr/>
        </p:nvSpPr>
        <p:spPr bwMode="auto">
          <a:xfrm>
            <a:off x="7624763" y="3132138"/>
            <a:ext cx="2138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a:solidFill>
                  <a:schemeClr val="bg1"/>
                </a:solidFill>
              </a:rPr>
              <a:t>Allusiva</a:t>
            </a:r>
          </a:p>
        </p:txBody>
      </p:sp>
      <p:sp>
        <p:nvSpPr>
          <p:cNvPr id="9228" name="CasellaDiTesto 33">
            <a:extLst>
              <a:ext uri="{FF2B5EF4-FFF2-40B4-BE49-F238E27FC236}">
                <a16:creationId xmlns:a16="http://schemas.microsoft.com/office/drawing/2014/main" id="{A5CCBF29-9B86-4FF0-BDD5-855000CB59E4}"/>
              </a:ext>
            </a:extLst>
          </p:cNvPr>
          <p:cNvSpPr txBox="1">
            <a:spLocks noChangeArrowheads="1"/>
          </p:cNvSpPr>
          <p:nvPr/>
        </p:nvSpPr>
        <p:spPr bwMode="auto">
          <a:xfrm>
            <a:off x="7804151" y="1533526"/>
            <a:ext cx="213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a:solidFill>
                  <a:schemeClr val="bg1"/>
                </a:solidFill>
              </a:rPr>
              <a:t>Perché?</a:t>
            </a:r>
          </a:p>
        </p:txBody>
      </p:sp>
      <p:sp>
        <p:nvSpPr>
          <p:cNvPr id="9229" name="CasellaDiTesto 34">
            <a:extLst>
              <a:ext uri="{FF2B5EF4-FFF2-40B4-BE49-F238E27FC236}">
                <a16:creationId xmlns:a16="http://schemas.microsoft.com/office/drawing/2014/main" id="{041894FF-8749-4566-8B62-9FA0B3CFF089}"/>
              </a:ext>
            </a:extLst>
          </p:cNvPr>
          <p:cNvSpPr txBox="1">
            <a:spLocks noChangeArrowheads="1"/>
          </p:cNvSpPr>
          <p:nvPr/>
        </p:nvSpPr>
        <p:spPr bwMode="auto">
          <a:xfrm>
            <a:off x="4891088" y="3535363"/>
            <a:ext cx="2138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a:solidFill>
                  <a:schemeClr val="bg1"/>
                </a:solidFill>
              </a:rPr>
              <a:t>Chiusa</a:t>
            </a:r>
          </a:p>
        </p:txBody>
      </p:sp>
      <p:sp>
        <p:nvSpPr>
          <p:cNvPr id="9230" name="CasellaDiTesto 35">
            <a:extLst>
              <a:ext uri="{FF2B5EF4-FFF2-40B4-BE49-F238E27FC236}">
                <a16:creationId xmlns:a16="http://schemas.microsoft.com/office/drawing/2014/main" id="{2F005B21-DF17-4D00-B15D-66FF1D8A2626}"/>
              </a:ext>
            </a:extLst>
          </p:cNvPr>
          <p:cNvSpPr txBox="1">
            <a:spLocks noChangeArrowheads="1"/>
          </p:cNvSpPr>
          <p:nvPr/>
        </p:nvSpPr>
        <p:spPr bwMode="auto">
          <a:xfrm>
            <a:off x="7575551" y="4926013"/>
            <a:ext cx="2138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a:solidFill>
                  <a:schemeClr val="bg1"/>
                </a:solidFill>
              </a:rPr>
              <a:t>Retorica</a:t>
            </a:r>
          </a:p>
        </p:txBody>
      </p:sp>
      <p:sp>
        <p:nvSpPr>
          <p:cNvPr id="9231" name="CasellaDiTesto 36">
            <a:extLst>
              <a:ext uri="{FF2B5EF4-FFF2-40B4-BE49-F238E27FC236}">
                <a16:creationId xmlns:a16="http://schemas.microsoft.com/office/drawing/2014/main" id="{40759086-CEB5-4F97-BAF1-5750925B1AEA}"/>
              </a:ext>
            </a:extLst>
          </p:cNvPr>
          <p:cNvSpPr txBox="1">
            <a:spLocks noChangeArrowheads="1"/>
          </p:cNvSpPr>
          <p:nvPr/>
        </p:nvSpPr>
        <p:spPr bwMode="auto">
          <a:xfrm>
            <a:off x="2509838" y="1603376"/>
            <a:ext cx="213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a:solidFill>
                  <a:schemeClr val="bg1"/>
                </a:solidFill>
              </a:rPr>
              <a:t>Multipla</a:t>
            </a:r>
          </a:p>
        </p:txBody>
      </p:sp>
      <p:sp>
        <p:nvSpPr>
          <p:cNvPr id="9232" name="CasellaDiTesto 40">
            <a:extLst>
              <a:ext uri="{FF2B5EF4-FFF2-40B4-BE49-F238E27FC236}">
                <a16:creationId xmlns:a16="http://schemas.microsoft.com/office/drawing/2014/main" id="{8CCF3999-DD9D-4D16-952D-34F3FCB2663D}"/>
              </a:ext>
            </a:extLst>
          </p:cNvPr>
          <p:cNvSpPr txBox="1">
            <a:spLocks noChangeArrowheads="1"/>
          </p:cNvSpPr>
          <p:nvPr/>
        </p:nvSpPr>
        <p:spPr bwMode="auto">
          <a:xfrm>
            <a:off x="4787900" y="0"/>
            <a:ext cx="2236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algn="ctr" eaLnBrk="1" hangingPunct="1"/>
            <a:r>
              <a:rPr lang="it-IT" altLang="it-IT">
                <a:solidFill>
                  <a:schemeClr val="bg1"/>
                </a:solidFill>
              </a:rPr>
              <a:t>TIPI </a:t>
            </a:r>
          </a:p>
          <a:p>
            <a:pPr algn="ctr" eaLnBrk="1" hangingPunct="1"/>
            <a:r>
              <a:rPr lang="it-IT" altLang="it-IT">
                <a:solidFill>
                  <a:schemeClr val="bg1"/>
                </a:solidFill>
              </a:rPr>
              <a:t>DI DOMANDE</a:t>
            </a:r>
          </a:p>
        </p:txBody>
      </p:sp>
      <p:sp>
        <p:nvSpPr>
          <p:cNvPr id="9233" name="CasellaDiTesto 36">
            <a:extLst>
              <a:ext uri="{FF2B5EF4-FFF2-40B4-BE49-F238E27FC236}">
                <a16:creationId xmlns:a16="http://schemas.microsoft.com/office/drawing/2014/main" id="{A4053E51-CED1-4F9D-AD11-C92D09A92CCE}"/>
              </a:ext>
            </a:extLst>
          </p:cNvPr>
          <p:cNvSpPr txBox="1">
            <a:spLocks noChangeArrowheads="1"/>
          </p:cNvSpPr>
          <p:nvPr/>
        </p:nvSpPr>
        <p:spPr bwMode="auto">
          <a:xfrm>
            <a:off x="2760663" y="5132388"/>
            <a:ext cx="2138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a:solidFill>
                  <a:schemeClr val="bg1"/>
                </a:solidFill>
              </a:rPr>
              <a:t>Multipla</a:t>
            </a:r>
          </a:p>
        </p:txBody>
      </p:sp>
      <p:sp>
        <p:nvSpPr>
          <p:cNvPr id="35" name="Rettangolo 34">
            <a:extLst>
              <a:ext uri="{FF2B5EF4-FFF2-40B4-BE49-F238E27FC236}">
                <a16:creationId xmlns:a16="http://schemas.microsoft.com/office/drawing/2014/main" id="{EDD74E2B-F10D-44F5-9EC2-851774904A28}"/>
              </a:ext>
            </a:extLst>
          </p:cNvPr>
          <p:cNvSpPr/>
          <p:nvPr/>
        </p:nvSpPr>
        <p:spPr>
          <a:xfrm>
            <a:off x="3378201" y="4902200"/>
            <a:ext cx="1649413"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9235" name="CasellaDiTesto 34">
            <a:extLst>
              <a:ext uri="{FF2B5EF4-FFF2-40B4-BE49-F238E27FC236}">
                <a16:creationId xmlns:a16="http://schemas.microsoft.com/office/drawing/2014/main" id="{2D48AC40-3E8E-4DDD-A8C0-365F7BCD6885}"/>
              </a:ext>
            </a:extLst>
          </p:cNvPr>
          <p:cNvSpPr txBox="1">
            <a:spLocks noChangeArrowheads="1"/>
          </p:cNvSpPr>
          <p:nvPr/>
        </p:nvSpPr>
        <p:spPr bwMode="auto">
          <a:xfrm>
            <a:off x="3341688" y="4938713"/>
            <a:ext cx="2138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a:solidFill>
                  <a:schemeClr val="bg1"/>
                </a:solidFill>
              </a:rPr>
              <a:t>Ipotetica</a:t>
            </a:r>
          </a:p>
        </p:txBody>
      </p:sp>
      <p:pic>
        <p:nvPicPr>
          <p:cNvPr id="2" name="Audio 1">
            <a:hlinkClick r:id="" action="ppaction://media"/>
            <a:extLst>
              <a:ext uri="{FF2B5EF4-FFF2-40B4-BE49-F238E27FC236}">
                <a16:creationId xmlns:a16="http://schemas.microsoft.com/office/drawing/2014/main" id="{A23ADD82-F64B-41F1-9626-061E3ED438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182"/>
    </mc:Choice>
    <mc:Fallback>
      <p:transition spd="slow" advTm="3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contenuto 2">
            <a:extLst>
              <a:ext uri="{FF2B5EF4-FFF2-40B4-BE49-F238E27FC236}">
                <a16:creationId xmlns:a16="http://schemas.microsoft.com/office/drawing/2014/main" id="{BE90CA75-C44B-4C0E-BE5E-67A7374CD423}"/>
              </a:ext>
            </a:extLst>
          </p:cNvPr>
          <p:cNvSpPr>
            <a:spLocks noGrp="1"/>
          </p:cNvSpPr>
          <p:nvPr>
            <p:ph idx="1"/>
          </p:nvPr>
        </p:nvSpPr>
        <p:spPr>
          <a:xfrm>
            <a:off x="1741488" y="1063626"/>
            <a:ext cx="8229600" cy="2747963"/>
          </a:xfrm>
        </p:spPr>
        <p:txBody>
          <a:bodyPr/>
          <a:lstStyle/>
          <a:p>
            <a:r>
              <a:rPr lang="it-IT" altLang="it-IT" dirty="0"/>
              <a:t>Si definiscono domande chiuse quelle domande che richiedono una risposta che consiste in un semplice sì o no o in una risposta molto specifica.</a:t>
            </a:r>
          </a:p>
          <a:p>
            <a:r>
              <a:rPr lang="it-IT" altLang="it-IT" dirty="0"/>
              <a:t>Dal momento che hanno lo svantaggio di non sollecitare elaborazioni devono essere usate solo quando si stanno cercando specifiche informazioni </a:t>
            </a:r>
          </a:p>
        </p:txBody>
      </p:sp>
      <p:sp>
        <p:nvSpPr>
          <p:cNvPr id="7" name="Rettangolo 6">
            <a:extLst>
              <a:ext uri="{FF2B5EF4-FFF2-40B4-BE49-F238E27FC236}">
                <a16:creationId xmlns:a16="http://schemas.microsoft.com/office/drawing/2014/main" id="{B3050779-70BC-43DB-8896-93D8558DD590}"/>
              </a:ext>
            </a:extLst>
          </p:cNvPr>
          <p:cNvSpPr/>
          <p:nvPr/>
        </p:nvSpPr>
        <p:spPr>
          <a:xfrm>
            <a:off x="2601219" y="0"/>
            <a:ext cx="6397905"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Le domande chiuse</a:t>
            </a:r>
          </a:p>
        </p:txBody>
      </p:sp>
      <p:sp>
        <p:nvSpPr>
          <p:cNvPr id="10245" name="CasellaDiTesto 7">
            <a:extLst>
              <a:ext uri="{FF2B5EF4-FFF2-40B4-BE49-F238E27FC236}">
                <a16:creationId xmlns:a16="http://schemas.microsoft.com/office/drawing/2014/main" id="{818B5CE4-1BC5-4A4E-B6AF-4884B3511748}"/>
              </a:ext>
            </a:extLst>
          </p:cNvPr>
          <p:cNvSpPr txBox="1">
            <a:spLocks noChangeArrowheads="1"/>
          </p:cNvSpPr>
          <p:nvPr/>
        </p:nvSpPr>
        <p:spPr bwMode="auto">
          <a:xfrm>
            <a:off x="2135560" y="5156200"/>
            <a:ext cx="574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it-IT" altLang="it-IT" dirty="0"/>
              <a:t>“Quanto tempo abitò in quel posto?”</a:t>
            </a:r>
          </a:p>
          <a:p>
            <a:pPr eaLnBrk="1" hangingPunct="1"/>
            <a:r>
              <a:rPr lang="it-IT" altLang="it-IT" dirty="0"/>
              <a:t>“Ci vediamo il prossimo Mercoledì?”</a:t>
            </a:r>
          </a:p>
        </p:txBody>
      </p:sp>
      <p:pic>
        <p:nvPicPr>
          <p:cNvPr id="2" name="Audio 1">
            <a:hlinkClick r:id="" action="ppaction://media"/>
            <a:extLst>
              <a:ext uri="{FF2B5EF4-FFF2-40B4-BE49-F238E27FC236}">
                <a16:creationId xmlns:a16="http://schemas.microsoft.com/office/drawing/2014/main" id="{79F85851-7412-4509-B923-2B4A0ADE38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649"/>
    </mc:Choice>
    <mc:Fallback>
      <p:transition spd="slow" advTm="61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tro perforato 8">
            <a:extLst>
              <a:ext uri="{FF2B5EF4-FFF2-40B4-BE49-F238E27FC236}">
                <a16:creationId xmlns:a16="http://schemas.microsoft.com/office/drawing/2014/main" id="{43A8CB0D-3600-4C8A-A096-12D8B6AC896A}"/>
              </a:ext>
            </a:extLst>
          </p:cNvPr>
          <p:cNvSpPr/>
          <p:nvPr/>
        </p:nvSpPr>
        <p:spPr>
          <a:xfrm>
            <a:off x="1862138" y="3544889"/>
            <a:ext cx="8426450" cy="2363787"/>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291" name="Segnaposto contenuto 2">
            <a:extLst>
              <a:ext uri="{FF2B5EF4-FFF2-40B4-BE49-F238E27FC236}">
                <a16:creationId xmlns:a16="http://schemas.microsoft.com/office/drawing/2014/main" id="{86EB894D-4015-45FA-8854-9F8C60A8FA47}"/>
              </a:ext>
            </a:extLst>
          </p:cNvPr>
          <p:cNvSpPr>
            <a:spLocks noGrp="1"/>
          </p:cNvSpPr>
          <p:nvPr>
            <p:ph idx="1"/>
          </p:nvPr>
        </p:nvSpPr>
        <p:spPr>
          <a:xfrm>
            <a:off x="1882853" y="1166232"/>
            <a:ext cx="8229600" cy="1525587"/>
          </a:xfrm>
        </p:spPr>
        <p:txBody>
          <a:bodyPr>
            <a:normAutofit lnSpcReduction="10000"/>
          </a:bodyPr>
          <a:lstStyle/>
          <a:p>
            <a:r>
              <a:rPr lang="it-IT" altLang="it-IT" dirty="0"/>
              <a:t>Sono molto diffuse negli scambi quotidiani, ed in particolare nelle situazioni nelle quali un interlocutore desidera avere maggiori informazioni sulle ragioni per le quali è stato possibile il verificarsi di qualcosa. </a:t>
            </a:r>
          </a:p>
        </p:txBody>
      </p:sp>
      <p:sp>
        <p:nvSpPr>
          <p:cNvPr id="7" name="Rettangolo 6">
            <a:extLst>
              <a:ext uri="{FF2B5EF4-FFF2-40B4-BE49-F238E27FC236}">
                <a16:creationId xmlns:a16="http://schemas.microsoft.com/office/drawing/2014/main" id="{F38D5073-CF63-4FF1-813F-33EED4C1DFD2}"/>
              </a:ext>
            </a:extLst>
          </p:cNvPr>
          <p:cNvSpPr/>
          <p:nvPr/>
        </p:nvSpPr>
        <p:spPr>
          <a:xfrm>
            <a:off x="1524000" y="0"/>
            <a:ext cx="8961120" cy="92333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Le domande “perché?”</a:t>
            </a:r>
          </a:p>
        </p:txBody>
      </p:sp>
      <p:sp>
        <p:nvSpPr>
          <p:cNvPr id="6" name="Segnaposto contenuto 2">
            <a:extLst>
              <a:ext uri="{FF2B5EF4-FFF2-40B4-BE49-F238E27FC236}">
                <a16:creationId xmlns:a16="http://schemas.microsoft.com/office/drawing/2014/main" id="{867D4199-54C6-4001-AB2A-4E9E991C4D8F}"/>
              </a:ext>
            </a:extLst>
          </p:cNvPr>
          <p:cNvSpPr txBox="1">
            <a:spLocks/>
          </p:cNvSpPr>
          <p:nvPr/>
        </p:nvSpPr>
        <p:spPr bwMode="auto">
          <a:xfrm>
            <a:off x="1866900" y="3916364"/>
            <a:ext cx="8229600" cy="1525587"/>
          </a:xfrm>
          <a:prstGeom prst="rect">
            <a:avLst/>
          </a:prstGeom>
          <a:noFill/>
          <a:ln w="9525">
            <a:noFill/>
            <a:miter lim="800000"/>
            <a:headEnd/>
            <a:tailEnd/>
          </a:ln>
        </p:spPr>
        <p:txBody>
          <a:bodyPr/>
          <a:lstStyle/>
          <a:p>
            <a:pPr marL="273050" indent="-273050" eaLnBrk="0" hangingPunct="0">
              <a:spcBef>
                <a:spcPct val="20000"/>
              </a:spcBef>
              <a:buClr>
                <a:srgbClr val="0BD0D9"/>
              </a:buClr>
              <a:buSzPct val="95000"/>
              <a:defRPr/>
            </a:pPr>
            <a:r>
              <a:rPr lang="it-IT" sz="2600" dirty="0">
                <a:solidFill>
                  <a:schemeClr val="bg1"/>
                </a:solidFill>
              </a:rPr>
              <a:t>Nella maggioranza dei casi sono scarsamente informative e potenzialmente dannose. Nonostante l’intento esplorativo andrebbero evitate nelle situazioni di </a:t>
            </a:r>
            <a:r>
              <a:rPr lang="it-IT" sz="2600" dirty="0" err="1">
                <a:solidFill>
                  <a:schemeClr val="bg1"/>
                </a:solidFill>
              </a:rPr>
              <a:t>counseling</a:t>
            </a:r>
            <a:r>
              <a:rPr lang="it-IT" sz="2600" dirty="0"/>
              <a:t>. </a:t>
            </a:r>
          </a:p>
        </p:txBody>
      </p:sp>
      <p:pic>
        <p:nvPicPr>
          <p:cNvPr id="2" name="Audio 1">
            <a:hlinkClick r:id="" action="ppaction://media"/>
            <a:extLst>
              <a:ext uri="{FF2B5EF4-FFF2-40B4-BE49-F238E27FC236}">
                <a16:creationId xmlns:a16="http://schemas.microsoft.com/office/drawing/2014/main" id="{D47B6952-A348-4258-9D86-D10A4C475A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188"/>
    </mc:Choice>
    <mc:Fallback>
      <p:transition spd="slow" advTm="11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784</Words>
  <Application>Microsoft Office PowerPoint</Application>
  <PresentationFormat>Widescreen</PresentationFormat>
  <Paragraphs>88</Paragraphs>
  <Slides>11</Slides>
  <Notes>0</Notes>
  <HiddenSlides>0</HiddenSlides>
  <MMClips>10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vt:i4>
      </vt:variant>
    </vt:vector>
  </HeadingPairs>
  <TitlesOfParts>
    <vt:vector size="17" baseType="lpstr">
      <vt:lpstr>Arial</vt:lpstr>
      <vt:lpstr>Calibri</vt:lpstr>
      <vt:lpstr>Calibri Light</vt:lpstr>
      <vt:lpstr>Verdana</vt:lpstr>
      <vt:lpstr>Wingdings 2</vt:lpstr>
      <vt:lpstr>Tema di Office</vt:lpstr>
      <vt:lpstr>Presentazione standard di PowerPoint</vt:lpstr>
      <vt:lpstr>Presentazione standard di PowerPoint</vt:lpstr>
      <vt:lpstr>Presentazione standard di PowerPoint</vt:lpstr>
      <vt:lpstr>Presentazione standard di PowerPoint</vt:lpstr>
      <vt:lpstr>Esempi di domande aperte</vt:lpstr>
      <vt:lpstr>Le domande: regole di base</vt:lpstr>
      <vt:lpstr>Presentazione standard di PowerPoint</vt:lpstr>
      <vt:lpstr>Presentazione standard di PowerPoint</vt:lpstr>
      <vt:lpstr>Presentazione standard di PowerPoint</vt:lpstr>
      <vt:lpstr>Esempio</vt:lpstr>
      <vt:lpstr>….e perchè?!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Casale</dc:creator>
  <cp:lastModifiedBy>Casale</cp:lastModifiedBy>
  <cp:revision>1</cp:revision>
  <dcterms:created xsi:type="dcterms:W3CDTF">2020-03-11T10:09:54Z</dcterms:created>
  <dcterms:modified xsi:type="dcterms:W3CDTF">2020-03-11T10:10:24Z</dcterms:modified>
</cp:coreProperties>
</file>