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2" r:id="rId2"/>
    <p:sldId id="283" r:id="rId3"/>
    <p:sldId id="324" r:id="rId4"/>
    <p:sldId id="284" r:id="rId5"/>
    <p:sldId id="329" r:id="rId6"/>
    <p:sldId id="330" r:id="rId7"/>
    <p:sldId id="331" r:id="rId8"/>
    <p:sldId id="332" r:id="rId9"/>
    <p:sldId id="288" r:id="rId10"/>
    <p:sldId id="289" r:id="rId11"/>
    <p:sldId id="287" r:id="rId12"/>
    <p:sldId id="286" r:id="rId13"/>
    <p:sldId id="333" r:id="rId14"/>
    <p:sldId id="291" r:id="rId15"/>
    <p:sldId id="293" r:id="rId16"/>
    <p:sldId id="336" r:id="rId17"/>
    <p:sldId id="294" r:id="rId18"/>
    <p:sldId id="296" r:id="rId19"/>
    <p:sldId id="295" r:id="rId20"/>
    <p:sldId id="292" r:id="rId21"/>
    <p:sldId id="297" r:id="rId22"/>
    <p:sldId id="334" r:id="rId23"/>
    <p:sldId id="335" r:id="rId24"/>
    <p:sldId id="301" r:id="rId25"/>
    <p:sldId id="299" r:id="rId26"/>
    <p:sldId id="303" r:id="rId27"/>
    <p:sldId id="308" r:id="rId28"/>
    <p:sldId id="309" r:id="rId29"/>
    <p:sldId id="325" r:id="rId30"/>
    <p:sldId id="311" r:id="rId31"/>
    <p:sldId id="304" r:id="rId32"/>
    <p:sldId id="306" r:id="rId33"/>
    <p:sldId id="307" r:id="rId34"/>
    <p:sldId id="312" r:id="rId35"/>
    <p:sldId id="313" r:id="rId36"/>
    <p:sldId id="315" r:id="rId37"/>
    <p:sldId id="316" r:id="rId38"/>
    <p:sldId id="258" r:id="rId39"/>
    <p:sldId id="318" r:id="rId40"/>
    <p:sldId id="319" r:id="rId41"/>
    <p:sldId id="300" r:id="rId42"/>
    <p:sldId id="268" r:id="rId43"/>
    <p:sldId id="273" r:id="rId44"/>
    <p:sldId id="272" r:id="rId45"/>
    <p:sldId id="274" r:id="rId46"/>
    <p:sldId id="275" r:id="rId47"/>
    <p:sldId id="276" r:id="rId48"/>
    <p:sldId id="277" r:id="rId49"/>
    <p:sldId id="327" r:id="rId50"/>
    <p:sldId id="328" r:id="rId51"/>
    <p:sldId id="321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47" autoAdjust="0"/>
  </p:normalViewPr>
  <p:slideViewPr>
    <p:cSldViewPr showGuides="1">
      <p:cViewPr>
        <p:scale>
          <a:sx n="60" d="100"/>
          <a:sy n="60" d="100"/>
        </p:scale>
        <p:origin x="-14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olatognini:Desktop:CNR%20mac:CHIP:NUOVA%20CHIP%20HOME%20MADE:chip%20topi%20MDp25-28%20nov09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Tesi\finali%20grafici\MEDIP%20e%20OHMeDIP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Tesi\finali%20grafici\MEDIP%20e%20OHMeDIP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Macintosh%20HD:Users:paolatognini:Desktop:CNR%20mac:DNMT%20project:in%20vivo%20electrophysiology:VEP%20DNMTinhib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right ctx ipsi</c:v>
          </c:tx>
          <c:spPr>
            <a:gradFill flip="none" rotWithShape="1">
              <a:gsLst>
                <a:gs pos="100000">
                  <a:prstClr val="black"/>
                </a:gs>
                <a:gs pos="0">
                  <a:srgbClr val="FFFFFF"/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'[chip topi MDp25-28 nov09.xls]finali'!$C$6,'[chip topi MDp25-28 nov09.xls]finali'!$G$6,'[chip topi MDp25-28 nov09.xls]finali'!$K$6</c:f>
                <c:numCache>
                  <c:formatCode>General</c:formatCode>
                  <c:ptCount val="3"/>
                  <c:pt idx="0">
                    <c:v>9.8627123982628073E-2</c:v>
                  </c:pt>
                  <c:pt idx="1">
                    <c:v>0.10097451267786398</c:v>
                  </c:pt>
                  <c:pt idx="2">
                    <c:v>0.10243261938020502</c:v>
                  </c:pt>
                </c:numCache>
              </c:numRef>
            </c:plus>
          </c:errBars>
          <c:val>
            <c:numRef>
              <c:f>'[chip topi MDp25-28 nov09.xls]finali'!$C$4,'[chip topi MDp25-28 nov09.xls]finali'!$G$4,'[chip topi MDp25-28 nov09.xls]finali'!$K$4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v>left ctx contra</c:v>
          </c:tx>
          <c:spPr>
            <a:gradFill flip="none" rotWithShape="1">
              <a:gsLst>
                <a:gs pos="51000">
                  <a:srgbClr val="B025BD"/>
                </a:gs>
                <a:gs pos="100000">
                  <a:prstClr val="black"/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'[chip topi MDp25-28 nov09.xls]finali'!$D$6,'[chip topi MDp25-28 nov09.xls]finali'!$H$6,'[chip topi MDp25-28 nov09.xls]finali'!$L$6</c:f>
                <c:numCache>
                  <c:formatCode>General</c:formatCode>
                  <c:ptCount val="3"/>
                  <c:pt idx="0">
                    <c:v>9.5509060621163752E-2</c:v>
                  </c:pt>
                  <c:pt idx="1">
                    <c:v>9.9684106555314747E-2</c:v>
                  </c:pt>
                  <c:pt idx="2">
                    <c:v>8.7625345396923737E-2</c:v>
                  </c:pt>
                </c:numCache>
              </c:numRef>
            </c:plus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errBars>
          <c:val>
            <c:numRef>
              <c:f>'[chip topi MDp25-28 nov09.xls]finali'!$D$4,'[chip topi MDp25-28 nov09.xls]finali'!$H$4,'[chip topi MDp25-28 nov09.xls]finali'!$L$4</c:f>
              <c:numCache>
                <c:formatCode>General</c:formatCode>
                <c:ptCount val="3"/>
                <c:pt idx="0">
                  <c:v>0.89011195929578313</c:v>
                </c:pt>
                <c:pt idx="1">
                  <c:v>0.6117417774228856</c:v>
                </c:pt>
                <c:pt idx="2">
                  <c:v>0.75108121584444965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872832"/>
        <c:axId val="183678016"/>
      </c:barChart>
      <c:catAx>
        <c:axId val="1948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83678016"/>
        <c:crosses val="autoZero"/>
        <c:auto val="1"/>
        <c:lblAlgn val="ctr"/>
        <c:lblOffset val="100"/>
        <c:noMultiLvlLbl val="0"/>
      </c:catAx>
      <c:valAx>
        <c:axId val="18367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948728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1900545736404775"/>
          <c:y val="0.38885895642740714"/>
          <c:w val="0.25716552100318679"/>
          <c:h val="0.216883192363088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right ctx ipsi</c:v>
          </c:tx>
          <c:spPr>
            <a:gradFill flip="none" rotWithShape="1">
              <a:gsLst>
                <a:gs pos="100000">
                  <a:prstClr val="black"/>
                </a:gs>
                <a:gs pos="0">
                  <a:srgbClr val="FFFFFF"/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'[chip topi MDp25-28 nov09.xls]finali'!$C$39,'[chip topi MDp25-28 nov09.xls]finali'!$G$39,'[chip topi MDp25-28 nov09.xls]finali'!$K$39</c:f>
                <c:numCache>
                  <c:formatCode>General</c:formatCode>
                  <c:ptCount val="3"/>
                  <c:pt idx="0">
                    <c:v>0.10773973217651639</c:v>
                  </c:pt>
                  <c:pt idx="1">
                    <c:v>0.14487887686984297</c:v>
                  </c:pt>
                  <c:pt idx="2">
                    <c:v>0.19221464402506538</c:v>
                  </c:pt>
                </c:numCache>
              </c:numRef>
            </c:plus>
          </c:errBars>
          <c:val>
            <c:numRef>
              <c:f>'[chip topi MDp25-28 nov09.xls]finali'!$C$37,'[chip topi MDp25-28 nov09.xls]finali'!$G$37,'[chip topi MDp25-28 nov09.xls]finali'!$K$37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v>left ctx contra</c:v>
          </c:tx>
          <c:spPr>
            <a:gradFill flip="none" rotWithShape="1">
              <a:gsLst>
                <a:gs pos="51000">
                  <a:srgbClr val="B025BD"/>
                </a:gs>
                <a:gs pos="100000">
                  <a:srgbClr val="000000"/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'[chip topi MDp25-28 nov09.xls]finali'!$D$39,'[chip topi MDp25-28 nov09.xls]finali'!$H$39,'[chip topi MDp25-28 nov09.xls]finali'!$L$39</c:f>
                <c:numCache>
                  <c:formatCode>General</c:formatCode>
                  <c:ptCount val="3"/>
                  <c:pt idx="0">
                    <c:v>8.1864201121880253E-2</c:v>
                  </c:pt>
                  <c:pt idx="1">
                    <c:v>0.11798597120119712</c:v>
                  </c:pt>
                  <c:pt idx="2">
                    <c:v>0.12303901950846798</c:v>
                  </c:pt>
                </c:numCache>
              </c:numRef>
            </c:plus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errBars>
          <c:val>
            <c:numRef>
              <c:f>'[chip topi MDp25-28 nov09.xls]finali'!$D$37,'[chip topi MDp25-28 nov09.xls]finali'!$H$37,'[chip topi MDp25-28 nov09.xls]finali'!$L$37</c:f>
              <c:numCache>
                <c:formatCode>General</c:formatCode>
                <c:ptCount val="3"/>
                <c:pt idx="0">
                  <c:v>0.84208820542427765</c:v>
                </c:pt>
                <c:pt idx="1">
                  <c:v>0.66303844862075278</c:v>
                </c:pt>
                <c:pt idx="2">
                  <c:v>0.74415088477488078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872320"/>
        <c:axId val="183679744"/>
      </c:barChart>
      <c:catAx>
        <c:axId val="19487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3679744"/>
        <c:crosses val="autoZero"/>
        <c:auto val="1"/>
        <c:lblAlgn val="ctr"/>
        <c:lblOffset val="100"/>
        <c:noMultiLvlLbl val="0"/>
      </c:catAx>
      <c:valAx>
        <c:axId val="183679744"/>
        <c:scaling>
          <c:orientation val="minMax"/>
          <c:max val="1.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4872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423719521435998"/>
          <c:y val="7.4548558878027291E-2"/>
          <c:w val="0.5299514549884936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v>ipsi ctx</c:v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Foglio1!$A$3</c:f>
                <c:numCache>
                  <c:formatCode>General</c:formatCode>
                  <c:ptCount val="1"/>
                  <c:pt idx="0">
                    <c:v>0.12000000000000002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Lit>
              <c:ptCount val="1"/>
              <c:pt idx="0">
                <c:v>FarCRE</c:v>
              </c:pt>
            </c:strLit>
          </c:cat>
          <c:val>
            <c:numRef>
              <c:f>Foglio1!$A$1</c:f>
              <c:numCache>
                <c:formatCode>#,##0.00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v>contra ctx</c:v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Foglio1!$B$3</c:f>
                <c:numCache>
                  <c:formatCode>General</c:formatCode>
                  <c:ptCount val="1"/>
                  <c:pt idx="0">
                    <c:v>0.35000000000000031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Lit>
              <c:ptCount val="1"/>
              <c:pt idx="0">
                <c:v>FarCRE</c:v>
              </c:pt>
            </c:strLit>
          </c:cat>
          <c:val>
            <c:numRef>
              <c:f>Foglio1!$A$2</c:f>
              <c:numCache>
                <c:formatCode>#,##0.00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983424"/>
        <c:axId val="189442880"/>
      </c:barChart>
      <c:catAx>
        <c:axId val="19498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89442880"/>
        <c:crosses val="autoZero"/>
        <c:auto val="1"/>
        <c:lblAlgn val="ctr"/>
        <c:lblOffset val="100"/>
        <c:noMultiLvlLbl val="0"/>
      </c:catAx>
      <c:valAx>
        <c:axId val="189442880"/>
        <c:scaling>
          <c:orientation val="minMax"/>
          <c:max val="3.5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/>
                  <a:t>Recovery (Fold changes vs ipsi ctx</a:t>
                </a:r>
                <a:endParaRPr lang="it-IT" sz="1000" b="0" i="0" baseline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1949834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072162306147402E-3"/>
          <c:y val="7.5275174670067641E-2"/>
          <c:w val="0.77217167213473614"/>
          <c:h val="0.83390710318271344"/>
        </c:manualLayout>
      </c:layout>
      <c:barChart>
        <c:barDir val="col"/>
        <c:grouping val="clustered"/>
        <c:varyColors val="0"/>
        <c:ser>
          <c:idx val="1"/>
          <c:order val="0"/>
          <c:tx>
            <c:v>ipsi ctx</c:v>
          </c:tx>
          <c:spPr>
            <a:solidFill>
              <a:schemeClr val="bg1">
                <a:lumMod val="85000"/>
              </a:schemeClr>
            </a:solidFill>
            <a:ln>
              <a:solidFill>
                <a:prstClr val="black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'MEDIP MD'!$C$431</c:f>
                <c:numCache>
                  <c:formatCode>General</c:formatCode>
                  <c:ptCount val="1"/>
                  <c:pt idx="0">
                    <c:v>0.15353943309030857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Lit>
              <c:ptCount val="1"/>
              <c:pt idx="0">
                <c:v>CRE mR212</c:v>
              </c:pt>
            </c:strLit>
          </c:cat>
          <c:val>
            <c:numRef>
              <c:f>'MEDIP MD'!$C$429</c:f>
              <c:numCache>
                <c:formatCode>General</c:formatCode>
                <c:ptCount val="1"/>
                <c:pt idx="0">
                  <c:v>0.99999999999999978</c:v>
                </c:pt>
              </c:numCache>
            </c:numRef>
          </c:val>
        </c:ser>
        <c:ser>
          <c:idx val="0"/>
          <c:order val="1"/>
          <c:tx>
            <c:v>contra ctx</c:v>
          </c:tx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'MEDIP MD'!$D$431</c:f>
                <c:numCache>
                  <c:formatCode>General</c:formatCode>
                  <c:ptCount val="1"/>
                  <c:pt idx="0">
                    <c:v>0.62764610925442532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Lit>
              <c:ptCount val="1"/>
              <c:pt idx="0">
                <c:v>CRE mR212</c:v>
              </c:pt>
            </c:strLit>
          </c:cat>
          <c:val>
            <c:numRef>
              <c:f>'MEDIP MD'!$D$429</c:f>
              <c:numCache>
                <c:formatCode>General</c:formatCode>
                <c:ptCount val="1"/>
                <c:pt idx="0">
                  <c:v>2.4920324046124427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9"/>
        <c:axId val="196096000"/>
        <c:axId val="189441728"/>
      </c:barChart>
      <c:catAx>
        <c:axId val="196096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89441728"/>
        <c:crosses val="autoZero"/>
        <c:auto val="1"/>
        <c:lblAlgn val="ctr"/>
        <c:lblOffset val="100"/>
        <c:noMultiLvlLbl val="0"/>
      </c:catAx>
      <c:valAx>
        <c:axId val="189441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609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78643311297364"/>
          <c:y val="7.7099853055339909E-2"/>
          <c:w val="0.26756348551060288"/>
          <c:h val="0.1547791671287568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498762810825128"/>
          <c:y val="5.1016885987922554E-2"/>
          <c:w val="0.7839478945709617"/>
          <c:h val="0.83386909854975588"/>
        </c:manualLayout>
      </c:layout>
      <c:barChart>
        <c:barDir val="col"/>
        <c:grouping val="clustered"/>
        <c:varyColors val="0"/>
        <c:ser>
          <c:idx val="0"/>
          <c:order val="0"/>
          <c:tx>
            <c:v>ispi ctx</c:v>
          </c:tx>
          <c:spPr>
            <a:solidFill>
              <a:sysClr val="window" lastClr="FFFFFF">
                <a:lumMod val="85000"/>
              </a:sysClr>
            </a:solidFill>
            <a:ln>
              <a:solidFill>
                <a:prstClr val="black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'MEDIP MD'!$C$90</c:f>
                <c:numCache>
                  <c:formatCode>General</c:formatCode>
                  <c:ptCount val="1"/>
                  <c:pt idx="0">
                    <c:v>0.23660202518777071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Lit>
              <c:ptCount val="1"/>
              <c:pt idx="0">
                <c:v>CREmR132</c:v>
              </c:pt>
            </c:strLit>
          </c:cat>
          <c:val>
            <c:numRef>
              <c:f>'MEDIP MD'!$C$88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v>contra ctx</c:v>
          </c:tx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'MEDIP MD'!$D$90</c:f>
                <c:numCache>
                  <c:formatCode>General</c:formatCode>
                  <c:ptCount val="1"/>
                  <c:pt idx="0">
                    <c:v>0.17047244071038134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Lit>
              <c:ptCount val="1"/>
              <c:pt idx="0">
                <c:v>CREmR132</c:v>
              </c:pt>
            </c:strLit>
          </c:cat>
          <c:val>
            <c:numRef>
              <c:f>'MEDIP MD'!$D$88</c:f>
              <c:numCache>
                <c:formatCode>General</c:formatCode>
                <c:ptCount val="1"/>
                <c:pt idx="0">
                  <c:v>1.1202335125188549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96099072"/>
        <c:axId val="189446336"/>
      </c:barChart>
      <c:catAx>
        <c:axId val="19609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89446336"/>
        <c:crosses val="autoZero"/>
        <c:auto val="1"/>
        <c:lblAlgn val="ctr"/>
        <c:lblOffset val="100"/>
        <c:noMultiLvlLbl val="0"/>
      </c:catAx>
      <c:valAx>
        <c:axId val="189446336"/>
        <c:scaling>
          <c:orientation val="minMax"/>
          <c:max val="1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0" i="0" u="none" strike="noStrike" baseline="0"/>
                  <a:t>Recovery (Fold changes vs ipsi ctx</a:t>
                </a:r>
                <a:endParaRPr lang="it-IT" b="0"/>
              </a:p>
            </c:rich>
          </c:tx>
          <c:layout>
            <c:manualLayout>
              <c:xMode val="edge"/>
              <c:yMode val="edge"/>
              <c:x val="3.9335883855050456E-2"/>
              <c:y val="0.122828501153903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60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9660661376776"/>
          <c:y val="8.6490876173147505E-2"/>
          <c:w val="0.22779016865622226"/>
          <c:h val="0.1661464333966988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092231352822267"/>
          <c:y val="0.11984668146325395"/>
          <c:w val="0.58614627318434187"/>
          <c:h val="0.84171843518321665"/>
        </c:manualLayout>
      </c:layout>
      <c:barChart>
        <c:barDir val="col"/>
        <c:grouping val="clustered"/>
        <c:varyColors val="0"/>
        <c:ser>
          <c:idx val="0"/>
          <c:order val="0"/>
          <c:tx>
            <c:v>MD3d RG108</c:v>
          </c:tx>
          <c:spPr>
            <a:solidFill>
              <a:schemeClr val="tx1"/>
            </a:solidFill>
            <a:ln w="1270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'RG108'!$G$14</c:f>
                <c:numCache>
                  <c:formatCode>General</c:formatCode>
                  <c:ptCount val="1"/>
                  <c:pt idx="0">
                    <c:v>0.28290039395742489</c:v>
                  </c:pt>
                </c:numCache>
              </c:numRef>
            </c:plus>
            <c:minus>
              <c:numRef>
                <c:f>'RG108'!$G$14</c:f>
                <c:numCache>
                  <c:formatCode>General</c:formatCode>
                  <c:ptCount val="1"/>
                  <c:pt idx="0">
                    <c:v>0.28290039395742489</c:v>
                  </c:pt>
                </c:numCache>
              </c:numRef>
            </c:minus>
          </c:errBars>
          <c:cat>
            <c:numRef>
              <c:f>'RG108'!$M$32</c:f>
              <c:numCache>
                <c:formatCode>General</c:formatCode>
                <c:ptCount val="1"/>
              </c:numCache>
            </c:numRef>
          </c:cat>
          <c:val>
            <c:numRef>
              <c:f>'RG108'!$G$12</c:f>
              <c:numCache>
                <c:formatCode>General</c:formatCode>
                <c:ptCount val="1"/>
                <c:pt idx="0">
                  <c:v>2.2133774726764619</c:v>
                </c:pt>
              </c:numCache>
            </c:numRef>
          </c:val>
        </c:ser>
        <c:ser>
          <c:idx val="1"/>
          <c:order val="1"/>
          <c:tx>
            <c:v>MD3d vehicle</c:v>
          </c:tx>
          <c:spPr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'RG108'!$H$14</c:f>
                <c:numCache>
                  <c:formatCode>General</c:formatCode>
                  <c:ptCount val="1"/>
                  <c:pt idx="0">
                    <c:v>0.13117651073253936</c:v>
                  </c:pt>
                </c:numCache>
              </c:numRef>
            </c:plus>
            <c:minus>
              <c:numRef>
                <c:f>'RG108'!$H$14</c:f>
                <c:numCache>
                  <c:formatCode>General</c:formatCode>
                  <c:ptCount val="1"/>
                  <c:pt idx="0">
                    <c:v>0.13117651073253936</c:v>
                  </c:pt>
                </c:numCache>
              </c:numRef>
            </c:minus>
          </c:errBars>
          <c:cat>
            <c:numRef>
              <c:f>'RG108'!$M$32</c:f>
              <c:numCache>
                <c:formatCode>General</c:formatCode>
                <c:ptCount val="1"/>
              </c:numCache>
            </c:numRef>
          </c:cat>
          <c:val>
            <c:numRef>
              <c:f>'RG108'!$H$12</c:f>
              <c:numCache>
                <c:formatCode>General</c:formatCode>
                <c:ptCount val="1"/>
                <c:pt idx="0">
                  <c:v>1.2987709763119761</c:v>
                </c:pt>
              </c:numCache>
            </c:numRef>
          </c:val>
        </c:ser>
        <c:ser>
          <c:idx val="2"/>
          <c:order val="2"/>
          <c:tx>
            <c:v>MD3d untr</c:v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'RG108'!$L$15</c:f>
                <c:numCache>
                  <c:formatCode>General</c:formatCode>
                  <c:ptCount val="1"/>
                  <c:pt idx="0">
                    <c:v>0.20550750189064501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'RG108'!$L$13</c:f>
              <c:numCache>
                <c:formatCode>General</c:formatCode>
                <c:ptCount val="1"/>
                <c:pt idx="0">
                  <c:v>1.42</c:v>
                </c:pt>
              </c:numCache>
            </c:numRef>
          </c:val>
        </c:ser>
        <c:ser>
          <c:idx val="3"/>
          <c:order val="3"/>
          <c:tx>
            <c:v>cont NMD</c:v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'RG108'!$M$15</c:f>
                <c:numCache>
                  <c:formatCode>General</c:formatCode>
                  <c:ptCount val="1"/>
                  <c:pt idx="0">
                    <c:v>6.56154792648381E-2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'RG108'!$M$13</c:f>
              <c:numCache>
                <c:formatCode>General</c:formatCode>
                <c:ptCount val="1"/>
                <c:pt idx="0">
                  <c:v>2.2621646955727952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393984"/>
        <c:axId val="196046208"/>
      </c:barChart>
      <c:catAx>
        <c:axId val="19639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96046208"/>
        <c:crosses val="autoZero"/>
        <c:auto val="1"/>
        <c:lblAlgn val="ctr"/>
        <c:lblOffset val="100"/>
        <c:noMultiLvlLbl val="0"/>
      </c:catAx>
      <c:valAx>
        <c:axId val="196046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96393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0.32882</cdr:x>
      <cdr:y>0.22513</cdr:y>
    </cdr:from>
    <cdr:to>
      <cdr:x>0.5275</cdr:x>
      <cdr:y>0.2795</cdr:y>
    </cdr:to>
    <cdr:sp macro="" textlink="">
      <cdr:nvSpPr>
        <cdr:cNvPr id="2" name="Parentesi graffa aperta 1"/>
        <cdr:cNvSpPr/>
      </cdr:nvSpPr>
      <cdr:spPr>
        <a:xfrm xmlns:a="http://schemas.openxmlformats.org/drawingml/2006/main" rot="5400000">
          <a:off x="1147676" y="443634"/>
          <a:ext cx="156910" cy="568950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0.32662</cdr:x>
      <cdr:y>0.12503</cdr:y>
    </cdr:from>
    <cdr:to>
      <cdr:x>0.50249</cdr:x>
      <cdr:y>0.20004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936104" y="360040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600" b="1" dirty="0" smtClean="0"/>
            <a:t>    *</a:t>
          </a:r>
          <a:endParaRPr lang="it-IT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0.27828</cdr:x>
      <cdr:y>0.0667</cdr:y>
    </cdr:from>
    <cdr:to>
      <cdr:x>0.4866</cdr:x>
      <cdr:y>0.12108</cdr:y>
    </cdr:to>
    <cdr:sp macro="" textlink="">
      <cdr:nvSpPr>
        <cdr:cNvPr id="2" name="Parentesi graffa aperta 1"/>
        <cdr:cNvSpPr/>
      </cdr:nvSpPr>
      <cdr:spPr>
        <a:xfrm xmlns:a="http://schemas.openxmlformats.org/drawingml/2006/main" rot="5400000">
          <a:off x="966040" y="-13566"/>
          <a:ext cx="156910" cy="568950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0.31657</cdr:x>
      <cdr:y>0</cdr:y>
    </cdr:from>
    <cdr:to>
      <cdr:x>0.50124</cdr:x>
      <cdr:y>0.07502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864096" y="0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b="1" dirty="0" smtClean="0"/>
            <a:t> *</a:t>
          </a:r>
          <a:endParaRPr lang="it-IT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0.00391</cdr:x>
      <cdr:y>0.05244</cdr:y>
    </cdr:from>
    <cdr:to>
      <cdr:x>0.06854</cdr:x>
      <cdr:y>0.92561</cdr:y>
    </cdr:to>
    <cdr:sp macro="" textlink="">
      <cdr:nvSpPr>
        <cdr:cNvPr id="2" name="CasellaDiTesto 53"/>
        <cdr:cNvSpPr txBox="1"/>
      </cdr:nvSpPr>
      <cdr:spPr>
        <a:xfrm xmlns:a="http://schemas.openxmlformats.org/drawingml/2006/main" rot="16200000">
          <a:off x="-1507563" y="1735870"/>
          <a:ext cx="34291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1800" b="1" dirty="0" err="1" smtClean="0">
              <a:latin typeface="Times" pitchFamily="18" charset="0"/>
            </a:rPr>
            <a:t>C</a:t>
          </a:r>
          <a:r>
            <a:rPr lang="en-US" sz="1800" b="1" dirty="0" err="1" smtClean="0">
              <a:latin typeface="Times" pitchFamily="18" charset="0"/>
            </a:rPr>
            <a:t>ontra</a:t>
          </a:r>
          <a:r>
            <a:rPr lang="en-US" sz="1800" b="1" dirty="0" smtClean="0">
              <a:latin typeface="Times" pitchFamily="18" charset="0"/>
            </a:rPr>
            <a:t>/ipsi ratio</a:t>
          </a:r>
        </a:p>
      </cdr:txBody>
    </cdr:sp>
  </cdr:relSizeAnchor>
  <cdr:relSizeAnchor xmlns:cdr="http://schemas.openxmlformats.org/drawingml/2006/chartDrawing">
    <cdr:from>
      <cdr:x>0.69922</cdr:x>
      <cdr:y>0</cdr:y>
    </cdr:from>
    <cdr:to>
      <cdr:x>0.98305</cdr:x>
      <cdr:y>0.15905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3347864" y="0"/>
          <a:ext cx="1359003" cy="476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2400" b="1" dirty="0"/>
            <a:t>VEP </a:t>
          </a:r>
          <a:r>
            <a:rPr lang="it-IT" sz="2400" b="1" dirty="0" err="1"/>
            <a:t>ratio</a:t>
          </a:r>
          <a:endParaRPr lang="it-IT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84FAB-8951-4267-8A49-A373139613AB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2127-DA15-42CE-B31A-901E825A14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73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scitable/topicpage/Imprinting-and-Genetic-Disease-Angelman-Prader-Willi-92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munoglobulins" TargetMode="External"/><Relationship Id="rId13" Type="http://schemas.openxmlformats.org/officeDocument/2006/relationships/hyperlink" Target="http://en.wikipedia.org/wiki/Phagocytosis" TargetMode="External"/><Relationship Id="rId3" Type="http://schemas.openxmlformats.org/officeDocument/2006/relationships/hyperlink" Target="http://en.wikipedia.org/wiki/Atomic_mass_unit" TargetMode="External"/><Relationship Id="rId7" Type="http://schemas.openxmlformats.org/officeDocument/2006/relationships/hyperlink" Target="http://en.wikipedia.org/wiki/Staphylococcus_aureus" TargetMode="External"/><Relationship Id="rId12" Type="http://schemas.openxmlformats.org/officeDocument/2006/relationships/hyperlink" Target="http://en.wikipedia.org/wiki/Opsonizati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Bacteria" TargetMode="External"/><Relationship Id="rId11" Type="http://schemas.openxmlformats.org/officeDocument/2006/relationships/hyperlink" Target="http://en.wikipedia.org/wiki/Antibody" TargetMode="External"/><Relationship Id="rId5" Type="http://schemas.openxmlformats.org/officeDocument/2006/relationships/hyperlink" Target="http://en.wikipedia.org/wiki/Protein" TargetMode="External"/><Relationship Id="rId10" Type="http://schemas.openxmlformats.org/officeDocument/2006/relationships/hyperlink" Target="http://en.wikipedia.org/wiki/Fc_region" TargetMode="External"/><Relationship Id="rId4" Type="http://schemas.openxmlformats.org/officeDocument/2006/relationships/hyperlink" Target="http://en.wikipedia.org/wiki/MSCRAMM" TargetMode="External"/><Relationship Id="rId9" Type="http://schemas.openxmlformats.org/officeDocument/2006/relationships/hyperlink" Target="http://en.wikipedia.org/wiki/IgG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9119186" TargetMode="External"/><Relationship Id="rId3" Type="http://schemas.openxmlformats.org/officeDocument/2006/relationships/hyperlink" Target="http://www.ncbi.nlm.nih.gov/pubmed/17453016" TargetMode="External"/><Relationship Id="rId7" Type="http://schemas.openxmlformats.org/officeDocument/2006/relationships/hyperlink" Target="http://www.ncbi.nlm.nih.gov/pubmed/2005689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/16678094" TargetMode="External"/><Relationship Id="rId11" Type="http://schemas.openxmlformats.org/officeDocument/2006/relationships/hyperlink" Target="http://www.ncbi.nlm.nih.gov/pubmed/20228804" TargetMode="External"/><Relationship Id="rId5" Type="http://schemas.openxmlformats.org/officeDocument/2006/relationships/hyperlink" Target="http://www.ncbi.nlm.nih.gov/pubmed/19424149" TargetMode="External"/><Relationship Id="rId10" Type="http://schemas.openxmlformats.org/officeDocument/2006/relationships/hyperlink" Target="http://www.ncbi.nlm.nih.gov/pubmed/20729844" TargetMode="External"/><Relationship Id="rId4" Type="http://schemas.openxmlformats.org/officeDocument/2006/relationships/hyperlink" Target="http://www.ncbi.nlm.nih.gov/pubmed/20975746" TargetMode="External"/><Relationship Id="rId9" Type="http://schemas.openxmlformats.org/officeDocument/2006/relationships/hyperlink" Target="http://www.ncbi.nlm.nih.gov/pubmed/18184782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Epigenetic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or off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transcribed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Epigenetics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cellular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bodies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pancreatic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How can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be? In short,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sets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"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on" or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sets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"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off" or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Epigenetic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silencing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way to turn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off,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epigenetics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X-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inactivation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female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mammals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females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twice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X-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human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epigenetics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1983.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colorectal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Fragile X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retardation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epigenetic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Rubenstein-Taybi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Coffin-Lowry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Prader-Willi, Angelman, Beckwith-Wiedemann, ATR-X, and Rett syndromes 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E413-0044-C34A-BB9E-E4C99AC3CA6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024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9652A7-9A15-3541-A02C-2CE31FD4F0CF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dirty="0"/>
              <a:t> La </a:t>
            </a:r>
            <a:r>
              <a:rPr lang="it-IT" dirty="0" err="1"/>
              <a:t>Chromatin</a:t>
            </a:r>
            <a:r>
              <a:rPr lang="it-IT" dirty="0"/>
              <a:t> </a:t>
            </a:r>
            <a:r>
              <a:rPr lang="it-IT" dirty="0" err="1"/>
              <a:t>immunoprecipitation</a:t>
            </a:r>
            <a:r>
              <a:rPr lang="it-IT" dirty="0"/>
              <a:t>, or </a:t>
            </a:r>
            <a:r>
              <a:rPr lang="it-IT" dirty="0" err="1"/>
              <a:t>ChIP</a:t>
            </a:r>
            <a:r>
              <a:rPr lang="it-IT" dirty="0"/>
              <a:t>, si riferisce a una tecnica usata per determinare se una data proteina si lega o è localizzata su specifiche sequenze di DNA in vivo. </a:t>
            </a:r>
            <a:r>
              <a:rPr lang="it-IT" b="1" dirty="0" err="1"/>
              <a:t>Protein</a:t>
            </a:r>
            <a:r>
              <a:rPr lang="it-IT" b="1" dirty="0"/>
              <a:t> A</a:t>
            </a:r>
            <a:r>
              <a:rPr lang="it-IT" dirty="0"/>
              <a:t> </a:t>
            </a:r>
            <a:r>
              <a:rPr lang="it-IT" dirty="0" err="1"/>
              <a:t>is</a:t>
            </a:r>
            <a:r>
              <a:rPr lang="it-IT" dirty="0"/>
              <a:t> a 40-60 </a:t>
            </a:r>
            <a:r>
              <a:rPr lang="it-IT" dirty="0" err="1">
                <a:hlinkClick r:id="rId3" tooltip="Atomic mass unit"/>
              </a:rPr>
              <a:t>kDa</a:t>
            </a:r>
            <a:r>
              <a:rPr lang="it-IT" dirty="0"/>
              <a:t> </a:t>
            </a:r>
            <a:r>
              <a:rPr lang="it-IT" dirty="0">
                <a:hlinkClick r:id="rId4" tooltip="MSCRAMM"/>
              </a:rPr>
              <a:t>MSCRAMM</a:t>
            </a:r>
            <a:r>
              <a:rPr lang="it-IT" dirty="0"/>
              <a:t> </a:t>
            </a:r>
            <a:r>
              <a:rPr lang="it-IT" dirty="0" err="1"/>
              <a:t>surface</a:t>
            </a:r>
            <a:r>
              <a:rPr lang="it-IT" dirty="0"/>
              <a:t> </a:t>
            </a:r>
            <a:r>
              <a:rPr lang="it-IT" dirty="0" err="1">
                <a:hlinkClick r:id="rId5" tooltip="Protein"/>
              </a:rPr>
              <a:t>protein</a:t>
            </a:r>
            <a:r>
              <a:rPr lang="it-IT" dirty="0"/>
              <a:t> </a:t>
            </a:r>
            <a:r>
              <a:rPr lang="it-IT" dirty="0" err="1"/>
              <a:t>originally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in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 </a:t>
            </a:r>
            <a:r>
              <a:rPr lang="it-IT" dirty="0" err="1">
                <a:hlinkClick r:id="rId6" tooltip="Bacteria"/>
              </a:rPr>
              <a:t>bacteria</a:t>
            </a:r>
            <a:r>
              <a:rPr lang="it-IT" dirty="0"/>
              <a:t> </a:t>
            </a:r>
            <a:r>
              <a:rPr lang="it-IT" i="1" dirty="0" err="1">
                <a:hlinkClick r:id="rId7" tooltip="Staphylococcus aureus"/>
              </a:rPr>
              <a:t>Staphylococcus</a:t>
            </a:r>
            <a:r>
              <a:rPr lang="it-IT" i="1" dirty="0">
                <a:hlinkClick r:id="rId7" tooltip="Staphylococcus aureus"/>
              </a:rPr>
              <a:t> </a:t>
            </a:r>
            <a:r>
              <a:rPr lang="it-IT" i="1" dirty="0" err="1">
                <a:hlinkClick r:id="rId7" tooltip="Staphylococcus aureus"/>
              </a:rPr>
              <a:t>aureus</a:t>
            </a:r>
            <a:r>
              <a:rPr lang="it-IT" dirty="0"/>
              <a:t>..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</a:t>
            </a:r>
            <a:r>
              <a:rPr lang="it-IT" dirty="0" err="1"/>
              <a:t>use</a:t>
            </a:r>
            <a:r>
              <a:rPr lang="it-IT" dirty="0"/>
              <a:t> in </a:t>
            </a:r>
            <a:r>
              <a:rPr lang="it-IT" dirty="0" err="1"/>
              <a:t>biochemical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b="1" dirty="0" err="1"/>
              <a:t>bind</a:t>
            </a:r>
            <a:r>
              <a:rPr lang="it-IT" b="1" dirty="0"/>
              <a:t> </a:t>
            </a:r>
            <a:r>
              <a:rPr lang="it-IT" b="1" dirty="0" err="1">
                <a:hlinkClick r:id="rId8" tooltip="Immunoglobulins"/>
              </a:rPr>
              <a:t>immunoglobulins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binds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mammalian</a:t>
            </a:r>
            <a:r>
              <a:rPr lang="it-IT" dirty="0"/>
              <a:t> </a:t>
            </a:r>
            <a:r>
              <a:rPr lang="it-IT" dirty="0" err="1"/>
              <a:t>species</a:t>
            </a:r>
            <a:r>
              <a:rPr lang="it-IT" dirty="0"/>
              <a:t>, </a:t>
            </a:r>
            <a:r>
              <a:rPr lang="it-IT" b="1" dirty="0" err="1"/>
              <a:t>most</a:t>
            </a:r>
            <a:r>
              <a:rPr lang="it-IT" b="1" dirty="0"/>
              <a:t> </a:t>
            </a:r>
            <a:r>
              <a:rPr lang="it-IT" b="1" dirty="0" err="1"/>
              <a:t>notably</a:t>
            </a:r>
            <a:r>
              <a:rPr lang="it-IT" b="1" dirty="0" err="1">
                <a:hlinkClick r:id="rId9" tooltip="IgG"/>
              </a:rPr>
              <a:t>IgG</a:t>
            </a:r>
            <a:r>
              <a:rPr lang="it-IT" b="1" dirty="0" err="1"/>
              <a:t>’s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binds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the</a:t>
            </a:r>
            <a:r>
              <a:rPr lang="it-IT" b="1" dirty="0"/>
              <a:t> </a:t>
            </a:r>
            <a:r>
              <a:rPr lang="it-IT" b="1" dirty="0" err="1">
                <a:hlinkClick r:id="rId10" tooltip="Fc region"/>
              </a:rPr>
              <a:t>Fc</a:t>
            </a:r>
            <a:r>
              <a:rPr lang="it-IT" b="1" dirty="0">
                <a:hlinkClick r:id="rId10" tooltip="Fc region"/>
              </a:rPr>
              <a:t> </a:t>
            </a:r>
            <a:r>
              <a:rPr lang="it-IT" b="1" dirty="0" err="1">
                <a:hlinkClick r:id="rId10" tooltip="Fc region"/>
              </a:rPr>
              <a:t>region</a:t>
            </a:r>
            <a:r>
              <a:rPr lang="it-IT" b="1" dirty="0"/>
              <a:t> 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immunoglobulins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interaction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the </a:t>
            </a:r>
            <a:r>
              <a:rPr lang="it-IT" dirty="0" err="1"/>
              <a:t>heavy</a:t>
            </a:r>
            <a:r>
              <a:rPr lang="it-IT" dirty="0"/>
              <a:t> </a:t>
            </a:r>
            <a:r>
              <a:rPr lang="it-IT" dirty="0" err="1"/>
              <a:t>chain</a:t>
            </a:r>
            <a:r>
              <a:rPr lang="it-IT" dirty="0"/>
              <a:t>. The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type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interaction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, in </a:t>
            </a:r>
            <a:r>
              <a:rPr lang="it-IT" dirty="0" err="1"/>
              <a:t>serum</a:t>
            </a:r>
            <a:r>
              <a:rPr lang="it-IT" dirty="0"/>
              <a:t>, the </a:t>
            </a:r>
            <a:r>
              <a:rPr lang="it-IT" dirty="0" err="1"/>
              <a:t>bacteria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bind</a:t>
            </a:r>
            <a:r>
              <a:rPr lang="it-IT" dirty="0"/>
              <a:t> </a:t>
            </a:r>
            <a:r>
              <a:rPr lang="it-IT" dirty="0" err="1"/>
              <a:t>IgG</a:t>
            </a:r>
            <a:r>
              <a:rPr lang="it-IT" dirty="0"/>
              <a:t> </a:t>
            </a:r>
            <a:r>
              <a:rPr lang="it-IT" dirty="0" err="1"/>
              <a:t>molecules</a:t>
            </a:r>
            <a:r>
              <a:rPr lang="it-IT" dirty="0"/>
              <a:t> in the wrong </a:t>
            </a:r>
            <a:r>
              <a:rPr lang="it-IT" dirty="0" err="1"/>
              <a:t>orientation</a:t>
            </a:r>
            <a:r>
              <a:rPr lang="it-IT" dirty="0"/>
              <a:t> (in relation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 </a:t>
            </a:r>
            <a:r>
              <a:rPr lang="it-IT" dirty="0">
                <a:hlinkClick r:id="rId11" tooltip="Antibody"/>
              </a:rPr>
              <a:t>antibody</a:t>
            </a:r>
            <a:r>
              <a:rPr lang="it-IT" dirty="0"/>
              <a:t> </a:t>
            </a:r>
            <a:r>
              <a:rPr lang="it-IT" dirty="0" err="1"/>
              <a:t>function</a:t>
            </a:r>
            <a:r>
              <a:rPr lang="it-IT" dirty="0"/>
              <a:t>) on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surface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disrupts</a:t>
            </a:r>
            <a:r>
              <a:rPr lang="it-IT" dirty="0" err="1">
                <a:hlinkClick r:id="rId12" tooltip="Opsonization"/>
              </a:rPr>
              <a:t>opsonization</a:t>
            </a:r>
            <a:r>
              <a:rPr lang="it-IT" dirty="0"/>
              <a:t> and </a:t>
            </a:r>
            <a:r>
              <a:rPr lang="it-IT" dirty="0" err="1">
                <a:hlinkClick r:id="rId13" tooltip="Phagocytosis"/>
              </a:rPr>
              <a:t>phagocytosis</a:t>
            </a:r>
            <a:r>
              <a:rPr lang="it-IT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Wefoundthatvisualstimulationincreased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presenceofallof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analyzedepigeneticmarks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CRE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sequencethatwerelocatedcloseto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miR-132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promoter (positive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contrast, a significant increase of H3 acetylation, but not of phosphoacetylation or dimethylation, was present on the two CREs located immediately 5␣ to the miR-212 sequence.</a:t>
            </a: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wefocused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miR132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6391E-F22A-824C-975A-C35DCE0A7A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contextual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area CA1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hippocampus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h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(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H3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lysine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(K4)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marker of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trimethylated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H3K4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h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contextual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conditioning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naive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No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trimethylated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H3K4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alone (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H3K4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trimethylation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associative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conditioning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and are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consolidation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associative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contextual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memories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Zif268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bdnf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consolidation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memories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hippocampus-dependent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Bramham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it-IT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Poirier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2007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trimethylated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H3K4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Zif268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bdnf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promoters 30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training, a time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loci. Using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ChIP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assay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quantitative real-time PCR,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H3K4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trimethylation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Zif268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promoter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conditioning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H3K4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trimethylation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bdnf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promoter 1,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promoter 4, in area CA1 of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hippocampus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fear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conditioning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relative to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naive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alone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H3K4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trimethylation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Zif268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bdnf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promoters relative to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naive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animal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A–C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trimethylation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Zif268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promoter and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bdnf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promoter 1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fear-conditioning-associated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it-IT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Zif268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bdnf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E413-0044-C34A-BB9E-E4C99AC3CA6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991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HDAC2KO mice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markedly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freezing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context-dependent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tone-dependent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fear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conditioning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(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0.0036,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0.0047; Fig. 2c) 24 h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in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wild-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littermates</a:t>
            </a:r>
            <a:r>
              <a:rPr lang="it-IT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Conversely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HDAC2KO mice,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HDAC2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suppresses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spine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CA1 and DG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synaptophysin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presynaptic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terminals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synapses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CA1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striatum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radiatum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HDAC2KO mice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0.0001)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HDAC2OE mice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wild-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mice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0.0279; Fig. 3b),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presynaptic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terminals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HDAC2KO mice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HDAC2OE mice. </a:t>
            </a:r>
            <a:endParaRPr lang="it-I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HDAC2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synaptic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plasticity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electrophysiological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recordings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slices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HDAC2OE mice, HDAC2KO mice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littermates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Long-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(LTP) of CA1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high-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(HFS) on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Schaffer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collaterals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wild-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impaired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HDAC2OE mice.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HFS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synaptic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WT CA1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decayed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robust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LTP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readily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induced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HFS in CA1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neurons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HDAC2KO mice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E413-0044-C34A-BB9E-E4C99AC3CA6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20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2B293-5F8E-40B8-9FF3-E1CE8F151EA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15F70-6CFD-4A24-851D-34DDF20EB39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FFD21-31E3-489E-84C5-09CFBBC1DE5B}" type="slidenum">
              <a:rPr lang="it-IT"/>
              <a:pPr/>
              <a:t>31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C0F3D-38AA-4E36-8BBC-30271AFD9E75}" type="slidenum">
              <a:rPr lang="it-IT"/>
              <a:pPr/>
              <a:t>32</a:t>
            </a:fld>
            <a:endParaRPr lang="it-IT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8024B-2AB3-4DCD-BB4A-8DDC1D877E88}" type="slidenum">
              <a:rPr lang="it-IT"/>
              <a:pPr/>
              <a:t>33</a:t>
            </a:fld>
            <a:endParaRPr lang="it-IT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2127-DA15-42CE-B31A-901E825A14F5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Chromatin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made up of DNA and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DNA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wrapped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assembled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octamer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made up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copies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H2A, H2B, H3 and H4 [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25].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DNA,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undergo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supercoiling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compact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meters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DNA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condensed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condensed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over gene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partly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gating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transcriptional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activators</a:t>
            </a:r>
            <a:r>
              <a:rPr lang="it-IT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DNA 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chromatin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hence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DNA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wrapped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post-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translational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modifications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DNA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itself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E413-0044-C34A-BB9E-E4C99AC3CA6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86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Histone modifications and histone variant exchange;</a:t>
            </a:r>
          </a:p>
          <a:p>
            <a:pPr algn="ctr"/>
            <a:r>
              <a:rPr lang="en-AU" dirty="0" smtClean="0"/>
              <a:t>Nucleotide modification (e.g. DNA methylation);</a:t>
            </a:r>
          </a:p>
          <a:p>
            <a:pPr algn="ctr"/>
            <a:r>
              <a:rPr lang="en-AU" dirty="0" smtClean="0"/>
              <a:t>Non-coding RNA (e.g. micro-RNA);</a:t>
            </a:r>
          </a:p>
          <a:p>
            <a:pPr algn="ctr"/>
            <a:r>
              <a:rPr lang="en-AU" dirty="0" smtClean="0"/>
              <a:t>Chromatin remodelling</a:t>
            </a:r>
          </a:p>
          <a:p>
            <a:pPr algn="ctr"/>
            <a:endParaRPr lang="en-AU" dirty="0" smtClean="0"/>
          </a:p>
          <a:p>
            <a:pPr algn="ctr"/>
            <a:r>
              <a:rPr lang="en-AU" b="1" dirty="0" smtClean="0"/>
              <a:t>Epigenetic mechanisms are involved in gene expression regulation</a:t>
            </a:r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E413-0044-C34A-BB9E-E4C99AC3CA6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27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Epigenetic mechanisms are involved in gene expression regulation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E413-0044-C34A-BB9E-E4C99AC3CA6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52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21E47-2376-490D-A8D1-BF2E6194A1AC}" type="slidenum">
              <a:rPr lang="it-IT"/>
              <a:pPr/>
              <a:t>9</a:t>
            </a:fld>
            <a:endParaRPr lang="it-IT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CCEED-F79A-42DA-B429-05316A9BEAE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Emerging evidence suggests important roles for epigenetic regulation in activity-dependent mature brain functions</a:t>
            </a:r>
            <a:r>
              <a:rPr lang="en-US" baseline="30000" dirty="0" smtClean="0">
                <a:hlinkClick r:id="rId3"/>
              </a:rPr>
              <a:t>10</a:t>
            </a:r>
            <a:r>
              <a:rPr lang="en-US" baseline="30000" dirty="0" smtClean="0"/>
              <a:t>–</a:t>
            </a:r>
            <a:r>
              <a:rPr lang="en-US" baseline="30000" dirty="0" smtClean="0">
                <a:hlinkClick r:id="rId4"/>
              </a:rPr>
              <a:t>13</a:t>
            </a:r>
            <a:r>
              <a:rPr lang="en-US" dirty="0" smtClean="0"/>
              <a:t>, including synaptic plasticity</a:t>
            </a:r>
            <a:r>
              <a:rPr lang="en-US" baseline="30000" dirty="0" smtClean="0">
                <a:hlinkClick r:id="rId4"/>
              </a:rPr>
              <a:t>13</a:t>
            </a:r>
            <a:r>
              <a:rPr lang="en-US" dirty="0" smtClean="0"/>
              <a:t>, learning and memory</a:t>
            </a:r>
            <a:r>
              <a:rPr lang="en-US" baseline="30000" dirty="0" smtClean="0">
                <a:hlinkClick r:id="rId5"/>
              </a:rPr>
              <a:t>14</a:t>
            </a:r>
            <a:r>
              <a:rPr lang="en-US" dirty="0" smtClean="0"/>
              <a:t>, circadian rhythm</a:t>
            </a:r>
            <a:r>
              <a:rPr lang="en-US" baseline="30000" dirty="0" smtClean="0">
                <a:hlinkClick r:id="rId6"/>
              </a:rPr>
              <a:t>15</a:t>
            </a:r>
            <a:r>
              <a:rPr lang="en-US" dirty="0" smtClean="0"/>
              <a:t>, drug addiction</a:t>
            </a:r>
            <a:r>
              <a:rPr lang="en-US" baseline="30000" dirty="0" smtClean="0">
                <a:hlinkClick r:id="rId7"/>
              </a:rPr>
              <a:t>16</a:t>
            </a:r>
            <a:r>
              <a:rPr lang="en-US" dirty="0" smtClean="0"/>
              <a:t>, and adult neurogenesis</a:t>
            </a:r>
            <a:r>
              <a:rPr lang="en-US" baseline="30000" dirty="0" smtClean="0">
                <a:hlinkClick r:id="rId8"/>
              </a:rPr>
              <a:t>17</a:t>
            </a:r>
            <a:r>
              <a:rPr lang="en-US" dirty="0" smtClean="0"/>
              <a:t>. Interestingly, recent studies have implicated critical roles of </a:t>
            </a:r>
            <a:r>
              <a:rPr lang="en-US" dirty="0" err="1" smtClean="0"/>
              <a:t>CpG</a:t>
            </a:r>
            <a:r>
              <a:rPr lang="en-US" dirty="0" smtClean="0"/>
              <a:t> </a:t>
            </a:r>
            <a:r>
              <a:rPr lang="en-US" dirty="0" err="1" smtClean="0"/>
              <a:t>methylation</a:t>
            </a:r>
            <a:r>
              <a:rPr lang="en-US" dirty="0" smtClean="0"/>
              <a:t> changes in neural plasticity</a:t>
            </a:r>
            <a:r>
              <a:rPr lang="en-US" baseline="30000" dirty="0" smtClean="0">
                <a:hlinkClick r:id="rId9"/>
              </a:rPr>
              <a:t>18</a:t>
            </a:r>
            <a:r>
              <a:rPr lang="en-US" baseline="30000" dirty="0" smtClean="0"/>
              <a:t>–</a:t>
            </a:r>
            <a:r>
              <a:rPr lang="en-US" baseline="30000" dirty="0" smtClean="0">
                <a:hlinkClick r:id="rId10"/>
              </a:rPr>
              <a:t>21</a:t>
            </a:r>
            <a:r>
              <a:rPr lang="en-US" dirty="0" smtClean="0"/>
              <a:t>. Deletion of </a:t>
            </a:r>
            <a:r>
              <a:rPr lang="en-US" i="1" dirty="0" smtClean="0"/>
              <a:t>Dnmt1</a:t>
            </a:r>
            <a:r>
              <a:rPr lang="en-US" dirty="0" smtClean="0"/>
              <a:t> and </a:t>
            </a:r>
            <a:r>
              <a:rPr lang="en-US" i="1" dirty="0" smtClean="0"/>
              <a:t>Dnmt3a</a:t>
            </a:r>
            <a:r>
              <a:rPr lang="en-US" dirty="0" smtClean="0"/>
              <a:t> in mouse forebrain excitatory neurons leads to deficits in neuronal morphology, synaptic plasticity, and learning and memory</a:t>
            </a:r>
            <a:r>
              <a:rPr lang="en-US" baseline="30000" dirty="0" smtClean="0">
                <a:hlinkClick r:id="rId11"/>
              </a:rPr>
              <a:t>20</a:t>
            </a:r>
            <a:endParaRPr lang="it-IT" dirty="0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3C7D0-B49C-414D-8614-EADEC568E7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</a:t>
            </a:r>
            <a:r>
              <a:rPr lang="en-US" dirty="0" err="1" smtClean="0"/>
              <a:t>n</a:t>
            </a:r>
            <a:r>
              <a:rPr lang="en-US" baseline="0" dirty="0" smtClean="0"/>
              <a:t> my studies I </a:t>
            </a:r>
            <a:r>
              <a:rPr lang="en-US" baseline="0" dirty="0" err="1" smtClean="0"/>
              <a:t>analysed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creb</a:t>
            </a:r>
            <a:r>
              <a:rPr lang="en-US" baseline="0" dirty="0" smtClean="0"/>
              <a:t> regulated gene miR132. Is strongly activity and CREB dependent and is important for  plasticity of dendrites and spines.</a:t>
            </a:r>
          </a:p>
          <a:p>
            <a:r>
              <a:rPr lang="en-US" baseline="0" dirty="0" smtClean="0"/>
              <a:t>We first assessed </a:t>
            </a:r>
            <a:r>
              <a:rPr lang="en-US" baseline="0" dirty="0" err="1" smtClean="0"/>
              <a:t>wether</a:t>
            </a:r>
            <a:r>
              <a:rPr lang="en-US" baseline="0" dirty="0" smtClean="0"/>
              <a:t> visual stimulation can quickly regulated miR132.</a:t>
            </a:r>
          </a:p>
          <a:p>
            <a:r>
              <a:rPr lang="en-US" baseline="0" dirty="0" smtClean="0"/>
              <a:t>To </a:t>
            </a:r>
            <a:r>
              <a:rPr lang="en-US" baseline="0" dirty="0" err="1" smtClean="0"/>
              <a:t>analysed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involvm,ent</a:t>
            </a:r>
            <a:r>
              <a:rPr lang="en-US" baseline="0" dirty="0" smtClean="0"/>
              <a:t> of mir132 in visual plasticity mechanism we first observed if miR132 is experience dependent. </a:t>
            </a:r>
          </a:p>
          <a:p>
            <a:r>
              <a:rPr lang="en-US" baseline="0" dirty="0" smtClean="0"/>
              <a:t>We first assessed </a:t>
            </a:r>
            <a:r>
              <a:rPr lang="en-US" baseline="0" dirty="0" err="1" smtClean="0"/>
              <a:t>wether</a:t>
            </a:r>
            <a:r>
              <a:rPr lang="en-US" baseline="0" dirty="0" smtClean="0"/>
              <a:t> visual stimulation can quickly regulated miR132. We studied acute dark rearing.</a:t>
            </a:r>
          </a:p>
          <a:p>
            <a:r>
              <a:rPr lang="en-US" baseline="0" dirty="0" smtClean="0"/>
              <a:t>To </a:t>
            </a:r>
            <a:r>
              <a:rPr lang="en-US" baseline="0" dirty="0" err="1" smtClean="0"/>
              <a:t>analyse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involvm,ent</a:t>
            </a:r>
            <a:r>
              <a:rPr lang="en-US" baseline="0" dirty="0" smtClean="0"/>
              <a:t> of mir132 in visual plasticity mechanism we first observed if miR132 is experience dependent and if its expression is quickly regulated by visual experience in juvenile mice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24ACF-8A5C-F14A-91E6-0AC82D5B3C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FFD21-31E3-489E-84C5-09CFBBC1DE5B}" type="slidenum">
              <a:rPr lang="it-IT"/>
              <a:pPr/>
              <a:t>17</a:t>
            </a:fld>
            <a:endParaRPr lang="it-IT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F2AC-ED0E-44D8-980C-7DE1D44D4311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5578-7FAE-41AD-8AC7-93B21D4894D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nature.com/neuro/journal/v7/n8/full/nn1276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nestler%20cocaina%20via%20epigenetica%20su%20stress.htm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Meccanismi epigenetici e plasticità del sistema nervoso centrale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-size image (115 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958"/>
            <a:ext cx="3950957" cy="667734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28596" y="71414"/>
            <a:ext cx="30003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L’</a:t>
            </a:r>
            <a:r>
              <a:rPr lang="it-IT" sz="2400" dirty="0" err="1" smtClean="0"/>
              <a:t>epigenoma</a:t>
            </a:r>
            <a:r>
              <a:rPr lang="it-IT" sz="2400" dirty="0" smtClean="0"/>
              <a:t>: il risultato di un gioco tra “</a:t>
            </a:r>
            <a:r>
              <a:rPr lang="it-IT" sz="2400" dirty="0" err="1" smtClean="0"/>
              <a:t>writers</a:t>
            </a:r>
            <a:r>
              <a:rPr lang="it-IT" sz="2400" dirty="0" smtClean="0"/>
              <a:t>”  (es. </a:t>
            </a:r>
            <a:r>
              <a:rPr lang="it-IT" sz="2400" dirty="0" err="1" smtClean="0"/>
              <a:t>HATs</a:t>
            </a:r>
            <a:r>
              <a:rPr lang="it-IT" sz="2400" dirty="0" smtClean="0"/>
              <a:t>, </a:t>
            </a:r>
            <a:r>
              <a:rPr lang="it-IT" sz="2400" dirty="0" err="1" smtClean="0"/>
              <a:t>HMTs</a:t>
            </a:r>
            <a:r>
              <a:rPr lang="it-IT" sz="2400" dirty="0" smtClean="0"/>
              <a:t>) e “</a:t>
            </a:r>
            <a:r>
              <a:rPr lang="it-IT" sz="2400" dirty="0" err="1" smtClean="0"/>
              <a:t>erasers</a:t>
            </a:r>
            <a:r>
              <a:rPr lang="it-IT" sz="2400" dirty="0" smtClean="0"/>
              <a:t>” (es. </a:t>
            </a:r>
            <a:r>
              <a:rPr lang="it-IT" sz="2400" dirty="0" err="1" smtClean="0"/>
              <a:t>HDACs</a:t>
            </a:r>
            <a:r>
              <a:rPr lang="it-IT" sz="2400" dirty="0" smtClean="0"/>
              <a:t>, </a:t>
            </a:r>
            <a:r>
              <a:rPr lang="it-IT" sz="2400" dirty="0" err="1" smtClean="0"/>
              <a:t>HDMs</a:t>
            </a:r>
            <a:r>
              <a:rPr lang="it-IT" sz="2400" dirty="0" smtClean="0"/>
              <a:t>) interpretato dai “</a:t>
            </a:r>
            <a:r>
              <a:rPr lang="it-IT" sz="2400" dirty="0" err="1" smtClean="0"/>
              <a:t>readers</a:t>
            </a:r>
            <a:r>
              <a:rPr lang="it-IT" sz="2400" dirty="0" smtClean="0"/>
              <a:t>”.</a:t>
            </a:r>
          </a:p>
          <a:p>
            <a:endParaRPr lang="it-IT" sz="2400" dirty="0" smtClean="0"/>
          </a:p>
          <a:p>
            <a:r>
              <a:rPr lang="it-IT" sz="2400" dirty="0" err="1" smtClean="0"/>
              <a:t>HDACs=</a:t>
            </a:r>
            <a:r>
              <a:rPr lang="it-IT" sz="2400" dirty="0" smtClean="0"/>
              <a:t> enzimi che rimuovono l’acetilazione dagli istoni</a:t>
            </a:r>
          </a:p>
          <a:p>
            <a:endParaRPr lang="it-IT" sz="2400" dirty="0" smtClean="0"/>
          </a:p>
          <a:p>
            <a:r>
              <a:rPr lang="it-IT" sz="2400" dirty="0" err="1" smtClean="0"/>
              <a:t>HATs=</a:t>
            </a:r>
            <a:r>
              <a:rPr lang="it-IT" sz="2400" dirty="0" smtClean="0"/>
              <a:t> </a:t>
            </a:r>
            <a:r>
              <a:rPr lang="it-IT" sz="2400" dirty="0" err="1" smtClean="0"/>
              <a:t>ennzimi</a:t>
            </a:r>
            <a:r>
              <a:rPr lang="it-IT" sz="2400" dirty="0" smtClean="0"/>
              <a:t> che inducono l’acetilazione degli istoni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4" descr="meth2.jpeg"/>
          <p:cNvPicPr>
            <a:picLocks noChangeAspect="1"/>
          </p:cNvPicPr>
          <p:nvPr/>
        </p:nvPicPr>
        <p:blipFill>
          <a:blip r:embed="rId3">
            <a:grayscl/>
          </a:blip>
          <a:srcRect t="9613" r="3818" b="11562"/>
          <a:stretch>
            <a:fillRect/>
          </a:stretch>
        </p:blipFill>
        <p:spPr bwMode="auto">
          <a:xfrm>
            <a:off x="1547813" y="3905250"/>
            <a:ext cx="6337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Segnaposto contenuto 3" descr="Schermata 2013-01-16 a 22.47.44.png"/>
          <p:cNvPicPr>
            <a:picLocks noGrp="1" noChangeAspect="1"/>
          </p:cNvPicPr>
          <p:nvPr>
            <p:ph idx="1"/>
          </p:nvPr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0" y="1196975"/>
            <a:ext cx="9144000" cy="3768725"/>
          </a:xfrm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La metilazione del DNA: meccanismi ed effetti</a:t>
            </a:r>
            <a:endParaRPr lang="it-IT" sz="4800" b="1" i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Perché chi studia il sistema nervoso si interessa dell’epigenetica?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285860"/>
            <a:ext cx="9144064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a. I meccanismi epigenetici sono regolati dinamicamente nel tessuto neurale</a:t>
            </a:r>
            <a:endParaRPr lang="it-IT" sz="2800" dirty="0"/>
          </a:p>
        </p:txBody>
      </p:sp>
      <p:pic>
        <p:nvPicPr>
          <p:cNvPr id="4" name="Immagine 3" descr="Schermata 2013-02-11 a 15.31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3116"/>
            <a:ext cx="702163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4127" y="44479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smtClean="0"/>
              <a:t>Major </a:t>
            </a:r>
            <a:r>
              <a:rPr lang="en-AU" sz="2400" b="1" i="1" dirty="0" err="1" smtClean="0"/>
              <a:t>Neuroepigenetics</a:t>
            </a:r>
            <a:r>
              <a:rPr lang="en-AU" sz="2400" b="1" i="1" dirty="0" smtClean="0"/>
              <a:t>  biochemical mechanisms</a:t>
            </a:r>
            <a:endParaRPr lang="en-AU" sz="2400" b="1" i="1" dirty="0"/>
          </a:p>
        </p:txBody>
      </p:sp>
      <p:pic>
        <p:nvPicPr>
          <p:cNvPr id="5" name="Immagine 4" descr="Screen Shot 2019-05-17 at 10.02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6"/>
          <a:stretch/>
        </p:blipFill>
        <p:spPr>
          <a:xfrm>
            <a:off x="2493427" y="1109229"/>
            <a:ext cx="4824608" cy="5298447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2002352" y="1388530"/>
            <a:ext cx="539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002355" y="2556910"/>
            <a:ext cx="539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019291" y="4182481"/>
            <a:ext cx="539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036227" y="4876737"/>
            <a:ext cx="539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2053163" y="5333931"/>
            <a:ext cx="5399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2675463" y="1109229"/>
            <a:ext cx="4540974" cy="3073251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076201" y="6388421"/>
            <a:ext cx="198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Sweatt</a:t>
            </a:r>
            <a:r>
              <a:rPr lang="it-IT" sz="1200" dirty="0" smtClean="0"/>
              <a:t>., 2013</a:t>
            </a:r>
            <a:endParaRPr lang="it-IT" sz="1200" dirty="0"/>
          </a:p>
        </p:txBody>
      </p:sp>
      <p:sp>
        <p:nvSpPr>
          <p:cNvPr id="18" name="Ovale 17"/>
          <p:cNvSpPr/>
          <p:nvPr/>
        </p:nvSpPr>
        <p:spPr>
          <a:xfrm>
            <a:off x="2559290" y="5602718"/>
            <a:ext cx="1270003" cy="391682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3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3" descr="Schermata 2012-05-17 a 10.14.5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4290"/>
            <a:ext cx="8686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4" descr="Schermata 2012-04-09 a 23.11.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85992"/>
            <a:ext cx="7137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7572428" cy="1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812739"/>
            <a:ext cx="1752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819816" y="2573027"/>
            <a:ext cx="2286000" cy="2000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3357570" y="3241366"/>
            <a:ext cx="1571625" cy="1170206"/>
            <a:chOff x="3571868" y="2143116"/>
            <a:chExt cx="1571636" cy="1169738"/>
          </a:xfrm>
        </p:grpSpPr>
        <p:sp>
          <p:nvSpPr>
            <p:cNvPr id="32" name="Freccia a destra 9"/>
            <p:cNvSpPr/>
            <p:nvPr/>
          </p:nvSpPr>
          <p:spPr>
            <a:xfrm>
              <a:off x="3571868" y="2143116"/>
              <a:ext cx="1571636" cy="57127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3" name="CasellaDiTesto 10"/>
            <p:cNvSpPr txBox="1">
              <a:spLocks noChangeArrowheads="1"/>
            </p:cNvSpPr>
            <p:nvPr/>
          </p:nvSpPr>
          <p:spPr bwMode="auto">
            <a:xfrm>
              <a:off x="3571868" y="2666781"/>
              <a:ext cx="1447810" cy="64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Calibri" charset="0"/>
                  <a:ea typeface="Arial" charset="0"/>
                  <a:cs typeface="Arial" charset="0"/>
                </a:rPr>
                <a:t>3 days DR</a:t>
              </a:r>
              <a:r>
                <a:rPr lang="en-US" sz="1800" dirty="0" smtClean="0">
                  <a:latin typeface="Calibri" charset="0"/>
                  <a:ea typeface="Arial" charset="0"/>
                  <a:cs typeface="Arial" charset="0"/>
                </a:rPr>
                <a:t>(</a:t>
              </a:r>
              <a:r>
                <a:rPr lang="en-US" sz="1800" dirty="0">
                  <a:latin typeface="Calibri" charset="0"/>
                  <a:ea typeface="Arial" charset="0"/>
                  <a:cs typeface="Arial" charset="0"/>
                </a:rPr>
                <a:t>P24-P27)</a:t>
              </a:r>
            </a:p>
          </p:txBody>
        </p:sp>
      </p:grpSp>
      <p:grpSp>
        <p:nvGrpSpPr>
          <p:cNvPr id="3" name="Gruppo 14"/>
          <p:cNvGrpSpPr>
            <a:grpSpLocks/>
          </p:cNvGrpSpPr>
          <p:nvPr/>
        </p:nvGrpSpPr>
        <p:grpSpPr bwMode="auto">
          <a:xfrm>
            <a:off x="5257806" y="2812742"/>
            <a:ext cx="3138489" cy="1838741"/>
            <a:chOff x="5257804" y="1714488"/>
            <a:chExt cx="3138498" cy="1838205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1857364"/>
              <a:ext cx="1238252" cy="123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1714488"/>
              <a:ext cx="175260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CasellaDiTesto 13"/>
            <p:cNvSpPr txBox="1">
              <a:spLocks noChangeArrowheads="1"/>
            </p:cNvSpPr>
            <p:nvPr/>
          </p:nvSpPr>
          <p:spPr bwMode="auto">
            <a:xfrm>
              <a:off x="5257804" y="3214238"/>
              <a:ext cx="1143003" cy="338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 smtClean="0">
                  <a:latin typeface="Calibri" charset="0"/>
                  <a:ea typeface="Arial" charset="0"/>
                  <a:cs typeface="Arial" charset="0"/>
                </a:rPr>
                <a:t>Δt</a:t>
              </a:r>
              <a:endParaRPr lang="en-US" sz="1600" dirty="0">
                <a:latin typeface="Calibri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582183" y="788192"/>
            <a:ext cx="795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8D328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Regolazione visiva di modificazione </a:t>
            </a:r>
            <a:r>
              <a:rPr lang="it-IT" sz="2800" b="1" i="1" dirty="0" err="1" smtClean="0">
                <a:solidFill>
                  <a:srgbClr val="8D328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posttraduzionali</a:t>
            </a:r>
            <a:r>
              <a:rPr lang="it-IT" sz="2800" b="1" i="1" dirty="0" smtClean="0">
                <a:solidFill>
                  <a:srgbClr val="8D328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degli istoni</a:t>
            </a:r>
            <a:endParaRPr lang="en-US" sz="2800" b="1" i="1" dirty="0">
              <a:solidFill>
                <a:srgbClr val="8D328D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 Shot 2019-05-17 at 13.36.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5"/>
          <a:stretch/>
        </p:blipFill>
        <p:spPr>
          <a:xfrm>
            <a:off x="1450475" y="762973"/>
            <a:ext cx="6407988" cy="1629314"/>
          </a:xfrm>
          <a:prstGeom prst="rect">
            <a:avLst/>
          </a:prstGeom>
        </p:spPr>
      </p:pic>
      <p:pic>
        <p:nvPicPr>
          <p:cNvPr id="6" name="Immagine 5" descr="Screen Shot 2019-05-17 at 13.36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1943100"/>
            <a:ext cx="25400" cy="2959100"/>
          </a:xfrm>
          <a:prstGeom prst="rect">
            <a:avLst/>
          </a:prstGeom>
        </p:spPr>
      </p:pic>
      <p:pic>
        <p:nvPicPr>
          <p:cNvPr id="7" name="Immagine 6" descr="Screen Shot 2019-05-17 at 13.35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6" y="2520951"/>
            <a:ext cx="4032114" cy="403211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228598" y="6456153"/>
            <a:ext cx="198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Putignano et al., 2007</a:t>
            </a:r>
            <a:endParaRPr lang="it-IT" sz="1200" dirty="0"/>
          </a:p>
        </p:txBody>
      </p:sp>
      <p:pic>
        <p:nvPicPr>
          <p:cNvPr id="9" name="Immagine 8" descr="Screen Shot 2019-05-17 at 13.39.5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57" y="3611464"/>
            <a:ext cx="3678767" cy="1870692"/>
          </a:xfrm>
          <a:prstGeom prst="rect">
            <a:avLst/>
          </a:prstGeom>
        </p:spPr>
      </p:pic>
      <p:pic>
        <p:nvPicPr>
          <p:cNvPr id="10" name="Immagine 9" descr="Screen Shot 2019-05-17 at 13.36.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14"/>
          <a:stretch/>
        </p:blipFill>
        <p:spPr>
          <a:xfrm>
            <a:off x="1511288" y="229087"/>
            <a:ext cx="4588933" cy="5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ChangeArrowheads="1"/>
          </p:cNvSpPr>
          <p:nvPr/>
        </p:nvSpPr>
        <p:spPr bwMode="auto">
          <a:xfrm>
            <a:off x="3708400" y="6237288"/>
            <a:ext cx="2735263" cy="504825"/>
          </a:xfrm>
          <a:prstGeom prst="star32">
            <a:avLst>
              <a:gd name="adj" fmla="val 375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71438" y="-26988"/>
            <a:ext cx="9072562" cy="461665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Regolazione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del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signaling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di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ERK CREB signalling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nella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corteccia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visiva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249363" y="1196975"/>
            <a:ext cx="196850" cy="539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2006600"/>
            <a:ext cx="25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249363" y="1287463"/>
            <a:ext cx="196850" cy="449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7788" y="1917700"/>
            <a:ext cx="1952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1347788" y="1736725"/>
            <a:ext cx="984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684213" y="6091238"/>
            <a:ext cx="78486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97290" name="Picture 10" descr="Immaginettttt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836613"/>
            <a:ext cx="7842250" cy="5368925"/>
          </a:xfrm>
          <a:prstGeom prst="rect">
            <a:avLst/>
          </a:prstGeom>
          <a:noFill/>
        </p:spPr>
      </p:pic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5510213" y="5103813"/>
            <a:ext cx="863600" cy="431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  <a:cs typeface="Arial" charset="0"/>
              </a:rPr>
              <a:t>H3/4</a:t>
            </a:r>
            <a:endParaRPr lang="it-IT" sz="1400">
              <a:latin typeface="Times New Roman" pitchFamily="18" charset="0"/>
              <a:cs typeface="Arial" charset="0"/>
            </a:endParaRPr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auto">
          <a:xfrm>
            <a:off x="5364163" y="4868863"/>
            <a:ext cx="298450" cy="29051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latin typeface="Times New Roman" pitchFamily="18" charset="0"/>
                <a:cs typeface="Arial" charset="0"/>
              </a:rPr>
              <a:t>P</a:t>
            </a:r>
            <a:endParaRPr lang="it-IT" sz="800">
              <a:latin typeface="Times New Roman" pitchFamily="18" charset="0"/>
              <a:cs typeface="Arial" charset="0"/>
            </a:endParaRP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5257800" y="4797425"/>
            <a:ext cx="144463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5935663" y="5619750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4100513" y="6308725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Gene expression</a:t>
            </a:r>
            <a:endParaRPr lang="it-IT">
              <a:cs typeface="Arial" charset="0"/>
            </a:endParaRPr>
          </a:p>
        </p:txBody>
      </p:sp>
      <p:sp>
        <p:nvSpPr>
          <p:cNvPr id="97296" name="Oval 16"/>
          <p:cNvSpPr>
            <a:spLocks noChangeArrowheads="1"/>
          </p:cNvSpPr>
          <p:nvPr/>
        </p:nvSpPr>
        <p:spPr bwMode="auto">
          <a:xfrm>
            <a:off x="4705350" y="5159375"/>
            <a:ext cx="588963" cy="3587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400">
                <a:latin typeface="Tahoma" pitchFamily="34" charset="0"/>
                <a:cs typeface="Arial" charset="0"/>
              </a:rPr>
              <a:t>CBP</a:t>
            </a:r>
          </a:p>
        </p:txBody>
      </p:sp>
      <p:sp>
        <p:nvSpPr>
          <p:cNvPr id="97297" name="Oval 17"/>
          <p:cNvSpPr>
            <a:spLocks noChangeArrowheads="1"/>
          </p:cNvSpPr>
          <p:nvPr/>
        </p:nvSpPr>
        <p:spPr bwMode="auto">
          <a:xfrm>
            <a:off x="5308600" y="5445125"/>
            <a:ext cx="298450" cy="2984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200">
                <a:latin typeface="Tahoma" pitchFamily="34" charset="0"/>
                <a:cs typeface="Arial" charset="0"/>
              </a:rPr>
              <a:t>Ac</a:t>
            </a: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5033963" y="5535613"/>
            <a:ext cx="26670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3789363" y="5159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>
              <a:latin typeface="Times New Roman" pitchFamily="18" charset="0"/>
              <a:cs typeface="Arial" charset="0"/>
            </a:endParaRPr>
          </a:p>
        </p:txBody>
      </p:sp>
      <p:sp>
        <p:nvSpPr>
          <p:cNvPr id="97300" name="Text Box 20"/>
          <p:cNvSpPr txBox="1">
            <a:spLocks noChangeAspect="1" noChangeArrowheads="1"/>
          </p:cNvSpPr>
          <p:nvPr/>
        </p:nvSpPr>
        <p:spPr bwMode="auto">
          <a:xfrm>
            <a:off x="5307013" y="2817813"/>
            <a:ext cx="160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" tIns="1" rIns="1" bIns="1">
            <a:spAutoFit/>
          </a:bodyPr>
          <a:lstStyle/>
          <a:p>
            <a:pPr algn="ctr" defTabSz="465138" eaLnBrk="0" hangingPunct="0"/>
            <a:r>
              <a:rPr lang="en-GB" sz="1000" b="1">
                <a:cs typeface="Arial" charset="0"/>
              </a:rPr>
              <a:t>HSPDE4D3</a:t>
            </a:r>
          </a:p>
          <a:p>
            <a:pPr algn="ctr" defTabSz="465138" eaLnBrk="0" hangingPunct="0"/>
            <a:r>
              <a:rPr lang="en-GB" sz="1000" b="1">
                <a:cs typeface="Arial" charset="0"/>
              </a:rPr>
              <a:t>Synapsin I</a:t>
            </a:r>
          </a:p>
          <a:p>
            <a:pPr algn="ctr" defTabSz="465138" eaLnBrk="0" hangingPunct="0"/>
            <a:r>
              <a:rPr lang="en-GB" sz="1000" b="1">
                <a:cs typeface="Arial" charset="0"/>
              </a:rPr>
              <a:t>Kv 4.2</a:t>
            </a:r>
          </a:p>
          <a:p>
            <a:pPr algn="ctr" defTabSz="465138" eaLnBrk="0" hangingPunct="0"/>
            <a:r>
              <a:rPr lang="en-GB" sz="1000" b="1">
                <a:cs typeface="Arial" charset="0"/>
              </a:rPr>
              <a:t>MAP2</a:t>
            </a: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V="1">
            <a:off x="4278313" y="3267075"/>
            <a:ext cx="1368425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sm"/>
          </a:ln>
          <a:effectLst/>
        </p:spPr>
        <p:txBody>
          <a:bodyPr lIns="1" tIns="1" rIns="1" bIns="1">
            <a:spAutoFit/>
          </a:bodyPr>
          <a:lstStyle/>
          <a:p>
            <a:endParaRPr lang="it-IT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rot="1599386" flipV="1">
            <a:off x="4335463" y="3762375"/>
            <a:ext cx="685800" cy="277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sm"/>
          </a:ln>
          <a:effectLst/>
        </p:spPr>
        <p:txBody>
          <a:bodyPr lIns="1" tIns="1" rIns="1" bIns="1">
            <a:spAutoFit/>
          </a:bodyPr>
          <a:lstStyle/>
          <a:p>
            <a:endParaRPr lang="it-IT"/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03838" y="3668713"/>
            <a:ext cx="1135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000" b="1">
                <a:cs typeface="Arial" charset="0"/>
              </a:rPr>
              <a:t>Local protein</a:t>
            </a:r>
          </a:p>
          <a:p>
            <a:pPr algn="ctr"/>
            <a:r>
              <a:rPr lang="it-IT" sz="1000" b="1">
                <a:cs typeface="Arial" charset="0"/>
              </a:rPr>
              <a:t> synthesis: eIF4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4360863" y="55895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779838" y="3571875"/>
            <a:ext cx="1655762" cy="1306513"/>
            <a:chOff x="2381" y="2250"/>
            <a:chExt cx="1043" cy="823"/>
          </a:xfrm>
        </p:grpSpPr>
        <p:sp>
          <p:nvSpPr>
            <p:cNvPr id="97306" name="AutoShape 26"/>
            <p:cNvSpPr>
              <a:spLocks noChangeArrowheads="1"/>
            </p:cNvSpPr>
            <p:nvPr/>
          </p:nvSpPr>
          <p:spPr bwMode="auto">
            <a:xfrm>
              <a:off x="2381" y="2750"/>
              <a:ext cx="454" cy="318"/>
            </a:xfrm>
            <a:prstGeom prst="star32">
              <a:avLst>
                <a:gd name="adj" fmla="val 375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07" name="AutoShape 27"/>
            <p:cNvSpPr>
              <a:spLocks noChangeArrowheads="1"/>
            </p:cNvSpPr>
            <p:nvPr/>
          </p:nvSpPr>
          <p:spPr bwMode="auto">
            <a:xfrm>
              <a:off x="2381" y="2250"/>
              <a:ext cx="454" cy="318"/>
            </a:xfrm>
            <a:prstGeom prst="star32">
              <a:avLst>
                <a:gd name="adj" fmla="val 375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08" name="AutoShape 28"/>
            <p:cNvSpPr>
              <a:spLocks noChangeArrowheads="1"/>
            </p:cNvSpPr>
            <p:nvPr/>
          </p:nvSpPr>
          <p:spPr bwMode="auto">
            <a:xfrm>
              <a:off x="3016" y="2755"/>
              <a:ext cx="408" cy="318"/>
            </a:xfrm>
            <a:prstGeom prst="star32">
              <a:avLst>
                <a:gd name="adj" fmla="val 375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08400" y="4835525"/>
            <a:ext cx="2735263" cy="1906588"/>
            <a:chOff x="2336" y="3046"/>
            <a:chExt cx="1723" cy="1201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852" y="3046"/>
              <a:ext cx="730" cy="586"/>
              <a:chOff x="2852" y="3046"/>
              <a:chExt cx="730" cy="586"/>
            </a:xfrm>
          </p:grpSpPr>
          <p:sp>
            <p:nvSpPr>
              <p:cNvPr id="97316" name="AutoShape 36"/>
              <p:cNvSpPr>
                <a:spLocks noChangeArrowheads="1"/>
              </p:cNvSpPr>
              <p:nvPr/>
            </p:nvSpPr>
            <p:spPr bwMode="auto">
              <a:xfrm>
                <a:off x="2852" y="3200"/>
                <a:ext cx="194" cy="144"/>
              </a:xfrm>
              <a:prstGeom prst="star32">
                <a:avLst>
                  <a:gd name="adj" fmla="val 375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317" name="AutoShape 37"/>
              <p:cNvSpPr>
                <a:spLocks noChangeArrowheads="1"/>
              </p:cNvSpPr>
              <p:nvPr/>
            </p:nvSpPr>
            <p:spPr bwMode="auto">
              <a:xfrm>
                <a:off x="3325" y="3405"/>
                <a:ext cx="227" cy="227"/>
              </a:xfrm>
              <a:prstGeom prst="star32">
                <a:avLst>
                  <a:gd name="adj" fmla="val 375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318" name="AutoShape 38"/>
              <p:cNvSpPr>
                <a:spLocks noChangeArrowheads="1"/>
              </p:cNvSpPr>
              <p:nvPr/>
            </p:nvSpPr>
            <p:spPr bwMode="auto">
              <a:xfrm>
                <a:off x="3350" y="3046"/>
                <a:ext cx="232" cy="218"/>
              </a:xfrm>
              <a:prstGeom prst="star32">
                <a:avLst>
                  <a:gd name="adj" fmla="val 375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7319" name="AutoShape 39"/>
            <p:cNvSpPr>
              <a:spLocks noChangeArrowheads="1"/>
            </p:cNvSpPr>
            <p:nvPr/>
          </p:nvSpPr>
          <p:spPr bwMode="auto">
            <a:xfrm>
              <a:off x="2336" y="3929"/>
              <a:ext cx="1723" cy="318"/>
            </a:xfrm>
            <a:prstGeom prst="star32">
              <a:avLst>
                <a:gd name="adj" fmla="val 375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/>
          <a:srcRect l="51013"/>
          <a:stretch>
            <a:fillRect/>
          </a:stretch>
        </p:blipFill>
        <p:spPr bwMode="auto">
          <a:xfrm>
            <a:off x="6715140" y="4572008"/>
            <a:ext cx="2238006" cy="1919287"/>
          </a:xfrm>
          <a:prstGeom prst="rect">
            <a:avLst/>
          </a:prstGeom>
          <a:noFill/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6"/>
          <a:srcRect r="50185"/>
          <a:stretch>
            <a:fillRect/>
          </a:stretch>
        </p:blipFill>
        <p:spPr bwMode="auto">
          <a:xfrm>
            <a:off x="571472" y="4643446"/>
            <a:ext cx="2275797" cy="1919287"/>
          </a:xfrm>
          <a:prstGeom prst="rect">
            <a:avLst/>
          </a:prstGeom>
          <a:noFill/>
        </p:spPr>
      </p:pic>
      <p:grpSp>
        <p:nvGrpSpPr>
          <p:cNvPr id="42" name="Gruppo 41"/>
          <p:cNvGrpSpPr/>
          <p:nvPr/>
        </p:nvGrpSpPr>
        <p:grpSpPr>
          <a:xfrm>
            <a:off x="6072198" y="4786322"/>
            <a:ext cx="368805" cy="346075"/>
            <a:chOff x="6226949" y="4821947"/>
            <a:chExt cx="368805" cy="346075"/>
          </a:xfrm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6273814" y="4857760"/>
              <a:ext cx="298450" cy="290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latin typeface="Times New Roman" pitchFamily="18" charset="0"/>
                  <a:cs typeface="Arial" charset="0"/>
                </a:rPr>
                <a:t>Me</a:t>
              </a:r>
              <a:endParaRPr lang="it-IT" sz="8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" name="AutoShape 31"/>
            <p:cNvSpPr>
              <a:spLocks noChangeArrowheads="1"/>
            </p:cNvSpPr>
            <p:nvPr/>
          </p:nvSpPr>
          <p:spPr bwMode="auto">
            <a:xfrm>
              <a:off x="6226949" y="4821947"/>
              <a:ext cx="368805" cy="346075"/>
            </a:xfrm>
            <a:prstGeom prst="star32">
              <a:avLst>
                <a:gd name="adj" fmla="val 375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/>
        </p:nvSpPr>
        <p:spPr bwMode="auto">
          <a:xfrm>
            <a:off x="4286248" y="214290"/>
            <a:ext cx="3816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B80000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Chromatin </a:t>
            </a:r>
            <a:r>
              <a:rPr lang="en-US" b="1" i="1" dirty="0" err="1">
                <a:solidFill>
                  <a:srgbClr val="B80000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immunoprecipitation</a:t>
            </a:r>
            <a:r>
              <a:rPr lang="en-US" b="1" i="1" dirty="0">
                <a:solidFill>
                  <a:srgbClr val="B80000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 (</a:t>
            </a:r>
            <a:r>
              <a:rPr lang="en-US" b="1" i="1" dirty="0" err="1">
                <a:solidFill>
                  <a:srgbClr val="B80000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ChIP</a:t>
            </a:r>
            <a:r>
              <a:rPr lang="en-US" b="1" i="1" dirty="0">
                <a:solidFill>
                  <a:srgbClr val="B80000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3708400" y="1773238"/>
            <a:ext cx="4968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 smtClean="0"/>
              <a:t> La </a:t>
            </a:r>
            <a:r>
              <a:rPr lang="it-IT" dirty="0" err="1" smtClean="0"/>
              <a:t>Chromatin</a:t>
            </a:r>
            <a:r>
              <a:rPr lang="it-IT" dirty="0" smtClean="0"/>
              <a:t> </a:t>
            </a:r>
            <a:r>
              <a:rPr lang="it-IT" dirty="0" err="1" smtClean="0"/>
              <a:t>immunoprecipitation</a:t>
            </a:r>
            <a:r>
              <a:rPr lang="it-IT" dirty="0" smtClean="0"/>
              <a:t>, o </a:t>
            </a:r>
            <a:r>
              <a:rPr lang="it-IT" dirty="0" err="1" smtClean="0"/>
              <a:t>ChIP</a:t>
            </a:r>
            <a:r>
              <a:rPr lang="it-IT" dirty="0" smtClean="0"/>
              <a:t>, si riferisce a una tecnica usata per determinare se una data proteina si lega o è localizzata su specifiche sequenze di DNA in vivo. Si può usare </a:t>
            </a:r>
            <a:r>
              <a:rPr lang="it-IT" dirty="0" err="1" smtClean="0"/>
              <a:t>quinid</a:t>
            </a:r>
            <a:r>
              <a:rPr lang="it-IT" dirty="0" smtClean="0"/>
              <a:t> per vedere se una certa </a:t>
            </a:r>
            <a:r>
              <a:rPr lang="it-IT" dirty="0" err="1" smtClean="0"/>
              <a:t>sequenzza</a:t>
            </a:r>
            <a:r>
              <a:rPr lang="it-IT" dirty="0" smtClean="0"/>
              <a:t> del DNA ha istoni acetilati oppure metilati oppure fosforilati.</a:t>
            </a:r>
            <a:endParaRPr lang="it-IT" sz="1800" dirty="0">
              <a:latin typeface="+mj-lt"/>
            </a:endParaRPr>
          </a:p>
        </p:txBody>
      </p:sp>
      <p:pic>
        <p:nvPicPr>
          <p:cNvPr id="34820" name="Picture 8" descr="embor200844-f1"/>
          <p:cNvPicPr>
            <a:picLocks noChangeAspect="1" noChangeArrowheads="1"/>
          </p:cNvPicPr>
          <p:nvPr/>
        </p:nvPicPr>
        <p:blipFill>
          <a:blip r:embed="rId3"/>
          <a:srcRect r="59967"/>
          <a:stretch>
            <a:fillRect/>
          </a:stretch>
        </p:blipFill>
        <p:spPr bwMode="auto">
          <a:xfrm>
            <a:off x="755650" y="260350"/>
            <a:ext cx="2587625" cy="6237288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08400" y="5229225"/>
            <a:ext cx="3455988" cy="366713"/>
            <a:chOff x="2336" y="3294"/>
            <a:chExt cx="2177" cy="231"/>
          </a:xfrm>
        </p:grpSpPr>
        <p:sp>
          <p:nvSpPr>
            <p:cNvPr id="34825" name="Line 10"/>
            <p:cNvSpPr>
              <a:spLocks noChangeShapeType="1"/>
            </p:cNvSpPr>
            <p:nvPr/>
          </p:nvSpPr>
          <p:spPr bwMode="auto">
            <a:xfrm>
              <a:off x="2336" y="3430"/>
              <a:ext cx="680" cy="0"/>
            </a:xfrm>
            <a:prstGeom prst="line">
              <a:avLst/>
            </a:prstGeom>
            <a:noFill/>
            <a:ln w="31750">
              <a:solidFill>
                <a:srgbClr val="00009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6" name="Text Box 11"/>
            <p:cNvSpPr txBox="1">
              <a:spLocks noChangeArrowheads="1"/>
            </p:cNvSpPr>
            <p:nvPr/>
          </p:nvSpPr>
          <p:spPr bwMode="auto">
            <a:xfrm>
              <a:off x="3061" y="3294"/>
              <a:ext cx="1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800" b="1" i="1">
                  <a:solidFill>
                    <a:srgbClr val="000090"/>
                  </a:solidFill>
                  <a:latin typeface="Calibri" charset="0"/>
                </a:rPr>
                <a:t>Real time PCR:</a:t>
              </a:r>
            </a:p>
          </p:txBody>
        </p:sp>
      </p:grpSp>
      <p:grpSp>
        <p:nvGrpSpPr>
          <p:cNvPr id="3" name="Gruppo 9"/>
          <p:cNvGrpSpPr>
            <a:grpSpLocks/>
          </p:cNvGrpSpPr>
          <p:nvPr/>
        </p:nvGrpSpPr>
        <p:grpSpPr bwMode="auto">
          <a:xfrm>
            <a:off x="6400800" y="4648200"/>
            <a:ext cx="2438400" cy="1524000"/>
            <a:chOff x="6400800" y="4648200"/>
            <a:chExt cx="2438400" cy="1524000"/>
          </a:xfrm>
        </p:grpSpPr>
        <p:sp>
          <p:nvSpPr>
            <p:cNvPr id="9" name="Stella a 10 punte 8"/>
            <p:cNvSpPr/>
            <p:nvPr/>
          </p:nvSpPr>
          <p:spPr>
            <a:xfrm>
              <a:off x="6400800" y="4648200"/>
              <a:ext cx="1743075" cy="1524000"/>
            </a:xfrm>
            <a:prstGeom prst="star10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69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638925" y="4953000"/>
              <a:ext cx="2200275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800" i="1" dirty="0">
                  <a:solidFill>
                    <a:srgbClr val="000090"/>
                  </a:solidFill>
                  <a:effectLst>
                    <a:outerShdw blurRad="50800" dist="50800" dir="294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</a:rPr>
                <a:t>CRE miR132</a:t>
              </a:r>
            </a:p>
            <a:p>
              <a:pPr>
                <a:defRPr/>
              </a:pPr>
              <a:r>
                <a:rPr lang="en-GB" sz="1800" i="1" dirty="0">
                  <a:solidFill>
                    <a:srgbClr val="000090"/>
                  </a:solidFill>
                  <a:effectLst>
                    <a:outerShdw blurRad="50800" dist="50800" dir="294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</a:rPr>
                <a:t>CRE miR212</a:t>
              </a:r>
            </a:p>
            <a:p>
              <a:pPr>
                <a:defRPr/>
              </a:pPr>
              <a:r>
                <a:rPr lang="en-GB" sz="1800" i="1" dirty="0">
                  <a:solidFill>
                    <a:srgbClr val="000090"/>
                  </a:solidFill>
                  <a:effectLst>
                    <a:outerShdw blurRad="50800" dist="50800" dir="294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</a:rPr>
                <a:t>CRE </a:t>
              </a:r>
              <a:r>
                <a:rPr lang="en-GB" sz="1800" i="1" dirty="0" err="1">
                  <a:solidFill>
                    <a:srgbClr val="000090"/>
                  </a:solidFill>
                  <a:effectLst>
                    <a:outerShdw blurRad="50800" dist="50800" dir="294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</a:rPr>
                <a:t>c-fos</a:t>
              </a:r>
              <a:endParaRPr lang="en-GB" sz="1800" i="1" dirty="0">
                <a:solidFill>
                  <a:srgbClr val="000090"/>
                </a:solidFill>
                <a:effectLst>
                  <a:outerShdw blurRad="50800" dist="50800" dir="294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 noChangeAspect="1"/>
          </p:cNvGraphicFramePr>
          <p:nvPr/>
        </p:nvGraphicFramePr>
        <p:xfrm>
          <a:off x="2057400" y="2590800"/>
          <a:ext cx="4724400" cy="3962400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  <a:gridCol w="1181100"/>
                <a:gridCol w="1181100"/>
              </a:tblGrid>
              <a:tr h="998832"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CREmiR132</a:t>
                      </a:r>
                    </a:p>
                  </a:txBody>
                  <a:tcPr marL="82300" marR="82300" marT="41150" marB="41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CREmiR212</a:t>
                      </a:r>
                    </a:p>
                  </a:txBody>
                  <a:tcPr marL="82300" marR="82300" marT="41150" marB="41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CREc-fos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8386"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Ac(Lys9-14) H3</a:t>
                      </a:r>
                    </a:p>
                  </a:txBody>
                  <a:tcPr marL="82300" marR="82300" marT="41150" marB="41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96350"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(Ser10)</a:t>
                      </a:r>
                    </a:p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Ac(Lys14)H3</a:t>
                      </a:r>
                    </a:p>
                  </a:txBody>
                  <a:tcPr marL="82300" marR="82300" marT="41150" marB="41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=</a:t>
                      </a: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98832"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Me2(Lys4)H3</a:t>
                      </a:r>
                    </a:p>
                    <a:p>
                      <a:pPr marL="0" marR="0" lvl="0" indent="0" algn="l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=</a:t>
                      </a: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5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2300" marR="82300" marT="41150" marB="41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109"/>
          <p:cNvSpPr txBox="1">
            <a:spLocks noChangeArrowheads="1"/>
          </p:cNvSpPr>
          <p:nvPr/>
        </p:nvSpPr>
        <p:spPr bwMode="auto">
          <a:xfrm>
            <a:off x="1233524" y="139700"/>
            <a:ext cx="6666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 b="1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Regolazione</a:t>
            </a:r>
            <a:r>
              <a:rPr lang="en-GB" sz="2400" b="1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2400" b="1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visiva</a:t>
            </a:r>
            <a:r>
              <a:rPr lang="en-GB" sz="2400" b="1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2400" b="1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sito-specifica</a:t>
            </a:r>
            <a:r>
              <a:rPr lang="en-GB" sz="2400" b="1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2400" b="1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delle</a:t>
            </a:r>
            <a:r>
              <a:rPr lang="en-GB" sz="2400" b="1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2400" b="1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modifiche</a:t>
            </a:r>
            <a:r>
              <a:rPr lang="en-GB" sz="2400" b="1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2400" b="1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postraduzionali</a:t>
            </a:r>
            <a:r>
              <a:rPr lang="en-GB" sz="2400" b="1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 </a:t>
            </a:r>
            <a:r>
              <a:rPr lang="en-GB" sz="2400" b="1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degli</a:t>
            </a:r>
            <a:r>
              <a:rPr lang="en-GB" sz="2400" b="1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2400" b="1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istoni</a:t>
            </a:r>
            <a:endParaRPr lang="en-GB" sz="2400" b="1" i="1" dirty="0">
              <a:effectLst>
                <a:outerShdw blurRad="50800" dist="508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rot="5400000" flipH="1" flipV="1">
            <a:off x="3541712" y="4038600"/>
            <a:ext cx="533400" cy="3175"/>
          </a:xfrm>
          <a:prstGeom prst="straightConnector1">
            <a:avLst/>
          </a:prstGeom>
          <a:ln w="444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rot="5400000" flipH="1" flipV="1">
            <a:off x="4750595" y="4037806"/>
            <a:ext cx="533400" cy="1587"/>
          </a:xfrm>
          <a:prstGeom prst="straightConnector1">
            <a:avLst/>
          </a:prstGeom>
          <a:ln w="444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5400000" flipH="1" flipV="1">
            <a:off x="5944395" y="4037806"/>
            <a:ext cx="533400" cy="1587"/>
          </a:xfrm>
          <a:prstGeom prst="straightConnector1">
            <a:avLst/>
          </a:prstGeom>
          <a:ln w="444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 flipH="1" flipV="1">
            <a:off x="3545682" y="5028405"/>
            <a:ext cx="533400" cy="1588"/>
          </a:xfrm>
          <a:prstGeom prst="straightConnector1">
            <a:avLst/>
          </a:prstGeom>
          <a:ln w="444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5400000" flipH="1" flipV="1">
            <a:off x="5957094" y="6095206"/>
            <a:ext cx="533400" cy="1587"/>
          </a:xfrm>
          <a:prstGeom prst="straightConnector1">
            <a:avLst/>
          </a:prstGeom>
          <a:ln w="444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 flipH="1" flipV="1">
            <a:off x="5944395" y="5028405"/>
            <a:ext cx="533400" cy="1587"/>
          </a:xfrm>
          <a:prstGeom prst="straightConnector1">
            <a:avLst/>
          </a:prstGeom>
          <a:ln w="444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5400000" flipH="1" flipV="1">
            <a:off x="3545682" y="6095205"/>
            <a:ext cx="533400" cy="1588"/>
          </a:xfrm>
          <a:prstGeom prst="straightConnector1">
            <a:avLst/>
          </a:prstGeom>
          <a:ln w="444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uppo 12"/>
          <p:cNvGrpSpPr/>
          <p:nvPr/>
        </p:nvGrpSpPr>
        <p:grpSpPr>
          <a:xfrm>
            <a:off x="1220676" y="1016000"/>
            <a:ext cx="6713868" cy="1561395"/>
            <a:chOff x="1288236" y="1298090"/>
            <a:chExt cx="6713868" cy="1561395"/>
          </a:xfrm>
        </p:grpSpPr>
        <p:grpSp>
          <p:nvGrpSpPr>
            <p:cNvPr id="12" name="Gruppo 3"/>
            <p:cNvGrpSpPr/>
            <p:nvPr/>
          </p:nvGrpSpPr>
          <p:grpSpPr>
            <a:xfrm>
              <a:off x="1288236" y="1625378"/>
              <a:ext cx="6713868" cy="1234107"/>
              <a:chOff x="-11118" y="1066800"/>
              <a:chExt cx="6713868" cy="1234107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175987" y="1553028"/>
                <a:ext cx="6526763" cy="316800"/>
              </a:xfrm>
              <a:prstGeom prst="rect">
                <a:avLst/>
              </a:prstGeom>
              <a:ln w="15875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1879600" y="1419800"/>
                <a:ext cx="1828800" cy="129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4584700" y="1419800"/>
                <a:ext cx="1828800" cy="129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Connettore 1 20"/>
              <p:cNvCxnSpPr/>
              <p:nvPr/>
            </p:nvCxnSpPr>
            <p:spPr>
              <a:xfrm rot="5400000">
                <a:off x="-117906" y="1696940"/>
                <a:ext cx="720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rot="5400000">
                <a:off x="1150507" y="1696940"/>
                <a:ext cx="720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 rot="5400000">
                <a:off x="1257553" y="1696940"/>
                <a:ext cx="720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rot="5400000">
                <a:off x="4028419" y="1696940"/>
                <a:ext cx="720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/>
              <p:cNvSpPr txBox="1"/>
              <p:nvPr/>
            </p:nvSpPr>
            <p:spPr>
              <a:xfrm>
                <a:off x="2247900" y="1066800"/>
                <a:ext cx="1104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miR212</a:t>
                </a:r>
                <a:endParaRPr lang="en-US" dirty="0"/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4965700" y="1066800"/>
                <a:ext cx="1104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miR132</a:t>
                </a:r>
                <a:endParaRPr lang="en-US" dirty="0"/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-11118" y="1106490"/>
                <a:ext cx="5098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-931</a:t>
                </a:r>
                <a:endParaRPr lang="en-US" sz="1100" dirty="0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1253905" y="1103310"/>
                <a:ext cx="5098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-118</a:t>
                </a:r>
                <a:endParaRPr lang="en-US" sz="1100" dirty="0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1363435" y="2039297"/>
                <a:ext cx="5098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-101</a:t>
                </a:r>
                <a:endParaRPr lang="en-US" sz="1100" dirty="0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1626967" y="1103310"/>
                <a:ext cx="5098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0</a:t>
                </a:r>
                <a:endParaRPr lang="en-US" sz="1100" dirty="0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4133633" y="2039297"/>
                <a:ext cx="5098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+237</a:t>
                </a:r>
                <a:endParaRPr lang="en-US" sz="1100" dirty="0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4326466" y="1109135"/>
                <a:ext cx="5098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+273</a:t>
                </a:r>
                <a:endParaRPr lang="en-US" sz="1100" dirty="0"/>
              </a:p>
            </p:txBody>
          </p:sp>
          <p:cxnSp>
            <p:nvCxnSpPr>
              <p:cNvPr id="33" name="Connettore 1 32"/>
              <p:cNvCxnSpPr/>
              <p:nvPr/>
            </p:nvCxnSpPr>
            <p:spPr>
              <a:xfrm rot="10800000">
                <a:off x="1879600" y="1363870"/>
                <a:ext cx="3327" cy="180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rot="10800000">
                <a:off x="4577140" y="1369401"/>
                <a:ext cx="3327" cy="180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asellaDiTesto 14"/>
            <p:cNvSpPr txBox="1"/>
            <p:nvPr/>
          </p:nvSpPr>
          <p:spPr>
            <a:xfrm>
              <a:off x="1288236" y="1487240"/>
              <a:ext cx="5098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CRE</a:t>
              </a:r>
              <a:endParaRPr lang="en-US" sz="1200" b="1" i="1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614387" y="1298090"/>
              <a:ext cx="5098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2CRE</a:t>
              </a:r>
              <a:endParaRPr lang="en-US" sz="1200" b="1" i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411635" y="1300491"/>
              <a:ext cx="5098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CRE</a:t>
              </a:r>
              <a:endParaRPr lang="en-US" sz="1200" b="1" i="1" dirty="0"/>
            </a:p>
          </p:txBody>
        </p:sp>
      </p:grpSp>
      <p:grpSp>
        <p:nvGrpSpPr>
          <p:cNvPr id="13" name="Gruppo 36"/>
          <p:cNvGrpSpPr/>
          <p:nvPr/>
        </p:nvGrpSpPr>
        <p:grpSpPr>
          <a:xfrm>
            <a:off x="5075562" y="1270000"/>
            <a:ext cx="495398" cy="333331"/>
            <a:chOff x="5062862" y="1295400"/>
            <a:chExt cx="495398" cy="333331"/>
          </a:xfrm>
        </p:grpSpPr>
        <p:sp>
          <p:nvSpPr>
            <p:cNvPr id="35" name="Ovale 34"/>
            <p:cNvSpPr/>
            <p:nvPr/>
          </p:nvSpPr>
          <p:spPr>
            <a:xfrm>
              <a:off x="5062862" y="1295400"/>
              <a:ext cx="351538" cy="333331"/>
            </a:xfrm>
            <a:prstGeom prst="ellipse">
              <a:avLst/>
            </a:prstGeom>
            <a:solidFill>
              <a:srgbClr val="B28AE5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5062862" y="1295400"/>
              <a:ext cx="495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</a:t>
              </a:r>
              <a:endParaRPr lang="en-US" sz="1400" dirty="0"/>
            </a:p>
          </p:txBody>
        </p:sp>
      </p:grpSp>
      <p:grpSp>
        <p:nvGrpSpPr>
          <p:cNvPr id="14" name="Gruppo 37"/>
          <p:cNvGrpSpPr/>
          <p:nvPr/>
        </p:nvGrpSpPr>
        <p:grpSpPr>
          <a:xfrm>
            <a:off x="2616200" y="1266869"/>
            <a:ext cx="495398" cy="333331"/>
            <a:chOff x="5062862" y="1295400"/>
            <a:chExt cx="495398" cy="333331"/>
          </a:xfrm>
        </p:grpSpPr>
        <p:sp>
          <p:nvSpPr>
            <p:cNvPr id="39" name="Ovale 38"/>
            <p:cNvSpPr/>
            <p:nvPr/>
          </p:nvSpPr>
          <p:spPr>
            <a:xfrm>
              <a:off x="5062862" y="1295400"/>
              <a:ext cx="351538" cy="333331"/>
            </a:xfrm>
            <a:prstGeom prst="ellipse">
              <a:avLst/>
            </a:prstGeom>
            <a:solidFill>
              <a:srgbClr val="B28AE5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062862" y="1295400"/>
              <a:ext cx="495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</a:t>
              </a:r>
              <a:endParaRPr lang="en-US" sz="1400" dirty="0"/>
            </a:p>
          </p:txBody>
        </p:sp>
      </p:grpSp>
      <p:grpSp>
        <p:nvGrpSpPr>
          <p:cNvPr id="37" name="Gruppo 40"/>
          <p:cNvGrpSpPr/>
          <p:nvPr/>
        </p:nvGrpSpPr>
        <p:grpSpPr>
          <a:xfrm>
            <a:off x="5397402" y="1371600"/>
            <a:ext cx="495398" cy="333331"/>
            <a:chOff x="5024762" y="1295400"/>
            <a:chExt cx="495398" cy="333331"/>
          </a:xfrm>
        </p:grpSpPr>
        <p:sp>
          <p:nvSpPr>
            <p:cNvPr id="42" name="Ovale 41"/>
            <p:cNvSpPr/>
            <p:nvPr/>
          </p:nvSpPr>
          <p:spPr>
            <a:xfrm>
              <a:off x="5062862" y="1295400"/>
              <a:ext cx="351538" cy="33333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5024762" y="1295400"/>
              <a:ext cx="495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P</a:t>
              </a:r>
              <a:r>
                <a:rPr lang="en-US" sz="1200" dirty="0" smtClean="0"/>
                <a:t>-Ac</a:t>
              </a:r>
              <a:endParaRPr lang="en-US" sz="1200" dirty="0"/>
            </a:p>
          </p:txBody>
        </p:sp>
      </p:grpSp>
      <p:grpSp>
        <p:nvGrpSpPr>
          <p:cNvPr id="38" name="Gruppo 43"/>
          <p:cNvGrpSpPr/>
          <p:nvPr/>
        </p:nvGrpSpPr>
        <p:grpSpPr>
          <a:xfrm>
            <a:off x="5765702" y="1282700"/>
            <a:ext cx="495398" cy="333331"/>
            <a:chOff x="5029200" y="1295400"/>
            <a:chExt cx="495398" cy="333331"/>
          </a:xfrm>
        </p:grpSpPr>
        <p:sp>
          <p:nvSpPr>
            <p:cNvPr id="45" name="Ovale 44"/>
            <p:cNvSpPr/>
            <p:nvPr/>
          </p:nvSpPr>
          <p:spPr>
            <a:xfrm>
              <a:off x="5062862" y="1295400"/>
              <a:ext cx="351538" cy="333331"/>
            </a:xfrm>
            <a:prstGeom prst="ellipse">
              <a:avLst/>
            </a:prstGeom>
            <a:solidFill>
              <a:srgbClr val="9DFF9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029200" y="1295400"/>
              <a:ext cx="495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Cosa sono i meccanismi epigenetici?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 meccanismi epigenetici sono regolati dinamicamente nel tessuto neurale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Le modifiche epigenetiche come mediatori dei fenomeni di  plasticità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Le modifiche epigenetiche come traccia latente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Transgenerazionale</a:t>
            </a:r>
            <a:r>
              <a:rPr lang="it-IT" dirty="0" smtClean="0"/>
              <a:t>?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647" y="285728"/>
            <a:ext cx="4929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Lo schema di questa lezione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29652" cy="58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42844" y="-71462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b. La mutazione di geni che codificano per fattori epigenetici causano malattie spesso associate a ritardo mentale o sintomi neurologici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500042"/>
            <a:ext cx="87154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3. La regolazione attività-dipendente della trascrizione genica è importante per la plasticità neurale.</a:t>
            </a:r>
          </a:p>
          <a:p>
            <a:endParaRPr lang="it-IT" sz="2400" dirty="0" smtClean="0"/>
          </a:p>
          <a:p>
            <a:r>
              <a:rPr lang="it-IT" sz="2400" dirty="0" smtClean="0"/>
              <a:t>La regolazione mediata dai meccanismi epigenetici potrebbe reclutare geni coinvolti nelle modifiche neuronali alla base della plasticità.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3 esempi:</a:t>
            </a:r>
          </a:p>
          <a:p>
            <a:r>
              <a:rPr lang="it-IT" sz="2400" dirty="0" smtClean="0"/>
              <a:t>Apprendimento</a:t>
            </a:r>
          </a:p>
          <a:p>
            <a:r>
              <a:rPr lang="it-IT" sz="2400" dirty="0" smtClean="0"/>
              <a:t>Plasticità dei periodi critici dello sviluppo</a:t>
            </a:r>
          </a:p>
          <a:p>
            <a:r>
              <a:rPr lang="it-IT" sz="2400" dirty="0" smtClean="0"/>
              <a:t>Plasticità </a:t>
            </a:r>
            <a:r>
              <a:rPr lang="it-IT" sz="2400" dirty="0" err="1" smtClean="0"/>
              <a:t>maladattativa</a:t>
            </a:r>
            <a:r>
              <a:rPr lang="it-IT" sz="2400" dirty="0" smtClean="0"/>
              <a:t> (dipendenza da droghe)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 Shot 2019-05-17 at 12.53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60" y="1223429"/>
            <a:ext cx="2959100" cy="1701800"/>
          </a:xfrm>
          <a:prstGeom prst="rect">
            <a:avLst/>
          </a:prstGeom>
        </p:spPr>
      </p:pic>
      <p:pic>
        <p:nvPicPr>
          <p:cNvPr id="6" name="Immagine 5" descr="Screen Shot 2019-05-17 at 12.54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6"/>
            <a:ext cx="9144000" cy="948593"/>
          </a:xfrm>
          <a:prstGeom prst="rect">
            <a:avLst/>
          </a:prstGeom>
        </p:spPr>
      </p:pic>
      <p:pic>
        <p:nvPicPr>
          <p:cNvPr id="7" name="Immagine 6" descr="Screen Shot 2019-05-17 at 12.57.5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7" y="3420537"/>
            <a:ext cx="3418632" cy="3131999"/>
          </a:xfrm>
          <a:prstGeom prst="rect">
            <a:avLst/>
          </a:prstGeom>
        </p:spPr>
      </p:pic>
      <p:pic>
        <p:nvPicPr>
          <p:cNvPr id="8" name="Immagine 7" descr="Screen Shot 2019-05-17 at 13.01.3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63" y="5199335"/>
            <a:ext cx="2284444" cy="1368190"/>
          </a:xfrm>
          <a:prstGeom prst="rect">
            <a:avLst/>
          </a:prstGeom>
        </p:spPr>
      </p:pic>
      <p:pic>
        <p:nvPicPr>
          <p:cNvPr id="9" name="Immagine 8" descr="Screen Shot 2019-05-17 at 13.01.2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4" y="3335872"/>
            <a:ext cx="1705753" cy="17279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397928" y="6456153"/>
            <a:ext cx="198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/>
              <a:t>Gupta</a:t>
            </a:r>
            <a:r>
              <a:rPr lang="it-IT" sz="1200" dirty="0" smtClean="0"/>
              <a:t> et al., 2012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733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15434" y="248949"/>
            <a:ext cx="7615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i="1" dirty="0" smtClean="0"/>
              <a:t>Pharmacological or genetic manipulation of HDAC and HAT influence memory formation and consolidation.</a:t>
            </a:r>
            <a:endParaRPr lang="it-IT" sz="2400" b="1" i="1" dirty="0"/>
          </a:p>
        </p:txBody>
      </p:sp>
      <p:pic>
        <p:nvPicPr>
          <p:cNvPr id="6" name="Picture 121" descr="nature07925-f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 bwMode="auto">
          <a:xfrm>
            <a:off x="4602654" y="1534998"/>
            <a:ext cx="3728514" cy="19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8392" y="6443113"/>
            <a:ext cx="784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200" baseline="0" dirty="0" err="1"/>
              <a:t>Ji</a:t>
            </a:r>
            <a:r>
              <a:rPr lang="en-GB" sz="1200" baseline="0" dirty="0"/>
              <a:t>-Song Guan</a:t>
            </a:r>
            <a:r>
              <a:rPr lang="en-GB" altLang="zh-CN" sz="1200" baseline="0" dirty="0">
                <a:ea typeface="宋体" charset="0"/>
                <a:cs typeface="宋体" charset="0"/>
              </a:rPr>
              <a:t> </a:t>
            </a:r>
            <a:r>
              <a:rPr lang="en-GB" altLang="zh-CN" sz="1200" i="1" baseline="0" dirty="0">
                <a:ea typeface="宋体" charset="0"/>
                <a:cs typeface="宋体" charset="0"/>
              </a:rPr>
              <a:t>et al.</a:t>
            </a:r>
            <a:r>
              <a:rPr lang="en-GB" altLang="zh-CN" sz="1200" baseline="0" dirty="0">
                <a:ea typeface="宋体" charset="0"/>
                <a:cs typeface="宋体" charset="0"/>
              </a:rPr>
              <a:t> </a:t>
            </a:r>
            <a:r>
              <a:rPr lang="en-GB" altLang="zh-CN" sz="1200" i="1" baseline="0" dirty="0">
                <a:ea typeface="宋体" charset="0"/>
                <a:cs typeface="宋体" charset="0"/>
              </a:rPr>
              <a:t>Nature</a:t>
            </a:r>
            <a:r>
              <a:rPr lang="en-GB" sz="1200" baseline="0" dirty="0"/>
              <a:t> </a:t>
            </a:r>
            <a:r>
              <a:rPr lang="en-GB" sz="1200" dirty="0" smtClean="0"/>
              <a:t>2009</a:t>
            </a:r>
            <a:endParaRPr lang="en-GB" sz="1200" baseline="0" dirty="0">
              <a:ea typeface="宋体" charset="0"/>
              <a:cs typeface="宋体" charset="0"/>
            </a:endParaRPr>
          </a:p>
        </p:txBody>
      </p:sp>
      <p:pic>
        <p:nvPicPr>
          <p:cNvPr id="8" name="Picture 122" descr="nature07925-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6" y="3591041"/>
            <a:ext cx="4101030" cy="30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06992" y="4240527"/>
            <a:ext cx="36491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pPr algn="ctr"/>
            <a:r>
              <a:rPr lang="en-GB" altLang="zh-CN" sz="1600" baseline="0" dirty="0"/>
              <a:t>HDAC2 regulates synapse formation </a:t>
            </a:r>
          </a:p>
          <a:p>
            <a:pPr algn="ctr"/>
            <a:r>
              <a:rPr lang="en-GB" altLang="zh-CN" sz="1600" baseline="0" dirty="0"/>
              <a:t>and plasticity in mouse hippocampus</a:t>
            </a:r>
            <a:r>
              <a:rPr lang="en-GB" altLang="zh-CN" sz="1600" baseline="0" dirty="0" smtClean="0"/>
              <a:t>.</a:t>
            </a:r>
          </a:p>
          <a:p>
            <a:pPr algn="ctr"/>
            <a:r>
              <a:rPr lang="en-GB" altLang="zh-CN" sz="1600" dirty="0" smtClean="0"/>
              <a:t>Dendritic spines in CA1 and DG.</a:t>
            </a:r>
            <a:endParaRPr lang="en-GB" altLang="zh-CN" sz="1600" baseline="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0800000" flipV="1">
            <a:off x="715434" y="2019834"/>
            <a:ext cx="3683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pPr algn="ctr"/>
            <a:r>
              <a:rPr lang="en-GB" altLang="zh-CN" sz="1600" i="1" baseline="0" dirty="0"/>
              <a:t>Hdac2</a:t>
            </a:r>
            <a:r>
              <a:rPr lang="en-GB" altLang="zh-CN" sz="1600" baseline="0" dirty="0"/>
              <a:t> knockout mice show enhanced memory </a:t>
            </a:r>
            <a:r>
              <a:rPr lang="en-GB" altLang="zh-CN" sz="1600" baseline="0" dirty="0" smtClean="0"/>
              <a:t>formation</a:t>
            </a:r>
            <a:r>
              <a:rPr lang="en-GB" altLang="zh-CN" sz="1600" dirty="0" smtClean="0"/>
              <a:t> (associative memory).</a:t>
            </a:r>
            <a:endParaRPr lang="en-GB" altLang="zh-CN" sz="1600" baseline="0" dirty="0"/>
          </a:p>
        </p:txBody>
      </p:sp>
    </p:spTree>
    <p:extLst>
      <p:ext uri="{BB962C8B-B14F-4D97-AF65-F5344CB8AC3E}">
        <p14:creationId xmlns:p14="http://schemas.microsoft.com/office/powerpoint/2010/main" val="20964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3" name="Picture 65" descr="nrn3427-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64" y="16242"/>
            <a:ext cx="5143536" cy="684175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948690"/>
            <a:ext cx="3571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Prove sperimentali:</a:t>
            </a:r>
          </a:p>
          <a:p>
            <a:endParaRPr lang="it-IT" dirty="0" smtClean="0"/>
          </a:p>
          <a:p>
            <a:r>
              <a:rPr lang="it-IT" dirty="0" smtClean="0"/>
              <a:t>L’induzione di plasticità </a:t>
            </a:r>
            <a:r>
              <a:rPr lang="it-IT" dirty="0" err="1" smtClean="0"/>
              <a:t>sinaptica</a:t>
            </a:r>
            <a:r>
              <a:rPr lang="it-IT" dirty="0" smtClean="0"/>
              <a:t> (LTP) è associata all’attivazione dell’acetilazione degli istoni.</a:t>
            </a:r>
          </a:p>
          <a:p>
            <a:endParaRPr lang="it-IT" dirty="0" smtClean="0"/>
          </a:p>
          <a:p>
            <a:r>
              <a:rPr lang="it-IT" dirty="0" smtClean="0"/>
              <a:t>La formazione della traccia di memoria è associata con l’induzione di acetilazione degli istoni</a:t>
            </a:r>
          </a:p>
          <a:p>
            <a:endParaRPr lang="it-IT" dirty="0" smtClean="0"/>
          </a:p>
          <a:p>
            <a:r>
              <a:rPr lang="it-IT" dirty="0" smtClean="0"/>
              <a:t>Il blocco farmacologico degli </a:t>
            </a:r>
            <a:r>
              <a:rPr lang="it-IT" dirty="0" err="1" smtClean="0"/>
              <a:t>erasers</a:t>
            </a:r>
            <a:r>
              <a:rPr lang="it-IT" dirty="0" smtClean="0"/>
              <a:t> dell’acetilazione degli istoni (HDAC </a:t>
            </a:r>
            <a:r>
              <a:rPr lang="it-IT" dirty="0" err="1" smtClean="0"/>
              <a:t>inhibitors</a:t>
            </a:r>
            <a:r>
              <a:rPr lang="it-IT" dirty="0" smtClean="0"/>
              <a:t>: e.g. </a:t>
            </a:r>
            <a:r>
              <a:rPr lang="it-IT" dirty="0" err="1" smtClean="0"/>
              <a:t>tricostatina</a:t>
            </a:r>
            <a:r>
              <a:rPr lang="it-IT" dirty="0" smtClean="0"/>
              <a:t>, sodio butirrato, </a:t>
            </a:r>
            <a:r>
              <a:rPr lang="it-IT" dirty="0" err="1" smtClean="0"/>
              <a:t>vorinostat</a:t>
            </a:r>
            <a:r>
              <a:rPr lang="it-IT" dirty="0" smtClean="0"/>
              <a:t>) favorisce la formazione di memoria a lungo termine</a:t>
            </a:r>
          </a:p>
          <a:p>
            <a:endParaRPr lang="it-IT" dirty="0" smtClean="0"/>
          </a:p>
          <a:p>
            <a:r>
              <a:rPr lang="it-IT" dirty="0" smtClean="0"/>
              <a:t>Mutazioni di </a:t>
            </a:r>
            <a:r>
              <a:rPr lang="it-IT" dirty="0" err="1" smtClean="0"/>
              <a:t>writers</a:t>
            </a:r>
            <a:r>
              <a:rPr lang="it-IT" dirty="0" smtClean="0"/>
              <a:t> dell’acetilazione </a:t>
            </a:r>
            <a:r>
              <a:rPr lang="it-IT" dirty="0" err="1" smtClean="0"/>
              <a:t>istonica</a:t>
            </a:r>
            <a:r>
              <a:rPr lang="it-IT" dirty="0" smtClean="0"/>
              <a:t> (CBP)  determinano </a:t>
            </a:r>
            <a:r>
              <a:rPr lang="it-IT" dirty="0" err="1" smtClean="0"/>
              <a:t>deficits</a:t>
            </a:r>
            <a:r>
              <a:rPr lang="it-IT" dirty="0" smtClean="0"/>
              <a:t> di LTP e memoria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92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L’acetilazione degli istoni regola la formazione di diversi tipi di memorie in diverse specie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14290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Questi studi hanno aperto le seguenti domande:</a:t>
            </a:r>
          </a:p>
          <a:p>
            <a:endParaRPr lang="it-IT" dirty="0" smtClean="0"/>
          </a:p>
          <a:p>
            <a:pPr marL="342900" indent="-342900">
              <a:buAutoNum type="arabicParenR"/>
            </a:pPr>
            <a:r>
              <a:rPr lang="it-IT" b="1" dirty="0" smtClean="0"/>
              <a:t>Le HDAC sono una famiglia, quali HDAC sono coinvolte?</a:t>
            </a:r>
          </a:p>
          <a:p>
            <a:pPr marL="342900" indent="-342900"/>
            <a:endParaRPr lang="it-IT" dirty="0" smtClean="0"/>
          </a:p>
          <a:p>
            <a:pPr marL="342900" indent="-342900"/>
            <a:r>
              <a:rPr lang="it-IT" dirty="0" smtClean="0"/>
              <a:t>Sembra che  HDAC2 sia un repressore generale della memoria, mentre HDAC1 potrebbe essere coinvolta in specifiche forme (potrebbe facilitare estinzione di memorie traumatiche precedentemente apprese)</a:t>
            </a:r>
          </a:p>
          <a:p>
            <a:pPr marL="342900" indent="-342900"/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282" y="2263684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b="1" dirty="0" smtClean="0"/>
              <a:t>2) Possiamo utilizzare farmaci che bloccano questi enzimi per favorire la plasticità e il recupero cognitivo  in modelli di plasticità ?</a:t>
            </a:r>
          </a:p>
          <a:p>
            <a:pPr marL="342900" indent="-342900" algn="just"/>
            <a:endParaRPr lang="it-IT" dirty="0" smtClean="0"/>
          </a:p>
          <a:p>
            <a:pPr marL="342900" indent="-342900"/>
            <a:r>
              <a:rPr lang="it-IT" dirty="0" smtClean="0"/>
              <a:t>Modelli murini come il topo che esprime alti livelli di p25 mostrano </a:t>
            </a:r>
            <a:r>
              <a:rPr lang="it-IT" dirty="0" err="1" smtClean="0"/>
              <a:t>neurodegenerazione</a:t>
            </a:r>
            <a:r>
              <a:rPr lang="it-IT" dirty="0" smtClean="0"/>
              <a:t> e declino cognitivo che sono attenuati dal trattamento con inibitori delle HDAC, i topi con </a:t>
            </a:r>
            <a:r>
              <a:rPr lang="it-IT" dirty="0" err="1" smtClean="0"/>
              <a:t>delezione</a:t>
            </a:r>
            <a:r>
              <a:rPr lang="it-IT" dirty="0" smtClean="0"/>
              <a:t> di CBP (una HAT) hanno problemi di apprendimento e memoria compensabili dal trattamento con inibitori HDAC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4460756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it-IT" b="1" dirty="0" smtClean="0"/>
              <a:t>3) Vista l’attivazione con l’esperienza di questi meccanismi può  la stimolazione ambientale stessa avere effetti simili a quelli degli inibitori delle HDAC?</a:t>
            </a:r>
          </a:p>
          <a:p>
            <a:pPr marL="342900" indent="-342900" algn="just"/>
            <a:endParaRPr lang="it-IT" dirty="0" smtClean="0"/>
          </a:p>
          <a:p>
            <a:pPr marL="342900" indent="-342900" algn="just"/>
            <a:r>
              <a:rPr lang="it-IT" dirty="0" smtClean="0"/>
              <a:t>Nel topo p25 l’arricchimento ambientale aumenta l’acetilazione </a:t>
            </a:r>
            <a:r>
              <a:rPr lang="it-IT" dirty="0" err="1" smtClean="0"/>
              <a:t>istonica</a:t>
            </a:r>
            <a:r>
              <a:rPr lang="it-IT" dirty="0" smtClean="0"/>
              <a:t> e promuove un miglioramento cognitivo simile a quello degli inibitori delle HDAC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323850" y="1355725"/>
            <a:ext cx="8672513" cy="5307013"/>
            <a:chOff x="204" y="854"/>
            <a:chExt cx="5463" cy="3343"/>
          </a:xfrm>
        </p:grpSpPr>
        <p:sp>
          <p:nvSpPr>
            <p:cNvPr id="3" name="Rectangle 2"/>
            <p:cNvSpPr>
              <a:spLocks noChangeAspect="1" noChangeArrowheads="1"/>
            </p:cNvSpPr>
            <p:nvPr/>
          </p:nvSpPr>
          <p:spPr bwMode="auto">
            <a:xfrm rot="16200000">
              <a:off x="2306" y="2208"/>
              <a:ext cx="68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cs typeface="Arial" charset="0"/>
                </a:rPr>
                <a:t>% of cells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" name="Rectangle 3"/>
            <p:cNvSpPr>
              <a:spLocks noChangeAspect="1" noChangeArrowheads="1"/>
            </p:cNvSpPr>
            <p:nvPr/>
          </p:nvSpPr>
          <p:spPr bwMode="auto">
            <a:xfrm>
              <a:off x="2992" y="2960"/>
              <a:ext cx="228" cy="168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Rectangle 4"/>
            <p:cNvSpPr>
              <a:spLocks noChangeAspect="1" noChangeArrowheads="1"/>
            </p:cNvSpPr>
            <p:nvPr/>
          </p:nvSpPr>
          <p:spPr bwMode="auto">
            <a:xfrm>
              <a:off x="3221" y="2001"/>
              <a:ext cx="226" cy="1127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Rectangle 5"/>
            <p:cNvSpPr>
              <a:spLocks noChangeAspect="1" noChangeArrowheads="1"/>
            </p:cNvSpPr>
            <p:nvPr/>
          </p:nvSpPr>
          <p:spPr bwMode="auto">
            <a:xfrm>
              <a:off x="3449" y="1761"/>
              <a:ext cx="227" cy="1367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Rectangle 6"/>
            <p:cNvSpPr>
              <a:spLocks noChangeAspect="1" noChangeArrowheads="1"/>
            </p:cNvSpPr>
            <p:nvPr/>
          </p:nvSpPr>
          <p:spPr bwMode="auto">
            <a:xfrm>
              <a:off x="3676" y="2960"/>
              <a:ext cx="228" cy="168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Rectangle 7"/>
            <p:cNvSpPr>
              <a:spLocks noChangeAspect="1" noChangeArrowheads="1"/>
            </p:cNvSpPr>
            <p:nvPr/>
          </p:nvSpPr>
          <p:spPr bwMode="auto">
            <a:xfrm>
              <a:off x="2909" y="304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cs typeface="Arial" charset="0"/>
                </a:rPr>
                <a:t>0</a:t>
              </a:r>
            </a:p>
          </p:txBody>
        </p:sp>
        <p:sp>
          <p:nvSpPr>
            <p:cNvPr id="9" name="Rectangle 8"/>
            <p:cNvSpPr>
              <a:spLocks noChangeAspect="1" noChangeArrowheads="1"/>
            </p:cNvSpPr>
            <p:nvPr/>
          </p:nvSpPr>
          <p:spPr bwMode="auto">
            <a:xfrm>
              <a:off x="2831" y="2479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cs typeface="Arial" charset="0"/>
                </a:rPr>
                <a:t>20</a:t>
              </a:r>
            </a:p>
          </p:txBody>
        </p:sp>
        <p:sp>
          <p:nvSpPr>
            <p:cNvPr id="10" name="Rectangle 9"/>
            <p:cNvSpPr>
              <a:spLocks noChangeAspect="1" noChangeArrowheads="1"/>
            </p:cNvSpPr>
            <p:nvPr/>
          </p:nvSpPr>
          <p:spPr bwMode="auto">
            <a:xfrm>
              <a:off x="2831" y="1926"/>
              <a:ext cx="12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cs typeface="Arial" charset="0"/>
                </a:rPr>
                <a:t>40</a:t>
              </a:r>
            </a:p>
          </p:txBody>
        </p:sp>
        <p:sp>
          <p:nvSpPr>
            <p:cNvPr id="11" name="Rectangle 10"/>
            <p:cNvSpPr>
              <a:spLocks noChangeAspect="1" noChangeArrowheads="1"/>
            </p:cNvSpPr>
            <p:nvPr/>
          </p:nvSpPr>
          <p:spPr bwMode="auto">
            <a:xfrm>
              <a:off x="2831" y="137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cs typeface="Arial" charset="0"/>
                </a:rPr>
                <a:t>60</a:t>
              </a:r>
            </a:p>
          </p:txBody>
        </p:sp>
        <p:sp>
          <p:nvSpPr>
            <p:cNvPr id="12" name="Line 11"/>
            <p:cNvSpPr>
              <a:spLocks noChangeAspect="1" noChangeShapeType="1"/>
            </p:cNvSpPr>
            <p:nvPr/>
          </p:nvSpPr>
          <p:spPr bwMode="auto">
            <a:xfrm>
              <a:off x="2992" y="3128"/>
              <a:ext cx="3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Line 12"/>
            <p:cNvSpPr>
              <a:spLocks noChangeAspect="1" noChangeShapeType="1"/>
            </p:cNvSpPr>
            <p:nvPr/>
          </p:nvSpPr>
          <p:spPr bwMode="auto">
            <a:xfrm>
              <a:off x="3107" y="3128"/>
              <a:ext cx="0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13"/>
            <p:cNvSpPr>
              <a:spLocks noChangeAspect="1" noChangeShapeType="1"/>
            </p:cNvSpPr>
            <p:nvPr/>
          </p:nvSpPr>
          <p:spPr bwMode="auto">
            <a:xfrm>
              <a:off x="3220" y="3128"/>
              <a:ext cx="1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4"/>
            <p:cNvSpPr>
              <a:spLocks noChangeAspect="1" noChangeShapeType="1"/>
            </p:cNvSpPr>
            <p:nvPr/>
          </p:nvSpPr>
          <p:spPr bwMode="auto">
            <a:xfrm>
              <a:off x="3335" y="3128"/>
              <a:ext cx="0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5"/>
            <p:cNvSpPr>
              <a:spLocks noChangeAspect="1" noChangeShapeType="1"/>
            </p:cNvSpPr>
            <p:nvPr/>
          </p:nvSpPr>
          <p:spPr bwMode="auto">
            <a:xfrm>
              <a:off x="3447" y="3128"/>
              <a:ext cx="2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16"/>
            <p:cNvSpPr>
              <a:spLocks noChangeAspect="1" noChangeShapeType="1"/>
            </p:cNvSpPr>
            <p:nvPr/>
          </p:nvSpPr>
          <p:spPr bwMode="auto">
            <a:xfrm>
              <a:off x="3563" y="3128"/>
              <a:ext cx="1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17"/>
            <p:cNvSpPr>
              <a:spLocks noChangeAspect="1" noChangeShapeType="1"/>
            </p:cNvSpPr>
            <p:nvPr/>
          </p:nvSpPr>
          <p:spPr bwMode="auto">
            <a:xfrm>
              <a:off x="3676" y="3128"/>
              <a:ext cx="1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8"/>
            <p:cNvSpPr>
              <a:spLocks noChangeAspect="1" noChangeShapeType="1"/>
            </p:cNvSpPr>
            <p:nvPr/>
          </p:nvSpPr>
          <p:spPr bwMode="auto">
            <a:xfrm>
              <a:off x="3791" y="3128"/>
              <a:ext cx="0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19"/>
            <p:cNvSpPr>
              <a:spLocks noChangeAspect="1" noChangeShapeType="1"/>
            </p:cNvSpPr>
            <p:nvPr/>
          </p:nvSpPr>
          <p:spPr bwMode="auto">
            <a:xfrm>
              <a:off x="3904" y="3128"/>
              <a:ext cx="1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20"/>
            <p:cNvSpPr>
              <a:spLocks noChangeAspect="1" noChangeShapeType="1"/>
            </p:cNvSpPr>
            <p:nvPr/>
          </p:nvSpPr>
          <p:spPr bwMode="auto">
            <a:xfrm>
              <a:off x="4017" y="3128"/>
              <a:ext cx="2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21"/>
            <p:cNvSpPr>
              <a:spLocks noChangeAspect="1" noChangeShapeType="1"/>
            </p:cNvSpPr>
            <p:nvPr/>
          </p:nvSpPr>
          <p:spPr bwMode="auto">
            <a:xfrm>
              <a:off x="4131" y="3128"/>
              <a:ext cx="1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22"/>
            <p:cNvSpPr>
              <a:spLocks noChangeAspect="1" noChangeShapeType="1"/>
            </p:cNvSpPr>
            <p:nvPr/>
          </p:nvSpPr>
          <p:spPr bwMode="auto">
            <a:xfrm>
              <a:off x="2992" y="3128"/>
              <a:ext cx="1139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23"/>
            <p:cNvSpPr>
              <a:spLocks noChangeAspect="1" noChangeShapeType="1"/>
            </p:cNvSpPr>
            <p:nvPr/>
          </p:nvSpPr>
          <p:spPr bwMode="auto">
            <a:xfrm>
              <a:off x="2975" y="3128"/>
              <a:ext cx="17" cy="1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24"/>
            <p:cNvSpPr>
              <a:spLocks noChangeAspect="1" noChangeShapeType="1"/>
            </p:cNvSpPr>
            <p:nvPr/>
          </p:nvSpPr>
          <p:spPr bwMode="auto">
            <a:xfrm>
              <a:off x="2983" y="2846"/>
              <a:ext cx="9" cy="2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25"/>
            <p:cNvSpPr>
              <a:spLocks noChangeAspect="1" noChangeShapeType="1"/>
            </p:cNvSpPr>
            <p:nvPr/>
          </p:nvSpPr>
          <p:spPr bwMode="auto">
            <a:xfrm>
              <a:off x="2975" y="2568"/>
              <a:ext cx="17" cy="1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26"/>
            <p:cNvSpPr>
              <a:spLocks noChangeAspect="1" noChangeShapeType="1"/>
            </p:cNvSpPr>
            <p:nvPr/>
          </p:nvSpPr>
          <p:spPr bwMode="auto">
            <a:xfrm>
              <a:off x="2983" y="2288"/>
              <a:ext cx="9" cy="2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7"/>
            <p:cNvSpPr>
              <a:spLocks noChangeAspect="1" noChangeShapeType="1"/>
            </p:cNvSpPr>
            <p:nvPr/>
          </p:nvSpPr>
          <p:spPr bwMode="auto">
            <a:xfrm>
              <a:off x="2975" y="2008"/>
              <a:ext cx="17" cy="1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8"/>
            <p:cNvSpPr>
              <a:spLocks noChangeAspect="1" noChangeShapeType="1"/>
            </p:cNvSpPr>
            <p:nvPr/>
          </p:nvSpPr>
          <p:spPr bwMode="auto">
            <a:xfrm>
              <a:off x="2983" y="1728"/>
              <a:ext cx="9" cy="3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9"/>
            <p:cNvSpPr>
              <a:spLocks noChangeAspect="1" noChangeShapeType="1"/>
            </p:cNvSpPr>
            <p:nvPr/>
          </p:nvSpPr>
          <p:spPr bwMode="auto">
            <a:xfrm>
              <a:off x="2975" y="1448"/>
              <a:ext cx="17" cy="2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30"/>
            <p:cNvSpPr>
              <a:spLocks noChangeAspect="1" noChangeShapeType="1"/>
            </p:cNvSpPr>
            <p:nvPr/>
          </p:nvSpPr>
          <p:spPr bwMode="auto">
            <a:xfrm flipV="1">
              <a:off x="2992" y="1448"/>
              <a:ext cx="3" cy="1680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Rectangle 31"/>
            <p:cNvSpPr>
              <a:spLocks noChangeAspect="1" noChangeArrowheads="1"/>
            </p:cNvSpPr>
            <p:nvPr/>
          </p:nvSpPr>
          <p:spPr bwMode="auto">
            <a:xfrm>
              <a:off x="2963" y="981"/>
              <a:ext cx="111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Normal ocular </a:t>
              </a:r>
            </a:p>
            <a:p>
              <a:pPr algn="ctr"/>
              <a:r>
                <a:rPr lang="en-US" sz="1400">
                  <a:cs typeface="Arial" charset="0"/>
                </a:rPr>
                <a:t>dominance distribution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Rectangle 32"/>
            <p:cNvSpPr>
              <a:spLocks noChangeAspect="1" noChangeArrowheads="1"/>
            </p:cNvSpPr>
            <p:nvPr/>
          </p:nvSpPr>
          <p:spPr bwMode="auto">
            <a:xfrm>
              <a:off x="4721" y="3039"/>
              <a:ext cx="230" cy="90"/>
            </a:xfrm>
            <a:prstGeom prst="rect">
              <a:avLst/>
            </a:prstGeom>
            <a:solidFill>
              <a:srgbClr val="3399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Rectangle 33"/>
            <p:cNvSpPr>
              <a:spLocks noChangeAspect="1" noChangeArrowheads="1"/>
            </p:cNvSpPr>
            <p:nvPr/>
          </p:nvSpPr>
          <p:spPr bwMode="auto">
            <a:xfrm>
              <a:off x="4951" y="2909"/>
              <a:ext cx="226" cy="220"/>
            </a:xfrm>
            <a:prstGeom prst="rect">
              <a:avLst/>
            </a:prstGeom>
            <a:solidFill>
              <a:srgbClr val="3399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Rectangle 34"/>
            <p:cNvSpPr>
              <a:spLocks noChangeAspect="1" noChangeArrowheads="1"/>
            </p:cNvSpPr>
            <p:nvPr/>
          </p:nvSpPr>
          <p:spPr bwMode="auto">
            <a:xfrm>
              <a:off x="5177" y="1761"/>
              <a:ext cx="230" cy="1368"/>
            </a:xfrm>
            <a:prstGeom prst="rect">
              <a:avLst/>
            </a:prstGeom>
            <a:solidFill>
              <a:srgbClr val="3399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Rectangle 35"/>
            <p:cNvSpPr>
              <a:spLocks noChangeAspect="1" noChangeArrowheads="1"/>
            </p:cNvSpPr>
            <p:nvPr/>
          </p:nvSpPr>
          <p:spPr bwMode="auto">
            <a:xfrm>
              <a:off x="5405" y="1991"/>
              <a:ext cx="230" cy="1138"/>
            </a:xfrm>
            <a:prstGeom prst="rect">
              <a:avLst/>
            </a:prstGeom>
            <a:solidFill>
              <a:srgbClr val="3399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36"/>
            <p:cNvSpPr>
              <a:spLocks noChangeAspect="1" noChangeShapeType="1"/>
            </p:cNvSpPr>
            <p:nvPr/>
          </p:nvSpPr>
          <p:spPr bwMode="auto">
            <a:xfrm>
              <a:off x="4495" y="3128"/>
              <a:ext cx="0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37"/>
            <p:cNvSpPr>
              <a:spLocks noChangeAspect="1" noChangeShapeType="1"/>
            </p:cNvSpPr>
            <p:nvPr/>
          </p:nvSpPr>
          <p:spPr bwMode="auto">
            <a:xfrm>
              <a:off x="4607" y="3128"/>
              <a:ext cx="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Line 38"/>
            <p:cNvSpPr>
              <a:spLocks noChangeAspect="1" noChangeShapeType="1"/>
            </p:cNvSpPr>
            <p:nvPr/>
          </p:nvSpPr>
          <p:spPr bwMode="auto">
            <a:xfrm>
              <a:off x="4721" y="3128"/>
              <a:ext cx="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39"/>
            <p:cNvSpPr>
              <a:spLocks noChangeAspect="1" noChangeShapeType="1"/>
            </p:cNvSpPr>
            <p:nvPr/>
          </p:nvSpPr>
          <p:spPr bwMode="auto">
            <a:xfrm>
              <a:off x="4836" y="3128"/>
              <a:ext cx="1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40"/>
            <p:cNvSpPr>
              <a:spLocks noChangeAspect="1" noChangeShapeType="1"/>
            </p:cNvSpPr>
            <p:nvPr/>
          </p:nvSpPr>
          <p:spPr bwMode="auto">
            <a:xfrm>
              <a:off x="4951" y="3128"/>
              <a:ext cx="0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41"/>
            <p:cNvSpPr>
              <a:spLocks noChangeAspect="1" noChangeShapeType="1"/>
            </p:cNvSpPr>
            <p:nvPr/>
          </p:nvSpPr>
          <p:spPr bwMode="auto">
            <a:xfrm>
              <a:off x="5064" y="3128"/>
              <a:ext cx="1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42"/>
            <p:cNvSpPr>
              <a:spLocks noChangeAspect="1" noChangeShapeType="1"/>
            </p:cNvSpPr>
            <p:nvPr/>
          </p:nvSpPr>
          <p:spPr bwMode="auto">
            <a:xfrm>
              <a:off x="5177" y="3128"/>
              <a:ext cx="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Line 43"/>
            <p:cNvSpPr>
              <a:spLocks noChangeAspect="1" noChangeShapeType="1"/>
            </p:cNvSpPr>
            <p:nvPr/>
          </p:nvSpPr>
          <p:spPr bwMode="auto">
            <a:xfrm>
              <a:off x="5291" y="3128"/>
              <a:ext cx="1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Line 44"/>
            <p:cNvSpPr>
              <a:spLocks noChangeAspect="1" noChangeShapeType="1"/>
            </p:cNvSpPr>
            <p:nvPr/>
          </p:nvSpPr>
          <p:spPr bwMode="auto">
            <a:xfrm>
              <a:off x="5405" y="3128"/>
              <a:ext cx="2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Line 45"/>
            <p:cNvSpPr>
              <a:spLocks noChangeAspect="1" noChangeShapeType="1"/>
            </p:cNvSpPr>
            <p:nvPr/>
          </p:nvSpPr>
          <p:spPr bwMode="auto">
            <a:xfrm>
              <a:off x="5520" y="3128"/>
              <a:ext cx="1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Line 46"/>
            <p:cNvSpPr>
              <a:spLocks noChangeAspect="1" noChangeShapeType="1"/>
            </p:cNvSpPr>
            <p:nvPr/>
          </p:nvSpPr>
          <p:spPr bwMode="auto">
            <a:xfrm>
              <a:off x="5632" y="3128"/>
              <a:ext cx="3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Line 47"/>
            <p:cNvSpPr>
              <a:spLocks noChangeAspect="1" noChangeShapeType="1"/>
            </p:cNvSpPr>
            <p:nvPr/>
          </p:nvSpPr>
          <p:spPr bwMode="auto">
            <a:xfrm>
              <a:off x="4495" y="3128"/>
              <a:ext cx="1137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Line 48"/>
            <p:cNvSpPr>
              <a:spLocks noChangeAspect="1" noChangeShapeType="1"/>
            </p:cNvSpPr>
            <p:nvPr/>
          </p:nvSpPr>
          <p:spPr bwMode="auto">
            <a:xfrm>
              <a:off x="4476" y="3128"/>
              <a:ext cx="19" cy="1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Line 49"/>
            <p:cNvSpPr>
              <a:spLocks noChangeAspect="1" noChangeShapeType="1"/>
            </p:cNvSpPr>
            <p:nvPr/>
          </p:nvSpPr>
          <p:spPr bwMode="auto">
            <a:xfrm>
              <a:off x="4485" y="2846"/>
              <a:ext cx="10" cy="2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Line 50"/>
            <p:cNvSpPr>
              <a:spLocks noChangeAspect="1" noChangeShapeType="1"/>
            </p:cNvSpPr>
            <p:nvPr/>
          </p:nvSpPr>
          <p:spPr bwMode="auto">
            <a:xfrm>
              <a:off x="4476" y="2568"/>
              <a:ext cx="19" cy="1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51"/>
            <p:cNvSpPr>
              <a:spLocks noChangeAspect="1" noChangeShapeType="1"/>
            </p:cNvSpPr>
            <p:nvPr/>
          </p:nvSpPr>
          <p:spPr bwMode="auto">
            <a:xfrm>
              <a:off x="4485" y="2288"/>
              <a:ext cx="10" cy="2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Line 52"/>
            <p:cNvSpPr>
              <a:spLocks noChangeAspect="1" noChangeShapeType="1"/>
            </p:cNvSpPr>
            <p:nvPr/>
          </p:nvSpPr>
          <p:spPr bwMode="auto">
            <a:xfrm>
              <a:off x="4476" y="2008"/>
              <a:ext cx="19" cy="1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53"/>
            <p:cNvSpPr>
              <a:spLocks noChangeAspect="1" noChangeShapeType="1"/>
            </p:cNvSpPr>
            <p:nvPr/>
          </p:nvSpPr>
          <p:spPr bwMode="auto">
            <a:xfrm>
              <a:off x="4485" y="1728"/>
              <a:ext cx="10" cy="3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Line 54"/>
            <p:cNvSpPr>
              <a:spLocks noChangeAspect="1" noChangeShapeType="1"/>
            </p:cNvSpPr>
            <p:nvPr/>
          </p:nvSpPr>
          <p:spPr bwMode="auto">
            <a:xfrm>
              <a:off x="4476" y="1448"/>
              <a:ext cx="19" cy="2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Line 55"/>
            <p:cNvSpPr>
              <a:spLocks noChangeAspect="1" noChangeShapeType="1"/>
            </p:cNvSpPr>
            <p:nvPr/>
          </p:nvSpPr>
          <p:spPr bwMode="auto">
            <a:xfrm flipV="1">
              <a:off x="4495" y="1448"/>
              <a:ext cx="0" cy="1680"/>
            </a:xfrm>
            <a:prstGeom prst="line">
              <a:avLst/>
            </a:prstGeom>
            <a:noFill/>
            <a:ln w="20701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Rectangle 56"/>
            <p:cNvSpPr>
              <a:spLocks noChangeAspect="1" noChangeArrowheads="1"/>
            </p:cNvSpPr>
            <p:nvPr/>
          </p:nvSpPr>
          <p:spPr bwMode="auto">
            <a:xfrm>
              <a:off x="4480" y="981"/>
              <a:ext cx="118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Monocular deprivation</a:t>
              </a:r>
            </a:p>
            <a:p>
              <a:pPr algn="ctr"/>
              <a:r>
                <a:rPr lang="en-US" sz="1400">
                  <a:cs typeface="Arial" charset="0"/>
                </a:rPr>
                <a:t>during the critical period</a:t>
              </a: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58" name="Group 57"/>
            <p:cNvGrpSpPr>
              <a:grpSpLocks noChangeAspect="1"/>
            </p:cNvGrpSpPr>
            <p:nvPr/>
          </p:nvGrpSpPr>
          <p:grpSpPr bwMode="auto">
            <a:xfrm>
              <a:off x="3086" y="3173"/>
              <a:ext cx="978" cy="96"/>
              <a:chOff x="2990" y="2160"/>
              <a:chExt cx="779" cy="77"/>
            </a:xfrm>
          </p:grpSpPr>
          <p:sp>
            <p:nvSpPr>
              <p:cNvPr id="110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2990" y="2160"/>
                <a:ext cx="3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cs typeface="Arial" charset="0"/>
                  </a:rPr>
                  <a:t>1</a:t>
                </a:r>
                <a:endParaRPr lang="en-US" sz="1000">
                  <a:cs typeface="Arial" charset="0"/>
                </a:endParaRPr>
              </a:p>
            </p:txBody>
          </p:sp>
          <p:sp>
            <p:nvSpPr>
              <p:cNvPr id="111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148" y="2160"/>
                <a:ext cx="8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2/3</a:t>
                </a:r>
              </a:p>
            </p:txBody>
          </p:sp>
          <p:sp>
            <p:nvSpPr>
              <p:cNvPr id="112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358" y="2160"/>
                <a:ext cx="3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4</a:t>
                </a:r>
              </a:p>
            </p:txBody>
          </p:sp>
          <p:sp>
            <p:nvSpPr>
              <p:cNvPr id="11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510" y="2160"/>
                <a:ext cx="8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5/6</a:t>
                </a:r>
              </a:p>
            </p:txBody>
          </p:sp>
          <p:sp>
            <p:nvSpPr>
              <p:cNvPr id="11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734" y="2160"/>
                <a:ext cx="3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cs typeface="Arial" charset="0"/>
                  </a:rPr>
                  <a:t>7</a:t>
                </a:r>
                <a:endParaRPr lang="en-US" sz="1000">
                  <a:cs typeface="Arial" charset="0"/>
                </a:endParaRPr>
              </a:p>
            </p:txBody>
          </p:sp>
        </p:grpSp>
        <p:grpSp>
          <p:nvGrpSpPr>
            <p:cNvPr id="59" name="Group 63"/>
            <p:cNvGrpSpPr>
              <a:grpSpLocks noChangeAspect="1"/>
            </p:cNvGrpSpPr>
            <p:nvPr/>
          </p:nvGrpSpPr>
          <p:grpSpPr bwMode="auto">
            <a:xfrm>
              <a:off x="4598" y="3173"/>
              <a:ext cx="978" cy="96"/>
              <a:chOff x="2990" y="2160"/>
              <a:chExt cx="779" cy="77"/>
            </a:xfrm>
          </p:grpSpPr>
          <p:sp>
            <p:nvSpPr>
              <p:cNvPr id="10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990" y="2160"/>
                <a:ext cx="3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cs typeface="Arial" charset="0"/>
                  </a:rPr>
                  <a:t>1</a:t>
                </a:r>
                <a:endParaRPr lang="en-US" sz="1000">
                  <a:cs typeface="Arial" charset="0"/>
                </a:endParaRPr>
              </a:p>
            </p:txBody>
          </p:sp>
          <p:sp>
            <p:nvSpPr>
              <p:cNvPr id="106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148" y="2160"/>
                <a:ext cx="8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2/3</a:t>
                </a:r>
              </a:p>
            </p:txBody>
          </p:sp>
          <p:sp>
            <p:nvSpPr>
              <p:cNvPr id="107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358" y="2160"/>
                <a:ext cx="3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4</a:t>
                </a:r>
              </a:p>
            </p:txBody>
          </p:sp>
          <p:sp>
            <p:nvSpPr>
              <p:cNvPr id="108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510" y="2160"/>
                <a:ext cx="8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cs typeface="Arial" charset="0"/>
                  </a:rPr>
                  <a:t>5/6</a:t>
                </a:r>
              </a:p>
            </p:txBody>
          </p:sp>
          <p:sp>
            <p:nvSpPr>
              <p:cNvPr id="109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734" y="2160"/>
                <a:ext cx="3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cs typeface="Arial" charset="0"/>
                  </a:rPr>
                  <a:t>7</a:t>
                </a:r>
                <a:endParaRPr lang="en-US" sz="1000">
                  <a:cs typeface="Arial" charset="0"/>
                </a:endParaRPr>
              </a:p>
            </p:txBody>
          </p:sp>
        </p:grpSp>
        <p:grpSp>
          <p:nvGrpSpPr>
            <p:cNvPr id="60" name="Group 69"/>
            <p:cNvGrpSpPr>
              <a:grpSpLocks noChangeAspect="1"/>
            </p:cNvGrpSpPr>
            <p:nvPr/>
          </p:nvGrpSpPr>
          <p:grpSpPr bwMode="auto">
            <a:xfrm>
              <a:off x="3039" y="3315"/>
              <a:ext cx="1050" cy="120"/>
              <a:chOff x="2964" y="2274"/>
              <a:chExt cx="840" cy="96"/>
            </a:xfrm>
          </p:grpSpPr>
          <p:sp>
            <p:nvSpPr>
              <p:cNvPr id="103" name="Oval 70"/>
              <p:cNvSpPr>
                <a:spLocks noChangeAspect="1" noChangeArrowheads="1"/>
              </p:cNvSpPr>
              <p:nvPr/>
            </p:nvSpPr>
            <p:spPr bwMode="auto">
              <a:xfrm>
                <a:off x="2964" y="2274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" name="Oval 71"/>
              <p:cNvSpPr>
                <a:spLocks noChangeAspect="1" noChangeArrowheads="1"/>
              </p:cNvSpPr>
              <p:nvPr/>
            </p:nvSpPr>
            <p:spPr bwMode="auto">
              <a:xfrm>
                <a:off x="3708" y="2274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1" name="Oval 72"/>
            <p:cNvSpPr>
              <a:spLocks noChangeAspect="1" noChangeArrowheads="1"/>
            </p:cNvSpPr>
            <p:nvPr/>
          </p:nvSpPr>
          <p:spPr bwMode="auto">
            <a:xfrm>
              <a:off x="4549" y="3315"/>
              <a:ext cx="120" cy="1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" name="Oval 73"/>
            <p:cNvSpPr>
              <a:spLocks noChangeAspect="1" noChangeArrowheads="1"/>
            </p:cNvSpPr>
            <p:nvPr/>
          </p:nvSpPr>
          <p:spPr bwMode="auto">
            <a:xfrm>
              <a:off x="5479" y="3315"/>
              <a:ext cx="120" cy="12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3" name="Group 75"/>
            <p:cNvGrpSpPr>
              <a:grpSpLocks/>
            </p:cNvGrpSpPr>
            <p:nvPr/>
          </p:nvGrpSpPr>
          <p:grpSpPr bwMode="auto">
            <a:xfrm>
              <a:off x="204" y="854"/>
              <a:ext cx="1995" cy="2825"/>
              <a:chOff x="453" y="854"/>
              <a:chExt cx="1995" cy="2825"/>
            </a:xfrm>
          </p:grpSpPr>
          <p:sp>
            <p:nvSpPr>
              <p:cNvPr id="65" name="Freeform 76" descr="Puntini ravvicinati"/>
              <p:cNvSpPr>
                <a:spLocks noChangeAspect="1"/>
              </p:cNvSpPr>
              <p:nvPr/>
            </p:nvSpPr>
            <p:spPr bwMode="auto">
              <a:xfrm flipH="1">
                <a:off x="1060" y="1998"/>
                <a:ext cx="601" cy="123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6" y="6"/>
                  </a:cxn>
                  <a:cxn ang="0">
                    <a:pos x="216" y="40"/>
                  </a:cxn>
                  <a:cxn ang="0">
                    <a:pos x="384" y="136"/>
                  </a:cxn>
                  <a:cxn ang="0">
                    <a:pos x="542" y="289"/>
                  </a:cxn>
                  <a:cxn ang="0">
                    <a:pos x="710" y="534"/>
                  </a:cxn>
                  <a:cxn ang="0">
                    <a:pos x="811" y="899"/>
                  </a:cxn>
                  <a:cxn ang="0">
                    <a:pos x="854" y="1264"/>
                  </a:cxn>
                  <a:cxn ang="0">
                    <a:pos x="811" y="1484"/>
                  </a:cxn>
                  <a:cxn ang="0">
                    <a:pos x="725" y="1614"/>
                  </a:cxn>
                  <a:cxn ang="0">
                    <a:pos x="605" y="1691"/>
                  </a:cxn>
                  <a:cxn ang="0">
                    <a:pos x="432" y="1724"/>
                  </a:cxn>
                  <a:cxn ang="0">
                    <a:pos x="182" y="1753"/>
                  </a:cxn>
                  <a:cxn ang="0">
                    <a:pos x="86" y="1739"/>
                  </a:cxn>
                  <a:cxn ang="0">
                    <a:pos x="24" y="1705"/>
                  </a:cxn>
                </a:cxnLst>
                <a:rect l="0" t="0" r="r" b="b"/>
                <a:pathLst>
                  <a:path w="854" h="1756">
                    <a:moveTo>
                      <a:pt x="0" y="6"/>
                    </a:moveTo>
                    <a:cubicBezTo>
                      <a:pt x="30" y="3"/>
                      <a:pt x="60" y="0"/>
                      <a:pt x="96" y="6"/>
                    </a:cubicBezTo>
                    <a:cubicBezTo>
                      <a:pt x="132" y="12"/>
                      <a:pt x="168" y="18"/>
                      <a:pt x="216" y="40"/>
                    </a:cubicBezTo>
                    <a:cubicBezTo>
                      <a:pt x="264" y="62"/>
                      <a:pt x="330" y="95"/>
                      <a:pt x="384" y="136"/>
                    </a:cubicBezTo>
                    <a:cubicBezTo>
                      <a:pt x="438" y="177"/>
                      <a:pt x="488" y="223"/>
                      <a:pt x="542" y="289"/>
                    </a:cubicBezTo>
                    <a:cubicBezTo>
                      <a:pt x="596" y="355"/>
                      <a:pt x="665" y="432"/>
                      <a:pt x="710" y="534"/>
                    </a:cubicBezTo>
                    <a:cubicBezTo>
                      <a:pt x="755" y="636"/>
                      <a:pt x="787" y="777"/>
                      <a:pt x="811" y="899"/>
                    </a:cubicBezTo>
                    <a:cubicBezTo>
                      <a:pt x="835" y="1021"/>
                      <a:pt x="854" y="1167"/>
                      <a:pt x="854" y="1264"/>
                    </a:cubicBezTo>
                    <a:cubicBezTo>
                      <a:pt x="854" y="1361"/>
                      <a:pt x="833" y="1426"/>
                      <a:pt x="811" y="1484"/>
                    </a:cubicBezTo>
                    <a:cubicBezTo>
                      <a:pt x="789" y="1542"/>
                      <a:pt x="759" y="1580"/>
                      <a:pt x="725" y="1614"/>
                    </a:cubicBezTo>
                    <a:cubicBezTo>
                      <a:pt x="691" y="1648"/>
                      <a:pt x="654" y="1673"/>
                      <a:pt x="605" y="1691"/>
                    </a:cubicBezTo>
                    <a:cubicBezTo>
                      <a:pt x="556" y="1709"/>
                      <a:pt x="502" y="1714"/>
                      <a:pt x="432" y="1724"/>
                    </a:cubicBezTo>
                    <a:cubicBezTo>
                      <a:pt x="362" y="1734"/>
                      <a:pt x="240" y="1750"/>
                      <a:pt x="182" y="1753"/>
                    </a:cubicBezTo>
                    <a:cubicBezTo>
                      <a:pt x="124" y="1756"/>
                      <a:pt x="112" y="1747"/>
                      <a:pt x="86" y="1739"/>
                    </a:cubicBezTo>
                    <a:cubicBezTo>
                      <a:pt x="60" y="1731"/>
                      <a:pt x="34" y="1711"/>
                      <a:pt x="24" y="1705"/>
                    </a:cubicBezTo>
                  </a:path>
                </a:pathLst>
              </a:custGeom>
              <a:pattFill prst="smConfetti">
                <a:fgClr>
                  <a:schemeClr val="hlink"/>
                </a:fgClr>
                <a:bgClr>
                  <a:schemeClr val="accent2"/>
                </a:bgClr>
              </a:pattFill>
              <a:ln w="1270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" name="Freeform 77" descr="Puntini ravvicinati"/>
              <p:cNvSpPr>
                <a:spLocks noChangeAspect="1"/>
              </p:cNvSpPr>
              <p:nvPr/>
            </p:nvSpPr>
            <p:spPr bwMode="auto">
              <a:xfrm>
                <a:off x="1631" y="1998"/>
                <a:ext cx="600" cy="123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6" y="6"/>
                  </a:cxn>
                  <a:cxn ang="0">
                    <a:pos x="216" y="40"/>
                  </a:cxn>
                  <a:cxn ang="0">
                    <a:pos x="384" y="136"/>
                  </a:cxn>
                  <a:cxn ang="0">
                    <a:pos x="542" y="289"/>
                  </a:cxn>
                  <a:cxn ang="0">
                    <a:pos x="710" y="534"/>
                  </a:cxn>
                  <a:cxn ang="0">
                    <a:pos x="811" y="899"/>
                  </a:cxn>
                  <a:cxn ang="0">
                    <a:pos x="854" y="1264"/>
                  </a:cxn>
                  <a:cxn ang="0">
                    <a:pos x="811" y="1484"/>
                  </a:cxn>
                  <a:cxn ang="0">
                    <a:pos x="725" y="1614"/>
                  </a:cxn>
                  <a:cxn ang="0">
                    <a:pos x="605" y="1691"/>
                  </a:cxn>
                  <a:cxn ang="0">
                    <a:pos x="432" y="1724"/>
                  </a:cxn>
                  <a:cxn ang="0">
                    <a:pos x="182" y="1753"/>
                  </a:cxn>
                  <a:cxn ang="0">
                    <a:pos x="86" y="1739"/>
                  </a:cxn>
                  <a:cxn ang="0">
                    <a:pos x="24" y="1705"/>
                  </a:cxn>
                </a:cxnLst>
                <a:rect l="0" t="0" r="r" b="b"/>
                <a:pathLst>
                  <a:path w="854" h="1756">
                    <a:moveTo>
                      <a:pt x="0" y="6"/>
                    </a:moveTo>
                    <a:cubicBezTo>
                      <a:pt x="30" y="3"/>
                      <a:pt x="60" y="0"/>
                      <a:pt x="96" y="6"/>
                    </a:cubicBezTo>
                    <a:cubicBezTo>
                      <a:pt x="132" y="12"/>
                      <a:pt x="168" y="18"/>
                      <a:pt x="216" y="40"/>
                    </a:cubicBezTo>
                    <a:cubicBezTo>
                      <a:pt x="264" y="62"/>
                      <a:pt x="330" y="95"/>
                      <a:pt x="384" y="136"/>
                    </a:cubicBezTo>
                    <a:cubicBezTo>
                      <a:pt x="438" y="177"/>
                      <a:pt x="488" y="223"/>
                      <a:pt x="542" y="289"/>
                    </a:cubicBezTo>
                    <a:cubicBezTo>
                      <a:pt x="596" y="355"/>
                      <a:pt x="665" y="432"/>
                      <a:pt x="710" y="534"/>
                    </a:cubicBezTo>
                    <a:cubicBezTo>
                      <a:pt x="755" y="636"/>
                      <a:pt x="787" y="777"/>
                      <a:pt x="811" y="899"/>
                    </a:cubicBezTo>
                    <a:cubicBezTo>
                      <a:pt x="835" y="1021"/>
                      <a:pt x="854" y="1167"/>
                      <a:pt x="854" y="1264"/>
                    </a:cubicBezTo>
                    <a:cubicBezTo>
                      <a:pt x="854" y="1361"/>
                      <a:pt x="833" y="1426"/>
                      <a:pt x="811" y="1484"/>
                    </a:cubicBezTo>
                    <a:cubicBezTo>
                      <a:pt x="789" y="1542"/>
                      <a:pt x="759" y="1580"/>
                      <a:pt x="725" y="1614"/>
                    </a:cubicBezTo>
                    <a:cubicBezTo>
                      <a:pt x="691" y="1648"/>
                      <a:pt x="654" y="1673"/>
                      <a:pt x="605" y="1691"/>
                    </a:cubicBezTo>
                    <a:cubicBezTo>
                      <a:pt x="556" y="1709"/>
                      <a:pt x="502" y="1714"/>
                      <a:pt x="432" y="1724"/>
                    </a:cubicBezTo>
                    <a:cubicBezTo>
                      <a:pt x="362" y="1734"/>
                      <a:pt x="240" y="1750"/>
                      <a:pt x="182" y="1753"/>
                    </a:cubicBezTo>
                    <a:cubicBezTo>
                      <a:pt x="124" y="1756"/>
                      <a:pt x="112" y="1747"/>
                      <a:pt x="86" y="1739"/>
                    </a:cubicBezTo>
                    <a:cubicBezTo>
                      <a:pt x="60" y="1731"/>
                      <a:pt x="34" y="1711"/>
                      <a:pt x="24" y="1705"/>
                    </a:cubicBezTo>
                  </a:path>
                </a:pathLst>
              </a:custGeom>
              <a:pattFill prst="smConfetti">
                <a:fgClr>
                  <a:schemeClr val="hlink"/>
                </a:fgClr>
                <a:bgClr>
                  <a:schemeClr val="accent2"/>
                </a:bgClr>
              </a:pattFill>
              <a:ln w="1270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7" name="Oval 78"/>
              <p:cNvSpPr>
                <a:spLocks noChangeAspect="1" noChangeArrowheads="1"/>
              </p:cNvSpPr>
              <p:nvPr/>
            </p:nvSpPr>
            <p:spPr bwMode="auto">
              <a:xfrm>
                <a:off x="1042" y="888"/>
                <a:ext cx="1208" cy="844"/>
              </a:xfrm>
              <a:prstGeom prst="ellipse">
                <a:avLst/>
              </a:prstGeom>
              <a:noFill/>
              <a:ln w="317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 useBgFill="1">
            <p:nvSpPr>
              <p:cNvPr id="68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001" y="1314"/>
                <a:ext cx="1290" cy="47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9" name="Freeform 80"/>
              <p:cNvSpPr>
                <a:spLocks noChangeAspect="1"/>
              </p:cNvSpPr>
              <p:nvPr/>
            </p:nvSpPr>
            <p:spPr bwMode="auto">
              <a:xfrm>
                <a:off x="1761" y="2776"/>
                <a:ext cx="323" cy="454"/>
              </a:xfrm>
              <a:custGeom>
                <a:avLst/>
                <a:gdLst/>
                <a:ahLst/>
                <a:cxnLst>
                  <a:cxn ang="0">
                    <a:pos x="2" y="645"/>
                  </a:cxn>
                  <a:cxn ang="0">
                    <a:pos x="2" y="532"/>
                  </a:cxn>
                  <a:cxn ang="0">
                    <a:pos x="16" y="373"/>
                  </a:cxn>
                  <a:cxn ang="0">
                    <a:pos x="61" y="190"/>
                  </a:cxn>
                  <a:cxn ang="0">
                    <a:pos x="123" y="67"/>
                  </a:cxn>
                  <a:cxn ang="0">
                    <a:pos x="182" y="13"/>
                  </a:cxn>
                  <a:cxn ang="0">
                    <a:pos x="239" y="3"/>
                  </a:cxn>
                  <a:cxn ang="0">
                    <a:pos x="303" y="33"/>
                  </a:cxn>
                  <a:cxn ang="0">
                    <a:pos x="360" y="141"/>
                  </a:cxn>
                  <a:cxn ang="0">
                    <a:pos x="399" y="230"/>
                  </a:cxn>
                  <a:cxn ang="0">
                    <a:pos x="433" y="344"/>
                  </a:cxn>
                  <a:cxn ang="0">
                    <a:pos x="443" y="442"/>
                  </a:cxn>
                  <a:cxn ang="0">
                    <a:pos x="457" y="546"/>
                  </a:cxn>
                  <a:cxn ang="0">
                    <a:pos x="456" y="561"/>
                  </a:cxn>
                </a:cxnLst>
                <a:rect l="0" t="0" r="r" b="b"/>
                <a:pathLst>
                  <a:path w="459" h="645">
                    <a:moveTo>
                      <a:pt x="2" y="645"/>
                    </a:moveTo>
                    <a:cubicBezTo>
                      <a:pt x="1" y="611"/>
                      <a:pt x="0" y="577"/>
                      <a:pt x="2" y="532"/>
                    </a:cubicBezTo>
                    <a:cubicBezTo>
                      <a:pt x="4" y="487"/>
                      <a:pt x="6" y="430"/>
                      <a:pt x="16" y="373"/>
                    </a:cubicBezTo>
                    <a:cubicBezTo>
                      <a:pt x="26" y="317"/>
                      <a:pt x="42" y="242"/>
                      <a:pt x="61" y="190"/>
                    </a:cubicBezTo>
                    <a:cubicBezTo>
                      <a:pt x="79" y="139"/>
                      <a:pt x="103" y="97"/>
                      <a:pt x="123" y="67"/>
                    </a:cubicBezTo>
                    <a:cubicBezTo>
                      <a:pt x="143" y="37"/>
                      <a:pt x="162" y="24"/>
                      <a:pt x="182" y="13"/>
                    </a:cubicBezTo>
                    <a:cubicBezTo>
                      <a:pt x="201" y="3"/>
                      <a:pt x="219" y="0"/>
                      <a:pt x="239" y="3"/>
                    </a:cubicBezTo>
                    <a:cubicBezTo>
                      <a:pt x="259" y="6"/>
                      <a:pt x="282" y="10"/>
                      <a:pt x="303" y="33"/>
                    </a:cubicBezTo>
                    <a:cubicBezTo>
                      <a:pt x="323" y="56"/>
                      <a:pt x="344" y="108"/>
                      <a:pt x="360" y="141"/>
                    </a:cubicBezTo>
                    <a:cubicBezTo>
                      <a:pt x="376" y="174"/>
                      <a:pt x="387" y="196"/>
                      <a:pt x="399" y="230"/>
                    </a:cubicBezTo>
                    <a:cubicBezTo>
                      <a:pt x="412" y="264"/>
                      <a:pt x="426" y="309"/>
                      <a:pt x="433" y="344"/>
                    </a:cubicBezTo>
                    <a:cubicBezTo>
                      <a:pt x="440" y="379"/>
                      <a:pt x="439" y="408"/>
                      <a:pt x="443" y="442"/>
                    </a:cubicBezTo>
                    <a:cubicBezTo>
                      <a:pt x="447" y="476"/>
                      <a:pt x="455" y="526"/>
                      <a:pt x="457" y="546"/>
                    </a:cubicBezTo>
                    <a:cubicBezTo>
                      <a:pt x="459" y="566"/>
                      <a:pt x="456" y="558"/>
                      <a:pt x="456" y="561"/>
                    </a:cubicBezTo>
                  </a:path>
                </a:pathLst>
              </a:custGeom>
              <a:solidFill>
                <a:srgbClr val="99CC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0" name="Freeform 81"/>
              <p:cNvSpPr>
                <a:spLocks noChangeAspect="1"/>
              </p:cNvSpPr>
              <p:nvPr/>
            </p:nvSpPr>
            <p:spPr bwMode="auto">
              <a:xfrm>
                <a:off x="1763" y="3170"/>
                <a:ext cx="319" cy="59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0" y="81"/>
                  </a:cxn>
                  <a:cxn ang="0">
                    <a:pos x="57" y="78"/>
                  </a:cxn>
                  <a:cxn ang="0">
                    <a:pos x="131" y="69"/>
                  </a:cxn>
                  <a:cxn ang="0">
                    <a:pos x="209" y="59"/>
                  </a:cxn>
                  <a:cxn ang="0">
                    <a:pos x="288" y="46"/>
                  </a:cxn>
                  <a:cxn ang="0">
                    <a:pos x="349" y="40"/>
                  </a:cxn>
                  <a:cxn ang="0">
                    <a:pos x="390" y="27"/>
                  </a:cxn>
                  <a:cxn ang="0">
                    <a:pos x="419" y="19"/>
                  </a:cxn>
                  <a:cxn ang="0">
                    <a:pos x="453" y="0"/>
                  </a:cxn>
                </a:cxnLst>
                <a:rect l="0" t="0" r="r" b="b"/>
                <a:pathLst>
                  <a:path w="453" h="83">
                    <a:moveTo>
                      <a:pt x="3" y="67"/>
                    </a:moveTo>
                    <a:lnTo>
                      <a:pt x="0" y="81"/>
                    </a:lnTo>
                    <a:cubicBezTo>
                      <a:pt x="9" y="83"/>
                      <a:pt x="35" y="80"/>
                      <a:pt x="57" y="78"/>
                    </a:cubicBezTo>
                    <a:cubicBezTo>
                      <a:pt x="79" y="76"/>
                      <a:pt x="106" y="72"/>
                      <a:pt x="131" y="69"/>
                    </a:cubicBezTo>
                    <a:cubicBezTo>
                      <a:pt x="156" y="66"/>
                      <a:pt x="183" y="63"/>
                      <a:pt x="209" y="59"/>
                    </a:cubicBezTo>
                    <a:cubicBezTo>
                      <a:pt x="235" y="55"/>
                      <a:pt x="265" y="49"/>
                      <a:pt x="288" y="46"/>
                    </a:cubicBezTo>
                    <a:cubicBezTo>
                      <a:pt x="311" y="43"/>
                      <a:pt x="332" y="43"/>
                      <a:pt x="349" y="40"/>
                    </a:cubicBezTo>
                    <a:cubicBezTo>
                      <a:pt x="366" y="37"/>
                      <a:pt x="378" y="30"/>
                      <a:pt x="390" y="27"/>
                    </a:cubicBezTo>
                    <a:cubicBezTo>
                      <a:pt x="402" y="24"/>
                      <a:pt x="409" y="23"/>
                      <a:pt x="419" y="19"/>
                    </a:cubicBezTo>
                    <a:cubicBezTo>
                      <a:pt x="429" y="15"/>
                      <a:pt x="441" y="7"/>
                      <a:pt x="453" y="0"/>
                    </a:cubicBezTo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 useBgFill="1">
            <p:nvSpPr>
              <p:cNvPr id="71" name="Oval 82"/>
              <p:cNvSpPr>
                <a:spLocks noChangeAspect="1" noChangeArrowheads="1"/>
              </p:cNvSpPr>
              <p:nvPr/>
            </p:nvSpPr>
            <p:spPr bwMode="auto">
              <a:xfrm>
                <a:off x="1830" y="1533"/>
                <a:ext cx="135" cy="135"/>
              </a:xfrm>
              <a:prstGeom prst="ellipse">
                <a:avLst/>
              </a:prstGeom>
              <a:ln w="158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" name="Freeform 83" descr="Mattoni orizzontali"/>
              <p:cNvSpPr>
                <a:spLocks noChangeAspect="1"/>
              </p:cNvSpPr>
              <p:nvPr/>
            </p:nvSpPr>
            <p:spPr bwMode="auto">
              <a:xfrm>
                <a:off x="1929" y="2778"/>
                <a:ext cx="154" cy="3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4"/>
                  </a:cxn>
                  <a:cxn ang="0">
                    <a:pos x="2" y="240"/>
                  </a:cxn>
                  <a:cxn ang="0">
                    <a:pos x="12" y="336"/>
                  </a:cxn>
                  <a:cxn ang="0">
                    <a:pos x="31" y="418"/>
                  </a:cxn>
                  <a:cxn ang="0">
                    <a:pos x="74" y="480"/>
                  </a:cxn>
                  <a:cxn ang="0">
                    <a:pos x="117" y="528"/>
                  </a:cxn>
                  <a:cxn ang="0">
                    <a:pos x="180" y="542"/>
                  </a:cxn>
                  <a:cxn ang="0">
                    <a:pos x="218" y="547"/>
                  </a:cxn>
                </a:cxnLst>
                <a:rect l="0" t="0" r="r" b="b"/>
                <a:pathLst>
                  <a:path w="218" h="547">
                    <a:moveTo>
                      <a:pt x="7" y="0"/>
                    </a:moveTo>
                    <a:cubicBezTo>
                      <a:pt x="5" y="57"/>
                      <a:pt x="3" y="114"/>
                      <a:pt x="2" y="154"/>
                    </a:cubicBezTo>
                    <a:cubicBezTo>
                      <a:pt x="1" y="194"/>
                      <a:pt x="0" y="210"/>
                      <a:pt x="2" y="240"/>
                    </a:cubicBezTo>
                    <a:cubicBezTo>
                      <a:pt x="4" y="270"/>
                      <a:pt x="7" y="306"/>
                      <a:pt x="12" y="336"/>
                    </a:cubicBezTo>
                    <a:cubicBezTo>
                      <a:pt x="17" y="366"/>
                      <a:pt x="21" y="394"/>
                      <a:pt x="31" y="418"/>
                    </a:cubicBezTo>
                    <a:cubicBezTo>
                      <a:pt x="41" y="442"/>
                      <a:pt x="60" y="462"/>
                      <a:pt x="74" y="480"/>
                    </a:cubicBezTo>
                    <a:cubicBezTo>
                      <a:pt x="88" y="498"/>
                      <a:pt x="99" y="518"/>
                      <a:pt x="117" y="528"/>
                    </a:cubicBezTo>
                    <a:cubicBezTo>
                      <a:pt x="135" y="538"/>
                      <a:pt x="163" y="539"/>
                      <a:pt x="180" y="542"/>
                    </a:cubicBezTo>
                    <a:cubicBezTo>
                      <a:pt x="197" y="545"/>
                      <a:pt x="207" y="546"/>
                      <a:pt x="218" y="547"/>
                    </a:cubicBezTo>
                  </a:path>
                </a:pathLst>
              </a:custGeom>
              <a:pattFill prst="horzBrick">
                <a:fgClr>
                  <a:srgbClr val="FF3300"/>
                </a:fgClr>
                <a:bgClr>
                  <a:srgbClr val="99CC00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3" name="Freeform 84" descr="Mattoni orizzontali"/>
              <p:cNvSpPr>
                <a:spLocks noChangeAspect="1"/>
              </p:cNvSpPr>
              <p:nvPr/>
            </p:nvSpPr>
            <p:spPr bwMode="auto">
              <a:xfrm>
                <a:off x="1935" y="2779"/>
                <a:ext cx="145" cy="382"/>
              </a:xfrm>
              <a:custGeom>
                <a:avLst/>
                <a:gdLst/>
                <a:ahLst/>
                <a:cxnLst>
                  <a:cxn ang="0">
                    <a:pos x="190" y="527"/>
                  </a:cxn>
                  <a:cxn ang="0">
                    <a:pos x="204" y="543"/>
                  </a:cxn>
                  <a:cxn ang="0">
                    <a:pos x="195" y="473"/>
                  </a:cxn>
                  <a:cxn ang="0">
                    <a:pos x="187" y="389"/>
                  </a:cxn>
                  <a:cxn ang="0">
                    <a:pos x="182" y="348"/>
                  </a:cxn>
                  <a:cxn ang="0">
                    <a:pos x="174" y="306"/>
                  </a:cxn>
                  <a:cxn ang="0">
                    <a:pos x="160" y="252"/>
                  </a:cxn>
                  <a:cxn ang="0">
                    <a:pos x="140" y="204"/>
                  </a:cxn>
                  <a:cxn ang="0">
                    <a:pos x="121" y="167"/>
                  </a:cxn>
                  <a:cxn ang="0">
                    <a:pos x="102" y="124"/>
                  </a:cxn>
                  <a:cxn ang="0">
                    <a:pos x="88" y="95"/>
                  </a:cxn>
                  <a:cxn ang="0">
                    <a:pos x="70" y="58"/>
                  </a:cxn>
                  <a:cxn ang="0">
                    <a:pos x="60" y="41"/>
                  </a:cxn>
                  <a:cxn ang="0">
                    <a:pos x="48" y="26"/>
                  </a:cxn>
                  <a:cxn ang="0">
                    <a:pos x="33" y="15"/>
                  </a:cxn>
                  <a:cxn ang="0">
                    <a:pos x="22" y="10"/>
                  </a:cxn>
                  <a:cxn ang="0">
                    <a:pos x="12" y="7"/>
                  </a:cxn>
                  <a:cxn ang="0">
                    <a:pos x="0" y="4"/>
                  </a:cxn>
                  <a:cxn ang="0">
                    <a:pos x="11" y="34"/>
                  </a:cxn>
                  <a:cxn ang="0">
                    <a:pos x="28" y="84"/>
                  </a:cxn>
                </a:cxnLst>
                <a:rect l="0" t="0" r="r" b="b"/>
                <a:pathLst>
                  <a:path w="205" h="543">
                    <a:moveTo>
                      <a:pt x="190" y="527"/>
                    </a:moveTo>
                    <a:lnTo>
                      <a:pt x="204" y="543"/>
                    </a:lnTo>
                    <a:cubicBezTo>
                      <a:pt x="205" y="534"/>
                      <a:pt x="198" y="499"/>
                      <a:pt x="195" y="473"/>
                    </a:cubicBezTo>
                    <a:cubicBezTo>
                      <a:pt x="192" y="447"/>
                      <a:pt x="189" y="410"/>
                      <a:pt x="187" y="389"/>
                    </a:cubicBezTo>
                    <a:cubicBezTo>
                      <a:pt x="185" y="368"/>
                      <a:pt x="184" y="362"/>
                      <a:pt x="182" y="348"/>
                    </a:cubicBezTo>
                    <a:cubicBezTo>
                      <a:pt x="180" y="334"/>
                      <a:pt x="178" y="322"/>
                      <a:pt x="174" y="306"/>
                    </a:cubicBezTo>
                    <a:cubicBezTo>
                      <a:pt x="170" y="290"/>
                      <a:pt x="166" y="269"/>
                      <a:pt x="160" y="252"/>
                    </a:cubicBezTo>
                    <a:cubicBezTo>
                      <a:pt x="154" y="235"/>
                      <a:pt x="146" y="218"/>
                      <a:pt x="140" y="204"/>
                    </a:cubicBezTo>
                    <a:cubicBezTo>
                      <a:pt x="134" y="190"/>
                      <a:pt x="127" y="180"/>
                      <a:pt x="121" y="167"/>
                    </a:cubicBezTo>
                    <a:cubicBezTo>
                      <a:pt x="115" y="154"/>
                      <a:pt x="108" y="136"/>
                      <a:pt x="102" y="124"/>
                    </a:cubicBezTo>
                    <a:cubicBezTo>
                      <a:pt x="96" y="112"/>
                      <a:pt x="93" y="106"/>
                      <a:pt x="88" y="95"/>
                    </a:cubicBezTo>
                    <a:cubicBezTo>
                      <a:pt x="83" y="84"/>
                      <a:pt x="75" y="67"/>
                      <a:pt x="70" y="58"/>
                    </a:cubicBezTo>
                    <a:cubicBezTo>
                      <a:pt x="65" y="49"/>
                      <a:pt x="64" y="46"/>
                      <a:pt x="60" y="41"/>
                    </a:cubicBezTo>
                    <a:cubicBezTo>
                      <a:pt x="56" y="36"/>
                      <a:pt x="52" y="30"/>
                      <a:pt x="48" y="26"/>
                    </a:cubicBezTo>
                    <a:cubicBezTo>
                      <a:pt x="44" y="22"/>
                      <a:pt x="37" y="18"/>
                      <a:pt x="33" y="15"/>
                    </a:cubicBezTo>
                    <a:cubicBezTo>
                      <a:pt x="29" y="12"/>
                      <a:pt x="25" y="11"/>
                      <a:pt x="22" y="10"/>
                    </a:cubicBezTo>
                    <a:cubicBezTo>
                      <a:pt x="19" y="9"/>
                      <a:pt x="16" y="8"/>
                      <a:pt x="12" y="7"/>
                    </a:cubicBezTo>
                    <a:cubicBezTo>
                      <a:pt x="8" y="6"/>
                      <a:pt x="0" y="0"/>
                      <a:pt x="0" y="4"/>
                    </a:cubicBezTo>
                    <a:cubicBezTo>
                      <a:pt x="0" y="8"/>
                      <a:pt x="6" y="21"/>
                      <a:pt x="11" y="34"/>
                    </a:cubicBezTo>
                    <a:cubicBezTo>
                      <a:pt x="16" y="47"/>
                      <a:pt x="22" y="65"/>
                      <a:pt x="28" y="84"/>
                    </a:cubicBezTo>
                  </a:path>
                </a:pathLst>
              </a:custGeom>
              <a:pattFill prst="horzBrick">
                <a:fgClr>
                  <a:srgbClr val="FF3300"/>
                </a:fgClr>
                <a:bgClr>
                  <a:srgbClr val="99CC00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" name="Oval 85"/>
              <p:cNvSpPr>
                <a:spLocks noChangeAspect="1" noChangeArrowheads="1"/>
              </p:cNvSpPr>
              <p:nvPr/>
            </p:nvSpPr>
            <p:spPr bwMode="auto">
              <a:xfrm rot="2086406">
                <a:off x="1856" y="1806"/>
                <a:ext cx="338" cy="237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" name="Oval 86"/>
              <p:cNvSpPr>
                <a:spLocks noChangeAspect="1" noChangeArrowheads="1"/>
              </p:cNvSpPr>
              <p:nvPr/>
            </p:nvSpPr>
            <p:spPr bwMode="auto">
              <a:xfrm rot="1918842">
                <a:off x="2015" y="1910"/>
                <a:ext cx="125" cy="10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6" name="Line 87"/>
              <p:cNvSpPr>
                <a:spLocks noChangeAspect="1" noChangeShapeType="1"/>
              </p:cNvSpPr>
              <p:nvPr/>
            </p:nvSpPr>
            <p:spPr bwMode="auto">
              <a:xfrm flipH="1">
                <a:off x="2012" y="1988"/>
                <a:ext cx="44" cy="831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7" name="Line 88"/>
              <p:cNvSpPr>
                <a:spLocks noChangeAspect="1" noChangeShapeType="1"/>
              </p:cNvSpPr>
              <p:nvPr/>
            </p:nvSpPr>
            <p:spPr bwMode="auto">
              <a:xfrm>
                <a:off x="1918" y="1664"/>
                <a:ext cx="125" cy="244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8" name="Line 89"/>
              <p:cNvSpPr>
                <a:spLocks noChangeAspect="1" noChangeShapeType="1"/>
              </p:cNvSpPr>
              <p:nvPr/>
            </p:nvSpPr>
            <p:spPr bwMode="auto">
              <a:xfrm flipH="1">
                <a:off x="1934" y="1998"/>
                <a:ext cx="44" cy="780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9" name="Freeform 90"/>
              <p:cNvSpPr>
                <a:spLocks noChangeAspect="1"/>
              </p:cNvSpPr>
              <p:nvPr/>
            </p:nvSpPr>
            <p:spPr bwMode="auto">
              <a:xfrm flipH="1">
                <a:off x="1207" y="2777"/>
                <a:ext cx="323" cy="453"/>
              </a:xfrm>
              <a:custGeom>
                <a:avLst/>
                <a:gdLst/>
                <a:ahLst/>
                <a:cxnLst>
                  <a:cxn ang="0">
                    <a:pos x="2" y="645"/>
                  </a:cxn>
                  <a:cxn ang="0">
                    <a:pos x="2" y="532"/>
                  </a:cxn>
                  <a:cxn ang="0">
                    <a:pos x="16" y="373"/>
                  </a:cxn>
                  <a:cxn ang="0">
                    <a:pos x="61" y="190"/>
                  </a:cxn>
                  <a:cxn ang="0">
                    <a:pos x="123" y="67"/>
                  </a:cxn>
                  <a:cxn ang="0">
                    <a:pos x="182" y="13"/>
                  </a:cxn>
                  <a:cxn ang="0">
                    <a:pos x="239" y="3"/>
                  </a:cxn>
                  <a:cxn ang="0">
                    <a:pos x="303" y="33"/>
                  </a:cxn>
                  <a:cxn ang="0">
                    <a:pos x="360" y="141"/>
                  </a:cxn>
                  <a:cxn ang="0">
                    <a:pos x="399" y="230"/>
                  </a:cxn>
                  <a:cxn ang="0">
                    <a:pos x="433" y="344"/>
                  </a:cxn>
                  <a:cxn ang="0">
                    <a:pos x="443" y="442"/>
                  </a:cxn>
                  <a:cxn ang="0">
                    <a:pos x="457" y="546"/>
                  </a:cxn>
                  <a:cxn ang="0">
                    <a:pos x="456" y="561"/>
                  </a:cxn>
                </a:cxnLst>
                <a:rect l="0" t="0" r="r" b="b"/>
                <a:pathLst>
                  <a:path w="459" h="645">
                    <a:moveTo>
                      <a:pt x="2" y="645"/>
                    </a:moveTo>
                    <a:cubicBezTo>
                      <a:pt x="1" y="611"/>
                      <a:pt x="0" y="577"/>
                      <a:pt x="2" y="532"/>
                    </a:cubicBezTo>
                    <a:cubicBezTo>
                      <a:pt x="4" y="487"/>
                      <a:pt x="6" y="430"/>
                      <a:pt x="16" y="373"/>
                    </a:cubicBezTo>
                    <a:cubicBezTo>
                      <a:pt x="26" y="317"/>
                      <a:pt x="42" y="242"/>
                      <a:pt x="61" y="190"/>
                    </a:cubicBezTo>
                    <a:cubicBezTo>
                      <a:pt x="79" y="139"/>
                      <a:pt x="103" y="97"/>
                      <a:pt x="123" y="67"/>
                    </a:cubicBezTo>
                    <a:cubicBezTo>
                      <a:pt x="143" y="37"/>
                      <a:pt x="162" y="24"/>
                      <a:pt x="182" y="13"/>
                    </a:cubicBezTo>
                    <a:cubicBezTo>
                      <a:pt x="201" y="3"/>
                      <a:pt x="219" y="0"/>
                      <a:pt x="239" y="3"/>
                    </a:cubicBezTo>
                    <a:cubicBezTo>
                      <a:pt x="259" y="6"/>
                      <a:pt x="282" y="10"/>
                      <a:pt x="303" y="33"/>
                    </a:cubicBezTo>
                    <a:cubicBezTo>
                      <a:pt x="323" y="56"/>
                      <a:pt x="344" y="108"/>
                      <a:pt x="360" y="141"/>
                    </a:cubicBezTo>
                    <a:cubicBezTo>
                      <a:pt x="376" y="174"/>
                      <a:pt x="387" y="196"/>
                      <a:pt x="399" y="230"/>
                    </a:cubicBezTo>
                    <a:cubicBezTo>
                      <a:pt x="412" y="264"/>
                      <a:pt x="426" y="309"/>
                      <a:pt x="433" y="344"/>
                    </a:cubicBezTo>
                    <a:cubicBezTo>
                      <a:pt x="440" y="379"/>
                      <a:pt x="439" y="408"/>
                      <a:pt x="443" y="442"/>
                    </a:cubicBezTo>
                    <a:cubicBezTo>
                      <a:pt x="447" y="476"/>
                      <a:pt x="455" y="526"/>
                      <a:pt x="457" y="546"/>
                    </a:cubicBezTo>
                    <a:cubicBezTo>
                      <a:pt x="459" y="566"/>
                      <a:pt x="456" y="558"/>
                      <a:pt x="456" y="561"/>
                    </a:cubicBezTo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0" name="Freeform 91"/>
              <p:cNvSpPr>
                <a:spLocks noChangeAspect="1"/>
              </p:cNvSpPr>
              <p:nvPr/>
            </p:nvSpPr>
            <p:spPr bwMode="auto">
              <a:xfrm flipH="1">
                <a:off x="1209" y="3170"/>
                <a:ext cx="319" cy="59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0" y="81"/>
                  </a:cxn>
                  <a:cxn ang="0">
                    <a:pos x="57" y="78"/>
                  </a:cxn>
                  <a:cxn ang="0">
                    <a:pos x="131" y="69"/>
                  </a:cxn>
                  <a:cxn ang="0">
                    <a:pos x="209" y="59"/>
                  </a:cxn>
                  <a:cxn ang="0">
                    <a:pos x="288" y="46"/>
                  </a:cxn>
                  <a:cxn ang="0">
                    <a:pos x="349" y="40"/>
                  </a:cxn>
                  <a:cxn ang="0">
                    <a:pos x="390" y="27"/>
                  </a:cxn>
                  <a:cxn ang="0">
                    <a:pos x="419" y="19"/>
                  </a:cxn>
                  <a:cxn ang="0">
                    <a:pos x="453" y="0"/>
                  </a:cxn>
                </a:cxnLst>
                <a:rect l="0" t="0" r="r" b="b"/>
                <a:pathLst>
                  <a:path w="453" h="83">
                    <a:moveTo>
                      <a:pt x="3" y="67"/>
                    </a:moveTo>
                    <a:lnTo>
                      <a:pt x="0" y="81"/>
                    </a:lnTo>
                    <a:cubicBezTo>
                      <a:pt x="9" y="83"/>
                      <a:pt x="35" y="80"/>
                      <a:pt x="57" y="78"/>
                    </a:cubicBezTo>
                    <a:cubicBezTo>
                      <a:pt x="79" y="76"/>
                      <a:pt x="106" y="72"/>
                      <a:pt x="131" y="69"/>
                    </a:cubicBezTo>
                    <a:cubicBezTo>
                      <a:pt x="156" y="66"/>
                      <a:pt x="183" y="63"/>
                      <a:pt x="209" y="59"/>
                    </a:cubicBezTo>
                    <a:cubicBezTo>
                      <a:pt x="235" y="55"/>
                      <a:pt x="265" y="49"/>
                      <a:pt x="288" y="46"/>
                    </a:cubicBezTo>
                    <a:cubicBezTo>
                      <a:pt x="311" y="43"/>
                      <a:pt x="332" y="43"/>
                      <a:pt x="349" y="40"/>
                    </a:cubicBezTo>
                    <a:cubicBezTo>
                      <a:pt x="366" y="37"/>
                      <a:pt x="378" y="30"/>
                      <a:pt x="390" y="27"/>
                    </a:cubicBezTo>
                    <a:cubicBezTo>
                      <a:pt x="402" y="24"/>
                      <a:pt x="409" y="23"/>
                      <a:pt x="419" y="19"/>
                    </a:cubicBezTo>
                    <a:cubicBezTo>
                      <a:pt x="429" y="15"/>
                      <a:pt x="441" y="7"/>
                      <a:pt x="453" y="0"/>
                    </a:cubicBezTo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 useBgFill="1">
            <p:nvSpPr>
              <p:cNvPr id="81" name="Oval 92"/>
              <p:cNvSpPr>
                <a:spLocks noChangeAspect="1" noChangeArrowheads="1"/>
              </p:cNvSpPr>
              <p:nvPr/>
            </p:nvSpPr>
            <p:spPr bwMode="auto">
              <a:xfrm flipH="1">
                <a:off x="1327" y="1533"/>
                <a:ext cx="135" cy="135"/>
              </a:xfrm>
              <a:prstGeom prst="ellipse">
                <a:avLst/>
              </a:prstGeom>
              <a:ln w="19050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" name="Freeform 93" descr="Mattoni orizzontali"/>
              <p:cNvSpPr>
                <a:spLocks noChangeAspect="1"/>
              </p:cNvSpPr>
              <p:nvPr/>
            </p:nvSpPr>
            <p:spPr bwMode="auto">
              <a:xfrm flipH="1">
                <a:off x="1208" y="2779"/>
                <a:ext cx="154" cy="3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4"/>
                  </a:cxn>
                  <a:cxn ang="0">
                    <a:pos x="2" y="240"/>
                  </a:cxn>
                  <a:cxn ang="0">
                    <a:pos x="12" y="336"/>
                  </a:cxn>
                  <a:cxn ang="0">
                    <a:pos x="31" y="418"/>
                  </a:cxn>
                  <a:cxn ang="0">
                    <a:pos x="74" y="480"/>
                  </a:cxn>
                  <a:cxn ang="0">
                    <a:pos x="117" y="528"/>
                  </a:cxn>
                  <a:cxn ang="0">
                    <a:pos x="180" y="542"/>
                  </a:cxn>
                  <a:cxn ang="0">
                    <a:pos x="218" y="547"/>
                  </a:cxn>
                </a:cxnLst>
                <a:rect l="0" t="0" r="r" b="b"/>
                <a:pathLst>
                  <a:path w="218" h="547">
                    <a:moveTo>
                      <a:pt x="7" y="0"/>
                    </a:moveTo>
                    <a:cubicBezTo>
                      <a:pt x="5" y="57"/>
                      <a:pt x="3" y="114"/>
                      <a:pt x="2" y="154"/>
                    </a:cubicBezTo>
                    <a:cubicBezTo>
                      <a:pt x="1" y="194"/>
                      <a:pt x="0" y="210"/>
                      <a:pt x="2" y="240"/>
                    </a:cubicBezTo>
                    <a:cubicBezTo>
                      <a:pt x="4" y="270"/>
                      <a:pt x="7" y="306"/>
                      <a:pt x="12" y="336"/>
                    </a:cubicBezTo>
                    <a:cubicBezTo>
                      <a:pt x="17" y="366"/>
                      <a:pt x="21" y="394"/>
                      <a:pt x="31" y="418"/>
                    </a:cubicBezTo>
                    <a:cubicBezTo>
                      <a:pt x="41" y="442"/>
                      <a:pt x="60" y="462"/>
                      <a:pt x="74" y="480"/>
                    </a:cubicBezTo>
                    <a:cubicBezTo>
                      <a:pt x="88" y="498"/>
                      <a:pt x="99" y="518"/>
                      <a:pt x="117" y="528"/>
                    </a:cubicBezTo>
                    <a:cubicBezTo>
                      <a:pt x="135" y="538"/>
                      <a:pt x="163" y="539"/>
                      <a:pt x="180" y="542"/>
                    </a:cubicBezTo>
                    <a:cubicBezTo>
                      <a:pt x="197" y="545"/>
                      <a:pt x="207" y="546"/>
                      <a:pt x="218" y="547"/>
                    </a:cubicBezTo>
                  </a:path>
                </a:pathLst>
              </a:custGeom>
              <a:pattFill prst="horzBrick">
                <a:fgClr>
                  <a:srgbClr val="99CC00"/>
                </a:fgClr>
                <a:bgClr>
                  <a:srgbClr val="FF3300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" name="Freeform 94" descr="Mattoni orizzontali"/>
              <p:cNvSpPr>
                <a:spLocks noChangeAspect="1"/>
              </p:cNvSpPr>
              <p:nvPr/>
            </p:nvSpPr>
            <p:spPr bwMode="auto">
              <a:xfrm flipH="1">
                <a:off x="1211" y="2780"/>
                <a:ext cx="145" cy="382"/>
              </a:xfrm>
              <a:custGeom>
                <a:avLst/>
                <a:gdLst/>
                <a:ahLst/>
                <a:cxnLst>
                  <a:cxn ang="0">
                    <a:pos x="190" y="527"/>
                  </a:cxn>
                  <a:cxn ang="0">
                    <a:pos x="204" y="543"/>
                  </a:cxn>
                  <a:cxn ang="0">
                    <a:pos x="195" y="473"/>
                  </a:cxn>
                  <a:cxn ang="0">
                    <a:pos x="187" y="389"/>
                  </a:cxn>
                  <a:cxn ang="0">
                    <a:pos x="182" y="348"/>
                  </a:cxn>
                  <a:cxn ang="0">
                    <a:pos x="174" y="306"/>
                  </a:cxn>
                  <a:cxn ang="0">
                    <a:pos x="160" y="252"/>
                  </a:cxn>
                  <a:cxn ang="0">
                    <a:pos x="140" y="204"/>
                  </a:cxn>
                  <a:cxn ang="0">
                    <a:pos x="121" y="167"/>
                  </a:cxn>
                  <a:cxn ang="0">
                    <a:pos x="102" y="124"/>
                  </a:cxn>
                  <a:cxn ang="0">
                    <a:pos x="88" y="95"/>
                  </a:cxn>
                  <a:cxn ang="0">
                    <a:pos x="70" y="58"/>
                  </a:cxn>
                  <a:cxn ang="0">
                    <a:pos x="60" y="41"/>
                  </a:cxn>
                  <a:cxn ang="0">
                    <a:pos x="48" y="26"/>
                  </a:cxn>
                  <a:cxn ang="0">
                    <a:pos x="33" y="15"/>
                  </a:cxn>
                  <a:cxn ang="0">
                    <a:pos x="22" y="10"/>
                  </a:cxn>
                  <a:cxn ang="0">
                    <a:pos x="12" y="7"/>
                  </a:cxn>
                  <a:cxn ang="0">
                    <a:pos x="0" y="4"/>
                  </a:cxn>
                  <a:cxn ang="0">
                    <a:pos x="11" y="34"/>
                  </a:cxn>
                  <a:cxn ang="0">
                    <a:pos x="28" y="84"/>
                  </a:cxn>
                </a:cxnLst>
                <a:rect l="0" t="0" r="r" b="b"/>
                <a:pathLst>
                  <a:path w="205" h="543">
                    <a:moveTo>
                      <a:pt x="190" y="527"/>
                    </a:moveTo>
                    <a:lnTo>
                      <a:pt x="204" y="543"/>
                    </a:lnTo>
                    <a:cubicBezTo>
                      <a:pt x="205" y="534"/>
                      <a:pt x="198" y="499"/>
                      <a:pt x="195" y="473"/>
                    </a:cubicBezTo>
                    <a:cubicBezTo>
                      <a:pt x="192" y="447"/>
                      <a:pt x="189" y="410"/>
                      <a:pt x="187" y="389"/>
                    </a:cubicBezTo>
                    <a:cubicBezTo>
                      <a:pt x="185" y="368"/>
                      <a:pt x="184" y="362"/>
                      <a:pt x="182" y="348"/>
                    </a:cubicBezTo>
                    <a:cubicBezTo>
                      <a:pt x="180" y="334"/>
                      <a:pt x="178" y="322"/>
                      <a:pt x="174" y="306"/>
                    </a:cubicBezTo>
                    <a:cubicBezTo>
                      <a:pt x="170" y="290"/>
                      <a:pt x="166" y="269"/>
                      <a:pt x="160" y="252"/>
                    </a:cubicBezTo>
                    <a:cubicBezTo>
                      <a:pt x="154" y="235"/>
                      <a:pt x="146" y="218"/>
                      <a:pt x="140" y="204"/>
                    </a:cubicBezTo>
                    <a:cubicBezTo>
                      <a:pt x="134" y="190"/>
                      <a:pt x="127" y="180"/>
                      <a:pt x="121" y="167"/>
                    </a:cubicBezTo>
                    <a:cubicBezTo>
                      <a:pt x="115" y="154"/>
                      <a:pt x="108" y="136"/>
                      <a:pt x="102" y="124"/>
                    </a:cubicBezTo>
                    <a:cubicBezTo>
                      <a:pt x="96" y="112"/>
                      <a:pt x="93" y="106"/>
                      <a:pt x="88" y="95"/>
                    </a:cubicBezTo>
                    <a:cubicBezTo>
                      <a:pt x="83" y="84"/>
                      <a:pt x="75" y="67"/>
                      <a:pt x="70" y="58"/>
                    </a:cubicBezTo>
                    <a:cubicBezTo>
                      <a:pt x="65" y="49"/>
                      <a:pt x="64" y="46"/>
                      <a:pt x="60" y="41"/>
                    </a:cubicBezTo>
                    <a:cubicBezTo>
                      <a:pt x="56" y="36"/>
                      <a:pt x="52" y="30"/>
                      <a:pt x="48" y="26"/>
                    </a:cubicBezTo>
                    <a:cubicBezTo>
                      <a:pt x="44" y="22"/>
                      <a:pt x="37" y="18"/>
                      <a:pt x="33" y="15"/>
                    </a:cubicBezTo>
                    <a:cubicBezTo>
                      <a:pt x="29" y="12"/>
                      <a:pt x="25" y="11"/>
                      <a:pt x="22" y="10"/>
                    </a:cubicBezTo>
                    <a:cubicBezTo>
                      <a:pt x="19" y="9"/>
                      <a:pt x="16" y="8"/>
                      <a:pt x="12" y="7"/>
                    </a:cubicBezTo>
                    <a:cubicBezTo>
                      <a:pt x="8" y="6"/>
                      <a:pt x="0" y="0"/>
                      <a:pt x="0" y="4"/>
                    </a:cubicBezTo>
                    <a:cubicBezTo>
                      <a:pt x="0" y="8"/>
                      <a:pt x="6" y="21"/>
                      <a:pt x="11" y="34"/>
                    </a:cubicBezTo>
                    <a:cubicBezTo>
                      <a:pt x="16" y="47"/>
                      <a:pt x="22" y="65"/>
                      <a:pt x="28" y="84"/>
                    </a:cubicBezTo>
                  </a:path>
                </a:pathLst>
              </a:custGeom>
              <a:pattFill prst="horzBrick">
                <a:fgClr>
                  <a:srgbClr val="99CC00"/>
                </a:fgClr>
                <a:bgClr>
                  <a:srgbClr val="FF3300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" name="Oval 95"/>
              <p:cNvSpPr>
                <a:spLocks noChangeAspect="1" noChangeArrowheads="1"/>
              </p:cNvSpPr>
              <p:nvPr/>
            </p:nvSpPr>
            <p:spPr bwMode="auto">
              <a:xfrm rot="19513594" flipH="1">
                <a:off x="1097" y="1807"/>
                <a:ext cx="338" cy="2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" name="Oval 96"/>
              <p:cNvSpPr>
                <a:spLocks noChangeAspect="1" noChangeArrowheads="1"/>
              </p:cNvSpPr>
              <p:nvPr/>
            </p:nvSpPr>
            <p:spPr bwMode="auto">
              <a:xfrm rot="19681158" flipH="1">
                <a:off x="1151" y="1911"/>
                <a:ext cx="125" cy="105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6" name="Line 97"/>
              <p:cNvSpPr>
                <a:spLocks noChangeAspect="1" noChangeShapeType="1"/>
              </p:cNvSpPr>
              <p:nvPr/>
            </p:nvSpPr>
            <p:spPr bwMode="auto">
              <a:xfrm>
                <a:off x="1235" y="1989"/>
                <a:ext cx="44" cy="831"/>
              </a:xfrm>
              <a:prstGeom prst="line">
                <a:avLst/>
              </a:prstGeom>
              <a:noFill/>
              <a:ln w="25400">
                <a:solidFill>
                  <a:srgbClr val="99CC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1249" y="1665"/>
                <a:ext cx="125" cy="243"/>
              </a:xfrm>
              <a:prstGeom prst="line">
                <a:avLst/>
              </a:prstGeom>
              <a:noFill/>
              <a:ln w="25400">
                <a:solidFill>
                  <a:srgbClr val="99CC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8" name="Line 99"/>
              <p:cNvSpPr>
                <a:spLocks noChangeAspect="1" noChangeShapeType="1"/>
              </p:cNvSpPr>
              <p:nvPr/>
            </p:nvSpPr>
            <p:spPr bwMode="auto">
              <a:xfrm>
                <a:off x="1313" y="1999"/>
                <a:ext cx="44" cy="7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9" name="Line 100"/>
              <p:cNvSpPr>
                <a:spLocks noChangeAspect="1" noChangeShapeType="1"/>
              </p:cNvSpPr>
              <p:nvPr/>
            </p:nvSpPr>
            <p:spPr bwMode="auto">
              <a:xfrm>
                <a:off x="1647" y="2002"/>
                <a:ext cx="0" cy="1195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101"/>
              <p:cNvSpPr>
                <a:spLocks noChangeAspect="1" noChangeShapeType="1"/>
              </p:cNvSpPr>
              <p:nvPr/>
            </p:nvSpPr>
            <p:spPr bwMode="auto">
              <a:xfrm>
                <a:off x="1360" y="1698"/>
                <a:ext cx="517" cy="148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" name="Line 102"/>
              <p:cNvSpPr>
                <a:spLocks noChangeAspect="1" noChangeShapeType="1"/>
              </p:cNvSpPr>
              <p:nvPr/>
            </p:nvSpPr>
            <p:spPr bwMode="auto">
              <a:xfrm flipH="1">
                <a:off x="1414" y="1699"/>
                <a:ext cx="516" cy="1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Text Box 103"/>
              <p:cNvSpPr txBox="1">
                <a:spLocks noChangeAspect="1" noChangeArrowheads="1"/>
              </p:cNvSpPr>
              <p:nvPr/>
            </p:nvSpPr>
            <p:spPr bwMode="auto">
              <a:xfrm>
                <a:off x="1512" y="1423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cs typeface="Arial" charset="0"/>
                  </a:rPr>
                  <a:t>Eyes</a:t>
                </a:r>
                <a:endParaRPr lang="en-US" sz="28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3" name="Text Box 104"/>
              <p:cNvSpPr txBox="1">
                <a:spLocks noChangeAspect="1" noChangeArrowheads="1"/>
              </p:cNvSpPr>
              <p:nvPr/>
            </p:nvSpPr>
            <p:spPr bwMode="auto">
              <a:xfrm>
                <a:off x="1386" y="3268"/>
                <a:ext cx="54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cs typeface="Arial" charset="0"/>
                  </a:rPr>
                  <a:t>Visual cortex</a:t>
                </a:r>
                <a:endParaRPr lang="en-US" sz="28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4" name="Line 105"/>
              <p:cNvSpPr>
                <a:spLocks noChangeAspect="1" noChangeShapeType="1"/>
              </p:cNvSpPr>
              <p:nvPr/>
            </p:nvSpPr>
            <p:spPr bwMode="auto">
              <a:xfrm>
                <a:off x="1495" y="854"/>
                <a:ext cx="3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5" name="Text Box 106"/>
              <p:cNvSpPr txBox="1">
                <a:spLocks noChangeArrowheads="1"/>
              </p:cNvSpPr>
              <p:nvPr/>
            </p:nvSpPr>
            <p:spPr bwMode="auto">
              <a:xfrm>
                <a:off x="2040" y="1622"/>
                <a:ext cx="4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cs typeface="Arial" charset="0"/>
                  </a:rPr>
                  <a:t>dLGN</a:t>
                </a:r>
                <a:endParaRPr lang="en-US" sz="28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6" name="Freeform 107"/>
              <p:cNvSpPr>
                <a:spLocks noChangeAspect="1"/>
              </p:cNvSpPr>
              <p:nvPr/>
            </p:nvSpPr>
            <p:spPr bwMode="auto">
              <a:xfrm rot="5400000" flipV="1">
                <a:off x="956" y="3078"/>
                <a:ext cx="416" cy="288"/>
              </a:xfrm>
              <a:custGeom>
                <a:avLst/>
                <a:gdLst/>
                <a:ahLst/>
                <a:cxnLst>
                  <a:cxn ang="0">
                    <a:pos x="568" y="0"/>
                  </a:cxn>
                  <a:cxn ang="0">
                    <a:pos x="0" y="425"/>
                  </a:cxn>
                  <a:cxn ang="0">
                    <a:pos x="612" y="72"/>
                  </a:cxn>
                  <a:cxn ang="0">
                    <a:pos x="568" y="0"/>
                  </a:cxn>
                </a:cxnLst>
                <a:rect l="0" t="0" r="r" b="b"/>
                <a:pathLst>
                  <a:path w="612" h="425">
                    <a:moveTo>
                      <a:pt x="568" y="0"/>
                    </a:moveTo>
                    <a:lnTo>
                      <a:pt x="0" y="425"/>
                    </a:lnTo>
                    <a:lnTo>
                      <a:pt x="612" y="72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>
                <a:solidFill>
                  <a:srgbClr val="CCFF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" name="AutoShape 108"/>
              <p:cNvSpPr>
                <a:spLocks noChangeArrowheads="1"/>
              </p:cNvSpPr>
              <p:nvPr/>
            </p:nvSpPr>
            <p:spPr bwMode="auto">
              <a:xfrm rot="-5400000">
                <a:off x="431" y="3475"/>
                <a:ext cx="226" cy="18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" name="Freeform 109"/>
              <p:cNvSpPr>
                <a:spLocks/>
              </p:cNvSpPr>
              <p:nvPr/>
            </p:nvSpPr>
            <p:spPr bwMode="auto">
              <a:xfrm>
                <a:off x="634" y="3430"/>
                <a:ext cx="386" cy="91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227" y="91"/>
                  </a:cxn>
                  <a:cxn ang="0">
                    <a:pos x="0" y="91"/>
                  </a:cxn>
                </a:cxnLst>
                <a:rect l="0" t="0" r="r" b="b"/>
                <a:pathLst>
                  <a:path w="363" h="91">
                    <a:moveTo>
                      <a:pt x="363" y="0"/>
                    </a:moveTo>
                    <a:lnTo>
                      <a:pt x="227" y="91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Line 110"/>
              <p:cNvSpPr>
                <a:spLocks noChangeShapeType="1"/>
              </p:cNvSpPr>
              <p:nvPr/>
            </p:nvSpPr>
            <p:spPr bwMode="auto">
              <a:xfrm>
                <a:off x="637" y="361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Line 111"/>
              <p:cNvSpPr>
                <a:spLocks noChangeShapeType="1"/>
              </p:cNvSpPr>
              <p:nvPr/>
            </p:nvSpPr>
            <p:spPr bwMode="auto">
              <a:xfrm>
                <a:off x="1020" y="3566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1" name="Line 112"/>
              <p:cNvSpPr>
                <a:spLocks noChangeShapeType="1"/>
              </p:cNvSpPr>
              <p:nvPr/>
            </p:nvSpPr>
            <p:spPr bwMode="auto">
              <a:xfrm>
                <a:off x="1066" y="3589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" name="Line 113"/>
              <p:cNvSpPr>
                <a:spLocks noChangeShapeType="1"/>
              </p:cNvSpPr>
              <p:nvPr/>
            </p:nvSpPr>
            <p:spPr bwMode="auto">
              <a:xfrm flipH="1">
                <a:off x="1042" y="3578"/>
                <a:ext cx="2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4" name="Text Box 114"/>
            <p:cNvSpPr txBox="1">
              <a:spLocks noChangeArrowheads="1"/>
            </p:cNvSpPr>
            <p:nvPr/>
          </p:nvSpPr>
          <p:spPr bwMode="auto">
            <a:xfrm>
              <a:off x="295" y="3793"/>
              <a:ext cx="37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/>
                <a:t>Electrophysiological neuronal recordings, VEPs,</a:t>
              </a:r>
            </a:p>
            <a:p>
              <a:r>
                <a:rPr lang="it-IT"/>
                <a:t>intrinsic signal imaging, calcium imaging </a:t>
              </a:r>
            </a:p>
          </p:txBody>
        </p:sp>
      </p:grpSp>
      <p:grpSp>
        <p:nvGrpSpPr>
          <p:cNvPr id="115" name="Group 115"/>
          <p:cNvGrpSpPr>
            <a:grpSpLocks/>
          </p:cNvGrpSpPr>
          <p:nvPr/>
        </p:nvGrpSpPr>
        <p:grpSpPr bwMode="auto">
          <a:xfrm>
            <a:off x="2555875" y="1412875"/>
            <a:ext cx="4392613" cy="4032250"/>
            <a:chOff x="839" y="845"/>
            <a:chExt cx="1361" cy="1143"/>
          </a:xfrm>
        </p:grpSpPr>
        <p:pic>
          <p:nvPicPr>
            <p:cNvPr id="116" name="Picture 116" descr="getmed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" y="845"/>
              <a:ext cx="1361" cy="1143"/>
            </a:xfrm>
            <a:prstGeom prst="rect">
              <a:avLst/>
            </a:prstGeom>
            <a:noFill/>
            <a:ln w="28575">
              <a:solidFill>
                <a:srgbClr val="00CCFF"/>
              </a:solidFill>
              <a:miter lim="800000"/>
              <a:headEnd/>
              <a:tailEnd/>
            </a:ln>
          </p:spPr>
        </p:pic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92" y="1253"/>
              <a:ext cx="182" cy="182"/>
            </a:xfrm>
            <a:prstGeom prst="diamond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383" y="1162"/>
              <a:ext cx="91" cy="90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46" y="0"/>
                </a:cxn>
              </a:cxnLst>
              <a:rect l="0" t="0" r="r" b="b"/>
              <a:pathLst>
                <a:path w="46" h="136">
                  <a:moveTo>
                    <a:pt x="0" y="136"/>
                  </a:moveTo>
                  <a:cubicBezTo>
                    <a:pt x="15" y="75"/>
                    <a:pt x="31" y="15"/>
                    <a:pt x="4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429" y="1344"/>
              <a:ext cx="181" cy="9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36" y="90"/>
                </a:cxn>
                <a:cxn ang="0">
                  <a:pos x="181" y="0"/>
                </a:cxn>
              </a:cxnLst>
              <a:rect l="0" t="0" r="r" b="b"/>
              <a:pathLst>
                <a:path w="181" h="97">
                  <a:moveTo>
                    <a:pt x="0" y="45"/>
                  </a:moveTo>
                  <a:cubicBezTo>
                    <a:pt x="53" y="71"/>
                    <a:pt x="106" y="97"/>
                    <a:pt x="136" y="90"/>
                  </a:cubicBezTo>
                  <a:cubicBezTo>
                    <a:pt x="166" y="83"/>
                    <a:pt x="173" y="41"/>
                    <a:pt x="18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0" name="CasellaDiTesto 119"/>
          <p:cNvSpPr txBox="1"/>
          <p:nvPr/>
        </p:nvSpPr>
        <p:spPr>
          <a:xfrm>
            <a:off x="867381" y="142852"/>
            <a:ext cx="749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Il periodo critico per la deprivazione monoculare nella corteccia visiva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81"/>
          <p:cNvGrpSpPr/>
          <p:nvPr/>
        </p:nvGrpSpPr>
        <p:grpSpPr>
          <a:xfrm>
            <a:off x="4766814" y="1385894"/>
            <a:ext cx="4091466" cy="2971800"/>
            <a:chOff x="2687934" y="815410"/>
            <a:chExt cx="4091466" cy="2971800"/>
          </a:xfrm>
        </p:grpSpPr>
        <p:grpSp>
          <p:nvGrpSpPr>
            <p:cNvPr id="3" name="Gruppo 77"/>
            <p:cNvGrpSpPr/>
            <p:nvPr/>
          </p:nvGrpSpPr>
          <p:grpSpPr>
            <a:xfrm>
              <a:off x="2687934" y="838200"/>
              <a:ext cx="4091466" cy="2949010"/>
              <a:chOff x="2687934" y="715682"/>
              <a:chExt cx="4091466" cy="2949010"/>
            </a:xfrm>
          </p:grpSpPr>
          <p:graphicFrame>
            <p:nvGraphicFramePr>
              <p:cNvPr id="61" name="Grafico 60"/>
              <p:cNvGraphicFramePr>
                <a:graphicFrameLocks/>
              </p:cNvGraphicFramePr>
              <p:nvPr/>
            </p:nvGraphicFramePr>
            <p:xfrm>
              <a:off x="3010914" y="908487"/>
              <a:ext cx="3768486" cy="275620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2" name="CasellaDiTesto 6"/>
              <p:cNvSpPr txBox="1">
                <a:spLocks noChangeArrowheads="1"/>
              </p:cNvSpPr>
              <p:nvPr/>
            </p:nvSpPr>
            <p:spPr bwMode="auto">
              <a:xfrm>
                <a:off x="3415781" y="3348995"/>
                <a:ext cx="807141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dirty="0">
                    <a:latin typeface="Calibri" pitchFamily="34" charset="0"/>
                  </a:rPr>
                  <a:t>AcH3</a:t>
                </a:r>
              </a:p>
            </p:txBody>
          </p:sp>
          <p:sp>
            <p:nvSpPr>
              <p:cNvPr id="63" name="CasellaDiTesto 8"/>
              <p:cNvSpPr txBox="1">
                <a:spLocks noChangeArrowheads="1"/>
              </p:cNvSpPr>
              <p:nvPr/>
            </p:nvSpPr>
            <p:spPr bwMode="auto">
              <a:xfrm>
                <a:off x="4926225" y="3348995"/>
                <a:ext cx="807140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dirty="0">
                    <a:latin typeface="Calibri" pitchFamily="34" charset="0"/>
                  </a:rPr>
                  <a:t>Me2K4H3</a:t>
                </a:r>
              </a:p>
            </p:txBody>
          </p:sp>
          <p:sp>
            <p:nvSpPr>
              <p:cNvPr id="64" name="CasellaDiTesto 9"/>
              <p:cNvSpPr txBox="1">
                <a:spLocks noChangeArrowheads="1"/>
              </p:cNvSpPr>
              <p:nvPr/>
            </p:nvSpPr>
            <p:spPr bwMode="auto">
              <a:xfrm rot="16200000">
                <a:off x="1704973" y="1963946"/>
                <a:ext cx="24275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200" dirty="0">
                    <a:latin typeface="Calibri" pitchFamily="34" charset="0"/>
                  </a:rPr>
                  <a:t>CRE </a:t>
                </a:r>
                <a:r>
                  <a:rPr lang="it-IT" sz="1200" dirty="0" err="1">
                    <a:latin typeface="Calibri" pitchFamily="34" charset="0"/>
                  </a:rPr>
                  <a:t>recovery</a:t>
                </a:r>
                <a:r>
                  <a:rPr lang="it-IT" sz="1200" dirty="0">
                    <a:latin typeface="Calibri" pitchFamily="34" charset="0"/>
                  </a:rPr>
                  <a:t> (</a:t>
                </a:r>
                <a:r>
                  <a:rPr lang="it-IT" sz="1200" dirty="0" err="1">
                    <a:latin typeface="Calibri" pitchFamily="34" charset="0"/>
                  </a:rPr>
                  <a:t>Foldchange</a:t>
                </a:r>
                <a:r>
                  <a:rPr lang="it-IT" sz="1200" dirty="0">
                    <a:latin typeface="Calibri" pitchFamily="34" charset="0"/>
                  </a:rPr>
                  <a:t> vs MD </a:t>
                </a:r>
                <a:r>
                  <a:rPr lang="it-IT" sz="1200" dirty="0" err="1">
                    <a:latin typeface="Calibri" pitchFamily="34" charset="0"/>
                  </a:rPr>
                  <a:t>rigntctxipsi</a:t>
                </a:r>
                <a:r>
                  <a:rPr lang="it-IT" sz="1200" dirty="0">
                    <a:latin typeface="Calibri" pitchFamily="34" charset="0"/>
                  </a:rPr>
                  <a:t>)</a:t>
                </a:r>
              </a:p>
            </p:txBody>
          </p:sp>
          <p:sp>
            <p:nvSpPr>
              <p:cNvPr id="67" name="CasellaDiTesto 7"/>
              <p:cNvSpPr txBox="1">
                <a:spLocks noChangeArrowheads="1"/>
              </p:cNvSpPr>
              <p:nvPr/>
            </p:nvSpPr>
            <p:spPr bwMode="auto">
              <a:xfrm>
                <a:off x="4218699" y="3348995"/>
                <a:ext cx="709763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000" dirty="0">
                    <a:latin typeface="Calibri" pitchFamily="34" charset="0"/>
                  </a:rPr>
                  <a:t>P</a:t>
                </a:r>
                <a:r>
                  <a:rPr lang="en-US" sz="1000" dirty="0">
                    <a:latin typeface="Calibri" pitchFamily="34" charset="0"/>
                  </a:rPr>
                  <a:t>-AcH3</a:t>
                </a:r>
              </a:p>
            </p:txBody>
          </p:sp>
          <p:grpSp>
            <p:nvGrpSpPr>
              <p:cNvPr id="4" name="Gruppo 36"/>
              <p:cNvGrpSpPr>
                <a:grpSpLocks/>
              </p:cNvGrpSpPr>
              <p:nvPr/>
            </p:nvGrpSpPr>
            <p:grpSpPr bwMode="auto">
              <a:xfrm>
                <a:off x="4419600" y="715682"/>
                <a:ext cx="254378" cy="1085004"/>
                <a:chOff x="2104423" y="783019"/>
                <a:chExt cx="602842" cy="1276687"/>
              </a:xfrm>
            </p:grpSpPr>
            <p:sp>
              <p:nvSpPr>
                <p:cNvPr id="73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209800" y="1043075"/>
                  <a:ext cx="0" cy="207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705714" y="1043074"/>
                  <a:ext cx="0" cy="10166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5" name="Line 29"/>
                <p:cNvSpPr>
                  <a:spLocks noChangeShapeType="1"/>
                </p:cNvSpPr>
                <p:nvPr/>
              </p:nvSpPr>
              <p:spPr bwMode="auto">
                <a:xfrm>
                  <a:off x="2210226" y="1043076"/>
                  <a:ext cx="4970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6" name="CasellaDiTesto 71"/>
                <p:cNvSpPr txBox="1">
                  <a:spLocks noChangeArrowheads="1"/>
                </p:cNvSpPr>
                <p:nvPr/>
              </p:nvSpPr>
              <p:spPr bwMode="auto">
                <a:xfrm>
                  <a:off x="2104423" y="783019"/>
                  <a:ext cx="380738" cy="284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1200" dirty="0">
                      <a:latin typeface="Calibri" pitchFamily="34" charset="0"/>
                    </a:rPr>
                    <a:t> *</a:t>
                  </a:r>
                </a:p>
              </p:txBody>
            </p:sp>
          </p:grpSp>
        </p:grp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2952750" y="815410"/>
              <a:ext cx="2305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i="1" dirty="0" smtClean="0">
                  <a:solidFill>
                    <a:srgbClr val="000090"/>
                  </a:solidFill>
                  <a:latin typeface="Calibri" charset="0"/>
                </a:rPr>
                <a:t> CREmiR132</a:t>
              </a:r>
              <a:endParaRPr lang="it-IT" sz="1400" b="1" i="1" dirty="0">
                <a:solidFill>
                  <a:srgbClr val="000090"/>
                </a:solidFill>
                <a:latin typeface="Calibri" charset="0"/>
              </a:endParaRPr>
            </a:p>
          </p:txBody>
        </p:sp>
      </p:grpSp>
      <p:grpSp>
        <p:nvGrpSpPr>
          <p:cNvPr id="5" name="Gruppo 82"/>
          <p:cNvGrpSpPr/>
          <p:nvPr/>
        </p:nvGrpSpPr>
        <p:grpSpPr>
          <a:xfrm>
            <a:off x="422671" y="1304283"/>
            <a:ext cx="4125561" cy="2910535"/>
            <a:chOff x="422671" y="3668300"/>
            <a:chExt cx="4125561" cy="2910535"/>
          </a:xfrm>
        </p:grpSpPr>
        <p:grpSp>
          <p:nvGrpSpPr>
            <p:cNvPr id="6" name="Gruppo 76"/>
            <p:cNvGrpSpPr/>
            <p:nvPr/>
          </p:nvGrpSpPr>
          <p:grpSpPr>
            <a:xfrm>
              <a:off x="422671" y="3668300"/>
              <a:ext cx="4125561" cy="2910535"/>
              <a:chOff x="422671" y="3668300"/>
              <a:chExt cx="4125561" cy="2910535"/>
            </a:xfrm>
          </p:grpSpPr>
          <p:grpSp>
            <p:nvGrpSpPr>
              <p:cNvPr id="7" name="Gruppo 21"/>
              <p:cNvGrpSpPr/>
              <p:nvPr/>
            </p:nvGrpSpPr>
            <p:grpSpPr>
              <a:xfrm>
                <a:off x="422671" y="3882971"/>
                <a:ext cx="4125561" cy="2695864"/>
                <a:chOff x="761630" y="594879"/>
                <a:chExt cx="4728903" cy="3090119"/>
              </a:xfrm>
            </p:grpSpPr>
            <p:graphicFrame>
              <p:nvGraphicFramePr>
                <p:cNvPr id="23" name="Grafico 22"/>
                <p:cNvGraphicFramePr>
                  <a:graphicFrameLocks/>
                </p:cNvGraphicFramePr>
                <p:nvPr/>
              </p:nvGraphicFramePr>
              <p:xfrm>
                <a:off x="1126066" y="685802"/>
                <a:ext cx="4364467" cy="299919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24" name="CasellaDiTesto 6"/>
                <p:cNvSpPr txBox="1">
                  <a:spLocks noChangeArrowheads="1"/>
                </p:cNvSpPr>
                <p:nvPr/>
              </p:nvSpPr>
              <p:spPr bwMode="auto">
                <a:xfrm>
                  <a:off x="1720254" y="3323686"/>
                  <a:ext cx="592133" cy="28222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itchFamily="34" charset="0"/>
                    </a:rPr>
                    <a:t>AcH3</a:t>
                  </a:r>
                </a:p>
              </p:txBody>
            </p:sp>
            <p:sp>
              <p:nvSpPr>
                <p:cNvPr id="25" name="CasellaDiTesto 7"/>
                <p:cNvSpPr txBox="1">
                  <a:spLocks noChangeArrowheads="1"/>
                </p:cNvSpPr>
                <p:nvPr/>
              </p:nvSpPr>
              <p:spPr bwMode="auto">
                <a:xfrm>
                  <a:off x="2563384" y="3323686"/>
                  <a:ext cx="647864" cy="28222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000" dirty="0">
                      <a:latin typeface="Calibri" pitchFamily="34" charset="0"/>
                    </a:rPr>
                    <a:t>P</a:t>
                  </a:r>
                  <a:r>
                    <a:rPr lang="en-US" sz="1000" dirty="0">
                      <a:latin typeface="Calibri" pitchFamily="34" charset="0"/>
                    </a:rPr>
                    <a:t>-AcH3</a:t>
                  </a:r>
                </a:p>
              </p:txBody>
            </p:sp>
            <p:sp>
              <p:nvSpPr>
                <p:cNvPr id="26" name="CasellaDiTesto 8"/>
                <p:cNvSpPr txBox="1">
                  <a:spLocks noChangeArrowheads="1"/>
                </p:cNvSpPr>
                <p:nvPr/>
              </p:nvSpPr>
              <p:spPr bwMode="auto">
                <a:xfrm>
                  <a:off x="3331075" y="3324914"/>
                  <a:ext cx="876532" cy="28222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itchFamily="34" charset="0"/>
                    </a:rPr>
                    <a:t>Me2K4H3</a:t>
                  </a:r>
                </a:p>
              </p:txBody>
            </p:sp>
            <p:sp>
              <p:nvSpPr>
                <p:cNvPr id="27" name="CasellaDiTesto 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344151" y="1700660"/>
                  <a:ext cx="2740744" cy="529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200" dirty="0">
                      <a:latin typeface="Calibri" pitchFamily="34" charset="0"/>
                    </a:rPr>
                    <a:t>CRE </a:t>
                  </a:r>
                  <a:r>
                    <a:rPr lang="it-IT" sz="1200" dirty="0" err="1">
                      <a:latin typeface="Calibri" pitchFamily="34" charset="0"/>
                    </a:rPr>
                    <a:t>recovery</a:t>
                  </a:r>
                  <a:r>
                    <a:rPr lang="it-IT" sz="1200" dirty="0">
                      <a:latin typeface="Calibri" pitchFamily="34" charset="0"/>
                    </a:rPr>
                    <a:t> (</a:t>
                  </a:r>
                  <a:r>
                    <a:rPr lang="it-IT" sz="1200" dirty="0" err="1">
                      <a:latin typeface="Calibri" pitchFamily="34" charset="0"/>
                    </a:rPr>
                    <a:t>Foldchange</a:t>
                  </a:r>
                  <a:r>
                    <a:rPr lang="it-IT" sz="1200" dirty="0">
                      <a:latin typeface="Calibri" pitchFamily="34" charset="0"/>
                    </a:rPr>
                    <a:t> vs MD </a:t>
                  </a:r>
                  <a:r>
                    <a:rPr lang="it-IT" sz="1200" dirty="0" err="1">
                      <a:latin typeface="Calibri" pitchFamily="34" charset="0"/>
                    </a:rPr>
                    <a:t>rigntctxipsi</a:t>
                  </a:r>
                  <a:r>
                    <a:rPr lang="it-IT" sz="1200" dirty="0">
                      <a:latin typeface="Calibri" pitchFamily="34" charset="0"/>
                    </a:rPr>
                    <a:t>)</a:t>
                  </a:r>
                </a:p>
              </p:txBody>
            </p:sp>
          </p:grpSp>
          <p:grpSp>
            <p:nvGrpSpPr>
              <p:cNvPr id="8" name="Gruppo 36"/>
              <p:cNvGrpSpPr>
                <a:grpSpLocks/>
              </p:cNvGrpSpPr>
              <p:nvPr/>
            </p:nvGrpSpPr>
            <p:grpSpPr bwMode="auto">
              <a:xfrm>
                <a:off x="2132172" y="3668300"/>
                <a:ext cx="254378" cy="1085004"/>
                <a:chOff x="2104423" y="783019"/>
                <a:chExt cx="602842" cy="1276687"/>
              </a:xfrm>
            </p:grpSpPr>
            <p:sp>
              <p:nvSpPr>
                <p:cNvPr id="19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209800" y="1043075"/>
                  <a:ext cx="0" cy="207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705714" y="1043074"/>
                  <a:ext cx="0" cy="10166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29"/>
                <p:cNvSpPr>
                  <a:spLocks noChangeShapeType="1"/>
                </p:cNvSpPr>
                <p:nvPr/>
              </p:nvSpPr>
              <p:spPr bwMode="auto">
                <a:xfrm>
                  <a:off x="2210226" y="1043076"/>
                  <a:ext cx="4970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" name="CasellaDiTesto 71"/>
                <p:cNvSpPr txBox="1">
                  <a:spLocks noChangeArrowheads="1"/>
                </p:cNvSpPr>
                <p:nvPr/>
              </p:nvSpPr>
              <p:spPr bwMode="auto">
                <a:xfrm>
                  <a:off x="2104423" y="783019"/>
                  <a:ext cx="380738" cy="284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1200" dirty="0">
                      <a:latin typeface="Calibri" pitchFamily="34" charset="0"/>
                    </a:rPr>
                    <a:t> *</a:t>
                  </a:r>
                </a:p>
              </p:txBody>
            </p:sp>
          </p:grpSp>
        </p:grp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666750" y="3759435"/>
              <a:ext cx="2305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i="1" dirty="0" smtClean="0">
                  <a:solidFill>
                    <a:srgbClr val="000090"/>
                  </a:solidFill>
                  <a:latin typeface="Calibri" charset="0"/>
                </a:rPr>
                <a:t> CREmiR212</a:t>
              </a:r>
              <a:endParaRPr lang="it-IT" sz="1400" b="1" i="1" dirty="0">
                <a:solidFill>
                  <a:srgbClr val="000090"/>
                </a:solidFill>
                <a:latin typeface="Calibri" charset="0"/>
              </a:endParaRPr>
            </a:p>
          </p:txBody>
        </p:sp>
      </p:grpSp>
      <p:sp>
        <p:nvSpPr>
          <p:cNvPr id="85" name="Rettangolo 2"/>
          <p:cNvSpPr>
            <a:spLocks noChangeArrowheads="1"/>
          </p:cNvSpPr>
          <p:nvPr/>
        </p:nvSpPr>
        <p:spPr bwMode="auto">
          <a:xfrm>
            <a:off x="-19050" y="76200"/>
            <a:ext cx="92392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i="1" dirty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3 </a:t>
            </a:r>
            <a:r>
              <a:rPr lang="en-GB" sz="2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giorni</a:t>
            </a:r>
            <a:r>
              <a:rPr lang="en-GB" sz="2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di MD </a:t>
            </a:r>
            <a:r>
              <a:rPr lang="en-GB" sz="2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diminuiscono</a:t>
            </a:r>
            <a:r>
              <a:rPr lang="en-GB" sz="2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la </a:t>
            </a:r>
            <a:r>
              <a:rPr lang="en-GB" sz="2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fosfoacetilazione</a:t>
            </a:r>
            <a:r>
              <a:rPr lang="en-GB" sz="2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2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dell’istone</a:t>
            </a:r>
            <a:r>
              <a:rPr lang="en-GB" sz="2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H3  </a:t>
            </a:r>
            <a:r>
              <a:rPr lang="en-GB" sz="2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sul</a:t>
            </a:r>
            <a:r>
              <a:rPr lang="en-GB" sz="2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2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promotore</a:t>
            </a:r>
            <a:r>
              <a:rPr lang="en-GB" sz="2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CRE del miR132</a:t>
            </a:r>
            <a:endParaRPr lang="en-GB" sz="2000" i="1" dirty="0">
              <a:effectLst>
                <a:outerShdw blurRad="50800" dist="508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ico 11"/>
          <p:cNvGraphicFramePr/>
          <p:nvPr/>
        </p:nvGraphicFramePr>
        <p:xfrm>
          <a:off x="899592" y="2060848"/>
          <a:ext cx="2866030" cy="287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2915816" y="2060848"/>
          <a:ext cx="2729553" cy="287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/>
          <p:nvPr/>
        </p:nvGraphicFramePr>
        <p:xfrm>
          <a:off x="5652120" y="2204864"/>
          <a:ext cx="3207224" cy="277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Gruppo 14"/>
          <p:cNvGrpSpPr>
            <a:grpSpLocks/>
          </p:cNvGrpSpPr>
          <p:nvPr/>
        </p:nvGrpSpPr>
        <p:grpSpPr bwMode="auto">
          <a:xfrm>
            <a:off x="1187450" y="5229225"/>
            <a:ext cx="7416800" cy="1800225"/>
            <a:chOff x="971600" y="2276872"/>
            <a:chExt cx="7200800" cy="1728191"/>
          </a:xfrm>
        </p:grpSpPr>
        <p:grpSp>
          <p:nvGrpSpPr>
            <p:cNvPr id="4" name="Gruppo 17"/>
            <p:cNvGrpSpPr>
              <a:grpSpLocks/>
            </p:cNvGrpSpPr>
            <p:nvPr/>
          </p:nvGrpSpPr>
          <p:grpSpPr bwMode="auto">
            <a:xfrm>
              <a:off x="971600" y="2276872"/>
              <a:ext cx="7200800" cy="1728191"/>
              <a:chOff x="971600" y="2276872"/>
              <a:chExt cx="7200800" cy="1728191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971600" y="2997714"/>
                <a:ext cx="7200800" cy="4312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9" name="Meno 18"/>
              <p:cNvSpPr/>
              <p:nvPr/>
            </p:nvSpPr>
            <p:spPr>
              <a:xfrm rot="5400000">
                <a:off x="575594" y="2961723"/>
                <a:ext cx="1511786" cy="574892"/>
              </a:xfrm>
              <a:prstGeom prst="mathMin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0" name="Meno 19"/>
              <p:cNvSpPr/>
              <p:nvPr/>
            </p:nvSpPr>
            <p:spPr>
              <a:xfrm rot="5400000">
                <a:off x="2735679" y="2960953"/>
                <a:ext cx="1511786" cy="576434"/>
              </a:xfrm>
              <a:prstGeom prst="mathMin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1" name="Meno 20"/>
              <p:cNvSpPr/>
              <p:nvPr/>
            </p:nvSpPr>
            <p:spPr>
              <a:xfrm rot="5400000">
                <a:off x="2447463" y="2960953"/>
                <a:ext cx="1511786" cy="576434"/>
              </a:xfrm>
              <a:prstGeom prst="mathMin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Rettangolo arrotondato 21"/>
              <p:cNvSpPr/>
              <p:nvPr/>
            </p:nvSpPr>
            <p:spPr>
              <a:xfrm>
                <a:off x="3707350" y="2997714"/>
                <a:ext cx="1007989" cy="43128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mR212</a:t>
                </a:r>
              </a:p>
            </p:txBody>
          </p:sp>
          <p:sp>
            <p:nvSpPr>
              <p:cNvPr id="23" name="Rettangolo arrotondato 22"/>
              <p:cNvSpPr/>
              <p:nvPr/>
            </p:nvSpPr>
            <p:spPr>
              <a:xfrm>
                <a:off x="6372200" y="2997714"/>
                <a:ext cx="1007989" cy="43128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mR132</a:t>
                </a:r>
              </a:p>
            </p:txBody>
          </p:sp>
          <p:sp>
            <p:nvSpPr>
              <p:cNvPr id="22554" name="CasellaDiTesto 23"/>
              <p:cNvSpPr txBox="1">
                <a:spLocks noChangeArrowheads="1"/>
              </p:cNvSpPr>
              <p:nvPr/>
            </p:nvSpPr>
            <p:spPr bwMode="auto">
              <a:xfrm>
                <a:off x="971600" y="2276872"/>
                <a:ext cx="1584176" cy="354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>
                    <a:latin typeface="Calibri" pitchFamily="34" charset="0"/>
                  </a:rPr>
                  <a:t>FarCRE</a:t>
                </a:r>
              </a:p>
            </p:txBody>
          </p:sp>
          <p:sp>
            <p:nvSpPr>
              <p:cNvPr id="22555" name="CasellaDiTesto 24"/>
              <p:cNvSpPr txBox="1">
                <a:spLocks noChangeArrowheads="1"/>
              </p:cNvSpPr>
              <p:nvPr/>
            </p:nvSpPr>
            <p:spPr bwMode="auto">
              <a:xfrm>
                <a:off x="2987824" y="2276872"/>
                <a:ext cx="2232248" cy="354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>
                    <a:latin typeface="Calibri" pitchFamily="34" charset="0"/>
                  </a:rPr>
                  <a:t>CREmR212</a:t>
                </a:r>
              </a:p>
            </p:txBody>
          </p:sp>
          <p:sp>
            <p:nvSpPr>
              <p:cNvPr id="22556" name="CasellaDiTesto 25"/>
              <p:cNvSpPr txBox="1">
                <a:spLocks noChangeArrowheads="1"/>
              </p:cNvSpPr>
              <p:nvPr/>
            </p:nvSpPr>
            <p:spPr bwMode="auto">
              <a:xfrm>
                <a:off x="6012160" y="2276872"/>
                <a:ext cx="2160240" cy="354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>
                    <a:latin typeface="Calibri" pitchFamily="34" charset="0"/>
                  </a:rPr>
                  <a:t>CREmR132</a:t>
                </a:r>
              </a:p>
            </p:txBody>
          </p:sp>
        </p:grpSp>
        <p:sp>
          <p:nvSpPr>
            <p:cNvPr id="17" name="Meno 16"/>
            <p:cNvSpPr/>
            <p:nvPr/>
          </p:nvSpPr>
          <p:spPr>
            <a:xfrm rot="5400000">
              <a:off x="5400531" y="2960953"/>
              <a:ext cx="1511786" cy="576434"/>
            </a:xfrm>
            <a:prstGeom prst="mathMinus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46" name="Freccia in giù 45"/>
          <p:cNvSpPr/>
          <p:nvPr/>
        </p:nvSpPr>
        <p:spPr>
          <a:xfrm rot="10800000">
            <a:off x="1979613" y="5229225"/>
            <a:ext cx="287337" cy="50323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7" name="Freccia in giù 46"/>
          <p:cNvSpPr/>
          <p:nvPr/>
        </p:nvSpPr>
        <p:spPr>
          <a:xfrm rot="10800000">
            <a:off x="4427538" y="5229225"/>
            <a:ext cx="287337" cy="50323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8" name="Uguale 47"/>
          <p:cNvSpPr/>
          <p:nvPr/>
        </p:nvSpPr>
        <p:spPr>
          <a:xfrm>
            <a:off x="7524750" y="5300663"/>
            <a:ext cx="504825" cy="360362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5" name="Gruppo 38"/>
          <p:cNvGrpSpPr>
            <a:grpSpLocks/>
          </p:cNvGrpSpPr>
          <p:nvPr/>
        </p:nvGrpSpPr>
        <p:grpSpPr bwMode="auto">
          <a:xfrm>
            <a:off x="1258888" y="6092825"/>
            <a:ext cx="5681662" cy="220663"/>
            <a:chOff x="1259632" y="6093296"/>
            <a:chExt cx="5680536" cy="220762"/>
          </a:xfrm>
        </p:grpSpPr>
        <p:cxnSp>
          <p:nvCxnSpPr>
            <p:cNvPr id="25" name="Connettore 2 24"/>
            <p:cNvCxnSpPr/>
            <p:nvPr/>
          </p:nvCxnSpPr>
          <p:spPr>
            <a:xfrm>
              <a:off x="1259632" y="6093296"/>
              <a:ext cx="215857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6227522" y="6093296"/>
              <a:ext cx="217444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3132511" y="6093296"/>
              <a:ext cx="215857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>
              <a:off x="6732247" y="6309293"/>
              <a:ext cx="207921" cy="47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/>
            <p:cNvCxnSpPr/>
            <p:nvPr/>
          </p:nvCxnSpPr>
          <p:spPr>
            <a:xfrm flipH="1">
              <a:off x="1691346" y="6309293"/>
              <a:ext cx="207921" cy="47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 flipH="1">
              <a:off x="3924516" y="6309293"/>
              <a:ext cx="207922" cy="47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olo 30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3 </a:t>
            </a:r>
            <a:r>
              <a:rPr lang="en-GB" sz="3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giorni</a:t>
            </a:r>
            <a:r>
              <a:rPr lang="en-GB" sz="3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di MD </a:t>
            </a:r>
            <a:r>
              <a:rPr lang="en-GB" sz="3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aumentano</a:t>
            </a:r>
            <a:r>
              <a:rPr lang="en-GB" sz="3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la </a:t>
            </a:r>
            <a:r>
              <a:rPr lang="en-GB" sz="3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metilazione</a:t>
            </a:r>
            <a:r>
              <a:rPr lang="en-GB" sz="3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del DNA </a:t>
            </a:r>
            <a:r>
              <a:rPr lang="en-GB" sz="3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sul</a:t>
            </a:r>
            <a:r>
              <a:rPr lang="en-GB" sz="3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sz="3200" i="1" dirty="0" err="1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promotore</a:t>
            </a:r>
            <a:r>
              <a:rPr lang="en-GB" sz="3200" i="1" dirty="0" smtClean="0"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 CRE del miR132</a:t>
            </a:r>
            <a:endParaRPr lang="it-IT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L’aumento della metilazione del DNA e la diminuzione della </a:t>
            </a:r>
            <a:r>
              <a:rPr lang="it-IT" dirty="0" err="1" smtClean="0"/>
              <a:t>fosfoacetilazione</a:t>
            </a:r>
            <a:r>
              <a:rPr lang="it-IT" dirty="0" smtClean="0"/>
              <a:t> concorrono a diminuire l’espressione del miR132</a:t>
            </a:r>
          </a:p>
          <a:p>
            <a:r>
              <a:rPr lang="it-IT" dirty="0" smtClean="0"/>
              <a:t>Che succede su blocchiamo gli enzimi che metilano il DNA in animali deprivati? Il miR132 non mostra la diminuzione che si avrebbe normalmente in risposta alla deprivazione monoculare e che succederà alla plasticità?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 descr="http://www.ifom-ieo-campus.it/research/images/testa/f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54794" cy="505039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78579" y="285728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metafora di </a:t>
            </a:r>
            <a:r>
              <a:rPr lang="it-IT" sz="2400" dirty="0" err="1" smtClean="0"/>
              <a:t>Waddington</a:t>
            </a:r>
            <a:r>
              <a:rPr lang="it-IT" sz="2400" dirty="0" smtClean="0"/>
              <a:t>: partendo da un punto comune (lo stesso DNA) le cellule possono raggiungere diversi destini. Così pure i neuroni, i circuiti neuronali e le funzioni da essi  mediate.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/>
        </p:nvGraphicFramePr>
        <p:xfrm>
          <a:off x="2500298" y="1930615"/>
          <a:ext cx="5715040" cy="392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Connettore 1 24"/>
          <p:cNvCxnSpPr/>
          <p:nvPr/>
        </p:nvCxnSpPr>
        <p:spPr bwMode="auto">
          <a:xfrm>
            <a:off x="4273559" y="2571744"/>
            <a:ext cx="5048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 bwMode="auto">
          <a:xfrm>
            <a:off x="5281622" y="2571744"/>
            <a:ext cx="5048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 bwMode="auto">
          <a:xfrm>
            <a:off x="4705359" y="2212969"/>
            <a:ext cx="122396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 bwMode="auto">
          <a:xfrm>
            <a:off x="4273559" y="2428869"/>
            <a:ext cx="10810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e 41"/>
          <p:cNvSpPr/>
          <p:nvPr/>
        </p:nvSpPr>
        <p:spPr>
          <a:xfrm>
            <a:off x="3916369" y="1997067"/>
            <a:ext cx="1081088" cy="288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baseline="-250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43" name="Ovale 42"/>
          <p:cNvSpPr/>
          <p:nvPr/>
        </p:nvSpPr>
        <p:spPr>
          <a:xfrm>
            <a:off x="4421194" y="1736717"/>
            <a:ext cx="1079500" cy="2873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baseline="-250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44" name="Ovale 43"/>
          <p:cNvSpPr/>
          <p:nvPr/>
        </p:nvSpPr>
        <p:spPr>
          <a:xfrm>
            <a:off x="2784463" y="4856173"/>
            <a:ext cx="144463" cy="1444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2784463" y="2481273"/>
            <a:ext cx="144463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Titolo 30"/>
          <p:cNvSpPr txBox="1">
            <a:spLocks/>
          </p:cNvSpPr>
          <p:nvPr/>
        </p:nvSpPr>
        <p:spPr>
          <a:xfrm>
            <a:off x="857224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L’inibizione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della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metilazione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 del DNA </a:t>
            </a: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previene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gli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effetti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della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deprivazione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 </a:t>
            </a:r>
            <a:r>
              <a:rPr kumimoji="0" lang="en-GB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charset="0"/>
                <a:ea typeface="+mj-ea"/>
                <a:cs typeface="+mj-cs"/>
              </a:rPr>
              <a:t>monoculare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o 40"/>
          <p:cNvGrpSpPr/>
          <p:nvPr/>
        </p:nvGrpSpPr>
        <p:grpSpPr>
          <a:xfrm>
            <a:off x="684213" y="836613"/>
            <a:ext cx="7848600" cy="6019800"/>
            <a:chOff x="684213" y="836613"/>
            <a:chExt cx="7848600" cy="6019800"/>
          </a:xfrm>
        </p:grpSpPr>
        <p:sp>
          <p:nvSpPr>
            <p:cNvPr id="97282" name="AutoShape 2"/>
            <p:cNvSpPr>
              <a:spLocks noChangeArrowheads="1"/>
            </p:cNvSpPr>
            <p:nvPr/>
          </p:nvSpPr>
          <p:spPr bwMode="auto">
            <a:xfrm>
              <a:off x="3708400" y="6237288"/>
              <a:ext cx="2735263" cy="504825"/>
            </a:xfrm>
            <a:prstGeom prst="star32">
              <a:avLst>
                <a:gd name="adj" fmla="val 375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284" name="Rectangle 4"/>
            <p:cNvSpPr>
              <a:spLocks noChangeArrowheads="1"/>
            </p:cNvSpPr>
            <p:nvPr/>
          </p:nvSpPr>
          <p:spPr bwMode="auto">
            <a:xfrm>
              <a:off x="1249363" y="1196975"/>
              <a:ext cx="196850" cy="5397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728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4113" y="2006600"/>
              <a:ext cx="2540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1249363" y="1287463"/>
              <a:ext cx="196850" cy="4492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728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7788" y="1917700"/>
              <a:ext cx="195262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288" name="Line 8"/>
            <p:cNvSpPr>
              <a:spLocks noChangeShapeType="1"/>
            </p:cNvSpPr>
            <p:nvPr/>
          </p:nvSpPr>
          <p:spPr bwMode="auto">
            <a:xfrm>
              <a:off x="1347788" y="1736725"/>
              <a:ext cx="98425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684213" y="6091238"/>
              <a:ext cx="7848600" cy="765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7290" name="Picture 10" descr="Immaginettttt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4213" y="836613"/>
              <a:ext cx="7842250" cy="5368925"/>
            </a:xfrm>
            <a:prstGeom prst="rect">
              <a:avLst/>
            </a:prstGeom>
            <a:noFill/>
          </p:spPr>
        </p:pic>
        <p:sp>
          <p:nvSpPr>
            <p:cNvPr id="97291" name="Oval 11"/>
            <p:cNvSpPr>
              <a:spLocks noChangeArrowheads="1"/>
            </p:cNvSpPr>
            <p:nvPr/>
          </p:nvSpPr>
          <p:spPr bwMode="auto">
            <a:xfrm>
              <a:off x="5510213" y="5103813"/>
              <a:ext cx="863600" cy="4318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  <a:cs typeface="Arial" charset="0"/>
                </a:rPr>
                <a:t>H3/4</a:t>
              </a:r>
              <a:endParaRPr lang="it-IT" sz="1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7292" name="Oval 12"/>
            <p:cNvSpPr>
              <a:spLocks noChangeArrowheads="1"/>
            </p:cNvSpPr>
            <p:nvPr/>
          </p:nvSpPr>
          <p:spPr bwMode="auto">
            <a:xfrm>
              <a:off x="5364163" y="4868863"/>
              <a:ext cx="298450" cy="29051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>
                  <a:latin typeface="Times New Roman" pitchFamily="18" charset="0"/>
                  <a:cs typeface="Arial" charset="0"/>
                </a:rPr>
                <a:t>P</a:t>
              </a:r>
              <a:endParaRPr lang="it-IT" sz="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5257800" y="4797425"/>
              <a:ext cx="144463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7294" name="Line 14"/>
            <p:cNvSpPr>
              <a:spLocks noChangeShapeType="1"/>
            </p:cNvSpPr>
            <p:nvPr/>
          </p:nvSpPr>
          <p:spPr bwMode="auto">
            <a:xfrm>
              <a:off x="5935663" y="5619750"/>
              <a:ext cx="0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4100513" y="6308725"/>
              <a:ext cx="1911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Gene expression</a:t>
              </a:r>
              <a:endParaRPr lang="it-IT">
                <a:cs typeface="Arial" charset="0"/>
              </a:endParaRPr>
            </a:p>
          </p:txBody>
        </p:sp>
        <p:sp>
          <p:nvSpPr>
            <p:cNvPr id="97296" name="Oval 16"/>
            <p:cNvSpPr>
              <a:spLocks noChangeArrowheads="1"/>
            </p:cNvSpPr>
            <p:nvPr/>
          </p:nvSpPr>
          <p:spPr bwMode="auto">
            <a:xfrm>
              <a:off x="4705350" y="5159375"/>
              <a:ext cx="588963" cy="35877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>
                  <a:latin typeface="Tahoma" pitchFamily="34" charset="0"/>
                  <a:cs typeface="Arial" charset="0"/>
                </a:rPr>
                <a:t>CBP</a:t>
              </a:r>
            </a:p>
          </p:txBody>
        </p:sp>
        <p:sp>
          <p:nvSpPr>
            <p:cNvPr id="97297" name="Oval 17"/>
            <p:cNvSpPr>
              <a:spLocks noChangeArrowheads="1"/>
            </p:cNvSpPr>
            <p:nvPr/>
          </p:nvSpPr>
          <p:spPr bwMode="auto">
            <a:xfrm>
              <a:off x="5308600" y="5445125"/>
              <a:ext cx="298450" cy="29845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200">
                  <a:latin typeface="Tahoma" pitchFamily="34" charset="0"/>
                  <a:cs typeface="Arial" charset="0"/>
                </a:rPr>
                <a:t>Ac</a:t>
              </a:r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5033963" y="5535613"/>
              <a:ext cx="266700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789363" y="5159375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it-IT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7300" name="Text Box 20"/>
            <p:cNvSpPr txBox="1">
              <a:spLocks noChangeAspect="1" noChangeArrowheads="1"/>
            </p:cNvSpPr>
            <p:nvPr/>
          </p:nvSpPr>
          <p:spPr bwMode="auto">
            <a:xfrm>
              <a:off x="5307013" y="2817813"/>
              <a:ext cx="16097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" tIns="1" rIns="1" bIns="1">
              <a:spAutoFit/>
            </a:bodyPr>
            <a:lstStyle/>
            <a:p>
              <a:pPr algn="ctr" defTabSz="465138" eaLnBrk="0" hangingPunct="0"/>
              <a:r>
                <a:rPr lang="en-GB" sz="1000" b="1">
                  <a:cs typeface="Arial" charset="0"/>
                </a:rPr>
                <a:t>HSPDE4D3</a:t>
              </a:r>
            </a:p>
            <a:p>
              <a:pPr algn="ctr" defTabSz="465138" eaLnBrk="0" hangingPunct="0"/>
              <a:r>
                <a:rPr lang="en-GB" sz="1000" b="1">
                  <a:cs typeface="Arial" charset="0"/>
                </a:rPr>
                <a:t>Synapsin I</a:t>
              </a:r>
            </a:p>
            <a:p>
              <a:pPr algn="ctr" defTabSz="465138" eaLnBrk="0" hangingPunct="0"/>
              <a:r>
                <a:rPr lang="en-GB" sz="1000" b="1">
                  <a:cs typeface="Arial" charset="0"/>
                </a:rPr>
                <a:t>Kv 4.2</a:t>
              </a:r>
            </a:p>
            <a:p>
              <a:pPr algn="ctr" defTabSz="465138" eaLnBrk="0" hangingPunct="0"/>
              <a:r>
                <a:rPr lang="en-GB" sz="1000" b="1">
                  <a:cs typeface="Arial" charset="0"/>
                </a:rPr>
                <a:t>MAP2</a:t>
              </a:r>
            </a:p>
          </p:txBody>
        </p:sp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 flipV="1">
              <a:off x="4278313" y="3267075"/>
              <a:ext cx="1368425" cy="360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sm"/>
            </a:ln>
            <a:effectLst/>
          </p:spPr>
          <p:txBody>
            <a:bodyPr lIns="1" tIns="1" rIns="1" bIns="1">
              <a:spAutoFit/>
            </a:bodyPr>
            <a:lstStyle/>
            <a:p>
              <a:endParaRPr lang="it-IT"/>
            </a:p>
          </p:txBody>
        </p:sp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 rot="1599386" flipV="1">
              <a:off x="4335463" y="3762375"/>
              <a:ext cx="685800" cy="277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sm"/>
            </a:ln>
            <a:effectLst/>
          </p:spPr>
          <p:txBody>
            <a:bodyPr lIns="1" tIns="1" rIns="1" bIns="1">
              <a:spAutoFit/>
            </a:bodyPr>
            <a:lstStyle/>
            <a:p>
              <a:endParaRPr lang="it-IT"/>
            </a:p>
          </p:txBody>
        </p: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5303838" y="3668713"/>
              <a:ext cx="11350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1000" b="1">
                  <a:cs typeface="Arial" charset="0"/>
                </a:rPr>
                <a:t>Local protein</a:t>
              </a:r>
            </a:p>
            <a:p>
              <a:pPr algn="ctr"/>
              <a:r>
                <a:rPr lang="it-IT" sz="1000" b="1">
                  <a:cs typeface="Arial" charset="0"/>
                </a:rPr>
                <a:t> synthesis: eIF4</a:t>
              </a:r>
            </a:p>
          </p:txBody>
        </p:sp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>
              <a:off x="4360863" y="55895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3779838" y="3571875"/>
              <a:ext cx="1655762" cy="1306513"/>
              <a:chOff x="2381" y="2250"/>
              <a:chExt cx="1043" cy="823"/>
            </a:xfrm>
          </p:grpSpPr>
          <p:sp>
            <p:nvSpPr>
              <p:cNvPr id="97306" name="AutoShape 26"/>
              <p:cNvSpPr>
                <a:spLocks noChangeArrowheads="1"/>
              </p:cNvSpPr>
              <p:nvPr/>
            </p:nvSpPr>
            <p:spPr bwMode="auto">
              <a:xfrm>
                <a:off x="2381" y="2750"/>
                <a:ext cx="454" cy="318"/>
              </a:xfrm>
              <a:prstGeom prst="star32">
                <a:avLst>
                  <a:gd name="adj" fmla="val 375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307" name="AutoShape 27"/>
              <p:cNvSpPr>
                <a:spLocks noChangeArrowheads="1"/>
              </p:cNvSpPr>
              <p:nvPr/>
            </p:nvSpPr>
            <p:spPr bwMode="auto">
              <a:xfrm>
                <a:off x="2381" y="2250"/>
                <a:ext cx="454" cy="318"/>
              </a:xfrm>
              <a:prstGeom prst="star32">
                <a:avLst>
                  <a:gd name="adj" fmla="val 375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308" name="AutoShape 28"/>
              <p:cNvSpPr>
                <a:spLocks noChangeArrowheads="1"/>
              </p:cNvSpPr>
              <p:nvPr/>
            </p:nvSpPr>
            <p:spPr bwMode="auto">
              <a:xfrm>
                <a:off x="3016" y="2755"/>
                <a:ext cx="408" cy="318"/>
              </a:xfrm>
              <a:prstGeom prst="star32">
                <a:avLst>
                  <a:gd name="adj" fmla="val 375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068763" y="4724400"/>
              <a:ext cx="1441450" cy="1966913"/>
              <a:chOff x="2562" y="2976"/>
              <a:chExt cx="908" cy="1239"/>
            </a:xfrm>
          </p:grpSpPr>
          <p:sp>
            <p:nvSpPr>
              <p:cNvPr id="97310" name="Line 30"/>
              <p:cNvSpPr>
                <a:spLocks noChangeShapeType="1"/>
              </p:cNvSpPr>
              <p:nvPr/>
            </p:nvSpPr>
            <p:spPr bwMode="auto">
              <a:xfrm>
                <a:off x="3470" y="2976"/>
                <a:ext cx="0" cy="36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311" name="Line 31"/>
              <p:cNvSpPr>
                <a:spLocks noChangeShapeType="1"/>
              </p:cNvSpPr>
              <p:nvPr/>
            </p:nvSpPr>
            <p:spPr bwMode="auto">
              <a:xfrm>
                <a:off x="2949" y="3145"/>
                <a:ext cx="0" cy="2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312" name="Line 32"/>
              <p:cNvSpPr>
                <a:spLocks noChangeShapeType="1"/>
              </p:cNvSpPr>
              <p:nvPr/>
            </p:nvSpPr>
            <p:spPr bwMode="auto">
              <a:xfrm>
                <a:off x="2562" y="3988"/>
                <a:ext cx="0" cy="227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313" name="Line 33"/>
              <p:cNvSpPr>
                <a:spLocks noChangeShapeType="1"/>
              </p:cNvSpPr>
              <p:nvPr/>
            </p:nvSpPr>
            <p:spPr bwMode="auto">
              <a:xfrm>
                <a:off x="3440" y="3347"/>
                <a:ext cx="0" cy="36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708400" y="4835525"/>
              <a:ext cx="2735263" cy="1906588"/>
              <a:chOff x="2336" y="3046"/>
              <a:chExt cx="1723" cy="1201"/>
            </a:xfrm>
          </p:grpSpPr>
          <p:grpSp>
            <p:nvGrpSpPr>
              <p:cNvPr id="5" name="Group 35"/>
              <p:cNvGrpSpPr>
                <a:grpSpLocks/>
              </p:cNvGrpSpPr>
              <p:nvPr/>
            </p:nvGrpSpPr>
            <p:grpSpPr bwMode="auto">
              <a:xfrm>
                <a:off x="2852" y="3046"/>
                <a:ext cx="730" cy="586"/>
                <a:chOff x="2852" y="3046"/>
                <a:chExt cx="730" cy="586"/>
              </a:xfrm>
            </p:grpSpPr>
            <p:sp>
              <p:nvSpPr>
                <p:cNvPr id="97316" name="AutoShape 36"/>
                <p:cNvSpPr>
                  <a:spLocks noChangeArrowheads="1"/>
                </p:cNvSpPr>
                <p:nvPr/>
              </p:nvSpPr>
              <p:spPr bwMode="auto">
                <a:xfrm>
                  <a:off x="2852" y="3200"/>
                  <a:ext cx="194" cy="144"/>
                </a:xfrm>
                <a:prstGeom prst="star32">
                  <a:avLst>
                    <a:gd name="adj" fmla="val 37500"/>
                  </a:avLst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7317" name="AutoShape 37"/>
                <p:cNvSpPr>
                  <a:spLocks noChangeArrowheads="1"/>
                </p:cNvSpPr>
                <p:nvPr/>
              </p:nvSpPr>
              <p:spPr bwMode="auto">
                <a:xfrm>
                  <a:off x="3325" y="3405"/>
                  <a:ext cx="227" cy="227"/>
                </a:xfrm>
                <a:prstGeom prst="star32">
                  <a:avLst>
                    <a:gd name="adj" fmla="val 37500"/>
                  </a:avLst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7318" name="AutoShape 38"/>
                <p:cNvSpPr>
                  <a:spLocks noChangeArrowheads="1"/>
                </p:cNvSpPr>
                <p:nvPr/>
              </p:nvSpPr>
              <p:spPr bwMode="auto">
                <a:xfrm>
                  <a:off x="3350" y="3046"/>
                  <a:ext cx="232" cy="218"/>
                </a:xfrm>
                <a:prstGeom prst="star32">
                  <a:avLst>
                    <a:gd name="adj" fmla="val 37500"/>
                  </a:avLst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97319" name="AutoShape 39"/>
              <p:cNvSpPr>
                <a:spLocks noChangeArrowheads="1"/>
              </p:cNvSpPr>
              <p:nvPr/>
            </p:nvSpPr>
            <p:spPr bwMode="auto">
              <a:xfrm>
                <a:off x="2336" y="3929"/>
                <a:ext cx="1723" cy="318"/>
              </a:xfrm>
              <a:prstGeom prst="star32">
                <a:avLst>
                  <a:gd name="adj" fmla="val 3750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40" name="CasellaDiTesto 39"/>
          <p:cNvSpPr txBox="1"/>
          <p:nvPr/>
        </p:nvSpPr>
        <p:spPr>
          <a:xfrm>
            <a:off x="214282" y="-24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I meccanismi epigenetici durante i periodi critici dello sviluppo:</a:t>
            </a:r>
          </a:p>
          <a:p>
            <a:pPr algn="ctr"/>
            <a:r>
              <a:rPr lang="it-IT" sz="2000" dirty="0" smtClean="0"/>
              <a:t>La suscettibilità all’induzione visiva delle modifiche </a:t>
            </a:r>
            <a:r>
              <a:rPr lang="it-IT" sz="2000" dirty="0" err="1" smtClean="0"/>
              <a:t>posttraduzionali</a:t>
            </a:r>
            <a:r>
              <a:rPr lang="it-IT" sz="2000" dirty="0" smtClean="0"/>
              <a:t> </a:t>
            </a:r>
            <a:r>
              <a:rPr lang="it-IT" sz="2000" dirty="0" err="1" smtClean="0"/>
              <a:t>istoniche</a:t>
            </a:r>
            <a:r>
              <a:rPr lang="it-IT" sz="2000" dirty="0" smtClean="0"/>
              <a:t>   nella corteccia visiva diminuisce con l’età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Protocollo Behavi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250950"/>
            <a:ext cx="8424863" cy="1601788"/>
          </a:xfrm>
          <a:prstGeom prst="rect">
            <a:avLst/>
          </a:prstGeom>
          <a:noFill/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39713" y="-142900"/>
            <a:ext cx="8904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Che succede se potenziamo farmacologicamente l’acetilazione degli istoni nell’adulto? Si usano due farmaci: l’acido </a:t>
            </a:r>
            <a:r>
              <a:rPr lang="it-IT" sz="2400" b="1" dirty="0" err="1" smtClean="0"/>
              <a:t>valproico</a:t>
            </a:r>
            <a:r>
              <a:rPr lang="it-IT" sz="2400" b="1" dirty="0" smtClean="0"/>
              <a:t> e il butirrato. Entrambi bloccano le </a:t>
            </a:r>
            <a:r>
              <a:rPr lang="it-IT" sz="2400" b="1" dirty="0" err="1" smtClean="0"/>
              <a:t>HDACs</a:t>
            </a:r>
            <a:r>
              <a:rPr lang="it-IT" sz="2400" b="1" dirty="0" smtClean="0"/>
              <a:t> e quindi promuovono l’acetilazione degli istoni</a:t>
            </a:r>
            <a:endParaRPr lang="it-IT" sz="2400" b="1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 rot="5400000">
            <a:off x="3634581" y="2277269"/>
            <a:ext cx="2212975" cy="4313238"/>
            <a:chOff x="216" y="890"/>
            <a:chExt cx="1394" cy="2717"/>
          </a:xfrm>
        </p:grpSpPr>
        <p:sp>
          <p:nvSpPr>
            <p:cNvPr id="166923" name="Text Box 11"/>
            <p:cNvSpPr txBox="1">
              <a:spLocks noChangeAspect="1" noChangeArrowheads="1"/>
            </p:cNvSpPr>
            <p:nvPr/>
          </p:nvSpPr>
          <p:spPr bwMode="auto">
            <a:xfrm rot="-5400000">
              <a:off x="116" y="2790"/>
              <a:ext cx="3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000">
                  <a:latin typeface="Times New Roman" pitchFamily="18" charset="0"/>
                  <a:cs typeface="Arial" charset="0"/>
                </a:rPr>
                <a:t> </a:t>
              </a:r>
              <a:r>
                <a:rPr lang="it-IT" sz="1000">
                  <a:cs typeface="Arial" charset="0"/>
                </a:rPr>
                <a:t>80 cm</a:t>
              </a:r>
              <a:endParaRPr lang="en-US" sz="1000">
                <a:cs typeface="Arial" charset="0"/>
              </a:endParaRPr>
            </a:p>
          </p:txBody>
        </p:sp>
        <p:pic>
          <p:nvPicPr>
            <p:cNvPr id="166924" name="Picture 12" descr="vasc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" y="2134"/>
              <a:ext cx="1193" cy="1463"/>
            </a:xfrm>
            <a:prstGeom prst="rect">
              <a:avLst/>
            </a:prstGeom>
            <a:noFill/>
          </p:spPr>
        </p:pic>
        <p:sp>
          <p:nvSpPr>
            <p:cNvPr id="166925" name="Line 13"/>
            <p:cNvSpPr>
              <a:spLocks noChangeAspect="1" noChangeShapeType="1"/>
            </p:cNvSpPr>
            <p:nvPr/>
          </p:nvSpPr>
          <p:spPr bwMode="auto">
            <a:xfrm>
              <a:off x="593" y="2740"/>
              <a:ext cx="7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6926" name="Line 14"/>
            <p:cNvSpPr>
              <a:spLocks noChangeAspect="1" noChangeShapeType="1"/>
            </p:cNvSpPr>
            <p:nvPr/>
          </p:nvSpPr>
          <p:spPr bwMode="auto">
            <a:xfrm flipH="1">
              <a:off x="1009" y="2277"/>
              <a:ext cx="5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6927" name="Line 15"/>
            <p:cNvSpPr>
              <a:spLocks noChangeAspect="1" noChangeShapeType="1"/>
            </p:cNvSpPr>
            <p:nvPr/>
          </p:nvSpPr>
          <p:spPr bwMode="auto">
            <a:xfrm>
              <a:off x="1514" y="2138"/>
              <a:ext cx="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6928" name="Text Box 16"/>
            <p:cNvSpPr txBox="1">
              <a:spLocks noChangeAspect="1" noChangeArrowheads="1"/>
            </p:cNvSpPr>
            <p:nvPr/>
          </p:nvSpPr>
          <p:spPr bwMode="auto">
            <a:xfrm>
              <a:off x="1066" y="2272"/>
              <a:ext cx="38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900">
                  <a:latin typeface="Times New Roman" pitchFamily="18" charset="0"/>
                  <a:cs typeface="Arial" charset="0"/>
                </a:rPr>
                <a:t> </a:t>
              </a:r>
              <a:r>
                <a:rPr lang="it-IT" sz="900">
                  <a:cs typeface="Arial" charset="0"/>
                </a:rPr>
                <a:t>Hidden </a:t>
              </a:r>
            </a:p>
            <a:p>
              <a:pPr algn="ctr" eaLnBrk="0" hangingPunct="0"/>
              <a:r>
                <a:rPr lang="it-IT" sz="900">
                  <a:cs typeface="Arial" charset="0"/>
                </a:rPr>
                <a:t>Platform</a:t>
              </a:r>
              <a:endParaRPr lang="en-US" sz="900">
                <a:cs typeface="Arial" charset="0"/>
              </a:endParaRPr>
            </a:p>
          </p:txBody>
        </p:sp>
        <p:sp>
          <p:nvSpPr>
            <p:cNvPr id="166929" name="Text Box 17"/>
            <p:cNvSpPr txBox="1">
              <a:spLocks noChangeAspect="1" noChangeArrowheads="1"/>
            </p:cNvSpPr>
            <p:nvPr/>
          </p:nvSpPr>
          <p:spPr bwMode="auto">
            <a:xfrm>
              <a:off x="592" y="2725"/>
              <a:ext cx="4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900">
                  <a:cs typeface="Arial" charset="0"/>
                </a:rPr>
                <a:t>Choice-line</a:t>
              </a:r>
              <a:endParaRPr lang="en-US" sz="900">
                <a:cs typeface="Arial" charset="0"/>
              </a:endParaRPr>
            </a:p>
          </p:txBody>
        </p:sp>
        <p:sp>
          <p:nvSpPr>
            <p:cNvPr id="166930" name="Text Box 18"/>
            <p:cNvSpPr txBox="1">
              <a:spLocks noChangeAspect="1" noChangeArrowheads="1"/>
            </p:cNvSpPr>
            <p:nvPr/>
          </p:nvSpPr>
          <p:spPr bwMode="auto">
            <a:xfrm>
              <a:off x="888" y="3034"/>
              <a:ext cx="3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900">
                  <a:cs typeface="Arial" charset="0"/>
                </a:rPr>
                <a:t>Water</a:t>
              </a:r>
              <a:endParaRPr lang="en-US" sz="900">
                <a:cs typeface="Arial" charset="0"/>
              </a:endParaRPr>
            </a:p>
          </p:txBody>
        </p:sp>
        <p:sp>
          <p:nvSpPr>
            <p:cNvPr id="166931" name="Text Box 19"/>
            <p:cNvSpPr txBox="1">
              <a:spLocks noChangeAspect="1" noChangeArrowheads="1"/>
            </p:cNvSpPr>
            <p:nvPr/>
          </p:nvSpPr>
          <p:spPr bwMode="auto">
            <a:xfrm>
              <a:off x="679" y="2375"/>
              <a:ext cx="3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900">
                  <a:cs typeface="Arial" charset="0"/>
                </a:rPr>
                <a:t>Divider</a:t>
              </a:r>
              <a:endParaRPr lang="en-US" sz="900">
                <a:cs typeface="Arial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17" y="890"/>
              <a:ext cx="1383" cy="941"/>
              <a:chOff x="23" y="890"/>
              <a:chExt cx="1383" cy="993"/>
            </a:xfrm>
          </p:grpSpPr>
          <p:sp>
            <p:nvSpPr>
              <p:cNvPr id="166933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-86" y="1303"/>
                <a:ext cx="3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t-IT" sz="1000"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it-IT" sz="1000">
                    <a:cs typeface="Arial" charset="0"/>
                  </a:rPr>
                  <a:t>55 cm</a:t>
                </a:r>
                <a:endParaRPr lang="en-US" sz="1000">
                  <a:cs typeface="Arial" charset="0"/>
                </a:endParaRPr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212" y="896"/>
                <a:ext cx="1194" cy="987"/>
                <a:chOff x="212" y="896"/>
                <a:chExt cx="1194" cy="987"/>
              </a:xfrm>
            </p:grpSpPr>
            <p:pic>
              <p:nvPicPr>
                <p:cNvPr id="166935" name="Picture 23" descr="stimoli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12" y="896"/>
                  <a:ext cx="1194" cy="987"/>
                </a:xfrm>
                <a:prstGeom prst="rect">
                  <a:avLst/>
                </a:prstGeom>
                <a:noFill/>
              </p:spPr>
            </p:pic>
            <p:sp>
              <p:nvSpPr>
                <p:cNvPr id="166936" name="Text Box 24"/>
                <p:cNvSpPr txBox="1">
                  <a:spLocks noChangeAspect="1" noChangeArrowheads="1"/>
                </p:cNvSpPr>
                <p:nvPr/>
              </p:nvSpPr>
              <p:spPr bwMode="auto">
                <a:xfrm flipH="1">
                  <a:off x="353" y="1677"/>
                  <a:ext cx="381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it-IT" sz="900">
                      <a:cs typeface="Arial" charset="0"/>
                    </a:rPr>
                    <a:t>Water</a:t>
                  </a:r>
                  <a:endParaRPr lang="en-US" sz="900">
                    <a:cs typeface="Arial" charset="0"/>
                  </a:endParaRPr>
                </a:p>
              </p:txBody>
            </p:sp>
            <p:sp>
              <p:nvSpPr>
                <p:cNvPr id="166937" name="Text Box 2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2" y="1675"/>
                  <a:ext cx="502" cy="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lnSpc>
                      <a:spcPct val="75000"/>
                    </a:lnSpc>
                  </a:pPr>
                  <a:r>
                    <a:rPr lang="it-IT" sz="900">
                      <a:cs typeface="Arial" charset="0"/>
                    </a:rPr>
                    <a:t>Hidden </a:t>
                  </a:r>
                </a:p>
                <a:p>
                  <a:pPr algn="ctr" eaLnBrk="0" hangingPunct="0">
                    <a:lnSpc>
                      <a:spcPct val="75000"/>
                    </a:lnSpc>
                  </a:pPr>
                  <a:r>
                    <a:rPr lang="it-IT" sz="900">
                      <a:cs typeface="Arial" charset="0"/>
                    </a:rPr>
                    <a:t>Platform</a:t>
                  </a:r>
                  <a:endParaRPr lang="en-US" sz="900">
                    <a:cs typeface="Arial" charset="0"/>
                  </a:endParaRPr>
                </a:p>
              </p:txBody>
            </p:sp>
          </p:grpSp>
          <p:sp>
            <p:nvSpPr>
              <p:cNvPr id="166938" name="Line 26"/>
              <p:cNvSpPr>
                <a:spLocks noChangeAspect="1" noChangeShapeType="1"/>
              </p:cNvSpPr>
              <p:nvPr/>
            </p:nvSpPr>
            <p:spPr bwMode="auto">
              <a:xfrm>
                <a:off x="177" y="890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66939" name="Line 27"/>
            <p:cNvSpPr>
              <a:spLocks noChangeAspect="1" noChangeShapeType="1"/>
            </p:cNvSpPr>
            <p:nvPr/>
          </p:nvSpPr>
          <p:spPr bwMode="auto">
            <a:xfrm>
              <a:off x="434" y="1956"/>
              <a:ext cx="11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6940" name="Text Box 28"/>
            <p:cNvSpPr txBox="1">
              <a:spLocks noChangeAspect="1" noChangeArrowheads="1"/>
            </p:cNvSpPr>
            <p:nvPr/>
          </p:nvSpPr>
          <p:spPr bwMode="auto">
            <a:xfrm>
              <a:off x="825" y="1918"/>
              <a:ext cx="3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000">
                  <a:cs typeface="Arial" charset="0"/>
                </a:rPr>
                <a:t>80 cm</a:t>
              </a:r>
              <a:endParaRPr lang="en-US" sz="1000">
                <a:cs typeface="Arial" charset="0"/>
              </a:endParaRPr>
            </a:p>
          </p:txBody>
        </p:sp>
        <p:sp>
          <p:nvSpPr>
            <p:cNvPr id="166941" name="Line 29"/>
            <p:cNvSpPr>
              <a:spLocks noChangeAspect="1" noChangeShapeType="1"/>
            </p:cNvSpPr>
            <p:nvPr/>
          </p:nvSpPr>
          <p:spPr bwMode="auto">
            <a:xfrm rot="-5400000">
              <a:off x="-353" y="2884"/>
              <a:ext cx="14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250825" y="6308725"/>
            <a:ext cx="2465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Silingardi </a:t>
            </a:r>
            <a:r>
              <a:rPr lang="it-IT" dirty="0" err="1"/>
              <a:t>et</a:t>
            </a:r>
            <a:r>
              <a:rPr lang="it-IT" dirty="0"/>
              <a:t> al</a:t>
            </a:r>
            <a:r>
              <a:rPr lang="it-IT" dirty="0" smtClean="0"/>
              <a:t>. EJN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84313"/>
            <a:ext cx="9144000" cy="4446587"/>
            <a:chOff x="553" y="1298"/>
            <a:chExt cx="4641" cy="2029"/>
          </a:xfrm>
        </p:grpSpPr>
        <p:graphicFrame>
          <p:nvGraphicFramePr>
            <p:cNvPr id="312323" name="Object 3"/>
            <p:cNvGraphicFramePr>
              <a:graphicFrameLocks noChangeAspect="1"/>
            </p:cNvGraphicFramePr>
            <p:nvPr/>
          </p:nvGraphicFramePr>
          <p:xfrm>
            <a:off x="2979" y="1298"/>
            <a:ext cx="2215" cy="2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4" name="Graph" r:id="rId4" imgW="4030560" imgH="3093120" progId="Origin50.Graph">
                    <p:embed/>
                  </p:oleObj>
                </mc:Choice>
                <mc:Fallback>
                  <p:oleObj name="Graph" r:id="rId4" imgW="4030560" imgH="3093120" progId="Origin50.Grap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9" y="1298"/>
                          <a:ext cx="2215" cy="2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324" name="Text Box 4"/>
            <p:cNvSpPr txBox="1">
              <a:spLocks noChangeArrowheads="1"/>
            </p:cNvSpPr>
            <p:nvPr/>
          </p:nvSpPr>
          <p:spPr bwMode="auto">
            <a:xfrm>
              <a:off x="4527" y="1298"/>
              <a:ext cx="35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>
                  <a:cs typeface="Arial" charset="0"/>
                </a:rPr>
                <a:t>MD eye</a:t>
              </a:r>
            </a:p>
          </p:txBody>
        </p:sp>
        <p:graphicFrame>
          <p:nvGraphicFramePr>
            <p:cNvPr id="312325" name="Object 5"/>
            <p:cNvGraphicFramePr>
              <a:graphicFrameLocks/>
            </p:cNvGraphicFramePr>
            <p:nvPr/>
          </p:nvGraphicFramePr>
          <p:xfrm>
            <a:off x="553" y="1298"/>
            <a:ext cx="2327" cy="2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5" name="Graph" r:id="rId6" imgW="4533120" imgH="3093120" progId="Origin50.Graph">
                    <p:embed/>
                  </p:oleObj>
                </mc:Choice>
                <mc:Fallback>
                  <p:oleObj name="Graph" r:id="rId6" imgW="4533120" imgH="3093120" progId="Origin50.Graph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" y="1298"/>
                          <a:ext cx="2327" cy="20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326" name="Text Box 6"/>
            <p:cNvSpPr txBox="1">
              <a:spLocks noChangeArrowheads="1"/>
            </p:cNvSpPr>
            <p:nvPr/>
          </p:nvSpPr>
          <p:spPr bwMode="auto">
            <a:xfrm>
              <a:off x="2146" y="1298"/>
              <a:ext cx="35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dirty="0">
                  <a:cs typeface="Arial" charset="0"/>
                </a:rPr>
                <a:t>MD </a:t>
              </a:r>
              <a:r>
                <a:rPr lang="it-IT" sz="1200" dirty="0" err="1">
                  <a:cs typeface="Arial" charset="0"/>
                </a:rPr>
                <a:t>eye</a:t>
              </a:r>
              <a:endParaRPr lang="it-IT" sz="1200" dirty="0">
                <a:cs typeface="Arial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18" y="1445"/>
              <a:ext cx="813" cy="350"/>
              <a:chOff x="482" y="1313"/>
              <a:chExt cx="711" cy="257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483" y="1540"/>
                <a:ext cx="111" cy="28"/>
                <a:chOff x="486" y="1517"/>
                <a:chExt cx="111" cy="28"/>
              </a:xfrm>
            </p:grpSpPr>
            <p:sp>
              <p:nvSpPr>
                <p:cNvPr id="312329" name="Line 9"/>
                <p:cNvSpPr>
                  <a:spLocks noChangeShapeType="1"/>
                </p:cNvSpPr>
                <p:nvPr/>
              </p:nvSpPr>
              <p:spPr bwMode="auto">
                <a:xfrm>
                  <a:off x="486" y="1531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30" name="Line 10"/>
                <p:cNvSpPr>
                  <a:spLocks noChangeShapeType="1"/>
                </p:cNvSpPr>
                <p:nvPr/>
              </p:nvSpPr>
              <p:spPr bwMode="auto">
                <a:xfrm>
                  <a:off x="561" y="1531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31" name="Freeform 11"/>
                <p:cNvSpPr>
                  <a:spLocks/>
                </p:cNvSpPr>
                <p:nvPr/>
              </p:nvSpPr>
              <p:spPr bwMode="auto">
                <a:xfrm>
                  <a:off x="527" y="1517"/>
                  <a:ext cx="28" cy="28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9" y="0"/>
                    </a:cxn>
                    <a:cxn ang="0">
                      <a:pos x="57" y="29"/>
                    </a:cxn>
                    <a:cxn ang="0">
                      <a:pos x="29" y="57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57" h="57">
                      <a:moveTo>
                        <a:pt x="0" y="29"/>
                      </a:moveTo>
                      <a:lnTo>
                        <a:pt x="29" y="0"/>
                      </a:lnTo>
                      <a:lnTo>
                        <a:pt x="57" y="29"/>
                      </a:lnTo>
                      <a:lnTo>
                        <a:pt x="29" y="5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12332" name="Rectangle 12"/>
              <p:cNvSpPr>
                <a:spLocks noChangeArrowheads="1"/>
              </p:cNvSpPr>
              <p:nvPr/>
            </p:nvSpPr>
            <p:spPr bwMode="auto">
              <a:xfrm>
                <a:off x="635" y="1519"/>
                <a:ext cx="479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000">
                    <a:solidFill>
                      <a:srgbClr val="000000"/>
                    </a:solidFill>
                    <a:cs typeface="Arial" charset="0"/>
                  </a:rPr>
                  <a:t>Post-treatment</a:t>
                </a:r>
                <a:r>
                  <a:rPr lang="it-IT" sz="600">
                    <a:solidFill>
                      <a:srgbClr val="000000"/>
                    </a:solidFill>
                    <a:cs typeface="Arial" charset="0"/>
                  </a:rPr>
                  <a:t>, failure</a:t>
                </a:r>
                <a:endParaRPr lang="it-IT" sz="1600">
                  <a:cs typeface="Arial" charset="0"/>
                </a:endParaRPr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482" y="1403"/>
                <a:ext cx="111" cy="22"/>
                <a:chOff x="484" y="1380"/>
                <a:chExt cx="111" cy="22"/>
              </a:xfrm>
            </p:grpSpPr>
            <p:sp>
              <p:nvSpPr>
                <p:cNvPr id="312334" name="Line 14"/>
                <p:cNvSpPr>
                  <a:spLocks noChangeShapeType="1"/>
                </p:cNvSpPr>
                <p:nvPr/>
              </p:nvSpPr>
              <p:spPr bwMode="auto">
                <a:xfrm>
                  <a:off x="484" y="1391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35" name="Line 15"/>
                <p:cNvSpPr>
                  <a:spLocks noChangeShapeType="1"/>
                </p:cNvSpPr>
                <p:nvPr/>
              </p:nvSpPr>
              <p:spPr bwMode="auto">
                <a:xfrm>
                  <a:off x="559" y="1391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36" name="Oval 16"/>
                <p:cNvSpPr>
                  <a:spLocks noChangeArrowheads="1"/>
                </p:cNvSpPr>
                <p:nvPr/>
              </p:nvSpPr>
              <p:spPr bwMode="auto">
                <a:xfrm>
                  <a:off x="528" y="1380"/>
                  <a:ext cx="22" cy="22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cs typeface="Arial" charset="0"/>
                  </a:endParaRPr>
                </a:p>
              </p:txBody>
            </p:sp>
          </p:grpSp>
          <p:sp>
            <p:nvSpPr>
              <p:cNvPr id="312337" name="Rectangle 17"/>
              <p:cNvSpPr>
                <a:spLocks noChangeArrowheads="1"/>
              </p:cNvSpPr>
              <p:nvPr/>
            </p:nvSpPr>
            <p:spPr bwMode="auto">
              <a:xfrm>
                <a:off x="635" y="1379"/>
                <a:ext cx="50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000">
                    <a:solidFill>
                      <a:srgbClr val="000000"/>
                    </a:solidFill>
                    <a:cs typeface="Arial" charset="0"/>
                  </a:rPr>
                  <a:t>Pretreatment, failure</a:t>
                </a:r>
                <a:endParaRPr lang="it-IT" sz="2800">
                  <a:cs typeface="Arial" charset="0"/>
                </a:endParaRPr>
              </a:p>
            </p:txBody>
          </p: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482" y="1471"/>
                <a:ext cx="111" cy="28"/>
                <a:chOff x="482" y="1448"/>
                <a:chExt cx="111" cy="28"/>
              </a:xfrm>
            </p:grpSpPr>
            <p:sp>
              <p:nvSpPr>
                <p:cNvPr id="312339" name="Line 19"/>
                <p:cNvSpPr>
                  <a:spLocks noChangeShapeType="1"/>
                </p:cNvSpPr>
                <p:nvPr/>
              </p:nvSpPr>
              <p:spPr bwMode="auto">
                <a:xfrm>
                  <a:off x="482" y="1462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40" name="Line 20"/>
                <p:cNvSpPr>
                  <a:spLocks noChangeShapeType="1"/>
                </p:cNvSpPr>
                <p:nvPr/>
              </p:nvSpPr>
              <p:spPr bwMode="auto">
                <a:xfrm>
                  <a:off x="557" y="1462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41" name="Freeform 21"/>
                <p:cNvSpPr>
                  <a:spLocks/>
                </p:cNvSpPr>
                <p:nvPr/>
              </p:nvSpPr>
              <p:spPr bwMode="auto">
                <a:xfrm>
                  <a:off x="523" y="1448"/>
                  <a:ext cx="28" cy="28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9" y="0"/>
                    </a:cxn>
                    <a:cxn ang="0">
                      <a:pos x="57" y="29"/>
                    </a:cxn>
                    <a:cxn ang="0">
                      <a:pos x="29" y="57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57" h="57">
                      <a:moveTo>
                        <a:pt x="0" y="29"/>
                      </a:moveTo>
                      <a:lnTo>
                        <a:pt x="29" y="0"/>
                      </a:lnTo>
                      <a:lnTo>
                        <a:pt x="57" y="29"/>
                      </a:lnTo>
                      <a:lnTo>
                        <a:pt x="29" y="5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12342" name="Rectangle 22"/>
              <p:cNvSpPr>
                <a:spLocks noChangeArrowheads="1"/>
              </p:cNvSpPr>
              <p:nvPr/>
            </p:nvSpPr>
            <p:spPr bwMode="auto">
              <a:xfrm>
                <a:off x="635" y="1450"/>
                <a:ext cx="54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900">
                    <a:solidFill>
                      <a:srgbClr val="000000"/>
                    </a:solidFill>
                    <a:cs typeface="Arial" charset="0"/>
                  </a:rPr>
                  <a:t>Post-treatment, success</a:t>
                </a:r>
                <a:endParaRPr lang="it-IT" sz="2400">
                  <a:cs typeface="Arial" charset="0"/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483" y="1338"/>
                <a:ext cx="111" cy="22"/>
                <a:chOff x="487" y="1315"/>
                <a:chExt cx="111" cy="22"/>
              </a:xfrm>
            </p:grpSpPr>
            <p:sp>
              <p:nvSpPr>
                <p:cNvPr id="312344" name="Line 24"/>
                <p:cNvSpPr>
                  <a:spLocks noChangeShapeType="1"/>
                </p:cNvSpPr>
                <p:nvPr/>
              </p:nvSpPr>
              <p:spPr bwMode="auto">
                <a:xfrm>
                  <a:off x="487" y="1326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45" name="Line 25"/>
                <p:cNvSpPr>
                  <a:spLocks noChangeShapeType="1"/>
                </p:cNvSpPr>
                <p:nvPr/>
              </p:nvSpPr>
              <p:spPr bwMode="auto">
                <a:xfrm>
                  <a:off x="562" y="1326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46" name="Oval 26"/>
                <p:cNvSpPr>
                  <a:spLocks noChangeArrowheads="1"/>
                </p:cNvSpPr>
                <p:nvPr/>
              </p:nvSpPr>
              <p:spPr bwMode="auto">
                <a:xfrm>
                  <a:off x="531" y="1315"/>
                  <a:ext cx="22" cy="22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cs typeface="Arial" charset="0"/>
                  </a:endParaRPr>
                </a:p>
              </p:txBody>
            </p:sp>
          </p:grpSp>
          <p:sp>
            <p:nvSpPr>
              <p:cNvPr id="312347" name="Rectangle 27"/>
              <p:cNvSpPr>
                <a:spLocks noChangeArrowheads="1"/>
              </p:cNvSpPr>
              <p:nvPr/>
            </p:nvSpPr>
            <p:spPr bwMode="auto">
              <a:xfrm>
                <a:off x="635" y="1313"/>
                <a:ext cx="55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000">
                    <a:solidFill>
                      <a:srgbClr val="000000"/>
                    </a:solidFill>
                    <a:cs typeface="Arial" charset="0"/>
                  </a:rPr>
                  <a:t>Pretreatment, success</a:t>
                </a:r>
                <a:endParaRPr lang="it-IT" sz="2800">
                  <a:cs typeface="Arial" charset="0"/>
                </a:endParaRPr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351" y="1452"/>
              <a:ext cx="797" cy="347"/>
              <a:chOff x="482" y="1313"/>
              <a:chExt cx="699" cy="255"/>
            </a:xfrm>
          </p:grpSpPr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483" y="1540"/>
                <a:ext cx="111" cy="28"/>
                <a:chOff x="486" y="1517"/>
                <a:chExt cx="111" cy="28"/>
              </a:xfrm>
            </p:grpSpPr>
            <p:sp>
              <p:nvSpPr>
                <p:cNvPr id="312350" name="Line 30"/>
                <p:cNvSpPr>
                  <a:spLocks noChangeShapeType="1"/>
                </p:cNvSpPr>
                <p:nvPr/>
              </p:nvSpPr>
              <p:spPr bwMode="auto">
                <a:xfrm>
                  <a:off x="486" y="1531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51" name="Line 31"/>
                <p:cNvSpPr>
                  <a:spLocks noChangeShapeType="1"/>
                </p:cNvSpPr>
                <p:nvPr/>
              </p:nvSpPr>
              <p:spPr bwMode="auto">
                <a:xfrm>
                  <a:off x="561" y="1531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52" name="Freeform 32"/>
                <p:cNvSpPr>
                  <a:spLocks/>
                </p:cNvSpPr>
                <p:nvPr/>
              </p:nvSpPr>
              <p:spPr bwMode="auto">
                <a:xfrm>
                  <a:off x="527" y="1517"/>
                  <a:ext cx="28" cy="28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9" y="0"/>
                    </a:cxn>
                    <a:cxn ang="0">
                      <a:pos x="57" y="29"/>
                    </a:cxn>
                    <a:cxn ang="0">
                      <a:pos x="29" y="57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57" h="57">
                      <a:moveTo>
                        <a:pt x="0" y="29"/>
                      </a:moveTo>
                      <a:lnTo>
                        <a:pt x="29" y="0"/>
                      </a:lnTo>
                      <a:lnTo>
                        <a:pt x="57" y="29"/>
                      </a:lnTo>
                      <a:lnTo>
                        <a:pt x="29" y="5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12353" name="Rectangle 33"/>
              <p:cNvSpPr>
                <a:spLocks noChangeArrowheads="1"/>
              </p:cNvSpPr>
              <p:nvPr/>
            </p:nvSpPr>
            <p:spPr bwMode="auto">
              <a:xfrm>
                <a:off x="635" y="1519"/>
                <a:ext cx="50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900">
                    <a:solidFill>
                      <a:srgbClr val="000000"/>
                    </a:solidFill>
                    <a:cs typeface="Arial" charset="0"/>
                  </a:rPr>
                  <a:t>Post-treatment, failure</a:t>
                </a:r>
                <a:endParaRPr lang="it-IT" sz="2400">
                  <a:cs typeface="Arial" charset="0"/>
                </a:endParaRPr>
              </a:p>
            </p:txBody>
          </p: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482" y="1403"/>
                <a:ext cx="111" cy="22"/>
                <a:chOff x="484" y="1380"/>
                <a:chExt cx="111" cy="22"/>
              </a:xfrm>
            </p:grpSpPr>
            <p:sp>
              <p:nvSpPr>
                <p:cNvPr id="312355" name="Line 35"/>
                <p:cNvSpPr>
                  <a:spLocks noChangeShapeType="1"/>
                </p:cNvSpPr>
                <p:nvPr/>
              </p:nvSpPr>
              <p:spPr bwMode="auto">
                <a:xfrm>
                  <a:off x="484" y="1391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56" name="Line 36"/>
                <p:cNvSpPr>
                  <a:spLocks noChangeShapeType="1"/>
                </p:cNvSpPr>
                <p:nvPr/>
              </p:nvSpPr>
              <p:spPr bwMode="auto">
                <a:xfrm>
                  <a:off x="559" y="1391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57" name="Oval 37"/>
                <p:cNvSpPr>
                  <a:spLocks noChangeArrowheads="1"/>
                </p:cNvSpPr>
                <p:nvPr/>
              </p:nvSpPr>
              <p:spPr bwMode="auto">
                <a:xfrm>
                  <a:off x="528" y="1380"/>
                  <a:ext cx="22" cy="22"/>
                </a:xfrm>
                <a:prstGeom prst="ellipse">
                  <a:avLst/>
                </a:prstGeom>
                <a:solidFill>
                  <a:srgbClr val="B2B2B2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cs typeface="Arial" charset="0"/>
                  </a:endParaRPr>
                </a:p>
              </p:txBody>
            </p:sp>
          </p:grpSp>
          <p:sp>
            <p:nvSpPr>
              <p:cNvPr id="312358" name="Rectangle 38"/>
              <p:cNvSpPr>
                <a:spLocks noChangeArrowheads="1"/>
              </p:cNvSpPr>
              <p:nvPr/>
            </p:nvSpPr>
            <p:spPr bwMode="auto">
              <a:xfrm>
                <a:off x="635" y="1379"/>
                <a:ext cx="46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900">
                    <a:solidFill>
                      <a:srgbClr val="000000"/>
                    </a:solidFill>
                    <a:cs typeface="Arial" charset="0"/>
                  </a:rPr>
                  <a:t>Pretreatment, failure</a:t>
                </a:r>
                <a:endParaRPr lang="it-IT" sz="2400">
                  <a:cs typeface="Arial" charset="0"/>
                </a:endParaRPr>
              </a:p>
            </p:txBody>
          </p: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482" y="1471"/>
                <a:ext cx="111" cy="28"/>
                <a:chOff x="482" y="1448"/>
                <a:chExt cx="111" cy="28"/>
              </a:xfrm>
            </p:grpSpPr>
            <p:sp>
              <p:nvSpPr>
                <p:cNvPr id="312360" name="Line 40"/>
                <p:cNvSpPr>
                  <a:spLocks noChangeShapeType="1"/>
                </p:cNvSpPr>
                <p:nvPr/>
              </p:nvSpPr>
              <p:spPr bwMode="auto">
                <a:xfrm>
                  <a:off x="482" y="1462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61" name="Line 41"/>
                <p:cNvSpPr>
                  <a:spLocks noChangeShapeType="1"/>
                </p:cNvSpPr>
                <p:nvPr/>
              </p:nvSpPr>
              <p:spPr bwMode="auto">
                <a:xfrm>
                  <a:off x="557" y="1462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62" name="Freeform 42"/>
                <p:cNvSpPr>
                  <a:spLocks/>
                </p:cNvSpPr>
                <p:nvPr/>
              </p:nvSpPr>
              <p:spPr bwMode="auto">
                <a:xfrm>
                  <a:off x="523" y="1448"/>
                  <a:ext cx="28" cy="28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9" y="0"/>
                    </a:cxn>
                    <a:cxn ang="0">
                      <a:pos x="57" y="29"/>
                    </a:cxn>
                    <a:cxn ang="0">
                      <a:pos x="29" y="57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57" h="57">
                      <a:moveTo>
                        <a:pt x="0" y="29"/>
                      </a:moveTo>
                      <a:lnTo>
                        <a:pt x="29" y="0"/>
                      </a:lnTo>
                      <a:lnTo>
                        <a:pt x="57" y="29"/>
                      </a:lnTo>
                      <a:lnTo>
                        <a:pt x="29" y="5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12363" name="Rectangle 43"/>
              <p:cNvSpPr>
                <a:spLocks noChangeArrowheads="1"/>
              </p:cNvSpPr>
              <p:nvPr/>
            </p:nvSpPr>
            <p:spPr bwMode="auto">
              <a:xfrm>
                <a:off x="635" y="1450"/>
                <a:ext cx="54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900">
                    <a:solidFill>
                      <a:srgbClr val="000000"/>
                    </a:solidFill>
                    <a:cs typeface="Arial" charset="0"/>
                  </a:rPr>
                  <a:t>Post-treatment, success</a:t>
                </a:r>
                <a:endParaRPr lang="it-IT" sz="2400">
                  <a:cs typeface="Arial" charset="0"/>
                </a:endParaRPr>
              </a:p>
            </p:txBody>
          </p: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483" y="1338"/>
                <a:ext cx="111" cy="22"/>
                <a:chOff x="487" y="1315"/>
                <a:chExt cx="111" cy="22"/>
              </a:xfrm>
            </p:grpSpPr>
            <p:sp>
              <p:nvSpPr>
                <p:cNvPr id="312365" name="Line 45"/>
                <p:cNvSpPr>
                  <a:spLocks noChangeShapeType="1"/>
                </p:cNvSpPr>
                <p:nvPr/>
              </p:nvSpPr>
              <p:spPr bwMode="auto">
                <a:xfrm>
                  <a:off x="487" y="1326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66" name="Line 46"/>
                <p:cNvSpPr>
                  <a:spLocks noChangeShapeType="1"/>
                </p:cNvSpPr>
                <p:nvPr/>
              </p:nvSpPr>
              <p:spPr bwMode="auto">
                <a:xfrm>
                  <a:off x="562" y="1326"/>
                  <a:ext cx="3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2367" name="Oval 47"/>
                <p:cNvSpPr>
                  <a:spLocks noChangeArrowheads="1"/>
                </p:cNvSpPr>
                <p:nvPr/>
              </p:nvSpPr>
              <p:spPr bwMode="auto">
                <a:xfrm>
                  <a:off x="531" y="1315"/>
                  <a:ext cx="22" cy="22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cs typeface="Arial" charset="0"/>
                  </a:endParaRPr>
                </a:p>
              </p:txBody>
            </p:sp>
          </p:grpSp>
          <p:sp>
            <p:nvSpPr>
              <p:cNvPr id="312368" name="Rectangle 48"/>
              <p:cNvSpPr>
                <a:spLocks noChangeArrowheads="1"/>
              </p:cNvSpPr>
              <p:nvPr/>
            </p:nvSpPr>
            <p:spPr bwMode="auto">
              <a:xfrm>
                <a:off x="635" y="1313"/>
                <a:ext cx="50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900">
                    <a:solidFill>
                      <a:srgbClr val="000000"/>
                    </a:solidFill>
                    <a:cs typeface="Arial" charset="0"/>
                  </a:rPr>
                  <a:t>Pretreatment, success</a:t>
                </a:r>
                <a:endParaRPr lang="it-IT" sz="2400">
                  <a:cs typeface="Arial" charset="0"/>
                </a:endParaRPr>
              </a:p>
            </p:txBody>
          </p:sp>
        </p:grpSp>
      </p:grpSp>
      <p:sp>
        <p:nvSpPr>
          <p:cNvPr id="312369" name="Text Box 49"/>
          <p:cNvSpPr txBox="1">
            <a:spLocks noChangeArrowheads="1"/>
          </p:cNvSpPr>
          <p:nvPr/>
        </p:nvSpPr>
        <p:spPr bwMode="auto">
          <a:xfrm>
            <a:off x="1743075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12370" name="Text Box 50"/>
          <p:cNvSpPr txBox="1">
            <a:spLocks noChangeArrowheads="1"/>
          </p:cNvSpPr>
          <p:nvPr/>
        </p:nvSpPr>
        <p:spPr bwMode="auto">
          <a:xfrm>
            <a:off x="369889" y="188913"/>
            <a:ext cx="82026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Il trattamento con inibitori delle HDAC nell’adulto promuove il recupero dagli effetti delle deprivazione monoculare nell’adulto</a:t>
            </a:r>
            <a:endParaRPr lang="it-IT" sz="2400" b="1" dirty="0"/>
          </a:p>
        </p:txBody>
      </p:sp>
      <p:sp>
        <p:nvSpPr>
          <p:cNvPr id="312371" name="Text Box 51"/>
          <p:cNvSpPr txBox="1">
            <a:spLocks noChangeArrowheads="1"/>
          </p:cNvSpPr>
          <p:nvPr/>
        </p:nvSpPr>
        <p:spPr bwMode="auto">
          <a:xfrm>
            <a:off x="250825" y="6308725"/>
            <a:ext cx="2077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Silingardi </a:t>
            </a:r>
            <a:r>
              <a:rPr lang="it-IT" dirty="0" err="1"/>
              <a:t>et</a:t>
            </a:r>
            <a:r>
              <a:rPr lang="it-IT" dirty="0"/>
              <a:t> al. </a:t>
            </a:r>
            <a:r>
              <a:rPr lang="it-IT" dirty="0" smtClean="0"/>
              <a:t>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400819" cy="5143536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0" y="6143644"/>
            <a:ext cx="762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100" dirty="0" smtClean="0"/>
              <a:t>Gene </a:t>
            </a:r>
            <a:r>
              <a:rPr lang="en-US" sz="1100" dirty="0"/>
              <a:t>priming and desensitization. In addition to regulating the steady-state expression levels of certain genes, cocaine induces latent effects at many other genes, which alter their </a:t>
            </a:r>
            <a:r>
              <a:rPr lang="en-US" sz="1100" dirty="0" err="1"/>
              <a:t>inducibility</a:t>
            </a:r>
            <a:r>
              <a:rPr lang="en-US" sz="1100" dirty="0"/>
              <a:t> in response to a subsequent stimulus. 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470680" y="0"/>
            <a:ext cx="8202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Meccanismi epigenetici nella dipendenza da droga: La risposta molecolare allo stimolo droga dipende dalla storia procedente di abuso di droga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21442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Wd=withdrawal</a:t>
            </a:r>
            <a:r>
              <a:rPr lang="it-IT" dirty="0" smtClean="0"/>
              <a:t> cioè </a:t>
            </a:r>
            <a:r>
              <a:rPr lang="it-IT" dirty="0" err="1" smtClean="0"/>
              <a:t>abbanodno</a:t>
            </a:r>
            <a:r>
              <a:rPr lang="it-IT" dirty="0" smtClean="0"/>
              <a:t> della droga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285728"/>
            <a:ext cx="86128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Utilizzando questo modello si è visto che</a:t>
            </a:r>
          </a:p>
          <a:p>
            <a:endParaRPr lang="it-IT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t-IT" b="1" dirty="0" smtClean="0"/>
              <a:t>Vi è una correlazione tra </a:t>
            </a:r>
            <a:r>
              <a:rPr lang="it-IT" b="1" dirty="0" err="1" smtClean="0"/>
              <a:t>iper</a:t>
            </a:r>
            <a:r>
              <a:rPr lang="it-IT" b="1" dirty="0" smtClean="0"/>
              <a:t> e ipoacetilazione ed alti o bassi livelli di espressione, ma spesso questa correlazione non c’è. Ciò è da interpretare nel contesto del codice </a:t>
            </a:r>
            <a:r>
              <a:rPr lang="it-IT" b="1" dirty="0" err="1" smtClean="0"/>
              <a:t>combinatoriale</a:t>
            </a:r>
            <a:r>
              <a:rPr lang="it-IT" b="1" dirty="0" smtClean="0"/>
              <a:t> </a:t>
            </a:r>
            <a:r>
              <a:rPr lang="it-IT" b="1" dirty="0" err="1" smtClean="0"/>
              <a:t>istonico</a:t>
            </a:r>
            <a:endParaRPr lang="it-IT" b="1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it-IT" b="1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t-IT" b="1" dirty="0" smtClean="0"/>
              <a:t> Gli effetti degli inibitori delle HDAC sono bifasici: inizialmente potenziano la risposta comportamentale alla cocaina ma cronicamente proteggono. La prima fase è probabilmente dovuta al aumento della plasticità </a:t>
            </a:r>
            <a:r>
              <a:rPr lang="it-IT" b="1" dirty="0" err="1" smtClean="0"/>
              <a:t>maladattativa</a:t>
            </a:r>
            <a:r>
              <a:rPr lang="it-IT" b="1" dirty="0" smtClean="0"/>
              <a:t> indotta dalla droga. A lungo andare però se il sistema rimane plastico può anche </a:t>
            </a:r>
            <a:r>
              <a:rPr lang="it-IT" b="1" dirty="0" err="1" smtClean="0"/>
              <a:t>riuovere</a:t>
            </a:r>
            <a:r>
              <a:rPr lang="it-IT" b="1" dirty="0" smtClean="0"/>
              <a:t> o attenuare la traccia di memoria per la droga preesistente </a:t>
            </a:r>
          </a:p>
          <a:p>
            <a:pPr marL="342900" indent="-342900">
              <a:buAutoNum type="arabicPeriod"/>
            </a:pPr>
            <a:r>
              <a:rPr lang="it-IT" b="1" dirty="0" smtClean="0"/>
              <a:t> I fattori che determinano questa complessità sono probabilmente: </a:t>
            </a:r>
          </a:p>
          <a:p>
            <a:pPr marL="342900" indent="-342900"/>
            <a:endParaRPr lang="it-IT" dirty="0" smtClean="0"/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Le cinetiche gene-specifiche di attivazione dell’acetilazione (es. su </a:t>
            </a:r>
            <a:r>
              <a:rPr lang="it-IT" dirty="0" err="1" smtClean="0"/>
              <a:t>c-fos</a:t>
            </a:r>
            <a:r>
              <a:rPr lang="it-IT" dirty="0" smtClean="0"/>
              <a:t> è transiente su </a:t>
            </a:r>
            <a:r>
              <a:rPr lang="it-IT" dirty="0" err="1" smtClean="0"/>
              <a:t>bdnf</a:t>
            </a:r>
            <a:r>
              <a:rPr lang="it-IT" dirty="0" smtClean="0"/>
              <a:t> è durevole)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L’interazione dei meccanismi di acetilazione con altri meccanismi di regolazione epigenetica come la metilazione degli istoni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La differente azione delle singole HDAC nella risposta alla cocaina: es. HDAC1 KO mostrano </a:t>
            </a:r>
            <a:r>
              <a:rPr lang="it-IT" dirty="0" err="1" smtClean="0"/>
              <a:t>iperattivazione</a:t>
            </a:r>
            <a:r>
              <a:rPr lang="it-IT" dirty="0" smtClean="0"/>
              <a:t> mentre le HDAC 5 KO  mostrano ipoattivazione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dirty="0" smtClean="0"/>
              <a:t>Questo è il quadro che si ottiene nell’</a:t>
            </a:r>
            <a:r>
              <a:rPr lang="it-IT" dirty="0" err="1" smtClean="0"/>
              <a:t>accumbens</a:t>
            </a:r>
            <a:r>
              <a:rPr lang="it-IT" dirty="0" smtClean="0"/>
              <a:t>, e le altre strutture cerebrali?</a:t>
            </a:r>
          </a:p>
          <a:p>
            <a:pPr marL="800100" lvl="1" indent="-342900">
              <a:buFont typeface="+mj-lt"/>
              <a:buAutoNum type="alphaLcParenR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4315" y="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it-IT" sz="3200" dirty="0" smtClean="0"/>
              <a:t>4. Le modifiche epigenetiche come traccia latente di memoria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1144588"/>
            <a:ext cx="4006850" cy="4805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181" y="6083118"/>
            <a:ext cx="8783637" cy="774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57789" tIns="78894" rIns="157789" bIns="78894">
            <a:spAutoFit/>
          </a:bodyPr>
          <a:lstStyle/>
          <a:p>
            <a:pPr algn="ctr" defTabSz="1577975" eaLnBrk="0" hangingPunct="0"/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Mapping chromosomal regions with differential DNA </a:t>
            </a:r>
            <a:r>
              <a:rPr lang="en-GB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methylation</a:t>
            </a: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in MZ twins by using comparative genomic hybridization for </a:t>
            </a:r>
            <a:r>
              <a:rPr lang="en-GB" sz="2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methylated</a:t>
            </a: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6344"/>
            <a:ext cx="79533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14282" y="142852"/>
            <a:ext cx="903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Le interazioni geni-ambiente nelle patologie cerebrali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50825" y="1700213"/>
            <a:ext cx="84963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800" i="1" dirty="0"/>
              <a:t>Non è solo il genotipo a determinare un fenotipo più o meno vulnerabile verso i fattori di rischio ambientali  ma anche l’ambiente </a:t>
            </a:r>
            <a:r>
              <a:rPr lang="it-IT" sz="2800" i="1" dirty="0" smtClean="0"/>
              <a:t>stesso (specialmente durante lo sviluppo)</a:t>
            </a:r>
            <a:endParaRPr lang="it-IT" sz="2800" i="1" dirty="0"/>
          </a:p>
          <a:p>
            <a:pPr algn="ctr"/>
            <a:endParaRPr lang="it-IT" sz="2800" i="1" dirty="0"/>
          </a:p>
          <a:p>
            <a:pPr algn="ctr"/>
            <a:endParaRPr lang="it-IT" sz="2800" i="1" dirty="0"/>
          </a:p>
          <a:p>
            <a:r>
              <a:rPr lang="it-IT" sz="1800" dirty="0"/>
              <a:t>… </a:t>
            </a:r>
            <a:r>
              <a:rPr lang="it-IT" sz="1800" dirty="0" err="1"/>
              <a:t>Epigenetics</a:t>
            </a:r>
            <a:r>
              <a:rPr lang="it-IT" sz="1800" dirty="0"/>
              <a:t> </a:t>
            </a:r>
            <a:r>
              <a:rPr lang="it-IT" sz="1800" dirty="0" err="1"/>
              <a:t>represents</a:t>
            </a:r>
            <a:r>
              <a:rPr lang="it-IT" sz="1800" dirty="0"/>
              <a:t> a </a:t>
            </a:r>
            <a:r>
              <a:rPr lang="it-IT" sz="1800" dirty="0" err="1"/>
              <a:t>third</a:t>
            </a:r>
            <a:r>
              <a:rPr lang="it-IT" sz="1800" dirty="0"/>
              <a:t> </a:t>
            </a:r>
            <a:r>
              <a:rPr lang="it-IT" sz="1800" dirty="0" err="1"/>
              <a:t>general</a:t>
            </a:r>
            <a:r>
              <a:rPr lang="it-IT" sz="1800" dirty="0"/>
              <a:t> </a:t>
            </a:r>
            <a:r>
              <a:rPr lang="it-IT" sz="1800" dirty="0" err="1"/>
              <a:t>type</a:t>
            </a:r>
            <a:r>
              <a:rPr lang="it-IT" sz="1800" dirty="0"/>
              <a:t> </a:t>
            </a:r>
            <a:r>
              <a:rPr lang="it-IT" sz="1800" dirty="0" err="1"/>
              <a:t>of</a:t>
            </a:r>
            <a:r>
              <a:rPr lang="it-IT" sz="1800" dirty="0"/>
              <a:t> </a:t>
            </a:r>
            <a:r>
              <a:rPr lang="it-IT" sz="1800" dirty="0" err="1"/>
              <a:t>mechanism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likely</a:t>
            </a:r>
            <a:r>
              <a:rPr lang="it-IT" sz="1800" dirty="0"/>
              <a:t> </a:t>
            </a:r>
            <a:r>
              <a:rPr lang="it-IT" sz="1800" dirty="0" err="1"/>
              <a:t>contributes</a:t>
            </a:r>
            <a:r>
              <a:rPr lang="it-IT" sz="1800" dirty="0"/>
              <a:t> </a:t>
            </a:r>
            <a:r>
              <a:rPr lang="it-IT" sz="1800" dirty="0" err="1"/>
              <a:t>to</a:t>
            </a:r>
            <a:r>
              <a:rPr lang="it-IT" sz="1800" dirty="0"/>
              <a:t> </a:t>
            </a:r>
            <a:r>
              <a:rPr lang="it-IT" sz="1800" dirty="0" err="1"/>
              <a:t>each</a:t>
            </a:r>
            <a:r>
              <a:rPr lang="it-IT" sz="1800" dirty="0"/>
              <a:t> </a:t>
            </a:r>
            <a:r>
              <a:rPr lang="it-IT" sz="1800" dirty="0" err="1"/>
              <a:t>individual</a:t>
            </a:r>
            <a:r>
              <a:rPr lang="it-IT" sz="1800" dirty="0"/>
              <a:t>'s </a:t>
            </a:r>
            <a:r>
              <a:rPr lang="it-IT" sz="1800" dirty="0" err="1"/>
              <a:t>unique</a:t>
            </a:r>
            <a:r>
              <a:rPr lang="it-IT" sz="1800" dirty="0"/>
              <a:t> </a:t>
            </a:r>
            <a:r>
              <a:rPr lang="it-IT" sz="1800" dirty="0" err="1"/>
              <a:t>vulnerability</a:t>
            </a:r>
            <a:r>
              <a:rPr lang="it-IT" sz="1800" dirty="0"/>
              <a:t> or </a:t>
            </a:r>
            <a:r>
              <a:rPr lang="it-IT" sz="1800" dirty="0" err="1"/>
              <a:t>resistance</a:t>
            </a:r>
            <a:r>
              <a:rPr lang="it-IT" sz="1800" dirty="0"/>
              <a:t> </a:t>
            </a:r>
            <a:r>
              <a:rPr lang="it-IT" sz="1800" dirty="0" err="1"/>
              <a:t>to</a:t>
            </a:r>
            <a:r>
              <a:rPr lang="it-IT" sz="1800" dirty="0"/>
              <a:t> a </a:t>
            </a:r>
            <a:r>
              <a:rPr lang="it-IT" sz="1800" dirty="0" err="1"/>
              <a:t>psychiatric</a:t>
            </a:r>
            <a:r>
              <a:rPr lang="it-IT" sz="1800" dirty="0"/>
              <a:t> </a:t>
            </a:r>
            <a:r>
              <a:rPr lang="it-IT" sz="1800" dirty="0" err="1"/>
              <a:t>disturbance</a:t>
            </a:r>
            <a:r>
              <a:rPr lang="it-IT" sz="1800" dirty="0"/>
              <a:t>.[…] </a:t>
            </a:r>
            <a:r>
              <a:rPr lang="it-IT" sz="1800" dirty="0" err="1"/>
              <a:t>Epigenetic</a:t>
            </a:r>
            <a:r>
              <a:rPr lang="it-IT" sz="1800" dirty="0"/>
              <a:t> </a:t>
            </a:r>
            <a:r>
              <a:rPr lang="it-IT" sz="1800" dirty="0" err="1"/>
              <a:t>changes</a:t>
            </a:r>
            <a:r>
              <a:rPr lang="it-IT" sz="1800" dirty="0"/>
              <a:t> </a:t>
            </a:r>
            <a:r>
              <a:rPr lang="it-IT" sz="1800" dirty="0" err="1"/>
              <a:t>offer</a:t>
            </a:r>
            <a:r>
              <a:rPr lang="it-IT" sz="1800" dirty="0"/>
              <a:t> a </a:t>
            </a:r>
            <a:r>
              <a:rPr lang="it-IT" sz="1800" dirty="0" err="1" smtClean="0"/>
              <a:t>mechanism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</a:t>
            </a:r>
            <a:r>
              <a:rPr lang="it-IT" sz="1800" dirty="0" err="1"/>
              <a:t>which</a:t>
            </a:r>
            <a:r>
              <a:rPr lang="it-IT" sz="1800" dirty="0"/>
              <a:t> </a:t>
            </a:r>
            <a:r>
              <a:rPr lang="it-IT" sz="1800" dirty="0" err="1"/>
              <a:t>environmental</a:t>
            </a:r>
            <a:r>
              <a:rPr lang="it-IT" sz="1800" dirty="0"/>
              <a:t> </a:t>
            </a:r>
            <a:r>
              <a:rPr lang="it-IT" sz="1800" dirty="0" err="1"/>
              <a:t>experiences</a:t>
            </a:r>
            <a:r>
              <a:rPr lang="it-IT" sz="1800" dirty="0"/>
              <a:t> can </a:t>
            </a:r>
            <a:r>
              <a:rPr lang="it-IT" sz="1800" dirty="0" err="1"/>
              <a:t>modify</a:t>
            </a:r>
            <a:r>
              <a:rPr lang="it-IT" sz="1800" dirty="0"/>
              <a:t> gene </a:t>
            </a:r>
            <a:r>
              <a:rPr lang="it-IT" sz="1800" dirty="0" err="1"/>
              <a:t>function</a:t>
            </a:r>
            <a:r>
              <a:rPr lang="it-IT" sz="1800" dirty="0"/>
              <a:t> in the </a:t>
            </a:r>
            <a:r>
              <a:rPr lang="it-IT" sz="1800" dirty="0" err="1"/>
              <a:t>absence</a:t>
            </a:r>
            <a:r>
              <a:rPr lang="it-IT" sz="1800" dirty="0"/>
              <a:t> </a:t>
            </a:r>
            <a:r>
              <a:rPr lang="it-IT" sz="1800" dirty="0" err="1"/>
              <a:t>of</a:t>
            </a:r>
            <a:r>
              <a:rPr lang="it-IT" sz="1800" dirty="0"/>
              <a:t> DNA </a:t>
            </a:r>
            <a:r>
              <a:rPr lang="it-IT" sz="1800" dirty="0" err="1"/>
              <a:t>sequence</a:t>
            </a:r>
            <a:r>
              <a:rPr lang="it-IT" sz="1800" dirty="0"/>
              <a:t> </a:t>
            </a:r>
            <a:r>
              <a:rPr lang="it-IT" sz="1800" dirty="0" err="1"/>
              <a:t>changes</a:t>
            </a:r>
            <a:r>
              <a:rPr lang="it-IT" sz="1800" dirty="0"/>
              <a:t> …..  </a:t>
            </a:r>
          </a:p>
          <a:p>
            <a:r>
              <a:rPr lang="it-IT" sz="1800" dirty="0"/>
              <a:t>							</a:t>
            </a:r>
            <a:r>
              <a:rPr lang="it-IT" sz="1800" dirty="0" err="1"/>
              <a:t>Nestler</a:t>
            </a:r>
            <a:r>
              <a:rPr lang="it-IT" sz="1800" dirty="0"/>
              <a:t>, E</a:t>
            </a:r>
          </a:p>
          <a:p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4315" y="21429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  anche l’</a:t>
            </a:r>
            <a:r>
              <a:rPr lang="it-IT" sz="2400" dirty="0" err="1" smtClean="0"/>
              <a:t>epigenoma</a:t>
            </a:r>
            <a:r>
              <a:rPr lang="it-IT" sz="2400" dirty="0" smtClean="0"/>
              <a:t> , già presente o indotto dall’ambiente, determina lo stato funzionale del genoma </a:t>
            </a:r>
            <a:r>
              <a:rPr lang="it-IT" sz="2400" dirty="0" err="1" smtClean="0"/>
              <a:t>quindi……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55" y="0"/>
            <a:ext cx="568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289241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800" dirty="0" smtClean="0"/>
              <a:t>La programmazione materna della risposta allo stress (</a:t>
            </a:r>
            <a:r>
              <a:rPr lang="it-IT" sz="2800" dirty="0" err="1" smtClean="0"/>
              <a:t>Meaney</a:t>
            </a:r>
            <a:r>
              <a:rPr lang="it-IT" sz="2800" dirty="0" smtClean="0"/>
              <a:t>)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Cosa sono i meccanismi epigenetici?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Varie definizioni; un definizione attuale li classifica come i meccanismi capaci di alterare l’espressione genica senza variare la sequenza del DNA</a:t>
            </a:r>
          </a:p>
          <a:p>
            <a:endParaRPr lang="it-IT" dirty="0" smtClean="0"/>
          </a:p>
          <a:p>
            <a:r>
              <a:rPr lang="it-IT" dirty="0" smtClean="0"/>
              <a:t>Questi meccanismi utilizzano una varietà di effettori e di regolazioni molecolari a livello del DNA che portano ad un </a:t>
            </a:r>
            <a:r>
              <a:rPr lang="it-IT" dirty="0" err="1" smtClean="0"/>
              <a:t>riarrangiamento</a:t>
            </a:r>
            <a:r>
              <a:rPr lang="it-IT" dirty="0" smtClean="0"/>
              <a:t> della cromatina.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 dirty="0" smtClean="0"/>
              <a:t>La TSA (un inibitore delle HDAC) elimina l’effetto materno sull’espressione del </a:t>
            </a:r>
            <a:r>
              <a:rPr lang="it-IT" sz="1800" b="1" dirty="0"/>
              <a:t>GR </a:t>
            </a:r>
            <a:r>
              <a:rPr lang="it-IT" sz="1800" b="1" dirty="0" err="1" smtClean="0"/>
              <a:t>ippocampale</a:t>
            </a:r>
            <a:r>
              <a:rPr lang="it-IT" sz="1800" b="1" dirty="0" smtClean="0"/>
              <a:t> e sulla </a:t>
            </a:r>
            <a:r>
              <a:rPr lang="it-IT" sz="1800" b="1" smtClean="0"/>
              <a:t>risposta ormonale allo </a:t>
            </a:r>
            <a:r>
              <a:rPr lang="it-IT" sz="1800" b="1" dirty="0"/>
              <a:t>stress.</a:t>
            </a:r>
          </a:p>
          <a:p>
            <a:r>
              <a:rPr lang="it-IT" sz="1200" b="1" dirty="0"/>
              <a:t>a</a:t>
            </a:r>
            <a:r>
              <a:rPr lang="it-IT" sz="1200" dirty="0"/>
              <a:t>) Top: a </a:t>
            </a:r>
            <a:r>
              <a:rPr lang="it-IT" sz="1200" dirty="0" err="1"/>
              <a:t>representative</a:t>
            </a:r>
            <a:r>
              <a:rPr lang="it-IT" sz="1200" dirty="0"/>
              <a:t> western </a:t>
            </a:r>
            <a:r>
              <a:rPr lang="it-IT" sz="1200" dirty="0" err="1"/>
              <a:t>blot</a:t>
            </a:r>
            <a:r>
              <a:rPr lang="it-IT" sz="1200" dirty="0"/>
              <a:t> </a:t>
            </a:r>
            <a:r>
              <a:rPr lang="it-IT" sz="1200" dirty="0" err="1"/>
              <a:t>showing</a:t>
            </a:r>
            <a:r>
              <a:rPr lang="it-IT" sz="1200" dirty="0"/>
              <a:t> </a:t>
            </a:r>
            <a:r>
              <a:rPr lang="it-IT" sz="1200" dirty="0" err="1"/>
              <a:t>absolute</a:t>
            </a:r>
            <a:r>
              <a:rPr lang="it-IT" sz="1200" dirty="0"/>
              <a:t> </a:t>
            </a:r>
            <a:r>
              <a:rPr lang="it-IT" sz="1200" dirty="0" err="1"/>
              <a:t>levels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</a:t>
            </a:r>
            <a:r>
              <a:rPr lang="it-IT" sz="1200" dirty="0" err="1"/>
              <a:t>electrophoresed</a:t>
            </a:r>
            <a:r>
              <a:rPr lang="it-IT" sz="1200" dirty="0"/>
              <a:t> </a:t>
            </a:r>
            <a:r>
              <a:rPr lang="it-IT" sz="1200" dirty="0" err="1"/>
              <a:t>hippocampal</a:t>
            </a:r>
            <a:r>
              <a:rPr lang="it-IT" sz="1200" dirty="0"/>
              <a:t> GR </a:t>
            </a:r>
            <a:r>
              <a:rPr lang="it-IT" sz="1200" dirty="0" err="1"/>
              <a:t>immunoreactivity</a:t>
            </a:r>
            <a:r>
              <a:rPr lang="it-IT" sz="1200" dirty="0"/>
              <a:t> (IR) </a:t>
            </a:r>
            <a:r>
              <a:rPr lang="it-IT" sz="1200" dirty="0" err="1"/>
              <a:t>from</a:t>
            </a:r>
            <a:r>
              <a:rPr lang="it-IT" sz="1200" dirty="0"/>
              <a:t> </a:t>
            </a:r>
            <a:r>
              <a:rPr lang="it-IT" sz="1200" dirty="0" err="1"/>
              <a:t>vehicle-</a:t>
            </a:r>
            <a:r>
              <a:rPr lang="it-IT" sz="1200" dirty="0"/>
              <a:t> and TSA (100 ng/ml)</a:t>
            </a:r>
            <a:r>
              <a:rPr lang="it-IT" sz="1200" dirty="0" err="1"/>
              <a:t>-treated</a:t>
            </a:r>
            <a:r>
              <a:rPr lang="it-IT" sz="1200" dirty="0"/>
              <a:t> </a:t>
            </a:r>
            <a:r>
              <a:rPr lang="it-IT" sz="1200" dirty="0" err="1"/>
              <a:t>adult</a:t>
            </a:r>
            <a:r>
              <a:rPr lang="it-IT" sz="1200" dirty="0"/>
              <a:t> </a:t>
            </a:r>
            <a:r>
              <a:rPr lang="it-IT" sz="1200" dirty="0" err="1"/>
              <a:t>offspring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high- or </a:t>
            </a:r>
            <a:r>
              <a:rPr lang="it-IT" sz="1200" dirty="0" err="1"/>
              <a:t>low-LG-ABN</a:t>
            </a:r>
            <a:r>
              <a:rPr lang="it-IT" sz="1200" dirty="0"/>
              <a:t> </a:t>
            </a:r>
            <a:r>
              <a:rPr lang="it-IT" sz="1200" dirty="0" err="1"/>
              <a:t>mothers</a:t>
            </a:r>
            <a:r>
              <a:rPr lang="it-IT" sz="1200" dirty="0"/>
              <a:t>. </a:t>
            </a:r>
            <a:r>
              <a:rPr lang="it-IT" sz="1200" dirty="0" err="1"/>
              <a:t>Molecular</a:t>
            </a:r>
            <a:r>
              <a:rPr lang="it-IT" sz="1200" dirty="0"/>
              <a:t> </a:t>
            </a:r>
            <a:r>
              <a:rPr lang="it-IT" sz="1200" dirty="0" err="1"/>
              <a:t>weight</a:t>
            </a:r>
            <a:r>
              <a:rPr lang="it-IT" sz="1200" dirty="0"/>
              <a:t> </a:t>
            </a:r>
            <a:r>
              <a:rPr lang="it-IT" sz="1200" dirty="0" err="1"/>
              <a:t>markers</a:t>
            </a:r>
            <a:r>
              <a:rPr lang="it-IT" sz="1200" dirty="0"/>
              <a:t> (</a:t>
            </a:r>
            <a:r>
              <a:rPr lang="it-IT" sz="1200" dirty="0" err="1"/>
              <a:t>SeeBlue</a:t>
            </a:r>
            <a:r>
              <a:rPr lang="it-IT" sz="1200" dirty="0"/>
              <a:t>, Santa Cruz </a:t>
            </a:r>
            <a:r>
              <a:rPr lang="it-IT" sz="1200" dirty="0" err="1"/>
              <a:t>Biotech</a:t>
            </a:r>
            <a:r>
              <a:rPr lang="it-IT" sz="1200" dirty="0"/>
              <a:t>) </a:t>
            </a:r>
            <a:r>
              <a:rPr lang="it-IT" sz="1200" dirty="0" err="1"/>
              <a:t>correspond</a:t>
            </a:r>
            <a:r>
              <a:rPr lang="it-IT" sz="1200" dirty="0"/>
              <a:t> </a:t>
            </a:r>
            <a:r>
              <a:rPr lang="it-IT" sz="1200" dirty="0" err="1"/>
              <a:t>to</a:t>
            </a:r>
            <a:r>
              <a:rPr lang="it-IT" sz="1200" dirty="0"/>
              <a:t> a single major band at 92 </a:t>
            </a:r>
            <a:r>
              <a:rPr lang="it-IT" sz="1200" dirty="0" err="1"/>
              <a:t>kDa</a:t>
            </a:r>
            <a:r>
              <a:rPr lang="it-IT" sz="1200" dirty="0"/>
              <a:t>. The middle </a:t>
            </a:r>
            <a:r>
              <a:rPr lang="it-IT" sz="1200" dirty="0" err="1"/>
              <a:t>panel</a:t>
            </a:r>
            <a:r>
              <a:rPr lang="it-IT" sz="1200" dirty="0"/>
              <a:t> </a:t>
            </a:r>
            <a:r>
              <a:rPr lang="it-IT" sz="1200" dirty="0" err="1"/>
              <a:t>shows</a:t>
            </a:r>
            <a:r>
              <a:rPr lang="it-IT" sz="1200" dirty="0"/>
              <a:t> the membrane </a:t>
            </a:r>
            <a:r>
              <a:rPr lang="it-IT" sz="1200" dirty="0" err="1"/>
              <a:t>reprobed</a:t>
            </a:r>
            <a:r>
              <a:rPr lang="it-IT" sz="1200" dirty="0"/>
              <a:t> </a:t>
            </a:r>
            <a:r>
              <a:rPr lang="it-IT" sz="1200" dirty="0" err="1"/>
              <a:t>for</a:t>
            </a:r>
            <a:r>
              <a:rPr lang="it-IT" sz="1200" dirty="0"/>
              <a:t>    </a:t>
            </a:r>
            <a:r>
              <a:rPr lang="it-IT" sz="1200" dirty="0" err="1"/>
              <a:t>-tubulin</a:t>
            </a:r>
            <a:r>
              <a:rPr lang="it-IT" sz="1200" dirty="0"/>
              <a:t> IR, </a:t>
            </a:r>
            <a:r>
              <a:rPr lang="it-IT" sz="1200" dirty="0" err="1"/>
              <a:t>illustrating</a:t>
            </a:r>
            <a:r>
              <a:rPr lang="it-IT" sz="1200" dirty="0"/>
              <a:t> </a:t>
            </a:r>
            <a:r>
              <a:rPr lang="it-IT" sz="1200" dirty="0" err="1"/>
              <a:t>absolute</a:t>
            </a:r>
            <a:r>
              <a:rPr lang="it-IT" sz="1200" dirty="0"/>
              <a:t> </a:t>
            </a:r>
            <a:r>
              <a:rPr lang="it-IT" sz="1200" dirty="0" err="1"/>
              <a:t>levels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</a:t>
            </a:r>
            <a:r>
              <a:rPr lang="it-IT" sz="1200" dirty="0" err="1"/>
              <a:t>electrophoresed</a:t>
            </a:r>
            <a:r>
              <a:rPr lang="it-IT" sz="1200" dirty="0"/>
              <a:t> </a:t>
            </a:r>
            <a:r>
              <a:rPr lang="it-IT" sz="1200" dirty="0" err="1"/>
              <a:t>hippocampal</a:t>
            </a:r>
            <a:r>
              <a:rPr lang="it-IT" sz="1200" dirty="0"/>
              <a:t> </a:t>
            </a:r>
            <a:r>
              <a:rPr lang="it-IT" sz="1200" dirty="0" err="1"/>
              <a:t>protein</a:t>
            </a:r>
            <a:r>
              <a:rPr lang="it-IT" sz="1200" dirty="0"/>
              <a:t> </a:t>
            </a:r>
            <a:r>
              <a:rPr lang="it-IT" sz="1200" dirty="0" err="1"/>
              <a:t>bound</a:t>
            </a:r>
            <a:r>
              <a:rPr lang="it-IT" sz="1200" dirty="0"/>
              <a:t> </a:t>
            </a:r>
            <a:r>
              <a:rPr lang="it-IT" sz="1200" dirty="0" err="1"/>
              <a:t>to</a:t>
            </a:r>
            <a:r>
              <a:rPr lang="it-IT" sz="1200" dirty="0"/>
              <a:t> the transfer membrane. </a:t>
            </a:r>
            <a:r>
              <a:rPr lang="it-IT" sz="1200" dirty="0" err="1"/>
              <a:t>Molecular</a:t>
            </a:r>
            <a:r>
              <a:rPr lang="it-IT" sz="1200" dirty="0"/>
              <a:t> </a:t>
            </a:r>
            <a:r>
              <a:rPr lang="it-IT" sz="1200" dirty="0" err="1"/>
              <a:t>weight</a:t>
            </a:r>
            <a:r>
              <a:rPr lang="it-IT" sz="1200" dirty="0"/>
              <a:t> </a:t>
            </a:r>
            <a:r>
              <a:rPr lang="it-IT" sz="1200" dirty="0" err="1"/>
              <a:t>markers</a:t>
            </a:r>
            <a:r>
              <a:rPr lang="it-IT" sz="1200" dirty="0"/>
              <a:t> </a:t>
            </a:r>
            <a:r>
              <a:rPr lang="it-IT" sz="1200" dirty="0" err="1"/>
              <a:t>correspond</a:t>
            </a:r>
            <a:r>
              <a:rPr lang="it-IT" sz="1200" dirty="0"/>
              <a:t> </a:t>
            </a:r>
            <a:r>
              <a:rPr lang="it-IT" sz="1200" dirty="0" err="1"/>
              <a:t>to</a:t>
            </a:r>
            <a:r>
              <a:rPr lang="it-IT" sz="1200" dirty="0"/>
              <a:t> a single major band at    60 </a:t>
            </a:r>
            <a:r>
              <a:rPr lang="it-IT" sz="1200" dirty="0" err="1"/>
              <a:t>kDa</a:t>
            </a:r>
            <a:r>
              <a:rPr lang="it-IT" sz="1200" dirty="0"/>
              <a:t> and the </a:t>
            </a:r>
            <a:r>
              <a:rPr lang="it-IT" sz="1200" dirty="0" err="1"/>
              <a:t>intensity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the </a:t>
            </a:r>
            <a:r>
              <a:rPr lang="it-IT" sz="1200" dirty="0" err="1"/>
              <a:t>signal</a:t>
            </a:r>
            <a:r>
              <a:rPr lang="it-IT" sz="1200" dirty="0"/>
              <a:t>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similar</a:t>
            </a:r>
            <a:r>
              <a:rPr lang="it-IT" sz="1200" dirty="0"/>
              <a:t> in </a:t>
            </a:r>
            <a:r>
              <a:rPr lang="it-IT" sz="1200" dirty="0" err="1"/>
              <a:t>all</a:t>
            </a:r>
            <a:r>
              <a:rPr lang="it-IT" sz="1200" dirty="0"/>
              <a:t> </a:t>
            </a:r>
            <a:r>
              <a:rPr lang="it-IT" sz="1200" dirty="0" err="1"/>
              <a:t>lanes</a:t>
            </a:r>
            <a:r>
              <a:rPr lang="it-IT" sz="1200" dirty="0"/>
              <a:t>. The </a:t>
            </a:r>
            <a:r>
              <a:rPr lang="it-IT" sz="1200" dirty="0" err="1"/>
              <a:t>lower</a:t>
            </a:r>
            <a:r>
              <a:rPr lang="it-IT" sz="1200" dirty="0"/>
              <a:t> </a:t>
            </a:r>
            <a:r>
              <a:rPr lang="it-IT" sz="1200" dirty="0" err="1"/>
              <a:t>panel</a:t>
            </a:r>
            <a:r>
              <a:rPr lang="it-IT" sz="1200" dirty="0"/>
              <a:t> </a:t>
            </a:r>
            <a:r>
              <a:rPr lang="it-IT" sz="1200" dirty="0" err="1"/>
              <a:t>shows</a:t>
            </a:r>
            <a:r>
              <a:rPr lang="it-IT" sz="1200" dirty="0"/>
              <a:t> quantitative </a:t>
            </a:r>
            <a:r>
              <a:rPr lang="it-IT" sz="1200" dirty="0" err="1"/>
              <a:t>densitometric</a:t>
            </a:r>
            <a:r>
              <a:rPr lang="it-IT" sz="1200" dirty="0"/>
              <a:t> </a:t>
            </a:r>
            <a:r>
              <a:rPr lang="it-IT" sz="1200" dirty="0" err="1"/>
              <a:t>analysis</a:t>
            </a:r>
            <a:r>
              <a:rPr lang="it-IT" sz="1200" dirty="0"/>
              <a:t> (relative </a:t>
            </a:r>
            <a:r>
              <a:rPr lang="it-IT" sz="1200" dirty="0" err="1"/>
              <a:t>optical</a:t>
            </a:r>
            <a:r>
              <a:rPr lang="it-IT" sz="1200" dirty="0"/>
              <a:t> density, ROD) </a:t>
            </a:r>
            <a:r>
              <a:rPr lang="it-IT" sz="1200" dirty="0" err="1"/>
              <a:t>of</a:t>
            </a:r>
            <a:r>
              <a:rPr lang="it-IT" sz="1200" dirty="0"/>
              <a:t> GR IR </a:t>
            </a:r>
            <a:r>
              <a:rPr lang="it-IT" sz="1200" dirty="0" err="1"/>
              <a:t>levels</a:t>
            </a:r>
            <a:r>
              <a:rPr lang="it-IT" sz="1200" dirty="0"/>
              <a:t> </a:t>
            </a:r>
            <a:r>
              <a:rPr lang="it-IT" sz="1200" dirty="0" err="1"/>
              <a:t>from</a:t>
            </a:r>
            <a:r>
              <a:rPr lang="it-IT" sz="1200" dirty="0"/>
              <a:t> </a:t>
            </a:r>
            <a:r>
              <a:rPr lang="it-IT" sz="1200" dirty="0" err="1"/>
              <a:t>samples</a:t>
            </a:r>
            <a:r>
              <a:rPr lang="it-IT" sz="1200" dirty="0"/>
              <a:t> (</a:t>
            </a:r>
            <a:r>
              <a:rPr lang="it-IT" sz="1200" i="1" dirty="0"/>
              <a:t>n</a:t>
            </a:r>
            <a:r>
              <a:rPr lang="it-IT" sz="1200" dirty="0"/>
              <a:t> = 5 </a:t>
            </a:r>
            <a:r>
              <a:rPr lang="it-IT" sz="1200" dirty="0" err="1"/>
              <a:t>animals</a:t>
            </a:r>
            <a:r>
              <a:rPr lang="it-IT" sz="1200" dirty="0"/>
              <a:t>/</a:t>
            </a:r>
            <a:r>
              <a:rPr lang="it-IT" sz="1200" dirty="0" err="1"/>
              <a:t>group</a:t>
            </a:r>
            <a:r>
              <a:rPr lang="it-IT" sz="1200" dirty="0"/>
              <a:t>; </a:t>
            </a:r>
            <a:r>
              <a:rPr lang="it-IT" sz="1200" dirty="0" err="1"/>
              <a:t>*</a:t>
            </a:r>
            <a:r>
              <a:rPr lang="it-IT" sz="1200" i="1" dirty="0" err="1"/>
              <a:t>P</a:t>
            </a:r>
            <a:r>
              <a:rPr lang="it-IT" sz="1200" dirty="0"/>
              <a:t> &lt; 0.001). (</a:t>
            </a:r>
            <a:r>
              <a:rPr lang="it-IT" sz="1200" b="1" dirty="0"/>
              <a:t>b</a:t>
            </a:r>
            <a:r>
              <a:rPr lang="it-IT" sz="1200" dirty="0"/>
              <a:t>) Plasma corticosterone responses</a:t>
            </a:r>
            <a:r>
              <a:rPr lang="it-IT" sz="1200" dirty="0">
                <a:hlinkClick r:id="rId2"/>
              </a:rPr>
              <a:t>7</a:t>
            </a:r>
            <a:r>
              <a:rPr lang="it-IT" sz="1200" dirty="0"/>
              <a:t> (</a:t>
            </a:r>
            <a:r>
              <a:rPr lang="it-IT" sz="1200" dirty="0" err="1"/>
              <a:t>mean</a:t>
            </a:r>
            <a:r>
              <a:rPr lang="it-IT" sz="1200" dirty="0"/>
              <a:t>     </a:t>
            </a:r>
            <a:r>
              <a:rPr lang="it-IT" sz="1200" dirty="0" err="1"/>
              <a:t>s.e.m.</a:t>
            </a:r>
            <a:r>
              <a:rPr lang="it-IT" sz="1200" dirty="0"/>
              <a:t>) </a:t>
            </a:r>
            <a:r>
              <a:rPr lang="it-IT" sz="1200" dirty="0" err="1"/>
              <a:t>to</a:t>
            </a:r>
            <a:r>
              <a:rPr lang="it-IT" sz="1200" dirty="0"/>
              <a:t> a 20-min </a:t>
            </a:r>
            <a:r>
              <a:rPr lang="it-IT" sz="1200" dirty="0" err="1"/>
              <a:t>period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</a:t>
            </a:r>
            <a:r>
              <a:rPr lang="it-IT" sz="1200" dirty="0" err="1"/>
              <a:t>restraint</a:t>
            </a:r>
            <a:r>
              <a:rPr lang="it-IT" sz="1200" dirty="0"/>
              <a:t> stress (</a:t>
            </a:r>
            <a:r>
              <a:rPr lang="it-IT" sz="1200" dirty="0" err="1"/>
              <a:t>solid</a:t>
            </a:r>
            <a:r>
              <a:rPr lang="it-IT" sz="1200" dirty="0"/>
              <a:t> bar) in </a:t>
            </a:r>
            <a:r>
              <a:rPr lang="it-IT" sz="1200" dirty="0" err="1"/>
              <a:t>vehicle-</a:t>
            </a:r>
            <a:r>
              <a:rPr lang="it-IT" sz="1200" dirty="0"/>
              <a:t> and TSA (100 ng/ml)</a:t>
            </a:r>
            <a:r>
              <a:rPr lang="it-IT" sz="1200" dirty="0" err="1"/>
              <a:t>-treated</a:t>
            </a:r>
            <a:r>
              <a:rPr lang="it-IT" sz="1200" dirty="0"/>
              <a:t> </a:t>
            </a:r>
            <a:r>
              <a:rPr lang="it-IT" sz="1200" dirty="0" err="1"/>
              <a:t>adult</a:t>
            </a:r>
            <a:r>
              <a:rPr lang="it-IT" sz="1200" dirty="0"/>
              <a:t> </a:t>
            </a:r>
            <a:r>
              <a:rPr lang="it-IT" sz="1200" dirty="0" err="1"/>
              <a:t>offspring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high- or </a:t>
            </a:r>
            <a:r>
              <a:rPr lang="it-IT" sz="1200" dirty="0" err="1"/>
              <a:t>low-LG-ABN</a:t>
            </a:r>
            <a:r>
              <a:rPr lang="it-IT" sz="1200" dirty="0"/>
              <a:t> </a:t>
            </a:r>
            <a:r>
              <a:rPr lang="it-IT" sz="1200" dirty="0" err="1"/>
              <a:t>mothers</a:t>
            </a:r>
            <a:r>
              <a:rPr lang="it-IT" sz="1200" dirty="0"/>
              <a:t> (</a:t>
            </a:r>
            <a:r>
              <a:rPr lang="it-IT" sz="1200" i="1" dirty="0"/>
              <a:t>n</a:t>
            </a:r>
            <a:r>
              <a:rPr lang="it-IT" sz="1200" dirty="0"/>
              <a:t> = 10 </a:t>
            </a:r>
            <a:r>
              <a:rPr lang="it-IT" sz="1200" dirty="0" err="1"/>
              <a:t>animals</a:t>
            </a:r>
            <a:r>
              <a:rPr lang="it-IT" sz="1200" dirty="0"/>
              <a:t>/</a:t>
            </a:r>
            <a:r>
              <a:rPr lang="it-IT" sz="1200" dirty="0" err="1"/>
              <a:t>group</a:t>
            </a:r>
            <a:r>
              <a:rPr lang="it-IT" sz="1200" dirty="0"/>
              <a:t>; </a:t>
            </a:r>
            <a:r>
              <a:rPr lang="it-IT" sz="1200" dirty="0" err="1"/>
              <a:t>*</a:t>
            </a:r>
            <a:r>
              <a:rPr lang="it-IT" sz="1200" i="1" dirty="0" err="1"/>
              <a:t>P</a:t>
            </a:r>
            <a:r>
              <a:rPr lang="it-IT" sz="1200" dirty="0"/>
              <a:t> &lt; 0.01).</a:t>
            </a:r>
          </a:p>
          <a:p>
            <a:endParaRPr lang="it-IT" sz="1200" dirty="0"/>
          </a:p>
        </p:txBody>
      </p:sp>
      <p:pic>
        <p:nvPicPr>
          <p:cNvPr id="222211" name="Picture 3" descr="plusmi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613" y="2917825"/>
            <a:ext cx="66675" cy="66675"/>
          </a:xfrm>
          <a:prstGeom prst="rect">
            <a:avLst/>
          </a:prstGeom>
          <a:noFill/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4"/>
          <a:srcRect b="47273"/>
          <a:stretch>
            <a:fillRect/>
          </a:stretch>
        </p:blipFill>
        <p:spPr bwMode="auto">
          <a:xfrm>
            <a:off x="101600" y="2894013"/>
            <a:ext cx="41465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/>
          <a:srcRect t="57272"/>
          <a:stretch>
            <a:fillRect/>
          </a:stretch>
        </p:blipFill>
        <p:spPr bwMode="auto">
          <a:xfrm>
            <a:off x="4673600" y="2924175"/>
            <a:ext cx="41465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4" name="Picture 6" descr="appro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2833688"/>
            <a:ext cx="104775" cy="95250"/>
          </a:xfrm>
          <a:prstGeom prst="rect">
            <a:avLst/>
          </a:prstGeom>
          <a:noFill/>
        </p:spPr>
      </p:pic>
      <p:pic>
        <p:nvPicPr>
          <p:cNvPr id="222215" name="Picture 7" descr="plusmin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481513"/>
            <a:ext cx="66675" cy="6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14161"/>
            <a:ext cx="5024451" cy="2829153"/>
          </a:xfrm>
          <a:prstGeom prst="rect">
            <a:avLst/>
          </a:prstGeom>
          <a:noFill/>
        </p:spPr>
      </p:pic>
      <p:pic>
        <p:nvPicPr>
          <p:cNvPr id="53252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711"/>
            <a:ext cx="8572500" cy="242887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3916924"/>
            <a:ext cx="4223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Methylation</a:t>
            </a:r>
            <a:r>
              <a:rPr lang="en-US" dirty="0" smtClean="0"/>
              <a:t> of the </a:t>
            </a:r>
            <a:r>
              <a:rPr lang="en-US" i="1" dirty="0" smtClean="0"/>
              <a:t>NR3C1</a:t>
            </a:r>
            <a:r>
              <a:rPr lang="en-US" dirty="0" smtClean="0"/>
              <a:t> promoter region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3" y="71414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In suicidi che avevano avuto maltrattamento da piccoli ma non in controlli o in suicidi non abusati da piccoli abbiamo la metilazione dello stesso promotore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282" y="207365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Anche nell’adulto l’esperienza può lasciare una traccia epigenetica che determina una maggiore sensibilità ad un “insulto ambientale”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La teoria della “</a:t>
            </a:r>
            <a:r>
              <a:rPr lang="it-IT" sz="2400" dirty="0" err="1" smtClean="0"/>
              <a:t>molecular</a:t>
            </a:r>
            <a:r>
              <a:rPr lang="it-IT" sz="2400" dirty="0" smtClean="0"/>
              <a:t> </a:t>
            </a:r>
            <a:r>
              <a:rPr lang="it-IT" sz="2400" dirty="0" err="1" smtClean="0"/>
              <a:t>scar</a:t>
            </a:r>
            <a:r>
              <a:rPr lang="it-IT" sz="2400" dirty="0" smtClean="0"/>
              <a:t>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441" y="357166"/>
            <a:ext cx="6867525" cy="94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214282" y="0"/>
            <a:ext cx="81439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400" dirty="0" smtClean="0"/>
              <a:t>Il paradigma del social </a:t>
            </a:r>
            <a:r>
              <a:rPr lang="it-IT" sz="2400" dirty="0" err="1" smtClean="0"/>
              <a:t>defeat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0"/>
            <a:ext cx="9144000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it-IT" sz="2800"/>
              <a:t>A Role for Repressive Histone Methylation in Cocaine-Induced Vulnerability to Stress</a:t>
            </a:r>
          </a:p>
          <a:p>
            <a:pPr algn="ctr"/>
            <a:endParaRPr lang="it-IT" sz="2800"/>
          </a:p>
          <a:p>
            <a:pPr algn="ctr" eaLnBrk="0" hangingPunct="0"/>
            <a:r>
              <a:rPr lang="it-IT" sz="2000" b="1"/>
              <a:t>Herbert E. Covington III, Ian Maze, HaoSheng Sun, Howard M. Bomze, Kristine D. DeMaio, Emma Y. Wu, David M. Dietz, Mary K Lobo, Subroto Ghose, Ezekiel Mouzon, Rachael L. Neve, Carol A. Tamminga, Eric J. Nestler</a:t>
            </a:r>
          </a:p>
          <a:p>
            <a:pPr algn="ctr" eaLnBrk="0" hangingPunct="0"/>
            <a:endParaRPr lang="it-IT" sz="2000" b="1"/>
          </a:p>
          <a:p>
            <a:pPr eaLnBrk="0" hangingPunct="0"/>
            <a:r>
              <a:rPr lang="it-IT" b="1" baseline="30000"/>
              <a:t>  </a:t>
            </a:r>
            <a:r>
              <a:rPr lang="it-IT" b="1"/>
              <a:t>Neuron 2011</a:t>
            </a:r>
          </a:p>
          <a:p>
            <a:pPr eaLnBrk="0" hangingPunct="0"/>
            <a:endParaRPr lang="it-IT" b="1"/>
          </a:p>
          <a:p>
            <a:pPr eaLnBrk="0" hangingPunct="0"/>
            <a:endParaRPr lang="it-IT" b="1"/>
          </a:p>
          <a:p>
            <a:pPr algn="ctr" eaLnBrk="0" hangingPunct="0"/>
            <a:r>
              <a:rPr lang="it-IT" b="1"/>
              <a:t>Substance abuse increases an individual's vulnerability to stress-related illnesses, which is presumably mediated by drug-induced neural adaptations that alter subsequent responses to stress. Here, the authors identify repressive histone methylation in nucleus accumbens (NAc), an important brain reward region, as a key mechanism linking cocaine exposure to increased stress vulnerability.</a:t>
            </a:r>
            <a:r>
              <a:rPr lang="it-IT"/>
              <a:t> </a:t>
            </a:r>
          </a:p>
        </p:txBody>
      </p:sp>
      <p:pic>
        <p:nvPicPr>
          <p:cNvPr id="184325" name="Picture 5" descr="Corresponding Author Contact Inform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2200" y="3611563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166688"/>
            <a:ext cx="868838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0" y="142852"/>
            <a:ext cx="315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/>
              <a:t>Covington </a:t>
            </a:r>
            <a:r>
              <a:rPr lang="it-IT" dirty="0" err="1"/>
              <a:t>et</a:t>
            </a:r>
            <a:r>
              <a:rPr lang="it-IT" dirty="0"/>
              <a:t> al., 2011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0035" y="2857496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 si  applica un protocollo moderato di social </a:t>
            </a:r>
            <a:r>
              <a:rPr lang="it-IT" dirty="0" err="1" smtClean="0"/>
              <a:t>defeat</a:t>
            </a:r>
            <a:r>
              <a:rPr lang="it-IT" dirty="0" smtClean="0"/>
              <a:t> (7 giorni) non si induce la comparsa  di sintomi di depressione a meno che il protocollo non sia stato preceduto  da un periodo di assunzione di cocaina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286512" y="428604"/>
            <a:ext cx="2071702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597578"/>
            <a:ext cx="8174064" cy="606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6286512" y="3272569"/>
            <a:ext cx="2780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si effettua un protocollo di social </a:t>
            </a:r>
            <a:r>
              <a:rPr lang="it-IT" dirty="0" err="1" smtClean="0"/>
              <a:t>defeat</a:t>
            </a:r>
            <a:r>
              <a:rPr lang="it-IT" dirty="0" smtClean="0"/>
              <a:t> lungo e poi si induce l’espressione nell’</a:t>
            </a:r>
            <a:r>
              <a:rPr lang="it-IT" dirty="0" err="1" smtClean="0"/>
              <a:t>accumbens</a:t>
            </a:r>
            <a:r>
              <a:rPr lang="it-IT" dirty="0" smtClean="0"/>
              <a:t> o di controllo (GFP) oppure di G9A, </a:t>
            </a:r>
            <a:r>
              <a:rPr lang="it-IT" dirty="0" err="1" smtClean="0"/>
              <a:t>un’enzima</a:t>
            </a:r>
            <a:r>
              <a:rPr lang="it-IT" dirty="0" smtClean="0"/>
              <a:t> che induce la metilazione degli istoni. IL G9A blocca la formazione dei sintomi depressivi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86775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6572264" y="214290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G9A previene anche la facilitazione  indotta dalla cocaina sull’induzione dei sintomi depressivi da parte di un social </a:t>
            </a:r>
            <a:r>
              <a:rPr lang="it-IT" dirty="0" err="1" smtClean="0"/>
              <a:t>defeat</a:t>
            </a:r>
            <a:r>
              <a:rPr lang="it-IT" dirty="0" smtClean="0"/>
              <a:t> moderato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565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785794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 meccanismi epigenetici sono coinvolti anche nelle differenze individuali nella resistenza (</a:t>
            </a:r>
            <a:r>
              <a:rPr lang="it-IT" sz="2400" dirty="0" err="1" smtClean="0"/>
              <a:t>resilience</a:t>
            </a:r>
            <a:r>
              <a:rPr lang="it-IT" sz="2400" dirty="0" smtClean="0"/>
              <a:t>) allo stress, si possono fare protocolli di social </a:t>
            </a:r>
            <a:r>
              <a:rPr lang="it-IT" sz="2400" dirty="0" err="1" smtClean="0"/>
              <a:t>defeat</a:t>
            </a:r>
            <a:r>
              <a:rPr lang="it-IT" sz="2400" dirty="0" smtClean="0"/>
              <a:t> che inducono risposte  depressive solo in un sottoinsieme dei topi dividendo così una popolazione vulnerabile da una resiliente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In questi studi la presenza di una vulnerabilità è definita dalla comparsa di </a:t>
            </a:r>
            <a:r>
              <a:rPr lang="it-IT" sz="2400" dirty="0" err="1" smtClean="0"/>
              <a:t>evitamento</a:t>
            </a:r>
            <a:r>
              <a:rPr lang="it-IT" sz="2400" dirty="0" smtClean="0"/>
              <a:t> </a:t>
            </a:r>
            <a:r>
              <a:rPr lang="en-US" sz="2400" dirty="0" err="1" smtClean="0"/>
              <a:t>sociale</a:t>
            </a:r>
            <a:r>
              <a:rPr lang="en-US" sz="2400" dirty="0" smtClean="0"/>
              <a:t>, </a:t>
            </a:r>
            <a:r>
              <a:rPr lang="en-US" sz="2400" dirty="0" err="1" smtClean="0"/>
              <a:t>anedonia</a:t>
            </a:r>
            <a:r>
              <a:rPr lang="en-US" sz="2400" dirty="0" smtClean="0"/>
              <a:t> e </a:t>
            </a:r>
            <a:r>
              <a:rPr lang="en-US" sz="2400" dirty="0" err="1" smtClean="0"/>
              <a:t>sindrome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metabolica</a:t>
            </a:r>
            <a:r>
              <a:rPr lang="en-US" sz="2400" dirty="0" smtClean="0"/>
              <a:t> a </a:t>
            </a:r>
            <a:r>
              <a:rPr lang="en-US" sz="2400" dirty="0" err="1" smtClean="0"/>
              <a:t>seguito</a:t>
            </a:r>
            <a:r>
              <a:rPr lang="en-US" sz="2400" dirty="0" smtClean="0"/>
              <a:t> di </a:t>
            </a:r>
            <a:r>
              <a:rPr lang="en-US" sz="2400" dirty="0" err="1" smtClean="0"/>
              <a:t>uno</a:t>
            </a:r>
            <a:r>
              <a:rPr lang="en-US" sz="2400" dirty="0" smtClean="0"/>
              <a:t> stress </a:t>
            </a:r>
            <a:r>
              <a:rPr lang="en-US" sz="2400" dirty="0" err="1" smtClean="0"/>
              <a:t>indotto</a:t>
            </a:r>
            <a:r>
              <a:rPr lang="en-US" sz="2400" dirty="0" smtClean="0"/>
              <a:t> con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protocollo</a:t>
            </a:r>
            <a:r>
              <a:rPr lang="en-US" sz="2400" dirty="0" smtClean="0"/>
              <a:t> del social defeat. 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2876" y="4786322"/>
            <a:ext cx="8358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Nei topi che resistono allo stress vengono attivati programmi di espressione genica diversi da quelli dei topi suscettibili in quanto sono indotte modifiche epigenetiche differenti. </a:t>
            </a:r>
          </a:p>
          <a:p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err="1" smtClean="0"/>
              <a:t>resiliency</a:t>
            </a:r>
            <a:r>
              <a:rPr lang="it-IT" dirty="0" smtClean="0"/>
              <a:t> è un fenomeno attivo!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08461" y="292396"/>
            <a:ext cx="672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smtClean="0"/>
              <a:t>Epigenetics is involved in….</a:t>
            </a:r>
            <a:endParaRPr lang="en-AU" b="1" dirty="0"/>
          </a:p>
        </p:txBody>
      </p:sp>
      <p:sp>
        <p:nvSpPr>
          <p:cNvPr id="6" name="Rettangolo 5"/>
          <p:cNvSpPr/>
          <p:nvPr/>
        </p:nvSpPr>
        <p:spPr>
          <a:xfrm>
            <a:off x="897468" y="907592"/>
            <a:ext cx="7365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 smtClean="0"/>
              <a:t>Cell fate determination</a:t>
            </a:r>
            <a:endParaRPr lang="en-AU" dirty="0"/>
          </a:p>
        </p:txBody>
      </p:sp>
      <p:pic>
        <p:nvPicPr>
          <p:cNvPr id="7" name="Immagine 6" descr="Screen Shot 2019-05-15 at 11.3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09" y="2460083"/>
            <a:ext cx="5181624" cy="356818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97471" y="1178523"/>
            <a:ext cx="736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 smtClean="0"/>
              <a:t>X chromosome inactivation</a:t>
            </a:r>
          </a:p>
          <a:p>
            <a:pPr algn="ctr"/>
            <a:r>
              <a:rPr lang="en-AU" dirty="0" smtClean="0"/>
              <a:t>Cancer development</a:t>
            </a:r>
          </a:p>
          <a:p>
            <a:pPr algn="ctr"/>
            <a:r>
              <a:rPr lang="en-AU" dirty="0" smtClean="0"/>
              <a:t>Mental retardation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6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488" y="785794"/>
            <a:ext cx="80010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Abbiamo visto quindi come un meccanismo molecolare epigenetico indotto dall’esperienza possa andare a lasciare una traccia duratura capace di alterare </a:t>
            </a:r>
            <a:r>
              <a:rPr lang="it-IT" sz="2000" dirty="0" err="1" smtClean="0"/>
              <a:t>lavulnerabilità</a:t>
            </a:r>
            <a:r>
              <a:rPr lang="it-IT" sz="2000" dirty="0" smtClean="0"/>
              <a:t> allo stress. </a:t>
            </a:r>
          </a:p>
          <a:p>
            <a:endParaRPr lang="it-IT" sz="2000" dirty="0" smtClean="0"/>
          </a:p>
          <a:p>
            <a:r>
              <a:rPr lang="it-IT" sz="2000" dirty="0" smtClean="0"/>
              <a:t>Nelle prossime lezioni vedremo altri fattori come altri fattori genetici e epigenetici interagiscano nel determinare la resilienza a stimolazioni stressanti. </a:t>
            </a:r>
          </a:p>
          <a:p>
            <a:endParaRPr lang="it-IT" sz="2000" dirty="0" smtClean="0"/>
          </a:p>
          <a:p>
            <a:r>
              <a:rPr lang="it-IT" sz="2000" dirty="0" smtClean="0"/>
              <a:t>Cercheremo di vedere quali sono i fattori in gioco e di capire quali sono le differenze tra i resilienti e i vulnerabili da un punto di vista molecolare e, soprattutto, funzionale.</a:t>
            </a:r>
          </a:p>
          <a:p>
            <a:endParaRPr lang="it-IT" sz="2000" dirty="0" smtClean="0"/>
          </a:p>
          <a:p>
            <a:r>
              <a:rPr lang="it-IT" sz="2000" dirty="0" smtClean="0"/>
              <a:t>Inoltre cercheremo di capire in quali circuiti neuroendocrini abbiano luogo queste variazioni.</a:t>
            </a:r>
          </a:p>
          <a:p>
            <a:endParaRPr lang="it-IT" sz="2000" dirty="0" smtClean="0"/>
          </a:p>
          <a:p>
            <a:r>
              <a:rPr lang="it-IT" sz="2000" dirty="0" smtClean="0"/>
              <a:t>Prima di chiudere un’ultima </a:t>
            </a:r>
            <a:r>
              <a:rPr lang="it-IT" sz="2000" dirty="0" err="1" smtClean="0"/>
              <a:t>domanda……</a:t>
            </a:r>
            <a:endParaRPr lang="it-IT" sz="2000" dirty="0" smtClean="0"/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3747" y="214290"/>
            <a:ext cx="8604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5. I </a:t>
            </a:r>
            <a:r>
              <a:rPr lang="it-IT" sz="2800" dirty="0" err="1" smtClean="0"/>
              <a:t>marks</a:t>
            </a:r>
            <a:r>
              <a:rPr lang="it-IT" sz="2800" dirty="0" smtClean="0"/>
              <a:t> epigenetici indotti nel cervello possono trasmettersi di generazione in generazione?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2910" y="1571612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Questa è un’area di studi molto controversa. </a:t>
            </a:r>
          </a:p>
          <a:p>
            <a:endParaRPr lang="it-IT" sz="2400" dirty="0" smtClean="0"/>
          </a:p>
          <a:p>
            <a:r>
              <a:rPr lang="it-IT" sz="2400" dirty="0" smtClean="0"/>
              <a:t>Vi sono indicazioni che vi siano dei comportamenti che possono trasmettersi in modo non mediato dall’ambiente.</a:t>
            </a:r>
          </a:p>
          <a:p>
            <a:endParaRPr lang="it-IT" sz="2400" dirty="0" smtClean="0"/>
          </a:p>
          <a:p>
            <a:r>
              <a:rPr lang="it-IT" sz="2400" dirty="0" smtClean="0"/>
              <a:t>Vi sono indicazioni che modifiche epigenetiche presenti nello spermatozoo o nel oocita acquisite possono permanere poi nell’embrione.</a:t>
            </a:r>
          </a:p>
          <a:p>
            <a:endParaRPr lang="it-IT" sz="2400" dirty="0" smtClean="0"/>
          </a:p>
          <a:p>
            <a:r>
              <a:rPr lang="it-IT" sz="2400" dirty="0" smtClean="0"/>
              <a:t>I meccanismi tuttavia sono ancora del tutto da chiarire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25394" y="393994"/>
            <a:ext cx="672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i="1" dirty="0" smtClean="0"/>
              <a:t>Chromatin structure</a:t>
            </a:r>
            <a:endParaRPr lang="en-AU" sz="2800" b="1" dirty="0"/>
          </a:p>
        </p:txBody>
      </p:sp>
      <p:pic>
        <p:nvPicPr>
          <p:cNvPr id="6" name="Immagine 5" descr="chromatin structur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1" y="1282700"/>
            <a:ext cx="4737100" cy="42926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33478" b="60494"/>
          <a:stretch/>
        </p:blipFill>
        <p:spPr bwMode="auto">
          <a:xfrm>
            <a:off x="6045204" y="2167491"/>
            <a:ext cx="2844801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/>
          <p:cNvCxnSpPr/>
          <p:nvPr/>
        </p:nvCxnSpPr>
        <p:spPr>
          <a:xfrm flipV="1">
            <a:off x="5210739" y="2438399"/>
            <a:ext cx="1291662" cy="72813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210742" y="3539068"/>
            <a:ext cx="1054591" cy="9143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08461" y="309329"/>
            <a:ext cx="672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smtClean="0"/>
              <a:t>Epigenetic mechanisms</a:t>
            </a:r>
            <a:endParaRPr lang="en-AU" b="1" dirty="0"/>
          </a:p>
        </p:txBody>
      </p:sp>
      <p:grpSp>
        <p:nvGrpSpPr>
          <p:cNvPr id="25" name="Gruppo 24"/>
          <p:cNvGrpSpPr/>
          <p:nvPr/>
        </p:nvGrpSpPr>
        <p:grpSpPr>
          <a:xfrm>
            <a:off x="474146" y="1083768"/>
            <a:ext cx="7867785" cy="2516542"/>
            <a:chOff x="389481" y="2336810"/>
            <a:chExt cx="7867785" cy="2516542"/>
          </a:xfrm>
        </p:grpSpPr>
        <p:sp>
          <p:nvSpPr>
            <p:cNvPr id="10" name="CasellaDiTesto 9"/>
            <p:cNvSpPr txBox="1"/>
            <p:nvPr/>
          </p:nvSpPr>
          <p:spPr>
            <a:xfrm>
              <a:off x="2980273" y="2336810"/>
              <a:ext cx="32004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mpd="sng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EPIGENETICS</a:t>
              </a:r>
              <a:endParaRPr lang="it-IT" b="1" dirty="0"/>
            </a:p>
          </p:txBody>
        </p:sp>
        <p:cxnSp>
          <p:nvCxnSpPr>
            <p:cNvPr id="12" name="Connettore 2 11"/>
            <p:cNvCxnSpPr/>
            <p:nvPr/>
          </p:nvCxnSpPr>
          <p:spPr>
            <a:xfrm flipH="1">
              <a:off x="2015067" y="2861733"/>
              <a:ext cx="965206" cy="711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3623746" y="2912532"/>
              <a:ext cx="0" cy="948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5757330" y="2912532"/>
              <a:ext cx="0" cy="948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6282274" y="2861733"/>
              <a:ext cx="761994" cy="792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389481" y="3776134"/>
              <a:ext cx="2082802" cy="107721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 smtClean="0"/>
                <a:t>Histone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modifications</a:t>
              </a:r>
              <a:endParaRPr lang="it-IT" sz="1600" dirty="0"/>
            </a:p>
            <a:p>
              <a:pPr algn="ctr"/>
              <a:r>
                <a:rPr lang="it-IT" sz="1600" dirty="0"/>
                <a:t>a</a:t>
              </a:r>
              <a:r>
                <a:rPr lang="it-IT" sz="1600" dirty="0" smtClean="0"/>
                <a:t>nd </a:t>
              </a:r>
            </a:p>
            <a:p>
              <a:pPr algn="ctr"/>
              <a:r>
                <a:rPr lang="it-IT" sz="1600" dirty="0" err="1" smtClean="0"/>
                <a:t>Histone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variant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exchange</a:t>
              </a:r>
              <a:endParaRPr lang="it-IT" sz="1600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772850" y="4030131"/>
              <a:ext cx="1532462" cy="584776"/>
            </a:xfrm>
            <a:prstGeom prst="rect">
              <a:avLst/>
            </a:prstGeom>
            <a:noFill/>
            <a:ln>
              <a:solidFill>
                <a:srgbClr val="FAC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 smtClean="0"/>
                <a:t>Covalent</a:t>
              </a:r>
              <a:r>
                <a:rPr lang="it-IT" sz="1600" dirty="0" smtClean="0"/>
                <a:t> DNA </a:t>
              </a:r>
              <a:r>
                <a:rPr lang="it-IT" sz="1600" dirty="0" err="1" smtClean="0"/>
                <a:t>modifications</a:t>
              </a:r>
              <a:endParaRPr lang="it-IT" sz="1600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147723" y="4030019"/>
              <a:ext cx="1259998" cy="584776"/>
            </a:xfrm>
            <a:prstGeom prst="rect">
              <a:avLst/>
            </a:prstGeom>
            <a:noFill/>
            <a:ln>
              <a:solidFill>
                <a:srgbClr val="FAC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/>
                <a:t>Non-</a:t>
              </a:r>
              <a:r>
                <a:rPr lang="it-IT" sz="1600" dirty="0" err="1" smtClean="0"/>
                <a:t>coding</a:t>
              </a:r>
              <a:r>
                <a:rPr lang="it-IT" sz="1600" dirty="0" smtClean="0"/>
                <a:t> RNA</a:t>
              </a:r>
              <a:endParaRPr lang="it-IT" sz="1600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997268" y="3860799"/>
              <a:ext cx="1259998" cy="830997"/>
            </a:xfrm>
            <a:prstGeom prst="rect">
              <a:avLst/>
            </a:prstGeom>
            <a:noFill/>
            <a:ln>
              <a:solidFill>
                <a:srgbClr val="FAC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 smtClean="0"/>
                <a:t>Chromatin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remodelling</a:t>
              </a:r>
              <a:endParaRPr lang="it-IT" sz="1600" dirty="0" smtClean="0"/>
            </a:p>
            <a:p>
              <a:pPr algn="ctr"/>
              <a:r>
                <a:rPr lang="it-IT" sz="1600" dirty="0" smtClean="0"/>
                <a:t>(SWI-SNF)</a:t>
              </a:r>
              <a:endParaRPr lang="it-IT" sz="1600" dirty="0"/>
            </a:p>
          </p:txBody>
        </p:sp>
      </p:grpSp>
      <p:cxnSp>
        <p:nvCxnSpPr>
          <p:cNvPr id="27" name="Connettore 1 26"/>
          <p:cNvCxnSpPr/>
          <p:nvPr/>
        </p:nvCxnSpPr>
        <p:spPr>
          <a:xfrm>
            <a:off x="1447815" y="3854305"/>
            <a:ext cx="0" cy="903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691478" y="3622456"/>
            <a:ext cx="0" cy="903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5875869" y="3470059"/>
            <a:ext cx="0" cy="903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7857066" y="3707124"/>
            <a:ext cx="0" cy="903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 descr="Screen Shot 2019-05-17 at 10.40.3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4" y="4758266"/>
            <a:ext cx="2316937" cy="1890971"/>
          </a:xfrm>
          <a:prstGeom prst="rect">
            <a:avLst/>
          </a:prstGeom>
        </p:spPr>
      </p:pic>
      <p:pic>
        <p:nvPicPr>
          <p:cNvPr id="33" name="Immagine 32" descr="Screen Shot 2019-05-17 at 10.42.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72" y="4746549"/>
            <a:ext cx="2056547" cy="1320800"/>
          </a:xfrm>
          <a:prstGeom prst="rect">
            <a:avLst/>
          </a:prstGeom>
        </p:spPr>
      </p:pic>
      <p:pic>
        <p:nvPicPr>
          <p:cNvPr id="34" name="Immagine 33" descr="Screen Shot 2019-05-17 at 10.45.5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03" y="4456154"/>
            <a:ext cx="1785465" cy="2347815"/>
          </a:xfrm>
          <a:prstGeom prst="rect">
            <a:avLst/>
          </a:prstGeom>
        </p:spPr>
      </p:pic>
      <p:pic>
        <p:nvPicPr>
          <p:cNvPr id="35" name="Immagine 34" descr="Screen Shot 2019-05-17 at 10.50.3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88" y="476348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 Shot 2016-06-28 at 15.01.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76" y="1575176"/>
            <a:ext cx="3298204" cy="4310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41238" y="342902"/>
            <a:ext cx="841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Histone Lysine Acetylation and Transcription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4729072" y="5847721"/>
            <a:ext cx="1481708" cy="634963"/>
            <a:chOff x="6845697" y="5729182"/>
            <a:chExt cx="1481708" cy="634963"/>
          </a:xfrm>
        </p:grpSpPr>
        <p:sp>
          <p:nvSpPr>
            <p:cNvPr id="34" name="CasellaDiTesto 15"/>
            <p:cNvSpPr txBox="1">
              <a:spLocks noChangeArrowheads="1"/>
            </p:cNvSpPr>
            <p:nvPr/>
          </p:nvSpPr>
          <p:spPr bwMode="auto">
            <a:xfrm>
              <a:off x="6845697" y="6056368"/>
              <a:ext cx="1481708" cy="30777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1400" i="1" dirty="0" err="1" smtClean="0">
                  <a:latin typeface="Calibri" charset="0"/>
                </a:rPr>
                <a:t>Transcription</a:t>
              </a:r>
              <a:r>
                <a:rPr lang="it-IT" sz="1400" i="1" dirty="0" smtClean="0">
                  <a:latin typeface="Calibri" charset="0"/>
                </a:rPr>
                <a:t> ON</a:t>
              </a:r>
              <a:endParaRPr lang="en-US" sz="1400" i="1" dirty="0">
                <a:latin typeface="Calibri" charset="0"/>
              </a:endParaRPr>
            </a:p>
          </p:txBody>
        </p:sp>
        <p:cxnSp>
          <p:nvCxnSpPr>
            <p:cNvPr id="35" name="直線矢印コネクタ 49"/>
            <p:cNvCxnSpPr/>
            <p:nvPr/>
          </p:nvCxnSpPr>
          <p:spPr>
            <a:xfrm>
              <a:off x="7606872" y="5729182"/>
              <a:ext cx="0" cy="304725"/>
            </a:xfrm>
            <a:prstGeom prst="straightConnector1">
              <a:avLst/>
            </a:prstGeom>
            <a:ln w="31750">
              <a:solidFill>
                <a:srgbClr val="E213C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o 7"/>
          <p:cNvGrpSpPr/>
          <p:nvPr/>
        </p:nvGrpSpPr>
        <p:grpSpPr>
          <a:xfrm>
            <a:off x="4716372" y="991426"/>
            <a:ext cx="1481708" cy="591623"/>
            <a:chOff x="6832997" y="872893"/>
            <a:chExt cx="1481708" cy="591622"/>
          </a:xfrm>
        </p:grpSpPr>
        <p:sp>
          <p:nvSpPr>
            <p:cNvPr id="31" name="CasellaDiTesto 15"/>
            <p:cNvSpPr txBox="1">
              <a:spLocks noChangeArrowheads="1"/>
            </p:cNvSpPr>
            <p:nvPr/>
          </p:nvSpPr>
          <p:spPr bwMode="auto">
            <a:xfrm>
              <a:off x="6832997" y="872893"/>
              <a:ext cx="1481708" cy="307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1400" i="1" dirty="0" err="1" smtClean="0">
                  <a:latin typeface="Calibri" charset="0"/>
                </a:rPr>
                <a:t>Transcription</a:t>
              </a:r>
              <a:r>
                <a:rPr lang="it-IT" sz="1400" i="1" dirty="0" smtClean="0">
                  <a:latin typeface="Calibri" charset="0"/>
                </a:rPr>
                <a:t> OFF</a:t>
              </a:r>
              <a:endParaRPr lang="en-US" sz="1400" i="1" dirty="0">
                <a:latin typeface="Calibri" charset="0"/>
              </a:endParaRPr>
            </a:p>
          </p:txBody>
        </p:sp>
        <p:cxnSp>
          <p:nvCxnSpPr>
            <p:cNvPr id="36" name="直線矢印コネクタ 49"/>
            <p:cNvCxnSpPr/>
            <p:nvPr/>
          </p:nvCxnSpPr>
          <p:spPr>
            <a:xfrm flipV="1">
              <a:off x="7606444" y="1189943"/>
              <a:ext cx="0" cy="274572"/>
            </a:xfrm>
            <a:prstGeom prst="straightConnector1">
              <a:avLst/>
            </a:prstGeom>
            <a:ln w="31750">
              <a:solidFill>
                <a:srgbClr val="E213C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11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73538" y="1128708"/>
            <a:ext cx="4970462" cy="1657350"/>
            <a:chOff x="1338" y="346"/>
            <a:chExt cx="3131" cy="1044"/>
          </a:xfrm>
        </p:grpSpPr>
        <p:pic>
          <p:nvPicPr>
            <p:cNvPr id="80899" name="Picture 3" descr="GR1"/>
            <p:cNvPicPr>
              <a:picLocks noChangeAspect="1" noChangeArrowheads="1"/>
            </p:cNvPicPr>
            <p:nvPr/>
          </p:nvPicPr>
          <p:blipFill>
            <a:blip r:embed="rId3"/>
            <a:srcRect l="11554" b="7936"/>
            <a:stretch>
              <a:fillRect/>
            </a:stretch>
          </p:blipFill>
          <p:spPr bwMode="auto">
            <a:xfrm>
              <a:off x="1338" y="346"/>
              <a:ext cx="3131" cy="1044"/>
            </a:xfrm>
            <a:prstGeom prst="rect">
              <a:avLst/>
            </a:prstGeom>
            <a:noFill/>
          </p:spPr>
        </p:pic>
        <p:sp>
          <p:nvSpPr>
            <p:cNvPr id="80900" name="Rectangle 4"/>
            <p:cNvSpPr>
              <a:spLocks noChangeArrowheads="1"/>
            </p:cNvSpPr>
            <p:nvPr/>
          </p:nvSpPr>
          <p:spPr bwMode="auto">
            <a:xfrm>
              <a:off x="1338" y="754"/>
              <a:ext cx="45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-129452" y="71414"/>
            <a:ext cx="89877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cs typeface="Arial" charset="0"/>
              </a:rPr>
              <a:t>L’epigenetica in pratica: le modifiche </a:t>
            </a:r>
            <a:r>
              <a:rPr lang="it-IT" sz="2400" dirty="0" err="1" smtClean="0">
                <a:cs typeface="Arial" charset="0"/>
              </a:rPr>
              <a:t>postraduzionali</a:t>
            </a:r>
            <a:r>
              <a:rPr lang="it-IT" sz="2400" dirty="0" smtClean="0">
                <a:cs typeface="Arial" charset="0"/>
              </a:rPr>
              <a:t> degli istoni agiscono in modo </a:t>
            </a:r>
            <a:r>
              <a:rPr lang="it-IT" sz="2400" dirty="0" err="1" smtClean="0">
                <a:cs typeface="Arial" charset="0"/>
              </a:rPr>
              <a:t>combinatoriale</a:t>
            </a:r>
            <a:endParaRPr lang="it-IT" sz="2400" dirty="0">
              <a:cs typeface="Arial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148263" y="3141663"/>
            <a:ext cx="2451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u="sng">
                <a:cs typeface="Arial" charset="0"/>
              </a:rPr>
              <a:t>Global and local functions </a:t>
            </a:r>
          </a:p>
          <a:p>
            <a:pPr algn="ctr"/>
            <a:endParaRPr lang="it-IT" u="sng">
              <a:cs typeface="Arial" charset="0"/>
            </a:endParaRPr>
          </a:p>
          <a:p>
            <a:pPr>
              <a:buFontTx/>
              <a:buChar char="•"/>
            </a:pPr>
            <a:r>
              <a:rPr lang="it-IT" u="sng">
                <a:cs typeface="Arial" charset="0"/>
              </a:rPr>
              <a:t>DNA context</a:t>
            </a:r>
          </a:p>
          <a:p>
            <a:pPr>
              <a:buFontTx/>
              <a:buChar char="•"/>
            </a:pPr>
            <a:endParaRPr lang="it-IT" u="sng">
              <a:cs typeface="Arial" charset="0"/>
            </a:endParaRPr>
          </a:p>
          <a:p>
            <a:pPr>
              <a:buFontTx/>
              <a:buChar char="•"/>
            </a:pPr>
            <a:r>
              <a:rPr lang="it-IT" u="sng">
                <a:cs typeface="Arial" charset="0"/>
              </a:rPr>
              <a:t>Gene tagging</a:t>
            </a: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1027136"/>
            <a:ext cx="380523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Satellit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Satellit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Satellit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Satellit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3100</Words>
  <Application>Microsoft Office PowerPoint</Application>
  <PresentationFormat>Presentazione su schermo (4:3)</PresentationFormat>
  <Paragraphs>351</Paragraphs>
  <Slides>51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3" baseType="lpstr">
      <vt:lpstr>Tema di Office</vt:lpstr>
      <vt:lpstr>Graph</vt:lpstr>
      <vt:lpstr>Meccanismi epigenetici e plasticità del sistema nervoso centrale</vt:lpstr>
      <vt:lpstr>Presentazione standard di PowerPoint</vt:lpstr>
      <vt:lpstr>Presentazione standard di PowerPoint</vt:lpstr>
      <vt:lpstr>Cosa sono i meccanismi epigenetici?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Perché chi studia il sistema nervoso si interessa dell’epigenetica?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 giorni di MD aumentano la metilazione del DNA sul promotore CRE del miR132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tommaso</dc:creator>
  <cp:lastModifiedBy>tommaso</cp:lastModifiedBy>
  <cp:revision>27</cp:revision>
  <dcterms:created xsi:type="dcterms:W3CDTF">2011-10-19T08:00:03Z</dcterms:created>
  <dcterms:modified xsi:type="dcterms:W3CDTF">2020-03-26T10:37:46Z</dcterms:modified>
</cp:coreProperties>
</file>