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396" r:id="rId2"/>
    <p:sldId id="431" r:id="rId3"/>
    <p:sldId id="438" r:id="rId4"/>
    <p:sldId id="446" r:id="rId5"/>
    <p:sldId id="427" r:id="rId6"/>
    <p:sldId id="432" r:id="rId7"/>
    <p:sldId id="433" r:id="rId8"/>
    <p:sldId id="434" r:id="rId9"/>
    <p:sldId id="435" r:id="rId10"/>
    <p:sldId id="436" r:id="rId11"/>
    <p:sldId id="437" r:id="rId12"/>
    <p:sldId id="447" r:id="rId13"/>
    <p:sldId id="448" r:id="rId14"/>
    <p:sldId id="439" r:id="rId15"/>
    <p:sldId id="440" r:id="rId16"/>
    <p:sldId id="441" r:id="rId17"/>
    <p:sldId id="442" r:id="rId18"/>
    <p:sldId id="443" r:id="rId19"/>
    <p:sldId id="444" r:id="rId20"/>
    <p:sldId id="445" r:id="rId21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12" autoAdjust="0"/>
    <p:restoredTop sz="93241" autoAdjust="0"/>
  </p:normalViewPr>
  <p:slideViewPr>
    <p:cSldViewPr snapToGrid="0" snapToObjects="1">
      <p:cViewPr varScale="1">
        <p:scale>
          <a:sx n="108" d="100"/>
          <a:sy n="108" d="100"/>
        </p:scale>
        <p:origin x="188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0" d="100"/>
          <a:sy n="60" d="100"/>
        </p:scale>
        <p:origin x="-333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4329E9-7B65-B84B-BDAB-1017F7136E96}" type="datetimeFigureOut">
              <a:rPr lang="it-IT" smtClean="0"/>
              <a:t>07/02/2019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CC40C-7A67-754A-9ACF-12795F3ACA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72435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7F1108-0964-F049-9CEB-F681F4C323A8}" type="datetimeFigureOut">
              <a:rPr lang="it-IT" smtClean="0"/>
              <a:t>07/02/2019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FF8C6D-F7D9-8747-B593-00CE082FD5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92441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2466" name="Segnaposto note 2"/>
          <p:cNvSpPr>
            <a:spLocks noGrp="1"/>
          </p:cNvSpPr>
          <p:nvPr>
            <p:ph type="body" idx="1"/>
          </p:nvPr>
        </p:nvSpPr>
        <p:spPr bwMode="auto">
          <a:xfrm>
            <a:off x="0" y="4343400"/>
            <a:ext cx="6856413" cy="41148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80000"/>
              </a:lnSpc>
            </a:pPr>
            <a:endParaRPr lang="it-IT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2467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40E264A-E036-7C41-8347-505E9D20F5AA}" type="slidenum">
              <a:rPr lang="it-IT" sz="1200">
                <a:latin typeface="Calibri" charset="0"/>
              </a:rPr>
              <a:pPr eaLnBrk="1" hangingPunct="1"/>
              <a:t>1</a:t>
            </a:fld>
            <a:endParaRPr lang="it-IT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022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047999"/>
            <a:ext cx="7543800" cy="1450976"/>
          </a:xfrm>
        </p:spPr>
        <p:txBody>
          <a:bodyPr anchor="b"/>
          <a:lstStyle>
            <a:lvl1pPr algn="ctr">
              <a:defRPr sz="3600" baseline="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Fare clic per inserire il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16131" y="4572000"/>
            <a:ext cx="3016132" cy="637338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6F3E-6495-4BF3-8DBD-F37E3DF2AF95}" type="datetime1">
              <a:rPr lang="it-IT" smtClean="0"/>
              <a:t>07/02/2019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ubtitle 2"/>
          <p:cNvSpPr txBox="1">
            <a:spLocks/>
          </p:cNvSpPr>
          <p:nvPr userDrawn="1"/>
        </p:nvSpPr>
        <p:spPr>
          <a:xfrm>
            <a:off x="685800" y="732118"/>
            <a:ext cx="7543799" cy="200078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1" i="0" u="none" strike="noStrike" kern="1200" cap="none" spc="0" normalizeH="0" baseline="0" noProof="0" dirty="0">
                <a:ln>
                  <a:noFill/>
                </a:ln>
                <a:solidFill>
                  <a:srgbClr val="073779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Dialoghi sulle procedure concorsuali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1" i="0" u="none" strike="noStrike" kern="1200" cap="none" spc="0" normalizeH="0" baseline="0" noProof="0" dirty="0">
                <a:ln>
                  <a:noFill/>
                </a:ln>
                <a:solidFill>
                  <a:srgbClr val="073779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Libera Università di Bolzano</a:t>
            </a:r>
            <a:endParaRPr kumimoji="0" lang="en-US" sz="3600" b="1" i="1" u="none" strike="noStrike" kern="1200" cap="none" spc="0" normalizeH="0" baseline="0" noProof="0" dirty="0">
              <a:ln>
                <a:noFill/>
              </a:ln>
              <a:solidFill>
                <a:srgbClr val="073779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pic>
        <p:nvPicPr>
          <p:cNvPr id="11" name="Picture 16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99"/>
            <a:ext cx="3162537" cy="719418"/>
          </a:xfrm>
          <a:prstGeom prst="rect">
            <a:avLst/>
          </a:prstGeom>
          <a:solidFill>
            <a:srgbClr val="0000FF"/>
          </a:solidFill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FD46-FCDA-49E3-A39E-07C5EA533531}" type="datetime1">
              <a:rPr lang="it-IT" smtClean="0"/>
              <a:t>07/02/2019</a:t>
            </a:fld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6BCE-383B-4416-8500-93CC1B34F395}" type="datetime1">
              <a:rPr lang="it-IT" smtClean="0"/>
              <a:t>07/02/2019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7FC4D-F404-4945-913A-167748AE0EA9}" type="datetime1">
              <a:rPr lang="it-IT" smtClean="0"/>
              <a:t>07/02/2019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14C5-7E06-4957-95A2-A12F826229A5}" type="datetime1">
              <a:rPr lang="it-IT" smtClean="0"/>
              <a:t>07/02/2019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246479-9B4E-4317-A999-1625E650FF3C}" type="datetime1">
              <a:rPr lang="it-IT" smtClean="0"/>
              <a:t>07/02/2019</a:t>
            </a:fld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7450" y="0"/>
            <a:ext cx="686550" cy="680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80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20903-E04F-42D0-B10C-C7BAA9EB1959}" type="datetime1">
              <a:rPr lang="it-IT" smtClean="0"/>
              <a:t>07/02/2019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1DCF3-B286-4A64-8458-C7231E91597C}" type="datetime1">
              <a:rPr lang="it-IT" smtClean="0"/>
              <a:t>07/02/2019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19DE-CF4B-47AA-8099-D34145DFD31F}" type="datetime1">
              <a:rPr lang="it-IT" smtClean="0"/>
              <a:t>07/02/2019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14B0C-EC97-42CC-8E56-1D20221BDA7F}" type="datetime1">
              <a:rPr lang="it-IT" smtClean="0"/>
              <a:t>07/02/2019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725D3-F6A5-4332-B802-43451F7BC1B1}" type="datetime1">
              <a:rPr lang="it-IT" smtClean="0"/>
              <a:t>07/02/2019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692D-8DE7-41CA-B0A1-B566CC9E997F}" type="datetime1">
              <a:rPr lang="it-IT" smtClean="0"/>
              <a:t>07/02/2019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672804"/>
            <a:ext cx="685800" cy="618519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it-IT" smtClean="0"/>
              <a:t>Maria Lucetta Russotto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7246479-9B4E-4317-A999-1625E650FF3C}" type="datetime1">
              <a:rPr lang="it-IT" smtClean="0"/>
              <a:t>07/02/2019</a:t>
            </a:fld>
            <a:endParaRPr lang="it-IT" dirty="0"/>
          </a:p>
        </p:txBody>
      </p:sp>
      <p:pic>
        <p:nvPicPr>
          <p:cNvPr id="10" name="Picture 15"/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200" y="1"/>
            <a:ext cx="689293" cy="672803"/>
          </a:xfrm>
          <a:prstGeom prst="rect">
            <a:avLst/>
          </a:prstGeom>
          <a:solidFill>
            <a:srgbClr val="0000FF"/>
          </a:solidFill>
        </p:spPr>
      </p:pic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8457450" y="0"/>
            <a:ext cx="686550" cy="68071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onomiaziendale.net/lezioni/finanziamenti_investimenti/finanziamenti.ht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onomiaziendale.net/lezioni/finanziamenti_investimenti/debiti_finanziamento_funzionamento.ht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onomiaziendale.net/lezioni/azienda/azienda.htm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onomiaziendale.net/lezioni/azienda/aziende_indipendenti_dipendenti.htm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onomiaziendale.net/lezioni/finanziamenti_investimenti/finanziamenti.htm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onomiaziendale.net/lezioni/azienda/azienda.htm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onomiaziendale.net/lezioni/finanziamenti_investimenti/finanziamenti_diretti_indiretti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onomiaziendale.net/lezioni/finanziamenti_investimenti/capitale_apporto_risparmio.htm" TargetMode="External"/><Relationship Id="rId2" Type="http://schemas.openxmlformats.org/officeDocument/2006/relationships/hyperlink" Target="http://www.economiaziendale.net/lezioni/azienda/aziende_individuali_collettive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onomiaziendale.net/lezioni/sistema_aziendale/obiettivi_aziendali.ht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onomiaziendale.net/lezioni/reddito/utile_perdita.ht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onomiaziendale.net/lezioni/scritture_iniziali_gestione_finali/scrittura_costituzione.htm" TargetMode="External"/><Relationship Id="rId2" Type="http://schemas.openxmlformats.org/officeDocument/2006/relationships/hyperlink" Target="http://www.economiaziendale.net/lezioni/capitale/capitale_costituzione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magin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509" y="358415"/>
            <a:ext cx="4541914" cy="975445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                   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 smtClean="0"/>
          </a:p>
          <a:p>
            <a:endParaRPr lang="it-IT" dirty="0"/>
          </a:p>
          <a:p>
            <a:pPr algn="just"/>
            <a:r>
              <a:rPr lang="it-IT" dirty="0" smtClean="0"/>
              <a:t>I finanziamenti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pPr marL="114300" indent="0">
              <a:buNone/>
            </a:pPr>
            <a:r>
              <a:rPr lang="it-IT" dirty="0" smtClean="0"/>
              <a:t> Prof. Maria Lucetta Russotto – Università degli Studi di Firenze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pPr marL="114300" indent="0">
              <a:buNone/>
            </a:pPr>
            <a:endParaRPr lang="it-IT" dirty="0" smtClean="0"/>
          </a:p>
          <a:p>
            <a:pPr marL="114300" indent="0">
              <a:buNone/>
            </a:pPr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 dirty="0"/>
          </a:p>
        </p:txBody>
      </p:sp>
      <p:sp>
        <p:nvSpPr>
          <p:cNvPr id="7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6" name="Segnaposto piè di pagina 3"/>
          <p:cNvSpPr txBox="1">
            <a:spLocks/>
          </p:cNvSpPr>
          <p:nvPr/>
        </p:nvSpPr>
        <p:spPr>
          <a:xfrm rot="16200000">
            <a:off x="7739310" y="42011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40464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7030A0"/>
                </a:solidFill>
              </a:rPr>
              <a:t>Capitale di risparmio</a:t>
            </a:r>
            <a:endParaRPr lang="it-IT" dirty="0">
              <a:solidFill>
                <a:srgbClr val="7030A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it-IT" dirty="0" smtClean="0"/>
          </a:p>
          <a:p>
            <a:pPr marL="114300" indent="0">
              <a:buNone/>
            </a:pPr>
            <a:endParaRPr lang="it-IT" dirty="0"/>
          </a:p>
          <a:p>
            <a:pPr marL="114300" indent="0" algn="just">
              <a:buNone/>
            </a:pPr>
            <a:r>
              <a:rPr lang="it-IT" dirty="0" smtClean="0"/>
              <a:t>Il </a:t>
            </a:r>
            <a:r>
              <a:rPr lang="it-IT" b="1" dirty="0"/>
              <a:t>capitale di risparmio </a:t>
            </a:r>
            <a:r>
              <a:rPr lang="it-IT" dirty="0"/>
              <a:t>è costituito dagli</a:t>
            </a:r>
            <a:r>
              <a:rPr lang="it-IT" b="1" dirty="0"/>
              <a:t> utili </a:t>
            </a:r>
            <a:r>
              <a:rPr lang="it-IT" dirty="0"/>
              <a:t>prodotti dall'impresa che</a:t>
            </a:r>
            <a:r>
              <a:rPr lang="it-IT" b="1" dirty="0"/>
              <a:t> non</a:t>
            </a:r>
            <a:r>
              <a:rPr lang="it-IT" dirty="0"/>
              <a:t> vengono </a:t>
            </a:r>
            <a:r>
              <a:rPr lang="it-IT" b="1" dirty="0"/>
              <a:t>prelevati </a:t>
            </a:r>
            <a:r>
              <a:rPr lang="it-IT" dirty="0"/>
              <a:t>dall'imprenditore o distribuiti ai soci. Di conseguenza essi rimangono investiti all'interno dell'impresa andando a </a:t>
            </a:r>
            <a:r>
              <a:rPr lang="it-IT" dirty="0">
                <a:solidFill>
                  <a:srgbClr val="000000"/>
                </a:solidFill>
                <a:hlinkClick r:id="rId2"/>
              </a:rPr>
              <a:t>finanziarla</a:t>
            </a:r>
            <a:r>
              <a:rPr lang="it-IT" dirty="0"/>
              <a:t>.</a:t>
            </a:r>
          </a:p>
          <a:p>
            <a:pPr marL="114300" indent="0" algn="just">
              <a:buNone/>
            </a:pPr>
            <a:r>
              <a:rPr lang="it-IT" dirty="0"/>
              <a:t>Esso esprime una forma di risparmio attuata dall'azienda che prende anche il nome di </a:t>
            </a:r>
            <a:r>
              <a:rPr lang="it-IT" b="1" dirty="0"/>
              <a:t>autofinanziamento</a:t>
            </a:r>
            <a:r>
              <a:rPr lang="it-IT" dirty="0"/>
              <a:t>.</a:t>
            </a:r>
          </a:p>
          <a:p>
            <a:pPr algn="just"/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58225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228600">
              <a:spcBef>
                <a:spcPct val="20000"/>
              </a:spcBef>
            </a:pPr>
            <a:r>
              <a:rPr lang="it-IT" sz="2200" b="1" spc="0" dirty="0" smtClean="0">
                <a:solidFill>
                  <a:srgbClr val="FF0000"/>
                </a:solidFill>
                <a:latin typeface="Calibri"/>
                <a:ea typeface="+mn-ea"/>
                <a:cs typeface="+mn-cs"/>
              </a:rPr>
              <a:t/>
            </a:r>
            <a:br>
              <a:rPr lang="it-IT" sz="2200" b="1" spc="0" dirty="0" smtClean="0">
                <a:solidFill>
                  <a:srgbClr val="FF0000"/>
                </a:solidFill>
                <a:latin typeface="Calibri"/>
                <a:ea typeface="+mn-ea"/>
                <a:cs typeface="+mn-cs"/>
              </a:rPr>
            </a:br>
            <a:r>
              <a:rPr lang="it-IT" sz="3200" b="1" spc="0" dirty="0" smtClean="0">
                <a:solidFill>
                  <a:srgbClr val="FF0000"/>
                </a:solidFill>
                <a:latin typeface="Calibri"/>
                <a:ea typeface="+mn-ea"/>
                <a:cs typeface="+mn-cs"/>
              </a:rPr>
              <a:t>CAPITALE </a:t>
            </a:r>
            <a:r>
              <a:rPr lang="it-IT" sz="3200" b="1" spc="0" dirty="0">
                <a:solidFill>
                  <a:srgbClr val="FF0000"/>
                </a:solidFill>
                <a:latin typeface="Calibri"/>
                <a:ea typeface="+mn-ea"/>
                <a:cs typeface="+mn-cs"/>
              </a:rPr>
              <a:t>DI TERZI O Capitale di credito</a:t>
            </a:r>
            <a:r>
              <a:rPr lang="it-IT" sz="2200" b="1" spc="0" dirty="0">
                <a:solidFill>
                  <a:srgbClr val="FF0000"/>
                </a:solidFill>
                <a:latin typeface="Calibri"/>
                <a:ea typeface="+mn-ea"/>
                <a:cs typeface="+mn-cs"/>
              </a:rPr>
              <a:t/>
            </a:r>
            <a:br>
              <a:rPr lang="it-IT" sz="2200" b="1" spc="0" dirty="0">
                <a:solidFill>
                  <a:srgbClr val="FF0000"/>
                </a:solidFill>
                <a:latin typeface="Calibri"/>
                <a:ea typeface="+mn-ea"/>
                <a:cs typeface="+mn-cs"/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it-IT" b="1" dirty="0" smtClean="0"/>
          </a:p>
          <a:p>
            <a:pPr marL="114300" indent="0">
              <a:buNone/>
            </a:pPr>
            <a:endParaRPr lang="it-IT" b="1" dirty="0"/>
          </a:p>
          <a:p>
            <a:pPr marL="114300" indent="0">
              <a:buNone/>
            </a:pPr>
            <a:endParaRPr lang="it-IT" b="1" dirty="0" smtClean="0"/>
          </a:p>
          <a:p>
            <a:pPr marL="114300" indent="0" algn="just">
              <a:buNone/>
            </a:pPr>
            <a:r>
              <a:rPr lang="it-IT" b="1" dirty="0" smtClean="0"/>
              <a:t>I</a:t>
            </a:r>
            <a:r>
              <a:rPr lang="it-IT" dirty="0" smtClean="0"/>
              <a:t>l </a:t>
            </a:r>
            <a:r>
              <a:rPr lang="it-IT" b="1" dirty="0"/>
              <a:t>capitale di terzi </a:t>
            </a:r>
            <a:r>
              <a:rPr lang="it-IT" dirty="0"/>
              <a:t>è detto anche </a:t>
            </a:r>
            <a:r>
              <a:rPr lang="it-IT" b="1" dirty="0"/>
              <a:t>capitale di prestito</a:t>
            </a:r>
            <a:r>
              <a:rPr lang="it-IT" dirty="0"/>
              <a:t>. Esso costituisce i cosiddetti </a:t>
            </a:r>
            <a:r>
              <a:rPr lang="it-IT" b="1" dirty="0"/>
              <a:t>finanziamenti esterni.</a:t>
            </a:r>
            <a:endParaRPr lang="it-IT" dirty="0"/>
          </a:p>
          <a:p>
            <a:pPr marL="114300" indent="0" algn="just">
              <a:buNone/>
            </a:pPr>
            <a:r>
              <a:rPr lang="it-IT" dirty="0" smtClean="0"/>
              <a:t>Il </a:t>
            </a:r>
            <a:r>
              <a:rPr lang="it-IT" dirty="0"/>
              <a:t>capitale di terzi è dato dalle </a:t>
            </a:r>
            <a:r>
              <a:rPr lang="it-IT" b="1" dirty="0"/>
              <a:t>somme prestate dai terzi all'impresa</a:t>
            </a:r>
            <a:r>
              <a:rPr lang="it-IT" dirty="0"/>
              <a:t>: tali somme rappresentano dei debiti per l'azienda.</a:t>
            </a:r>
          </a:p>
          <a:p>
            <a:pPr algn="just"/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11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459876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1782BF"/>
                </a:solidFill>
              </a:rPr>
              <a:t>La remunerazione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lvl="0" indent="0" algn="just">
              <a:buClr>
                <a:srgbClr val="073779"/>
              </a:buClr>
              <a:buNone/>
            </a:pPr>
            <a:endParaRPr lang="it-IT" sz="2200" dirty="0" smtClean="0">
              <a:solidFill>
                <a:prstClr val="black"/>
              </a:solidFill>
            </a:endParaRPr>
          </a:p>
          <a:p>
            <a:pPr marL="114300" lvl="0" indent="0" algn="just">
              <a:buClr>
                <a:srgbClr val="073779"/>
              </a:buClr>
              <a:buNone/>
            </a:pPr>
            <a:endParaRPr lang="it-IT" sz="2200" dirty="0">
              <a:solidFill>
                <a:prstClr val="black"/>
              </a:solidFill>
            </a:endParaRPr>
          </a:p>
          <a:p>
            <a:pPr marL="114300" lvl="0" indent="0" algn="just">
              <a:buClr>
                <a:srgbClr val="073779"/>
              </a:buClr>
              <a:buNone/>
            </a:pPr>
            <a:r>
              <a:rPr lang="it-IT" sz="2200" dirty="0" smtClean="0">
                <a:solidFill>
                  <a:prstClr val="black"/>
                </a:solidFill>
              </a:rPr>
              <a:t>La </a:t>
            </a:r>
            <a:r>
              <a:rPr lang="it-IT" sz="2200" b="1" dirty="0">
                <a:solidFill>
                  <a:prstClr val="black"/>
                </a:solidFill>
              </a:rPr>
              <a:t>remunerazione</a:t>
            </a:r>
            <a:r>
              <a:rPr lang="it-IT" sz="2200" dirty="0">
                <a:solidFill>
                  <a:prstClr val="black"/>
                </a:solidFill>
              </a:rPr>
              <a:t> del capitale di terzi è:</a:t>
            </a:r>
          </a:p>
          <a:p>
            <a:pPr marL="114300" lvl="0" indent="0" algn="just">
              <a:buClr>
                <a:srgbClr val="073779"/>
              </a:buClr>
              <a:buNone/>
            </a:pPr>
            <a:r>
              <a:rPr lang="it-IT" sz="2200" b="1" dirty="0">
                <a:solidFill>
                  <a:prstClr val="black"/>
                </a:solidFill>
              </a:rPr>
              <a:t>certa</a:t>
            </a:r>
            <a:r>
              <a:rPr lang="it-IT" sz="2200" dirty="0">
                <a:solidFill>
                  <a:prstClr val="black"/>
                </a:solidFill>
              </a:rPr>
              <a:t>, perché deve essere sempre pagata a prescindere dal risultato economico conseguito dall'impresa. Proprio perché su tali finanziamenti è sempre dovuta la remunerazione si parla anche di </a:t>
            </a:r>
            <a:r>
              <a:rPr lang="it-IT" sz="2200" b="1" dirty="0">
                <a:solidFill>
                  <a:prstClr val="black"/>
                </a:solidFill>
              </a:rPr>
              <a:t>fonti di finanziamento onerose</a:t>
            </a:r>
            <a:r>
              <a:rPr lang="it-IT" sz="2200" dirty="0">
                <a:solidFill>
                  <a:prstClr val="black"/>
                </a:solidFill>
              </a:rPr>
              <a:t>;</a:t>
            </a:r>
          </a:p>
          <a:p>
            <a:pPr marL="114300" lvl="0" indent="0" algn="just">
              <a:buClr>
                <a:srgbClr val="073779"/>
              </a:buClr>
              <a:buNone/>
            </a:pPr>
            <a:r>
              <a:rPr lang="it-IT" sz="2200" dirty="0">
                <a:solidFill>
                  <a:prstClr val="black"/>
                </a:solidFill>
              </a:rPr>
              <a:t>di </a:t>
            </a:r>
            <a:r>
              <a:rPr lang="it-IT" sz="2200" b="1" dirty="0">
                <a:solidFill>
                  <a:prstClr val="black"/>
                </a:solidFill>
              </a:rPr>
              <a:t>entità</a:t>
            </a:r>
            <a:r>
              <a:rPr lang="it-IT" sz="2200" dirty="0">
                <a:solidFill>
                  <a:prstClr val="black"/>
                </a:solidFill>
              </a:rPr>
              <a:t> </a:t>
            </a:r>
            <a:r>
              <a:rPr lang="it-IT" sz="2200" b="1" dirty="0">
                <a:solidFill>
                  <a:prstClr val="black"/>
                </a:solidFill>
              </a:rPr>
              <a:t>nota</a:t>
            </a:r>
            <a:r>
              <a:rPr lang="it-IT" sz="2200" dirty="0">
                <a:solidFill>
                  <a:prstClr val="black"/>
                </a:solidFill>
              </a:rPr>
              <a:t> a priori, dato che le parti concordano da subito quale sarà l'interesse da corrispondere.</a:t>
            </a:r>
          </a:p>
          <a:p>
            <a:pPr algn="just"/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12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014918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1782BF"/>
                </a:solidFill>
              </a:rPr>
              <a:t>Il rimborso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lvl="0" indent="0">
              <a:buClr>
                <a:srgbClr val="073779"/>
              </a:buClr>
              <a:buNone/>
            </a:pPr>
            <a:endParaRPr lang="it-IT" dirty="0" smtClean="0">
              <a:solidFill>
                <a:prstClr val="black"/>
              </a:solidFill>
            </a:endParaRPr>
          </a:p>
          <a:p>
            <a:pPr marL="114300" lvl="0" indent="0">
              <a:buClr>
                <a:srgbClr val="073779"/>
              </a:buClr>
              <a:buNone/>
            </a:pPr>
            <a:endParaRPr lang="it-IT" dirty="0">
              <a:solidFill>
                <a:prstClr val="black"/>
              </a:solidFill>
            </a:endParaRPr>
          </a:p>
          <a:p>
            <a:pPr marL="114300" lvl="0" indent="0">
              <a:buClr>
                <a:srgbClr val="073779"/>
              </a:buClr>
              <a:buNone/>
            </a:pPr>
            <a:endParaRPr lang="it-IT" dirty="0" smtClean="0">
              <a:solidFill>
                <a:prstClr val="black"/>
              </a:solidFill>
            </a:endParaRPr>
          </a:p>
          <a:p>
            <a:pPr marL="114300" lvl="0" indent="0" algn="just">
              <a:buClr>
                <a:srgbClr val="073779"/>
              </a:buClr>
              <a:buNone/>
            </a:pPr>
            <a:r>
              <a:rPr lang="it-IT" dirty="0" smtClean="0">
                <a:solidFill>
                  <a:prstClr val="black"/>
                </a:solidFill>
              </a:rPr>
              <a:t>I </a:t>
            </a:r>
            <a:r>
              <a:rPr lang="it-IT" dirty="0">
                <a:solidFill>
                  <a:prstClr val="black"/>
                </a:solidFill>
              </a:rPr>
              <a:t>finanziamenti esterni devono essere </a:t>
            </a:r>
            <a:r>
              <a:rPr lang="it-IT" b="1" dirty="0">
                <a:solidFill>
                  <a:prstClr val="black"/>
                </a:solidFill>
              </a:rPr>
              <a:t>restituiti</a:t>
            </a:r>
            <a:r>
              <a:rPr lang="it-IT" dirty="0">
                <a:solidFill>
                  <a:prstClr val="black"/>
                </a:solidFill>
              </a:rPr>
              <a:t> alle scadenze convenute e su di essi deve essere pagato l'</a:t>
            </a:r>
            <a:r>
              <a:rPr lang="it-IT" b="1" dirty="0">
                <a:solidFill>
                  <a:prstClr val="black"/>
                </a:solidFill>
              </a:rPr>
              <a:t>interesse</a:t>
            </a:r>
            <a:r>
              <a:rPr lang="it-IT" dirty="0">
                <a:solidFill>
                  <a:prstClr val="black"/>
                </a:solidFill>
              </a:rPr>
              <a:t> concordato a prescindere dal risultato economico conseguito dall'impresa (utile realizzato o perdita subita). </a:t>
            </a:r>
          </a:p>
          <a:p>
            <a:pPr lvl="0">
              <a:buClr>
                <a:srgbClr val="073779"/>
              </a:buClr>
            </a:pPr>
            <a:endParaRPr lang="it-IT" dirty="0">
              <a:solidFill>
                <a:prstClr val="black"/>
              </a:solidFill>
            </a:endParaRP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13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631186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scadenza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it-IT" dirty="0" smtClean="0"/>
          </a:p>
          <a:p>
            <a:pPr algn="just"/>
            <a:endParaRPr lang="it-IT" dirty="0"/>
          </a:p>
          <a:p>
            <a:pPr marL="114300" indent="0" algn="just">
              <a:buNone/>
            </a:pPr>
            <a:r>
              <a:rPr lang="it-IT" dirty="0" smtClean="0"/>
              <a:t>Per </a:t>
            </a:r>
            <a:r>
              <a:rPr lang="it-IT" dirty="0"/>
              <a:t>ciò che concerne la scadenza, i finanziamenti esterni possono essere:</a:t>
            </a:r>
          </a:p>
          <a:p>
            <a:pPr algn="just"/>
            <a:r>
              <a:rPr lang="it-IT" dirty="0"/>
              <a:t>a</a:t>
            </a:r>
            <a:r>
              <a:rPr lang="it-IT" b="1" dirty="0"/>
              <a:t> breve termine</a:t>
            </a:r>
            <a:r>
              <a:rPr lang="it-IT" dirty="0"/>
              <a:t>, cioè con una scadenza che </a:t>
            </a:r>
            <a:r>
              <a:rPr lang="it-IT" b="1" dirty="0"/>
              <a:t>non supera i 12 mesi</a:t>
            </a:r>
            <a:r>
              <a:rPr lang="it-IT" dirty="0"/>
              <a:t>;</a:t>
            </a:r>
          </a:p>
          <a:p>
            <a:pPr algn="just"/>
            <a:r>
              <a:rPr lang="it-IT" dirty="0"/>
              <a:t>a </a:t>
            </a:r>
            <a:r>
              <a:rPr lang="it-IT" b="1" dirty="0"/>
              <a:t>medio termine</a:t>
            </a:r>
            <a:r>
              <a:rPr lang="it-IT" dirty="0"/>
              <a:t>, cioè con scadenza compresa</a:t>
            </a:r>
            <a:r>
              <a:rPr lang="it-IT" b="1" dirty="0"/>
              <a:t> tra 1 e 5 anni</a:t>
            </a:r>
            <a:r>
              <a:rPr lang="it-IT" dirty="0"/>
              <a:t>;</a:t>
            </a:r>
          </a:p>
          <a:p>
            <a:pPr algn="just"/>
            <a:r>
              <a:rPr lang="it-IT" dirty="0"/>
              <a:t>a </a:t>
            </a:r>
            <a:r>
              <a:rPr lang="it-IT" b="1" dirty="0"/>
              <a:t>lungo termine</a:t>
            </a:r>
            <a:r>
              <a:rPr lang="it-IT" dirty="0"/>
              <a:t>, cioè con scadenza </a:t>
            </a:r>
            <a:r>
              <a:rPr lang="it-IT" b="1" dirty="0"/>
              <a:t>oltre 5 anni</a:t>
            </a:r>
            <a:r>
              <a:rPr lang="it-IT" dirty="0"/>
              <a:t>.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14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47942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Rischiosità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r>
              <a:rPr lang="it-IT" dirty="0"/>
              <a:t>Il capitale di terzi è soggetto al </a:t>
            </a:r>
            <a:r>
              <a:rPr lang="it-IT" b="1" dirty="0"/>
              <a:t>rischio d'impresa </a:t>
            </a:r>
            <a:r>
              <a:rPr lang="it-IT" dirty="0"/>
              <a:t>solo</a:t>
            </a:r>
            <a:r>
              <a:rPr lang="it-IT" b="1" dirty="0"/>
              <a:t> indirettamente</a:t>
            </a:r>
            <a:r>
              <a:rPr lang="it-IT" dirty="0"/>
              <a:t>. Per essi, infatti, è sempre previsto il rimborso alla scadenza, tuttavia se l'impresa si trova in difficoltà potrebbe anche arrivare a non essere in grado di restituire tali somme ai creditori.</a:t>
            </a:r>
          </a:p>
          <a:p>
            <a:pPr marL="114300" indent="0" algn="just">
              <a:buNone/>
            </a:pPr>
            <a:r>
              <a:rPr lang="it-IT" dirty="0" smtClean="0"/>
              <a:t>I </a:t>
            </a:r>
            <a:r>
              <a:rPr lang="it-IT" dirty="0"/>
              <a:t>finanziamenti esterni si differenziano, a loro volta, in:</a:t>
            </a:r>
          </a:p>
          <a:p>
            <a:pPr algn="just"/>
            <a:r>
              <a:rPr lang="it-IT" b="1" dirty="0"/>
              <a:t>debiti </a:t>
            </a:r>
            <a:r>
              <a:rPr lang="it-IT" b="1" dirty="0">
                <a:solidFill>
                  <a:srgbClr val="FF0000"/>
                </a:solidFill>
                <a:hlinkClick r:id="rId2"/>
              </a:rPr>
              <a:t>di finanziamento</a:t>
            </a:r>
            <a:r>
              <a:rPr lang="it-IT" dirty="0"/>
              <a:t>;</a:t>
            </a:r>
          </a:p>
          <a:p>
            <a:pPr algn="just"/>
            <a:r>
              <a:rPr lang="it-IT" b="1" dirty="0"/>
              <a:t>debiti di funzionamento</a:t>
            </a:r>
            <a:r>
              <a:rPr lang="it-IT" dirty="0"/>
              <a:t>.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15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983476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Debiti di finanziamento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it-IT" dirty="0"/>
              <a:t>I </a:t>
            </a:r>
            <a:r>
              <a:rPr lang="it-IT" b="1" dirty="0"/>
              <a:t>debiti di finanziamento</a:t>
            </a:r>
            <a:r>
              <a:rPr lang="it-IT" dirty="0"/>
              <a:t> sono costituiti da </a:t>
            </a:r>
            <a:r>
              <a:rPr lang="it-IT" b="1" dirty="0"/>
              <a:t>apporti di denaro</a:t>
            </a:r>
            <a:r>
              <a:rPr lang="it-IT" dirty="0"/>
              <a:t> nell'</a:t>
            </a:r>
            <a:r>
              <a:rPr lang="it-IT" dirty="0">
                <a:solidFill>
                  <a:srgbClr val="000000"/>
                </a:solidFill>
                <a:hlinkClick r:id="rId2"/>
              </a:rPr>
              <a:t>azienda</a:t>
            </a:r>
            <a:r>
              <a:rPr lang="it-IT" dirty="0"/>
              <a:t> da parte di terzi che possono essere banche o altri istituti di credito, obbligazionisti e altri finanziatori.</a:t>
            </a:r>
          </a:p>
          <a:p>
            <a:pPr marL="114300" indent="0" algn="just">
              <a:buNone/>
            </a:pPr>
            <a:r>
              <a:rPr lang="it-IT" dirty="0"/>
              <a:t>Nel momento in cui l'impresa contrae un debito con un terzo essa si impegna:</a:t>
            </a:r>
          </a:p>
          <a:p>
            <a:pPr algn="just"/>
            <a:r>
              <a:rPr lang="it-IT" dirty="0"/>
              <a:t>alla </a:t>
            </a:r>
            <a:r>
              <a:rPr lang="it-IT" b="1" dirty="0"/>
              <a:t>restituzione</a:t>
            </a:r>
            <a:r>
              <a:rPr lang="it-IT" dirty="0"/>
              <a:t>, delle somme prese a prestito, alle scadenze concordate;</a:t>
            </a:r>
          </a:p>
          <a:p>
            <a:pPr algn="just"/>
            <a:r>
              <a:rPr lang="it-IT" dirty="0"/>
              <a:t>al pagamento degli</a:t>
            </a:r>
            <a:r>
              <a:rPr lang="it-IT" b="1" dirty="0"/>
              <a:t> interessi</a:t>
            </a:r>
            <a:r>
              <a:rPr lang="it-IT" dirty="0"/>
              <a:t> nella misura e nei modi stabiliti. Per i debiti di finanziamento viene stabilito tra le parti un tasso di interesse: per questa ragione si dice che su questi debiti l'</a:t>
            </a:r>
            <a:r>
              <a:rPr lang="it-IT" b="1" dirty="0"/>
              <a:t>interesse</a:t>
            </a:r>
            <a:r>
              <a:rPr lang="it-IT" dirty="0"/>
              <a:t> è </a:t>
            </a:r>
            <a:r>
              <a:rPr lang="it-IT" b="1" dirty="0"/>
              <a:t>esplicito</a:t>
            </a:r>
            <a:r>
              <a:rPr lang="it-IT" dirty="0"/>
              <a:t>, cioè palese, dichiarato.</a:t>
            </a:r>
          </a:p>
          <a:p>
            <a:pPr marL="114300" indent="0"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16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912291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Forme dei debiti di finanziamento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lvl="0" indent="0">
              <a:buClr>
                <a:srgbClr val="073779"/>
              </a:buClr>
              <a:buNone/>
            </a:pPr>
            <a:endParaRPr lang="it-IT" sz="2200" dirty="0" smtClean="0">
              <a:solidFill>
                <a:prstClr val="black"/>
              </a:solidFill>
            </a:endParaRPr>
          </a:p>
          <a:p>
            <a:pPr marL="114300" lvl="0" indent="0">
              <a:buClr>
                <a:srgbClr val="073779"/>
              </a:buClr>
              <a:buNone/>
            </a:pPr>
            <a:endParaRPr lang="it-IT" sz="2200" dirty="0">
              <a:solidFill>
                <a:prstClr val="black"/>
              </a:solidFill>
            </a:endParaRPr>
          </a:p>
          <a:p>
            <a:pPr marL="114300" lvl="0" indent="0">
              <a:buClr>
                <a:srgbClr val="073779"/>
              </a:buClr>
              <a:buNone/>
            </a:pPr>
            <a:endParaRPr lang="it-IT" sz="2200" dirty="0" smtClean="0">
              <a:solidFill>
                <a:prstClr val="black"/>
              </a:solidFill>
            </a:endParaRPr>
          </a:p>
          <a:p>
            <a:pPr marL="114300" lvl="0" indent="0">
              <a:buClr>
                <a:srgbClr val="073779"/>
              </a:buClr>
              <a:buNone/>
            </a:pPr>
            <a:endParaRPr lang="it-IT" sz="2200" dirty="0">
              <a:solidFill>
                <a:prstClr val="black"/>
              </a:solidFill>
            </a:endParaRPr>
          </a:p>
          <a:p>
            <a:pPr marL="114300" lvl="0" indent="0" algn="just">
              <a:buClr>
                <a:srgbClr val="073779"/>
              </a:buClr>
              <a:buNone/>
            </a:pPr>
            <a:r>
              <a:rPr lang="it-IT" sz="2200" dirty="0" smtClean="0">
                <a:solidFill>
                  <a:prstClr val="black"/>
                </a:solidFill>
              </a:rPr>
              <a:t>I </a:t>
            </a:r>
            <a:r>
              <a:rPr lang="it-IT" sz="2200" dirty="0">
                <a:solidFill>
                  <a:prstClr val="black"/>
                </a:solidFill>
              </a:rPr>
              <a:t>debiti di finanziamento possono assumere varie forme tecniche:</a:t>
            </a:r>
            <a:r>
              <a:rPr lang="it-IT" sz="2200" i="1" dirty="0">
                <a:solidFill>
                  <a:prstClr val="black"/>
                </a:solidFill>
              </a:rPr>
              <a:t> mutui, scoperti di conto, anticipazioni, sconti cambiari, prestiti obbligazionari, prestiti ottenuti da società appartenenti allo stesso </a:t>
            </a:r>
            <a:r>
              <a:rPr lang="it-IT" sz="2200" i="1" dirty="0">
                <a:solidFill>
                  <a:srgbClr val="000000"/>
                </a:solidFill>
                <a:hlinkClick r:id="rId2"/>
              </a:rPr>
              <a:t>gruppo</a:t>
            </a:r>
            <a:r>
              <a:rPr lang="it-IT" sz="2200" i="1" dirty="0">
                <a:solidFill>
                  <a:prstClr val="black"/>
                </a:solidFill>
              </a:rPr>
              <a:t>, ecc</a:t>
            </a:r>
            <a:r>
              <a:rPr lang="it-IT" sz="2200" i="1" dirty="0" smtClean="0">
                <a:solidFill>
                  <a:prstClr val="black"/>
                </a:solidFill>
              </a:rPr>
              <a:t>.</a:t>
            </a:r>
            <a:endParaRPr lang="it-IT" sz="2200" dirty="0">
              <a:solidFill>
                <a:prstClr val="black"/>
              </a:solidFill>
            </a:endParaRP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17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093998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Debiti di funzionamento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14300" indent="0">
              <a:buNone/>
            </a:pPr>
            <a:endParaRPr lang="it-IT" b="1" dirty="0"/>
          </a:p>
          <a:p>
            <a:pPr marL="114300" indent="0" algn="just">
              <a:buNone/>
            </a:pPr>
            <a:r>
              <a:rPr lang="it-IT" dirty="0" smtClean="0"/>
              <a:t>I </a:t>
            </a:r>
            <a:r>
              <a:rPr lang="it-IT" b="1" dirty="0"/>
              <a:t>debiti di funzionamento</a:t>
            </a:r>
            <a:r>
              <a:rPr lang="it-IT" dirty="0"/>
              <a:t> sono detti anche</a:t>
            </a:r>
            <a:r>
              <a:rPr lang="it-IT" b="1" dirty="0"/>
              <a:t> credito mercantile</a:t>
            </a:r>
            <a:r>
              <a:rPr lang="it-IT" dirty="0"/>
              <a:t> o di </a:t>
            </a:r>
            <a:r>
              <a:rPr lang="it-IT" b="1" dirty="0"/>
              <a:t>fornitura </a:t>
            </a:r>
            <a:r>
              <a:rPr lang="it-IT" dirty="0"/>
              <a:t>o </a:t>
            </a:r>
            <a:r>
              <a:rPr lang="it-IT" b="1" dirty="0"/>
              <a:t>debiti di regolamento</a:t>
            </a:r>
            <a:r>
              <a:rPr lang="it-IT" dirty="0"/>
              <a:t>. In altre parole si tratta di una forma di </a:t>
            </a:r>
            <a:r>
              <a:rPr lang="it-IT" dirty="0">
                <a:solidFill>
                  <a:srgbClr val="000000"/>
                </a:solidFill>
                <a:hlinkClick r:id="rId2"/>
              </a:rPr>
              <a:t>finanziamento</a:t>
            </a:r>
            <a:r>
              <a:rPr lang="it-IT" dirty="0"/>
              <a:t> che sorge in relazione alle normali operazioni di compravendita quando i fornitori di merci, materie prime, servizi, ecc.. concedono una </a:t>
            </a:r>
            <a:r>
              <a:rPr lang="it-IT" b="1" dirty="0"/>
              <a:t>dilazione di pagamento</a:t>
            </a:r>
            <a:r>
              <a:rPr lang="it-IT" dirty="0"/>
              <a:t>.</a:t>
            </a:r>
          </a:p>
          <a:p>
            <a:pPr marL="114300" indent="0" algn="just">
              <a:buNone/>
            </a:pPr>
            <a:r>
              <a:rPr lang="it-IT" dirty="0"/>
              <a:t>Quindi, questa forma di credito non ha per oggetto la concessione di un prestito vero e proprio, ma il finanziamento è determinato dalla modalità di pagamento di una operazione di compravendita.</a:t>
            </a:r>
          </a:p>
          <a:p>
            <a:pPr marL="11430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i="1" dirty="0"/>
              <a:t>Esempio: </a:t>
            </a:r>
            <a:endParaRPr lang="it-IT" dirty="0"/>
          </a:p>
          <a:p>
            <a:pPr marL="11430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i="1" dirty="0"/>
              <a:t>l'impresa acquista merci per 2.000 euro con pagamento a 60 giorni. Per l'impresa sorge un debito che non sarebbe sorto se la merce fosse stata pagata in contanti. Quindi il debito sostituisce l'esborso di contanti.</a:t>
            </a:r>
            <a:endParaRPr lang="it-IT" dirty="0"/>
          </a:p>
          <a:p>
            <a:pPr marL="11430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i="1" dirty="0"/>
              <a:t>In altre parole il fornitore vendendo la merce a credito finanzia l'impresa.</a:t>
            </a:r>
            <a:endParaRPr lang="it-IT" dirty="0"/>
          </a:p>
          <a:p>
            <a:pPr marL="114300" indent="0" algn="just">
              <a:buNone/>
            </a:pPr>
            <a:r>
              <a:rPr lang="it-IT" dirty="0"/>
              <a:t> 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18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139711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remunerazione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it-IT" dirty="0" smtClean="0"/>
          </a:p>
          <a:p>
            <a:pPr marL="114300" indent="0" algn="just">
              <a:buNone/>
            </a:pPr>
            <a:r>
              <a:rPr lang="it-IT" dirty="0" smtClean="0"/>
              <a:t>Nei </a:t>
            </a:r>
            <a:r>
              <a:rPr lang="it-IT" dirty="0"/>
              <a:t>debiti di funzionamento la remunerazione è già inclusa nel prezzo pattuito. In pratica il fornitore stabilisce il prezzo tenendo conto anche della dilazione di pagamento che accorderà al suo cliente: così, ad esempio, fisserà un certo prezzo per il pagamento in contanti, un prezzo maggiore per il pagamento a 30 giorni e ancora maggiore per il pagamento a 60 giorni, e così via.</a:t>
            </a:r>
          </a:p>
          <a:p>
            <a:pPr marL="114300" indent="0" algn="just">
              <a:buNone/>
            </a:pPr>
            <a:r>
              <a:rPr lang="it-IT" dirty="0"/>
              <a:t>Per questa ragione si dice che i debiti di finanziamento sono finanziamenti ad </a:t>
            </a:r>
            <a:r>
              <a:rPr lang="it-IT" b="1" dirty="0"/>
              <a:t>interesse implicito</a:t>
            </a:r>
            <a:r>
              <a:rPr lang="it-IT" dirty="0"/>
              <a:t>.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19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51402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endParaRPr lang="it-IT" dirty="0" smtClean="0"/>
          </a:p>
          <a:p>
            <a:pPr marL="114300" indent="0" algn="just">
              <a:buNone/>
            </a:pPr>
            <a:r>
              <a:rPr lang="it-IT" dirty="0" smtClean="0"/>
              <a:t>Ogni </a:t>
            </a:r>
            <a:r>
              <a:rPr lang="it-IT" dirty="0">
                <a:solidFill>
                  <a:srgbClr val="000000"/>
                </a:solidFill>
                <a:hlinkClick r:id="rId2"/>
              </a:rPr>
              <a:t>impresa</a:t>
            </a:r>
            <a:r>
              <a:rPr lang="it-IT" dirty="0"/>
              <a:t>, per poter svolgere la propria attività ha bisogno di </a:t>
            </a:r>
            <a:r>
              <a:rPr lang="it-IT" b="1" dirty="0"/>
              <a:t>mezzi finanziari</a:t>
            </a:r>
            <a:r>
              <a:rPr lang="it-IT" dirty="0"/>
              <a:t>: essi servono per </a:t>
            </a:r>
            <a:r>
              <a:rPr lang="it-IT" i="1" dirty="0"/>
              <a:t>acquistare gli impianti, i macchinari, le merci, pagare gli stipendi ai dipendenti</a:t>
            </a:r>
            <a:r>
              <a:rPr lang="it-IT" dirty="0"/>
              <a:t>, ecc..</a:t>
            </a:r>
          </a:p>
          <a:p>
            <a:pPr marL="114300" indent="0" algn="just">
              <a:buNone/>
            </a:pPr>
            <a:endParaRPr lang="it-IT" dirty="0" smtClean="0"/>
          </a:p>
          <a:p>
            <a:pPr marL="114300" indent="0" algn="just">
              <a:buNone/>
            </a:pPr>
            <a:endParaRPr lang="it-IT" dirty="0"/>
          </a:p>
          <a:p>
            <a:pPr marL="114300" indent="0" algn="just">
              <a:buNone/>
            </a:pPr>
            <a:r>
              <a:rPr lang="it-IT" dirty="0" smtClean="0"/>
              <a:t>Il </a:t>
            </a:r>
            <a:r>
              <a:rPr lang="it-IT" dirty="0"/>
              <a:t>capitale </a:t>
            </a:r>
            <a:r>
              <a:rPr lang="it-IT" dirty="0" smtClean="0"/>
              <a:t>a disposizione dell'impresa </a:t>
            </a:r>
            <a:r>
              <a:rPr lang="it-IT" dirty="0"/>
              <a:t>può assumere la forma di: </a:t>
            </a:r>
          </a:p>
          <a:p>
            <a:r>
              <a:rPr lang="it-IT" b="1" dirty="0"/>
              <a:t>capitale proprio</a:t>
            </a:r>
            <a:r>
              <a:rPr lang="it-IT" dirty="0"/>
              <a:t>;</a:t>
            </a:r>
          </a:p>
          <a:p>
            <a:r>
              <a:rPr lang="it-IT" b="1" dirty="0"/>
              <a:t>capitale di terzi</a:t>
            </a:r>
            <a:r>
              <a:rPr lang="it-IT" dirty="0"/>
              <a:t>.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350170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b="1" spc="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FINANZIAMENTI DIRETTI ED INDIRETTI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endParaRPr lang="it-IT" dirty="0" smtClean="0"/>
          </a:p>
          <a:p>
            <a:pPr marL="114300" indent="0" algn="just">
              <a:buNone/>
            </a:pPr>
            <a:endParaRPr lang="it-IT" dirty="0"/>
          </a:p>
          <a:p>
            <a:pPr marL="114300" indent="0" algn="just">
              <a:buNone/>
            </a:pPr>
            <a:r>
              <a:rPr lang="it-IT" dirty="0" smtClean="0"/>
              <a:t>I</a:t>
            </a:r>
            <a:r>
              <a:rPr lang="it-IT" b="1" dirty="0" smtClean="0"/>
              <a:t> </a:t>
            </a:r>
            <a:r>
              <a:rPr lang="it-IT" b="1" dirty="0"/>
              <a:t>debiti di finanziamento</a:t>
            </a:r>
            <a:r>
              <a:rPr lang="it-IT" dirty="0"/>
              <a:t> sono detti anche </a:t>
            </a:r>
            <a:r>
              <a:rPr lang="it-IT" b="1" dirty="0">
                <a:solidFill>
                  <a:srgbClr val="FF0000"/>
                </a:solidFill>
                <a:hlinkClick r:id="rId2"/>
              </a:rPr>
              <a:t>finanziamenti diretti</a:t>
            </a:r>
            <a:r>
              <a:rPr lang="it-IT" dirty="0"/>
              <a:t>, </a:t>
            </a:r>
            <a:endParaRPr lang="it-IT" dirty="0" smtClean="0"/>
          </a:p>
          <a:p>
            <a:pPr marL="114300" indent="0" algn="just">
              <a:buNone/>
            </a:pPr>
            <a:endParaRPr lang="it-IT" dirty="0" smtClean="0"/>
          </a:p>
          <a:p>
            <a:pPr marL="114300" indent="0" algn="just">
              <a:buNone/>
            </a:pPr>
            <a:endParaRPr lang="it-IT" dirty="0"/>
          </a:p>
          <a:p>
            <a:pPr marL="114300" indent="0" algn="just">
              <a:buNone/>
            </a:pPr>
            <a:r>
              <a:rPr lang="it-IT" dirty="0" smtClean="0"/>
              <a:t>mentre </a:t>
            </a:r>
            <a:r>
              <a:rPr lang="it-IT" dirty="0"/>
              <a:t>i </a:t>
            </a:r>
            <a:r>
              <a:rPr lang="it-IT" b="1" dirty="0"/>
              <a:t>debiti di funzionamento</a:t>
            </a:r>
            <a:r>
              <a:rPr lang="it-IT" dirty="0"/>
              <a:t> sono detti </a:t>
            </a:r>
            <a:r>
              <a:rPr lang="it-IT" b="1" dirty="0"/>
              <a:t>finanziamenti indiretti</a:t>
            </a:r>
            <a:r>
              <a:rPr lang="it-IT" dirty="0"/>
              <a:t>.</a:t>
            </a:r>
          </a:p>
          <a:p>
            <a:pPr algn="just"/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20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01669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endParaRPr lang="it-IT" dirty="0" smtClean="0"/>
          </a:p>
          <a:p>
            <a:pPr marL="114300" indent="0" algn="just">
              <a:buNone/>
            </a:pPr>
            <a:endParaRPr lang="it-IT" dirty="0"/>
          </a:p>
          <a:p>
            <a:pPr marL="114300" indent="0" algn="just">
              <a:buNone/>
            </a:pPr>
            <a:r>
              <a:rPr lang="it-IT" dirty="0" smtClean="0"/>
              <a:t>Infatti in economia il capitale (o patrimonio) d’impresa viene studiato sotto due aspetti:</a:t>
            </a:r>
          </a:p>
          <a:p>
            <a:pPr marL="114300" indent="0" algn="just">
              <a:buNone/>
            </a:pPr>
            <a:r>
              <a:rPr lang="it-IT" dirty="0" smtClean="0"/>
              <a:t>1) </a:t>
            </a:r>
            <a:r>
              <a:rPr lang="it-IT" i="1" dirty="0" smtClean="0"/>
              <a:t>aspetto qualitativo </a:t>
            </a:r>
            <a:r>
              <a:rPr lang="it-IT" dirty="0" smtClean="0"/>
              <a:t>(quali investimenti lo compongono? In che modo quegli investimenti sono stati finanziati?)</a:t>
            </a:r>
          </a:p>
          <a:p>
            <a:pPr marL="114300" indent="0" algn="just">
              <a:buNone/>
            </a:pPr>
            <a:r>
              <a:rPr lang="it-IT" dirty="0" smtClean="0"/>
              <a:t>2) </a:t>
            </a:r>
            <a:r>
              <a:rPr lang="it-IT" i="1" dirty="0" smtClean="0"/>
              <a:t>aspetto quantitativo </a:t>
            </a:r>
            <a:r>
              <a:rPr lang="it-IT" dirty="0" smtClean="0"/>
              <a:t>(quale è il suo valore?)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70968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Aspetto qualitativo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  <a:p>
            <a:pPr marL="114300" indent="0">
              <a:buNone/>
            </a:pPr>
            <a:r>
              <a:rPr lang="it-IT" dirty="0" smtClean="0"/>
              <a:t>Secondo </a:t>
            </a:r>
            <a:r>
              <a:rPr lang="it-IT" i="1" dirty="0" smtClean="0"/>
              <a:t>l’aspetto qualitativo </a:t>
            </a:r>
            <a:r>
              <a:rPr lang="it-IT" dirty="0" smtClean="0"/>
              <a:t>il capitale si divide in:</a:t>
            </a:r>
          </a:p>
          <a:p>
            <a:pPr marL="114300" indent="0">
              <a:buNone/>
            </a:pPr>
            <a:endParaRPr lang="it-IT" dirty="0"/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Capitale proprio</a:t>
            </a:r>
          </a:p>
          <a:p>
            <a:pPr>
              <a:buFontTx/>
              <a:buChar char="-"/>
            </a:pPr>
            <a:endParaRPr lang="it-IT" dirty="0"/>
          </a:p>
          <a:p>
            <a:pPr>
              <a:buFontTx/>
              <a:buChar char="-"/>
            </a:pPr>
            <a:r>
              <a:rPr lang="it-IT" dirty="0" smtClean="0">
                <a:solidFill>
                  <a:srgbClr val="7030A0"/>
                </a:solidFill>
              </a:rPr>
              <a:t>Capitale di terzi</a:t>
            </a:r>
          </a:p>
          <a:p>
            <a:pPr marL="114300" indent="0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15133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14300" lvl="0" algn="just">
              <a:spcBef>
                <a:spcPct val="20000"/>
              </a:spcBef>
              <a:buClr>
                <a:srgbClr val="073779"/>
              </a:buClr>
            </a:pPr>
            <a:r>
              <a:rPr lang="it-IT" sz="3200" b="1" spc="0" dirty="0">
                <a:solidFill>
                  <a:srgbClr val="FF0000"/>
                </a:solidFill>
                <a:latin typeface="Calibri"/>
                <a:ea typeface="+mn-ea"/>
                <a:cs typeface="+mn-cs"/>
              </a:rPr>
              <a:t>Il capitale proprio o capitale di rischio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it-IT" dirty="0" smtClean="0"/>
          </a:p>
          <a:p>
            <a:pPr marL="114300" indent="0" algn="just">
              <a:buNone/>
            </a:pPr>
            <a:r>
              <a:rPr lang="it-IT" dirty="0" smtClean="0"/>
              <a:t>Il </a:t>
            </a:r>
            <a:r>
              <a:rPr lang="it-IT" b="1" dirty="0"/>
              <a:t>capitale proprio</a:t>
            </a:r>
            <a:r>
              <a:rPr lang="it-IT" dirty="0"/>
              <a:t> è detto anche</a:t>
            </a:r>
            <a:r>
              <a:rPr lang="it-IT" b="1" dirty="0"/>
              <a:t> capitale di proprietà</a:t>
            </a:r>
            <a:r>
              <a:rPr lang="it-IT" dirty="0"/>
              <a:t>. Esso costituisce i cosiddetti </a:t>
            </a:r>
            <a:r>
              <a:rPr lang="it-IT" b="1" dirty="0"/>
              <a:t>finanziamenti interni</a:t>
            </a:r>
            <a:r>
              <a:rPr lang="it-IT" dirty="0"/>
              <a:t>.</a:t>
            </a:r>
          </a:p>
          <a:p>
            <a:pPr marL="114300" indent="0" algn="just">
              <a:buNone/>
            </a:pPr>
            <a:r>
              <a:rPr lang="it-IT" dirty="0"/>
              <a:t>Il capitale proprio è formato dai mezzi finanziari apportati direttamente </a:t>
            </a:r>
            <a:r>
              <a:rPr lang="it-IT" b="1" dirty="0"/>
              <a:t>dall'imprenditore</a:t>
            </a:r>
            <a:r>
              <a:rPr lang="it-IT" dirty="0"/>
              <a:t>, nel caso di un'impresa individuale, o dai </a:t>
            </a:r>
            <a:r>
              <a:rPr lang="it-IT" b="1" dirty="0"/>
              <a:t>soci</a:t>
            </a:r>
            <a:r>
              <a:rPr lang="it-IT" dirty="0"/>
              <a:t>, nel caso di </a:t>
            </a:r>
            <a:r>
              <a:rPr lang="it-IT" dirty="0">
                <a:solidFill>
                  <a:srgbClr val="000000"/>
                </a:solidFill>
                <a:hlinkClick r:id="rId2"/>
              </a:rPr>
              <a:t>società</a:t>
            </a:r>
            <a:r>
              <a:rPr lang="it-IT" dirty="0"/>
              <a:t>.</a:t>
            </a:r>
          </a:p>
          <a:p>
            <a:pPr marL="114300" indent="0" algn="just">
              <a:buNone/>
            </a:pPr>
            <a:r>
              <a:rPr lang="it-IT" dirty="0" smtClean="0"/>
              <a:t>Il </a:t>
            </a:r>
            <a:r>
              <a:rPr lang="it-IT" dirty="0"/>
              <a:t>capitale proprio, a sua volta, si divide in:</a:t>
            </a:r>
          </a:p>
          <a:p>
            <a:r>
              <a:rPr lang="it-IT" b="1" dirty="0"/>
              <a:t>capitale di </a:t>
            </a:r>
            <a:r>
              <a:rPr lang="it-IT" b="1" dirty="0">
                <a:solidFill>
                  <a:srgbClr val="FF0000"/>
                </a:solidFill>
                <a:hlinkClick r:id="rId3"/>
              </a:rPr>
              <a:t>apporto</a:t>
            </a:r>
            <a:r>
              <a:rPr lang="it-IT" dirty="0"/>
              <a:t>;</a:t>
            </a:r>
          </a:p>
          <a:p>
            <a:r>
              <a:rPr lang="it-IT" b="1" dirty="0"/>
              <a:t>capitale di risparmio</a:t>
            </a:r>
            <a:r>
              <a:rPr lang="it-IT" dirty="0" smtClean="0"/>
              <a:t>.</a:t>
            </a:r>
          </a:p>
          <a:p>
            <a:pPr marL="114300" indent="0">
              <a:buNone/>
            </a:pPr>
            <a:r>
              <a:rPr lang="it-IT" dirty="0" smtClean="0"/>
              <a:t>In genere viene conferito alla nascita dell’impresa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55863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Permanenza all’interno dell’impresa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buClr>
                <a:srgbClr val="073779"/>
              </a:buClr>
            </a:pPr>
            <a:endParaRPr lang="it-IT" dirty="0" smtClean="0">
              <a:solidFill>
                <a:prstClr val="black"/>
              </a:solidFill>
            </a:endParaRPr>
          </a:p>
          <a:p>
            <a:pPr lvl="0" algn="just">
              <a:buClr>
                <a:srgbClr val="073779"/>
              </a:buClr>
            </a:pPr>
            <a:endParaRPr lang="it-IT" dirty="0">
              <a:solidFill>
                <a:prstClr val="black"/>
              </a:solidFill>
            </a:endParaRPr>
          </a:p>
          <a:p>
            <a:pPr lvl="0" algn="just">
              <a:buClr>
                <a:srgbClr val="073779"/>
              </a:buClr>
            </a:pPr>
            <a:r>
              <a:rPr lang="it-IT" dirty="0" smtClean="0">
                <a:solidFill>
                  <a:prstClr val="black"/>
                </a:solidFill>
              </a:rPr>
              <a:t>Il </a:t>
            </a:r>
            <a:r>
              <a:rPr lang="it-IT" dirty="0">
                <a:solidFill>
                  <a:prstClr val="black"/>
                </a:solidFill>
              </a:rPr>
              <a:t>capitale proprio rimane nell'impresa, normalmente, per tutta la sua vita: infatti, per il capitale proprio non è previsto un termine per il rimborso. A volte, può accadere, che esso venga in parte restituito ai soci perché si ritiene che sia eccessivo rispetto alle esigenze dell'impresa e a quelli che sono i suoi </a:t>
            </a:r>
            <a:r>
              <a:rPr lang="it-IT" dirty="0">
                <a:solidFill>
                  <a:srgbClr val="000000"/>
                </a:solidFill>
                <a:hlinkClick r:id="rId2"/>
              </a:rPr>
              <a:t>obiettivi</a:t>
            </a:r>
            <a:r>
              <a:rPr lang="it-IT" dirty="0">
                <a:solidFill>
                  <a:prstClr val="black"/>
                </a:solidFill>
              </a:rPr>
              <a:t>. 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28670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remunerazione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buClr>
                <a:srgbClr val="073779"/>
              </a:buClr>
            </a:pPr>
            <a:r>
              <a:rPr lang="it-IT" dirty="0">
                <a:solidFill>
                  <a:prstClr val="black"/>
                </a:solidFill>
              </a:rPr>
              <a:t>La remunerazione del capitale proprio è rappresentata dagli </a:t>
            </a:r>
            <a:r>
              <a:rPr lang="it-IT" b="1" dirty="0">
                <a:solidFill>
                  <a:srgbClr val="FF0000"/>
                </a:solidFill>
                <a:hlinkClick r:id="rId2"/>
              </a:rPr>
              <a:t>utili</a:t>
            </a:r>
            <a:r>
              <a:rPr lang="it-IT" dirty="0">
                <a:solidFill>
                  <a:prstClr val="black"/>
                </a:solidFill>
              </a:rPr>
              <a:t> conseguiti dall'impresa. Quindi, se l'impresa chiude l'esercizio con un utile il capitale di proprietà avrà una remunerazione, mentre se l'esercizio si chiude con una </a:t>
            </a:r>
            <a:r>
              <a:rPr lang="it-IT" dirty="0">
                <a:solidFill>
                  <a:srgbClr val="000000"/>
                </a:solidFill>
                <a:hlinkClick r:id="rId2"/>
              </a:rPr>
              <a:t>perdita</a:t>
            </a:r>
            <a:r>
              <a:rPr lang="it-IT" dirty="0">
                <a:solidFill>
                  <a:prstClr val="black"/>
                </a:solidFill>
              </a:rPr>
              <a:t> il capitale proprio viene ridotto per il suo ammontare. Di conseguenza la </a:t>
            </a:r>
            <a:r>
              <a:rPr lang="it-IT" b="1" dirty="0">
                <a:solidFill>
                  <a:prstClr val="black"/>
                </a:solidFill>
              </a:rPr>
              <a:t>remunerazione</a:t>
            </a:r>
            <a:r>
              <a:rPr lang="it-IT" dirty="0">
                <a:solidFill>
                  <a:prstClr val="black"/>
                </a:solidFill>
              </a:rPr>
              <a:t> del capitale proprio è:</a:t>
            </a:r>
          </a:p>
          <a:p>
            <a:pPr lvl="0" algn="just">
              <a:buClr>
                <a:srgbClr val="073779"/>
              </a:buClr>
            </a:pPr>
            <a:r>
              <a:rPr lang="it-IT" b="1" dirty="0">
                <a:solidFill>
                  <a:prstClr val="black"/>
                </a:solidFill>
              </a:rPr>
              <a:t>incerta</a:t>
            </a:r>
            <a:r>
              <a:rPr lang="it-IT" dirty="0">
                <a:solidFill>
                  <a:prstClr val="black"/>
                </a:solidFill>
              </a:rPr>
              <a:t>, perché potrebbe anche non esserci;</a:t>
            </a:r>
          </a:p>
          <a:p>
            <a:pPr lvl="0" algn="just">
              <a:buClr>
                <a:srgbClr val="073779"/>
              </a:buClr>
            </a:pPr>
            <a:r>
              <a:rPr lang="it-IT" b="1" dirty="0">
                <a:solidFill>
                  <a:prstClr val="black"/>
                </a:solidFill>
              </a:rPr>
              <a:t>variabile</a:t>
            </a:r>
            <a:r>
              <a:rPr lang="it-IT" dirty="0">
                <a:solidFill>
                  <a:prstClr val="black"/>
                </a:solidFill>
              </a:rPr>
              <a:t>, perché la sua entità non è costante nel tempo.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93727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rimborso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buClr>
                <a:srgbClr val="073779"/>
              </a:buClr>
            </a:pPr>
            <a:endParaRPr lang="it-IT" dirty="0" smtClean="0">
              <a:solidFill>
                <a:prstClr val="black"/>
              </a:solidFill>
            </a:endParaRPr>
          </a:p>
          <a:p>
            <a:pPr lvl="0" algn="just">
              <a:buClr>
                <a:srgbClr val="073779"/>
              </a:buClr>
            </a:pPr>
            <a:endParaRPr lang="it-IT" dirty="0">
              <a:solidFill>
                <a:prstClr val="black"/>
              </a:solidFill>
            </a:endParaRPr>
          </a:p>
          <a:p>
            <a:pPr lvl="0" algn="just">
              <a:buClr>
                <a:srgbClr val="073779"/>
              </a:buClr>
            </a:pPr>
            <a:r>
              <a:rPr lang="it-IT" dirty="0" smtClean="0">
                <a:solidFill>
                  <a:prstClr val="black"/>
                </a:solidFill>
              </a:rPr>
              <a:t>Il </a:t>
            </a:r>
            <a:r>
              <a:rPr lang="it-IT" dirty="0">
                <a:solidFill>
                  <a:prstClr val="black"/>
                </a:solidFill>
              </a:rPr>
              <a:t>rimborso del capitale proprio è solo eventuale: infatti, al termine della vita dell'impresa, una volta venduti tutti i beni dell'azienda, incassati i crediti e pagati tutti i debiti, se residuano delle somme queste vengono rimborsate all'imprenditore o ai soci, altrimenti no. Per questo si dice che il capitale proprio è un capitale</a:t>
            </a:r>
            <a:r>
              <a:rPr lang="it-IT" b="1" dirty="0">
                <a:solidFill>
                  <a:prstClr val="black"/>
                </a:solidFill>
              </a:rPr>
              <a:t> a pieno rischio</a:t>
            </a:r>
            <a:r>
              <a:rPr lang="it-IT" dirty="0">
                <a:solidFill>
                  <a:prstClr val="black"/>
                </a:solidFill>
              </a:rPr>
              <a:t>. </a:t>
            </a:r>
          </a:p>
          <a:p>
            <a:pPr algn="just"/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85503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228600">
              <a:spcBef>
                <a:spcPct val="20000"/>
              </a:spcBef>
            </a:pPr>
            <a:r>
              <a:rPr lang="it-IT" sz="4000" spc="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/>
            </a:r>
            <a:br>
              <a:rPr lang="it-IT" sz="4000" spc="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</a:br>
            <a:r>
              <a:rPr lang="it-IT" b="1" spc="0" dirty="0" smtClean="0">
                <a:solidFill>
                  <a:srgbClr val="7030A0"/>
                </a:solidFill>
                <a:latin typeface="Calibri"/>
                <a:ea typeface="+mn-ea"/>
                <a:cs typeface="+mn-cs"/>
              </a:rPr>
              <a:t>Capitale di apporto</a:t>
            </a:r>
            <a:r>
              <a:rPr lang="it-IT" sz="2400" spc="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/>
            </a:r>
            <a:br>
              <a:rPr lang="it-IT" sz="2400" spc="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  <a:p>
            <a:pPr algn="just"/>
            <a:r>
              <a:rPr lang="it-IT" dirty="0" smtClean="0"/>
              <a:t>Per </a:t>
            </a:r>
            <a:r>
              <a:rPr lang="it-IT" b="1" dirty="0"/>
              <a:t>capitale di apporto</a:t>
            </a:r>
            <a:r>
              <a:rPr lang="it-IT" dirty="0"/>
              <a:t> si intendono i </a:t>
            </a:r>
            <a:r>
              <a:rPr lang="it-IT" b="1" dirty="0">
                <a:solidFill>
                  <a:srgbClr val="FF0000"/>
                </a:solidFill>
                <a:hlinkClick r:id="rId2"/>
              </a:rPr>
              <a:t>conferimenti</a:t>
            </a:r>
            <a:r>
              <a:rPr lang="it-IT" dirty="0"/>
              <a:t> effettuati dall'imprenditore o dai soci, al momento della </a:t>
            </a:r>
            <a:r>
              <a:rPr lang="it-IT" dirty="0">
                <a:solidFill>
                  <a:srgbClr val="000000"/>
                </a:solidFill>
                <a:hlinkClick r:id="rId3"/>
              </a:rPr>
              <a:t>costituzione</a:t>
            </a:r>
            <a:r>
              <a:rPr lang="it-IT" dirty="0"/>
              <a:t> dell'impresa o successivamente.</a:t>
            </a:r>
          </a:p>
          <a:p>
            <a:pPr algn="just"/>
            <a:r>
              <a:rPr lang="it-IT" dirty="0"/>
              <a:t>Tali conferimenti possono essere formati da </a:t>
            </a:r>
            <a:r>
              <a:rPr lang="it-IT" i="1" dirty="0"/>
              <a:t>mezzi monetari liquidi</a:t>
            </a:r>
            <a:r>
              <a:rPr lang="it-IT" dirty="0"/>
              <a:t> o da beni come </a:t>
            </a:r>
            <a:r>
              <a:rPr lang="it-IT" i="1" dirty="0"/>
              <a:t>impianti, macchinari, capannoni, merci, crediti, </a:t>
            </a:r>
            <a:r>
              <a:rPr lang="it-IT" i="1" dirty="0" err="1" smtClean="0"/>
              <a:t>ecc</a:t>
            </a:r>
            <a:r>
              <a:rPr lang="it-IT" i="1" dirty="0" smtClean="0"/>
              <a:t>…</a:t>
            </a:r>
            <a:endParaRPr lang="it-IT" dirty="0"/>
          </a:p>
          <a:p>
            <a:pPr algn="just"/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680959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iacenza">
  <a:themeElements>
    <a:clrScheme name="Cielo">
      <a:dk1>
        <a:sysClr val="windowText" lastClr="000000"/>
      </a:dk1>
      <a:lt1>
        <a:sysClr val="window" lastClr="FFFFFF"/>
      </a:lt1>
      <a:dk2>
        <a:srgbClr val="1782BF"/>
      </a:dk2>
      <a:lt2>
        <a:srgbClr val="62BCE9"/>
      </a:lt2>
      <a:accent1>
        <a:srgbClr val="073779"/>
      </a:accent1>
      <a:accent2>
        <a:srgbClr val="8FD9FB"/>
      </a:accent2>
      <a:accent3>
        <a:srgbClr val="FFCC00"/>
      </a:accent3>
      <a:accent4>
        <a:srgbClr val="EB6615"/>
      </a:accent4>
      <a:accent5>
        <a:srgbClr val="C76402"/>
      </a:accent5>
      <a:accent6>
        <a:srgbClr val="B523B4"/>
      </a:accent6>
      <a:hlink>
        <a:srgbClr val="FFDE26"/>
      </a:hlink>
      <a:folHlink>
        <a:srgbClr val="DEBE00"/>
      </a:folHlink>
    </a:clrScheme>
    <a:fontScheme name="Adiacenza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iacenz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1633</TotalTime>
  <Words>1207</Words>
  <Application>Microsoft Office PowerPoint</Application>
  <PresentationFormat>Presentazione su schermo (4:3)</PresentationFormat>
  <Paragraphs>174</Paragraphs>
  <Slides>20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5" baseType="lpstr">
      <vt:lpstr>ＭＳ Ｐゴシック</vt:lpstr>
      <vt:lpstr>Arial</vt:lpstr>
      <vt:lpstr>Calibri</vt:lpstr>
      <vt:lpstr>Cambria</vt:lpstr>
      <vt:lpstr>Adiacenza</vt:lpstr>
      <vt:lpstr>                     </vt:lpstr>
      <vt:lpstr>Presentazione standard di PowerPoint</vt:lpstr>
      <vt:lpstr>Presentazione standard di PowerPoint</vt:lpstr>
      <vt:lpstr>Aspetto qualitativo</vt:lpstr>
      <vt:lpstr>Il capitale proprio o capitale di rischio</vt:lpstr>
      <vt:lpstr>Permanenza all’interno dell’impresa</vt:lpstr>
      <vt:lpstr>La remunerazione</vt:lpstr>
      <vt:lpstr>Il rimborso</vt:lpstr>
      <vt:lpstr> Capitale di apporto </vt:lpstr>
      <vt:lpstr>Capitale di risparmio</vt:lpstr>
      <vt:lpstr> CAPITALE DI TERZI O Capitale di credito </vt:lpstr>
      <vt:lpstr>La remunerazione</vt:lpstr>
      <vt:lpstr>Il rimborso</vt:lpstr>
      <vt:lpstr>La scadenza</vt:lpstr>
      <vt:lpstr>Rischiosità</vt:lpstr>
      <vt:lpstr>Debiti di finanziamento</vt:lpstr>
      <vt:lpstr>Forme dei debiti di finanziamento</vt:lpstr>
      <vt:lpstr>Debiti di funzionamento</vt:lpstr>
      <vt:lpstr>La remunerazione</vt:lpstr>
      <vt:lpstr>FINANZIAMENTI DIRETTI ED INDIRETTI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Silvia Fissi</dc:creator>
  <cp:lastModifiedBy>Maria Lucetta Russotto</cp:lastModifiedBy>
  <cp:revision>223</cp:revision>
  <cp:lastPrinted>2017-03-20T13:14:57Z</cp:lastPrinted>
  <dcterms:created xsi:type="dcterms:W3CDTF">2014-11-20T17:28:56Z</dcterms:created>
  <dcterms:modified xsi:type="dcterms:W3CDTF">2019-02-07T16:32:15Z</dcterms:modified>
</cp:coreProperties>
</file>