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96" r:id="rId2"/>
    <p:sldId id="431" r:id="rId3"/>
    <p:sldId id="438" r:id="rId4"/>
    <p:sldId id="446" r:id="rId5"/>
    <p:sldId id="427" r:id="rId6"/>
    <p:sldId id="432" r:id="rId7"/>
    <p:sldId id="433" r:id="rId8"/>
    <p:sldId id="434" r:id="rId9"/>
    <p:sldId id="435" r:id="rId10"/>
    <p:sldId id="436" r:id="rId11"/>
    <p:sldId id="437" r:id="rId12"/>
    <p:sldId id="447" r:id="rId13"/>
    <p:sldId id="448" r:id="rId14"/>
    <p:sldId id="439" r:id="rId15"/>
    <p:sldId id="440" r:id="rId16"/>
    <p:sldId id="441" r:id="rId17"/>
    <p:sldId id="442" r:id="rId18"/>
    <p:sldId id="443" r:id="rId19"/>
    <p:sldId id="444" r:id="rId20"/>
    <p:sldId id="445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2" autoAdjust="0"/>
    <p:restoredTop sz="93241" autoAdjust="0"/>
  </p:normalViewPr>
  <p:slideViewPr>
    <p:cSldViewPr snapToGrid="0" snapToObjects="1">
      <p:cViewPr varScale="1">
        <p:scale>
          <a:sx n="108" d="100"/>
          <a:sy n="108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07/02/2019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07/02/2019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07/02/2019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07/02/2019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07/02/2019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07/02/2019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07/02/2019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07/02/2019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07/02/2019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07/02/2019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finanziamenti_investimenti/finanziamenti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finanziamenti_investimenti/debiti_finanziamento_funzionamento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azienda/azienda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azienda/aziende_indipendenti_dipendenti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finanziamenti_investimenti/finanziamenti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azienda/azienda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finanziamenti_investimenti/finanziamenti_diretti_indiretti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iaziendale.net/lezioni/finanziamenti_investimenti/capitale_apporto_risparmio.htm" TargetMode="External"/><Relationship Id="rId2" Type="http://schemas.openxmlformats.org/officeDocument/2006/relationships/hyperlink" Target="http://www.economiaziendale.net/lezioni/azienda/aziende_individuali_collettive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sistema_aziendale/obiettivi_aziendali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iaziendale.net/lezioni/reddito/utile_perdita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iaziendale.net/lezioni/scritture_iniziali_gestione_finali/scrittura_costituzione.htm" TargetMode="External"/><Relationship Id="rId2" Type="http://schemas.openxmlformats.org/officeDocument/2006/relationships/hyperlink" Target="http://www.economiaziendale.net/lezioni/capitale/capitale_costituzione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  <a:p>
            <a:pPr algn="just"/>
            <a:r>
              <a:rPr lang="it-IT" dirty="0" smtClean="0"/>
              <a:t>I finanziamenti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r>
              <a:rPr lang="it-IT" dirty="0" smtClean="0"/>
              <a:t> Prof. Maria Lucetta Russotto – Università degli Studi di Firenze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7030A0"/>
                </a:solidFill>
              </a:rPr>
              <a:t>Capitale di risparmio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Il </a:t>
            </a:r>
            <a:r>
              <a:rPr lang="it-IT" b="1" dirty="0"/>
              <a:t>capitale di risparmio </a:t>
            </a:r>
            <a:r>
              <a:rPr lang="it-IT" dirty="0"/>
              <a:t>è costituito dagli</a:t>
            </a:r>
            <a:r>
              <a:rPr lang="it-IT" b="1" dirty="0"/>
              <a:t> utili </a:t>
            </a:r>
            <a:r>
              <a:rPr lang="it-IT" dirty="0"/>
              <a:t>prodotti dall'impresa che</a:t>
            </a:r>
            <a:r>
              <a:rPr lang="it-IT" b="1" dirty="0"/>
              <a:t> non</a:t>
            </a:r>
            <a:r>
              <a:rPr lang="it-IT" dirty="0"/>
              <a:t> vengono </a:t>
            </a:r>
            <a:r>
              <a:rPr lang="it-IT" b="1" dirty="0"/>
              <a:t>prelevati </a:t>
            </a:r>
            <a:r>
              <a:rPr lang="it-IT" dirty="0"/>
              <a:t>dall'imprenditore o distribuiti ai soci. Di conseguenza essi rimangono investiti all'interno dell'impresa andando a </a:t>
            </a:r>
            <a:r>
              <a:rPr lang="it-IT" dirty="0">
                <a:solidFill>
                  <a:srgbClr val="000000"/>
                </a:solidFill>
                <a:hlinkClick r:id="rId2"/>
              </a:rPr>
              <a:t>finanziarla</a:t>
            </a:r>
            <a:r>
              <a:rPr lang="it-IT" dirty="0"/>
              <a:t>.</a:t>
            </a:r>
          </a:p>
          <a:p>
            <a:pPr marL="114300" indent="0" algn="just">
              <a:buNone/>
            </a:pPr>
            <a:r>
              <a:rPr lang="it-IT" dirty="0"/>
              <a:t>Esso esprime una forma di risparmio attuata dall'azienda che prende anche il nome di </a:t>
            </a:r>
            <a:r>
              <a:rPr lang="it-IT" b="1" dirty="0"/>
              <a:t>autofinanziamento</a:t>
            </a:r>
            <a:r>
              <a:rPr lang="it-IT" dirty="0"/>
              <a:t>.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822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228600">
              <a:spcBef>
                <a:spcPct val="20000"/>
              </a:spcBef>
            </a:pPr>
            <a:r>
              <a:rPr lang="it-IT" sz="2200" b="1" spc="0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it-IT" sz="2200" b="1" spc="0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r>
              <a:rPr lang="it-IT" sz="3200" b="1" spc="0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CAPITALE </a:t>
            </a:r>
            <a:r>
              <a:rPr lang="it-IT" sz="3200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DI TERZI O Capitale di credito</a:t>
            </a:r>
            <a:r>
              <a:rPr lang="it-IT" sz="2200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/>
            </a:r>
            <a:br>
              <a:rPr lang="it-IT" sz="2200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b="1" dirty="0" smtClean="0"/>
          </a:p>
          <a:p>
            <a:pPr marL="114300" indent="0">
              <a:buNone/>
            </a:pPr>
            <a:endParaRPr lang="it-IT" b="1" dirty="0"/>
          </a:p>
          <a:p>
            <a:pPr marL="114300" indent="0">
              <a:buNone/>
            </a:pPr>
            <a:endParaRPr lang="it-IT" b="1" dirty="0" smtClean="0"/>
          </a:p>
          <a:p>
            <a:pPr marL="114300" indent="0" algn="just">
              <a:buNone/>
            </a:pPr>
            <a:r>
              <a:rPr lang="it-IT" b="1" dirty="0" smtClean="0"/>
              <a:t>I</a:t>
            </a:r>
            <a:r>
              <a:rPr lang="it-IT" dirty="0" smtClean="0"/>
              <a:t>l </a:t>
            </a:r>
            <a:r>
              <a:rPr lang="it-IT" b="1" dirty="0"/>
              <a:t>capitale di terzi </a:t>
            </a:r>
            <a:r>
              <a:rPr lang="it-IT" dirty="0"/>
              <a:t>è detto anche </a:t>
            </a:r>
            <a:r>
              <a:rPr lang="it-IT" b="1" dirty="0"/>
              <a:t>capitale di prestito</a:t>
            </a:r>
            <a:r>
              <a:rPr lang="it-IT" dirty="0"/>
              <a:t>. Esso costituisce i cosiddetti </a:t>
            </a:r>
            <a:r>
              <a:rPr lang="it-IT" b="1" dirty="0"/>
              <a:t>finanziamenti esterni.</a:t>
            </a: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capitale di terzi è dato dalle </a:t>
            </a:r>
            <a:r>
              <a:rPr lang="it-IT" b="1" dirty="0"/>
              <a:t>somme prestate dai terzi all'impresa</a:t>
            </a:r>
            <a:r>
              <a:rPr lang="it-IT" dirty="0"/>
              <a:t>: tali somme rappresentano dei debiti per l'azienda.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5987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1782BF"/>
                </a:solidFill>
              </a:rPr>
              <a:t>La remunerazione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 algn="just">
              <a:buClr>
                <a:srgbClr val="073779"/>
              </a:buClr>
              <a:buNone/>
            </a:pPr>
            <a:endParaRPr lang="it-IT" sz="2200" dirty="0" smtClean="0">
              <a:solidFill>
                <a:prstClr val="black"/>
              </a:solidFill>
            </a:endParaRPr>
          </a:p>
          <a:p>
            <a:pPr marL="114300" lvl="0" indent="0" algn="just">
              <a:buClr>
                <a:srgbClr val="073779"/>
              </a:buClr>
              <a:buNone/>
            </a:pPr>
            <a:endParaRPr lang="it-IT" sz="2200" dirty="0">
              <a:solidFill>
                <a:prstClr val="black"/>
              </a:solidFill>
            </a:endParaRPr>
          </a:p>
          <a:p>
            <a:pPr marL="114300" lvl="0" indent="0" algn="just">
              <a:buClr>
                <a:srgbClr val="073779"/>
              </a:buClr>
              <a:buNone/>
            </a:pPr>
            <a:r>
              <a:rPr lang="it-IT" sz="2200" dirty="0" smtClean="0">
                <a:solidFill>
                  <a:prstClr val="black"/>
                </a:solidFill>
              </a:rPr>
              <a:t>La </a:t>
            </a:r>
            <a:r>
              <a:rPr lang="it-IT" sz="2200" b="1" dirty="0">
                <a:solidFill>
                  <a:prstClr val="black"/>
                </a:solidFill>
              </a:rPr>
              <a:t>remunerazione</a:t>
            </a:r>
            <a:r>
              <a:rPr lang="it-IT" sz="2200" dirty="0">
                <a:solidFill>
                  <a:prstClr val="black"/>
                </a:solidFill>
              </a:rPr>
              <a:t> del capitale di terzi è:</a:t>
            </a:r>
          </a:p>
          <a:p>
            <a:pPr marL="114300" lvl="0" indent="0" algn="just">
              <a:buClr>
                <a:srgbClr val="073779"/>
              </a:buClr>
              <a:buNone/>
            </a:pPr>
            <a:r>
              <a:rPr lang="it-IT" sz="2200" b="1" dirty="0">
                <a:solidFill>
                  <a:prstClr val="black"/>
                </a:solidFill>
              </a:rPr>
              <a:t>certa</a:t>
            </a:r>
            <a:r>
              <a:rPr lang="it-IT" sz="2200" dirty="0">
                <a:solidFill>
                  <a:prstClr val="black"/>
                </a:solidFill>
              </a:rPr>
              <a:t>, perché deve essere sempre pagata a prescindere dal risultato economico conseguito dall'impresa. Proprio perché su tali finanziamenti è sempre dovuta la remunerazione si parla anche di </a:t>
            </a:r>
            <a:r>
              <a:rPr lang="it-IT" sz="2200" b="1" dirty="0">
                <a:solidFill>
                  <a:prstClr val="black"/>
                </a:solidFill>
              </a:rPr>
              <a:t>fonti di finanziamento onerose</a:t>
            </a:r>
            <a:r>
              <a:rPr lang="it-IT" sz="2200" dirty="0">
                <a:solidFill>
                  <a:prstClr val="black"/>
                </a:solidFill>
              </a:rPr>
              <a:t>;</a:t>
            </a:r>
          </a:p>
          <a:p>
            <a:pPr marL="114300" lvl="0" indent="0" algn="just">
              <a:buClr>
                <a:srgbClr val="073779"/>
              </a:buClr>
              <a:buNone/>
            </a:pPr>
            <a:r>
              <a:rPr lang="it-IT" sz="2200" dirty="0">
                <a:solidFill>
                  <a:prstClr val="black"/>
                </a:solidFill>
              </a:rPr>
              <a:t>di </a:t>
            </a:r>
            <a:r>
              <a:rPr lang="it-IT" sz="2200" b="1" dirty="0">
                <a:solidFill>
                  <a:prstClr val="black"/>
                </a:solidFill>
              </a:rPr>
              <a:t>entità</a:t>
            </a:r>
            <a:r>
              <a:rPr lang="it-IT" sz="2200" dirty="0">
                <a:solidFill>
                  <a:prstClr val="black"/>
                </a:solidFill>
              </a:rPr>
              <a:t> </a:t>
            </a:r>
            <a:r>
              <a:rPr lang="it-IT" sz="2200" b="1" dirty="0">
                <a:solidFill>
                  <a:prstClr val="black"/>
                </a:solidFill>
              </a:rPr>
              <a:t>nota</a:t>
            </a:r>
            <a:r>
              <a:rPr lang="it-IT" sz="2200" dirty="0">
                <a:solidFill>
                  <a:prstClr val="black"/>
                </a:solidFill>
              </a:rPr>
              <a:t> a priori, dato che le parti concordano da subito quale sarà l'interesse da corrispondere.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149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1782BF"/>
                </a:solidFill>
              </a:rPr>
              <a:t>Il rimborso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Clr>
                <a:srgbClr val="073779"/>
              </a:buClr>
              <a:buNone/>
            </a:pPr>
            <a:endParaRPr lang="it-IT" dirty="0" smtClean="0">
              <a:solidFill>
                <a:prstClr val="black"/>
              </a:solidFill>
            </a:endParaRPr>
          </a:p>
          <a:p>
            <a:pPr marL="114300" lvl="0" indent="0">
              <a:buClr>
                <a:srgbClr val="073779"/>
              </a:buClr>
              <a:buNone/>
            </a:pPr>
            <a:endParaRPr lang="it-IT" dirty="0">
              <a:solidFill>
                <a:prstClr val="black"/>
              </a:solidFill>
            </a:endParaRPr>
          </a:p>
          <a:p>
            <a:pPr marL="114300" lvl="0" indent="0">
              <a:buClr>
                <a:srgbClr val="073779"/>
              </a:buClr>
              <a:buNone/>
            </a:pPr>
            <a:endParaRPr lang="it-IT" dirty="0" smtClean="0">
              <a:solidFill>
                <a:prstClr val="black"/>
              </a:solidFill>
            </a:endParaRPr>
          </a:p>
          <a:p>
            <a:pPr marL="114300" lvl="0" indent="0" algn="just">
              <a:buClr>
                <a:srgbClr val="073779"/>
              </a:buClr>
              <a:buNone/>
            </a:pPr>
            <a:r>
              <a:rPr lang="it-IT" dirty="0" smtClean="0">
                <a:solidFill>
                  <a:prstClr val="black"/>
                </a:solidFill>
              </a:rPr>
              <a:t>I </a:t>
            </a:r>
            <a:r>
              <a:rPr lang="it-IT" dirty="0">
                <a:solidFill>
                  <a:prstClr val="black"/>
                </a:solidFill>
              </a:rPr>
              <a:t>finanziamenti esterni devono essere </a:t>
            </a:r>
            <a:r>
              <a:rPr lang="it-IT" b="1" dirty="0">
                <a:solidFill>
                  <a:prstClr val="black"/>
                </a:solidFill>
              </a:rPr>
              <a:t>restituiti</a:t>
            </a:r>
            <a:r>
              <a:rPr lang="it-IT" dirty="0">
                <a:solidFill>
                  <a:prstClr val="black"/>
                </a:solidFill>
              </a:rPr>
              <a:t> alle scadenze convenute e su di essi deve essere pagato l'</a:t>
            </a:r>
            <a:r>
              <a:rPr lang="it-IT" b="1" dirty="0">
                <a:solidFill>
                  <a:prstClr val="black"/>
                </a:solidFill>
              </a:rPr>
              <a:t>interesse</a:t>
            </a:r>
            <a:r>
              <a:rPr lang="it-IT" dirty="0">
                <a:solidFill>
                  <a:prstClr val="black"/>
                </a:solidFill>
              </a:rPr>
              <a:t> concordato a prescindere dal risultato economico conseguito dall'impresa (utile realizzato o perdita subita). </a:t>
            </a:r>
          </a:p>
          <a:p>
            <a:pPr lvl="0">
              <a:buClr>
                <a:srgbClr val="073779"/>
              </a:buClr>
            </a:pPr>
            <a:endParaRPr lang="it-IT" dirty="0">
              <a:solidFill>
                <a:prstClr val="black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3118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scadenza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Per </a:t>
            </a:r>
            <a:r>
              <a:rPr lang="it-IT" dirty="0"/>
              <a:t>ciò che concerne la scadenza, i finanziamenti esterni possono essere:</a:t>
            </a:r>
          </a:p>
          <a:p>
            <a:pPr algn="just"/>
            <a:r>
              <a:rPr lang="it-IT" dirty="0"/>
              <a:t>a</a:t>
            </a:r>
            <a:r>
              <a:rPr lang="it-IT" b="1" dirty="0"/>
              <a:t> breve termine</a:t>
            </a:r>
            <a:r>
              <a:rPr lang="it-IT" dirty="0"/>
              <a:t>, cioè con una scadenza che </a:t>
            </a:r>
            <a:r>
              <a:rPr lang="it-IT" b="1" dirty="0"/>
              <a:t>non supera i 12 mesi</a:t>
            </a:r>
            <a:r>
              <a:rPr lang="it-IT" dirty="0"/>
              <a:t>;</a:t>
            </a:r>
          </a:p>
          <a:p>
            <a:pPr algn="just"/>
            <a:r>
              <a:rPr lang="it-IT" dirty="0"/>
              <a:t>a </a:t>
            </a:r>
            <a:r>
              <a:rPr lang="it-IT" b="1" dirty="0"/>
              <a:t>medio termine</a:t>
            </a:r>
            <a:r>
              <a:rPr lang="it-IT" dirty="0"/>
              <a:t>, cioè con scadenza compresa</a:t>
            </a:r>
            <a:r>
              <a:rPr lang="it-IT" b="1" dirty="0"/>
              <a:t> tra 1 e 5 anni</a:t>
            </a:r>
            <a:r>
              <a:rPr lang="it-IT" dirty="0"/>
              <a:t>;</a:t>
            </a:r>
          </a:p>
          <a:p>
            <a:pPr algn="just"/>
            <a:r>
              <a:rPr lang="it-IT" dirty="0"/>
              <a:t>a </a:t>
            </a:r>
            <a:r>
              <a:rPr lang="it-IT" b="1" dirty="0"/>
              <a:t>lungo termine</a:t>
            </a:r>
            <a:r>
              <a:rPr lang="it-IT" dirty="0"/>
              <a:t>, cioè con scadenza </a:t>
            </a:r>
            <a:r>
              <a:rPr lang="it-IT" b="1" dirty="0"/>
              <a:t>oltre 5 anni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79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Rischiosità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it-IT" dirty="0"/>
              <a:t>Il capitale di terzi è soggetto al </a:t>
            </a:r>
            <a:r>
              <a:rPr lang="it-IT" b="1" dirty="0"/>
              <a:t>rischio d'impresa </a:t>
            </a:r>
            <a:r>
              <a:rPr lang="it-IT" dirty="0"/>
              <a:t>solo</a:t>
            </a:r>
            <a:r>
              <a:rPr lang="it-IT" b="1" dirty="0"/>
              <a:t> indirettamente</a:t>
            </a:r>
            <a:r>
              <a:rPr lang="it-IT" dirty="0"/>
              <a:t>. Per essi, infatti, è sempre previsto il rimborso alla scadenza, tuttavia se l'impresa si trova in difficoltà potrebbe anche arrivare a non essere in grado di restituire tali somme ai creditori.</a:t>
            </a:r>
          </a:p>
          <a:p>
            <a:pPr marL="114300" indent="0" algn="just">
              <a:buNone/>
            </a:pPr>
            <a:r>
              <a:rPr lang="it-IT" dirty="0" smtClean="0"/>
              <a:t>I </a:t>
            </a:r>
            <a:r>
              <a:rPr lang="it-IT" dirty="0"/>
              <a:t>finanziamenti esterni si differenziano, a loro volta, in:</a:t>
            </a:r>
          </a:p>
          <a:p>
            <a:pPr algn="just"/>
            <a:r>
              <a:rPr lang="it-IT" b="1" dirty="0"/>
              <a:t>debiti </a:t>
            </a:r>
            <a:r>
              <a:rPr lang="it-IT" b="1" dirty="0">
                <a:solidFill>
                  <a:srgbClr val="FF0000"/>
                </a:solidFill>
                <a:hlinkClick r:id="rId2"/>
              </a:rPr>
              <a:t>di finanziamento</a:t>
            </a:r>
            <a:r>
              <a:rPr lang="it-IT" dirty="0"/>
              <a:t>;</a:t>
            </a:r>
          </a:p>
          <a:p>
            <a:pPr algn="just"/>
            <a:r>
              <a:rPr lang="it-IT" b="1" dirty="0"/>
              <a:t>debiti di funzionamento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8347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Debiti di finanziamento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it-IT" dirty="0"/>
              <a:t>I </a:t>
            </a:r>
            <a:r>
              <a:rPr lang="it-IT" b="1" dirty="0"/>
              <a:t>debiti di finanziamento</a:t>
            </a:r>
            <a:r>
              <a:rPr lang="it-IT" dirty="0"/>
              <a:t> sono costituiti da </a:t>
            </a:r>
            <a:r>
              <a:rPr lang="it-IT" b="1" dirty="0"/>
              <a:t>apporti di denaro</a:t>
            </a:r>
            <a:r>
              <a:rPr lang="it-IT" dirty="0"/>
              <a:t> nell'</a:t>
            </a:r>
            <a:r>
              <a:rPr lang="it-IT" dirty="0">
                <a:solidFill>
                  <a:srgbClr val="000000"/>
                </a:solidFill>
                <a:hlinkClick r:id="rId2"/>
              </a:rPr>
              <a:t>azienda</a:t>
            </a:r>
            <a:r>
              <a:rPr lang="it-IT" dirty="0"/>
              <a:t> da parte di terzi che possono essere banche o altri istituti di credito, obbligazionisti e altri finanziatori.</a:t>
            </a:r>
          </a:p>
          <a:p>
            <a:pPr marL="114300" indent="0" algn="just">
              <a:buNone/>
            </a:pPr>
            <a:r>
              <a:rPr lang="it-IT" dirty="0"/>
              <a:t>Nel momento in cui l'impresa contrae un debito con un terzo essa si impegna:</a:t>
            </a:r>
          </a:p>
          <a:p>
            <a:pPr algn="just"/>
            <a:r>
              <a:rPr lang="it-IT" dirty="0"/>
              <a:t>alla </a:t>
            </a:r>
            <a:r>
              <a:rPr lang="it-IT" b="1" dirty="0"/>
              <a:t>restituzione</a:t>
            </a:r>
            <a:r>
              <a:rPr lang="it-IT" dirty="0"/>
              <a:t>, delle somme prese a prestito, alle scadenze concordate;</a:t>
            </a:r>
          </a:p>
          <a:p>
            <a:pPr algn="just"/>
            <a:r>
              <a:rPr lang="it-IT" dirty="0"/>
              <a:t>al pagamento degli</a:t>
            </a:r>
            <a:r>
              <a:rPr lang="it-IT" b="1" dirty="0"/>
              <a:t> interessi</a:t>
            </a:r>
            <a:r>
              <a:rPr lang="it-IT" dirty="0"/>
              <a:t> nella misura e nei modi stabiliti. Per i debiti di finanziamento viene stabilito tra le parti un tasso di interesse: per questa ragione si dice che su questi debiti l'</a:t>
            </a:r>
            <a:r>
              <a:rPr lang="it-IT" b="1" dirty="0"/>
              <a:t>interesse</a:t>
            </a:r>
            <a:r>
              <a:rPr lang="it-IT" dirty="0"/>
              <a:t> è </a:t>
            </a:r>
            <a:r>
              <a:rPr lang="it-IT" b="1" dirty="0"/>
              <a:t>esplicito</a:t>
            </a:r>
            <a:r>
              <a:rPr lang="it-IT" dirty="0"/>
              <a:t>, cioè palese, dichiarato.</a:t>
            </a:r>
          </a:p>
          <a:p>
            <a:pPr marL="11430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122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Forme dei debiti di finanziamento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lvl="0" indent="0">
              <a:buClr>
                <a:srgbClr val="073779"/>
              </a:buClr>
              <a:buNone/>
            </a:pPr>
            <a:endParaRPr lang="it-IT" sz="2200" dirty="0" smtClean="0">
              <a:solidFill>
                <a:prstClr val="black"/>
              </a:solidFill>
            </a:endParaRPr>
          </a:p>
          <a:p>
            <a:pPr marL="114300" lvl="0" indent="0">
              <a:buClr>
                <a:srgbClr val="073779"/>
              </a:buClr>
              <a:buNone/>
            </a:pPr>
            <a:endParaRPr lang="it-IT" sz="2200" dirty="0">
              <a:solidFill>
                <a:prstClr val="black"/>
              </a:solidFill>
            </a:endParaRPr>
          </a:p>
          <a:p>
            <a:pPr marL="114300" lvl="0" indent="0">
              <a:buClr>
                <a:srgbClr val="073779"/>
              </a:buClr>
              <a:buNone/>
            </a:pPr>
            <a:endParaRPr lang="it-IT" sz="2200" dirty="0" smtClean="0">
              <a:solidFill>
                <a:prstClr val="black"/>
              </a:solidFill>
            </a:endParaRPr>
          </a:p>
          <a:p>
            <a:pPr marL="114300" lvl="0" indent="0">
              <a:buClr>
                <a:srgbClr val="073779"/>
              </a:buClr>
              <a:buNone/>
            </a:pPr>
            <a:endParaRPr lang="it-IT" sz="2200" dirty="0">
              <a:solidFill>
                <a:prstClr val="black"/>
              </a:solidFill>
            </a:endParaRPr>
          </a:p>
          <a:p>
            <a:pPr marL="114300" lvl="0" indent="0" algn="just">
              <a:buClr>
                <a:srgbClr val="073779"/>
              </a:buClr>
              <a:buNone/>
            </a:pPr>
            <a:r>
              <a:rPr lang="it-IT" sz="2200" dirty="0" smtClean="0">
                <a:solidFill>
                  <a:prstClr val="black"/>
                </a:solidFill>
              </a:rPr>
              <a:t>I </a:t>
            </a:r>
            <a:r>
              <a:rPr lang="it-IT" sz="2200" dirty="0">
                <a:solidFill>
                  <a:prstClr val="black"/>
                </a:solidFill>
              </a:rPr>
              <a:t>debiti di finanziamento possono assumere varie forme tecniche:</a:t>
            </a:r>
            <a:r>
              <a:rPr lang="it-IT" sz="2200" i="1" dirty="0">
                <a:solidFill>
                  <a:prstClr val="black"/>
                </a:solidFill>
              </a:rPr>
              <a:t> mutui, scoperti di conto, anticipazioni, sconti cambiari, prestiti obbligazionari, prestiti ottenuti da società appartenenti allo stesso </a:t>
            </a:r>
            <a:r>
              <a:rPr lang="it-IT" sz="2200" i="1" dirty="0">
                <a:solidFill>
                  <a:srgbClr val="000000"/>
                </a:solidFill>
                <a:hlinkClick r:id="rId2"/>
              </a:rPr>
              <a:t>gruppo</a:t>
            </a:r>
            <a:r>
              <a:rPr lang="it-IT" sz="2200" i="1" dirty="0">
                <a:solidFill>
                  <a:prstClr val="black"/>
                </a:solidFill>
              </a:rPr>
              <a:t>, ecc</a:t>
            </a:r>
            <a:r>
              <a:rPr lang="it-IT" sz="2200" i="1" dirty="0" smtClean="0">
                <a:solidFill>
                  <a:prstClr val="black"/>
                </a:solidFill>
              </a:rPr>
              <a:t>.</a:t>
            </a:r>
            <a:endParaRPr lang="it-IT" sz="22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9399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Debiti di funzionamento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endParaRPr lang="it-IT" b="1" dirty="0"/>
          </a:p>
          <a:p>
            <a:pPr marL="114300" indent="0" algn="just">
              <a:buNone/>
            </a:pPr>
            <a:r>
              <a:rPr lang="it-IT" dirty="0" smtClean="0"/>
              <a:t>I </a:t>
            </a:r>
            <a:r>
              <a:rPr lang="it-IT" b="1" dirty="0"/>
              <a:t>debiti di funzionamento</a:t>
            </a:r>
            <a:r>
              <a:rPr lang="it-IT" dirty="0"/>
              <a:t> sono detti anche</a:t>
            </a:r>
            <a:r>
              <a:rPr lang="it-IT" b="1" dirty="0"/>
              <a:t> credito mercantile</a:t>
            </a:r>
            <a:r>
              <a:rPr lang="it-IT" dirty="0"/>
              <a:t> o di </a:t>
            </a:r>
            <a:r>
              <a:rPr lang="it-IT" b="1" dirty="0"/>
              <a:t>fornitura </a:t>
            </a:r>
            <a:r>
              <a:rPr lang="it-IT" dirty="0"/>
              <a:t>o </a:t>
            </a:r>
            <a:r>
              <a:rPr lang="it-IT" b="1" dirty="0"/>
              <a:t>debiti di regolamento</a:t>
            </a:r>
            <a:r>
              <a:rPr lang="it-IT" dirty="0"/>
              <a:t>. In altre parole si tratta di una forma di </a:t>
            </a:r>
            <a:r>
              <a:rPr lang="it-IT" dirty="0">
                <a:solidFill>
                  <a:srgbClr val="000000"/>
                </a:solidFill>
                <a:hlinkClick r:id="rId2"/>
              </a:rPr>
              <a:t>finanziamento</a:t>
            </a:r>
            <a:r>
              <a:rPr lang="it-IT" dirty="0"/>
              <a:t> che sorge in relazione alle normali operazioni di compravendita quando i fornitori di merci, materie prime, servizi, ecc.. concedono una </a:t>
            </a:r>
            <a:r>
              <a:rPr lang="it-IT" b="1" dirty="0"/>
              <a:t>dilazione di pagamento</a:t>
            </a:r>
            <a:r>
              <a:rPr lang="it-IT" dirty="0"/>
              <a:t>.</a:t>
            </a:r>
          </a:p>
          <a:p>
            <a:pPr marL="114300" indent="0" algn="just">
              <a:buNone/>
            </a:pPr>
            <a:r>
              <a:rPr lang="it-IT" dirty="0"/>
              <a:t>Quindi, questa forma di credito non ha per oggetto la concessione di un prestito vero e proprio, ma il finanziamento è determinato dalla modalità di pagamento di una operazione di compravendita.</a:t>
            </a:r>
          </a:p>
          <a:p>
            <a:pPr marL="1143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i="1" dirty="0"/>
              <a:t>Esempio: </a:t>
            </a:r>
            <a:endParaRPr lang="it-IT" dirty="0"/>
          </a:p>
          <a:p>
            <a:pPr marL="1143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i="1" dirty="0"/>
              <a:t>l'impresa acquista merci per 2.000 euro con pagamento a 60 giorni. Per l'impresa sorge un debito che non sarebbe sorto se la merce fosse stata pagata in contanti. Quindi il debito sostituisce l'esborso di contanti.</a:t>
            </a:r>
            <a:endParaRPr lang="it-IT" dirty="0"/>
          </a:p>
          <a:p>
            <a:pPr marL="11430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i="1" dirty="0"/>
              <a:t>In altre parole il fornitore vendendo la merce a credito finanzia l'impresa.</a:t>
            </a:r>
            <a:endParaRPr lang="it-IT" dirty="0"/>
          </a:p>
          <a:p>
            <a:pPr marL="114300" indent="0" algn="just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971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remunerazione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Nei </a:t>
            </a:r>
            <a:r>
              <a:rPr lang="it-IT" dirty="0"/>
              <a:t>debiti di funzionamento la remunerazione è già inclusa nel prezzo pattuito. In pratica il fornitore stabilisce il prezzo tenendo conto anche della dilazione di pagamento che accorderà al suo cliente: così, ad esempio, fisserà un certo prezzo per il pagamento in contanti, un prezzo maggiore per il pagamento a 30 giorni e ancora maggiore per il pagamento a 60 giorni, e così via.</a:t>
            </a:r>
          </a:p>
          <a:p>
            <a:pPr marL="114300" indent="0" algn="just">
              <a:buNone/>
            </a:pPr>
            <a:r>
              <a:rPr lang="it-IT" dirty="0"/>
              <a:t>Per questa ragione si dice che i debiti di finanziamento sono finanziamenti ad </a:t>
            </a:r>
            <a:r>
              <a:rPr lang="it-IT" b="1" dirty="0"/>
              <a:t>interesse implicito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140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Ogni </a:t>
            </a:r>
            <a:r>
              <a:rPr lang="it-IT" dirty="0">
                <a:solidFill>
                  <a:srgbClr val="000000"/>
                </a:solidFill>
                <a:hlinkClick r:id="rId2"/>
              </a:rPr>
              <a:t>impresa</a:t>
            </a:r>
            <a:r>
              <a:rPr lang="it-IT" dirty="0"/>
              <a:t>, per poter svolgere la propria attività ha bisogno di </a:t>
            </a:r>
            <a:r>
              <a:rPr lang="it-IT" b="1" dirty="0"/>
              <a:t>mezzi finanziari</a:t>
            </a:r>
            <a:r>
              <a:rPr lang="it-IT" dirty="0"/>
              <a:t>: essi servono per </a:t>
            </a:r>
            <a:r>
              <a:rPr lang="it-IT" i="1" dirty="0"/>
              <a:t>acquistare gli impianti, i macchinari, le merci, pagare gli stipendi ai dipendenti</a:t>
            </a:r>
            <a:r>
              <a:rPr lang="it-IT" dirty="0"/>
              <a:t>, ecc..</a:t>
            </a:r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capitale </a:t>
            </a:r>
            <a:r>
              <a:rPr lang="it-IT" dirty="0" smtClean="0"/>
              <a:t>a disposizione dell'impresa </a:t>
            </a:r>
            <a:r>
              <a:rPr lang="it-IT" dirty="0"/>
              <a:t>può assumere la forma di: </a:t>
            </a:r>
          </a:p>
          <a:p>
            <a:r>
              <a:rPr lang="it-IT" b="1" dirty="0"/>
              <a:t>capitale proprio</a:t>
            </a:r>
            <a:r>
              <a:rPr lang="it-IT" dirty="0"/>
              <a:t>;</a:t>
            </a:r>
          </a:p>
          <a:p>
            <a:r>
              <a:rPr lang="it-IT" b="1" dirty="0"/>
              <a:t>capitale di terzi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017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b="1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FINANZIAMENTI DIRETTI ED INDIRETTI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I</a:t>
            </a:r>
            <a:r>
              <a:rPr lang="it-IT" b="1" dirty="0" smtClean="0"/>
              <a:t> </a:t>
            </a:r>
            <a:r>
              <a:rPr lang="it-IT" b="1" dirty="0"/>
              <a:t>debiti di finanziamento</a:t>
            </a:r>
            <a:r>
              <a:rPr lang="it-IT" dirty="0"/>
              <a:t> sono detti anche </a:t>
            </a:r>
            <a:r>
              <a:rPr lang="it-IT" b="1" dirty="0">
                <a:solidFill>
                  <a:srgbClr val="FF0000"/>
                </a:solidFill>
                <a:hlinkClick r:id="rId2"/>
              </a:rPr>
              <a:t>finanziamenti diretti</a:t>
            </a:r>
            <a:r>
              <a:rPr lang="it-IT" dirty="0"/>
              <a:t>, </a:t>
            </a:r>
            <a:endParaRPr lang="it-IT" dirty="0" smtClean="0"/>
          </a:p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mentre </a:t>
            </a:r>
            <a:r>
              <a:rPr lang="it-IT" dirty="0"/>
              <a:t>i </a:t>
            </a:r>
            <a:r>
              <a:rPr lang="it-IT" b="1" dirty="0"/>
              <a:t>debiti di funzionamento</a:t>
            </a:r>
            <a:r>
              <a:rPr lang="it-IT" dirty="0"/>
              <a:t> sono detti </a:t>
            </a:r>
            <a:r>
              <a:rPr lang="it-IT" b="1" dirty="0"/>
              <a:t>finanziamenti indiretti</a:t>
            </a:r>
            <a:r>
              <a:rPr lang="it-IT" dirty="0"/>
              <a:t>.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66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Infatti in economia il capitale (o patrimonio) d’impresa viene studiato sotto due aspetti:</a:t>
            </a:r>
          </a:p>
          <a:p>
            <a:pPr marL="114300" indent="0" algn="just">
              <a:buNone/>
            </a:pPr>
            <a:r>
              <a:rPr lang="it-IT" dirty="0" smtClean="0"/>
              <a:t>1) </a:t>
            </a:r>
            <a:r>
              <a:rPr lang="it-IT" i="1" dirty="0" smtClean="0"/>
              <a:t>aspetto qualitativo </a:t>
            </a:r>
            <a:r>
              <a:rPr lang="it-IT" dirty="0" smtClean="0"/>
              <a:t>(quali investimenti lo compongono? In che modo quegli investimenti sono stati finanziati?)</a:t>
            </a:r>
          </a:p>
          <a:p>
            <a:pPr marL="114300" indent="0" algn="just">
              <a:buNone/>
            </a:pPr>
            <a:r>
              <a:rPr lang="it-IT" dirty="0" smtClean="0"/>
              <a:t>2) </a:t>
            </a:r>
            <a:r>
              <a:rPr lang="it-IT" i="1" dirty="0" smtClean="0"/>
              <a:t>aspetto quantitativo </a:t>
            </a:r>
            <a:r>
              <a:rPr lang="it-IT" dirty="0" smtClean="0"/>
              <a:t>(quale è il suo valore?)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096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Aspetto qualitativo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r>
              <a:rPr lang="it-IT" dirty="0" smtClean="0"/>
              <a:t>Secondo </a:t>
            </a:r>
            <a:r>
              <a:rPr lang="it-IT" i="1" dirty="0" smtClean="0"/>
              <a:t>l’aspetto qualitativo </a:t>
            </a:r>
            <a:r>
              <a:rPr lang="it-IT" dirty="0" smtClean="0"/>
              <a:t>il capitale si divide in:</a:t>
            </a:r>
          </a:p>
          <a:p>
            <a:pPr marL="11430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Capitale proprio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7030A0"/>
                </a:solidFill>
              </a:rPr>
              <a:t>Capitale di terzi</a:t>
            </a:r>
          </a:p>
          <a:p>
            <a:pPr marL="11430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513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lvl="0" algn="just">
              <a:spcBef>
                <a:spcPct val="20000"/>
              </a:spcBef>
              <a:buClr>
                <a:srgbClr val="073779"/>
              </a:buClr>
            </a:pPr>
            <a:r>
              <a:rPr lang="it-IT" sz="3200" b="1" spc="0" dirty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Il capitale proprio o capitale di rischio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it-IT" dirty="0" smtClean="0"/>
          </a:p>
          <a:p>
            <a:pPr marL="114300" indent="0" algn="just">
              <a:buNone/>
            </a:pPr>
            <a:r>
              <a:rPr lang="it-IT" dirty="0" smtClean="0"/>
              <a:t>Il </a:t>
            </a:r>
            <a:r>
              <a:rPr lang="it-IT" b="1" dirty="0"/>
              <a:t>capitale proprio</a:t>
            </a:r>
            <a:r>
              <a:rPr lang="it-IT" dirty="0"/>
              <a:t> è detto anche</a:t>
            </a:r>
            <a:r>
              <a:rPr lang="it-IT" b="1" dirty="0"/>
              <a:t> capitale di proprietà</a:t>
            </a:r>
            <a:r>
              <a:rPr lang="it-IT" dirty="0"/>
              <a:t>. Esso costituisce i cosiddetti </a:t>
            </a:r>
            <a:r>
              <a:rPr lang="it-IT" b="1" dirty="0"/>
              <a:t>finanziamenti interni</a:t>
            </a:r>
            <a:r>
              <a:rPr lang="it-IT" dirty="0"/>
              <a:t>.</a:t>
            </a:r>
          </a:p>
          <a:p>
            <a:pPr marL="114300" indent="0" algn="just">
              <a:buNone/>
            </a:pPr>
            <a:r>
              <a:rPr lang="it-IT" dirty="0"/>
              <a:t>Il capitale proprio è formato dai mezzi finanziari apportati direttamente </a:t>
            </a:r>
            <a:r>
              <a:rPr lang="it-IT" b="1" dirty="0"/>
              <a:t>dall'imprenditore</a:t>
            </a:r>
            <a:r>
              <a:rPr lang="it-IT" dirty="0"/>
              <a:t>, nel caso di un'impresa individuale, o dai </a:t>
            </a:r>
            <a:r>
              <a:rPr lang="it-IT" b="1" dirty="0"/>
              <a:t>soci</a:t>
            </a:r>
            <a:r>
              <a:rPr lang="it-IT" dirty="0"/>
              <a:t>, nel caso di </a:t>
            </a:r>
            <a:r>
              <a:rPr lang="it-IT" dirty="0">
                <a:solidFill>
                  <a:srgbClr val="000000"/>
                </a:solidFill>
                <a:hlinkClick r:id="rId2"/>
              </a:rPr>
              <a:t>società</a:t>
            </a:r>
            <a:r>
              <a:rPr lang="it-IT" dirty="0"/>
              <a:t>.</a:t>
            </a:r>
          </a:p>
          <a:p>
            <a:pPr marL="11430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capitale proprio, a sua volta, si divide in:</a:t>
            </a:r>
          </a:p>
          <a:p>
            <a:r>
              <a:rPr lang="it-IT" b="1" dirty="0"/>
              <a:t>capitale di </a:t>
            </a:r>
            <a:r>
              <a:rPr lang="it-IT" b="1" dirty="0">
                <a:solidFill>
                  <a:srgbClr val="FF0000"/>
                </a:solidFill>
                <a:hlinkClick r:id="rId3"/>
              </a:rPr>
              <a:t>apporto</a:t>
            </a:r>
            <a:r>
              <a:rPr lang="it-IT" dirty="0"/>
              <a:t>;</a:t>
            </a:r>
          </a:p>
          <a:p>
            <a:r>
              <a:rPr lang="it-IT" b="1" dirty="0"/>
              <a:t>capitale di risparmio</a:t>
            </a:r>
            <a:r>
              <a:rPr lang="it-IT" dirty="0" smtClean="0"/>
              <a:t>.</a:t>
            </a:r>
          </a:p>
          <a:p>
            <a:pPr marL="114300" indent="0">
              <a:buNone/>
            </a:pPr>
            <a:r>
              <a:rPr lang="it-IT" dirty="0" smtClean="0"/>
              <a:t>In genere viene conferito alla nascita dell’impresa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586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Permanenza all’interno dell’impresa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073779"/>
              </a:buClr>
            </a:pPr>
            <a:endParaRPr lang="it-IT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073779"/>
              </a:buClr>
            </a:pPr>
            <a:endParaRPr lang="it-IT" dirty="0">
              <a:solidFill>
                <a:prstClr val="black"/>
              </a:solidFill>
            </a:endParaRPr>
          </a:p>
          <a:p>
            <a:pPr lvl="0" algn="just">
              <a:buClr>
                <a:srgbClr val="073779"/>
              </a:buClr>
            </a:pPr>
            <a:r>
              <a:rPr lang="it-IT" dirty="0" smtClean="0">
                <a:solidFill>
                  <a:prstClr val="black"/>
                </a:solidFill>
              </a:rPr>
              <a:t>Il </a:t>
            </a:r>
            <a:r>
              <a:rPr lang="it-IT" dirty="0">
                <a:solidFill>
                  <a:prstClr val="black"/>
                </a:solidFill>
              </a:rPr>
              <a:t>capitale proprio rimane nell'impresa, normalmente, per tutta la sua vita: infatti, per il capitale proprio non è previsto un termine per il rimborso. A volte, può accadere, che esso venga in parte restituito ai soci perché si ritiene che sia eccessivo rispetto alle esigenze dell'impresa e a quelli che sono i suoi </a:t>
            </a:r>
            <a:r>
              <a:rPr lang="it-IT" dirty="0">
                <a:solidFill>
                  <a:srgbClr val="000000"/>
                </a:solidFill>
                <a:hlinkClick r:id="rId2"/>
              </a:rPr>
              <a:t>obiettivi</a:t>
            </a:r>
            <a:r>
              <a:rPr lang="it-IT" dirty="0">
                <a:solidFill>
                  <a:prstClr val="black"/>
                </a:solidFill>
              </a:rPr>
              <a:t>. 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67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remunerazione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073779"/>
              </a:buClr>
            </a:pPr>
            <a:r>
              <a:rPr lang="it-IT" dirty="0">
                <a:solidFill>
                  <a:prstClr val="black"/>
                </a:solidFill>
              </a:rPr>
              <a:t>La remunerazione del capitale proprio è rappresentata dagli </a:t>
            </a:r>
            <a:r>
              <a:rPr lang="it-IT" b="1" dirty="0">
                <a:solidFill>
                  <a:srgbClr val="FF0000"/>
                </a:solidFill>
                <a:hlinkClick r:id="rId2"/>
              </a:rPr>
              <a:t>utili</a:t>
            </a:r>
            <a:r>
              <a:rPr lang="it-IT" dirty="0">
                <a:solidFill>
                  <a:prstClr val="black"/>
                </a:solidFill>
              </a:rPr>
              <a:t> conseguiti dall'impresa. Quindi, se l'impresa chiude l'esercizio con un utile il capitale di proprietà avrà una remunerazione, mentre se l'esercizio si chiude con una </a:t>
            </a:r>
            <a:r>
              <a:rPr lang="it-IT" dirty="0">
                <a:solidFill>
                  <a:srgbClr val="000000"/>
                </a:solidFill>
                <a:hlinkClick r:id="rId2"/>
              </a:rPr>
              <a:t>perdita</a:t>
            </a:r>
            <a:r>
              <a:rPr lang="it-IT" dirty="0">
                <a:solidFill>
                  <a:prstClr val="black"/>
                </a:solidFill>
              </a:rPr>
              <a:t> il capitale proprio viene ridotto per il suo ammontare. Di conseguenza la </a:t>
            </a:r>
            <a:r>
              <a:rPr lang="it-IT" b="1" dirty="0">
                <a:solidFill>
                  <a:prstClr val="black"/>
                </a:solidFill>
              </a:rPr>
              <a:t>remunerazione</a:t>
            </a:r>
            <a:r>
              <a:rPr lang="it-IT" dirty="0">
                <a:solidFill>
                  <a:prstClr val="black"/>
                </a:solidFill>
              </a:rPr>
              <a:t> del capitale proprio è:</a:t>
            </a:r>
          </a:p>
          <a:p>
            <a:pPr lvl="0" algn="just">
              <a:buClr>
                <a:srgbClr val="073779"/>
              </a:buClr>
            </a:pPr>
            <a:r>
              <a:rPr lang="it-IT" b="1" dirty="0">
                <a:solidFill>
                  <a:prstClr val="black"/>
                </a:solidFill>
              </a:rPr>
              <a:t>incerta</a:t>
            </a:r>
            <a:r>
              <a:rPr lang="it-IT" dirty="0">
                <a:solidFill>
                  <a:prstClr val="black"/>
                </a:solidFill>
              </a:rPr>
              <a:t>, perché potrebbe anche non esserci;</a:t>
            </a:r>
          </a:p>
          <a:p>
            <a:pPr lvl="0" algn="just">
              <a:buClr>
                <a:srgbClr val="073779"/>
              </a:buClr>
            </a:pPr>
            <a:r>
              <a:rPr lang="it-IT" b="1" dirty="0">
                <a:solidFill>
                  <a:prstClr val="black"/>
                </a:solidFill>
              </a:rPr>
              <a:t>variabile</a:t>
            </a:r>
            <a:r>
              <a:rPr lang="it-IT" dirty="0">
                <a:solidFill>
                  <a:prstClr val="black"/>
                </a:solidFill>
              </a:rPr>
              <a:t>, perché la sua entità non è costante nel tempo.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372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rimborso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Clr>
                <a:srgbClr val="073779"/>
              </a:buClr>
            </a:pPr>
            <a:endParaRPr lang="it-IT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073779"/>
              </a:buClr>
            </a:pPr>
            <a:endParaRPr lang="it-IT" dirty="0">
              <a:solidFill>
                <a:prstClr val="black"/>
              </a:solidFill>
            </a:endParaRPr>
          </a:p>
          <a:p>
            <a:pPr lvl="0" algn="just">
              <a:buClr>
                <a:srgbClr val="073779"/>
              </a:buClr>
            </a:pPr>
            <a:r>
              <a:rPr lang="it-IT" dirty="0" smtClean="0">
                <a:solidFill>
                  <a:prstClr val="black"/>
                </a:solidFill>
              </a:rPr>
              <a:t>Il </a:t>
            </a:r>
            <a:r>
              <a:rPr lang="it-IT" dirty="0">
                <a:solidFill>
                  <a:prstClr val="black"/>
                </a:solidFill>
              </a:rPr>
              <a:t>rimborso del capitale proprio è solo eventuale: infatti, al termine della vita dell'impresa, una volta venduti tutti i beni dell'azienda, incassati i crediti e pagati tutti i debiti, se residuano delle somme queste vengono rimborsate all'imprenditore o ai soci, altrimenti no. Per questo si dice che il capitale proprio è un capitale</a:t>
            </a:r>
            <a:r>
              <a:rPr lang="it-IT" b="1" dirty="0">
                <a:solidFill>
                  <a:prstClr val="black"/>
                </a:solidFill>
              </a:rPr>
              <a:t> a pieno rischio</a:t>
            </a:r>
            <a:r>
              <a:rPr lang="it-IT" dirty="0">
                <a:solidFill>
                  <a:prstClr val="black"/>
                </a:solidFill>
              </a:rPr>
              <a:t>. 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550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228600">
              <a:spcBef>
                <a:spcPct val="20000"/>
              </a:spcBef>
            </a:pPr>
            <a:r>
              <a:rPr lang="it-IT" sz="4000" spc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it-IT" sz="4000" spc="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lang="it-IT" b="1" spc="0" dirty="0" smtClean="0">
                <a:solidFill>
                  <a:srgbClr val="7030A0"/>
                </a:solidFill>
                <a:latin typeface="Calibri"/>
                <a:ea typeface="+mn-ea"/>
                <a:cs typeface="+mn-cs"/>
              </a:rPr>
              <a:t>Capitale di apporto</a:t>
            </a:r>
            <a:r>
              <a:rPr lang="it-IT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it-IT" sz="2400" spc="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just"/>
            <a:r>
              <a:rPr lang="it-IT" dirty="0" smtClean="0"/>
              <a:t>Per </a:t>
            </a:r>
            <a:r>
              <a:rPr lang="it-IT" b="1" dirty="0"/>
              <a:t>capitale di apporto</a:t>
            </a:r>
            <a:r>
              <a:rPr lang="it-IT" dirty="0"/>
              <a:t> si intendono i </a:t>
            </a:r>
            <a:r>
              <a:rPr lang="it-IT" b="1" dirty="0">
                <a:solidFill>
                  <a:srgbClr val="FF0000"/>
                </a:solidFill>
                <a:hlinkClick r:id="rId2"/>
              </a:rPr>
              <a:t>conferimenti</a:t>
            </a:r>
            <a:r>
              <a:rPr lang="it-IT" dirty="0"/>
              <a:t> effettuati dall'imprenditore o dai soci, al momento della </a:t>
            </a:r>
            <a:r>
              <a:rPr lang="it-IT" dirty="0">
                <a:solidFill>
                  <a:srgbClr val="000000"/>
                </a:solidFill>
                <a:hlinkClick r:id="rId3"/>
              </a:rPr>
              <a:t>costituzione</a:t>
            </a:r>
            <a:r>
              <a:rPr lang="it-IT" dirty="0"/>
              <a:t> dell'impresa o successivamente.</a:t>
            </a:r>
          </a:p>
          <a:p>
            <a:pPr algn="just"/>
            <a:r>
              <a:rPr lang="it-IT" dirty="0"/>
              <a:t>Tali conferimenti possono essere formati da </a:t>
            </a:r>
            <a:r>
              <a:rPr lang="it-IT" i="1" dirty="0"/>
              <a:t>mezzi monetari liquidi</a:t>
            </a:r>
            <a:r>
              <a:rPr lang="it-IT" dirty="0"/>
              <a:t> o da beni come </a:t>
            </a:r>
            <a:r>
              <a:rPr lang="it-IT" i="1" dirty="0"/>
              <a:t>impianti, macchinari, capannoni, merci, crediti, </a:t>
            </a:r>
            <a:r>
              <a:rPr lang="it-IT" i="1" dirty="0" err="1" smtClean="0"/>
              <a:t>ecc</a:t>
            </a:r>
            <a:r>
              <a:rPr lang="it-IT" i="1" dirty="0" smtClean="0"/>
              <a:t>…</a:t>
            </a: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8095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1207</Words>
  <Application>Microsoft Office PowerPoint</Application>
  <PresentationFormat>Presentazione su schermo (4:3)</PresentationFormat>
  <Paragraphs>174</Paragraphs>
  <Slides>20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Cambria</vt:lpstr>
      <vt:lpstr>Adiacenza</vt:lpstr>
      <vt:lpstr>                     </vt:lpstr>
      <vt:lpstr>Presentazione standard di PowerPoint</vt:lpstr>
      <vt:lpstr>Presentazione standard di PowerPoint</vt:lpstr>
      <vt:lpstr>Aspetto qualitativo</vt:lpstr>
      <vt:lpstr>Il capitale proprio o capitale di rischio</vt:lpstr>
      <vt:lpstr>Permanenza all’interno dell’impresa</vt:lpstr>
      <vt:lpstr>La remunerazione</vt:lpstr>
      <vt:lpstr>Il rimborso</vt:lpstr>
      <vt:lpstr> Capitale di apporto </vt:lpstr>
      <vt:lpstr>Capitale di risparmio</vt:lpstr>
      <vt:lpstr> CAPITALE DI TERZI O Capitale di credito </vt:lpstr>
      <vt:lpstr>La remunerazione</vt:lpstr>
      <vt:lpstr>Il rimborso</vt:lpstr>
      <vt:lpstr>La scadenza</vt:lpstr>
      <vt:lpstr>Rischiosità</vt:lpstr>
      <vt:lpstr>Debiti di finanziamento</vt:lpstr>
      <vt:lpstr>Forme dei debiti di finanziamento</vt:lpstr>
      <vt:lpstr>Debiti di funzionamento</vt:lpstr>
      <vt:lpstr>La remunerazione</vt:lpstr>
      <vt:lpstr>FINANZIAMENTI DIRETTI ED INDIRETTI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Maria Lucetta Russotto</cp:lastModifiedBy>
  <cp:revision>223</cp:revision>
  <cp:lastPrinted>2017-03-20T13:14:57Z</cp:lastPrinted>
  <dcterms:created xsi:type="dcterms:W3CDTF">2014-11-20T17:28:56Z</dcterms:created>
  <dcterms:modified xsi:type="dcterms:W3CDTF">2019-02-07T16:32:15Z</dcterms:modified>
</cp:coreProperties>
</file>