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7" r:id="rId5"/>
    <p:sldId id="266" r:id="rId6"/>
    <p:sldId id="260" r:id="rId7"/>
    <p:sldId id="261" r:id="rId8"/>
    <p:sldId id="263" r:id="rId9"/>
    <p:sldId id="262" r:id="rId10"/>
    <p:sldId id="264" r:id="rId11"/>
    <p:sldId id="265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38F0-E69C-499D-98CA-9507E5E611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445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5674D-B2C4-437F-B8EA-F99BE027C39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179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DD619-F2DD-465B-95B1-2F61FCAA60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146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FF7C-B08E-4666-AEA3-CFBCD84D8A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732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6C6EF-8513-4C1A-B1E9-57FCAA94A2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272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DA162-C442-4527-B0D3-C14946B25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783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A543D-8DED-497D-9809-F40EB2E481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367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D5047-683A-4B25-9067-0D8D00BF43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96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D6AE-2CFA-4E0A-81B9-E697757320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747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7CD78-5633-4E0C-902F-AE16833854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292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F42B9-E686-4382-8C38-0BD20FEA44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883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EE5AB5-636B-48AB-87FE-D37D75C754CB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27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34925" y="549275"/>
            <a:ext cx="9145588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Dalla risposta alla ricompensa “innata” alla risposta ad un oggetto o ad una azione ad essa associata: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L’apprendimento strumentale o condizionamento operante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1395603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9213"/>
            <a:ext cx="8353425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0" y="0"/>
            <a:ext cx="3059113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Il sistema endogeno della ricompensa interagisce con l’asse HPA. </a:t>
            </a:r>
          </a:p>
        </p:txBody>
      </p:sp>
      <p:sp>
        <p:nvSpPr>
          <p:cNvPr id="2" name="Ovale 1"/>
          <p:cNvSpPr/>
          <p:nvPr/>
        </p:nvSpPr>
        <p:spPr>
          <a:xfrm>
            <a:off x="945568" y="4824916"/>
            <a:ext cx="1440160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047761" y="3744796"/>
            <a:ext cx="1215079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5292080" y="4725144"/>
            <a:ext cx="1440160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380346" y="6439456"/>
            <a:ext cx="473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PVN= nucleo </a:t>
            </a:r>
            <a:r>
              <a:rPr lang="it-IT" dirty="0" err="1" smtClean="0"/>
              <a:t>paraventricolare</a:t>
            </a:r>
            <a:r>
              <a:rPr lang="it-IT" dirty="0" smtClean="0"/>
              <a:t> dell’ipotalamo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3262840" y="66720"/>
            <a:ext cx="3325384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11560" y="6123776"/>
            <a:ext cx="2160240" cy="5308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0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http://www.seehint.com/catalog/2012%5C2012_11/hedonica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75"/>
            <a:ext cx="91440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igura a mano libera 1"/>
          <p:cNvSpPr/>
          <p:nvPr/>
        </p:nvSpPr>
        <p:spPr>
          <a:xfrm>
            <a:off x="4410075" y="3081338"/>
            <a:ext cx="649288" cy="531812"/>
          </a:xfrm>
          <a:custGeom>
            <a:avLst/>
            <a:gdLst>
              <a:gd name="connsiteX0" fmla="*/ 457200 w 649740"/>
              <a:gd name="connsiteY0" fmla="*/ 75126 h 532326"/>
              <a:gd name="connsiteX1" fmla="*/ 309716 w 649740"/>
              <a:gd name="connsiteY1" fmla="*/ 30881 h 532326"/>
              <a:gd name="connsiteX2" fmla="*/ 206477 w 649740"/>
              <a:gd name="connsiteY2" fmla="*/ 1384 h 532326"/>
              <a:gd name="connsiteX3" fmla="*/ 117987 w 649740"/>
              <a:gd name="connsiteY3" fmla="*/ 16132 h 532326"/>
              <a:gd name="connsiteX4" fmla="*/ 58993 w 649740"/>
              <a:gd name="connsiteY4" fmla="*/ 89874 h 532326"/>
              <a:gd name="connsiteX5" fmla="*/ 29497 w 649740"/>
              <a:gd name="connsiteY5" fmla="*/ 134119 h 532326"/>
              <a:gd name="connsiteX6" fmla="*/ 0 w 649740"/>
              <a:gd name="connsiteY6" fmla="*/ 222610 h 532326"/>
              <a:gd name="connsiteX7" fmla="*/ 14748 w 649740"/>
              <a:gd name="connsiteY7" fmla="*/ 429087 h 532326"/>
              <a:gd name="connsiteX8" fmla="*/ 147484 w 649740"/>
              <a:gd name="connsiteY8" fmla="*/ 532326 h 532326"/>
              <a:gd name="connsiteX9" fmla="*/ 442451 w 649740"/>
              <a:gd name="connsiteY9" fmla="*/ 517577 h 532326"/>
              <a:gd name="connsiteX10" fmla="*/ 501445 w 649740"/>
              <a:gd name="connsiteY10" fmla="*/ 502829 h 532326"/>
              <a:gd name="connsiteX11" fmla="*/ 545690 w 649740"/>
              <a:gd name="connsiteY11" fmla="*/ 458584 h 532326"/>
              <a:gd name="connsiteX12" fmla="*/ 589935 w 649740"/>
              <a:gd name="connsiteY12" fmla="*/ 429087 h 532326"/>
              <a:gd name="connsiteX13" fmla="*/ 648929 w 649740"/>
              <a:gd name="connsiteY13" fmla="*/ 325848 h 532326"/>
              <a:gd name="connsiteX14" fmla="*/ 634180 w 649740"/>
              <a:gd name="connsiteY14" fmla="*/ 119371 h 532326"/>
              <a:gd name="connsiteX15" fmla="*/ 619432 w 649740"/>
              <a:gd name="connsiteY15" fmla="*/ 75126 h 532326"/>
              <a:gd name="connsiteX16" fmla="*/ 560438 w 649740"/>
              <a:gd name="connsiteY16" fmla="*/ 60377 h 532326"/>
              <a:gd name="connsiteX17" fmla="*/ 471948 w 649740"/>
              <a:gd name="connsiteY17" fmla="*/ 30881 h 532326"/>
              <a:gd name="connsiteX18" fmla="*/ 427703 w 649740"/>
              <a:gd name="connsiteY18" fmla="*/ 16132 h 532326"/>
              <a:gd name="connsiteX19" fmla="*/ 368709 w 649740"/>
              <a:gd name="connsiteY19" fmla="*/ 1384 h 532326"/>
              <a:gd name="connsiteX20" fmla="*/ 265471 w 649740"/>
              <a:gd name="connsiteY20" fmla="*/ 1384 h 53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9740" h="532326">
                <a:moveTo>
                  <a:pt x="457200" y="75126"/>
                </a:moveTo>
                <a:cubicBezTo>
                  <a:pt x="246874" y="5017"/>
                  <a:pt x="465763" y="75466"/>
                  <a:pt x="309716" y="30881"/>
                </a:cubicBezTo>
                <a:cubicBezTo>
                  <a:pt x="161619" y="-11433"/>
                  <a:pt x="390887" y="47485"/>
                  <a:pt x="206477" y="1384"/>
                </a:cubicBezTo>
                <a:cubicBezTo>
                  <a:pt x="176980" y="6300"/>
                  <a:pt x="146356" y="6676"/>
                  <a:pt x="117987" y="16132"/>
                </a:cubicBezTo>
                <a:cubicBezTo>
                  <a:pt x="58320" y="36021"/>
                  <a:pt x="81528" y="44804"/>
                  <a:pt x="58993" y="89874"/>
                </a:cubicBezTo>
                <a:cubicBezTo>
                  <a:pt x="51066" y="105728"/>
                  <a:pt x="36696" y="117922"/>
                  <a:pt x="29497" y="134119"/>
                </a:cubicBezTo>
                <a:cubicBezTo>
                  <a:pt x="16869" y="162532"/>
                  <a:pt x="0" y="222610"/>
                  <a:pt x="0" y="222610"/>
                </a:cubicBezTo>
                <a:cubicBezTo>
                  <a:pt x="4916" y="291436"/>
                  <a:pt x="-8046" y="363960"/>
                  <a:pt x="14748" y="429087"/>
                </a:cubicBezTo>
                <a:cubicBezTo>
                  <a:pt x="41026" y="504168"/>
                  <a:pt x="90947" y="513480"/>
                  <a:pt x="147484" y="532326"/>
                </a:cubicBezTo>
                <a:cubicBezTo>
                  <a:pt x="245806" y="527410"/>
                  <a:pt x="344346" y="525752"/>
                  <a:pt x="442451" y="517577"/>
                </a:cubicBezTo>
                <a:cubicBezTo>
                  <a:pt x="462651" y="515894"/>
                  <a:pt x="483846" y="512886"/>
                  <a:pt x="501445" y="502829"/>
                </a:cubicBezTo>
                <a:cubicBezTo>
                  <a:pt x="519554" y="492481"/>
                  <a:pt x="529667" y="471937"/>
                  <a:pt x="545690" y="458584"/>
                </a:cubicBezTo>
                <a:cubicBezTo>
                  <a:pt x="559307" y="447236"/>
                  <a:pt x="575187" y="438919"/>
                  <a:pt x="589935" y="429087"/>
                </a:cubicBezTo>
                <a:cubicBezTo>
                  <a:pt x="602370" y="410435"/>
                  <a:pt x="647795" y="346262"/>
                  <a:pt x="648929" y="325848"/>
                </a:cubicBezTo>
                <a:cubicBezTo>
                  <a:pt x="652756" y="256953"/>
                  <a:pt x="642242" y="187899"/>
                  <a:pt x="634180" y="119371"/>
                </a:cubicBezTo>
                <a:cubicBezTo>
                  <a:pt x="632364" y="103931"/>
                  <a:pt x="631571" y="84838"/>
                  <a:pt x="619432" y="75126"/>
                </a:cubicBezTo>
                <a:cubicBezTo>
                  <a:pt x="603604" y="62463"/>
                  <a:pt x="579853" y="66201"/>
                  <a:pt x="560438" y="60377"/>
                </a:cubicBezTo>
                <a:cubicBezTo>
                  <a:pt x="530657" y="51443"/>
                  <a:pt x="501445" y="40713"/>
                  <a:pt x="471948" y="30881"/>
                </a:cubicBezTo>
                <a:cubicBezTo>
                  <a:pt x="457200" y="25965"/>
                  <a:pt x="442785" y="19902"/>
                  <a:pt x="427703" y="16132"/>
                </a:cubicBezTo>
                <a:cubicBezTo>
                  <a:pt x="408038" y="11216"/>
                  <a:pt x="388896" y="3219"/>
                  <a:pt x="368709" y="1384"/>
                </a:cubicBezTo>
                <a:cubicBezTo>
                  <a:pt x="334438" y="-1732"/>
                  <a:pt x="299884" y="1384"/>
                  <a:pt x="265471" y="138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3509963" y="2846388"/>
            <a:ext cx="825500" cy="619125"/>
          </a:xfrm>
          <a:custGeom>
            <a:avLst/>
            <a:gdLst>
              <a:gd name="connsiteX0" fmla="*/ 412955 w 825910"/>
              <a:gd name="connsiteY0" fmla="*/ 88490 h 619432"/>
              <a:gd name="connsiteX1" fmla="*/ 0 w 825910"/>
              <a:gd name="connsiteY1" fmla="*/ 176980 h 619432"/>
              <a:gd name="connsiteX2" fmla="*/ 14749 w 825910"/>
              <a:gd name="connsiteY2" fmla="*/ 368709 h 619432"/>
              <a:gd name="connsiteX3" fmla="*/ 29497 w 825910"/>
              <a:gd name="connsiteY3" fmla="*/ 412955 h 619432"/>
              <a:gd name="connsiteX4" fmla="*/ 73742 w 825910"/>
              <a:gd name="connsiteY4" fmla="*/ 457200 h 619432"/>
              <a:gd name="connsiteX5" fmla="*/ 103239 w 825910"/>
              <a:gd name="connsiteY5" fmla="*/ 501445 h 619432"/>
              <a:gd name="connsiteX6" fmla="*/ 191729 w 825910"/>
              <a:gd name="connsiteY6" fmla="*/ 560438 h 619432"/>
              <a:gd name="connsiteX7" fmla="*/ 235974 w 825910"/>
              <a:gd name="connsiteY7" fmla="*/ 589935 h 619432"/>
              <a:gd name="connsiteX8" fmla="*/ 324465 w 825910"/>
              <a:gd name="connsiteY8" fmla="*/ 619432 h 619432"/>
              <a:gd name="connsiteX9" fmla="*/ 634181 w 825910"/>
              <a:gd name="connsiteY9" fmla="*/ 604684 h 619432"/>
              <a:gd name="connsiteX10" fmla="*/ 678426 w 825910"/>
              <a:gd name="connsiteY10" fmla="*/ 575187 h 619432"/>
              <a:gd name="connsiteX11" fmla="*/ 766916 w 825910"/>
              <a:gd name="connsiteY11" fmla="*/ 501445 h 619432"/>
              <a:gd name="connsiteX12" fmla="*/ 811161 w 825910"/>
              <a:gd name="connsiteY12" fmla="*/ 412955 h 619432"/>
              <a:gd name="connsiteX13" fmla="*/ 825910 w 825910"/>
              <a:gd name="connsiteY13" fmla="*/ 368709 h 619432"/>
              <a:gd name="connsiteX14" fmla="*/ 811161 w 825910"/>
              <a:gd name="connsiteY14" fmla="*/ 117987 h 619432"/>
              <a:gd name="connsiteX15" fmla="*/ 752168 w 825910"/>
              <a:gd name="connsiteY15" fmla="*/ 103238 h 619432"/>
              <a:gd name="connsiteX16" fmla="*/ 707923 w 825910"/>
              <a:gd name="connsiteY16" fmla="*/ 58993 h 619432"/>
              <a:gd name="connsiteX17" fmla="*/ 648929 w 825910"/>
              <a:gd name="connsiteY17" fmla="*/ 29496 h 619432"/>
              <a:gd name="connsiteX18" fmla="*/ 530942 w 825910"/>
              <a:gd name="connsiteY18" fmla="*/ 0 h 619432"/>
              <a:gd name="connsiteX19" fmla="*/ 235974 w 825910"/>
              <a:gd name="connsiteY19" fmla="*/ 14748 h 619432"/>
              <a:gd name="connsiteX20" fmla="*/ 132736 w 825910"/>
              <a:gd name="connsiteY20" fmla="*/ 73742 h 619432"/>
              <a:gd name="connsiteX21" fmla="*/ 88490 w 825910"/>
              <a:gd name="connsiteY21" fmla="*/ 103238 h 619432"/>
              <a:gd name="connsiteX22" fmla="*/ 58994 w 825910"/>
              <a:gd name="connsiteY22" fmla="*/ 103238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5910" h="619432">
                <a:moveTo>
                  <a:pt x="412955" y="88490"/>
                </a:moveTo>
                <a:cubicBezTo>
                  <a:pt x="303366" y="96608"/>
                  <a:pt x="0" y="-7654"/>
                  <a:pt x="0" y="176980"/>
                </a:cubicBezTo>
                <a:cubicBezTo>
                  <a:pt x="0" y="241078"/>
                  <a:pt x="6799" y="305105"/>
                  <a:pt x="14749" y="368709"/>
                </a:cubicBezTo>
                <a:cubicBezTo>
                  <a:pt x="16677" y="384135"/>
                  <a:pt x="20874" y="400020"/>
                  <a:pt x="29497" y="412955"/>
                </a:cubicBezTo>
                <a:cubicBezTo>
                  <a:pt x="41066" y="430309"/>
                  <a:pt x="60389" y="441177"/>
                  <a:pt x="73742" y="457200"/>
                </a:cubicBezTo>
                <a:cubicBezTo>
                  <a:pt x="85090" y="470817"/>
                  <a:pt x="89899" y="489773"/>
                  <a:pt x="103239" y="501445"/>
                </a:cubicBezTo>
                <a:cubicBezTo>
                  <a:pt x="129918" y="524789"/>
                  <a:pt x="162232" y="540774"/>
                  <a:pt x="191729" y="560438"/>
                </a:cubicBezTo>
                <a:cubicBezTo>
                  <a:pt x="206477" y="570270"/>
                  <a:pt x="219158" y="584330"/>
                  <a:pt x="235974" y="589935"/>
                </a:cubicBezTo>
                <a:lnTo>
                  <a:pt x="324465" y="619432"/>
                </a:lnTo>
                <a:cubicBezTo>
                  <a:pt x="427704" y="614516"/>
                  <a:pt x="531623" y="617504"/>
                  <a:pt x="634181" y="604684"/>
                </a:cubicBezTo>
                <a:cubicBezTo>
                  <a:pt x="651769" y="602485"/>
                  <a:pt x="664809" y="586535"/>
                  <a:pt x="678426" y="575187"/>
                </a:cubicBezTo>
                <a:cubicBezTo>
                  <a:pt x="791983" y="480555"/>
                  <a:pt x="657064" y="574681"/>
                  <a:pt x="766916" y="501445"/>
                </a:cubicBezTo>
                <a:cubicBezTo>
                  <a:pt x="803989" y="390230"/>
                  <a:pt x="753979" y="527319"/>
                  <a:pt x="811161" y="412955"/>
                </a:cubicBezTo>
                <a:cubicBezTo>
                  <a:pt x="818114" y="399050"/>
                  <a:pt x="820994" y="383458"/>
                  <a:pt x="825910" y="368709"/>
                </a:cubicBezTo>
                <a:cubicBezTo>
                  <a:pt x="820994" y="285135"/>
                  <a:pt x="833568" y="198651"/>
                  <a:pt x="811161" y="117987"/>
                </a:cubicBezTo>
                <a:cubicBezTo>
                  <a:pt x="805736" y="98457"/>
                  <a:pt x="769767" y="113295"/>
                  <a:pt x="752168" y="103238"/>
                </a:cubicBezTo>
                <a:cubicBezTo>
                  <a:pt x="734059" y="92890"/>
                  <a:pt x="724895" y="71116"/>
                  <a:pt x="707923" y="58993"/>
                </a:cubicBezTo>
                <a:cubicBezTo>
                  <a:pt x="690032" y="46214"/>
                  <a:pt x="669137" y="38157"/>
                  <a:pt x="648929" y="29496"/>
                </a:cubicBezTo>
                <a:cubicBezTo>
                  <a:pt x="609248" y="12490"/>
                  <a:pt x="574223" y="8656"/>
                  <a:pt x="530942" y="0"/>
                </a:cubicBezTo>
                <a:cubicBezTo>
                  <a:pt x="432619" y="4916"/>
                  <a:pt x="334049" y="6220"/>
                  <a:pt x="235974" y="14748"/>
                </a:cubicBezTo>
                <a:cubicBezTo>
                  <a:pt x="192371" y="18539"/>
                  <a:pt x="166280" y="49782"/>
                  <a:pt x="132736" y="73742"/>
                </a:cubicBezTo>
                <a:cubicBezTo>
                  <a:pt x="118312" y="84045"/>
                  <a:pt x="104948" y="96655"/>
                  <a:pt x="88490" y="103238"/>
                </a:cubicBezTo>
                <a:cubicBezTo>
                  <a:pt x="79361" y="106889"/>
                  <a:pt x="68826" y="103238"/>
                  <a:pt x="58994" y="10323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179388" y="2828925"/>
            <a:ext cx="2016125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7235825" y="2524124"/>
            <a:ext cx="1908175" cy="103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2195513" y="3008313"/>
            <a:ext cx="131445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endCxn id="2" idx="16"/>
          </p:cNvCxnSpPr>
          <p:nvPr/>
        </p:nvCxnSpPr>
        <p:spPr>
          <a:xfrm flipH="1" flipV="1">
            <a:off x="4970463" y="3141663"/>
            <a:ext cx="2697162" cy="476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1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Condizionamento operante e risposta dei neuroni dopaminergici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Passano dalla risposta alla ricompensa alla risposta allo stimolo associato alla ricompensa (risposta anticipatoria)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L’animale trasferisce il comportamento appetitivo dallo stimolo incondizionato allo stimolo condizionato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 dirty="0">
                <a:solidFill>
                  <a:srgbClr val="000000"/>
                </a:solidFill>
              </a:rPr>
              <a:t>Specificità individuale degli stati motivazionali acquisiti.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</a:rPr>
              <a:t>Stimoli diversi possono avere un diverso valore per individui diversi. </a:t>
            </a:r>
            <a:endParaRPr lang="it-IT" altLang="it-IT" b="1" dirty="0" smtClean="0">
              <a:solidFill>
                <a:srgbClr val="FF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</a:rPr>
              <a:t>La </a:t>
            </a:r>
            <a:r>
              <a:rPr lang="it-IT" altLang="it-IT" b="1" dirty="0" smtClean="0">
                <a:solidFill>
                  <a:srgbClr val="000000"/>
                </a:solidFill>
              </a:rPr>
              <a:t>Corteccia </a:t>
            </a:r>
            <a:r>
              <a:rPr lang="it-IT" altLang="it-IT" b="1" dirty="0" err="1" smtClean="0">
                <a:solidFill>
                  <a:srgbClr val="000000"/>
                </a:solidFill>
              </a:rPr>
              <a:t>OrbitoFrontale</a:t>
            </a:r>
            <a:r>
              <a:rPr lang="it-IT" altLang="it-IT" b="1" dirty="0" smtClean="0">
                <a:solidFill>
                  <a:srgbClr val="000000"/>
                </a:solidFill>
              </a:rPr>
              <a:t> </a:t>
            </a:r>
            <a:r>
              <a:rPr lang="it-IT" altLang="it-IT" dirty="0" smtClean="0">
                <a:solidFill>
                  <a:srgbClr val="000000"/>
                </a:solidFill>
              </a:rPr>
              <a:t>(COF) </a:t>
            </a:r>
            <a:r>
              <a:rPr lang="it-IT" altLang="it-IT" dirty="0">
                <a:solidFill>
                  <a:srgbClr val="000000"/>
                </a:solidFill>
              </a:rPr>
              <a:t>sembra particolarmente coinvolta nel rappresentare il </a:t>
            </a:r>
            <a:r>
              <a:rPr lang="it-IT" altLang="it-IT" b="1" dirty="0">
                <a:solidFill>
                  <a:srgbClr val="000000"/>
                </a:solidFill>
              </a:rPr>
              <a:t>valore</a:t>
            </a:r>
            <a:r>
              <a:rPr lang="it-IT" altLang="it-IT" dirty="0">
                <a:solidFill>
                  <a:srgbClr val="000000"/>
                </a:solidFill>
              </a:rPr>
              <a:t> degli stimoli; essa è anche </a:t>
            </a:r>
            <a:r>
              <a:rPr lang="it-IT" altLang="it-IT" b="1" dirty="0">
                <a:solidFill>
                  <a:srgbClr val="000000"/>
                </a:solidFill>
              </a:rPr>
              <a:t>sensibile a rinforzi astratti</a:t>
            </a:r>
            <a:r>
              <a:rPr lang="it-IT" altLang="it-IT" dirty="0">
                <a:solidFill>
                  <a:srgbClr val="000000"/>
                </a:solidFill>
              </a:rPr>
              <a:t> quali il vincere o il perdere denaro o feedback verbali positivi o negativi.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28640" y="54868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Danni alla COF nell’uomo danneggiano l’apprendimento dell’associazione stimolo-rinforzo e impediscono la modifica della scelta comportamentale quando la contingenza cambia (lo stimolo da positivo diventa negativo).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4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Quindi, mentre </a:t>
            </a:r>
            <a:r>
              <a:rPr lang="it-IT" altLang="it-IT" sz="4000" b="1" dirty="0">
                <a:solidFill>
                  <a:srgbClr val="000000"/>
                </a:solidFill>
              </a:rPr>
              <a:t>gli stati motivazionali semplici sono innati e universalmente presenti nei diversi individui, </a:t>
            </a:r>
            <a:r>
              <a:rPr lang="it-IT" altLang="it-IT" sz="4000" dirty="0">
                <a:solidFill>
                  <a:srgbClr val="000000"/>
                </a:solidFill>
              </a:rPr>
              <a:t>gli </a:t>
            </a:r>
            <a:r>
              <a:rPr lang="it-IT" altLang="it-IT" sz="4000" b="1" dirty="0">
                <a:solidFill>
                  <a:srgbClr val="000000"/>
                </a:solidFill>
              </a:rPr>
              <a:t>stati motivazionali acquisiti differiscono tra individuo e individuo, </a:t>
            </a:r>
            <a:r>
              <a:rPr lang="it-IT" altLang="it-IT" sz="4000" dirty="0">
                <a:solidFill>
                  <a:srgbClr val="000000"/>
                </a:solidFill>
              </a:rPr>
              <a:t>in quanto frutto anche </a:t>
            </a:r>
            <a:r>
              <a:rPr lang="it-IT" altLang="it-IT" sz="4000" b="1" dirty="0">
                <a:solidFill>
                  <a:srgbClr val="000000"/>
                </a:solidFill>
              </a:rPr>
              <a:t>dell’esperienza specifica </a:t>
            </a:r>
            <a:r>
              <a:rPr lang="it-IT" altLang="it-IT" sz="4000" dirty="0">
                <a:solidFill>
                  <a:srgbClr val="000000"/>
                </a:solidFill>
              </a:rPr>
              <a:t>di ciascuno di noi.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slid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2563"/>
            <a:ext cx="8569325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1331913" y="981075"/>
            <a:ext cx="10556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FF"/>
                </a:solidFill>
              </a:rPr>
              <a:t>Core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nrn2234-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313" y="4889500"/>
            <a:ext cx="39179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PFC prefrontal cortex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NAc nucleus accumbens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VP ventral pallidus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AMG amigdala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LH lateral hypothalamus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VTA ventral tegmental area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LDTg laterodorsal tegmental nucleus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-7938" y="26988"/>
            <a:ext cx="915193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Il sistema è più complesso e coinvolge molti neurotrasmettitori</a:t>
            </a:r>
          </a:p>
        </p:txBody>
      </p:sp>
      <p:sp>
        <p:nvSpPr>
          <p:cNvPr id="49157" name="CasellaDiTesto 1"/>
          <p:cNvSpPr txBox="1">
            <a:spLocks noChangeArrowheads="1"/>
          </p:cNvSpPr>
          <p:nvPr/>
        </p:nvSpPr>
        <p:spPr bwMode="auto">
          <a:xfrm>
            <a:off x="3659188" y="5157788"/>
            <a:ext cx="19923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Blu: Glu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Rosso: DA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Verde: Orexina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Arancione: GABA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therewardcic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882015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2843213" y="5516563"/>
            <a:ext cx="3313112" cy="9366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539750" y="2708275"/>
            <a:ext cx="2016125" cy="10080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51205" name="Rectangle 8"/>
          <p:cNvSpPr>
            <a:spLocks noChangeArrowheads="1"/>
          </p:cNvSpPr>
          <p:nvPr/>
        </p:nvSpPr>
        <p:spPr bwMode="auto">
          <a:xfrm>
            <a:off x="323850" y="908050"/>
            <a:ext cx="1728788" cy="11525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-7938" y="-100013"/>
            <a:ext cx="9151938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Il sistema è più complesso e coinvolge molti neurotrasmettitori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5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monoamines+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5100"/>
            <a:ext cx="8713787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7"/>
          <p:cNvSpPr txBox="1">
            <a:spLocks noChangeArrowheads="1"/>
          </p:cNvSpPr>
          <p:nvPr/>
        </p:nvSpPr>
        <p:spPr bwMode="auto">
          <a:xfrm>
            <a:off x="-7938" y="-100013"/>
            <a:ext cx="9151938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Il sistema è più complesso e coinvolge molti neurotrasmettitori (neuromodulatori)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258</Words>
  <Application>Microsoft Office PowerPoint</Application>
  <PresentationFormat>Presentazione su schermo (4:3)</PresentationFormat>
  <Paragraphs>36</Paragraphs>
  <Slides>11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6</cp:revision>
  <dcterms:created xsi:type="dcterms:W3CDTF">2020-04-24T09:51:23Z</dcterms:created>
  <dcterms:modified xsi:type="dcterms:W3CDTF">2020-04-24T14:08:06Z</dcterms:modified>
</cp:coreProperties>
</file>