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EABD8F-BFF4-4FDB-B4EB-EC0E03E0996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11471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1C50B3-6607-4925-B0BE-0DF3AD9FE13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356661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AE12BB-0B84-475D-993F-8CD5E3B248E3}"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827250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AAFE4F-E0A1-409C-939A-8C3FDCA0AB2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357186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1AAD5F-BA30-422A-8EB3-9ABD8362AAF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781716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FAD7EA-0865-4D87-8BAB-E81DEBA3C68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698158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282081-5F4F-4C6F-B724-654D4C6AB83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096102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2DFA46-99A2-4FD7-BAFB-A5C4D728B2E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00846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644A2F-EF68-443F-929D-28288FF6BE9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987255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EDDC76-44DF-4A26-A171-549E456B674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024193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BC3198-CA72-4E4D-9460-3F83C4130B1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021341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85E0A306-EF1B-4FB3-9257-B50F801968D9}"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42099694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png"/><Relationship Id="rId4" Type="http://schemas.openxmlformats.org/officeDocument/2006/relationships/image" Target="../media/image3.w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png"/><Relationship Id="rId5" Type="http://schemas.openxmlformats.org/officeDocument/2006/relationships/image" Target="../media/image5.wmf"/><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upload.wikimedia.org/wikipedia/commons/b/bc/Constudoverbrain.png"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png"/><Relationship Id="rId4" Type="http://schemas.openxmlformats.org/officeDocument/2006/relationships/hyperlink" Target="ref_bib59','refp_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0" y="0"/>
            <a:ext cx="9144000" cy="686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4400" dirty="0">
                <a:solidFill>
                  <a:srgbClr val="000000"/>
                </a:solidFill>
              </a:rPr>
              <a:t>Il comportamento emozionale può differire molto tra un individuo ed un altro: </a:t>
            </a:r>
            <a:r>
              <a:rPr lang="it-IT" altLang="it-IT" sz="4400" dirty="0" err="1">
                <a:solidFill>
                  <a:srgbClr val="000000"/>
                </a:solidFill>
              </a:rPr>
              <a:t>perchè</a:t>
            </a:r>
            <a:r>
              <a:rPr lang="it-IT" altLang="it-IT" sz="4400" dirty="0">
                <a:solidFill>
                  <a:srgbClr val="000000"/>
                </a:solidFill>
              </a:rPr>
              <a:t>? </a:t>
            </a:r>
          </a:p>
          <a:p>
            <a:pPr algn="ctr" eaLnBrk="1" fontAlgn="base" hangingPunct="1">
              <a:spcBef>
                <a:spcPct val="0"/>
              </a:spcBef>
              <a:spcAft>
                <a:spcPct val="0"/>
              </a:spcAft>
              <a:buFontTx/>
              <a:buNone/>
            </a:pPr>
            <a:endParaRPr lang="it-IT" altLang="it-IT" sz="4400" dirty="0">
              <a:solidFill>
                <a:srgbClr val="000000"/>
              </a:solidFill>
            </a:endParaRPr>
          </a:p>
          <a:p>
            <a:pPr algn="ctr" eaLnBrk="1" fontAlgn="base" hangingPunct="1">
              <a:spcBef>
                <a:spcPct val="0"/>
              </a:spcBef>
              <a:spcAft>
                <a:spcPct val="0"/>
              </a:spcAft>
              <a:buFontTx/>
              <a:buNone/>
            </a:pPr>
            <a:r>
              <a:rPr lang="it-IT" altLang="it-IT" sz="4400" dirty="0">
                <a:solidFill>
                  <a:srgbClr val="000000"/>
                </a:solidFill>
              </a:rPr>
              <a:t>Memorie di paura condizionata: meccanismi di formazione ed estinzione</a:t>
            </a:r>
          </a:p>
          <a:p>
            <a:pPr algn="ctr" eaLnBrk="1" fontAlgn="base" hangingPunct="1">
              <a:spcBef>
                <a:spcPct val="0"/>
              </a:spcBef>
              <a:spcAft>
                <a:spcPct val="0"/>
              </a:spcAft>
              <a:buFontTx/>
              <a:buNone/>
            </a:pPr>
            <a:endParaRPr lang="it-IT" altLang="it-IT" sz="4400" dirty="0">
              <a:solidFill>
                <a:srgbClr val="000000"/>
              </a:solidFill>
            </a:endParaRPr>
          </a:p>
          <a:p>
            <a:pPr algn="ctr" eaLnBrk="1" fontAlgn="base" hangingPunct="1">
              <a:spcBef>
                <a:spcPct val="0"/>
              </a:spcBef>
              <a:spcAft>
                <a:spcPct val="0"/>
              </a:spcAft>
              <a:buFontTx/>
              <a:buNone/>
            </a:pPr>
            <a:r>
              <a:rPr lang="it-IT" altLang="it-IT" sz="4400" dirty="0">
                <a:solidFill>
                  <a:srgbClr val="000000"/>
                </a:solidFill>
              </a:rPr>
              <a:t>Dati nei modelli animali e nell’uomo</a:t>
            </a:r>
          </a:p>
          <a:p>
            <a:pPr algn="ctr" eaLnBrk="1" fontAlgn="base" hangingPunct="1">
              <a:spcBef>
                <a:spcPct val="0"/>
              </a:spcBef>
              <a:spcAft>
                <a:spcPct val="0"/>
              </a:spcAft>
              <a:buFontTx/>
              <a:buNone/>
            </a:pPr>
            <a:endParaRPr lang="it-IT" altLang="it-IT" sz="4400" dirty="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1619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39863"/>
            <a:ext cx="5329238"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Rectangle 5"/>
          <p:cNvSpPr>
            <a:spLocks noChangeArrowheads="1"/>
          </p:cNvSpPr>
          <p:nvPr/>
        </p:nvSpPr>
        <p:spPr bwMode="auto">
          <a:xfrm>
            <a:off x="628650" y="4224338"/>
            <a:ext cx="8047038" cy="2127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9220" name="Text Box 6"/>
          <p:cNvSpPr txBox="1">
            <a:spLocks noChangeArrowheads="1"/>
          </p:cNvSpPr>
          <p:nvPr/>
        </p:nvSpPr>
        <p:spPr bwMode="auto">
          <a:xfrm>
            <a:off x="1598613" y="4171950"/>
            <a:ext cx="15446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400">
                <a:solidFill>
                  <a:srgbClr val="FFFFFF"/>
                </a:solidFill>
              </a:rPr>
              <a:t>Baseline freezing</a:t>
            </a:r>
          </a:p>
        </p:txBody>
      </p:sp>
      <p:sp>
        <p:nvSpPr>
          <p:cNvPr id="9221" name="Text Box 8"/>
          <p:cNvSpPr txBox="1">
            <a:spLocks noChangeArrowheads="1"/>
          </p:cNvSpPr>
          <p:nvPr/>
        </p:nvSpPr>
        <p:spPr bwMode="auto">
          <a:xfrm>
            <a:off x="4572000" y="1412875"/>
            <a:ext cx="3833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400" b="1">
                <a:solidFill>
                  <a:srgbClr val="000000"/>
                </a:solidFill>
              </a:rPr>
              <a:t>45 days later, only CS (tone in </a:t>
            </a:r>
            <a:r>
              <a:rPr lang="it-IT" altLang="it-IT" sz="1400" b="1" u="sng">
                <a:solidFill>
                  <a:srgbClr val="000000"/>
                </a:solidFill>
              </a:rPr>
              <a:t>new</a:t>
            </a:r>
            <a:r>
              <a:rPr lang="it-IT" altLang="it-IT" sz="1400" b="1">
                <a:solidFill>
                  <a:srgbClr val="000000"/>
                </a:solidFill>
              </a:rPr>
              <a:t> context)</a:t>
            </a:r>
          </a:p>
        </p:txBody>
      </p:sp>
      <p:sp>
        <p:nvSpPr>
          <p:cNvPr id="9222" name="Rectangle 9"/>
          <p:cNvSpPr>
            <a:spLocks noChangeArrowheads="1"/>
          </p:cNvSpPr>
          <p:nvPr/>
        </p:nvSpPr>
        <p:spPr bwMode="auto">
          <a:xfrm>
            <a:off x="4572000" y="3384550"/>
            <a:ext cx="792163" cy="720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9223" name="Text Box 10"/>
          <p:cNvSpPr txBox="1">
            <a:spLocks noChangeArrowheads="1"/>
          </p:cNvSpPr>
          <p:nvPr/>
        </p:nvSpPr>
        <p:spPr bwMode="auto">
          <a:xfrm>
            <a:off x="1639888" y="209550"/>
            <a:ext cx="58801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800" b="1">
                <a:solidFill>
                  <a:srgbClr val="000000"/>
                </a:solidFill>
              </a:rPr>
              <a:t>Cued fear conditioning in rodents</a:t>
            </a:r>
          </a:p>
        </p:txBody>
      </p:sp>
      <p:sp>
        <p:nvSpPr>
          <p:cNvPr id="9224" name="Line 13"/>
          <p:cNvSpPr>
            <a:spLocks noChangeShapeType="1"/>
          </p:cNvSpPr>
          <p:nvPr/>
        </p:nvSpPr>
        <p:spPr bwMode="auto">
          <a:xfrm>
            <a:off x="5102225" y="2771775"/>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9225" name="Oval 11"/>
          <p:cNvSpPr>
            <a:spLocks noChangeArrowheads="1"/>
          </p:cNvSpPr>
          <p:nvPr/>
        </p:nvSpPr>
        <p:spPr bwMode="auto">
          <a:xfrm>
            <a:off x="4991100" y="2882900"/>
            <a:ext cx="215900" cy="20161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9226" name="Line 14"/>
          <p:cNvSpPr>
            <a:spLocks noChangeShapeType="1"/>
          </p:cNvSpPr>
          <p:nvPr/>
        </p:nvSpPr>
        <p:spPr bwMode="auto">
          <a:xfrm>
            <a:off x="5060950" y="2420938"/>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9227" name="Oval 15"/>
          <p:cNvSpPr>
            <a:spLocks noChangeArrowheads="1"/>
          </p:cNvSpPr>
          <p:nvPr/>
        </p:nvSpPr>
        <p:spPr bwMode="auto">
          <a:xfrm>
            <a:off x="4949825" y="2532063"/>
            <a:ext cx="215900" cy="201612"/>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9228" name="Line 16"/>
          <p:cNvSpPr>
            <a:spLocks noChangeShapeType="1"/>
          </p:cNvSpPr>
          <p:nvPr/>
        </p:nvSpPr>
        <p:spPr bwMode="auto">
          <a:xfrm>
            <a:off x="4284663" y="2695575"/>
            <a:ext cx="3167062"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9229" name="Line 17"/>
          <p:cNvSpPr>
            <a:spLocks noChangeShapeType="1"/>
          </p:cNvSpPr>
          <p:nvPr/>
        </p:nvSpPr>
        <p:spPr bwMode="auto">
          <a:xfrm>
            <a:off x="4297363" y="3017838"/>
            <a:ext cx="3167062"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0204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75" y="1309688"/>
            <a:ext cx="3708400" cy="391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5"/>
          <p:cNvPicPr>
            <a:picLocks noChangeAspect="1" noChangeArrowheads="1"/>
          </p:cNvPicPr>
          <p:nvPr/>
        </p:nvPicPr>
        <p:blipFill>
          <a:blip r:embed="rId5">
            <a:extLst>
              <a:ext uri="{28A0092B-C50C-407E-A947-70E740481C1C}">
                <a14:useLocalDpi xmlns:a14="http://schemas.microsoft.com/office/drawing/2010/main" val="0"/>
              </a:ext>
            </a:extLst>
          </a:blip>
          <a:srcRect r="7300"/>
          <a:stretch>
            <a:fillRect/>
          </a:stretch>
        </p:blipFill>
        <p:spPr bwMode="auto">
          <a:xfrm>
            <a:off x="5076825" y="1665288"/>
            <a:ext cx="2016125"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Rectangle 6"/>
          <p:cNvSpPr>
            <a:spLocks noChangeArrowheads="1"/>
          </p:cNvSpPr>
          <p:nvPr/>
        </p:nvSpPr>
        <p:spPr bwMode="auto">
          <a:xfrm>
            <a:off x="1436688" y="4283075"/>
            <a:ext cx="3095625" cy="2254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0245" name="Text Box 7"/>
          <p:cNvSpPr txBox="1">
            <a:spLocks noChangeArrowheads="1"/>
          </p:cNvSpPr>
          <p:nvPr/>
        </p:nvSpPr>
        <p:spPr bwMode="auto">
          <a:xfrm>
            <a:off x="2406650" y="4230688"/>
            <a:ext cx="15446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400">
                <a:solidFill>
                  <a:srgbClr val="FFFFFF"/>
                </a:solidFill>
              </a:rPr>
              <a:t>Baseline freezing</a:t>
            </a:r>
          </a:p>
        </p:txBody>
      </p:sp>
      <p:sp>
        <p:nvSpPr>
          <p:cNvPr id="10246" name="Text Box 8"/>
          <p:cNvSpPr txBox="1">
            <a:spLocks noChangeArrowheads="1"/>
          </p:cNvSpPr>
          <p:nvPr/>
        </p:nvSpPr>
        <p:spPr bwMode="auto">
          <a:xfrm>
            <a:off x="5232400" y="1073150"/>
            <a:ext cx="365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45 days later, only training context</a:t>
            </a:r>
          </a:p>
        </p:txBody>
      </p:sp>
      <p:sp>
        <p:nvSpPr>
          <p:cNvPr id="10247" name="Text Box 9"/>
          <p:cNvSpPr txBox="1">
            <a:spLocks noChangeArrowheads="1"/>
          </p:cNvSpPr>
          <p:nvPr/>
        </p:nvSpPr>
        <p:spPr bwMode="auto">
          <a:xfrm>
            <a:off x="1065213" y="331788"/>
            <a:ext cx="586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400" b="1">
                <a:solidFill>
                  <a:srgbClr val="000000"/>
                </a:solidFill>
              </a:rPr>
              <a:t>Contextual fear conditioning in rodents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4690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14288" y="404813"/>
            <a:ext cx="9093200" cy="618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4000" b="1">
                <a:solidFill>
                  <a:srgbClr val="000000"/>
                </a:solidFill>
              </a:rPr>
              <a:t>Tali protocolli, detti di “acquisizione di paura condizionata”, o di “condizionamento alla paura”, sono utilizzati come modello per la formazione di memorie emotive negative associate a stimoli o eventi traumatici e per la loro estinzione non solo nell’animale ma anche nell’uomo.</a:t>
            </a:r>
          </a:p>
          <a:p>
            <a:pPr algn="ctr" eaLnBrk="1" fontAlgn="base" hangingPunct="1">
              <a:spcBef>
                <a:spcPct val="0"/>
              </a:spcBef>
              <a:spcAft>
                <a:spcPct val="0"/>
              </a:spcAft>
              <a:buFontTx/>
              <a:buNone/>
            </a:pPr>
            <a:endParaRPr lang="it-IT" altLang="it-IT" sz="4000" b="1">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5822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169" y="548680"/>
            <a:ext cx="9122831" cy="3970318"/>
          </a:xfrm>
          <a:prstGeom prst="rect">
            <a:avLst/>
          </a:prstGeom>
          <a:noFill/>
        </p:spPr>
        <p:txBody>
          <a:bodyPr wrap="square" rtlCol="0">
            <a:spAutoFit/>
          </a:bodyPr>
          <a:lstStyle/>
          <a:p>
            <a:pPr algn="ctr" fontAlgn="base">
              <a:spcBef>
                <a:spcPct val="0"/>
              </a:spcBef>
              <a:spcAft>
                <a:spcPct val="0"/>
              </a:spcAft>
            </a:pPr>
            <a:r>
              <a:rPr lang="it-IT" sz="3600" dirty="0">
                <a:solidFill>
                  <a:srgbClr val="000000"/>
                </a:solidFill>
              </a:rPr>
              <a:t>I modelli animali per la formazione di memorie di paura hanno in questo caso una ottima </a:t>
            </a:r>
            <a:r>
              <a:rPr lang="it-IT" sz="3600" b="1" dirty="0">
                <a:solidFill>
                  <a:srgbClr val="000000"/>
                </a:solidFill>
              </a:rPr>
              <a:t>validità di costrutto</a:t>
            </a:r>
            <a:r>
              <a:rPr lang="it-IT" sz="3600" dirty="0">
                <a:solidFill>
                  <a:srgbClr val="000000"/>
                </a:solidFill>
              </a:rPr>
              <a:t>: la risposta di paura compare nell’uomo e nell’animale in seguito alla stessa causa (protocollo di condizionamento).</a:t>
            </a:r>
          </a:p>
          <a:p>
            <a:pPr algn="ctr" fontAlgn="base">
              <a:spcBef>
                <a:spcPct val="0"/>
              </a:spcBef>
              <a:spcAft>
                <a:spcPct val="0"/>
              </a:spcAft>
            </a:pPr>
            <a:r>
              <a:rPr lang="it-IT" sz="3600" dirty="0">
                <a:solidFill>
                  <a:srgbClr val="000000"/>
                </a:solidFill>
              </a:rPr>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4626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50800" y="188913"/>
            <a:ext cx="9093200" cy="609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endParaRPr lang="it-IT" altLang="it-IT" sz="1000" b="1">
              <a:solidFill>
                <a:srgbClr val="000000"/>
              </a:solidFill>
            </a:endParaRPr>
          </a:p>
          <a:p>
            <a:pPr algn="ctr" eaLnBrk="1" fontAlgn="base" hangingPunct="1">
              <a:spcBef>
                <a:spcPct val="0"/>
              </a:spcBef>
              <a:spcAft>
                <a:spcPct val="0"/>
              </a:spcAft>
              <a:buFontTx/>
              <a:buNone/>
            </a:pPr>
            <a:r>
              <a:rPr lang="it-IT" altLang="it-IT" sz="2800" b="1">
                <a:solidFill>
                  <a:srgbClr val="000000"/>
                </a:solidFill>
              </a:rPr>
              <a:t>Primo passo: quali strutture sono coinvolte nell’acquisizione e nel recupero a lungo termine di memorie di paura condizionata?</a:t>
            </a:r>
          </a:p>
          <a:p>
            <a:pPr algn="ctr" eaLnBrk="1" fontAlgn="base" hangingPunct="1">
              <a:spcBef>
                <a:spcPct val="0"/>
              </a:spcBef>
              <a:spcAft>
                <a:spcPct val="0"/>
              </a:spcAft>
              <a:buFontTx/>
              <a:buNone/>
            </a:pPr>
            <a:endParaRPr lang="it-IT" altLang="it-IT" sz="1000">
              <a:solidFill>
                <a:srgbClr val="000000"/>
              </a:solidFill>
            </a:endParaRPr>
          </a:p>
          <a:p>
            <a:pPr algn="ctr" eaLnBrk="1" fontAlgn="base" hangingPunct="1">
              <a:spcBef>
                <a:spcPct val="0"/>
              </a:spcBef>
              <a:spcAft>
                <a:spcPct val="0"/>
              </a:spcAft>
              <a:buFontTx/>
              <a:buNone/>
            </a:pPr>
            <a:endParaRPr lang="it-IT" altLang="it-IT" sz="1000">
              <a:solidFill>
                <a:srgbClr val="000000"/>
              </a:solidFill>
            </a:endParaRPr>
          </a:p>
          <a:p>
            <a:pPr algn="ctr" eaLnBrk="1" fontAlgn="base" hangingPunct="1">
              <a:spcBef>
                <a:spcPct val="0"/>
              </a:spcBef>
              <a:spcAft>
                <a:spcPct val="0"/>
              </a:spcAft>
              <a:buFontTx/>
              <a:buNone/>
            </a:pPr>
            <a:endParaRPr lang="it-IT" altLang="it-IT" sz="1000">
              <a:solidFill>
                <a:srgbClr val="000000"/>
              </a:solidFill>
            </a:endParaRPr>
          </a:p>
          <a:p>
            <a:pPr algn="ctr" eaLnBrk="1" fontAlgn="base" hangingPunct="1">
              <a:spcBef>
                <a:spcPct val="0"/>
              </a:spcBef>
              <a:spcAft>
                <a:spcPct val="0"/>
              </a:spcAft>
              <a:buFontTx/>
              <a:buNone/>
            </a:pPr>
            <a:r>
              <a:rPr lang="it-IT" altLang="it-IT" sz="2800">
                <a:solidFill>
                  <a:srgbClr val="000000"/>
                </a:solidFill>
              </a:rPr>
              <a:t>Studi classici di lesione e di attivazione hanno indicato </a:t>
            </a:r>
            <a:r>
              <a:rPr lang="it-IT" altLang="it-IT" sz="2800" b="1">
                <a:solidFill>
                  <a:srgbClr val="000000"/>
                </a:solidFill>
              </a:rPr>
              <a:t>l’amigdala come struttura cruciale per la formazione ed il richiamo di memorie di paura condizionata “cued”usando come uscita la risposta emotiva di paura</a:t>
            </a:r>
            <a:r>
              <a:rPr lang="it-IT" altLang="it-IT" sz="2800">
                <a:solidFill>
                  <a:srgbClr val="000000"/>
                </a:solidFill>
              </a:rPr>
              <a:t> (freezing, aumento pressione arteriosa, conduttanza cutanea, …).</a:t>
            </a:r>
          </a:p>
          <a:p>
            <a:pPr algn="ctr" eaLnBrk="1" fontAlgn="base" hangingPunct="1">
              <a:spcBef>
                <a:spcPct val="0"/>
              </a:spcBef>
              <a:spcAft>
                <a:spcPct val="0"/>
              </a:spcAft>
              <a:buFontTx/>
              <a:buNone/>
            </a:pPr>
            <a:endParaRPr lang="it-IT" altLang="it-IT" sz="900">
              <a:solidFill>
                <a:srgbClr val="000000"/>
              </a:solidFill>
            </a:endParaRPr>
          </a:p>
          <a:p>
            <a:pPr algn="ctr" eaLnBrk="1" fontAlgn="base" hangingPunct="1">
              <a:spcBef>
                <a:spcPct val="0"/>
              </a:spcBef>
              <a:spcAft>
                <a:spcPct val="0"/>
              </a:spcAft>
              <a:buFontTx/>
              <a:buNone/>
            </a:pPr>
            <a:endParaRPr lang="it-IT" altLang="it-IT" sz="900">
              <a:solidFill>
                <a:srgbClr val="000000"/>
              </a:solidFill>
            </a:endParaRPr>
          </a:p>
          <a:p>
            <a:pPr algn="ctr" eaLnBrk="1" fontAlgn="base" hangingPunct="1">
              <a:spcBef>
                <a:spcPct val="0"/>
              </a:spcBef>
              <a:spcAft>
                <a:spcPct val="0"/>
              </a:spcAft>
              <a:buFontTx/>
              <a:buNone/>
            </a:pPr>
            <a:r>
              <a:rPr lang="it-IT" altLang="it-IT" sz="2800" b="1">
                <a:solidFill>
                  <a:srgbClr val="000000"/>
                </a:solidFill>
              </a:rPr>
              <a:t>L’ amigdala fa parte del sistema limbico ed è costituita da diverse suddivisioni (laterale, basale, intercalata, centrale)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5702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le:Constudoverbrain.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026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0" y="0"/>
            <a:ext cx="1225550" cy="333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pic>
        <p:nvPicPr>
          <p:cNvPr id="13316" name="Picture 4" descr="Amy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6188" y="-100013"/>
            <a:ext cx="2817812" cy="34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5"/>
          <p:cNvSpPr>
            <a:spLocks noChangeArrowheads="1"/>
          </p:cNvSpPr>
          <p:nvPr/>
        </p:nvSpPr>
        <p:spPr bwMode="auto">
          <a:xfrm>
            <a:off x="3851275" y="2586038"/>
            <a:ext cx="1223963" cy="4318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6952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12700" y="503238"/>
            <a:ext cx="91440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3600">
                <a:solidFill>
                  <a:srgbClr val="000000"/>
                </a:solidFill>
              </a:rPr>
              <a:t>L’utilizzo di protocolli di condizionamento in cui uno stimolo inizialmente neutro (stimolo condizionato, SC) viene ripetutamente associato ad uno stimolo incondizionato (SI) doloroso provoca la formazione di una risposta di paura allo SC molto robusta e duratura.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7949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0" y="809675"/>
            <a:ext cx="91440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3600" dirty="0">
                <a:solidFill>
                  <a:srgbClr val="000000"/>
                </a:solidFill>
              </a:rPr>
              <a:t>Esseri umani ed altri animali, sottoposti ad un protocollo di condizionamento come quello descritto, apprendono due associazioni: </a:t>
            </a:r>
          </a:p>
          <a:p>
            <a:pPr algn="ctr" eaLnBrk="1" fontAlgn="base" hangingPunct="1">
              <a:spcBef>
                <a:spcPct val="0"/>
              </a:spcBef>
              <a:spcAft>
                <a:spcPct val="0"/>
              </a:spcAft>
              <a:buFontTx/>
              <a:buNone/>
            </a:pPr>
            <a:endParaRPr lang="it-IT" altLang="it-IT" sz="3600" dirty="0">
              <a:solidFill>
                <a:srgbClr val="000000"/>
              </a:solidFill>
            </a:endParaRPr>
          </a:p>
          <a:p>
            <a:pPr algn="ctr" eaLnBrk="1" fontAlgn="base" hangingPunct="1">
              <a:spcBef>
                <a:spcPct val="0"/>
              </a:spcBef>
              <a:spcAft>
                <a:spcPct val="0"/>
              </a:spcAft>
              <a:buFontTx/>
              <a:buNone/>
            </a:pPr>
            <a:r>
              <a:rPr lang="it-IT" altLang="it-IT" sz="3600" dirty="0">
                <a:solidFill>
                  <a:srgbClr val="000000"/>
                </a:solidFill>
              </a:rPr>
              <a:t>Primo, apprendono l’associazione fra lo stimolo incondizionato e l’ambiente in cui è avvenuto l’apprendimento.</a:t>
            </a:r>
          </a:p>
          <a:p>
            <a:pPr algn="ctr" eaLnBrk="1" fontAlgn="base" hangingPunct="1">
              <a:spcBef>
                <a:spcPct val="0"/>
              </a:spcBef>
              <a:spcAft>
                <a:spcPct val="0"/>
              </a:spcAft>
              <a:buFontTx/>
              <a:buNone/>
            </a:pPr>
            <a:endParaRPr lang="it-IT" altLang="it-IT" sz="3600" dirty="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1004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0" y="44624"/>
            <a:ext cx="9144000"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3600" dirty="0">
                <a:solidFill>
                  <a:srgbClr val="000000"/>
                </a:solidFill>
              </a:rPr>
              <a:t>Una volta che questa associazione si è formata, la visita all’ambiente di condizionamento determinerà il manifestarsi della risposta di paura, anche in assenza dello stimolo incondizionato e dello stimolo condizionato. </a:t>
            </a:r>
          </a:p>
          <a:p>
            <a:pPr algn="ctr" eaLnBrk="1" fontAlgn="base" hangingPunct="1">
              <a:spcBef>
                <a:spcPct val="0"/>
              </a:spcBef>
              <a:spcAft>
                <a:spcPct val="0"/>
              </a:spcAft>
              <a:buFontTx/>
              <a:buNone/>
            </a:pPr>
            <a:endParaRPr lang="it-IT" altLang="it-IT" sz="3600" dirty="0">
              <a:solidFill>
                <a:srgbClr val="000000"/>
              </a:solidFill>
            </a:endParaRPr>
          </a:p>
          <a:p>
            <a:pPr algn="ctr" eaLnBrk="1" fontAlgn="base" hangingPunct="1">
              <a:spcBef>
                <a:spcPct val="0"/>
              </a:spcBef>
              <a:spcAft>
                <a:spcPct val="0"/>
              </a:spcAft>
              <a:buFontTx/>
              <a:buNone/>
            </a:pPr>
            <a:r>
              <a:rPr lang="it-IT" altLang="it-IT" sz="3600" dirty="0">
                <a:solidFill>
                  <a:srgbClr val="000000"/>
                </a:solidFill>
              </a:rPr>
              <a:t>Questa associazione fra stimolo incondizionato e ambiente dà origine al condizionamento alla paura al contesto (</a:t>
            </a:r>
            <a:r>
              <a:rPr lang="it-IT" altLang="it-IT" sz="3600" b="1" u="sng" dirty="0" err="1">
                <a:solidFill>
                  <a:srgbClr val="000000"/>
                </a:solidFill>
              </a:rPr>
              <a:t>contextual</a:t>
            </a:r>
            <a:r>
              <a:rPr lang="it-IT" altLang="it-IT" sz="3600" b="1" u="sng" dirty="0">
                <a:solidFill>
                  <a:srgbClr val="000000"/>
                </a:solidFill>
              </a:rPr>
              <a:t> </a:t>
            </a:r>
            <a:r>
              <a:rPr lang="it-IT" altLang="it-IT" sz="3600" b="1" u="sng" dirty="0" err="1">
                <a:solidFill>
                  <a:srgbClr val="000000"/>
                </a:solidFill>
              </a:rPr>
              <a:t>fear</a:t>
            </a:r>
            <a:r>
              <a:rPr lang="it-IT" altLang="it-IT" sz="3600" b="1" u="sng" dirty="0">
                <a:solidFill>
                  <a:srgbClr val="000000"/>
                </a:solidFill>
              </a:rPr>
              <a:t> </a:t>
            </a:r>
            <a:r>
              <a:rPr lang="it-IT" altLang="it-IT" sz="3600" b="1" u="sng" dirty="0" err="1">
                <a:solidFill>
                  <a:srgbClr val="000000"/>
                </a:solidFill>
              </a:rPr>
              <a:t>conditioning</a:t>
            </a:r>
            <a:r>
              <a:rPr lang="it-IT" altLang="it-IT" sz="3600" dirty="0">
                <a:solidFill>
                  <a:srgbClr val="000000"/>
                </a:solidFill>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5657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12700" y="404664"/>
            <a:ext cx="9144000"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3600" dirty="0">
                <a:solidFill>
                  <a:srgbClr val="000000"/>
                </a:solidFill>
              </a:rPr>
              <a:t>La seconda </a:t>
            </a:r>
            <a:r>
              <a:rPr lang="it-IT" altLang="it-IT" sz="3600" b="1" dirty="0">
                <a:solidFill>
                  <a:srgbClr val="000000"/>
                </a:solidFill>
              </a:rPr>
              <a:t>associazione appresa </a:t>
            </a:r>
            <a:r>
              <a:rPr lang="it-IT" altLang="it-IT" sz="3600" dirty="0">
                <a:solidFill>
                  <a:srgbClr val="000000"/>
                </a:solidFill>
              </a:rPr>
              <a:t>è fra </a:t>
            </a:r>
            <a:r>
              <a:rPr lang="it-IT" altLang="it-IT" sz="3600" b="1" dirty="0">
                <a:solidFill>
                  <a:srgbClr val="000000"/>
                </a:solidFill>
              </a:rPr>
              <a:t>stimolo condizionato </a:t>
            </a:r>
            <a:r>
              <a:rPr lang="it-IT" altLang="it-IT" sz="3600" dirty="0">
                <a:solidFill>
                  <a:srgbClr val="000000"/>
                </a:solidFill>
              </a:rPr>
              <a:t>(suono, stimolo luminoso) e </a:t>
            </a:r>
            <a:r>
              <a:rPr lang="it-IT" altLang="it-IT" sz="3600" b="1" dirty="0">
                <a:solidFill>
                  <a:srgbClr val="000000"/>
                </a:solidFill>
              </a:rPr>
              <a:t>stimolo incondizionato</a:t>
            </a:r>
            <a:r>
              <a:rPr lang="it-IT" altLang="it-IT" sz="3600" dirty="0">
                <a:solidFill>
                  <a:srgbClr val="000000"/>
                </a:solidFill>
              </a:rPr>
              <a:t>: lo stimolo condizionato predice lo stimolo incondizionato.</a:t>
            </a:r>
          </a:p>
          <a:p>
            <a:pPr algn="ctr" eaLnBrk="1" fontAlgn="base" hangingPunct="1">
              <a:spcBef>
                <a:spcPct val="0"/>
              </a:spcBef>
              <a:spcAft>
                <a:spcPct val="0"/>
              </a:spcAft>
              <a:buFontTx/>
              <a:buNone/>
            </a:pPr>
            <a:endParaRPr lang="it-IT" altLang="it-IT" sz="3600" dirty="0">
              <a:solidFill>
                <a:srgbClr val="000000"/>
              </a:solidFill>
            </a:endParaRPr>
          </a:p>
          <a:p>
            <a:pPr algn="ctr" eaLnBrk="1" fontAlgn="base" hangingPunct="1">
              <a:spcBef>
                <a:spcPct val="0"/>
              </a:spcBef>
              <a:spcAft>
                <a:spcPct val="0"/>
              </a:spcAft>
              <a:buFontTx/>
              <a:buNone/>
            </a:pPr>
            <a:endParaRPr lang="it-IT" altLang="it-IT" sz="1200" dirty="0">
              <a:solidFill>
                <a:srgbClr val="000000"/>
              </a:solidFill>
            </a:endParaRPr>
          </a:p>
          <a:p>
            <a:pPr algn="ctr" eaLnBrk="1" fontAlgn="base" hangingPunct="1">
              <a:spcBef>
                <a:spcPct val="0"/>
              </a:spcBef>
              <a:spcAft>
                <a:spcPct val="0"/>
              </a:spcAft>
              <a:buFontTx/>
              <a:buNone/>
            </a:pPr>
            <a:r>
              <a:rPr lang="it-IT" altLang="it-IT" sz="3600" dirty="0">
                <a:solidFill>
                  <a:srgbClr val="000000"/>
                </a:solidFill>
              </a:rPr>
              <a:t>Quindi, anche quando il suono o lo stimolo luminoso vengono presentati in un </a:t>
            </a:r>
            <a:r>
              <a:rPr lang="it-IT" altLang="it-IT" sz="3600" b="1" dirty="0">
                <a:solidFill>
                  <a:srgbClr val="000000"/>
                </a:solidFill>
              </a:rPr>
              <a:t>ambiente</a:t>
            </a:r>
            <a:r>
              <a:rPr lang="it-IT" altLang="it-IT" sz="3600" dirty="0">
                <a:solidFill>
                  <a:srgbClr val="000000"/>
                </a:solidFill>
              </a:rPr>
              <a:t> </a:t>
            </a:r>
            <a:r>
              <a:rPr lang="it-IT" altLang="it-IT" sz="3600" b="1" dirty="0">
                <a:solidFill>
                  <a:srgbClr val="000000"/>
                </a:solidFill>
              </a:rPr>
              <a:t>nuovo</a:t>
            </a:r>
            <a:r>
              <a:rPr lang="it-IT" altLang="it-IT" sz="3600" dirty="0">
                <a:solidFill>
                  <a:srgbClr val="000000"/>
                </a:solidFill>
              </a:rPr>
              <a:t>, il soggetto mostrerà una chiara </a:t>
            </a:r>
            <a:r>
              <a:rPr lang="it-IT" altLang="it-IT" sz="3600" b="1" dirty="0">
                <a:solidFill>
                  <a:srgbClr val="000000"/>
                </a:solidFill>
              </a:rPr>
              <a:t>risposta di paura allo stimolo condizionato</a:t>
            </a:r>
            <a:r>
              <a:rPr lang="it-IT" altLang="it-IT" sz="3600" dirty="0">
                <a:solidFill>
                  <a:srgbClr val="000000"/>
                </a:solidFill>
              </a:rPr>
              <a:t>. </a:t>
            </a:r>
            <a:endParaRPr lang="it-IT" altLang="it-IT" sz="1200" dirty="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82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12700" y="1762125"/>
            <a:ext cx="9144000" cy="249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endParaRPr lang="it-IT" altLang="it-IT" sz="1200">
              <a:solidFill>
                <a:srgbClr val="000000"/>
              </a:solidFill>
            </a:endParaRPr>
          </a:p>
          <a:p>
            <a:pPr algn="ctr" eaLnBrk="1" fontAlgn="base" hangingPunct="1">
              <a:spcBef>
                <a:spcPct val="0"/>
              </a:spcBef>
              <a:spcAft>
                <a:spcPct val="0"/>
              </a:spcAft>
              <a:buFontTx/>
              <a:buNone/>
            </a:pPr>
            <a:r>
              <a:rPr lang="it-IT" altLang="it-IT" sz="3600">
                <a:solidFill>
                  <a:srgbClr val="000000"/>
                </a:solidFill>
              </a:rPr>
              <a:t>L’associazione suono (luce)-stimolo incondizionato dà origine ad una risposta di paura condizionata allo stimolo </a:t>
            </a:r>
            <a:r>
              <a:rPr lang="it-IT" altLang="it-IT" sz="3600" b="1">
                <a:solidFill>
                  <a:srgbClr val="000000"/>
                </a:solidFill>
              </a:rPr>
              <a:t>(</a:t>
            </a:r>
            <a:r>
              <a:rPr lang="it-IT" altLang="it-IT" sz="3600" b="1" u="sng">
                <a:solidFill>
                  <a:srgbClr val="000000"/>
                </a:solidFill>
              </a:rPr>
              <a:t>cued fear conditioning)</a:t>
            </a:r>
            <a:r>
              <a:rPr lang="it-IT" altLang="it-IT" sz="3600">
                <a:solidFill>
                  <a:srgbClr val="000000"/>
                </a:solidFill>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7539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12700" y="908720"/>
            <a:ext cx="91440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3600" b="1" dirty="0">
                <a:solidFill>
                  <a:srgbClr val="000000"/>
                </a:solidFill>
              </a:rPr>
              <a:t>In </a:t>
            </a:r>
            <a:r>
              <a:rPr lang="it-IT" altLang="it-IT" sz="3600" b="1" dirty="0" err="1">
                <a:solidFill>
                  <a:srgbClr val="000000"/>
                </a:solidFill>
              </a:rPr>
              <a:t>both</a:t>
            </a:r>
            <a:r>
              <a:rPr lang="it-IT" altLang="it-IT" sz="3600" b="1" dirty="0">
                <a:solidFill>
                  <a:srgbClr val="000000"/>
                </a:solidFill>
              </a:rPr>
              <a:t> </a:t>
            </a:r>
            <a:r>
              <a:rPr lang="it-IT" altLang="it-IT" sz="3600" b="1" dirty="0" err="1">
                <a:solidFill>
                  <a:srgbClr val="000000"/>
                </a:solidFill>
              </a:rPr>
              <a:t>context</a:t>
            </a:r>
            <a:r>
              <a:rPr lang="it-IT" altLang="it-IT" sz="3600" b="1" dirty="0">
                <a:solidFill>
                  <a:srgbClr val="000000"/>
                </a:solidFill>
              </a:rPr>
              <a:t> and </a:t>
            </a:r>
            <a:r>
              <a:rPr lang="it-IT" altLang="it-IT" sz="3600" b="1" dirty="0" err="1">
                <a:solidFill>
                  <a:srgbClr val="000000"/>
                </a:solidFill>
              </a:rPr>
              <a:t>cued</a:t>
            </a:r>
            <a:r>
              <a:rPr lang="it-IT" altLang="it-IT" sz="3600" b="1" dirty="0">
                <a:solidFill>
                  <a:srgbClr val="000000"/>
                </a:solidFill>
              </a:rPr>
              <a:t> </a:t>
            </a:r>
            <a:r>
              <a:rPr lang="it-IT" altLang="it-IT" sz="3600" b="1" dirty="0" err="1">
                <a:solidFill>
                  <a:srgbClr val="000000"/>
                </a:solidFill>
              </a:rPr>
              <a:t>fear</a:t>
            </a:r>
            <a:r>
              <a:rPr lang="it-IT" altLang="it-IT" sz="3600" b="1" dirty="0">
                <a:solidFill>
                  <a:srgbClr val="000000"/>
                </a:solidFill>
              </a:rPr>
              <a:t> </a:t>
            </a:r>
            <a:r>
              <a:rPr lang="it-IT" altLang="it-IT" sz="3600" b="1" dirty="0" err="1">
                <a:solidFill>
                  <a:srgbClr val="000000"/>
                </a:solidFill>
              </a:rPr>
              <a:t>conditioning</a:t>
            </a:r>
            <a:r>
              <a:rPr lang="it-IT" altLang="it-IT" sz="3600" b="1" dirty="0">
                <a:solidFill>
                  <a:srgbClr val="000000"/>
                </a:solidFill>
              </a:rPr>
              <a:t>, </a:t>
            </a:r>
            <a:r>
              <a:rPr lang="it-IT" altLang="it-IT" sz="3600" b="1" dirty="0" err="1">
                <a:solidFill>
                  <a:srgbClr val="000000"/>
                </a:solidFill>
              </a:rPr>
              <a:t>retention</a:t>
            </a:r>
            <a:r>
              <a:rPr lang="it-IT" altLang="it-IT" sz="3600" b="1" dirty="0">
                <a:solidFill>
                  <a:srgbClr val="000000"/>
                </a:solidFill>
              </a:rPr>
              <a:t> of the </a:t>
            </a:r>
            <a:r>
              <a:rPr lang="it-IT" altLang="it-IT" sz="3600" b="1" dirty="0" err="1">
                <a:solidFill>
                  <a:srgbClr val="000000"/>
                </a:solidFill>
              </a:rPr>
              <a:t>learned</a:t>
            </a:r>
            <a:r>
              <a:rPr lang="it-IT" altLang="it-IT" sz="3600" b="1" dirty="0">
                <a:solidFill>
                  <a:srgbClr val="000000"/>
                </a:solidFill>
              </a:rPr>
              <a:t> </a:t>
            </a:r>
            <a:r>
              <a:rPr lang="it-IT" altLang="it-IT" sz="3600" b="1" dirty="0" err="1">
                <a:solidFill>
                  <a:srgbClr val="000000"/>
                </a:solidFill>
              </a:rPr>
              <a:t>associations</a:t>
            </a:r>
            <a:r>
              <a:rPr lang="it-IT" altLang="it-IT" sz="3600" b="1" dirty="0">
                <a:solidFill>
                  <a:srgbClr val="000000"/>
                </a:solidFill>
              </a:rPr>
              <a:t> </a:t>
            </a:r>
            <a:r>
              <a:rPr lang="it-IT" altLang="it-IT" sz="3600" b="1" dirty="0" err="1">
                <a:solidFill>
                  <a:srgbClr val="000000"/>
                </a:solidFill>
              </a:rPr>
              <a:t>is</a:t>
            </a:r>
            <a:r>
              <a:rPr lang="it-IT" altLang="it-IT" sz="3600" b="1" dirty="0">
                <a:solidFill>
                  <a:srgbClr val="000000"/>
                </a:solidFill>
              </a:rPr>
              <a:t> </a:t>
            </a:r>
            <a:r>
              <a:rPr lang="it-IT" altLang="it-IT" sz="3600" b="1" dirty="0" err="1">
                <a:solidFill>
                  <a:srgbClr val="000000"/>
                </a:solidFill>
              </a:rPr>
              <a:t>assessed</a:t>
            </a:r>
            <a:r>
              <a:rPr lang="it-IT" altLang="it-IT" sz="3600" b="1" dirty="0">
                <a:solidFill>
                  <a:srgbClr val="000000"/>
                </a:solidFill>
              </a:rPr>
              <a:t> by </a:t>
            </a:r>
            <a:r>
              <a:rPr lang="it-IT" altLang="it-IT" sz="3600" b="1" dirty="0" err="1">
                <a:solidFill>
                  <a:srgbClr val="000000"/>
                </a:solidFill>
              </a:rPr>
              <a:t>measuring</a:t>
            </a:r>
            <a:r>
              <a:rPr lang="it-IT" altLang="it-IT" sz="3600" b="1" dirty="0">
                <a:solidFill>
                  <a:srgbClr val="000000"/>
                </a:solidFill>
              </a:rPr>
              <a:t> </a:t>
            </a:r>
            <a:r>
              <a:rPr lang="it-IT" altLang="it-IT" sz="3600" b="1" dirty="0" err="1">
                <a:solidFill>
                  <a:srgbClr val="000000"/>
                </a:solidFill>
              </a:rPr>
              <a:t>fear</a:t>
            </a:r>
            <a:r>
              <a:rPr lang="it-IT" altLang="it-IT" sz="3600" b="1" dirty="0">
                <a:solidFill>
                  <a:srgbClr val="000000"/>
                </a:solidFill>
              </a:rPr>
              <a:t> </a:t>
            </a:r>
            <a:r>
              <a:rPr lang="it-IT" altLang="it-IT" sz="3600" b="1" dirty="0" err="1">
                <a:solidFill>
                  <a:srgbClr val="000000"/>
                </a:solidFill>
              </a:rPr>
              <a:t>responses</a:t>
            </a:r>
            <a:r>
              <a:rPr lang="it-IT" altLang="it-IT" sz="3600" b="1" dirty="0">
                <a:solidFill>
                  <a:srgbClr val="000000"/>
                </a:solidFill>
              </a:rPr>
              <a:t>, </a:t>
            </a:r>
            <a:r>
              <a:rPr lang="it-IT" altLang="it-IT" sz="3600" b="1" dirty="0" err="1">
                <a:solidFill>
                  <a:srgbClr val="000000"/>
                </a:solidFill>
              </a:rPr>
              <a:t>such</a:t>
            </a:r>
            <a:r>
              <a:rPr lang="it-IT" altLang="it-IT" sz="3600" b="1" dirty="0">
                <a:solidFill>
                  <a:srgbClr val="000000"/>
                </a:solidFill>
              </a:rPr>
              <a:t> </a:t>
            </a:r>
            <a:r>
              <a:rPr lang="it-IT" altLang="it-IT" sz="3600" b="1" dirty="0" err="1">
                <a:solidFill>
                  <a:srgbClr val="000000"/>
                </a:solidFill>
              </a:rPr>
              <a:t>as</a:t>
            </a:r>
            <a:r>
              <a:rPr lang="it-IT" altLang="it-IT" sz="3600" b="1" dirty="0">
                <a:solidFill>
                  <a:srgbClr val="000000"/>
                </a:solidFill>
              </a:rPr>
              <a:t> </a:t>
            </a:r>
            <a:r>
              <a:rPr lang="it-IT" altLang="it-IT" sz="3600" b="1" dirty="0" err="1">
                <a:solidFill>
                  <a:srgbClr val="000000"/>
                </a:solidFill>
              </a:rPr>
              <a:t>freezing</a:t>
            </a:r>
            <a:r>
              <a:rPr lang="it-IT" altLang="it-IT" sz="3600" b="1" dirty="0">
                <a:solidFill>
                  <a:srgbClr val="000000"/>
                </a:solidFill>
              </a:rPr>
              <a:t>, </a:t>
            </a:r>
            <a:r>
              <a:rPr lang="it-IT" altLang="it-IT" sz="3600" b="1" dirty="0" err="1">
                <a:solidFill>
                  <a:srgbClr val="000000"/>
                </a:solidFill>
              </a:rPr>
              <a:t>following</a:t>
            </a:r>
            <a:r>
              <a:rPr lang="it-IT" altLang="it-IT" sz="3600" b="1" dirty="0">
                <a:solidFill>
                  <a:srgbClr val="000000"/>
                </a:solidFill>
              </a:rPr>
              <a:t> </a:t>
            </a:r>
            <a:r>
              <a:rPr lang="it-IT" altLang="it-IT" sz="3600" b="1" dirty="0" err="1">
                <a:solidFill>
                  <a:srgbClr val="000000"/>
                </a:solidFill>
              </a:rPr>
              <a:t>conditioning</a:t>
            </a:r>
            <a:r>
              <a:rPr lang="it-IT" altLang="it-IT" sz="3600" b="1" dirty="0">
                <a:solidFill>
                  <a:srgbClr val="000000"/>
                </a:solidFill>
              </a:rPr>
              <a:t>. </a:t>
            </a:r>
          </a:p>
          <a:p>
            <a:pPr algn="ctr" eaLnBrk="1" fontAlgn="base" hangingPunct="1">
              <a:spcBef>
                <a:spcPct val="0"/>
              </a:spcBef>
              <a:spcAft>
                <a:spcPct val="0"/>
              </a:spcAft>
              <a:buFontTx/>
              <a:buNone/>
            </a:pPr>
            <a:endParaRPr lang="it-IT" altLang="it-IT" sz="3600" b="1" dirty="0">
              <a:solidFill>
                <a:srgbClr val="000000"/>
              </a:solidFill>
            </a:endParaRPr>
          </a:p>
          <a:p>
            <a:pPr algn="ctr" eaLnBrk="1" fontAlgn="base" hangingPunct="1">
              <a:spcBef>
                <a:spcPct val="0"/>
              </a:spcBef>
              <a:spcAft>
                <a:spcPct val="0"/>
              </a:spcAft>
              <a:buFontTx/>
              <a:buNone/>
            </a:pPr>
            <a:r>
              <a:rPr lang="it-IT" altLang="it-IT" sz="3600" dirty="0" err="1">
                <a:solidFill>
                  <a:srgbClr val="000000"/>
                </a:solidFill>
              </a:rPr>
              <a:t>It</a:t>
            </a:r>
            <a:r>
              <a:rPr lang="it-IT" altLang="it-IT" sz="3600" dirty="0">
                <a:solidFill>
                  <a:srgbClr val="000000"/>
                </a:solidFill>
              </a:rPr>
              <a:t> </a:t>
            </a:r>
            <a:r>
              <a:rPr lang="it-IT" altLang="it-IT" sz="3600" dirty="0" err="1">
                <a:solidFill>
                  <a:srgbClr val="000000"/>
                </a:solidFill>
              </a:rPr>
              <a:t>is</a:t>
            </a:r>
            <a:r>
              <a:rPr lang="it-IT" altLang="it-IT" sz="3600" dirty="0">
                <a:solidFill>
                  <a:srgbClr val="000000"/>
                </a:solidFill>
              </a:rPr>
              <a:t> </a:t>
            </a:r>
            <a:r>
              <a:rPr lang="it-IT" altLang="it-IT" sz="3600" dirty="0" err="1">
                <a:solidFill>
                  <a:srgbClr val="000000"/>
                </a:solidFill>
              </a:rPr>
              <a:t>important</a:t>
            </a:r>
            <a:r>
              <a:rPr lang="it-IT" altLang="it-IT" sz="3600" dirty="0">
                <a:solidFill>
                  <a:srgbClr val="000000"/>
                </a:solidFill>
              </a:rPr>
              <a:t> to use a </a:t>
            </a:r>
            <a:r>
              <a:rPr lang="it-IT" altLang="it-IT" sz="3600" dirty="0" err="1">
                <a:solidFill>
                  <a:srgbClr val="000000"/>
                </a:solidFill>
              </a:rPr>
              <a:t>novel</a:t>
            </a:r>
            <a:r>
              <a:rPr lang="it-IT" altLang="it-IT" sz="3600" dirty="0">
                <a:solidFill>
                  <a:srgbClr val="000000"/>
                </a:solidFill>
              </a:rPr>
              <a:t> </a:t>
            </a:r>
            <a:r>
              <a:rPr lang="it-IT" altLang="it-IT" sz="3600" dirty="0" err="1">
                <a:solidFill>
                  <a:srgbClr val="000000"/>
                </a:solidFill>
              </a:rPr>
              <a:t>environment</a:t>
            </a:r>
            <a:r>
              <a:rPr lang="it-IT" altLang="it-IT" sz="3600" dirty="0">
                <a:solidFill>
                  <a:srgbClr val="000000"/>
                </a:solidFill>
              </a:rPr>
              <a:t> </a:t>
            </a:r>
            <a:r>
              <a:rPr lang="it-IT" altLang="it-IT" sz="3600" dirty="0" err="1">
                <a:solidFill>
                  <a:srgbClr val="000000"/>
                </a:solidFill>
              </a:rPr>
              <a:t>when</a:t>
            </a:r>
            <a:r>
              <a:rPr lang="it-IT" altLang="it-IT" sz="3600" dirty="0">
                <a:solidFill>
                  <a:srgbClr val="000000"/>
                </a:solidFill>
              </a:rPr>
              <a:t> </a:t>
            </a:r>
            <a:r>
              <a:rPr lang="it-IT" altLang="it-IT" sz="3600" dirty="0" err="1">
                <a:solidFill>
                  <a:srgbClr val="000000"/>
                </a:solidFill>
              </a:rPr>
              <a:t>measuring</a:t>
            </a:r>
            <a:r>
              <a:rPr lang="it-IT" altLang="it-IT" sz="3600" dirty="0">
                <a:solidFill>
                  <a:srgbClr val="000000"/>
                </a:solidFill>
              </a:rPr>
              <a:t> </a:t>
            </a:r>
            <a:r>
              <a:rPr lang="it-IT" altLang="it-IT" sz="3600" dirty="0" err="1">
                <a:solidFill>
                  <a:srgbClr val="000000"/>
                </a:solidFill>
              </a:rPr>
              <a:t>retention</a:t>
            </a:r>
            <a:r>
              <a:rPr lang="it-IT" altLang="it-IT" sz="3600" dirty="0">
                <a:solidFill>
                  <a:srgbClr val="000000"/>
                </a:solidFill>
              </a:rPr>
              <a:t> of the </a:t>
            </a:r>
            <a:r>
              <a:rPr lang="it-IT" altLang="it-IT" sz="3600" dirty="0" err="1">
                <a:solidFill>
                  <a:srgbClr val="000000"/>
                </a:solidFill>
              </a:rPr>
              <a:t>tone</a:t>
            </a:r>
            <a:r>
              <a:rPr lang="it-IT" altLang="it-IT" sz="3600" dirty="0">
                <a:solidFill>
                  <a:srgbClr val="000000"/>
                </a:solidFill>
              </a:rPr>
              <a:t>-shock </a:t>
            </a:r>
            <a:r>
              <a:rPr lang="it-IT" altLang="it-IT" sz="3600" dirty="0" err="1">
                <a:solidFill>
                  <a:srgbClr val="000000"/>
                </a:solidFill>
              </a:rPr>
              <a:t>association</a:t>
            </a:r>
            <a:r>
              <a:rPr lang="it-IT" altLang="it-IT" sz="3600" dirty="0">
                <a:solidFill>
                  <a:srgbClr val="000000"/>
                </a:solidFill>
              </a:rPr>
              <a:t> in </a:t>
            </a:r>
            <a:r>
              <a:rPr lang="it-IT" altLang="it-IT" sz="3600" dirty="0" err="1">
                <a:solidFill>
                  <a:srgbClr val="000000"/>
                </a:solidFill>
              </a:rPr>
              <a:t>order</a:t>
            </a:r>
            <a:r>
              <a:rPr lang="it-IT" altLang="it-IT" sz="3600" dirty="0">
                <a:solidFill>
                  <a:srgbClr val="000000"/>
                </a:solidFill>
              </a:rPr>
              <a:t> to dissociate </a:t>
            </a:r>
            <a:r>
              <a:rPr lang="it-IT" altLang="it-IT" sz="3600" dirty="0" err="1">
                <a:solidFill>
                  <a:srgbClr val="000000"/>
                </a:solidFill>
              </a:rPr>
              <a:t>cued</a:t>
            </a:r>
            <a:r>
              <a:rPr lang="it-IT" altLang="it-IT" sz="3600" dirty="0">
                <a:solidFill>
                  <a:srgbClr val="000000"/>
                </a:solidFill>
              </a:rPr>
              <a:t> </a:t>
            </a:r>
            <a:r>
              <a:rPr lang="it-IT" altLang="it-IT" sz="3600" dirty="0" err="1">
                <a:solidFill>
                  <a:srgbClr val="000000"/>
                </a:solidFill>
              </a:rPr>
              <a:t>conditioning</a:t>
            </a:r>
            <a:r>
              <a:rPr lang="it-IT" altLang="it-IT" sz="3600" dirty="0">
                <a:solidFill>
                  <a:srgbClr val="000000"/>
                </a:solidFill>
              </a:rPr>
              <a:t> from </a:t>
            </a:r>
            <a:r>
              <a:rPr lang="it-IT" altLang="it-IT" sz="3600" dirty="0" err="1">
                <a:solidFill>
                  <a:srgbClr val="000000"/>
                </a:solidFill>
              </a:rPr>
              <a:t>context</a:t>
            </a:r>
            <a:r>
              <a:rPr lang="it-IT" altLang="it-IT" sz="3600" dirty="0">
                <a:solidFill>
                  <a:srgbClr val="000000"/>
                </a:solidFill>
              </a:rPr>
              <a:t> </a:t>
            </a:r>
            <a:r>
              <a:rPr lang="it-IT" altLang="it-IT" sz="3600" dirty="0" err="1">
                <a:solidFill>
                  <a:srgbClr val="000000"/>
                </a:solidFill>
              </a:rPr>
              <a:t>conditioning</a:t>
            </a:r>
            <a:r>
              <a:rPr lang="it-IT" altLang="it-IT" sz="3600" dirty="0">
                <a:solidFill>
                  <a:srgbClr val="000000"/>
                </a:solidFill>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8084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12700" y="115888"/>
            <a:ext cx="91440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3600" dirty="0" err="1">
                <a:solidFill>
                  <a:srgbClr val="000000"/>
                </a:solidFill>
              </a:rPr>
              <a:t>Importantly</a:t>
            </a:r>
            <a:r>
              <a:rPr lang="it-IT" altLang="it-IT" sz="3600" dirty="0">
                <a:solidFill>
                  <a:srgbClr val="000000"/>
                </a:solidFill>
              </a:rPr>
              <a:t>, </a:t>
            </a:r>
            <a:r>
              <a:rPr lang="it-IT" altLang="it-IT" sz="3600" u="sng" dirty="0" err="1">
                <a:solidFill>
                  <a:srgbClr val="000000"/>
                </a:solidFill>
              </a:rPr>
              <a:t>this</a:t>
            </a:r>
            <a:r>
              <a:rPr lang="it-IT" altLang="it-IT" sz="3600" u="sng" dirty="0">
                <a:solidFill>
                  <a:srgbClr val="000000"/>
                </a:solidFill>
              </a:rPr>
              <a:t> </a:t>
            </a:r>
            <a:r>
              <a:rPr lang="it-IT" altLang="it-IT" sz="3600" u="sng" dirty="0" err="1">
                <a:solidFill>
                  <a:srgbClr val="000000"/>
                </a:solidFill>
              </a:rPr>
              <a:t>simple</a:t>
            </a:r>
            <a:r>
              <a:rPr lang="it-IT" altLang="it-IT" sz="3600" u="sng" dirty="0">
                <a:solidFill>
                  <a:srgbClr val="000000"/>
                </a:solidFill>
              </a:rPr>
              <a:t> </a:t>
            </a:r>
            <a:r>
              <a:rPr lang="it-IT" altLang="it-IT" sz="3600" u="sng" dirty="0" err="1">
                <a:solidFill>
                  <a:srgbClr val="000000"/>
                </a:solidFill>
              </a:rPr>
              <a:t>tone</a:t>
            </a:r>
            <a:r>
              <a:rPr lang="it-IT" altLang="it-IT" sz="3600" u="sng" dirty="0">
                <a:solidFill>
                  <a:srgbClr val="000000"/>
                </a:solidFill>
              </a:rPr>
              <a:t>-US </a:t>
            </a:r>
            <a:r>
              <a:rPr lang="it-IT" altLang="it-IT" sz="3600" u="sng" dirty="0" err="1">
                <a:solidFill>
                  <a:srgbClr val="000000"/>
                </a:solidFill>
              </a:rPr>
              <a:t>pairing</a:t>
            </a:r>
            <a:r>
              <a:rPr lang="it-IT" altLang="it-IT" sz="3600" u="sng" dirty="0">
                <a:solidFill>
                  <a:srgbClr val="000000"/>
                </a:solidFill>
              </a:rPr>
              <a:t> </a:t>
            </a:r>
            <a:r>
              <a:rPr lang="it-IT" altLang="it-IT" sz="3600" u="sng" dirty="0" err="1">
                <a:solidFill>
                  <a:srgbClr val="000000"/>
                </a:solidFill>
              </a:rPr>
              <a:t>is</a:t>
            </a:r>
            <a:r>
              <a:rPr lang="it-IT" altLang="it-IT" sz="3600" u="sng" dirty="0">
                <a:solidFill>
                  <a:srgbClr val="000000"/>
                </a:solidFill>
              </a:rPr>
              <a:t> </a:t>
            </a:r>
            <a:r>
              <a:rPr lang="it-IT" altLang="it-IT" sz="3600" u="sng" dirty="0" err="1">
                <a:solidFill>
                  <a:srgbClr val="000000"/>
                </a:solidFill>
              </a:rPr>
              <a:t>able</a:t>
            </a:r>
            <a:r>
              <a:rPr lang="it-IT" altLang="it-IT" sz="3600" u="sng" dirty="0">
                <a:solidFill>
                  <a:srgbClr val="000000"/>
                </a:solidFill>
              </a:rPr>
              <a:t> to </a:t>
            </a:r>
            <a:r>
              <a:rPr lang="it-IT" altLang="it-IT" sz="3600" u="sng" dirty="0" err="1">
                <a:solidFill>
                  <a:srgbClr val="000000"/>
                </a:solidFill>
              </a:rPr>
              <a:t>elicit</a:t>
            </a:r>
            <a:r>
              <a:rPr lang="it-IT" altLang="it-IT" sz="3600" u="sng" dirty="0">
                <a:solidFill>
                  <a:srgbClr val="000000"/>
                </a:solidFill>
              </a:rPr>
              <a:t> </a:t>
            </a:r>
            <a:r>
              <a:rPr lang="it-IT" altLang="it-IT" sz="3600" u="sng" dirty="0" err="1">
                <a:solidFill>
                  <a:srgbClr val="000000"/>
                </a:solidFill>
              </a:rPr>
              <a:t>conditioned</a:t>
            </a:r>
            <a:r>
              <a:rPr lang="it-IT" altLang="it-IT" sz="3600" u="sng" dirty="0">
                <a:solidFill>
                  <a:srgbClr val="000000"/>
                </a:solidFill>
              </a:rPr>
              <a:t> </a:t>
            </a:r>
            <a:r>
              <a:rPr lang="it-IT" altLang="it-IT" sz="3600" u="sng" dirty="0" err="1">
                <a:solidFill>
                  <a:srgbClr val="000000"/>
                </a:solidFill>
              </a:rPr>
              <a:t>fear</a:t>
            </a:r>
            <a:r>
              <a:rPr lang="it-IT" altLang="it-IT" sz="3600" u="sng" dirty="0">
                <a:solidFill>
                  <a:srgbClr val="000000"/>
                </a:solidFill>
              </a:rPr>
              <a:t> in </a:t>
            </a:r>
            <a:r>
              <a:rPr lang="it-IT" altLang="it-IT" sz="3600" u="sng" dirty="0" err="1">
                <a:solidFill>
                  <a:srgbClr val="000000"/>
                </a:solidFill>
              </a:rPr>
              <a:t>many</a:t>
            </a:r>
            <a:r>
              <a:rPr lang="it-IT" altLang="it-IT" sz="3600" u="sng" dirty="0">
                <a:solidFill>
                  <a:srgbClr val="000000"/>
                </a:solidFill>
              </a:rPr>
              <a:t> </a:t>
            </a:r>
            <a:r>
              <a:rPr lang="it-IT" altLang="it-IT" sz="3600" u="sng" dirty="0" err="1">
                <a:solidFill>
                  <a:srgbClr val="000000"/>
                </a:solidFill>
              </a:rPr>
              <a:t>types</a:t>
            </a:r>
            <a:r>
              <a:rPr lang="it-IT" altLang="it-IT" sz="3600" u="sng" dirty="0">
                <a:solidFill>
                  <a:srgbClr val="000000"/>
                </a:solidFill>
              </a:rPr>
              <a:t> of </a:t>
            </a:r>
            <a:r>
              <a:rPr lang="it-IT" altLang="it-IT" sz="3600" u="sng" dirty="0" err="1">
                <a:solidFill>
                  <a:srgbClr val="000000"/>
                </a:solidFill>
              </a:rPr>
              <a:t>environments</a:t>
            </a:r>
            <a:r>
              <a:rPr lang="it-IT" altLang="it-IT" sz="3600" u="sng" dirty="0">
                <a:solidFill>
                  <a:srgbClr val="000000"/>
                </a:solidFill>
              </a:rPr>
              <a:t>, and </a:t>
            </a:r>
            <a:r>
              <a:rPr lang="it-IT" altLang="it-IT" sz="3600" u="sng" dirty="0" err="1">
                <a:solidFill>
                  <a:srgbClr val="000000"/>
                </a:solidFill>
              </a:rPr>
              <a:t>is</a:t>
            </a:r>
            <a:r>
              <a:rPr lang="it-IT" altLang="it-IT" sz="3600" u="sng" dirty="0">
                <a:solidFill>
                  <a:srgbClr val="000000"/>
                </a:solidFill>
              </a:rPr>
              <a:t> </a:t>
            </a:r>
            <a:r>
              <a:rPr lang="it-IT" altLang="it-IT" sz="3600" u="sng" dirty="0" err="1">
                <a:solidFill>
                  <a:srgbClr val="000000"/>
                </a:solidFill>
              </a:rPr>
              <a:t>thus</a:t>
            </a:r>
            <a:r>
              <a:rPr lang="it-IT" altLang="it-IT" sz="3600" u="sng" dirty="0">
                <a:solidFill>
                  <a:srgbClr val="000000"/>
                </a:solidFill>
              </a:rPr>
              <a:t> </a:t>
            </a:r>
            <a:r>
              <a:rPr lang="it-IT" altLang="it-IT" sz="3600" b="1" u="sng" dirty="0" err="1">
                <a:solidFill>
                  <a:srgbClr val="000000"/>
                </a:solidFill>
              </a:rPr>
              <a:t>context</a:t>
            </a:r>
            <a:r>
              <a:rPr lang="it-IT" altLang="it-IT" sz="3600" b="1" u="sng" dirty="0">
                <a:solidFill>
                  <a:srgbClr val="000000"/>
                </a:solidFill>
              </a:rPr>
              <a:t> </a:t>
            </a:r>
            <a:r>
              <a:rPr lang="it-IT" altLang="it-IT" sz="3600" b="1" u="sng" dirty="0" err="1">
                <a:solidFill>
                  <a:srgbClr val="000000"/>
                </a:solidFill>
              </a:rPr>
              <a:t>independent</a:t>
            </a:r>
            <a:r>
              <a:rPr lang="it-IT" altLang="it-IT" sz="3600" u="sng" dirty="0">
                <a:solidFill>
                  <a:srgbClr val="000000"/>
                </a:solidFill>
              </a:rPr>
              <a:t>.</a:t>
            </a:r>
            <a:r>
              <a:rPr lang="it-IT" altLang="it-IT" sz="3600" dirty="0">
                <a:solidFill>
                  <a:srgbClr val="000000"/>
                </a:solidFill>
              </a:rPr>
              <a:t> </a:t>
            </a:r>
          </a:p>
          <a:p>
            <a:pPr algn="ctr" eaLnBrk="1" fontAlgn="base" hangingPunct="1">
              <a:spcBef>
                <a:spcPct val="0"/>
              </a:spcBef>
              <a:spcAft>
                <a:spcPct val="0"/>
              </a:spcAft>
              <a:buFontTx/>
              <a:buNone/>
            </a:pPr>
            <a:endParaRPr lang="it-IT" altLang="it-IT" sz="3600" dirty="0">
              <a:solidFill>
                <a:srgbClr val="000000"/>
              </a:solidFill>
            </a:endParaRPr>
          </a:p>
          <a:p>
            <a:pPr algn="ctr" eaLnBrk="1" fontAlgn="base" hangingPunct="1">
              <a:spcBef>
                <a:spcPct val="0"/>
              </a:spcBef>
              <a:spcAft>
                <a:spcPct val="0"/>
              </a:spcAft>
              <a:buFontTx/>
              <a:buNone/>
            </a:pPr>
            <a:r>
              <a:rPr lang="it-IT" altLang="it-IT" sz="3600" dirty="0" err="1">
                <a:solidFill>
                  <a:srgbClr val="000000"/>
                </a:solidFill>
              </a:rPr>
              <a:t>That</a:t>
            </a:r>
            <a:r>
              <a:rPr lang="it-IT" altLang="it-IT" sz="3600" dirty="0">
                <a:solidFill>
                  <a:srgbClr val="000000"/>
                </a:solidFill>
              </a:rPr>
              <a:t> </a:t>
            </a:r>
            <a:r>
              <a:rPr lang="it-IT" altLang="it-IT" sz="3600" dirty="0" err="1">
                <a:solidFill>
                  <a:srgbClr val="000000"/>
                </a:solidFill>
              </a:rPr>
              <a:t>is</a:t>
            </a:r>
            <a:r>
              <a:rPr lang="it-IT" altLang="it-IT" sz="3600" dirty="0">
                <a:solidFill>
                  <a:srgbClr val="000000"/>
                </a:solidFill>
              </a:rPr>
              <a:t>, the </a:t>
            </a:r>
            <a:r>
              <a:rPr lang="it-IT" altLang="it-IT" sz="3600" dirty="0" err="1">
                <a:solidFill>
                  <a:srgbClr val="000000"/>
                </a:solidFill>
              </a:rPr>
              <a:t>animal</a:t>
            </a:r>
            <a:r>
              <a:rPr lang="it-IT" altLang="it-IT" sz="3600" dirty="0">
                <a:solidFill>
                  <a:srgbClr val="000000"/>
                </a:solidFill>
              </a:rPr>
              <a:t> </a:t>
            </a:r>
            <a:r>
              <a:rPr lang="it-IT" altLang="it-IT" sz="3600" dirty="0" err="1">
                <a:solidFill>
                  <a:srgbClr val="000000"/>
                </a:solidFill>
              </a:rPr>
              <a:t>learns</a:t>
            </a:r>
            <a:r>
              <a:rPr lang="it-IT" altLang="it-IT" sz="3600" dirty="0">
                <a:solidFill>
                  <a:srgbClr val="000000"/>
                </a:solidFill>
              </a:rPr>
              <a:t> the </a:t>
            </a:r>
            <a:r>
              <a:rPr lang="it-IT" altLang="it-IT" sz="3600" b="1" dirty="0" err="1">
                <a:solidFill>
                  <a:srgbClr val="000000"/>
                </a:solidFill>
              </a:rPr>
              <a:t>association</a:t>
            </a:r>
            <a:r>
              <a:rPr lang="it-IT" altLang="it-IT" sz="3600" b="1" dirty="0">
                <a:solidFill>
                  <a:srgbClr val="000000"/>
                </a:solidFill>
              </a:rPr>
              <a:t> </a:t>
            </a:r>
            <a:r>
              <a:rPr lang="it-IT" altLang="it-IT" sz="3600" b="1" dirty="0" err="1">
                <a:solidFill>
                  <a:srgbClr val="000000"/>
                </a:solidFill>
              </a:rPr>
              <a:t>between</a:t>
            </a:r>
            <a:r>
              <a:rPr lang="it-IT" altLang="it-IT" sz="3600" b="1" dirty="0">
                <a:solidFill>
                  <a:srgbClr val="000000"/>
                </a:solidFill>
              </a:rPr>
              <a:t> </a:t>
            </a:r>
            <a:r>
              <a:rPr lang="it-IT" altLang="it-IT" sz="3600" b="1" dirty="0" err="1">
                <a:solidFill>
                  <a:srgbClr val="000000"/>
                </a:solidFill>
              </a:rPr>
              <a:t>tone</a:t>
            </a:r>
            <a:r>
              <a:rPr lang="it-IT" altLang="it-IT" sz="3600" b="1" dirty="0">
                <a:solidFill>
                  <a:srgbClr val="000000"/>
                </a:solidFill>
              </a:rPr>
              <a:t> and shock, </a:t>
            </a:r>
            <a:r>
              <a:rPr lang="it-IT" altLang="it-IT" sz="3600" b="1" dirty="0" err="1">
                <a:solidFill>
                  <a:srgbClr val="000000"/>
                </a:solidFill>
              </a:rPr>
              <a:t>not</a:t>
            </a:r>
            <a:r>
              <a:rPr lang="it-IT" altLang="it-IT" sz="3600" b="1" dirty="0">
                <a:solidFill>
                  <a:srgbClr val="000000"/>
                </a:solidFill>
              </a:rPr>
              <a:t> </a:t>
            </a:r>
            <a:r>
              <a:rPr lang="it-IT" altLang="it-IT" sz="3600" b="1" dirty="0" err="1">
                <a:solidFill>
                  <a:srgbClr val="000000"/>
                </a:solidFill>
              </a:rPr>
              <a:t>that</a:t>
            </a:r>
            <a:r>
              <a:rPr lang="it-IT" altLang="it-IT" sz="3600" b="1" dirty="0">
                <a:solidFill>
                  <a:srgbClr val="000000"/>
                </a:solidFill>
              </a:rPr>
              <a:t> the </a:t>
            </a:r>
            <a:r>
              <a:rPr lang="it-IT" altLang="it-IT" sz="3600" b="1" dirty="0" err="1">
                <a:solidFill>
                  <a:srgbClr val="000000"/>
                </a:solidFill>
              </a:rPr>
              <a:t>tone</a:t>
            </a:r>
            <a:r>
              <a:rPr lang="it-IT" altLang="it-IT" sz="3600" b="1" dirty="0">
                <a:solidFill>
                  <a:srgbClr val="000000"/>
                </a:solidFill>
              </a:rPr>
              <a:t> </a:t>
            </a:r>
            <a:r>
              <a:rPr lang="it-IT" altLang="it-IT" sz="3600" b="1" dirty="0" err="1">
                <a:solidFill>
                  <a:srgbClr val="000000"/>
                </a:solidFill>
              </a:rPr>
              <a:t>predicts</a:t>
            </a:r>
            <a:r>
              <a:rPr lang="it-IT" altLang="it-IT" sz="3600" b="1" dirty="0">
                <a:solidFill>
                  <a:srgbClr val="000000"/>
                </a:solidFill>
              </a:rPr>
              <a:t> shock </a:t>
            </a:r>
            <a:r>
              <a:rPr lang="it-IT" altLang="it-IT" sz="3600" b="1" dirty="0" err="1">
                <a:solidFill>
                  <a:srgbClr val="000000"/>
                </a:solidFill>
              </a:rPr>
              <a:t>only</a:t>
            </a:r>
            <a:r>
              <a:rPr lang="it-IT" altLang="it-IT" sz="3600" b="1" dirty="0">
                <a:solidFill>
                  <a:srgbClr val="000000"/>
                </a:solidFill>
              </a:rPr>
              <a:t> in a </a:t>
            </a:r>
            <a:r>
              <a:rPr lang="it-IT" altLang="it-IT" sz="3600" b="1" dirty="0" err="1">
                <a:solidFill>
                  <a:srgbClr val="000000"/>
                </a:solidFill>
              </a:rPr>
              <a:t>certain</a:t>
            </a:r>
            <a:r>
              <a:rPr lang="it-IT" altLang="it-IT" sz="3600" b="1" dirty="0">
                <a:solidFill>
                  <a:srgbClr val="000000"/>
                </a:solidFill>
              </a:rPr>
              <a:t> time or </a:t>
            </a:r>
            <a:r>
              <a:rPr lang="it-IT" altLang="it-IT" sz="3600" b="1" dirty="0" err="1">
                <a:solidFill>
                  <a:srgbClr val="000000"/>
                </a:solidFill>
              </a:rPr>
              <a:t>place</a:t>
            </a:r>
            <a:r>
              <a:rPr lang="it-IT" altLang="it-IT" sz="3600" dirty="0">
                <a:solidFill>
                  <a:srgbClr val="000000"/>
                </a:solidFill>
              </a:rPr>
              <a:t>. (</a:t>
            </a:r>
            <a:r>
              <a:rPr lang="it-IT" altLang="it-IT" sz="3600" dirty="0" err="1">
                <a:solidFill>
                  <a:srgbClr val="000000"/>
                </a:solidFill>
              </a:rPr>
              <a:t>LeDoux</a:t>
            </a:r>
            <a:r>
              <a:rPr lang="it-IT" altLang="it-IT" sz="3600" dirty="0">
                <a:solidFill>
                  <a:srgbClr val="000000"/>
                </a:solidFill>
              </a:rPr>
              <a:t>, 2011)</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2049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12700" y="641350"/>
            <a:ext cx="9144000" cy="558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3600" dirty="0" err="1">
                <a:solidFill>
                  <a:srgbClr val="000000"/>
                </a:solidFill>
              </a:rPr>
              <a:t>This</a:t>
            </a:r>
            <a:r>
              <a:rPr lang="it-IT" altLang="it-IT" sz="3600" dirty="0">
                <a:solidFill>
                  <a:srgbClr val="000000"/>
                </a:solidFill>
              </a:rPr>
              <a:t> </a:t>
            </a:r>
            <a:r>
              <a:rPr lang="it-IT" altLang="it-IT" sz="3600" dirty="0" err="1">
                <a:solidFill>
                  <a:srgbClr val="000000"/>
                </a:solidFill>
              </a:rPr>
              <a:t>is</a:t>
            </a:r>
            <a:r>
              <a:rPr lang="it-IT" altLang="it-IT" sz="3600" dirty="0">
                <a:solidFill>
                  <a:srgbClr val="000000"/>
                </a:solidFill>
              </a:rPr>
              <a:t> a </a:t>
            </a:r>
            <a:r>
              <a:rPr lang="it-IT" altLang="it-IT" sz="3600" dirty="0" err="1">
                <a:solidFill>
                  <a:srgbClr val="000000"/>
                </a:solidFill>
              </a:rPr>
              <a:t>form</a:t>
            </a:r>
            <a:r>
              <a:rPr lang="it-IT" altLang="it-IT" sz="3600" dirty="0">
                <a:solidFill>
                  <a:srgbClr val="000000"/>
                </a:solidFill>
              </a:rPr>
              <a:t> of </a:t>
            </a:r>
            <a:r>
              <a:rPr lang="it-IT" altLang="it-IT" sz="3600" b="1" dirty="0" err="1">
                <a:solidFill>
                  <a:srgbClr val="000000"/>
                </a:solidFill>
              </a:rPr>
              <a:t>elemental</a:t>
            </a:r>
            <a:r>
              <a:rPr lang="it-IT" altLang="it-IT" sz="3600" b="1" dirty="0">
                <a:solidFill>
                  <a:srgbClr val="000000"/>
                </a:solidFill>
              </a:rPr>
              <a:t> </a:t>
            </a:r>
            <a:r>
              <a:rPr lang="it-IT" altLang="it-IT" sz="3600" b="1" dirty="0" err="1">
                <a:solidFill>
                  <a:srgbClr val="000000"/>
                </a:solidFill>
              </a:rPr>
              <a:t>learning</a:t>
            </a:r>
            <a:r>
              <a:rPr lang="it-IT" altLang="it-IT" sz="3600" dirty="0">
                <a:solidFill>
                  <a:srgbClr val="000000"/>
                </a:solidFill>
              </a:rPr>
              <a:t>. </a:t>
            </a:r>
          </a:p>
          <a:p>
            <a:pPr algn="ctr" eaLnBrk="1" fontAlgn="base" hangingPunct="1">
              <a:spcBef>
                <a:spcPct val="0"/>
              </a:spcBef>
              <a:spcAft>
                <a:spcPct val="0"/>
              </a:spcAft>
              <a:buFontTx/>
              <a:buNone/>
            </a:pPr>
            <a:endParaRPr lang="it-IT" altLang="it-IT" sz="3600" dirty="0">
              <a:solidFill>
                <a:srgbClr val="000000"/>
              </a:solidFill>
            </a:endParaRPr>
          </a:p>
          <a:p>
            <a:pPr algn="ctr" eaLnBrk="1" fontAlgn="base" hangingPunct="1">
              <a:spcBef>
                <a:spcPct val="0"/>
              </a:spcBef>
              <a:spcAft>
                <a:spcPct val="0"/>
              </a:spcAft>
              <a:buFontTx/>
              <a:buNone/>
            </a:pPr>
            <a:r>
              <a:rPr lang="it-IT" altLang="it-IT" sz="3600" dirty="0">
                <a:solidFill>
                  <a:srgbClr val="000000"/>
                </a:solidFill>
              </a:rPr>
              <a:t>The </a:t>
            </a:r>
            <a:r>
              <a:rPr lang="it-IT" altLang="it-IT" sz="3600" dirty="0" err="1">
                <a:solidFill>
                  <a:srgbClr val="000000"/>
                </a:solidFill>
              </a:rPr>
              <a:t>presence</a:t>
            </a:r>
            <a:r>
              <a:rPr lang="it-IT" altLang="it-IT" sz="3600" dirty="0">
                <a:solidFill>
                  <a:srgbClr val="000000"/>
                </a:solidFill>
              </a:rPr>
              <a:t> of the </a:t>
            </a:r>
            <a:r>
              <a:rPr lang="it-IT" altLang="it-IT" sz="3600" dirty="0" err="1">
                <a:solidFill>
                  <a:srgbClr val="000000"/>
                </a:solidFill>
              </a:rPr>
              <a:t>fear</a:t>
            </a:r>
            <a:r>
              <a:rPr lang="it-IT" altLang="it-IT" sz="3600" dirty="0">
                <a:solidFill>
                  <a:srgbClr val="000000"/>
                </a:solidFill>
              </a:rPr>
              <a:t> </a:t>
            </a:r>
            <a:r>
              <a:rPr lang="it-IT" altLang="it-IT" sz="3600" dirty="0" err="1">
                <a:solidFill>
                  <a:srgbClr val="000000"/>
                </a:solidFill>
              </a:rPr>
              <a:t>response</a:t>
            </a:r>
            <a:r>
              <a:rPr lang="it-IT" altLang="it-IT" sz="3600" dirty="0">
                <a:solidFill>
                  <a:srgbClr val="000000"/>
                </a:solidFill>
              </a:rPr>
              <a:t> </a:t>
            </a:r>
            <a:r>
              <a:rPr lang="it-IT" altLang="it-IT" sz="3600" dirty="0" err="1">
                <a:solidFill>
                  <a:srgbClr val="000000"/>
                </a:solidFill>
              </a:rPr>
              <a:t>during</a:t>
            </a:r>
            <a:r>
              <a:rPr lang="it-IT" altLang="it-IT" sz="3600" dirty="0">
                <a:solidFill>
                  <a:srgbClr val="000000"/>
                </a:solidFill>
              </a:rPr>
              <a:t> </a:t>
            </a:r>
            <a:r>
              <a:rPr lang="it-IT" altLang="it-IT" sz="3600" dirty="0" err="1">
                <a:solidFill>
                  <a:srgbClr val="000000"/>
                </a:solidFill>
              </a:rPr>
              <a:t>retention</a:t>
            </a:r>
            <a:r>
              <a:rPr lang="it-IT" altLang="it-IT" sz="3600" dirty="0">
                <a:solidFill>
                  <a:srgbClr val="000000"/>
                </a:solidFill>
              </a:rPr>
              <a:t> </a:t>
            </a:r>
            <a:r>
              <a:rPr lang="it-IT" altLang="it-IT" sz="3600" dirty="0" err="1">
                <a:solidFill>
                  <a:srgbClr val="000000"/>
                </a:solidFill>
              </a:rPr>
              <a:t>tests</a:t>
            </a:r>
            <a:r>
              <a:rPr lang="it-IT" altLang="it-IT" sz="3600" dirty="0">
                <a:solidFill>
                  <a:srgbClr val="000000"/>
                </a:solidFill>
              </a:rPr>
              <a:t> </a:t>
            </a:r>
            <a:r>
              <a:rPr lang="it-IT" altLang="it-IT" sz="3600" dirty="0" err="1">
                <a:solidFill>
                  <a:srgbClr val="000000"/>
                </a:solidFill>
              </a:rPr>
              <a:t>reflects</a:t>
            </a:r>
            <a:r>
              <a:rPr lang="it-IT" altLang="it-IT" sz="3600" dirty="0">
                <a:solidFill>
                  <a:srgbClr val="000000"/>
                </a:solidFill>
              </a:rPr>
              <a:t> the </a:t>
            </a:r>
            <a:r>
              <a:rPr lang="it-IT" altLang="it-IT" sz="3600" dirty="0" err="1">
                <a:solidFill>
                  <a:srgbClr val="000000"/>
                </a:solidFill>
              </a:rPr>
              <a:t>extent</a:t>
            </a:r>
            <a:r>
              <a:rPr lang="it-IT" altLang="it-IT" sz="3600" dirty="0">
                <a:solidFill>
                  <a:srgbClr val="000000"/>
                </a:solidFill>
              </a:rPr>
              <a:t> to </a:t>
            </a:r>
            <a:r>
              <a:rPr lang="it-IT" altLang="it-IT" sz="3600" dirty="0" err="1">
                <a:solidFill>
                  <a:srgbClr val="000000"/>
                </a:solidFill>
              </a:rPr>
              <a:t>which</a:t>
            </a:r>
            <a:r>
              <a:rPr lang="it-IT" altLang="it-IT" sz="3600" dirty="0">
                <a:solidFill>
                  <a:srgbClr val="000000"/>
                </a:solidFill>
              </a:rPr>
              <a:t> </a:t>
            </a:r>
            <a:r>
              <a:rPr lang="it-IT" altLang="it-IT" sz="3600" dirty="0" err="1">
                <a:solidFill>
                  <a:srgbClr val="000000"/>
                </a:solidFill>
              </a:rPr>
              <a:t>context</a:t>
            </a:r>
            <a:r>
              <a:rPr lang="it-IT" altLang="it-IT" sz="3600" dirty="0">
                <a:solidFill>
                  <a:srgbClr val="000000"/>
                </a:solidFill>
              </a:rPr>
              <a:t>-US or </a:t>
            </a:r>
            <a:r>
              <a:rPr lang="it-IT" altLang="it-IT" sz="3600" dirty="0" err="1">
                <a:solidFill>
                  <a:srgbClr val="000000"/>
                </a:solidFill>
              </a:rPr>
              <a:t>cue</a:t>
            </a:r>
            <a:r>
              <a:rPr lang="it-IT" altLang="it-IT" sz="3600" dirty="0">
                <a:solidFill>
                  <a:srgbClr val="000000"/>
                </a:solidFill>
              </a:rPr>
              <a:t>-US </a:t>
            </a:r>
            <a:r>
              <a:rPr lang="it-IT" altLang="it-IT" sz="3600" dirty="0" err="1">
                <a:solidFill>
                  <a:srgbClr val="000000"/>
                </a:solidFill>
              </a:rPr>
              <a:t>associations</a:t>
            </a:r>
            <a:r>
              <a:rPr lang="it-IT" altLang="it-IT" sz="3600" dirty="0">
                <a:solidFill>
                  <a:srgbClr val="000000"/>
                </a:solidFill>
              </a:rPr>
              <a:t> </a:t>
            </a:r>
            <a:r>
              <a:rPr lang="it-IT" altLang="it-IT" sz="3600" dirty="0" err="1">
                <a:solidFill>
                  <a:srgbClr val="000000"/>
                </a:solidFill>
              </a:rPr>
              <a:t>have</a:t>
            </a:r>
            <a:r>
              <a:rPr lang="it-IT" altLang="it-IT" sz="3600" dirty="0">
                <a:solidFill>
                  <a:srgbClr val="000000"/>
                </a:solidFill>
              </a:rPr>
              <a:t> </a:t>
            </a:r>
            <a:r>
              <a:rPr lang="it-IT" altLang="it-IT" sz="3600" dirty="0" err="1">
                <a:solidFill>
                  <a:srgbClr val="000000"/>
                </a:solidFill>
              </a:rPr>
              <a:t>been</a:t>
            </a:r>
            <a:r>
              <a:rPr lang="it-IT" altLang="it-IT" sz="3600" dirty="0">
                <a:solidFill>
                  <a:srgbClr val="000000"/>
                </a:solidFill>
              </a:rPr>
              <a:t> </a:t>
            </a:r>
            <a:r>
              <a:rPr lang="it-IT" altLang="it-IT" sz="3600" dirty="0" err="1">
                <a:solidFill>
                  <a:srgbClr val="000000"/>
                </a:solidFill>
              </a:rPr>
              <a:t>consolidated</a:t>
            </a:r>
            <a:r>
              <a:rPr lang="it-IT" altLang="it-IT" sz="3600" dirty="0">
                <a:solidFill>
                  <a:srgbClr val="000000"/>
                </a:solidFill>
              </a:rPr>
              <a:t>. </a:t>
            </a:r>
          </a:p>
          <a:p>
            <a:pPr algn="ctr" eaLnBrk="1" fontAlgn="base" hangingPunct="1">
              <a:spcBef>
                <a:spcPct val="0"/>
              </a:spcBef>
              <a:spcAft>
                <a:spcPct val="0"/>
              </a:spcAft>
              <a:buFontTx/>
              <a:buNone/>
            </a:pPr>
            <a:endParaRPr lang="it-IT" altLang="it-IT" sz="3600" dirty="0">
              <a:solidFill>
                <a:srgbClr val="000000"/>
              </a:solidFill>
            </a:endParaRPr>
          </a:p>
          <a:p>
            <a:pPr algn="ctr" eaLnBrk="1" fontAlgn="base" hangingPunct="1">
              <a:spcBef>
                <a:spcPct val="0"/>
              </a:spcBef>
              <a:spcAft>
                <a:spcPct val="0"/>
              </a:spcAft>
              <a:buFontTx/>
              <a:buNone/>
            </a:pPr>
            <a:r>
              <a:rPr lang="it-IT" altLang="it-IT" sz="3600" b="1" dirty="0">
                <a:solidFill>
                  <a:srgbClr val="000000"/>
                </a:solidFill>
              </a:rPr>
              <a:t>Once </a:t>
            </a:r>
            <a:r>
              <a:rPr lang="it-IT" altLang="it-IT" sz="3600" b="1" dirty="0" err="1">
                <a:solidFill>
                  <a:srgbClr val="000000"/>
                </a:solidFill>
              </a:rPr>
              <a:t>formed</a:t>
            </a:r>
            <a:r>
              <a:rPr lang="it-IT" altLang="it-IT" sz="3600" b="1" dirty="0">
                <a:solidFill>
                  <a:srgbClr val="000000"/>
                </a:solidFill>
              </a:rPr>
              <a:t>, </a:t>
            </a:r>
            <a:r>
              <a:rPr lang="it-IT" altLang="it-IT" sz="3600" b="1" dirty="0" err="1">
                <a:solidFill>
                  <a:srgbClr val="000000"/>
                </a:solidFill>
              </a:rPr>
              <a:t>these</a:t>
            </a:r>
            <a:r>
              <a:rPr lang="it-IT" altLang="it-IT" sz="3600" b="1" dirty="0">
                <a:solidFill>
                  <a:srgbClr val="000000"/>
                </a:solidFill>
              </a:rPr>
              <a:t> </a:t>
            </a:r>
            <a:r>
              <a:rPr lang="it-IT" altLang="it-IT" sz="3600" b="1" dirty="0" err="1">
                <a:solidFill>
                  <a:srgbClr val="000000"/>
                </a:solidFill>
              </a:rPr>
              <a:t>memories</a:t>
            </a:r>
            <a:r>
              <a:rPr lang="it-IT" altLang="it-IT" sz="3600" b="1" dirty="0">
                <a:solidFill>
                  <a:srgbClr val="000000"/>
                </a:solidFill>
              </a:rPr>
              <a:t> can </a:t>
            </a:r>
            <a:r>
              <a:rPr lang="it-IT" altLang="it-IT" sz="3600" b="1" dirty="0" err="1">
                <a:solidFill>
                  <a:srgbClr val="000000"/>
                </a:solidFill>
              </a:rPr>
              <a:t>persist</a:t>
            </a:r>
            <a:r>
              <a:rPr lang="it-IT" altLang="it-IT" sz="3600" b="1" dirty="0">
                <a:solidFill>
                  <a:srgbClr val="000000"/>
                </a:solidFill>
              </a:rPr>
              <a:t> for </a:t>
            </a:r>
            <a:r>
              <a:rPr lang="it-IT" altLang="it-IT" sz="3600" b="1" dirty="0" err="1">
                <a:solidFill>
                  <a:srgbClr val="000000"/>
                </a:solidFill>
              </a:rPr>
              <a:t>days</a:t>
            </a:r>
            <a:r>
              <a:rPr lang="it-IT" altLang="it-IT" sz="3600" b="1" dirty="0">
                <a:solidFill>
                  <a:srgbClr val="000000"/>
                </a:solidFill>
              </a:rPr>
              <a:t>, weeks, or </a:t>
            </a:r>
            <a:r>
              <a:rPr lang="it-IT" altLang="it-IT" sz="3600" b="1" dirty="0" err="1">
                <a:solidFill>
                  <a:srgbClr val="000000"/>
                </a:solidFill>
              </a:rPr>
              <a:t>even</a:t>
            </a:r>
            <a:r>
              <a:rPr lang="it-IT" altLang="it-IT" sz="3600" b="1" dirty="0">
                <a:solidFill>
                  <a:srgbClr val="000000"/>
                </a:solidFill>
              </a:rPr>
              <a:t> </a:t>
            </a:r>
            <a:r>
              <a:rPr lang="it-IT" altLang="it-IT" sz="3600" b="1" dirty="0" err="1">
                <a:solidFill>
                  <a:srgbClr val="000000"/>
                </a:solidFill>
              </a:rPr>
              <a:t>years</a:t>
            </a:r>
            <a:r>
              <a:rPr lang="it-IT" altLang="it-IT" sz="3600" dirty="0">
                <a:solidFill>
                  <a:srgbClr val="000000"/>
                </a:solidFill>
              </a:rPr>
              <a:t> (</a:t>
            </a:r>
            <a:r>
              <a:rPr lang="it-IT" altLang="it-IT" sz="3600" dirty="0" err="1">
                <a:solidFill>
                  <a:srgbClr val="000000"/>
                </a:solidFill>
              </a:rPr>
              <a:t>Golet</a:t>
            </a:r>
            <a:r>
              <a:rPr lang="it-IT" altLang="it-IT" sz="3600" dirty="0">
                <a:solidFill>
                  <a:srgbClr val="000000"/>
                </a:solidFill>
              </a:rPr>
              <a:t> </a:t>
            </a:r>
            <a:r>
              <a:rPr lang="it-IT" altLang="it-IT" sz="3600" dirty="0">
                <a:solidFill>
                  <a:srgbClr val="000000"/>
                </a:solidFill>
                <a:hlinkMouseOver r:id="rId4"/>
              </a:rPr>
              <a:t> </a:t>
            </a:r>
            <a:r>
              <a:rPr lang="it-IT" altLang="it-IT" sz="3600" dirty="0">
                <a:solidFill>
                  <a:srgbClr val="000000"/>
                </a:solidFill>
              </a:rPr>
              <a:t>et al 1986).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4509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TotalTime>
  <Words>605</Words>
  <Application>Microsoft Office PowerPoint</Application>
  <PresentationFormat>Presentazione su schermo (4:3)</PresentationFormat>
  <Paragraphs>47</Paragraphs>
  <Slides>15</Slides>
  <Notes>0</Notes>
  <HiddenSlides>0</HiddenSlides>
  <MMClips>15</MMClips>
  <ScaleCrop>false</ScaleCrop>
  <HeadingPairs>
    <vt:vector size="4" baseType="variant">
      <vt:variant>
        <vt:lpstr>Tema</vt:lpstr>
      </vt:variant>
      <vt:variant>
        <vt:i4>1</vt:i4>
      </vt:variant>
      <vt:variant>
        <vt:lpstr>Titoli diapositive</vt:lpstr>
      </vt:variant>
      <vt:variant>
        <vt:i4>15</vt:i4>
      </vt:variant>
    </vt:vector>
  </HeadingPairs>
  <TitlesOfParts>
    <vt:vector size="16" baseType="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1</cp:revision>
  <dcterms:created xsi:type="dcterms:W3CDTF">2020-04-29T15:39:18Z</dcterms:created>
  <dcterms:modified xsi:type="dcterms:W3CDTF">2020-04-29T15:40:28Z</dcterms:modified>
</cp:coreProperties>
</file>