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402" r:id="rId2"/>
    <p:sldId id="454" r:id="rId3"/>
    <p:sldId id="563" r:id="rId4"/>
    <p:sldId id="565" r:id="rId5"/>
    <p:sldId id="567" r:id="rId6"/>
    <p:sldId id="568" r:id="rId7"/>
    <p:sldId id="569" r:id="rId8"/>
    <p:sldId id="564" r:id="rId9"/>
    <p:sldId id="570" r:id="rId10"/>
    <p:sldId id="562" r:id="rId11"/>
    <p:sldId id="491" r:id="rId12"/>
    <p:sldId id="492" r:id="rId13"/>
    <p:sldId id="493" r:id="rId14"/>
    <p:sldId id="494" r:id="rId15"/>
    <p:sldId id="572" r:id="rId16"/>
    <p:sldId id="496" r:id="rId17"/>
    <p:sldId id="497" r:id="rId18"/>
    <p:sldId id="498" r:id="rId19"/>
    <p:sldId id="499" r:id="rId20"/>
    <p:sldId id="500" r:id="rId21"/>
    <p:sldId id="501" r:id="rId22"/>
    <p:sldId id="502" r:id="rId23"/>
    <p:sldId id="503" r:id="rId24"/>
    <p:sldId id="504" r:id="rId25"/>
    <p:sldId id="505" r:id="rId26"/>
    <p:sldId id="506" r:id="rId27"/>
    <p:sldId id="507" r:id="rId28"/>
    <p:sldId id="508" r:id="rId29"/>
    <p:sldId id="509" r:id="rId30"/>
    <p:sldId id="510" r:id="rId31"/>
    <p:sldId id="511" r:id="rId32"/>
    <p:sldId id="512" r:id="rId33"/>
    <p:sldId id="513" r:id="rId34"/>
    <p:sldId id="514" r:id="rId35"/>
    <p:sldId id="515" r:id="rId36"/>
    <p:sldId id="516" r:id="rId37"/>
    <p:sldId id="517" r:id="rId38"/>
    <p:sldId id="518" r:id="rId39"/>
    <p:sldId id="519" r:id="rId40"/>
    <p:sldId id="520" r:id="rId41"/>
    <p:sldId id="521" r:id="rId42"/>
    <p:sldId id="522" r:id="rId43"/>
    <p:sldId id="523" r:id="rId44"/>
    <p:sldId id="524" r:id="rId45"/>
    <p:sldId id="525" r:id="rId46"/>
    <p:sldId id="527" r:id="rId47"/>
    <p:sldId id="528" r:id="rId48"/>
    <p:sldId id="529" r:id="rId49"/>
    <p:sldId id="530" r:id="rId50"/>
    <p:sldId id="571" r:id="rId51"/>
    <p:sldId id="574" r:id="rId52"/>
    <p:sldId id="575" r:id="rId53"/>
    <p:sldId id="576" r:id="rId54"/>
    <p:sldId id="577" r:id="rId55"/>
    <p:sldId id="578" r:id="rId56"/>
    <p:sldId id="579" r:id="rId57"/>
    <p:sldId id="580" r:id="rId58"/>
    <p:sldId id="581" r:id="rId59"/>
    <p:sldId id="582" r:id="rId60"/>
    <p:sldId id="583" r:id="rId61"/>
    <p:sldId id="584" r:id="rId62"/>
    <p:sldId id="585" r:id="rId63"/>
    <p:sldId id="586" r:id="rId64"/>
    <p:sldId id="587" r:id="rId65"/>
    <p:sldId id="588" r:id="rId66"/>
    <p:sldId id="589" r:id="rId67"/>
    <p:sldId id="590" r:id="rId68"/>
    <p:sldId id="591" r:id="rId69"/>
    <p:sldId id="592" r:id="rId70"/>
    <p:sldId id="593" r:id="rId71"/>
    <p:sldId id="594" r:id="rId72"/>
    <p:sldId id="595" r:id="rId73"/>
    <p:sldId id="596" r:id="rId74"/>
    <p:sldId id="613" r:id="rId75"/>
    <p:sldId id="614" r:id="rId76"/>
    <p:sldId id="615" r:id="rId77"/>
    <p:sldId id="616" r:id="rId78"/>
    <p:sldId id="617" r:id="rId79"/>
    <p:sldId id="618" r:id="rId80"/>
    <p:sldId id="619" r:id="rId81"/>
    <p:sldId id="620" r:id="rId82"/>
    <p:sldId id="621" r:id="rId83"/>
    <p:sldId id="622" r:id="rId84"/>
    <p:sldId id="623" r:id="rId85"/>
    <p:sldId id="624" r:id="rId86"/>
    <p:sldId id="625" r:id="rId87"/>
    <p:sldId id="626" r:id="rId8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90" d="100"/>
        <a:sy n="90" d="100"/>
      </p:scale>
      <p:origin x="0" y="-4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7DA23-5295-4795-B7D5-D36C3CBF4471}" type="datetimeFigureOut">
              <a:rPr lang="it-IT" smtClean="0"/>
              <a:t>03/10/2019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7EC7B-F3E6-4DCC-80E5-C0FAF220BBC8}" type="slidenum">
              <a:rPr lang="it-IT" smtClean="0"/>
              <a:t>‹N›</a:t>
            </a:fld>
            <a:endParaRPr lang="it-IT"/>
          </a:p>
        </p:txBody>
      </p:sp>
    </p:spTree>
    <p:extLst>
      <p:ext uri="{BB962C8B-B14F-4D97-AF65-F5344CB8AC3E}">
        <p14:creationId xmlns:p14="http://schemas.microsoft.com/office/powerpoint/2010/main" val="360993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C8C8EBE0-0CAE-49F4-84E0-8EFCA8533023}" type="slidenum">
              <a:rPr lang="it-IT" smtClean="0"/>
              <a:pPr>
                <a:defRPr/>
              </a:pPr>
              <a:t>3</a:t>
            </a:fld>
            <a:endParaRPr lang="it-IT"/>
          </a:p>
        </p:txBody>
      </p:sp>
    </p:spTree>
    <p:extLst>
      <p:ext uri="{BB962C8B-B14F-4D97-AF65-F5344CB8AC3E}">
        <p14:creationId xmlns:p14="http://schemas.microsoft.com/office/powerpoint/2010/main" val="351225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51A868A9-BFBA-4BDB-A38C-C35924A594CC}" type="slidenum">
              <a:rPr lang="it-IT" smtClean="0"/>
              <a:pPr>
                <a:defRPr/>
              </a:pPr>
              <a:t>32</a:t>
            </a:fld>
            <a:endParaRPr lang="it-IT"/>
          </a:p>
        </p:txBody>
      </p:sp>
    </p:spTree>
    <p:extLst>
      <p:ext uri="{BB962C8B-B14F-4D97-AF65-F5344CB8AC3E}">
        <p14:creationId xmlns:p14="http://schemas.microsoft.com/office/powerpoint/2010/main" val="4285160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rPr>
              <a:t>It can also be used to estimate the impact of various trade barriers on trade such as language and cultural barriers, legal barriers, and the impact of trade agreements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rPr>
              <a:t>George Orwell (1944): Reading a batch of rather shallowly optimistic ‘progressive’ books, I was struck by the automatic way in which people go on repeating certain phrases which were fashionable before 1914. Two great favourites are </a:t>
            </a:r>
            <a:r>
              <a:rPr lang="en-GB" b="1" dirty="0" smtClean="0">
                <a:solidFill>
                  <a:schemeClr val="bg1"/>
                </a:solidFill>
              </a:rPr>
              <a:t>‘the abolition of distance’ </a:t>
            </a:r>
            <a:r>
              <a:rPr lang="en-GB" dirty="0" smtClean="0">
                <a:solidFill>
                  <a:schemeClr val="bg1"/>
                </a:solidFill>
              </a:rPr>
              <a:t>and ‘the disappearance of frontiers.’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36</a:t>
            </a:fld>
            <a:endParaRPr lang="en-GB"/>
          </a:p>
        </p:txBody>
      </p:sp>
    </p:spTree>
    <p:extLst>
      <p:ext uri="{BB962C8B-B14F-4D97-AF65-F5344CB8AC3E}">
        <p14:creationId xmlns:p14="http://schemas.microsoft.com/office/powerpoint/2010/main" val="272960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227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22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DCCAB0-CC71-42C5-BB0C-4B50F1ABB8F3}" type="slidenum">
              <a:rPr lang="it-IT"/>
              <a:pPr fontAlgn="base">
                <a:spcBef>
                  <a:spcPct val="0"/>
                </a:spcBef>
                <a:spcAft>
                  <a:spcPct val="0"/>
                </a:spcAft>
              </a:pPr>
              <a:t>58</a:t>
            </a:fld>
            <a:endParaRPr lang="it-IT"/>
          </a:p>
        </p:txBody>
      </p:sp>
    </p:spTree>
    <p:extLst>
      <p:ext uri="{BB962C8B-B14F-4D97-AF65-F5344CB8AC3E}">
        <p14:creationId xmlns:p14="http://schemas.microsoft.com/office/powerpoint/2010/main" val="1231685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213DB6FF-E3AB-4024-8614-FD0EB60015BC}" type="slidenum">
              <a:rPr lang="it-IT" smtClean="0"/>
              <a:pPr>
                <a:defRPr/>
              </a:pPr>
              <a:t>60</a:t>
            </a:fld>
            <a:endParaRPr lang="it-IT"/>
          </a:p>
        </p:txBody>
      </p:sp>
    </p:spTree>
    <p:extLst>
      <p:ext uri="{BB962C8B-B14F-4D97-AF65-F5344CB8AC3E}">
        <p14:creationId xmlns:p14="http://schemas.microsoft.com/office/powerpoint/2010/main" val="1298922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8458B2A1-5FF1-4810-9284-584F45FF6DAC}" type="slidenum">
              <a:rPr lang="en-GB" altLang="it-IT" sz="1200">
                <a:latin typeface="Calibri" pitchFamily="34" charset="0"/>
              </a:rPr>
              <a:pPr eaLnBrk="1" hangingPunct="1"/>
              <a:t>62</a:t>
            </a:fld>
            <a:endParaRPr lang="en-GB" altLang="it-IT" sz="1200">
              <a:latin typeface="Calibri" pitchFamily="34" charset="0"/>
            </a:endParaRPr>
          </a:p>
        </p:txBody>
      </p:sp>
    </p:spTree>
    <p:extLst>
      <p:ext uri="{BB962C8B-B14F-4D97-AF65-F5344CB8AC3E}">
        <p14:creationId xmlns:p14="http://schemas.microsoft.com/office/powerpoint/2010/main" val="1483581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8B5B8A4-DB3F-47E2-94FD-5ABEF9145038}" type="slidenum">
              <a:rPr lang="en-GB" altLang="it-IT" sz="1200">
                <a:latin typeface="Calibri" pitchFamily="34" charset="0"/>
              </a:rPr>
              <a:pPr eaLnBrk="1" hangingPunct="1"/>
              <a:t>63</a:t>
            </a:fld>
            <a:endParaRPr lang="en-GB" altLang="it-IT" sz="1200">
              <a:latin typeface="Calibri" pitchFamily="34" charset="0"/>
            </a:endParaRPr>
          </a:p>
        </p:txBody>
      </p:sp>
    </p:spTree>
    <p:extLst>
      <p:ext uri="{BB962C8B-B14F-4D97-AF65-F5344CB8AC3E}">
        <p14:creationId xmlns:p14="http://schemas.microsoft.com/office/powerpoint/2010/main" val="723967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8227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22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DCCAB0-CC71-42C5-BB0C-4B50F1ABB8F3}" type="slidenum">
              <a:rPr lang="it-IT"/>
              <a:pPr fontAlgn="base">
                <a:spcBef>
                  <a:spcPct val="0"/>
                </a:spcBef>
                <a:spcAft>
                  <a:spcPct val="0"/>
                </a:spcAft>
              </a:pPr>
              <a:t>85</a:t>
            </a:fld>
            <a:endParaRPr lang="it-IT"/>
          </a:p>
        </p:txBody>
      </p:sp>
    </p:spTree>
    <p:extLst>
      <p:ext uri="{BB962C8B-B14F-4D97-AF65-F5344CB8AC3E}">
        <p14:creationId xmlns:p14="http://schemas.microsoft.com/office/powerpoint/2010/main" val="374523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883248-E12E-4EFF-BB69-6516A7BC1467}" type="slidenum">
              <a:rPr lang="en-US" altLang="en-US"/>
              <a:pPr/>
              <a:t>4</a:t>
            </a:fld>
            <a:endParaRPr lang="en-US" alt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199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A5EAA-97C7-4210-A069-E324F7CE7F2D}" type="slidenum">
              <a:rPr lang="en-US" altLang="en-US"/>
              <a:pPr/>
              <a:t>5</a:t>
            </a:fld>
            <a:endParaRPr lang="en-US" altLang="en-US"/>
          </a:p>
        </p:txBody>
      </p:sp>
      <p:sp>
        <p:nvSpPr>
          <p:cNvPr id="179202" name="Rectangle 1026"/>
          <p:cNvSpPr>
            <a:spLocks noGrp="1" noRot="1" noChangeAspect="1" noChangeArrowheads="1" noTextEdit="1"/>
          </p:cNvSpPr>
          <p:nvPr>
            <p:ph type="sldImg"/>
          </p:nvPr>
        </p:nvSpPr>
        <p:spPr>
          <a:ln/>
        </p:spPr>
      </p:sp>
      <p:sp>
        <p:nvSpPr>
          <p:cNvPr id="179203"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8760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C8C8EBE0-0CAE-49F4-84E0-8EFCA8533023}" type="slidenum">
              <a:rPr lang="it-IT" smtClean="0"/>
              <a:pPr>
                <a:defRPr/>
              </a:pPr>
              <a:t>8</a:t>
            </a:fld>
            <a:endParaRPr lang="it-IT"/>
          </a:p>
        </p:txBody>
      </p:sp>
    </p:spTree>
    <p:extLst>
      <p:ext uri="{BB962C8B-B14F-4D97-AF65-F5344CB8AC3E}">
        <p14:creationId xmlns:p14="http://schemas.microsoft.com/office/powerpoint/2010/main" val="56676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Nicholas Rapp made this beautiful image of global shipping routes, highlighting the sinews of commerce in the modern age as global trade has boomed to unprecedented levels. Trade as a share of world output fell precipitously during the two world wars, and Cold War politics kept it relatively low for most of the second half of the twentieth century. But over the past generation it's boomed, thanks to a combination of changed policies and the invention of the container shipping. Something the map highlights is that the world economy features a couple of major shipping choke points — one around Malaysia and Singapore and the other around the Red Sea — where geopolitical instability could produce major disruptions to commerce. At the moment, a de facto American monopoly on ability to sustain far-flung naval operations prevents this from happening, and it wouldn't really be in anyone's interest to massively interrupt world trade, anyway. Then again, World War I wasn't really in anyone's interest either.</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11</a:t>
            </a:fld>
            <a:endParaRPr lang="en-GB"/>
          </a:p>
        </p:txBody>
      </p:sp>
    </p:spTree>
    <p:extLst>
      <p:ext uri="{BB962C8B-B14F-4D97-AF65-F5344CB8AC3E}">
        <p14:creationId xmlns:p14="http://schemas.microsoft.com/office/powerpoint/2010/main" val="140419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Suez canal 1869</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12</a:t>
            </a:fld>
            <a:endParaRPr lang="en-GB"/>
          </a:p>
        </p:txBody>
      </p:sp>
    </p:spTree>
    <p:extLst>
      <p:ext uri="{BB962C8B-B14F-4D97-AF65-F5344CB8AC3E}">
        <p14:creationId xmlns:p14="http://schemas.microsoft.com/office/powerpoint/2010/main" val="271602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Panama</a:t>
            </a:r>
            <a:r>
              <a:rPr lang="en-GB" baseline="0" dirty="0" smtClean="0"/>
              <a:t> canal 1914</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13</a:t>
            </a:fld>
            <a:endParaRPr lang="en-GB"/>
          </a:p>
        </p:txBody>
      </p:sp>
    </p:spTree>
    <p:extLst>
      <p:ext uri="{BB962C8B-B14F-4D97-AF65-F5344CB8AC3E}">
        <p14:creationId xmlns:p14="http://schemas.microsoft.com/office/powerpoint/2010/main" val="286986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Nicholas Rapp made this beautiful image of global shipping routes, highlighting the sinews of commerce in the modern age as global trade has boomed to unprecedented levels. Trade as a share of world output fell precipitously during the two world wars, and Cold War politics kept it relatively low for most of the second half of the twentieth century. But over the past generation it's boomed, thanks to a combination of changed policies and the invention of the container shipping. Something the map highlights is that the world economy features a couple of major shipping choke points — one around Malaysia and Singapore and the other around the Red Sea — where geopolitical instability could produce major disruptions to commerce. At the moment, a de facto American monopoly on ability to sustain far-flung naval operations prevents this from happening, and it wouldn't really be in anyone's interest to massively interrupt world trade, anyway. Then again, World War I wasn't really in anyone's interest either.</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14</a:t>
            </a:fld>
            <a:endParaRPr lang="en-GB"/>
          </a:p>
        </p:txBody>
      </p:sp>
    </p:spTree>
    <p:extLst>
      <p:ext uri="{BB962C8B-B14F-4D97-AF65-F5344CB8AC3E}">
        <p14:creationId xmlns:p14="http://schemas.microsoft.com/office/powerpoint/2010/main" val="57463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Shanghai</a:t>
            </a:r>
            <a:endParaRPr lang="en-GB" dirty="0"/>
          </a:p>
        </p:txBody>
      </p:sp>
      <p:sp>
        <p:nvSpPr>
          <p:cNvPr id="4" name="Slide Number Placeholder 3"/>
          <p:cNvSpPr>
            <a:spLocks noGrp="1"/>
          </p:cNvSpPr>
          <p:nvPr>
            <p:ph type="sldNum" sz="quarter" idx="10"/>
          </p:nvPr>
        </p:nvSpPr>
        <p:spPr/>
        <p:txBody>
          <a:bodyPr/>
          <a:lstStyle/>
          <a:p>
            <a:fld id="{4C691310-B430-4455-8111-430AAE79136C}" type="slidenum">
              <a:rPr lang="en-GB" smtClean="0"/>
              <a:t>16</a:t>
            </a:fld>
            <a:endParaRPr lang="en-GB"/>
          </a:p>
        </p:txBody>
      </p:sp>
    </p:spTree>
    <p:extLst>
      <p:ext uri="{BB962C8B-B14F-4D97-AF65-F5344CB8AC3E}">
        <p14:creationId xmlns:p14="http://schemas.microsoft.com/office/powerpoint/2010/main" val="147544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BF248CD-DB9C-40B1-BB0C-D7D6AD9E180B}" type="datetimeFigureOut">
              <a:rPr lang="it-IT" smtClean="0"/>
              <a:t>03/10/2019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BCACAD-9C6F-4D84-8454-7A1F74C2706D}" type="slidenum">
              <a:rPr lang="it-IT" smtClean="0"/>
              <a:t>‹N›</a:t>
            </a:fld>
            <a:endParaRPr lang="it-IT"/>
          </a:p>
        </p:txBody>
      </p:sp>
    </p:spTree>
    <p:extLst>
      <p:ext uri="{BB962C8B-B14F-4D97-AF65-F5344CB8AC3E}">
        <p14:creationId xmlns:p14="http://schemas.microsoft.com/office/powerpoint/2010/main" val="281415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BF248CD-DB9C-40B1-BB0C-D7D6AD9E180B}" type="datetimeFigureOut">
              <a:rPr lang="it-IT" smtClean="0"/>
              <a:t>03/10/2019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BCACAD-9C6F-4D84-8454-7A1F74C2706D}" type="slidenum">
              <a:rPr lang="it-IT" smtClean="0"/>
              <a:t>‹N›</a:t>
            </a:fld>
            <a:endParaRPr lang="it-IT"/>
          </a:p>
        </p:txBody>
      </p:sp>
    </p:spTree>
    <p:extLst>
      <p:ext uri="{BB962C8B-B14F-4D97-AF65-F5344CB8AC3E}">
        <p14:creationId xmlns:p14="http://schemas.microsoft.com/office/powerpoint/2010/main" val="71666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BF248CD-DB9C-40B1-BB0C-D7D6AD9E180B}" type="datetimeFigureOut">
              <a:rPr lang="it-IT" smtClean="0"/>
              <a:t>03/10/2019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BCACAD-9C6F-4D84-8454-7A1F74C2706D}" type="slidenum">
              <a:rPr lang="it-IT" smtClean="0"/>
              <a:t>‹N›</a:t>
            </a:fld>
            <a:endParaRPr lang="it-IT"/>
          </a:p>
        </p:txBody>
      </p:sp>
    </p:spTree>
    <p:extLst>
      <p:ext uri="{BB962C8B-B14F-4D97-AF65-F5344CB8AC3E}">
        <p14:creationId xmlns:p14="http://schemas.microsoft.com/office/powerpoint/2010/main" val="286956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2000" cy="8382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510117" y="1143000"/>
            <a:ext cx="5535083"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248401" y="1143000"/>
            <a:ext cx="5535084"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a:xfrm>
            <a:off x="0" y="6477000"/>
            <a:ext cx="10972800" cy="381000"/>
          </a:xfrm>
        </p:spPr>
        <p:txBody>
          <a:bodyPr/>
          <a:lstStyle>
            <a:lvl1pPr>
              <a:defRPr/>
            </a:lvl1pPr>
          </a:lstStyle>
          <a:p>
            <a:pPr>
              <a:defRPr/>
            </a:pPr>
            <a:r>
              <a:rPr lang="en-US" altLang="zh-CN"/>
              <a:t>© 2008 Worth Publishers </a:t>
            </a:r>
            <a:r>
              <a:rPr lang="en-US" altLang="zh-CN">
                <a:cs typeface="Arial" pitchFamily="34" charset="0"/>
              </a:rPr>
              <a:t>▪ </a:t>
            </a:r>
            <a:r>
              <a:rPr lang="en-US" altLang="zh-CN"/>
              <a:t>International Economics ▪ Feenstra/Taylor</a:t>
            </a:r>
            <a:endParaRPr lang="en-US"/>
          </a:p>
        </p:txBody>
      </p:sp>
    </p:spTree>
    <p:extLst>
      <p:ext uri="{BB962C8B-B14F-4D97-AF65-F5344CB8AC3E}">
        <p14:creationId xmlns:p14="http://schemas.microsoft.com/office/powerpoint/2010/main" val="230174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BF248CD-DB9C-40B1-BB0C-D7D6AD9E180B}" type="datetimeFigureOut">
              <a:rPr lang="it-IT" smtClean="0"/>
              <a:t>03/10/2019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BCACAD-9C6F-4D84-8454-7A1F74C2706D}" type="slidenum">
              <a:rPr lang="it-IT" smtClean="0"/>
              <a:t>‹N›</a:t>
            </a:fld>
            <a:endParaRPr lang="it-IT"/>
          </a:p>
        </p:txBody>
      </p:sp>
    </p:spTree>
    <p:extLst>
      <p:ext uri="{BB962C8B-B14F-4D97-AF65-F5344CB8AC3E}">
        <p14:creationId xmlns:p14="http://schemas.microsoft.com/office/powerpoint/2010/main" val="15437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BF248CD-DB9C-40B1-BB0C-D7D6AD9E180B}" type="datetimeFigureOut">
              <a:rPr lang="it-IT" smtClean="0"/>
              <a:t>03/10/2019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BCACAD-9C6F-4D84-8454-7A1F74C2706D}" type="slidenum">
              <a:rPr lang="it-IT" smtClean="0"/>
              <a:t>‹N›</a:t>
            </a:fld>
            <a:endParaRPr lang="it-IT"/>
          </a:p>
        </p:txBody>
      </p:sp>
    </p:spTree>
    <p:extLst>
      <p:ext uri="{BB962C8B-B14F-4D97-AF65-F5344CB8AC3E}">
        <p14:creationId xmlns:p14="http://schemas.microsoft.com/office/powerpoint/2010/main" val="400837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BF248CD-DB9C-40B1-BB0C-D7D6AD9E180B}" type="datetimeFigureOut">
              <a:rPr lang="it-IT" smtClean="0"/>
              <a:t>03/10/2019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BCACAD-9C6F-4D84-8454-7A1F74C2706D}" type="slidenum">
              <a:rPr lang="it-IT" smtClean="0"/>
              <a:t>‹N›</a:t>
            </a:fld>
            <a:endParaRPr lang="it-IT"/>
          </a:p>
        </p:txBody>
      </p:sp>
    </p:spTree>
    <p:extLst>
      <p:ext uri="{BB962C8B-B14F-4D97-AF65-F5344CB8AC3E}">
        <p14:creationId xmlns:p14="http://schemas.microsoft.com/office/powerpoint/2010/main" val="48827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BF248CD-DB9C-40B1-BB0C-D7D6AD9E180B}" type="datetimeFigureOut">
              <a:rPr lang="it-IT" smtClean="0"/>
              <a:t>03/10/2019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EBCACAD-9C6F-4D84-8454-7A1F74C2706D}" type="slidenum">
              <a:rPr lang="it-IT" smtClean="0"/>
              <a:t>‹N›</a:t>
            </a:fld>
            <a:endParaRPr lang="it-IT"/>
          </a:p>
        </p:txBody>
      </p:sp>
    </p:spTree>
    <p:extLst>
      <p:ext uri="{BB962C8B-B14F-4D97-AF65-F5344CB8AC3E}">
        <p14:creationId xmlns:p14="http://schemas.microsoft.com/office/powerpoint/2010/main" val="105957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BF248CD-DB9C-40B1-BB0C-D7D6AD9E180B}" type="datetimeFigureOut">
              <a:rPr lang="it-IT" smtClean="0"/>
              <a:t>03/10/2019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EBCACAD-9C6F-4D84-8454-7A1F74C2706D}" type="slidenum">
              <a:rPr lang="it-IT" smtClean="0"/>
              <a:t>‹N›</a:t>
            </a:fld>
            <a:endParaRPr lang="it-IT"/>
          </a:p>
        </p:txBody>
      </p:sp>
    </p:spTree>
    <p:extLst>
      <p:ext uri="{BB962C8B-B14F-4D97-AF65-F5344CB8AC3E}">
        <p14:creationId xmlns:p14="http://schemas.microsoft.com/office/powerpoint/2010/main" val="116704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BF248CD-DB9C-40B1-BB0C-D7D6AD9E180B}" type="datetimeFigureOut">
              <a:rPr lang="it-IT" smtClean="0"/>
              <a:t>03/10/2019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EBCACAD-9C6F-4D84-8454-7A1F74C2706D}" type="slidenum">
              <a:rPr lang="it-IT" smtClean="0"/>
              <a:t>‹N›</a:t>
            </a:fld>
            <a:endParaRPr lang="it-IT"/>
          </a:p>
        </p:txBody>
      </p:sp>
    </p:spTree>
    <p:extLst>
      <p:ext uri="{BB962C8B-B14F-4D97-AF65-F5344CB8AC3E}">
        <p14:creationId xmlns:p14="http://schemas.microsoft.com/office/powerpoint/2010/main" val="365794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BF248CD-DB9C-40B1-BB0C-D7D6AD9E180B}" type="datetimeFigureOut">
              <a:rPr lang="it-IT" smtClean="0"/>
              <a:t>03/10/2019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BCACAD-9C6F-4D84-8454-7A1F74C2706D}" type="slidenum">
              <a:rPr lang="it-IT" smtClean="0"/>
              <a:t>‹N›</a:t>
            </a:fld>
            <a:endParaRPr lang="it-IT"/>
          </a:p>
        </p:txBody>
      </p:sp>
    </p:spTree>
    <p:extLst>
      <p:ext uri="{BB962C8B-B14F-4D97-AF65-F5344CB8AC3E}">
        <p14:creationId xmlns:p14="http://schemas.microsoft.com/office/powerpoint/2010/main" val="185155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BF248CD-DB9C-40B1-BB0C-D7D6AD9E180B}" type="datetimeFigureOut">
              <a:rPr lang="it-IT" smtClean="0"/>
              <a:t>03/10/2019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BCACAD-9C6F-4D84-8454-7A1F74C2706D}" type="slidenum">
              <a:rPr lang="it-IT" smtClean="0"/>
              <a:t>‹N›</a:t>
            </a:fld>
            <a:endParaRPr lang="it-IT"/>
          </a:p>
        </p:txBody>
      </p:sp>
    </p:spTree>
    <p:extLst>
      <p:ext uri="{BB962C8B-B14F-4D97-AF65-F5344CB8AC3E}">
        <p14:creationId xmlns:p14="http://schemas.microsoft.com/office/powerpoint/2010/main" val="75804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248CD-DB9C-40B1-BB0C-D7D6AD9E180B}" type="datetimeFigureOut">
              <a:rPr lang="it-IT" smtClean="0"/>
              <a:t>03/10/2019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CACAD-9C6F-4D84-8454-7A1F74C2706D}" type="slidenum">
              <a:rPr lang="it-IT" smtClean="0"/>
              <a:t>‹N›</a:t>
            </a:fld>
            <a:endParaRPr lang="it-IT"/>
          </a:p>
        </p:txBody>
      </p:sp>
    </p:spTree>
    <p:extLst>
      <p:ext uri="{BB962C8B-B14F-4D97-AF65-F5344CB8AC3E}">
        <p14:creationId xmlns:p14="http://schemas.microsoft.com/office/powerpoint/2010/main" val="263316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trategy.sauder.ubc.ca/head/Papers/headmayer2013CJE.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it/url?sa=i&amp;source=images&amp;cd=&amp;cad=rja&amp;docid=MTlNheP4LhiwXM&amp;tbnid=90zwUYhE4zhtYM:&amp;ved=0CAUQjRw&amp;url=http://www.fxstreet.com/fundamental/analysis-reports/outside-the-box2/2009/09/01/&amp;ei=0V0-UcbsNsTVPKfsgbgM&amp;psig=AFQjCNFzdbFGg0mAuUAfBgsV7hy3ovnqrQ&amp;ust=1363128094216521"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3.weforum.org/docs/WEF_GlobalCompetitivenessReport_2012-13.pdf" TargetMode="External"/><Relationship Id="rId2" Type="http://schemas.openxmlformats.org/officeDocument/2006/relationships/hyperlink" Target="http://www.weforum.or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it/url?sa=i&amp;source=images&amp;cd=&amp;cad=rja&amp;docid=MTlNheP4LhiwXM&amp;tbnid=90zwUYhE4zhtYM:&amp;ved=0CAUQjRw&amp;url=http://www.fxstreet.com/fundamental/analysis-reports/outside-the-box2/2009/09/01/&amp;ei=0V0-UcbsNsTVPKfsgbgM&amp;psig=AFQjCNFzdbFGg0mAuUAfBgsV7hy3ovnqrQ&amp;ust=1363128094216521"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err="1" smtClean="0"/>
              <a:t>Lecture</a:t>
            </a:r>
            <a:r>
              <a:rPr lang="it-IT" dirty="0" smtClean="0"/>
              <a:t> 6</a:t>
            </a:r>
            <a:br>
              <a:rPr lang="it-IT" dirty="0" smtClean="0"/>
            </a:br>
            <a:r>
              <a:rPr lang="en-US" b="1" dirty="0" smtClean="0"/>
              <a:t>Gravity model</a:t>
            </a:r>
            <a:endParaRPr lang="it-IT" dirty="0"/>
          </a:p>
        </p:txBody>
      </p:sp>
      <p:sp>
        <p:nvSpPr>
          <p:cNvPr id="3" name="Sottotitolo 2"/>
          <p:cNvSpPr>
            <a:spLocks noGrp="1"/>
          </p:cNvSpPr>
          <p:nvPr>
            <p:ph type="subTitle" idx="1"/>
          </p:nvPr>
        </p:nvSpPr>
        <p:spPr/>
        <p:txBody>
          <a:bodyPr/>
          <a:lstStyle/>
          <a:p>
            <a:r>
              <a:rPr lang="it-IT" dirty="0" smtClean="0"/>
              <a:t>Giorgia </a:t>
            </a:r>
            <a:r>
              <a:rPr lang="it-IT" dirty="0" err="1" smtClean="0"/>
              <a:t>Giovannetti</a:t>
            </a:r>
            <a:endParaRPr lang="it-IT" dirty="0" smtClean="0"/>
          </a:p>
        </p:txBody>
      </p:sp>
    </p:spTree>
    <p:extLst>
      <p:ext uri="{BB962C8B-B14F-4D97-AF65-F5344CB8AC3E}">
        <p14:creationId xmlns:p14="http://schemas.microsoft.com/office/powerpoint/2010/main" val="1174222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350" y="249215"/>
            <a:ext cx="10515600" cy="613669"/>
          </a:xfrm>
        </p:spPr>
        <p:txBody>
          <a:bodyPr>
            <a:normAutofit fontScale="90000"/>
          </a:bodyPr>
          <a:lstStyle/>
          <a:p>
            <a:r>
              <a:rPr lang="it-IT" b="1" dirty="0" err="1" smtClean="0"/>
              <a:t>Gravity</a:t>
            </a:r>
            <a:r>
              <a:rPr lang="it-IT" b="1" dirty="0" smtClean="0"/>
              <a:t> in </a:t>
            </a:r>
            <a:r>
              <a:rPr lang="it-IT" b="1" dirty="0" err="1" smtClean="0"/>
              <a:t>pills</a:t>
            </a:r>
            <a:endParaRPr lang="it-IT" b="1" dirty="0"/>
          </a:p>
        </p:txBody>
      </p:sp>
      <p:sp>
        <p:nvSpPr>
          <p:cNvPr id="3" name="Segnaposto contenuto 2"/>
          <p:cNvSpPr>
            <a:spLocks noGrp="1"/>
          </p:cNvSpPr>
          <p:nvPr>
            <p:ph idx="1"/>
          </p:nvPr>
        </p:nvSpPr>
        <p:spPr>
          <a:xfrm>
            <a:off x="231820" y="1403797"/>
            <a:ext cx="11121980" cy="4773166"/>
          </a:xfrm>
        </p:spPr>
        <p:txBody>
          <a:bodyPr/>
          <a:lstStyle/>
          <a:p>
            <a:r>
              <a:rPr lang="en-US" altLang="ko-KR" b="1" dirty="0">
                <a:solidFill>
                  <a:srgbClr val="FF0000"/>
                </a:solidFill>
                <a:ea typeface="굴림" pitchFamily="50" charset="-127"/>
              </a:rPr>
              <a:t>Distance matters for trade</a:t>
            </a:r>
          </a:p>
          <a:p>
            <a:r>
              <a:rPr lang="en-US" altLang="ko-KR" b="1" dirty="0">
                <a:solidFill>
                  <a:srgbClr val="FF0000"/>
                </a:solidFill>
                <a:ea typeface="굴림" pitchFamily="50" charset="-127"/>
              </a:rPr>
              <a:t>Consistent with both new trade theory and old trade theory</a:t>
            </a:r>
          </a:p>
          <a:p>
            <a:r>
              <a:rPr lang="en-US" altLang="ko-KR" b="1" dirty="0">
                <a:solidFill>
                  <a:srgbClr val="FF0000"/>
                </a:solidFill>
                <a:ea typeface="굴림" pitchFamily="50" charset="-127"/>
              </a:rPr>
              <a:t>Theory has helped refine the gravity relationship</a:t>
            </a:r>
          </a:p>
          <a:p>
            <a:r>
              <a:rPr lang="en-US" altLang="ko-KR" dirty="0">
                <a:ea typeface="굴림" pitchFamily="50" charset="-127"/>
              </a:rPr>
              <a:t>Gravity can be used to test other hypotheses even if we don’t know what drives gravity</a:t>
            </a:r>
            <a:endParaRPr lang="it-IT" dirty="0"/>
          </a:p>
        </p:txBody>
      </p:sp>
    </p:spTree>
    <p:extLst>
      <p:ext uri="{BB962C8B-B14F-4D97-AF65-F5344CB8AC3E}">
        <p14:creationId xmlns:p14="http://schemas.microsoft.com/office/powerpoint/2010/main" val="3407804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99"/>
            <a:ext cx="10094890" cy="908720"/>
          </a:xfrm>
        </p:spPr>
        <p:txBody>
          <a:bodyPr>
            <a:normAutofit fontScale="90000"/>
          </a:bodyPr>
          <a:lstStyle/>
          <a:p>
            <a:r>
              <a:rPr lang="en-GB" dirty="0"/>
              <a:t>90% of world trade is by </a:t>
            </a:r>
            <a:r>
              <a:rPr lang="en-GB" dirty="0" smtClean="0"/>
              <a:t>sea; Shipping Routes</a:t>
            </a:r>
            <a:endParaRPr lang="en-GB" dirty="0"/>
          </a:p>
        </p:txBody>
      </p:sp>
      <p:pic>
        <p:nvPicPr>
          <p:cNvPr id="4098" name="Picture 2" descr="http://cdn0.vox-cdn.com/uploads/chorus_asset/file/664138/Screen_Shot_2014-08-20_at_11.25.13_AM.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940" y="908720"/>
            <a:ext cx="9170489"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415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60" y="159064"/>
            <a:ext cx="10515600" cy="716700"/>
          </a:xfrm>
        </p:spPr>
        <p:txBody>
          <a:bodyPr>
            <a:normAutofit fontScale="90000"/>
          </a:bodyPr>
          <a:lstStyle/>
          <a:p>
            <a:r>
              <a:rPr lang="en-GB" dirty="0" smtClean="0"/>
              <a:t>Suez Channel, 1869, huge cut in costs, recently the channel has been doubled (2015)</a:t>
            </a:r>
            <a:endParaRPr lang="en-GB" dirty="0"/>
          </a:p>
        </p:txBody>
      </p:sp>
      <p:pic>
        <p:nvPicPr>
          <p:cNvPr id="4098" name="Picture 2" descr="http://cdn0.vox-cdn.com/uploads/chorus_asset/file/664138/Screen_Shot_2014-08-20_at_11.25.13_AM.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28" y="1459174"/>
            <a:ext cx="9170489" cy="525658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5879976" y="2492896"/>
            <a:ext cx="864096" cy="648072"/>
          </a:xfrm>
          <a:prstGeom prst="straightConnector1">
            <a:avLst/>
          </a:prstGeom>
          <a:ln w="76200">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01148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29" y="120426"/>
            <a:ext cx="10515600" cy="1325563"/>
          </a:xfrm>
        </p:spPr>
        <p:txBody>
          <a:bodyPr/>
          <a:lstStyle/>
          <a:p>
            <a:r>
              <a:rPr lang="en-GB" dirty="0" smtClean="0"/>
              <a:t>Panama Channel, 1914</a:t>
            </a:r>
            <a:endParaRPr lang="en-GB" dirty="0"/>
          </a:p>
        </p:txBody>
      </p:sp>
      <p:pic>
        <p:nvPicPr>
          <p:cNvPr id="4098" name="Picture 2" descr="http://cdn0.vox-cdn.com/uploads/chorus_asset/file/664138/Screen_Shot_2014-08-20_at_11.25.13_AM.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940" y="1580150"/>
            <a:ext cx="9170489" cy="525658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423592" y="3429000"/>
            <a:ext cx="864096" cy="648072"/>
          </a:xfrm>
          <a:prstGeom prst="straightConnector1">
            <a:avLst/>
          </a:prstGeom>
          <a:ln w="76200">
            <a:solidFill>
              <a:srgbClr val="FF00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20559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64621" cy="1325563"/>
          </a:xfrm>
        </p:spPr>
        <p:txBody>
          <a:bodyPr/>
          <a:lstStyle/>
          <a:p>
            <a:r>
              <a:rPr lang="en-GB" dirty="0" smtClean="0"/>
              <a:t>If channels/infrastructures trigger trade by sea, Pirates </a:t>
            </a:r>
            <a:r>
              <a:rPr lang="en-GB" dirty="0" err="1" smtClean="0"/>
              <a:t>discourge</a:t>
            </a:r>
            <a:r>
              <a:rPr lang="en-GB" dirty="0" smtClean="0"/>
              <a:t> it…</a:t>
            </a:r>
            <a:endParaRPr lang="en-GB" dirty="0"/>
          </a:p>
        </p:txBody>
      </p:sp>
      <p:pic>
        <p:nvPicPr>
          <p:cNvPr id="4098" name="Picture 2" descr="http://cdn0.vox-cdn.com/uploads/chorus_asset/file/664138/Screen_Shot_2014-08-20_at_11.25.13_AM.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826" y="1304764"/>
            <a:ext cx="9170489" cy="52565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3.amazonaws.com/rapgenius/1370716537_jolly-rog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1352" y="3789040"/>
            <a:ext cx="1152128"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154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2406" y="167425"/>
            <a:ext cx="11667186" cy="953037"/>
          </a:xfrm>
        </p:spPr>
        <p:txBody>
          <a:bodyPr>
            <a:normAutofit fontScale="90000"/>
          </a:bodyPr>
          <a:lstStyle/>
          <a:p>
            <a:r>
              <a:rPr lang="en-GB" dirty="0"/>
              <a:t>Seaports are a physical manifestation of the global trade of goods</a:t>
            </a:r>
          </a:p>
        </p:txBody>
      </p:sp>
      <p:pic>
        <p:nvPicPr>
          <p:cNvPr id="20482" name="Picture 2" descr="Infographic: 7 of the world's 10 busiest container ports are in China | Statis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3347" y="1071028"/>
            <a:ext cx="7946264" cy="566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Shanghai</a:t>
            </a:r>
            <a:endParaRPr lang="en-GB" dirty="0"/>
          </a:p>
        </p:txBody>
      </p:sp>
      <p:pic>
        <p:nvPicPr>
          <p:cNvPr id="5122" name="Picture 2" descr="http://portalexport.files.wordpress.com/2014/04/shanghai_p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1700808"/>
            <a:ext cx="822873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7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364" y="188640"/>
            <a:ext cx="8229600" cy="1143000"/>
          </a:xfrm>
        </p:spPr>
        <p:txBody>
          <a:bodyPr/>
          <a:lstStyle/>
          <a:p>
            <a:r>
              <a:rPr lang="en-GB" dirty="0" smtClean="0"/>
              <a:t>Cost of trade decreased</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465" y="1089462"/>
            <a:ext cx="8841401" cy="5210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400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Increase role for containers</a:t>
            </a:r>
            <a:endParaRPr lang="en-GB" dirty="0"/>
          </a:p>
        </p:txBody>
      </p:sp>
      <p:pic>
        <p:nvPicPr>
          <p:cNvPr id="6146" name="Picture 2" descr="http://static.seekingalpha.com/uploads/2009/6/11/saupload_k8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700808"/>
            <a:ext cx="2857500"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63952" y="1772817"/>
            <a:ext cx="3888432" cy="4401205"/>
          </a:xfrm>
          <a:prstGeom prst="rect">
            <a:avLst/>
          </a:prstGeom>
          <a:noFill/>
        </p:spPr>
        <p:txBody>
          <a:bodyPr wrap="square" rtlCol="0">
            <a:spAutoFit/>
          </a:bodyPr>
          <a:lstStyle/>
          <a:p>
            <a:r>
              <a:rPr lang="en-GB" sz="2800" dirty="0"/>
              <a:t>"One of the most significant, yet least noticed, economic developments of the last few decades…  Containerization  slashed the cost of transporting goods around the world and made the boom in global trade possible”</a:t>
            </a:r>
          </a:p>
        </p:txBody>
      </p:sp>
    </p:spTree>
    <p:extLst>
      <p:ext uri="{BB962C8B-B14F-4D97-AF65-F5344CB8AC3E}">
        <p14:creationId xmlns:p14="http://schemas.microsoft.com/office/powerpoint/2010/main" val="2500766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0338"/>
            <a:ext cx="9144000" cy="892399"/>
          </a:xfrm>
        </p:spPr>
        <p:txBody>
          <a:bodyPr>
            <a:normAutofit fontScale="90000"/>
          </a:bodyPr>
          <a:lstStyle/>
          <a:p>
            <a:r>
              <a:rPr lang="en-GB" dirty="0" smtClean="0"/>
              <a:t>Containers, increase in less than 50 years</a:t>
            </a:r>
            <a:endParaRPr lang="en-GB" dirty="0"/>
          </a:p>
        </p:txBody>
      </p:sp>
      <p:sp>
        <p:nvSpPr>
          <p:cNvPr id="4" name="AutoShape 2" descr="https://sites.google.com/site/jgasturias2/_/rsrc/1352249035690/shipping-containers/container%20ports%20through%20time.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sites.google.com/site/jgasturias2/_/rsrc/1352249035690/shipping-containers/container%20ports%20through%20time.jp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221" y="1052736"/>
            <a:ext cx="9433048" cy="51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971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Outline</a:t>
            </a:r>
            <a:endParaRPr lang="it-IT" dirty="0"/>
          </a:p>
        </p:txBody>
      </p:sp>
      <p:sp>
        <p:nvSpPr>
          <p:cNvPr id="3" name="Segnaposto contenuto 2"/>
          <p:cNvSpPr>
            <a:spLocks noGrp="1"/>
          </p:cNvSpPr>
          <p:nvPr>
            <p:ph idx="1"/>
          </p:nvPr>
        </p:nvSpPr>
        <p:spPr>
          <a:xfrm>
            <a:off x="373487" y="1506828"/>
            <a:ext cx="10980313" cy="4670135"/>
          </a:xfrm>
        </p:spPr>
        <p:txBody>
          <a:bodyPr>
            <a:normAutofit/>
          </a:bodyPr>
          <a:lstStyle/>
          <a:p>
            <a:pPr algn="just"/>
            <a:endParaRPr lang="it-IT" sz="3600" dirty="0"/>
          </a:p>
          <a:p>
            <a:pPr algn="just"/>
            <a:r>
              <a:rPr lang="it-IT" sz="3600" dirty="0" err="1" smtClean="0"/>
              <a:t>Summary</a:t>
            </a:r>
            <a:r>
              <a:rPr lang="it-IT" sz="3600" dirty="0" smtClean="0"/>
              <a:t> of last </a:t>
            </a:r>
            <a:r>
              <a:rPr lang="it-IT" sz="3600" dirty="0" err="1" smtClean="0"/>
              <a:t>lecture</a:t>
            </a:r>
            <a:endParaRPr lang="it-IT" sz="3600" dirty="0"/>
          </a:p>
          <a:p>
            <a:pPr algn="just"/>
            <a:endParaRPr lang="it-IT" sz="3600" dirty="0"/>
          </a:p>
          <a:p>
            <a:pPr algn="just"/>
            <a:r>
              <a:rPr lang="it-IT" sz="3600" dirty="0"/>
              <a:t>The </a:t>
            </a:r>
            <a:r>
              <a:rPr lang="it-IT" sz="3600" dirty="0" err="1"/>
              <a:t>gravity</a:t>
            </a:r>
            <a:r>
              <a:rPr lang="it-IT" sz="3600" dirty="0"/>
              <a:t> </a:t>
            </a:r>
            <a:r>
              <a:rPr lang="it-IT" sz="3600" dirty="0" err="1"/>
              <a:t>model</a:t>
            </a:r>
            <a:r>
              <a:rPr lang="it-IT" sz="3600" dirty="0"/>
              <a:t> </a:t>
            </a:r>
          </a:p>
          <a:p>
            <a:pPr algn="just"/>
            <a:endParaRPr lang="it-IT" sz="3600" dirty="0"/>
          </a:p>
          <a:p>
            <a:pPr algn="just"/>
            <a:r>
              <a:rPr lang="it-IT" sz="3600" dirty="0" err="1"/>
              <a:t>Challenges</a:t>
            </a:r>
            <a:r>
              <a:rPr lang="it-IT" sz="3600" dirty="0"/>
              <a:t> </a:t>
            </a:r>
            <a:r>
              <a:rPr lang="it-IT" sz="3600" dirty="0" err="1"/>
              <a:t>of</a:t>
            </a:r>
            <a:r>
              <a:rPr lang="it-IT" sz="3600" dirty="0"/>
              <a:t> </a:t>
            </a:r>
            <a:r>
              <a:rPr lang="it-IT" sz="3600" dirty="0" err="1"/>
              <a:t>heterogenous</a:t>
            </a:r>
            <a:r>
              <a:rPr lang="it-IT" sz="3600" dirty="0"/>
              <a:t> </a:t>
            </a:r>
            <a:r>
              <a:rPr lang="it-IT" sz="3600" dirty="0" err="1"/>
              <a:t>firms</a:t>
            </a:r>
            <a:r>
              <a:rPr lang="it-IT" sz="3600" dirty="0"/>
              <a:t> (</a:t>
            </a:r>
            <a:r>
              <a:rPr lang="it-IT" sz="3600" dirty="0" err="1"/>
              <a:t>empirics</a:t>
            </a:r>
            <a:r>
              <a:rPr lang="it-IT" sz="3600" dirty="0"/>
              <a:t>)</a:t>
            </a:r>
          </a:p>
          <a:p>
            <a:pPr algn="just"/>
            <a:endParaRPr lang="it-IT" dirty="0" smtClean="0"/>
          </a:p>
        </p:txBody>
      </p:sp>
    </p:spTree>
    <p:extLst>
      <p:ext uri="{BB962C8B-B14F-4D97-AF65-F5344CB8AC3E}">
        <p14:creationId xmlns:p14="http://schemas.microsoft.com/office/powerpoint/2010/main" val="4217099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agcs.allianz.com/assets/Infographics/ContainerSize-InsuredVesselsGrowth-Infograph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9436" y="0"/>
            <a:ext cx="7218933" cy="658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687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er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3" y="178876"/>
            <a:ext cx="4902109" cy="667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791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23" y="210579"/>
            <a:ext cx="10515600" cy="1090188"/>
          </a:xfrm>
        </p:spPr>
        <p:txBody>
          <a:bodyPr>
            <a:normAutofit/>
          </a:bodyPr>
          <a:lstStyle/>
          <a:p>
            <a:r>
              <a:rPr lang="en-GB" b="1" dirty="0"/>
              <a:t>Who trades with whom? The gravity </a:t>
            </a:r>
            <a:r>
              <a:rPr lang="en-GB" b="1" dirty="0" smtClean="0"/>
              <a:t>model</a:t>
            </a:r>
            <a:endParaRPr lang="en-GB" dirty="0"/>
          </a:p>
        </p:txBody>
      </p:sp>
      <p:pic>
        <p:nvPicPr>
          <p:cNvPr id="4" name="Picture 2" descr="http://the-international-investor.com/wp-content/uploads/2013/05/BarclaysGlobalTradeFlows20022012.png"/>
          <p:cNvPicPr>
            <a:picLocks noChangeAspect="1" noChangeArrowheads="1"/>
          </p:cNvPicPr>
          <p:nvPr/>
        </p:nvPicPr>
        <p:blipFill rotWithShape="1">
          <a:blip r:embed="rId2">
            <a:extLst>
              <a:ext uri="{28A0092B-C50C-407E-A947-70E740481C1C}">
                <a14:useLocalDpi xmlns:a14="http://schemas.microsoft.com/office/drawing/2010/main" val="0"/>
              </a:ext>
            </a:extLst>
          </a:blip>
          <a:srcRect t="-50666" b="50666"/>
          <a:stretch/>
        </p:blipFill>
        <p:spPr bwMode="auto">
          <a:xfrm>
            <a:off x="2135560" y="-3483769"/>
            <a:ext cx="7992888" cy="1000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627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The gravity model</a:t>
            </a:r>
            <a:endParaRPr lang="en-GB" dirty="0">
              <a:solidFill>
                <a:schemeClr val="bg1"/>
              </a:solidFill>
            </a:endParaRPr>
          </a:p>
        </p:txBody>
      </p:sp>
      <p:pic>
        <p:nvPicPr>
          <p:cNvPr id="6146" name="Picture 2" descr="https://c2.staticflickr.com/6/5014/5565715448_9aae51c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9" y="1628800"/>
            <a:ext cx="5832647" cy="431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974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a:t>
            </a:r>
            <a:r>
              <a:rPr lang="en-GB" dirty="0"/>
              <a:t>gravity </a:t>
            </a:r>
            <a:r>
              <a:rPr lang="en-GB" dirty="0" smtClean="0"/>
              <a:t>model</a:t>
            </a:r>
            <a:endParaRPr lang="en-GB" dirty="0"/>
          </a:p>
        </p:txBody>
      </p:sp>
      <p:sp>
        <p:nvSpPr>
          <p:cNvPr id="3" name="Content Placeholder 2"/>
          <p:cNvSpPr>
            <a:spLocks noGrp="1"/>
          </p:cNvSpPr>
          <p:nvPr>
            <p:ph idx="1"/>
          </p:nvPr>
        </p:nvSpPr>
        <p:spPr/>
        <p:txBody>
          <a:bodyPr/>
          <a:lstStyle/>
          <a:p>
            <a:r>
              <a:rPr lang="en-US" altLang="en-US" dirty="0" smtClean="0"/>
              <a:t>Newton’s Law: </a:t>
            </a:r>
            <a:r>
              <a:rPr lang="en-GB" altLang="en-US" dirty="0" smtClean="0"/>
              <a:t>Any </a:t>
            </a:r>
            <a:r>
              <a:rPr lang="en-GB" altLang="en-US" dirty="0"/>
              <a:t>two bodies in the universe attract each other with a force that is directly proportional to the product of their masses and inversely proportional to the square of the distance between them.</a:t>
            </a:r>
            <a:endParaRPr lang="en-US" altLang="en-US" dirty="0"/>
          </a:p>
          <a:p>
            <a:endParaRPr lang="en-GB" dirty="0"/>
          </a:p>
        </p:txBody>
      </p:sp>
      <p:pic>
        <p:nvPicPr>
          <p:cNvPr id="15362" name="Picture 2" descr="Diagram of two masses attracting one anothe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000"/>
                    </a14:imgEffect>
                  </a14:imgLayer>
                </a14:imgProps>
              </a:ext>
              <a:ext uri="{28A0092B-C50C-407E-A947-70E740481C1C}">
                <a14:useLocalDpi xmlns:a14="http://schemas.microsoft.com/office/drawing/2010/main" val="0"/>
              </a:ext>
            </a:extLst>
          </a:blip>
          <a:srcRect/>
          <a:stretch>
            <a:fillRect/>
          </a:stretch>
        </p:blipFill>
        <p:spPr bwMode="auto">
          <a:xfrm>
            <a:off x="4943872" y="4365104"/>
            <a:ext cx="3096344" cy="2167442"/>
          </a:xfrm>
          <a:prstGeom prst="rect">
            <a:avLst/>
          </a:prstGeom>
          <a:solidFill>
            <a:schemeClr val="bg1"/>
          </a:solidFill>
        </p:spPr>
      </p:pic>
    </p:spTree>
    <p:extLst>
      <p:ext uri="{BB962C8B-B14F-4D97-AF65-F5344CB8AC3E}">
        <p14:creationId xmlns:p14="http://schemas.microsoft.com/office/powerpoint/2010/main" val="1656442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gravity model</a:t>
            </a:r>
            <a:endParaRPr lang="en-GB" dirty="0"/>
          </a:p>
        </p:txBody>
      </p:sp>
      <p:sp>
        <p:nvSpPr>
          <p:cNvPr id="3" name="Content Placeholder 2"/>
          <p:cNvSpPr>
            <a:spLocks noGrp="1"/>
          </p:cNvSpPr>
          <p:nvPr>
            <p:ph idx="1"/>
          </p:nvPr>
        </p:nvSpPr>
        <p:spPr/>
        <p:txBody>
          <a:bodyPr>
            <a:normAutofit/>
          </a:bodyPr>
          <a:lstStyle/>
          <a:p>
            <a:r>
              <a:rPr lang="en-GB" altLang="en-US" dirty="0" smtClean="0"/>
              <a:t>The gravity model also explains international trade!</a:t>
            </a:r>
          </a:p>
          <a:p>
            <a:r>
              <a:rPr lang="en-GB" altLang="en-US" dirty="0" smtClean="0"/>
              <a:t>Size (GDP) and </a:t>
            </a:r>
            <a:r>
              <a:rPr lang="en-GB" altLang="en-US" dirty="0"/>
              <a:t>d</a:t>
            </a:r>
            <a:r>
              <a:rPr lang="en-GB" altLang="en-US" dirty="0" smtClean="0"/>
              <a:t>istance determine </a:t>
            </a:r>
            <a:r>
              <a:rPr lang="en-GB" altLang="en-US" dirty="0"/>
              <a:t>bilateral </a:t>
            </a:r>
            <a:r>
              <a:rPr lang="en-GB" altLang="en-US" dirty="0" smtClean="0"/>
              <a:t>trade across countries</a:t>
            </a:r>
          </a:p>
          <a:p>
            <a:r>
              <a:rPr lang="en-US" altLang="ko-KR" b="1" dirty="0">
                <a:solidFill>
                  <a:srgbClr val="FF0000"/>
                </a:solidFill>
                <a:ea typeface="굴림" pitchFamily="50" charset="-127"/>
              </a:rPr>
              <a:t>Distance matters for trade</a:t>
            </a:r>
          </a:p>
          <a:p>
            <a:r>
              <a:rPr lang="en-US" altLang="ko-KR" dirty="0" smtClean="0">
                <a:ea typeface="굴림" pitchFamily="50" charset="-127"/>
              </a:rPr>
              <a:t>As mentioned above, this model is consistent </a:t>
            </a:r>
            <a:r>
              <a:rPr lang="en-US" altLang="ko-KR" dirty="0">
                <a:ea typeface="굴림" pitchFamily="50" charset="-127"/>
              </a:rPr>
              <a:t>with both new trade theory and old trade theory</a:t>
            </a:r>
          </a:p>
          <a:p>
            <a:r>
              <a:rPr lang="en-US" altLang="ko-KR" dirty="0">
                <a:ea typeface="굴림" pitchFamily="50" charset="-127"/>
              </a:rPr>
              <a:t>Theory has helped refine the gravity relationship</a:t>
            </a:r>
          </a:p>
          <a:p>
            <a:r>
              <a:rPr lang="en-US" altLang="ko-KR" dirty="0">
                <a:ea typeface="굴림" pitchFamily="50" charset="-127"/>
              </a:rPr>
              <a:t>Gravity can be used to test other hypotheses even if we don’t know what drives gravity</a:t>
            </a:r>
            <a:endParaRPr lang="it-IT" dirty="0"/>
          </a:p>
          <a:p>
            <a:endParaRPr lang="en-GB" altLang="en-US" dirty="0" smtClean="0"/>
          </a:p>
          <a:p>
            <a:endParaRPr lang="en-GB" altLang="en-US" dirty="0"/>
          </a:p>
          <a:p>
            <a:endParaRPr lang="en-GB" dirty="0"/>
          </a:p>
        </p:txBody>
      </p:sp>
    </p:spTree>
    <p:extLst>
      <p:ext uri="{BB962C8B-B14F-4D97-AF65-F5344CB8AC3E}">
        <p14:creationId xmlns:p14="http://schemas.microsoft.com/office/powerpoint/2010/main" val="2189091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sz="half" idx="1"/>
          </p:nvPr>
        </p:nvSpPr>
        <p:spPr>
          <a:xfrm>
            <a:off x="2208213" y="1341438"/>
            <a:ext cx="7993062" cy="4824412"/>
          </a:xfrm>
        </p:spPr>
        <p:txBody>
          <a:bodyPr>
            <a:normAutofit/>
          </a:bodyPr>
          <a:lstStyle/>
          <a:p>
            <a:r>
              <a:rPr lang="en-US" altLang="ko-KR">
                <a:ea typeface="굴림" pitchFamily="50" charset="-127"/>
              </a:rPr>
              <a:t>Newton’s “Law of Universal Gravitation” (1687): The attractive force (F</a:t>
            </a:r>
            <a:r>
              <a:rPr lang="en-US" altLang="ko-KR" i="1" baseline="-25000">
                <a:ea typeface="굴림" pitchFamily="50" charset="-127"/>
              </a:rPr>
              <a:t>ij</a:t>
            </a:r>
            <a:r>
              <a:rPr lang="en-US" altLang="ko-KR">
                <a:ea typeface="굴림" pitchFamily="50" charset="-127"/>
              </a:rPr>
              <a:t>) between </a:t>
            </a:r>
            <a:r>
              <a:rPr lang="en-US" altLang="ko-KR" i="1">
                <a:ea typeface="굴림" pitchFamily="50" charset="-127"/>
              </a:rPr>
              <a:t>i</a:t>
            </a:r>
            <a:r>
              <a:rPr lang="en-US" altLang="ko-KR">
                <a:ea typeface="굴림" pitchFamily="50" charset="-127"/>
              </a:rPr>
              <a:t> and </a:t>
            </a:r>
            <a:r>
              <a:rPr lang="en-US" altLang="ko-KR" i="1">
                <a:ea typeface="굴림" pitchFamily="50" charset="-127"/>
              </a:rPr>
              <a:t>j</a:t>
            </a:r>
          </a:p>
          <a:p>
            <a:endParaRPr lang="en-US" altLang="ko-KR">
              <a:ea typeface="굴림" pitchFamily="50" charset="-127"/>
            </a:endParaRPr>
          </a:p>
          <a:p>
            <a:endParaRPr lang="en-US" altLang="ko-KR">
              <a:ea typeface="굴림" pitchFamily="50" charset="-127"/>
            </a:endParaRPr>
          </a:p>
          <a:p>
            <a:endParaRPr lang="en-US" altLang="ko-KR">
              <a:ea typeface="굴림" pitchFamily="50" charset="-127"/>
            </a:endParaRPr>
          </a:p>
          <a:p>
            <a:r>
              <a:rPr lang="en-US" altLang="ko-KR">
                <a:ea typeface="굴림" pitchFamily="50" charset="-127"/>
              </a:rPr>
              <a:t>M</a:t>
            </a:r>
            <a:r>
              <a:rPr lang="en-US" altLang="ko-KR" i="1" baseline="-25000">
                <a:ea typeface="굴림" pitchFamily="50" charset="-127"/>
              </a:rPr>
              <a:t>i</a:t>
            </a:r>
            <a:r>
              <a:rPr lang="en-US" altLang="ko-KR">
                <a:ea typeface="굴림" pitchFamily="50" charset="-127"/>
              </a:rPr>
              <a:t>, M</a:t>
            </a:r>
            <a:r>
              <a:rPr lang="en-US" altLang="ko-KR" i="1" baseline="-25000">
                <a:ea typeface="굴림" pitchFamily="50" charset="-127"/>
              </a:rPr>
              <a:t>j</a:t>
            </a:r>
            <a:r>
              <a:rPr lang="en-US" altLang="ko-KR">
                <a:ea typeface="굴림" pitchFamily="50" charset="-127"/>
              </a:rPr>
              <a:t> are the masses</a:t>
            </a:r>
            <a:endParaRPr lang="en-US" altLang="ko-KR" i="1">
              <a:ea typeface="굴림" pitchFamily="50" charset="-127"/>
            </a:endParaRPr>
          </a:p>
          <a:p>
            <a:r>
              <a:rPr lang="en-US" altLang="ko-KR">
                <a:ea typeface="굴림" pitchFamily="50" charset="-127"/>
              </a:rPr>
              <a:t>D is distance between two objects</a:t>
            </a:r>
          </a:p>
          <a:p>
            <a:r>
              <a:rPr lang="en-US" altLang="ko-KR">
                <a:ea typeface="굴림" pitchFamily="50" charset="-127"/>
              </a:rPr>
              <a:t>G is gravitational constant</a:t>
            </a:r>
          </a:p>
        </p:txBody>
      </p:sp>
      <p:sp>
        <p:nvSpPr>
          <p:cNvPr id="59394" name="Rectangle 2"/>
          <p:cNvSpPr>
            <a:spLocks noGrp="1" noChangeArrowheads="1"/>
          </p:cNvSpPr>
          <p:nvPr>
            <p:ph type="title"/>
          </p:nvPr>
        </p:nvSpPr>
        <p:spPr/>
        <p:txBody>
          <a:bodyPr>
            <a:normAutofit/>
          </a:bodyPr>
          <a:lstStyle/>
          <a:p>
            <a:r>
              <a:rPr lang="en-US" altLang="ko-KR" sz="4000" b="1" dirty="0">
                <a:ea typeface="굴림" pitchFamily="50" charset="-127"/>
              </a:rPr>
              <a:t>From Newton…</a:t>
            </a:r>
          </a:p>
        </p:txBody>
      </p:sp>
      <p:grpSp>
        <p:nvGrpSpPr>
          <p:cNvPr id="59415" name="Group 23"/>
          <p:cNvGrpSpPr>
            <a:grpSpLocks/>
          </p:cNvGrpSpPr>
          <p:nvPr/>
        </p:nvGrpSpPr>
        <p:grpSpPr bwMode="auto">
          <a:xfrm>
            <a:off x="4295775" y="2400301"/>
            <a:ext cx="3011488" cy="1376363"/>
            <a:chOff x="1890" y="1554"/>
            <a:chExt cx="2065" cy="1067"/>
          </a:xfrm>
        </p:grpSpPr>
        <p:sp>
          <p:nvSpPr>
            <p:cNvPr id="59409" name="AutoShape 17"/>
            <p:cNvSpPr>
              <a:spLocks noChangeArrowheads="1"/>
            </p:cNvSpPr>
            <p:nvPr/>
          </p:nvSpPr>
          <p:spPr bwMode="gray">
            <a:xfrm>
              <a:off x="1890" y="1554"/>
              <a:ext cx="2065" cy="1044"/>
            </a:xfrm>
            <a:prstGeom prst="roundRect">
              <a:avLst>
                <a:gd name="adj" fmla="val 16667"/>
              </a:avLst>
            </a:prstGeom>
            <a:gradFill rotWithShape="1">
              <a:gsLst>
                <a:gs pos="0">
                  <a:srgbClr val="80D4F2"/>
                </a:gs>
                <a:gs pos="100000">
                  <a:srgbClr val="3CA1E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aphicFrame>
          <p:nvGraphicFramePr>
            <p:cNvPr id="59399" name="Object 7"/>
            <p:cNvGraphicFramePr>
              <a:graphicFrameLocks noChangeAspect="1"/>
            </p:cNvGraphicFramePr>
            <p:nvPr/>
          </p:nvGraphicFramePr>
          <p:xfrm>
            <a:off x="1948" y="1570"/>
            <a:ext cx="1930" cy="1051"/>
          </p:xfrm>
          <a:graphic>
            <a:graphicData uri="http://schemas.openxmlformats.org/presentationml/2006/ole">
              <mc:AlternateContent xmlns:mc="http://schemas.openxmlformats.org/markup-compatibility/2006">
                <mc:Choice xmlns:v="urn:schemas-microsoft-com:vml" Requires="v">
                  <p:oleObj spid="_x0000_s17417" name="Equation" r:id="rId3" imgW="901440" imgH="482400" progId="Equation.3">
                    <p:embed/>
                  </p:oleObj>
                </mc:Choice>
                <mc:Fallback>
                  <p:oleObj name="Equation" r:id="rId3" imgW="90144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 y="1570"/>
                          <a:ext cx="1930" cy="1051"/>
                        </a:xfrm>
                        <a:prstGeom prst="rect">
                          <a:avLst/>
                        </a:prstGeom>
                        <a:noFill/>
                        <a:ln>
                          <a:noFill/>
                        </a:ln>
                        <a:effectLst/>
                        <a:extLst>
                          <a:ext uri="{909E8E84-426E-40DD-AFC4-6F175D3DCCD1}">
                            <a14:hiddenFill xmlns:a14="http://schemas.microsoft.com/office/drawing/2010/main">
                              <a:solidFill>
                                <a:srgbClr val="BCBCD2">
                                  <a:alpha val="85001"/>
                                </a:srgbClr>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9411" name="Oval 19"/>
          <p:cNvSpPr>
            <a:spLocks noChangeArrowheads="1"/>
          </p:cNvSpPr>
          <p:nvPr/>
        </p:nvSpPr>
        <p:spPr bwMode="gray">
          <a:xfrm>
            <a:off x="6540500" y="5394326"/>
            <a:ext cx="1284288" cy="1274763"/>
          </a:xfrm>
          <a:prstGeom prst="ellipse">
            <a:avLst/>
          </a:prstGeom>
          <a:gradFill rotWithShape="1">
            <a:gsLst>
              <a:gs pos="0">
                <a:schemeClr val="accent1"/>
              </a:gs>
              <a:gs pos="100000">
                <a:schemeClr val="accent1">
                  <a:gamma/>
                  <a:shade val="27451"/>
                  <a:invGamma/>
                </a:schemeClr>
              </a:gs>
            </a:gsLst>
            <a:lin ang="5400000" scaled="1"/>
          </a:gradFill>
          <a:ln>
            <a:noFill/>
          </a:ln>
          <a:effectLst>
            <a:outerShdw dist="107763" dir="2700000" algn="ctr" rotWithShape="0">
              <a:srgbClr val="000000">
                <a:alpha val="50000"/>
              </a:srgbClr>
            </a:outerShdw>
          </a:effectLst>
          <a:extLst>
            <a:ext uri="{91240B29-F687-4F45-9708-019B960494DF}">
              <a14:hiddenLine xmlns:a14="http://schemas.microsoft.com/office/drawing/2010/main" w="28575">
                <a:solidFill>
                  <a:schemeClr val="bg1"/>
                </a:solidFill>
                <a:round/>
                <a:headEnd/>
                <a:tailEnd/>
              </a14:hiddenLine>
            </a:ext>
          </a:extLst>
        </p:spPr>
        <p:txBody>
          <a:bodyPr wrap="none" anchor="ctr"/>
          <a:lstStyle/>
          <a:p>
            <a:pPr algn="ctr"/>
            <a:endParaRPr lang="it-IT" altLang="it-IT">
              <a:solidFill>
                <a:schemeClr val="bg1"/>
              </a:solidFill>
            </a:endParaRPr>
          </a:p>
        </p:txBody>
      </p:sp>
      <p:sp>
        <p:nvSpPr>
          <p:cNvPr id="59412" name="Oval 20"/>
          <p:cNvSpPr>
            <a:spLocks noChangeArrowheads="1"/>
          </p:cNvSpPr>
          <p:nvPr/>
        </p:nvSpPr>
        <p:spPr bwMode="gray">
          <a:xfrm>
            <a:off x="9204325" y="5394326"/>
            <a:ext cx="1284288" cy="1274763"/>
          </a:xfrm>
          <a:prstGeom prst="ellipse">
            <a:avLst/>
          </a:prstGeom>
          <a:gradFill rotWithShape="1">
            <a:gsLst>
              <a:gs pos="0">
                <a:srgbClr val="D476D6"/>
              </a:gs>
              <a:gs pos="100000">
                <a:srgbClr val="D476D6">
                  <a:gamma/>
                  <a:shade val="27451"/>
                  <a:invGamma/>
                </a:srgbClr>
              </a:gs>
            </a:gsLst>
            <a:lin ang="5400000" scaled="1"/>
          </a:gradFill>
          <a:ln>
            <a:noFill/>
          </a:ln>
          <a:effectLst>
            <a:outerShdw dist="107763" dir="2700000" algn="ctr" rotWithShape="0">
              <a:srgbClr val="000000">
                <a:alpha val="50000"/>
              </a:srgbClr>
            </a:outerShdw>
          </a:effectLst>
          <a:extLst>
            <a:ext uri="{91240B29-F687-4F45-9708-019B960494DF}">
              <a14:hiddenLine xmlns:a14="http://schemas.microsoft.com/office/drawing/2010/main" w="28575">
                <a:solidFill>
                  <a:schemeClr val="bg1"/>
                </a:solidFill>
                <a:round/>
                <a:headEnd/>
                <a:tailEnd/>
              </a14:hiddenLine>
            </a:ext>
          </a:extLst>
        </p:spPr>
        <p:txBody>
          <a:bodyPr wrap="none" anchor="ctr"/>
          <a:lstStyle/>
          <a:p>
            <a:pPr algn="ctr"/>
            <a:endParaRPr lang="it-IT" altLang="it-IT">
              <a:solidFill>
                <a:schemeClr val="bg1"/>
              </a:solidFill>
            </a:endParaRPr>
          </a:p>
        </p:txBody>
      </p:sp>
      <p:sp>
        <p:nvSpPr>
          <p:cNvPr id="59413" name="Text Box 21"/>
          <p:cNvSpPr txBox="1">
            <a:spLocks noChangeArrowheads="1"/>
          </p:cNvSpPr>
          <p:nvPr/>
        </p:nvSpPr>
        <p:spPr bwMode="gray">
          <a:xfrm>
            <a:off x="9672639" y="5516563"/>
            <a:ext cx="492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r>
              <a:rPr lang="en-US" altLang="ko-KR" b="1" i="1">
                <a:latin typeface="Verdana" pitchFamily="34" charset="0"/>
              </a:rPr>
              <a:t>Mj</a:t>
            </a:r>
          </a:p>
        </p:txBody>
      </p:sp>
      <p:sp>
        <p:nvSpPr>
          <p:cNvPr id="59414" name="Text Box 22"/>
          <p:cNvSpPr txBox="1">
            <a:spLocks noChangeArrowheads="1"/>
          </p:cNvSpPr>
          <p:nvPr/>
        </p:nvSpPr>
        <p:spPr bwMode="gray">
          <a:xfrm>
            <a:off x="6989764" y="5516563"/>
            <a:ext cx="477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a:spAutoFit/>
          </a:bodyPr>
          <a:lstStyle/>
          <a:p>
            <a:pPr eaLnBrk="0" hangingPunct="0"/>
            <a:r>
              <a:rPr lang="en-US" altLang="ko-KR" b="1" i="1">
                <a:latin typeface="Verdana" pitchFamily="34" charset="0"/>
              </a:rPr>
              <a:t>Mi</a:t>
            </a:r>
          </a:p>
        </p:txBody>
      </p:sp>
      <p:sp>
        <p:nvSpPr>
          <p:cNvPr id="59416" name="Line 24"/>
          <p:cNvSpPr>
            <a:spLocks noChangeShapeType="1"/>
          </p:cNvSpPr>
          <p:nvPr/>
        </p:nvSpPr>
        <p:spPr bwMode="auto">
          <a:xfrm>
            <a:off x="7248525" y="6021388"/>
            <a:ext cx="863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417" name="Line 25"/>
          <p:cNvSpPr>
            <a:spLocks noChangeShapeType="1"/>
          </p:cNvSpPr>
          <p:nvPr/>
        </p:nvSpPr>
        <p:spPr bwMode="auto">
          <a:xfrm>
            <a:off x="8975725" y="6021388"/>
            <a:ext cx="86360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418" name="Line 26"/>
          <p:cNvSpPr>
            <a:spLocks noChangeShapeType="1"/>
          </p:cNvSpPr>
          <p:nvPr/>
        </p:nvSpPr>
        <p:spPr bwMode="auto">
          <a:xfrm>
            <a:off x="7319964" y="6035675"/>
            <a:ext cx="23764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420" name="Arc 28"/>
          <p:cNvSpPr>
            <a:spLocks/>
          </p:cNvSpPr>
          <p:nvPr/>
        </p:nvSpPr>
        <p:spPr bwMode="auto">
          <a:xfrm rot="8292544">
            <a:off x="7551738" y="5156200"/>
            <a:ext cx="1928812" cy="1728788"/>
          </a:xfrm>
          <a:custGeom>
            <a:avLst/>
            <a:gdLst>
              <a:gd name="G0" fmla="+- 257 0 0"/>
              <a:gd name="G1" fmla="+- 21600 0 0"/>
              <a:gd name="G2" fmla="+- 21600 0 0"/>
              <a:gd name="T0" fmla="*/ 0 w 21857"/>
              <a:gd name="T1" fmla="*/ 2 h 21600"/>
              <a:gd name="T2" fmla="*/ 21857 w 21857"/>
              <a:gd name="T3" fmla="*/ 21600 h 21600"/>
              <a:gd name="T4" fmla="*/ 257 w 21857"/>
              <a:gd name="T5" fmla="*/ 21600 h 21600"/>
            </a:gdLst>
            <a:ahLst/>
            <a:cxnLst>
              <a:cxn ang="0">
                <a:pos x="T0" y="T1"/>
              </a:cxn>
              <a:cxn ang="0">
                <a:pos x="T2" y="T3"/>
              </a:cxn>
              <a:cxn ang="0">
                <a:pos x="T4" y="T5"/>
              </a:cxn>
            </a:cxnLst>
            <a:rect l="0" t="0" r="r" b="b"/>
            <a:pathLst>
              <a:path w="21857" h="21600" fill="none" extrusionOk="0">
                <a:moveTo>
                  <a:pt x="-1" y="1"/>
                </a:moveTo>
                <a:cubicBezTo>
                  <a:pt x="85" y="0"/>
                  <a:pt x="171" y="-1"/>
                  <a:pt x="257" y="0"/>
                </a:cubicBezTo>
                <a:cubicBezTo>
                  <a:pt x="12186" y="0"/>
                  <a:pt x="21857" y="9670"/>
                  <a:pt x="21857" y="21600"/>
                </a:cubicBezTo>
              </a:path>
              <a:path w="21857" h="21600" stroke="0" extrusionOk="0">
                <a:moveTo>
                  <a:pt x="-1" y="1"/>
                </a:moveTo>
                <a:cubicBezTo>
                  <a:pt x="85" y="0"/>
                  <a:pt x="171" y="-1"/>
                  <a:pt x="257" y="0"/>
                </a:cubicBezTo>
                <a:cubicBezTo>
                  <a:pt x="12186" y="0"/>
                  <a:pt x="21857" y="9670"/>
                  <a:pt x="21857" y="21600"/>
                </a:cubicBezTo>
                <a:lnTo>
                  <a:pt x="257" y="21600"/>
                </a:lnTo>
                <a:close/>
              </a:path>
            </a:pathLst>
          </a:cu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9421" name="Text Box 29"/>
          <p:cNvSpPr txBox="1">
            <a:spLocks noChangeArrowheads="1"/>
          </p:cNvSpPr>
          <p:nvPr/>
        </p:nvSpPr>
        <p:spPr bwMode="auto">
          <a:xfrm>
            <a:off x="8267700" y="6230938"/>
            <a:ext cx="330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b="1" i="1"/>
              <a:t>D</a:t>
            </a:r>
          </a:p>
        </p:txBody>
      </p:sp>
      <p:sp>
        <p:nvSpPr>
          <p:cNvPr id="59422" name="Text Box 30"/>
          <p:cNvSpPr txBox="1">
            <a:spLocks noChangeArrowheads="1"/>
          </p:cNvSpPr>
          <p:nvPr/>
        </p:nvSpPr>
        <p:spPr bwMode="auto">
          <a:xfrm>
            <a:off x="8256588" y="5661025"/>
            <a:ext cx="290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b="1" i="1">
                <a:solidFill>
                  <a:srgbClr val="FFFF00"/>
                </a:solidFill>
              </a:rPr>
              <a:t>F</a:t>
            </a:r>
          </a:p>
        </p:txBody>
      </p:sp>
    </p:spTree>
    <p:extLst>
      <p:ext uri="{BB962C8B-B14F-4D97-AF65-F5344CB8AC3E}">
        <p14:creationId xmlns:p14="http://schemas.microsoft.com/office/powerpoint/2010/main" val="1357469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sz="half" idx="1"/>
          </p:nvPr>
        </p:nvSpPr>
        <p:spPr>
          <a:xfrm>
            <a:off x="2640013" y="1412876"/>
            <a:ext cx="7300912" cy="4537075"/>
          </a:xfrm>
        </p:spPr>
        <p:txBody>
          <a:bodyPr>
            <a:normAutofit fontScale="92500" lnSpcReduction="10000"/>
          </a:bodyPr>
          <a:lstStyle/>
          <a:p>
            <a:pPr>
              <a:lnSpc>
                <a:spcPct val="90000"/>
              </a:lnSpc>
            </a:pPr>
            <a:r>
              <a:rPr lang="en-US" altLang="ko-KR">
                <a:ea typeface="굴림" pitchFamily="50" charset="-127"/>
              </a:rPr>
              <a:t>Model many social interactions (migration, tourism, trade, FDI)</a:t>
            </a:r>
          </a:p>
          <a:p>
            <a:pPr>
              <a:lnSpc>
                <a:spcPct val="90000"/>
              </a:lnSpc>
            </a:pPr>
            <a:endParaRPr lang="en-US" altLang="ko-KR">
              <a:ea typeface="굴림" pitchFamily="50" charset="-127"/>
            </a:endParaRPr>
          </a:p>
          <a:p>
            <a:pPr>
              <a:lnSpc>
                <a:spcPct val="90000"/>
              </a:lnSpc>
            </a:pPr>
            <a:endParaRPr lang="en-US" altLang="ko-KR">
              <a:ea typeface="굴림" pitchFamily="50" charset="-127"/>
            </a:endParaRPr>
          </a:p>
          <a:p>
            <a:pPr>
              <a:lnSpc>
                <a:spcPct val="90000"/>
              </a:lnSpc>
            </a:pPr>
            <a:endParaRPr lang="en-US" altLang="ko-KR">
              <a:ea typeface="굴림" pitchFamily="50" charset="-127"/>
            </a:endParaRPr>
          </a:p>
          <a:p>
            <a:pPr>
              <a:lnSpc>
                <a:spcPct val="90000"/>
              </a:lnSpc>
            </a:pPr>
            <a:endParaRPr lang="en-US" altLang="ko-KR">
              <a:ea typeface="굴림" pitchFamily="50" charset="-127"/>
            </a:endParaRPr>
          </a:p>
          <a:p>
            <a:pPr>
              <a:lnSpc>
                <a:spcPct val="90000"/>
              </a:lnSpc>
            </a:pPr>
            <a:endParaRPr lang="en-US" altLang="ko-KR">
              <a:ea typeface="굴림" pitchFamily="50" charset="-127"/>
            </a:endParaRPr>
          </a:p>
          <a:p>
            <a:pPr>
              <a:lnSpc>
                <a:spcPct val="90000"/>
              </a:lnSpc>
            </a:pPr>
            <a:r>
              <a:rPr lang="en-US" altLang="ko-KR">
                <a:ea typeface="굴림" pitchFamily="50" charset="-127"/>
              </a:rPr>
              <a:t>F</a:t>
            </a:r>
            <a:r>
              <a:rPr lang="en-US" altLang="ko-KR" i="1" baseline="-25000">
                <a:ea typeface="굴림" pitchFamily="50" charset="-127"/>
              </a:rPr>
              <a:t>ij</a:t>
            </a:r>
            <a:r>
              <a:rPr lang="en-US" altLang="ko-KR">
                <a:ea typeface="굴림" pitchFamily="50" charset="-127"/>
              </a:rPr>
              <a:t> is the flow from </a:t>
            </a:r>
            <a:r>
              <a:rPr lang="en-US" altLang="ko-KR" i="1">
                <a:ea typeface="굴림" pitchFamily="50" charset="-127"/>
              </a:rPr>
              <a:t>i</a:t>
            </a:r>
            <a:r>
              <a:rPr lang="en-US" altLang="ko-KR">
                <a:ea typeface="굴림" pitchFamily="50" charset="-127"/>
              </a:rPr>
              <a:t> to </a:t>
            </a:r>
            <a:r>
              <a:rPr lang="en-US" altLang="ko-KR" i="1">
                <a:ea typeface="굴림" pitchFamily="50" charset="-127"/>
              </a:rPr>
              <a:t>j</a:t>
            </a:r>
          </a:p>
          <a:p>
            <a:pPr>
              <a:lnSpc>
                <a:spcPct val="90000"/>
              </a:lnSpc>
            </a:pPr>
            <a:r>
              <a:rPr lang="en-US" altLang="ko-KR">
                <a:ea typeface="굴림" pitchFamily="50" charset="-127"/>
              </a:rPr>
              <a:t>M’s are measure of economic mass</a:t>
            </a:r>
          </a:p>
          <a:p>
            <a:pPr>
              <a:lnSpc>
                <a:spcPct val="90000"/>
              </a:lnSpc>
            </a:pPr>
            <a:r>
              <a:rPr lang="en-US" altLang="ko-KR">
                <a:ea typeface="굴림" pitchFamily="50" charset="-127"/>
              </a:rPr>
              <a:t>D is the distance</a:t>
            </a:r>
          </a:p>
        </p:txBody>
      </p:sp>
      <p:sp>
        <p:nvSpPr>
          <p:cNvPr id="62469" name="AutoShape 5"/>
          <p:cNvSpPr>
            <a:spLocks noChangeArrowheads="1"/>
          </p:cNvSpPr>
          <p:nvPr/>
        </p:nvSpPr>
        <p:spPr bwMode="gray">
          <a:xfrm>
            <a:off x="4308475" y="2479676"/>
            <a:ext cx="3659188" cy="1825625"/>
          </a:xfrm>
          <a:prstGeom prst="roundRect">
            <a:avLst>
              <a:gd name="adj" fmla="val 16667"/>
            </a:avLst>
          </a:prstGeom>
          <a:gradFill rotWithShape="1">
            <a:gsLst>
              <a:gs pos="0">
                <a:srgbClr val="80D4F2"/>
              </a:gs>
              <a:gs pos="100000">
                <a:srgbClr val="3CA1E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66" name="Rectangle 2"/>
          <p:cNvSpPr>
            <a:spLocks noGrp="1" noChangeArrowheads="1"/>
          </p:cNvSpPr>
          <p:nvPr>
            <p:ph type="title"/>
          </p:nvPr>
        </p:nvSpPr>
        <p:spPr/>
        <p:txBody>
          <a:bodyPr/>
          <a:lstStyle/>
          <a:p>
            <a:r>
              <a:rPr lang="en-US" altLang="ko-KR" b="1" dirty="0" smtClean="0">
                <a:ea typeface="굴림" pitchFamily="50" charset="-127"/>
              </a:rPr>
              <a:t>To today’s Economists….</a:t>
            </a:r>
            <a:endParaRPr lang="en-US" altLang="ko-KR" b="1" dirty="0">
              <a:ea typeface="굴림" pitchFamily="50" charset="-127"/>
            </a:endParaRPr>
          </a:p>
        </p:txBody>
      </p:sp>
      <p:graphicFrame>
        <p:nvGraphicFramePr>
          <p:cNvPr id="62468" name="Object 4"/>
          <p:cNvGraphicFramePr>
            <a:graphicFrameLocks noGrp="1" noChangeAspect="1"/>
          </p:cNvGraphicFramePr>
          <p:nvPr>
            <p:ph sz="half" idx="2"/>
          </p:nvPr>
        </p:nvGraphicFramePr>
        <p:xfrm>
          <a:off x="4430714" y="2565400"/>
          <a:ext cx="3455987" cy="1714500"/>
        </p:xfrm>
        <a:graphic>
          <a:graphicData uri="http://schemas.openxmlformats.org/presentationml/2006/ole">
            <mc:AlternateContent xmlns:mc="http://schemas.openxmlformats.org/markup-compatibility/2006">
              <mc:Choice xmlns:v="urn:schemas-microsoft-com:vml" Requires="v">
                <p:oleObj spid="_x0000_s18441" name="Equation" r:id="rId3" imgW="1041120" imgH="507960" progId="Equation.3">
                  <p:embed/>
                </p:oleObj>
              </mc:Choice>
              <mc:Fallback>
                <p:oleObj name="Equation" r:id="rId3" imgW="104112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0714" y="2565400"/>
                        <a:ext cx="3455987" cy="1714500"/>
                      </a:xfrm>
                      <a:prstGeom prst="rect">
                        <a:avLst/>
                      </a:prstGeom>
                      <a:noFill/>
                      <a:ln>
                        <a:noFill/>
                      </a:ln>
                      <a:effectLst/>
                      <a:extLst>
                        <a:ext uri="{909E8E84-426E-40DD-AFC4-6F175D3DCCD1}">
                          <a14:hiddenFill xmlns:a14="http://schemas.microsoft.com/office/drawing/2010/main">
                            <a:solidFill>
                              <a:srgbClr val="BCBCD2">
                                <a:alpha val="85001"/>
                              </a:srgbClr>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82251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5" name="AutoShape 13"/>
          <p:cNvSpPr>
            <a:spLocks noChangeArrowheads="1"/>
          </p:cNvSpPr>
          <p:nvPr/>
        </p:nvSpPr>
        <p:spPr bwMode="gray">
          <a:xfrm>
            <a:off x="2003425" y="2794001"/>
            <a:ext cx="8413750" cy="982663"/>
          </a:xfrm>
          <a:prstGeom prst="roundRect">
            <a:avLst>
              <a:gd name="adj" fmla="val 16667"/>
            </a:avLst>
          </a:prstGeom>
          <a:gradFill rotWithShape="1">
            <a:gsLst>
              <a:gs pos="0">
                <a:srgbClr val="80D4F2"/>
              </a:gs>
              <a:gs pos="100000">
                <a:srgbClr val="3CA1E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4274" name="Rectangle 2"/>
          <p:cNvSpPr>
            <a:spLocks noGrp="1" noChangeArrowheads="1"/>
          </p:cNvSpPr>
          <p:nvPr>
            <p:ph type="title"/>
          </p:nvPr>
        </p:nvSpPr>
        <p:spPr>
          <a:xfrm>
            <a:off x="1847529" y="188640"/>
            <a:ext cx="8402529" cy="1008112"/>
          </a:xfrm>
        </p:spPr>
        <p:txBody>
          <a:bodyPr>
            <a:noAutofit/>
          </a:bodyPr>
          <a:lstStyle/>
          <a:p>
            <a:r>
              <a:rPr lang="en-US" altLang="ko-KR" sz="4000" b="1" dirty="0">
                <a:ea typeface="굴림" pitchFamily="50" charset="-127"/>
              </a:rPr>
              <a:t>Estimation of the Gravity Equation</a:t>
            </a:r>
          </a:p>
        </p:txBody>
      </p:sp>
      <p:sp>
        <p:nvSpPr>
          <p:cNvPr id="54275" name="Rectangle 3"/>
          <p:cNvSpPr>
            <a:spLocks noGrp="1" noChangeArrowheads="1"/>
          </p:cNvSpPr>
          <p:nvPr>
            <p:ph type="body" sz="half" idx="1"/>
          </p:nvPr>
        </p:nvSpPr>
        <p:spPr>
          <a:xfrm>
            <a:off x="2208213" y="2060576"/>
            <a:ext cx="7200900" cy="931863"/>
          </a:xfrm>
        </p:spPr>
        <p:txBody>
          <a:bodyPr/>
          <a:lstStyle/>
          <a:p>
            <a:r>
              <a:rPr lang="en-US" altLang="ko-KR">
                <a:ea typeface="굴림" pitchFamily="50" charset="-127"/>
              </a:rPr>
              <a:t>Take logs:</a:t>
            </a:r>
          </a:p>
        </p:txBody>
      </p:sp>
      <p:graphicFrame>
        <p:nvGraphicFramePr>
          <p:cNvPr id="54283" name="Object 11"/>
          <p:cNvGraphicFramePr>
            <a:graphicFrameLocks noGrp="1" noChangeAspect="1"/>
          </p:cNvGraphicFramePr>
          <p:nvPr>
            <p:ph sz="half" idx="2"/>
          </p:nvPr>
        </p:nvGraphicFramePr>
        <p:xfrm>
          <a:off x="2187575" y="2924175"/>
          <a:ext cx="8134350" cy="757238"/>
        </p:xfrm>
        <a:graphic>
          <a:graphicData uri="http://schemas.openxmlformats.org/presentationml/2006/ole">
            <mc:AlternateContent xmlns:mc="http://schemas.openxmlformats.org/markup-compatibility/2006">
              <mc:Choice xmlns:v="urn:schemas-microsoft-com:vml" Requires="v">
                <p:oleObj spid="_x0000_s19465" name="Equation" r:id="rId3" imgW="2628720" imgH="241200" progId="Equation.3">
                  <p:embed/>
                </p:oleObj>
              </mc:Choice>
              <mc:Fallback>
                <p:oleObj name="Equation" r:id="rId3" imgW="262872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75" y="2924175"/>
                        <a:ext cx="8134350" cy="757238"/>
                      </a:xfrm>
                      <a:prstGeom prst="rect">
                        <a:avLst/>
                      </a:prstGeom>
                      <a:noFill/>
                      <a:ln>
                        <a:noFill/>
                      </a:ln>
                      <a:effectLst/>
                      <a:extLst>
                        <a:ext uri="{909E8E84-426E-40DD-AFC4-6F175D3DCCD1}">
                          <a14:hiddenFill xmlns:a14="http://schemas.microsoft.com/office/drawing/2010/main">
                            <a:solidFill>
                              <a:srgbClr val="BCBCD2">
                                <a:alpha val="85001"/>
                              </a:srgbClr>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6545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ko-KR" dirty="0">
                <a:solidFill>
                  <a:schemeClr val="bg1"/>
                </a:solidFill>
                <a:ea typeface="굴림" pitchFamily="50" charset="-127"/>
              </a:rPr>
              <a:t>The </a:t>
            </a:r>
            <a:r>
              <a:rPr lang="en-US" altLang="ko-KR" dirty="0" smtClean="0">
                <a:ea typeface="굴림" pitchFamily="50" charset="-127"/>
              </a:rPr>
              <a:t>Role </a:t>
            </a:r>
            <a:r>
              <a:rPr lang="en-US" altLang="ko-KR" dirty="0">
                <a:ea typeface="굴림" pitchFamily="50" charset="-127"/>
              </a:rPr>
              <a:t>of economic mass</a:t>
            </a:r>
          </a:p>
        </p:txBody>
      </p:sp>
      <p:sp>
        <p:nvSpPr>
          <p:cNvPr id="36867" name="Rectangle 3"/>
          <p:cNvSpPr>
            <a:spLocks noGrp="1" noChangeArrowheads="1"/>
          </p:cNvSpPr>
          <p:nvPr>
            <p:ph type="body" idx="1"/>
          </p:nvPr>
        </p:nvSpPr>
        <p:spPr/>
        <p:txBody>
          <a:bodyPr/>
          <a:lstStyle/>
          <a:p>
            <a:r>
              <a:rPr lang="en-US" altLang="ko-KR">
                <a:ea typeface="굴림" pitchFamily="50" charset="-127"/>
              </a:rPr>
              <a:t>Usually measured using GDP</a:t>
            </a:r>
          </a:p>
          <a:p>
            <a:r>
              <a:rPr lang="en-US" altLang="ko-KR">
                <a:ea typeface="굴림" pitchFamily="50" charset="-127"/>
              </a:rPr>
              <a:t>Most theoretical explanations predict coefficient equal to one</a:t>
            </a:r>
          </a:p>
          <a:p>
            <a:r>
              <a:rPr lang="en-US" altLang="ko-KR">
                <a:ea typeface="굴림" pitchFamily="50" charset="-127"/>
              </a:rPr>
              <a:t>Estimates often not </a:t>
            </a:r>
            <a:r>
              <a:rPr lang="en-US" altLang="ko-KR" i="1">
                <a:ea typeface="굴림" pitchFamily="50" charset="-127"/>
              </a:rPr>
              <a:t>significantly</a:t>
            </a:r>
            <a:r>
              <a:rPr lang="en-US" altLang="ko-KR">
                <a:ea typeface="굴림" pitchFamily="50" charset="-127"/>
              </a:rPr>
              <a:t> different from 1, but range is from 0.7 to 1.1</a:t>
            </a:r>
          </a:p>
        </p:txBody>
      </p:sp>
    </p:spTree>
    <p:extLst>
      <p:ext uri="{BB962C8B-B14F-4D97-AF65-F5344CB8AC3E}">
        <p14:creationId xmlns:p14="http://schemas.microsoft.com/office/powerpoint/2010/main" val="243745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274638"/>
            <a:ext cx="8229600" cy="868362"/>
          </a:xfrm>
        </p:spPr>
        <p:txBody>
          <a:bodyPr/>
          <a:lstStyle/>
          <a:p>
            <a:r>
              <a:rPr lang="en-GB" b="1" dirty="0" smtClean="0"/>
              <a:t>Summary: </a:t>
            </a:r>
            <a:r>
              <a:rPr lang="en-GB" b="1" dirty="0" err="1" smtClean="0"/>
              <a:t>Ricardian</a:t>
            </a:r>
            <a:r>
              <a:rPr lang="en-GB" b="1" dirty="0" smtClean="0"/>
              <a:t> Model in pills</a:t>
            </a:r>
            <a:endParaRPr lang="en-US" b="1" dirty="0" smtClean="0"/>
          </a:p>
        </p:txBody>
      </p:sp>
      <p:sp>
        <p:nvSpPr>
          <p:cNvPr id="9219" name="Rectangle 3"/>
          <p:cNvSpPr>
            <a:spLocks noGrp="1" noChangeArrowheads="1"/>
          </p:cNvSpPr>
          <p:nvPr>
            <p:ph type="body" idx="1"/>
          </p:nvPr>
        </p:nvSpPr>
        <p:spPr>
          <a:xfrm>
            <a:off x="1981200" y="1268414"/>
            <a:ext cx="8229600" cy="5329237"/>
          </a:xfrm>
        </p:spPr>
        <p:txBody>
          <a:bodyPr/>
          <a:lstStyle/>
          <a:p>
            <a:pPr>
              <a:buFontTx/>
              <a:buNone/>
            </a:pPr>
            <a:r>
              <a:rPr lang="en-GB" b="1" dirty="0" smtClean="0">
                <a:solidFill>
                  <a:srgbClr val="FF0000"/>
                </a:solidFill>
              </a:rPr>
              <a:t>Comparative Advantage (technology based)</a:t>
            </a:r>
          </a:p>
          <a:p>
            <a:pPr>
              <a:buFontTx/>
              <a:buNone/>
            </a:pPr>
            <a:r>
              <a:rPr lang="en-GB" dirty="0" smtClean="0"/>
              <a:t>	- distinct from </a:t>
            </a:r>
            <a:r>
              <a:rPr lang="en-GB" b="1" dirty="0" smtClean="0">
                <a:solidFill>
                  <a:srgbClr val="FF0000"/>
                </a:solidFill>
              </a:rPr>
              <a:t>absolute advantage </a:t>
            </a:r>
            <a:r>
              <a:rPr lang="en-GB" i="1" dirty="0" smtClean="0"/>
              <a:t>(Smith)</a:t>
            </a:r>
          </a:p>
          <a:p>
            <a:pPr>
              <a:buFontTx/>
              <a:buNone/>
            </a:pPr>
            <a:r>
              <a:rPr lang="en-GB" dirty="0" smtClean="0"/>
              <a:t>	- all countries can compete/trade (if wages low enough)</a:t>
            </a:r>
          </a:p>
          <a:p>
            <a:pPr>
              <a:buFontTx/>
              <a:buNone/>
            </a:pPr>
            <a:r>
              <a:rPr lang="en-GB" dirty="0" smtClean="0"/>
              <a:t>	- </a:t>
            </a:r>
            <a:r>
              <a:rPr lang="en-GB" b="1" dirty="0" smtClean="0">
                <a:solidFill>
                  <a:srgbClr val="FF0000"/>
                </a:solidFill>
              </a:rPr>
              <a:t>all can gain from trade</a:t>
            </a:r>
          </a:p>
          <a:p>
            <a:pPr>
              <a:buFontTx/>
              <a:buNone/>
            </a:pPr>
            <a:r>
              <a:rPr lang="en-GB" dirty="0" smtClean="0"/>
              <a:t>	- </a:t>
            </a:r>
            <a:r>
              <a:rPr lang="en-GB" dirty="0" smtClean="0">
                <a:solidFill>
                  <a:srgbClr val="FF0000"/>
                </a:solidFill>
              </a:rPr>
              <a:t>smaller countries tend to “gain more”</a:t>
            </a:r>
          </a:p>
          <a:p>
            <a:pPr>
              <a:buFontTx/>
              <a:buNone/>
            </a:pPr>
            <a:r>
              <a:rPr lang="en-GB" dirty="0" smtClean="0"/>
              <a:t>But</a:t>
            </a:r>
          </a:p>
          <a:p>
            <a:pPr>
              <a:buFontTx/>
              <a:buNone/>
            </a:pPr>
            <a:r>
              <a:rPr lang="en-GB" dirty="0" smtClean="0"/>
              <a:t>	- </a:t>
            </a:r>
            <a:r>
              <a:rPr lang="en-GB" dirty="0" smtClean="0">
                <a:solidFill>
                  <a:srgbClr val="FF0000"/>
                </a:solidFill>
              </a:rPr>
              <a:t>complete specialisation</a:t>
            </a:r>
          </a:p>
          <a:p>
            <a:pPr>
              <a:buFontTx/>
              <a:buNone/>
            </a:pPr>
            <a:r>
              <a:rPr lang="en-GB" dirty="0" smtClean="0"/>
              <a:t>	- no internal income distribution</a:t>
            </a:r>
            <a:endParaRPr lang="en-US" dirty="0" smtClean="0"/>
          </a:p>
        </p:txBody>
      </p:sp>
    </p:spTree>
    <p:extLst>
      <p:ext uri="{BB962C8B-B14F-4D97-AF65-F5344CB8AC3E}">
        <p14:creationId xmlns:p14="http://schemas.microsoft.com/office/powerpoint/2010/main" val="1067243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ko-KR" dirty="0">
                <a:ea typeface="굴림" pitchFamily="50" charset="-127"/>
              </a:rPr>
              <a:t>The role of distance</a:t>
            </a:r>
          </a:p>
        </p:txBody>
      </p:sp>
      <p:sp>
        <p:nvSpPr>
          <p:cNvPr id="37891" name="Rectangle 3"/>
          <p:cNvSpPr>
            <a:spLocks noGrp="1" noChangeArrowheads="1"/>
          </p:cNvSpPr>
          <p:nvPr>
            <p:ph type="body" idx="1"/>
          </p:nvPr>
        </p:nvSpPr>
        <p:spPr/>
        <p:txBody>
          <a:bodyPr/>
          <a:lstStyle/>
          <a:p>
            <a:r>
              <a:rPr lang="en-US" altLang="ko-KR" dirty="0">
                <a:ea typeface="굴림" pitchFamily="50" charset="-127"/>
              </a:rPr>
              <a:t>Distance usually measured using great circle distance based on latitude and longitude</a:t>
            </a:r>
          </a:p>
          <a:p>
            <a:r>
              <a:rPr lang="en-US" altLang="ko-KR" dirty="0">
                <a:ea typeface="굴림" pitchFamily="50" charset="-127"/>
              </a:rPr>
              <a:t>Head (2000) averages results from 62 regressions in eight papers, for sample years ranging from 1928 to 1995</a:t>
            </a:r>
          </a:p>
          <a:p>
            <a:pPr lvl="1"/>
            <a:r>
              <a:rPr lang="en-US" altLang="ko-KR" sz="3200" b="1" dirty="0">
                <a:ea typeface="굴림" pitchFamily="50" charset="-127"/>
              </a:rPr>
              <a:t>Average distance effect is 1.01</a:t>
            </a:r>
          </a:p>
          <a:p>
            <a:pPr lvl="1"/>
            <a:r>
              <a:rPr lang="en-US" altLang="ko-KR" sz="3200" b="1" dirty="0">
                <a:ea typeface="굴림" pitchFamily="50" charset="-127"/>
              </a:rPr>
              <a:t>Doubling distance halves trade</a:t>
            </a:r>
          </a:p>
        </p:txBody>
      </p:sp>
    </p:spTree>
    <p:extLst>
      <p:ext uri="{BB962C8B-B14F-4D97-AF65-F5344CB8AC3E}">
        <p14:creationId xmlns:p14="http://schemas.microsoft.com/office/powerpoint/2010/main" val="395775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ko-KR" dirty="0">
                <a:ea typeface="굴림" pitchFamily="50" charset="-127"/>
              </a:rPr>
              <a:t>Distance and trade costs</a:t>
            </a:r>
          </a:p>
        </p:txBody>
      </p:sp>
      <p:sp>
        <p:nvSpPr>
          <p:cNvPr id="38915" name="Rectangle 3"/>
          <p:cNvSpPr>
            <a:spLocks noGrp="1" noChangeArrowheads="1"/>
          </p:cNvSpPr>
          <p:nvPr>
            <p:ph type="body" idx="1"/>
          </p:nvPr>
        </p:nvSpPr>
        <p:spPr/>
        <p:txBody>
          <a:bodyPr/>
          <a:lstStyle/>
          <a:p>
            <a:r>
              <a:rPr lang="en-US" altLang="ko-KR" dirty="0">
                <a:ea typeface="굴림" pitchFamily="50" charset="-127"/>
              </a:rPr>
              <a:t>Trade costs:</a:t>
            </a:r>
          </a:p>
          <a:p>
            <a:pPr lvl="1"/>
            <a:r>
              <a:rPr lang="en-US" altLang="ko-KR" sz="3200" b="1" dirty="0">
                <a:ea typeface="굴림" pitchFamily="50" charset="-127"/>
              </a:rPr>
              <a:t>Direct (transport)</a:t>
            </a:r>
          </a:p>
          <a:p>
            <a:pPr lvl="1"/>
            <a:r>
              <a:rPr lang="en-US" altLang="ko-KR" sz="3200" b="1" dirty="0">
                <a:ea typeface="굴림" pitchFamily="50" charset="-127"/>
              </a:rPr>
              <a:t>Indirect (government policy</a:t>
            </a:r>
            <a:r>
              <a:rPr lang="en-US" altLang="ko-KR" dirty="0">
                <a:ea typeface="굴림" pitchFamily="50" charset="-127"/>
              </a:rPr>
              <a:t>; language)</a:t>
            </a:r>
          </a:p>
          <a:p>
            <a:r>
              <a:rPr lang="en-US" altLang="ko-KR" dirty="0">
                <a:ea typeface="굴림" pitchFamily="50" charset="-127"/>
              </a:rPr>
              <a:t>Is distance just capturing the effect of trade costs (acting as a </a:t>
            </a:r>
            <a:r>
              <a:rPr lang="en-US" altLang="ko-KR" i="1" dirty="0">
                <a:ea typeface="굴림" pitchFamily="50" charset="-127"/>
              </a:rPr>
              <a:t>proxy</a:t>
            </a:r>
            <a:r>
              <a:rPr lang="en-US" altLang="ko-KR" dirty="0">
                <a:ea typeface="굴림" pitchFamily="50" charset="-127"/>
              </a:rPr>
              <a:t>) or does it play an additional role?</a:t>
            </a:r>
          </a:p>
        </p:txBody>
      </p:sp>
    </p:spTree>
    <p:extLst>
      <p:ext uri="{BB962C8B-B14F-4D97-AF65-F5344CB8AC3E}">
        <p14:creationId xmlns:p14="http://schemas.microsoft.com/office/powerpoint/2010/main" val="141872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3"/>
          <p:cNvSpPr>
            <a:spLocks noGrp="1"/>
          </p:cNvSpPr>
          <p:nvPr>
            <p:ph type="sldNum" sz="quarter" idx="4294967295"/>
          </p:nvPr>
        </p:nvSpPr>
        <p:spPr bwMode="auto">
          <a:xfrm>
            <a:off x="8686800" y="6248400"/>
            <a:ext cx="1752600" cy="457200"/>
          </a:xfrm>
          <a:prstGeom prst="rect">
            <a:avLst/>
          </a:prstGeom>
          <a:noFill/>
          <a:ln>
            <a:miter lim="800000"/>
            <a:headEnd/>
            <a:tailEnd/>
          </a:ln>
        </p:spPr>
        <p:txBody>
          <a:bodyPr/>
          <a:lstStyle/>
          <a:p>
            <a:r>
              <a:rPr lang="en-US"/>
              <a:t>2-</a:t>
            </a:r>
            <a:fld id="{5EA89B34-7663-43CB-AE30-BE757ECE95C1}" type="slidenum">
              <a:rPr lang="en-US"/>
              <a:pPr/>
              <a:t>32</a:t>
            </a:fld>
            <a:endParaRPr lang="en-CA"/>
          </a:p>
        </p:txBody>
      </p:sp>
      <p:sp>
        <p:nvSpPr>
          <p:cNvPr id="10242" name="Rectangle 2"/>
          <p:cNvSpPr>
            <a:spLocks noGrp="1" noChangeArrowheads="1"/>
          </p:cNvSpPr>
          <p:nvPr>
            <p:ph type="title"/>
          </p:nvPr>
        </p:nvSpPr>
        <p:spPr/>
        <p:txBody>
          <a:bodyPr>
            <a:normAutofit/>
          </a:bodyPr>
          <a:lstStyle/>
          <a:p>
            <a:pPr>
              <a:defRPr/>
            </a:pPr>
            <a:r>
              <a:rPr sz="4000" b="1" dirty="0"/>
              <a:t>Size Matters: The Gravity Model (cont.)</a:t>
            </a:r>
          </a:p>
        </p:txBody>
      </p:sp>
      <p:sp>
        <p:nvSpPr>
          <p:cNvPr id="10243" name="Rectangle 3"/>
          <p:cNvSpPr>
            <a:spLocks noGrp="1" noChangeArrowheads="1"/>
          </p:cNvSpPr>
          <p:nvPr>
            <p:ph type="body" idx="1"/>
          </p:nvPr>
        </p:nvSpPr>
        <p:spPr>
          <a:xfrm>
            <a:off x="2484438" y="1614488"/>
            <a:ext cx="8183562" cy="4913312"/>
          </a:xfrm>
        </p:spPr>
        <p:txBody>
          <a:bodyPr/>
          <a:lstStyle/>
          <a:p>
            <a:pPr>
              <a:spcBef>
                <a:spcPct val="50000"/>
              </a:spcBef>
            </a:pPr>
            <a:r>
              <a:rPr lang="en-US" dirty="0" smtClean="0"/>
              <a:t>In fact, the size of an economy is </a:t>
            </a:r>
            <a:br>
              <a:rPr lang="en-US" dirty="0" smtClean="0"/>
            </a:br>
            <a:r>
              <a:rPr lang="en-US" dirty="0" smtClean="0"/>
              <a:t>directly related to the volume of imports </a:t>
            </a:r>
            <a:br>
              <a:rPr lang="en-US" dirty="0" smtClean="0"/>
            </a:br>
            <a:r>
              <a:rPr lang="en-US" dirty="0" smtClean="0"/>
              <a:t>and exports.</a:t>
            </a:r>
          </a:p>
          <a:p>
            <a:pPr lvl="1">
              <a:spcBef>
                <a:spcPct val="50000"/>
              </a:spcBef>
            </a:pPr>
            <a:r>
              <a:rPr lang="en-US" dirty="0" smtClean="0"/>
              <a:t>Larger economies produce more goods and services, so they have more to sell in the </a:t>
            </a:r>
            <a:br>
              <a:rPr lang="en-US" dirty="0" smtClean="0"/>
            </a:br>
            <a:r>
              <a:rPr lang="en-US" dirty="0" smtClean="0"/>
              <a:t>export market.</a:t>
            </a:r>
          </a:p>
          <a:p>
            <a:pPr lvl="1">
              <a:spcBef>
                <a:spcPct val="50000"/>
              </a:spcBef>
            </a:pPr>
            <a:r>
              <a:rPr lang="en-US" dirty="0" smtClean="0"/>
              <a:t>Larger economies generate more income from the goods and services sold, so people are able to buy more imports.</a:t>
            </a:r>
          </a:p>
        </p:txBody>
      </p:sp>
    </p:spTree>
    <p:extLst>
      <p:ext uri="{BB962C8B-B14F-4D97-AF65-F5344CB8AC3E}">
        <p14:creationId xmlns:p14="http://schemas.microsoft.com/office/powerpoint/2010/main" val="1171309514"/>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t>
            </a:r>
            <a:r>
              <a:rPr lang="en-GB" dirty="0"/>
              <a:t>The gravity model</a:t>
            </a:r>
            <a:r>
              <a:rPr lang="en-GB" dirty="0" smtClean="0"/>
              <a:t>”</a:t>
            </a:r>
            <a:endParaRPr lang="en-GB" dirty="0"/>
          </a:p>
        </p:txBody>
      </p:sp>
      <p:sp>
        <p:nvSpPr>
          <p:cNvPr id="3" name="Content Placeholder 2"/>
          <p:cNvSpPr>
            <a:spLocks noGrp="1"/>
          </p:cNvSpPr>
          <p:nvPr>
            <p:ph idx="1"/>
          </p:nvPr>
        </p:nvSpPr>
        <p:spPr/>
        <p:txBody>
          <a:bodyPr>
            <a:normAutofit/>
          </a:bodyPr>
          <a:lstStyle/>
          <a:p>
            <a:r>
              <a:rPr lang="en-GB" b="1" dirty="0" smtClean="0"/>
              <a:t>Gravity </a:t>
            </a:r>
            <a:r>
              <a:rPr lang="en-GB" b="1" dirty="0"/>
              <a:t>Law</a:t>
            </a:r>
            <a:r>
              <a:rPr lang="en-GB" dirty="0"/>
              <a:t>: </a:t>
            </a:r>
            <a:r>
              <a:rPr lang="en-GB" i="1" dirty="0"/>
              <a:t>Holding constant the product of two countries’ sizes, their bilateral </a:t>
            </a:r>
            <a:r>
              <a:rPr lang="en-GB" i="1" dirty="0" smtClean="0"/>
              <a:t>trade will</a:t>
            </a:r>
            <a:r>
              <a:rPr lang="en-GB" i="1" dirty="0"/>
              <a:t>, on average, be inversely proportional to the distance between them</a:t>
            </a:r>
            <a:r>
              <a:rPr lang="en-GB" i="1" dirty="0" smtClean="0"/>
              <a:t>.</a:t>
            </a:r>
          </a:p>
        </p:txBody>
      </p:sp>
    </p:spTree>
    <p:extLst>
      <p:ext uri="{BB962C8B-B14F-4D97-AF65-F5344CB8AC3E}">
        <p14:creationId xmlns:p14="http://schemas.microsoft.com/office/powerpoint/2010/main" val="2004291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gravity model</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726" y="1484784"/>
            <a:ext cx="9231082" cy="520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084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gravity model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556793"/>
            <a:ext cx="8568952" cy="4909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969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gravity </a:t>
            </a:r>
            <a:r>
              <a:rPr lang="en-GB" dirty="0" smtClean="0"/>
              <a:t>model</a:t>
            </a:r>
            <a:endParaRPr lang="en-GB" dirty="0"/>
          </a:p>
        </p:txBody>
      </p:sp>
      <p:sp>
        <p:nvSpPr>
          <p:cNvPr id="3" name="Content Placeholder 2"/>
          <p:cNvSpPr>
            <a:spLocks noGrp="1"/>
          </p:cNvSpPr>
          <p:nvPr>
            <p:ph idx="1"/>
          </p:nvPr>
        </p:nvSpPr>
        <p:spPr/>
        <p:txBody>
          <a:bodyPr>
            <a:normAutofit/>
          </a:bodyPr>
          <a:lstStyle/>
          <a:p>
            <a:r>
              <a:rPr lang="en-GB" dirty="0" smtClean="0">
                <a:solidFill>
                  <a:schemeClr val="bg1"/>
                </a:solidFill>
              </a:rPr>
              <a:t>Has globalization brought the </a:t>
            </a:r>
            <a:r>
              <a:rPr lang="en-GB" dirty="0">
                <a:solidFill>
                  <a:schemeClr val="bg1"/>
                </a:solidFill>
              </a:rPr>
              <a:t>death of </a:t>
            </a:r>
            <a:r>
              <a:rPr lang="en-GB" dirty="0" smtClean="0">
                <a:solidFill>
                  <a:schemeClr val="bg1"/>
                </a:solidFill>
              </a:rPr>
              <a:t>distance?</a:t>
            </a:r>
          </a:p>
        </p:txBody>
      </p:sp>
      <p:pic>
        <p:nvPicPr>
          <p:cNvPr id="1026" name="Picture 2" descr="http://www.thomaslfriedman.com/sites/default/files/jackets/the_world_is_fl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8" y="2492897"/>
            <a:ext cx="2755624" cy="4137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51f5cLAPYjL._SY344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680" y="2996953"/>
            <a:ext cx="213360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039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border effect</a:t>
            </a:r>
            <a:endParaRPr lang="en-GB" dirty="0"/>
          </a:p>
        </p:txBody>
      </p:sp>
      <p:sp>
        <p:nvSpPr>
          <p:cNvPr id="3" name="Content Placeholder 2"/>
          <p:cNvSpPr>
            <a:spLocks noGrp="1"/>
          </p:cNvSpPr>
          <p:nvPr>
            <p:ph idx="1"/>
          </p:nvPr>
        </p:nvSpPr>
        <p:spPr/>
        <p:txBody>
          <a:bodyPr>
            <a:normAutofit/>
          </a:bodyPr>
          <a:lstStyle/>
          <a:p>
            <a:r>
              <a:rPr lang="en-GB" b="1" dirty="0" smtClean="0">
                <a:solidFill>
                  <a:srgbClr val="FF0000"/>
                </a:solidFill>
              </a:rPr>
              <a:t>Trade between countries is harder than trade between regions within a country</a:t>
            </a:r>
          </a:p>
          <a:p>
            <a:r>
              <a:rPr lang="en-GB" dirty="0" smtClean="0"/>
              <a:t>Economists have coined how harder it is “the border effect”, as it involves crossing an international border</a:t>
            </a:r>
          </a:p>
          <a:p>
            <a:r>
              <a:rPr lang="en-GB" dirty="0" smtClean="0"/>
              <a:t>The </a:t>
            </a:r>
            <a:r>
              <a:rPr lang="en-GB" dirty="0"/>
              <a:t>border effect is the empirical regularity that trade is much higher within countries than across </a:t>
            </a:r>
            <a:r>
              <a:rPr lang="en-GB" dirty="0" smtClean="0"/>
              <a:t>country borders</a:t>
            </a:r>
            <a:endParaRPr lang="en-GB" dirty="0"/>
          </a:p>
        </p:txBody>
      </p:sp>
    </p:spTree>
    <p:extLst>
      <p:ext uri="{BB962C8B-B14F-4D97-AF65-F5344CB8AC3E}">
        <p14:creationId xmlns:p14="http://schemas.microsoft.com/office/powerpoint/2010/main" val="1552818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border effect</a:t>
            </a:r>
            <a:endParaRPr lang="en-GB" dirty="0"/>
          </a:p>
        </p:txBody>
      </p:sp>
      <p:sp>
        <p:nvSpPr>
          <p:cNvPr id="3" name="Content Placeholder 2"/>
          <p:cNvSpPr>
            <a:spLocks noGrp="1"/>
          </p:cNvSpPr>
          <p:nvPr>
            <p:ph idx="1"/>
          </p:nvPr>
        </p:nvSpPr>
        <p:spPr/>
        <p:txBody>
          <a:bodyPr/>
          <a:lstStyle/>
          <a:p>
            <a:r>
              <a:rPr lang="en-GB" dirty="0" smtClean="0"/>
              <a:t>Example:</a:t>
            </a:r>
          </a:p>
          <a:p>
            <a:pPr lvl="1"/>
            <a:r>
              <a:rPr lang="en-GB" dirty="0" smtClean="0"/>
              <a:t>Do US States and Canadian provinces trade as much between them when goods have to cross the border?</a:t>
            </a:r>
          </a:p>
          <a:p>
            <a:pPr lvl="1"/>
            <a:r>
              <a:rPr lang="en-GB" dirty="0" smtClean="0"/>
              <a:t>We can answer this question by looking at how </a:t>
            </a:r>
            <a:r>
              <a:rPr lang="en-GB" dirty="0"/>
              <a:t>much </a:t>
            </a:r>
            <a:r>
              <a:rPr lang="en-GB" dirty="0" smtClean="0"/>
              <a:t>Canadian </a:t>
            </a:r>
            <a:r>
              <a:rPr lang="en-GB" dirty="0"/>
              <a:t>provinces and US States at similar distances trade with British </a:t>
            </a:r>
            <a:r>
              <a:rPr lang="en-GB" dirty="0" smtClean="0"/>
              <a:t>Columbia</a:t>
            </a:r>
            <a:endParaRPr lang="en-GB" dirty="0"/>
          </a:p>
          <a:p>
            <a:endParaRPr lang="en-GB" dirty="0"/>
          </a:p>
        </p:txBody>
      </p:sp>
    </p:spTree>
    <p:extLst>
      <p:ext uri="{BB962C8B-B14F-4D97-AF65-F5344CB8AC3E}">
        <p14:creationId xmlns:p14="http://schemas.microsoft.com/office/powerpoint/2010/main" val="24769014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rugman_c02F04"/>
          <p:cNvPicPr preferRelativeResize="0">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135561" y="32970"/>
            <a:ext cx="7995317" cy="658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67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425003" y="1120462"/>
            <a:ext cx="10928797" cy="5056501"/>
          </a:xfrm>
        </p:spPr>
        <p:txBody>
          <a:bodyPr>
            <a:normAutofit/>
          </a:bodyPr>
          <a:lstStyle/>
          <a:p>
            <a:pPr>
              <a:buSzTx/>
            </a:pPr>
            <a:r>
              <a:rPr lang="en-US" altLang="en-US" dirty="0"/>
              <a:t>The </a:t>
            </a:r>
            <a:r>
              <a:rPr lang="en-US" altLang="en-US" dirty="0" err="1"/>
              <a:t>Heckscher</a:t>
            </a:r>
            <a:r>
              <a:rPr lang="en-US" altLang="en-US" dirty="0"/>
              <a:t>-Ohlin model, in which two goods are produced using two factors of production, emphasizes </a:t>
            </a:r>
            <a:r>
              <a:rPr lang="en-US" altLang="en-US" b="1" dirty="0">
                <a:solidFill>
                  <a:srgbClr val="FF0000"/>
                </a:solidFill>
              </a:rPr>
              <a:t>the role of resources in trade</a:t>
            </a:r>
            <a:r>
              <a:rPr lang="en-US" altLang="en-US" dirty="0"/>
              <a:t>.</a:t>
            </a:r>
          </a:p>
          <a:p>
            <a:pPr>
              <a:buSzTx/>
            </a:pPr>
            <a:r>
              <a:rPr lang="en-US" altLang="en-US" b="1" dirty="0">
                <a:solidFill>
                  <a:srgbClr val="FF0000"/>
                </a:solidFill>
              </a:rPr>
              <a:t>A rise in the relative price of the labor-intensive good will shift the distribution of income in favor of labor</a:t>
            </a:r>
            <a:r>
              <a:rPr lang="en-US" altLang="en-US" dirty="0" smtClean="0"/>
              <a:t>:</a:t>
            </a:r>
          </a:p>
          <a:p>
            <a:pPr lvl="1"/>
            <a:r>
              <a:rPr lang="en-US" altLang="en-US" dirty="0"/>
              <a:t>The real wage of labor will rise in terms of both goods, while the real income of landowners will fall in terms of both goods.</a:t>
            </a:r>
          </a:p>
          <a:p>
            <a:r>
              <a:rPr lang="en-US" altLang="en-US" dirty="0" smtClean="0"/>
              <a:t>For </a:t>
            </a:r>
            <a:r>
              <a:rPr lang="en-US" altLang="en-US" dirty="0"/>
              <a:t>any given commodity prices, </a:t>
            </a:r>
            <a:r>
              <a:rPr lang="en-US" altLang="en-US" b="1" dirty="0">
                <a:solidFill>
                  <a:srgbClr val="FF0000"/>
                </a:solidFill>
              </a:rPr>
              <a:t>an increase in a factor of production increases the supply of the good that uses this factor intensively </a:t>
            </a:r>
            <a:r>
              <a:rPr lang="en-US" altLang="en-US" dirty="0"/>
              <a:t>and reduces the supply of the other good</a:t>
            </a:r>
            <a:r>
              <a:rPr lang="en-US" altLang="en-US" dirty="0" smtClean="0"/>
              <a:t>.</a:t>
            </a:r>
            <a:r>
              <a:rPr lang="en-US" altLang="en-US" dirty="0"/>
              <a:t> </a:t>
            </a:r>
            <a:endParaRPr lang="en-US" altLang="en-US" dirty="0" smtClean="0"/>
          </a:p>
          <a:p>
            <a:pPr>
              <a:buClr>
                <a:schemeClr val="tx1"/>
              </a:buClr>
            </a:pPr>
            <a:r>
              <a:rPr lang="en-US" altLang="en-US" sz="2600" dirty="0" smtClean="0"/>
              <a:t>The </a:t>
            </a:r>
            <a:r>
              <a:rPr lang="en-US" altLang="en-US" sz="2600" dirty="0" err="1"/>
              <a:t>Heckscher</a:t>
            </a:r>
            <a:r>
              <a:rPr lang="en-US" altLang="en-US" sz="2600" dirty="0"/>
              <a:t>-Ohlin theorem predicts the following pattern of trade:</a:t>
            </a:r>
          </a:p>
          <a:p>
            <a:pPr lvl="1"/>
            <a:r>
              <a:rPr lang="en-US" altLang="en-US" dirty="0"/>
              <a:t>A country will export that commodity which uses </a:t>
            </a:r>
            <a:r>
              <a:rPr lang="en-US" altLang="en-US" i="1" dirty="0"/>
              <a:t>intensively</a:t>
            </a:r>
            <a:r>
              <a:rPr lang="en-US" altLang="en-US" dirty="0"/>
              <a:t> its </a:t>
            </a:r>
            <a:r>
              <a:rPr lang="en-US" altLang="en-US" i="1" dirty="0"/>
              <a:t>abundant</a:t>
            </a:r>
            <a:r>
              <a:rPr lang="en-US" altLang="en-US" dirty="0"/>
              <a:t> factor and import that commodity which uses </a:t>
            </a:r>
            <a:r>
              <a:rPr lang="en-US" altLang="en-US" i="1" dirty="0"/>
              <a:t>intensively</a:t>
            </a:r>
            <a:r>
              <a:rPr lang="en-US" altLang="en-US" dirty="0"/>
              <a:t> its </a:t>
            </a:r>
            <a:r>
              <a:rPr lang="en-US" altLang="en-US" i="1" dirty="0"/>
              <a:t>scarce </a:t>
            </a:r>
            <a:r>
              <a:rPr lang="en-US" altLang="en-US" dirty="0"/>
              <a:t>factor.</a:t>
            </a:r>
          </a:p>
          <a:p>
            <a:pPr>
              <a:buFont typeface="Wingdings" panose="05000000000000000000" pitchFamily="2" charset="2"/>
              <a:buNone/>
            </a:pPr>
            <a:endParaRPr lang="en-US" altLang="en-US" dirty="0"/>
          </a:p>
          <a:p>
            <a:pPr>
              <a:buSzTx/>
            </a:pPr>
            <a:endParaRPr lang="en-US" altLang="en-US" dirty="0"/>
          </a:p>
          <a:p>
            <a:pPr>
              <a:buClr>
                <a:schemeClr val="tx1"/>
              </a:buClr>
            </a:pPr>
            <a:endParaRPr lang="en-US" altLang="en-US" dirty="0"/>
          </a:p>
          <a:p>
            <a:endParaRPr lang="en-US" altLang="en-US" dirty="0"/>
          </a:p>
        </p:txBody>
      </p:sp>
      <p:sp>
        <p:nvSpPr>
          <p:cNvPr id="137220" name="Rectangle 4"/>
          <p:cNvSpPr>
            <a:spLocks noGrp="1" noChangeArrowheads="1"/>
          </p:cNvSpPr>
          <p:nvPr>
            <p:ph type="title"/>
          </p:nvPr>
        </p:nvSpPr>
        <p:spPr>
          <a:xfrm>
            <a:off x="838200" y="178549"/>
            <a:ext cx="10515600" cy="619942"/>
          </a:xfrm>
          <a:noFill/>
          <a:ln/>
        </p:spPr>
        <p:txBody>
          <a:bodyPr>
            <a:normAutofit fontScale="90000"/>
          </a:bodyPr>
          <a:lstStyle/>
          <a:p>
            <a:r>
              <a:rPr lang="en-US" altLang="en-US" dirty="0" smtClean="0"/>
              <a:t>The H-O model in pills, 1</a:t>
            </a:r>
            <a:endParaRPr lang="en-US" altLang="en-US" dirty="0"/>
          </a:p>
        </p:txBody>
      </p:sp>
    </p:spTree>
    <p:extLst>
      <p:ext uri="{BB962C8B-B14F-4D97-AF65-F5344CB8AC3E}">
        <p14:creationId xmlns:p14="http://schemas.microsoft.com/office/powerpoint/2010/main" val="350462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border effect</a:t>
            </a:r>
          </a:p>
        </p:txBody>
      </p:sp>
      <p:sp>
        <p:nvSpPr>
          <p:cNvPr id="3" name="Content Placeholder 2"/>
          <p:cNvSpPr>
            <a:spLocks noGrp="1"/>
          </p:cNvSpPr>
          <p:nvPr>
            <p:ph idx="1"/>
          </p:nvPr>
        </p:nvSpPr>
        <p:spPr/>
        <p:txBody>
          <a:bodyPr/>
          <a:lstStyle/>
          <a:p>
            <a:pPr marL="0" indent="0">
              <a:buNone/>
            </a:pPr>
            <a:r>
              <a:rPr lang="en-GB" dirty="0" smtClean="0">
                <a:solidFill>
                  <a:schemeClr val="bg1"/>
                </a:solidFill>
              </a:rPr>
              <a:t>Crossing the border reduces trade by 80%</a:t>
            </a:r>
            <a:endParaRPr lang="en-GB" dirty="0">
              <a:solidFill>
                <a:schemeClr val="bg1"/>
              </a:solidFill>
            </a:endParaRPr>
          </a:p>
        </p:txBody>
      </p:sp>
      <p:pic>
        <p:nvPicPr>
          <p:cNvPr id="4" name="Picture 3" descr="Krugman_c02T03"/>
          <p:cNvPicPr preferRelativeResize="0">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135560" y="2564904"/>
            <a:ext cx="7992888" cy="364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1363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border effect</a:t>
            </a:r>
          </a:p>
        </p:txBody>
      </p:sp>
      <p:sp>
        <p:nvSpPr>
          <p:cNvPr id="3" name="Content Placeholder 2"/>
          <p:cNvSpPr>
            <a:spLocks noGrp="1"/>
          </p:cNvSpPr>
          <p:nvPr>
            <p:ph idx="1"/>
          </p:nvPr>
        </p:nvSpPr>
        <p:spPr/>
        <p:txBody>
          <a:bodyPr>
            <a:normAutofit/>
          </a:bodyPr>
          <a:lstStyle/>
          <a:p>
            <a:r>
              <a:rPr lang="en-GB" dirty="0" smtClean="0"/>
              <a:t>Why do borders reduce trade?</a:t>
            </a:r>
          </a:p>
          <a:p>
            <a:pPr lvl="1"/>
            <a:r>
              <a:rPr lang="en-GB" dirty="0" smtClean="0"/>
              <a:t>Tariffs</a:t>
            </a:r>
          </a:p>
          <a:p>
            <a:pPr lvl="1"/>
            <a:r>
              <a:rPr lang="en-GB" dirty="0" smtClean="0"/>
              <a:t>Administrative barriers (docs)</a:t>
            </a:r>
          </a:p>
          <a:p>
            <a:pPr lvl="1"/>
            <a:r>
              <a:rPr lang="en-GB" dirty="0" smtClean="0"/>
              <a:t>Currency exchange</a:t>
            </a:r>
          </a:p>
          <a:p>
            <a:pPr lvl="1"/>
            <a:r>
              <a:rPr lang="en-GB" dirty="0" smtClean="0"/>
              <a:t>Cultural barriers</a:t>
            </a:r>
          </a:p>
          <a:p>
            <a:pPr lvl="1"/>
            <a:r>
              <a:rPr lang="en-GB" dirty="0" smtClean="0"/>
              <a:t>…?</a:t>
            </a:r>
          </a:p>
          <a:p>
            <a:r>
              <a:rPr lang="en-GB" dirty="0" smtClean="0"/>
              <a:t>The border effect can also be thought of as a </a:t>
            </a:r>
            <a:r>
              <a:rPr lang="en-GB" b="1" dirty="0" smtClean="0"/>
              <a:t>home bias</a:t>
            </a:r>
            <a:r>
              <a:rPr lang="en-GB" dirty="0" smtClean="0"/>
              <a:t>, i.e. a preference for home goods over foreign ones</a:t>
            </a:r>
          </a:p>
        </p:txBody>
      </p:sp>
    </p:spTree>
    <p:extLst>
      <p:ext uri="{BB962C8B-B14F-4D97-AF65-F5344CB8AC3E}">
        <p14:creationId xmlns:p14="http://schemas.microsoft.com/office/powerpoint/2010/main" val="3063236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980728"/>
            <a:ext cx="8919870" cy="573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848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 readings</a:t>
            </a:r>
            <a:endParaRPr lang="en-GB" dirty="0"/>
          </a:p>
        </p:txBody>
      </p:sp>
      <p:sp>
        <p:nvSpPr>
          <p:cNvPr id="3" name="Content Placeholder 2"/>
          <p:cNvSpPr>
            <a:spLocks noGrp="1"/>
          </p:cNvSpPr>
          <p:nvPr>
            <p:ph idx="1"/>
          </p:nvPr>
        </p:nvSpPr>
        <p:spPr/>
        <p:txBody>
          <a:bodyPr/>
          <a:lstStyle/>
          <a:p>
            <a:r>
              <a:rPr lang="en-GB" dirty="0" smtClean="0"/>
              <a:t>Head</a:t>
            </a:r>
            <a:r>
              <a:rPr lang="en-GB" dirty="0"/>
              <a:t>, K. and Mayer, T. (2013), </a:t>
            </a:r>
            <a:r>
              <a:rPr lang="en-GB" b="1" dirty="0">
                <a:hlinkClick r:id="rId2"/>
              </a:rPr>
              <a:t>What separates us? Sources of resistance to globalization</a:t>
            </a:r>
            <a:r>
              <a:rPr lang="en-GB" dirty="0"/>
              <a:t>. Canadian Journal of Economics, 46: 1196–1231.</a:t>
            </a:r>
          </a:p>
          <a:p>
            <a:endParaRPr lang="en-GB" dirty="0"/>
          </a:p>
        </p:txBody>
      </p:sp>
    </p:spTree>
    <p:extLst>
      <p:ext uri="{BB962C8B-B14F-4D97-AF65-F5344CB8AC3E}">
        <p14:creationId xmlns:p14="http://schemas.microsoft.com/office/powerpoint/2010/main" val="7226554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70775" y="199231"/>
            <a:ext cx="10515600" cy="801688"/>
          </a:xfrm>
        </p:spPr>
        <p:txBody>
          <a:bodyPr>
            <a:normAutofit/>
          </a:bodyPr>
          <a:lstStyle/>
          <a:p>
            <a:r>
              <a:rPr lang="en-GB" altLang="it-IT" dirty="0" smtClean="0">
                <a:latin typeface="Times New Roman" panose="02020603050405020304" pitchFamily="18" charset="0"/>
                <a:cs typeface="Times New Roman" panose="02020603050405020304" pitchFamily="18" charset="0"/>
              </a:rPr>
              <a:t>More on gravity models</a:t>
            </a:r>
            <a:endParaRPr lang="en-GB" altLang="it-IT" dirty="0">
              <a:latin typeface="Times New Roman" panose="02020603050405020304" pitchFamily="18" charset="0"/>
              <a:cs typeface="Times New Roman" panose="02020603050405020304" pitchFamily="18" charset="0"/>
            </a:endParaRPr>
          </a:p>
        </p:txBody>
      </p:sp>
      <p:sp>
        <p:nvSpPr>
          <p:cNvPr id="176131" name="Rectangle 3"/>
          <p:cNvSpPr>
            <a:spLocks noGrp="1" noChangeArrowheads="1"/>
          </p:cNvSpPr>
          <p:nvPr>
            <p:ph type="body" idx="1"/>
          </p:nvPr>
        </p:nvSpPr>
        <p:spPr/>
        <p:txBody>
          <a:bodyPr/>
          <a:lstStyle/>
          <a:p>
            <a:r>
              <a:rPr lang="en-GB" altLang="it-IT" dirty="0"/>
              <a:t>Countries distance from the Rest of the World </a:t>
            </a:r>
            <a:r>
              <a:rPr lang="en-GB" altLang="it-IT" dirty="0" smtClean="0"/>
              <a:t>also matters </a:t>
            </a:r>
            <a:r>
              <a:rPr lang="en-GB" altLang="it-IT" dirty="0"/>
              <a:t>for their bilateral trade</a:t>
            </a:r>
          </a:p>
        </p:txBody>
      </p:sp>
      <p:sp>
        <p:nvSpPr>
          <p:cNvPr id="176132" name="Oval 4"/>
          <p:cNvSpPr>
            <a:spLocks noChangeArrowheads="1"/>
          </p:cNvSpPr>
          <p:nvPr/>
        </p:nvSpPr>
        <p:spPr bwMode="auto">
          <a:xfrm>
            <a:off x="3287714" y="4581526"/>
            <a:ext cx="1368425" cy="1152525"/>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a:t>Country B</a:t>
            </a:r>
          </a:p>
        </p:txBody>
      </p:sp>
      <p:sp>
        <p:nvSpPr>
          <p:cNvPr id="176133" name="Oval 5"/>
          <p:cNvSpPr>
            <a:spLocks noChangeArrowheads="1"/>
          </p:cNvSpPr>
          <p:nvPr/>
        </p:nvSpPr>
        <p:spPr bwMode="auto">
          <a:xfrm>
            <a:off x="6383338" y="4149726"/>
            <a:ext cx="1706562" cy="1368425"/>
          </a:xfrm>
          <a:prstGeom prst="ellipse">
            <a:avLst/>
          </a:prstGeom>
          <a:solidFill>
            <a:srgbClr val="FF99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a:t>Country A</a:t>
            </a:r>
          </a:p>
        </p:txBody>
      </p:sp>
      <p:sp>
        <p:nvSpPr>
          <p:cNvPr id="176134" name="Oval 6"/>
          <p:cNvSpPr>
            <a:spLocks noChangeArrowheads="1"/>
          </p:cNvSpPr>
          <p:nvPr/>
        </p:nvSpPr>
        <p:spPr bwMode="auto">
          <a:xfrm>
            <a:off x="2208213" y="3068638"/>
            <a:ext cx="3167062" cy="914400"/>
          </a:xfrm>
          <a:prstGeom prst="ellipse">
            <a:avLst/>
          </a:prstGeom>
          <a:solidFill>
            <a:srgbClr val="FF00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a:t>Rest of the World</a:t>
            </a:r>
          </a:p>
        </p:txBody>
      </p:sp>
      <p:sp>
        <p:nvSpPr>
          <p:cNvPr id="176135" name="Line 7"/>
          <p:cNvSpPr>
            <a:spLocks noChangeShapeType="1"/>
          </p:cNvSpPr>
          <p:nvPr/>
        </p:nvSpPr>
        <p:spPr bwMode="auto">
          <a:xfrm flipV="1">
            <a:off x="4943476" y="4941888"/>
            <a:ext cx="1368425" cy="215900"/>
          </a:xfrm>
          <a:prstGeom prst="line">
            <a:avLst/>
          </a:prstGeom>
          <a:noFill/>
          <a:ln w="127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6136" name="Line 8"/>
          <p:cNvSpPr>
            <a:spLocks noChangeShapeType="1"/>
          </p:cNvSpPr>
          <p:nvPr/>
        </p:nvSpPr>
        <p:spPr bwMode="auto">
          <a:xfrm flipV="1">
            <a:off x="4008438" y="4076701"/>
            <a:ext cx="0" cy="360363"/>
          </a:xfrm>
          <a:prstGeom prst="line">
            <a:avLst/>
          </a:prstGeom>
          <a:noFill/>
          <a:ln w="28575" cap="sq">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6137" name="Line 9"/>
          <p:cNvSpPr>
            <a:spLocks noChangeShapeType="1"/>
          </p:cNvSpPr>
          <p:nvPr/>
        </p:nvSpPr>
        <p:spPr bwMode="auto">
          <a:xfrm flipH="1" flipV="1">
            <a:off x="5375276" y="4005264"/>
            <a:ext cx="1223963" cy="287337"/>
          </a:xfrm>
          <a:prstGeom prst="line">
            <a:avLst/>
          </a:prstGeom>
          <a:noFill/>
          <a:ln w="28575" cap="sq">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2626479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1834" y="249215"/>
            <a:ext cx="10515600" cy="1325563"/>
          </a:xfrm>
        </p:spPr>
        <p:txBody>
          <a:bodyPr>
            <a:normAutofit/>
          </a:bodyPr>
          <a:lstStyle/>
          <a:p>
            <a:r>
              <a:rPr lang="en-US" altLang="it-IT" sz="4000" b="1" dirty="0" smtClean="0"/>
              <a:t>Estimated </a:t>
            </a:r>
            <a:r>
              <a:rPr lang="en-US" altLang="it-IT" sz="4000" b="1" dirty="0"/>
              <a:t>gravity equation </a:t>
            </a:r>
            <a:r>
              <a:rPr lang="en-US" altLang="it-IT" sz="4000" b="1" dirty="0" smtClean="0"/>
              <a:t>...</a:t>
            </a:r>
            <a:endParaRPr lang="en-US" altLang="it-IT" sz="4000" b="1" dirty="0"/>
          </a:p>
        </p:txBody>
      </p:sp>
      <p:sp>
        <p:nvSpPr>
          <p:cNvPr id="178179" name="Rectangle 3"/>
          <p:cNvSpPr>
            <a:spLocks noGrp="1" noChangeArrowheads="1"/>
          </p:cNvSpPr>
          <p:nvPr>
            <p:ph type="body" idx="1"/>
          </p:nvPr>
        </p:nvSpPr>
        <p:spPr/>
        <p:txBody>
          <a:bodyPr/>
          <a:lstStyle/>
          <a:p>
            <a:r>
              <a:rPr lang="en-GB" altLang="it-IT" sz="2700" dirty="0">
                <a:solidFill>
                  <a:schemeClr val="hlink"/>
                </a:solidFill>
              </a:rPr>
              <a:t>Normal trade with Resistances</a:t>
            </a:r>
          </a:p>
          <a:p>
            <a:pPr>
              <a:buFont typeface="Wingdings" pitchFamily="2" charset="2"/>
              <a:buNone/>
            </a:pPr>
            <a:r>
              <a:rPr lang="en-GB" altLang="it-IT" sz="2700" i="1" dirty="0"/>
              <a:t>ln (</a:t>
            </a:r>
            <a:r>
              <a:rPr lang="en-GB" altLang="it-IT" sz="2700" i="1" dirty="0" err="1"/>
              <a:t>Trade</a:t>
            </a:r>
            <a:r>
              <a:rPr lang="en-GB" altLang="it-IT" sz="2700" i="1" baseline="-25000" dirty="0" err="1"/>
              <a:t>ij</a:t>
            </a:r>
            <a:r>
              <a:rPr lang="en-GB" altLang="it-IT" sz="2700" i="1" dirty="0"/>
              <a:t>) = C + </a:t>
            </a:r>
            <a:r>
              <a:rPr lang="en-GB" altLang="it-IT" sz="2700" i="1" dirty="0">
                <a:solidFill>
                  <a:srgbClr val="FF5050"/>
                </a:solidFill>
                <a:cs typeface="Arial" charset="0"/>
              </a:rPr>
              <a:t>a</a:t>
            </a:r>
            <a:r>
              <a:rPr lang="en-GB" altLang="it-IT" sz="2700" i="1" dirty="0"/>
              <a:t> ln(</a:t>
            </a:r>
            <a:r>
              <a:rPr lang="en-GB" altLang="it-IT" sz="2700" i="1" dirty="0" err="1"/>
              <a:t>GDP</a:t>
            </a:r>
            <a:r>
              <a:rPr lang="en-GB" altLang="it-IT" sz="2700" i="1" baseline="-25000" dirty="0" err="1"/>
              <a:t>i</a:t>
            </a:r>
            <a:r>
              <a:rPr lang="en-GB" altLang="it-IT" sz="2700" i="1" dirty="0"/>
              <a:t>) + </a:t>
            </a:r>
            <a:r>
              <a:rPr lang="en-GB" altLang="it-IT" sz="2700" i="1" dirty="0">
                <a:solidFill>
                  <a:srgbClr val="FF5050"/>
                </a:solidFill>
                <a:cs typeface="Arial" charset="0"/>
              </a:rPr>
              <a:t>b</a:t>
            </a:r>
            <a:r>
              <a:rPr lang="en-GB" altLang="it-IT" sz="2700" i="1" dirty="0"/>
              <a:t> ln(</a:t>
            </a:r>
            <a:r>
              <a:rPr lang="en-GB" altLang="it-IT" sz="2700" i="1" dirty="0" err="1"/>
              <a:t>GDP</a:t>
            </a:r>
            <a:r>
              <a:rPr lang="en-GB" altLang="it-IT" sz="2700" i="1" baseline="-25000" dirty="0" err="1"/>
              <a:t>j</a:t>
            </a:r>
            <a:r>
              <a:rPr lang="en-GB" altLang="it-IT" sz="2700" i="1" dirty="0"/>
              <a:t>) + </a:t>
            </a:r>
          </a:p>
          <a:p>
            <a:pPr>
              <a:buFont typeface="Wingdings" pitchFamily="2" charset="2"/>
              <a:buNone/>
            </a:pPr>
            <a:r>
              <a:rPr lang="en-GB" altLang="it-IT" sz="2700" i="1" dirty="0"/>
              <a:t>+</a:t>
            </a:r>
            <a:r>
              <a:rPr lang="en-GB" altLang="it-IT" sz="2700" i="1" dirty="0">
                <a:solidFill>
                  <a:srgbClr val="FF5050"/>
                </a:solidFill>
                <a:cs typeface="Arial" charset="0"/>
              </a:rPr>
              <a:t>c</a:t>
            </a:r>
            <a:r>
              <a:rPr lang="en-GB" altLang="it-IT" sz="2700" b="1" i="1" dirty="0"/>
              <a:t> </a:t>
            </a:r>
            <a:r>
              <a:rPr lang="en-GB" altLang="it-IT" sz="2700" i="1" dirty="0"/>
              <a:t>ln(</a:t>
            </a:r>
            <a:r>
              <a:rPr lang="en-GB" altLang="it-IT" sz="2700" i="1" dirty="0" err="1"/>
              <a:t>distance</a:t>
            </a:r>
            <a:r>
              <a:rPr lang="en-GB" altLang="it-IT" sz="2700" i="1" baseline="-25000" dirty="0" err="1"/>
              <a:t>ij</a:t>
            </a:r>
            <a:r>
              <a:rPr lang="en-GB" altLang="it-IT" sz="2700" i="1" dirty="0"/>
              <a:t>) +  </a:t>
            </a:r>
            <a:r>
              <a:rPr lang="en-GB" altLang="it-IT" sz="2700" i="1" dirty="0">
                <a:solidFill>
                  <a:srgbClr val="FF5050"/>
                </a:solidFill>
                <a:cs typeface="Arial" charset="0"/>
              </a:rPr>
              <a:t>d </a:t>
            </a:r>
            <a:r>
              <a:rPr lang="en-GB" altLang="it-IT" sz="2700" i="1" dirty="0"/>
              <a:t>ln(</a:t>
            </a:r>
            <a:r>
              <a:rPr lang="en-GB" altLang="it-IT" sz="2700" i="1" dirty="0">
                <a:solidFill>
                  <a:srgbClr val="FF0000"/>
                </a:solidFill>
              </a:rPr>
              <a:t>Remoteness</a:t>
            </a:r>
            <a:r>
              <a:rPr lang="en-GB" altLang="it-IT" sz="2700" i="1" dirty="0"/>
              <a:t>)</a:t>
            </a:r>
            <a:r>
              <a:rPr lang="en-GB" altLang="it-IT" sz="2700" i="1" baseline="-25000" dirty="0" err="1"/>
              <a:t>i</a:t>
            </a:r>
            <a:r>
              <a:rPr lang="en-GB" altLang="it-IT" sz="2700" i="1" dirty="0"/>
              <a:t> + </a:t>
            </a:r>
          </a:p>
          <a:p>
            <a:pPr>
              <a:buFont typeface="Wingdings" pitchFamily="2" charset="2"/>
              <a:buNone/>
            </a:pPr>
            <a:r>
              <a:rPr lang="en-GB" altLang="it-IT" sz="2700" i="1" dirty="0"/>
              <a:t>+ </a:t>
            </a:r>
            <a:r>
              <a:rPr lang="en-GB" altLang="it-IT" sz="2700" i="1" dirty="0">
                <a:solidFill>
                  <a:srgbClr val="FF5050"/>
                </a:solidFill>
                <a:cs typeface="Arial" charset="0"/>
              </a:rPr>
              <a:t>e </a:t>
            </a:r>
            <a:r>
              <a:rPr lang="en-GB" altLang="it-IT" sz="2700" i="1" dirty="0"/>
              <a:t>ln(</a:t>
            </a:r>
            <a:r>
              <a:rPr lang="en-GB" altLang="it-IT" sz="2700" i="1" dirty="0">
                <a:solidFill>
                  <a:srgbClr val="FF0000"/>
                </a:solidFill>
              </a:rPr>
              <a:t>Remoteness</a:t>
            </a:r>
            <a:r>
              <a:rPr lang="en-GB" altLang="it-IT" sz="2700" i="1" dirty="0"/>
              <a:t>)</a:t>
            </a:r>
            <a:r>
              <a:rPr lang="en-GB" altLang="it-IT" sz="2700" i="1" baseline="-25000" dirty="0"/>
              <a:t>j</a:t>
            </a:r>
            <a:r>
              <a:rPr lang="en-GB" altLang="it-IT" sz="2700" i="1" dirty="0"/>
              <a:t>+ </a:t>
            </a:r>
            <a:r>
              <a:rPr lang="en-GB" altLang="it-IT" sz="2700" i="1" dirty="0" err="1"/>
              <a:t>u</a:t>
            </a:r>
            <a:r>
              <a:rPr lang="en-GB" altLang="it-IT" sz="2700" baseline="-25000" dirty="0" err="1"/>
              <a:t>ij</a:t>
            </a:r>
            <a:endParaRPr lang="en-GB" altLang="it-IT" sz="2700" baseline="-25000" dirty="0"/>
          </a:p>
          <a:p>
            <a:pPr>
              <a:buFont typeface="Wingdings" pitchFamily="2" charset="2"/>
              <a:buNone/>
            </a:pPr>
            <a:endParaRPr lang="en-GB" altLang="it-IT" sz="2700" baseline="-25000" dirty="0"/>
          </a:p>
          <a:p>
            <a:pPr>
              <a:buFont typeface="Wingdings" pitchFamily="2" charset="2"/>
              <a:buNone/>
            </a:pPr>
            <a:r>
              <a:rPr lang="en-GB" altLang="it-IT" sz="2700" dirty="0"/>
              <a:t>In applied exercises the Remoteness term is calculated as: </a:t>
            </a:r>
          </a:p>
          <a:p>
            <a:pPr>
              <a:buFont typeface="Wingdings" pitchFamily="2" charset="2"/>
              <a:buNone/>
            </a:pPr>
            <a:endParaRPr lang="en-GB" altLang="it-IT" sz="2700" dirty="0"/>
          </a:p>
          <a:p>
            <a:pPr>
              <a:buFont typeface="Wingdings" pitchFamily="2" charset="2"/>
              <a:buNone/>
            </a:pPr>
            <a:r>
              <a:rPr lang="en-GB" altLang="it-IT" sz="2700" dirty="0" err="1"/>
              <a:t>Sum</a:t>
            </a:r>
            <a:r>
              <a:rPr lang="en-GB" altLang="it-IT" sz="2700" baseline="-25000" dirty="0" err="1"/>
              <a:t>k</a:t>
            </a:r>
            <a:r>
              <a:rPr lang="en-GB" altLang="it-IT" sz="2700" dirty="0"/>
              <a:t> </a:t>
            </a:r>
            <a:r>
              <a:rPr lang="en-GB" altLang="it-IT" sz="2700" dirty="0" err="1"/>
              <a:t>distance</a:t>
            </a:r>
            <a:r>
              <a:rPr lang="en-GB" altLang="it-IT" sz="2700" baseline="-25000" dirty="0" err="1"/>
              <a:t>kj</a:t>
            </a:r>
            <a:r>
              <a:rPr lang="en-GB" altLang="it-IT" sz="2700" dirty="0"/>
              <a:t>/</a:t>
            </a:r>
            <a:r>
              <a:rPr lang="en-GB" altLang="it-IT" sz="2700" dirty="0" err="1"/>
              <a:t>GDP</a:t>
            </a:r>
            <a:r>
              <a:rPr lang="en-GB" altLang="it-IT" sz="2700" baseline="-25000" dirty="0" err="1"/>
              <a:t>k</a:t>
            </a:r>
            <a:endParaRPr lang="en-US" altLang="it-IT" sz="2700" baseline="-25000" dirty="0"/>
          </a:p>
        </p:txBody>
      </p:sp>
    </p:spTree>
    <p:extLst>
      <p:ext uri="{BB962C8B-B14F-4D97-AF65-F5344CB8AC3E}">
        <p14:creationId xmlns:p14="http://schemas.microsoft.com/office/powerpoint/2010/main" val="804463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57896" y="171943"/>
            <a:ext cx="10515600" cy="858368"/>
          </a:xfrm>
        </p:spPr>
        <p:txBody>
          <a:bodyPr>
            <a:normAutofit/>
          </a:bodyPr>
          <a:lstStyle/>
          <a:p>
            <a:r>
              <a:rPr lang="en-US" altLang="it-IT" sz="4000" b="1" dirty="0"/>
              <a:t>Estimated gravity equation ...Normal Trade</a:t>
            </a:r>
          </a:p>
        </p:txBody>
      </p:sp>
      <p:sp>
        <p:nvSpPr>
          <p:cNvPr id="183299" name="Rectangle 3"/>
          <p:cNvSpPr>
            <a:spLocks noGrp="1" noChangeArrowheads="1"/>
          </p:cNvSpPr>
          <p:nvPr>
            <p:ph type="body" idx="1"/>
          </p:nvPr>
        </p:nvSpPr>
        <p:spPr>
          <a:xfrm>
            <a:off x="838200" y="1262130"/>
            <a:ext cx="10515600" cy="4914833"/>
          </a:xfrm>
        </p:spPr>
        <p:txBody>
          <a:bodyPr/>
          <a:lstStyle/>
          <a:p>
            <a:r>
              <a:rPr lang="en-US" altLang="it-IT" dirty="0">
                <a:solidFill>
                  <a:schemeClr val="hlink"/>
                </a:solidFill>
              </a:rPr>
              <a:t>Normal trade normalizing for a third country</a:t>
            </a:r>
          </a:p>
          <a:p>
            <a:endParaRPr lang="en-US" altLang="it-IT" dirty="0">
              <a:solidFill>
                <a:schemeClr val="hlink"/>
              </a:solidFill>
            </a:endParaRPr>
          </a:p>
          <a:p>
            <a:pPr>
              <a:buFont typeface="Wingdings" pitchFamily="2" charset="2"/>
              <a:buNone/>
            </a:pPr>
            <a:r>
              <a:rPr lang="en-GB" altLang="it-IT" i="1" dirty="0"/>
              <a:t>ln (</a:t>
            </a:r>
            <a:r>
              <a:rPr lang="en-GB" altLang="it-IT" i="1" dirty="0" err="1"/>
              <a:t>Trade</a:t>
            </a:r>
            <a:r>
              <a:rPr lang="en-GB" altLang="it-IT" i="1" baseline="-25000" dirty="0" err="1"/>
              <a:t>ij</a:t>
            </a:r>
            <a:r>
              <a:rPr lang="en-GB" altLang="it-IT" i="1" baseline="-25000" dirty="0"/>
              <a:t> </a:t>
            </a:r>
            <a:r>
              <a:rPr lang="en-GB" altLang="it-IT" i="1" dirty="0"/>
              <a:t>/</a:t>
            </a:r>
            <a:r>
              <a:rPr lang="en-GB" altLang="it-IT" i="1" dirty="0" err="1"/>
              <a:t>Trade</a:t>
            </a:r>
            <a:r>
              <a:rPr lang="en-GB" altLang="it-IT" i="1" baseline="-25000" dirty="0" err="1"/>
              <a:t>kj</a:t>
            </a:r>
            <a:r>
              <a:rPr lang="en-GB" altLang="it-IT" i="1" dirty="0"/>
              <a:t>) = C+ </a:t>
            </a:r>
            <a:r>
              <a:rPr lang="en-GB" altLang="it-IT" i="1" dirty="0">
                <a:solidFill>
                  <a:srgbClr val="FF5050"/>
                </a:solidFill>
                <a:cs typeface="Arial" charset="0"/>
              </a:rPr>
              <a:t>a</a:t>
            </a:r>
            <a:r>
              <a:rPr lang="en-GB" altLang="it-IT" i="1" dirty="0"/>
              <a:t> ln(</a:t>
            </a:r>
            <a:r>
              <a:rPr lang="en-GB" altLang="it-IT" i="1" dirty="0" err="1"/>
              <a:t>GDP</a:t>
            </a:r>
            <a:r>
              <a:rPr lang="en-GB" altLang="it-IT" i="1" baseline="-25000" dirty="0" err="1"/>
              <a:t>i</a:t>
            </a:r>
            <a:r>
              <a:rPr lang="en-GB" altLang="it-IT" i="1" dirty="0"/>
              <a:t>/</a:t>
            </a:r>
            <a:r>
              <a:rPr lang="en-GB" altLang="it-IT" i="1" dirty="0" err="1"/>
              <a:t>GDP</a:t>
            </a:r>
            <a:r>
              <a:rPr lang="en-GB" altLang="it-IT" i="1" baseline="-25000" dirty="0" err="1"/>
              <a:t>k</a:t>
            </a:r>
            <a:r>
              <a:rPr lang="en-GB" altLang="it-IT" i="1" dirty="0"/>
              <a:t>) + </a:t>
            </a:r>
            <a:r>
              <a:rPr lang="en-GB" altLang="it-IT" i="1" dirty="0">
                <a:solidFill>
                  <a:srgbClr val="FF5050"/>
                </a:solidFill>
                <a:cs typeface="Arial" charset="0"/>
              </a:rPr>
              <a:t>c</a:t>
            </a:r>
            <a:r>
              <a:rPr lang="en-GB" altLang="it-IT" b="1" i="1" dirty="0"/>
              <a:t> </a:t>
            </a:r>
            <a:r>
              <a:rPr lang="en-GB" altLang="it-IT" i="1" dirty="0"/>
              <a:t>ln(</a:t>
            </a:r>
            <a:r>
              <a:rPr lang="en-GB" altLang="it-IT" i="1" dirty="0" err="1"/>
              <a:t>distance</a:t>
            </a:r>
            <a:r>
              <a:rPr lang="en-GB" altLang="it-IT" i="1" baseline="-25000" dirty="0" err="1"/>
              <a:t>ij</a:t>
            </a:r>
            <a:r>
              <a:rPr lang="en-GB" altLang="it-IT" i="1" dirty="0"/>
              <a:t>/</a:t>
            </a:r>
            <a:r>
              <a:rPr lang="en-GB" altLang="it-IT" i="1" dirty="0" err="1"/>
              <a:t>distance</a:t>
            </a:r>
            <a:r>
              <a:rPr lang="en-GB" altLang="it-IT" i="1" baseline="-25000" dirty="0" err="1"/>
              <a:t>kj</a:t>
            </a:r>
            <a:r>
              <a:rPr lang="en-GB" altLang="it-IT" i="1" dirty="0"/>
              <a:t>) + </a:t>
            </a:r>
            <a:r>
              <a:rPr lang="en-GB" altLang="it-IT" i="1" dirty="0" err="1"/>
              <a:t>u</a:t>
            </a:r>
            <a:r>
              <a:rPr lang="en-GB" altLang="it-IT" baseline="-25000" dirty="0" err="1"/>
              <a:t>ij</a:t>
            </a:r>
            <a:endParaRPr lang="en-US" altLang="it-IT" baseline="-25000" dirty="0"/>
          </a:p>
        </p:txBody>
      </p:sp>
    </p:spTree>
    <p:extLst>
      <p:ext uri="{BB962C8B-B14F-4D97-AF65-F5344CB8AC3E}">
        <p14:creationId xmlns:p14="http://schemas.microsoft.com/office/powerpoint/2010/main" val="17956889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it-IT" sz="3600" b="1" dirty="0"/>
              <a:t>“Augmenting” the gravity equations</a:t>
            </a:r>
          </a:p>
        </p:txBody>
      </p:sp>
      <p:sp>
        <p:nvSpPr>
          <p:cNvPr id="142339" name="Rectangle 3"/>
          <p:cNvSpPr>
            <a:spLocks noGrp="1" noChangeArrowheads="1"/>
          </p:cNvSpPr>
          <p:nvPr>
            <p:ph type="body" idx="1"/>
          </p:nvPr>
        </p:nvSpPr>
        <p:spPr/>
        <p:txBody>
          <a:bodyPr/>
          <a:lstStyle/>
          <a:p>
            <a:r>
              <a:rPr lang="en-US" altLang="it-IT" dirty="0"/>
              <a:t>Income per capita (higher income countries trade more)</a:t>
            </a:r>
          </a:p>
          <a:p>
            <a:r>
              <a:rPr lang="en-US" altLang="it-IT" dirty="0"/>
              <a:t>Adjacency</a:t>
            </a:r>
          </a:p>
          <a:p>
            <a:r>
              <a:rPr lang="en-US" altLang="it-IT" dirty="0"/>
              <a:t>Common language, colonial links</a:t>
            </a:r>
          </a:p>
          <a:p>
            <a:r>
              <a:rPr lang="en-US" altLang="it-IT" dirty="0"/>
              <a:t>Institutions, infrastructures, </a:t>
            </a:r>
            <a:r>
              <a:rPr lang="en-US" altLang="it-IT" dirty="0" err="1"/>
              <a:t>labour</a:t>
            </a:r>
            <a:r>
              <a:rPr lang="en-US" altLang="it-IT" dirty="0"/>
              <a:t> flows,...</a:t>
            </a:r>
          </a:p>
          <a:p>
            <a:r>
              <a:rPr lang="en-US" altLang="it-IT" dirty="0"/>
              <a:t>Surprisingly, bilateral tariff barriers often missing!!!  </a:t>
            </a:r>
          </a:p>
        </p:txBody>
      </p:sp>
    </p:spTree>
    <p:extLst>
      <p:ext uri="{BB962C8B-B14F-4D97-AF65-F5344CB8AC3E}">
        <p14:creationId xmlns:p14="http://schemas.microsoft.com/office/powerpoint/2010/main" val="1172636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a:bodyPr>
          <a:lstStyle/>
          <a:p>
            <a:r>
              <a:rPr lang="en-GB" altLang="it-IT"/>
              <a:t/>
            </a:r>
            <a:br>
              <a:rPr lang="en-GB" altLang="it-IT"/>
            </a:br>
            <a:r>
              <a:rPr lang="en-GB" altLang="it-IT"/>
              <a:t>“Augmenting” gravity model</a:t>
            </a:r>
          </a:p>
        </p:txBody>
      </p:sp>
      <p:sp>
        <p:nvSpPr>
          <p:cNvPr id="152579" name="Rectangle 3"/>
          <p:cNvSpPr>
            <a:spLocks noGrp="1" noChangeArrowheads="1"/>
          </p:cNvSpPr>
          <p:nvPr>
            <p:ph type="body" idx="1"/>
          </p:nvPr>
        </p:nvSpPr>
        <p:spPr/>
        <p:txBody>
          <a:bodyPr/>
          <a:lstStyle/>
          <a:p>
            <a:r>
              <a:rPr lang="en-GB" altLang="it-IT" sz="2700"/>
              <a:t>Traditional approach to evaluate the impact of RTAs: Trade creation and trade diversion</a:t>
            </a:r>
          </a:p>
          <a:p>
            <a:pPr>
              <a:buFont typeface="Wingdings" pitchFamily="2" charset="2"/>
              <a:buNone/>
            </a:pPr>
            <a:endParaRPr lang="en-GB" altLang="it-IT" sz="2700" i="1"/>
          </a:p>
          <a:p>
            <a:pPr>
              <a:buFont typeface="Wingdings" pitchFamily="2" charset="2"/>
              <a:buNone/>
            </a:pPr>
            <a:r>
              <a:rPr lang="en-GB" altLang="it-IT" sz="2700" i="1"/>
              <a:t>ln </a:t>
            </a:r>
            <a:r>
              <a:rPr lang="en-GB" altLang="it-IT" sz="2200" i="1"/>
              <a:t>(Trade</a:t>
            </a:r>
            <a:r>
              <a:rPr lang="en-GB" altLang="it-IT" sz="2200" i="1" baseline="-25000"/>
              <a:t>ij</a:t>
            </a:r>
            <a:r>
              <a:rPr lang="en-GB" altLang="it-IT" sz="2200" i="1"/>
              <a:t>)</a:t>
            </a:r>
            <a:r>
              <a:rPr lang="en-GB" altLang="it-IT" sz="2700" i="1"/>
              <a:t> = </a:t>
            </a:r>
            <a:r>
              <a:rPr lang="en-GB" altLang="it-IT" sz="2700" b="1" i="1">
                <a:cs typeface="Arial" charset="0"/>
              </a:rPr>
              <a:t>a</a:t>
            </a:r>
            <a:r>
              <a:rPr lang="en-GB" altLang="it-IT" sz="2700" i="1"/>
              <a:t> </a:t>
            </a:r>
            <a:r>
              <a:rPr lang="en-GB" altLang="it-IT" sz="2200" i="1"/>
              <a:t>ln(GDP</a:t>
            </a:r>
            <a:r>
              <a:rPr lang="en-GB" altLang="it-IT" sz="2200" i="1" baseline="-25000"/>
              <a:t>i</a:t>
            </a:r>
            <a:r>
              <a:rPr lang="en-GB" altLang="it-IT" sz="2200" i="1"/>
              <a:t>)</a:t>
            </a:r>
            <a:r>
              <a:rPr lang="en-GB" altLang="it-IT" sz="2700" i="1"/>
              <a:t> + </a:t>
            </a:r>
            <a:r>
              <a:rPr lang="en-GB" altLang="it-IT" sz="2700" b="1" i="1">
                <a:cs typeface="Arial" charset="0"/>
              </a:rPr>
              <a:t>b</a:t>
            </a:r>
            <a:r>
              <a:rPr lang="en-GB" altLang="it-IT" sz="2700" i="1"/>
              <a:t> </a:t>
            </a:r>
            <a:r>
              <a:rPr lang="en-GB" altLang="it-IT" sz="2200" i="1"/>
              <a:t>ln(GDP</a:t>
            </a:r>
            <a:r>
              <a:rPr lang="en-GB" altLang="it-IT" sz="2200" i="1" baseline="-25000"/>
              <a:t>j</a:t>
            </a:r>
            <a:r>
              <a:rPr lang="en-GB" altLang="it-IT" sz="2200" i="1"/>
              <a:t>)</a:t>
            </a:r>
            <a:r>
              <a:rPr lang="en-GB" altLang="it-IT" sz="2700" i="1"/>
              <a:t> + </a:t>
            </a:r>
          </a:p>
          <a:p>
            <a:pPr>
              <a:buFont typeface="Wingdings" pitchFamily="2" charset="2"/>
              <a:buNone/>
            </a:pPr>
            <a:r>
              <a:rPr lang="en-GB" altLang="it-IT" sz="2700" i="1"/>
              <a:t>+</a:t>
            </a:r>
            <a:r>
              <a:rPr lang="en-GB" altLang="it-IT" sz="2700" b="1" i="1">
                <a:cs typeface="Arial" charset="0"/>
              </a:rPr>
              <a:t>c</a:t>
            </a:r>
            <a:r>
              <a:rPr lang="en-GB" altLang="it-IT" sz="2700" b="1" i="1"/>
              <a:t> </a:t>
            </a:r>
            <a:r>
              <a:rPr lang="en-GB" altLang="it-IT" sz="2200" i="1"/>
              <a:t>ln(distance</a:t>
            </a:r>
            <a:r>
              <a:rPr lang="en-GB" altLang="it-IT" sz="2200" i="1" baseline="-25000"/>
              <a:t>ij, </a:t>
            </a:r>
            <a:r>
              <a:rPr lang="en-GB" altLang="it-IT" sz="2200" i="1"/>
              <a:t>,adjacency, language ..)</a:t>
            </a:r>
            <a:r>
              <a:rPr lang="en-GB" altLang="it-IT" sz="2700" i="1"/>
              <a:t> + </a:t>
            </a:r>
            <a:r>
              <a:rPr lang="en-GB" altLang="it-IT" sz="2700" b="1" i="1">
                <a:cs typeface="Arial" charset="0"/>
              </a:rPr>
              <a:t>d</a:t>
            </a:r>
            <a:r>
              <a:rPr lang="en-GB" altLang="it-IT" sz="2700" i="1">
                <a:cs typeface="Arial" charset="0"/>
              </a:rPr>
              <a:t> </a:t>
            </a:r>
            <a:r>
              <a:rPr lang="en-GB" altLang="it-IT" sz="2200" i="1">
                <a:cs typeface="Arial" charset="0"/>
              </a:rPr>
              <a:t>(Dummy</a:t>
            </a:r>
            <a:r>
              <a:rPr lang="en-GB" altLang="it-IT" sz="2200" i="1"/>
              <a:t> </a:t>
            </a:r>
            <a:r>
              <a:rPr lang="en-GB" altLang="it-IT" sz="2200" i="1" baseline="-25000"/>
              <a:t>i</a:t>
            </a:r>
            <a:r>
              <a:rPr lang="en-GB" altLang="it-IT" sz="2200" i="1"/>
              <a:t>) + </a:t>
            </a:r>
          </a:p>
          <a:p>
            <a:pPr>
              <a:buFont typeface="Wingdings" pitchFamily="2" charset="2"/>
              <a:buNone/>
            </a:pPr>
            <a:r>
              <a:rPr lang="en-GB" altLang="it-IT" sz="2200" i="1"/>
              <a:t>+ </a:t>
            </a:r>
            <a:r>
              <a:rPr lang="en-GB" altLang="it-IT" b="1" i="1"/>
              <a:t>e</a:t>
            </a:r>
            <a:r>
              <a:rPr lang="en-GB" altLang="it-IT" sz="2200" i="1"/>
              <a:t> (Dummy </a:t>
            </a:r>
            <a:r>
              <a:rPr lang="en-GB" altLang="it-IT" sz="2200" i="1" baseline="-25000"/>
              <a:t>j</a:t>
            </a:r>
            <a:r>
              <a:rPr lang="en-GB" altLang="it-IT" sz="2200" i="1"/>
              <a:t>)</a:t>
            </a:r>
            <a:r>
              <a:rPr lang="en-GB" altLang="it-IT" sz="2700" i="1"/>
              <a:t> +  </a:t>
            </a:r>
            <a:r>
              <a:rPr lang="en-GB" altLang="it-IT" sz="2700" b="1" i="1">
                <a:cs typeface="Arial" charset="0"/>
              </a:rPr>
              <a:t>g</a:t>
            </a:r>
            <a:r>
              <a:rPr lang="en-GB" altLang="it-IT" sz="2700" i="1"/>
              <a:t> </a:t>
            </a:r>
            <a:r>
              <a:rPr lang="en-GB" altLang="it-IT" sz="2200" i="1"/>
              <a:t>(intra-RTA</a:t>
            </a:r>
            <a:r>
              <a:rPr lang="en-GB" altLang="it-IT" sz="2200" i="1" baseline="-25000"/>
              <a:t>ij</a:t>
            </a:r>
            <a:r>
              <a:rPr lang="en-GB" altLang="it-IT" sz="2200" i="1"/>
              <a:t>)</a:t>
            </a:r>
            <a:r>
              <a:rPr lang="en-GB" altLang="it-IT" sz="2700" i="1"/>
              <a:t>+ </a:t>
            </a:r>
            <a:r>
              <a:rPr lang="en-GB" altLang="it-IT" sz="2700" b="1" i="1">
                <a:cs typeface="Arial" charset="0"/>
              </a:rPr>
              <a:t>h </a:t>
            </a:r>
            <a:r>
              <a:rPr lang="en-GB" altLang="it-IT" sz="2200" i="1"/>
              <a:t>(extra-RTA</a:t>
            </a:r>
            <a:r>
              <a:rPr lang="en-GB" altLang="it-IT" sz="2200" i="1" baseline="-25000"/>
              <a:t>ij</a:t>
            </a:r>
            <a:r>
              <a:rPr lang="en-GB" altLang="it-IT" sz="2200" i="1"/>
              <a:t>)</a:t>
            </a:r>
            <a:r>
              <a:rPr lang="en-GB" altLang="it-IT" sz="2700" i="1"/>
              <a:t> +  </a:t>
            </a:r>
            <a:r>
              <a:rPr lang="en-GB" altLang="it-IT" sz="2700" b="1" i="1"/>
              <a:t>u</a:t>
            </a:r>
            <a:r>
              <a:rPr lang="en-GB" altLang="it-IT" sz="2700" baseline="-25000"/>
              <a:t>ij</a:t>
            </a:r>
          </a:p>
          <a:p>
            <a:pPr>
              <a:buFont typeface="Wingdings" pitchFamily="2" charset="2"/>
              <a:buNone/>
            </a:pPr>
            <a:endParaRPr lang="en-US" altLang="it-IT" sz="2700" baseline="-25000"/>
          </a:p>
          <a:p>
            <a:r>
              <a:rPr lang="en-GB" altLang="it-IT" sz="2700" b="1" i="1"/>
              <a:t>IMPORTANT</a:t>
            </a:r>
            <a:r>
              <a:rPr lang="en-GB" altLang="it-IT" sz="2700"/>
              <a:t> the gravity model does </a:t>
            </a:r>
            <a:r>
              <a:rPr lang="en-GB" altLang="it-IT" sz="2700">
                <a:solidFill>
                  <a:srgbClr val="FF5050"/>
                </a:solidFill>
              </a:rPr>
              <a:t>not </a:t>
            </a:r>
            <a:r>
              <a:rPr lang="en-GB" altLang="it-IT" sz="2700"/>
              <a:t>estimate </a:t>
            </a:r>
            <a:r>
              <a:rPr lang="en-GB" altLang="it-IT" sz="2700">
                <a:solidFill>
                  <a:srgbClr val="FF5050"/>
                </a:solidFill>
              </a:rPr>
              <a:t>welfare effects</a:t>
            </a:r>
            <a:endParaRPr lang="en-GB" altLang="it-IT" sz="2700" b="1" i="1">
              <a:solidFill>
                <a:srgbClr val="FF5050"/>
              </a:solidFill>
            </a:endParaRPr>
          </a:p>
        </p:txBody>
      </p:sp>
    </p:spTree>
    <p:extLst>
      <p:ext uri="{BB962C8B-B14F-4D97-AF65-F5344CB8AC3E}">
        <p14:creationId xmlns:p14="http://schemas.microsoft.com/office/powerpoint/2010/main" val="3592140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a:bodyPr>
          <a:lstStyle/>
          <a:p>
            <a:r>
              <a:rPr lang="en-GB" altLang="it-IT"/>
              <a:t/>
            </a:r>
            <a:br>
              <a:rPr lang="en-GB" altLang="it-IT"/>
            </a:br>
            <a:r>
              <a:rPr lang="en-GB" altLang="it-IT"/>
              <a:t>“Augmenting” gravity model</a:t>
            </a:r>
          </a:p>
        </p:txBody>
      </p:sp>
      <p:sp>
        <p:nvSpPr>
          <p:cNvPr id="193539" name="Rectangle 3"/>
          <p:cNvSpPr>
            <a:spLocks noGrp="1" noChangeArrowheads="1"/>
          </p:cNvSpPr>
          <p:nvPr>
            <p:ph type="body" idx="1"/>
          </p:nvPr>
        </p:nvSpPr>
        <p:spPr/>
        <p:txBody>
          <a:bodyPr/>
          <a:lstStyle/>
          <a:p>
            <a:r>
              <a:rPr lang="en-GB" altLang="it-IT"/>
              <a:t>...the problem of endogeneity of FTA (Baier and Bergstrand, 2005)</a:t>
            </a:r>
          </a:p>
          <a:p>
            <a:pPr>
              <a:buFont typeface="Wingdings" pitchFamily="2" charset="2"/>
              <a:buNone/>
            </a:pPr>
            <a:endParaRPr lang="en-GB" altLang="it-IT" i="1"/>
          </a:p>
          <a:p>
            <a:pPr>
              <a:buFont typeface="Wingdings" pitchFamily="2" charset="2"/>
              <a:buNone/>
            </a:pPr>
            <a:r>
              <a:rPr lang="en-GB" altLang="it-IT" i="1"/>
              <a:t>dln </a:t>
            </a:r>
            <a:r>
              <a:rPr lang="en-GB" altLang="it-IT" sz="2200" i="1"/>
              <a:t>TradeShare</a:t>
            </a:r>
            <a:r>
              <a:rPr lang="en-GB" altLang="it-IT" sz="2200" i="1" baseline="-25000"/>
              <a:t>ij, t-(t-1)</a:t>
            </a:r>
            <a:r>
              <a:rPr lang="en-GB" altLang="it-IT" i="1"/>
              <a:t> = </a:t>
            </a:r>
            <a:r>
              <a:rPr lang="en-GB" altLang="it-IT" b="1" i="1">
                <a:cs typeface="Arial" charset="0"/>
              </a:rPr>
              <a:t>b </a:t>
            </a:r>
            <a:r>
              <a:rPr lang="en-GB" altLang="it-IT" sz="2200" i="1"/>
              <a:t>dRTA</a:t>
            </a:r>
            <a:r>
              <a:rPr lang="en-GB" altLang="it-IT" sz="2200" i="1" baseline="-25000"/>
              <a:t>ij,t-(t-1)</a:t>
            </a:r>
            <a:r>
              <a:rPr lang="en-GB" altLang="it-IT" i="1"/>
              <a:t> + </a:t>
            </a:r>
            <a:r>
              <a:rPr lang="en-GB" altLang="it-IT" b="1" i="1">
                <a:cs typeface="Arial" charset="0"/>
              </a:rPr>
              <a:t>d</a:t>
            </a:r>
            <a:r>
              <a:rPr lang="en-GB" altLang="it-IT" i="1">
                <a:cs typeface="Arial" charset="0"/>
              </a:rPr>
              <a:t> </a:t>
            </a:r>
            <a:r>
              <a:rPr lang="en-GB" altLang="it-IT" sz="2200" i="1">
                <a:cs typeface="Arial" charset="0"/>
              </a:rPr>
              <a:t>Dummy</a:t>
            </a:r>
            <a:r>
              <a:rPr lang="en-GB" altLang="it-IT" sz="2200" i="1"/>
              <a:t> </a:t>
            </a:r>
            <a:r>
              <a:rPr lang="en-GB" altLang="it-IT" sz="2200" i="1" baseline="-25000"/>
              <a:t>i,t-(t-1)</a:t>
            </a:r>
            <a:r>
              <a:rPr lang="en-GB" altLang="it-IT" sz="2200" i="1"/>
              <a:t> </a:t>
            </a:r>
          </a:p>
          <a:p>
            <a:pPr>
              <a:buFont typeface="Wingdings" pitchFamily="2" charset="2"/>
              <a:buNone/>
            </a:pPr>
            <a:r>
              <a:rPr lang="en-GB" altLang="it-IT" sz="2200" i="1"/>
              <a:t>+ e Dummy </a:t>
            </a:r>
            <a:r>
              <a:rPr lang="en-GB" altLang="it-IT" sz="2200" i="1" baseline="-25000"/>
              <a:t>j, t(t-1)</a:t>
            </a:r>
            <a:r>
              <a:rPr lang="en-GB" altLang="it-IT" i="1"/>
              <a:t> +  </a:t>
            </a:r>
            <a:r>
              <a:rPr lang="en-GB" altLang="it-IT" b="1" i="1"/>
              <a:t>u</a:t>
            </a:r>
            <a:r>
              <a:rPr lang="en-GB" altLang="it-IT" baseline="-25000"/>
              <a:t>ij</a:t>
            </a:r>
          </a:p>
          <a:p>
            <a:pPr>
              <a:buFont typeface="Wingdings" pitchFamily="2" charset="2"/>
              <a:buNone/>
            </a:pPr>
            <a:endParaRPr lang="en-US" altLang="it-IT" baseline="-25000"/>
          </a:p>
          <a:p>
            <a:pPr>
              <a:buFont typeface="Wingdings" pitchFamily="2" charset="2"/>
              <a:buNone/>
            </a:pPr>
            <a:r>
              <a:rPr lang="en-US" altLang="it-IT" baseline="-25000"/>
              <a:t>n*t Country-and-time fixed effects</a:t>
            </a:r>
          </a:p>
        </p:txBody>
      </p:sp>
    </p:spTree>
    <p:extLst>
      <p:ext uri="{BB962C8B-B14F-4D97-AF65-F5344CB8AC3E}">
        <p14:creationId xmlns:p14="http://schemas.microsoft.com/office/powerpoint/2010/main" val="481809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838200" y="120428"/>
            <a:ext cx="10515600" cy="600790"/>
          </a:xfrm>
        </p:spPr>
        <p:txBody>
          <a:bodyPr>
            <a:normAutofit fontScale="90000"/>
          </a:bodyPr>
          <a:lstStyle/>
          <a:p>
            <a:r>
              <a:rPr lang="en-US" altLang="en-US" dirty="0"/>
              <a:t>The H-O model in pills, 1</a:t>
            </a:r>
          </a:p>
        </p:txBody>
      </p:sp>
      <p:sp>
        <p:nvSpPr>
          <p:cNvPr id="123907" name="Rectangle 3"/>
          <p:cNvSpPr>
            <a:spLocks noGrp="1" noChangeArrowheads="1"/>
          </p:cNvSpPr>
          <p:nvPr>
            <p:ph type="body" idx="1"/>
          </p:nvPr>
        </p:nvSpPr>
        <p:spPr>
          <a:xfrm>
            <a:off x="566670" y="1600200"/>
            <a:ext cx="9415530" cy="5029200"/>
          </a:xfrm>
        </p:spPr>
        <p:txBody>
          <a:bodyPr/>
          <a:lstStyle/>
          <a:p>
            <a:r>
              <a:rPr lang="en-US" altLang="en-US" b="1" dirty="0">
                <a:solidFill>
                  <a:srgbClr val="FF0000"/>
                </a:solidFill>
              </a:rPr>
              <a:t>The owners of a country’s abundant factors gain from trade</a:t>
            </a:r>
            <a:r>
              <a:rPr lang="en-US" altLang="en-US" dirty="0"/>
              <a:t>, but the owners of scarce factors lose.</a:t>
            </a:r>
          </a:p>
          <a:p>
            <a:r>
              <a:rPr lang="en-US" altLang="en-US" dirty="0"/>
              <a:t>In reality, </a:t>
            </a:r>
            <a:r>
              <a:rPr lang="en-US" altLang="en-US" b="1" dirty="0">
                <a:solidFill>
                  <a:srgbClr val="FF0000"/>
                </a:solidFill>
              </a:rPr>
              <a:t>complete factor price equalization is not observed </a:t>
            </a:r>
            <a:r>
              <a:rPr lang="en-US" altLang="en-US" dirty="0"/>
              <a:t>because of wide differences in resources, barriers to trade, and international differences in technology.</a:t>
            </a:r>
          </a:p>
          <a:p>
            <a:r>
              <a:rPr lang="en-US" altLang="en-US" dirty="0"/>
              <a:t>Empirical evidence is </a:t>
            </a:r>
            <a:r>
              <a:rPr lang="en-US" altLang="en-US" dirty="0" smtClean="0"/>
              <a:t>against the </a:t>
            </a:r>
            <a:r>
              <a:rPr lang="en-US" altLang="en-US" dirty="0" err="1"/>
              <a:t>Heckscher</a:t>
            </a:r>
            <a:r>
              <a:rPr lang="en-US" altLang="en-US" dirty="0"/>
              <a:t>-Ohlin </a:t>
            </a:r>
            <a:r>
              <a:rPr lang="en-US" altLang="en-US" dirty="0" smtClean="0"/>
              <a:t>model (Leontief paradox).</a:t>
            </a:r>
            <a:endParaRPr lang="en-US" altLang="en-US" dirty="0"/>
          </a:p>
          <a:p>
            <a:pPr lvl="1"/>
            <a:r>
              <a:rPr lang="en-US" altLang="en-US" dirty="0"/>
              <a:t>Most researchers do not believe that differences in resources alone can explain the pattern of world trade or world factor prices.</a:t>
            </a:r>
          </a:p>
          <a:p>
            <a:endParaRPr lang="en-US" altLang="en-US" dirty="0"/>
          </a:p>
        </p:txBody>
      </p:sp>
    </p:spTree>
    <p:extLst>
      <p:ext uri="{BB962C8B-B14F-4D97-AF65-F5344CB8AC3E}">
        <p14:creationId xmlns:p14="http://schemas.microsoft.com/office/powerpoint/2010/main" val="3944270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wipe(left)">
                                      <p:cBhvr>
                                        <p:cTn id="7" dur="500"/>
                                        <p:tgtEl>
                                          <p:spTgt spid="123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wipe(left)">
                                      <p:cBhvr>
                                        <p:cTn id="12" dur="500"/>
                                        <p:tgtEl>
                                          <p:spTgt spid="1239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wipe(left)">
                                      <p:cBhvr>
                                        <p:cTn id="17" dur="500"/>
                                        <p:tgtEl>
                                          <p:spTgt spid="1239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907">
                                            <p:txEl>
                                              <p:pRg st="3" end="3"/>
                                            </p:txEl>
                                          </p:spTgt>
                                        </p:tgtEl>
                                        <p:attrNameLst>
                                          <p:attrName>style.visibility</p:attrName>
                                        </p:attrNameLst>
                                      </p:cBhvr>
                                      <p:to>
                                        <p:strVal val="visible"/>
                                      </p:to>
                                    </p:set>
                                    <p:animEffect transition="in" filter="wipe(left)">
                                      <p:cBhvr>
                                        <p:cTn id="22" dur="500"/>
                                        <p:tgtEl>
                                          <p:spTgt spid="123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bldLvl="5"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0166" y="159063"/>
            <a:ext cx="10515600" cy="1325563"/>
          </a:xfrm>
        </p:spPr>
        <p:txBody>
          <a:bodyPr/>
          <a:lstStyle/>
          <a:p>
            <a:r>
              <a:rPr lang="en-GB" b="1" dirty="0"/>
              <a:t>Weak points of the Gravity Model</a:t>
            </a:r>
          </a:p>
        </p:txBody>
      </p:sp>
      <p:sp>
        <p:nvSpPr>
          <p:cNvPr id="3" name="Segnaposto contenuto 2"/>
          <p:cNvSpPr>
            <a:spLocks noGrp="1"/>
          </p:cNvSpPr>
          <p:nvPr>
            <p:ph idx="1"/>
          </p:nvPr>
        </p:nvSpPr>
        <p:spPr>
          <a:xfrm>
            <a:off x="838200" y="1825625"/>
            <a:ext cx="11164910" cy="4351338"/>
          </a:xfrm>
        </p:spPr>
        <p:txBody>
          <a:bodyPr/>
          <a:lstStyle/>
          <a:p>
            <a:r>
              <a:rPr lang="en-GB" dirty="0" smtClean="0"/>
              <a:t>does </a:t>
            </a:r>
            <a:r>
              <a:rPr lang="en-GB" dirty="0"/>
              <a:t>not determine endogenously which country produces which goods, </a:t>
            </a:r>
            <a:endParaRPr lang="en-GB" dirty="0" smtClean="0"/>
          </a:p>
          <a:p>
            <a:r>
              <a:rPr lang="en-GB" dirty="0" smtClean="0"/>
              <a:t>does </a:t>
            </a:r>
            <a:r>
              <a:rPr lang="en-GB" dirty="0"/>
              <a:t>not tell us how trade will affect factor incomes, </a:t>
            </a:r>
            <a:endParaRPr lang="en-GB" dirty="0" smtClean="0"/>
          </a:p>
          <a:p>
            <a:r>
              <a:rPr lang="en-GB" dirty="0" smtClean="0"/>
              <a:t>requires </a:t>
            </a:r>
            <a:r>
              <a:rPr lang="en-GB" dirty="0"/>
              <a:t>various ad hoc adjustments for fitting to data</a:t>
            </a:r>
            <a:r>
              <a:rPr lang="en-GB" dirty="0" smtClean="0"/>
              <a:t>.</a:t>
            </a:r>
          </a:p>
          <a:p>
            <a:r>
              <a:rPr lang="en-GB" dirty="0"/>
              <a:t>For empirical estimation, </a:t>
            </a:r>
            <a:r>
              <a:rPr lang="en-GB" b="1" dirty="0">
                <a:solidFill>
                  <a:srgbClr val="FF0000"/>
                </a:solidFill>
              </a:rPr>
              <a:t>the concept of “distance” must be interpreted not just in the physical sense but </a:t>
            </a:r>
            <a:r>
              <a:rPr lang="en-GB" b="1" dirty="0" smtClean="0">
                <a:solidFill>
                  <a:srgbClr val="FF0000"/>
                </a:solidFill>
              </a:rPr>
              <a:t>in an </a:t>
            </a:r>
            <a:r>
              <a:rPr lang="en-GB" b="1" dirty="0">
                <a:solidFill>
                  <a:srgbClr val="FF0000"/>
                </a:solidFill>
              </a:rPr>
              <a:t>economic sense</a:t>
            </a:r>
            <a:r>
              <a:rPr lang="en-GB" dirty="0"/>
              <a:t>. </a:t>
            </a:r>
            <a:endParaRPr lang="en-GB" dirty="0" smtClean="0"/>
          </a:p>
          <a:p>
            <a:r>
              <a:rPr lang="en-GB" dirty="0" smtClean="0"/>
              <a:t>Distance </a:t>
            </a:r>
            <a:r>
              <a:rPr lang="en-GB" dirty="0"/>
              <a:t>within a country matters much less than distance across borders, having a common border or not makes a difference, preferential trade agreements and common currencies matter, etc.</a:t>
            </a:r>
          </a:p>
        </p:txBody>
      </p:sp>
    </p:spTree>
    <p:extLst>
      <p:ext uri="{BB962C8B-B14F-4D97-AF65-F5344CB8AC3E}">
        <p14:creationId xmlns:p14="http://schemas.microsoft.com/office/powerpoint/2010/main" val="3859508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116633"/>
            <a:ext cx="9144000" cy="864443"/>
          </a:xfrm>
        </p:spPr>
        <p:txBody>
          <a:bodyPr>
            <a:normAutofit/>
          </a:bodyPr>
          <a:lstStyle/>
          <a:p>
            <a:r>
              <a:rPr lang="it-IT" sz="2800" b="1" dirty="0">
                <a:solidFill>
                  <a:schemeClr val="tx2"/>
                </a:solidFill>
              </a:rPr>
              <a:t>The </a:t>
            </a:r>
            <a:r>
              <a:rPr lang="it-IT" sz="2800" b="1" dirty="0" err="1">
                <a:solidFill>
                  <a:schemeClr val="tx2"/>
                </a:solidFill>
              </a:rPr>
              <a:t>concept</a:t>
            </a:r>
            <a:r>
              <a:rPr lang="it-IT" sz="2800" b="1" dirty="0">
                <a:solidFill>
                  <a:schemeClr val="tx2"/>
                </a:solidFill>
              </a:rPr>
              <a:t> of a </a:t>
            </a:r>
            <a:r>
              <a:rPr lang="it-IT" sz="2800" b="1" dirty="0" err="1">
                <a:solidFill>
                  <a:schemeClr val="tx2"/>
                </a:solidFill>
              </a:rPr>
              <a:t>country’s</a:t>
            </a:r>
            <a:r>
              <a:rPr lang="it-IT" sz="2800" b="1" dirty="0">
                <a:solidFill>
                  <a:schemeClr val="tx2"/>
                </a:solidFill>
              </a:rPr>
              <a:t> </a:t>
            </a:r>
            <a:r>
              <a:rPr lang="it-IT" sz="2800" b="1" dirty="0" err="1">
                <a:solidFill>
                  <a:schemeClr val="tx2"/>
                </a:solidFill>
              </a:rPr>
              <a:t>competitiveness</a:t>
            </a:r>
            <a:r>
              <a:rPr lang="it-IT" sz="2800" b="1" dirty="0">
                <a:solidFill>
                  <a:schemeClr val="tx2"/>
                </a:solidFill>
              </a:rPr>
              <a:t> </a:t>
            </a:r>
            <a:r>
              <a:rPr lang="it-IT" sz="2800" b="1" dirty="0" err="1">
                <a:solidFill>
                  <a:schemeClr val="tx2"/>
                </a:solidFill>
              </a:rPr>
              <a:t>is</a:t>
            </a:r>
            <a:r>
              <a:rPr lang="it-IT" sz="2800" b="1" dirty="0">
                <a:solidFill>
                  <a:schemeClr val="tx2"/>
                </a:solidFill>
              </a:rPr>
              <a:t> </a:t>
            </a:r>
            <a:r>
              <a:rPr lang="it-IT" sz="2800" b="1" dirty="0" err="1">
                <a:solidFill>
                  <a:schemeClr val="tx2"/>
                </a:solidFill>
              </a:rPr>
              <a:t>often</a:t>
            </a:r>
            <a:r>
              <a:rPr lang="it-IT" sz="2800" b="1" dirty="0">
                <a:solidFill>
                  <a:schemeClr val="tx2"/>
                </a:solidFill>
              </a:rPr>
              <a:t> </a:t>
            </a:r>
            <a:r>
              <a:rPr lang="it-IT" sz="2800" b="1" dirty="0" err="1">
                <a:solidFill>
                  <a:schemeClr val="tx2"/>
                </a:solidFill>
              </a:rPr>
              <a:t>associated</a:t>
            </a:r>
            <a:r>
              <a:rPr lang="it-IT" sz="2800" b="1" dirty="0">
                <a:solidFill>
                  <a:schemeClr val="tx2"/>
                </a:solidFill>
              </a:rPr>
              <a:t> with </a:t>
            </a:r>
            <a:r>
              <a:rPr lang="it-IT" sz="2800" b="1" dirty="0" err="1">
                <a:solidFill>
                  <a:schemeClr val="tx2"/>
                </a:solidFill>
              </a:rPr>
              <a:t>its</a:t>
            </a:r>
            <a:r>
              <a:rPr lang="it-IT" sz="2800" b="1" dirty="0">
                <a:solidFill>
                  <a:schemeClr val="tx2"/>
                </a:solidFill>
              </a:rPr>
              <a:t> </a:t>
            </a:r>
            <a:r>
              <a:rPr lang="it-IT" sz="2800" b="1" dirty="0" err="1">
                <a:solidFill>
                  <a:schemeClr val="tx2"/>
                </a:solidFill>
              </a:rPr>
              <a:t>trade</a:t>
            </a:r>
            <a:r>
              <a:rPr lang="it-IT" sz="2800" b="1" dirty="0">
                <a:solidFill>
                  <a:schemeClr val="tx2"/>
                </a:solidFill>
              </a:rPr>
              <a:t> performance….</a:t>
            </a:r>
            <a:endParaRPr lang="it-IT" sz="2800" dirty="0">
              <a:solidFill>
                <a:schemeClr val="tx2"/>
              </a:solidFill>
            </a:endParaRPr>
          </a:p>
        </p:txBody>
      </p:sp>
      <p:sp>
        <p:nvSpPr>
          <p:cNvPr id="3" name="Segnaposto contenuto 2"/>
          <p:cNvSpPr>
            <a:spLocks noGrp="1"/>
          </p:cNvSpPr>
          <p:nvPr>
            <p:ph idx="1"/>
          </p:nvPr>
        </p:nvSpPr>
        <p:spPr>
          <a:xfrm>
            <a:off x="1519448" y="1412776"/>
            <a:ext cx="9144000" cy="5148572"/>
          </a:xfrm>
        </p:spPr>
        <p:txBody>
          <a:bodyPr>
            <a:normAutofit fontScale="85000" lnSpcReduction="20000"/>
          </a:bodyPr>
          <a:lstStyle/>
          <a:p>
            <a:r>
              <a:rPr lang="it-IT" sz="2200" dirty="0"/>
              <a:t>Aggregate </a:t>
            </a:r>
            <a:r>
              <a:rPr lang="it-IT" sz="2200" dirty="0" err="1"/>
              <a:t>indicators</a:t>
            </a:r>
            <a:r>
              <a:rPr lang="it-IT" sz="2200" dirty="0"/>
              <a:t> – e.g. </a:t>
            </a:r>
            <a:r>
              <a:rPr lang="it-IT" sz="2200" b="1" dirty="0"/>
              <a:t>Unit </a:t>
            </a:r>
            <a:r>
              <a:rPr lang="it-IT" sz="2200" b="1" dirty="0" err="1"/>
              <a:t>labour</a:t>
            </a:r>
            <a:r>
              <a:rPr lang="it-IT" sz="2200" b="1" dirty="0"/>
              <a:t> </a:t>
            </a:r>
            <a:r>
              <a:rPr lang="it-IT" sz="2200" b="1" dirty="0" err="1"/>
              <a:t>costs</a:t>
            </a:r>
            <a:r>
              <a:rPr lang="it-IT" sz="2200" b="1" dirty="0"/>
              <a:t> </a:t>
            </a:r>
            <a:r>
              <a:rPr lang="it-IT" sz="2200" dirty="0"/>
              <a:t>(ULC), the </a:t>
            </a:r>
            <a:r>
              <a:rPr lang="it-IT" sz="2200" b="1" dirty="0" err="1"/>
              <a:t>exchange</a:t>
            </a:r>
            <a:r>
              <a:rPr lang="it-IT" sz="2200" b="1" dirty="0"/>
              <a:t> rate - </a:t>
            </a:r>
            <a:r>
              <a:rPr lang="it-IT" sz="2200" dirty="0"/>
              <a:t>are </a:t>
            </a:r>
            <a:r>
              <a:rPr lang="it-IT" sz="2200" dirty="0" err="1"/>
              <a:t>used</a:t>
            </a:r>
            <a:r>
              <a:rPr lang="it-IT" sz="2200" dirty="0"/>
              <a:t> </a:t>
            </a:r>
            <a:r>
              <a:rPr lang="it-IT" sz="2200" dirty="0" err="1"/>
              <a:t>as</a:t>
            </a:r>
            <a:r>
              <a:rPr lang="it-IT" sz="2200" dirty="0"/>
              <a:t> </a:t>
            </a:r>
            <a:r>
              <a:rPr lang="it-IT" sz="2200" dirty="0" err="1"/>
              <a:t>proxy</a:t>
            </a:r>
            <a:r>
              <a:rPr lang="it-IT" sz="2200" dirty="0"/>
              <a:t> for </a:t>
            </a:r>
            <a:r>
              <a:rPr lang="it-IT" sz="2200" dirty="0" err="1"/>
              <a:t>competitiveness</a:t>
            </a:r>
            <a:r>
              <a:rPr lang="it-IT" sz="2200" dirty="0"/>
              <a:t>. </a:t>
            </a:r>
            <a:r>
              <a:rPr lang="it-IT" sz="2200" dirty="0" err="1"/>
              <a:t>But</a:t>
            </a:r>
            <a:r>
              <a:rPr lang="it-IT" sz="2200" dirty="0"/>
              <a:t> </a:t>
            </a:r>
            <a:r>
              <a:rPr lang="it-IT" sz="2200" dirty="0" err="1"/>
              <a:t>it</a:t>
            </a:r>
            <a:r>
              <a:rPr lang="it-IT" sz="2200" dirty="0"/>
              <a:t> </a:t>
            </a:r>
            <a:r>
              <a:rPr lang="it-IT" sz="2200" dirty="0" err="1"/>
              <a:t>is</a:t>
            </a:r>
            <a:r>
              <a:rPr lang="it-IT" sz="2200" dirty="0"/>
              <a:t> </a:t>
            </a:r>
            <a:r>
              <a:rPr lang="it-IT" sz="2200" dirty="0" err="1"/>
              <a:t>important</a:t>
            </a:r>
            <a:r>
              <a:rPr lang="it-IT" sz="2200" dirty="0"/>
              <a:t> to go </a:t>
            </a:r>
            <a:r>
              <a:rPr lang="it-IT" sz="2200" b="1" dirty="0" err="1">
                <a:solidFill>
                  <a:srgbClr val="FF0000"/>
                </a:solidFill>
              </a:rPr>
              <a:t>beyond</a:t>
            </a:r>
            <a:r>
              <a:rPr lang="it-IT" sz="2200" b="1" dirty="0">
                <a:solidFill>
                  <a:srgbClr val="FF0000"/>
                </a:solidFill>
              </a:rPr>
              <a:t> </a:t>
            </a:r>
            <a:r>
              <a:rPr lang="it-IT" sz="2200" b="1" dirty="0" err="1">
                <a:solidFill>
                  <a:srgbClr val="FF0000"/>
                </a:solidFill>
              </a:rPr>
              <a:t>costs</a:t>
            </a:r>
            <a:r>
              <a:rPr lang="it-IT" sz="2200" b="1" dirty="0">
                <a:solidFill>
                  <a:srgbClr val="FF0000"/>
                </a:solidFill>
              </a:rPr>
              <a:t> </a:t>
            </a:r>
            <a:r>
              <a:rPr lang="it-IT" sz="2200" b="1" dirty="0" err="1">
                <a:solidFill>
                  <a:srgbClr val="FF0000"/>
                </a:solidFill>
              </a:rPr>
              <a:t>factor</a:t>
            </a:r>
            <a:r>
              <a:rPr lang="it-IT" sz="2200" b="1" dirty="0">
                <a:solidFill>
                  <a:srgbClr val="FF0000"/>
                </a:solidFill>
              </a:rPr>
              <a:t> and aggregate </a:t>
            </a:r>
            <a:r>
              <a:rPr lang="it-IT" sz="2200" b="1" dirty="0" err="1">
                <a:solidFill>
                  <a:srgbClr val="FF0000"/>
                </a:solidFill>
              </a:rPr>
              <a:t>indicators</a:t>
            </a:r>
            <a:r>
              <a:rPr lang="it-IT" sz="2200" dirty="0"/>
              <a:t>: </a:t>
            </a:r>
            <a:r>
              <a:rPr lang="it-IT" sz="2200" dirty="0" err="1"/>
              <a:t>also</a:t>
            </a:r>
            <a:r>
              <a:rPr lang="it-IT" sz="2200" dirty="0"/>
              <a:t> non price </a:t>
            </a:r>
            <a:r>
              <a:rPr lang="it-IT" sz="2200" dirty="0" err="1"/>
              <a:t>factors</a:t>
            </a:r>
            <a:r>
              <a:rPr lang="it-IT" sz="2200" dirty="0"/>
              <a:t> </a:t>
            </a:r>
            <a:r>
              <a:rPr lang="it-IT" sz="2200" dirty="0" err="1"/>
              <a:t>matter</a:t>
            </a:r>
            <a:r>
              <a:rPr lang="it-IT" sz="2200" dirty="0"/>
              <a:t> (</a:t>
            </a:r>
            <a:r>
              <a:rPr lang="it-IT" sz="2200" dirty="0" err="1"/>
              <a:t>tastes</a:t>
            </a:r>
            <a:r>
              <a:rPr lang="it-IT" sz="2200" dirty="0"/>
              <a:t>/</a:t>
            </a:r>
            <a:r>
              <a:rPr lang="it-IT" sz="2200" dirty="0" err="1"/>
              <a:t>quality</a:t>
            </a:r>
            <a:r>
              <a:rPr lang="it-IT" sz="2200" dirty="0"/>
              <a:t>). </a:t>
            </a:r>
            <a:r>
              <a:rPr lang="it-IT" sz="2200" dirty="0" err="1"/>
              <a:t>Also</a:t>
            </a:r>
            <a:r>
              <a:rPr lang="it-IT" sz="2200" dirty="0"/>
              <a:t> </a:t>
            </a:r>
            <a:r>
              <a:rPr lang="it-IT" sz="2200" dirty="0" err="1"/>
              <a:t>we</a:t>
            </a:r>
            <a:r>
              <a:rPr lang="it-IT" sz="2200" dirty="0"/>
              <a:t> can focus on </a:t>
            </a:r>
            <a:r>
              <a:rPr lang="it-IT" sz="2200" b="1" dirty="0" err="1">
                <a:solidFill>
                  <a:srgbClr val="FF0000"/>
                </a:solidFill>
              </a:rPr>
              <a:t>trade</a:t>
            </a:r>
            <a:r>
              <a:rPr lang="it-IT" sz="2200" b="1" dirty="0">
                <a:solidFill>
                  <a:srgbClr val="FF0000"/>
                </a:solidFill>
              </a:rPr>
              <a:t> </a:t>
            </a:r>
            <a:r>
              <a:rPr lang="it-IT" sz="2200" b="1" dirty="0" err="1">
                <a:solidFill>
                  <a:srgbClr val="FF0000"/>
                </a:solidFill>
              </a:rPr>
              <a:t>competitiveness</a:t>
            </a:r>
            <a:endParaRPr lang="it-IT" sz="2200" b="1" dirty="0">
              <a:solidFill>
                <a:srgbClr val="FF0000"/>
              </a:solidFill>
            </a:endParaRPr>
          </a:p>
          <a:p>
            <a:endParaRPr lang="it-IT" sz="2200" b="1" dirty="0">
              <a:solidFill>
                <a:srgbClr val="FF0000"/>
              </a:solidFill>
            </a:endParaRPr>
          </a:p>
          <a:p>
            <a:r>
              <a:rPr lang="it-IT" sz="2200" b="1" dirty="0"/>
              <a:t>Export market shares </a:t>
            </a:r>
            <a:r>
              <a:rPr lang="it-IT" sz="2200" dirty="0" err="1"/>
              <a:t>aims</a:t>
            </a:r>
            <a:r>
              <a:rPr lang="it-IT" sz="2200" dirty="0"/>
              <a:t> </a:t>
            </a:r>
            <a:r>
              <a:rPr lang="it-IT" sz="2200" dirty="0" err="1"/>
              <a:t>at</a:t>
            </a:r>
            <a:r>
              <a:rPr lang="it-IT" sz="2200" dirty="0"/>
              <a:t> </a:t>
            </a:r>
            <a:r>
              <a:rPr lang="it-IT" sz="2200" dirty="0" err="1"/>
              <a:t>capturing</a:t>
            </a:r>
            <a:r>
              <a:rPr lang="it-IT" sz="2200" dirty="0"/>
              <a:t> </a:t>
            </a:r>
            <a:r>
              <a:rPr lang="it-IT" sz="2200" dirty="0" err="1"/>
              <a:t>structural</a:t>
            </a:r>
            <a:r>
              <a:rPr lang="it-IT" sz="2200" dirty="0"/>
              <a:t> gain or </a:t>
            </a:r>
            <a:r>
              <a:rPr lang="it-IT" sz="2200" dirty="0" err="1"/>
              <a:t>losses</a:t>
            </a:r>
            <a:r>
              <a:rPr lang="it-IT" sz="2200" dirty="0"/>
              <a:t> in </a:t>
            </a:r>
            <a:r>
              <a:rPr lang="it-IT" sz="2200" dirty="0" err="1"/>
              <a:t>competitiveness</a:t>
            </a:r>
            <a:r>
              <a:rPr lang="it-IT" sz="2200" dirty="0"/>
              <a:t>. At </a:t>
            </a:r>
            <a:r>
              <a:rPr lang="it-IT" sz="2200" b="1" dirty="0">
                <a:solidFill>
                  <a:srgbClr val="FF0000"/>
                </a:solidFill>
              </a:rPr>
              <a:t>macro </a:t>
            </a:r>
            <a:r>
              <a:rPr lang="it-IT" sz="2200" b="1" dirty="0" err="1">
                <a:solidFill>
                  <a:srgbClr val="FF0000"/>
                </a:solidFill>
              </a:rPr>
              <a:t>level</a:t>
            </a:r>
            <a:r>
              <a:rPr lang="it-IT" sz="2200" dirty="0"/>
              <a:t>, </a:t>
            </a:r>
            <a:r>
              <a:rPr lang="it-IT" sz="2200" dirty="0" err="1"/>
              <a:t>indicators</a:t>
            </a:r>
            <a:r>
              <a:rPr lang="it-IT" sz="2200" dirty="0"/>
              <a:t> in </a:t>
            </a:r>
            <a:r>
              <a:rPr lang="it-IT" sz="2200" dirty="0" err="1"/>
              <a:t>this</a:t>
            </a:r>
            <a:r>
              <a:rPr lang="it-IT" sz="2200" dirty="0"/>
              <a:t> </a:t>
            </a:r>
            <a:r>
              <a:rPr lang="it-IT" sz="2200" dirty="0" err="1"/>
              <a:t>category</a:t>
            </a:r>
            <a:r>
              <a:rPr lang="it-IT" sz="2200" dirty="0"/>
              <a:t> </a:t>
            </a:r>
            <a:r>
              <a:rPr lang="it-IT" sz="2200" dirty="0" err="1"/>
              <a:t>track</a:t>
            </a:r>
            <a:r>
              <a:rPr lang="it-IT" sz="2200" dirty="0"/>
              <a:t> the export performance of a </a:t>
            </a:r>
            <a:r>
              <a:rPr lang="it-IT" sz="2200" dirty="0" err="1"/>
              <a:t>country</a:t>
            </a:r>
            <a:r>
              <a:rPr lang="it-IT" sz="2200" dirty="0"/>
              <a:t>/</a:t>
            </a:r>
            <a:r>
              <a:rPr lang="it-IT" sz="2200" dirty="0" err="1"/>
              <a:t>sector</a:t>
            </a:r>
            <a:r>
              <a:rPr lang="it-IT" sz="2200" dirty="0"/>
              <a:t>.</a:t>
            </a:r>
          </a:p>
          <a:p>
            <a:endParaRPr lang="it-IT" sz="2200" dirty="0"/>
          </a:p>
          <a:p>
            <a:endParaRPr lang="it-IT" sz="2200" dirty="0"/>
          </a:p>
          <a:p>
            <a:r>
              <a:rPr lang="it-IT" sz="2200" dirty="0" err="1"/>
              <a:t>Importance</a:t>
            </a:r>
            <a:r>
              <a:rPr lang="it-IT" sz="2200" dirty="0"/>
              <a:t> of  </a:t>
            </a:r>
            <a:r>
              <a:rPr lang="it-IT" sz="2200" b="1" dirty="0" err="1">
                <a:solidFill>
                  <a:srgbClr val="FF0000"/>
                </a:solidFill>
              </a:rPr>
              <a:t>firm</a:t>
            </a:r>
            <a:r>
              <a:rPr lang="it-IT" sz="2200" b="1" dirty="0">
                <a:solidFill>
                  <a:srgbClr val="FF0000"/>
                </a:solidFill>
              </a:rPr>
              <a:t> </a:t>
            </a:r>
            <a:r>
              <a:rPr lang="it-IT" sz="2200" b="1" dirty="0" err="1">
                <a:solidFill>
                  <a:srgbClr val="FF0000"/>
                </a:solidFill>
              </a:rPr>
              <a:t>level</a:t>
            </a:r>
            <a:r>
              <a:rPr lang="it-IT" sz="2200" b="1" dirty="0">
                <a:solidFill>
                  <a:srgbClr val="FF0000"/>
                </a:solidFill>
              </a:rPr>
              <a:t> </a:t>
            </a:r>
            <a:r>
              <a:rPr lang="it-IT" sz="2200" dirty="0"/>
              <a:t>and </a:t>
            </a:r>
            <a:r>
              <a:rPr lang="it-IT" sz="2200" b="1" dirty="0">
                <a:solidFill>
                  <a:srgbClr val="FF0000"/>
                </a:solidFill>
              </a:rPr>
              <a:t>cross </a:t>
            </a:r>
            <a:r>
              <a:rPr lang="it-IT" sz="2200" b="1" dirty="0" err="1">
                <a:solidFill>
                  <a:srgbClr val="FF0000"/>
                </a:solidFill>
              </a:rPr>
              <a:t>border</a:t>
            </a:r>
            <a:r>
              <a:rPr lang="it-IT" sz="2200" b="1" dirty="0">
                <a:solidFill>
                  <a:srgbClr val="FF0000"/>
                </a:solidFill>
              </a:rPr>
              <a:t> </a:t>
            </a:r>
            <a:r>
              <a:rPr lang="it-IT" sz="2200" b="1" dirty="0" err="1">
                <a:solidFill>
                  <a:srgbClr val="FF0000"/>
                </a:solidFill>
              </a:rPr>
              <a:t>perspective</a:t>
            </a:r>
            <a:endParaRPr lang="it-IT" sz="2200" b="1" dirty="0">
              <a:solidFill>
                <a:srgbClr val="FF0000"/>
              </a:solidFill>
            </a:endParaRPr>
          </a:p>
          <a:p>
            <a:endParaRPr lang="it-IT" sz="2200" b="1" dirty="0">
              <a:solidFill>
                <a:srgbClr val="FF0000"/>
              </a:solidFill>
            </a:endParaRPr>
          </a:p>
          <a:p>
            <a:r>
              <a:rPr lang="it-IT" sz="2200" b="1" dirty="0" err="1">
                <a:solidFill>
                  <a:srgbClr val="FF0000"/>
                </a:solidFill>
              </a:rPr>
              <a:t>Micro-founded</a:t>
            </a:r>
            <a:r>
              <a:rPr lang="it-IT" sz="2200" b="1" dirty="0">
                <a:solidFill>
                  <a:srgbClr val="FF0000"/>
                </a:solidFill>
              </a:rPr>
              <a:t> </a:t>
            </a:r>
            <a:r>
              <a:rPr lang="it-IT" sz="2200" dirty="0" err="1"/>
              <a:t>indicators</a:t>
            </a:r>
            <a:r>
              <a:rPr lang="it-IT" sz="2200" dirty="0"/>
              <a:t> are  </a:t>
            </a:r>
            <a:r>
              <a:rPr lang="it-IT" sz="2200" dirty="0" err="1"/>
              <a:t>based</a:t>
            </a:r>
            <a:r>
              <a:rPr lang="it-IT" sz="2200" dirty="0"/>
              <a:t> on </a:t>
            </a:r>
            <a:r>
              <a:rPr lang="it-IT" sz="2200" b="1" dirty="0">
                <a:solidFill>
                  <a:srgbClr val="FF0000"/>
                </a:solidFill>
              </a:rPr>
              <a:t>intensive</a:t>
            </a:r>
            <a:r>
              <a:rPr lang="it-IT" sz="2200" dirty="0"/>
              <a:t>  (</a:t>
            </a:r>
            <a:r>
              <a:rPr lang="it-IT" sz="2200" dirty="0" err="1"/>
              <a:t>how</a:t>
            </a:r>
            <a:r>
              <a:rPr lang="it-IT" sz="2200" dirty="0"/>
              <a:t> </a:t>
            </a:r>
            <a:r>
              <a:rPr lang="it-IT" sz="2200" dirty="0" err="1"/>
              <a:t>much</a:t>
            </a:r>
            <a:r>
              <a:rPr lang="it-IT" sz="2200" dirty="0"/>
              <a:t>) and </a:t>
            </a:r>
            <a:r>
              <a:rPr lang="it-IT" sz="2200" b="1" dirty="0" err="1">
                <a:solidFill>
                  <a:srgbClr val="FF0000"/>
                </a:solidFill>
              </a:rPr>
              <a:t>extensive</a:t>
            </a:r>
            <a:r>
              <a:rPr lang="it-IT" sz="2200" dirty="0"/>
              <a:t> (</a:t>
            </a:r>
            <a:r>
              <a:rPr lang="it-IT" sz="2200" dirty="0" err="1"/>
              <a:t>how</a:t>
            </a:r>
            <a:r>
              <a:rPr lang="it-IT" sz="2200" dirty="0"/>
              <a:t> </a:t>
            </a:r>
            <a:r>
              <a:rPr lang="it-IT" sz="2200" dirty="0" err="1"/>
              <a:t>many</a:t>
            </a:r>
            <a:r>
              <a:rPr lang="it-IT" sz="2200" dirty="0"/>
              <a:t>) </a:t>
            </a:r>
            <a:r>
              <a:rPr lang="it-IT" sz="2200" b="1" dirty="0" err="1">
                <a:solidFill>
                  <a:srgbClr val="FF0000"/>
                </a:solidFill>
              </a:rPr>
              <a:t>margins</a:t>
            </a:r>
            <a:r>
              <a:rPr lang="it-IT" sz="2200" b="1" dirty="0">
                <a:solidFill>
                  <a:srgbClr val="FF0000"/>
                </a:solidFill>
              </a:rPr>
              <a:t> </a:t>
            </a:r>
            <a:r>
              <a:rPr lang="it-IT" sz="2200" b="1" dirty="0" err="1">
                <a:solidFill>
                  <a:srgbClr val="FF0000"/>
                </a:solidFill>
              </a:rPr>
              <a:t>of</a:t>
            </a:r>
            <a:r>
              <a:rPr lang="it-IT" sz="2200" b="1" dirty="0">
                <a:solidFill>
                  <a:srgbClr val="FF0000"/>
                </a:solidFill>
              </a:rPr>
              <a:t> </a:t>
            </a:r>
            <a:r>
              <a:rPr lang="it-IT" sz="2200" b="1" dirty="0" err="1">
                <a:solidFill>
                  <a:srgbClr val="FF0000"/>
                </a:solidFill>
              </a:rPr>
              <a:t>trade</a:t>
            </a:r>
            <a:endParaRPr lang="it-IT" sz="2200" b="1" dirty="0">
              <a:solidFill>
                <a:srgbClr val="FF0000"/>
              </a:solidFill>
            </a:endParaRPr>
          </a:p>
          <a:p>
            <a:endParaRPr lang="it-IT" sz="2200" b="1" dirty="0">
              <a:solidFill>
                <a:srgbClr val="FF0000"/>
              </a:solidFill>
            </a:endParaRPr>
          </a:p>
          <a:p>
            <a:r>
              <a:rPr lang="it-IT" sz="2200" b="1" dirty="0">
                <a:solidFill>
                  <a:srgbClr val="FF0000"/>
                </a:solidFill>
              </a:rPr>
              <a:t>Productivity</a:t>
            </a:r>
            <a:r>
              <a:rPr lang="it-IT" sz="2200" dirty="0"/>
              <a:t> </a:t>
            </a:r>
            <a:r>
              <a:rPr lang="it-IT" sz="2200" dirty="0" err="1"/>
              <a:t>is</a:t>
            </a:r>
            <a:r>
              <a:rPr lang="it-IT" sz="2200" dirty="0"/>
              <a:t> the </a:t>
            </a:r>
            <a:r>
              <a:rPr lang="it-IT" sz="2200" dirty="0" err="1"/>
              <a:t>cornerstone</a:t>
            </a:r>
            <a:r>
              <a:rPr lang="it-IT" sz="2200" dirty="0"/>
              <a:t> </a:t>
            </a:r>
            <a:r>
              <a:rPr lang="it-IT" sz="2200" dirty="0" err="1"/>
              <a:t>dimension</a:t>
            </a:r>
            <a:r>
              <a:rPr lang="it-IT" sz="2200" dirty="0"/>
              <a:t> </a:t>
            </a:r>
            <a:r>
              <a:rPr lang="it-IT" sz="2200" dirty="0" err="1"/>
              <a:t>of</a:t>
            </a:r>
            <a:r>
              <a:rPr lang="it-IT" sz="2200" dirty="0"/>
              <a:t> </a:t>
            </a:r>
            <a:r>
              <a:rPr lang="it-IT" sz="2200" dirty="0" err="1"/>
              <a:t>firm</a:t>
            </a:r>
            <a:r>
              <a:rPr lang="it-IT" sz="2200" dirty="0"/>
              <a:t> </a:t>
            </a:r>
            <a:r>
              <a:rPr lang="it-IT" sz="2200" dirty="0" err="1"/>
              <a:t>heterogeneity</a:t>
            </a:r>
            <a:r>
              <a:rPr lang="it-IT" sz="2200" dirty="0"/>
              <a:t> – </a:t>
            </a:r>
            <a:r>
              <a:rPr lang="it-IT" sz="2200" b="1" dirty="0" err="1">
                <a:solidFill>
                  <a:srgbClr val="FF0000"/>
                </a:solidFill>
              </a:rPr>
              <a:t>productivity</a:t>
            </a:r>
            <a:r>
              <a:rPr lang="it-IT" sz="2200" b="1" dirty="0">
                <a:solidFill>
                  <a:srgbClr val="FF0000"/>
                </a:solidFill>
              </a:rPr>
              <a:t> </a:t>
            </a:r>
            <a:r>
              <a:rPr lang="it-IT" sz="2200" b="1" dirty="0" err="1">
                <a:solidFill>
                  <a:srgbClr val="FF0000"/>
                </a:solidFill>
              </a:rPr>
              <a:t>threshold</a:t>
            </a:r>
            <a:r>
              <a:rPr lang="it-IT" sz="2200" b="1" dirty="0">
                <a:solidFill>
                  <a:srgbClr val="FF0000"/>
                </a:solidFill>
              </a:rPr>
              <a:t> by </a:t>
            </a:r>
            <a:r>
              <a:rPr lang="it-IT" sz="2200" b="1" dirty="0" err="1">
                <a:solidFill>
                  <a:srgbClr val="FF0000"/>
                </a:solidFill>
              </a:rPr>
              <a:t>international</a:t>
            </a:r>
            <a:r>
              <a:rPr lang="it-IT" sz="2200" b="1" dirty="0">
                <a:solidFill>
                  <a:srgbClr val="FF0000"/>
                </a:solidFill>
              </a:rPr>
              <a:t> status</a:t>
            </a:r>
            <a:r>
              <a:rPr lang="it-IT" sz="2200" dirty="0">
                <a:solidFill>
                  <a:srgbClr val="FF0000"/>
                </a:solidFill>
              </a:rPr>
              <a:t> </a:t>
            </a:r>
            <a:r>
              <a:rPr lang="it-IT" sz="2200" dirty="0"/>
              <a:t>(</a:t>
            </a:r>
            <a:r>
              <a:rPr lang="it-IT" sz="2200" dirty="0" err="1"/>
              <a:t>exporters</a:t>
            </a:r>
            <a:r>
              <a:rPr lang="it-IT" sz="2200" dirty="0"/>
              <a:t> are more </a:t>
            </a:r>
            <a:r>
              <a:rPr lang="it-IT" sz="2200" dirty="0" err="1"/>
              <a:t>productive</a:t>
            </a:r>
            <a:r>
              <a:rPr lang="it-IT" sz="2200" dirty="0"/>
              <a:t> </a:t>
            </a:r>
            <a:r>
              <a:rPr lang="it-IT" sz="2200" dirty="0" err="1"/>
              <a:t>etc</a:t>
            </a:r>
            <a:r>
              <a:rPr lang="it-IT" sz="2200" dirty="0"/>
              <a:t>) vs </a:t>
            </a:r>
            <a:r>
              <a:rPr lang="it-IT" sz="2200" dirty="0" err="1"/>
              <a:t>specificities</a:t>
            </a:r>
            <a:r>
              <a:rPr lang="it-IT" sz="2200" dirty="0"/>
              <a:t> of </a:t>
            </a:r>
            <a:r>
              <a:rPr lang="it-IT" sz="2200" dirty="0" err="1"/>
              <a:t>firms</a:t>
            </a:r>
            <a:r>
              <a:rPr lang="it-IT" sz="2200" dirty="0"/>
              <a:t> </a:t>
            </a:r>
            <a:r>
              <a:rPr lang="it-IT" sz="2200" dirty="0" err="1"/>
              <a:t>below</a:t>
            </a:r>
            <a:r>
              <a:rPr lang="it-IT" sz="2200" dirty="0"/>
              <a:t>/</a:t>
            </a:r>
            <a:r>
              <a:rPr lang="it-IT" sz="2200" dirty="0" err="1"/>
              <a:t>above</a:t>
            </a:r>
            <a:r>
              <a:rPr lang="it-IT" sz="2200" dirty="0"/>
              <a:t>  </a:t>
            </a:r>
            <a:r>
              <a:rPr lang="it-IT" sz="2200" dirty="0" err="1"/>
              <a:t>thresholds</a:t>
            </a:r>
            <a:endParaRPr lang="it-IT" sz="2200" dirty="0"/>
          </a:p>
        </p:txBody>
      </p:sp>
    </p:spTree>
    <p:extLst>
      <p:ext uri="{BB962C8B-B14F-4D97-AF65-F5344CB8AC3E}">
        <p14:creationId xmlns:p14="http://schemas.microsoft.com/office/powerpoint/2010/main" val="363503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3512" y="116633"/>
            <a:ext cx="8712968" cy="864443"/>
          </a:xfrm>
        </p:spPr>
        <p:txBody>
          <a:bodyPr>
            <a:normAutofit fontScale="90000"/>
          </a:bodyPr>
          <a:lstStyle/>
          <a:p>
            <a:r>
              <a:rPr lang="it-IT" dirty="0" err="1" smtClean="0">
                <a:solidFill>
                  <a:schemeClr val="tx2"/>
                </a:solidFill>
              </a:rPr>
              <a:t>Competitiveness</a:t>
            </a:r>
            <a:r>
              <a:rPr lang="it-IT" dirty="0" smtClean="0">
                <a:solidFill>
                  <a:schemeClr val="tx2"/>
                </a:solidFill>
              </a:rPr>
              <a:t> </a:t>
            </a:r>
            <a:r>
              <a:rPr lang="it-IT" dirty="0" err="1" smtClean="0">
                <a:solidFill>
                  <a:schemeClr val="tx2"/>
                </a:solidFill>
              </a:rPr>
              <a:t>is</a:t>
            </a:r>
            <a:r>
              <a:rPr lang="it-IT" dirty="0" smtClean="0">
                <a:solidFill>
                  <a:schemeClr val="tx2"/>
                </a:solidFill>
              </a:rPr>
              <a:t> a </a:t>
            </a:r>
            <a:r>
              <a:rPr lang="it-IT" dirty="0" err="1" smtClean="0">
                <a:solidFill>
                  <a:schemeClr val="tx2"/>
                </a:solidFill>
              </a:rPr>
              <a:t>multifacet</a:t>
            </a:r>
            <a:r>
              <a:rPr lang="it-IT" dirty="0" smtClean="0">
                <a:solidFill>
                  <a:schemeClr val="tx2"/>
                </a:solidFill>
              </a:rPr>
              <a:t> </a:t>
            </a:r>
            <a:r>
              <a:rPr lang="it-IT" dirty="0" err="1" smtClean="0">
                <a:solidFill>
                  <a:schemeClr val="tx2"/>
                </a:solidFill>
              </a:rPr>
              <a:t>concept</a:t>
            </a:r>
            <a:r>
              <a:rPr lang="it-IT" dirty="0" smtClean="0">
                <a:solidFill>
                  <a:schemeClr val="tx2"/>
                </a:solidFill>
              </a:rPr>
              <a:t> </a:t>
            </a:r>
            <a:endParaRPr lang="it-IT" dirty="0">
              <a:solidFill>
                <a:schemeClr val="tx2"/>
              </a:solidFill>
            </a:endParaRPr>
          </a:p>
        </p:txBody>
      </p:sp>
      <p:sp>
        <p:nvSpPr>
          <p:cNvPr id="3" name="Segnaposto contenuto 2"/>
          <p:cNvSpPr>
            <a:spLocks noGrp="1"/>
          </p:cNvSpPr>
          <p:nvPr>
            <p:ph idx="1"/>
          </p:nvPr>
        </p:nvSpPr>
        <p:spPr>
          <a:xfrm>
            <a:off x="1631504" y="1340768"/>
            <a:ext cx="9036496" cy="5148572"/>
          </a:xfrm>
        </p:spPr>
        <p:txBody>
          <a:bodyPr>
            <a:normAutofit fontScale="85000" lnSpcReduction="20000"/>
          </a:bodyPr>
          <a:lstStyle/>
          <a:p>
            <a:pPr marL="0" indent="0">
              <a:buNone/>
            </a:pPr>
            <a:r>
              <a:rPr lang="it-IT" sz="2400" dirty="0"/>
              <a:t>Some </a:t>
            </a:r>
            <a:r>
              <a:rPr lang="it-IT" sz="2400" dirty="0" err="1"/>
              <a:t>Indicators</a:t>
            </a:r>
            <a:r>
              <a:rPr lang="it-IT" sz="2400" dirty="0"/>
              <a:t> </a:t>
            </a:r>
            <a:r>
              <a:rPr lang="it-IT" sz="2400" dirty="0" err="1"/>
              <a:t>used</a:t>
            </a:r>
            <a:r>
              <a:rPr lang="it-IT" sz="2400" dirty="0"/>
              <a:t> to </a:t>
            </a:r>
            <a:r>
              <a:rPr lang="it-IT" sz="2400" dirty="0" err="1"/>
              <a:t>measure</a:t>
            </a:r>
            <a:r>
              <a:rPr lang="it-IT" sz="2400" dirty="0"/>
              <a:t> </a:t>
            </a:r>
            <a:r>
              <a:rPr lang="it-IT" sz="2400" b="1" dirty="0" err="1"/>
              <a:t>trade</a:t>
            </a:r>
            <a:r>
              <a:rPr lang="it-IT" sz="2400" b="1" dirty="0"/>
              <a:t> </a:t>
            </a:r>
            <a:r>
              <a:rPr lang="it-IT" sz="2400" b="1" dirty="0" err="1"/>
              <a:t>competitiveness</a:t>
            </a:r>
            <a:endParaRPr lang="it-IT" sz="2400" b="1" dirty="0"/>
          </a:p>
          <a:p>
            <a:pPr marL="0" indent="0">
              <a:buNone/>
            </a:pPr>
            <a:endParaRPr lang="it-IT" sz="2400" b="1" dirty="0"/>
          </a:p>
          <a:p>
            <a:r>
              <a:rPr lang="it-IT" sz="2400" b="1" dirty="0">
                <a:solidFill>
                  <a:srgbClr val="FF0000"/>
                </a:solidFill>
              </a:rPr>
              <a:t>5</a:t>
            </a:r>
            <a:r>
              <a:rPr lang="it-IT" sz="2400" b="1" dirty="0"/>
              <a:t> </a:t>
            </a:r>
            <a:r>
              <a:rPr lang="it-IT" sz="2400" b="1" dirty="0" err="1">
                <a:solidFill>
                  <a:srgbClr val="FF0000"/>
                </a:solidFill>
              </a:rPr>
              <a:t>year</a:t>
            </a:r>
            <a:r>
              <a:rPr lang="it-IT" sz="2400" b="1" dirty="0">
                <a:solidFill>
                  <a:srgbClr val="FF0000"/>
                </a:solidFill>
              </a:rPr>
              <a:t> </a:t>
            </a:r>
            <a:r>
              <a:rPr lang="it-IT" sz="2400" b="1" dirty="0" err="1">
                <a:solidFill>
                  <a:srgbClr val="FF0000"/>
                </a:solidFill>
              </a:rPr>
              <a:t>change</a:t>
            </a:r>
            <a:r>
              <a:rPr lang="it-IT" sz="2400" b="1" dirty="0">
                <a:solidFill>
                  <a:srgbClr val="FF0000"/>
                </a:solidFill>
              </a:rPr>
              <a:t> in export market shares</a:t>
            </a:r>
            <a:r>
              <a:rPr lang="it-IT" sz="2400" dirty="0"/>
              <a:t>;  </a:t>
            </a:r>
            <a:r>
              <a:rPr lang="it-IT" sz="2400" dirty="0" err="1"/>
              <a:t>problem</a:t>
            </a:r>
            <a:r>
              <a:rPr lang="it-IT" sz="2400" dirty="0"/>
              <a:t>: market shares are </a:t>
            </a:r>
            <a:r>
              <a:rPr lang="it-IT" sz="2400" dirty="0" err="1"/>
              <a:t>unrelated</a:t>
            </a:r>
            <a:r>
              <a:rPr lang="it-IT" sz="2400" dirty="0"/>
              <a:t> to </a:t>
            </a:r>
            <a:r>
              <a:rPr lang="it-IT" sz="2400" dirty="0" err="1"/>
              <a:t>competitiveness</a:t>
            </a:r>
            <a:r>
              <a:rPr lang="it-IT" sz="2400" dirty="0"/>
              <a:t> in a world </a:t>
            </a:r>
            <a:r>
              <a:rPr lang="it-IT" sz="2400" dirty="0" err="1"/>
              <a:t>chracterized</a:t>
            </a:r>
            <a:r>
              <a:rPr lang="it-IT" sz="2400" dirty="0"/>
              <a:t> </a:t>
            </a:r>
            <a:r>
              <a:rPr lang="it-IT" sz="2400" dirty="0" err="1"/>
              <a:t>by</a:t>
            </a:r>
            <a:r>
              <a:rPr lang="it-IT" sz="2400" dirty="0"/>
              <a:t> </a:t>
            </a:r>
            <a:r>
              <a:rPr lang="it-IT" sz="2400" dirty="0" err="1"/>
              <a:t>GVCs</a:t>
            </a:r>
            <a:endParaRPr lang="it-IT" sz="2400" dirty="0"/>
          </a:p>
          <a:p>
            <a:endParaRPr lang="it-IT" sz="2400" dirty="0"/>
          </a:p>
          <a:p>
            <a:r>
              <a:rPr lang="it-IT" sz="2400" b="1" dirty="0">
                <a:solidFill>
                  <a:srgbClr val="FF0000"/>
                </a:solidFill>
              </a:rPr>
              <a:t>Relative </a:t>
            </a:r>
            <a:r>
              <a:rPr lang="it-IT" sz="2400" b="1" dirty="0" err="1">
                <a:solidFill>
                  <a:srgbClr val="FF0000"/>
                </a:solidFill>
              </a:rPr>
              <a:t>trade</a:t>
            </a:r>
            <a:r>
              <a:rPr lang="it-IT" sz="2400" b="1" dirty="0">
                <a:solidFill>
                  <a:srgbClr val="FF0000"/>
                </a:solidFill>
              </a:rPr>
              <a:t> balance</a:t>
            </a:r>
            <a:r>
              <a:rPr lang="it-IT" sz="2400" dirty="0"/>
              <a:t>; </a:t>
            </a:r>
            <a:r>
              <a:rPr lang="it-IT" sz="2400" dirty="0" err="1"/>
              <a:t>problem</a:t>
            </a:r>
            <a:r>
              <a:rPr lang="it-IT" sz="2400" dirty="0"/>
              <a:t>: a negative </a:t>
            </a:r>
            <a:r>
              <a:rPr lang="it-IT" sz="2400" dirty="0" err="1"/>
              <a:t>trade</a:t>
            </a:r>
            <a:r>
              <a:rPr lang="it-IT" sz="2400" dirty="0"/>
              <a:t> balance </a:t>
            </a:r>
            <a:r>
              <a:rPr lang="it-IT" sz="2400" dirty="0" err="1"/>
              <a:t>is</a:t>
            </a:r>
            <a:r>
              <a:rPr lang="it-IT" sz="2400" dirty="0"/>
              <a:t> </a:t>
            </a:r>
            <a:r>
              <a:rPr lang="it-IT" sz="2400" dirty="0" err="1"/>
              <a:t>not</a:t>
            </a:r>
            <a:r>
              <a:rPr lang="it-IT" sz="2400" dirty="0"/>
              <a:t> </a:t>
            </a:r>
            <a:r>
              <a:rPr lang="it-IT" sz="2400" dirty="0" err="1"/>
              <a:t>necessarily</a:t>
            </a:r>
            <a:r>
              <a:rPr lang="it-IT" sz="2400" dirty="0"/>
              <a:t> a bad </a:t>
            </a:r>
            <a:r>
              <a:rPr lang="it-IT" sz="2400" dirty="0" err="1"/>
              <a:t>sign</a:t>
            </a:r>
            <a:endParaRPr lang="it-IT" sz="2400" dirty="0"/>
          </a:p>
          <a:p>
            <a:endParaRPr lang="it-IT" sz="2400" dirty="0"/>
          </a:p>
          <a:p>
            <a:r>
              <a:rPr lang="it-IT" sz="2400" b="1" dirty="0" err="1">
                <a:solidFill>
                  <a:srgbClr val="FF0000"/>
                </a:solidFill>
              </a:rPr>
              <a:t>Revealed</a:t>
            </a:r>
            <a:r>
              <a:rPr lang="it-IT" sz="2400" b="1" dirty="0">
                <a:solidFill>
                  <a:srgbClr val="FF0000"/>
                </a:solidFill>
              </a:rPr>
              <a:t> comparative </a:t>
            </a:r>
            <a:r>
              <a:rPr lang="it-IT" sz="2400" b="1" dirty="0" err="1">
                <a:solidFill>
                  <a:srgbClr val="FF0000"/>
                </a:solidFill>
              </a:rPr>
              <a:t>advantage</a:t>
            </a:r>
            <a:endParaRPr lang="it-IT" sz="2400" b="1" dirty="0">
              <a:solidFill>
                <a:srgbClr val="FF0000"/>
              </a:solidFill>
            </a:endParaRPr>
          </a:p>
          <a:p>
            <a:endParaRPr lang="it-IT" sz="2400" b="1" dirty="0">
              <a:solidFill>
                <a:srgbClr val="FF0000"/>
              </a:solidFill>
            </a:endParaRPr>
          </a:p>
          <a:p>
            <a:r>
              <a:rPr lang="it-IT" sz="2400" b="1" dirty="0" err="1">
                <a:solidFill>
                  <a:srgbClr val="FF0000"/>
                </a:solidFill>
              </a:rPr>
              <a:t>Current</a:t>
            </a:r>
            <a:r>
              <a:rPr lang="it-IT" sz="2400" b="1" dirty="0">
                <a:solidFill>
                  <a:srgbClr val="FF0000"/>
                </a:solidFill>
              </a:rPr>
              <a:t> account </a:t>
            </a:r>
            <a:r>
              <a:rPr lang="it-IT" sz="2400" b="1" dirty="0" err="1">
                <a:solidFill>
                  <a:srgbClr val="FF0000"/>
                </a:solidFill>
              </a:rPr>
              <a:t>as</a:t>
            </a:r>
            <a:r>
              <a:rPr lang="it-IT" sz="2400" b="1" dirty="0">
                <a:solidFill>
                  <a:srgbClr val="FF0000"/>
                </a:solidFill>
              </a:rPr>
              <a:t> % of GDP</a:t>
            </a:r>
            <a:r>
              <a:rPr lang="it-IT" sz="2400" dirty="0"/>
              <a:t>; </a:t>
            </a:r>
            <a:r>
              <a:rPr lang="it-IT" sz="2400" dirty="0" err="1"/>
              <a:t>problem</a:t>
            </a:r>
            <a:r>
              <a:rPr lang="it-IT" sz="2400" dirty="0"/>
              <a:t>: </a:t>
            </a:r>
            <a:r>
              <a:rPr lang="it-IT" sz="2400" dirty="0" err="1"/>
              <a:t>endogeneity</a:t>
            </a:r>
            <a:r>
              <a:rPr lang="it-IT" sz="2400" dirty="0"/>
              <a:t>; </a:t>
            </a:r>
            <a:r>
              <a:rPr lang="it-IT" sz="2400" dirty="0" err="1"/>
              <a:t>also</a:t>
            </a:r>
            <a:r>
              <a:rPr lang="it-IT" sz="2400" dirty="0"/>
              <a:t>, </a:t>
            </a:r>
            <a:r>
              <a:rPr lang="it-IT" sz="2400" dirty="0" err="1"/>
              <a:t>includes</a:t>
            </a:r>
            <a:r>
              <a:rPr lang="it-IT" sz="2400" dirty="0"/>
              <a:t> non </a:t>
            </a:r>
            <a:r>
              <a:rPr lang="it-IT" sz="2400" dirty="0" err="1"/>
              <a:t>trade</a:t>
            </a:r>
            <a:r>
              <a:rPr lang="it-IT" sz="2400" dirty="0"/>
              <a:t> </a:t>
            </a:r>
            <a:r>
              <a:rPr lang="it-IT" sz="2400" dirty="0" err="1"/>
              <a:t>related</a:t>
            </a:r>
            <a:r>
              <a:rPr lang="it-IT" sz="2400" dirty="0"/>
              <a:t> </a:t>
            </a:r>
            <a:r>
              <a:rPr lang="it-IT" sz="2400" dirty="0" err="1"/>
              <a:t>components</a:t>
            </a:r>
            <a:endParaRPr lang="it-IT" sz="2400" dirty="0"/>
          </a:p>
          <a:p>
            <a:endParaRPr lang="it-IT" sz="2400" dirty="0"/>
          </a:p>
          <a:p>
            <a:r>
              <a:rPr lang="it-IT" sz="2400" dirty="0" err="1"/>
              <a:t>Other</a:t>
            </a:r>
            <a:r>
              <a:rPr lang="it-IT" sz="2400" dirty="0"/>
              <a:t> (</a:t>
            </a:r>
            <a:r>
              <a:rPr lang="it-IT" sz="2400" dirty="0" err="1"/>
              <a:t>measurable</a:t>
            </a:r>
            <a:r>
              <a:rPr lang="it-IT" sz="2400" dirty="0"/>
              <a:t>) </a:t>
            </a:r>
            <a:r>
              <a:rPr lang="it-IT" sz="2400" dirty="0" err="1"/>
              <a:t>aspects</a:t>
            </a:r>
            <a:r>
              <a:rPr lang="it-IT" sz="2400" dirty="0"/>
              <a:t> are: </a:t>
            </a:r>
            <a:r>
              <a:rPr lang="it-IT" sz="2400" b="1" dirty="0" err="1">
                <a:solidFill>
                  <a:srgbClr val="FF0000"/>
                </a:solidFill>
              </a:rPr>
              <a:t>price</a:t>
            </a:r>
            <a:r>
              <a:rPr lang="it-IT" sz="2400" b="1" dirty="0">
                <a:solidFill>
                  <a:srgbClr val="FF0000"/>
                </a:solidFill>
              </a:rPr>
              <a:t> and </a:t>
            </a:r>
            <a:r>
              <a:rPr lang="it-IT" sz="2400" b="1" dirty="0" err="1">
                <a:solidFill>
                  <a:srgbClr val="FF0000"/>
                </a:solidFill>
              </a:rPr>
              <a:t>costs</a:t>
            </a:r>
            <a:r>
              <a:rPr lang="it-IT" sz="2400" b="1" dirty="0">
                <a:solidFill>
                  <a:srgbClr val="FF0000"/>
                </a:solidFill>
              </a:rPr>
              <a:t> </a:t>
            </a:r>
            <a:r>
              <a:rPr lang="it-IT" sz="2400" b="1" dirty="0" err="1">
                <a:solidFill>
                  <a:srgbClr val="FF0000"/>
                </a:solidFill>
              </a:rPr>
              <a:t>competitiveness</a:t>
            </a:r>
            <a:r>
              <a:rPr lang="it-IT" sz="2400" dirty="0"/>
              <a:t> (</a:t>
            </a:r>
            <a:r>
              <a:rPr lang="it-IT" sz="2400" dirty="0" err="1"/>
              <a:t>real</a:t>
            </a:r>
            <a:r>
              <a:rPr lang="it-IT" sz="2400" dirty="0"/>
              <a:t> </a:t>
            </a:r>
            <a:r>
              <a:rPr lang="it-IT" sz="2400" dirty="0" err="1"/>
              <a:t>effective</a:t>
            </a:r>
            <a:r>
              <a:rPr lang="it-IT" sz="2400" dirty="0"/>
              <a:t> </a:t>
            </a:r>
            <a:r>
              <a:rPr lang="it-IT" sz="2400" dirty="0" err="1"/>
              <a:t>exchange</a:t>
            </a:r>
            <a:r>
              <a:rPr lang="it-IT" sz="2400" dirty="0"/>
              <a:t> rate; </a:t>
            </a:r>
            <a:r>
              <a:rPr lang="it-IT" sz="2400" dirty="0" err="1"/>
              <a:t>unit</a:t>
            </a:r>
            <a:r>
              <a:rPr lang="it-IT" sz="2400" dirty="0"/>
              <a:t> </a:t>
            </a:r>
            <a:r>
              <a:rPr lang="it-IT" sz="2400" dirty="0" err="1"/>
              <a:t>labour</a:t>
            </a:r>
            <a:r>
              <a:rPr lang="it-IT" sz="2400" dirty="0"/>
              <a:t> </a:t>
            </a:r>
            <a:r>
              <a:rPr lang="it-IT" sz="2400" dirty="0" err="1"/>
              <a:t>costs</a:t>
            </a:r>
            <a:r>
              <a:rPr lang="it-IT" sz="2400" dirty="0"/>
              <a:t>; </a:t>
            </a:r>
            <a:r>
              <a:rPr lang="it-IT" sz="2400" dirty="0" err="1"/>
              <a:t>price</a:t>
            </a:r>
            <a:r>
              <a:rPr lang="it-IT" sz="2400" dirty="0"/>
              <a:t> </a:t>
            </a:r>
            <a:r>
              <a:rPr lang="it-IT" sz="2400" dirty="0" err="1"/>
              <a:t>cost</a:t>
            </a:r>
            <a:r>
              <a:rPr lang="it-IT" sz="2400" dirty="0"/>
              <a:t> </a:t>
            </a:r>
            <a:r>
              <a:rPr lang="it-IT" sz="2400" dirty="0" err="1"/>
              <a:t>margins</a:t>
            </a:r>
            <a:r>
              <a:rPr lang="it-IT" sz="2400" dirty="0"/>
              <a:t>;) </a:t>
            </a:r>
            <a:r>
              <a:rPr lang="it-IT" sz="2400" b="1" dirty="0" err="1">
                <a:solidFill>
                  <a:srgbClr val="FF0000"/>
                </a:solidFill>
              </a:rPr>
              <a:t>Innovation</a:t>
            </a:r>
            <a:r>
              <a:rPr lang="it-IT" sz="2400" b="1" dirty="0">
                <a:solidFill>
                  <a:srgbClr val="FF0000"/>
                </a:solidFill>
              </a:rPr>
              <a:t> and </a:t>
            </a:r>
            <a:r>
              <a:rPr lang="it-IT" sz="2400" b="1" dirty="0" err="1">
                <a:solidFill>
                  <a:srgbClr val="FF0000"/>
                </a:solidFill>
              </a:rPr>
              <a:t>technology</a:t>
            </a:r>
            <a:r>
              <a:rPr lang="it-IT" sz="2400" b="1" dirty="0">
                <a:solidFill>
                  <a:srgbClr val="FF0000"/>
                </a:solidFill>
              </a:rPr>
              <a:t> </a:t>
            </a:r>
            <a:r>
              <a:rPr lang="it-IT" sz="2400" dirty="0"/>
              <a:t>(non </a:t>
            </a:r>
            <a:r>
              <a:rPr lang="it-IT" sz="2400" dirty="0" err="1"/>
              <a:t>price</a:t>
            </a:r>
            <a:r>
              <a:rPr lang="it-IT" sz="2400" dirty="0"/>
              <a:t> </a:t>
            </a:r>
            <a:r>
              <a:rPr lang="it-IT" sz="2400" dirty="0" err="1"/>
              <a:t>competitiveness</a:t>
            </a:r>
            <a:r>
              <a:rPr lang="it-IT" sz="2400" dirty="0"/>
              <a:t>); </a:t>
            </a:r>
            <a:r>
              <a:rPr lang="it-IT" sz="2400" b="1" dirty="0" err="1">
                <a:solidFill>
                  <a:srgbClr val="FF0000"/>
                </a:solidFill>
              </a:rPr>
              <a:t>firm</a:t>
            </a:r>
            <a:r>
              <a:rPr lang="it-IT" sz="2400" b="1" dirty="0">
                <a:solidFill>
                  <a:srgbClr val="FF0000"/>
                </a:solidFill>
              </a:rPr>
              <a:t> </a:t>
            </a:r>
            <a:r>
              <a:rPr lang="it-IT" sz="2400" b="1" dirty="0" err="1">
                <a:solidFill>
                  <a:srgbClr val="FF0000"/>
                </a:solidFill>
              </a:rPr>
              <a:t>dynamics</a:t>
            </a:r>
            <a:r>
              <a:rPr lang="it-IT" sz="2400" dirty="0"/>
              <a:t>; </a:t>
            </a:r>
            <a:r>
              <a:rPr lang="it-IT" sz="2400" b="1" dirty="0">
                <a:solidFill>
                  <a:srgbClr val="FF0000"/>
                </a:solidFill>
              </a:rPr>
              <a:t>Global </a:t>
            </a:r>
            <a:r>
              <a:rPr lang="it-IT" sz="2400" b="1" dirty="0" err="1">
                <a:solidFill>
                  <a:srgbClr val="FF0000"/>
                </a:solidFill>
              </a:rPr>
              <a:t>value</a:t>
            </a:r>
            <a:r>
              <a:rPr lang="it-IT" sz="2400" b="1" dirty="0">
                <a:solidFill>
                  <a:srgbClr val="FF0000"/>
                </a:solidFill>
              </a:rPr>
              <a:t> </a:t>
            </a:r>
            <a:r>
              <a:rPr lang="it-IT" sz="2400" b="1" dirty="0" err="1">
                <a:solidFill>
                  <a:srgbClr val="FF0000"/>
                </a:solidFill>
              </a:rPr>
              <a:t>chains</a:t>
            </a:r>
            <a:endParaRPr lang="it-IT" sz="2400" b="1" dirty="0">
              <a:solidFill>
                <a:srgbClr val="FF0000"/>
              </a:solidFill>
            </a:endParaRPr>
          </a:p>
        </p:txBody>
      </p:sp>
    </p:spTree>
    <p:extLst>
      <p:ext uri="{BB962C8B-B14F-4D97-AF65-F5344CB8AC3E}">
        <p14:creationId xmlns:p14="http://schemas.microsoft.com/office/powerpoint/2010/main" val="369682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67508" y="152637"/>
            <a:ext cx="8784976" cy="828439"/>
          </a:xfrm>
        </p:spPr>
        <p:txBody>
          <a:bodyPr>
            <a:normAutofit fontScale="90000"/>
          </a:bodyPr>
          <a:lstStyle/>
          <a:p>
            <a:r>
              <a:rPr lang="it-IT" sz="3200" b="1" dirty="0" err="1">
                <a:solidFill>
                  <a:schemeClr val="tx2"/>
                </a:solidFill>
              </a:rPr>
              <a:t>Demand</a:t>
            </a:r>
            <a:r>
              <a:rPr lang="it-IT" sz="3200" b="1" dirty="0">
                <a:solidFill>
                  <a:schemeClr val="tx2"/>
                </a:solidFill>
              </a:rPr>
              <a:t> </a:t>
            </a:r>
            <a:r>
              <a:rPr lang="it-IT" sz="3200" b="1" dirty="0" err="1">
                <a:solidFill>
                  <a:schemeClr val="tx2"/>
                </a:solidFill>
              </a:rPr>
              <a:t>also</a:t>
            </a:r>
            <a:r>
              <a:rPr lang="it-IT" sz="3200" b="1" dirty="0">
                <a:solidFill>
                  <a:schemeClr val="tx2"/>
                </a:solidFill>
              </a:rPr>
              <a:t> </a:t>
            </a:r>
            <a:r>
              <a:rPr lang="it-IT" sz="3200" b="1" dirty="0" err="1">
                <a:solidFill>
                  <a:schemeClr val="tx2"/>
                </a:solidFill>
              </a:rPr>
              <a:t>matters</a:t>
            </a:r>
            <a:r>
              <a:rPr lang="it-IT" sz="3200" b="1" dirty="0">
                <a:solidFill>
                  <a:schemeClr val="tx2"/>
                </a:solidFill>
              </a:rPr>
              <a:t>..</a:t>
            </a:r>
            <a:br>
              <a:rPr lang="it-IT" sz="3200" b="1" dirty="0">
                <a:solidFill>
                  <a:schemeClr val="tx2"/>
                </a:solidFill>
              </a:rPr>
            </a:br>
            <a:r>
              <a:rPr lang="it-IT" sz="2400" b="1" dirty="0" err="1">
                <a:solidFill>
                  <a:schemeClr val="tx2"/>
                </a:solidFill>
              </a:rPr>
              <a:t>Different</a:t>
            </a:r>
            <a:r>
              <a:rPr lang="it-IT" sz="2400" b="1" dirty="0">
                <a:solidFill>
                  <a:schemeClr val="tx2"/>
                </a:solidFill>
              </a:rPr>
              <a:t> </a:t>
            </a:r>
            <a:r>
              <a:rPr lang="it-IT" sz="2400" b="1" dirty="0" err="1">
                <a:solidFill>
                  <a:schemeClr val="tx2"/>
                </a:solidFill>
              </a:rPr>
              <a:t>opportunities</a:t>
            </a:r>
            <a:r>
              <a:rPr lang="it-IT" sz="2400" b="1" dirty="0">
                <a:solidFill>
                  <a:schemeClr val="tx2"/>
                </a:solidFill>
              </a:rPr>
              <a:t> in </a:t>
            </a:r>
            <a:r>
              <a:rPr lang="it-IT" sz="2400" b="1" dirty="0" err="1">
                <a:solidFill>
                  <a:schemeClr val="tx2"/>
                </a:solidFill>
              </a:rPr>
              <a:t>different</a:t>
            </a:r>
            <a:r>
              <a:rPr lang="it-IT" sz="2400" b="1" dirty="0">
                <a:solidFill>
                  <a:schemeClr val="tx2"/>
                </a:solidFill>
              </a:rPr>
              <a:t> </a:t>
            </a:r>
            <a:r>
              <a:rPr lang="it-IT" sz="2400" b="1" dirty="0" err="1">
                <a:solidFill>
                  <a:schemeClr val="tx2"/>
                </a:solidFill>
              </a:rPr>
              <a:t>areas</a:t>
            </a:r>
            <a:r>
              <a:rPr lang="it-IT" sz="2400" b="1" dirty="0">
                <a:solidFill>
                  <a:schemeClr val="tx2"/>
                </a:solidFill>
              </a:rPr>
              <a:t>, 2016-2017 (</a:t>
            </a:r>
            <a:r>
              <a:rPr lang="it-IT" sz="2400" b="1" dirty="0" err="1">
                <a:solidFill>
                  <a:schemeClr val="tx2"/>
                </a:solidFill>
              </a:rPr>
              <a:t>estimates</a:t>
            </a:r>
            <a:r>
              <a:rPr lang="it-IT" sz="2400" b="1" dirty="0">
                <a:solidFill>
                  <a:schemeClr val="tx2"/>
                </a:solidFill>
              </a:rPr>
              <a:t>, </a:t>
            </a:r>
            <a:r>
              <a:rPr lang="it-IT" sz="2400" b="1" dirty="0" err="1">
                <a:solidFill>
                  <a:schemeClr val="tx2"/>
                </a:solidFill>
              </a:rPr>
              <a:t>prometeia</a:t>
            </a:r>
            <a:r>
              <a:rPr lang="it-IT" sz="2400" b="1" dirty="0">
                <a:solidFill>
                  <a:schemeClr val="tx2"/>
                </a:solidFill>
              </a:rPr>
              <a:t>)</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1268760"/>
            <a:ext cx="9083888" cy="536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e 2"/>
          <p:cNvSpPr/>
          <p:nvPr/>
        </p:nvSpPr>
        <p:spPr bwMode="auto">
          <a:xfrm>
            <a:off x="7683388" y="1628800"/>
            <a:ext cx="648072" cy="288032"/>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it-IT">
              <a:latin typeface="Arial" charset="0"/>
              <a:cs typeface="Arial" charset="0"/>
            </a:endParaRPr>
          </a:p>
        </p:txBody>
      </p:sp>
      <p:sp>
        <p:nvSpPr>
          <p:cNvPr id="5" name="Ovale 4"/>
          <p:cNvSpPr/>
          <p:nvPr/>
        </p:nvSpPr>
        <p:spPr bwMode="auto">
          <a:xfrm>
            <a:off x="9876420" y="1971676"/>
            <a:ext cx="648072" cy="345033"/>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it-IT">
              <a:latin typeface="Arial" charset="0"/>
              <a:cs typeface="Arial" charset="0"/>
            </a:endParaRPr>
          </a:p>
        </p:txBody>
      </p:sp>
      <p:sp>
        <p:nvSpPr>
          <p:cNvPr id="6" name="Ovale 5"/>
          <p:cNvSpPr/>
          <p:nvPr/>
        </p:nvSpPr>
        <p:spPr bwMode="auto">
          <a:xfrm>
            <a:off x="7680287" y="1925216"/>
            <a:ext cx="648072" cy="288032"/>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it-IT">
              <a:latin typeface="Arial" charset="0"/>
              <a:cs typeface="Arial" charset="0"/>
            </a:endParaRPr>
          </a:p>
        </p:txBody>
      </p:sp>
    </p:spTree>
    <p:extLst>
      <p:ext uri="{BB962C8B-B14F-4D97-AF65-F5344CB8AC3E}">
        <p14:creationId xmlns:p14="http://schemas.microsoft.com/office/powerpoint/2010/main" val="398688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3513" y="332657"/>
            <a:ext cx="8569201" cy="828439"/>
          </a:xfrm>
        </p:spPr>
        <p:txBody>
          <a:bodyPr>
            <a:normAutofit fontScale="90000"/>
          </a:bodyPr>
          <a:lstStyle/>
          <a:p>
            <a:r>
              <a:rPr lang="it-IT" dirty="0" err="1" smtClean="0">
                <a:solidFill>
                  <a:schemeClr val="tx2"/>
                </a:solidFill>
              </a:rPr>
              <a:t>It</a:t>
            </a:r>
            <a:r>
              <a:rPr lang="it-IT" dirty="0" smtClean="0">
                <a:solidFill>
                  <a:schemeClr val="tx2"/>
                </a:solidFill>
              </a:rPr>
              <a:t> </a:t>
            </a:r>
            <a:r>
              <a:rPr lang="it-IT" dirty="0" err="1" smtClean="0">
                <a:solidFill>
                  <a:schemeClr val="tx2"/>
                </a:solidFill>
              </a:rPr>
              <a:t>would</a:t>
            </a:r>
            <a:r>
              <a:rPr lang="it-IT" dirty="0" smtClean="0">
                <a:solidFill>
                  <a:schemeClr val="tx2"/>
                </a:solidFill>
              </a:rPr>
              <a:t> be </a:t>
            </a:r>
            <a:r>
              <a:rPr lang="it-IT" dirty="0" err="1" smtClean="0">
                <a:solidFill>
                  <a:schemeClr val="tx2"/>
                </a:solidFill>
              </a:rPr>
              <a:t>important</a:t>
            </a:r>
            <a:r>
              <a:rPr lang="it-IT" dirty="0" smtClean="0">
                <a:solidFill>
                  <a:schemeClr val="tx2"/>
                </a:solidFill>
              </a:rPr>
              <a:t> for </a:t>
            </a:r>
            <a:r>
              <a:rPr lang="it-IT" dirty="0" err="1" smtClean="0">
                <a:solidFill>
                  <a:schemeClr val="tx2"/>
                </a:solidFill>
              </a:rPr>
              <a:t>SMEs</a:t>
            </a:r>
            <a:r>
              <a:rPr lang="it-IT" dirty="0" smtClean="0">
                <a:solidFill>
                  <a:schemeClr val="tx2"/>
                </a:solidFill>
              </a:rPr>
              <a:t> to </a:t>
            </a:r>
            <a:r>
              <a:rPr lang="it-IT" dirty="0" err="1" smtClean="0">
                <a:solidFill>
                  <a:schemeClr val="tx2"/>
                </a:solidFill>
              </a:rPr>
              <a:t>know</a:t>
            </a:r>
            <a:r>
              <a:rPr lang="it-IT" dirty="0" smtClean="0">
                <a:solidFill>
                  <a:schemeClr val="tx2"/>
                </a:solidFill>
              </a:rPr>
              <a:t> </a:t>
            </a:r>
            <a:r>
              <a:rPr lang="it-IT" dirty="0" err="1" smtClean="0">
                <a:solidFill>
                  <a:schemeClr val="tx2"/>
                </a:solidFill>
              </a:rPr>
              <a:t>who</a:t>
            </a:r>
            <a:r>
              <a:rPr lang="it-IT" dirty="0" smtClean="0">
                <a:solidFill>
                  <a:schemeClr val="tx2"/>
                </a:solidFill>
              </a:rPr>
              <a:t> are the competitors</a:t>
            </a:r>
            <a:endParaRPr lang="it-IT" dirty="0">
              <a:solidFill>
                <a:schemeClr val="tx2"/>
              </a:solidFill>
            </a:endParaRPr>
          </a:p>
        </p:txBody>
      </p:sp>
      <p:sp>
        <p:nvSpPr>
          <p:cNvPr id="3" name="Segnaposto contenuto 2"/>
          <p:cNvSpPr>
            <a:spLocks noGrp="1"/>
          </p:cNvSpPr>
          <p:nvPr>
            <p:ph idx="1"/>
          </p:nvPr>
        </p:nvSpPr>
        <p:spPr/>
        <p:txBody>
          <a:bodyPr/>
          <a:lstStyle/>
          <a:p>
            <a:r>
              <a:rPr lang="it-IT" dirty="0" smtClean="0"/>
              <a:t>Data for </a:t>
            </a:r>
            <a:r>
              <a:rPr lang="it-IT" dirty="0" err="1" smtClean="0"/>
              <a:t>this</a:t>
            </a:r>
            <a:r>
              <a:rPr lang="it-IT" dirty="0" smtClean="0"/>
              <a:t> are </a:t>
            </a:r>
            <a:r>
              <a:rPr lang="it-IT" dirty="0" err="1" smtClean="0"/>
              <a:t>difficult</a:t>
            </a:r>
            <a:r>
              <a:rPr lang="it-IT" dirty="0" smtClean="0"/>
              <a:t> </a:t>
            </a:r>
            <a:r>
              <a:rPr lang="it-IT" dirty="0" err="1" smtClean="0"/>
              <a:t>to</a:t>
            </a:r>
            <a:r>
              <a:rPr lang="it-IT" dirty="0" smtClean="0"/>
              <a:t> </a:t>
            </a:r>
            <a:r>
              <a:rPr lang="it-IT" dirty="0" err="1" smtClean="0"/>
              <a:t>find</a:t>
            </a:r>
            <a:endParaRPr lang="it-IT" dirty="0" smtClean="0"/>
          </a:p>
          <a:p>
            <a:endParaRPr lang="it-IT" dirty="0" smtClean="0"/>
          </a:p>
          <a:p>
            <a:r>
              <a:rPr lang="it-IT" dirty="0" smtClean="0"/>
              <a:t>In </a:t>
            </a:r>
            <a:r>
              <a:rPr lang="it-IT" dirty="0" err="1" smtClean="0"/>
              <a:t>Italy</a:t>
            </a:r>
            <a:r>
              <a:rPr lang="it-IT" dirty="0" smtClean="0"/>
              <a:t> model ICE-</a:t>
            </a:r>
            <a:r>
              <a:rPr lang="it-IT" dirty="0" err="1" smtClean="0"/>
              <a:t>Prometeia</a:t>
            </a:r>
            <a:r>
              <a:rPr lang="it-IT" dirty="0" smtClean="0"/>
              <a:t> </a:t>
            </a:r>
            <a:r>
              <a:rPr lang="it-IT" dirty="0" err="1" smtClean="0"/>
              <a:t>does</a:t>
            </a:r>
            <a:r>
              <a:rPr lang="it-IT" dirty="0" smtClean="0"/>
              <a:t> </a:t>
            </a:r>
            <a:r>
              <a:rPr lang="it-IT" dirty="0" err="1" smtClean="0"/>
              <a:t>this</a:t>
            </a:r>
            <a:r>
              <a:rPr lang="it-IT" dirty="0" smtClean="0"/>
              <a:t> (and </a:t>
            </a:r>
            <a:r>
              <a:rPr lang="it-IT" dirty="0" err="1" smtClean="0"/>
              <a:t>could</a:t>
            </a:r>
            <a:r>
              <a:rPr lang="it-IT" dirty="0" smtClean="0"/>
              <a:t> be </a:t>
            </a:r>
            <a:r>
              <a:rPr lang="it-IT" dirty="0" err="1" smtClean="0"/>
              <a:t>possibly</a:t>
            </a:r>
            <a:r>
              <a:rPr lang="it-IT" dirty="0" smtClean="0"/>
              <a:t> </a:t>
            </a:r>
            <a:r>
              <a:rPr lang="it-IT" dirty="0" err="1" smtClean="0"/>
              <a:t>used</a:t>
            </a:r>
            <a:r>
              <a:rPr lang="it-IT" dirty="0" smtClean="0"/>
              <a:t>).</a:t>
            </a:r>
            <a:endParaRPr lang="it-IT" dirty="0"/>
          </a:p>
        </p:txBody>
      </p:sp>
    </p:spTree>
    <p:extLst>
      <p:ext uri="{BB962C8B-B14F-4D97-AF65-F5344CB8AC3E}">
        <p14:creationId xmlns:p14="http://schemas.microsoft.com/office/powerpoint/2010/main" val="288691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GB"/>
              <a:t>Competitiveness indicators</a:t>
            </a:r>
          </a:p>
        </p:txBody>
      </p:sp>
      <p:sp>
        <p:nvSpPr>
          <p:cNvPr id="202755" name="Rectangle 3"/>
          <p:cNvSpPr>
            <a:spLocks noGrp="1" noChangeArrowheads="1"/>
          </p:cNvSpPr>
          <p:nvPr>
            <p:ph type="body" idx="1"/>
          </p:nvPr>
        </p:nvSpPr>
        <p:spPr/>
        <p:txBody>
          <a:bodyPr>
            <a:normAutofit lnSpcReduction="10000"/>
          </a:bodyPr>
          <a:lstStyle/>
          <a:p>
            <a:r>
              <a:rPr lang="en-GB" dirty="0"/>
              <a:t>The real effective exchange rate</a:t>
            </a:r>
          </a:p>
          <a:p>
            <a:pPr>
              <a:buFont typeface="Wingdings" pitchFamily="2" charset="2"/>
              <a:buNone/>
            </a:pPr>
            <a:r>
              <a:rPr lang="en-GB" dirty="0"/>
              <a:t>	</a:t>
            </a:r>
            <a:r>
              <a:rPr lang="en-GB" i="1" dirty="0"/>
              <a:t>q = E </a:t>
            </a:r>
            <a:r>
              <a:rPr lang="en-GB" i="1" dirty="0">
                <a:sym typeface="Symbol" pitchFamily="18" charset="2"/>
              </a:rPr>
              <a:t> </a:t>
            </a:r>
            <a:r>
              <a:rPr lang="en-GB" i="1" dirty="0"/>
              <a:t>P / P*</a:t>
            </a:r>
          </a:p>
          <a:p>
            <a:pPr>
              <a:buFont typeface="Wingdings" pitchFamily="2" charset="2"/>
              <a:buNone/>
            </a:pPr>
            <a:r>
              <a:rPr lang="en-GB" i="1" dirty="0"/>
              <a:t>	</a:t>
            </a:r>
          </a:p>
          <a:p>
            <a:pPr>
              <a:buFont typeface="Wingdings" pitchFamily="2" charset="2"/>
              <a:buNone/>
            </a:pPr>
            <a:r>
              <a:rPr lang="en-GB" i="1" dirty="0"/>
              <a:t>where:	</a:t>
            </a:r>
          </a:p>
          <a:p>
            <a:pPr>
              <a:buFont typeface="Wingdings" pitchFamily="2" charset="2"/>
              <a:buNone/>
            </a:pPr>
            <a:r>
              <a:rPr lang="en-GB" i="1" dirty="0"/>
              <a:t>	E = nominal effective exchange rate </a:t>
            </a:r>
          </a:p>
          <a:p>
            <a:pPr>
              <a:buFont typeface="Wingdings" pitchFamily="2" charset="2"/>
              <a:buNone/>
            </a:pPr>
            <a:r>
              <a:rPr lang="en-GB" i="1" dirty="0"/>
              <a:t>		(foreign currency per unit of domestic </a:t>
            </a:r>
          </a:p>
          <a:p>
            <a:pPr>
              <a:buFont typeface="Wingdings" pitchFamily="2" charset="2"/>
              <a:buNone/>
            </a:pPr>
            <a:r>
              <a:rPr lang="en-GB" i="1" dirty="0"/>
              <a:t>		currency)</a:t>
            </a:r>
          </a:p>
          <a:p>
            <a:pPr>
              <a:buFont typeface="Wingdings" pitchFamily="2" charset="2"/>
              <a:buNone/>
            </a:pPr>
            <a:r>
              <a:rPr lang="en-GB" i="1" dirty="0"/>
              <a:t>	P = index of domestic prices</a:t>
            </a:r>
          </a:p>
          <a:p>
            <a:pPr>
              <a:buFont typeface="Wingdings" pitchFamily="2" charset="2"/>
              <a:buNone/>
            </a:pPr>
            <a:r>
              <a:rPr lang="en-GB" i="1" dirty="0"/>
              <a:t>	P* = index of foreign prices</a:t>
            </a:r>
            <a:endParaRPr lang="en-GB" dirty="0"/>
          </a:p>
        </p:txBody>
      </p:sp>
    </p:spTree>
    <p:extLst>
      <p:ext uri="{BB962C8B-B14F-4D97-AF65-F5344CB8AC3E}">
        <p14:creationId xmlns:p14="http://schemas.microsoft.com/office/powerpoint/2010/main" val="36728805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2" cstate="print"/>
          <a:srcRect/>
          <a:stretch>
            <a:fillRect/>
          </a:stretch>
        </p:blipFill>
        <p:spPr bwMode="auto">
          <a:xfrm>
            <a:off x="1139825" y="19050"/>
            <a:ext cx="9912350" cy="6827838"/>
          </a:xfrm>
          <a:prstGeom prst="rect">
            <a:avLst/>
          </a:prstGeom>
          <a:noFill/>
          <a:ln w="9525">
            <a:noFill/>
            <a:miter lim="800000"/>
            <a:headEnd/>
            <a:tailEnd/>
          </a:ln>
        </p:spPr>
      </p:pic>
    </p:spTree>
    <p:extLst>
      <p:ext uri="{BB962C8B-B14F-4D97-AF65-F5344CB8AC3E}">
        <p14:creationId xmlns:p14="http://schemas.microsoft.com/office/powerpoint/2010/main" val="225652597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4" name="Picture 2" descr="http://mediaserver.fxstreet.com/Reports/76687f97-3724-463b-9086-8fcb2d8bfa22/Outside3_20090901062401.jpg">
            <a:hlinkClick r:id="rId2"/>
          </p:cNvPr>
          <p:cNvPicPr>
            <a:picLocks noChangeAspect="1" noChangeArrowheads="1"/>
          </p:cNvPicPr>
          <p:nvPr/>
        </p:nvPicPr>
        <p:blipFill>
          <a:blip r:embed="rId3" cstate="print"/>
          <a:srcRect/>
          <a:stretch>
            <a:fillRect/>
          </a:stretch>
        </p:blipFill>
        <p:spPr bwMode="auto">
          <a:xfrm>
            <a:off x="2238348" y="1071547"/>
            <a:ext cx="7731178" cy="5352355"/>
          </a:xfrm>
          <a:prstGeom prst="rect">
            <a:avLst/>
          </a:prstGeom>
          <a:noFill/>
        </p:spPr>
      </p:pic>
    </p:spTree>
    <p:extLst>
      <p:ext uri="{BB962C8B-B14F-4D97-AF65-F5344CB8AC3E}">
        <p14:creationId xmlns:p14="http://schemas.microsoft.com/office/powerpoint/2010/main" val="39666727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mtClean="0"/>
              <a:t>Competitiveness: changes in RER</a:t>
            </a:r>
          </a:p>
        </p:txBody>
      </p:sp>
      <p:sp>
        <p:nvSpPr>
          <p:cNvPr id="36867" name="Rectangle 3"/>
          <p:cNvSpPr>
            <a:spLocks noGrp="1"/>
          </p:cNvSpPr>
          <p:nvPr>
            <p:ph type="body" idx="1"/>
          </p:nvPr>
        </p:nvSpPr>
        <p:spPr>
          <a:xfrm>
            <a:off x="1981200" y="1214439"/>
            <a:ext cx="8229600" cy="4911725"/>
          </a:xfrm>
        </p:spPr>
        <p:txBody>
          <a:bodyPr/>
          <a:lstStyle/>
          <a:p>
            <a:pPr>
              <a:buFont typeface="Arial" pitchFamily="34" charset="0"/>
              <a:buNone/>
            </a:pPr>
            <a:r>
              <a:rPr lang="en-US" smtClean="0"/>
              <a:t>An increase is a loss of competitivenness</a:t>
            </a:r>
          </a:p>
        </p:txBody>
      </p:sp>
      <p:pic>
        <p:nvPicPr>
          <p:cNvPr id="36868" name="Picture 2"/>
          <p:cNvPicPr>
            <a:picLocks noChangeAspect="1" noChangeArrowheads="1"/>
          </p:cNvPicPr>
          <p:nvPr/>
        </p:nvPicPr>
        <p:blipFill>
          <a:blip r:embed="rId3" cstate="print"/>
          <a:srcRect/>
          <a:stretch>
            <a:fillRect/>
          </a:stretch>
        </p:blipFill>
        <p:spPr bwMode="auto">
          <a:xfrm>
            <a:off x="1809750" y="2000251"/>
            <a:ext cx="9258300" cy="4143375"/>
          </a:xfrm>
          <a:prstGeom prst="rect">
            <a:avLst/>
          </a:prstGeom>
          <a:noFill/>
          <a:ln w="9525">
            <a:noFill/>
            <a:miter lim="800000"/>
            <a:headEnd/>
            <a:tailEnd/>
          </a:ln>
        </p:spPr>
      </p:pic>
    </p:spTree>
    <p:extLst>
      <p:ext uri="{BB962C8B-B14F-4D97-AF65-F5344CB8AC3E}">
        <p14:creationId xmlns:p14="http://schemas.microsoft.com/office/powerpoint/2010/main" val="7540906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olo 1"/>
          <p:cNvSpPr>
            <a:spLocks noGrp="1"/>
          </p:cNvSpPr>
          <p:nvPr>
            <p:ph type="title"/>
          </p:nvPr>
        </p:nvSpPr>
        <p:spPr>
          <a:xfrm>
            <a:off x="1981200" y="274638"/>
            <a:ext cx="8229600" cy="706090"/>
          </a:xfrm>
        </p:spPr>
        <p:txBody>
          <a:bodyPr>
            <a:normAutofit/>
          </a:bodyPr>
          <a:lstStyle/>
          <a:p>
            <a:r>
              <a:rPr lang="it-IT" dirty="0" err="1" smtClean="0"/>
              <a:t>Globalization</a:t>
            </a:r>
            <a:r>
              <a:rPr lang="it-IT" dirty="0" smtClean="0"/>
              <a:t> </a:t>
            </a:r>
            <a:r>
              <a:rPr lang="it-IT" dirty="0" err="1" smtClean="0"/>
              <a:t>index</a:t>
            </a:r>
            <a:endParaRPr lang="it-IT" dirty="0" smtClean="0"/>
          </a:p>
        </p:txBody>
      </p:sp>
      <p:sp>
        <p:nvSpPr>
          <p:cNvPr id="73731" name="Segnaposto testo 9"/>
          <p:cNvSpPr>
            <a:spLocks noGrp="1"/>
          </p:cNvSpPr>
          <p:nvPr>
            <p:ph type="body" idx="1"/>
          </p:nvPr>
        </p:nvSpPr>
        <p:spPr/>
        <p:txBody>
          <a:bodyPr/>
          <a:lstStyle/>
          <a:p>
            <a:r>
              <a:rPr lang="it-IT" smtClean="0"/>
              <a:t>1970</a:t>
            </a:r>
          </a:p>
        </p:txBody>
      </p:sp>
      <p:pic>
        <p:nvPicPr>
          <p:cNvPr id="73732" name="Picture 2" descr="C:\Users\Giovannetti\Desktop\index_animation.gif"/>
          <p:cNvPicPr>
            <a:picLocks noGrp="1" noChangeAspect="1" noChangeArrowheads="1" noCrop="1"/>
          </p:cNvPicPr>
          <p:nvPr>
            <p:ph sz="half" idx="2"/>
          </p:nvPr>
        </p:nvPicPr>
        <p:blipFill>
          <a:blip r:embed="rId2" cstate="print"/>
          <a:srcRect/>
          <a:stretch>
            <a:fillRect/>
          </a:stretch>
        </p:blipFill>
        <p:spPr>
          <a:xfrm>
            <a:off x="1635126" y="2474913"/>
            <a:ext cx="4532313" cy="3022600"/>
          </a:xfrm>
        </p:spPr>
      </p:pic>
      <p:sp>
        <p:nvSpPr>
          <p:cNvPr id="73733" name="Segnaposto testo 10"/>
          <p:cNvSpPr>
            <a:spLocks noGrp="1"/>
          </p:cNvSpPr>
          <p:nvPr>
            <p:ph type="body" sz="quarter" idx="3"/>
          </p:nvPr>
        </p:nvSpPr>
        <p:spPr/>
        <p:txBody>
          <a:bodyPr/>
          <a:lstStyle/>
          <a:p>
            <a:r>
              <a:rPr lang="it-IT" smtClean="0"/>
              <a:t>2008</a:t>
            </a:r>
          </a:p>
        </p:txBody>
      </p:sp>
      <p:sp>
        <p:nvSpPr>
          <p:cNvPr id="73734" name="CasellaDiTesto 4"/>
          <p:cNvSpPr txBox="1">
            <a:spLocks noChangeArrowheads="1"/>
          </p:cNvSpPr>
          <p:nvPr/>
        </p:nvSpPr>
        <p:spPr bwMode="auto">
          <a:xfrm>
            <a:off x="1952626" y="6143625"/>
            <a:ext cx="7000875" cy="369888"/>
          </a:xfrm>
          <a:prstGeom prst="rect">
            <a:avLst/>
          </a:prstGeom>
          <a:noFill/>
          <a:ln w="9525">
            <a:noFill/>
            <a:miter lim="800000"/>
            <a:headEnd/>
            <a:tailEnd/>
          </a:ln>
        </p:spPr>
        <p:txBody>
          <a:bodyPr>
            <a:spAutoFit/>
          </a:bodyPr>
          <a:lstStyle/>
          <a:p>
            <a:r>
              <a:rPr lang="it-IT"/>
              <a:t>http://globalization.kof.ethz.ch/</a:t>
            </a:r>
          </a:p>
        </p:txBody>
      </p:sp>
      <p:pic>
        <p:nvPicPr>
          <p:cNvPr id="73735" name="Picture 3" descr="C:\Users\Giovannetti\Desktop\index_2008_75dpi.png"/>
          <p:cNvPicPr>
            <a:picLocks noGrp="1" noChangeAspect="1" noChangeArrowheads="1"/>
          </p:cNvPicPr>
          <p:nvPr>
            <p:ph sz="quarter" idx="4"/>
          </p:nvPr>
        </p:nvPicPr>
        <p:blipFill>
          <a:blip r:embed="rId3" cstate="print"/>
          <a:srcRect/>
          <a:stretch>
            <a:fillRect/>
          </a:stretch>
        </p:blipFill>
        <p:spPr>
          <a:xfrm>
            <a:off x="6169026" y="2500314"/>
            <a:ext cx="4494213" cy="2998787"/>
          </a:xfrm>
          <a:noFill/>
        </p:spPr>
      </p:pic>
      <p:sp>
        <p:nvSpPr>
          <p:cNvPr id="8" name="CasellaDiTesto 7"/>
          <p:cNvSpPr txBox="1"/>
          <p:nvPr/>
        </p:nvSpPr>
        <p:spPr>
          <a:xfrm>
            <a:off x="1775520" y="980728"/>
            <a:ext cx="8712968" cy="923330"/>
          </a:xfrm>
          <a:prstGeom prst="rect">
            <a:avLst/>
          </a:prstGeom>
          <a:noFill/>
        </p:spPr>
        <p:txBody>
          <a:bodyPr wrap="square" rtlCol="0">
            <a:spAutoFit/>
          </a:bodyPr>
          <a:lstStyle/>
          <a:p>
            <a:r>
              <a:rPr lang="en-US" dirty="0"/>
              <a:t>The KOF Index of Globalization measures the three main dimensions of globalization:</a:t>
            </a:r>
          </a:p>
          <a:p>
            <a:r>
              <a:rPr lang="en-US" dirty="0"/>
              <a:t>economic; social; and political.</a:t>
            </a:r>
          </a:p>
          <a:p>
            <a:endParaRPr lang="it-IT" dirty="0"/>
          </a:p>
        </p:txBody>
      </p:sp>
    </p:spTree>
    <p:extLst>
      <p:ext uri="{BB962C8B-B14F-4D97-AF65-F5344CB8AC3E}">
        <p14:creationId xmlns:p14="http://schemas.microsoft.com/office/powerpoint/2010/main" val="452649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94668"/>
            <a:ext cx="10515600" cy="639427"/>
          </a:xfrm>
        </p:spPr>
        <p:txBody>
          <a:bodyPr>
            <a:normAutofit fontScale="90000"/>
          </a:bodyPr>
          <a:lstStyle/>
          <a:p>
            <a:r>
              <a:rPr lang="it-IT" dirty="0" smtClean="0"/>
              <a:t>The </a:t>
            </a:r>
            <a:r>
              <a:rPr lang="it-IT" dirty="0" err="1" smtClean="0"/>
              <a:t>Leontief</a:t>
            </a:r>
            <a:r>
              <a:rPr lang="it-IT" dirty="0" smtClean="0"/>
              <a:t> </a:t>
            </a:r>
            <a:r>
              <a:rPr lang="it-IT" dirty="0" err="1" smtClean="0"/>
              <a:t>Paradox</a:t>
            </a:r>
            <a:endParaRPr lang="en-GB" dirty="0"/>
          </a:p>
        </p:txBody>
      </p:sp>
      <p:sp>
        <p:nvSpPr>
          <p:cNvPr id="3" name="Segnaposto contenuto 2"/>
          <p:cNvSpPr>
            <a:spLocks noGrp="1"/>
          </p:cNvSpPr>
          <p:nvPr>
            <p:ph idx="1"/>
          </p:nvPr>
        </p:nvSpPr>
        <p:spPr>
          <a:xfrm>
            <a:off x="838200" y="1068946"/>
            <a:ext cx="10515600" cy="5108017"/>
          </a:xfrm>
        </p:spPr>
        <p:txBody>
          <a:bodyPr>
            <a:normAutofit/>
          </a:bodyPr>
          <a:lstStyle/>
          <a:p>
            <a:r>
              <a:rPr lang="en-GB" dirty="0"/>
              <a:t>In 1954 and 1956 </a:t>
            </a:r>
            <a:r>
              <a:rPr lang="en-GB" dirty="0" err="1"/>
              <a:t>Leontieff</a:t>
            </a:r>
            <a:r>
              <a:rPr lang="en-GB" dirty="0"/>
              <a:t> run two tests of </a:t>
            </a:r>
            <a:r>
              <a:rPr lang="en-GB" dirty="0" err="1"/>
              <a:t>Heckscher</a:t>
            </a:r>
            <a:r>
              <a:rPr lang="en-GB" dirty="0"/>
              <a:t>-Ohlin-Samuelson </a:t>
            </a:r>
            <a:r>
              <a:rPr lang="en-GB" dirty="0" smtClean="0"/>
              <a:t>theory.</a:t>
            </a:r>
          </a:p>
          <a:p>
            <a:r>
              <a:rPr lang="en-GB" dirty="0" smtClean="0"/>
              <a:t> </a:t>
            </a:r>
            <a:r>
              <a:rPr lang="en-GB" dirty="0"/>
              <a:t>In the first test (1954) he uses American data from the 1947 input-output tables with 200 industries aggregated in 50 </a:t>
            </a:r>
            <a:r>
              <a:rPr lang="en-GB" dirty="0" smtClean="0"/>
              <a:t>sectors.</a:t>
            </a:r>
          </a:p>
          <a:p>
            <a:r>
              <a:rPr lang="en-GB" dirty="0" smtClean="0"/>
              <a:t>He </a:t>
            </a:r>
            <a:r>
              <a:rPr lang="en-GB" dirty="0"/>
              <a:t>computes direct and indirect requirements of labour and capital for the production of 1 million dollars worth of US export and for the production of 1 million dollars worth of </a:t>
            </a:r>
            <a:r>
              <a:rPr lang="en-GB" dirty="0" err="1"/>
              <a:t>competivive</a:t>
            </a:r>
            <a:r>
              <a:rPr lang="en-GB" dirty="0"/>
              <a:t> imports (import replacement</a:t>
            </a:r>
            <a:r>
              <a:rPr lang="en-GB" dirty="0" smtClean="0"/>
              <a:t>).</a:t>
            </a:r>
          </a:p>
          <a:p>
            <a:r>
              <a:rPr lang="en-GB" dirty="0" smtClean="0"/>
              <a:t> </a:t>
            </a:r>
            <a:r>
              <a:rPr lang="en-GB" dirty="0"/>
              <a:t>Then he computes the capital/labour ratio of US import and export in order to test the H-O-S theory under the hypothesis that the USA is a “Capital Abundant” country</a:t>
            </a:r>
          </a:p>
        </p:txBody>
      </p:sp>
    </p:spTree>
    <p:extLst>
      <p:ext uri="{BB962C8B-B14F-4D97-AF65-F5344CB8AC3E}">
        <p14:creationId xmlns:p14="http://schemas.microsoft.com/office/powerpoint/2010/main" val="3191922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1052736"/>
          </a:xfrm>
        </p:spPr>
        <p:txBody>
          <a:bodyPr/>
          <a:lstStyle/>
          <a:p>
            <a:r>
              <a:rPr lang="en-US" dirty="0" smtClean="0"/>
              <a:t> Some Global Ranking:</a:t>
            </a:r>
            <a:endParaRPr lang="en-US" dirty="0"/>
          </a:p>
        </p:txBody>
      </p:sp>
      <p:sp>
        <p:nvSpPr>
          <p:cNvPr id="3" name="Segnaposto contenuto 2"/>
          <p:cNvSpPr>
            <a:spLocks noGrp="1"/>
          </p:cNvSpPr>
          <p:nvPr>
            <p:ph idx="1"/>
          </p:nvPr>
        </p:nvSpPr>
        <p:spPr>
          <a:xfrm>
            <a:off x="1524000" y="908720"/>
            <a:ext cx="8964488" cy="5949280"/>
          </a:xfrm>
        </p:spPr>
        <p:txBody>
          <a:bodyPr>
            <a:normAutofit lnSpcReduction="10000"/>
          </a:bodyPr>
          <a:lstStyle/>
          <a:p>
            <a:pPr algn="just"/>
            <a:r>
              <a:rPr lang="en-US" sz="2000" b="1" i="1" dirty="0">
                <a:solidFill>
                  <a:srgbClr val="FF0000"/>
                </a:solidFill>
              </a:rPr>
              <a:t>Global Competitiveness Index (GCI) </a:t>
            </a:r>
            <a:r>
              <a:rPr lang="en-US" sz="2000" i="1" dirty="0"/>
              <a:t>– published annually by the WEF. </a:t>
            </a:r>
            <a:r>
              <a:rPr lang="en-US" sz="2000" dirty="0"/>
              <a:t>It captures the microeconomic and macroeconomic foundations of national competitiveness, including structural factors. The GCI considers </a:t>
            </a:r>
            <a:r>
              <a:rPr lang="en-US" sz="2000" b="1" dirty="0">
                <a:solidFill>
                  <a:srgbClr val="FF0000"/>
                </a:solidFill>
              </a:rPr>
              <a:t>12 main determinants of competitiveness </a:t>
            </a:r>
            <a:r>
              <a:rPr lang="en-US" sz="2000" dirty="0"/>
              <a:t>called “pillars”: </a:t>
            </a:r>
            <a:r>
              <a:rPr lang="en-US" sz="2000" dirty="0">
                <a:solidFill>
                  <a:srgbClr val="FF0000"/>
                </a:solidFill>
              </a:rPr>
              <a:t>institutions</a:t>
            </a:r>
            <a:r>
              <a:rPr lang="en-US" sz="2000" dirty="0"/>
              <a:t>, </a:t>
            </a:r>
            <a:r>
              <a:rPr lang="en-US" sz="2000" dirty="0">
                <a:solidFill>
                  <a:srgbClr val="FF0000"/>
                </a:solidFill>
              </a:rPr>
              <a:t>infrastructure</a:t>
            </a:r>
            <a:r>
              <a:rPr lang="en-US" sz="2000" dirty="0"/>
              <a:t>, </a:t>
            </a:r>
            <a:r>
              <a:rPr lang="en-US" sz="2000" dirty="0">
                <a:solidFill>
                  <a:srgbClr val="FF0000"/>
                </a:solidFill>
              </a:rPr>
              <a:t>macroeconomic stability</a:t>
            </a:r>
            <a:r>
              <a:rPr lang="en-US" sz="2000" dirty="0"/>
              <a:t>, </a:t>
            </a:r>
            <a:r>
              <a:rPr lang="en-US" sz="2000" dirty="0">
                <a:solidFill>
                  <a:srgbClr val="FF0000"/>
                </a:solidFill>
              </a:rPr>
              <a:t>health and primary education</a:t>
            </a:r>
            <a:r>
              <a:rPr lang="en-US" sz="2000" dirty="0"/>
              <a:t>, </a:t>
            </a:r>
            <a:r>
              <a:rPr lang="en-US" sz="2000" dirty="0">
                <a:solidFill>
                  <a:srgbClr val="FF0000"/>
                </a:solidFill>
              </a:rPr>
              <a:t>higher education and training</a:t>
            </a:r>
            <a:r>
              <a:rPr lang="en-US" sz="2000" dirty="0"/>
              <a:t>, </a:t>
            </a:r>
            <a:r>
              <a:rPr lang="en-US" sz="2000" dirty="0">
                <a:solidFill>
                  <a:srgbClr val="FF0000"/>
                </a:solidFill>
              </a:rPr>
              <a:t>goods market efficiency</a:t>
            </a:r>
            <a:r>
              <a:rPr lang="en-US" sz="2000" dirty="0"/>
              <a:t>, </a:t>
            </a:r>
            <a:r>
              <a:rPr lang="en-US" sz="2000" dirty="0">
                <a:solidFill>
                  <a:srgbClr val="FF0000"/>
                </a:solidFill>
              </a:rPr>
              <a:t>labor market efficiency</a:t>
            </a:r>
            <a:r>
              <a:rPr lang="en-US" sz="2000" dirty="0"/>
              <a:t>, </a:t>
            </a:r>
            <a:r>
              <a:rPr lang="en-US" sz="2000" dirty="0">
                <a:solidFill>
                  <a:srgbClr val="FF0000"/>
                </a:solidFill>
              </a:rPr>
              <a:t>financial market sophistication</a:t>
            </a:r>
            <a:r>
              <a:rPr lang="en-US" sz="2000" dirty="0"/>
              <a:t>, </a:t>
            </a:r>
            <a:r>
              <a:rPr lang="en-US" sz="2000" dirty="0">
                <a:solidFill>
                  <a:srgbClr val="FF0000"/>
                </a:solidFill>
              </a:rPr>
              <a:t>technological readiness</a:t>
            </a:r>
            <a:r>
              <a:rPr lang="en-US" sz="2000" dirty="0"/>
              <a:t>, </a:t>
            </a:r>
            <a:r>
              <a:rPr lang="en-US" sz="2000" dirty="0">
                <a:solidFill>
                  <a:srgbClr val="FF0000"/>
                </a:solidFill>
              </a:rPr>
              <a:t>market size</a:t>
            </a:r>
            <a:r>
              <a:rPr lang="en-US" sz="2000" dirty="0"/>
              <a:t>, </a:t>
            </a:r>
            <a:r>
              <a:rPr lang="en-US" sz="2000" dirty="0">
                <a:solidFill>
                  <a:srgbClr val="FF0000"/>
                </a:solidFill>
              </a:rPr>
              <a:t>business sophistication</a:t>
            </a:r>
            <a:r>
              <a:rPr lang="en-US" sz="2000" dirty="0"/>
              <a:t>, and </a:t>
            </a:r>
            <a:r>
              <a:rPr lang="en-US" sz="2000" dirty="0">
                <a:solidFill>
                  <a:srgbClr val="FF0000"/>
                </a:solidFill>
              </a:rPr>
              <a:t>innovation</a:t>
            </a:r>
            <a:r>
              <a:rPr lang="en-US" sz="2000" dirty="0"/>
              <a:t>.</a:t>
            </a:r>
          </a:p>
          <a:p>
            <a:pPr algn="just"/>
            <a:endParaRPr lang="en-US" sz="2000" dirty="0"/>
          </a:p>
          <a:p>
            <a:pPr algn="just"/>
            <a:r>
              <a:rPr lang="en-US" sz="2000" b="1" i="1" dirty="0">
                <a:solidFill>
                  <a:srgbClr val="00B050"/>
                </a:solidFill>
              </a:rPr>
              <a:t>The World Competitiveness Index (WCI) </a:t>
            </a:r>
            <a:r>
              <a:rPr lang="en-US" sz="2000" i="1" dirty="0"/>
              <a:t>– published by the IMD, uses </a:t>
            </a:r>
            <a:r>
              <a:rPr lang="en-US" sz="2000" b="1" i="1" dirty="0">
                <a:solidFill>
                  <a:srgbClr val="00B050"/>
                </a:solidFill>
              </a:rPr>
              <a:t>329 criteria</a:t>
            </a:r>
            <a:r>
              <a:rPr lang="en-US" sz="2000" i="1" dirty="0"/>
              <a:t> for </a:t>
            </a:r>
            <a:r>
              <a:rPr lang="en-US" sz="2000" dirty="0"/>
              <a:t>evaluating enhancing factors for doing business and social welfare. It elaborates a </a:t>
            </a:r>
            <a:r>
              <a:rPr lang="en-US" sz="2000" dirty="0">
                <a:solidFill>
                  <a:srgbClr val="FF0000"/>
                </a:solidFill>
              </a:rPr>
              <a:t>country profile </a:t>
            </a:r>
            <a:r>
              <a:rPr lang="en-US" sz="2000" dirty="0"/>
              <a:t>measuring </a:t>
            </a:r>
            <a:r>
              <a:rPr lang="en-US" sz="2000" dirty="0">
                <a:solidFill>
                  <a:srgbClr val="FF0000"/>
                </a:solidFill>
              </a:rPr>
              <a:t>macroeconomic performance</a:t>
            </a:r>
            <a:r>
              <a:rPr lang="en-US" sz="2000" dirty="0"/>
              <a:t>, governmental and private sector efficiency and infrastructure levels for 57 countries.</a:t>
            </a:r>
          </a:p>
          <a:p>
            <a:pPr algn="just"/>
            <a:endParaRPr lang="en-US" sz="2000" dirty="0"/>
          </a:p>
          <a:p>
            <a:pPr algn="just"/>
            <a:r>
              <a:rPr lang="en-US" sz="2000" b="1" i="1" dirty="0">
                <a:solidFill>
                  <a:srgbClr val="7030A0"/>
                </a:solidFill>
              </a:rPr>
              <a:t>The Doing Business Index </a:t>
            </a:r>
            <a:r>
              <a:rPr lang="en-US" sz="2000" i="1" dirty="0"/>
              <a:t>– published annually by the World Bank, investigates the </a:t>
            </a:r>
            <a:r>
              <a:rPr lang="en-US" sz="2000" b="1" dirty="0">
                <a:solidFill>
                  <a:srgbClr val="7030A0"/>
                </a:solidFill>
              </a:rPr>
              <a:t>business environment in countries</a:t>
            </a:r>
            <a:r>
              <a:rPr lang="en-US" sz="2000" dirty="0"/>
              <a:t>, considering regulations that enhance business activity and those that constrain it. </a:t>
            </a:r>
            <a:r>
              <a:rPr lang="en-US" sz="2000" b="1" dirty="0">
                <a:solidFill>
                  <a:schemeClr val="accent4"/>
                </a:solidFill>
              </a:rPr>
              <a:t>Indicators:</a:t>
            </a:r>
            <a:r>
              <a:rPr lang="en-US" sz="2000" dirty="0"/>
              <a:t> starting a business, dealing with construction permits, employing workers, registering property, getting credit, protecting investors, paying taxes, trading across borders, enforcing contracts, and closing a business etc</a:t>
            </a:r>
          </a:p>
        </p:txBody>
      </p:sp>
    </p:spTree>
    <p:extLst>
      <p:ext uri="{BB962C8B-B14F-4D97-AF65-F5344CB8AC3E}">
        <p14:creationId xmlns:p14="http://schemas.microsoft.com/office/powerpoint/2010/main" val="28664116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it-IT" sz="4000" b="1"/>
              <a:t>The Global Competitiveness Report</a:t>
            </a:r>
          </a:p>
        </p:txBody>
      </p:sp>
      <p:sp>
        <p:nvSpPr>
          <p:cNvPr id="3075" name="Rectangle 3"/>
          <p:cNvSpPr>
            <a:spLocks noGrp="1" noChangeArrowheads="1"/>
          </p:cNvSpPr>
          <p:nvPr>
            <p:ph type="body" idx="1"/>
          </p:nvPr>
        </p:nvSpPr>
        <p:spPr/>
        <p:txBody>
          <a:bodyPr/>
          <a:lstStyle/>
          <a:p>
            <a:pPr eaLnBrk="1" hangingPunct="1"/>
            <a:r>
              <a:rPr lang="en-US" altLang="it-IT" b="1" smtClean="0"/>
              <a:t>World Economic Forum</a:t>
            </a:r>
            <a:r>
              <a:rPr lang="en-US" altLang="it-IT" smtClean="0"/>
              <a:t> </a:t>
            </a:r>
            <a:r>
              <a:rPr lang="en-US" altLang="it-IT" smtClean="0">
                <a:hlinkClick r:id="rId2"/>
              </a:rPr>
              <a:t>http://www.weforum.org</a:t>
            </a:r>
            <a:endParaRPr lang="en-US" altLang="it-IT" smtClean="0"/>
          </a:p>
          <a:p>
            <a:pPr eaLnBrk="1" hangingPunct="1"/>
            <a:endParaRPr lang="en-US" altLang="it-IT" smtClean="0"/>
          </a:p>
          <a:p>
            <a:pPr eaLnBrk="1" hangingPunct="1"/>
            <a:r>
              <a:rPr lang="en-US" altLang="it-IT" b="1" smtClean="0"/>
              <a:t>Global competitiveness Index</a:t>
            </a:r>
          </a:p>
          <a:p>
            <a:pPr eaLnBrk="1" hangingPunct="1">
              <a:buFontTx/>
              <a:buNone/>
            </a:pPr>
            <a:r>
              <a:rPr lang="en-US" altLang="it-IT" sz="2400">
                <a:hlinkClick r:id="rId3"/>
              </a:rPr>
              <a:t>http://www3.weforum.org/docs/WEF_GlobalCompetitivenessReport_2012-13.pdf</a:t>
            </a:r>
            <a:endParaRPr lang="en-US" altLang="it-IT" sz="2400"/>
          </a:p>
          <a:p>
            <a:pPr eaLnBrk="1" hangingPunct="1">
              <a:buFontTx/>
              <a:buNone/>
            </a:pPr>
            <a:endParaRPr lang="en-US" altLang="it-IT" sz="2400"/>
          </a:p>
        </p:txBody>
      </p:sp>
    </p:spTree>
    <p:extLst>
      <p:ext uri="{BB962C8B-B14F-4D97-AF65-F5344CB8AC3E}">
        <p14:creationId xmlns:p14="http://schemas.microsoft.com/office/powerpoint/2010/main" val="21561044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rot="5400000">
            <a:off x="1797050" y="3778250"/>
            <a:ext cx="290830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4059238" y="4419600"/>
            <a:ext cx="419100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8245475" y="3117850"/>
            <a:ext cx="1676400" cy="1270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485" name="Rectangle 30"/>
          <p:cNvSpPr>
            <a:spLocks noGrp="1" noChangeArrowheads="1"/>
          </p:cNvSpPr>
          <p:nvPr>
            <p:ph type="title"/>
          </p:nvPr>
        </p:nvSpPr>
        <p:spPr>
          <a:xfrm>
            <a:off x="1957388" y="140380"/>
            <a:ext cx="8229600" cy="1143000"/>
          </a:xfrm>
        </p:spPr>
        <p:txBody>
          <a:bodyPr/>
          <a:lstStyle/>
          <a:p>
            <a:r>
              <a:rPr altLang="it-IT" sz="3200" b="1" dirty="0"/>
              <a:t>The Global Competitiveness Index </a:t>
            </a:r>
            <a:br>
              <a:rPr altLang="it-IT" sz="3200" b="1" dirty="0"/>
            </a:br>
            <a:r>
              <a:rPr altLang="it-IT" sz="3200" b="1" dirty="0"/>
              <a:t>The Framework</a:t>
            </a:r>
            <a:endParaRPr lang="en-US" altLang="it-IT" sz="3200" b="1" dirty="0"/>
          </a:p>
        </p:txBody>
      </p:sp>
      <p:sp>
        <p:nvSpPr>
          <p:cNvPr id="16" name="Rounded Rectangle 15"/>
          <p:cNvSpPr/>
          <p:nvPr/>
        </p:nvSpPr>
        <p:spPr>
          <a:xfrm>
            <a:off x="1919289" y="2120901"/>
            <a:ext cx="2663825" cy="72072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800" dirty="0">
                <a:solidFill>
                  <a:srgbClr val="FF0000"/>
                </a:solidFill>
              </a:rPr>
              <a:t>A. Basic Requirements</a:t>
            </a:r>
            <a:endParaRPr lang="en-US" altLang="it-IT" sz="1800" dirty="0">
              <a:solidFill>
                <a:srgbClr val="FF0000"/>
              </a:solidFill>
            </a:endParaRPr>
          </a:p>
        </p:txBody>
      </p:sp>
      <p:sp>
        <p:nvSpPr>
          <p:cNvPr id="17" name="Rounded Rectangle 16"/>
          <p:cNvSpPr/>
          <p:nvPr/>
        </p:nvSpPr>
        <p:spPr>
          <a:xfrm>
            <a:off x="4822826" y="2120901"/>
            <a:ext cx="2663825" cy="7207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800">
                <a:solidFill>
                  <a:srgbClr val="FFFFFF"/>
                </a:solidFill>
              </a:rPr>
              <a:t>B. Efficiency Enhancers</a:t>
            </a:r>
            <a:endParaRPr lang="en-US" altLang="it-IT" sz="1800">
              <a:solidFill>
                <a:srgbClr val="FFFFFF"/>
              </a:solidFill>
            </a:endParaRPr>
          </a:p>
        </p:txBody>
      </p:sp>
      <p:sp>
        <p:nvSpPr>
          <p:cNvPr id="18" name="Rounded Rectangle 17"/>
          <p:cNvSpPr/>
          <p:nvPr/>
        </p:nvSpPr>
        <p:spPr>
          <a:xfrm>
            <a:off x="7751764" y="2120901"/>
            <a:ext cx="2663825" cy="72072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en-US" dirty="0">
                <a:solidFill>
                  <a:schemeClr val="bg1"/>
                </a:solidFill>
              </a:rPr>
              <a:t>C. Innovation &amp; Sophistication Factors</a:t>
            </a:r>
          </a:p>
        </p:txBody>
      </p:sp>
      <p:sp>
        <p:nvSpPr>
          <p:cNvPr id="19" name="Rounded Rectangle 18"/>
          <p:cNvSpPr/>
          <p:nvPr/>
        </p:nvSpPr>
        <p:spPr>
          <a:xfrm>
            <a:off x="4984751" y="2955925"/>
            <a:ext cx="2339975" cy="54133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600">
                <a:solidFill>
                  <a:srgbClr val="FFFFFF"/>
                </a:solidFill>
              </a:rPr>
              <a:t>5. Higher education and training</a:t>
            </a:r>
            <a:endParaRPr lang="en-US" altLang="it-IT" sz="1600">
              <a:solidFill>
                <a:srgbClr val="FFFFFF"/>
              </a:solidFill>
            </a:endParaRPr>
          </a:p>
        </p:txBody>
      </p:sp>
      <p:sp>
        <p:nvSpPr>
          <p:cNvPr id="36" name="Rounded Rectangle 35"/>
          <p:cNvSpPr/>
          <p:nvPr/>
        </p:nvSpPr>
        <p:spPr>
          <a:xfrm>
            <a:off x="4984751" y="3613150"/>
            <a:ext cx="2339975" cy="5397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600">
                <a:solidFill>
                  <a:srgbClr val="FFFFFF"/>
                </a:solidFill>
              </a:rPr>
              <a:t>6. Goods market efficiency</a:t>
            </a:r>
            <a:endParaRPr lang="en-US" altLang="it-IT" sz="1600">
              <a:solidFill>
                <a:srgbClr val="FFFFFF"/>
              </a:solidFill>
            </a:endParaRPr>
          </a:p>
        </p:txBody>
      </p:sp>
      <p:sp>
        <p:nvSpPr>
          <p:cNvPr id="37" name="Rounded Rectangle 36"/>
          <p:cNvSpPr/>
          <p:nvPr/>
        </p:nvSpPr>
        <p:spPr>
          <a:xfrm>
            <a:off x="4984751" y="4268788"/>
            <a:ext cx="2339975" cy="5397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600">
                <a:solidFill>
                  <a:srgbClr val="FFFFFF"/>
                </a:solidFill>
              </a:rPr>
              <a:t>7. Labor market efficiency</a:t>
            </a:r>
            <a:endParaRPr lang="en-US" altLang="it-IT" sz="1600">
              <a:solidFill>
                <a:srgbClr val="FFFFFF"/>
              </a:solidFill>
            </a:endParaRPr>
          </a:p>
        </p:txBody>
      </p:sp>
      <p:sp>
        <p:nvSpPr>
          <p:cNvPr id="38" name="Rounded Rectangle 37"/>
          <p:cNvSpPr/>
          <p:nvPr/>
        </p:nvSpPr>
        <p:spPr>
          <a:xfrm>
            <a:off x="4984751" y="4924425"/>
            <a:ext cx="2339975" cy="5397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600">
                <a:solidFill>
                  <a:srgbClr val="FFFFFF"/>
                </a:solidFill>
              </a:rPr>
              <a:t>8. Financial market development</a:t>
            </a:r>
            <a:endParaRPr lang="en-US" altLang="it-IT" sz="1600">
              <a:solidFill>
                <a:srgbClr val="FFFFFF"/>
              </a:solidFill>
            </a:endParaRPr>
          </a:p>
        </p:txBody>
      </p:sp>
      <p:sp>
        <p:nvSpPr>
          <p:cNvPr id="39" name="Rounded Rectangle 38"/>
          <p:cNvSpPr/>
          <p:nvPr/>
        </p:nvSpPr>
        <p:spPr>
          <a:xfrm>
            <a:off x="4984751" y="5580063"/>
            <a:ext cx="2339975" cy="5397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600">
                <a:solidFill>
                  <a:srgbClr val="FFFFFF"/>
                </a:solidFill>
              </a:rPr>
              <a:t>9. Technological readiness</a:t>
            </a:r>
            <a:endParaRPr lang="en-US" altLang="it-IT" sz="1600">
              <a:solidFill>
                <a:srgbClr val="FFFFFF"/>
              </a:solidFill>
            </a:endParaRPr>
          </a:p>
        </p:txBody>
      </p:sp>
      <p:sp>
        <p:nvSpPr>
          <p:cNvPr id="40" name="Rounded Rectangle 39"/>
          <p:cNvSpPr/>
          <p:nvPr/>
        </p:nvSpPr>
        <p:spPr>
          <a:xfrm>
            <a:off x="4984751" y="6235700"/>
            <a:ext cx="2339975" cy="5397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600">
                <a:solidFill>
                  <a:srgbClr val="FFFFFF"/>
                </a:solidFill>
              </a:rPr>
              <a:t>10. Market Size</a:t>
            </a:r>
            <a:endParaRPr lang="en-US" altLang="it-IT" sz="1600">
              <a:solidFill>
                <a:srgbClr val="FFFFFF"/>
              </a:solidFill>
            </a:endParaRPr>
          </a:p>
        </p:txBody>
      </p:sp>
      <p:sp>
        <p:nvSpPr>
          <p:cNvPr id="41" name="Rounded Rectangle 40"/>
          <p:cNvSpPr/>
          <p:nvPr/>
        </p:nvSpPr>
        <p:spPr>
          <a:xfrm>
            <a:off x="7913689" y="2955925"/>
            <a:ext cx="2339975" cy="54133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600">
                <a:solidFill>
                  <a:srgbClr val="FFFFFF"/>
                </a:solidFill>
              </a:rPr>
              <a:t>11. Business sophistication</a:t>
            </a:r>
            <a:endParaRPr lang="en-US" altLang="it-IT" sz="1600">
              <a:solidFill>
                <a:srgbClr val="FFFFFF"/>
              </a:solidFill>
            </a:endParaRPr>
          </a:p>
        </p:txBody>
      </p:sp>
      <p:sp>
        <p:nvSpPr>
          <p:cNvPr id="42" name="Rounded Rectangle 41"/>
          <p:cNvSpPr/>
          <p:nvPr/>
        </p:nvSpPr>
        <p:spPr>
          <a:xfrm>
            <a:off x="7913689" y="3613150"/>
            <a:ext cx="2339975" cy="53975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600">
                <a:solidFill>
                  <a:srgbClr val="FFFFFF"/>
                </a:solidFill>
              </a:rPr>
              <a:t>12. Innovation</a:t>
            </a:r>
            <a:endParaRPr lang="en-US" altLang="it-IT" sz="1600">
              <a:solidFill>
                <a:srgbClr val="FFFFFF"/>
              </a:solidFill>
            </a:endParaRPr>
          </a:p>
        </p:txBody>
      </p:sp>
      <p:sp>
        <p:nvSpPr>
          <p:cNvPr id="43" name="Rounded Rectangle 42"/>
          <p:cNvSpPr/>
          <p:nvPr/>
        </p:nvSpPr>
        <p:spPr>
          <a:xfrm>
            <a:off x="2081214" y="4268788"/>
            <a:ext cx="2339975" cy="53975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600" dirty="0">
                <a:solidFill>
                  <a:srgbClr val="FFFFFF"/>
                </a:solidFill>
              </a:rPr>
              <a:t>3. Macroeconomic </a:t>
            </a:r>
            <a:r>
              <a:rPr lang="en-GB" altLang="it-IT" sz="1600" dirty="0">
                <a:solidFill>
                  <a:srgbClr val="FF0000"/>
                </a:solidFill>
              </a:rPr>
              <a:t>environment</a:t>
            </a:r>
            <a:endParaRPr lang="en-US" altLang="it-IT" sz="1600" dirty="0">
              <a:solidFill>
                <a:srgbClr val="FF0000"/>
              </a:solidFill>
            </a:endParaRPr>
          </a:p>
        </p:txBody>
      </p:sp>
      <p:sp>
        <p:nvSpPr>
          <p:cNvPr id="44" name="Rounded Rectangle 43"/>
          <p:cNvSpPr/>
          <p:nvPr/>
        </p:nvSpPr>
        <p:spPr>
          <a:xfrm>
            <a:off x="2081214" y="3613150"/>
            <a:ext cx="2339975" cy="53975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600" dirty="0">
                <a:solidFill>
                  <a:srgbClr val="FFFFFF"/>
                </a:solidFill>
              </a:rPr>
              <a:t>2</a:t>
            </a:r>
            <a:r>
              <a:rPr lang="en-GB" altLang="it-IT" sz="1600" dirty="0">
                <a:solidFill>
                  <a:srgbClr val="FF0000"/>
                </a:solidFill>
              </a:rPr>
              <a:t>. Infrastructure</a:t>
            </a:r>
            <a:endParaRPr lang="en-US" altLang="it-IT" sz="1600" dirty="0">
              <a:solidFill>
                <a:srgbClr val="FF0000"/>
              </a:solidFill>
            </a:endParaRPr>
          </a:p>
        </p:txBody>
      </p:sp>
      <p:sp>
        <p:nvSpPr>
          <p:cNvPr id="45" name="Rounded Rectangle 44"/>
          <p:cNvSpPr/>
          <p:nvPr/>
        </p:nvSpPr>
        <p:spPr>
          <a:xfrm>
            <a:off x="2081214" y="4924425"/>
            <a:ext cx="2339975" cy="53975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600" dirty="0">
                <a:solidFill>
                  <a:srgbClr val="FFFFFF"/>
                </a:solidFill>
              </a:rPr>
              <a:t>4. Health and primary </a:t>
            </a:r>
            <a:r>
              <a:rPr lang="en-GB" altLang="it-IT" sz="1600" dirty="0">
                <a:solidFill>
                  <a:srgbClr val="FF0000"/>
                </a:solidFill>
              </a:rPr>
              <a:t>education</a:t>
            </a:r>
            <a:endParaRPr lang="en-US" altLang="it-IT" sz="1600" dirty="0">
              <a:solidFill>
                <a:srgbClr val="FF0000"/>
              </a:solidFill>
            </a:endParaRPr>
          </a:p>
        </p:txBody>
      </p:sp>
      <p:sp>
        <p:nvSpPr>
          <p:cNvPr id="47" name="Rounded Rectangle 46"/>
          <p:cNvSpPr/>
          <p:nvPr/>
        </p:nvSpPr>
        <p:spPr>
          <a:xfrm>
            <a:off x="2081214" y="2955925"/>
            <a:ext cx="2339975" cy="54133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it-IT" sz="1600" dirty="0">
                <a:solidFill>
                  <a:srgbClr val="FF0000"/>
                </a:solidFill>
              </a:rPr>
              <a:t>1. Institutions</a:t>
            </a:r>
            <a:endParaRPr lang="en-US" altLang="it-IT" sz="1600" dirty="0">
              <a:solidFill>
                <a:srgbClr val="FF0000"/>
              </a:solidFill>
            </a:endParaRPr>
          </a:p>
        </p:txBody>
      </p:sp>
      <p:grpSp>
        <p:nvGrpSpPr>
          <p:cNvPr id="2" name="Group 57"/>
          <p:cNvGrpSpPr>
            <a:grpSpLocks/>
          </p:cNvGrpSpPr>
          <p:nvPr/>
        </p:nvGrpSpPr>
        <p:grpSpPr bwMode="auto">
          <a:xfrm>
            <a:off x="5029201" y="1308100"/>
            <a:ext cx="2251075" cy="800100"/>
            <a:chOff x="4456100" y="444500"/>
            <a:chExt cx="2249500" cy="800100"/>
          </a:xfrm>
        </p:grpSpPr>
        <p:sp>
          <p:nvSpPr>
            <p:cNvPr id="56" name="Rounded Rectangle 55"/>
            <p:cNvSpPr/>
            <p:nvPr/>
          </p:nvSpPr>
          <p:spPr>
            <a:xfrm>
              <a:off x="4456100" y="444500"/>
              <a:ext cx="2249500" cy="53975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20000"/>
                </a:lnSpc>
                <a:spcBef>
                  <a:spcPct val="50000"/>
                </a:spcBef>
                <a:defRPr/>
              </a:pPr>
              <a:r>
                <a:rPr lang="en-US" sz="1300" b="1" dirty="0">
                  <a:solidFill>
                    <a:schemeClr val="tx1"/>
                  </a:solidFill>
                </a:rPr>
                <a:t>Key for </a:t>
              </a:r>
              <a:r>
                <a:rPr lang="en-US" sz="1300" b="1" dirty="0">
                  <a:solidFill>
                    <a:srgbClr val="C00000"/>
                  </a:solidFill>
                </a:rPr>
                <a:t>efficiency-driven </a:t>
              </a:r>
              <a:br>
                <a:rPr lang="en-US" sz="1300" b="1" dirty="0">
                  <a:solidFill>
                    <a:srgbClr val="C00000"/>
                  </a:solidFill>
                </a:rPr>
              </a:br>
              <a:r>
                <a:rPr lang="en-US" sz="1300" b="1" dirty="0">
                  <a:solidFill>
                    <a:schemeClr val="tx1"/>
                  </a:solidFill>
                </a:rPr>
                <a:t>economies</a:t>
              </a:r>
            </a:p>
          </p:txBody>
        </p:sp>
        <p:sp>
          <p:nvSpPr>
            <p:cNvPr id="57" name="Down Arrow 56"/>
            <p:cNvSpPr/>
            <p:nvPr/>
          </p:nvSpPr>
          <p:spPr>
            <a:xfrm>
              <a:off x="5333374" y="1003300"/>
              <a:ext cx="380733" cy="2413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a:solidFill>
                  <a:srgbClr val="FFFFFF"/>
                </a:solidFill>
              </a:endParaRPr>
            </a:p>
          </p:txBody>
        </p:sp>
      </p:grpSp>
      <p:grpSp>
        <p:nvGrpSpPr>
          <p:cNvPr id="3" name="Group 68"/>
          <p:cNvGrpSpPr>
            <a:grpSpLocks/>
          </p:cNvGrpSpPr>
          <p:nvPr/>
        </p:nvGrpSpPr>
        <p:grpSpPr bwMode="auto">
          <a:xfrm>
            <a:off x="7888289" y="1308100"/>
            <a:ext cx="2249487" cy="800100"/>
            <a:chOff x="6363250" y="1308100"/>
            <a:chExt cx="2249500" cy="800100"/>
          </a:xfrm>
        </p:grpSpPr>
        <p:sp>
          <p:nvSpPr>
            <p:cNvPr id="62" name="Down Arrow 61"/>
            <p:cNvSpPr/>
            <p:nvPr/>
          </p:nvSpPr>
          <p:spPr>
            <a:xfrm>
              <a:off x="7298292" y="1866900"/>
              <a:ext cx="379415" cy="2413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a:solidFill>
                  <a:srgbClr val="FFFFFF"/>
                </a:solidFill>
              </a:endParaRPr>
            </a:p>
          </p:txBody>
        </p:sp>
        <p:sp>
          <p:nvSpPr>
            <p:cNvPr id="66" name="Rounded Rectangle 65"/>
            <p:cNvSpPr/>
            <p:nvPr/>
          </p:nvSpPr>
          <p:spPr>
            <a:xfrm>
              <a:off x="6363250" y="1308100"/>
              <a:ext cx="2249500" cy="53975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20000"/>
                </a:lnSpc>
                <a:spcBef>
                  <a:spcPct val="50000"/>
                </a:spcBef>
                <a:defRPr/>
              </a:pPr>
              <a:r>
                <a:rPr lang="en-US" sz="1300" b="1" dirty="0">
                  <a:solidFill>
                    <a:schemeClr val="tx1"/>
                  </a:solidFill>
                </a:rPr>
                <a:t>Key for </a:t>
              </a:r>
              <a:r>
                <a:rPr lang="en-US" sz="1300" b="1" dirty="0">
                  <a:solidFill>
                    <a:srgbClr val="C00000"/>
                  </a:solidFill>
                </a:rPr>
                <a:t>innovation-driven </a:t>
              </a:r>
              <a:br>
                <a:rPr lang="en-US" sz="1300" b="1" dirty="0">
                  <a:solidFill>
                    <a:srgbClr val="C00000"/>
                  </a:solidFill>
                </a:rPr>
              </a:br>
              <a:r>
                <a:rPr lang="en-US" sz="1300" b="1" dirty="0">
                  <a:solidFill>
                    <a:schemeClr val="tx1"/>
                  </a:solidFill>
                </a:rPr>
                <a:t>economies</a:t>
              </a:r>
            </a:p>
          </p:txBody>
        </p:sp>
      </p:grpSp>
      <p:grpSp>
        <p:nvGrpSpPr>
          <p:cNvPr id="4" name="Group 67"/>
          <p:cNvGrpSpPr>
            <a:grpSpLocks/>
          </p:cNvGrpSpPr>
          <p:nvPr/>
        </p:nvGrpSpPr>
        <p:grpSpPr bwMode="auto">
          <a:xfrm>
            <a:off x="2127250" y="1308100"/>
            <a:ext cx="2249488" cy="800100"/>
            <a:chOff x="531250" y="1308100"/>
            <a:chExt cx="2249500" cy="800100"/>
          </a:xfrm>
        </p:grpSpPr>
        <p:sp>
          <p:nvSpPr>
            <p:cNvPr id="65" name="Down Arrow 64"/>
            <p:cNvSpPr/>
            <p:nvPr/>
          </p:nvSpPr>
          <p:spPr>
            <a:xfrm>
              <a:off x="1466293" y="1866900"/>
              <a:ext cx="379414" cy="2413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a:solidFill>
                  <a:srgbClr val="FFFFFF"/>
                </a:solidFill>
              </a:endParaRPr>
            </a:p>
          </p:txBody>
        </p:sp>
        <p:sp>
          <p:nvSpPr>
            <p:cNvPr id="67" name="Rounded Rectangle 66"/>
            <p:cNvSpPr/>
            <p:nvPr/>
          </p:nvSpPr>
          <p:spPr>
            <a:xfrm>
              <a:off x="531250" y="1308100"/>
              <a:ext cx="2249500" cy="53975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20000"/>
                </a:lnSpc>
                <a:spcBef>
                  <a:spcPct val="50000"/>
                </a:spcBef>
                <a:defRPr/>
              </a:pPr>
              <a:r>
                <a:rPr lang="en-US" sz="1300" b="1" dirty="0">
                  <a:solidFill>
                    <a:schemeClr val="tx1"/>
                  </a:solidFill>
                </a:rPr>
                <a:t>Key for </a:t>
              </a:r>
              <a:r>
                <a:rPr lang="en-US" sz="1300" b="1" dirty="0">
                  <a:solidFill>
                    <a:srgbClr val="C00000"/>
                  </a:solidFill>
                </a:rPr>
                <a:t>factor-driven </a:t>
              </a:r>
              <a:br>
                <a:rPr lang="en-US" sz="1300" b="1" dirty="0">
                  <a:solidFill>
                    <a:srgbClr val="C00000"/>
                  </a:solidFill>
                </a:rPr>
              </a:br>
              <a:r>
                <a:rPr lang="en-US" sz="1300" b="1" dirty="0">
                  <a:solidFill>
                    <a:schemeClr val="tx1"/>
                  </a:solidFill>
                </a:rPr>
                <a:t>economies</a:t>
              </a:r>
            </a:p>
          </p:txBody>
        </p:sp>
      </p:grpSp>
      <p:sp>
        <p:nvSpPr>
          <p:cNvPr id="30" name="Rounded Rectangle 29"/>
          <p:cNvSpPr/>
          <p:nvPr/>
        </p:nvSpPr>
        <p:spPr>
          <a:xfrm>
            <a:off x="1919536" y="692696"/>
            <a:ext cx="8267700" cy="4968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GB" altLang="it-IT" sz="2000" b="1" dirty="0">
                <a:solidFill>
                  <a:srgbClr val="C00000"/>
                </a:solidFill>
              </a:rPr>
              <a:t>The Global Competitiveness Index</a:t>
            </a:r>
            <a:endParaRPr lang="en-US" altLang="it-IT" sz="2000" b="1" dirty="0">
              <a:solidFill>
                <a:srgbClr val="C00000"/>
              </a:solidFill>
            </a:endParaRPr>
          </a:p>
        </p:txBody>
      </p:sp>
    </p:spTree>
    <p:extLst>
      <p:ext uri="{BB962C8B-B14F-4D97-AF65-F5344CB8AC3E}">
        <p14:creationId xmlns:p14="http://schemas.microsoft.com/office/powerpoint/2010/main" val="8217898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3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p:cNvCxnSpPr/>
          <p:nvPr/>
        </p:nvCxnSpPr>
        <p:spPr>
          <a:xfrm rot="16200000" flipH="1">
            <a:off x="3473450" y="4130675"/>
            <a:ext cx="5245100" cy="381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2531" name="Rectangle 2"/>
          <p:cNvSpPr>
            <a:spLocks noGrp="1" noChangeArrowheads="1"/>
          </p:cNvSpPr>
          <p:nvPr>
            <p:ph type="title"/>
          </p:nvPr>
        </p:nvSpPr>
        <p:spPr>
          <a:xfrm>
            <a:off x="1524001" y="190501"/>
            <a:ext cx="9143999" cy="936625"/>
          </a:xfrm>
        </p:spPr>
        <p:txBody>
          <a:bodyPr>
            <a:normAutofit fontScale="90000"/>
          </a:bodyPr>
          <a:lstStyle/>
          <a:p>
            <a:r>
              <a:rPr altLang="it-IT" sz="3200" b="1" dirty="0"/>
              <a:t>The Global Competitiveness Index 2010 </a:t>
            </a:r>
            <a:br>
              <a:rPr altLang="it-IT" sz="3200" b="1" dirty="0"/>
            </a:br>
            <a:r>
              <a:rPr altLang="it-IT" sz="3200" b="1" dirty="0"/>
              <a:t>Top20 and selected economies ranking</a:t>
            </a:r>
            <a:endParaRPr lang="en-US" altLang="it-IT" sz="3200" b="1" dirty="0"/>
          </a:p>
        </p:txBody>
      </p:sp>
      <p:graphicFrame>
        <p:nvGraphicFramePr>
          <p:cNvPr id="6" name="Table 5"/>
          <p:cNvGraphicFramePr>
            <a:graphicFrameLocks noGrp="1"/>
          </p:cNvGraphicFramePr>
          <p:nvPr>
            <p:extLst/>
          </p:nvPr>
        </p:nvGraphicFramePr>
        <p:xfrm>
          <a:off x="1898650" y="1373188"/>
          <a:ext cx="4032250" cy="5392738"/>
        </p:xfrm>
        <a:graphic>
          <a:graphicData uri="http://schemas.openxmlformats.org/drawingml/2006/table">
            <a:tbl>
              <a:tblPr/>
              <a:tblGrid>
                <a:gridCol w="1238250"/>
                <a:gridCol w="1858963"/>
                <a:gridCol w="935037"/>
              </a:tblGrid>
              <a:tr h="503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F497D"/>
                          </a:solidFill>
                          <a:effectLst/>
                          <a:latin typeface="Arial" charset="0"/>
                        </a:rPr>
                        <a:t>Rank </a:t>
                      </a:r>
                      <a:br>
                        <a:rPr kumimoji="0" lang="en-US" sz="1600" b="1" i="0" u="none" strike="noStrike" cap="none" normalizeH="0" baseline="0" dirty="0" smtClean="0">
                          <a:ln>
                            <a:noFill/>
                          </a:ln>
                          <a:solidFill>
                            <a:srgbClr val="1F497D"/>
                          </a:solidFill>
                          <a:effectLst/>
                          <a:latin typeface="Arial" charset="0"/>
                        </a:rPr>
                      </a:br>
                      <a:r>
                        <a:rPr kumimoji="0" lang="en-US" sz="1600" b="1" i="0" u="none" strike="noStrike" cap="none" normalizeH="0" baseline="0" dirty="0" smtClean="0">
                          <a:ln>
                            <a:noFill/>
                          </a:ln>
                          <a:solidFill>
                            <a:srgbClr val="1F497D"/>
                          </a:solidFill>
                          <a:effectLst/>
                          <a:latin typeface="Arial" charset="0"/>
                        </a:rPr>
                        <a:t>(Out of 139)</a:t>
                      </a:r>
                    </a:p>
                  </a:txBody>
                  <a:tcPr marL="0" marR="0" marT="0" marB="0" anchor="b" horzOverflow="overflow">
                    <a:lnL>
                      <a:noFill/>
                    </a:lnL>
                    <a:lnR>
                      <a:noFill/>
                    </a:lnR>
                    <a:lnT>
                      <a:noFill/>
                    </a:lnT>
                    <a:lnB w="12700" cap="flat" cmpd="sng" algn="ctr">
                      <a:solidFill>
                        <a:srgbClr val="1F497D"/>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F497D"/>
                          </a:solidFill>
                          <a:effectLst/>
                          <a:latin typeface="Arial" charset="0"/>
                        </a:rPr>
                        <a:t>Economy</a:t>
                      </a:r>
                    </a:p>
                  </a:txBody>
                  <a:tcPr marL="0" marR="0" marT="0" marB="0" anchor="b" horzOverflow="overflow">
                    <a:lnL>
                      <a:noFill/>
                    </a:lnL>
                    <a:lnR>
                      <a:noFill/>
                    </a:lnR>
                    <a:lnT>
                      <a:noFill/>
                    </a:lnT>
                    <a:lnB w="12700" cap="flat" cmpd="sng" algn="ctr">
                      <a:solidFill>
                        <a:srgbClr val="1F497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F497D"/>
                          </a:solidFill>
                          <a:effectLst/>
                          <a:latin typeface="Arial" charset="0"/>
                        </a:rPr>
                        <a:t>Score</a:t>
                      </a:r>
                    </a:p>
                  </a:txBody>
                  <a:tcPr marL="0" marR="0" marT="0" marB="0" anchor="b" horzOverflow="overflow">
                    <a:lnL>
                      <a:noFill/>
                    </a:lnL>
                    <a:lnR>
                      <a:noFill/>
                    </a:lnR>
                    <a:lnT>
                      <a:noFill/>
                    </a:lnT>
                    <a:lnB w="12700" cap="flat" cmpd="sng" algn="ctr">
                      <a:solidFill>
                        <a:srgbClr val="1F497D"/>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1</a:t>
                      </a:r>
                    </a:p>
                  </a:txBody>
                  <a:tcPr marL="0" marR="0" marT="0" marB="0" anchor="b" horzOverflow="overflow">
                    <a:lnL>
                      <a:noFill/>
                    </a:lnL>
                    <a:lnR>
                      <a:noFill/>
                    </a:lnR>
                    <a:lnT w="12700" cap="flat" cmpd="sng" algn="ctr">
                      <a:solidFill>
                        <a:srgbClr val="1F497D"/>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Switzerland</a:t>
                      </a:r>
                    </a:p>
                  </a:txBody>
                  <a:tcPr marL="0" marR="0" marT="0" marB="0" anchor="b" horzOverflow="overflow">
                    <a:lnL>
                      <a:noFill/>
                    </a:lnL>
                    <a:lnR>
                      <a:noFill/>
                    </a:lnR>
                    <a:lnT w="12700" cap="flat" cmpd="sng" algn="ctr">
                      <a:solidFill>
                        <a:srgbClr val="1F497D"/>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rPr>
                        <a:t>5.6</a:t>
                      </a:r>
                    </a:p>
                  </a:txBody>
                  <a:tcPr marL="0" marR="0" marT="0" marB="0" anchor="b" horzOverflow="overflow">
                    <a:lnL>
                      <a:noFill/>
                    </a:lnL>
                    <a:lnR>
                      <a:noFill/>
                    </a:lnR>
                    <a:lnT w="12700" cap="flat" cmpd="sng" algn="ctr">
                      <a:solidFill>
                        <a:srgbClr val="1F497D"/>
                      </a:solidFill>
                      <a:prstDash val="solid"/>
                      <a:round/>
                      <a:headEnd type="none" w="med" len="med"/>
                      <a:tailEnd type="none" w="med" len="med"/>
                    </a:lnT>
                    <a:lnB>
                      <a:noFill/>
                    </a:lnB>
                    <a:lnTlToBr>
                      <a:noFill/>
                    </a:lnTlToBr>
                    <a:lnBlToTr>
                      <a:noFill/>
                    </a:lnBlToTr>
                    <a:solidFill>
                      <a:srgbClr val="DBE5F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2</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F497D"/>
                          </a:solidFill>
                          <a:effectLst/>
                          <a:latin typeface="Arial" charset="0"/>
                        </a:rPr>
                        <a:t>Sweden</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5.6</a:t>
                      </a:r>
                    </a:p>
                  </a:txBody>
                  <a:tcPr marL="0" marR="0" marT="0" marB="0" anchor="b" horzOverflow="overflow">
                    <a:lnL>
                      <a:noFill/>
                    </a:lnL>
                    <a:lnR>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3</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Singapore</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5.5</a:t>
                      </a:r>
                    </a:p>
                  </a:txBody>
                  <a:tcPr marL="0" marR="0" marT="0" marB="0" anchor="b" horzOverflow="overflow">
                    <a:lnL>
                      <a:noFill/>
                    </a:lnL>
                    <a:lnR>
                      <a:noFill/>
                    </a:lnR>
                    <a:lnT>
                      <a:noFill/>
                    </a:lnT>
                    <a:lnB>
                      <a:noFill/>
                    </a:lnB>
                    <a:lnTlToBr>
                      <a:noFill/>
                    </a:lnTlToBr>
                    <a:lnBlToTr>
                      <a:noFill/>
                    </a:lnBlToTr>
                    <a:solidFill>
                      <a:srgbClr val="DBE5F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4</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United States</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5.4</a:t>
                      </a:r>
                    </a:p>
                  </a:txBody>
                  <a:tcPr marL="0" marR="0" marT="0" marB="0" anchor="b" horzOverflow="overflow">
                    <a:lnL>
                      <a:noFill/>
                    </a:lnL>
                    <a:lnR>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F497D"/>
                          </a:solidFill>
                          <a:effectLst/>
                          <a:latin typeface="Arial" charset="0"/>
                        </a:rPr>
                        <a:t>5</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F497D"/>
                          </a:solidFill>
                          <a:effectLst/>
                          <a:latin typeface="Arial" charset="0"/>
                        </a:rPr>
                        <a:t>Germany</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F497D"/>
                          </a:solidFill>
                          <a:effectLst/>
                          <a:latin typeface="Arial" charset="0"/>
                        </a:rPr>
                        <a:t>5.4</a:t>
                      </a:r>
                    </a:p>
                  </a:txBody>
                  <a:tcPr marL="0" marR="0" marT="0" marB="0" anchor="b" horzOverflow="overflow">
                    <a:lnL>
                      <a:noFill/>
                    </a:lnL>
                    <a:lnR>
                      <a:noFill/>
                    </a:lnR>
                    <a:lnT>
                      <a:noFill/>
                    </a:lnT>
                    <a:lnB>
                      <a:noFill/>
                    </a:lnB>
                    <a:lnTlToBr>
                      <a:noFill/>
                    </a:lnTlToBr>
                    <a:lnBlToTr>
                      <a:noFill/>
                    </a:lnBlToTr>
                    <a:solidFill>
                      <a:srgbClr val="DBE5F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6</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Japan</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5.4</a:t>
                      </a:r>
                    </a:p>
                  </a:txBody>
                  <a:tcPr marL="0" marR="0" marT="0" marB="0" anchor="b" horzOverflow="overflow">
                    <a:lnL>
                      <a:noFill/>
                    </a:lnL>
                    <a:lnR>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7</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Finland</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5.4</a:t>
                      </a:r>
                    </a:p>
                  </a:txBody>
                  <a:tcPr marL="0" marR="0" marT="0" marB="0" anchor="b" horzOverflow="overflow">
                    <a:lnL>
                      <a:noFill/>
                    </a:lnL>
                    <a:lnR>
                      <a:noFill/>
                    </a:lnR>
                    <a:lnT>
                      <a:noFill/>
                    </a:lnT>
                    <a:lnB>
                      <a:noFill/>
                    </a:lnB>
                    <a:lnTlToBr>
                      <a:noFill/>
                    </a:lnTlToBr>
                    <a:lnBlToTr>
                      <a:noFill/>
                    </a:lnBlToTr>
                    <a:solidFill>
                      <a:srgbClr val="DBE5F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8</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Netherlands</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5.3</a:t>
                      </a:r>
                    </a:p>
                  </a:txBody>
                  <a:tcPr marL="0" marR="0" marT="0" marB="0" anchor="b" horzOverflow="overflow">
                    <a:lnL>
                      <a:noFill/>
                    </a:lnL>
                    <a:lnR>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9</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Denmark</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5.3</a:t>
                      </a:r>
                    </a:p>
                  </a:txBody>
                  <a:tcPr marL="0" marR="0" marT="0" marB="0" anchor="b" horzOverflow="overflow">
                    <a:lnL>
                      <a:noFill/>
                    </a:lnL>
                    <a:lnR>
                      <a:noFill/>
                    </a:lnR>
                    <a:lnT>
                      <a:noFill/>
                    </a:lnT>
                    <a:lnB>
                      <a:noFill/>
                    </a:lnB>
                    <a:lnTlToBr>
                      <a:noFill/>
                    </a:lnTlToBr>
                    <a:lnBlToTr>
                      <a:noFill/>
                    </a:lnBlToTr>
                    <a:solidFill>
                      <a:srgbClr val="DBE5F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F497D"/>
                          </a:solidFill>
                          <a:effectLst/>
                          <a:latin typeface="Arial" charset="0"/>
                        </a:rPr>
                        <a:t>10</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F497D"/>
                          </a:solidFill>
                          <a:effectLst/>
                          <a:latin typeface="Arial" charset="0"/>
                        </a:rPr>
                        <a:t>Canada</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1F497D"/>
                          </a:solidFill>
                          <a:effectLst/>
                          <a:latin typeface="Arial" charset="0"/>
                        </a:rPr>
                        <a:t>5.3</a:t>
                      </a:r>
                    </a:p>
                  </a:txBody>
                  <a:tcPr marL="0" marR="0" marT="0" marB="0" anchor="b" horzOverflow="overflow">
                    <a:lnL>
                      <a:noFill/>
                    </a:lnL>
                    <a:lnR>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11</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Hong Kong SAR</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5.3</a:t>
                      </a:r>
                    </a:p>
                  </a:txBody>
                  <a:tcPr marL="0" marR="0" marT="0" marB="0" anchor="b" horzOverflow="overflow">
                    <a:lnL>
                      <a:noFill/>
                    </a:lnL>
                    <a:lnR>
                      <a:noFill/>
                    </a:lnR>
                    <a:lnT>
                      <a:noFill/>
                    </a:lnT>
                    <a:lnB>
                      <a:noFill/>
                    </a:lnB>
                    <a:lnTlToBr>
                      <a:noFill/>
                    </a:lnTlToBr>
                    <a:lnBlToTr>
                      <a:noFill/>
                    </a:lnBlToTr>
                    <a:solidFill>
                      <a:srgbClr val="DBE5F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12</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United Kingdom</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5.3</a:t>
                      </a:r>
                    </a:p>
                  </a:txBody>
                  <a:tcPr marL="0" marR="0" marT="0" marB="0" anchor="b" horzOverflow="overflow">
                    <a:lnL>
                      <a:noFill/>
                    </a:lnL>
                    <a:lnR>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13</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Taiwan, China</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5.2</a:t>
                      </a:r>
                    </a:p>
                  </a:txBody>
                  <a:tcPr marL="0" marR="0" marT="0" marB="0" anchor="b" horzOverflow="overflow">
                    <a:lnL>
                      <a:noFill/>
                    </a:lnL>
                    <a:lnR>
                      <a:noFill/>
                    </a:lnR>
                    <a:lnT>
                      <a:noFill/>
                    </a:lnT>
                    <a:lnB>
                      <a:noFill/>
                    </a:lnB>
                    <a:lnTlToBr>
                      <a:noFill/>
                    </a:lnTlToBr>
                    <a:lnBlToTr>
                      <a:noFill/>
                    </a:lnBlToTr>
                    <a:solidFill>
                      <a:srgbClr val="DBE5F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14</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Norway</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5.1</a:t>
                      </a:r>
                    </a:p>
                  </a:txBody>
                  <a:tcPr marL="0" marR="0" marT="0" marB="0" anchor="b" horzOverflow="overflow">
                    <a:lnL>
                      <a:noFill/>
                    </a:lnL>
                    <a:lnR>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15</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France</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5.1</a:t>
                      </a:r>
                    </a:p>
                  </a:txBody>
                  <a:tcPr marL="0" marR="0" marT="0" marB="0" anchor="b" horzOverflow="overflow">
                    <a:lnL>
                      <a:noFill/>
                    </a:lnL>
                    <a:lnR>
                      <a:noFill/>
                    </a:lnR>
                    <a:lnT>
                      <a:noFill/>
                    </a:lnT>
                    <a:lnB>
                      <a:noFill/>
                    </a:lnB>
                    <a:lnTlToBr>
                      <a:noFill/>
                    </a:lnTlToBr>
                    <a:lnBlToTr>
                      <a:noFill/>
                    </a:lnBlToTr>
                    <a:solidFill>
                      <a:srgbClr val="DBE5F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16</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Australia</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5.1</a:t>
                      </a:r>
                    </a:p>
                  </a:txBody>
                  <a:tcPr marL="0" marR="0" marT="0" marB="0" anchor="b" horzOverflow="overflow">
                    <a:lnL>
                      <a:noFill/>
                    </a:lnL>
                    <a:lnR>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17</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Qatar</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5.1</a:t>
                      </a:r>
                    </a:p>
                  </a:txBody>
                  <a:tcPr marL="0" marR="0" marT="0" marB="0" anchor="b" horzOverflow="overflow">
                    <a:lnL>
                      <a:noFill/>
                    </a:lnL>
                    <a:lnR>
                      <a:noFill/>
                    </a:lnR>
                    <a:lnT>
                      <a:noFill/>
                    </a:lnT>
                    <a:lnB>
                      <a:noFill/>
                    </a:lnB>
                    <a:lnTlToBr>
                      <a:noFill/>
                    </a:lnTlToBr>
                    <a:lnBlToTr>
                      <a:noFill/>
                    </a:lnBlToTr>
                    <a:solidFill>
                      <a:srgbClr val="DBE5F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18</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Austria</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5.1</a:t>
                      </a:r>
                    </a:p>
                  </a:txBody>
                  <a:tcPr marL="0" marR="0" marT="0" marB="0" anchor="b" horzOverflow="overflow">
                    <a:lnL>
                      <a:noFill/>
                    </a:lnL>
                    <a:lnR>
                      <a:noFill/>
                    </a:lnR>
                    <a:lnT>
                      <a:noFill/>
                    </a:lnT>
                    <a:lnB>
                      <a:noFill/>
                    </a:lnB>
                    <a:lnTlToBr>
                      <a:noFill/>
                    </a:lnTlToBr>
                    <a:lnBlToTr>
                      <a:noFill/>
                    </a:lnBlToTr>
                    <a:solidFill>
                      <a:srgbClr val="FFFFFF"/>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19</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Belgium</a:t>
                      </a:r>
                    </a:p>
                  </a:txBody>
                  <a:tcPr marL="0" marR="0" marT="0" marB="0" anchor="b"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5.1</a:t>
                      </a:r>
                    </a:p>
                  </a:txBody>
                  <a:tcPr marL="0" marR="0" marT="0" marB="0" anchor="b" horzOverflow="overflow">
                    <a:lnL>
                      <a:noFill/>
                    </a:lnL>
                    <a:lnR>
                      <a:noFill/>
                    </a:lnR>
                    <a:lnT>
                      <a:noFill/>
                    </a:lnT>
                    <a:lnB>
                      <a:noFill/>
                    </a:lnB>
                    <a:lnTlToBr>
                      <a:noFill/>
                    </a:lnTlToBr>
                    <a:lnBlToTr>
                      <a:noFill/>
                    </a:lnBlToTr>
                    <a:solidFill>
                      <a:srgbClr val="DBE5F1"/>
                    </a:solid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F497D"/>
                          </a:solidFill>
                          <a:effectLst/>
                          <a:latin typeface="Arial" charset="0"/>
                        </a:rPr>
                        <a:t>20</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F497D"/>
                          </a:solidFill>
                          <a:effectLst/>
                          <a:latin typeface="Arial" charset="0"/>
                        </a:rPr>
                        <a:t>Luxembourg</a:t>
                      </a:r>
                    </a:p>
                  </a:txBody>
                  <a:tcPr marL="0" marR="0" marT="0"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1F497D"/>
                          </a:solidFill>
                          <a:effectLst/>
                          <a:latin typeface="Arial" charset="0"/>
                        </a:rPr>
                        <a:t>5.0</a:t>
                      </a:r>
                    </a:p>
                  </a:txBody>
                  <a:tcPr marL="0" marR="0" marT="0" marB="0" anchor="b" horzOverflow="overflow">
                    <a:lnL>
                      <a:noFill/>
                    </a:lnL>
                    <a:lnR>
                      <a:noFill/>
                    </a:lnR>
                    <a:lnT>
                      <a:noFill/>
                    </a:lnT>
                    <a:lnB>
                      <a:noFill/>
                    </a:lnB>
                    <a:lnTlToBr>
                      <a:noFill/>
                    </a:lnTlToBr>
                    <a:lnBlToTr>
                      <a:noFill/>
                    </a:lnBlToTr>
                    <a:solidFill>
                      <a:srgbClr val="FFFFFF"/>
                    </a:solidFill>
                  </a:tcPr>
                </a:tc>
              </a:tr>
            </a:tbl>
          </a:graphicData>
        </a:graphic>
      </p:graphicFrame>
      <p:graphicFrame>
        <p:nvGraphicFramePr>
          <p:cNvPr id="7" name="Table 6"/>
          <p:cNvGraphicFramePr>
            <a:graphicFrameLocks noGrp="1"/>
          </p:cNvGraphicFramePr>
          <p:nvPr>
            <p:extLst/>
          </p:nvPr>
        </p:nvGraphicFramePr>
        <p:xfrm>
          <a:off x="6375400" y="1373189"/>
          <a:ext cx="4032250" cy="5402649"/>
        </p:xfrm>
        <a:graphic>
          <a:graphicData uri="http://schemas.openxmlformats.org/drawingml/2006/table">
            <a:tbl>
              <a:tblPr/>
              <a:tblGrid>
                <a:gridCol w="1206575"/>
                <a:gridCol w="1948570"/>
                <a:gridCol w="877105"/>
              </a:tblGrid>
              <a:tr h="525849">
                <a:tc>
                  <a:txBody>
                    <a:bodyPr/>
                    <a:lstStyle/>
                    <a:p>
                      <a:pPr algn="l" fontAlgn="b"/>
                      <a:r>
                        <a:rPr lang="en-US" sz="1600" b="1" i="0" u="none" strike="noStrike" dirty="0">
                          <a:solidFill>
                            <a:srgbClr val="1F497D"/>
                          </a:solidFill>
                          <a:latin typeface="Arial"/>
                        </a:rPr>
                        <a:t>Rank </a:t>
                      </a:r>
                      <a:br>
                        <a:rPr lang="en-US" sz="1600" b="1" i="0" u="none" strike="noStrike" dirty="0">
                          <a:solidFill>
                            <a:srgbClr val="1F497D"/>
                          </a:solidFill>
                          <a:latin typeface="Arial"/>
                        </a:rPr>
                      </a:br>
                      <a:r>
                        <a:rPr lang="en-US" sz="1600" b="1" i="0" u="none" strike="noStrike" dirty="0">
                          <a:solidFill>
                            <a:srgbClr val="1F497D"/>
                          </a:solidFill>
                          <a:latin typeface="Arial"/>
                        </a:rPr>
                        <a:t>(Out of 139)</a:t>
                      </a:r>
                    </a:p>
                  </a:txBody>
                  <a:tcPr marL="0" marR="0" marT="0" marB="0" anchor="b">
                    <a:lnL>
                      <a:noFill/>
                    </a:lnL>
                    <a:lnR>
                      <a:noFill/>
                    </a:lnR>
                    <a:lnT>
                      <a:noFill/>
                    </a:lnT>
                    <a:lnB w="12700" cap="flat" cmpd="sng" algn="ctr">
                      <a:solidFill>
                        <a:srgbClr val="1F497D"/>
                      </a:solidFill>
                      <a:prstDash val="solid"/>
                      <a:round/>
                      <a:headEnd type="none" w="med" len="med"/>
                      <a:tailEnd type="none" w="med" len="med"/>
                    </a:lnB>
                    <a:solidFill>
                      <a:srgbClr val="FFFFFF"/>
                    </a:solidFill>
                  </a:tcPr>
                </a:tc>
                <a:tc>
                  <a:txBody>
                    <a:bodyPr/>
                    <a:lstStyle/>
                    <a:p>
                      <a:pPr algn="l" fontAlgn="b"/>
                      <a:r>
                        <a:rPr lang="en-US" sz="1600" b="1" i="0" u="none" strike="noStrike" dirty="0">
                          <a:solidFill>
                            <a:srgbClr val="1F497D"/>
                          </a:solidFill>
                          <a:latin typeface="Arial"/>
                        </a:rPr>
                        <a:t>Economy</a:t>
                      </a:r>
                    </a:p>
                  </a:txBody>
                  <a:tcPr marL="0" marR="0" marT="0" marB="0" anchor="b">
                    <a:lnL>
                      <a:noFill/>
                    </a:lnL>
                    <a:lnR>
                      <a:noFill/>
                    </a:lnR>
                    <a:lnT>
                      <a:noFill/>
                    </a:lnT>
                    <a:lnB w="12700" cap="flat" cmpd="sng" algn="ctr">
                      <a:solidFill>
                        <a:srgbClr val="1F497D"/>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1F497D"/>
                          </a:solidFill>
                          <a:latin typeface="Arial"/>
                        </a:rPr>
                        <a:t>Score</a:t>
                      </a:r>
                    </a:p>
                  </a:txBody>
                  <a:tcPr marL="0" marR="0" marT="0" marB="0" anchor="b">
                    <a:lnL>
                      <a:noFill/>
                    </a:lnL>
                    <a:lnR>
                      <a:noFill/>
                    </a:lnR>
                    <a:lnT>
                      <a:noFill/>
                    </a:lnT>
                    <a:lnB w="12700" cap="flat" cmpd="sng" algn="ctr">
                      <a:solidFill>
                        <a:srgbClr val="1F497D"/>
                      </a:solidFill>
                      <a:prstDash val="solid"/>
                      <a:round/>
                      <a:headEnd type="none" w="med" len="med"/>
                      <a:tailEnd type="none" w="med" len="med"/>
                    </a:lnB>
                    <a:solidFill>
                      <a:srgbClr val="FFFFFF"/>
                    </a:solidFill>
                  </a:tcPr>
                </a:tc>
              </a:tr>
              <a:tr h="243821">
                <a:tc>
                  <a:txBody>
                    <a:bodyPr/>
                    <a:lstStyle/>
                    <a:p>
                      <a:pPr algn="l" fontAlgn="b"/>
                      <a:r>
                        <a:rPr lang="en-US" sz="1600" b="0" i="0" u="none" strike="noStrike">
                          <a:solidFill>
                            <a:srgbClr val="1F497D"/>
                          </a:solidFill>
                          <a:latin typeface="Arial"/>
                        </a:rPr>
                        <a:t>26</a:t>
                      </a:r>
                    </a:p>
                  </a:txBody>
                  <a:tcPr marL="0" marR="0" marT="0" marB="0" anchor="b">
                    <a:lnL>
                      <a:noFill/>
                    </a:lnL>
                    <a:lnR>
                      <a:noFill/>
                    </a:lnR>
                    <a:lnT w="12700" cap="flat" cmpd="sng" algn="ctr">
                      <a:solidFill>
                        <a:srgbClr val="1F497D"/>
                      </a:solidFill>
                      <a:prstDash val="solid"/>
                      <a:round/>
                      <a:headEnd type="none" w="med" len="med"/>
                      <a:tailEnd type="none" w="med" len="med"/>
                    </a:lnT>
                    <a:lnB>
                      <a:noFill/>
                    </a:lnB>
                    <a:solidFill>
                      <a:srgbClr val="DBE5F1"/>
                    </a:solidFill>
                  </a:tcPr>
                </a:tc>
                <a:tc>
                  <a:txBody>
                    <a:bodyPr/>
                    <a:lstStyle/>
                    <a:p>
                      <a:pPr algn="l" fontAlgn="b"/>
                      <a:r>
                        <a:rPr lang="en-US" sz="1600" b="0" i="0" u="none" strike="noStrike" dirty="0">
                          <a:solidFill>
                            <a:srgbClr val="1F497D"/>
                          </a:solidFill>
                          <a:latin typeface="Arial"/>
                        </a:rPr>
                        <a:t>Malaysia</a:t>
                      </a:r>
                    </a:p>
                  </a:txBody>
                  <a:tcPr marL="0" marR="0" marT="0" marB="0" anchor="b">
                    <a:lnL>
                      <a:noFill/>
                    </a:lnL>
                    <a:lnR>
                      <a:noFill/>
                    </a:lnR>
                    <a:lnT w="1270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b"/>
                      <a:r>
                        <a:rPr lang="en-US" sz="1600" b="0" i="0" u="none" strike="noStrike">
                          <a:solidFill>
                            <a:srgbClr val="1F497D"/>
                          </a:solidFill>
                          <a:latin typeface="Arial"/>
                        </a:rPr>
                        <a:t>4.9</a:t>
                      </a:r>
                    </a:p>
                  </a:txBody>
                  <a:tcPr marL="0" marR="0" marT="0" marB="0" anchor="b">
                    <a:lnL>
                      <a:noFill/>
                    </a:lnL>
                    <a:lnR>
                      <a:noFill/>
                    </a:lnR>
                    <a:lnT w="12700" cap="flat" cmpd="sng" algn="ctr">
                      <a:solidFill>
                        <a:srgbClr val="1F497D"/>
                      </a:solidFill>
                      <a:prstDash val="solid"/>
                      <a:round/>
                      <a:headEnd type="none" w="med" len="med"/>
                      <a:tailEnd type="none" w="med" len="med"/>
                    </a:lnT>
                    <a:lnB>
                      <a:noFill/>
                    </a:lnB>
                    <a:solidFill>
                      <a:srgbClr val="DBE5F1"/>
                    </a:solidFill>
                  </a:tcPr>
                </a:tc>
              </a:tr>
              <a:tr h="243821">
                <a:tc>
                  <a:txBody>
                    <a:bodyPr/>
                    <a:lstStyle/>
                    <a:p>
                      <a:pPr algn="l" fontAlgn="b"/>
                      <a:r>
                        <a:rPr lang="en-US" sz="1600" b="0" i="0" u="none" strike="noStrike">
                          <a:solidFill>
                            <a:srgbClr val="1F497D"/>
                          </a:solidFill>
                          <a:latin typeface="Arial"/>
                        </a:rPr>
                        <a:t>27</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1F497D"/>
                          </a:solidFill>
                          <a:latin typeface="Arial"/>
                        </a:rPr>
                        <a:t>China</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1F497D"/>
                          </a:solidFill>
                          <a:latin typeface="Arial"/>
                        </a:rPr>
                        <a:t>4.8</a:t>
                      </a:r>
                    </a:p>
                  </a:txBody>
                  <a:tcPr marL="0" marR="0" marT="0" marB="0" anchor="b">
                    <a:lnL>
                      <a:noFill/>
                    </a:lnL>
                    <a:lnR>
                      <a:noFill/>
                    </a:lnR>
                    <a:lnT>
                      <a:noFill/>
                    </a:lnT>
                    <a:lnB>
                      <a:noFill/>
                    </a:lnB>
                    <a:solidFill>
                      <a:srgbClr val="FFFFFF"/>
                    </a:solidFill>
                  </a:tcPr>
                </a:tc>
              </a:tr>
              <a:tr h="243821">
                <a:tc>
                  <a:txBody>
                    <a:bodyPr/>
                    <a:lstStyle/>
                    <a:p>
                      <a:pPr algn="l" fontAlgn="b"/>
                      <a:r>
                        <a:rPr lang="en-US" sz="1600" b="0" i="0" u="none" strike="noStrike">
                          <a:solidFill>
                            <a:srgbClr val="1F497D"/>
                          </a:solidFill>
                          <a:latin typeface="Arial"/>
                        </a:rPr>
                        <a:t>29</a:t>
                      </a:r>
                    </a:p>
                  </a:txBody>
                  <a:tcPr marL="0" marR="0" marT="0" marB="0" anchor="b">
                    <a:lnL>
                      <a:noFill/>
                    </a:lnL>
                    <a:lnR>
                      <a:noFill/>
                    </a:lnR>
                    <a:lnT>
                      <a:noFill/>
                    </a:lnT>
                    <a:lnB>
                      <a:noFill/>
                    </a:lnB>
                    <a:solidFill>
                      <a:srgbClr val="DBE5F1"/>
                    </a:solidFill>
                  </a:tcPr>
                </a:tc>
                <a:tc>
                  <a:txBody>
                    <a:bodyPr/>
                    <a:lstStyle/>
                    <a:p>
                      <a:pPr algn="l" fontAlgn="b"/>
                      <a:r>
                        <a:rPr lang="en-US" sz="1600" b="0" i="0" u="none" strike="noStrike">
                          <a:solidFill>
                            <a:srgbClr val="1F497D"/>
                          </a:solidFill>
                          <a:latin typeface="Arial"/>
                        </a:rPr>
                        <a:t>Ireland</a:t>
                      </a:r>
                    </a:p>
                  </a:txBody>
                  <a:tcPr marL="0" marR="0" marT="0" marB="0" anchor="b">
                    <a:lnL>
                      <a:noFill/>
                    </a:lnL>
                    <a:lnR>
                      <a:noFill/>
                    </a:lnR>
                    <a:lnT>
                      <a:noFill/>
                    </a:lnT>
                    <a:lnB>
                      <a:noFill/>
                    </a:lnB>
                    <a:solidFill>
                      <a:srgbClr val="DBE5F1"/>
                    </a:solidFill>
                  </a:tcPr>
                </a:tc>
                <a:tc>
                  <a:txBody>
                    <a:bodyPr/>
                    <a:lstStyle/>
                    <a:p>
                      <a:pPr algn="ctr" fontAlgn="b"/>
                      <a:r>
                        <a:rPr lang="en-US" sz="1600" b="0" i="0" u="none" strike="noStrike">
                          <a:solidFill>
                            <a:srgbClr val="1F497D"/>
                          </a:solidFill>
                          <a:latin typeface="Arial"/>
                        </a:rPr>
                        <a:t>4.7</a:t>
                      </a:r>
                    </a:p>
                  </a:txBody>
                  <a:tcPr marL="0" marR="0" marT="0" marB="0" anchor="b">
                    <a:lnL>
                      <a:noFill/>
                    </a:lnL>
                    <a:lnR>
                      <a:noFill/>
                    </a:lnR>
                    <a:lnT>
                      <a:noFill/>
                    </a:lnT>
                    <a:lnB>
                      <a:noFill/>
                    </a:lnB>
                    <a:solidFill>
                      <a:srgbClr val="DBE5F1"/>
                    </a:solidFill>
                  </a:tcPr>
                </a:tc>
              </a:tr>
              <a:tr h="243821">
                <a:tc>
                  <a:txBody>
                    <a:bodyPr/>
                    <a:lstStyle/>
                    <a:p>
                      <a:pPr algn="l" fontAlgn="b"/>
                      <a:r>
                        <a:rPr lang="en-US" sz="1600" b="0" i="0" u="none" strike="noStrike">
                          <a:solidFill>
                            <a:srgbClr val="1F497D"/>
                          </a:solidFill>
                          <a:latin typeface="Arial"/>
                        </a:rPr>
                        <a:t>30</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1F497D"/>
                          </a:solidFill>
                          <a:latin typeface="Arial"/>
                        </a:rPr>
                        <a:t>Chile</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1F497D"/>
                          </a:solidFill>
                          <a:latin typeface="Arial"/>
                        </a:rPr>
                        <a:t>4.7</a:t>
                      </a:r>
                    </a:p>
                  </a:txBody>
                  <a:tcPr marL="0" marR="0" marT="0" marB="0" anchor="b">
                    <a:lnL>
                      <a:noFill/>
                    </a:lnL>
                    <a:lnR>
                      <a:noFill/>
                    </a:lnR>
                    <a:lnT>
                      <a:noFill/>
                    </a:lnT>
                    <a:lnB>
                      <a:noFill/>
                    </a:lnB>
                    <a:solidFill>
                      <a:srgbClr val="FFFFFF"/>
                    </a:solidFill>
                  </a:tcPr>
                </a:tc>
              </a:tr>
              <a:tr h="243821">
                <a:tc>
                  <a:txBody>
                    <a:bodyPr/>
                    <a:lstStyle/>
                    <a:p>
                      <a:pPr algn="l" fontAlgn="b"/>
                      <a:r>
                        <a:rPr lang="en-US" sz="1600" b="0" i="0" u="none" strike="noStrike">
                          <a:solidFill>
                            <a:srgbClr val="1F497D"/>
                          </a:solidFill>
                          <a:latin typeface="Arial"/>
                        </a:rPr>
                        <a:t>31</a:t>
                      </a:r>
                    </a:p>
                  </a:txBody>
                  <a:tcPr marL="0" marR="0" marT="0" marB="0" anchor="b">
                    <a:lnL>
                      <a:noFill/>
                    </a:lnL>
                    <a:lnR>
                      <a:noFill/>
                    </a:lnR>
                    <a:lnT>
                      <a:noFill/>
                    </a:lnT>
                    <a:lnB>
                      <a:noFill/>
                    </a:lnB>
                    <a:solidFill>
                      <a:srgbClr val="DBE5F1"/>
                    </a:solidFill>
                  </a:tcPr>
                </a:tc>
                <a:tc>
                  <a:txBody>
                    <a:bodyPr/>
                    <a:lstStyle/>
                    <a:p>
                      <a:pPr algn="l" fontAlgn="b"/>
                      <a:r>
                        <a:rPr lang="en-US" sz="1600" b="0" i="0" u="none" strike="noStrike">
                          <a:solidFill>
                            <a:srgbClr val="1F497D"/>
                          </a:solidFill>
                          <a:latin typeface="Arial"/>
                        </a:rPr>
                        <a:t>Iceland</a:t>
                      </a:r>
                    </a:p>
                  </a:txBody>
                  <a:tcPr marL="0" marR="0" marT="0" marB="0" anchor="b">
                    <a:lnL>
                      <a:noFill/>
                    </a:lnL>
                    <a:lnR>
                      <a:noFill/>
                    </a:lnR>
                    <a:lnT>
                      <a:noFill/>
                    </a:lnT>
                    <a:lnB>
                      <a:noFill/>
                    </a:lnB>
                    <a:solidFill>
                      <a:srgbClr val="DBE5F1"/>
                    </a:solidFill>
                  </a:tcPr>
                </a:tc>
                <a:tc>
                  <a:txBody>
                    <a:bodyPr/>
                    <a:lstStyle/>
                    <a:p>
                      <a:pPr algn="ctr" fontAlgn="b"/>
                      <a:r>
                        <a:rPr lang="en-US" sz="1600" b="0" i="0" u="none" strike="noStrike">
                          <a:solidFill>
                            <a:srgbClr val="1F497D"/>
                          </a:solidFill>
                          <a:latin typeface="Arial"/>
                        </a:rPr>
                        <a:t>4.7</a:t>
                      </a:r>
                    </a:p>
                  </a:txBody>
                  <a:tcPr marL="0" marR="0" marT="0" marB="0" anchor="b">
                    <a:lnL>
                      <a:noFill/>
                    </a:lnL>
                    <a:lnR>
                      <a:noFill/>
                    </a:lnR>
                    <a:lnT>
                      <a:noFill/>
                    </a:lnT>
                    <a:lnB>
                      <a:noFill/>
                    </a:lnB>
                    <a:solidFill>
                      <a:srgbClr val="DBE5F1"/>
                    </a:solidFill>
                  </a:tcPr>
                </a:tc>
              </a:tr>
              <a:tr h="243821">
                <a:tc>
                  <a:txBody>
                    <a:bodyPr/>
                    <a:lstStyle/>
                    <a:p>
                      <a:pPr algn="l" fontAlgn="b"/>
                      <a:r>
                        <a:rPr lang="en-US" sz="1600" b="0" i="0" u="none" strike="noStrike">
                          <a:solidFill>
                            <a:srgbClr val="1F497D"/>
                          </a:solidFill>
                          <a:latin typeface="Arial"/>
                        </a:rPr>
                        <a:t>34</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1F497D"/>
                          </a:solidFill>
                          <a:latin typeface="Arial"/>
                        </a:rPr>
                        <a:t>Oman</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1F497D"/>
                          </a:solidFill>
                          <a:latin typeface="Arial"/>
                        </a:rPr>
                        <a:t>4.6</a:t>
                      </a:r>
                    </a:p>
                  </a:txBody>
                  <a:tcPr marL="0" marR="0" marT="0" marB="0" anchor="b">
                    <a:lnL>
                      <a:noFill/>
                    </a:lnL>
                    <a:lnR>
                      <a:noFill/>
                    </a:lnR>
                    <a:lnT>
                      <a:noFill/>
                    </a:lnT>
                    <a:lnB>
                      <a:noFill/>
                    </a:lnB>
                    <a:solidFill>
                      <a:srgbClr val="FFFFFF"/>
                    </a:solidFill>
                  </a:tcPr>
                </a:tc>
              </a:tr>
              <a:tr h="243821">
                <a:tc>
                  <a:txBody>
                    <a:bodyPr/>
                    <a:lstStyle/>
                    <a:p>
                      <a:pPr algn="l" fontAlgn="b"/>
                      <a:r>
                        <a:rPr lang="en-US" sz="1600" b="0" i="0" u="none" strike="noStrike">
                          <a:solidFill>
                            <a:srgbClr val="1F497D"/>
                          </a:solidFill>
                          <a:latin typeface="Arial"/>
                        </a:rPr>
                        <a:t>36</a:t>
                      </a:r>
                    </a:p>
                  </a:txBody>
                  <a:tcPr marL="0" marR="0" marT="0" marB="0" anchor="b">
                    <a:lnL>
                      <a:noFill/>
                    </a:lnL>
                    <a:lnR>
                      <a:noFill/>
                    </a:lnR>
                    <a:lnT>
                      <a:noFill/>
                    </a:lnT>
                    <a:lnB>
                      <a:noFill/>
                    </a:lnB>
                    <a:solidFill>
                      <a:srgbClr val="DBE5F1"/>
                    </a:solidFill>
                  </a:tcPr>
                </a:tc>
                <a:tc>
                  <a:txBody>
                    <a:bodyPr/>
                    <a:lstStyle/>
                    <a:p>
                      <a:pPr algn="l" fontAlgn="b"/>
                      <a:r>
                        <a:rPr lang="en-US" sz="1600" b="0" i="0" u="none" strike="noStrike">
                          <a:solidFill>
                            <a:srgbClr val="1F497D"/>
                          </a:solidFill>
                          <a:latin typeface="Arial"/>
                        </a:rPr>
                        <a:t>Czech Republic</a:t>
                      </a:r>
                    </a:p>
                  </a:txBody>
                  <a:tcPr marL="0" marR="0" marT="0" marB="0" anchor="b">
                    <a:lnL>
                      <a:noFill/>
                    </a:lnL>
                    <a:lnR>
                      <a:noFill/>
                    </a:lnR>
                    <a:lnT>
                      <a:noFill/>
                    </a:lnT>
                    <a:lnB>
                      <a:noFill/>
                    </a:lnB>
                    <a:solidFill>
                      <a:srgbClr val="DBE5F1"/>
                    </a:solidFill>
                  </a:tcPr>
                </a:tc>
                <a:tc>
                  <a:txBody>
                    <a:bodyPr/>
                    <a:lstStyle/>
                    <a:p>
                      <a:pPr algn="ctr" fontAlgn="b"/>
                      <a:r>
                        <a:rPr lang="en-US" sz="1600" b="0" i="0" u="none" strike="noStrike">
                          <a:solidFill>
                            <a:srgbClr val="1F497D"/>
                          </a:solidFill>
                          <a:latin typeface="Arial"/>
                        </a:rPr>
                        <a:t>4.6</a:t>
                      </a:r>
                    </a:p>
                  </a:txBody>
                  <a:tcPr marL="0" marR="0" marT="0" marB="0" anchor="b">
                    <a:lnL>
                      <a:noFill/>
                    </a:lnL>
                    <a:lnR>
                      <a:noFill/>
                    </a:lnR>
                    <a:lnT>
                      <a:noFill/>
                    </a:lnT>
                    <a:lnB>
                      <a:noFill/>
                    </a:lnB>
                    <a:solidFill>
                      <a:srgbClr val="DBE5F1"/>
                    </a:solidFill>
                  </a:tcPr>
                </a:tc>
              </a:tr>
              <a:tr h="243821">
                <a:tc>
                  <a:txBody>
                    <a:bodyPr/>
                    <a:lstStyle/>
                    <a:p>
                      <a:pPr algn="l" fontAlgn="b"/>
                      <a:r>
                        <a:rPr lang="en-US" sz="1600" b="0" i="0" u="none" strike="noStrike">
                          <a:solidFill>
                            <a:srgbClr val="1F497D"/>
                          </a:solidFill>
                          <a:latin typeface="Arial"/>
                        </a:rPr>
                        <a:t>44</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1F497D"/>
                          </a:solidFill>
                          <a:latin typeface="Arial"/>
                        </a:rPr>
                        <a:t>Indonesia</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1F497D"/>
                          </a:solidFill>
                          <a:latin typeface="Arial"/>
                        </a:rPr>
                        <a:t>4.4</a:t>
                      </a:r>
                    </a:p>
                  </a:txBody>
                  <a:tcPr marL="0" marR="0" marT="0" marB="0" anchor="b">
                    <a:lnL>
                      <a:noFill/>
                    </a:lnL>
                    <a:lnR>
                      <a:noFill/>
                    </a:lnR>
                    <a:lnT>
                      <a:noFill/>
                    </a:lnT>
                    <a:lnB>
                      <a:noFill/>
                    </a:lnB>
                    <a:solidFill>
                      <a:srgbClr val="FFFFFF"/>
                    </a:solidFill>
                  </a:tcPr>
                </a:tc>
              </a:tr>
              <a:tr h="243821">
                <a:tc>
                  <a:txBody>
                    <a:bodyPr/>
                    <a:lstStyle/>
                    <a:p>
                      <a:pPr algn="l" fontAlgn="b"/>
                      <a:r>
                        <a:rPr lang="en-US" sz="1600" b="1" i="0" u="none" strike="noStrike" dirty="0">
                          <a:solidFill>
                            <a:srgbClr val="FF0000"/>
                          </a:solidFill>
                          <a:latin typeface="Arial"/>
                        </a:rPr>
                        <a:t>48</a:t>
                      </a:r>
                    </a:p>
                  </a:txBody>
                  <a:tcPr marL="0" marR="0" marT="0" marB="0" anchor="b">
                    <a:lnL>
                      <a:noFill/>
                    </a:lnL>
                    <a:lnR>
                      <a:noFill/>
                    </a:lnR>
                    <a:lnT>
                      <a:noFill/>
                    </a:lnT>
                    <a:lnB>
                      <a:noFill/>
                    </a:lnB>
                    <a:solidFill>
                      <a:srgbClr val="DBE5F1"/>
                    </a:solidFill>
                  </a:tcPr>
                </a:tc>
                <a:tc>
                  <a:txBody>
                    <a:bodyPr/>
                    <a:lstStyle/>
                    <a:p>
                      <a:pPr algn="l" fontAlgn="b"/>
                      <a:r>
                        <a:rPr lang="en-US" sz="1600" b="1" i="0" u="none" strike="noStrike" dirty="0">
                          <a:solidFill>
                            <a:srgbClr val="FF0000"/>
                          </a:solidFill>
                          <a:latin typeface="Arial"/>
                        </a:rPr>
                        <a:t>Italy</a:t>
                      </a:r>
                    </a:p>
                  </a:txBody>
                  <a:tcPr marL="0" marR="0" marT="0" marB="0" anchor="b">
                    <a:lnL>
                      <a:noFill/>
                    </a:lnL>
                    <a:lnR>
                      <a:noFill/>
                    </a:lnR>
                    <a:lnT>
                      <a:noFill/>
                    </a:lnT>
                    <a:lnB>
                      <a:noFill/>
                    </a:lnB>
                    <a:solidFill>
                      <a:srgbClr val="DBE5F1"/>
                    </a:solidFill>
                  </a:tcPr>
                </a:tc>
                <a:tc>
                  <a:txBody>
                    <a:bodyPr/>
                    <a:lstStyle/>
                    <a:p>
                      <a:pPr algn="ctr" fontAlgn="b"/>
                      <a:r>
                        <a:rPr lang="en-US" sz="1600" b="1" i="0" u="none" strike="noStrike" dirty="0">
                          <a:solidFill>
                            <a:srgbClr val="FF0000"/>
                          </a:solidFill>
                          <a:latin typeface="Arial"/>
                        </a:rPr>
                        <a:t>4.4</a:t>
                      </a:r>
                    </a:p>
                  </a:txBody>
                  <a:tcPr marL="0" marR="0" marT="0" marB="0" anchor="b">
                    <a:lnL>
                      <a:noFill/>
                    </a:lnL>
                    <a:lnR>
                      <a:noFill/>
                    </a:lnR>
                    <a:lnT>
                      <a:noFill/>
                    </a:lnT>
                    <a:lnB>
                      <a:noFill/>
                    </a:lnB>
                    <a:solidFill>
                      <a:srgbClr val="DBE5F1"/>
                    </a:solidFill>
                  </a:tcPr>
                </a:tc>
              </a:tr>
              <a:tr h="243821">
                <a:tc>
                  <a:txBody>
                    <a:bodyPr/>
                    <a:lstStyle/>
                    <a:p>
                      <a:pPr algn="l" fontAlgn="b"/>
                      <a:r>
                        <a:rPr lang="en-US" sz="1600" b="0" i="0" u="none" strike="noStrike">
                          <a:solidFill>
                            <a:srgbClr val="1F497D"/>
                          </a:solidFill>
                          <a:latin typeface="Arial"/>
                        </a:rPr>
                        <a:t>49</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1F497D"/>
                          </a:solidFill>
                          <a:latin typeface="Arial"/>
                        </a:rPr>
                        <a:t>Montenegro</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1F497D"/>
                          </a:solidFill>
                          <a:latin typeface="Arial"/>
                        </a:rPr>
                        <a:t>4.4</a:t>
                      </a:r>
                    </a:p>
                  </a:txBody>
                  <a:tcPr marL="0" marR="0" marT="0" marB="0" anchor="b">
                    <a:lnL>
                      <a:noFill/>
                    </a:lnL>
                    <a:lnR>
                      <a:noFill/>
                    </a:lnR>
                    <a:lnT>
                      <a:noFill/>
                    </a:lnT>
                    <a:lnB>
                      <a:noFill/>
                    </a:lnB>
                    <a:solidFill>
                      <a:srgbClr val="FFFFFF"/>
                    </a:solidFill>
                  </a:tcPr>
                </a:tc>
              </a:tr>
              <a:tr h="243821">
                <a:tc>
                  <a:txBody>
                    <a:bodyPr/>
                    <a:lstStyle/>
                    <a:p>
                      <a:pPr algn="l" fontAlgn="b"/>
                      <a:r>
                        <a:rPr lang="en-US" sz="1600" b="0" i="0" u="none" strike="noStrike">
                          <a:solidFill>
                            <a:srgbClr val="1F497D"/>
                          </a:solidFill>
                          <a:latin typeface="Arial"/>
                        </a:rPr>
                        <a:t>50</a:t>
                      </a:r>
                    </a:p>
                  </a:txBody>
                  <a:tcPr marL="0" marR="0" marT="0" marB="0" anchor="b">
                    <a:lnL>
                      <a:noFill/>
                    </a:lnL>
                    <a:lnR>
                      <a:noFill/>
                    </a:lnR>
                    <a:lnT>
                      <a:noFill/>
                    </a:lnT>
                    <a:lnB>
                      <a:noFill/>
                    </a:lnB>
                    <a:solidFill>
                      <a:srgbClr val="DBE5F1"/>
                    </a:solidFill>
                  </a:tcPr>
                </a:tc>
                <a:tc>
                  <a:txBody>
                    <a:bodyPr/>
                    <a:lstStyle/>
                    <a:p>
                      <a:pPr algn="l" fontAlgn="b"/>
                      <a:r>
                        <a:rPr lang="en-US" sz="1600" b="0" i="0" u="none" strike="noStrike">
                          <a:solidFill>
                            <a:srgbClr val="1F497D"/>
                          </a:solidFill>
                          <a:latin typeface="Arial"/>
                        </a:rPr>
                        <a:t>Malta</a:t>
                      </a:r>
                    </a:p>
                  </a:txBody>
                  <a:tcPr marL="0" marR="0" marT="0" marB="0" anchor="b">
                    <a:lnL>
                      <a:noFill/>
                    </a:lnL>
                    <a:lnR>
                      <a:noFill/>
                    </a:lnR>
                    <a:lnT>
                      <a:noFill/>
                    </a:lnT>
                    <a:lnB>
                      <a:noFill/>
                    </a:lnB>
                    <a:solidFill>
                      <a:srgbClr val="DBE5F1"/>
                    </a:solidFill>
                  </a:tcPr>
                </a:tc>
                <a:tc>
                  <a:txBody>
                    <a:bodyPr/>
                    <a:lstStyle/>
                    <a:p>
                      <a:pPr algn="ctr" fontAlgn="b"/>
                      <a:r>
                        <a:rPr lang="en-US" sz="1600" b="0" i="0" u="none" strike="noStrike">
                          <a:solidFill>
                            <a:srgbClr val="1F497D"/>
                          </a:solidFill>
                          <a:latin typeface="Arial"/>
                        </a:rPr>
                        <a:t>4.3</a:t>
                      </a:r>
                    </a:p>
                  </a:txBody>
                  <a:tcPr marL="0" marR="0" marT="0" marB="0" anchor="b">
                    <a:lnL>
                      <a:noFill/>
                    </a:lnL>
                    <a:lnR>
                      <a:noFill/>
                    </a:lnR>
                    <a:lnT>
                      <a:noFill/>
                    </a:lnT>
                    <a:lnB>
                      <a:noFill/>
                    </a:lnB>
                    <a:solidFill>
                      <a:srgbClr val="DBE5F1"/>
                    </a:solidFill>
                  </a:tcPr>
                </a:tc>
              </a:tr>
              <a:tr h="243821">
                <a:tc>
                  <a:txBody>
                    <a:bodyPr/>
                    <a:lstStyle/>
                    <a:p>
                      <a:pPr algn="l" fontAlgn="b"/>
                      <a:r>
                        <a:rPr lang="en-US" sz="1600" b="0" i="0" u="none" strike="noStrike">
                          <a:solidFill>
                            <a:srgbClr val="1F497D"/>
                          </a:solidFill>
                          <a:latin typeface="Arial"/>
                        </a:rPr>
                        <a:t>51</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1F497D"/>
                          </a:solidFill>
                          <a:latin typeface="Arial"/>
                        </a:rPr>
                        <a:t>India</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1F497D"/>
                          </a:solidFill>
                          <a:latin typeface="Arial"/>
                        </a:rPr>
                        <a:t>4.3</a:t>
                      </a:r>
                    </a:p>
                  </a:txBody>
                  <a:tcPr marL="0" marR="0" marT="0" marB="0" anchor="b">
                    <a:lnL>
                      <a:noFill/>
                    </a:lnL>
                    <a:lnR>
                      <a:noFill/>
                    </a:lnR>
                    <a:lnT>
                      <a:noFill/>
                    </a:lnT>
                    <a:lnB>
                      <a:noFill/>
                    </a:lnB>
                    <a:solidFill>
                      <a:srgbClr val="FFFFFF"/>
                    </a:solidFill>
                  </a:tcPr>
                </a:tc>
              </a:tr>
              <a:tr h="243821">
                <a:tc>
                  <a:txBody>
                    <a:bodyPr/>
                    <a:lstStyle/>
                    <a:p>
                      <a:pPr algn="l" fontAlgn="b"/>
                      <a:r>
                        <a:rPr lang="en-US" sz="1600" b="0" i="0" u="none" strike="noStrike">
                          <a:solidFill>
                            <a:srgbClr val="1F497D"/>
                          </a:solidFill>
                          <a:latin typeface="Arial"/>
                        </a:rPr>
                        <a:t>54</a:t>
                      </a:r>
                    </a:p>
                  </a:txBody>
                  <a:tcPr marL="0" marR="0" marT="0" marB="0" anchor="b">
                    <a:lnL>
                      <a:noFill/>
                    </a:lnL>
                    <a:lnR>
                      <a:noFill/>
                    </a:lnR>
                    <a:lnT>
                      <a:noFill/>
                    </a:lnT>
                    <a:lnB>
                      <a:noFill/>
                    </a:lnB>
                    <a:solidFill>
                      <a:srgbClr val="DBE5F1"/>
                    </a:solidFill>
                  </a:tcPr>
                </a:tc>
                <a:tc>
                  <a:txBody>
                    <a:bodyPr/>
                    <a:lstStyle/>
                    <a:p>
                      <a:pPr algn="l" fontAlgn="b"/>
                      <a:r>
                        <a:rPr lang="en-US" sz="1600" b="0" i="0" u="none" strike="noStrike">
                          <a:solidFill>
                            <a:srgbClr val="1F497D"/>
                          </a:solidFill>
                          <a:latin typeface="Arial"/>
                        </a:rPr>
                        <a:t>South Africa</a:t>
                      </a:r>
                    </a:p>
                  </a:txBody>
                  <a:tcPr marL="0" marR="0" marT="0" marB="0" anchor="b">
                    <a:lnL>
                      <a:noFill/>
                    </a:lnL>
                    <a:lnR>
                      <a:noFill/>
                    </a:lnR>
                    <a:lnT>
                      <a:noFill/>
                    </a:lnT>
                    <a:lnB>
                      <a:noFill/>
                    </a:lnB>
                    <a:solidFill>
                      <a:srgbClr val="DBE5F1"/>
                    </a:solidFill>
                  </a:tcPr>
                </a:tc>
                <a:tc>
                  <a:txBody>
                    <a:bodyPr/>
                    <a:lstStyle/>
                    <a:p>
                      <a:pPr algn="ctr" fontAlgn="b"/>
                      <a:r>
                        <a:rPr lang="en-US" sz="1600" b="0" i="0" u="none" strike="noStrike">
                          <a:solidFill>
                            <a:srgbClr val="1F497D"/>
                          </a:solidFill>
                          <a:latin typeface="Arial"/>
                        </a:rPr>
                        <a:t>4.3</a:t>
                      </a:r>
                    </a:p>
                  </a:txBody>
                  <a:tcPr marL="0" marR="0" marT="0" marB="0" anchor="b">
                    <a:lnL>
                      <a:noFill/>
                    </a:lnL>
                    <a:lnR>
                      <a:noFill/>
                    </a:lnR>
                    <a:lnT>
                      <a:noFill/>
                    </a:lnT>
                    <a:lnB>
                      <a:noFill/>
                    </a:lnB>
                    <a:solidFill>
                      <a:srgbClr val="DBE5F1"/>
                    </a:solidFill>
                  </a:tcPr>
                </a:tc>
              </a:tr>
              <a:tr h="243821">
                <a:tc>
                  <a:txBody>
                    <a:bodyPr/>
                    <a:lstStyle/>
                    <a:p>
                      <a:pPr algn="l" fontAlgn="b"/>
                      <a:r>
                        <a:rPr lang="en-US" sz="1600" b="0" i="0" u="none" strike="noStrike">
                          <a:solidFill>
                            <a:srgbClr val="1F497D"/>
                          </a:solidFill>
                          <a:latin typeface="Arial"/>
                        </a:rPr>
                        <a:t>58</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1F497D"/>
                          </a:solidFill>
                          <a:latin typeface="Arial"/>
                        </a:rPr>
                        <a:t>Brazil</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1F497D"/>
                          </a:solidFill>
                          <a:latin typeface="Arial"/>
                        </a:rPr>
                        <a:t>4.3</a:t>
                      </a:r>
                    </a:p>
                  </a:txBody>
                  <a:tcPr marL="0" marR="0" marT="0" marB="0" anchor="b">
                    <a:lnL>
                      <a:noFill/>
                    </a:lnL>
                    <a:lnR>
                      <a:noFill/>
                    </a:lnR>
                    <a:lnT>
                      <a:noFill/>
                    </a:lnT>
                    <a:lnB>
                      <a:noFill/>
                    </a:lnB>
                    <a:solidFill>
                      <a:srgbClr val="FFFFFF"/>
                    </a:solidFill>
                  </a:tcPr>
                </a:tc>
              </a:tr>
              <a:tr h="243821">
                <a:tc>
                  <a:txBody>
                    <a:bodyPr/>
                    <a:lstStyle/>
                    <a:p>
                      <a:pPr algn="l" fontAlgn="b"/>
                      <a:r>
                        <a:rPr lang="en-US" sz="1600" b="0" i="0" u="none" strike="noStrike">
                          <a:solidFill>
                            <a:srgbClr val="1F497D"/>
                          </a:solidFill>
                          <a:latin typeface="Arial"/>
                        </a:rPr>
                        <a:t>60</a:t>
                      </a:r>
                    </a:p>
                  </a:txBody>
                  <a:tcPr marL="0" marR="0" marT="0" marB="0" anchor="b">
                    <a:lnL>
                      <a:noFill/>
                    </a:lnL>
                    <a:lnR>
                      <a:noFill/>
                    </a:lnR>
                    <a:lnT>
                      <a:noFill/>
                    </a:lnT>
                    <a:lnB>
                      <a:noFill/>
                    </a:lnB>
                    <a:solidFill>
                      <a:srgbClr val="DBE5F1"/>
                    </a:solidFill>
                  </a:tcPr>
                </a:tc>
                <a:tc>
                  <a:txBody>
                    <a:bodyPr/>
                    <a:lstStyle/>
                    <a:p>
                      <a:pPr algn="l" fontAlgn="b"/>
                      <a:r>
                        <a:rPr lang="en-US" sz="1600" b="0" i="0" u="none" strike="noStrike">
                          <a:solidFill>
                            <a:srgbClr val="1F497D"/>
                          </a:solidFill>
                          <a:latin typeface="Arial"/>
                        </a:rPr>
                        <a:t>Slovak Republic</a:t>
                      </a:r>
                    </a:p>
                  </a:txBody>
                  <a:tcPr marL="0" marR="0" marT="0" marB="0" anchor="b">
                    <a:lnL>
                      <a:noFill/>
                    </a:lnL>
                    <a:lnR>
                      <a:noFill/>
                    </a:lnR>
                    <a:lnT>
                      <a:noFill/>
                    </a:lnT>
                    <a:lnB>
                      <a:noFill/>
                    </a:lnB>
                    <a:solidFill>
                      <a:srgbClr val="DBE5F1"/>
                    </a:solidFill>
                  </a:tcPr>
                </a:tc>
                <a:tc>
                  <a:txBody>
                    <a:bodyPr/>
                    <a:lstStyle/>
                    <a:p>
                      <a:pPr algn="ctr" fontAlgn="b"/>
                      <a:r>
                        <a:rPr lang="en-US" sz="1600" b="0" i="0" u="none" strike="noStrike">
                          <a:solidFill>
                            <a:srgbClr val="1F497D"/>
                          </a:solidFill>
                          <a:latin typeface="Arial"/>
                        </a:rPr>
                        <a:t>4.2</a:t>
                      </a:r>
                    </a:p>
                  </a:txBody>
                  <a:tcPr marL="0" marR="0" marT="0" marB="0" anchor="b">
                    <a:lnL>
                      <a:noFill/>
                    </a:lnL>
                    <a:lnR>
                      <a:noFill/>
                    </a:lnR>
                    <a:lnT>
                      <a:noFill/>
                    </a:lnT>
                    <a:lnB>
                      <a:noFill/>
                    </a:lnB>
                    <a:solidFill>
                      <a:srgbClr val="DBE5F1"/>
                    </a:solidFill>
                  </a:tcPr>
                </a:tc>
              </a:tr>
              <a:tr h="243821">
                <a:tc>
                  <a:txBody>
                    <a:bodyPr/>
                    <a:lstStyle/>
                    <a:p>
                      <a:pPr algn="l" fontAlgn="b"/>
                      <a:r>
                        <a:rPr lang="en-US" sz="1600" b="0" i="0" u="none" strike="noStrike">
                          <a:solidFill>
                            <a:srgbClr val="1F497D"/>
                          </a:solidFill>
                          <a:latin typeface="Arial"/>
                        </a:rPr>
                        <a:t>61</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1F497D"/>
                          </a:solidFill>
                          <a:latin typeface="Arial"/>
                        </a:rPr>
                        <a:t>Turkey</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1F497D"/>
                          </a:solidFill>
                          <a:latin typeface="Arial"/>
                        </a:rPr>
                        <a:t>4.2</a:t>
                      </a:r>
                    </a:p>
                  </a:txBody>
                  <a:tcPr marL="0" marR="0" marT="0" marB="0" anchor="b">
                    <a:lnL>
                      <a:noFill/>
                    </a:lnL>
                    <a:lnR>
                      <a:noFill/>
                    </a:lnR>
                    <a:lnT>
                      <a:noFill/>
                    </a:lnT>
                    <a:lnB>
                      <a:noFill/>
                    </a:lnB>
                    <a:solidFill>
                      <a:srgbClr val="FFFFFF"/>
                    </a:solidFill>
                  </a:tcPr>
                </a:tc>
              </a:tr>
              <a:tr h="243821">
                <a:tc>
                  <a:txBody>
                    <a:bodyPr/>
                    <a:lstStyle/>
                    <a:p>
                      <a:pPr algn="l" fontAlgn="b"/>
                      <a:r>
                        <a:rPr lang="en-US" sz="1600" b="0" i="0" u="none" strike="noStrike">
                          <a:solidFill>
                            <a:srgbClr val="1F497D"/>
                          </a:solidFill>
                          <a:latin typeface="Arial"/>
                        </a:rPr>
                        <a:t>63</a:t>
                      </a:r>
                    </a:p>
                  </a:txBody>
                  <a:tcPr marL="0" marR="0" marT="0" marB="0" anchor="b">
                    <a:lnL>
                      <a:noFill/>
                    </a:lnL>
                    <a:lnR>
                      <a:noFill/>
                    </a:lnR>
                    <a:lnT>
                      <a:noFill/>
                    </a:lnT>
                    <a:lnB>
                      <a:noFill/>
                    </a:lnB>
                    <a:solidFill>
                      <a:srgbClr val="DBE5F1"/>
                    </a:solidFill>
                  </a:tcPr>
                </a:tc>
                <a:tc>
                  <a:txBody>
                    <a:bodyPr/>
                    <a:lstStyle/>
                    <a:p>
                      <a:pPr algn="l" fontAlgn="b"/>
                      <a:r>
                        <a:rPr lang="en-US" sz="1600" b="0" i="0" u="none" strike="noStrike">
                          <a:solidFill>
                            <a:srgbClr val="1F497D"/>
                          </a:solidFill>
                          <a:latin typeface="Arial"/>
                        </a:rPr>
                        <a:t>Russian Federation</a:t>
                      </a:r>
                    </a:p>
                  </a:txBody>
                  <a:tcPr marL="0" marR="0" marT="0" marB="0" anchor="b">
                    <a:lnL>
                      <a:noFill/>
                    </a:lnL>
                    <a:lnR>
                      <a:noFill/>
                    </a:lnR>
                    <a:lnT>
                      <a:noFill/>
                    </a:lnT>
                    <a:lnB>
                      <a:noFill/>
                    </a:lnB>
                    <a:solidFill>
                      <a:srgbClr val="DBE5F1"/>
                    </a:solidFill>
                  </a:tcPr>
                </a:tc>
                <a:tc>
                  <a:txBody>
                    <a:bodyPr/>
                    <a:lstStyle/>
                    <a:p>
                      <a:pPr algn="ctr" fontAlgn="b"/>
                      <a:r>
                        <a:rPr lang="en-US" sz="1600" b="0" i="0" u="none" strike="noStrike">
                          <a:solidFill>
                            <a:srgbClr val="1F497D"/>
                          </a:solidFill>
                          <a:latin typeface="Arial"/>
                        </a:rPr>
                        <a:t>4.2</a:t>
                      </a:r>
                    </a:p>
                  </a:txBody>
                  <a:tcPr marL="0" marR="0" marT="0" marB="0" anchor="b">
                    <a:lnL>
                      <a:noFill/>
                    </a:lnL>
                    <a:lnR>
                      <a:noFill/>
                    </a:lnR>
                    <a:lnT>
                      <a:noFill/>
                    </a:lnT>
                    <a:lnB>
                      <a:noFill/>
                    </a:lnB>
                    <a:solidFill>
                      <a:srgbClr val="DBE5F1"/>
                    </a:solidFill>
                  </a:tcPr>
                </a:tc>
              </a:tr>
              <a:tr h="243821">
                <a:tc>
                  <a:txBody>
                    <a:bodyPr/>
                    <a:lstStyle/>
                    <a:p>
                      <a:pPr algn="l" fontAlgn="b"/>
                      <a:r>
                        <a:rPr lang="en-US" sz="1600" b="0" i="0" u="none" strike="noStrike">
                          <a:solidFill>
                            <a:srgbClr val="1F497D"/>
                          </a:solidFill>
                          <a:latin typeface="Arial"/>
                        </a:rPr>
                        <a:t>66</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1F497D"/>
                          </a:solidFill>
                          <a:latin typeface="Arial"/>
                        </a:rPr>
                        <a:t>Mexico</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a:solidFill>
                            <a:srgbClr val="1F497D"/>
                          </a:solidFill>
                          <a:latin typeface="Arial"/>
                        </a:rPr>
                        <a:t>4.2</a:t>
                      </a:r>
                    </a:p>
                  </a:txBody>
                  <a:tcPr marL="0" marR="0" marT="0" marB="0" anchor="b">
                    <a:lnL>
                      <a:noFill/>
                    </a:lnL>
                    <a:lnR>
                      <a:noFill/>
                    </a:lnR>
                    <a:lnT>
                      <a:noFill/>
                    </a:lnT>
                    <a:lnB>
                      <a:noFill/>
                    </a:lnB>
                    <a:solidFill>
                      <a:srgbClr val="FFFFFF"/>
                    </a:solidFill>
                  </a:tcPr>
                </a:tc>
              </a:tr>
              <a:tr h="243821">
                <a:tc>
                  <a:txBody>
                    <a:bodyPr/>
                    <a:lstStyle/>
                    <a:p>
                      <a:pPr algn="l" fontAlgn="b"/>
                      <a:r>
                        <a:rPr lang="en-US" sz="1600" b="0" i="0" u="none" strike="noStrike">
                          <a:solidFill>
                            <a:srgbClr val="1F497D"/>
                          </a:solidFill>
                          <a:latin typeface="Arial"/>
                        </a:rPr>
                        <a:t>113</a:t>
                      </a:r>
                    </a:p>
                  </a:txBody>
                  <a:tcPr marL="0" marR="0" marT="0" marB="0" anchor="b">
                    <a:lnL>
                      <a:noFill/>
                    </a:lnL>
                    <a:lnR>
                      <a:noFill/>
                    </a:lnR>
                    <a:lnT>
                      <a:noFill/>
                    </a:lnT>
                    <a:lnB>
                      <a:noFill/>
                    </a:lnB>
                    <a:solidFill>
                      <a:srgbClr val="DBE5F1"/>
                    </a:solidFill>
                  </a:tcPr>
                </a:tc>
                <a:tc>
                  <a:txBody>
                    <a:bodyPr/>
                    <a:lstStyle/>
                    <a:p>
                      <a:pPr algn="l" fontAlgn="b"/>
                      <a:r>
                        <a:rPr lang="en-US" sz="1600" b="0" i="0" u="none" strike="noStrike">
                          <a:solidFill>
                            <a:srgbClr val="1F497D"/>
                          </a:solidFill>
                          <a:latin typeface="Arial"/>
                        </a:rPr>
                        <a:t>Tanzania</a:t>
                      </a:r>
                    </a:p>
                  </a:txBody>
                  <a:tcPr marL="0" marR="0" marT="0" marB="0" anchor="b">
                    <a:lnL>
                      <a:noFill/>
                    </a:lnL>
                    <a:lnR>
                      <a:noFill/>
                    </a:lnR>
                    <a:lnT>
                      <a:noFill/>
                    </a:lnT>
                    <a:lnB>
                      <a:noFill/>
                    </a:lnB>
                    <a:solidFill>
                      <a:srgbClr val="DBE5F1"/>
                    </a:solidFill>
                  </a:tcPr>
                </a:tc>
                <a:tc>
                  <a:txBody>
                    <a:bodyPr/>
                    <a:lstStyle/>
                    <a:p>
                      <a:pPr algn="ctr" fontAlgn="b"/>
                      <a:r>
                        <a:rPr lang="en-US" sz="1600" b="0" i="0" u="none" strike="noStrike">
                          <a:solidFill>
                            <a:srgbClr val="1F497D"/>
                          </a:solidFill>
                          <a:latin typeface="Arial"/>
                        </a:rPr>
                        <a:t>3.6</a:t>
                      </a:r>
                    </a:p>
                  </a:txBody>
                  <a:tcPr marL="0" marR="0" marT="0" marB="0" anchor="b">
                    <a:lnL>
                      <a:noFill/>
                    </a:lnL>
                    <a:lnR>
                      <a:noFill/>
                    </a:lnR>
                    <a:lnT>
                      <a:noFill/>
                    </a:lnT>
                    <a:lnB>
                      <a:noFill/>
                    </a:lnB>
                    <a:solidFill>
                      <a:srgbClr val="DBE5F1"/>
                    </a:solidFill>
                  </a:tcPr>
                </a:tc>
              </a:tr>
              <a:tr h="243821">
                <a:tc>
                  <a:txBody>
                    <a:bodyPr/>
                    <a:lstStyle/>
                    <a:p>
                      <a:pPr algn="l" fontAlgn="b"/>
                      <a:r>
                        <a:rPr lang="en-US" sz="1600" b="0" i="0" u="none" strike="noStrike">
                          <a:solidFill>
                            <a:srgbClr val="1F497D"/>
                          </a:solidFill>
                          <a:latin typeface="Arial"/>
                        </a:rPr>
                        <a:t>134</a:t>
                      </a:r>
                    </a:p>
                  </a:txBody>
                  <a:tcPr marL="0" marR="0" marT="0" marB="0" anchor="b">
                    <a:lnL>
                      <a:noFill/>
                    </a:lnL>
                    <a:lnR>
                      <a:noFill/>
                    </a:lnR>
                    <a:lnT>
                      <a:noFill/>
                    </a:lnT>
                    <a:lnB>
                      <a:noFill/>
                    </a:lnB>
                    <a:solidFill>
                      <a:srgbClr val="FFFFFF"/>
                    </a:solidFill>
                  </a:tcPr>
                </a:tc>
                <a:tc>
                  <a:txBody>
                    <a:bodyPr/>
                    <a:lstStyle/>
                    <a:p>
                      <a:pPr algn="l" fontAlgn="b"/>
                      <a:r>
                        <a:rPr lang="en-US" sz="1600" b="0" i="0" u="none" strike="noStrike">
                          <a:solidFill>
                            <a:srgbClr val="1F497D"/>
                          </a:solidFill>
                          <a:latin typeface="Arial"/>
                        </a:rPr>
                        <a:t>Burkina Faso</a:t>
                      </a:r>
                    </a:p>
                  </a:txBody>
                  <a:tcPr marL="0" marR="0" marT="0" marB="0" anchor="b">
                    <a:lnL>
                      <a:noFill/>
                    </a:lnL>
                    <a:lnR>
                      <a:noFill/>
                    </a:lnR>
                    <a:lnT>
                      <a:noFill/>
                    </a:lnT>
                    <a:lnB>
                      <a:noFill/>
                    </a:lnB>
                    <a:solidFill>
                      <a:srgbClr val="FFFFFF"/>
                    </a:solidFill>
                  </a:tcPr>
                </a:tc>
                <a:tc>
                  <a:txBody>
                    <a:bodyPr/>
                    <a:lstStyle/>
                    <a:p>
                      <a:pPr algn="ctr" fontAlgn="b"/>
                      <a:r>
                        <a:rPr lang="en-US" sz="1600" b="0" i="0" u="none" strike="noStrike" dirty="0">
                          <a:solidFill>
                            <a:srgbClr val="1F497D"/>
                          </a:solidFill>
                          <a:latin typeface="Arial"/>
                        </a:rPr>
                        <a:t>3.2</a:t>
                      </a:r>
                    </a:p>
                  </a:txBody>
                  <a:tcPr marL="0" marR="0" marT="0" marB="0" anchor="b">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9408499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0700" y="177801"/>
            <a:ext cx="7912100" cy="936625"/>
          </a:xfrm>
        </p:spPr>
        <p:txBody>
          <a:bodyPr>
            <a:normAutofit fontScale="90000"/>
          </a:bodyPr>
          <a:lstStyle/>
          <a:p>
            <a:r>
              <a:rPr altLang="it-IT" dirty="0" smtClean="0"/>
              <a:t>The Global Competitiveness Index</a:t>
            </a:r>
            <a:br>
              <a:rPr altLang="it-IT" dirty="0" smtClean="0"/>
            </a:br>
            <a:r>
              <a:rPr lang="en-US" altLang="it-IT" sz="2000" b="1" dirty="0">
                <a:solidFill>
                  <a:srgbClr val="FF0000"/>
                </a:solidFill>
              </a:rPr>
              <a:t>Canada comparison with France</a:t>
            </a:r>
            <a:endParaRPr lang="en-US" altLang="it-IT" b="1" dirty="0" smtClean="0">
              <a:solidFill>
                <a:srgbClr val="FF0000"/>
              </a:solidFill>
            </a:endParaRPr>
          </a:p>
        </p:txBody>
      </p:sp>
      <p:pic>
        <p:nvPicPr>
          <p:cNvPr id="2560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6764" y="1322389"/>
            <a:ext cx="8118475"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rot="5400000">
            <a:off x="6769100" y="2476500"/>
            <a:ext cx="228600" cy="152400"/>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9979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950" y="1347789"/>
            <a:ext cx="8166100"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a:xfrm>
            <a:off x="1524000" y="177801"/>
            <a:ext cx="9036496" cy="936625"/>
          </a:xfrm>
        </p:spPr>
        <p:txBody>
          <a:bodyPr>
            <a:normAutofit fontScale="90000"/>
          </a:bodyPr>
          <a:lstStyle/>
          <a:p>
            <a:r>
              <a:rPr altLang="it-IT" b="1" dirty="0" smtClean="0"/>
              <a:t>The Global Competitiveness Index</a:t>
            </a:r>
            <a:br>
              <a:rPr altLang="it-IT" b="1" dirty="0" smtClean="0"/>
            </a:br>
            <a:r>
              <a:rPr lang="en-US" altLang="it-IT" sz="2000" b="1" dirty="0"/>
              <a:t>Canada comparison with United Kingdom</a:t>
            </a:r>
            <a:endParaRPr lang="en-US" altLang="it-IT" b="1" dirty="0" smtClean="0"/>
          </a:p>
        </p:txBody>
      </p:sp>
      <p:cxnSp>
        <p:nvCxnSpPr>
          <p:cNvPr id="8" name="Straight Arrow Connector 7"/>
          <p:cNvCxnSpPr/>
          <p:nvPr/>
        </p:nvCxnSpPr>
        <p:spPr>
          <a:xfrm flipV="1">
            <a:off x="5103814" y="4279900"/>
            <a:ext cx="280987" cy="141288"/>
          </a:xfrm>
          <a:prstGeom prst="straightConnector1">
            <a:avLst/>
          </a:prstGeom>
          <a:ln w="1905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56200" y="3200400"/>
            <a:ext cx="266700" cy="165100"/>
          </a:xfrm>
          <a:prstGeom prst="straightConnector1">
            <a:avLst/>
          </a:prstGeom>
          <a:ln w="1905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6014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964" y="1423988"/>
            <a:ext cx="7966075"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rot="10800000">
            <a:off x="5156200" y="3251200"/>
            <a:ext cx="304800" cy="165100"/>
          </a:xfrm>
          <a:prstGeom prst="straightConnector1">
            <a:avLst/>
          </a:prstGeom>
          <a:ln w="1905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5524500" y="2844800"/>
            <a:ext cx="279400" cy="177800"/>
          </a:xfrm>
          <a:prstGeom prst="straightConnector1">
            <a:avLst/>
          </a:prstGeom>
          <a:ln w="1905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653" name="Rectangle 2"/>
          <p:cNvSpPr>
            <a:spLocks noGrp="1" noChangeArrowheads="1"/>
          </p:cNvSpPr>
          <p:nvPr>
            <p:ph type="title"/>
          </p:nvPr>
        </p:nvSpPr>
        <p:spPr>
          <a:xfrm>
            <a:off x="1790700" y="177801"/>
            <a:ext cx="8877300" cy="936625"/>
          </a:xfrm>
        </p:spPr>
        <p:txBody>
          <a:bodyPr>
            <a:normAutofit fontScale="90000"/>
          </a:bodyPr>
          <a:lstStyle/>
          <a:p>
            <a:r>
              <a:rPr altLang="it-IT" b="1" dirty="0" smtClean="0"/>
              <a:t>The Global Competitiveness Index</a:t>
            </a:r>
            <a:br>
              <a:rPr altLang="it-IT" b="1" dirty="0" smtClean="0"/>
            </a:br>
            <a:r>
              <a:rPr lang="en-US" altLang="it-IT" sz="2000" b="1" dirty="0"/>
              <a:t>Canada comparison with developed countries: United States</a:t>
            </a:r>
            <a:endParaRPr lang="en-US" altLang="it-IT" b="1" dirty="0" smtClean="0"/>
          </a:p>
        </p:txBody>
      </p:sp>
    </p:spTree>
    <p:extLst>
      <p:ext uri="{BB962C8B-B14F-4D97-AF65-F5344CB8AC3E}">
        <p14:creationId xmlns:p14="http://schemas.microsoft.com/office/powerpoint/2010/main" val="40099981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689100" y="1333500"/>
          <a:ext cx="3822700" cy="5428622"/>
        </p:xfrm>
        <a:graphic>
          <a:graphicData uri="http://schemas.openxmlformats.org/drawingml/2006/table">
            <a:tbl>
              <a:tblPr/>
              <a:tblGrid>
                <a:gridCol w="3303588"/>
                <a:gridCol w="519112"/>
              </a:tblGrid>
              <a:tr h="361950">
                <a:tc gridSpan="2">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1" i="0" u="none" strike="noStrike" cap="none" normalizeH="0" baseline="0" smtClean="0">
                          <a:ln>
                            <a:noFill/>
                          </a:ln>
                          <a:solidFill>
                            <a:srgbClr val="FFFFFF"/>
                          </a:solidFill>
                          <a:effectLst/>
                          <a:latin typeface="Arial" pitchFamily="34" charset="0"/>
                          <a:ea typeface="MS PGothic" pitchFamily="34" charset="-128"/>
                        </a:rPr>
                        <a:t>Canada</a:t>
                      </a:r>
                    </a:p>
                  </a:txBody>
                  <a:tcPr marL="0" marR="0" marT="0" marB="0" anchor="b"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lnTlToBr>
                      <a:noFill/>
                    </a:lnTlToBr>
                    <a:lnBlToTr>
                      <a:noFill/>
                    </a:lnBlToTr>
                    <a:solidFill>
                      <a:srgbClr val="1F497D"/>
                    </a:solidFill>
                  </a:tcPr>
                </a:tc>
                <a:tc hMerge="1">
                  <a:txBody>
                    <a:bodyPr/>
                    <a:lstStyle/>
                    <a:p>
                      <a:endParaRPr lang="it-IT"/>
                    </a:p>
                  </a:txBody>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 </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Rank</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Overall GCI 2010-2011</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10</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13493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 </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 </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Institutions</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11</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Infrastructure</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9</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Macroeconomic environment</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36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Health and primary education</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Higher education and training</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8</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Goods market efficiency</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11</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Labor market efficiency</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Financial market development</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12</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Technological readiness</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Market size</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14</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Business sophistication </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Innovation</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w="6350" cap="flat" cmpd="sng" algn="ctr">
                      <a:solidFill>
                        <a:srgbClr val="00206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11</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lnTlToBr>
                      <a:noFill/>
                    </a:lnTlToBr>
                    <a:lnBlToTr>
                      <a:noFill/>
                    </a:lnBlToTr>
                    <a:solidFill>
                      <a:srgbClr val="FFFFFF"/>
                    </a:solidFill>
                  </a:tcPr>
                </a:tc>
              </a:tr>
            </a:tbl>
          </a:graphicData>
        </a:graphic>
      </p:graphicFrame>
      <p:sp>
        <p:nvSpPr>
          <p:cNvPr id="11" name="Right Arrow 10"/>
          <p:cNvSpPr/>
          <p:nvPr/>
        </p:nvSpPr>
        <p:spPr>
          <a:xfrm>
            <a:off x="5599114" y="4343400"/>
            <a:ext cx="534987" cy="477838"/>
          </a:xfrm>
          <a:prstGeom prst="rightArrow">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ounded Rectangle 8"/>
          <p:cNvSpPr/>
          <p:nvPr/>
        </p:nvSpPr>
        <p:spPr>
          <a:xfrm>
            <a:off x="1663700" y="4433889"/>
            <a:ext cx="3848100" cy="276225"/>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Left Brace 14"/>
          <p:cNvSpPr/>
          <p:nvPr/>
        </p:nvSpPr>
        <p:spPr>
          <a:xfrm>
            <a:off x="5848350" y="1485900"/>
            <a:ext cx="666750" cy="5105400"/>
          </a:xfrm>
          <a:prstGeom prst="leftBrace">
            <a:avLst>
              <a:gd name="adj1" fmla="val 8333"/>
              <a:gd name="adj2" fmla="val 50000"/>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713" name="Rectangle 2"/>
          <p:cNvSpPr txBox="1">
            <a:spLocks noChangeArrowheads="1"/>
          </p:cNvSpPr>
          <p:nvPr/>
        </p:nvSpPr>
        <p:spPr bwMode="auto">
          <a:xfrm>
            <a:off x="1524000" y="8890"/>
            <a:ext cx="89644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GB" altLang="it-IT" sz="2800" b="1" dirty="0"/>
              <a:t>Global Competitiveness Index 2010-2011</a:t>
            </a:r>
            <a:br>
              <a:rPr lang="en-GB" altLang="it-IT" sz="2800" b="1" dirty="0"/>
            </a:br>
            <a:r>
              <a:rPr lang="en-GB" altLang="it-IT" b="1" dirty="0"/>
              <a:t>Canada's areas of strength (details)</a:t>
            </a:r>
            <a:endParaRPr lang="en-US" altLang="it-IT" b="1" dirty="0"/>
          </a:p>
        </p:txBody>
      </p:sp>
      <p:graphicFrame>
        <p:nvGraphicFramePr>
          <p:cNvPr id="12" name="Table 11"/>
          <p:cNvGraphicFramePr>
            <a:graphicFrameLocks noGrp="1"/>
          </p:cNvGraphicFramePr>
          <p:nvPr/>
        </p:nvGraphicFramePr>
        <p:xfrm>
          <a:off x="6407150" y="1582738"/>
          <a:ext cx="4083050" cy="5149858"/>
        </p:xfrm>
        <a:graphic>
          <a:graphicData uri="http://schemas.openxmlformats.org/drawingml/2006/table">
            <a:tbl>
              <a:tblPr/>
              <a:tblGrid>
                <a:gridCol w="3287713"/>
                <a:gridCol w="795337"/>
              </a:tblGrid>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rgbClr val="FFFFFF"/>
                          </a:solidFill>
                          <a:effectLst/>
                          <a:latin typeface="Arial" charset="0"/>
                        </a:rPr>
                        <a:t>Goods market efficiency components</a:t>
                      </a:r>
                    </a:p>
                  </a:txBody>
                  <a:tcPr marL="0" marR="0" marT="0" marB="0" anchor="b" horzOverflow="overflow">
                    <a:lnL w="6350" cap="flat" cmpd="sng" algn="ctr">
                      <a:solidFill>
                        <a:srgbClr val="1F497D"/>
                      </a:solidFill>
                      <a:prstDash val="solid"/>
                      <a:round/>
                      <a:headEnd type="none" w="med" len="med"/>
                      <a:tailEnd type="none" w="med" len="med"/>
                    </a:lnL>
                    <a:lnR>
                      <a:noFill/>
                    </a:lnR>
                    <a:lnT w="6350" cap="flat" cmpd="sng" algn="ctr">
                      <a:solidFill>
                        <a:srgbClr val="1F497D"/>
                      </a:solidFill>
                      <a:prstDash val="solid"/>
                      <a:round/>
                      <a:headEnd type="none" w="med" len="med"/>
                      <a:tailEnd type="none" w="med" len="med"/>
                    </a:lnT>
                    <a:lnB>
                      <a:noFill/>
                    </a:lnB>
                    <a:lnTlToBr>
                      <a:noFill/>
                    </a:lnTlToBr>
                    <a:lnBlToTr>
                      <a:noFill/>
                    </a:lnBlToTr>
                    <a:solidFill>
                      <a:srgbClr val="1F497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rgbClr val="FFFFFF"/>
                          </a:solidFill>
                          <a:effectLst/>
                          <a:latin typeface="Arial" charset="0"/>
                        </a:rPr>
                        <a:t>Rank</a:t>
                      </a:r>
                    </a:p>
                  </a:txBody>
                  <a:tcPr marL="0" marR="0" marT="0" marB="0" anchor="b" horzOverflow="overflow">
                    <a:lnL>
                      <a:noFill/>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lnTlToBr>
                      <a:noFill/>
                    </a:lnTlToBr>
                    <a:lnBlToTr>
                      <a:noFill/>
                    </a:lnBlToTr>
                    <a:solidFill>
                      <a:srgbClr val="1F497D"/>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Intensity of local competition</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20</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Extent of market dominance</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13</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Effectiveness of anti-monopoly policy</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14</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Extent and effect of taxation</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48</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Total tax rate</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79</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42703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Number of procedures required to start a business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1</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Time required to start a business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9</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Agricultural policy costs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28</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Prevalence of trade barriers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45</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Trade tariffs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38</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Prevalence of foreign ownership</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11</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Business impact of rules on FDI</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48</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Burden of customs procedures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27</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Imports as a percentage of GDP</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94</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Degree of customer orientation</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13</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Buyer sophistication</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6</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lnTlToBr>
                      <a:noFill/>
                    </a:lnTlToBr>
                    <a:lnBlToTr>
                      <a:noFill/>
                    </a:lnBlToTr>
                    <a:solidFill>
                      <a:srgbClr val="FFFFFF"/>
                    </a:solidFill>
                  </a:tcPr>
                </a:tc>
              </a:tr>
              <a:tr h="277813">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endParaRPr>
                    </a:p>
                  </a:txBody>
                  <a:tcPr marL="0" marR="0" marT="0" marB="0" anchor="b" horzOverflow="overflow">
                    <a:lnL>
                      <a:noFill/>
                    </a:lnL>
                    <a:lnR>
                      <a:noFill/>
                    </a:lnR>
                    <a:lnT w="6350" cap="flat" cmpd="sng" algn="ctr">
                      <a:solidFill>
                        <a:srgbClr val="1F497D"/>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Arial" charset="0"/>
                      </a:endParaRPr>
                    </a:p>
                  </a:txBody>
                  <a:tcPr marL="0" marR="0" marT="0" marB="0" anchor="b" horzOverflow="overflow">
                    <a:lnL>
                      <a:noFill/>
                    </a:lnL>
                    <a:lnR>
                      <a:noFill/>
                    </a:lnR>
                    <a:lnT w="6350" cap="flat" cmpd="sng" algn="ctr">
                      <a:solidFill>
                        <a:srgbClr val="1F497D"/>
                      </a:solidFill>
                      <a:prstDash val="solid"/>
                      <a:round/>
                      <a:headEnd type="none" w="med" len="med"/>
                      <a:tailEnd type="none" w="med" len="med"/>
                    </a:lnT>
                    <a:lnB>
                      <a:noFill/>
                    </a:lnB>
                    <a:lnTlToBr>
                      <a:noFill/>
                    </a:lnTlToBr>
                    <a:lnBlToTr>
                      <a:noFill/>
                    </a:lnBlToTr>
                    <a:noFill/>
                  </a:tcPr>
                </a:tc>
              </a:tr>
            </a:tbl>
          </a:graphicData>
        </a:graphic>
      </p:graphicFrame>
      <p:sp>
        <p:nvSpPr>
          <p:cNvPr id="13" name="Rounded Rectangle 12"/>
          <p:cNvSpPr/>
          <p:nvPr/>
        </p:nvSpPr>
        <p:spPr>
          <a:xfrm>
            <a:off x="6438900" y="3278188"/>
            <a:ext cx="3848100" cy="709612"/>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ounded Rectangle 13"/>
          <p:cNvSpPr/>
          <p:nvPr/>
        </p:nvSpPr>
        <p:spPr>
          <a:xfrm>
            <a:off x="6438900" y="4865689"/>
            <a:ext cx="3848100" cy="276225"/>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ounded Rectangle 16"/>
          <p:cNvSpPr/>
          <p:nvPr/>
        </p:nvSpPr>
        <p:spPr>
          <a:xfrm>
            <a:off x="6451600" y="6211889"/>
            <a:ext cx="3848100" cy="276225"/>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1115304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5"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5" grpId="0" animBg="1"/>
      <p:bldP spid="13" grpId="0" animBg="1"/>
      <p:bldP spid="14" grpId="0" animBg="1"/>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nvGraphicFramePr>
        <p:xfrm>
          <a:off x="6311900" y="1658938"/>
          <a:ext cx="4191000" cy="4469392"/>
        </p:xfrm>
        <a:graphic>
          <a:graphicData uri="http://schemas.openxmlformats.org/drawingml/2006/table">
            <a:tbl>
              <a:tblPr/>
              <a:tblGrid>
                <a:gridCol w="3373438"/>
                <a:gridCol w="817562"/>
              </a:tblGrid>
              <a:tr h="4826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1" u="none" strike="noStrike" cap="none" normalizeH="0" baseline="0" smtClean="0">
                          <a:ln>
                            <a:noFill/>
                          </a:ln>
                          <a:solidFill>
                            <a:srgbClr val="FFFFFF"/>
                          </a:solidFill>
                          <a:effectLst/>
                          <a:latin typeface="Arial" charset="0"/>
                        </a:rPr>
                        <a:t>Financial market development components</a:t>
                      </a:r>
                    </a:p>
                  </a:txBody>
                  <a:tcPr marL="0" marR="0" marT="0" marB="0" anchor="b" horzOverflow="overflow">
                    <a:lnL w="6350" cap="flat" cmpd="sng" algn="ctr">
                      <a:solidFill>
                        <a:srgbClr val="1F497D"/>
                      </a:solidFill>
                      <a:prstDash val="solid"/>
                      <a:round/>
                      <a:headEnd type="none" w="med" len="med"/>
                      <a:tailEnd type="none" w="med" len="med"/>
                    </a:lnL>
                    <a:lnR>
                      <a:noFill/>
                    </a:lnR>
                    <a:lnT w="6350" cap="flat" cmpd="sng" algn="ctr">
                      <a:solidFill>
                        <a:srgbClr val="1F497D"/>
                      </a:solidFill>
                      <a:prstDash val="solid"/>
                      <a:round/>
                      <a:headEnd type="none" w="med" len="med"/>
                      <a:tailEnd type="none" w="med" len="med"/>
                    </a:lnT>
                    <a:lnB>
                      <a:noFill/>
                    </a:lnB>
                    <a:lnTlToBr>
                      <a:noFill/>
                    </a:lnTlToBr>
                    <a:lnBlToTr>
                      <a:noFill/>
                    </a:lnBlToTr>
                    <a:solidFill>
                      <a:srgbClr val="1F497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1" u="none" strike="noStrike" cap="none" normalizeH="0" baseline="0" smtClean="0">
                          <a:ln>
                            <a:noFill/>
                          </a:ln>
                          <a:solidFill>
                            <a:srgbClr val="FFFFFF"/>
                          </a:solidFill>
                          <a:effectLst/>
                          <a:latin typeface="Arial" charset="0"/>
                        </a:rPr>
                        <a:t>Rank</a:t>
                      </a:r>
                    </a:p>
                  </a:txBody>
                  <a:tcPr marL="0" marR="0" marT="0" marB="0" anchor="b" horzOverflow="overflow">
                    <a:lnL>
                      <a:noFill/>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lnTlToBr>
                      <a:noFill/>
                    </a:lnTlToBr>
                    <a:lnBlToTr>
                      <a:noFill/>
                    </a:lnBlToTr>
                    <a:solidFill>
                      <a:srgbClr val="1F497D"/>
                    </a:solidFill>
                  </a:tcPr>
                </a:tc>
              </a:tr>
              <a:tr h="436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Availability of financial services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2</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436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Affordability of financial services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14</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4826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Financing through local equity market</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8</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436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Ease of access to loans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24</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436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Venture capital availability</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19</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436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Restriction on capital flows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39</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436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Soundness of banks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1</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436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Regulation of securities exchanges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22</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4367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Legal rights index</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0" i="1" u="none" strike="noStrike" cap="none" normalizeH="0" baseline="0" smtClean="0">
                          <a:ln>
                            <a:noFill/>
                          </a:ln>
                          <a:solidFill>
                            <a:srgbClr val="1F497D"/>
                          </a:solidFill>
                          <a:effectLst/>
                          <a:latin typeface="Arial" charset="0"/>
                        </a:rPr>
                        <a:t>60</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7" name="Table 6"/>
          <p:cNvGraphicFramePr>
            <a:graphicFrameLocks noGrp="1"/>
          </p:cNvGraphicFramePr>
          <p:nvPr/>
        </p:nvGraphicFramePr>
        <p:xfrm>
          <a:off x="1689100" y="1333500"/>
          <a:ext cx="3822700" cy="5428622"/>
        </p:xfrm>
        <a:graphic>
          <a:graphicData uri="http://schemas.openxmlformats.org/drawingml/2006/table">
            <a:tbl>
              <a:tblPr/>
              <a:tblGrid>
                <a:gridCol w="3303588"/>
                <a:gridCol w="519112"/>
              </a:tblGrid>
              <a:tr h="361950">
                <a:tc gridSpan="2">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1" i="0" u="none" strike="noStrike" cap="none" normalizeH="0" baseline="0" smtClean="0">
                          <a:ln>
                            <a:noFill/>
                          </a:ln>
                          <a:solidFill>
                            <a:srgbClr val="FFFFFF"/>
                          </a:solidFill>
                          <a:effectLst/>
                          <a:latin typeface="Arial" pitchFamily="34" charset="0"/>
                          <a:ea typeface="MS PGothic" pitchFamily="34" charset="-128"/>
                        </a:rPr>
                        <a:t>Canada</a:t>
                      </a:r>
                    </a:p>
                  </a:txBody>
                  <a:tcPr marL="0" marR="0" marT="0" marB="0" anchor="b"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lnTlToBr>
                      <a:noFill/>
                    </a:lnTlToBr>
                    <a:lnBlToTr>
                      <a:noFill/>
                    </a:lnBlToTr>
                    <a:solidFill>
                      <a:srgbClr val="1F497D"/>
                    </a:solidFill>
                  </a:tcPr>
                </a:tc>
                <a:tc hMerge="1">
                  <a:txBody>
                    <a:bodyPr/>
                    <a:lstStyle/>
                    <a:p>
                      <a:endParaRPr lang="it-IT"/>
                    </a:p>
                  </a:txBody>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 </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Rank</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Overall GCI 2010-2011</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10</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13493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 </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 </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Institutions</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11</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Infrastructure</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9</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Macroeconomic environment</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36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Health and primary education</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Higher education and training</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8</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Goods market efficiency</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11</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Labor market efficiency</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Financial market development</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12</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Technological readiness</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Market size</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14</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Business sophistication </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Innovation</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w="6350" cap="flat" cmpd="sng" algn="ctr">
                      <a:solidFill>
                        <a:srgbClr val="00206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11</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lnTlToBr>
                      <a:noFill/>
                    </a:lnTlToBr>
                    <a:lnBlToTr>
                      <a:noFill/>
                    </a:lnBlToTr>
                    <a:solidFill>
                      <a:srgbClr val="FFFFFF"/>
                    </a:solidFill>
                  </a:tcPr>
                </a:tc>
              </a:tr>
            </a:tbl>
          </a:graphicData>
        </a:graphic>
      </p:graphicFrame>
      <p:sp>
        <p:nvSpPr>
          <p:cNvPr id="11" name="Right Arrow 10"/>
          <p:cNvSpPr/>
          <p:nvPr/>
        </p:nvSpPr>
        <p:spPr>
          <a:xfrm>
            <a:off x="5649914" y="5029200"/>
            <a:ext cx="534987" cy="477838"/>
          </a:xfrm>
          <a:prstGeom prst="rightArrow">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ounded Rectangle 8"/>
          <p:cNvSpPr/>
          <p:nvPr/>
        </p:nvSpPr>
        <p:spPr>
          <a:xfrm>
            <a:off x="6350000" y="5030788"/>
            <a:ext cx="4152900" cy="290512"/>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Left Brace 14"/>
          <p:cNvSpPr/>
          <p:nvPr/>
        </p:nvSpPr>
        <p:spPr>
          <a:xfrm>
            <a:off x="5848350" y="1485900"/>
            <a:ext cx="666750" cy="5105400"/>
          </a:xfrm>
          <a:prstGeom prst="leftBrace">
            <a:avLst>
              <a:gd name="adj1" fmla="val 8333"/>
              <a:gd name="adj2"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762" name="Rectangle 2"/>
          <p:cNvSpPr txBox="1">
            <a:spLocks noChangeArrowheads="1"/>
          </p:cNvSpPr>
          <p:nvPr/>
        </p:nvSpPr>
        <p:spPr bwMode="auto">
          <a:xfrm>
            <a:off x="1524001" y="1"/>
            <a:ext cx="8892479"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GB" altLang="it-IT" sz="2800" b="1" dirty="0"/>
              <a:t>Global Competitiveness Index 2010-2011</a:t>
            </a:r>
            <a:br>
              <a:rPr lang="en-GB" altLang="it-IT" sz="2800" b="1" dirty="0"/>
            </a:br>
            <a:r>
              <a:rPr lang="en-GB" altLang="it-IT" b="1" dirty="0"/>
              <a:t>Canada's areas of strength (details)</a:t>
            </a:r>
            <a:endParaRPr lang="en-US" altLang="it-IT" b="1" dirty="0"/>
          </a:p>
        </p:txBody>
      </p:sp>
      <p:sp>
        <p:nvSpPr>
          <p:cNvPr id="20" name="Rounded Rectangle 19"/>
          <p:cNvSpPr/>
          <p:nvPr/>
        </p:nvSpPr>
        <p:spPr>
          <a:xfrm>
            <a:off x="1714500" y="5145089"/>
            <a:ext cx="3848100" cy="276225"/>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Rounded Rectangle 20"/>
          <p:cNvSpPr/>
          <p:nvPr/>
        </p:nvSpPr>
        <p:spPr>
          <a:xfrm>
            <a:off x="6299200" y="3048000"/>
            <a:ext cx="4203700" cy="520700"/>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Rounded Rectangle 21"/>
          <p:cNvSpPr/>
          <p:nvPr/>
        </p:nvSpPr>
        <p:spPr>
          <a:xfrm>
            <a:off x="6311900" y="2338388"/>
            <a:ext cx="4191000" cy="252412"/>
          </a:xfrm>
          <a:prstGeom prst="round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0029953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5"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5" grpId="0" animBg="1"/>
      <p:bldP spid="20" grpId="0" animBg="1"/>
      <p:bldP spid="21" grpId="0" animBg="1"/>
      <p:bldP spid="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6457950" y="2855913"/>
          <a:ext cx="4019550" cy="3602038"/>
        </p:xfrm>
        <a:graphic>
          <a:graphicData uri="http://schemas.openxmlformats.org/drawingml/2006/table">
            <a:tbl>
              <a:tblPr/>
              <a:tblGrid>
                <a:gridCol w="3235325"/>
                <a:gridCol w="784225"/>
              </a:tblGrid>
              <a:tr h="514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rgbClr val="FFFFFF"/>
                          </a:solidFill>
                          <a:effectLst/>
                          <a:latin typeface="Arial" charset="0"/>
                        </a:rPr>
                        <a:t>Innovation components</a:t>
                      </a:r>
                    </a:p>
                  </a:txBody>
                  <a:tcPr marL="0" marR="0" marT="0" marB="0" anchor="b" horzOverflow="overflow">
                    <a:lnL w="6350" cap="flat" cmpd="sng" algn="ctr">
                      <a:solidFill>
                        <a:srgbClr val="1F497D"/>
                      </a:solidFill>
                      <a:prstDash val="solid"/>
                      <a:round/>
                      <a:headEnd type="none" w="med" len="med"/>
                      <a:tailEnd type="none" w="med" len="med"/>
                    </a:lnL>
                    <a:lnR>
                      <a:noFill/>
                    </a:lnR>
                    <a:lnT w="6350" cap="flat" cmpd="sng" algn="ctr">
                      <a:solidFill>
                        <a:srgbClr val="1F497D"/>
                      </a:solidFill>
                      <a:prstDash val="solid"/>
                      <a:round/>
                      <a:headEnd type="none" w="med" len="med"/>
                      <a:tailEnd type="none" w="med" len="med"/>
                    </a:lnT>
                    <a:lnB>
                      <a:noFill/>
                    </a:lnB>
                    <a:lnTlToBr>
                      <a:noFill/>
                    </a:lnTlToBr>
                    <a:lnBlToTr>
                      <a:noFill/>
                    </a:lnBlToTr>
                    <a:solidFill>
                      <a:srgbClr val="1F497D"/>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rgbClr val="FFFFFF"/>
                          </a:solidFill>
                          <a:effectLst/>
                          <a:latin typeface="Arial" charset="0"/>
                        </a:rPr>
                        <a:t>Rank</a:t>
                      </a:r>
                    </a:p>
                  </a:txBody>
                  <a:tcPr marL="0" marR="0" marT="0" marB="0" anchor="b" horzOverflow="overflow">
                    <a:lnL>
                      <a:noFill/>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lnTlToBr>
                      <a:noFill/>
                    </a:lnTlToBr>
                    <a:lnBlToTr>
                      <a:noFill/>
                    </a:lnBlToTr>
                    <a:solidFill>
                      <a:srgbClr val="1F497D"/>
                    </a:solidFill>
                  </a:tcPr>
                </a:tc>
              </a:tr>
              <a:tr h="514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Capacity for innovation</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19</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357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Quality of scientific research institutions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8</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Company spending on R&amp;D</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20</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396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University-industry collaboration in R&amp;D</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7</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533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Government procurement of advanced technology products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26</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393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Availability of scientists and engineers</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6</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a:noFill/>
                    </a:lnB>
                    <a:lnTlToBr>
                      <a:noFill/>
                    </a:lnTlToBr>
                    <a:lnBlToTr>
                      <a:noFill/>
                    </a:lnBlToTr>
                    <a:solidFill>
                      <a:srgbClr val="FFFFFF"/>
                    </a:solidFill>
                  </a:tcPr>
                </a:tc>
              </a:tr>
              <a:tr h="514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Utility patents per million population</a:t>
                      </a:r>
                    </a:p>
                  </a:txBody>
                  <a:tcPr marL="0" marR="0" marT="0" marB="0" anchor="b" horzOverflow="overflow">
                    <a:lnL w="6350" cap="flat" cmpd="sng" algn="ctr">
                      <a:solidFill>
                        <a:srgbClr val="1F497D"/>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400" b="0" i="1" u="none" strike="noStrike" cap="none" normalizeH="0" baseline="0" smtClean="0">
                          <a:ln>
                            <a:noFill/>
                          </a:ln>
                          <a:solidFill>
                            <a:srgbClr val="1F497D"/>
                          </a:solidFill>
                          <a:effectLst/>
                          <a:latin typeface="Arial" charset="0"/>
                        </a:rPr>
                        <a:t>10</a:t>
                      </a:r>
                    </a:p>
                  </a:txBody>
                  <a:tcPr marL="0" marR="0" marT="0" marB="0" anchor="b" horzOverflow="overflow">
                    <a:lnL>
                      <a:noFill/>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7" name="Table 6"/>
          <p:cNvGraphicFramePr>
            <a:graphicFrameLocks noGrp="1"/>
          </p:cNvGraphicFramePr>
          <p:nvPr/>
        </p:nvGraphicFramePr>
        <p:xfrm>
          <a:off x="1689100" y="1333500"/>
          <a:ext cx="3822700" cy="5428622"/>
        </p:xfrm>
        <a:graphic>
          <a:graphicData uri="http://schemas.openxmlformats.org/drawingml/2006/table">
            <a:tbl>
              <a:tblPr/>
              <a:tblGrid>
                <a:gridCol w="3303588"/>
                <a:gridCol w="519112"/>
              </a:tblGrid>
              <a:tr h="361950">
                <a:tc gridSpan="2">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1" i="0" u="none" strike="noStrike" cap="none" normalizeH="0" baseline="0" smtClean="0">
                          <a:ln>
                            <a:noFill/>
                          </a:ln>
                          <a:solidFill>
                            <a:srgbClr val="FFFFFF"/>
                          </a:solidFill>
                          <a:effectLst/>
                          <a:latin typeface="Arial" pitchFamily="34" charset="0"/>
                          <a:ea typeface="MS PGothic" pitchFamily="34" charset="-128"/>
                        </a:rPr>
                        <a:t>Canada</a:t>
                      </a:r>
                    </a:p>
                  </a:txBody>
                  <a:tcPr marL="0" marR="0" marT="0" marB="0" anchor="b" horzOverflow="overflow">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a:noFill/>
                    </a:lnB>
                    <a:lnTlToBr>
                      <a:noFill/>
                    </a:lnTlToBr>
                    <a:lnBlToTr>
                      <a:noFill/>
                    </a:lnBlToTr>
                    <a:solidFill>
                      <a:srgbClr val="1F497D"/>
                    </a:solidFill>
                  </a:tcPr>
                </a:tc>
                <a:tc hMerge="1">
                  <a:txBody>
                    <a:bodyPr/>
                    <a:lstStyle/>
                    <a:p>
                      <a:endParaRPr lang="it-IT"/>
                    </a:p>
                  </a:txBody>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 </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Rank</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Overall GCI 2010-2011</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10</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13493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 </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 </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Institutions</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11</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Infrastructure</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9</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Macroeconomic environment</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36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Health and primary education</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Higher education and training</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8</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Goods market efficiency</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11</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Labor market efficiency</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Financial market development</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12</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Technological readiness</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Market size</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14</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Business sophistication </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16</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a:noFill/>
                    </a:lnB>
                    <a:lnTlToBr>
                      <a:noFill/>
                    </a:lnTlToBr>
                    <a:lnBlToTr>
                      <a:noFill/>
                    </a:lnBlToTr>
                    <a:solidFill>
                      <a:srgbClr val="FFFFFF"/>
                    </a:solidFill>
                  </a:tcPr>
                </a:tc>
              </a:tr>
              <a:tr h="344488">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Innovation</a:t>
                      </a:r>
                    </a:p>
                  </a:txBody>
                  <a:tcPr marL="0" marR="0" marT="0" marB="0" anchor="b" horzOverflow="overflow">
                    <a:lnL w="6350" cap="flat" cmpd="sng" algn="ctr">
                      <a:solidFill>
                        <a:srgbClr val="002060"/>
                      </a:solidFill>
                      <a:prstDash val="solid"/>
                      <a:round/>
                      <a:headEnd type="none" w="med" len="med"/>
                      <a:tailEnd type="none" w="med" len="med"/>
                    </a:lnL>
                    <a:lnR>
                      <a:noFill/>
                    </a:lnR>
                    <a:lnT>
                      <a:noFill/>
                    </a:lnT>
                    <a:lnB w="6350" cap="flat" cmpd="sng" algn="ctr">
                      <a:solidFill>
                        <a:srgbClr val="00206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Font typeface="Arial" pitchFamily="34" charset="0"/>
                        <a:defRPr>
                          <a:solidFill>
                            <a:schemeClr val="tx1"/>
                          </a:solidFill>
                          <a:latin typeface="Arial" pitchFamily="34" charset="0"/>
                          <a:ea typeface="MS PGothic" pitchFamily="34" charset="-128"/>
                        </a:defRPr>
                      </a:lvl1pPr>
                      <a:lvl2pPr marL="37931725" indent="-37474525" eaLnBrk="0" hangingPunct="0">
                        <a:spcBef>
                          <a:spcPct val="20000"/>
                        </a:spcBef>
                        <a:buFont typeface="Arial" pitchFamily="34" charset="0"/>
                        <a:defRPr>
                          <a:solidFill>
                            <a:schemeClr val="tx1"/>
                          </a:solidFill>
                          <a:latin typeface="Arial" pitchFamily="34" charset="0"/>
                          <a:ea typeface="MS PGothic" pitchFamily="34" charset="-128"/>
                        </a:defRPr>
                      </a:lvl2pPr>
                      <a:lvl3pPr eaLnBrk="0" hangingPunct="0">
                        <a:spcBef>
                          <a:spcPct val="20000"/>
                        </a:spcBef>
                        <a:defRPr sz="1600">
                          <a:solidFill>
                            <a:schemeClr val="tx1"/>
                          </a:solidFill>
                          <a:latin typeface="Arial" pitchFamily="34" charset="0"/>
                          <a:ea typeface="MS PGothic" pitchFamily="34" charset="-128"/>
                        </a:defRPr>
                      </a:lvl3pPr>
                      <a:lvl4pPr eaLnBrk="0" hangingPunct="0">
                        <a:spcBef>
                          <a:spcPct val="20000"/>
                        </a:spcBef>
                        <a:defRPr sz="1400">
                          <a:solidFill>
                            <a:schemeClr val="tx1"/>
                          </a:solidFill>
                          <a:latin typeface="Arial" pitchFamily="34" charset="0"/>
                          <a:ea typeface="MS PGothic" pitchFamily="34" charset="-128"/>
                        </a:defRPr>
                      </a:lvl4pPr>
                      <a:lvl5pPr eaLnBrk="0" hangingPunct="0">
                        <a:spcBef>
                          <a:spcPct val="20000"/>
                        </a:spcBef>
                        <a:defRPr sz="1400">
                          <a:solidFill>
                            <a:schemeClr val="tx1"/>
                          </a:solidFill>
                          <a:latin typeface="Arial" pitchFamily="34" charset="0"/>
                          <a:ea typeface="MS PGothic" pitchFamily="34" charset="-128"/>
                        </a:defRPr>
                      </a:lvl5pPr>
                      <a:lvl6pPr marL="457200" eaLnBrk="0" fontAlgn="base" hangingPunct="0">
                        <a:spcBef>
                          <a:spcPct val="20000"/>
                        </a:spcBef>
                        <a:spcAft>
                          <a:spcPct val="0"/>
                        </a:spcAft>
                        <a:defRPr sz="1400">
                          <a:solidFill>
                            <a:schemeClr val="tx1"/>
                          </a:solidFill>
                          <a:latin typeface="Arial" pitchFamily="34" charset="0"/>
                          <a:ea typeface="MS PGothic" pitchFamily="34" charset="-128"/>
                        </a:defRPr>
                      </a:lvl6pPr>
                      <a:lvl7pPr marL="914400" eaLnBrk="0" fontAlgn="base" hangingPunct="0">
                        <a:spcBef>
                          <a:spcPct val="20000"/>
                        </a:spcBef>
                        <a:spcAft>
                          <a:spcPct val="0"/>
                        </a:spcAft>
                        <a:defRPr sz="1400">
                          <a:solidFill>
                            <a:schemeClr val="tx1"/>
                          </a:solidFill>
                          <a:latin typeface="Arial" pitchFamily="34" charset="0"/>
                          <a:ea typeface="MS PGothic" pitchFamily="34" charset="-128"/>
                        </a:defRPr>
                      </a:lvl7pPr>
                      <a:lvl8pPr marL="1371600" eaLnBrk="0" fontAlgn="base" hangingPunct="0">
                        <a:spcBef>
                          <a:spcPct val="20000"/>
                        </a:spcBef>
                        <a:spcAft>
                          <a:spcPct val="0"/>
                        </a:spcAft>
                        <a:defRPr sz="1400">
                          <a:solidFill>
                            <a:schemeClr val="tx1"/>
                          </a:solidFill>
                          <a:latin typeface="Arial" pitchFamily="34" charset="0"/>
                          <a:ea typeface="MS PGothic" pitchFamily="34" charset="-128"/>
                        </a:defRPr>
                      </a:lvl8pPr>
                      <a:lvl9pPr marL="1828800" eaLnBrk="0" fontAlgn="base" hangingPunct="0">
                        <a:spcBef>
                          <a:spcPct val="20000"/>
                        </a:spcBef>
                        <a:spcAft>
                          <a:spcPct val="0"/>
                        </a:spcAft>
                        <a:defRPr sz="1400">
                          <a:solidFill>
                            <a:schemeClr val="tx1"/>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it-IT" sz="1600" b="0" i="0" u="none" strike="noStrike" cap="none" normalizeH="0" baseline="0" smtClean="0">
                          <a:ln>
                            <a:noFill/>
                          </a:ln>
                          <a:solidFill>
                            <a:srgbClr val="1F497D"/>
                          </a:solidFill>
                          <a:effectLst/>
                          <a:latin typeface="Arial" pitchFamily="34" charset="0"/>
                          <a:ea typeface="MS PGothic" pitchFamily="34" charset="-128"/>
                        </a:rPr>
                        <a:t>11</a:t>
                      </a:r>
                    </a:p>
                  </a:txBody>
                  <a:tcPr marL="0" marR="0" marT="0" marB="0" anchor="b" horzOverflow="overflow">
                    <a:lnL>
                      <a:noFill/>
                    </a:lnL>
                    <a:lnR w="6350" cap="flat" cmpd="sng" algn="ctr">
                      <a:solidFill>
                        <a:srgbClr val="002060"/>
                      </a:solidFill>
                      <a:prstDash val="solid"/>
                      <a:round/>
                      <a:headEnd type="none" w="med" len="med"/>
                      <a:tailEnd type="none" w="med" len="med"/>
                    </a:lnR>
                    <a:lnT>
                      <a:noFill/>
                    </a:lnT>
                    <a:lnB w="6350" cap="flat" cmpd="sng" algn="ctr">
                      <a:solidFill>
                        <a:srgbClr val="002060"/>
                      </a:solidFill>
                      <a:prstDash val="solid"/>
                      <a:round/>
                      <a:headEnd type="none" w="med" len="med"/>
                      <a:tailEnd type="none" w="med" len="med"/>
                    </a:lnB>
                    <a:lnTlToBr>
                      <a:noFill/>
                    </a:lnTlToBr>
                    <a:lnBlToTr>
                      <a:noFill/>
                    </a:lnBlToTr>
                    <a:solidFill>
                      <a:srgbClr val="FFFFFF"/>
                    </a:solidFill>
                  </a:tcPr>
                </a:tc>
              </a:tr>
            </a:tbl>
          </a:graphicData>
        </a:graphic>
      </p:graphicFrame>
      <p:sp>
        <p:nvSpPr>
          <p:cNvPr id="11" name="Right Arrow 10"/>
          <p:cNvSpPr/>
          <p:nvPr/>
        </p:nvSpPr>
        <p:spPr>
          <a:xfrm>
            <a:off x="5675314" y="6375400"/>
            <a:ext cx="534987" cy="477838"/>
          </a:xfrm>
          <a:prstGeom prst="rightArrow">
            <a:avLst/>
          </a:prstGeom>
          <a:solidFill>
            <a:srgbClr val="FFC000">
              <a:alpha val="1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ounded Rectangle 8"/>
          <p:cNvSpPr/>
          <p:nvPr/>
        </p:nvSpPr>
        <p:spPr>
          <a:xfrm>
            <a:off x="1663700" y="6503989"/>
            <a:ext cx="3848100" cy="276225"/>
          </a:xfrm>
          <a:prstGeom prst="roundRect">
            <a:avLst/>
          </a:prstGeom>
          <a:solidFill>
            <a:srgbClr val="FFC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Left Brace 14"/>
          <p:cNvSpPr/>
          <p:nvPr/>
        </p:nvSpPr>
        <p:spPr>
          <a:xfrm>
            <a:off x="5924550" y="2679700"/>
            <a:ext cx="615950" cy="3949700"/>
          </a:xfrm>
          <a:prstGeom prst="leftBrace">
            <a:avLst>
              <a:gd name="adj1" fmla="val 8333"/>
              <a:gd name="adj2"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806" name="Rectangle 2"/>
          <p:cNvSpPr txBox="1">
            <a:spLocks noChangeArrowheads="1"/>
          </p:cNvSpPr>
          <p:nvPr/>
        </p:nvSpPr>
        <p:spPr bwMode="auto">
          <a:xfrm>
            <a:off x="1889125" y="222251"/>
            <a:ext cx="7010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GB" altLang="it-IT" sz="2800" b="1" dirty="0">
                <a:solidFill>
                  <a:schemeClr val="bg2"/>
                </a:solidFill>
              </a:rPr>
              <a:t/>
            </a:r>
            <a:br>
              <a:rPr lang="en-GB" altLang="it-IT" sz="2800" b="1" dirty="0">
                <a:solidFill>
                  <a:schemeClr val="bg2"/>
                </a:solidFill>
              </a:rPr>
            </a:br>
            <a:r>
              <a:rPr lang="en-GB" altLang="it-IT" sz="2800" b="1" dirty="0"/>
              <a:t>Global Competitiveness Index 2010-2011</a:t>
            </a:r>
            <a:br>
              <a:rPr lang="en-GB" altLang="it-IT" sz="2800" b="1" dirty="0"/>
            </a:br>
            <a:r>
              <a:rPr lang="en-GB" altLang="it-IT" b="1" dirty="0"/>
              <a:t>Canada's areas for improvement (details)</a:t>
            </a:r>
            <a:endParaRPr lang="en-US" altLang="it-IT" b="1" dirty="0"/>
          </a:p>
        </p:txBody>
      </p:sp>
      <p:sp>
        <p:nvSpPr>
          <p:cNvPr id="10" name="Rounded Rectangle 9"/>
          <p:cNvSpPr/>
          <p:nvPr/>
        </p:nvSpPr>
        <p:spPr>
          <a:xfrm>
            <a:off x="6438900" y="3608388"/>
            <a:ext cx="4051300" cy="379412"/>
          </a:xfrm>
          <a:prstGeom prst="roundRect">
            <a:avLst/>
          </a:prstGeom>
          <a:solidFill>
            <a:srgbClr val="FF0000">
              <a:alpha val="1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ounded Rectangle 13"/>
          <p:cNvSpPr/>
          <p:nvPr/>
        </p:nvSpPr>
        <p:spPr>
          <a:xfrm>
            <a:off x="6438900" y="4319588"/>
            <a:ext cx="4051300" cy="379412"/>
          </a:xfrm>
          <a:prstGeom prst="roundRect">
            <a:avLst/>
          </a:prstGeom>
          <a:solidFill>
            <a:srgbClr val="FF0000">
              <a:alpha val="1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ounded Rectangle 16"/>
          <p:cNvSpPr/>
          <p:nvPr/>
        </p:nvSpPr>
        <p:spPr>
          <a:xfrm>
            <a:off x="6438900" y="5157788"/>
            <a:ext cx="4051300" cy="455612"/>
          </a:xfrm>
          <a:prstGeom prst="roundRect">
            <a:avLst/>
          </a:prstGeom>
          <a:solidFill>
            <a:srgbClr val="FF0000">
              <a:alpha val="1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680544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5"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5" grpId="0" animBg="1"/>
      <p:bldP spid="10" grpId="0" animBg="1"/>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587912"/>
          </a:xfrm>
        </p:spPr>
        <p:txBody>
          <a:bodyPr>
            <a:normAutofit fontScale="90000"/>
          </a:bodyPr>
          <a:lstStyle/>
          <a:p>
            <a:r>
              <a:rPr lang="it-IT" dirty="0"/>
              <a:t>The </a:t>
            </a:r>
            <a:r>
              <a:rPr lang="it-IT" dirty="0" err="1"/>
              <a:t>Leontief</a:t>
            </a:r>
            <a:r>
              <a:rPr lang="it-IT" dirty="0"/>
              <a:t> </a:t>
            </a:r>
            <a:r>
              <a:rPr lang="it-IT" dirty="0" err="1"/>
              <a:t>Paradox</a:t>
            </a:r>
            <a:endParaRPr lang="en-GB" dirty="0"/>
          </a:p>
        </p:txBody>
      </p:sp>
      <p:sp>
        <p:nvSpPr>
          <p:cNvPr id="3" name="Segnaposto contenuto 2"/>
          <p:cNvSpPr>
            <a:spLocks noGrp="1"/>
          </p:cNvSpPr>
          <p:nvPr>
            <p:ph idx="1"/>
          </p:nvPr>
        </p:nvSpPr>
        <p:spPr>
          <a:xfrm>
            <a:off x="838200" y="1146220"/>
            <a:ext cx="10515600" cy="5030743"/>
          </a:xfrm>
        </p:spPr>
        <p:txBody>
          <a:bodyPr>
            <a:normAutofit fontScale="92500" lnSpcReduction="10000"/>
          </a:bodyPr>
          <a:lstStyle/>
          <a:p>
            <a:r>
              <a:rPr lang="en-GB" dirty="0"/>
              <a:t>Expected results: </a:t>
            </a:r>
            <a:r>
              <a:rPr lang="en-GB" b="1" dirty="0">
                <a:solidFill>
                  <a:srgbClr val="FF0000"/>
                </a:solidFill>
              </a:rPr>
              <a:t>Assuming that the USA have a relative abundance of capital, the </a:t>
            </a:r>
            <a:r>
              <a:rPr lang="en-GB" b="1" dirty="0" smtClean="0">
                <a:solidFill>
                  <a:srgbClr val="FF0000"/>
                </a:solidFill>
              </a:rPr>
              <a:t>USA should </a:t>
            </a:r>
            <a:r>
              <a:rPr lang="en-GB" b="1" dirty="0">
                <a:solidFill>
                  <a:srgbClr val="FF0000"/>
                </a:solidFill>
              </a:rPr>
              <a:t>export capital intensive goods </a:t>
            </a:r>
            <a:r>
              <a:rPr lang="en-GB" dirty="0" smtClean="0"/>
              <a:t>and should </a:t>
            </a:r>
            <a:r>
              <a:rPr lang="en-GB" dirty="0"/>
              <a:t>import labour intensive goods </a:t>
            </a:r>
            <a:endParaRPr lang="en-GB" dirty="0" smtClean="0"/>
          </a:p>
          <a:p>
            <a:r>
              <a:rPr lang="en-GB" b="1" dirty="0" smtClean="0">
                <a:solidFill>
                  <a:srgbClr val="FF0000"/>
                </a:solidFill>
              </a:rPr>
              <a:t>Results</a:t>
            </a:r>
            <a:r>
              <a:rPr lang="en-GB" b="1" dirty="0">
                <a:solidFill>
                  <a:srgbClr val="FF0000"/>
                </a:solidFill>
              </a:rPr>
              <a:t>: just the opposite! </a:t>
            </a:r>
            <a:r>
              <a:rPr lang="en-GB" dirty="0"/>
              <a:t>The USA exports labour intensive goods</a:t>
            </a:r>
            <a:r>
              <a:rPr lang="en-GB" dirty="0" smtClean="0"/>
              <a:t>!</a:t>
            </a:r>
          </a:p>
          <a:p>
            <a:r>
              <a:rPr lang="en-GB" dirty="0" smtClean="0"/>
              <a:t>Explanations: </a:t>
            </a:r>
            <a:r>
              <a:rPr lang="en-GB" b="1" dirty="0" smtClean="0">
                <a:solidFill>
                  <a:srgbClr val="FF0000"/>
                </a:solidFill>
              </a:rPr>
              <a:t>American </a:t>
            </a:r>
            <a:r>
              <a:rPr lang="en-GB" b="1" dirty="0">
                <a:solidFill>
                  <a:srgbClr val="FF0000"/>
                </a:solidFill>
              </a:rPr>
              <a:t>workers are more efficient so that American labour is more valuable </a:t>
            </a:r>
            <a:r>
              <a:rPr lang="en-GB" dirty="0"/>
              <a:t>(example:1 hour of American work is worth 2 hours of foreign work) As a consequence, the USA is actually better endowed with labour than other </a:t>
            </a:r>
            <a:r>
              <a:rPr lang="en-GB" dirty="0" smtClean="0"/>
              <a:t>countries; but </a:t>
            </a:r>
            <a:r>
              <a:rPr lang="en-GB" dirty="0" err="1"/>
              <a:t>Leontieff</a:t>
            </a:r>
            <a:r>
              <a:rPr lang="en-GB" dirty="0"/>
              <a:t> does not explain why American work should be more </a:t>
            </a:r>
            <a:r>
              <a:rPr lang="en-GB" dirty="0" smtClean="0"/>
              <a:t>efficient</a:t>
            </a:r>
          </a:p>
          <a:p>
            <a:r>
              <a:rPr lang="en-GB" dirty="0"/>
              <a:t>In 1956 </a:t>
            </a:r>
            <a:r>
              <a:rPr lang="en-GB" dirty="0" err="1"/>
              <a:t>Leontieff</a:t>
            </a:r>
            <a:r>
              <a:rPr lang="en-GB" dirty="0"/>
              <a:t> repeats his test using the same 1947 input-output tables but taking in account 192 industries and the 1951 US trade composition </a:t>
            </a:r>
            <a:r>
              <a:rPr lang="en-GB" b="1" dirty="0">
                <a:solidFill>
                  <a:srgbClr val="FF0000"/>
                </a:solidFill>
              </a:rPr>
              <a:t>The “paradox” shows up again even if it is attenuated </a:t>
            </a:r>
            <a:endParaRPr lang="en-GB" b="1" dirty="0" smtClean="0">
              <a:solidFill>
                <a:srgbClr val="FF0000"/>
              </a:solidFill>
            </a:endParaRPr>
          </a:p>
          <a:p>
            <a:r>
              <a:rPr lang="en-GB" dirty="0" smtClean="0"/>
              <a:t>US </a:t>
            </a:r>
            <a:r>
              <a:rPr lang="en-GB" dirty="0"/>
              <a:t>export appears to be still labour intensive</a:t>
            </a:r>
          </a:p>
        </p:txBody>
      </p:sp>
    </p:spTree>
    <p:extLst>
      <p:ext uri="{BB962C8B-B14F-4D97-AF65-F5344CB8AC3E}">
        <p14:creationId xmlns:p14="http://schemas.microsoft.com/office/powerpoint/2010/main" val="15230442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1" y="1"/>
            <a:ext cx="9143999" cy="1127125"/>
          </a:xfrm>
        </p:spPr>
        <p:txBody>
          <a:bodyPr/>
          <a:lstStyle/>
          <a:p>
            <a:r>
              <a:rPr altLang="it-IT" sz="3600" b="1" dirty="0"/>
              <a:t>Global Competitiveness Index 2010-2011</a:t>
            </a:r>
            <a:r>
              <a:rPr altLang="it-IT" b="1" dirty="0" smtClean="0"/>
              <a:t/>
            </a:r>
            <a:br>
              <a:rPr altLang="it-IT" b="1" dirty="0" smtClean="0"/>
            </a:br>
            <a:r>
              <a:rPr altLang="it-IT" sz="2000" b="1" dirty="0"/>
              <a:t>Most problematic factors for doing business in Canada</a:t>
            </a:r>
            <a:endParaRPr lang="en-US" altLang="it-IT" sz="1800" b="1" dirty="0"/>
          </a:p>
        </p:txBody>
      </p:sp>
      <p:pic>
        <p:nvPicPr>
          <p:cNvPr id="3277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9100" y="1701800"/>
            <a:ext cx="88265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44497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2808" y="1844824"/>
            <a:ext cx="9085193" cy="461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9" name="Rectangle 9"/>
          <p:cNvSpPr>
            <a:spLocks noChangeArrowheads="1"/>
          </p:cNvSpPr>
          <p:nvPr/>
        </p:nvSpPr>
        <p:spPr bwMode="auto">
          <a:xfrm>
            <a:off x="1752601" y="155576"/>
            <a:ext cx="6227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2400"/>
              <a:t>The most problematic factors for doing business</a:t>
            </a:r>
            <a:r>
              <a:rPr lang="en-US" altLang="it-IT"/>
              <a:t> </a:t>
            </a:r>
          </a:p>
        </p:txBody>
      </p:sp>
      <p:sp>
        <p:nvSpPr>
          <p:cNvPr id="10250" name="Rectangle 10"/>
          <p:cNvSpPr>
            <a:spLocks noChangeArrowheads="1"/>
          </p:cNvSpPr>
          <p:nvPr/>
        </p:nvSpPr>
        <p:spPr bwMode="auto">
          <a:xfrm>
            <a:off x="1524000" y="764704"/>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t-IT" dirty="0"/>
              <a:t>Note: Respondents were asked to select the five most problematic for doing business in their country and to rank them between 1 (most problematic) and 5. The bars in the figure show the responses weighted according to their rankings.</a:t>
            </a:r>
          </a:p>
        </p:txBody>
      </p:sp>
      <p:sp>
        <p:nvSpPr>
          <p:cNvPr id="10251" name="Rectangle 11"/>
          <p:cNvSpPr>
            <a:spLocks noChangeArrowheads="1"/>
          </p:cNvSpPr>
          <p:nvPr/>
        </p:nvSpPr>
        <p:spPr bwMode="auto">
          <a:xfrm>
            <a:off x="1703513" y="6237312"/>
            <a:ext cx="53097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dirty="0"/>
              <a:t>Source: The Global Competitiveness Report 2012-2013</a:t>
            </a:r>
          </a:p>
        </p:txBody>
      </p:sp>
    </p:spTree>
    <p:extLst>
      <p:ext uri="{BB962C8B-B14F-4D97-AF65-F5344CB8AC3E}">
        <p14:creationId xmlns:p14="http://schemas.microsoft.com/office/powerpoint/2010/main" val="5792671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6"/>
          <p:cNvSpPr txBox="1">
            <a:spLocks noChangeArrowheads="1"/>
          </p:cNvSpPr>
          <p:nvPr/>
        </p:nvSpPr>
        <p:spPr bwMode="auto">
          <a:xfrm>
            <a:off x="1812925" y="417513"/>
            <a:ext cx="164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b="1"/>
              <a:t>United States</a:t>
            </a:r>
          </a:p>
        </p:txBody>
      </p:sp>
      <p:pic>
        <p:nvPicPr>
          <p:cNvPr id="112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28600"/>
            <a:ext cx="565943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Rectangle 6"/>
          <p:cNvSpPr>
            <a:spLocks noChangeArrowheads="1"/>
          </p:cNvSpPr>
          <p:nvPr/>
        </p:nvSpPr>
        <p:spPr bwMode="auto">
          <a:xfrm>
            <a:off x="3048000" y="6491288"/>
            <a:ext cx="581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t-IT"/>
              <a:t>Source: The Global Competitiveness Report 2012-2013</a:t>
            </a:r>
          </a:p>
        </p:txBody>
      </p:sp>
      <p:sp>
        <p:nvSpPr>
          <p:cNvPr id="5" name="Rettangolo 4"/>
          <p:cNvSpPr/>
          <p:nvPr/>
        </p:nvSpPr>
        <p:spPr>
          <a:xfrm>
            <a:off x="4223792" y="1268760"/>
            <a:ext cx="11521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4223792" y="1916832"/>
            <a:ext cx="180020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4223792" y="2204864"/>
            <a:ext cx="22322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223792" y="3789040"/>
            <a:ext cx="31683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4223792" y="4221088"/>
            <a:ext cx="21602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4223792" y="4725144"/>
            <a:ext cx="129614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319444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5" y="404664"/>
            <a:ext cx="7401009"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Rectangle 7"/>
          <p:cNvSpPr>
            <a:spLocks noChangeArrowheads="1"/>
          </p:cNvSpPr>
          <p:nvPr/>
        </p:nvSpPr>
        <p:spPr bwMode="auto">
          <a:xfrm>
            <a:off x="2438401" y="6491288"/>
            <a:ext cx="53097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a:t>Source: The Global Competitiveness Report 2012-2013</a:t>
            </a:r>
          </a:p>
        </p:txBody>
      </p:sp>
      <p:sp>
        <p:nvSpPr>
          <p:cNvPr id="4" name="Rettangolo 3"/>
          <p:cNvSpPr/>
          <p:nvPr/>
        </p:nvSpPr>
        <p:spPr>
          <a:xfrm>
            <a:off x="3287688" y="908720"/>
            <a:ext cx="29523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287688" y="2852936"/>
            <a:ext cx="25202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287688" y="5085184"/>
            <a:ext cx="25922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594130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28601"/>
            <a:ext cx="76200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Rectangle 5"/>
          <p:cNvSpPr>
            <a:spLocks noChangeArrowheads="1"/>
          </p:cNvSpPr>
          <p:nvPr/>
        </p:nvSpPr>
        <p:spPr bwMode="auto">
          <a:xfrm>
            <a:off x="2438400" y="6537325"/>
            <a:ext cx="581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a:t>Source: The Global Competitiveness Report 2012-2013</a:t>
            </a:r>
          </a:p>
          <a:p>
            <a:pPr eaLnBrk="1" hangingPunct="1"/>
            <a:endParaRPr lang="en-US" altLang="it-IT"/>
          </a:p>
        </p:txBody>
      </p:sp>
      <p:sp>
        <p:nvSpPr>
          <p:cNvPr id="4" name="Rettangolo 3"/>
          <p:cNvSpPr/>
          <p:nvPr/>
        </p:nvSpPr>
        <p:spPr>
          <a:xfrm>
            <a:off x="2783632" y="2492896"/>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783632" y="4725144"/>
            <a:ext cx="24482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93490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0"/>
            <a:ext cx="7010400" cy="641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Rectangle 5"/>
          <p:cNvSpPr>
            <a:spLocks noChangeArrowheads="1"/>
          </p:cNvSpPr>
          <p:nvPr/>
        </p:nvSpPr>
        <p:spPr bwMode="auto">
          <a:xfrm>
            <a:off x="2286000" y="6537325"/>
            <a:ext cx="693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a:t>Source: The Global Competitiveness Report 2012-2013</a:t>
            </a:r>
          </a:p>
          <a:p>
            <a:pPr eaLnBrk="1" hangingPunct="1"/>
            <a:endParaRPr lang="en-US" altLang="it-IT"/>
          </a:p>
        </p:txBody>
      </p:sp>
      <p:sp>
        <p:nvSpPr>
          <p:cNvPr id="4" name="Rettangolo 3"/>
          <p:cNvSpPr/>
          <p:nvPr/>
        </p:nvSpPr>
        <p:spPr>
          <a:xfrm>
            <a:off x="2711624" y="332656"/>
            <a:ext cx="27363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711624" y="5589240"/>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040222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2438400" y="5638800"/>
            <a:ext cx="581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it-IT"/>
              <a:t>Source: The Global Competitiveness Report 2012-2013</a:t>
            </a:r>
          </a:p>
          <a:p>
            <a:pPr eaLnBrk="1" hangingPunct="1"/>
            <a:endParaRPr lang="en-US" altLang="it-IT"/>
          </a:p>
        </p:txBody>
      </p:sp>
      <p:pic>
        <p:nvPicPr>
          <p:cNvPr id="1741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3633" y="476672"/>
            <a:ext cx="6090997" cy="334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3575720" y="1772816"/>
            <a:ext cx="27363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475128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body" idx="1"/>
          </p:nvPr>
        </p:nvSpPr>
        <p:spPr>
          <a:xfrm>
            <a:off x="2012950" y="1841501"/>
            <a:ext cx="8281988" cy="1465263"/>
          </a:xfrm>
          <a:noFill/>
        </p:spPr>
        <p:txBody>
          <a:bodyPr/>
          <a:lstStyle/>
          <a:p>
            <a:pPr>
              <a:buFontTx/>
              <a:buNone/>
            </a:pPr>
            <a:r>
              <a:rPr lang="en-US" sz="1800" b="1">
                <a:latin typeface="Arial" pitchFamily="34" charset="0"/>
              </a:rPr>
              <a:t>Firm level:</a:t>
            </a:r>
          </a:p>
          <a:p>
            <a:r>
              <a:rPr lang="en-US" sz="1800">
                <a:latin typeface="Arial" pitchFamily="34" charset="0"/>
              </a:rPr>
              <a:t>„A firm is competitive if it can produce products [...] of superior quality or lower costs than its domestic and international competitors. </a:t>
            </a:r>
            <a:br>
              <a:rPr lang="en-US" sz="1800">
                <a:latin typeface="Arial" pitchFamily="34" charset="0"/>
              </a:rPr>
            </a:br>
            <a:r>
              <a:rPr lang="en-US" sz="1800" i="1">
                <a:latin typeface="Arial" pitchFamily="34" charset="0"/>
              </a:rPr>
              <a:t>(US-President`s Commission on Industrial Competitiveness 1985, S. 6)</a:t>
            </a:r>
          </a:p>
        </p:txBody>
      </p:sp>
      <p:sp>
        <p:nvSpPr>
          <p:cNvPr id="53251" name="Rectangle 7"/>
          <p:cNvSpPr>
            <a:spLocks noChangeArrowheads="1"/>
          </p:cNvSpPr>
          <p:nvPr/>
        </p:nvSpPr>
        <p:spPr bwMode="auto">
          <a:xfrm>
            <a:off x="2012950" y="4668838"/>
            <a:ext cx="8281988" cy="1606550"/>
          </a:xfrm>
          <a:prstGeom prst="rect">
            <a:avLst/>
          </a:prstGeom>
          <a:noFill/>
          <a:ln w="9525">
            <a:noFill/>
            <a:miter lim="800000"/>
            <a:headEnd/>
            <a:tailEnd/>
          </a:ln>
        </p:spPr>
        <p:txBody>
          <a:bodyPr/>
          <a:lstStyle/>
          <a:p>
            <a:pPr marL="342900" indent="-342900">
              <a:spcBef>
                <a:spcPct val="20000"/>
              </a:spcBef>
            </a:pPr>
            <a:r>
              <a:rPr lang="en-US" b="1">
                <a:latin typeface="Calibri" pitchFamily="34" charset="0"/>
                <a:cs typeface="Times New Roman" pitchFamily="18" charset="0"/>
              </a:rPr>
              <a:t>National level:</a:t>
            </a:r>
          </a:p>
          <a:p>
            <a:pPr marL="342900" indent="-342900">
              <a:spcBef>
                <a:spcPct val="20000"/>
              </a:spcBef>
              <a:buFontTx/>
              <a:buChar char="•"/>
            </a:pPr>
            <a:r>
              <a:rPr lang="en-US">
                <a:latin typeface="Calibri" pitchFamily="34" charset="0"/>
              </a:rPr>
              <a:t>“Competitiveness [...] is understood to mean a sustained rise in the standards of living of a nation and as low a level of involuntary unemployment possible.”</a:t>
            </a:r>
            <a:br>
              <a:rPr lang="en-US">
                <a:latin typeface="Calibri" pitchFamily="34" charset="0"/>
              </a:rPr>
            </a:br>
            <a:r>
              <a:rPr lang="en-US" i="1">
                <a:latin typeface="Calibri" pitchFamily="34" charset="0"/>
              </a:rPr>
              <a:t>(European Competitiveness Report 2004)</a:t>
            </a:r>
            <a:endParaRPr lang="en-US">
              <a:latin typeface="Calibri" pitchFamily="34" charset="0"/>
            </a:endParaRPr>
          </a:p>
        </p:txBody>
      </p:sp>
      <p:sp>
        <p:nvSpPr>
          <p:cNvPr id="53252" name="Rectangle 8"/>
          <p:cNvSpPr>
            <a:spLocks noChangeArrowheads="1"/>
          </p:cNvSpPr>
          <p:nvPr/>
        </p:nvSpPr>
        <p:spPr bwMode="auto">
          <a:xfrm>
            <a:off x="2024064" y="3359151"/>
            <a:ext cx="8281987" cy="1020763"/>
          </a:xfrm>
          <a:prstGeom prst="rect">
            <a:avLst/>
          </a:prstGeom>
          <a:noFill/>
          <a:ln w="9525">
            <a:noFill/>
            <a:miter lim="800000"/>
            <a:headEnd/>
            <a:tailEnd/>
          </a:ln>
        </p:spPr>
        <p:txBody>
          <a:bodyPr/>
          <a:lstStyle/>
          <a:p>
            <a:pPr marL="342900" indent="-342900">
              <a:spcBef>
                <a:spcPct val="20000"/>
              </a:spcBef>
            </a:pPr>
            <a:r>
              <a:rPr lang="en-US" b="1">
                <a:latin typeface="Calibri" pitchFamily="34" charset="0"/>
                <a:cs typeface="Times New Roman" pitchFamily="18" charset="0"/>
              </a:rPr>
              <a:t>Sectoral level:</a:t>
            </a:r>
          </a:p>
          <a:p>
            <a:pPr marL="342900" indent="-342900">
              <a:spcBef>
                <a:spcPct val="20000"/>
              </a:spcBef>
              <a:buFontTx/>
              <a:buChar char="•"/>
            </a:pPr>
            <a:r>
              <a:rPr lang="en-US">
                <a:latin typeface="Calibri" pitchFamily="34" charset="0"/>
                <a:cs typeface="Times New Roman" pitchFamily="18" charset="0"/>
              </a:rPr>
              <a:t>... Position of a sector in relation to other sectors or to the same sector in other countries in terms of market share and productivity.</a:t>
            </a:r>
          </a:p>
        </p:txBody>
      </p:sp>
      <p:sp>
        <p:nvSpPr>
          <p:cNvPr id="53253" name="Rectangle 9"/>
          <p:cNvSpPr>
            <a:spLocks noGrp="1" noChangeArrowheads="1"/>
          </p:cNvSpPr>
          <p:nvPr>
            <p:ph type="title"/>
          </p:nvPr>
        </p:nvSpPr>
        <p:spPr>
          <a:xfrm>
            <a:off x="2400300" y="332656"/>
            <a:ext cx="7529513" cy="681038"/>
          </a:xfrm>
          <a:noFill/>
        </p:spPr>
        <p:txBody>
          <a:bodyPr/>
          <a:lstStyle/>
          <a:p>
            <a:r>
              <a:rPr lang="en-US" sz="2400" b="1" dirty="0">
                <a:latin typeface="Arial" pitchFamily="34" charset="0"/>
              </a:rPr>
              <a:t>Selected Definitions of competitiveness</a:t>
            </a:r>
          </a:p>
        </p:txBody>
      </p:sp>
    </p:spTree>
    <p:extLst>
      <p:ext uri="{BB962C8B-B14F-4D97-AF65-F5344CB8AC3E}">
        <p14:creationId xmlns:p14="http://schemas.microsoft.com/office/powerpoint/2010/main" val="32568327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116633"/>
            <a:ext cx="9144000" cy="864443"/>
          </a:xfrm>
        </p:spPr>
        <p:txBody>
          <a:bodyPr>
            <a:normAutofit/>
          </a:bodyPr>
          <a:lstStyle/>
          <a:p>
            <a:r>
              <a:rPr lang="it-IT" sz="2800" b="1" dirty="0">
                <a:solidFill>
                  <a:schemeClr val="tx2"/>
                </a:solidFill>
              </a:rPr>
              <a:t>The </a:t>
            </a:r>
            <a:r>
              <a:rPr lang="it-IT" sz="2800" b="1" dirty="0" err="1">
                <a:solidFill>
                  <a:schemeClr val="tx2"/>
                </a:solidFill>
              </a:rPr>
              <a:t>concept</a:t>
            </a:r>
            <a:r>
              <a:rPr lang="it-IT" sz="2800" b="1" dirty="0">
                <a:solidFill>
                  <a:schemeClr val="tx2"/>
                </a:solidFill>
              </a:rPr>
              <a:t> of a </a:t>
            </a:r>
            <a:r>
              <a:rPr lang="it-IT" sz="2800" b="1" dirty="0" err="1">
                <a:solidFill>
                  <a:schemeClr val="tx2"/>
                </a:solidFill>
              </a:rPr>
              <a:t>country’s</a:t>
            </a:r>
            <a:r>
              <a:rPr lang="it-IT" sz="2800" b="1" dirty="0">
                <a:solidFill>
                  <a:schemeClr val="tx2"/>
                </a:solidFill>
              </a:rPr>
              <a:t> </a:t>
            </a:r>
            <a:r>
              <a:rPr lang="it-IT" sz="2800" b="1" dirty="0" err="1">
                <a:solidFill>
                  <a:schemeClr val="tx2"/>
                </a:solidFill>
              </a:rPr>
              <a:t>competitiveness</a:t>
            </a:r>
            <a:r>
              <a:rPr lang="it-IT" sz="2800" b="1" dirty="0">
                <a:solidFill>
                  <a:schemeClr val="tx2"/>
                </a:solidFill>
              </a:rPr>
              <a:t> </a:t>
            </a:r>
            <a:r>
              <a:rPr lang="it-IT" sz="2800" b="1" dirty="0" err="1">
                <a:solidFill>
                  <a:schemeClr val="tx2"/>
                </a:solidFill>
              </a:rPr>
              <a:t>is</a:t>
            </a:r>
            <a:r>
              <a:rPr lang="it-IT" sz="2800" b="1" dirty="0">
                <a:solidFill>
                  <a:schemeClr val="tx2"/>
                </a:solidFill>
              </a:rPr>
              <a:t> </a:t>
            </a:r>
            <a:r>
              <a:rPr lang="it-IT" sz="2800" b="1" dirty="0" err="1">
                <a:solidFill>
                  <a:schemeClr val="tx2"/>
                </a:solidFill>
              </a:rPr>
              <a:t>often</a:t>
            </a:r>
            <a:r>
              <a:rPr lang="it-IT" sz="2800" b="1" dirty="0">
                <a:solidFill>
                  <a:schemeClr val="tx2"/>
                </a:solidFill>
              </a:rPr>
              <a:t> </a:t>
            </a:r>
            <a:r>
              <a:rPr lang="it-IT" sz="2800" b="1" dirty="0" err="1">
                <a:solidFill>
                  <a:schemeClr val="tx2"/>
                </a:solidFill>
              </a:rPr>
              <a:t>associated</a:t>
            </a:r>
            <a:r>
              <a:rPr lang="it-IT" sz="2800" b="1" dirty="0">
                <a:solidFill>
                  <a:schemeClr val="tx2"/>
                </a:solidFill>
              </a:rPr>
              <a:t> with </a:t>
            </a:r>
            <a:r>
              <a:rPr lang="it-IT" sz="2800" b="1" dirty="0" err="1">
                <a:solidFill>
                  <a:schemeClr val="tx2"/>
                </a:solidFill>
              </a:rPr>
              <a:t>its</a:t>
            </a:r>
            <a:r>
              <a:rPr lang="it-IT" sz="2800" b="1" dirty="0">
                <a:solidFill>
                  <a:schemeClr val="tx2"/>
                </a:solidFill>
              </a:rPr>
              <a:t> </a:t>
            </a:r>
            <a:r>
              <a:rPr lang="it-IT" sz="2800" b="1" dirty="0" err="1">
                <a:solidFill>
                  <a:schemeClr val="tx2"/>
                </a:solidFill>
              </a:rPr>
              <a:t>trade</a:t>
            </a:r>
            <a:r>
              <a:rPr lang="it-IT" sz="2800" b="1" dirty="0">
                <a:solidFill>
                  <a:schemeClr val="tx2"/>
                </a:solidFill>
              </a:rPr>
              <a:t> performance….</a:t>
            </a:r>
            <a:endParaRPr lang="it-IT" sz="2800" dirty="0">
              <a:solidFill>
                <a:schemeClr val="tx2"/>
              </a:solidFill>
            </a:endParaRPr>
          </a:p>
        </p:txBody>
      </p:sp>
      <p:sp>
        <p:nvSpPr>
          <p:cNvPr id="3" name="Segnaposto contenuto 2"/>
          <p:cNvSpPr>
            <a:spLocks noGrp="1"/>
          </p:cNvSpPr>
          <p:nvPr>
            <p:ph idx="1"/>
          </p:nvPr>
        </p:nvSpPr>
        <p:spPr>
          <a:xfrm>
            <a:off x="1519448" y="1412776"/>
            <a:ext cx="9144000" cy="5148572"/>
          </a:xfrm>
        </p:spPr>
        <p:txBody>
          <a:bodyPr>
            <a:normAutofit fontScale="85000" lnSpcReduction="20000"/>
          </a:bodyPr>
          <a:lstStyle/>
          <a:p>
            <a:r>
              <a:rPr lang="it-IT" sz="2200" dirty="0"/>
              <a:t>Aggregate </a:t>
            </a:r>
            <a:r>
              <a:rPr lang="it-IT" sz="2200" dirty="0" err="1"/>
              <a:t>indicators</a:t>
            </a:r>
            <a:r>
              <a:rPr lang="it-IT" sz="2200" dirty="0"/>
              <a:t> – e.g. </a:t>
            </a:r>
            <a:r>
              <a:rPr lang="it-IT" sz="2200" b="1" dirty="0"/>
              <a:t>Unit </a:t>
            </a:r>
            <a:r>
              <a:rPr lang="it-IT" sz="2200" b="1" dirty="0" err="1"/>
              <a:t>labour</a:t>
            </a:r>
            <a:r>
              <a:rPr lang="it-IT" sz="2200" b="1" dirty="0"/>
              <a:t> </a:t>
            </a:r>
            <a:r>
              <a:rPr lang="it-IT" sz="2200" b="1" dirty="0" err="1"/>
              <a:t>costs</a:t>
            </a:r>
            <a:r>
              <a:rPr lang="it-IT" sz="2200" b="1" dirty="0"/>
              <a:t> </a:t>
            </a:r>
            <a:r>
              <a:rPr lang="it-IT" sz="2200" dirty="0"/>
              <a:t>(ULC), the </a:t>
            </a:r>
            <a:r>
              <a:rPr lang="it-IT" sz="2200" b="1" dirty="0" err="1"/>
              <a:t>exchange</a:t>
            </a:r>
            <a:r>
              <a:rPr lang="it-IT" sz="2200" b="1" dirty="0"/>
              <a:t> rate - </a:t>
            </a:r>
            <a:r>
              <a:rPr lang="it-IT" sz="2200" dirty="0"/>
              <a:t>are </a:t>
            </a:r>
            <a:r>
              <a:rPr lang="it-IT" sz="2200" dirty="0" err="1"/>
              <a:t>used</a:t>
            </a:r>
            <a:r>
              <a:rPr lang="it-IT" sz="2200" dirty="0"/>
              <a:t> </a:t>
            </a:r>
            <a:r>
              <a:rPr lang="it-IT" sz="2200" dirty="0" err="1"/>
              <a:t>as</a:t>
            </a:r>
            <a:r>
              <a:rPr lang="it-IT" sz="2200" dirty="0"/>
              <a:t> </a:t>
            </a:r>
            <a:r>
              <a:rPr lang="it-IT" sz="2200" dirty="0" err="1"/>
              <a:t>proxy</a:t>
            </a:r>
            <a:r>
              <a:rPr lang="it-IT" sz="2200" dirty="0"/>
              <a:t> for </a:t>
            </a:r>
            <a:r>
              <a:rPr lang="it-IT" sz="2200" dirty="0" err="1"/>
              <a:t>competitiveness</a:t>
            </a:r>
            <a:r>
              <a:rPr lang="it-IT" sz="2200" dirty="0"/>
              <a:t>. </a:t>
            </a:r>
            <a:r>
              <a:rPr lang="it-IT" sz="2200" dirty="0" err="1"/>
              <a:t>But</a:t>
            </a:r>
            <a:r>
              <a:rPr lang="it-IT" sz="2200" dirty="0"/>
              <a:t> </a:t>
            </a:r>
            <a:r>
              <a:rPr lang="it-IT" sz="2200" dirty="0" err="1"/>
              <a:t>it</a:t>
            </a:r>
            <a:r>
              <a:rPr lang="it-IT" sz="2200" dirty="0"/>
              <a:t> </a:t>
            </a:r>
            <a:r>
              <a:rPr lang="it-IT" sz="2200" dirty="0" err="1"/>
              <a:t>is</a:t>
            </a:r>
            <a:r>
              <a:rPr lang="it-IT" sz="2200" dirty="0"/>
              <a:t> </a:t>
            </a:r>
            <a:r>
              <a:rPr lang="it-IT" sz="2200" dirty="0" err="1"/>
              <a:t>important</a:t>
            </a:r>
            <a:r>
              <a:rPr lang="it-IT" sz="2200" dirty="0"/>
              <a:t> to go </a:t>
            </a:r>
            <a:r>
              <a:rPr lang="it-IT" sz="2200" b="1" dirty="0" err="1">
                <a:solidFill>
                  <a:srgbClr val="FF0000"/>
                </a:solidFill>
              </a:rPr>
              <a:t>beyond</a:t>
            </a:r>
            <a:r>
              <a:rPr lang="it-IT" sz="2200" b="1" dirty="0">
                <a:solidFill>
                  <a:srgbClr val="FF0000"/>
                </a:solidFill>
              </a:rPr>
              <a:t> </a:t>
            </a:r>
            <a:r>
              <a:rPr lang="it-IT" sz="2200" b="1" dirty="0" err="1">
                <a:solidFill>
                  <a:srgbClr val="FF0000"/>
                </a:solidFill>
              </a:rPr>
              <a:t>costs</a:t>
            </a:r>
            <a:r>
              <a:rPr lang="it-IT" sz="2200" b="1" dirty="0">
                <a:solidFill>
                  <a:srgbClr val="FF0000"/>
                </a:solidFill>
              </a:rPr>
              <a:t> </a:t>
            </a:r>
            <a:r>
              <a:rPr lang="it-IT" sz="2200" b="1" dirty="0" err="1">
                <a:solidFill>
                  <a:srgbClr val="FF0000"/>
                </a:solidFill>
              </a:rPr>
              <a:t>factor</a:t>
            </a:r>
            <a:r>
              <a:rPr lang="it-IT" sz="2200" b="1" dirty="0">
                <a:solidFill>
                  <a:srgbClr val="FF0000"/>
                </a:solidFill>
              </a:rPr>
              <a:t> and aggregate </a:t>
            </a:r>
            <a:r>
              <a:rPr lang="it-IT" sz="2200" b="1" dirty="0" err="1">
                <a:solidFill>
                  <a:srgbClr val="FF0000"/>
                </a:solidFill>
              </a:rPr>
              <a:t>indicators</a:t>
            </a:r>
            <a:r>
              <a:rPr lang="it-IT" sz="2200" dirty="0"/>
              <a:t>: </a:t>
            </a:r>
            <a:r>
              <a:rPr lang="it-IT" sz="2200" dirty="0" err="1"/>
              <a:t>also</a:t>
            </a:r>
            <a:r>
              <a:rPr lang="it-IT" sz="2200" dirty="0"/>
              <a:t> non price </a:t>
            </a:r>
            <a:r>
              <a:rPr lang="it-IT" sz="2200" dirty="0" err="1"/>
              <a:t>factors</a:t>
            </a:r>
            <a:r>
              <a:rPr lang="it-IT" sz="2200" dirty="0"/>
              <a:t> </a:t>
            </a:r>
            <a:r>
              <a:rPr lang="it-IT" sz="2200" dirty="0" err="1"/>
              <a:t>matter</a:t>
            </a:r>
            <a:r>
              <a:rPr lang="it-IT" sz="2200" dirty="0"/>
              <a:t> (</a:t>
            </a:r>
            <a:r>
              <a:rPr lang="it-IT" sz="2200" dirty="0" err="1"/>
              <a:t>tastes</a:t>
            </a:r>
            <a:r>
              <a:rPr lang="it-IT" sz="2200" dirty="0"/>
              <a:t>/</a:t>
            </a:r>
            <a:r>
              <a:rPr lang="it-IT" sz="2200" dirty="0" err="1"/>
              <a:t>quality</a:t>
            </a:r>
            <a:r>
              <a:rPr lang="it-IT" sz="2200" dirty="0"/>
              <a:t>). </a:t>
            </a:r>
            <a:r>
              <a:rPr lang="it-IT" sz="2200" dirty="0" err="1"/>
              <a:t>Also</a:t>
            </a:r>
            <a:r>
              <a:rPr lang="it-IT" sz="2200" dirty="0"/>
              <a:t> </a:t>
            </a:r>
            <a:r>
              <a:rPr lang="it-IT" sz="2200" dirty="0" err="1"/>
              <a:t>we</a:t>
            </a:r>
            <a:r>
              <a:rPr lang="it-IT" sz="2200" dirty="0"/>
              <a:t> can focus on </a:t>
            </a:r>
            <a:r>
              <a:rPr lang="it-IT" sz="2200" b="1" dirty="0" err="1">
                <a:solidFill>
                  <a:srgbClr val="FF0000"/>
                </a:solidFill>
              </a:rPr>
              <a:t>trade</a:t>
            </a:r>
            <a:r>
              <a:rPr lang="it-IT" sz="2200" b="1" dirty="0">
                <a:solidFill>
                  <a:srgbClr val="FF0000"/>
                </a:solidFill>
              </a:rPr>
              <a:t> </a:t>
            </a:r>
            <a:r>
              <a:rPr lang="it-IT" sz="2200" b="1" dirty="0" err="1">
                <a:solidFill>
                  <a:srgbClr val="FF0000"/>
                </a:solidFill>
              </a:rPr>
              <a:t>competitiveness</a:t>
            </a:r>
            <a:endParaRPr lang="it-IT" sz="2200" b="1" dirty="0">
              <a:solidFill>
                <a:srgbClr val="FF0000"/>
              </a:solidFill>
            </a:endParaRPr>
          </a:p>
          <a:p>
            <a:endParaRPr lang="it-IT" sz="2200" b="1" dirty="0">
              <a:solidFill>
                <a:srgbClr val="FF0000"/>
              </a:solidFill>
            </a:endParaRPr>
          </a:p>
          <a:p>
            <a:r>
              <a:rPr lang="it-IT" sz="2200" b="1" dirty="0"/>
              <a:t>Export market shares </a:t>
            </a:r>
            <a:r>
              <a:rPr lang="it-IT" sz="2200" dirty="0" err="1"/>
              <a:t>aims</a:t>
            </a:r>
            <a:r>
              <a:rPr lang="it-IT" sz="2200" dirty="0"/>
              <a:t> </a:t>
            </a:r>
            <a:r>
              <a:rPr lang="it-IT" sz="2200" dirty="0" err="1"/>
              <a:t>at</a:t>
            </a:r>
            <a:r>
              <a:rPr lang="it-IT" sz="2200" dirty="0"/>
              <a:t> </a:t>
            </a:r>
            <a:r>
              <a:rPr lang="it-IT" sz="2200" dirty="0" err="1"/>
              <a:t>capturing</a:t>
            </a:r>
            <a:r>
              <a:rPr lang="it-IT" sz="2200" dirty="0"/>
              <a:t> </a:t>
            </a:r>
            <a:r>
              <a:rPr lang="it-IT" sz="2200" dirty="0" err="1"/>
              <a:t>structural</a:t>
            </a:r>
            <a:r>
              <a:rPr lang="it-IT" sz="2200" dirty="0"/>
              <a:t> gain or </a:t>
            </a:r>
            <a:r>
              <a:rPr lang="it-IT" sz="2200" dirty="0" err="1"/>
              <a:t>losses</a:t>
            </a:r>
            <a:r>
              <a:rPr lang="it-IT" sz="2200" dirty="0"/>
              <a:t> in </a:t>
            </a:r>
            <a:r>
              <a:rPr lang="it-IT" sz="2200" dirty="0" err="1"/>
              <a:t>competitiveness</a:t>
            </a:r>
            <a:r>
              <a:rPr lang="it-IT" sz="2200" dirty="0"/>
              <a:t>. At </a:t>
            </a:r>
            <a:r>
              <a:rPr lang="it-IT" sz="2200" b="1" dirty="0">
                <a:solidFill>
                  <a:srgbClr val="FF0000"/>
                </a:solidFill>
              </a:rPr>
              <a:t>macro </a:t>
            </a:r>
            <a:r>
              <a:rPr lang="it-IT" sz="2200" b="1" dirty="0" err="1">
                <a:solidFill>
                  <a:srgbClr val="FF0000"/>
                </a:solidFill>
              </a:rPr>
              <a:t>level</a:t>
            </a:r>
            <a:r>
              <a:rPr lang="it-IT" sz="2200" dirty="0"/>
              <a:t>, </a:t>
            </a:r>
            <a:r>
              <a:rPr lang="it-IT" sz="2200" dirty="0" err="1"/>
              <a:t>indicators</a:t>
            </a:r>
            <a:r>
              <a:rPr lang="it-IT" sz="2200" dirty="0"/>
              <a:t> in </a:t>
            </a:r>
            <a:r>
              <a:rPr lang="it-IT" sz="2200" dirty="0" err="1"/>
              <a:t>this</a:t>
            </a:r>
            <a:r>
              <a:rPr lang="it-IT" sz="2200" dirty="0"/>
              <a:t> </a:t>
            </a:r>
            <a:r>
              <a:rPr lang="it-IT" sz="2200" dirty="0" err="1"/>
              <a:t>category</a:t>
            </a:r>
            <a:r>
              <a:rPr lang="it-IT" sz="2200" dirty="0"/>
              <a:t> </a:t>
            </a:r>
            <a:r>
              <a:rPr lang="it-IT" sz="2200" dirty="0" err="1"/>
              <a:t>track</a:t>
            </a:r>
            <a:r>
              <a:rPr lang="it-IT" sz="2200" dirty="0"/>
              <a:t> the export performance of a </a:t>
            </a:r>
            <a:r>
              <a:rPr lang="it-IT" sz="2200" dirty="0" err="1"/>
              <a:t>country</a:t>
            </a:r>
            <a:r>
              <a:rPr lang="it-IT" sz="2200" dirty="0"/>
              <a:t>/</a:t>
            </a:r>
            <a:r>
              <a:rPr lang="it-IT" sz="2200" dirty="0" err="1"/>
              <a:t>sector</a:t>
            </a:r>
            <a:r>
              <a:rPr lang="it-IT" sz="2200" dirty="0"/>
              <a:t>.</a:t>
            </a:r>
          </a:p>
          <a:p>
            <a:endParaRPr lang="it-IT" sz="2200" dirty="0"/>
          </a:p>
          <a:p>
            <a:endParaRPr lang="it-IT" sz="2200" dirty="0"/>
          </a:p>
          <a:p>
            <a:r>
              <a:rPr lang="it-IT" sz="2200" dirty="0" err="1"/>
              <a:t>Importance</a:t>
            </a:r>
            <a:r>
              <a:rPr lang="it-IT" sz="2200" dirty="0"/>
              <a:t> of  </a:t>
            </a:r>
            <a:r>
              <a:rPr lang="it-IT" sz="2200" b="1" dirty="0" err="1">
                <a:solidFill>
                  <a:srgbClr val="FF0000"/>
                </a:solidFill>
              </a:rPr>
              <a:t>firm</a:t>
            </a:r>
            <a:r>
              <a:rPr lang="it-IT" sz="2200" b="1" dirty="0">
                <a:solidFill>
                  <a:srgbClr val="FF0000"/>
                </a:solidFill>
              </a:rPr>
              <a:t> </a:t>
            </a:r>
            <a:r>
              <a:rPr lang="it-IT" sz="2200" b="1" dirty="0" err="1">
                <a:solidFill>
                  <a:srgbClr val="FF0000"/>
                </a:solidFill>
              </a:rPr>
              <a:t>level</a:t>
            </a:r>
            <a:r>
              <a:rPr lang="it-IT" sz="2200" b="1" dirty="0">
                <a:solidFill>
                  <a:srgbClr val="FF0000"/>
                </a:solidFill>
              </a:rPr>
              <a:t> </a:t>
            </a:r>
            <a:r>
              <a:rPr lang="it-IT" sz="2200" dirty="0"/>
              <a:t>and </a:t>
            </a:r>
            <a:r>
              <a:rPr lang="it-IT" sz="2200" b="1" dirty="0">
                <a:solidFill>
                  <a:srgbClr val="FF0000"/>
                </a:solidFill>
              </a:rPr>
              <a:t>cross </a:t>
            </a:r>
            <a:r>
              <a:rPr lang="it-IT" sz="2200" b="1" dirty="0" err="1">
                <a:solidFill>
                  <a:srgbClr val="FF0000"/>
                </a:solidFill>
              </a:rPr>
              <a:t>border</a:t>
            </a:r>
            <a:r>
              <a:rPr lang="it-IT" sz="2200" b="1" dirty="0">
                <a:solidFill>
                  <a:srgbClr val="FF0000"/>
                </a:solidFill>
              </a:rPr>
              <a:t> </a:t>
            </a:r>
            <a:r>
              <a:rPr lang="it-IT" sz="2200" b="1" dirty="0" err="1">
                <a:solidFill>
                  <a:srgbClr val="FF0000"/>
                </a:solidFill>
              </a:rPr>
              <a:t>perspective</a:t>
            </a:r>
            <a:endParaRPr lang="it-IT" sz="2200" b="1" dirty="0">
              <a:solidFill>
                <a:srgbClr val="FF0000"/>
              </a:solidFill>
            </a:endParaRPr>
          </a:p>
          <a:p>
            <a:endParaRPr lang="it-IT" sz="2200" b="1" dirty="0">
              <a:solidFill>
                <a:srgbClr val="FF0000"/>
              </a:solidFill>
            </a:endParaRPr>
          </a:p>
          <a:p>
            <a:r>
              <a:rPr lang="it-IT" sz="2200" b="1" dirty="0" err="1">
                <a:solidFill>
                  <a:srgbClr val="FF0000"/>
                </a:solidFill>
              </a:rPr>
              <a:t>Micro-founded</a:t>
            </a:r>
            <a:r>
              <a:rPr lang="it-IT" sz="2200" b="1" dirty="0">
                <a:solidFill>
                  <a:srgbClr val="FF0000"/>
                </a:solidFill>
              </a:rPr>
              <a:t> </a:t>
            </a:r>
            <a:r>
              <a:rPr lang="it-IT" sz="2200" dirty="0" err="1"/>
              <a:t>indicators</a:t>
            </a:r>
            <a:r>
              <a:rPr lang="it-IT" sz="2200" dirty="0"/>
              <a:t> are  </a:t>
            </a:r>
            <a:r>
              <a:rPr lang="it-IT" sz="2200" dirty="0" err="1"/>
              <a:t>based</a:t>
            </a:r>
            <a:r>
              <a:rPr lang="it-IT" sz="2200" dirty="0"/>
              <a:t> on </a:t>
            </a:r>
            <a:r>
              <a:rPr lang="it-IT" sz="2200" b="1" dirty="0">
                <a:solidFill>
                  <a:srgbClr val="FF0000"/>
                </a:solidFill>
              </a:rPr>
              <a:t>intensive</a:t>
            </a:r>
            <a:r>
              <a:rPr lang="it-IT" sz="2200" dirty="0"/>
              <a:t>  (</a:t>
            </a:r>
            <a:r>
              <a:rPr lang="it-IT" sz="2200" dirty="0" err="1"/>
              <a:t>how</a:t>
            </a:r>
            <a:r>
              <a:rPr lang="it-IT" sz="2200" dirty="0"/>
              <a:t> </a:t>
            </a:r>
            <a:r>
              <a:rPr lang="it-IT" sz="2200" dirty="0" err="1"/>
              <a:t>much</a:t>
            </a:r>
            <a:r>
              <a:rPr lang="it-IT" sz="2200" dirty="0"/>
              <a:t>) and </a:t>
            </a:r>
            <a:r>
              <a:rPr lang="it-IT" sz="2200" b="1" dirty="0" err="1">
                <a:solidFill>
                  <a:srgbClr val="FF0000"/>
                </a:solidFill>
              </a:rPr>
              <a:t>extensive</a:t>
            </a:r>
            <a:r>
              <a:rPr lang="it-IT" sz="2200" dirty="0"/>
              <a:t> (</a:t>
            </a:r>
            <a:r>
              <a:rPr lang="it-IT" sz="2200" dirty="0" err="1"/>
              <a:t>how</a:t>
            </a:r>
            <a:r>
              <a:rPr lang="it-IT" sz="2200" dirty="0"/>
              <a:t> </a:t>
            </a:r>
            <a:r>
              <a:rPr lang="it-IT" sz="2200" dirty="0" err="1"/>
              <a:t>many</a:t>
            </a:r>
            <a:r>
              <a:rPr lang="it-IT" sz="2200" dirty="0"/>
              <a:t>) </a:t>
            </a:r>
            <a:r>
              <a:rPr lang="it-IT" sz="2200" b="1" dirty="0" err="1">
                <a:solidFill>
                  <a:srgbClr val="FF0000"/>
                </a:solidFill>
              </a:rPr>
              <a:t>margins</a:t>
            </a:r>
            <a:r>
              <a:rPr lang="it-IT" sz="2200" b="1" dirty="0">
                <a:solidFill>
                  <a:srgbClr val="FF0000"/>
                </a:solidFill>
              </a:rPr>
              <a:t> </a:t>
            </a:r>
            <a:r>
              <a:rPr lang="it-IT" sz="2200" b="1" dirty="0" err="1">
                <a:solidFill>
                  <a:srgbClr val="FF0000"/>
                </a:solidFill>
              </a:rPr>
              <a:t>of</a:t>
            </a:r>
            <a:r>
              <a:rPr lang="it-IT" sz="2200" b="1" dirty="0">
                <a:solidFill>
                  <a:srgbClr val="FF0000"/>
                </a:solidFill>
              </a:rPr>
              <a:t> </a:t>
            </a:r>
            <a:r>
              <a:rPr lang="it-IT" sz="2200" b="1" dirty="0" err="1">
                <a:solidFill>
                  <a:srgbClr val="FF0000"/>
                </a:solidFill>
              </a:rPr>
              <a:t>trade</a:t>
            </a:r>
            <a:endParaRPr lang="it-IT" sz="2200" b="1" dirty="0">
              <a:solidFill>
                <a:srgbClr val="FF0000"/>
              </a:solidFill>
            </a:endParaRPr>
          </a:p>
          <a:p>
            <a:endParaRPr lang="it-IT" sz="2200" b="1" dirty="0">
              <a:solidFill>
                <a:srgbClr val="FF0000"/>
              </a:solidFill>
            </a:endParaRPr>
          </a:p>
          <a:p>
            <a:r>
              <a:rPr lang="it-IT" sz="2200" b="1" dirty="0">
                <a:solidFill>
                  <a:srgbClr val="FF0000"/>
                </a:solidFill>
              </a:rPr>
              <a:t>Productivity</a:t>
            </a:r>
            <a:r>
              <a:rPr lang="it-IT" sz="2200" dirty="0"/>
              <a:t> </a:t>
            </a:r>
            <a:r>
              <a:rPr lang="it-IT" sz="2200" dirty="0" err="1"/>
              <a:t>is</a:t>
            </a:r>
            <a:r>
              <a:rPr lang="it-IT" sz="2200" dirty="0"/>
              <a:t> the </a:t>
            </a:r>
            <a:r>
              <a:rPr lang="it-IT" sz="2200" dirty="0" err="1"/>
              <a:t>cornerstone</a:t>
            </a:r>
            <a:r>
              <a:rPr lang="it-IT" sz="2200" dirty="0"/>
              <a:t> </a:t>
            </a:r>
            <a:r>
              <a:rPr lang="it-IT" sz="2200" dirty="0" err="1"/>
              <a:t>dimension</a:t>
            </a:r>
            <a:r>
              <a:rPr lang="it-IT" sz="2200" dirty="0"/>
              <a:t> </a:t>
            </a:r>
            <a:r>
              <a:rPr lang="it-IT" sz="2200" dirty="0" err="1"/>
              <a:t>of</a:t>
            </a:r>
            <a:r>
              <a:rPr lang="it-IT" sz="2200" dirty="0"/>
              <a:t> </a:t>
            </a:r>
            <a:r>
              <a:rPr lang="it-IT" sz="2200" dirty="0" err="1"/>
              <a:t>firm</a:t>
            </a:r>
            <a:r>
              <a:rPr lang="it-IT" sz="2200" dirty="0"/>
              <a:t> </a:t>
            </a:r>
            <a:r>
              <a:rPr lang="it-IT" sz="2200" dirty="0" err="1"/>
              <a:t>heterogeneity</a:t>
            </a:r>
            <a:r>
              <a:rPr lang="it-IT" sz="2200" dirty="0"/>
              <a:t> – </a:t>
            </a:r>
            <a:r>
              <a:rPr lang="it-IT" sz="2200" b="1" dirty="0" err="1">
                <a:solidFill>
                  <a:srgbClr val="FF0000"/>
                </a:solidFill>
              </a:rPr>
              <a:t>productivity</a:t>
            </a:r>
            <a:r>
              <a:rPr lang="it-IT" sz="2200" b="1" dirty="0">
                <a:solidFill>
                  <a:srgbClr val="FF0000"/>
                </a:solidFill>
              </a:rPr>
              <a:t> </a:t>
            </a:r>
            <a:r>
              <a:rPr lang="it-IT" sz="2200" b="1" dirty="0" err="1">
                <a:solidFill>
                  <a:srgbClr val="FF0000"/>
                </a:solidFill>
              </a:rPr>
              <a:t>threshold</a:t>
            </a:r>
            <a:r>
              <a:rPr lang="it-IT" sz="2200" b="1" dirty="0">
                <a:solidFill>
                  <a:srgbClr val="FF0000"/>
                </a:solidFill>
              </a:rPr>
              <a:t> by </a:t>
            </a:r>
            <a:r>
              <a:rPr lang="it-IT" sz="2200" b="1" dirty="0" err="1">
                <a:solidFill>
                  <a:srgbClr val="FF0000"/>
                </a:solidFill>
              </a:rPr>
              <a:t>international</a:t>
            </a:r>
            <a:r>
              <a:rPr lang="it-IT" sz="2200" b="1" dirty="0">
                <a:solidFill>
                  <a:srgbClr val="FF0000"/>
                </a:solidFill>
              </a:rPr>
              <a:t> status</a:t>
            </a:r>
            <a:r>
              <a:rPr lang="it-IT" sz="2200" dirty="0">
                <a:solidFill>
                  <a:srgbClr val="FF0000"/>
                </a:solidFill>
              </a:rPr>
              <a:t> </a:t>
            </a:r>
            <a:r>
              <a:rPr lang="it-IT" sz="2200" dirty="0"/>
              <a:t>(</a:t>
            </a:r>
            <a:r>
              <a:rPr lang="it-IT" sz="2200" dirty="0" err="1"/>
              <a:t>exporters</a:t>
            </a:r>
            <a:r>
              <a:rPr lang="it-IT" sz="2200" dirty="0"/>
              <a:t> are more </a:t>
            </a:r>
            <a:r>
              <a:rPr lang="it-IT" sz="2200" dirty="0" err="1"/>
              <a:t>productive</a:t>
            </a:r>
            <a:r>
              <a:rPr lang="it-IT" sz="2200" dirty="0"/>
              <a:t> </a:t>
            </a:r>
            <a:r>
              <a:rPr lang="it-IT" sz="2200" dirty="0" err="1"/>
              <a:t>etc</a:t>
            </a:r>
            <a:r>
              <a:rPr lang="it-IT" sz="2200" dirty="0"/>
              <a:t>) vs </a:t>
            </a:r>
            <a:r>
              <a:rPr lang="it-IT" sz="2200" dirty="0" err="1"/>
              <a:t>specificities</a:t>
            </a:r>
            <a:r>
              <a:rPr lang="it-IT" sz="2200" dirty="0"/>
              <a:t> of </a:t>
            </a:r>
            <a:r>
              <a:rPr lang="it-IT" sz="2200" dirty="0" err="1"/>
              <a:t>firms</a:t>
            </a:r>
            <a:r>
              <a:rPr lang="it-IT" sz="2200" dirty="0"/>
              <a:t> </a:t>
            </a:r>
            <a:r>
              <a:rPr lang="it-IT" sz="2200" dirty="0" err="1"/>
              <a:t>below</a:t>
            </a:r>
            <a:r>
              <a:rPr lang="it-IT" sz="2200" dirty="0"/>
              <a:t>/</a:t>
            </a:r>
            <a:r>
              <a:rPr lang="it-IT" sz="2200" dirty="0" err="1"/>
              <a:t>above</a:t>
            </a:r>
            <a:r>
              <a:rPr lang="it-IT" sz="2200" dirty="0"/>
              <a:t>  </a:t>
            </a:r>
            <a:r>
              <a:rPr lang="it-IT" sz="2200" dirty="0" err="1"/>
              <a:t>thresholds</a:t>
            </a:r>
            <a:endParaRPr lang="it-IT" sz="2200" dirty="0"/>
          </a:p>
        </p:txBody>
      </p:sp>
    </p:spTree>
    <p:extLst>
      <p:ext uri="{BB962C8B-B14F-4D97-AF65-F5344CB8AC3E}">
        <p14:creationId xmlns:p14="http://schemas.microsoft.com/office/powerpoint/2010/main" val="49911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3512" y="116633"/>
            <a:ext cx="8712968" cy="864443"/>
          </a:xfrm>
        </p:spPr>
        <p:txBody>
          <a:bodyPr>
            <a:normAutofit fontScale="90000"/>
          </a:bodyPr>
          <a:lstStyle/>
          <a:p>
            <a:r>
              <a:rPr lang="it-IT" dirty="0" err="1" smtClean="0">
                <a:solidFill>
                  <a:schemeClr val="tx2"/>
                </a:solidFill>
              </a:rPr>
              <a:t>Competitiveness</a:t>
            </a:r>
            <a:r>
              <a:rPr lang="it-IT" dirty="0" smtClean="0">
                <a:solidFill>
                  <a:schemeClr val="tx2"/>
                </a:solidFill>
              </a:rPr>
              <a:t> </a:t>
            </a:r>
            <a:r>
              <a:rPr lang="it-IT" dirty="0" err="1" smtClean="0">
                <a:solidFill>
                  <a:schemeClr val="tx2"/>
                </a:solidFill>
              </a:rPr>
              <a:t>is</a:t>
            </a:r>
            <a:r>
              <a:rPr lang="it-IT" dirty="0" smtClean="0">
                <a:solidFill>
                  <a:schemeClr val="tx2"/>
                </a:solidFill>
              </a:rPr>
              <a:t> a </a:t>
            </a:r>
            <a:r>
              <a:rPr lang="it-IT" dirty="0" err="1" smtClean="0">
                <a:solidFill>
                  <a:schemeClr val="tx2"/>
                </a:solidFill>
              </a:rPr>
              <a:t>multifacet</a:t>
            </a:r>
            <a:r>
              <a:rPr lang="it-IT" dirty="0" smtClean="0">
                <a:solidFill>
                  <a:schemeClr val="tx2"/>
                </a:solidFill>
              </a:rPr>
              <a:t> </a:t>
            </a:r>
            <a:r>
              <a:rPr lang="it-IT" dirty="0" err="1" smtClean="0">
                <a:solidFill>
                  <a:schemeClr val="tx2"/>
                </a:solidFill>
              </a:rPr>
              <a:t>concept</a:t>
            </a:r>
            <a:r>
              <a:rPr lang="it-IT" dirty="0" smtClean="0">
                <a:solidFill>
                  <a:schemeClr val="tx2"/>
                </a:solidFill>
              </a:rPr>
              <a:t> </a:t>
            </a:r>
            <a:endParaRPr lang="it-IT" dirty="0">
              <a:solidFill>
                <a:schemeClr val="tx2"/>
              </a:solidFill>
            </a:endParaRPr>
          </a:p>
        </p:txBody>
      </p:sp>
      <p:sp>
        <p:nvSpPr>
          <p:cNvPr id="3" name="Segnaposto contenuto 2"/>
          <p:cNvSpPr>
            <a:spLocks noGrp="1"/>
          </p:cNvSpPr>
          <p:nvPr>
            <p:ph idx="1"/>
          </p:nvPr>
        </p:nvSpPr>
        <p:spPr>
          <a:xfrm>
            <a:off x="1631504" y="1340768"/>
            <a:ext cx="9036496" cy="5148572"/>
          </a:xfrm>
        </p:spPr>
        <p:txBody>
          <a:bodyPr>
            <a:normAutofit fontScale="85000" lnSpcReduction="20000"/>
          </a:bodyPr>
          <a:lstStyle/>
          <a:p>
            <a:pPr marL="0" indent="0">
              <a:buNone/>
            </a:pPr>
            <a:r>
              <a:rPr lang="it-IT" sz="2400" dirty="0"/>
              <a:t>Some </a:t>
            </a:r>
            <a:r>
              <a:rPr lang="it-IT" sz="2400" dirty="0" err="1"/>
              <a:t>Indicators</a:t>
            </a:r>
            <a:r>
              <a:rPr lang="it-IT" sz="2400" dirty="0"/>
              <a:t> </a:t>
            </a:r>
            <a:r>
              <a:rPr lang="it-IT" sz="2400" dirty="0" err="1"/>
              <a:t>used</a:t>
            </a:r>
            <a:r>
              <a:rPr lang="it-IT" sz="2400" dirty="0"/>
              <a:t> to </a:t>
            </a:r>
            <a:r>
              <a:rPr lang="it-IT" sz="2400" dirty="0" err="1"/>
              <a:t>measure</a:t>
            </a:r>
            <a:r>
              <a:rPr lang="it-IT" sz="2400" dirty="0"/>
              <a:t> </a:t>
            </a:r>
            <a:r>
              <a:rPr lang="it-IT" sz="2400" b="1" dirty="0" err="1"/>
              <a:t>trade</a:t>
            </a:r>
            <a:r>
              <a:rPr lang="it-IT" sz="2400" b="1" dirty="0"/>
              <a:t> </a:t>
            </a:r>
            <a:r>
              <a:rPr lang="it-IT" sz="2400" b="1" dirty="0" err="1"/>
              <a:t>competitiveness</a:t>
            </a:r>
            <a:endParaRPr lang="it-IT" sz="2400" b="1" dirty="0"/>
          </a:p>
          <a:p>
            <a:pPr marL="0" indent="0">
              <a:buNone/>
            </a:pPr>
            <a:endParaRPr lang="it-IT" sz="2400" b="1" dirty="0"/>
          </a:p>
          <a:p>
            <a:r>
              <a:rPr lang="it-IT" sz="2400" b="1" dirty="0">
                <a:solidFill>
                  <a:srgbClr val="FF0000"/>
                </a:solidFill>
              </a:rPr>
              <a:t>5</a:t>
            </a:r>
            <a:r>
              <a:rPr lang="it-IT" sz="2400" b="1" dirty="0"/>
              <a:t> </a:t>
            </a:r>
            <a:r>
              <a:rPr lang="it-IT" sz="2400" b="1" dirty="0" err="1">
                <a:solidFill>
                  <a:srgbClr val="FF0000"/>
                </a:solidFill>
              </a:rPr>
              <a:t>year</a:t>
            </a:r>
            <a:r>
              <a:rPr lang="it-IT" sz="2400" b="1" dirty="0">
                <a:solidFill>
                  <a:srgbClr val="FF0000"/>
                </a:solidFill>
              </a:rPr>
              <a:t> </a:t>
            </a:r>
            <a:r>
              <a:rPr lang="it-IT" sz="2400" b="1" dirty="0" err="1">
                <a:solidFill>
                  <a:srgbClr val="FF0000"/>
                </a:solidFill>
              </a:rPr>
              <a:t>change</a:t>
            </a:r>
            <a:r>
              <a:rPr lang="it-IT" sz="2400" b="1" dirty="0">
                <a:solidFill>
                  <a:srgbClr val="FF0000"/>
                </a:solidFill>
              </a:rPr>
              <a:t> in export market shares</a:t>
            </a:r>
            <a:r>
              <a:rPr lang="it-IT" sz="2400" dirty="0"/>
              <a:t>;  </a:t>
            </a:r>
            <a:r>
              <a:rPr lang="it-IT" sz="2400" dirty="0" err="1"/>
              <a:t>problem</a:t>
            </a:r>
            <a:r>
              <a:rPr lang="it-IT" sz="2400" dirty="0"/>
              <a:t>: market shares are </a:t>
            </a:r>
            <a:r>
              <a:rPr lang="it-IT" sz="2400" dirty="0" err="1"/>
              <a:t>unrelated</a:t>
            </a:r>
            <a:r>
              <a:rPr lang="it-IT" sz="2400" dirty="0"/>
              <a:t> to </a:t>
            </a:r>
            <a:r>
              <a:rPr lang="it-IT" sz="2400" dirty="0" err="1"/>
              <a:t>competitiveness</a:t>
            </a:r>
            <a:r>
              <a:rPr lang="it-IT" sz="2400" dirty="0"/>
              <a:t> in a world </a:t>
            </a:r>
            <a:r>
              <a:rPr lang="it-IT" sz="2400" dirty="0" err="1"/>
              <a:t>chracterized</a:t>
            </a:r>
            <a:r>
              <a:rPr lang="it-IT" sz="2400" dirty="0"/>
              <a:t> </a:t>
            </a:r>
            <a:r>
              <a:rPr lang="it-IT" sz="2400" dirty="0" err="1"/>
              <a:t>by</a:t>
            </a:r>
            <a:r>
              <a:rPr lang="it-IT" sz="2400" dirty="0"/>
              <a:t> </a:t>
            </a:r>
            <a:r>
              <a:rPr lang="it-IT" sz="2400" dirty="0" err="1"/>
              <a:t>GVCs</a:t>
            </a:r>
            <a:endParaRPr lang="it-IT" sz="2400" dirty="0"/>
          </a:p>
          <a:p>
            <a:endParaRPr lang="it-IT" sz="2400" dirty="0"/>
          </a:p>
          <a:p>
            <a:r>
              <a:rPr lang="it-IT" sz="2400" b="1" dirty="0">
                <a:solidFill>
                  <a:srgbClr val="FF0000"/>
                </a:solidFill>
              </a:rPr>
              <a:t>Relative </a:t>
            </a:r>
            <a:r>
              <a:rPr lang="it-IT" sz="2400" b="1" dirty="0" err="1">
                <a:solidFill>
                  <a:srgbClr val="FF0000"/>
                </a:solidFill>
              </a:rPr>
              <a:t>trade</a:t>
            </a:r>
            <a:r>
              <a:rPr lang="it-IT" sz="2400" b="1" dirty="0">
                <a:solidFill>
                  <a:srgbClr val="FF0000"/>
                </a:solidFill>
              </a:rPr>
              <a:t> balance</a:t>
            </a:r>
            <a:r>
              <a:rPr lang="it-IT" sz="2400" dirty="0"/>
              <a:t>; </a:t>
            </a:r>
            <a:r>
              <a:rPr lang="it-IT" sz="2400" dirty="0" err="1"/>
              <a:t>problem</a:t>
            </a:r>
            <a:r>
              <a:rPr lang="it-IT" sz="2400" dirty="0"/>
              <a:t>: a negative </a:t>
            </a:r>
            <a:r>
              <a:rPr lang="it-IT" sz="2400" dirty="0" err="1"/>
              <a:t>trade</a:t>
            </a:r>
            <a:r>
              <a:rPr lang="it-IT" sz="2400" dirty="0"/>
              <a:t> balance </a:t>
            </a:r>
            <a:r>
              <a:rPr lang="it-IT" sz="2400" dirty="0" err="1"/>
              <a:t>is</a:t>
            </a:r>
            <a:r>
              <a:rPr lang="it-IT" sz="2400" dirty="0"/>
              <a:t> </a:t>
            </a:r>
            <a:r>
              <a:rPr lang="it-IT" sz="2400" dirty="0" err="1"/>
              <a:t>not</a:t>
            </a:r>
            <a:r>
              <a:rPr lang="it-IT" sz="2400" dirty="0"/>
              <a:t> </a:t>
            </a:r>
            <a:r>
              <a:rPr lang="it-IT" sz="2400" dirty="0" err="1"/>
              <a:t>necessarily</a:t>
            </a:r>
            <a:r>
              <a:rPr lang="it-IT" sz="2400" dirty="0"/>
              <a:t> a bad </a:t>
            </a:r>
            <a:r>
              <a:rPr lang="it-IT" sz="2400" dirty="0" err="1"/>
              <a:t>sign</a:t>
            </a:r>
            <a:endParaRPr lang="it-IT" sz="2400" dirty="0"/>
          </a:p>
          <a:p>
            <a:endParaRPr lang="it-IT" sz="2400" dirty="0"/>
          </a:p>
          <a:p>
            <a:r>
              <a:rPr lang="it-IT" sz="2400" b="1" dirty="0" err="1">
                <a:solidFill>
                  <a:srgbClr val="FF0000"/>
                </a:solidFill>
              </a:rPr>
              <a:t>Revealed</a:t>
            </a:r>
            <a:r>
              <a:rPr lang="it-IT" sz="2400" b="1" dirty="0">
                <a:solidFill>
                  <a:srgbClr val="FF0000"/>
                </a:solidFill>
              </a:rPr>
              <a:t> comparative </a:t>
            </a:r>
            <a:r>
              <a:rPr lang="it-IT" sz="2400" b="1" dirty="0" err="1">
                <a:solidFill>
                  <a:srgbClr val="FF0000"/>
                </a:solidFill>
              </a:rPr>
              <a:t>advantage</a:t>
            </a:r>
            <a:endParaRPr lang="it-IT" sz="2400" b="1" dirty="0">
              <a:solidFill>
                <a:srgbClr val="FF0000"/>
              </a:solidFill>
            </a:endParaRPr>
          </a:p>
          <a:p>
            <a:endParaRPr lang="it-IT" sz="2400" b="1" dirty="0">
              <a:solidFill>
                <a:srgbClr val="FF0000"/>
              </a:solidFill>
            </a:endParaRPr>
          </a:p>
          <a:p>
            <a:r>
              <a:rPr lang="it-IT" sz="2400" b="1" dirty="0" err="1">
                <a:solidFill>
                  <a:srgbClr val="FF0000"/>
                </a:solidFill>
              </a:rPr>
              <a:t>Current</a:t>
            </a:r>
            <a:r>
              <a:rPr lang="it-IT" sz="2400" b="1" dirty="0">
                <a:solidFill>
                  <a:srgbClr val="FF0000"/>
                </a:solidFill>
              </a:rPr>
              <a:t> account </a:t>
            </a:r>
            <a:r>
              <a:rPr lang="it-IT" sz="2400" b="1" dirty="0" err="1">
                <a:solidFill>
                  <a:srgbClr val="FF0000"/>
                </a:solidFill>
              </a:rPr>
              <a:t>as</a:t>
            </a:r>
            <a:r>
              <a:rPr lang="it-IT" sz="2400" b="1" dirty="0">
                <a:solidFill>
                  <a:srgbClr val="FF0000"/>
                </a:solidFill>
              </a:rPr>
              <a:t> % of GDP</a:t>
            </a:r>
            <a:r>
              <a:rPr lang="it-IT" sz="2400" dirty="0"/>
              <a:t>; </a:t>
            </a:r>
            <a:r>
              <a:rPr lang="it-IT" sz="2400" dirty="0" err="1"/>
              <a:t>problem</a:t>
            </a:r>
            <a:r>
              <a:rPr lang="it-IT" sz="2400" dirty="0"/>
              <a:t>: </a:t>
            </a:r>
            <a:r>
              <a:rPr lang="it-IT" sz="2400" dirty="0" err="1"/>
              <a:t>endogeneity</a:t>
            </a:r>
            <a:r>
              <a:rPr lang="it-IT" sz="2400" dirty="0"/>
              <a:t>; </a:t>
            </a:r>
            <a:r>
              <a:rPr lang="it-IT" sz="2400" dirty="0" err="1"/>
              <a:t>also</a:t>
            </a:r>
            <a:r>
              <a:rPr lang="it-IT" sz="2400" dirty="0"/>
              <a:t>, </a:t>
            </a:r>
            <a:r>
              <a:rPr lang="it-IT" sz="2400" dirty="0" err="1"/>
              <a:t>includes</a:t>
            </a:r>
            <a:r>
              <a:rPr lang="it-IT" sz="2400" dirty="0"/>
              <a:t> non </a:t>
            </a:r>
            <a:r>
              <a:rPr lang="it-IT" sz="2400" dirty="0" err="1"/>
              <a:t>trade</a:t>
            </a:r>
            <a:r>
              <a:rPr lang="it-IT" sz="2400" dirty="0"/>
              <a:t> </a:t>
            </a:r>
            <a:r>
              <a:rPr lang="it-IT" sz="2400" dirty="0" err="1"/>
              <a:t>related</a:t>
            </a:r>
            <a:r>
              <a:rPr lang="it-IT" sz="2400" dirty="0"/>
              <a:t> </a:t>
            </a:r>
            <a:r>
              <a:rPr lang="it-IT" sz="2400" dirty="0" err="1"/>
              <a:t>components</a:t>
            </a:r>
            <a:endParaRPr lang="it-IT" sz="2400" dirty="0"/>
          </a:p>
          <a:p>
            <a:endParaRPr lang="it-IT" sz="2400" dirty="0"/>
          </a:p>
          <a:p>
            <a:r>
              <a:rPr lang="it-IT" sz="2400" dirty="0" err="1"/>
              <a:t>Other</a:t>
            </a:r>
            <a:r>
              <a:rPr lang="it-IT" sz="2400" dirty="0"/>
              <a:t> (</a:t>
            </a:r>
            <a:r>
              <a:rPr lang="it-IT" sz="2400" dirty="0" err="1"/>
              <a:t>measurable</a:t>
            </a:r>
            <a:r>
              <a:rPr lang="it-IT" sz="2400" dirty="0"/>
              <a:t>) </a:t>
            </a:r>
            <a:r>
              <a:rPr lang="it-IT" sz="2400" dirty="0" err="1"/>
              <a:t>aspects</a:t>
            </a:r>
            <a:r>
              <a:rPr lang="it-IT" sz="2400" dirty="0"/>
              <a:t> are: </a:t>
            </a:r>
            <a:r>
              <a:rPr lang="it-IT" sz="2400" b="1" dirty="0" err="1">
                <a:solidFill>
                  <a:srgbClr val="FF0000"/>
                </a:solidFill>
              </a:rPr>
              <a:t>price</a:t>
            </a:r>
            <a:r>
              <a:rPr lang="it-IT" sz="2400" b="1" dirty="0">
                <a:solidFill>
                  <a:srgbClr val="FF0000"/>
                </a:solidFill>
              </a:rPr>
              <a:t> and </a:t>
            </a:r>
            <a:r>
              <a:rPr lang="it-IT" sz="2400" b="1" dirty="0" err="1">
                <a:solidFill>
                  <a:srgbClr val="FF0000"/>
                </a:solidFill>
              </a:rPr>
              <a:t>costs</a:t>
            </a:r>
            <a:r>
              <a:rPr lang="it-IT" sz="2400" b="1" dirty="0">
                <a:solidFill>
                  <a:srgbClr val="FF0000"/>
                </a:solidFill>
              </a:rPr>
              <a:t> </a:t>
            </a:r>
            <a:r>
              <a:rPr lang="it-IT" sz="2400" b="1" dirty="0" err="1">
                <a:solidFill>
                  <a:srgbClr val="FF0000"/>
                </a:solidFill>
              </a:rPr>
              <a:t>competitiveness</a:t>
            </a:r>
            <a:r>
              <a:rPr lang="it-IT" sz="2400" dirty="0"/>
              <a:t> (</a:t>
            </a:r>
            <a:r>
              <a:rPr lang="it-IT" sz="2400" dirty="0" err="1"/>
              <a:t>real</a:t>
            </a:r>
            <a:r>
              <a:rPr lang="it-IT" sz="2400" dirty="0"/>
              <a:t> </a:t>
            </a:r>
            <a:r>
              <a:rPr lang="it-IT" sz="2400" dirty="0" err="1"/>
              <a:t>effective</a:t>
            </a:r>
            <a:r>
              <a:rPr lang="it-IT" sz="2400" dirty="0"/>
              <a:t> </a:t>
            </a:r>
            <a:r>
              <a:rPr lang="it-IT" sz="2400" dirty="0" err="1"/>
              <a:t>exchange</a:t>
            </a:r>
            <a:r>
              <a:rPr lang="it-IT" sz="2400" dirty="0"/>
              <a:t> rate; </a:t>
            </a:r>
            <a:r>
              <a:rPr lang="it-IT" sz="2400" dirty="0" err="1"/>
              <a:t>unit</a:t>
            </a:r>
            <a:r>
              <a:rPr lang="it-IT" sz="2400" dirty="0"/>
              <a:t> </a:t>
            </a:r>
            <a:r>
              <a:rPr lang="it-IT" sz="2400" dirty="0" err="1"/>
              <a:t>labour</a:t>
            </a:r>
            <a:r>
              <a:rPr lang="it-IT" sz="2400" dirty="0"/>
              <a:t> </a:t>
            </a:r>
            <a:r>
              <a:rPr lang="it-IT" sz="2400" dirty="0" err="1"/>
              <a:t>costs</a:t>
            </a:r>
            <a:r>
              <a:rPr lang="it-IT" sz="2400" dirty="0"/>
              <a:t>; </a:t>
            </a:r>
            <a:r>
              <a:rPr lang="it-IT" sz="2400" dirty="0" err="1"/>
              <a:t>price</a:t>
            </a:r>
            <a:r>
              <a:rPr lang="it-IT" sz="2400" dirty="0"/>
              <a:t> </a:t>
            </a:r>
            <a:r>
              <a:rPr lang="it-IT" sz="2400" dirty="0" err="1"/>
              <a:t>cost</a:t>
            </a:r>
            <a:r>
              <a:rPr lang="it-IT" sz="2400" dirty="0"/>
              <a:t> </a:t>
            </a:r>
            <a:r>
              <a:rPr lang="it-IT" sz="2400" dirty="0" err="1"/>
              <a:t>margins</a:t>
            </a:r>
            <a:r>
              <a:rPr lang="it-IT" sz="2400" dirty="0"/>
              <a:t>;) </a:t>
            </a:r>
            <a:r>
              <a:rPr lang="it-IT" sz="2400" b="1" dirty="0" err="1">
                <a:solidFill>
                  <a:srgbClr val="FF0000"/>
                </a:solidFill>
              </a:rPr>
              <a:t>Innovation</a:t>
            </a:r>
            <a:r>
              <a:rPr lang="it-IT" sz="2400" b="1" dirty="0">
                <a:solidFill>
                  <a:srgbClr val="FF0000"/>
                </a:solidFill>
              </a:rPr>
              <a:t> and </a:t>
            </a:r>
            <a:r>
              <a:rPr lang="it-IT" sz="2400" b="1" dirty="0" err="1">
                <a:solidFill>
                  <a:srgbClr val="FF0000"/>
                </a:solidFill>
              </a:rPr>
              <a:t>technology</a:t>
            </a:r>
            <a:r>
              <a:rPr lang="it-IT" sz="2400" b="1" dirty="0">
                <a:solidFill>
                  <a:srgbClr val="FF0000"/>
                </a:solidFill>
              </a:rPr>
              <a:t> </a:t>
            </a:r>
            <a:r>
              <a:rPr lang="it-IT" sz="2400" dirty="0"/>
              <a:t>(non </a:t>
            </a:r>
            <a:r>
              <a:rPr lang="it-IT" sz="2400" dirty="0" err="1"/>
              <a:t>price</a:t>
            </a:r>
            <a:r>
              <a:rPr lang="it-IT" sz="2400" dirty="0"/>
              <a:t> </a:t>
            </a:r>
            <a:r>
              <a:rPr lang="it-IT" sz="2400" dirty="0" err="1"/>
              <a:t>competitiveness</a:t>
            </a:r>
            <a:r>
              <a:rPr lang="it-IT" sz="2400" dirty="0"/>
              <a:t>); </a:t>
            </a:r>
            <a:r>
              <a:rPr lang="it-IT" sz="2400" b="1" dirty="0" err="1">
                <a:solidFill>
                  <a:srgbClr val="FF0000"/>
                </a:solidFill>
              </a:rPr>
              <a:t>firm</a:t>
            </a:r>
            <a:r>
              <a:rPr lang="it-IT" sz="2400" b="1" dirty="0">
                <a:solidFill>
                  <a:srgbClr val="FF0000"/>
                </a:solidFill>
              </a:rPr>
              <a:t> </a:t>
            </a:r>
            <a:r>
              <a:rPr lang="it-IT" sz="2400" b="1" dirty="0" err="1">
                <a:solidFill>
                  <a:srgbClr val="FF0000"/>
                </a:solidFill>
              </a:rPr>
              <a:t>dynamics</a:t>
            </a:r>
            <a:r>
              <a:rPr lang="it-IT" sz="2400" dirty="0"/>
              <a:t>; </a:t>
            </a:r>
            <a:r>
              <a:rPr lang="it-IT" sz="2400" b="1" dirty="0">
                <a:solidFill>
                  <a:srgbClr val="FF0000"/>
                </a:solidFill>
              </a:rPr>
              <a:t>Global </a:t>
            </a:r>
            <a:r>
              <a:rPr lang="it-IT" sz="2400" b="1" dirty="0" err="1">
                <a:solidFill>
                  <a:srgbClr val="FF0000"/>
                </a:solidFill>
              </a:rPr>
              <a:t>value</a:t>
            </a:r>
            <a:r>
              <a:rPr lang="it-IT" sz="2400" b="1" dirty="0">
                <a:solidFill>
                  <a:srgbClr val="FF0000"/>
                </a:solidFill>
              </a:rPr>
              <a:t> </a:t>
            </a:r>
            <a:r>
              <a:rPr lang="it-IT" sz="2400" b="1" dirty="0" err="1">
                <a:solidFill>
                  <a:srgbClr val="FF0000"/>
                </a:solidFill>
              </a:rPr>
              <a:t>chains</a:t>
            </a:r>
            <a:endParaRPr lang="it-IT" sz="2400" b="1" dirty="0">
              <a:solidFill>
                <a:srgbClr val="FF0000"/>
              </a:solidFill>
            </a:endParaRPr>
          </a:p>
        </p:txBody>
      </p:sp>
    </p:spTree>
    <p:extLst>
      <p:ext uri="{BB962C8B-B14F-4D97-AF65-F5344CB8AC3E}">
        <p14:creationId xmlns:p14="http://schemas.microsoft.com/office/powerpoint/2010/main" val="1255317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47730" y="274638"/>
            <a:ext cx="10320270" cy="1143000"/>
          </a:xfrm>
        </p:spPr>
        <p:txBody>
          <a:bodyPr>
            <a:normAutofit fontScale="90000"/>
          </a:bodyPr>
          <a:lstStyle/>
          <a:p>
            <a:r>
              <a:rPr lang="en-US" sz="4000" b="1" dirty="0"/>
              <a:t>Summary: Monopolistic Competition</a:t>
            </a:r>
            <a:br>
              <a:rPr lang="en-US" sz="4000" b="1" dirty="0"/>
            </a:br>
            <a:r>
              <a:rPr lang="en-US" sz="4000" b="1" dirty="0"/>
              <a:t>(New Trade Theory) in pills</a:t>
            </a:r>
          </a:p>
        </p:txBody>
      </p:sp>
      <p:sp>
        <p:nvSpPr>
          <p:cNvPr id="11267" name="Rectangle 3"/>
          <p:cNvSpPr>
            <a:spLocks noGrp="1" noChangeArrowheads="1"/>
          </p:cNvSpPr>
          <p:nvPr>
            <p:ph type="body" idx="1"/>
          </p:nvPr>
        </p:nvSpPr>
        <p:spPr>
          <a:xfrm>
            <a:off x="347730" y="1600201"/>
            <a:ext cx="11616743" cy="4525963"/>
          </a:xfrm>
        </p:spPr>
        <p:txBody>
          <a:bodyPr>
            <a:normAutofit lnSpcReduction="10000"/>
          </a:bodyPr>
          <a:lstStyle/>
          <a:p>
            <a:r>
              <a:rPr lang="en-US" altLang="en-US" b="1" dirty="0">
                <a:solidFill>
                  <a:srgbClr val="FF0000"/>
                </a:solidFill>
              </a:rPr>
              <a:t>Trade can result from increasing returns or economies of scale</a:t>
            </a:r>
            <a:r>
              <a:rPr lang="en-US" altLang="en-US" dirty="0"/>
              <a:t>, that is, from a tendency of unit costs to be lower at larger levels of output.</a:t>
            </a:r>
          </a:p>
          <a:p>
            <a:r>
              <a:rPr lang="en-US" altLang="en-US" b="1" dirty="0">
                <a:solidFill>
                  <a:srgbClr val="FF0000"/>
                </a:solidFill>
              </a:rPr>
              <a:t>Economies of scale can be internal or external</a:t>
            </a:r>
            <a:r>
              <a:rPr lang="en-US" altLang="en-US" dirty="0"/>
              <a:t>.</a:t>
            </a:r>
          </a:p>
          <a:p>
            <a:r>
              <a:rPr lang="en-US" altLang="en-US" dirty="0"/>
              <a:t>The presence of scale economies leads to a </a:t>
            </a:r>
            <a:r>
              <a:rPr lang="en-US" altLang="en-US" b="1" dirty="0">
                <a:solidFill>
                  <a:srgbClr val="FF0000"/>
                </a:solidFill>
              </a:rPr>
              <a:t>breakdown of perfect competition</a:t>
            </a:r>
            <a:r>
              <a:rPr lang="en-US" altLang="en-US" dirty="0"/>
              <a:t>. </a:t>
            </a:r>
          </a:p>
          <a:p>
            <a:r>
              <a:rPr lang="en-US" altLang="en-US" dirty="0"/>
              <a:t>Trade in the presence of economies of scale must be analyzed using models of imperfect competition</a:t>
            </a:r>
            <a:r>
              <a:rPr lang="en-US" altLang="en-US" dirty="0" smtClean="0"/>
              <a:t>. </a:t>
            </a:r>
            <a:r>
              <a:rPr lang="en-GB" dirty="0" smtClean="0"/>
              <a:t>Krugman (1979, 1980); </a:t>
            </a:r>
            <a:r>
              <a:rPr lang="en-US" dirty="0" err="1" smtClean="0"/>
              <a:t>Helpman</a:t>
            </a:r>
            <a:r>
              <a:rPr lang="en-US" dirty="0" smtClean="0"/>
              <a:t> and Krugman (1985) in HO trade models </a:t>
            </a:r>
          </a:p>
          <a:p>
            <a:pPr>
              <a:buFontTx/>
              <a:buNone/>
            </a:pPr>
            <a:r>
              <a:rPr lang="en-US" b="1" dirty="0" smtClean="0">
                <a:solidFill>
                  <a:srgbClr val="FF0000"/>
                </a:solidFill>
              </a:rPr>
              <a:t>Uses “love of variety” preferences</a:t>
            </a:r>
            <a:r>
              <a:rPr lang="en-US" dirty="0" smtClean="0">
                <a:solidFill>
                  <a:srgbClr val="FF0000"/>
                </a:solidFill>
              </a:rPr>
              <a:t> </a:t>
            </a:r>
            <a:r>
              <a:rPr lang="en-US" dirty="0" smtClean="0"/>
              <a:t>– e.g. Dixit-</a:t>
            </a:r>
            <a:r>
              <a:rPr lang="en-US" dirty="0" err="1" smtClean="0"/>
              <a:t>Stiglitz</a:t>
            </a:r>
            <a:r>
              <a:rPr lang="en-US" dirty="0" smtClean="0"/>
              <a:t> </a:t>
            </a:r>
          </a:p>
          <a:p>
            <a:pPr>
              <a:buFontTx/>
              <a:buNone/>
            </a:pPr>
            <a:r>
              <a:rPr lang="en-US" b="1" dirty="0" smtClean="0">
                <a:solidFill>
                  <a:srgbClr val="FF0000"/>
                </a:solidFill>
              </a:rPr>
              <a:t>Goods are differentiated by firm, while increasing returns at the firm level limit product variety</a:t>
            </a:r>
          </a:p>
        </p:txBody>
      </p:sp>
    </p:spTree>
    <p:extLst>
      <p:ext uri="{BB962C8B-B14F-4D97-AF65-F5344CB8AC3E}">
        <p14:creationId xmlns:p14="http://schemas.microsoft.com/office/powerpoint/2010/main" val="26196395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67508" y="152637"/>
            <a:ext cx="8784976" cy="828439"/>
          </a:xfrm>
        </p:spPr>
        <p:txBody>
          <a:bodyPr>
            <a:normAutofit fontScale="90000"/>
          </a:bodyPr>
          <a:lstStyle/>
          <a:p>
            <a:r>
              <a:rPr lang="it-IT" sz="3200" b="1" dirty="0" err="1">
                <a:solidFill>
                  <a:schemeClr val="tx2"/>
                </a:solidFill>
              </a:rPr>
              <a:t>Demand</a:t>
            </a:r>
            <a:r>
              <a:rPr lang="it-IT" sz="3200" b="1" dirty="0">
                <a:solidFill>
                  <a:schemeClr val="tx2"/>
                </a:solidFill>
              </a:rPr>
              <a:t> </a:t>
            </a:r>
            <a:r>
              <a:rPr lang="it-IT" sz="3200" b="1" dirty="0" err="1">
                <a:solidFill>
                  <a:schemeClr val="tx2"/>
                </a:solidFill>
              </a:rPr>
              <a:t>also</a:t>
            </a:r>
            <a:r>
              <a:rPr lang="it-IT" sz="3200" b="1" dirty="0">
                <a:solidFill>
                  <a:schemeClr val="tx2"/>
                </a:solidFill>
              </a:rPr>
              <a:t> </a:t>
            </a:r>
            <a:r>
              <a:rPr lang="it-IT" sz="3200" b="1" dirty="0" err="1">
                <a:solidFill>
                  <a:schemeClr val="tx2"/>
                </a:solidFill>
              </a:rPr>
              <a:t>matters</a:t>
            </a:r>
            <a:r>
              <a:rPr lang="it-IT" sz="3200" b="1" dirty="0">
                <a:solidFill>
                  <a:schemeClr val="tx2"/>
                </a:solidFill>
              </a:rPr>
              <a:t>..</a:t>
            </a:r>
            <a:br>
              <a:rPr lang="it-IT" sz="3200" b="1" dirty="0">
                <a:solidFill>
                  <a:schemeClr val="tx2"/>
                </a:solidFill>
              </a:rPr>
            </a:br>
            <a:r>
              <a:rPr lang="it-IT" sz="2400" b="1" dirty="0" err="1">
                <a:solidFill>
                  <a:schemeClr val="tx2"/>
                </a:solidFill>
              </a:rPr>
              <a:t>Different</a:t>
            </a:r>
            <a:r>
              <a:rPr lang="it-IT" sz="2400" b="1" dirty="0">
                <a:solidFill>
                  <a:schemeClr val="tx2"/>
                </a:solidFill>
              </a:rPr>
              <a:t> </a:t>
            </a:r>
            <a:r>
              <a:rPr lang="it-IT" sz="2400" b="1" dirty="0" err="1">
                <a:solidFill>
                  <a:schemeClr val="tx2"/>
                </a:solidFill>
              </a:rPr>
              <a:t>opportunities</a:t>
            </a:r>
            <a:r>
              <a:rPr lang="it-IT" sz="2400" b="1" dirty="0">
                <a:solidFill>
                  <a:schemeClr val="tx2"/>
                </a:solidFill>
              </a:rPr>
              <a:t> in </a:t>
            </a:r>
            <a:r>
              <a:rPr lang="it-IT" sz="2400" b="1" dirty="0" err="1">
                <a:solidFill>
                  <a:schemeClr val="tx2"/>
                </a:solidFill>
              </a:rPr>
              <a:t>different</a:t>
            </a:r>
            <a:r>
              <a:rPr lang="it-IT" sz="2400" b="1" dirty="0">
                <a:solidFill>
                  <a:schemeClr val="tx2"/>
                </a:solidFill>
              </a:rPr>
              <a:t> </a:t>
            </a:r>
            <a:r>
              <a:rPr lang="it-IT" sz="2400" b="1" dirty="0" err="1">
                <a:solidFill>
                  <a:schemeClr val="tx2"/>
                </a:solidFill>
              </a:rPr>
              <a:t>areas</a:t>
            </a:r>
            <a:r>
              <a:rPr lang="it-IT" sz="2400" b="1" dirty="0">
                <a:solidFill>
                  <a:schemeClr val="tx2"/>
                </a:solidFill>
              </a:rPr>
              <a:t>, 2016-2017 (</a:t>
            </a:r>
            <a:r>
              <a:rPr lang="it-IT" sz="2400" b="1" dirty="0" err="1">
                <a:solidFill>
                  <a:schemeClr val="tx2"/>
                </a:solidFill>
              </a:rPr>
              <a:t>estimates</a:t>
            </a:r>
            <a:r>
              <a:rPr lang="it-IT" sz="2400" b="1" dirty="0">
                <a:solidFill>
                  <a:schemeClr val="tx2"/>
                </a:solidFill>
              </a:rPr>
              <a:t>, </a:t>
            </a:r>
            <a:r>
              <a:rPr lang="it-IT" sz="2400" b="1" dirty="0" err="1">
                <a:solidFill>
                  <a:schemeClr val="tx2"/>
                </a:solidFill>
              </a:rPr>
              <a:t>prometeia</a:t>
            </a:r>
            <a:r>
              <a:rPr lang="it-IT" sz="2400" b="1" dirty="0">
                <a:solidFill>
                  <a:schemeClr val="tx2"/>
                </a:solidFill>
              </a:rPr>
              <a:t>)</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1268760"/>
            <a:ext cx="9083888" cy="536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e 2"/>
          <p:cNvSpPr/>
          <p:nvPr/>
        </p:nvSpPr>
        <p:spPr bwMode="auto">
          <a:xfrm>
            <a:off x="7683388" y="1628800"/>
            <a:ext cx="648072" cy="288032"/>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it-IT">
              <a:latin typeface="Arial" charset="0"/>
              <a:cs typeface="Arial" charset="0"/>
            </a:endParaRPr>
          </a:p>
        </p:txBody>
      </p:sp>
      <p:sp>
        <p:nvSpPr>
          <p:cNvPr id="5" name="Ovale 4"/>
          <p:cNvSpPr/>
          <p:nvPr/>
        </p:nvSpPr>
        <p:spPr bwMode="auto">
          <a:xfrm>
            <a:off x="9876420" y="1971676"/>
            <a:ext cx="648072" cy="345033"/>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it-IT">
              <a:latin typeface="Arial" charset="0"/>
              <a:cs typeface="Arial" charset="0"/>
            </a:endParaRPr>
          </a:p>
        </p:txBody>
      </p:sp>
      <p:sp>
        <p:nvSpPr>
          <p:cNvPr id="6" name="Ovale 5"/>
          <p:cNvSpPr/>
          <p:nvPr/>
        </p:nvSpPr>
        <p:spPr bwMode="auto">
          <a:xfrm>
            <a:off x="7680287" y="1925216"/>
            <a:ext cx="648072" cy="288032"/>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it-IT">
              <a:latin typeface="Arial" charset="0"/>
              <a:cs typeface="Arial" charset="0"/>
            </a:endParaRPr>
          </a:p>
        </p:txBody>
      </p:sp>
    </p:spTree>
    <p:extLst>
      <p:ext uri="{BB962C8B-B14F-4D97-AF65-F5344CB8AC3E}">
        <p14:creationId xmlns:p14="http://schemas.microsoft.com/office/powerpoint/2010/main" val="305104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3513" y="332657"/>
            <a:ext cx="8569201" cy="828439"/>
          </a:xfrm>
        </p:spPr>
        <p:txBody>
          <a:bodyPr>
            <a:normAutofit fontScale="90000"/>
          </a:bodyPr>
          <a:lstStyle/>
          <a:p>
            <a:r>
              <a:rPr lang="it-IT" dirty="0" err="1" smtClean="0">
                <a:solidFill>
                  <a:schemeClr val="tx2"/>
                </a:solidFill>
              </a:rPr>
              <a:t>It</a:t>
            </a:r>
            <a:r>
              <a:rPr lang="it-IT" dirty="0" smtClean="0">
                <a:solidFill>
                  <a:schemeClr val="tx2"/>
                </a:solidFill>
              </a:rPr>
              <a:t> </a:t>
            </a:r>
            <a:r>
              <a:rPr lang="it-IT" dirty="0" err="1" smtClean="0">
                <a:solidFill>
                  <a:schemeClr val="tx2"/>
                </a:solidFill>
              </a:rPr>
              <a:t>would</a:t>
            </a:r>
            <a:r>
              <a:rPr lang="it-IT" dirty="0" smtClean="0">
                <a:solidFill>
                  <a:schemeClr val="tx2"/>
                </a:solidFill>
              </a:rPr>
              <a:t> be </a:t>
            </a:r>
            <a:r>
              <a:rPr lang="it-IT" dirty="0" err="1" smtClean="0">
                <a:solidFill>
                  <a:schemeClr val="tx2"/>
                </a:solidFill>
              </a:rPr>
              <a:t>important</a:t>
            </a:r>
            <a:r>
              <a:rPr lang="it-IT" dirty="0" smtClean="0">
                <a:solidFill>
                  <a:schemeClr val="tx2"/>
                </a:solidFill>
              </a:rPr>
              <a:t> for </a:t>
            </a:r>
            <a:r>
              <a:rPr lang="it-IT" dirty="0" err="1" smtClean="0">
                <a:solidFill>
                  <a:schemeClr val="tx2"/>
                </a:solidFill>
              </a:rPr>
              <a:t>SMEs</a:t>
            </a:r>
            <a:r>
              <a:rPr lang="it-IT" dirty="0" smtClean="0">
                <a:solidFill>
                  <a:schemeClr val="tx2"/>
                </a:solidFill>
              </a:rPr>
              <a:t> to </a:t>
            </a:r>
            <a:r>
              <a:rPr lang="it-IT" dirty="0" err="1" smtClean="0">
                <a:solidFill>
                  <a:schemeClr val="tx2"/>
                </a:solidFill>
              </a:rPr>
              <a:t>know</a:t>
            </a:r>
            <a:r>
              <a:rPr lang="it-IT" dirty="0" smtClean="0">
                <a:solidFill>
                  <a:schemeClr val="tx2"/>
                </a:solidFill>
              </a:rPr>
              <a:t> </a:t>
            </a:r>
            <a:r>
              <a:rPr lang="it-IT" dirty="0" err="1" smtClean="0">
                <a:solidFill>
                  <a:schemeClr val="tx2"/>
                </a:solidFill>
              </a:rPr>
              <a:t>who</a:t>
            </a:r>
            <a:r>
              <a:rPr lang="it-IT" dirty="0" smtClean="0">
                <a:solidFill>
                  <a:schemeClr val="tx2"/>
                </a:solidFill>
              </a:rPr>
              <a:t> are the competitors</a:t>
            </a:r>
            <a:endParaRPr lang="it-IT" dirty="0">
              <a:solidFill>
                <a:schemeClr val="tx2"/>
              </a:solidFill>
            </a:endParaRPr>
          </a:p>
        </p:txBody>
      </p:sp>
      <p:sp>
        <p:nvSpPr>
          <p:cNvPr id="3" name="Segnaposto contenuto 2"/>
          <p:cNvSpPr>
            <a:spLocks noGrp="1"/>
          </p:cNvSpPr>
          <p:nvPr>
            <p:ph idx="1"/>
          </p:nvPr>
        </p:nvSpPr>
        <p:spPr/>
        <p:txBody>
          <a:bodyPr/>
          <a:lstStyle/>
          <a:p>
            <a:r>
              <a:rPr lang="it-IT" dirty="0" smtClean="0"/>
              <a:t>Data for </a:t>
            </a:r>
            <a:r>
              <a:rPr lang="it-IT" dirty="0" err="1" smtClean="0"/>
              <a:t>this</a:t>
            </a:r>
            <a:r>
              <a:rPr lang="it-IT" dirty="0" smtClean="0"/>
              <a:t> are </a:t>
            </a:r>
            <a:r>
              <a:rPr lang="it-IT" dirty="0" err="1" smtClean="0"/>
              <a:t>difficult</a:t>
            </a:r>
            <a:r>
              <a:rPr lang="it-IT" dirty="0" smtClean="0"/>
              <a:t> </a:t>
            </a:r>
            <a:r>
              <a:rPr lang="it-IT" dirty="0" err="1" smtClean="0"/>
              <a:t>to</a:t>
            </a:r>
            <a:r>
              <a:rPr lang="it-IT" dirty="0" smtClean="0"/>
              <a:t> </a:t>
            </a:r>
            <a:r>
              <a:rPr lang="it-IT" dirty="0" err="1" smtClean="0"/>
              <a:t>find</a:t>
            </a:r>
            <a:endParaRPr lang="it-IT" dirty="0" smtClean="0"/>
          </a:p>
          <a:p>
            <a:endParaRPr lang="it-IT" dirty="0" smtClean="0"/>
          </a:p>
          <a:p>
            <a:r>
              <a:rPr lang="it-IT" dirty="0" smtClean="0"/>
              <a:t>In </a:t>
            </a:r>
            <a:r>
              <a:rPr lang="it-IT" dirty="0" err="1" smtClean="0"/>
              <a:t>Italy</a:t>
            </a:r>
            <a:r>
              <a:rPr lang="it-IT" dirty="0" smtClean="0"/>
              <a:t> model ICE-</a:t>
            </a:r>
            <a:r>
              <a:rPr lang="it-IT" dirty="0" err="1" smtClean="0"/>
              <a:t>Prometeia</a:t>
            </a:r>
            <a:r>
              <a:rPr lang="it-IT" dirty="0" smtClean="0"/>
              <a:t> </a:t>
            </a:r>
            <a:r>
              <a:rPr lang="it-IT" dirty="0" err="1" smtClean="0"/>
              <a:t>does</a:t>
            </a:r>
            <a:r>
              <a:rPr lang="it-IT" dirty="0" smtClean="0"/>
              <a:t> </a:t>
            </a:r>
            <a:r>
              <a:rPr lang="it-IT" dirty="0" err="1" smtClean="0"/>
              <a:t>this</a:t>
            </a:r>
            <a:r>
              <a:rPr lang="it-IT" dirty="0" smtClean="0"/>
              <a:t> (and </a:t>
            </a:r>
            <a:r>
              <a:rPr lang="it-IT" dirty="0" err="1" smtClean="0"/>
              <a:t>could</a:t>
            </a:r>
            <a:r>
              <a:rPr lang="it-IT" dirty="0" smtClean="0"/>
              <a:t> be </a:t>
            </a:r>
            <a:r>
              <a:rPr lang="it-IT" dirty="0" err="1" smtClean="0"/>
              <a:t>possibly</a:t>
            </a:r>
            <a:r>
              <a:rPr lang="it-IT" dirty="0" smtClean="0"/>
              <a:t> </a:t>
            </a:r>
            <a:r>
              <a:rPr lang="it-IT" dirty="0" err="1" smtClean="0"/>
              <a:t>used</a:t>
            </a:r>
            <a:r>
              <a:rPr lang="it-IT" dirty="0" smtClean="0"/>
              <a:t>).</a:t>
            </a:r>
            <a:endParaRPr lang="it-IT" dirty="0"/>
          </a:p>
        </p:txBody>
      </p:sp>
    </p:spTree>
    <p:extLst>
      <p:ext uri="{BB962C8B-B14F-4D97-AF65-F5344CB8AC3E}">
        <p14:creationId xmlns:p14="http://schemas.microsoft.com/office/powerpoint/2010/main" val="74136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GB"/>
              <a:t>Competitiveness indicators</a:t>
            </a:r>
          </a:p>
        </p:txBody>
      </p:sp>
      <p:sp>
        <p:nvSpPr>
          <p:cNvPr id="202755" name="Rectangle 3"/>
          <p:cNvSpPr>
            <a:spLocks noGrp="1" noChangeArrowheads="1"/>
          </p:cNvSpPr>
          <p:nvPr>
            <p:ph type="body" idx="1"/>
          </p:nvPr>
        </p:nvSpPr>
        <p:spPr/>
        <p:txBody>
          <a:bodyPr>
            <a:normAutofit lnSpcReduction="10000"/>
          </a:bodyPr>
          <a:lstStyle/>
          <a:p>
            <a:r>
              <a:rPr lang="en-GB" dirty="0"/>
              <a:t>The real effective exchange rate</a:t>
            </a:r>
          </a:p>
          <a:p>
            <a:pPr>
              <a:buFont typeface="Wingdings" pitchFamily="2" charset="2"/>
              <a:buNone/>
            </a:pPr>
            <a:r>
              <a:rPr lang="en-GB" dirty="0"/>
              <a:t>	</a:t>
            </a:r>
            <a:r>
              <a:rPr lang="en-GB" i="1" dirty="0"/>
              <a:t>q = E </a:t>
            </a:r>
            <a:r>
              <a:rPr lang="en-GB" i="1" dirty="0">
                <a:sym typeface="Symbol" pitchFamily="18" charset="2"/>
              </a:rPr>
              <a:t> </a:t>
            </a:r>
            <a:r>
              <a:rPr lang="en-GB" i="1" dirty="0"/>
              <a:t>P / P*</a:t>
            </a:r>
          </a:p>
          <a:p>
            <a:pPr>
              <a:buFont typeface="Wingdings" pitchFamily="2" charset="2"/>
              <a:buNone/>
            </a:pPr>
            <a:r>
              <a:rPr lang="en-GB" i="1" dirty="0"/>
              <a:t>	</a:t>
            </a:r>
          </a:p>
          <a:p>
            <a:pPr>
              <a:buFont typeface="Wingdings" pitchFamily="2" charset="2"/>
              <a:buNone/>
            </a:pPr>
            <a:r>
              <a:rPr lang="en-GB" i="1" dirty="0"/>
              <a:t>where:	</a:t>
            </a:r>
          </a:p>
          <a:p>
            <a:pPr>
              <a:buFont typeface="Wingdings" pitchFamily="2" charset="2"/>
              <a:buNone/>
            </a:pPr>
            <a:r>
              <a:rPr lang="en-GB" i="1" dirty="0"/>
              <a:t>	E = nominal effective exchange rate </a:t>
            </a:r>
          </a:p>
          <a:p>
            <a:pPr>
              <a:buFont typeface="Wingdings" pitchFamily="2" charset="2"/>
              <a:buNone/>
            </a:pPr>
            <a:r>
              <a:rPr lang="en-GB" i="1" dirty="0"/>
              <a:t>		(foreign currency per unit of domestic </a:t>
            </a:r>
          </a:p>
          <a:p>
            <a:pPr>
              <a:buFont typeface="Wingdings" pitchFamily="2" charset="2"/>
              <a:buNone/>
            </a:pPr>
            <a:r>
              <a:rPr lang="en-GB" i="1" dirty="0"/>
              <a:t>		currency)</a:t>
            </a:r>
          </a:p>
          <a:p>
            <a:pPr>
              <a:buFont typeface="Wingdings" pitchFamily="2" charset="2"/>
              <a:buNone/>
            </a:pPr>
            <a:r>
              <a:rPr lang="en-GB" i="1" dirty="0"/>
              <a:t>	P = index of domestic prices</a:t>
            </a:r>
          </a:p>
          <a:p>
            <a:pPr>
              <a:buFont typeface="Wingdings" pitchFamily="2" charset="2"/>
              <a:buNone/>
            </a:pPr>
            <a:r>
              <a:rPr lang="en-GB" i="1" dirty="0"/>
              <a:t>	P* = index of foreign prices</a:t>
            </a:r>
            <a:endParaRPr lang="en-GB" dirty="0"/>
          </a:p>
        </p:txBody>
      </p:sp>
    </p:spTree>
    <p:extLst>
      <p:ext uri="{BB962C8B-B14F-4D97-AF65-F5344CB8AC3E}">
        <p14:creationId xmlns:p14="http://schemas.microsoft.com/office/powerpoint/2010/main" val="3452134881"/>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2" cstate="print"/>
          <a:srcRect/>
          <a:stretch>
            <a:fillRect/>
          </a:stretch>
        </p:blipFill>
        <p:spPr bwMode="auto">
          <a:xfrm>
            <a:off x="1139825" y="19050"/>
            <a:ext cx="9912350" cy="6827838"/>
          </a:xfrm>
          <a:prstGeom prst="rect">
            <a:avLst/>
          </a:prstGeom>
          <a:noFill/>
          <a:ln w="9525">
            <a:noFill/>
            <a:miter lim="800000"/>
            <a:headEnd/>
            <a:tailEnd/>
          </a:ln>
        </p:spPr>
      </p:pic>
    </p:spTree>
    <p:extLst>
      <p:ext uri="{BB962C8B-B14F-4D97-AF65-F5344CB8AC3E}">
        <p14:creationId xmlns:p14="http://schemas.microsoft.com/office/powerpoint/2010/main" val="190590268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4" name="Picture 2" descr="http://mediaserver.fxstreet.com/Reports/76687f97-3724-463b-9086-8fcb2d8bfa22/Outside3_20090901062401.jpg">
            <a:hlinkClick r:id="rId2"/>
          </p:cNvPr>
          <p:cNvPicPr>
            <a:picLocks noChangeAspect="1" noChangeArrowheads="1"/>
          </p:cNvPicPr>
          <p:nvPr/>
        </p:nvPicPr>
        <p:blipFill>
          <a:blip r:embed="rId3" cstate="print"/>
          <a:srcRect/>
          <a:stretch>
            <a:fillRect/>
          </a:stretch>
        </p:blipFill>
        <p:spPr bwMode="auto">
          <a:xfrm>
            <a:off x="2238348" y="1071547"/>
            <a:ext cx="7731178" cy="5352355"/>
          </a:xfrm>
          <a:prstGeom prst="rect">
            <a:avLst/>
          </a:prstGeom>
          <a:noFill/>
        </p:spPr>
      </p:pic>
    </p:spTree>
    <p:extLst>
      <p:ext uri="{BB962C8B-B14F-4D97-AF65-F5344CB8AC3E}">
        <p14:creationId xmlns:p14="http://schemas.microsoft.com/office/powerpoint/2010/main" val="14679717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mtClean="0"/>
              <a:t>Competitiveness: changes in RER</a:t>
            </a:r>
          </a:p>
        </p:txBody>
      </p:sp>
      <p:sp>
        <p:nvSpPr>
          <p:cNvPr id="36867" name="Rectangle 3"/>
          <p:cNvSpPr>
            <a:spLocks noGrp="1"/>
          </p:cNvSpPr>
          <p:nvPr>
            <p:ph type="body" idx="1"/>
          </p:nvPr>
        </p:nvSpPr>
        <p:spPr>
          <a:xfrm>
            <a:off x="1981200" y="1214439"/>
            <a:ext cx="8229600" cy="4911725"/>
          </a:xfrm>
        </p:spPr>
        <p:txBody>
          <a:bodyPr/>
          <a:lstStyle/>
          <a:p>
            <a:pPr>
              <a:buFont typeface="Arial" pitchFamily="34" charset="0"/>
              <a:buNone/>
            </a:pPr>
            <a:r>
              <a:rPr lang="en-US" smtClean="0"/>
              <a:t>An increase is a loss of competitivenness</a:t>
            </a:r>
          </a:p>
        </p:txBody>
      </p:sp>
      <p:pic>
        <p:nvPicPr>
          <p:cNvPr id="36868" name="Picture 2"/>
          <p:cNvPicPr>
            <a:picLocks noChangeAspect="1" noChangeArrowheads="1"/>
          </p:cNvPicPr>
          <p:nvPr/>
        </p:nvPicPr>
        <p:blipFill>
          <a:blip r:embed="rId3" cstate="print"/>
          <a:srcRect/>
          <a:stretch>
            <a:fillRect/>
          </a:stretch>
        </p:blipFill>
        <p:spPr bwMode="auto">
          <a:xfrm>
            <a:off x="1809750" y="2000251"/>
            <a:ext cx="9258300" cy="4143375"/>
          </a:xfrm>
          <a:prstGeom prst="rect">
            <a:avLst/>
          </a:prstGeom>
          <a:noFill/>
          <a:ln w="9525">
            <a:noFill/>
            <a:miter lim="800000"/>
            <a:headEnd/>
            <a:tailEnd/>
          </a:ln>
        </p:spPr>
      </p:pic>
    </p:spTree>
    <p:extLst>
      <p:ext uri="{BB962C8B-B14F-4D97-AF65-F5344CB8AC3E}">
        <p14:creationId xmlns:p14="http://schemas.microsoft.com/office/powerpoint/2010/main" val="17561878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85" y="404664"/>
            <a:ext cx="7401009"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Rectangle 7"/>
          <p:cNvSpPr>
            <a:spLocks noChangeArrowheads="1"/>
          </p:cNvSpPr>
          <p:nvPr/>
        </p:nvSpPr>
        <p:spPr bwMode="auto">
          <a:xfrm>
            <a:off x="2438401" y="6491288"/>
            <a:ext cx="53097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a:t>Source: The Global Competitiveness Report 2012-2013</a:t>
            </a:r>
          </a:p>
        </p:txBody>
      </p:sp>
      <p:sp>
        <p:nvSpPr>
          <p:cNvPr id="4" name="Rettangolo 3"/>
          <p:cNvSpPr/>
          <p:nvPr/>
        </p:nvSpPr>
        <p:spPr>
          <a:xfrm>
            <a:off x="3287688" y="908720"/>
            <a:ext cx="29523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3287688" y="2852936"/>
            <a:ext cx="25202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287688" y="5085184"/>
            <a:ext cx="25922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93222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
            <a:ext cx="6858000" cy="637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Rectangle 5"/>
          <p:cNvSpPr>
            <a:spLocks noChangeArrowheads="1"/>
          </p:cNvSpPr>
          <p:nvPr/>
        </p:nvSpPr>
        <p:spPr bwMode="auto">
          <a:xfrm>
            <a:off x="2362201" y="6491288"/>
            <a:ext cx="53097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a:t>Source: The Global Competitiveness Report 2012-2013</a:t>
            </a:r>
          </a:p>
        </p:txBody>
      </p:sp>
      <p:sp>
        <p:nvSpPr>
          <p:cNvPr id="4" name="Rettangolo 3"/>
          <p:cNvSpPr/>
          <p:nvPr/>
        </p:nvSpPr>
        <p:spPr>
          <a:xfrm>
            <a:off x="2927648" y="548680"/>
            <a:ext cx="24482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927648" y="1412776"/>
            <a:ext cx="309634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927648" y="2780928"/>
            <a:ext cx="25922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927648" y="5301208"/>
            <a:ext cx="25922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40833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6062" y="365125"/>
            <a:ext cx="11147738" cy="755337"/>
          </a:xfrm>
        </p:spPr>
        <p:txBody>
          <a:bodyPr>
            <a:normAutofit/>
          </a:bodyPr>
          <a:lstStyle/>
          <a:p>
            <a:r>
              <a:rPr lang="en-US" b="1" dirty="0" smtClean="0"/>
              <a:t>Summary: New </a:t>
            </a:r>
            <a:r>
              <a:rPr lang="en-US" b="1" dirty="0"/>
              <a:t>Trade </a:t>
            </a:r>
            <a:r>
              <a:rPr lang="en-US" b="1" dirty="0" smtClean="0"/>
              <a:t>Theory </a:t>
            </a:r>
            <a:r>
              <a:rPr lang="en-US" b="1" dirty="0"/>
              <a:t>in pills</a:t>
            </a:r>
            <a:endParaRPr lang="en-GB" dirty="0"/>
          </a:p>
        </p:txBody>
      </p:sp>
      <p:sp>
        <p:nvSpPr>
          <p:cNvPr id="3" name="Segnaposto contenuto 2"/>
          <p:cNvSpPr>
            <a:spLocks noGrp="1"/>
          </p:cNvSpPr>
          <p:nvPr>
            <p:ph idx="1"/>
          </p:nvPr>
        </p:nvSpPr>
        <p:spPr>
          <a:xfrm>
            <a:off x="347730" y="1223493"/>
            <a:ext cx="11006070" cy="4953470"/>
          </a:xfrm>
        </p:spPr>
        <p:txBody>
          <a:bodyPr>
            <a:normAutofit lnSpcReduction="10000"/>
          </a:bodyPr>
          <a:lstStyle/>
          <a:p>
            <a:r>
              <a:rPr lang="en-US" altLang="en-US" dirty="0"/>
              <a:t>In monopolistic competition, an industry contains a number of firms producing differentiated products.</a:t>
            </a:r>
          </a:p>
          <a:p>
            <a:r>
              <a:rPr lang="en-US" altLang="en-US" b="1" dirty="0" err="1">
                <a:solidFill>
                  <a:srgbClr val="FF0000"/>
                </a:solidFill>
              </a:rPr>
              <a:t>Intraindustry</a:t>
            </a:r>
            <a:r>
              <a:rPr lang="en-US" altLang="en-US" b="1" dirty="0">
                <a:solidFill>
                  <a:srgbClr val="FF0000"/>
                </a:solidFill>
              </a:rPr>
              <a:t> trade benefits consumers through greater product variety and lower prices</a:t>
            </a:r>
            <a:r>
              <a:rPr lang="en-US" altLang="en-US" dirty="0"/>
              <a:t>.</a:t>
            </a:r>
          </a:p>
          <a:p>
            <a:r>
              <a:rPr lang="en-US" altLang="en-US" dirty="0"/>
              <a:t>In general, trade may be divided into two kinds:</a:t>
            </a:r>
          </a:p>
          <a:p>
            <a:pPr lvl="1"/>
            <a:r>
              <a:rPr lang="en-US" altLang="en-US" dirty="0"/>
              <a:t>Two-way trade in differentiated products within an industry (</a:t>
            </a:r>
            <a:r>
              <a:rPr lang="en-US" altLang="en-US" dirty="0" err="1"/>
              <a:t>intraindustry</a:t>
            </a:r>
            <a:r>
              <a:rPr lang="en-US" altLang="en-US" dirty="0"/>
              <a:t> trade).</a:t>
            </a:r>
          </a:p>
          <a:p>
            <a:pPr lvl="1"/>
            <a:r>
              <a:rPr lang="en-US" altLang="en-US" dirty="0"/>
              <a:t>Trade in which the products of one industry are exchanged for products of another (interindustry trade).</a:t>
            </a:r>
          </a:p>
          <a:p>
            <a:r>
              <a:rPr lang="en-US" altLang="en-US" dirty="0"/>
              <a:t>External economies give an important role to history and accident in determining the pattern of international trade.</a:t>
            </a:r>
          </a:p>
          <a:p>
            <a:r>
              <a:rPr lang="en-US" altLang="en-US" dirty="0"/>
              <a:t>When external economies are important, countries can conceivably lose from trade.</a:t>
            </a:r>
          </a:p>
          <a:p>
            <a:endParaRPr lang="en-GB" dirty="0"/>
          </a:p>
        </p:txBody>
      </p:sp>
    </p:spTree>
    <p:extLst>
      <p:ext uri="{BB962C8B-B14F-4D97-AF65-F5344CB8AC3E}">
        <p14:creationId xmlns:p14="http://schemas.microsoft.com/office/powerpoint/2010/main" val="287504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3918</Words>
  <Application>Microsoft Office PowerPoint</Application>
  <PresentationFormat>Widescreen</PresentationFormat>
  <Paragraphs>655</Paragraphs>
  <Slides>87</Slides>
  <Notes>16</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87</vt:i4>
      </vt:variant>
    </vt:vector>
  </HeadingPairs>
  <TitlesOfParts>
    <vt:vector size="100" baseType="lpstr">
      <vt:lpstr>맑은 고딕</vt:lpstr>
      <vt:lpstr>MS PGothic</vt:lpstr>
      <vt:lpstr>宋体</vt:lpstr>
      <vt:lpstr>Arial</vt:lpstr>
      <vt:lpstr>Calibri</vt:lpstr>
      <vt:lpstr>Calibri Light</vt:lpstr>
      <vt:lpstr>굴림</vt:lpstr>
      <vt:lpstr>Symbol</vt:lpstr>
      <vt:lpstr>Times New Roman</vt:lpstr>
      <vt:lpstr>Verdana</vt:lpstr>
      <vt:lpstr>Wingdings</vt:lpstr>
      <vt:lpstr>Tema di Office</vt:lpstr>
      <vt:lpstr>Equation</vt:lpstr>
      <vt:lpstr>Lecture 6 Gravity model</vt:lpstr>
      <vt:lpstr>Outline</vt:lpstr>
      <vt:lpstr>Summary: Ricardian Model in pills</vt:lpstr>
      <vt:lpstr>The H-O model in pills, 1</vt:lpstr>
      <vt:lpstr>The H-O model in pills, 1</vt:lpstr>
      <vt:lpstr>The Leontief Paradox</vt:lpstr>
      <vt:lpstr>The Leontief Paradox</vt:lpstr>
      <vt:lpstr>Summary: Monopolistic Competition (New Trade Theory) in pills</vt:lpstr>
      <vt:lpstr>Summary: New Trade Theory in pills</vt:lpstr>
      <vt:lpstr>Gravity in pills</vt:lpstr>
      <vt:lpstr>90% of world trade is by sea; Shipping Routes</vt:lpstr>
      <vt:lpstr>Suez Channel, 1869, huge cut in costs, recently the channel has been doubled (2015)</vt:lpstr>
      <vt:lpstr>Panama Channel, 1914</vt:lpstr>
      <vt:lpstr>If channels/infrastructures trigger trade by sea, Pirates discourge it…</vt:lpstr>
      <vt:lpstr>Seaports are a physical manifestation of the global trade of goods</vt:lpstr>
      <vt:lpstr>Shanghai</vt:lpstr>
      <vt:lpstr>Cost of trade decreased</vt:lpstr>
      <vt:lpstr>Increase role for containers</vt:lpstr>
      <vt:lpstr>Containers, increase in less than 50 years</vt:lpstr>
      <vt:lpstr>Presentazione standard di PowerPoint</vt:lpstr>
      <vt:lpstr>Presentazione standard di PowerPoint</vt:lpstr>
      <vt:lpstr>Who trades with whom? The gravity model</vt:lpstr>
      <vt:lpstr>The gravity model</vt:lpstr>
      <vt:lpstr>The gravity model</vt:lpstr>
      <vt:lpstr>The gravity model</vt:lpstr>
      <vt:lpstr>From Newton…</vt:lpstr>
      <vt:lpstr>To today’s Economists….</vt:lpstr>
      <vt:lpstr>Estimation of the Gravity Equation</vt:lpstr>
      <vt:lpstr>The Role of economic mass</vt:lpstr>
      <vt:lpstr>The role of distance</vt:lpstr>
      <vt:lpstr>Distance and trade costs</vt:lpstr>
      <vt:lpstr>Size Matters: The Gravity Model (cont.)</vt:lpstr>
      <vt:lpstr>“The gravity model”</vt:lpstr>
      <vt:lpstr>The gravity model</vt:lpstr>
      <vt:lpstr>The gravity model</vt:lpstr>
      <vt:lpstr>The gravity model</vt:lpstr>
      <vt:lpstr>The border effect</vt:lpstr>
      <vt:lpstr>The border effect</vt:lpstr>
      <vt:lpstr>Presentazione standard di PowerPoint</vt:lpstr>
      <vt:lpstr>The border effect</vt:lpstr>
      <vt:lpstr>The border effect</vt:lpstr>
      <vt:lpstr>Presentazione standard di PowerPoint</vt:lpstr>
      <vt:lpstr>Extra readings</vt:lpstr>
      <vt:lpstr>More on gravity models</vt:lpstr>
      <vt:lpstr>Estimated gravity equation ...</vt:lpstr>
      <vt:lpstr>Estimated gravity equation ...Normal Trade</vt:lpstr>
      <vt:lpstr>“Augmenting” the gravity equations</vt:lpstr>
      <vt:lpstr> “Augmenting” gravity model</vt:lpstr>
      <vt:lpstr> “Augmenting” gravity model</vt:lpstr>
      <vt:lpstr>Weak points of the Gravity Model</vt:lpstr>
      <vt:lpstr>The concept of a country’s competitiveness is often associated with its trade performance….</vt:lpstr>
      <vt:lpstr>Competitiveness is a multifacet concept </vt:lpstr>
      <vt:lpstr>Demand also matters.. Different opportunities in different areas, 2016-2017 (estimates, prometeia)</vt:lpstr>
      <vt:lpstr>It would be important for SMEs to know who are the competitors</vt:lpstr>
      <vt:lpstr>Competitiveness indicators</vt:lpstr>
      <vt:lpstr>Presentazione standard di PowerPoint</vt:lpstr>
      <vt:lpstr>Presentazione standard di PowerPoint</vt:lpstr>
      <vt:lpstr>Competitiveness: changes in RER</vt:lpstr>
      <vt:lpstr>Globalization index</vt:lpstr>
      <vt:lpstr> Some Global Ranking:</vt:lpstr>
      <vt:lpstr>The Global Competitiveness Report</vt:lpstr>
      <vt:lpstr>The Global Competitiveness Index  The Framework</vt:lpstr>
      <vt:lpstr>The Global Competitiveness Index 2010  Top20 and selected economies ranking</vt:lpstr>
      <vt:lpstr>The Global Competitiveness Index Canada comparison with France</vt:lpstr>
      <vt:lpstr>The Global Competitiveness Index Canada comparison with United Kingdom</vt:lpstr>
      <vt:lpstr>The Global Competitiveness Index Canada comparison with developed countries: United States</vt:lpstr>
      <vt:lpstr>Presentazione standard di PowerPoint</vt:lpstr>
      <vt:lpstr>Presentazione standard di PowerPoint</vt:lpstr>
      <vt:lpstr>Presentazione standard di PowerPoint</vt:lpstr>
      <vt:lpstr>Global Competitiveness Index 2010-2011 Most problematic factors for doing business in Canada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Selected Definitions of competitiveness</vt:lpstr>
      <vt:lpstr>The concept of a country’s competitiveness is often associated with its trade performance….</vt:lpstr>
      <vt:lpstr>Competitiveness is a multifacet concept </vt:lpstr>
      <vt:lpstr>Demand also matters.. Different opportunities in different areas, 2016-2017 (estimates, prometeia)</vt:lpstr>
      <vt:lpstr>It would be important for SMEs to know who are the competitors</vt:lpstr>
      <vt:lpstr>Competitiveness indicators</vt:lpstr>
      <vt:lpstr>Presentazione standard di PowerPoint</vt:lpstr>
      <vt:lpstr>Presentazione standard di PowerPoint</vt:lpstr>
      <vt:lpstr>Competitiveness: changes in RER</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GiorgiaG</dc:creator>
  <cp:lastModifiedBy>GiorgiaG</cp:lastModifiedBy>
  <cp:revision>23</cp:revision>
  <dcterms:created xsi:type="dcterms:W3CDTF">2018-09-26T12:45:33Z</dcterms:created>
  <dcterms:modified xsi:type="dcterms:W3CDTF">2019-10-03T16:09:46Z</dcterms:modified>
</cp:coreProperties>
</file>