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3" r:id="rId7"/>
    <p:sldId id="265" r:id="rId8"/>
    <p:sldId id="260" r:id="rId9"/>
    <p:sldId id="261" r:id="rId10"/>
    <p:sldId id="267" r:id="rId11"/>
    <p:sldId id="281" r:id="rId12"/>
    <p:sldId id="264" r:id="rId13"/>
    <p:sldId id="266" r:id="rId14"/>
    <p:sldId id="268" r:id="rId15"/>
    <p:sldId id="269" r:id="rId16"/>
    <p:sldId id="270" r:id="rId17"/>
    <p:sldId id="271" r:id="rId18"/>
    <p:sldId id="277" r:id="rId19"/>
    <p:sldId id="272" r:id="rId20"/>
    <p:sldId id="273" r:id="rId21"/>
    <p:sldId id="275" r:id="rId22"/>
    <p:sldId id="274" r:id="rId23"/>
    <p:sldId id="276" r:id="rId24"/>
    <p:sldId id="279" r:id="rId25"/>
    <p:sldId id="278" r:id="rId26"/>
    <p:sldId id="280" r:id="rId27"/>
    <p:sldId id="282" r:id="rId28"/>
    <p:sldId id="283" r:id="rId29"/>
    <p:sldId id="284" r:id="rId30"/>
    <p:sldId id="285" r:id="rId31"/>
    <p:sldId id="286" r:id="rId32"/>
    <p:sldId id="287" r:id="rId33"/>
    <p:sldId id="308" r:id="rId34"/>
    <p:sldId id="288" r:id="rId35"/>
    <p:sldId id="290" r:id="rId36"/>
    <p:sldId id="293" r:id="rId37"/>
    <p:sldId id="289" r:id="rId38"/>
    <p:sldId id="291" r:id="rId39"/>
    <p:sldId id="292" r:id="rId40"/>
    <p:sldId id="294" r:id="rId41"/>
    <p:sldId id="295" r:id="rId42"/>
    <p:sldId id="296" r:id="rId43"/>
    <p:sldId id="297" r:id="rId44"/>
    <p:sldId id="298" r:id="rId45"/>
    <p:sldId id="302" r:id="rId46"/>
    <p:sldId id="303" r:id="rId47"/>
    <p:sldId id="307" r:id="rId48"/>
    <p:sldId id="306" r:id="rId49"/>
    <p:sldId id="300" r:id="rId50"/>
    <p:sldId id="301" r:id="rId51"/>
    <p:sldId id="304" r:id="rId52"/>
    <p:sldId id="317" r:id="rId53"/>
    <p:sldId id="305" r:id="rId54"/>
    <p:sldId id="313" r:id="rId55"/>
    <p:sldId id="309" r:id="rId56"/>
    <p:sldId id="310" r:id="rId57"/>
    <p:sldId id="311" r:id="rId58"/>
    <p:sldId id="312" r:id="rId59"/>
    <p:sldId id="314" r:id="rId60"/>
    <p:sldId id="315" r:id="rId61"/>
    <p:sldId id="318" r:id="rId62"/>
    <p:sldId id="319" r:id="rId63"/>
    <p:sldId id="320" r:id="rId64"/>
    <p:sldId id="321" r:id="rId65"/>
    <p:sldId id="322" r:id="rId66"/>
    <p:sldId id="323" r:id="rId6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20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63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19/09/2019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19/09/2019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19/09/2019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19/09/2019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rchivi.beniculturali.it/dga/uploads/documents/Strumenti/Strumenti_CXXXIV.pdf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pari.istat.digibib/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zzettaufficiale.it/ricerca/pdf/foglio_ordinario1/1/0/0?reset=true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s://storia.camera.it/#nav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LABORATORIO </a:t>
            </a:r>
            <a:r>
              <a:rPr lang="it-IT" dirty="0" err="1" smtClean="0"/>
              <a:t>DI</a:t>
            </a:r>
            <a:r>
              <a:rPr lang="it-IT" dirty="0" smtClean="0"/>
              <a:t> GESTIONE DATI E RICERCA STORICO-EDUCATIVA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Cdl Educazione degli adulti</a:t>
            </a:r>
          </a:p>
          <a:p>
            <a:r>
              <a:rPr lang="it-IT" sz="2800" dirty="0" smtClean="0"/>
              <a:t>Dott.ssa Chiara Martinelli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Destra storica (1859-1876)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Dopo elementari due tipi di scuola: </a:t>
            </a:r>
            <a:r>
              <a:rPr lang="it-IT" dirty="0" err="1" smtClean="0"/>
              <a:t>scuola</a:t>
            </a:r>
            <a:r>
              <a:rPr lang="it-IT" dirty="0" smtClean="0"/>
              <a:t> tecnica/istituto tecnico e ginnasio-liceo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Una delle prime inchieste: Italia Donati (1886)</a:t>
            </a:r>
            <a:endParaRPr lang="it-IT" dirty="0"/>
          </a:p>
        </p:txBody>
      </p:sp>
      <p:pic>
        <p:nvPicPr>
          <p:cNvPr id="4" name="Segnaposto contenuto 3" descr="_Italia Donati unico ritratto esisten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2132" y="2235549"/>
            <a:ext cx="2459736" cy="32552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Sinistra storica (1876-1896)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/>
          <a:lstStyle/>
          <a:p>
            <a:r>
              <a:rPr lang="it-IT" dirty="0" smtClean="0"/>
              <a:t>Legge </a:t>
            </a:r>
            <a:r>
              <a:rPr lang="it-IT" dirty="0" err="1" smtClean="0"/>
              <a:t>Coppino</a:t>
            </a:r>
            <a:r>
              <a:rPr lang="it-IT" dirty="0" smtClean="0"/>
              <a:t> 1877: obbligo fino alla terza elementare</a:t>
            </a:r>
          </a:p>
          <a:p>
            <a:r>
              <a:rPr lang="it-IT" dirty="0" smtClean="0"/>
              <a:t>Legge elettorale del 1882: istruzione elementare collegata a diritto di voto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Età giolittiana (1896-1914)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Crescita iscritti studenti istruzione tecnica e professionale</a:t>
            </a:r>
          </a:p>
          <a:p>
            <a:r>
              <a:rPr lang="it-IT" dirty="0" smtClean="0"/>
              <a:t>Riforma Orlando 1904: elementari ridotte a 4 anni. 5° e 6° elementare come “corso popolare”</a:t>
            </a:r>
          </a:p>
          <a:p>
            <a:r>
              <a:rPr lang="it-IT" dirty="0" smtClean="0"/>
              <a:t>Riforma Cocco-Ortu 1908: ordinamento dell’istruzione professionale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Riforma Gentile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Legge 1859/1923</a:t>
            </a:r>
          </a:p>
          <a:p>
            <a:r>
              <a:rPr lang="it-IT" dirty="0" smtClean="0"/>
              <a:t>Contro mobilità sociale degli studenti delle classi medie</a:t>
            </a:r>
          </a:p>
          <a:p>
            <a:r>
              <a:rPr lang="it-IT" dirty="0" smtClean="0"/>
              <a:t>Soppressione scuole tecniche (senza latino)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11910_html_m165990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000108"/>
            <a:ext cx="7193280" cy="459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Fascismo (1924-1945)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Ritocchi alla Riforma Gentile.</a:t>
            </a:r>
          </a:p>
          <a:p>
            <a:r>
              <a:rPr lang="it-IT" dirty="0" smtClean="0"/>
              <a:t>Unica riforma quella di Giuseppe </a:t>
            </a:r>
            <a:r>
              <a:rPr lang="it-IT" dirty="0" err="1" smtClean="0"/>
              <a:t>Belluzzo</a:t>
            </a:r>
            <a:r>
              <a:rPr lang="it-IT" dirty="0" smtClean="0"/>
              <a:t>: nel 1929 riunisce corso integrativo, scuola complementare e scuola di avviamento al lavoro in scuola di avviamento professionale (tre anni, dopo le elementari).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Fascismo (1924-1945)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1931: nascita nuova scuola tecnica, per alunni che terminano scuola avviamento</a:t>
            </a:r>
          </a:p>
          <a:p>
            <a:r>
              <a:rPr lang="it-IT" dirty="0" smtClean="0"/>
              <a:t>1931: libro di testo unico per tutte le scuole</a:t>
            </a:r>
          </a:p>
          <a:p>
            <a:r>
              <a:rPr lang="it-IT" dirty="0" smtClean="0"/>
              <a:t>1936: introduzione educazione militare (sabato fascista)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Carta della scuola (1939)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Realizzata da Giuseppe Bottai, Ministro dell’Educazione Nazionale dal 1936 </a:t>
            </a:r>
          </a:p>
          <a:p>
            <a:r>
              <a:rPr lang="it-IT" dirty="0" smtClean="0"/>
              <a:t>Viene applicato solo UN punto della Carta:</a:t>
            </a:r>
          </a:p>
          <a:p>
            <a:pPr>
              <a:buNone/>
            </a:pPr>
            <a:r>
              <a:rPr lang="it-IT" dirty="0" smtClean="0"/>
              <a:t>I primi tre anni di ginnasio, istituto magistrale e istituto tecnico sono unificati nella Scuola Media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Ricostruzione e boom economico (1945-1960)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 smtClean="0"/>
          </a:p>
          <a:p>
            <a:r>
              <a:rPr lang="it-IT" dirty="0" smtClean="0"/>
              <a:t>Pochi tentativi di riformare la scuola (da parte del ministro </a:t>
            </a:r>
            <a:r>
              <a:rPr lang="it-IT" dirty="0" err="1" smtClean="0"/>
              <a:t>Gonella</a:t>
            </a:r>
            <a:r>
              <a:rPr lang="it-IT" dirty="0" smtClean="0"/>
              <a:t>, 1948)</a:t>
            </a:r>
          </a:p>
          <a:p>
            <a:r>
              <a:rPr lang="it-IT" dirty="0" smtClean="0"/>
              <a:t>Scuola molto simile a quella ereditata dal Fascismo</a:t>
            </a:r>
          </a:p>
          <a:p>
            <a:r>
              <a:rPr lang="it-IT" dirty="0" smtClean="0"/>
              <a:t>Durante il boom economico, scuola non capace di formare i tecnici necessari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endParaRPr lang="it-IT" dirty="0" smtClean="0">
              <a:solidFill>
                <a:srgbClr val="FF0000"/>
              </a:solidFill>
            </a:endParaRPr>
          </a:p>
          <a:p>
            <a:r>
              <a:rPr lang="it-IT" dirty="0" smtClean="0">
                <a:solidFill>
                  <a:srgbClr val="FF0000"/>
                </a:solidFill>
              </a:rPr>
              <a:t>Prerequisiti e obbiettivi</a:t>
            </a:r>
          </a:p>
          <a:p>
            <a:r>
              <a:rPr lang="it-IT" dirty="0" smtClean="0"/>
              <a:t>Preconoscenze in storia della scuola</a:t>
            </a:r>
          </a:p>
          <a:p>
            <a:r>
              <a:rPr lang="it-IT" dirty="0" smtClean="0"/>
              <a:t>Linee principali della ricerca educativa</a:t>
            </a:r>
          </a:p>
          <a:p>
            <a:r>
              <a:rPr lang="it-IT" dirty="0" smtClean="0"/>
              <a:t>Fonti utilizzate nella ricerca educativa</a:t>
            </a:r>
          </a:p>
          <a:p>
            <a:pPr>
              <a:buNone/>
            </a:pPr>
            <a:r>
              <a:rPr lang="it-IT" dirty="0" smtClean="0"/>
              <a:t>    - Fonti primarie</a:t>
            </a:r>
          </a:p>
          <a:p>
            <a:pPr>
              <a:buNone/>
            </a:pPr>
            <a:r>
              <a:rPr lang="it-IT" dirty="0" smtClean="0"/>
              <a:t>    - Fonti secondarie</a:t>
            </a:r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Centro-sinistra (1961-1966)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Nascita della scuola media unica: la scuola media di Bottai assorbe la scuola d’avviamento (1961)</a:t>
            </a:r>
          </a:p>
          <a:p>
            <a:r>
              <a:rPr lang="it-IT" dirty="0" smtClean="0"/>
              <a:t>Nascita della scuola di massa</a:t>
            </a:r>
          </a:p>
          <a:p>
            <a:r>
              <a:rPr lang="it-IT" dirty="0" smtClean="0"/>
              <a:t>Diffusione classi differenziali per “tardivi”</a:t>
            </a:r>
          </a:p>
          <a:p>
            <a:r>
              <a:rPr lang="it-IT" dirty="0" smtClean="0"/>
              <a:t>Spesso però nelle classi differenziali vengono iscritti poveri e meridionali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Centro-sinistra (1961-66)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Problemi nella capienza degli edifici</a:t>
            </a:r>
          </a:p>
          <a:p>
            <a:r>
              <a:rPr lang="it-IT" dirty="0" smtClean="0"/>
              <a:t>Diffusione doppi turni</a:t>
            </a:r>
          </a:p>
          <a:p>
            <a:r>
              <a:rPr lang="it-IT" dirty="0" smtClean="0"/>
              <a:t>Precariato scolastico alle stelle (58% nel 1959, 70% nel 1968)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Contestazione (1966-68)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Non si trovano i professori: in cattedra sono chiamati gli studenti universitari</a:t>
            </a:r>
          </a:p>
          <a:p>
            <a:r>
              <a:rPr lang="it-IT" dirty="0" smtClean="0"/>
              <a:t>Il boom economico finisce</a:t>
            </a:r>
          </a:p>
          <a:p>
            <a:r>
              <a:rPr lang="it-IT" dirty="0" smtClean="0"/>
              <a:t>Poche opportunità di lavoro per i diplomati tecnici e professionali</a:t>
            </a:r>
          </a:p>
          <a:p>
            <a:r>
              <a:rPr lang="it-IT" dirty="0" smtClean="0"/>
              <a:t>Contestazione autoritarismo scolastico e sociale</a:t>
            </a:r>
          </a:p>
          <a:p>
            <a:r>
              <a:rPr lang="it-IT" dirty="0" smtClean="0"/>
              <a:t>Desiderio di poter esprimere la propria individualità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Conseguenze contestazione (1968-1977)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1968: Accesso libero alle Facoltà universitarie</a:t>
            </a:r>
          </a:p>
          <a:p>
            <a:r>
              <a:rPr lang="it-IT" dirty="0" smtClean="0"/>
              <a:t>1971: Inserimento nelle classi ordinarie degli invalidi civili</a:t>
            </a:r>
          </a:p>
          <a:p>
            <a:r>
              <a:rPr lang="it-IT" dirty="0" smtClean="0"/>
              <a:t>1974: Decreti delegati, coinvolgimento famiglie e studenti nella scuola</a:t>
            </a:r>
          </a:p>
          <a:p>
            <a:r>
              <a:rPr lang="it-IT" dirty="0" smtClean="0"/>
              <a:t>1977: Introduzione nelle scuole ordinarie dell’insegnante di sostegno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endParaRPr lang="it-IT" dirty="0" smtClean="0">
              <a:solidFill>
                <a:srgbClr val="FF0000"/>
              </a:solidFill>
            </a:endParaRPr>
          </a:p>
          <a:p>
            <a:r>
              <a:rPr lang="it-IT" dirty="0" smtClean="0"/>
              <a:t>Prerequisiti e obbiettivi</a:t>
            </a:r>
          </a:p>
          <a:p>
            <a:r>
              <a:rPr lang="it-IT" dirty="0" smtClean="0"/>
              <a:t>Preconoscenze in storia della scuola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Linee principali della ricerca educativa</a:t>
            </a:r>
          </a:p>
          <a:p>
            <a:r>
              <a:rPr lang="it-IT" dirty="0" smtClean="0"/>
              <a:t>Fonti utilizzate nella ricerca educativa</a:t>
            </a:r>
          </a:p>
          <a:p>
            <a:pPr>
              <a:buNone/>
            </a:pPr>
            <a:r>
              <a:rPr lang="it-IT" dirty="0" smtClean="0"/>
              <a:t>    - Fonti primarie</a:t>
            </a:r>
          </a:p>
          <a:p>
            <a:pPr>
              <a:buNone/>
            </a:pPr>
            <a:r>
              <a:rPr lang="it-IT" dirty="0" smtClean="0"/>
              <a:t>    - Fonti secondarie</a:t>
            </a:r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 algn="ctr">
              <a:buNone/>
            </a:pPr>
            <a:r>
              <a:rPr lang="it-IT" sz="5400" dirty="0" smtClean="0"/>
              <a:t>TRE APPROCCI ALLA RICERCA STORICO-EDUCATIVA</a:t>
            </a:r>
            <a:endParaRPr lang="it-IT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endParaRPr lang="it-IT" dirty="0" smtClean="0"/>
          </a:p>
          <a:p>
            <a:endParaRPr lang="it-IT" dirty="0" smtClean="0"/>
          </a:p>
          <a:p>
            <a:endParaRPr lang="it-IT" sz="4000" dirty="0" smtClean="0"/>
          </a:p>
          <a:p>
            <a:r>
              <a:rPr lang="it-IT" sz="4000" dirty="0" smtClean="0"/>
              <a:t>APPROCCIO STORICO-PEDAGOGICO</a:t>
            </a:r>
          </a:p>
          <a:p>
            <a:r>
              <a:rPr lang="it-IT" sz="4000" dirty="0" smtClean="0"/>
              <a:t>APPROCCIO STORICO-SOCIALE</a:t>
            </a:r>
          </a:p>
          <a:p>
            <a:r>
              <a:rPr lang="it-IT" sz="4000" dirty="0" smtClean="0"/>
              <a:t>APPROCCIO STORICO-ECONOMICO</a:t>
            </a:r>
            <a:endParaRPr lang="it-IT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APPROCCIO STORICO-PEDAGOGICO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ATTENTO ALL’EVOLUZIONE DELLE IDEE PEDAGOGICHE E DELLE TECNICHE DIDATTICHE</a:t>
            </a:r>
          </a:p>
          <a:p>
            <a:r>
              <a:rPr lang="it-IT" dirty="0" smtClean="0"/>
              <a:t>ATTENTO ALLE LEGGI E A COME RIFLETTONO I MUTAMENTI PEDAGOGICI</a:t>
            </a:r>
          </a:p>
          <a:p>
            <a:endParaRPr lang="it-IT" dirty="0" smtClean="0"/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APPROCCIO STORICO-SOCIALE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DA ANNI ‘70-’80</a:t>
            </a:r>
          </a:p>
          <a:p>
            <a:r>
              <a:rPr lang="it-IT" dirty="0" smtClean="0"/>
              <a:t>IL CONTRIBUTO DELLA SCUOLA DE LES ANNALES</a:t>
            </a:r>
          </a:p>
          <a:p>
            <a:r>
              <a:rPr lang="it-IT" dirty="0" smtClean="0"/>
              <a:t>IL CONTRIBUTO DELLA MICROSTORIA</a:t>
            </a:r>
          </a:p>
          <a:p>
            <a:r>
              <a:rPr lang="it-IT" dirty="0" smtClean="0"/>
              <a:t>IL QUADERNO </a:t>
            </a:r>
            <a:r>
              <a:rPr lang="it-IT" dirty="0" err="1" smtClean="0"/>
              <a:t>DI</a:t>
            </a:r>
            <a:r>
              <a:rPr lang="it-IT" dirty="0" smtClean="0"/>
              <a:t> SCUOLA COME ESEMPIO </a:t>
            </a:r>
            <a:r>
              <a:rPr lang="it-IT" dirty="0" err="1" smtClean="0"/>
              <a:t>DI</a:t>
            </a:r>
            <a:r>
              <a:rPr lang="it-IT" dirty="0" smtClean="0"/>
              <a:t> SCRITTURA POPOLARE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APPROCCIO STORICO-SOCIALE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ATTENZIONE SUL RAPPORTO TRA LA SCUOLA E LA SOCIETA’:</a:t>
            </a:r>
          </a:p>
          <a:p>
            <a:pPr>
              <a:buNone/>
            </a:pPr>
            <a:r>
              <a:rPr lang="it-IT" dirty="0" smtClean="0"/>
              <a:t>LA SOCIETA’ CHE INFLUENZA LA SCUOLA</a:t>
            </a:r>
          </a:p>
          <a:p>
            <a:pPr>
              <a:buNone/>
            </a:pPr>
            <a:r>
              <a:rPr lang="it-IT" dirty="0" smtClean="0"/>
              <a:t>LA SCUOLA CHE INFLUENZA LA SOCIETA’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Prerequisiti del corso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Il prerequisito è la conoscenza delle linee principali di sviluppo di storia della scuola italiana.</a:t>
            </a:r>
          </a:p>
          <a:p>
            <a:r>
              <a:rPr lang="it-IT" dirty="0" smtClean="0"/>
              <a:t>I corsisti hanno già affrontato gli insegnamenti “Storia dei processi formativi per la professione docente” e “Storia della formazione nelle istituzioni e nelle organizzazioni”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APPROCCIO STORICO-ECONOMICO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DA ANNI ‘60</a:t>
            </a:r>
          </a:p>
          <a:p>
            <a:r>
              <a:rPr lang="it-IT" dirty="0" smtClean="0"/>
              <a:t>IL “CAPITALE UMANO” COME ELEMENTO CHE SPIEGA LA CRESCITA ECONOMICA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CAPITALE UMANO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 smtClean="0"/>
          </a:p>
          <a:p>
            <a:r>
              <a:rPr lang="it-IT" dirty="0" smtClean="0"/>
              <a:t>ANNI ‘60: KUZNETS, UN ECONOMISTA STATUNITENSE, SCOPRI’ CHE L’AUMENTO DELLE CONOSCENZE E DELLA TECNOLOGIA “SPIEGAVA” (CIOE’ CONTRIBUIVA) ALMENO UN TERZO DELLA CRESCITA ECONOMICA DEGLI STATI UNITI DALL’INIZIO DEL XX SECOLO.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CAPITALE UMANO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CONOSCENZA NON ESISTE COME UN BENE A SE STANTE (TIPO UN MACCHINARIO) MA E’ SEMPRE “INCARNATA” IN UNA PERSONA</a:t>
            </a:r>
          </a:p>
          <a:p>
            <a:r>
              <a:rPr lang="it-IT" dirty="0" smtClean="0"/>
              <a:t>PER QUESTO MOTIVO, LA CONOSCENZA INTERNA A UNA PERSONA VENNE CHIAMATA “CAPITALE UMANO”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61upazmBK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571480"/>
            <a:ext cx="3714776" cy="5570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APPROCCIO STORICO-ECONOMICO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 smtClean="0"/>
          </a:p>
          <a:p>
            <a:r>
              <a:rPr lang="it-IT" dirty="0" smtClean="0"/>
              <a:t>ATTENZIONE SU: </a:t>
            </a:r>
          </a:p>
          <a:p>
            <a:pPr>
              <a:buNone/>
            </a:pPr>
            <a:r>
              <a:rPr lang="it-IT" dirty="0" smtClean="0"/>
              <a:t>QUALI CAUSE SONO ALLA BASE DELLA MINOR CRESCITA ECONOMICA DEL SUD</a:t>
            </a:r>
          </a:p>
          <a:p>
            <a:pPr>
              <a:buNone/>
            </a:pPr>
            <a:r>
              <a:rPr lang="it-IT" dirty="0" smtClean="0"/>
              <a:t>QUANTO LA CRESCITA DEL PIL ITALIANO DIPENDA DALLA SCOLARIZZAZIONE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endParaRPr lang="it-IT" dirty="0" smtClean="0">
              <a:solidFill>
                <a:srgbClr val="FF0000"/>
              </a:solidFill>
            </a:endParaRPr>
          </a:p>
          <a:p>
            <a:endParaRPr lang="it-IT" dirty="0" smtClean="0"/>
          </a:p>
          <a:p>
            <a:r>
              <a:rPr lang="it-IT" dirty="0" smtClean="0"/>
              <a:t>Prerequisiti e obbiettivi</a:t>
            </a:r>
          </a:p>
          <a:p>
            <a:r>
              <a:rPr lang="it-IT" dirty="0" smtClean="0"/>
              <a:t>Preconoscenze in storia della scuola</a:t>
            </a:r>
          </a:p>
          <a:p>
            <a:r>
              <a:rPr lang="it-IT" dirty="0" smtClean="0"/>
              <a:t>Linee principali della ricerca educativa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Fonti utilizzate nella ricerca educativa</a:t>
            </a:r>
          </a:p>
          <a:p>
            <a:pPr>
              <a:buNone/>
            </a:pPr>
            <a:r>
              <a:rPr lang="it-IT" dirty="0" smtClean="0"/>
              <a:t>    - Fonti primarie</a:t>
            </a:r>
          </a:p>
          <a:p>
            <a:pPr>
              <a:buNone/>
            </a:pPr>
            <a:r>
              <a:rPr lang="it-IT" dirty="0" smtClean="0"/>
              <a:t>    - Fonti secondarie</a:t>
            </a:r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 smtClean="0"/>
          </a:p>
          <a:p>
            <a:r>
              <a:rPr lang="it-IT" sz="4000" dirty="0" smtClean="0"/>
              <a:t>FONTI PRIMARIE</a:t>
            </a:r>
          </a:p>
          <a:p>
            <a:r>
              <a:rPr lang="it-IT" sz="4000" dirty="0" smtClean="0"/>
              <a:t>FONTI SECONDARIE</a:t>
            </a:r>
            <a:endParaRPr lang="it-IT" sz="4000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FONTI UTILIZZATE NELLA RICERCA STORICO-EDUCATIVA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FONTI PRIMARIE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 smtClean="0"/>
          </a:p>
          <a:p>
            <a:r>
              <a:rPr lang="it-IT" dirty="0" smtClean="0">
                <a:solidFill>
                  <a:srgbClr val="FF0000"/>
                </a:solidFill>
              </a:rPr>
              <a:t>ARCHIVI</a:t>
            </a:r>
          </a:p>
          <a:p>
            <a:r>
              <a:rPr lang="it-IT" dirty="0" smtClean="0"/>
              <a:t>LEGGI</a:t>
            </a:r>
          </a:p>
          <a:p>
            <a:r>
              <a:rPr lang="it-IT" dirty="0" smtClean="0"/>
              <a:t>COMPITI SCOLASTICI</a:t>
            </a:r>
          </a:p>
          <a:p>
            <a:r>
              <a:rPr lang="it-IT" dirty="0" smtClean="0"/>
              <a:t>DIARI </a:t>
            </a:r>
            <a:r>
              <a:rPr lang="it-IT" dirty="0" err="1" smtClean="0"/>
              <a:t>DI</a:t>
            </a:r>
            <a:r>
              <a:rPr lang="it-IT" dirty="0" smtClean="0"/>
              <a:t> SCUOLA</a:t>
            </a:r>
          </a:p>
          <a:p>
            <a:r>
              <a:rPr lang="it-IT" dirty="0" smtClean="0"/>
              <a:t>ARTICOLI </a:t>
            </a:r>
            <a:r>
              <a:rPr lang="it-IT" dirty="0" err="1" smtClean="0"/>
              <a:t>DI</a:t>
            </a:r>
            <a:r>
              <a:rPr lang="it-IT" dirty="0" smtClean="0"/>
              <a:t> RIVISTE PEDAGOGICHE </a:t>
            </a:r>
          </a:p>
          <a:p>
            <a:pPr>
              <a:buNone/>
            </a:pPr>
            <a:r>
              <a:rPr lang="it-IT" dirty="0" smtClean="0"/>
              <a:t>(MA ATTENZIONE!)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ARCHIVI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it-IT" dirty="0" smtClean="0"/>
              <a:t>Archivi:</a:t>
            </a:r>
          </a:p>
          <a:p>
            <a:pPr algn="ctr">
              <a:buNone/>
            </a:pPr>
            <a:r>
              <a:rPr lang="it-IT" dirty="0" smtClean="0"/>
              <a:t>Scolastici</a:t>
            </a:r>
          </a:p>
          <a:p>
            <a:pPr algn="ctr">
              <a:buNone/>
            </a:pPr>
            <a:r>
              <a:rPr lang="it-IT" dirty="0" smtClean="0"/>
              <a:t>Comunali</a:t>
            </a:r>
          </a:p>
          <a:p>
            <a:pPr algn="ctr">
              <a:buNone/>
            </a:pPr>
            <a:r>
              <a:rPr lang="it-IT" dirty="0" smtClean="0"/>
              <a:t>Prefettizi</a:t>
            </a:r>
          </a:p>
          <a:p>
            <a:pPr algn="ctr">
              <a:buNone/>
            </a:pPr>
            <a:r>
              <a:rPr lang="it-IT" dirty="0" smtClean="0"/>
              <a:t>Statali</a:t>
            </a:r>
          </a:p>
          <a:p>
            <a:pPr algn="ctr">
              <a:buNone/>
            </a:pPr>
            <a:r>
              <a:rPr lang="it-IT" dirty="0" smtClean="0"/>
              <a:t>Regionali</a:t>
            </a:r>
          </a:p>
          <a:p>
            <a:pPr algn="ctr">
              <a:buNone/>
            </a:pPr>
            <a:r>
              <a:rPr lang="it-IT" dirty="0" smtClean="0">
                <a:solidFill>
                  <a:srgbClr val="FF0000"/>
                </a:solidFill>
              </a:rPr>
              <a:t>ATTENZIONE: QUASI SEMPRE NON DIGITALIZZATI E SPESSO NON INVENTARIATI ONLINE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ARCHIVI SCOLASTICI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  <a:p>
            <a:r>
              <a:rPr lang="it-IT" dirty="0" smtClean="0"/>
              <a:t>Conservati nelle scuole, se le scuole non sono state chiuse</a:t>
            </a:r>
          </a:p>
          <a:p>
            <a:r>
              <a:rPr lang="it-IT" dirty="0" smtClean="0"/>
              <a:t>Se le scuole sono state chiuse, depositati presso il Comune o l’Archivio di Stato di competenza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Obbiettivi del corso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Conoscere le principali linee di ricerca della storia della scuola</a:t>
            </a:r>
          </a:p>
          <a:p>
            <a:r>
              <a:rPr lang="it-IT" dirty="0" smtClean="0"/>
              <a:t>Conoscere le principali fonti utilizzate nella storia della scuola</a:t>
            </a:r>
          </a:p>
          <a:p>
            <a:r>
              <a:rPr lang="it-IT" dirty="0" smtClean="0"/>
              <a:t>Conoscere le principali banche dati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ARCHIVI SCOLASTICI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Condizioni spesso precarie</a:t>
            </a:r>
          </a:p>
          <a:p>
            <a:r>
              <a:rPr lang="it-IT" dirty="0" smtClean="0"/>
              <a:t>Assenza nelle scuole di archivisti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COSA CONSERVANO?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 smtClean="0"/>
          </a:p>
          <a:p>
            <a:r>
              <a:rPr lang="it-IT" dirty="0" smtClean="0"/>
              <a:t>Relazioni di fine anno</a:t>
            </a:r>
          </a:p>
          <a:p>
            <a:r>
              <a:rPr lang="it-IT" dirty="0" smtClean="0"/>
              <a:t>Relazioni didattiche sulle singole discipline</a:t>
            </a:r>
          </a:p>
          <a:p>
            <a:r>
              <a:rPr lang="it-IT" dirty="0" smtClean="0"/>
              <a:t>Statistiche e dati sociali sugli alunni</a:t>
            </a:r>
          </a:p>
          <a:p>
            <a:r>
              <a:rPr lang="it-IT" dirty="0" smtClean="0"/>
              <a:t>Diari di scuola (maestri; dal 1924)</a:t>
            </a:r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ARCHIVI DEGLI ENTI LOCALI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Importanti perché:</a:t>
            </a:r>
          </a:p>
          <a:p>
            <a:pPr>
              <a:buNone/>
            </a:pPr>
            <a:r>
              <a:rPr lang="it-IT" dirty="0" smtClean="0"/>
              <a:t>Comuni ed enti locali finanziavano le scuole</a:t>
            </a:r>
          </a:p>
          <a:p>
            <a:pPr>
              <a:buNone/>
            </a:pPr>
            <a:r>
              <a:rPr lang="it-IT" dirty="0" smtClean="0"/>
              <a:t>Maestri fino al 1911 dipendenti da Comuni 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ARCHIVI PREFETTURA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Dove?</a:t>
            </a:r>
          </a:p>
          <a:p>
            <a:pPr>
              <a:buNone/>
            </a:pPr>
            <a:r>
              <a:rPr lang="it-IT" dirty="0" smtClean="0"/>
              <a:t>Negli Archivi di Stato</a:t>
            </a:r>
          </a:p>
          <a:p>
            <a:pPr>
              <a:buNone/>
            </a:pPr>
            <a:r>
              <a:rPr lang="it-IT" dirty="0" smtClean="0"/>
              <a:t>Gli Archivi di Stato sono in OGNI provincia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Per esempio, Archivio di Stato di Firenze</a:t>
            </a:r>
          </a:p>
          <a:p>
            <a:pPr>
              <a:buNone/>
            </a:pPr>
            <a:r>
              <a:rPr lang="it-IT" dirty="0" smtClean="0"/>
              <a:t>Archivio di Stato di Prato</a:t>
            </a:r>
          </a:p>
          <a:p>
            <a:pPr>
              <a:buNone/>
            </a:pPr>
            <a:r>
              <a:rPr lang="it-IT" dirty="0" smtClean="0"/>
              <a:t>Archivio di Stato di Pistoia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ARCHIVI PREFETTURA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Cosa?</a:t>
            </a:r>
          </a:p>
          <a:p>
            <a:pPr>
              <a:buNone/>
            </a:pPr>
            <a:r>
              <a:rPr lang="it-IT" dirty="0" smtClean="0"/>
              <a:t>Negli archivi delle prefetture e delle sottoprefetture molta attenzione all’ordine pubblico – manifestazioni, insegnanti </a:t>
            </a:r>
            <a:r>
              <a:rPr lang="it-IT" dirty="0" err="1" smtClean="0"/>
              <a:t>segnalati…</a:t>
            </a:r>
            <a:endParaRPr lang="it-IT" dirty="0" smtClean="0"/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TROVARE FONDI ARCHIVISTICI ONLINE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DUE MACROCATEGORIE:</a:t>
            </a:r>
          </a:p>
          <a:p>
            <a:pPr>
              <a:buNone/>
            </a:pPr>
            <a:r>
              <a:rPr lang="it-IT" dirty="0" smtClean="0"/>
              <a:t>ARCHIVI </a:t>
            </a:r>
            <a:r>
              <a:rPr lang="it-IT" dirty="0" err="1" smtClean="0"/>
              <a:t>DI</a:t>
            </a:r>
            <a:r>
              <a:rPr lang="it-IT" dirty="0" smtClean="0"/>
              <a:t> STATO</a:t>
            </a:r>
          </a:p>
          <a:p>
            <a:pPr>
              <a:buNone/>
            </a:pPr>
            <a:r>
              <a:rPr lang="it-IT" dirty="0" smtClean="0"/>
              <a:t>ARCHIVI NON </a:t>
            </a:r>
            <a:r>
              <a:rPr lang="it-IT" dirty="0" err="1" smtClean="0"/>
              <a:t>DI</a:t>
            </a:r>
            <a:r>
              <a:rPr lang="it-IT" dirty="0" smtClean="0"/>
              <a:t> STATO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ARCHIVI </a:t>
            </a:r>
            <a:r>
              <a:rPr lang="it-IT" dirty="0" err="1" smtClean="0"/>
              <a:t>DI</a:t>
            </a:r>
            <a:r>
              <a:rPr lang="it-IT" dirty="0" smtClean="0"/>
              <a:t> STATO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Nei siti degli Archivi di Stato potete trovare l’elenco dei fondi conservati</a:t>
            </a:r>
          </a:p>
          <a:p>
            <a:r>
              <a:rPr lang="it-IT" dirty="0" smtClean="0"/>
              <a:t>Talvolta sono presenti gli inventari online</a:t>
            </a:r>
          </a:p>
          <a:p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GUARDIAMO UN </a:t>
            </a:r>
            <a:r>
              <a:rPr lang="it-IT" dirty="0" err="1" smtClean="0"/>
              <a:t>ESEMPIO…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 smtClean="0"/>
          </a:p>
          <a:p>
            <a:r>
              <a:rPr lang="it-IT" dirty="0" smtClean="0"/>
              <a:t>L’inventario dell’Archivio della Sottoprefettura (poi Prefettura) di Pistoia</a:t>
            </a:r>
          </a:p>
          <a:p>
            <a:pPr>
              <a:buNone/>
            </a:pPr>
            <a:r>
              <a:rPr lang="it-IT" dirty="0" smtClean="0">
                <a:hlinkClick r:id="rId2"/>
              </a:rPr>
              <a:t>http://www.archivi.beniculturali.it/</a:t>
            </a:r>
            <a:r>
              <a:rPr lang="it-IT" dirty="0" err="1" smtClean="0">
                <a:hlinkClick r:id="rId2"/>
              </a:rPr>
              <a:t>dga</a:t>
            </a:r>
            <a:r>
              <a:rPr lang="it-IT" dirty="0" smtClean="0">
                <a:hlinkClick r:id="rId2"/>
              </a:rPr>
              <a:t>/</a:t>
            </a:r>
            <a:r>
              <a:rPr lang="it-IT" dirty="0" err="1" smtClean="0">
                <a:hlinkClick r:id="rId2"/>
              </a:rPr>
              <a:t>uploads</a:t>
            </a:r>
            <a:r>
              <a:rPr lang="it-IT" dirty="0" smtClean="0">
                <a:hlinkClick r:id="rId2"/>
              </a:rPr>
              <a:t>/</a:t>
            </a:r>
            <a:r>
              <a:rPr lang="it-IT" dirty="0" err="1" smtClean="0">
                <a:hlinkClick r:id="rId2"/>
              </a:rPr>
              <a:t>documents</a:t>
            </a:r>
            <a:r>
              <a:rPr lang="it-IT" dirty="0" smtClean="0">
                <a:hlinkClick r:id="rId2"/>
              </a:rPr>
              <a:t>/Strumenti/Strumenti_CXXXIV.pdf</a:t>
            </a:r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8966668" cy="415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ARCHIVI NON </a:t>
            </a:r>
            <a:r>
              <a:rPr lang="it-IT" dirty="0" err="1" smtClean="0"/>
              <a:t>DI</a:t>
            </a:r>
            <a:r>
              <a:rPr lang="it-IT" dirty="0" smtClean="0"/>
              <a:t> STATO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endParaRPr lang="it-IT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it-IT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it-IT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it-IT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it-IT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it-IT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it-IT" dirty="0" smtClean="0">
                <a:solidFill>
                  <a:srgbClr val="002060"/>
                </a:solidFill>
              </a:rPr>
              <a:t>SISTEMA INFORMATICO APPLICATO PER LE SOPRINTENDENZE ARCHIVISTICHE</a:t>
            </a: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4" name="Immagine 3" descr="testata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285860"/>
            <a:ext cx="7229475" cy="331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Obbiettivi del corso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Orientarsi tra le banche dati</a:t>
            </a:r>
          </a:p>
          <a:p>
            <a:r>
              <a:rPr lang="it-IT" dirty="0" smtClean="0"/>
              <a:t>Scegliere, selezionare e utilizzare le informazioni delle banche dati</a:t>
            </a:r>
          </a:p>
          <a:p>
            <a:r>
              <a:rPr lang="it-IT" dirty="0" smtClean="0"/>
              <a:t>Formattarle in una tabella Excel</a:t>
            </a:r>
          </a:p>
          <a:p>
            <a:r>
              <a:rPr lang="it-IT" dirty="0" smtClean="0"/>
              <a:t>Analizzare i dati raccolti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42918"/>
            <a:ext cx="8677467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57232"/>
            <a:ext cx="8501089" cy="5064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FONTI PRIMARIE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 smtClean="0"/>
          </a:p>
          <a:p>
            <a:r>
              <a:rPr lang="it-IT" dirty="0" smtClean="0"/>
              <a:t>ARCHIVI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LEGGI</a:t>
            </a:r>
          </a:p>
          <a:p>
            <a:r>
              <a:rPr lang="it-IT" dirty="0" smtClean="0"/>
              <a:t>COMPITI SCOLASTICI</a:t>
            </a:r>
          </a:p>
          <a:p>
            <a:r>
              <a:rPr lang="it-IT" dirty="0" smtClean="0"/>
              <a:t>DIARI </a:t>
            </a:r>
            <a:r>
              <a:rPr lang="it-IT" dirty="0" err="1" smtClean="0"/>
              <a:t>DI</a:t>
            </a:r>
            <a:r>
              <a:rPr lang="it-IT" dirty="0" smtClean="0"/>
              <a:t> SCUOLA</a:t>
            </a:r>
          </a:p>
          <a:p>
            <a:r>
              <a:rPr lang="it-IT" dirty="0" smtClean="0"/>
              <a:t>ARTICOLI </a:t>
            </a:r>
            <a:r>
              <a:rPr lang="it-IT" dirty="0" err="1" smtClean="0"/>
              <a:t>DI</a:t>
            </a:r>
            <a:r>
              <a:rPr lang="it-IT" dirty="0" smtClean="0"/>
              <a:t> RIVISTE PEDAGOGICHE </a:t>
            </a:r>
          </a:p>
          <a:p>
            <a:pPr>
              <a:buNone/>
            </a:pPr>
            <a:r>
              <a:rPr lang="it-IT" dirty="0" smtClean="0"/>
              <a:t>(MA ATTENZIONE!)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LEGGI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dirty="0" smtClean="0">
                <a:solidFill>
                  <a:srgbClr val="FF0000"/>
                </a:solidFill>
              </a:rPr>
              <a:t>ATTENZIONE!</a:t>
            </a:r>
          </a:p>
          <a:p>
            <a:pPr>
              <a:buNone/>
            </a:pPr>
            <a:r>
              <a:rPr lang="it-IT" dirty="0" smtClean="0"/>
              <a:t>LE LEGGI DELLO STATO UNITARIO SONO STATE TUTTE PUBBLICATE SULLA GAZZETTA UFFICIALE</a:t>
            </a:r>
          </a:p>
          <a:p>
            <a:pPr>
              <a:buNone/>
            </a:pPr>
            <a:r>
              <a:rPr lang="it-IT" dirty="0" smtClean="0"/>
              <a:t>LA GAZZETTA UFFICIALE (O ANCHE G.U.) E’ STATA COMPLETAMENTE DIGITALIZZATA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COME SI CERCA UNA LEGGE?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Alcune leggi famose, come la Legge Casati o la Riforma Gentile, sono conosciute con il cognome del Ministro o del parlamentare che le ha </a:t>
            </a:r>
            <a:r>
              <a:rPr lang="it-IT" dirty="0" err="1" smtClean="0"/>
              <a:t>proposte…</a:t>
            </a:r>
            <a:endParaRPr lang="it-IT" dirty="0" smtClean="0"/>
          </a:p>
          <a:p>
            <a:endParaRPr lang="it-IT" dirty="0" smtClean="0"/>
          </a:p>
          <a:p>
            <a:pPr>
              <a:buNone/>
            </a:pPr>
            <a:r>
              <a:rPr lang="it-IT" dirty="0" err="1" smtClean="0"/>
              <a:t>…Ma</a:t>
            </a:r>
            <a:r>
              <a:rPr lang="it-IT" dirty="0" smtClean="0"/>
              <a:t> quasi mai è così semplice!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LEGGI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PER CERCARE UNA LEGGE, BISOGNA CONOSCERE:</a:t>
            </a:r>
          </a:p>
          <a:p>
            <a:pPr algn="ctr">
              <a:buNone/>
            </a:pPr>
            <a:r>
              <a:rPr lang="it-IT" sz="7200" dirty="0" err="1" smtClean="0"/>
              <a:t>D.LGS</a:t>
            </a:r>
            <a:r>
              <a:rPr lang="it-IT" sz="7200" dirty="0" smtClean="0"/>
              <a:t> 66/2017</a:t>
            </a:r>
            <a:endParaRPr lang="it-IT" sz="7200" dirty="0"/>
          </a:p>
        </p:txBody>
      </p:sp>
      <p:cxnSp>
        <p:nvCxnSpPr>
          <p:cNvPr id="5" name="Connettore 2 4"/>
          <p:cNvCxnSpPr/>
          <p:nvPr/>
        </p:nvCxnSpPr>
        <p:spPr>
          <a:xfrm rot="5400000">
            <a:off x="2250265" y="3893347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1928794" y="457200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TIPO </a:t>
            </a:r>
            <a:r>
              <a:rPr lang="it-IT" dirty="0" err="1" smtClean="0"/>
              <a:t>DI</a:t>
            </a:r>
            <a:r>
              <a:rPr lang="it-IT" dirty="0" smtClean="0"/>
              <a:t> LEGGE</a:t>
            </a:r>
            <a:endParaRPr lang="it-IT" dirty="0"/>
          </a:p>
        </p:txBody>
      </p:sp>
      <p:cxnSp>
        <p:nvCxnSpPr>
          <p:cNvPr id="8" name="Connettore 2 7"/>
          <p:cNvCxnSpPr/>
          <p:nvPr/>
        </p:nvCxnSpPr>
        <p:spPr>
          <a:xfrm rot="5400000">
            <a:off x="4143372" y="3857628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 rot="5400000">
            <a:off x="5715802" y="3856834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4214810" y="4500570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NUMERO  DELLA LEGGE 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857884" y="4572008"/>
            <a:ext cx="1643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ANNO </a:t>
            </a:r>
            <a:r>
              <a:rPr lang="it-IT" dirty="0" err="1" smtClean="0"/>
              <a:t>DI</a:t>
            </a:r>
            <a:r>
              <a:rPr lang="it-IT" dirty="0" smtClean="0"/>
              <a:t> EMANAZIONE DELLA LEGGE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ABBREVIAZIONI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L. = </a:t>
            </a:r>
            <a:r>
              <a:rPr lang="it-IT" dirty="0" err="1" smtClean="0"/>
              <a:t>Legge</a:t>
            </a:r>
            <a:r>
              <a:rPr lang="it-IT" dirty="0" smtClean="0"/>
              <a:t> </a:t>
            </a:r>
          </a:p>
          <a:p>
            <a:r>
              <a:rPr lang="it-IT" dirty="0" smtClean="0"/>
              <a:t>D.L. = Decreto Legge </a:t>
            </a:r>
          </a:p>
          <a:p>
            <a:r>
              <a:rPr lang="it-IT" dirty="0" err="1" smtClean="0"/>
              <a:t>D.Lgs</a:t>
            </a:r>
            <a:r>
              <a:rPr lang="it-IT" dirty="0" smtClean="0"/>
              <a:t> = Decreto Legislativo</a:t>
            </a:r>
          </a:p>
          <a:p>
            <a:r>
              <a:rPr lang="it-IT" dirty="0" smtClean="0"/>
              <a:t>R.D. = Regio Decreto (fino al 1946).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LEGGI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PER CERCARE UNA LEGGE, SPESSO BASTA DIGITARE SU GOOGLE LA SIGLA DELLA LEGGE E INDIRIZZARSI SU UN SITO ATTENDIBILE (COME PER ESEMPIO I SITI DELLE UNIVERSITA’)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 ESEMPIO</a:t>
            </a:r>
            <a:endParaRPr lang="it-IT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8632746" cy="3969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r>
              <a:rPr lang="it-IT" sz="6000" dirty="0" smtClean="0"/>
              <a:t>MA ESISTE UN METODO PIU’ SICURO</a:t>
            </a:r>
            <a:endParaRPr lang="it-IT" sz="6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METODI DIDATTICI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Lezione dialogata</a:t>
            </a:r>
          </a:p>
          <a:p>
            <a:r>
              <a:rPr lang="it-IT" dirty="0" smtClean="0"/>
              <a:t>Apprendistato cognitivo</a:t>
            </a:r>
          </a:p>
          <a:p>
            <a:r>
              <a:rPr lang="it-IT" dirty="0" smtClean="0"/>
              <a:t>Esercitazioni pratiche su:</a:t>
            </a:r>
          </a:p>
          <a:p>
            <a:pPr>
              <a:buNone/>
            </a:pPr>
            <a:r>
              <a:rPr lang="it-IT" dirty="0" smtClean="0"/>
              <a:t>     - Banca riviste della biblioteca Gino Bianco</a:t>
            </a:r>
          </a:p>
          <a:p>
            <a:pPr>
              <a:buNone/>
            </a:pPr>
            <a:r>
              <a:rPr lang="it-IT" dirty="0" smtClean="0"/>
              <a:t>     - Banca dati dal sito </a:t>
            </a:r>
            <a:r>
              <a:rPr lang="it-IT" dirty="0" smtClean="0">
                <a:hlinkClick r:id="rId2"/>
              </a:rPr>
              <a:t>http://www.lipari.istat.digibib</a:t>
            </a: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GAZZETTA UFFICIALE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GAZZETTA UFFICIALE SI DIVIDE IN:</a:t>
            </a:r>
          </a:p>
          <a:p>
            <a:pPr>
              <a:buFontTx/>
              <a:buChar char="-"/>
            </a:pPr>
            <a:r>
              <a:rPr lang="it-IT" dirty="0" smtClean="0"/>
              <a:t>GAZZETTA UFFICIALE DELLA REPUBBLICA ITALIANA (DAL 1946 A OGGI)</a:t>
            </a:r>
          </a:p>
          <a:p>
            <a:pPr>
              <a:buFontTx/>
              <a:buChar char="-"/>
            </a:pPr>
            <a:r>
              <a:rPr lang="it-IT" dirty="0" smtClean="0"/>
              <a:t>GAZZETTA STORICA DEL REGNO </a:t>
            </a:r>
            <a:r>
              <a:rPr lang="it-IT" dirty="0" err="1" smtClean="0"/>
              <a:t>D’ITALIA</a:t>
            </a:r>
            <a:r>
              <a:rPr lang="it-IT" dirty="0" smtClean="0"/>
              <a:t> (DAL 1861 AL 1946)</a:t>
            </a:r>
          </a:p>
          <a:p>
            <a:pPr>
              <a:buFontTx/>
              <a:buChar char="-"/>
            </a:pPr>
            <a:endParaRPr lang="it-IT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00108"/>
            <a:ext cx="8143900" cy="380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sellaDiTesto 4"/>
          <p:cNvSpPr txBox="1"/>
          <p:nvPr/>
        </p:nvSpPr>
        <p:spPr>
          <a:xfrm>
            <a:off x="428596" y="5143512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hlinkClick r:id="rId3"/>
              </a:rPr>
              <a:t>https://www.gazzettaufficiale.it/ricerca/pdf/foglio_ordinario1/1/0/0?reset=true</a:t>
            </a:r>
            <a:endParaRPr lang="it-IT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t-IT" sz="6000" dirty="0" smtClean="0"/>
              <a:t>E SE DEVO CERCARE UN PROGETTO </a:t>
            </a:r>
            <a:r>
              <a:rPr lang="it-IT" sz="6000" dirty="0" err="1" smtClean="0"/>
              <a:t>DI</a:t>
            </a:r>
            <a:r>
              <a:rPr lang="it-IT" sz="6000" dirty="0" smtClean="0"/>
              <a:t> LEGGE?</a:t>
            </a:r>
          </a:p>
          <a:p>
            <a:pPr>
              <a:buNone/>
            </a:pPr>
            <a:endParaRPr lang="it-IT" sz="6000" dirty="0" smtClean="0"/>
          </a:p>
          <a:p>
            <a:pPr>
              <a:buNone/>
            </a:pPr>
            <a:r>
              <a:rPr lang="it-IT" sz="6000" dirty="0" smtClean="0">
                <a:hlinkClick r:id="rId2"/>
              </a:rPr>
              <a:t>https://storia.camera.it/#nav</a:t>
            </a:r>
            <a:endParaRPr lang="it-IT" sz="600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914" y="442495"/>
            <a:ext cx="8926171" cy="5973009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CHE COSA ABBIAMO IMPARATO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RIATTIVAZIONE DELLE PRECONOSCENZE</a:t>
            </a:r>
          </a:p>
          <a:p>
            <a:r>
              <a:rPr lang="it-IT" dirty="0" smtClean="0"/>
              <a:t>DISTINZIONI NELLA RICERCA STORICA-EDUCATIVA</a:t>
            </a:r>
          </a:p>
          <a:p>
            <a:r>
              <a:rPr lang="it-IT" dirty="0" smtClean="0"/>
              <a:t>DISTINZIONE TRA FONTI PRIMARIE E FONTI SECONDARIE</a:t>
            </a:r>
          </a:p>
          <a:p>
            <a:r>
              <a:rPr lang="it-IT" dirty="0" smtClean="0"/>
              <a:t>RICERCA </a:t>
            </a:r>
            <a:r>
              <a:rPr lang="it-IT" dirty="0" err="1" smtClean="0"/>
              <a:t>DI</a:t>
            </a:r>
            <a:r>
              <a:rPr lang="it-IT" dirty="0" smtClean="0"/>
              <a:t> FONTI ARCHIVISTICHE E LEGISLATIVE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COSA AFFRONTEREMO NELLA PROSSIMA LEZIONE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COMPLETEREMO L’ANALISI SULLE FONTI PRIMARIE</a:t>
            </a:r>
          </a:p>
          <a:p>
            <a:r>
              <a:rPr lang="it-IT" dirty="0" smtClean="0"/>
              <a:t>ANALIZZEREMO LE FONTI SECONDARIE</a:t>
            </a:r>
          </a:p>
          <a:p>
            <a:r>
              <a:rPr lang="it-IT" dirty="0" smtClean="0"/>
              <a:t>ESERCITAZIONE: ANALIZZEREMO UNA FONTE PRIMARIA</a:t>
            </a:r>
            <a:endParaRPr lang="it-IT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4525963"/>
          </a:xfrm>
        </p:spPr>
        <p:txBody>
          <a:bodyPr/>
          <a:lstStyle/>
          <a:p>
            <a:endParaRPr lang="it-IT" dirty="0" smtClean="0"/>
          </a:p>
          <a:p>
            <a:endParaRPr lang="it-IT" dirty="0" smtClean="0"/>
          </a:p>
          <a:p>
            <a:pPr algn="ctr">
              <a:buNone/>
            </a:pPr>
            <a:r>
              <a:rPr lang="it-IT" dirty="0" smtClean="0"/>
              <a:t>GRAZIE PER L’ATTENZIONE!</a:t>
            </a:r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r>
              <a:rPr lang="it-IT" dirty="0" smtClean="0"/>
              <a:t>Mail</a:t>
            </a:r>
            <a:r>
              <a:rPr lang="it-IT" smtClean="0"/>
              <a:t>: chrmartinelli@gmail.com</a:t>
            </a:r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endParaRPr lang="it-IT" dirty="0" smtClean="0">
              <a:solidFill>
                <a:srgbClr val="FF0000"/>
              </a:solidFill>
            </a:endParaRPr>
          </a:p>
          <a:p>
            <a:r>
              <a:rPr lang="it-IT" dirty="0" smtClean="0"/>
              <a:t>Prerequisiti e obbiettivi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Preconoscenze in storia della scuola</a:t>
            </a:r>
          </a:p>
          <a:p>
            <a:r>
              <a:rPr lang="it-IT" dirty="0" smtClean="0"/>
              <a:t>Linee principali della ricerca educativa</a:t>
            </a:r>
          </a:p>
          <a:p>
            <a:r>
              <a:rPr lang="it-IT" dirty="0" smtClean="0"/>
              <a:t>Fonti utilizzate nella ricerca educativa</a:t>
            </a:r>
          </a:p>
          <a:p>
            <a:pPr>
              <a:buNone/>
            </a:pPr>
            <a:r>
              <a:rPr lang="it-IT" dirty="0" smtClean="0"/>
              <a:t>    - Fonti primarie</a:t>
            </a:r>
          </a:p>
          <a:p>
            <a:pPr>
              <a:buNone/>
            </a:pPr>
            <a:r>
              <a:rPr lang="it-IT" dirty="0" smtClean="0"/>
              <a:t>    - Fonti secondarie</a:t>
            </a:r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r>
              <a:rPr lang="it-IT" sz="6400" dirty="0" smtClean="0"/>
              <a:t>RIATTIVIAMO LE PRECONOSCENZE IN STORIA DELLA SCUOLA</a:t>
            </a:r>
            <a:endParaRPr lang="it-IT" sz="6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Destra storica (1859 – 1876)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Legge Casati</a:t>
            </a:r>
          </a:p>
          <a:p>
            <a:r>
              <a:rPr lang="it-IT" dirty="0" smtClean="0"/>
              <a:t>Eterogeneità Stati preunitari</a:t>
            </a:r>
          </a:p>
          <a:p>
            <a:r>
              <a:rPr lang="it-IT" dirty="0" smtClean="0"/>
              <a:t>Decentramento amministrativo</a:t>
            </a:r>
          </a:p>
          <a:p>
            <a:r>
              <a:rPr lang="it-IT" dirty="0" smtClean="0"/>
              <a:t>Stagnazione iscritti</a:t>
            </a:r>
          </a:p>
          <a:p>
            <a:pPr>
              <a:buNone/>
            </a:pPr>
            <a:endParaRPr lang="it-IT" dirty="0" smtClean="0"/>
          </a:p>
          <a:p>
            <a:endParaRPr lang="it-IT" dirty="0" smtClean="0"/>
          </a:p>
          <a:p>
            <a:pPr>
              <a:buNone/>
            </a:pPr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10985</TotalTime>
  <Words>1441</Words>
  <Application>Microsoft Office PowerPoint</Application>
  <PresentationFormat>Presentazione su schermo (4:3)</PresentationFormat>
  <Paragraphs>283</Paragraphs>
  <Slides>66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66</vt:i4>
      </vt:variant>
    </vt:vector>
  </HeadingPairs>
  <TitlesOfParts>
    <vt:vector size="67" baseType="lpstr">
      <vt:lpstr>Tema di Office</vt:lpstr>
      <vt:lpstr>LABORATORIO DI GESTIONE DATI E RICERCA STORICO-EDUCATIVA</vt:lpstr>
      <vt:lpstr>Diapositiva 2</vt:lpstr>
      <vt:lpstr>Prerequisiti del corso</vt:lpstr>
      <vt:lpstr>Obbiettivi del corso </vt:lpstr>
      <vt:lpstr>Obbiettivi del corso</vt:lpstr>
      <vt:lpstr>METODI DIDATTICI</vt:lpstr>
      <vt:lpstr>Diapositiva 7</vt:lpstr>
      <vt:lpstr>Diapositiva 8</vt:lpstr>
      <vt:lpstr>Destra storica (1859 – 1876)</vt:lpstr>
      <vt:lpstr>Destra storica (1859-1876)</vt:lpstr>
      <vt:lpstr>Una delle prime inchieste: Italia Donati (1886)</vt:lpstr>
      <vt:lpstr>Sinistra storica (1876-1896)</vt:lpstr>
      <vt:lpstr>Età giolittiana (1896-1914)</vt:lpstr>
      <vt:lpstr>Riforma Gentile </vt:lpstr>
      <vt:lpstr>Diapositiva 15</vt:lpstr>
      <vt:lpstr>Fascismo (1924-1945) </vt:lpstr>
      <vt:lpstr>Fascismo (1924-1945)</vt:lpstr>
      <vt:lpstr>La Carta della scuola (1939)</vt:lpstr>
      <vt:lpstr>Ricostruzione e boom economico (1945-1960)</vt:lpstr>
      <vt:lpstr>Centro-sinistra (1961-1966)</vt:lpstr>
      <vt:lpstr>Centro-sinistra (1961-66)</vt:lpstr>
      <vt:lpstr>Contestazione (1966-68)</vt:lpstr>
      <vt:lpstr>Conseguenze contestazione (1968-1977)</vt:lpstr>
      <vt:lpstr>Diapositiva 24</vt:lpstr>
      <vt:lpstr>Diapositiva 25</vt:lpstr>
      <vt:lpstr>Diapositiva 26</vt:lpstr>
      <vt:lpstr>APPROCCIO STORICO-PEDAGOGICO</vt:lpstr>
      <vt:lpstr>APPROCCIO STORICO-SOCIALE</vt:lpstr>
      <vt:lpstr>APPROCCIO STORICO-SOCIALE</vt:lpstr>
      <vt:lpstr>APPROCCIO STORICO-ECONOMICO</vt:lpstr>
      <vt:lpstr>IL CAPITALE UMANO</vt:lpstr>
      <vt:lpstr>IL CAPITALE UMANO</vt:lpstr>
      <vt:lpstr>Diapositiva 33</vt:lpstr>
      <vt:lpstr>APPROCCIO STORICO-ECONOMICO</vt:lpstr>
      <vt:lpstr>Diapositiva 35</vt:lpstr>
      <vt:lpstr>FONTI UTILIZZATE NELLA RICERCA STORICO-EDUCATIVA</vt:lpstr>
      <vt:lpstr>FONTI PRIMARIE</vt:lpstr>
      <vt:lpstr>ARCHIVI </vt:lpstr>
      <vt:lpstr>ARCHIVI SCOLASTICI</vt:lpstr>
      <vt:lpstr>ARCHIVI SCOLASTICI</vt:lpstr>
      <vt:lpstr>COSA CONSERVANO?</vt:lpstr>
      <vt:lpstr>ARCHIVI DEGLI ENTI LOCALI</vt:lpstr>
      <vt:lpstr>ARCHIVI PREFETTURA</vt:lpstr>
      <vt:lpstr>ARCHIVI PREFETTURA</vt:lpstr>
      <vt:lpstr>TROVARE FONDI ARCHIVISTICI ONLINE</vt:lpstr>
      <vt:lpstr>ARCHIVI DI STATO</vt:lpstr>
      <vt:lpstr>GUARDIAMO UN ESEMPIO…</vt:lpstr>
      <vt:lpstr>Diapositiva 48</vt:lpstr>
      <vt:lpstr>ARCHIVI NON DI STATO</vt:lpstr>
      <vt:lpstr>Diapositiva 50</vt:lpstr>
      <vt:lpstr>Diapositiva 51</vt:lpstr>
      <vt:lpstr>FONTI PRIMARIE</vt:lpstr>
      <vt:lpstr>LE LEGGI</vt:lpstr>
      <vt:lpstr>COME SI CERCA UNA LEGGE?</vt:lpstr>
      <vt:lpstr>LE LEGGI</vt:lpstr>
      <vt:lpstr>ABBREVIAZIONI</vt:lpstr>
      <vt:lpstr>LE LEGGI</vt:lpstr>
      <vt:lpstr>UN ESEMPIO</vt:lpstr>
      <vt:lpstr>Diapositiva 59</vt:lpstr>
      <vt:lpstr>LA GAZZETTA UFFICIALE </vt:lpstr>
      <vt:lpstr>Diapositiva 61</vt:lpstr>
      <vt:lpstr>Diapositiva 62</vt:lpstr>
      <vt:lpstr>Diapositiva 63</vt:lpstr>
      <vt:lpstr>CHE COSA ABBIAMO IMPARATO</vt:lpstr>
      <vt:lpstr>COSA AFFRONTEREMO NELLA PROSSIMA LEZIONE</vt:lpstr>
      <vt:lpstr>Diapositiva 66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LABORATORIO DI GESTIONE DATI E RICERCA STORICO-EDUCATIVA</dc:title>
  <dc:creator>Chiara Martinelli</dc:creator>
  <cp:lastModifiedBy>Chiara Martinelli</cp:lastModifiedBy>
  <cp:revision>45</cp:revision>
  <dcterms:created xsi:type="dcterms:W3CDTF">2019-09-05T17:01:34Z</dcterms:created>
  <dcterms:modified xsi:type="dcterms:W3CDTF">2019-09-20T17:39:15Z</dcterms:modified>
</cp:coreProperties>
</file>