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10/03/2020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14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10/03/2020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493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10/03/2020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480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10/03/2020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300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10/03/2020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34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10/03/2020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76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10/03/2020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764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10/03/2020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883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10/03/2020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906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10/03/2020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801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10/03/2020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055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EE514-1DE6-4E20-8AA2-FF249451ADC4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10/03/2020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21F18-7152-487D-8134-AE9624C72F3C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369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88930" y="6225547"/>
            <a:ext cx="6339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white"/>
                </a:solidFill>
              </a:rPr>
              <a:t>Lezione erogata in modalità «a distanza» per emergenza Covit-19 </a:t>
            </a: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077824" y="1442433"/>
            <a:ext cx="70587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prstClr val="white"/>
                </a:solidFill>
              </a:rPr>
              <a:t>STORIA DELL’ARTE MEDIOEVALE – MINIATURA</a:t>
            </a:r>
          </a:p>
          <a:p>
            <a:pPr algn="ctr"/>
            <a:r>
              <a:rPr lang="it-IT" sz="2800" dirty="0">
                <a:solidFill>
                  <a:prstClr val="white"/>
                </a:solidFill>
              </a:rPr>
              <a:t>aa 2019-2020</a:t>
            </a:r>
          </a:p>
          <a:p>
            <a:pPr algn="ctr"/>
            <a:r>
              <a:rPr lang="it-IT" sz="2400" dirty="0">
                <a:solidFill>
                  <a:prstClr val="white"/>
                </a:solidFill>
              </a:rPr>
              <a:t>Prof.ssa Sonia Chiodo</a:t>
            </a:r>
          </a:p>
          <a:p>
            <a:pPr algn="ctr"/>
            <a:endParaRPr lang="it-IT" sz="2800" dirty="0">
              <a:solidFill>
                <a:prstClr val="white"/>
              </a:solidFill>
            </a:endParaRPr>
          </a:p>
          <a:p>
            <a:pPr algn="ctr"/>
            <a:r>
              <a:rPr lang="it-IT" sz="2800" b="1" i="1" dirty="0">
                <a:solidFill>
                  <a:srgbClr val="FF0000"/>
                </a:solidFill>
              </a:rPr>
              <a:t>Vedere l’aldilà: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i="1" dirty="0">
                <a:solidFill>
                  <a:srgbClr val="FF0000"/>
                </a:solidFill>
              </a:rPr>
              <a:t>percorso tra fonti testuali e </a:t>
            </a:r>
            <a:r>
              <a:rPr lang="it-IT" sz="2800" b="1" i="1" dirty="0">
                <a:solidFill>
                  <a:srgbClr val="FF0000"/>
                </a:solidFill>
              </a:rPr>
              <a:t>iconografiche</a:t>
            </a:r>
          </a:p>
          <a:p>
            <a:pPr algn="ctr"/>
            <a:endParaRPr lang="it-IT" sz="2800" dirty="0">
              <a:solidFill>
                <a:srgbClr val="FF0000"/>
              </a:solidFill>
            </a:endParaRPr>
          </a:p>
          <a:p>
            <a:pPr algn="ctr"/>
            <a:endParaRPr lang="it-IT" sz="2800" dirty="0">
              <a:solidFill>
                <a:prstClr val="white"/>
              </a:solidFill>
            </a:endParaRPr>
          </a:p>
          <a:p>
            <a:pPr algn="ctr"/>
            <a:r>
              <a:rPr lang="it-IT" sz="3200" dirty="0">
                <a:solidFill>
                  <a:prstClr val="white"/>
                </a:solidFill>
              </a:rPr>
              <a:t>01: L’aldilà nelle fonti</a:t>
            </a:r>
            <a:endParaRPr lang="it-IT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30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107989" y="1767496"/>
            <a:ext cx="6495535" cy="4378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 qui vien che temono e bramano, soffrono e godono, e mai</a:t>
            </a:r>
            <a:endParaRPr lang="it-IT" sz="14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distinguon</a:t>
            </a:r>
            <a:r>
              <a:rPr lang="it-IT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spirito, chiuse nel buio di un carcere cieco.</a:t>
            </a:r>
            <a:endParaRPr lang="it-IT" sz="14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quando con l’ultima luce le abbandona la vita,</a:t>
            </a:r>
            <a:endParaRPr lang="it-IT" sz="14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non però tutto il male, non tutti radicalmente</a:t>
            </a:r>
            <a:endParaRPr lang="it-IT" sz="14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contagi del corpo se ne escono; per forza, fin nel profondo</a:t>
            </a:r>
            <a:endParaRPr lang="it-IT" sz="14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lungo induritisi, molti concrebbero insieme in strane maniere.</a:t>
            </a:r>
            <a:endParaRPr lang="it-IT" sz="14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Perciò son soggette alle pene, e dei mali passati</a:t>
            </a:r>
            <a:endParaRPr lang="it-IT" sz="14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pagano il fio. Alcune s’espongono vuote,</a:t>
            </a:r>
            <a:endParaRPr lang="it-IT" sz="14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sospese, ai venti; ad altre nel gorgo profondo </a:t>
            </a:r>
            <a:endParaRPr lang="it-IT" sz="14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è lavata la piaga del male, o bruciata nel fuoco. </a:t>
            </a:r>
            <a:endParaRPr lang="it-IT" sz="14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it-IT" i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Eneide</a:t>
            </a:r>
            <a:r>
              <a:rPr lang="it-IT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733-742)</a:t>
            </a:r>
            <a:endParaRPr lang="it-IT" sz="14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02508" y="626076"/>
            <a:ext cx="2787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La tradizione classica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4357" y="61457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9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7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33168" y="568411"/>
            <a:ext cx="2902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white"/>
                </a:solidFill>
              </a:rPr>
              <a:t>L’Antico Testamento: lo </a:t>
            </a:r>
            <a:r>
              <a:rPr lang="it-IT" i="1" dirty="0" err="1">
                <a:solidFill>
                  <a:prstClr val="white"/>
                </a:solidFill>
              </a:rPr>
              <a:t>Sheol</a:t>
            </a:r>
            <a:endParaRPr lang="it-IT" i="1" dirty="0">
              <a:solidFill>
                <a:prstClr val="white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449860" y="1586689"/>
            <a:ext cx="5428734" cy="314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-“</a:t>
            </a: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Signore dà morte e dà vita, fa scendere nello </a:t>
            </a:r>
            <a:r>
              <a:rPr lang="it-IT" sz="14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Sheol</a:t>
            </a: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risalirne” (I Samuele, 2, 6)</a:t>
            </a:r>
            <a:endParaRPr lang="it-IT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-“</a:t>
            </a: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 reti dello </a:t>
            </a:r>
            <a:r>
              <a:rPr lang="it-IT" sz="14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Sheol</a:t>
            </a: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 avevano avvinto, mi avevano sorpreso i lacci della </a:t>
            </a: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morte</a:t>
            </a: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”</a:t>
            </a: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(Salmo 18, 6)</a:t>
            </a:r>
            <a:endParaRPr lang="it-IT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-“</a:t>
            </a: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Signore mi hai fatto risalire dallo </a:t>
            </a:r>
            <a:r>
              <a:rPr lang="it-IT" sz="14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Sheol</a:t>
            </a: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mi hai dato vita tra quelli che scendono nella fossa” (Salmo 30, 4)</a:t>
            </a:r>
            <a:endParaRPr lang="it-IT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-“</a:t>
            </a: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prima che io vada per non ritornare più nella terra del buio e nell’oscurità, terra d’ombra come tenebra, </a:t>
            </a:r>
            <a:r>
              <a:rPr lang="it-IT" sz="14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dioscurità</a:t>
            </a: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sena ordine, dove la luce è come tenebra” (Giobbe, 10, 21-22).</a:t>
            </a:r>
            <a:endParaRPr lang="it-IT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-“ </a:t>
            </a: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pur salissi in cielo, ivi tu sei,</a:t>
            </a:r>
            <a:endParaRPr lang="it-IT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discendessi nello </a:t>
            </a:r>
            <a:r>
              <a:rPr lang="it-IT" sz="14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Sheol</a:t>
            </a: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eccoti </a:t>
            </a: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”</a:t>
            </a: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(Salmo 139, 8)</a:t>
            </a:r>
            <a:endParaRPr lang="it-IT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7881" y="60980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434281" y="2454884"/>
            <a:ext cx="4572000" cy="13221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«Volgiti</a:t>
            </a: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 Signore, libera la mia anima,</a:t>
            </a:r>
            <a:endParaRPr lang="it-IT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salvami, per la tua misericordia,</a:t>
            </a:r>
            <a:endParaRPr lang="it-IT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 tra i morti non v’è chi si ricordi di te;</a:t>
            </a:r>
            <a:endParaRPr lang="it-IT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 mai canta le tue lodi nello </a:t>
            </a:r>
            <a:r>
              <a:rPr lang="it-IT" sz="1400" dirty="0" err="1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Sheol</a:t>
            </a: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?» (</a:t>
            </a:r>
            <a:r>
              <a:rPr lang="it-IT" sz="14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Salmo 6, 5-6)</a:t>
            </a:r>
            <a:endParaRPr lang="it-IT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906162" y="551935"/>
            <a:ext cx="702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white"/>
                </a:solidFill>
              </a:rPr>
              <a:t>ELEMENTI CHE SARANNO RIPRESI NELL’ELABORAZIONE DEL PURGATORIO</a:t>
            </a:r>
            <a:endParaRPr lang="it-IT" dirty="0">
              <a:solidFill>
                <a:prstClr val="white"/>
              </a:solidFill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44930" y="6073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5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59215" y="103727"/>
            <a:ext cx="291028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white"/>
                </a:solidFill>
              </a:rPr>
              <a:t>Tradizione giudaico-cristiana:</a:t>
            </a:r>
          </a:p>
          <a:p>
            <a:endParaRPr lang="it-IT" dirty="0">
              <a:solidFill>
                <a:prstClr val="white"/>
              </a:solidFill>
            </a:endParaRPr>
          </a:p>
          <a:p>
            <a:r>
              <a:rPr lang="it-IT" dirty="0">
                <a:solidFill>
                  <a:prstClr val="white"/>
                </a:solidFill>
              </a:rPr>
              <a:t>Libro dei Salmi</a:t>
            </a:r>
          </a:p>
          <a:p>
            <a:r>
              <a:rPr lang="it-IT" dirty="0">
                <a:solidFill>
                  <a:prstClr val="white"/>
                </a:solidFill>
              </a:rPr>
              <a:t>Libro di </a:t>
            </a:r>
            <a:r>
              <a:rPr lang="it-IT" dirty="0">
                <a:solidFill>
                  <a:prstClr val="white"/>
                </a:solidFill>
              </a:rPr>
              <a:t>Enoch (II-I sec. </a:t>
            </a:r>
            <a:r>
              <a:rPr lang="it-IT" dirty="0" err="1">
                <a:solidFill>
                  <a:prstClr val="white"/>
                </a:solidFill>
              </a:rPr>
              <a:t>aC</a:t>
            </a:r>
            <a:r>
              <a:rPr lang="it-IT" dirty="0">
                <a:solidFill>
                  <a:prstClr val="white"/>
                </a:solidFill>
              </a:rPr>
              <a:t>)</a:t>
            </a:r>
            <a:endParaRPr lang="it-IT" dirty="0">
              <a:solidFill>
                <a:prstClr val="white"/>
              </a:solidFill>
            </a:endParaRPr>
          </a:p>
          <a:p>
            <a:r>
              <a:rPr lang="it-IT" dirty="0">
                <a:solidFill>
                  <a:prstClr val="white"/>
                </a:solidFill>
              </a:rPr>
              <a:t>Apocalisse di Esdra</a:t>
            </a:r>
          </a:p>
          <a:p>
            <a:r>
              <a:rPr lang="it-IT" dirty="0">
                <a:solidFill>
                  <a:prstClr val="white"/>
                </a:solidFill>
              </a:rPr>
              <a:t>Apocalisse di Pietro</a:t>
            </a:r>
          </a:p>
          <a:p>
            <a:r>
              <a:rPr lang="it-IT" dirty="0">
                <a:solidFill>
                  <a:prstClr val="white"/>
                </a:solidFill>
              </a:rPr>
              <a:t>Apocalisse di Paolo</a:t>
            </a:r>
          </a:p>
          <a:p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43697" y="31550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291346" y="2485400"/>
            <a:ext cx="67629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prstClr val="white"/>
                </a:solidFill>
              </a:rPr>
              <a:t>“un fiume di fuoco, donde il fuoco scorre come acqua e si riversa nel grande mare … e pervenni a una grande oscurità…, vidi le montagne delle tenebre dell’inverno… e la bocca dell’abisso” </a:t>
            </a:r>
            <a:endParaRPr lang="it-IT" dirty="0">
              <a:solidFill>
                <a:prstClr val="white"/>
              </a:solidFill>
            </a:endParaRPr>
          </a:p>
          <a:p>
            <a:endParaRPr lang="it-IT" dirty="0">
              <a:solidFill>
                <a:prstClr val="white"/>
              </a:solidFill>
            </a:endParaRPr>
          </a:p>
          <a:p>
            <a:r>
              <a:rPr lang="it-IT" dirty="0">
                <a:solidFill>
                  <a:prstClr val="white"/>
                </a:solidFill>
              </a:rPr>
              <a:t>“Vidi un baratro profondo, vicino alle colonne di fuoco del cielo, e tra esse vidi colonne di fuoco che scendevano, e la cui altezza e profondità erano incommensurabili</a:t>
            </a:r>
            <a:r>
              <a:rPr lang="it-IT" dirty="0">
                <a:solidFill>
                  <a:prstClr val="white"/>
                </a:solidFill>
              </a:rPr>
              <a:t>”</a:t>
            </a:r>
          </a:p>
          <a:p>
            <a:endParaRPr lang="it-IT" dirty="0">
              <a:solidFill>
                <a:prstClr val="white"/>
              </a:solidFill>
            </a:endParaRPr>
          </a:p>
          <a:p>
            <a:r>
              <a:rPr lang="it-IT" dirty="0">
                <a:solidFill>
                  <a:prstClr val="white"/>
                </a:solidFill>
              </a:rPr>
              <a:t>“Di là mi spostai in un altro luogo, ed egli mi mostrò a occidente una montagna grande e alta di dure rocce. Là vi erano quattro cavità profonde, molto ampie e levigate, tre delle quali erano buie e una luminosa; in mezzo c’era una sorgente d’acqua…” </a:t>
            </a:r>
            <a:endParaRPr lang="it-IT" dirty="0">
              <a:solidFill>
                <a:prstClr val="white"/>
              </a:solidFill>
            </a:endParaRPr>
          </a:p>
          <a:p>
            <a:endParaRPr lang="it-IT" dirty="0">
              <a:solidFill>
                <a:prstClr val="white"/>
              </a:solidFill>
            </a:endParaRPr>
          </a:p>
          <a:p>
            <a:r>
              <a:rPr lang="it-IT" dirty="0">
                <a:solidFill>
                  <a:prstClr val="white"/>
                </a:solidFill>
              </a:rPr>
              <a:t>: “Vidi gli spiriti dei figli degli uomini che erano morti, la loro voce giungeva fino al cielo e si lamentava</a:t>
            </a:r>
            <a:r>
              <a:rPr lang="it-IT" dirty="0">
                <a:solidFill>
                  <a:prstClr val="white"/>
                </a:solidFill>
              </a:rPr>
              <a:t>”.</a:t>
            </a:r>
            <a:endParaRPr lang="it-IT" dirty="0">
              <a:solidFill>
                <a:prstClr val="white"/>
              </a:solidFill>
            </a:endParaRPr>
          </a:p>
          <a:p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34775" y="2442634"/>
            <a:ext cx="1756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LIBRO DI ENOCH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06694" y="2841405"/>
            <a:ext cx="1247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prstClr val="white"/>
                </a:solidFill>
              </a:rPr>
              <a:t>(cap. XVIII).</a:t>
            </a:r>
          </a:p>
        </p:txBody>
      </p:sp>
      <p:pic>
        <p:nvPicPr>
          <p:cNvPr id="7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3741" y="166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9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528</Words>
  <Application>Microsoft Office PowerPoint</Application>
  <PresentationFormat>Presentazione su schermo (4:3)</PresentationFormat>
  <Paragraphs>49</Paragraphs>
  <Slides>5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sonia chiodo</dc:creator>
  <cp:lastModifiedBy>sonia chiodo</cp:lastModifiedBy>
  <cp:revision>1</cp:revision>
  <dcterms:created xsi:type="dcterms:W3CDTF">2020-03-10T13:58:00Z</dcterms:created>
  <dcterms:modified xsi:type="dcterms:W3CDTF">2020-03-10T14:00:26Z</dcterms:modified>
</cp:coreProperties>
</file>