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7" r:id="rId2"/>
    <p:sldId id="310" r:id="rId3"/>
    <p:sldId id="311" r:id="rId4"/>
    <p:sldId id="290" r:id="rId5"/>
    <p:sldId id="297" r:id="rId6"/>
    <p:sldId id="258" r:id="rId7"/>
    <p:sldId id="272" r:id="rId8"/>
    <p:sldId id="273" r:id="rId9"/>
    <p:sldId id="292" r:id="rId10"/>
    <p:sldId id="321" r:id="rId11"/>
    <p:sldId id="325" r:id="rId12"/>
    <p:sldId id="324" r:id="rId13"/>
    <p:sldId id="323" r:id="rId14"/>
    <p:sldId id="322" r:id="rId15"/>
    <p:sldId id="314" r:id="rId16"/>
    <p:sldId id="326" r:id="rId17"/>
    <p:sldId id="315" r:id="rId18"/>
    <p:sldId id="316" r:id="rId19"/>
    <p:sldId id="317" r:id="rId20"/>
    <p:sldId id="319" r:id="rId21"/>
    <p:sldId id="320" r:id="rId22"/>
    <p:sldId id="295" r:id="rId23"/>
    <p:sldId id="294" r:id="rId24"/>
    <p:sldId id="286" r:id="rId25"/>
    <p:sldId id="345" r:id="rId26"/>
    <p:sldId id="342" r:id="rId27"/>
    <p:sldId id="709" r:id="rId28"/>
    <p:sldId id="710" r:id="rId29"/>
    <p:sldId id="711" r:id="rId30"/>
    <p:sldId id="712" r:id="rId31"/>
    <p:sldId id="343" r:id="rId32"/>
    <p:sldId id="714" r:id="rId33"/>
    <p:sldId id="715" r:id="rId34"/>
    <p:sldId id="662" r:id="rId35"/>
    <p:sldId id="713" r:id="rId36"/>
    <p:sldId id="291" r:id="rId37"/>
    <p:sldId id="26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11/21/2018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‹N›</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11/21/2018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‹N›</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it-IT"/>
              <a:t>Fare clic per modificare lo stile del titolo dello schema</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it-IT"/>
              <a:t>Fare clic per modificare lo stile del titolo dello schema</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it-IT"/>
              <a:t>Fare clic sull'icona per inserire un'immagine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it-IT"/>
              <a:t>Fare clic sull'icona per inserire un'immagine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it-IT"/>
              <a:t>Fare clic sull'icona per inserire un'immagine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8" name="Slide Number Placeholder 7"/>
          <p:cNvSpPr>
            <a:spLocks noGrp="1"/>
          </p:cNvSpPr>
          <p:nvPr>
            <p:ph type="sldNum" sz="quarter" idx="12"/>
          </p:nvPr>
        </p:nvSpPr>
        <p:spPr/>
        <p:txBody>
          <a:bodyPr/>
          <a:lstStyle/>
          <a:p>
            <a:fld id="{022B156B-59AE-415F-B24B-8756D48BB977}" type="slidenum">
              <a:rPr/>
              <a:pPr/>
              <a:t>‹N›</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11/21/2018</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it-IT"/>
              <a:t>Fare clic per modificare lo stile del titolo dello schema</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‹N›</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11/21/2018</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it-IT"/>
              <a:t>Fare clic per modificare lo stile del titolo dello schema</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7" name="Slide Number Placeholder 6"/>
          <p:cNvSpPr>
            <a:spLocks noGrp="1"/>
          </p:cNvSpPr>
          <p:nvPr>
            <p:ph type="sldNum" sz="quarter" idx="12"/>
          </p:nvPr>
        </p:nvSpPr>
        <p:spPr/>
        <p:txBody>
          <a:bodyPr/>
          <a:lstStyle/>
          <a:p>
            <a:fld id="{022B156B-59AE-415F-B24B-8756D48BB977}" type="slidenum">
              <a:rPr/>
              <a:t>‹N›</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11/21/2018</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6" name="Slide Number Placeholder 5"/>
          <p:cNvSpPr>
            <a:spLocks noGrp="1"/>
          </p:cNvSpPr>
          <p:nvPr>
            <p:ph type="sldNum" sz="quarter" idx="12"/>
          </p:nvPr>
        </p:nvSpPr>
        <p:spPr/>
        <p:txBody>
          <a:bodyPr/>
          <a:lstStyle/>
          <a:p>
            <a:fld id="{022B156B-59AE-415F-B24B-8756D48BB977}" type="slidenum">
              <a:rPr/>
              <a:t>‹N›</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11/21/2018</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it-IT"/>
              <a:t>Fare clic per modificare lo stile del titolo dello schema</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6" name="Slide Number Placeholder 5"/>
          <p:cNvSpPr>
            <a:spLocks noGrp="1"/>
          </p:cNvSpPr>
          <p:nvPr>
            <p:ph type="sldNum" sz="quarter" idx="12"/>
          </p:nvPr>
        </p:nvSpPr>
        <p:spPr/>
        <p:txBody>
          <a:bodyPr/>
          <a:lstStyle/>
          <a:p>
            <a:fld id="{022B156B-59AE-415F-B24B-8756D48BB977}" type="slidenum">
              <a:rPr/>
              <a:t>‹N›</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11/21/2018</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OTO">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rPr/>
              <a:pPr/>
              <a:t>‹N›</a:t>
            </a:fld>
            <a:endParaRPr/>
          </a:p>
        </p:txBody>
      </p:sp>
      <p:pic>
        <p:nvPicPr>
          <p:cNvPr id="6" name="pasted-image.pdf"/>
          <p:cNvPicPr>
            <a:picLocks noChangeAspect="1"/>
          </p:cNvPicPr>
          <p:nvPr userDrawn="1"/>
        </p:nvPicPr>
        <p:blipFill>
          <a:blip r:embed="rId2" cstate="print">
            <a:extLst/>
          </a:blip>
          <a:stretch>
            <a:fillRect/>
          </a:stretch>
        </p:blipFill>
        <p:spPr>
          <a:xfrm>
            <a:off x="-11725" y="6783355"/>
            <a:ext cx="12215449" cy="88645"/>
          </a:xfrm>
          <a:prstGeom prst="rect">
            <a:avLst/>
          </a:prstGeom>
          <a:ln w="12700">
            <a:miter lim="400000"/>
          </a:ln>
        </p:spPr>
      </p:pic>
    </p:spTree>
    <p:extLst>
      <p:ext uri="{BB962C8B-B14F-4D97-AF65-F5344CB8AC3E}">
        <p14:creationId xmlns:p14="http://schemas.microsoft.com/office/powerpoint/2010/main" val="18653422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6" name="Slide Number Placeholder 5"/>
          <p:cNvSpPr>
            <a:spLocks noGrp="1"/>
          </p:cNvSpPr>
          <p:nvPr>
            <p:ph type="sldNum" sz="quarter" idx="12"/>
          </p:nvPr>
        </p:nvSpPr>
        <p:spPr/>
        <p:txBody>
          <a:bodyPr/>
          <a:lstStyle/>
          <a:p>
            <a:fld id="{022B156B-59AE-415F-B24B-8756D48BB977}" type="slidenum">
              <a:rPr/>
              <a:t>‹N›</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11/21/2018</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it-IT"/>
              <a:t>Fare clic per modificare lo stile del titolo dello schema</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a:p>
        </p:txBody>
      </p:sp>
      <p:sp>
        <p:nvSpPr>
          <p:cNvPr id="3" name="Content Placeholder 2"/>
          <p:cNvSpPr>
            <a:spLocks noGrp="1"/>
          </p:cNvSpPr>
          <p:nvPr>
            <p:ph sz="half" idx="1"/>
          </p:nvPr>
        </p:nvSpPr>
        <p:spPr>
          <a:xfrm>
            <a:off x="1065212" y="1825625"/>
            <a:ext cx="4954588" cy="418795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Content Placeholder 3"/>
          <p:cNvSpPr>
            <a:spLocks noGrp="1"/>
          </p:cNvSpPr>
          <p:nvPr>
            <p:ph sz="half" idx="2"/>
          </p:nvPr>
        </p:nvSpPr>
        <p:spPr>
          <a:xfrm>
            <a:off x="6172200" y="1825625"/>
            <a:ext cx="4951414" cy="418795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7" name="Slide Number Placeholder 6"/>
          <p:cNvSpPr>
            <a:spLocks noGrp="1"/>
          </p:cNvSpPr>
          <p:nvPr>
            <p:ph type="sldNum" sz="quarter" idx="12"/>
          </p:nvPr>
        </p:nvSpPr>
        <p:spPr/>
        <p:txBody>
          <a:bodyPr/>
          <a:lstStyle/>
          <a:p>
            <a:fld id="{022B156B-59AE-415F-B24B-8756D48BB977}" type="slidenum">
              <a:rPr/>
              <a:t>‹N›</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11/21/2018</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69848" y="2505075"/>
            <a:ext cx="4956048" cy="34766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2505075"/>
            <a:ext cx="4956048" cy="34766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9" name="Slide Number Placeholder 8"/>
          <p:cNvSpPr>
            <a:spLocks noGrp="1"/>
          </p:cNvSpPr>
          <p:nvPr>
            <p:ph type="sldNum" sz="quarter" idx="12"/>
          </p:nvPr>
        </p:nvSpPr>
        <p:spPr/>
        <p:txBody>
          <a:bodyPr/>
          <a:lstStyle/>
          <a:p>
            <a:fld id="{022B156B-59AE-415F-B24B-8756D48BB977}" type="slidenum">
              <a:rPr/>
              <a:t>‹N›</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11/21/2018</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a:p>
        </p:txBody>
      </p:sp>
      <p:sp>
        <p:nvSpPr>
          <p:cNvPr id="5" name="Slide Number Placeholder 4"/>
          <p:cNvSpPr>
            <a:spLocks noGrp="1"/>
          </p:cNvSpPr>
          <p:nvPr>
            <p:ph type="sldNum" sz="quarter" idx="12"/>
          </p:nvPr>
        </p:nvSpPr>
        <p:spPr/>
        <p:txBody>
          <a:bodyPr/>
          <a:lstStyle/>
          <a:p>
            <a:fld id="{022B156B-59AE-415F-B24B-8756D48BB977}" type="slidenum">
              <a:rPr/>
              <a:t>‹N›</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11/21/2018</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‹N›</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11/21/2018</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it-IT"/>
              <a:t>Fare clic per modificare lo stile del titolo dello schema</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it-IT"/>
              <a:t>Fare clic sull'icona per inserire un'immagine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it-IT"/>
              <a:t>Fare clic sull'icona per inserire un'immagine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8" name="Slide Number Placeholder 7"/>
          <p:cNvSpPr>
            <a:spLocks noGrp="1"/>
          </p:cNvSpPr>
          <p:nvPr>
            <p:ph type="sldNum" sz="quarter" idx="12"/>
          </p:nvPr>
        </p:nvSpPr>
        <p:spPr/>
        <p:txBody>
          <a:bodyPr/>
          <a:lstStyle/>
          <a:p>
            <a:fld id="{022B156B-59AE-415F-B24B-8756D48BB977}" type="slidenum">
              <a:rPr/>
              <a:pPr/>
              <a:t>‹N›</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11/21/2018</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it-IT"/>
              <a:t>Fare clic sull'icona per inserire un'immagine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it-IT"/>
              <a:t>Fare clic sull'icona per inserire un'immagine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it-IT"/>
              <a:t>Fare clic sull'icona per inserire un'immagine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8" name="Slide Number Placeholder 7"/>
          <p:cNvSpPr>
            <a:spLocks noGrp="1"/>
          </p:cNvSpPr>
          <p:nvPr>
            <p:ph type="sldNum" sz="quarter" idx="12"/>
          </p:nvPr>
        </p:nvSpPr>
        <p:spPr/>
        <p:txBody>
          <a:bodyPr/>
          <a:lstStyle/>
          <a:p>
            <a:fld id="{022B156B-59AE-415F-B24B-8756D48BB977}" type="slidenum">
              <a:rPr/>
              <a:pPr/>
              <a:t>‹N›</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11/21/2018</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it-IT"/>
              <a:t>Fare clic per modificare lo stile del titolo dello schema</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‹N›</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11/21/2018</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 id="2147483664" r:id="rId15"/>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dFuCrxRobh0"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xiQRbB9_1z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CFg9bcW7Bk&amp;feature=youtu.be" TargetMode="External"/><Relationship Id="rId2" Type="http://schemas.openxmlformats.org/officeDocument/2006/relationships/hyperlink" Target="https://www.youtube.com/watch?v=075aWDdZUl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rUZXBc6yRhU"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storybird.com/"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8812" y="266330"/>
            <a:ext cx="9234552" cy="3162670"/>
          </a:xfrm>
        </p:spPr>
        <p:txBody>
          <a:bodyPr>
            <a:normAutofit/>
          </a:bodyPr>
          <a:lstStyle/>
          <a:p>
            <a:pPr algn="ctr"/>
            <a:r>
              <a:rPr lang="en-US" sz="3600" dirty="0" err="1">
                <a:solidFill>
                  <a:schemeClr val="accent1">
                    <a:lumMod val="75000"/>
                  </a:schemeClr>
                </a:solidFill>
              </a:rPr>
              <a:t>Scienze</a:t>
            </a:r>
            <a:r>
              <a:rPr lang="en-US" sz="3600" dirty="0">
                <a:solidFill>
                  <a:schemeClr val="accent1">
                    <a:lumMod val="75000"/>
                  </a:schemeClr>
                </a:solidFill>
              </a:rPr>
              <a:t> </a:t>
            </a:r>
            <a:r>
              <a:rPr lang="en-US" sz="3600" dirty="0" err="1">
                <a:solidFill>
                  <a:schemeClr val="accent1">
                    <a:lumMod val="75000"/>
                  </a:schemeClr>
                </a:solidFill>
              </a:rPr>
              <a:t>della</a:t>
            </a:r>
            <a:r>
              <a:rPr lang="en-US" sz="3600" dirty="0">
                <a:solidFill>
                  <a:schemeClr val="accent1">
                    <a:lumMod val="75000"/>
                  </a:schemeClr>
                </a:solidFill>
              </a:rPr>
              <a:t> </a:t>
            </a:r>
            <a:r>
              <a:rPr lang="en-US" sz="3600" dirty="0" err="1">
                <a:solidFill>
                  <a:schemeClr val="accent1">
                    <a:lumMod val="75000"/>
                  </a:schemeClr>
                </a:solidFill>
              </a:rPr>
              <a:t>Formazione</a:t>
            </a:r>
            <a:br>
              <a:rPr lang="en-US" sz="3600" dirty="0">
                <a:solidFill>
                  <a:schemeClr val="accent1">
                    <a:lumMod val="75000"/>
                  </a:schemeClr>
                </a:solidFill>
              </a:rPr>
            </a:br>
            <a:r>
              <a:rPr lang="en-US" sz="3600" dirty="0">
                <a:solidFill>
                  <a:schemeClr val="accent1">
                    <a:lumMod val="75000"/>
                  </a:schemeClr>
                </a:solidFill>
              </a:rPr>
              <a:t>English Lab IV</a:t>
            </a:r>
            <a:br>
              <a:rPr lang="en-US" sz="3600" dirty="0">
                <a:solidFill>
                  <a:schemeClr val="accent1">
                    <a:lumMod val="75000"/>
                  </a:schemeClr>
                </a:solidFill>
              </a:rPr>
            </a:br>
            <a:r>
              <a:rPr lang="en-US" sz="3600" dirty="0">
                <a:solidFill>
                  <a:schemeClr val="accent1">
                    <a:lumMod val="75000"/>
                  </a:schemeClr>
                </a:solidFill>
              </a:rPr>
              <a:t>TEYL</a:t>
            </a:r>
            <a:br>
              <a:rPr lang="en-US" sz="3600" dirty="0"/>
            </a:br>
            <a:r>
              <a:rPr lang="en-US" sz="1800" dirty="0">
                <a:solidFill>
                  <a:schemeClr val="accent5">
                    <a:lumMod val="75000"/>
                  </a:schemeClr>
                </a:solidFill>
              </a:rPr>
              <a:t>Florence October </a:t>
            </a:r>
            <a:r>
              <a:rPr lang="en-US" sz="1800">
                <a:solidFill>
                  <a:schemeClr val="accent5">
                    <a:lumMod val="75000"/>
                  </a:schemeClr>
                </a:solidFill>
              </a:rPr>
              <a:t>- November </a:t>
            </a:r>
            <a:r>
              <a:rPr lang="en-US" sz="1800" dirty="0">
                <a:solidFill>
                  <a:schemeClr val="accent5">
                    <a:lumMod val="75000"/>
                  </a:schemeClr>
                </a:solidFill>
              </a:rPr>
              <a:t>2018</a:t>
            </a:r>
            <a:br>
              <a:rPr lang="en-US" sz="1800" dirty="0">
                <a:solidFill>
                  <a:schemeClr val="accent5">
                    <a:lumMod val="75000"/>
                  </a:schemeClr>
                </a:solidFill>
              </a:rPr>
            </a:br>
            <a:br>
              <a:rPr lang="en-US" sz="3600" dirty="0">
                <a:solidFill>
                  <a:schemeClr val="accent5">
                    <a:lumMod val="75000"/>
                  </a:schemeClr>
                </a:solidFill>
              </a:rPr>
            </a:br>
            <a:r>
              <a:rPr lang="en-US" sz="3600" dirty="0">
                <a:solidFill>
                  <a:schemeClr val="accent5">
                    <a:lumMod val="75000"/>
                  </a:schemeClr>
                </a:solidFill>
              </a:rPr>
              <a:t>eTwinning and Project Based Learning</a:t>
            </a:r>
            <a:endParaRPr lang="en-US" sz="3600" dirty="0">
              <a:solidFill>
                <a:schemeClr val="tx1"/>
              </a:solidFill>
              <a:latin typeface="+mn-lt"/>
              <a:ea typeface="+mn-ea"/>
              <a:cs typeface="+mn-cs"/>
            </a:endParaRPr>
          </a:p>
        </p:txBody>
      </p:sp>
      <p:sp>
        <p:nvSpPr>
          <p:cNvPr id="3" name="Subtitle 2"/>
          <p:cNvSpPr>
            <a:spLocks noGrp="1"/>
          </p:cNvSpPr>
          <p:nvPr>
            <p:ph type="subTitle" idx="1"/>
          </p:nvPr>
        </p:nvSpPr>
        <p:spPr>
          <a:xfrm>
            <a:off x="631794" y="5240044"/>
            <a:ext cx="10928412" cy="1320553"/>
          </a:xfrm>
        </p:spPr>
        <p:txBody>
          <a:bodyPr>
            <a:noAutofit/>
          </a:bodyPr>
          <a:lstStyle/>
          <a:p>
            <a:r>
              <a:rPr lang="en-US" sz="6000" dirty="0">
                <a:solidFill>
                  <a:schemeClr val="accent3">
                    <a:lumMod val="20000"/>
                    <a:lumOff val="80000"/>
                  </a:schemeClr>
                </a:solidFill>
              </a:rPr>
              <a:t>Francesca Mancini</a:t>
            </a:r>
          </a:p>
          <a:p>
            <a:r>
              <a:rPr lang="en-US" sz="3600" dirty="0">
                <a:solidFill>
                  <a:schemeClr val="accent3">
                    <a:lumMod val="20000"/>
                    <a:lumOff val="80000"/>
                  </a:schemeClr>
                </a:solidFill>
              </a:rPr>
              <a:t>Teacher Trainer – University Lecturer</a:t>
            </a:r>
            <a:endParaRPr lang="en-US" sz="3600" dirty="0">
              <a:solidFill>
                <a:schemeClr val="accent1">
                  <a:lumMod val="75000"/>
                </a:schemeClr>
              </a:solidFill>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lidesharecdn.com/movingforwardwithetwinning-presentation-141024095355-conversion-gate02/95/lsl-webinar-moving-forward-with-etwinning-11-638.jpg?cb=1414144508">
            <a:extLst>
              <a:ext uri="{FF2B5EF4-FFF2-40B4-BE49-F238E27FC236}">
                <a16:creationId xmlns:a16="http://schemas.microsoft.com/office/drawing/2014/main" id="{5FBFCA3D-2CAC-4AE2-ABFD-0DC1DD9E7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198" y="505010"/>
            <a:ext cx="10218198" cy="574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66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slidesharecdn.com/project-basedlearningppt-091016141116-phpapp01/95/project-based-learning-ppt-7-728.jpg?cb=1255702298">
            <a:extLst>
              <a:ext uri="{FF2B5EF4-FFF2-40B4-BE49-F238E27FC236}">
                <a16:creationId xmlns:a16="http://schemas.microsoft.com/office/drawing/2014/main" id="{42488096-2B04-485B-9E7A-D7B14D518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828675"/>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0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x-c8FadN2dA/U0XOtztQRVI/AAAAAAAAWoE/x04MG108C-g/s1600/Slide1.png">
            <a:extLst>
              <a:ext uri="{FF2B5EF4-FFF2-40B4-BE49-F238E27FC236}">
                <a16:creationId xmlns:a16="http://schemas.microsoft.com/office/drawing/2014/main" id="{8A64D4AA-9864-4863-83F4-1EAEA5265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495" y="235011"/>
            <a:ext cx="4501164" cy="600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log.trello.com/wp-content/uploads/2015/07/HeaderImage.jpg">
            <a:extLst>
              <a:ext uri="{FF2B5EF4-FFF2-40B4-BE49-F238E27FC236}">
                <a16:creationId xmlns:a16="http://schemas.microsoft.com/office/drawing/2014/main" id="{A4455618-F987-47AA-BA51-3DE11602E9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443" y="724270"/>
            <a:ext cx="9889724" cy="494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22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0.wp.com/educationcloset.com/wp-content/uploads/2016/04/project-or-project-based-learning.jpg?fit=550,1200">
            <a:extLst>
              <a:ext uri="{FF2B5EF4-FFF2-40B4-BE49-F238E27FC236}">
                <a16:creationId xmlns:a16="http://schemas.microsoft.com/office/drawing/2014/main" id="{45BBD614-7227-48EF-80E9-D71A85D26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843" y="0"/>
            <a:ext cx="2977256" cy="649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53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5E52FDC-AAA3-4628-BD48-D6672873DBB0}"/>
              </a:ext>
            </a:extLst>
          </p:cNvPr>
          <p:cNvSpPr/>
          <p:nvPr/>
        </p:nvSpPr>
        <p:spPr>
          <a:xfrm>
            <a:off x="1306053" y="2356567"/>
            <a:ext cx="8273932" cy="646331"/>
          </a:xfrm>
          <a:prstGeom prst="rect">
            <a:avLst/>
          </a:prstGeom>
        </p:spPr>
        <p:txBody>
          <a:bodyPr wrap="none">
            <a:spAutoFit/>
          </a:bodyPr>
          <a:lstStyle/>
          <a:p>
            <a:r>
              <a:rPr lang="en-US" sz="3600" dirty="0">
                <a:latin typeface="Calibri" panose="020F0502020204030204" pitchFamily="34" charset="0"/>
                <a:ea typeface="Calibri" panose="020F0502020204030204" pitchFamily="34" charset="0"/>
                <a:cs typeface="Arial" panose="020B0604020202020204" pitchFamily="34" charset="0"/>
              </a:rPr>
              <a:t>What are the needs of XXI century leaners?</a:t>
            </a:r>
            <a:endParaRPr lang="it-IT" sz="3600" dirty="0"/>
          </a:p>
        </p:txBody>
      </p:sp>
    </p:spTree>
    <p:extLst>
      <p:ext uri="{BB962C8B-B14F-4D97-AF65-F5344CB8AC3E}">
        <p14:creationId xmlns:p14="http://schemas.microsoft.com/office/powerpoint/2010/main" val="374144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ytimg.com/vi/0Ql1kAlACyI/maxresdefault.jpg">
            <a:extLst>
              <a:ext uri="{FF2B5EF4-FFF2-40B4-BE49-F238E27FC236}">
                <a16:creationId xmlns:a16="http://schemas.microsoft.com/office/drawing/2014/main" id="{BB15B19F-F1F9-4B51-B3E8-BE213075D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50" y="893870"/>
            <a:ext cx="8566951" cy="481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1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CBB80D-A497-498E-99E4-B0D055D28001}"/>
              </a:ext>
            </a:extLst>
          </p:cNvPr>
          <p:cNvSpPr/>
          <p:nvPr/>
        </p:nvSpPr>
        <p:spPr>
          <a:xfrm>
            <a:off x="3048000" y="1068926"/>
            <a:ext cx="6096000" cy="3970318"/>
          </a:xfrm>
          <a:prstGeom prst="rect">
            <a:avLst/>
          </a:prstGeom>
        </p:spPr>
        <p:txBody>
          <a:bodyPr>
            <a:spAutoFit/>
          </a:bodyPr>
          <a:lstStyle/>
          <a:p>
            <a:r>
              <a:rPr lang="en-US" dirty="0">
                <a:latin typeface="Calibri" panose="020F0502020204030204" pitchFamily="34" charset="0"/>
                <a:ea typeface="Calibri" panose="020F0502020204030204" pitchFamily="34" charset="0"/>
                <a:cs typeface="Arial" panose="020B0604020202020204" pitchFamily="34" charset="0"/>
              </a:rPr>
              <a:t>• </a:t>
            </a:r>
            <a:r>
              <a:rPr lang="en-US" sz="28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rPr>
              <a:t>For critical thinking to occur, projects have to be structured to demand deliberate, reflective thought, and students have to be shown examples of what critical thinking looks like, in addition to being supported, assessed, encouraged, and given feedback as they try such thinking out with their peers and on their own.</a:t>
            </a:r>
            <a:endParaRPr lang="it-IT" sz="2800" dirty="0">
              <a:solidFill>
                <a:schemeClr val="accent5">
                  <a:lumMod val="75000"/>
                </a:schemeClr>
              </a:solidFill>
            </a:endParaRPr>
          </a:p>
        </p:txBody>
      </p:sp>
    </p:spTree>
    <p:extLst>
      <p:ext uri="{BB962C8B-B14F-4D97-AF65-F5344CB8AC3E}">
        <p14:creationId xmlns:p14="http://schemas.microsoft.com/office/powerpoint/2010/main" val="260662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B8E1C17-7461-42CC-9D3F-0FE0DA567ABB}"/>
              </a:ext>
            </a:extLst>
          </p:cNvPr>
          <p:cNvSpPr/>
          <p:nvPr/>
        </p:nvSpPr>
        <p:spPr>
          <a:xfrm>
            <a:off x="3048000" y="1041809"/>
            <a:ext cx="6096000" cy="4682116"/>
          </a:xfrm>
          <a:prstGeom prst="rect">
            <a:avLst/>
          </a:prstGeom>
        </p:spPr>
        <p:txBody>
          <a:bodyPr>
            <a:spAutoFit/>
          </a:bodyPr>
          <a:lstStyle/>
          <a:p>
            <a:pPr marL="342900" lvl="0" indent="-342900">
              <a:lnSpc>
                <a:spcPct val="107000"/>
              </a:lnSpc>
              <a:spcAft>
                <a:spcPts val="800"/>
              </a:spcAft>
              <a:buFont typeface="+mj-lt"/>
              <a:buAutoNum type="arabicPeriod"/>
              <a:tabLst>
                <a:tab pos="457200" algn="l"/>
              </a:tabLst>
            </a:pPr>
            <a:r>
              <a:rPr lang="en-US" sz="28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rPr>
              <a:t>(WHY) ...makes school more engaging for students. ...improves learning. ...builds success skills for college, career, and life. ...helps address standards. ...provides opportunities for students to use technology. ...makes teaching more enjoyable and rewarding. ...connects students and schools with communities and the real world. ...promotes educational equity. </a:t>
            </a:r>
            <a:endParaRPr lang="it-IT" sz="28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663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192B3FF-27AB-41E4-809F-013C63555201}"/>
              </a:ext>
            </a:extLst>
          </p:cNvPr>
          <p:cNvSpPr/>
          <p:nvPr/>
        </p:nvSpPr>
        <p:spPr>
          <a:xfrm>
            <a:off x="2846895" y="497701"/>
            <a:ext cx="6476215" cy="5143139"/>
          </a:xfrm>
          <a:prstGeom prst="rect">
            <a:avLst/>
          </a:prstGeom>
        </p:spPr>
        <p:txBody>
          <a:bodyPr wrap="square">
            <a:spAutoFit/>
          </a:bodyPr>
          <a:lstStyle/>
          <a:p>
            <a:pPr lvl="0">
              <a:lnSpc>
                <a:spcPct val="107000"/>
              </a:lnSpc>
              <a:spcAft>
                <a:spcPts val="800"/>
              </a:spcAft>
              <a:tabLst>
                <a:tab pos="457200" algn="l"/>
              </a:tabLst>
            </a:pPr>
            <a:r>
              <a:rPr lang="en-US" sz="28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rPr>
              <a:t>• Projects form the </a:t>
            </a:r>
            <a:r>
              <a:rPr lang="en-US" sz="2800" dirty="0" err="1">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rPr>
              <a:t>centrepiece</a:t>
            </a:r>
            <a:r>
              <a:rPr lang="en-US" sz="28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rPr>
              <a:t> of the curriculum • Students engage in real-world activities used in authentic disciplines. • Students work collaboratively to solve problems that matter • Technology is integrated as a tool • Teachers collaborate to design and implement projects that cross geographic boundaries • One good project extends far beyond the original classroom. Projects that “go big” may also attract media attention 2/03/18 8</a:t>
            </a:r>
            <a:endParaRPr lang="it-IT" sz="2800" dirty="0">
              <a:solidFill>
                <a:schemeClr val="accent5">
                  <a:lumMod val="75000"/>
                </a:schemeClr>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303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CB69F6-53EE-4101-9E9F-D2B69B01EF5E}"/>
              </a:ext>
            </a:extLst>
          </p:cNvPr>
          <p:cNvSpPr>
            <a:spLocks noGrp="1"/>
          </p:cNvSpPr>
          <p:nvPr>
            <p:ph type="title"/>
          </p:nvPr>
        </p:nvSpPr>
        <p:spPr/>
        <p:txBody>
          <a:bodyPr>
            <a:normAutofit/>
          </a:bodyPr>
          <a:lstStyle/>
          <a:p>
            <a:r>
              <a:rPr lang="it-IT" sz="5400" dirty="0">
                <a:solidFill>
                  <a:schemeClr val="accent1">
                    <a:lumMod val="75000"/>
                  </a:schemeClr>
                </a:solidFill>
              </a:rPr>
              <a:t>OECD</a:t>
            </a:r>
          </a:p>
        </p:txBody>
      </p:sp>
      <p:graphicFrame>
        <p:nvGraphicFramePr>
          <p:cNvPr id="4" name="Tabella 3">
            <a:extLst>
              <a:ext uri="{FF2B5EF4-FFF2-40B4-BE49-F238E27FC236}">
                <a16:creationId xmlns:a16="http://schemas.microsoft.com/office/drawing/2014/main" id="{D2C03C68-A609-4E40-9D80-AACC03E4C0CE}"/>
              </a:ext>
            </a:extLst>
          </p:cNvPr>
          <p:cNvGraphicFramePr>
            <a:graphicFrameLocks noGrp="1"/>
          </p:cNvGraphicFramePr>
          <p:nvPr/>
        </p:nvGraphicFramePr>
        <p:xfrm>
          <a:off x="2583117" y="2327910"/>
          <a:ext cx="7022592" cy="3078480"/>
        </p:xfrm>
        <a:graphic>
          <a:graphicData uri="http://schemas.openxmlformats.org/drawingml/2006/table">
            <a:tbl>
              <a:tblPr/>
              <a:tblGrid>
                <a:gridCol w="3401568">
                  <a:extLst>
                    <a:ext uri="{9D8B030D-6E8A-4147-A177-3AD203B41FA5}">
                      <a16:colId xmlns:a16="http://schemas.microsoft.com/office/drawing/2014/main" val="2597392818"/>
                    </a:ext>
                  </a:extLst>
                </a:gridCol>
                <a:gridCol w="140208">
                  <a:extLst>
                    <a:ext uri="{9D8B030D-6E8A-4147-A177-3AD203B41FA5}">
                      <a16:colId xmlns:a16="http://schemas.microsoft.com/office/drawing/2014/main" val="2857909816"/>
                    </a:ext>
                  </a:extLst>
                </a:gridCol>
                <a:gridCol w="3480816">
                  <a:extLst>
                    <a:ext uri="{9D8B030D-6E8A-4147-A177-3AD203B41FA5}">
                      <a16:colId xmlns:a16="http://schemas.microsoft.com/office/drawing/2014/main" val="3705476700"/>
                    </a:ext>
                  </a:extLst>
                </a:gridCol>
              </a:tblGrid>
              <a:tr h="0">
                <a:tc>
                  <a:txBody>
                    <a:bodyPr/>
                    <a:lstStyle/>
                    <a:p>
                      <a:pPr algn="l" fontAlgn="t"/>
                      <a:r>
                        <a:rPr lang="en-US" b="1">
                          <a:solidFill>
                            <a:srgbClr val="111111"/>
                          </a:solidFill>
                          <a:effectLst/>
                          <a:latin typeface="inherit"/>
                        </a:rPr>
                        <a:t>A clearer vision and set of goals for education systems</a:t>
                      </a:r>
                      <a:r>
                        <a:rPr lang="en-US" b="0">
                          <a:solidFill>
                            <a:srgbClr val="111111"/>
                          </a:solidFill>
                          <a:effectLst/>
                          <a:latin typeface="inherit"/>
                        </a:rPr>
                        <a:t>  </a:t>
                      </a:r>
                    </a:p>
                    <a:p>
                      <a:pPr algn="l" fontAlgn="t"/>
                      <a:r>
                        <a:rPr lang="en-US" b="0">
                          <a:effectLst/>
                        </a:rPr>
                        <a:t>The framework challenges stakeholders to think ahead and foster innovative learning environments that focus on inclusive student growth and facilitate changes in both education systems and the larger ecosystem.</a:t>
                      </a:r>
                    </a:p>
                  </a:txBody>
                  <a:tcPr marL="38100" marR="76200" marT="30480" marB="30480">
                    <a:lnL w="7620" cap="flat" cmpd="sng" algn="ctr">
                      <a:solidFill>
                        <a:srgbClr val="008996"/>
                      </a:solidFill>
                      <a:prstDash val="solid"/>
                      <a:round/>
                      <a:headEnd type="none" w="med" len="med"/>
                      <a:tailEnd type="none" w="med" len="med"/>
                    </a:lnL>
                    <a:lnR w="7620" cap="flat" cmpd="sng" algn="ctr">
                      <a:solidFill>
                        <a:srgbClr val="008996"/>
                      </a:solidFill>
                      <a:prstDash val="solid"/>
                      <a:round/>
                      <a:headEnd type="none" w="med" len="med"/>
                      <a:tailEnd type="none" w="med" len="med"/>
                    </a:lnR>
                    <a:lnT w="7620" cap="flat" cmpd="sng" algn="ctr">
                      <a:solidFill>
                        <a:srgbClr val="008996"/>
                      </a:solidFill>
                      <a:prstDash val="solid"/>
                      <a:round/>
                      <a:headEnd type="none" w="med" len="med"/>
                      <a:tailEnd type="none" w="med" len="med"/>
                    </a:lnT>
                    <a:lnB w="7620" cap="flat" cmpd="sng" algn="ctr">
                      <a:solidFill>
                        <a:srgbClr val="008996"/>
                      </a:solidFill>
                      <a:prstDash val="solid"/>
                      <a:round/>
                      <a:headEnd type="none" w="med" len="med"/>
                      <a:tailEnd type="none" w="med" len="med"/>
                    </a:lnB>
                    <a:solidFill>
                      <a:srgbClr val="FFFFFF"/>
                    </a:solidFill>
                  </a:tcPr>
                </a:tc>
                <a:tc>
                  <a:txBody>
                    <a:bodyPr/>
                    <a:lstStyle/>
                    <a:p>
                      <a:pPr algn="l" fontAlgn="t"/>
                      <a:r>
                        <a:rPr lang="it-IT" b="0">
                          <a:effectLst/>
                        </a:rPr>
                        <a:t> </a:t>
                      </a:r>
                    </a:p>
                  </a:txBody>
                  <a:tcPr marL="38100" marR="76200" marT="30480" marB="30480">
                    <a:lnL w="7620" cap="flat" cmpd="sng" algn="ctr">
                      <a:solidFill>
                        <a:srgbClr val="008996"/>
                      </a:solidFill>
                      <a:prstDash val="solid"/>
                      <a:round/>
                      <a:headEnd type="none" w="med" len="med"/>
                      <a:tailEnd type="none" w="med" len="med"/>
                    </a:lnL>
                    <a:lnR w="7620" cap="flat" cmpd="sng" algn="ctr">
                      <a:solidFill>
                        <a:srgbClr val="008996"/>
                      </a:solidFill>
                      <a:prstDash val="solid"/>
                      <a:round/>
                      <a:headEnd type="none" w="med" len="med"/>
                      <a:tailEnd type="none" w="med" len="med"/>
                    </a:lnR>
                    <a:lnT>
                      <a:noFill/>
                    </a:lnT>
                    <a:lnB>
                      <a:noFill/>
                    </a:lnB>
                    <a:solidFill>
                      <a:srgbClr val="F9F9F9"/>
                    </a:solidFill>
                  </a:tcPr>
                </a:tc>
                <a:tc>
                  <a:txBody>
                    <a:bodyPr/>
                    <a:lstStyle/>
                    <a:p>
                      <a:pPr algn="l" fontAlgn="t"/>
                      <a:r>
                        <a:rPr lang="en-US" b="1" dirty="0">
                          <a:solidFill>
                            <a:srgbClr val="111111"/>
                          </a:solidFill>
                          <a:effectLst/>
                          <a:latin typeface="inherit"/>
                        </a:rPr>
                        <a:t>A common language for countries, schools, teachers, and other stakeholders</a:t>
                      </a:r>
                      <a:endParaRPr lang="en-US" b="0" dirty="0">
                        <a:solidFill>
                          <a:srgbClr val="111111"/>
                        </a:solidFill>
                        <a:effectLst/>
                        <a:latin typeface="inherit"/>
                      </a:endParaRPr>
                    </a:p>
                    <a:p>
                      <a:pPr algn="l" fontAlgn="t"/>
                      <a:r>
                        <a:rPr lang="en-US" b="0" dirty="0">
                          <a:effectLst/>
                        </a:rPr>
                        <a:t>A shared language can facilitate comparison across a wide range of instructional systems through which every stakeholder can communicate effectively, and learn about and compare best practices.</a:t>
                      </a:r>
                    </a:p>
                  </a:txBody>
                  <a:tcPr marL="38100" marR="76200" marT="30480" marB="30480">
                    <a:lnL w="7620" cap="flat" cmpd="sng" algn="ctr">
                      <a:solidFill>
                        <a:srgbClr val="008996"/>
                      </a:solidFill>
                      <a:prstDash val="solid"/>
                      <a:round/>
                      <a:headEnd type="none" w="med" len="med"/>
                      <a:tailEnd type="none" w="med" len="med"/>
                    </a:lnL>
                    <a:lnR w="7620" cap="flat" cmpd="sng" algn="ctr">
                      <a:solidFill>
                        <a:srgbClr val="008996"/>
                      </a:solidFill>
                      <a:prstDash val="solid"/>
                      <a:round/>
                      <a:headEnd type="none" w="med" len="med"/>
                      <a:tailEnd type="none" w="med" len="med"/>
                    </a:lnR>
                    <a:lnT w="7620" cap="flat" cmpd="sng" algn="ctr">
                      <a:solidFill>
                        <a:srgbClr val="008996"/>
                      </a:solidFill>
                      <a:prstDash val="solid"/>
                      <a:round/>
                      <a:headEnd type="none" w="med" len="med"/>
                      <a:tailEnd type="none" w="med" len="med"/>
                    </a:lnT>
                    <a:lnB w="7620" cap="flat" cmpd="sng" algn="ctr">
                      <a:solidFill>
                        <a:srgbClr val="008996"/>
                      </a:solidFill>
                      <a:prstDash val="solid"/>
                      <a:round/>
                      <a:headEnd type="none" w="med" len="med"/>
                      <a:tailEnd type="none" w="med" len="med"/>
                    </a:lnB>
                    <a:solidFill>
                      <a:srgbClr val="FFFFFF"/>
                    </a:solidFill>
                  </a:tcPr>
                </a:tc>
                <a:extLst>
                  <a:ext uri="{0D108BD9-81ED-4DB2-BD59-A6C34878D82A}">
                    <a16:rowId xmlns:a16="http://schemas.microsoft.com/office/drawing/2014/main" val="425152924"/>
                  </a:ext>
                </a:extLst>
              </a:tr>
            </a:tbl>
          </a:graphicData>
        </a:graphic>
      </p:graphicFrame>
    </p:spTree>
    <p:extLst>
      <p:ext uri="{BB962C8B-B14F-4D97-AF65-F5344CB8AC3E}">
        <p14:creationId xmlns:p14="http://schemas.microsoft.com/office/powerpoint/2010/main" val="123003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BF4055D-4CC0-454B-B9AF-7092045308E3}"/>
              </a:ext>
            </a:extLst>
          </p:cNvPr>
          <p:cNvSpPr/>
          <p:nvPr/>
        </p:nvSpPr>
        <p:spPr>
          <a:xfrm>
            <a:off x="2133600" y="794011"/>
            <a:ext cx="8894619" cy="4801314"/>
          </a:xfrm>
          <a:prstGeom prst="rect">
            <a:avLst/>
          </a:prstGeom>
        </p:spPr>
        <p:txBody>
          <a:bodyPr wrap="square">
            <a:spAutoFit/>
          </a:bodyPr>
          <a:lstStyle/>
          <a:p>
            <a:r>
              <a:rPr lang="it-IT" dirty="0" err="1"/>
              <a:t>Essential</a:t>
            </a:r>
            <a:r>
              <a:rPr lang="it-IT" dirty="0"/>
              <a:t> Project Design </a:t>
            </a:r>
            <a:r>
              <a:rPr lang="it-IT" dirty="0" err="1"/>
              <a:t>Elements</a:t>
            </a:r>
            <a:r>
              <a:rPr lang="it-IT" dirty="0"/>
              <a:t> Checklist Whatever </a:t>
            </a:r>
            <a:r>
              <a:rPr lang="it-IT" dirty="0" err="1"/>
              <a:t>form</a:t>
            </a:r>
            <a:r>
              <a:rPr lang="it-IT" dirty="0"/>
              <a:t> a project takes, </a:t>
            </a:r>
            <a:r>
              <a:rPr lang="it-IT" dirty="0" err="1"/>
              <a:t>it</a:t>
            </a:r>
            <a:r>
              <a:rPr lang="it-IT" dirty="0"/>
              <a:t> must </a:t>
            </a:r>
            <a:r>
              <a:rPr lang="it-IT" dirty="0" err="1"/>
              <a:t>meet</a:t>
            </a:r>
            <a:r>
              <a:rPr lang="it-IT" dirty="0"/>
              <a:t> </a:t>
            </a:r>
            <a:r>
              <a:rPr lang="it-IT" dirty="0" err="1"/>
              <a:t>these</a:t>
            </a:r>
            <a:r>
              <a:rPr lang="it-IT" dirty="0"/>
              <a:t> </a:t>
            </a:r>
            <a:r>
              <a:rPr lang="it-IT" dirty="0" err="1"/>
              <a:t>criteria</a:t>
            </a:r>
            <a:r>
              <a:rPr lang="it-IT" dirty="0"/>
              <a:t> to be Gold Standard PBL. </a:t>
            </a:r>
            <a:r>
              <a:rPr lang="it-IT" dirty="0" err="1"/>
              <a:t>Does</a:t>
            </a:r>
            <a:r>
              <a:rPr lang="it-IT" dirty="0"/>
              <a:t> the Project </a:t>
            </a:r>
            <a:r>
              <a:rPr lang="it-IT" dirty="0" err="1"/>
              <a:t>Meet</a:t>
            </a:r>
            <a:r>
              <a:rPr lang="it-IT" dirty="0"/>
              <a:t> </a:t>
            </a:r>
            <a:r>
              <a:rPr lang="it-IT" dirty="0" err="1"/>
              <a:t>These</a:t>
            </a:r>
            <a:r>
              <a:rPr lang="it-IT" dirty="0"/>
              <a:t> </a:t>
            </a:r>
            <a:r>
              <a:rPr lang="it-IT" dirty="0" err="1"/>
              <a:t>Criteria</a:t>
            </a:r>
            <a:r>
              <a:rPr lang="it-IT" dirty="0"/>
              <a:t>? ? KEY KNOWLEDGE, UNDERSTANDING, AND SUCCESS SKILLS The project </a:t>
            </a:r>
            <a:r>
              <a:rPr lang="it-IT" dirty="0" err="1"/>
              <a:t>is</a:t>
            </a:r>
            <a:r>
              <a:rPr lang="it-IT" dirty="0"/>
              <a:t> </a:t>
            </a:r>
            <a:r>
              <a:rPr lang="it-IT" dirty="0" err="1"/>
              <a:t>focused</a:t>
            </a:r>
            <a:r>
              <a:rPr lang="it-IT" dirty="0"/>
              <a:t> on teaching </a:t>
            </a:r>
            <a:r>
              <a:rPr lang="it-IT" dirty="0" err="1"/>
              <a:t>students</a:t>
            </a:r>
            <a:r>
              <a:rPr lang="it-IT" dirty="0"/>
              <a:t> </a:t>
            </a:r>
            <a:r>
              <a:rPr lang="it-IT" dirty="0" err="1"/>
              <a:t>key</a:t>
            </a:r>
            <a:r>
              <a:rPr lang="it-IT" dirty="0"/>
              <a:t> knowledge and understanding </a:t>
            </a:r>
            <a:r>
              <a:rPr lang="it-IT" dirty="0" err="1"/>
              <a:t>derived</a:t>
            </a:r>
            <a:r>
              <a:rPr lang="it-IT" dirty="0"/>
              <a:t> from </a:t>
            </a:r>
            <a:r>
              <a:rPr lang="it-IT" dirty="0" err="1"/>
              <a:t>standards</a:t>
            </a:r>
            <a:r>
              <a:rPr lang="it-IT" dirty="0"/>
              <a:t>, and success skills including </a:t>
            </a:r>
            <a:r>
              <a:rPr lang="it-IT" dirty="0" err="1"/>
              <a:t>critical</a:t>
            </a:r>
            <a:r>
              <a:rPr lang="it-IT" dirty="0"/>
              <a:t> thinking/</a:t>
            </a:r>
            <a:r>
              <a:rPr lang="it-IT" dirty="0" err="1"/>
              <a:t>problem</a:t>
            </a:r>
            <a:r>
              <a:rPr lang="it-IT" dirty="0"/>
              <a:t> solving, collaboration, and self-management.</a:t>
            </a:r>
          </a:p>
          <a:p>
            <a:r>
              <a:rPr lang="it-IT" dirty="0" err="1"/>
              <a:t>ChALLENGING</a:t>
            </a:r>
            <a:r>
              <a:rPr lang="it-IT" dirty="0"/>
              <a:t> PROBLEM OR QUESTION The project </a:t>
            </a:r>
            <a:r>
              <a:rPr lang="it-IT" dirty="0" err="1"/>
              <a:t>is</a:t>
            </a:r>
            <a:r>
              <a:rPr lang="it-IT" dirty="0"/>
              <a:t> </a:t>
            </a:r>
            <a:r>
              <a:rPr lang="it-IT" dirty="0" err="1"/>
              <a:t>based</a:t>
            </a:r>
            <a:r>
              <a:rPr lang="it-IT" dirty="0"/>
              <a:t> on a </a:t>
            </a:r>
            <a:r>
              <a:rPr lang="it-IT" dirty="0" err="1"/>
              <a:t>meaningful</a:t>
            </a:r>
            <a:r>
              <a:rPr lang="it-IT" dirty="0"/>
              <a:t> </a:t>
            </a:r>
            <a:r>
              <a:rPr lang="it-IT" dirty="0" err="1"/>
              <a:t>problem</a:t>
            </a:r>
            <a:r>
              <a:rPr lang="it-IT" dirty="0"/>
              <a:t> to solve or a </a:t>
            </a:r>
            <a:r>
              <a:rPr lang="it-IT" dirty="0" err="1"/>
              <a:t>question</a:t>
            </a:r>
            <a:r>
              <a:rPr lang="it-IT" dirty="0"/>
              <a:t> to </a:t>
            </a:r>
            <a:r>
              <a:rPr lang="it-IT" dirty="0" err="1"/>
              <a:t>answer</a:t>
            </a:r>
            <a:r>
              <a:rPr lang="it-IT" dirty="0"/>
              <a:t>, </a:t>
            </a:r>
            <a:r>
              <a:rPr lang="it-IT" dirty="0" err="1"/>
              <a:t>at</a:t>
            </a:r>
            <a:r>
              <a:rPr lang="it-IT" dirty="0"/>
              <a:t> the appropriate level of </a:t>
            </a:r>
            <a:r>
              <a:rPr lang="it-IT" dirty="0" err="1"/>
              <a:t>challenge</a:t>
            </a:r>
            <a:r>
              <a:rPr lang="it-IT" dirty="0"/>
              <a:t> for </a:t>
            </a:r>
            <a:r>
              <a:rPr lang="it-IT" dirty="0" err="1"/>
              <a:t>students</a:t>
            </a:r>
            <a:r>
              <a:rPr lang="it-IT" dirty="0"/>
              <a:t>, </a:t>
            </a:r>
            <a:r>
              <a:rPr lang="it-IT" dirty="0" err="1"/>
              <a:t>which</a:t>
            </a:r>
            <a:r>
              <a:rPr lang="it-IT" dirty="0"/>
              <a:t> </a:t>
            </a:r>
            <a:r>
              <a:rPr lang="it-IT" dirty="0" err="1"/>
              <a:t>is</a:t>
            </a:r>
            <a:r>
              <a:rPr lang="it-IT" dirty="0"/>
              <a:t> </a:t>
            </a:r>
            <a:r>
              <a:rPr lang="it-IT" dirty="0" err="1"/>
              <a:t>operationalized</a:t>
            </a:r>
            <a:r>
              <a:rPr lang="it-IT" dirty="0"/>
              <a:t> by an open-</a:t>
            </a:r>
            <a:r>
              <a:rPr lang="it-IT" dirty="0" err="1"/>
              <a:t>ended</a:t>
            </a:r>
            <a:r>
              <a:rPr lang="it-IT" dirty="0"/>
              <a:t>, </a:t>
            </a:r>
            <a:r>
              <a:rPr lang="it-IT" dirty="0" err="1"/>
              <a:t>engaging</a:t>
            </a:r>
            <a:r>
              <a:rPr lang="it-IT" dirty="0"/>
              <a:t> </a:t>
            </a:r>
            <a:r>
              <a:rPr lang="it-IT" dirty="0" err="1"/>
              <a:t>driving</a:t>
            </a:r>
            <a:r>
              <a:rPr lang="it-IT" dirty="0"/>
              <a:t> </a:t>
            </a:r>
            <a:r>
              <a:rPr lang="it-IT" dirty="0" err="1"/>
              <a:t>question</a:t>
            </a:r>
            <a:r>
              <a:rPr lang="it-IT" dirty="0"/>
              <a:t>.</a:t>
            </a:r>
          </a:p>
          <a:p>
            <a:r>
              <a:rPr lang="it-IT" dirty="0"/>
              <a:t>SUSTAINED INQUIRY The project </a:t>
            </a:r>
            <a:r>
              <a:rPr lang="it-IT" dirty="0" err="1"/>
              <a:t>involves</a:t>
            </a:r>
            <a:r>
              <a:rPr lang="it-IT" dirty="0"/>
              <a:t> an </a:t>
            </a:r>
            <a:r>
              <a:rPr lang="it-IT" dirty="0" err="1"/>
              <a:t>active</a:t>
            </a:r>
            <a:r>
              <a:rPr lang="it-IT" dirty="0"/>
              <a:t>, in-</a:t>
            </a:r>
            <a:r>
              <a:rPr lang="it-IT" dirty="0" err="1"/>
              <a:t>depth</a:t>
            </a:r>
            <a:r>
              <a:rPr lang="it-IT" dirty="0"/>
              <a:t> </a:t>
            </a:r>
            <a:r>
              <a:rPr lang="it-IT" dirty="0" err="1"/>
              <a:t>process</a:t>
            </a:r>
            <a:r>
              <a:rPr lang="it-IT" dirty="0"/>
              <a:t> over time, in </a:t>
            </a:r>
            <a:r>
              <a:rPr lang="it-IT" dirty="0" err="1"/>
              <a:t>which</a:t>
            </a:r>
            <a:r>
              <a:rPr lang="it-IT" dirty="0"/>
              <a:t> </a:t>
            </a:r>
            <a:r>
              <a:rPr lang="it-IT" dirty="0" err="1"/>
              <a:t>students</a:t>
            </a:r>
            <a:r>
              <a:rPr lang="it-IT" dirty="0"/>
              <a:t> generate </a:t>
            </a:r>
            <a:r>
              <a:rPr lang="it-IT" dirty="0" err="1"/>
              <a:t>questions</a:t>
            </a:r>
            <a:r>
              <a:rPr lang="it-IT" dirty="0"/>
              <a:t>, </a:t>
            </a:r>
            <a:r>
              <a:rPr lang="it-IT" dirty="0" err="1"/>
              <a:t>find</a:t>
            </a:r>
            <a:r>
              <a:rPr lang="it-IT" dirty="0"/>
              <a:t> and use resources, </a:t>
            </a:r>
            <a:r>
              <a:rPr lang="it-IT" dirty="0" err="1"/>
              <a:t>ask</a:t>
            </a:r>
            <a:r>
              <a:rPr lang="it-IT" dirty="0"/>
              <a:t> </a:t>
            </a:r>
            <a:r>
              <a:rPr lang="it-IT" dirty="0" err="1"/>
              <a:t>further</a:t>
            </a:r>
            <a:r>
              <a:rPr lang="it-IT" dirty="0"/>
              <a:t> </a:t>
            </a:r>
            <a:r>
              <a:rPr lang="it-IT" dirty="0" err="1"/>
              <a:t>questions</a:t>
            </a:r>
            <a:r>
              <a:rPr lang="it-IT" dirty="0"/>
              <a:t>, and </a:t>
            </a:r>
            <a:r>
              <a:rPr lang="it-IT" dirty="0" err="1"/>
              <a:t>develop</a:t>
            </a:r>
            <a:r>
              <a:rPr lang="it-IT" dirty="0"/>
              <a:t> </a:t>
            </a:r>
            <a:r>
              <a:rPr lang="it-IT" dirty="0" err="1"/>
              <a:t>their</a:t>
            </a:r>
            <a:r>
              <a:rPr lang="it-IT" dirty="0"/>
              <a:t> </a:t>
            </a:r>
            <a:r>
              <a:rPr lang="it-IT" dirty="0" err="1"/>
              <a:t>own</a:t>
            </a:r>
            <a:r>
              <a:rPr lang="it-IT" dirty="0"/>
              <a:t> </a:t>
            </a:r>
            <a:r>
              <a:rPr lang="it-IT" dirty="0" err="1"/>
              <a:t>answers</a:t>
            </a:r>
            <a:r>
              <a:rPr lang="it-IT" dirty="0"/>
              <a:t>.</a:t>
            </a:r>
          </a:p>
          <a:p>
            <a:r>
              <a:rPr lang="it-IT" dirty="0" err="1"/>
              <a:t>AUThENTICITY</a:t>
            </a:r>
            <a:r>
              <a:rPr lang="it-IT" dirty="0"/>
              <a:t> The project </a:t>
            </a:r>
            <a:r>
              <a:rPr lang="it-IT" dirty="0" err="1"/>
              <a:t>has</a:t>
            </a:r>
            <a:r>
              <a:rPr lang="it-IT" dirty="0"/>
              <a:t> a </a:t>
            </a:r>
            <a:r>
              <a:rPr lang="it-IT" dirty="0" err="1"/>
              <a:t>real</a:t>
            </a:r>
            <a:r>
              <a:rPr lang="it-IT" dirty="0"/>
              <a:t>-world context, </a:t>
            </a:r>
            <a:r>
              <a:rPr lang="it-IT" dirty="0" err="1"/>
              <a:t>uses</a:t>
            </a:r>
            <a:r>
              <a:rPr lang="it-IT" dirty="0"/>
              <a:t> </a:t>
            </a:r>
            <a:r>
              <a:rPr lang="it-IT" dirty="0" err="1"/>
              <a:t>real</a:t>
            </a:r>
            <a:r>
              <a:rPr lang="it-IT" dirty="0"/>
              <a:t>-world </a:t>
            </a:r>
            <a:r>
              <a:rPr lang="it-IT" dirty="0" err="1"/>
              <a:t>processes</a:t>
            </a:r>
            <a:r>
              <a:rPr lang="it-IT" dirty="0"/>
              <a:t>, </a:t>
            </a:r>
            <a:r>
              <a:rPr lang="it-IT" dirty="0" err="1"/>
              <a:t>tools</a:t>
            </a:r>
            <a:r>
              <a:rPr lang="it-IT" dirty="0"/>
              <a:t>, and </a:t>
            </a:r>
            <a:r>
              <a:rPr lang="it-IT" dirty="0" err="1"/>
              <a:t>quality</a:t>
            </a:r>
            <a:r>
              <a:rPr lang="it-IT" dirty="0"/>
              <a:t> </a:t>
            </a:r>
            <a:r>
              <a:rPr lang="it-IT" dirty="0" err="1"/>
              <a:t>standards</a:t>
            </a:r>
            <a:r>
              <a:rPr lang="it-IT" dirty="0"/>
              <a:t>, </a:t>
            </a:r>
            <a:r>
              <a:rPr lang="it-IT" dirty="0" err="1"/>
              <a:t>makes</a:t>
            </a:r>
            <a:r>
              <a:rPr lang="it-IT" dirty="0"/>
              <a:t> a </a:t>
            </a:r>
            <a:r>
              <a:rPr lang="it-IT" dirty="0" err="1"/>
              <a:t>real</a:t>
            </a:r>
            <a:r>
              <a:rPr lang="it-IT" dirty="0"/>
              <a:t> impact, and/or </a:t>
            </a:r>
            <a:r>
              <a:rPr lang="it-IT" dirty="0" err="1"/>
              <a:t>is</a:t>
            </a:r>
            <a:r>
              <a:rPr lang="it-IT" dirty="0"/>
              <a:t> </a:t>
            </a:r>
            <a:r>
              <a:rPr lang="it-IT" dirty="0" err="1"/>
              <a:t>connected</a:t>
            </a:r>
            <a:r>
              <a:rPr lang="it-IT" dirty="0"/>
              <a:t> to </a:t>
            </a:r>
            <a:r>
              <a:rPr lang="it-IT" dirty="0" err="1"/>
              <a:t>students</a:t>
            </a:r>
            <a:r>
              <a:rPr lang="it-IT" dirty="0"/>
              <a:t>’ </a:t>
            </a:r>
            <a:r>
              <a:rPr lang="it-IT" dirty="0" err="1"/>
              <a:t>own</a:t>
            </a:r>
            <a:r>
              <a:rPr lang="it-IT" dirty="0"/>
              <a:t> </a:t>
            </a:r>
            <a:r>
              <a:rPr lang="it-IT" dirty="0" err="1"/>
              <a:t>concerns</a:t>
            </a:r>
            <a:r>
              <a:rPr lang="it-IT" dirty="0"/>
              <a:t>, </a:t>
            </a:r>
            <a:r>
              <a:rPr lang="it-IT" dirty="0" err="1"/>
              <a:t>interests</a:t>
            </a:r>
            <a:r>
              <a:rPr lang="it-IT" dirty="0"/>
              <a:t>, and </a:t>
            </a:r>
            <a:r>
              <a:rPr lang="it-IT" dirty="0" err="1"/>
              <a:t>identities</a:t>
            </a:r>
            <a:r>
              <a:rPr lang="it-IT" dirty="0"/>
              <a:t>.</a:t>
            </a:r>
          </a:p>
        </p:txBody>
      </p:sp>
    </p:spTree>
    <p:extLst>
      <p:ext uri="{BB962C8B-B14F-4D97-AF65-F5344CB8AC3E}">
        <p14:creationId xmlns:p14="http://schemas.microsoft.com/office/powerpoint/2010/main" val="139080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A2405B2-B9BE-4CF4-942C-8B9084A20565}"/>
              </a:ext>
            </a:extLst>
          </p:cNvPr>
          <p:cNvSpPr/>
          <p:nvPr/>
        </p:nvSpPr>
        <p:spPr>
          <a:xfrm>
            <a:off x="3048000" y="889844"/>
            <a:ext cx="6096000" cy="5909310"/>
          </a:xfrm>
          <a:prstGeom prst="rect">
            <a:avLst/>
          </a:prstGeom>
        </p:spPr>
        <p:txBody>
          <a:bodyPr>
            <a:spAutoFit/>
          </a:bodyPr>
          <a:lstStyle/>
          <a:p>
            <a:r>
              <a:rPr lang="it-IT" dirty="0"/>
              <a:t>STUDENT VOICE &amp; </a:t>
            </a:r>
            <a:r>
              <a:rPr lang="it-IT" dirty="0" err="1"/>
              <a:t>ChOICE</a:t>
            </a:r>
            <a:r>
              <a:rPr lang="it-IT" dirty="0"/>
              <a:t> The project </a:t>
            </a:r>
            <a:r>
              <a:rPr lang="it-IT" dirty="0" err="1"/>
              <a:t>allows</a:t>
            </a:r>
            <a:r>
              <a:rPr lang="it-IT" dirty="0"/>
              <a:t> </a:t>
            </a:r>
            <a:r>
              <a:rPr lang="it-IT" dirty="0" err="1"/>
              <a:t>students</a:t>
            </a:r>
            <a:r>
              <a:rPr lang="it-IT" dirty="0"/>
              <a:t> to make some </a:t>
            </a:r>
            <a:r>
              <a:rPr lang="it-IT" dirty="0" err="1"/>
              <a:t>choices</a:t>
            </a:r>
            <a:r>
              <a:rPr lang="it-IT" dirty="0"/>
              <a:t> </a:t>
            </a:r>
            <a:r>
              <a:rPr lang="it-IT" dirty="0" err="1"/>
              <a:t>about</a:t>
            </a:r>
            <a:r>
              <a:rPr lang="it-IT" dirty="0"/>
              <a:t> the products </a:t>
            </a:r>
            <a:r>
              <a:rPr lang="it-IT" dirty="0" err="1"/>
              <a:t>they</a:t>
            </a:r>
            <a:r>
              <a:rPr lang="it-IT" dirty="0"/>
              <a:t> create, </a:t>
            </a:r>
            <a:r>
              <a:rPr lang="it-IT" dirty="0" err="1"/>
              <a:t>how</a:t>
            </a:r>
            <a:r>
              <a:rPr lang="it-IT" dirty="0"/>
              <a:t> </a:t>
            </a:r>
            <a:r>
              <a:rPr lang="it-IT" dirty="0" err="1"/>
              <a:t>they</a:t>
            </a:r>
            <a:r>
              <a:rPr lang="it-IT" dirty="0"/>
              <a:t> work, and </a:t>
            </a:r>
            <a:r>
              <a:rPr lang="it-IT" dirty="0" err="1"/>
              <a:t>how</a:t>
            </a:r>
            <a:r>
              <a:rPr lang="it-IT" dirty="0"/>
              <a:t> </a:t>
            </a:r>
            <a:r>
              <a:rPr lang="it-IT" dirty="0" err="1"/>
              <a:t>they</a:t>
            </a:r>
            <a:r>
              <a:rPr lang="it-IT" dirty="0"/>
              <a:t> use </a:t>
            </a:r>
            <a:r>
              <a:rPr lang="it-IT" dirty="0" err="1"/>
              <a:t>their</a:t>
            </a:r>
            <a:r>
              <a:rPr lang="it-IT" dirty="0"/>
              <a:t> time, </a:t>
            </a:r>
            <a:r>
              <a:rPr lang="it-IT" dirty="0" err="1"/>
              <a:t>guided</a:t>
            </a:r>
            <a:r>
              <a:rPr lang="it-IT" dirty="0"/>
              <a:t> by the teacher and </a:t>
            </a:r>
            <a:r>
              <a:rPr lang="it-IT" dirty="0" err="1"/>
              <a:t>depending</a:t>
            </a:r>
            <a:r>
              <a:rPr lang="it-IT" dirty="0"/>
              <a:t> on </a:t>
            </a:r>
            <a:r>
              <a:rPr lang="it-IT" dirty="0" err="1"/>
              <a:t>their</a:t>
            </a:r>
            <a:r>
              <a:rPr lang="it-IT" dirty="0"/>
              <a:t> </a:t>
            </a:r>
            <a:r>
              <a:rPr lang="it-IT" dirty="0" err="1"/>
              <a:t>age</a:t>
            </a:r>
            <a:r>
              <a:rPr lang="it-IT" dirty="0"/>
              <a:t> and PBL </a:t>
            </a:r>
            <a:r>
              <a:rPr lang="it-IT" dirty="0" err="1"/>
              <a:t>experience</a:t>
            </a:r>
            <a:r>
              <a:rPr lang="it-IT" dirty="0"/>
              <a:t>.</a:t>
            </a:r>
          </a:p>
          <a:p>
            <a:r>
              <a:rPr lang="it-IT" dirty="0" err="1"/>
              <a:t>REfLECTION</a:t>
            </a:r>
            <a:r>
              <a:rPr lang="it-IT" dirty="0"/>
              <a:t> The project </a:t>
            </a:r>
            <a:r>
              <a:rPr lang="it-IT" dirty="0" err="1"/>
              <a:t>provides</a:t>
            </a:r>
            <a:r>
              <a:rPr lang="it-IT" dirty="0"/>
              <a:t> opportunities for </a:t>
            </a:r>
            <a:r>
              <a:rPr lang="it-IT" dirty="0" err="1"/>
              <a:t>students</a:t>
            </a:r>
            <a:r>
              <a:rPr lang="it-IT" dirty="0"/>
              <a:t> to </a:t>
            </a:r>
            <a:r>
              <a:rPr lang="it-IT" dirty="0" err="1"/>
              <a:t>reflect</a:t>
            </a:r>
            <a:r>
              <a:rPr lang="it-IT" dirty="0"/>
              <a:t> on </a:t>
            </a:r>
            <a:r>
              <a:rPr lang="it-IT" dirty="0" err="1"/>
              <a:t>what</a:t>
            </a:r>
            <a:r>
              <a:rPr lang="it-IT" dirty="0"/>
              <a:t> and </a:t>
            </a:r>
            <a:r>
              <a:rPr lang="it-IT" dirty="0" err="1"/>
              <a:t>how</a:t>
            </a:r>
            <a:r>
              <a:rPr lang="it-IT" dirty="0"/>
              <a:t> </a:t>
            </a:r>
            <a:r>
              <a:rPr lang="it-IT" dirty="0" err="1"/>
              <a:t>they</a:t>
            </a:r>
            <a:r>
              <a:rPr lang="it-IT" dirty="0"/>
              <a:t> are learning, and on the </a:t>
            </a:r>
            <a:r>
              <a:rPr lang="it-IT" dirty="0" err="1"/>
              <a:t>project’s</a:t>
            </a:r>
            <a:r>
              <a:rPr lang="it-IT" dirty="0"/>
              <a:t> design and implementation.</a:t>
            </a:r>
          </a:p>
          <a:p>
            <a:r>
              <a:rPr lang="it-IT" dirty="0"/>
              <a:t>CRITIQUE &amp; REVISION The project </a:t>
            </a:r>
            <a:r>
              <a:rPr lang="it-IT" dirty="0" err="1"/>
              <a:t>includes</a:t>
            </a:r>
            <a:r>
              <a:rPr lang="it-IT" dirty="0"/>
              <a:t> </a:t>
            </a:r>
            <a:r>
              <a:rPr lang="it-IT" dirty="0" err="1"/>
              <a:t>processes</a:t>
            </a:r>
            <a:r>
              <a:rPr lang="it-IT" dirty="0"/>
              <a:t> for </a:t>
            </a:r>
            <a:r>
              <a:rPr lang="it-IT" dirty="0" err="1"/>
              <a:t>students</a:t>
            </a:r>
            <a:r>
              <a:rPr lang="it-IT" dirty="0"/>
              <a:t> to </a:t>
            </a:r>
            <a:r>
              <a:rPr lang="it-IT" dirty="0" err="1"/>
              <a:t>give</a:t>
            </a:r>
            <a:r>
              <a:rPr lang="it-IT" dirty="0"/>
              <a:t> and </a:t>
            </a:r>
            <a:r>
              <a:rPr lang="it-IT" dirty="0" err="1"/>
              <a:t>receive</a:t>
            </a:r>
            <a:r>
              <a:rPr lang="it-IT" dirty="0"/>
              <a:t> feedback on </a:t>
            </a:r>
            <a:r>
              <a:rPr lang="it-IT" dirty="0" err="1"/>
              <a:t>their</a:t>
            </a:r>
            <a:r>
              <a:rPr lang="it-IT" dirty="0"/>
              <a:t> work, in </a:t>
            </a:r>
            <a:r>
              <a:rPr lang="it-IT" dirty="0" err="1"/>
              <a:t>order</a:t>
            </a:r>
            <a:r>
              <a:rPr lang="it-IT" dirty="0"/>
              <a:t> to </a:t>
            </a:r>
            <a:r>
              <a:rPr lang="it-IT" dirty="0" err="1"/>
              <a:t>revise</a:t>
            </a:r>
            <a:r>
              <a:rPr lang="it-IT" dirty="0"/>
              <a:t> </a:t>
            </a:r>
            <a:r>
              <a:rPr lang="it-IT" dirty="0" err="1"/>
              <a:t>their</a:t>
            </a:r>
            <a:r>
              <a:rPr lang="it-IT" dirty="0"/>
              <a:t> </a:t>
            </a:r>
            <a:r>
              <a:rPr lang="it-IT" dirty="0" err="1"/>
              <a:t>ideas</a:t>
            </a:r>
            <a:r>
              <a:rPr lang="it-IT" dirty="0"/>
              <a:t> and products or </a:t>
            </a:r>
            <a:r>
              <a:rPr lang="it-IT" dirty="0" err="1"/>
              <a:t>conduct</a:t>
            </a:r>
            <a:r>
              <a:rPr lang="it-IT" dirty="0"/>
              <a:t> </a:t>
            </a:r>
            <a:r>
              <a:rPr lang="it-IT" dirty="0" err="1"/>
              <a:t>further</a:t>
            </a:r>
            <a:r>
              <a:rPr lang="it-IT" dirty="0"/>
              <a:t> </a:t>
            </a:r>
            <a:r>
              <a:rPr lang="it-IT" dirty="0" err="1"/>
              <a:t>inquiry</a:t>
            </a:r>
            <a:r>
              <a:rPr lang="it-IT" dirty="0"/>
              <a:t>.</a:t>
            </a:r>
          </a:p>
          <a:p>
            <a:r>
              <a:rPr lang="it-IT" dirty="0" err="1"/>
              <a:t>PUbLIC</a:t>
            </a:r>
            <a:r>
              <a:rPr lang="it-IT" dirty="0"/>
              <a:t> PRODUCT The project </a:t>
            </a:r>
            <a:r>
              <a:rPr lang="it-IT" dirty="0" err="1"/>
              <a:t>requires</a:t>
            </a:r>
            <a:r>
              <a:rPr lang="it-IT" dirty="0"/>
              <a:t> </a:t>
            </a:r>
            <a:r>
              <a:rPr lang="it-IT" dirty="0" err="1"/>
              <a:t>students</a:t>
            </a:r>
            <a:r>
              <a:rPr lang="it-IT" dirty="0"/>
              <a:t> to </a:t>
            </a:r>
            <a:r>
              <a:rPr lang="it-IT" dirty="0" err="1"/>
              <a:t>demonstrate</a:t>
            </a:r>
            <a:r>
              <a:rPr lang="it-IT" dirty="0"/>
              <a:t> </a:t>
            </a:r>
            <a:r>
              <a:rPr lang="it-IT" dirty="0" err="1"/>
              <a:t>what</a:t>
            </a:r>
            <a:r>
              <a:rPr lang="it-IT" dirty="0"/>
              <a:t> </a:t>
            </a:r>
            <a:r>
              <a:rPr lang="it-IT" dirty="0" err="1"/>
              <a:t>they</a:t>
            </a:r>
            <a:r>
              <a:rPr lang="it-IT" dirty="0"/>
              <a:t> </a:t>
            </a:r>
            <a:r>
              <a:rPr lang="it-IT" dirty="0" err="1"/>
              <a:t>learn</a:t>
            </a:r>
            <a:r>
              <a:rPr lang="it-IT" dirty="0"/>
              <a:t>  by </a:t>
            </a:r>
            <a:r>
              <a:rPr lang="it-IT" dirty="0" err="1"/>
              <a:t>creating</a:t>
            </a:r>
            <a:r>
              <a:rPr lang="it-IT" dirty="0"/>
              <a:t> a product </a:t>
            </a:r>
            <a:r>
              <a:rPr lang="it-IT" dirty="0" err="1"/>
              <a:t>that</a:t>
            </a:r>
            <a:r>
              <a:rPr lang="it-IT" dirty="0"/>
              <a:t> </a:t>
            </a:r>
            <a:r>
              <a:rPr lang="it-IT" dirty="0" err="1"/>
              <a:t>is</a:t>
            </a:r>
            <a:r>
              <a:rPr lang="it-IT" dirty="0"/>
              <a:t> </a:t>
            </a:r>
            <a:r>
              <a:rPr lang="it-IT" dirty="0" err="1"/>
              <a:t>presented</a:t>
            </a:r>
            <a:r>
              <a:rPr lang="it-IT" dirty="0"/>
              <a:t> or </a:t>
            </a:r>
            <a:r>
              <a:rPr lang="it-IT" dirty="0" err="1"/>
              <a:t>offered</a:t>
            </a:r>
            <a:r>
              <a:rPr lang="it-IT" dirty="0"/>
              <a:t> to </a:t>
            </a:r>
            <a:r>
              <a:rPr lang="it-IT" dirty="0" err="1"/>
              <a:t>people</a:t>
            </a:r>
            <a:r>
              <a:rPr lang="it-IT" dirty="0"/>
              <a:t>  </a:t>
            </a:r>
            <a:r>
              <a:rPr lang="it-IT" dirty="0" err="1"/>
              <a:t>beyond</a:t>
            </a:r>
            <a:r>
              <a:rPr lang="it-IT" dirty="0"/>
              <a:t> the </a:t>
            </a:r>
            <a:r>
              <a:rPr lang="it-IT" dirty="0" err="1"/>
              <a:t>classroom</a:t>
            </a:r>
            <a:r>
              <a:rPr lang="it-IT" dirty="0"/>
              <a:t>.</a:t>
            </a:r>
          </a:p>
          <a:p>
            <a:r>
              <a:rPr lang="it-IT" dirty="0">
                <a:solidFill>
                  <a:schemeClr val="accent1">
                    <a:lumMod val="75000"/>
                  </a:schemeClr>
                </a:solidFill>
              </a:rPr>
              <a:t>For more PBL resources, </a:t>
            </a:r>
            <a:r>
              <a:rPr lang="it-IT" dirty="0" err="1">
                <a:solidFill>
                  <a:schemeClr val="accent1">
                    <a:lumMod val="75000"/>
                  </a:schemeClr>
                </a:solidFill>
              </a:rPr>
              <a:t>visit</a:t>
            </a:r>
            <a:r>
              <a:rPr lang="it-IT" dirty="0">
                <a:solidFill>
                  <a:schemeClr val="accent1">
                    <a:lumMod val="75000"/>
                  </a:schemeClr>
                </a:solidFill>
              </a:rPr>
              <a:t> bie.org </a:t>
            </a:r>
          </a:p>
          <a:p>
            <a:r>
              <a:rPr lang="en-US" dirty="0">
                <a:solidFill>
                  <a:schemeClr val="accent1">
                    <a:lumMod val="75000"/>
                  </a:schemeClr>
                </a:solidFill>
                <a:latin typeface="Helvetica Neue"/>
              </a:rPr>
              <a:t>www.etwinning.net ESSENTIAL PROJECT DESIGN ELEMENTS</a:t>
            </a:r>
            <a:endParaRPr lang="it-IT" dirty="0">
              <a:solidFill>
                <a:schemeClr val="accent1">
                  <a:lumMod val="75000"/>
                </a:schemeClr>
              </a:solidFill>
            </a:endParaRPr>
          </a:p>
          <a:p>
            <a:endParaRPr lang="it-IT" dirty="0"/>
          </a:p>
        </p:txBody>
      </p:sp>
    </p:spTree>
    <p:extLst>
      <p:ext uri="{BB962C8B-B14F-4D97-AF65-F5344CB8AC3E}">
        <p14:creationId xmlns:p14="http://schemas.microsoft.com/office/powerpoint/2010/main" val="18757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F3001A-8B78-4A20-836A-095282E86636}"/>
              </a:ext>
            </a:extLst>
          </p:cNvPr>
          <p:cNvSpPr>
            <a:spLocks noGrp="1"/>
          </p:cNvSpPr>
          <p:nvPr>
            <p:ph type="title"/>
          </p:nvPr>
        </p:nvSpPr>
        <p:spPr>
          <a:xfrm>
            <a:off x="4265613" y="1828800"/>
            <a:ext cx="6858002" cy="2956264"/>
          </a:xfrm>
        </p:spPr>
        <p:txBody>
          <a:bodyPr>
            <a:noAutofit/>
          </a:bodyPr>
          <a:lstStyle/>
          <a:p>
            <a:r>
              <a:rPr lang="it-IT" sz="6000" dirty="0">
                <a:solidFill>
                  <a:schemeClr val="accent1">
                    <a:lumMod val="75000"/>
                  </a:schemeClr>
                </a:solidFill>
              </a:rPr>
              <a:t>CLIL an </a:t>
            </a:r>
            <a:r>
              <a:rPr lang="it-IT" sz="6000" dirty="0" err="1">
                <a:solidFill>
                  <a:schemeClr val="accent1">
                    <a:lumMod val="75000"/>
                  </a:schemeClr>
                </a:solidFill>
              </a:rPr>
              <a:t>example</a:t>
            </a:r>
            <a:r>
              <a:rPr lang="it-IT" sz="6000" dirty="0">
                <a:solidFill>
                  <a:schemeClr val="accent1">
                    <a:lumMod val="75000"/>
                  </a:schemeClr>
                </a:solidFill>
              </a:rPr>
              <a:t> of </a:t>
            </a:r>
            <a:r>
              <a:rPr lang="it-IT" sz="6000" dirty="0" err="1">
                <a:solidFill>
                  <a:schemeClr val="accent1">
                    <a:lumMod val="75000"/>
                  </a:schemeClr>
                </a:solidFill>
              </a:rPr>
              <a:t>integrated</a:t>
            </a:r>
            <a:r>
              <a:rPr lang="it-IT" sz="6000" dirty="0">
                <a:solidFill>
                  <a:schemeClr val="accent1">
                    <a:lumMod val="75000"/>
                  </a:schemeClr>
                </a:solidFill>
              </a:rPr>
              <a:t> learning</a:t>
            </a:r>
          </a:p>
        </p:txBody>
      </p:sp>
    </p:spTree>
    <p:extLst>
      <p:ext uri="{BB962C8B-B14F-4D97-AF65-F5344CB8AC3E}">
        <p14:creationId xmlns:p14="http://schemas.microsoft.com/office/powerpoint/2010/main" val="118377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6">
            <a:extLst>
              <a:ext uri="{FF2B5EF4-FFF2-40B4-BE49-F238E27FC236}">
                <a16:creationId xmlns:a16="http://schemas.microsoft.com/office/drawing/2014/main" id="{D3B2845D-F30B-472A-9E47-723949259F95}"/>
              </a:ext>
            </a:extLst>
          </p:cNvPr>
          <p:cNvSpPr>
            <a:spLocks noChangeArrowheads="1"/>
          </p:cNvSpPr>
          <p:nvPr/>
        </p:nvSpPr>
        <p:spPr bwMode="auto">
          <a:xfrm>
            <a:off x="3792876" y="2235200"/>
            <a:ext cx="1950975" cy="1548814"/>
          </a:xfrm>
          <a:prstGeom prst="ellipse">
            <a:avLst/>
          </a:prstGeom>
          <a:solidFill>
            <a:srgbClr val="4472C4">
              <a:alpha val="45097"/>
            </a:srgbClr>
          </a:solidFill>
          <a:ln w="57150">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BENEFITS OF CLIL</a:t>
            </a:r>
            <a:endParaRPr kumimoji="0" lang="it-IT" altLang="it-IT" sz="2400" b="0" i="0" u="none" strike="noStrike" cap="none" normalizeH="0" baseline="0" dirty="0">
              <a:ln>
                <a:noFill/>
              </a:ln>
              <a:solidFill>
                <a:schemeClr val="tx1"/>
              </a:solidFill>
              <a:effectLst/>
              <a:latin typeface="Arial" panose="020B0604020202020204" pitchFamily="34" charset="0"/>
            </a:endParaRPr>
          </a:p>
        </p:txBody>
      </p:sp>
      <p:sp>
        <p:nvSpPr>
          <p:cNvPr id="3" name="Callout: linea con bordo e barra in risalto 9">
            <a:extLst>
              <a:ext uri="{FF2B5EF4-FFF2-40B4-BE49-F238E27FC236}">
                <a16:creationId xmlns:a16="http://schemas.microsoft.com/office/drawing/2014/main" id="{30B7DC90-8795-480F-8664-76A1075E36DF}"/>
              </a:ext>
            </a:extLst>
          </p:cNvPr>
          <p:cNvSpPr>
            <a:spLocks/>
          </p:cNvSpPr>
          <p:nvPr/>
        </p:nvSpPr>
        <p:spPr bwMode="auto">
          <a:xfrm>
            <a:off x="1329970" y="1467142"/>
            <a:ext cx="1076326" cy="665162"/>
          </a:xfrm>
          <a:prstGeom prst="accentBorderCallout1">
            <a:avLst>
              <a:gd name="adj1" fmla="val 17190"/>
              <a:gd name="adj2" fmla="val 107079"/>
              <a:gd name="adj3" fmla="val 191690"/>
              <a:gd name="adj4" fmla="val 21415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Develops</a:t>
            </a:r>
            <a:r>
              <a:rPr kumimoji="0" lang="it-IT" altLang="it-IT"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it-IT" altLang="it-IT"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intercultural</a:t>
            </a:r>
            <a:r>
              <a:rPr kumimoji="0" lang="it-IT" altLang="it-IT"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communication skills</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 name="Callout: linea con bordo e barra in risalto 10">
            <a:extLst>
              <a:ext uri="{FF2B5EF4-FFF2-40B4-BE49-F238E27FC236}">
                <a16:creationId xmlns:a16="http://schemas.microsoft.com/office/drawing/2014/main" id="{B0BA4276-DB58-4880-A7C0-505F79D251F5}"/>
              </a:ext>
            </a:extLst>
          </p:cNvPr>
          <p:cNvSpPr>
            <a:spLocks/>
          </p:cNvSpPr>
          <p:nvPr/>
        </p:nvSpPr>
        <p:spPr bwMode="auto">
          <a:xfrm>
            <a:off x="6477908" y="1041047"/>
            <a:ext cx="1266825" cy="836612"/>
          </a:xfrm>
          <a:prstGeom prst="accentBorderCallout1">
            <a:avLst>
              <a:gd name="adj1" fmla="val 13667"/>
              <a:gd name="adj2" fmla="val -6014"/>
              <a:gd name="adj3" fmla="val 157176"/>
              <a:gd name="adj4" fmla="val -68421"/>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Provides opportunities to study content through different perspectives</a:t>
            </a:r>
            <a:endParaRPr kumimoji="0" lang="en-GB" altLang="it-IT" sz="1800" b="0" i="0" u="none" strike="noStrike" cap="none" normalizeH="0" baseline="0" dirty="0">
              <a:ln>
                <a:noFill/>
              </a:ln>
              <a:solidFill>
                <a:schemeClr val="tx1"/>
              </a:solidFill>
              <a:effectLst/>
              <a:latin typeface="Arial" panose="020B0604020202020204" pitchFamily="34" charset="0"/>
            </a:endParaRPr>
          </a:p>
        </p:txBody>
      </p:sp>
      <p:sp>
        <p:nvSpPr>
          <p:cNvPr id="5" name="Callout: linea con bordo e barra in risalto 11">
            <a:extLst>
              <a:ext uri="{FF2B5EF4-FFF2-40B4-BE49-F238E27FC236}">
                <a16:creationId xmlns:a16="http://schemas.microsoft.com/office/drawing/2014/main" id="{ECF26B58-4445-4D52-BAA6-EFA77FDB2A15}"/>
              </a:ext>
            </a:extLst>
          </p:cNvPr>
          <p:cNvSpPr>
            <a:spLocks/>
          </p:cNvSpPr>
          <p:nvPr/>
        </p:nvSpPr>
        <p:spPr bwMode="auto">
          <a:xfrm>
            <a:off x="1993900" y="579730"/>
            <a:ext cx="1343025" cy="657225"/>
          </a:xfrm>
          <a:prstGeom prst="accentBorderCallout1">
            <a:avLst>
              <a:gd name="adj1" fmla="val 17394"/>
              <a:gd name="adj2" fmla="val 105676"/>
              <a:gd name="adj3" fmla="val 262028"/>
              <a:gd name="adj4" fmla="val 14113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Improves language competence and oral communication skills</a:t>
            </a:r>
            <a:endParaRPr kumimoji="0" lang="en-GB" altLang="it-IT" sz="1800" b="0" i="0" u="none" strike="noStrike" cap="none" normalizeH="0" baseline="0" dirty="0">
              <a:ln>
                <a:noFill/>
              </a:ln>
              <a:solidFill>
                <a:schemeClr val="tx1"/>
              </a:solidFill>
              <a:effectLst/>
              <a:latin typeface="Arial" panose="020B0604020202020204" pitchFamily="34" charset="0"/>
            </a:endParaRPr>
          </a:p>
        </p:txBody>
      </p:sp>
      <p:sp>
        <p:nvSpPr>
          <p:cNvPr id="6" name="Callout: linea con bordo e barra in risalto 12">
            <a:extLst>
              <a:ext uri="{FF2B5EF4-FFF2-40B4-BE49-F238E27FC236}">
                <a16:creationId xmlns:a16="http://schemas.microsoft.com/office/drawing/2014/main" id="{66430A15-7DDF-4B92-A3E2-B5D717740FC9}"/>
              </a:ext>
            </a:extLst>
          </p:cNvPr>
          <p:cNvSpPr>
            <a:spLocks/>
          </p:cNvSpPr>
          <p:nvPr/>
        </p:nvSpPr>
        <p:spPr bwMode="auto">
          <a:xfrm>
            <a:off x="4792138" y="193968"/>
            <a:ext cx="1181100" cy="714375"/>
          </a:xfrm>
          <a:prstGeom prst="accentBorderCallout1">
            <a:avLst>
              <a:gd name="adj1" fmla="val 16000"/>
              <a:gd name="adj2" fmla="val -6454"/>
              <a:gd name="adj3" fmla="val 265065"/>
              <a:gd name="adj4" fmla="val -27421"/>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Develops multilingual interests and attitudes</a:t>
            </a: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7" name="Callout: linea con bordo e barra in risalto 8">
            <a:extLst>
              <a:ext uri="{FF2B5EF4-FFF2-40B4-BE49-F238E27FC236}">
                <a16:creationId xmlns:a16="http://schemas.microsoft.com/office/drawing/2014/main" id="{5C4EFA95-1E72-4962-AE3A-D80A30F08832}"/>
              </a:ext>
            </a:extLst>
          </p:cNvPr>
          <p:cNvSpPr>
            <a:spLocks/>
          </p:cNvSpPr>
          <p:nvPr/>
        </p:nvSpPr>
        <p:spPr bwMode="auto">
          <a:xfrm>
            <a:off x="998537" y="2485020"/>
            <a:ext cx="1104901" cy="657225"/>
          </a:xfrm>
          <a:prstGeom prst="accentBorderCallout1">
            <a:avLst>
              <a:gd name="adj1" fmla="val 17394"/>
              <a:gd name="adj2" fmla="val 106898"/>
              <a:gd name="adj3" fmla="val 100000"/>
              <a:gd name="adj4" fmla="val 21982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Builds</a:t>
            </a:r>
            <a:r>
              <a:rPr kumimoji="0" lang="it-IT" altLang="it-IT"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kumimoji="0" lang="it-IT" altLang="it-IT" sz="9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intercultural</a:t>
            </a:r>
            <a:r>
              <a:rPr kumimoji="0" lang="it-IT" altLang="it-IT"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knowledge and understanding</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8" name="Callout: linea con bordo e barra in risalto 7">
            <a:extLst>
              <a:ext uri="{FF2B5EF4-FFF2-40B4-BE49-F238E27FC236}">
                <a16:creationId xmlns:a16="http://schemas.microsoft.com/office/drawing/2014/main" id="{FB4520FD-FDD6-4EDE-AA2D-9CF6B7D7CBDF}"/>
              </a:ext>
            </a:extLst>
          </p:cNvPr>
          <p:cNvSpPr>
            <a:spLocks/>
          </p:cNvSpPr>
          <p:nvPr/>
        </p:nvSpPr>
        <p:spPr bwMode="auto">
          <a:xfrm>
            <a:off x="7111320" y="2567865"/>
            <a:ext cx="1152525" cy="609600"/>
          </a:xfrm>
          <a:prstGeom prst="accentBorderCallout1">
            <a:avLst>
              <a:gd name="adj1" fmla="val 18750"/>
              <a:gd name="adj2" fmla="val -6611"/>
              <a:gd name="adj3" fmla="val 98440"/>
              <a:gd name="adj4" fmla="val -9008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Allows learners more contact with the target language</a:t>
            </a:r>
            <a:endParaRPr kumimoji="0" lang="en-GB" altLang="it-IT" sz="1800" b="0" i="0" u="none" strike="noStrike" cap="none" normalizeH="0" baseline="0" dirty="0">
              <a:ln>
                <a:noFill/>
              </a:ln>
              <a:solidFill>
                <a:schemeClr val="tx1"/>
              </a:solidFill>
              <a:effectLst/>
              <a:latin typeface="Arial" panose="020B0604020202020204" pitchFamily="34" charset="0"/>
            </a:endParaRPr>
          </a:p>
        </p:txBody>
      </p:sp>
      <p:sp>
        <p:nvSpPr>
          <p:cNvPr id="9" name="Callout: linea con bordo e barra in risalto 5">
            <a:extLst>
              <a:ext uri="{FF2B5EF4-FFF2-40B4-BE49-F238E27FC236}">
                <a16:creationId xmlns:a16="http://schemas.microsoft.com/office/drawing/2014/main" id="{C50B39D0-BB7C-4091-9059-88D7AC9A3314}"/>
              </a:ext>
            </a:extLst>
          </p:cNvPr>
          <p:cNvSpPr>
            <a:spLocks/>
          </p:cNvSpPr>
          <p:nvPr/>
        </p:nvSpPr>
        <p:spPr bwMode="auto">
          <a:xfrm>
            <a:off x="1550987" y="3715756"/>
            <a:ext cx="1133476" cy="704850"/>
          </a:xfrm>
          <a:prstGeom prst="accentBorderCallout1">
            <a:avLst>
              <a:gd name="adj1" fmla="val 16218"/>
              <a:gd name="adj2" fmla="val 106722"/>
              <a:gd name="adj3" fmla="val -13514"/>
              <a:gd name="adj4" fmla="val 21176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Develops Higher Order Thinking Skills as well as Lower Order</a:t>
            </a:r>
            <a:endParaRPr kumimoji="0" lang="en-GB" altLang="it-IT" sz="1800" b="0" i="0" u="none" strike="noStrike" cap="none" normalizeH="0" baseline="0">
              <a:ln>
                <a:noFill/>
              </a:ln>
              <a:solidFill>
                <a:schemeClr val="tx1"/>
              </a:solidFill>
              <a:effectLst/>
              <a:latin typeface="Arial" panose="020B0604020202020204" pitchFamily="34" charset="0"/>
            </a:endParaRPr>
          </a:p>
        </p:txBody>
      </p:sp>
      <p:sp>
        <p:nvSpPr>
          <p:cNvPr id="10" name="Callout: linea con bordo e barra in risalto 4">
            <a:extLst>
              <a:ext uri="{FF2B5EF4-FFF2-40B4-BE49-F238E27FC236}">
                <a16:creationId xmlns:a16="http://schemas.microsoft.com/office/drawing/2014/main" id="{4EF24659-75AE-4CA0-A731-4F0CF10F0640}"/>
              </a:ext>
            </a:extLst>
          </p:cNvPr>
          <p:cNvSpPr>
            <a:spLocks/>
          </p:cNvSpPr>
          <p:nvPr/>
        </p:nvSpPr>
        <p:spPr bwMode="auto">
          <a:xfrm>
            <a:off x="6620783" y="3759801"/>
            <a:ext cx="1123950" cy="685800"/>
          </a:xfrm>
          <a:prstGeom prst="accentBorderCallout1">
            <a:avLst>
              <a:gd name="adj1" fmla="val 16667"/>
              <a:gd name="adj2" fmla="val -6778"/>
              <a:gd name="adj3" fmla="val -15278"/>
              <a:gd name="adj4" fmla="val -99153"/>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Allows learners more contact with the target language</a:t>
            </a:r>
            <a:endParaRPr kumimoji="0" lang="en-GB" altLang="it-IT" sz="1800" b="0" i="0" u="none" strike="noStrike" cap="none" normalizeH="0" baseline="0" dirty="0">
              <a:ln>
                <a:noFill/>
              </a:ln>
              <a:solidFill>
                <a:schemeClr val="tx1"/>
              </a:solidFill>
              <a:effectLst/>
              <a:latin typeface="Arial" panose="020B0604020202020204" pitchFamily="34" charset="0"/>
            </a:endParaRPr>
          </a:p>
        </p:txBody>
      </p:sp>
      <p:sp>
        <p:nvSpPr>
          <p:cNvPr id="11" name="Callout: linea con bordo e barra in risalto 2">
            <a:extLst>
              <a:ext uri="{FF2B5EF4-FFF2-40B4-BE49-F238E27FC236}">
                <a16:creationId xmlns:a16="http://schemas.microsoft.com/office/drawing/2014/main" id="{BB3A8D6F-21BC-4A5E-B6DB-B416F839EED7}"/>
              </a:ext>
            </a:extLst>
          </p:cNvPr>
          <p:cNvSpPr>
            <a:spLocks/>
          </p:cNvSpPr>
          <p:nvPr/>
        </p:nvSpPr>
        <p:spPr bwMode="auto">
          <a:xfrm>
            <a:off x="2406296" y="4725697"/>
            <a:ext cx="1381125" cy="752475"/>
          </a:xfrm>
          <a:prstGeom prst="accentBorderCallout1">
            <a:avLst>
              <a:gd name="adj1" fmla="val 17912"/>
              <a:gd name="adj2" fmla="val 105519"/>
              <a:gd name="adj3" fmla="val -101491"/>
              <a:gd name="adj4" fmla="val 136551"/>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Increases learners’ motivation and confidence in both the language and the subject</a:t>
            </a:r>
            <a:endParaRPr kumimoji="0" lang="en-GB" altLang="it-IT" sz="1800" b="0" i="0" u="none" strike="noStrike" cap="none" normalizeH="0" baseline="0" dirty="0">
              <a:ln>
                <a:noFill/>
              </a:ln>
              <a:solidFill>
                <a:schemeClr val="tx1"/>
              </a:solidFill>
              <a:effectLst/>
              <a:latin typeface="Arial" panose="020B0604020202020204" pitchFamily="34" charset="0"/>
            </a:endParaRPr>
          </a:p>
        </p:txBody>
      </p:sp>
      <p:sp>
        <p:nvSpPr>
          <p:cNvPr id="12" name="Callout: linea con bordo e barra in risalto 3">
            <a:extLst>
              <a:ext uri="{FF2B5EF4-FFF2-40B4-BE49-F238E27FC236}">
                <a16:creationId xmlns:a16="http://schemas.microsoft.com/office/drawing/2014/main" id="{188B4934-59FD-4782-AAC6-426B77D6FB75}"/>
              </a:ext>
            </a:extLst>
          </p:cNvPr>
          <p:cNvSpPr>
            <a:spLocks/>
          </p:cNvSpPr>
          <p:nvPr/>
        </p:nvSpPr>
        <p:spPr bwMode="auto">
          <a:xfrm>
            <a:off x="5853205" y="4527550"/>
            <a:ext cx="914400" cy="609600"/>
          </a:xfrm>
          <a:prstGeom prst="accentBorderCallout1">
            <a:avLst>
              <a:gd name="adj1" fmla="val 18750"/>
              <a:gd name="adj2" fmla="val -8333"/>
              <a:gd name="adj3" fmla="val -93750"/>
              <a:gd name="adj4" fmla="val -541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Does not require extra teaching hours</a:t>
            </a:r>
            <a:endParaRPr kumimoji="0" lang="en-GB" altLang="it-IT" sz="1800" b="0" i="0" u="none" strike="noStrike" cap="none" normalizeH="0" baseline="0" dirty="0">
              <a:ln>
                <a:noFill/>
              </a:ln>
              <a:solidFill>
                <a:schemeClr val="tx1"/>
              </a:solidFill>
              <a:effectLst/>
              <a:latin typeface="Arial" panose="020B0604020202020204" pitchFamily="34" charset="0"/>
            </a:endParaRPr>
          </a:p>
        </p:txBody>
      </p:sp>
      <p:sp>
        <p:nvSpPr>
          <p:cNvPr id="13" name="Callout: linea con bordo e barra in risalto 1">
            <a:extLst>
              <a:ext uri="{FF2B5EF4-FFF2-40B4-BE49-F238E27FC236}">
                <a16:creationId xmlns:a16="http://schemas.microsoft.com/office/drawing/2014/main" id="{C4E6A3EF-1B35-4D90-BAAC-8F91051A0C04}"/>
              </a:ext>
            </a:extLst>
          </p:cNvPr>
          <p:cNvSpPr>
            <a:spLocks/>
          </p:cNvSpPr>
          <p:nvPr/>
        </p:nvSpPr>
        <p:spPr bwMode="auto">
          <a:xfrm>
            <a:off x="5167588" y="5539972"/>
            <a:ext cx="1152525" cy="752475"/>
          </a:xfrm>
          <a:prstGeom prst="accentBorderCallout1">
            <a:avLst>
              <a:gd name="adj1" fmla="val 18750"/>
              <a:gd name="adj2" fmla="val -7338"/>
              <a:gd name="adj3" fmla="val -217500"/>
              <a:gd name="adj4" fmla="val -2476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Diversifies methods and form of classroom practice</a:t>
            </a:r>
            <a:endParaRPr kumimoji="0" lang="en-GB" altLang="it-IT" sz="1800" b="0" i="0" u="none" strike="noStrike" cap="none" normalizeH="0" baseline="0">
              <a:ln>
                <a:noFill/>
              </a:ln>
              <a:solidFill>
                <a:schemeClr val="tx1"/>
              </a:solidFill>
              <a:effectLst/>
              <a:latin typeface="Arial" panose="020B0604020202020204" pitchFamily="34" charset="0"/>
            </a:endParaRPr>
          </a:p>
        </p:txBody>
      </p:sp>
      <p:sp>
        <p:nvSpPr>
          <p:cNvPr id="14" name="Rectangle 13">
            <a:extLst>
              <a:ext uri="{FF2B5EF4-FFF2-40B4-BE49-F238E27FC236}">
                <a16:creationId xmlns:a16="http://schemas.microsoft.com/office/drawing/2014/main" id="{57ABE27C-C5BD-44D1-B386-D0D36486C3A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5" name="Rectangle 26">
            <a:extLst>
              <a:ext uri="{FF2B5EF4-FFF2-40B4-BE49-F238E27FC236}">
                <a16:creationId xmlns:a16="http://schemas.microsoft.com/office/drawing/2014/main" id="{87608CCE-A7DD-4D31-9260-C5322BDCB59A}"/>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406919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0B23B7-CCD2-4492-914B-77805F0939CF}"/>
              </a:ext>
            </a:extLst>
          </p:cNvPr>
          <p:cNvSpPr>
            <a:spLocks noGrp="1"/>
          </p:cNvSpPr>
          <p:nvPr>
            <p:ph type="ctrTitle"/>
          </p:nvPr>
        </p:nvSpPr>
        <p:spPr>
          <a:xfrm>
            <a:off x="3362179" y="502920"/>
            <a:ext cx="8032651" cy="4220308"/>
          </a:xfrm>
        </p:spPr>
        <p:txBody>
          <a:bodyPr>
            <a:normAutofit fontScale="90000"/>
          </a:bodyPr>
          <a:lstStyle/>
          <a:p>
            <a:r>
              <a:rPr lang="it-IT" sz="6700" dirty="0">
                <a:solidFill>
                  <a:schemeClr val="accent1">
                    <a:lumMod val="75000"/>
                  </a:schemeClr>
                </a:solidFill>
              </a:rPr>
              <a:t>Message</a:t>
            </a:r>
            <a:br>
              <a:rPr lang="it-IT" sz="2700" dirty="0">
                <a:solidFill>
                  <a:schemeClr val="accent1">
                    <a:lumMod val="75000"/>
                  </a:schemeClr>
                </a:solidFill>
              </a:rPr>
            </a:br>
            <a:br>
              <a:rPr lang="it-IT" sz="2700" dirty="0">
                <a:solidFill>
                  <a:schemeClr val="accent1">
                    <a:lumMod val="75000"/>
                  </a:schemeClr>
                </a:solidFill>
              </a:rPr>
            </a:br>
            <a:r>
              <a:rPr lang="it-IT" dirty="0" err="1">
                <a:solidFill>
                  <a:schemeClr val="accent1">
                    <a:lumMod val="75000"/>
                  </a:schemeClr>
                </a:solidFill>
              </a:rPr>
              <a:t>Let’s</a:t>
            </a:r>
            <a:r>
              <a:rPr lang="it-IT" sz="2700" dirty="0">
                <a:solidFill>
                  <a:schemeClr val="accent1">
                    <a:lumMod val="75000"/>
                  </a:schemeClr>
                </a:solidFill>
              </a:rPr>
              <a:t> </a:t>
            </a:r>
            <a:r>
              <a:rPr lang="it-IT" dirty="0" err="1">
                <a:solidFill>
                  <a:schemeClr val="accent1">
                    <a:lumMod val="75000"/>
                  </a:schemeClr>
                </a:solidFill>
              </a:rPr>
              <a:t>become</a:t>
            </a:r>
            <a:r>
              <a:rPr lang="it-IT" dirty="0">
                <a:solidFill>
                  <a:schemeClr val="accent1">
                    <a:lumMod val="75000"/>
                  </a:schemeClr>
                </a:solidFill>
              </a:rPr>
              <a:t> </a:t>
            </a:r>
            <a:r>
              <a:rPr lang="it-IT" dirty="0" err="1">
                <a:solidFill>
                  <a:schemeClr val="accent1">
                    <a:lumMod val="75000"/>
                  </a:schemeClr>
                </a:solidFill>
              </a:rPr>
              <a:t>eTwinners</a:t>
            </a:r>
            <a:r>
              <a:rPr lang="it-IT" dirty="0">
                <a:solidFill>
                  <a:schemeClr val="accent1">
                    <a:lumMod val="75000"/>
                  </a:schemeClr>
                </a:solidFill>
              </a:rPr>
              <a:t> and create </a:t>
            </a:r>
            <a:r>
              <a:rPr lang="it-IT" dirty="0" err="1">
                <a:solidFill>
                  <a:schemeClr val="accent1">
                    <a:lumMod val="75000"/>
                  </a:schemeClr>
                </a:solidFill>
              </a:rPr>
              <a:t>Twinspaces</a:t>
            </a:r>
            <a:br>
              <a:rPr lang="it-IT" dirty="0">
                <a:solidFill>
                  <a:schemeClr val="accent1">
                    <a:lumMod val="75000"/>
                  </a:schemeClr>
                </a:solidFill>
              </a:rPr>
            </a:br>
            <a:r>
              <a:rPr lang="it-IT" dirty="0">
                <a:solidFill>
                  <a:schemeClr val="accent1">
                    <a:lumMod val="75000"/>
                  </a:schemeClr>
                </a:solidFill>
              </a:rPr>
              <a:t>for a more inclusive and </a:t>
            </a:r>
            <a:r>
              <a:rPr lang="it-IT" dirty="0" err="1">
                <a:solidFill>
                  <a:schemeClr val="accent1">
                    <a:lumMod val="75000"/>
                  </a:schemeClr>
                </a:solidFill>
              </a:rPr>
              <a:t>integrated</a:t>
            </a:r>
            <a:r>
              <a:rPr lang="it-IT" dirty="0">
                <a:solidFill>
                  <a:schemeClr val="accent1">
                    <a:lumMod val="75000"/>
                  </a:schemeClr>
                </a:solidFill>
              </a:rPr>
              <a:t> </a:t>
            </a:r>
            <a:r>
              <a:rPr lang="it-IT" dirty="0" err="1">
                <a:solidFill>
                  <a:schemeClr val="accent1">
                    <a:lumMod val="75000"/>
                  </a:schemeClr>
                </a:solidFill>
              </a:rPr>
              <a:t>learning</a:t>
            </a:r>
            <a:endParaRPr lang="it-IT" dirty="0">
              <a:solidFill>
                <a:schemeClr val="accent1">
                  <a:lumMod val="75000"/>
                </a:schemeClr>
              </a:solidFill>
            </a:endParaRPr>
          </a:p>
        </p:txBody>
      </p:sp>
    </p:spTree>
    <p:extLst>
      <p:ext uri="{BB962C8B-B14F-4D97-AF65-F5344CB8AC3E}">
        <p14:creationId xmlns:p14="http://schemas.microsoft.com/office/powerpoint/2010/main" val="204794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CEBF65B-05F5-4A7D-823D-4B812882878B}"/>
              </a:ext>
            </a:extLst>
          </p:cNvPr>
          <p:cNvSpPr/>
          <p:nvPr/>
        </p:nvSpPr>
        <p:spPr>
          <a:xfrm>
            <a:off x="3307080" y="1464558"/>
            <a:ext cx="8549640" cy="2062103"/>
          </a:xfrm>
          <a:prstGeom prst="rect">
            <a:avLst/>
          </a:prstGeom>
        </p:spPr>
        <p:txBody>
          <a:bodyPr wrap="square">
            <a:spAutoFit/>
          </a:bodyPr>
          <a:lstStyle/>
          <a:p>
            <a:r>
              <a:rPr lang="it-IT" sz="3200" dirty="0">
                <a:latin typeface="Gotham Light" pitchFamily="50" charset="0"/>
                <a:hlinkClick r:id="rId2"/>
              </a:rPr>
              <a:t>https://www.youtube.com/watch?v=dFuCrxRobh0</a:t>
            </a:r>
            <a:endParaRPr lang="it-IT" sz="3200" dirty="0">
              <a:latin typeface="Gotham Light" pitchFamily="50" charset="0"/>
            </a:endParaRPr>
          </a:p>
          <a:p>
            <a:r>
              <a:rPr lang="it-IT" sz="3200" dirty="0">
                <a:latin typeface="Gotham Light" pitchFamily="50" charset="0"/>
              </a:rPr>
              <a:t>CLIL4U</a:t>
            </a:r>
          </a:p>
          <a:p>
            <a:r>
              <a:rPr lang="en-US" sz="3200" dirty="0">
                <a:latin typeface="Gotham Light" pitchFamily="50" charset="0"/>
              </a:rPr>
              <a:t>Six videos demonstrating CLIL used in classes </a:t>
            </a:r>
          </a:p>
          <a:p>
            <a:r>
              <a:rPr lang="en-US" sz="3200" dirty="0">
                <a:latin typeface="Gotham Light" pitchFamily="50" charset="0"/>
              </a:rPr>
              <a:t>from primary schools</a:t>
            </a:r>
          </a:p>
        </p:txBody>
      </p:sp>
    </p:spTree>
    <p:extLst>
      <p:ext uri="{BB962C8B-B14F-4D97-AF65-F5344CB8AC3E}">
        <p14:creationId xmlns:p14="http://schemas.microsoft.com/office/powerpoint/2010/main" val="18099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EF47B61B-1A34-4110-89AE-51CAA3D547ED}"/>
              </a:ext>
            </a:extLst>
          </p:cNvPr>
          <p:cNvSpPr>
            <a:spLocks noGrp="1"/>
          </p:cNvSpPr>
          <p:nvPr>
            <p:ph type="body" idx="1"/>
          </p:nvPr>
        </p:nvSpPr>
        <p:spPr/>
        <p:txBody>
          <a:bodyPr/>
          <a:lstStyle/>
          <a:p>
            <a:endParaRPr lang="it-IT"/>
          </a:p>
        </p:txBody>
      </p:sp>
      <p:pic>
        <p:nvPicPr>
          <p:cNvPr id="4" name="Immagine 3">
            <a:extLst>
              <a:ext uri="{FF2B5EF4-FFF2-40B4-BE49-F238E27FC236}">
                <a16:creationId xmlns:a16="http://schemas.microsoft.com/office/drawing/2014/main" id="{EAF42A7D-F2AE-4D61-8DBE-AE1D87558C5C}"/>
              </a:ext>
            </a:extLst>
          </p:cNvPr>
          <p:cNvPicPr>
            <a:picLocks noChangeAspect="1"/>
          </p:cNvPicPr>
          <p:nvPr/>
        </p:nvPicPr>
        <p:blipFill>
          <a:blip r:embed="rId2" cstate="print"/>
          <a:stretch>
            <a:fillRect/>
          </a:stretch>
        </p:blipFill>
        <p:spPr>
          <a:xfrm>
            <a:off x="176191" y="1737628"/>
            <a:ext cx="8771467" cy="3156150"/>
          </a:xfrm>
          <a:prstGeom prst="rect">
            <a:avLst/>
          </a:prstGeom>
        </p:spPr>
      </p:pic>
    </p:spTree>
    <p:extLst>
      <p:ext uri="{BB962C8B-B14F-4D97-AF65-F5344CB8AC3E}">
        <p14:creationId xmlns:p14="http://schemas.microsoft.com/office/powerpoint/2010/main" val="213441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169A23-2301-450E-9412-CA87BAE4F478}"/>
              </a:ext>
            </a:extLst>
          </p:cNvPr>
          <p:cNvSpPr>
            <a:spLocks noGrp="1"/>
          </p:cNvSpPr>
          <p:nvPr>
            <p:ph type="title"/>
          </p:nvPr>
        </p:nvSpPr>
        <p:spPr>
          <a:xfrm>
            <a:off x="4250373" y="1112520"/>
            <a:ext cx="6858002" cy="3474720"/>
          </a:xfrm>
        </p:spPr>
        <p:txBody>
          <a:bodyPr>
            <a:normAutofit fontScale="90000"/>
          </a:bodyPr>
          <a:lstStyle/>
          <a:p>
            <a:r>
              <a:rPr lang="it-IT" dirty="0">
                <a:solidFill>
                  <a:schemeClr val="accent1">
                    <a:lumMod val="75000"/>
                  </a:schemeClr>
                </a:solidFill>
              </a:rPr>
              <a:t>Sarah Philips</a:t>
            </a:r>
            <a:br>
              <a:rPr lang="it-IT" dirty="0">
                <a:solidFill>
                  <a:schemeClr val="accent1">
                    <a:lumMod val="75000"/>
                  </a:schemeClr>
                </a:solidFill>
              </a:rPr>
            </a:br>
            <a:r>
              <a:rPr lang="it-IT" dirty="0">
                <a:solidFill>
                  <a:schemeClr val="accent1">
                    <a:lumMod val="75000"/>
                  </a:schemeClr>
                </a:solidFill>
              </a:rPr>
              <a:t>Oxford UP and CLIL </a:t>
            </a:r>
            <a:r>
              <a:rPr lang="it-IT" dirty="0" err="1">
                <a:solidFill>
                  <a:schemeClr val="accent1">
                    <a:lumMod val="75000"/>
                  </a:schemeClr>
                </a:solidFill>
              </a:rPr>
              <a:t>expert</a:t>
            </a:r>
            <a:r>
              <a:rPr lang="it-IT" dirty="0">
                <a:solidFill>
                  <a:schemeClr val="accent1">
                    <a:lumMod val="75000"/>
                  </a:schemeClr>
                </a:solidFill>
              </a:rPr>
              <a:t>:</a:t>
            </a:r>
            <a:br>
              <a:rPr lang="it-IT" dirty="0"/>
            </a:br>
            <a:r>
              <a:rPr lang="it-IT" sz="2700" dirty="0">
                <a:solidFill>
                  <a:schemeClr val="tx1"/>
                </a:solidFill>
                <a:latin typeface="Gotham Light" pitchFamily="50" charset="0"/>
                <a:hlinkClick r:id="rId2"/>
              </a:rPr>
              <a:t>https://www.youtube.com/watch?v=xiQRbB9_1zs</a:t>
            </a:r>
            <a:br>
              <a:rPr lang="it-IT" dirty="0">
                <a:solidFill>
                  <a:schemeClr val="tx1"/>
                </a:solidFill>
                <a:latin typeface="Gotham Light" pitchFamily="50" charset="0"/>
              </a:rPr>
            </a:br>
            <a:br>
              <a:rPr lang="it-IT" dirty="0"/>
            </a:br>
            <a:endParaRPr lang="it-IT" dirty="0"/>
          </a:p>
        </p:txBody>
      </p:sp>
    </p:spTree>
    <p:extLst>
      <p:ext uri="{BB962C8B-B14F-4D97-AF65-F5344CB8AC3E}">
        <p14:creationId xmlns:p14="http://schemas.microsoft.com/office/powerpoint/2010/main" val="65948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0B23B7-CCD2-4492-914B-77805F0939CF}"/>
              </a:ext>
            </a:extLst>
          </p:cNvPr>
          <p:cNvSpPr>
            <a:spLocks noGrp="1"/>
          </p:cNvSpPr>
          <p:nvPr>
            <p:ph type="ctrTitle"/>
          </p:nvPr>
        </p:nvSpPr>
        <p:spPr>
          <a:xfrm>
            <a:off x="3362179" y="502920"/>
            <a:ext cx="8032651" cy="4220308"/>
          </a:xfrm>
        </p:spPr>
        <p:txBody>
          <a:bodyPr>
            <a:normAutofit/>
          </a:bodyPr>
          <a:lstStyle/>
          <a:p>
            <a:r>
              <a:rPr lang="it-IT" sz="6000" dirty="0">
                <a:solidFill>
                  <a:schemeClr val="tx1"/>
                </a:solidFill>
                <a:latin typeface="+mn-lt"/>
                <a:ea typeface="+mn-ea"/>
                <a:cs typeface="+mn-cs"/>
              </a:rPr>
              <a:t>The </a:t>
            </a:r>
            <a:r>
              <a:rPr lang="it-IT" sz="6000" dirty="0" err="1">
                <a:solidFill>
                  <a:schemeClr val="tx1"/>
                </a:solidFill>
                <a:latin typeface="+mn-lt"/>
                <a:ea typeface="+mn-ea"/>
                <a:cs typeface="+mn-cs"/>
              </a:rPr>
              <a:t>role</a:t>
            </a:r>
            <a:r>
              <a:rPr lang="it-IT" sz="6000" dirty="0">
                <a:solidFill>
                  <a:schemeClr val="tx1"/>
                </a:solidFill>
                <a:latin typeface="+mn-lt"/>
                <a:ea typeface="+mn-ea"/>
                <a:cs typeface="+mn-cs"/>
              </a:rPr>
              <a:t> of the teacher</a:t>
            </a:r>
            <a:br>
              <a:rPr lang="it-IT" sz="2700" dirty="0"/>
            </a:br>
            <a:br>
              <a:rPr lang="it-IT" sz="2700" dirty="0"/>
            </a:br>
            <a:endParaRPr lang="it-IT" dirty="0"/>
          </a:p>
        </p:txBody>
      </p:sp>
    </p:spTree>
    <p:extLst>
      <p:ext uri="{BB962C8B-B14F-4D97-AF65-F5344CB8AC3E}">
        <p14:creationId xmlns:p14="http://schemas.microsoft.com/office/powerpoint/2010/main" val="165515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3E5663F-9485-4A7D-BE6E-D7EB520BAB16}"/>
              </a:ext>
            </a:extLst>
          </p:cNvPr>
          <p:cNvPicPr>
            <a:picLocks noChangeAspect="1"/>
          </p:cNvPicPr>
          <p:nvPr/>
        </p:nvPicPr>
        <p:blipFill>
          <a:blip r:embed="rId2" cstate="print"/>
          <a:stretch>
            <a:fillRect/>
          </a:stretch>
        </p:blipFill>
        <p:spPr>
          <a:xfrm>
            <a:off x="2150079" y="-76812"/>
            <a:ext cx="7891842" cy="5219858"/>
          </a:xfrm>
          <a:prstGeom prst="rect">
            <a:avLst/>
          </a:prstGeom>
        </p:spPr>
      </p:pic>
    </p:spTree>
    <p:extLst>
      <p:ext uri="{BB962C8B-B14F-4D97-AF65-F5344CB8AC3E}">
        <p14:creationId xmlns:p14="http://schemas.microsoft.com/office/powerpoint/2010/main" val="418684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F064A87-672A-4CB7-A0A3-35979641E339}"/>
              </a:ext>
            </a:extLst>
          </p:cNvPr>
          <p:cNvSpPr/>
          <p:nvPr/>
        </p:nvSpPr>
        <p:spPr>
          <a:xfrm>
            <a:off x="2414726" y="3105835"/>
            <a:ext cx="6729274" cy="2031325"/>
          </a:xfrm>
          <a:prstGeom prst="rect">
            <a:avLst/>
          </a:prstGeom>
        </p:spPr>
        <p:txBody>
          <a:bodyPr wrap="square">
            <a:spAutoFit/>
          </a:bodyPr>
          <a:lstStyle/>
          <a:p>
            <a:endParaRPr lang="it-IT" dirty="0"/>
          </a:p>
          <a:p>
            <a:r>
              <a:rPr lang="it-IT" dirty="0"/>
              <a:t>Must </a:t>
            </a:r>
            <a:r>
              <a:rPr lang="it-IT" dirty="0" err="1"/>
              <a:t>watch</a:t>
            </a:r>
            <a:r>
              <a:rPr lang="it-IT" dirty="0"/>
              <a:t> </a:t>
            </a:r>
            <a:r>
              <a:rPr lang="it-IT" dirty="0" err="1"/>
              <a:t>videos</a:t>
            </a:r>
            <a:endParaRPr lang="it-IT" dirty="0"/>
          </a:p>
          <a:p>
            <a:r>
              <a:rPr lang="it-IT" dirty="0">
                <a:hlinkClick r:id="rId2"/>
              </a:rPr>
              <a:t>https://www.youtube.com/watch?v=075aWDdZUlM</a:t>
            </a:r>
            <a:endParaRPr lang="it-IT" dirty="0"/>
          </a:p>
          <a:p>
            <a:endParaRPr lang="it-IT" dirty="0"/>
          </a:p>
          <a:p>
            <a:r>
              <a:rPr lang="it-IT" dirty="0">
                <a:hlinkClick r:id="rId3"/>
              </a:rPr>
              <a:t>https://www.youtube.com/watch?v=UCFg9bcW7Bk&amp;feature=youtu.be</a:t>
            </a:r>
            <a:endParaRPr lang="it-IT" dirty="0"/>
          </a:p>
          <a:p>
            <a:endParaRPr lang="it-IT" dirty="0"/>
          </a:p>
        </p:txBody>
      </p:sp>
    </p:spTree>
    <p:extLst>
      <p:ext uri="{BB962C8B-B14F-4D97-AF65-F5344CB8AC3E}">
        <p14:creationId xmlns:p14="http://schemas.microsoft.com/office/powerpoint/2010/main" val="136057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8EDCD1B-B175-49E2-B1E0-E7ADE766659D}"/>
              </a:ext>
            </a:extLst>
          </p:cNvPr>
          <p:cNvSpPr/>
          <p:nvPr/>
        </p:nvSpPr>
        <p:spPr>
          <a:xfrm>
            <a:off x="3185160" y="1152436"/>
            <a:ext cx="6096000" cy="3416320"/>
          </a:xfrm>
          <a:prstGeom prst="rect">
            <a:avLst/>
          </a:prstGeom>
        </p:spPr>
        <p:txBody>
          <a:bodyPr>
            <a:spAutoFit/>
          </a:bodyPr>
          <a:lstStyle/>
          <a:p>
            <a:r>
              <a:rPr lang="en-US" sz="3600" dirty="0">
                <a:latin typeface="Gotham Light" pitchFamily="50" charset="0"/>
              </a:rPr>
              <a:t>Example of CLIL Role playing</a:t>
            </a:r>
            <a:endParaRPr lang="it-IT" sz="3600" dirty="0"/>
          </a:p>
          <a:p>
            <a:endParaRPr lang="en-US" sz="3600" dirty="0">
              <a:latin typeface="Gotham Light" pitchFamily="50" charset="0"/>
            </a:endParaRPr>
          </a:p>
          <a:p>
            <a:r>
              <a:rPr lang="en-US" sz="3600" dirty="0">
                <a:latin typeface="Gotham Light" pitchFamily="50" charset="0"/>
              </a:rPr>
              <a:t>Drama Activity based on  </a:t>
            </a:r>
          </a:p>
          <a:p>
            <a:r>
              <a:rPr lang="en-US" sz="3600" dirty="0">
                <a:latin typeface="Gotham Light" pitchFamily="50" charset="0"/>
              </a:rPr>
              <a:t>“Little Blue and Little yellow” by Leo </a:t>
            </a:r>
            <a:r>
              <a:rPr lang="en-US" sz="3600" dirty="0" err="1">
                <a:latin typeface="Gotham Light" pitchFamily="50" charset="0"/>
              </a:rPr>
              <a:t>Lionni</a:t>
            </a:r>
            <a:endParaRPr lang="en-US" sz="3600" dirty="0">
              <a:latin typeface="Gotham Light" pitchFamily="50" charset="0"/>
            </a:endParaRPr>
          </a:p>
          <a:p>
            <a:r>
              <a:rPr lang="en-US" sz="3600" dirty="0">
                <a:latin typeface="Gotham Light" pitchFamily="50" charset="0"/>
              </a:rPr>
              <a:t>For Infant school pupils</a:t>
            </a:r>
          </a:p>
        </p:txBody>
      </p:sp>
    </p:spTree>
    <p:extLst>
      <p:ext uri="{BB962C8B-B14F-4D97-AF65-F5344CB8AC3E}">
        <p14:creationId xmlns:p14="http://schemas.microsoft.com/office/powerpoint/2010/main" val="56174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B5AEC6A-B017-4790-AC32-5EA800341136}"/>
              </a:ext>
            </a:extLst>
          </p:cNvPr>
          <p:cNvSpPr/>
          <p:nvPr/>
        </p:nvSpPr>
        <p:spPr>
          <a:xfrm>
            <a:off x="4000571" y="2025134"/>
            <a:ext cx="6534866" cy="2492990"/>
          </a:xfrm>
          <a:prstGeom prst="rect">
            <a:avLst/>
          </a:prstGeom>
        </p:spPr>
        <p:txBody>
          <a:bodyPr wrap="none">
            <a:spAutoFit/>
          </a:bodyPr>
          <a:lstStyle/>
          <a:p>
            <a:r>
              <a:rPr lang="en-US" sz="4400" dirty="0">
                <a:latin typeface="Gotham Light" pitchFamily="50" charset="0"/>
              </a:rPr>
              <a:t>Digital storytelling</a:t>
            </a:r>
          </a:p>
          <a:p>
            <a:r>
              <a:rPr lang="it-IT" sz="2400" dirty="0">
                <a:latin typeface="Gotham Light" pitchFamily="50" charset="0"/>
                <a:hlinkClick r:id="rId2"/>
              </a:rPr>
              <a:t>https://www.youtube.com/watch?v=rUZXBc6yRhU</a:t>
            </a:r>
            <a:endParaRPr lang="it-IT" sz="2400" dirty="0">
              <a:latin typeface="Gotham Light" pitchFamily="50" charset="0"/>
            </a:endParaRPr>
          </a:p>
          <a:p>
            <a:endParaRPr lang="en-US" sz="4400" dirty="0">
              <a:latin typeface="Gotham Light" pitchFamily="50" charset="0"/>
            </a:endParaRPr>
          </a:p>
          <a:p>
            <a:r>
              <a:rPr lang="en-US" sz="4400" dirty="0">
                <a:latin typeface="Gotham Light" pitchFamily="50" charset="0"/>
              </a:rPr>
              <a:t> </a:t>
            </a:r>
            <a:endParaRPr lang="it-IT" sz="4400" dirty="0"/>
          </a:p>
        </p:txBody>
      </p:sp>
    </p:spTree>
    <p:extLst>
      <p:ext uri="{BB962C8B-B14F-4D97-AF65-F5344CB8AC3E}">
        <p14:creationId xmlns:p14="http://schemas.microsoft.com/office/powerpoint/2010/main" val="38966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6E49EA-0F1B-4BAB-BC6F-F7A1E6471F53}"/>
              </a:ext>
            </a:extLst>
          </p:cNvPr>
          <p:cNvSpPr>
            <a:spLocks noGrp="1"/>
          </p:cNvSpPr>
          <p:nvPr>
            <p:ph type="title"/>
          </p:nvPr>
        </p:nvSpPr>
        <p:spPr>
          <a:xfrm>
            <a:off x="3299460" y="2682240"/>
            <a:ext cx="7816535" cy="1828800"/>
          </a:xfrm>
        </p:spPr>
        <p:txBody>
          <a:bodyPr>
            <a:normAutofit fontScale="90000"/>
          </a:bodyPr>
          <a:lstStyle/>
          <a:p>
            <a:pPr defTabSz="457200" hangingPunct="0">
              <a:lnSpc>
                <a:spcPct val="100000"/>
              </a:lnSpc>
              <a:spcBef>
                <a:spcPts val="0"/>
              </a:spcBef>
            </a:pPr>
            <a:r>
              <a:rPr lang="it-IT" b="1" dirty="0">
                <a:solidFill>
                  <a:srgbClr val="00B050"/>
                </a:solidFill>
                <a:latin typeface="Gotham Book" pitchFamily="50" charset="0"/>
                <a:sym typeface="Helvetica"/>
                <a:hlinkClick r:id="rId2"/>
              </a:rPr>
              <a:t>www.storybird.com</a:t>
            </a:r>
            <a:br>
              <a:rPr lang="it-IT" b="1" dirty="0">
                <a:solidFill>
                  <a:srgbClr val="00B050"/>
                </a:solidFill>
                <a:latin typeface="Gotham Book" pitchFamily="50" charset="0"/>
                <a:sym typeface="Helvetica"/>
              </a:rPr>
            </a:br>
            <a:br>
              <a:rPr lang="it-IT" b="1" dirty="0">
                <a:solidFill>
                  <a:srgbClr val="00B050"/>
                </a:solidFill>
                <a:latin typeface="Gotham Book" pitchFamily="50" charset="0"/>
              </a:rPr>
            </a:br>
            <a:r>
              <a:rPr lang="it-IT" b="1" dirty="0">
                <a:solidFill>
                  <a:srgbClr val="00B050"/>
                </a:solidFill>
                <a:latin typeface="Gotham Book" pitchFamily="50" charset="0"/>
                <a:sym typeface="Helvetica"/>
              </a:rPr>
              <a:t>Create and </a:t>
            </a:r>
            <a:r>
              <a:rPr lang="it-IT" b="1" dirty="0" err="1">
                <a:solidFill>
                  <a:srgbClr val="00B050"/>
                </a:solidFill>
                <a:latin typeface="Gotham Book" pitchFamily="50" charset="0"/>
                <a:sym typeface="Helvetica"/>
              </a:rPr>
              <a:t>write</a:t>
            </a:r>
            <a:r>
              <a:rPr lang="it-IT" b="1" dirty="0">
                <a:solidFill>
                  <a:srgbClr val="00B050"/>
                </a:solidFill>
                <a:latin typeface="Gotham Book" pitchFamily="50" charset="0"/>
                <a:sym typeface="Helvetica"/>
              </a:rPr>
              <a:t> </a:t>
            </a:r>
            <a:r>
              <a:rPr lang="it-IT" b="1" dirty="0" err="1">
                <a:solidFill>
                  <a:srgbClr val="00B050"/>
                </a:solidFill>
                <a:latin typeface="Gotham Book" pitchFamily="50" charset="0"/>
                <a:sym typeface="Helvetica"/>
              </a:rPr>
              <a:t>Mr</a:t>
            </a:r>
            <a:r>
              <a:rPr lang="it-IT" b="1" dirty="0">
                <a:solidFill>
                  <a:srgbClr val="00B050"/>
                </a:solidFill>
                <a:latin typeface="Gotham Book" pitchFamily="50" charset="0"/>
                <a:sym typeface="Helvetica"/>
              </a:rPr>
              <a:t> </a:t>
            </a:r>
            <a:r>
              <a:rPr lang="it-IT" b="1" dirty="0" err="1">
                <a:solidFill>
                  <a:srgbClr val="00B050"/>
                </a:solidFill>
                <a:latin typeface="Gotham Book" pitchFamily="50" charset="0"/>
                <a:sym typeface="Helvetica"/>
              </a:rPr>
              <a:t>Badger’s</a:t>
            </a:r>
            <a:r>
              <a:rPr lang="it-IT" b="1" dirty="0">
                <a:solidFill>
                  <a:srgbClr val="00B050"/>
                </a:solidFill>
                <a:latin typeface="Gotham Book" pitchFamily="50" charset="0"/>
                <a:sym typeface="Helvetica"/>
              </a:rPr>
              <a:t> story</a:t>
            </a:r>
            <a:br>
              <a:rPr lang="it-IT" b="1" dirty="0">
                <a:solidFill>
                  <a:srgbClr val="00B050"/>
                </a:solidFill>
                <a:latin typeface="Gotham Book" pitchFamily="50" charset="0"/>
                <a:sym typeface="Helvetica"/>
              </a:rPr>
            </a:br>
            <a:endParaRPr lang="it-IT" dirty="0"/>
          </a:p>
        </p:txBody>
      </p:sp>
    </p:spTree>
    <p:extLst>
      <p:ext uri="{BB962C8B-B14F-4D97-AF65-F5344CB8AC3E}">
        <p14:creationId xmlns:p14="http://schemas.microsoft.com/office/powerpoint/2010/main" val="411298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6F34DA5-E874-4224-A168-3F4E9CB6A6D4}"/>
              </a:ext>
            </a:extLst>
          </p:cNvPr>
          <p:cNvPicPr>
            <a:picLocks noChangeAspect="1"/>
          </p:cNvPicPr>
          <p:nvPr/>
        </p:nvPicPr>
        <p:blipFill>
          <a:blip r:embed="rId2" cstate="print"/>
          <a:stretch>
            <a:fillRect/>
          </a:stretch>
        </p:blipFill>
        <p:spPr>
          <a:xfrm>
            <a:off x="363269" y="856860"/>
            <a:ext cx="13037659" cy="4400939"/>
          </a:xfrm>
          <a:prstGeom prst="rect">
            <a:avLst/>
          </a:prstGeom>
        </p:spPr>
      </p:pic>
    </p:spTree>
    <p:extLst>
      <p:ext uri="{BB962C8B-B14F-4D97-AF65-F5344CB8AC3E}">
        <p14:creationId xmlns:p14="http://schemas.microsoft.com/office/powerpoint/2010/main" val="746144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804A703-1DCA-469A-8906-E9F885937BCD}"/>
              </a:ext>
            </a:extLst>
          </p:cNvPr>
          <p:cNvPicPr>
            <a:picLocks noChangeAspect="1"/>
          </p:cNvPicPr>
          <p:nvPr/>
        </p:nvPicPr>
        <p:blipFill>
          <a:blip r:embed="rId2" cstate="print"/>
          <a:stretch>
            <a:fillRect/>
          </a:stretch>
        </p:blipFill>
        <p:spPr>
          <a:xfrm>
            <a:off x="1578515" y="504425"/>
            <a:ext cx="8750300" cy="5384800"/>
          </a:xfrm>
          <a:prstGeom prst="rect">
            <a:avLst/>
          </a:prstGeom>
        </p:spPr>
      </p:pic>
    </p:spTree>
    <p:extLst>
      <p:ext uri="{BB962C8B-B14F-4D97-AF65-F5344CB8AC3E}">
        <p14:creationId xmlns:p14="http://schemas.microsoft.com/office/powerpoint/2010/main" val="142686927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2A1E4B2-98A5-473E-8760-2AEE327089F1}"/>
              </a:ext>
            </a:extLst>
          </p:cNvPr>
          <p:cNvPicPr>
            <a:picLocks noChangeAspect="1"/>
          </p:cNvPicPr>
          <p:nvPr/>
        </p:nvPicPr>
        <p:blipFill>
          <a:blip r:embed="rId2" cstate="print"/>
          <a:stretch>
            <a:fillRect/>
          </a:stretch>
        </p:blipFill>
        <p:spPr>
          <a:xfrm>
            <a:off x="1208898" y="853898"/>
            <a:ext cx="8232281" cy="4403023"/>
          </a:xfrm>
          <a:prstGeom prst="rect">
            <a:avLst/>
          </a:prstGeom>
        </p:spPr>
      </p:pic>
    </p:spTree>
    <p:extLst>
      <p:ext uri="{BB962C8B-B14F-4D97-AF65-F5344CB8AC3E}">
        <p14:creationId xmlns:p14="http://schemas.microsoft.com/office/powerpoint/2010/main" val="83497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02C281-236D-4DB2-8394-D0045CAC45BF}"/>
              </a:ext>
            </a:extLst>
          </p:cNvPr>
          <p:cNvSpPr>
            <a:spLocks noGrp="1"/>
          </p:cNvSpPr>
          <p:nvPr>
            <p:ph type="ctrTitle"/>
          </p:nvPr>
        </p:nvSpPr>
        <p:spPr>
          <a:xfrm>
            <a:off x="4265611" y="1105485"/>
            <a:ext cx="6858002" cy="3410243"/>
          </a:xfrm>
        </p:spPr>
        <p:txBody>
          <a:bodyPr>
            <a:normAutofit fontScale="90000"/>
          </a:bodyPr>
          <a:lstStyle/>
          <a:p>
            <a:r>
              <a:rPr lang="it-IT" dirty="0">
                <a:solidFill>
                  <a:schemeClr val="accent1">
                    <a:lumMod val="75000"/>
                  </a:schemeClr>
                </a:solidFill>
              </a:rPr>
              <a:t>Message</a:t>
            </a:r>
            <a:br>
              <a:rPr lang="it-IT" dirty="0">
                <a:solidFill>
                  <a:schemeClr val="accent1">
                    <a:lumMod val="75000"/>
                  </a:schemeClr>
                </a:solidFill>
              </a:rPr>
            </a:br>
            <a:r>
              <a:rPr lang="it-IT" dirty="0">
                <a:solidFill>
                  <a:schemeClr val="accent1">
                    <a:lumMod val="75000"/>
                  </a:schemeClr>
                </a:solidFill>
              </a:rPr>
              <a:t>Future </a:t>
            </a:r>
            <a:r>
              <a:rPr lang="it-IT" dirty="0" err="1">
                <a:solidFill>
                  <a:schemeClr val="accent1">
                    <a:lumMod val="75000"/>
                  </a:schemeClr>
                </a:solidFill>
              </a:rPr>
              <a:t>teachers-eTwinners</a:t>
            </a:r>
            <a:r>
              <a:rPr lang="it-IT" dirty="0">
                <a:solidFill>
                  <a:schemeClr val="accent1">
                    <a:lumMod val="75000"/>
                  </a:schemeClr>
                </a:solidFill>
              </a:rPr>
              <a:t> </a:t>
            </a:r>
            <a:r>
              <a:rPr lang="it-IT" dirty="0" err="1">
                <a:solidFill>
                  <a:schemeClr val="accent1">
                    <a:lumMod val="75000"/>
                  </a:schemeClr>
                </a:solidFill>
              </a:rPr>
              <a:t>will</a:t>
            </a:r>
            <a:r>
              <a:rPr lang="it-IT" dirty="0">
                <a:solidFill>
                  <a:schemeClr val="accent1">
                    <a:lumMod val="75000"/>
                  </a:schemeClr>
                </a:solidFill>
              </a:rPr>
              <a:t> make </a:t>
            </a:r>
            <a:r>
              <a:rPr lang="it-IT" dirty="0" err="1">
                <a:solidFill>
                  <a:schemeClr val="accent1">
                    <a:lumMod val="75000"/>
                  </a:schemeClr>
                </a:solidFill>
              </a:rPr>
              <a:t>school</a:t>
            </a:r>
            <a:r>
              <a:rPr lang="it-IT" dirty="0">
                <a:solidFill>
                  <a:schemeClr val="accent1">
                    <a:lumMod val="75000"/>
                  </a:schemeClr>
                </a:solidFill>
              </a:rPr>
              <a:t> </a:t>
            </a:r>
            <a:r>
              <a:rPr lang="it-IT" dirty="0" err="1">
                <a:solidFill>
                  <a:schemeClr val="accent1">
                    <a:lumMod val="75000"/>
                  </a:schemeClr>
                </a:solidFill>
              </a:rPr>
              <a:t>field</a:t>
            </a:r>
            <a:r>
              <a:rPr lang="it-IT" dirty="0">
                <a:solidFill>
                  <a:schemeClr val="accent1">
                    <a:lumMod val="75000"/>
                  </a:schemeClr>
                </a:solidFill>
              </a:rPr>
              <a:t> </a:t>
            </a:r>
            <a:r>
              <a:rPr lang="it-IT" dirty="0" err="1">
                <a:solidFill>
                  <a:schemeClr val="accent1">
                    <a:lumMod val="75000"/>
                  </a:schemeClr>
                </a:solidFill>
              </a:rPr>
              <a:t>greener</a:t>
            </a:r>
            <a:r>
              <a:rPr lang="it-IT" dirty="0">
                <a:solidFill>
                  <a:schemeClr val="accent1">
                    <a:lumMod val="75000"/>
                  </a:schemeClr>
                </a:solidFill>
              </a:rPr>
              <a:t> </a:t>
            </a:r>
          </a:p>
        </p:txBody>
      </p:sp>
    </p:spTree>
    <p:extLst>
      <p:ext uri="{BB962C8B-B14F-4D97-AF65-F5344CB8AC3E}">
        <p14:creationId xmlns:p14="http://schemas.microsoft.com/office/powerpoint/2010/main" val="244834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hree young children in raincoats holding hands and playing outside"/>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a:stretch/>
        </p:blipFill>
        <p:spPr>
          <a:xfrm>
            <a:off x="845491" y="1013440"/>
            <a:ext cx="5943600" cy="4572000"/>
          </a:xfrm>
        </p:spPr>
      </p:pic>
      <p:sp>
        <p:nvSpPr>
          <p:cNvPr id="4" name="Text Placeholder 3"/>
          <p:cNvSpPr>
            <a:spLocks noGrp="1"/>
          </p:cNvSpPr>
          <p:nvPr>
            <p:ph type="body" sz="half" idx="2"/>
          </p:nvPr>
        </p:nvSpPr>
        <p:spPr>
          <a:xfrm>
            <a:off x="7351392" y="481040"/>
            <a:ext cx="3923247" cy="4280184"/>
          </a:xfrm>
        </p:spPr>
        <p:txBody>
          <a:bodyPr>
            <a:noAutofit/>
          </a:bodyPr>
          <a:lstStyle/>
          <a:p>
            <a:r>
              <a:rPr lang="en-US" sz="4000" dirty="0"/>
              <a:t>Thank you eTwinning for</a:t>
            </a:r>
          </a:p>
          <a:p>
            <a:r>
              <a:rPr lang="en-US" sz="4000" dirty="0"/>
              <a:t> making my  job much more</a:t>
            </a:r>
          </a:p>
          <a:p>
            <a:r>
              <a:rPr lang="en-US" sz="4000" dirty="0"/>
              <a:t>Involving, committing </a:t>
            </a:r>
          </a:p>
          <a:p>
            <a:r>
              <a:rPr lang="en-US" sz="4000" dirty="0"/>
              <a:t>and fun!</a:t>
            </a:r>
          </a:p>
          <a:p>
            <a:endParaRPr lang="en-US" sz="3200" dirty="0"/>
          </a:p>
        </p:txBody>
      </p:sp>
      <p:sp>
        <p:nvSpPr>
          <p:cNvPr id="2" name="CasellaDiTesto 1">
            <a:extLst>
              <a:ext uri="{FF2B5EF4-FFF2-40B4-BE49-F238E27FC236}">
                <a16:creationId xmlns:a16="http://schemas.microsoft.com/office/drawing/2014/main" id="{F0459A6B-CF52-4B94-94B8-9C8456F53397}"/>
              </a:ext>
            </a:extLst>
          </p:cNvPr>
          <p:cNvSpPr txBox="1"/>
          <p:nvPr/>
        </p:nvSpPr>
        <p:spPr>
          <a:xfrm>
            <a:off x="1340529" y="5844560"/>
            <a:ext cx="5672830" cy="584775"/>
          </a:xfrm>
          <a:prstGeom prst="rect">
            <a:avLst/>
          </a:prstGeom>
          <a:noFill/>
        </p:spPr>
        <p:txBody>
          <a:bodyPr wrap="square" rtlCol="0">
            <a:spAutoFit/>
          </a:bodyPr>
          <a:lstStyle/>
          <a:p>
            <a:r>
              <a:rPr lang="it-IT" sz="3200" dirty="0"/>
              <a:t>Grazie per l’attenzione! </a:t>
            </a:r>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809B7F-56DA-470B-B1D9-D86B16376DE9}"/>
              </a:ext>
            </a:extLst>
          </p:cNvPr>
          <p:cNvSpPr>
            <a:spLocks noGrp="1"/>
          </p:cNvSpPr>
          <p:nvPr>
            <p:ph type="ctrTitle"/>
          </p:nvPr>
        </p:nvSpPr>
        <p:spPr>
          <a:xfrm>
            <a:off x="3291841" y="506437"/>
            <a:ext cx="6858002" cy="950742"/>
          </a:xfrm>
        </p:spPr>
        <p:txBody>
          <a:bodyPr/>
          <a:lstStyle/>
          <a:p>
            <a:r>
              <a:rPr lang="it-IT" sz="4800" dirty="0">
                <a:solidFill>
                  <a:schemeClr val="accent1">
                    <a:lumMod val="75000"/>
                  </a:schemeClr>
                </a:solidFill>
                <a:latin typeface="+mn-lt"/>
                <a:ea typeface="+mn-ea"/>
                <a:cs typeface="+mn-cs"/>
              </a:rPr>
              <a:t>Message</a:t>
            </a:r>
          </a:p>
        </p:txBody>
      </p:sp>
      <p:sp>
        <p:nvSpPr>
          <p:cNvPr id="3" name="Sottotitolo 2">
            <a:extLst>
              <a:ext uri="{FF2B5EF4-FFF2-40B4-BE49-F238E27FC236}">
                <a16:creationId xmlns:a16="http://schemas.microsoft.com/office/drawing/2014/main" id="{F16F4442-402D-436C-AF36-4C5F8096C8FE}"/>
              </a:ext>
            </a:extLst>
          </p:cNvPr>
          <p:cNvSpPr>
            <a:spLocks noGrp="1"/>
          </p:cNvSpPr>
          <p:nvPr>
            <p:ph type="subTitle" idx="1"/>
          </p:nvPr>
        </p:nvSpPr>
        <p:spPr>
          <a:xfrm>
            <a:off x="1215685" y="1710396"/>
            <a:ext cx="11657428" cy="2608385"/>
          </a:xfrm>
        </p:spPr>
        <p:txBody>
          <a:bodyPr>
            <a:noAutofit/>
          </a:bodyPr>
          <a:lstStyle/>
          <a:p>
            <a:endParaRPr lang="it-IT" sz="5400" dirty="0"/>
          </a:p>
          <a:p>
            <a:r>
              <a:rPr lang="it-IT" sz="5400" dirty="0" err="1"/>
              <a:t>eTwinning</a:t>
            </a:r>
            <a:r>
              <a:rPr lang="it-IT" sz="5400" dirty="0"/>
              <a:t> </a:t>
            </a:r>
            <a:r>
              <a:rPr lang="it-IT" sz="5400" dirty="0" err="1"/>
              <a:t>makes</a:t>
            </a:r>
            <a:r>
              <a:rPr lang="it-IT" sz="5400" dirty="0"/>
              <a:t> friends</a:t>
            </a:r>
          </a:p>
          <a:p>
            <a:endParaRPr lang="it-IT" sz="4800" dirty="0"/>
          </a:p>
          <a:p>
            <a:r>
              <a:rPr lang="it-IT" sz="5400" dirty="0" err="1"/>
              <a:t>Let’s</a:t>
            </a:r>
            <a:r>
              <a:rPr lang="it-IT" sz="5400" dirty="0"/>
              <a:t> </a:t>
            </a:r>
            <a:r>
              <a:rPr lang="it-IT" sz="5400" dirty="0" err="1"/>
              <a:t>grow</a:t>
            </a:r>
            <a:r>
              <a:rPr lang="it-IT" sz="5400" dirty="0"/>
              <a:t> </a:t>
            </a:r>
            <a:r>
              <a:rPr lang="it-IT" sz="5400" dirty="0" err="1"/>
              <a:t>multicultural</a:t>
            </a:r>
            <a:r>
              <a:rPr lang="it-IT" sz="5400" dirty="0"/>
              <a:t> </a:t>
            </a:r>
            <a:r>
              <a:rPr lang="it-IT" sz="5400" dirty="0" err="1"/>
              <a:t>minds</a:t>
            </a:r>
            <a:endParaRPr lang="it-IT" sz="5400" dirty="0"/>
          </a:p>
        </p:txBody>
      </p:sp>
    </p:spTree>
    <p:extLst>
      <p:ext uri="{BB962C8B-B14F-4D97-AF65-F5344CB8AC3E}">
        <p14:creationId xmlns:p14="http://schemas.microsoft.com/office/powerpoint/2010/main" val="340991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5349344-2330-4109-A886-A59501C4E394}"/>
              </a:ext>
            </a:extLst>
          </p:cNvPr>
          <p:cNvSpPr txBox="1"/>
          <p:nvPr/>
        </p:nvSpPr>
        <p:spPr>
          <a:xfrm flipH="1">
            <a:off x="3355759" y="1642370"/>
            <a:ext cx="7918882" cy="3477875"/>
          </a:xfrm>
          <a:prstGeom prst="rect">
            <a:avLst/>
          </a:prstGeom>
          <a:noFill/>
        </p:spPr>
        <p:txBody>
          <a:bodyPr wrap="square" rtlCol="0">
            <a:spAutoFit/>
          </a:bodyPr>
          <a:lstStyle/>
          <a:p>
            <a:r>
              <a:rPr lang="it-IT" sz="4400" dirty="0" err="1"/>
              <a:t>eTwinning</a:t>
            </a:r>
            <a:r>
              <a:rPr lang="it-IT" sz="4400" dirty="0"/>
              <a:t> and PBL</a:t>
            </a:r>
          </a:p>
          <a:p>
            <a:r>
              <a:rPr lang="it-IT" sz="4400" dirty="0"/>
              <a:t>Project </a:t>
            </a:r>
            <a:r>
              <a:rPr lang="it-IT" sz="4400" dirty="0" err="1"/>
              <a:t>based</a:t>
            </a:r>
            <a:r>
              <a:rPr lang="it-IT" sz="4400" dirty="0"/>
              <a:t> learning </a:t>
            </a:r>
          </a:p>
          <a:p>
            <a:r>
              <a:rPr lang="it-IT" sz="4400" dirty="0"/>
              <a:t>an </a:t>
            </a:r>
            <a:r>
              <a:rPr lang="it-IT" sz="4400" dirty="0" err="1"/>
              <a:t>example</a:t>
            </a:r>
            <a:r>
              <a:rPr lang="it-IT" sz="4400" dirty="0"/>
              <a:t> of </a:t>
            </a:r>
            <a:r>
              <a:rPr lang="it-IT" sz="4400" dirty="0" err="1"/>
              <a:t>integrated</a:t>
            </a:r>
            <a:r>
              <a:rPr lang="it-IT" sz="4400" dirty="0"/>
              <a:t> learning</a:t>
            </a:r>
          </a:p>
          <a:p>
            <a:r>
              <a:rPr lang="it-IT" sz="4400" dirty="0"/>
              <a:t> </a:t>
            </a:r>
          </a:p>
        </p:txBody>
      </p:sp>
    </p:spTree>
    <p:extLst>
      <p:ext uri="{BB962C8B-B14F-4D97-AF65-F5344CB8AC3E}">
        <p14:creationId xmlns:p14="http://schemas.microsoft.com/office/powerpoint/2010/main" val="166296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it-IT" dirty="0">
                <a:solidFill>
                  <a:schemeClr val="accent1">
                    <a:lumMod val="75000"/>
                  </a:schemeClr>
                </a:solidFill>
              </a:rPr>
              <a:t>How </a:t>
            </a:r>
            <a:r>
              <a:rPr lang="it-IT" dirty="0" err="1">
                <a:solidFill>
                  <a:schemeClr val="accent1">
                    <a:lumMod val="75000"/>
                  </a:schemeClr>
                </a:solidFill>
              </a:rPr>
              <a:t>it</a:t>
            </a:r>
            <a:r>
              <a:rPr lang="it-IT" dirty="0">
                <a:solidFill>
                  <a:schemeClr val="accent1">
                    <a:lumMod val="75000"/>
                  </a:schemeClr>
                </a:solidFill>
              </a:rPr>
              <a:t> </a:t>
            </a:r>
            <a:r>
              <a:rPr lang="it-IT" dirty="0" err="1">
                <a:solidFill>
                  <a:schemeClr val="accent1">
                    <a:lumMod val="75000"/>
                  </a:schemeClr>
                </a:solidFill>
              </a:rPr>
              <a:t>all</a:t>
            </a:r>
            <a:r>
              <a:rPr lang="it-IT" dirty="0">
                <a:solidFill>
                  <a:schemeClr val="accent1">
                    <a:lumMod val="75000"/>
                  </a:schemeClr>
                </a:solidFill>
              </a:rPr>
              <a:t> </a:t>
            </a:r>
            <a:r>
              <a:rPr lang="it-IT" dirty="0" err="1">
                <a:solidFill>
                  <a:schemeClr val="accent1">
                    <a:lumMod val="75000"/>
                  </a:schemeClr>
                </a:solidFill>
              </a:rPr>
              <a:t>started</a:t>
            </a:r>
            <a:endParaRPr dirty="0">
              <a:solidFill>
                <a:schemeClr val="accent1">
                  <a:lumMod val="75000"/>
                </a:schemeClr>
              </a:solidFill>
            </a:endParaRPr>
          </a:p>
        </p:txBody>
      </p:sp>
      <p:sp>
        <p:nvSpPr>
          <p:cNvPr id="14" name="Content Placeholder 13"/>
          <p:cNvSpPr>
            <a:spLocks noGrp="1"/>
          </p:cNvSpPr>
          <p:nvPr>
            <p:ph idx="1"/>
          </p:nvPr>
        </p:nvSpPr>
        <p:spPr>
          <a:xfrm>
            <a:off x="1065214" y="1752600"/>
            <a:ext cx="9921654" cy="4229100"/>
          </a:xfrm>
        </p:spPr>
        <p:txBody>
          <a:bodyPr>
            <a:normAutofit/>
          </a:bodyPr>
          <a:lstStyle/>
          <a:p>
            <a:pPr marL="0" indent="0">
              <a:buNone/>
            </a:pPr>
            <a:r>
              <a:rPr lang="it-IT" sz="3200" dirty="0">
                <a:solidFill>
                  <a:schemeClr val="accent1">
                    <a:lumMod val="75000"/>
                  </a:schemeClr>
                </a:solidFill>
              </a:rPr>
              <a:t>I </a:t>
            </a:r>
            <a:r>
              <a:rPr lang="it-IT" sz="3200" dirty="0" err="1">
                <a:solidFill>
                  <a:schemeClr val="accent1">
                    <a:lumMod val="75000"/>
                  </a:schemeClr>
                </a:solidFill>
              </a:rPr>
              <a:t>have</a:t>
            </a:r>
            <a:r>
              <a:rPr lang="it-IT" sz="3200" dirty="0">
                <a:solidFill>
                  <a:schemeClr val="accent1">
                    <a:lumMod val="75000"/>
                  </a:schemeClr>
                </a:solidFill>
              </a:rPr>
              <a:t> </a:t>
            </a:r>
            <a:r>
              <a:rPr lang="it-IT" sz="3200" dirty="0" err="1">
                <a:solidFill>
                  <a:schemeClr val="accent1">
                    <a:lumMod val="75000"/>
                  </a:schemeClr>
                </a:solidFill>
              </a:rPr>
              <a:t>been</a:t>
            </a:r>
            <a:r>
              <a:rPr lang="it-IT" sz="3200" dirty="0">
                <a:solidFill>
                  <a:schemeClr val="accent1">
                    <a:lumMod val="75000"/>
                  </a:schemeClr>
                </a:solidFill>
              </a:rPr>
              <a:t> an </a:t>
            </a:r>
            <a:r>
              <a:rPr lang="it-IT" sz="3200" dirty="0" err="1">
                <a:solidFill>
                  <a:schemeClr val="accent1">
                    <a:lumMod val="75000"/>
                  </a:schemeClr>
                </a:solidFill>
              </a:rPr>
              <a:t>eTwinning</a:t>
            </a:r>
            <a:r>
              <a:rPr lang="it-IT" sz="3200" dirty="0">
                <a:solidFill>
                  <a:schemeClr val="accent1">
                    <a:lumMod val="75000"/>
                  </a:schemeClr>
                </a:solidFill>
              </a:rPr>
              <a:t> </a:t>
            </a:r>
            <a:r>
              <a:rPr lang="it-IT" sz="3200" dirty="0" err="1">
                <a:solidFill>
                  <a:schemeClr val="accent1">
                    <a:lumMod val="75000"/>
                  </a:schemeClr>
                </a:solidFill>
              </a:rPr>
              <a:t>ambassador</a:t>
            </a:r>
            <a:r>
              <a:rPr lang="it-IT" sz="3200" dirty="0">
                <a:solidFill>
                  <a:schemeClr val="accent1">
                    <a:lumMod val="75000"/>
                  </a:schemeClr>
                </a:solidFill>
              </a:rPr>
              <a:t> </a:t>
            </a:r>
          </a:p>
          <a:p>
            <a:pPr marL="0" indent="0">
              <a:buNone/>
            </a:pPr>
            <a:r>
              <a:rPr lang="it-IT" sz="3200" dirty="0" err="1">
                <a:solidFill>
                  <a:schemeClr val="accent1">
                    <a:lumMod val="75000"/>
                  </a:schemeClr>
                </a:solidFill>
              </a:rPr>
              <a:t>since</a:t>
            </a:r>
            <a:r>
              <a:rPr lang="it-IT" sz="3200" dirty="0">
                <a:solidFill>
                  <a:schemeClr val="accent1">
                    <a:lumMod val="75000"/>
                  </a:schemeClr>
                </a:solidFill>
              </a:rPr>
              <a:t> the </a:t>
            </a:r>
            <a:r>
              <a:rPr lang="it-IT" sz="3200" dirty="0" err="1">
                <a:solidFill>
                  <a:schemeClr val="accent1">
                    <a:lumMod val="75000"/>
                  </a:schemeClr>
                </a:solidFill>
              </a:rPr>
              <a:t>very</a:t>
            </a:r>
            <a:r>
              <a:rPr lang="it-IT" sz="3200" dirty="0">
                <a:solidFill>
                  <a:schemeClr val="accent1">
                    <a:lumMod val="75000"/>
                  </a:schemeClr>
                </a:solidFill>
              </a:rPr>
              <a:t> </a:t>
            </a:r>
            <a:r>
              <a:rPr lang="it-IT" sz="3200" dirty="0" err="1">
                <a:solidFill>
                  <a:schemeClr val="accent1">
                    <a:lumMod val="75000"/>
                  </a:schemeClr>
                </a:solidFill>
              </a:rPr>
              <a:t>beginning</a:t>
            </a:r>
            <a:r>
              <a:rPr lang="it-IT" sz="3200" dirty="0">
                <a:solidFill>
                  <a:schemeClr val="accent1">
                    <a:lumMod val="75000"/>
                  </a:schemeClr>
                </a:solidFill>
              </a:rPr>
              <a:t> and I </a:t>
            </a:r>
            <a:r>
              <a:rPr lang="it-IT" sz="3200" dirty="0" err="1">
                <a:solidFill>
                  <a:schemeClr val="accent1">
                    <a:lumMod val="75000"/>
                  </a:schemeClr>
                </a:solidFill>
              </a:rPr>
              <a:t>have</a:t>
            </a:r>
            <a:r>
              <a:rPr lang="it-IT" sz="3200" dirty="0">
                <a:solidFill>
                  <a:schemeClr val="accent1">
                    <a:lumMod val="75000"/>
                  </a:schemeClr>
                </a:solidFill>
              </a:rPr>
              <a:t> </a:t>
            </a:r>
            <a:r>
              <a:rPr lang="it-IT" sz="3200" dirty="0" err="1">
                <a:solidFill>
                  <a:schemeClr val="accent1">
                    <a:lumMod val="75000"/>
                  </a:schemeClr>
                </a:solidFill>
              </a:rPr>
              <a:t>always</a:t>
            </a:r>
            <a:r>
              <a:rPr lang="it-IT" sz="3200" dirty="0">
                <a:solidFill>
                  <a:schemeClr val="accent1">
                    <a:lumMod val="75000"/>
                  </a:schemeClr>
                </a:solidFill>
              </a:rPr>
              <a:t> </a:t>
            </a:r>
          </a:p>
          <a:p>
            <a:pPr marL="0" indent="0">
              <a:buNone/>
            </a:pPr>
            <a:r>
              <a:rPr lang="it-IT" sz="3200" dirty="0" err="1">
                <a:solidFill>
                  <a:schemeClr val="accent1">
                    <a:lumMod val="75000"/>
                  </a:schemeClr>
                </a:solidFill>
              </a:rPr>
              <a:t>been</a:t>
            </a:r>
            <a:r>
              <a:rPr lang="it-IT" sz="3200" dirty="0">
                <a:solidFill>
                  <a:schemeClr val="accent1">
                    <a:lumMod val="75000"/>
                  </a:schemeClr>
                </a:solidFill>
              </a:rPr>
              <a:t> </a:t>
            </a:r>
            <a:r>
              <a:rPr lang="it-IT" sz="3200" dirty="0" err="1">
                <a:solidFill>
                  <a:schemeClr val="accent1">
                    <a:lumMod val="75000"/>
                  </a:schemeClr>
                </a:solidFill>
              </a:rPr>
              <a:t>enthusiast</a:t>
            </a:r>
            <a:r>
              <a:rPr lang="it-IT" sz="3200" dirty="0">
                <a:solidFill>
                  <a:schemeClr val="accent1">
                    <a:lumMod val="75000"/>
                  </a:schemeClr>
                </a:solidFill>
              </a:rPr>
              <a:t> of the </a:t>
            </a:r>
            <a:r>
              <a:rPr lang="it-IT" sz="3200" dirty="0" err="1">
                <a:solidFill>
                  <a:schemeClr val="accent1">
                    <a:lumMod val="75000"/>
                  </a:schemeClr>
                </a:solidFill>
              </a:rPr>
              <a:t>programme</a:t>
            </a:r>
            <a:r>
              <a:rPr lang="it-IT" sz="3200" dirty="0">
                <a:solidFill>
                  <a:schemeClr val="accent1">
                    <a:lumMod val="75000"/>
                  </a:schemeClr>
                </a:solidFill>
              </a:rPr>
              <a:t> and</a:t>
            </a:r>
          </a:p>
          <a:p>
            <a:pPr marL="0" indent="0">
              <a:buNone/>
            </a:pPr>
            <a:r>
              <a:rPr lang="it-IT" sz="3200" dirty="0" err="1">
                <a:solidFill>
                  <a:schemeClr val="accent1">
                    <a:lumMod val="75000"/>
                  </a:schemeClr>
                </a:solidFill>
              </a:rPr>
              <a:t>really</a:t>
            </a:r>
            <a:r>
              <a:rPr lang="it-IT" sz="3200" dirty="0">
                <a:solidFill>
                  <a:schemeClr val="accent1">
                    <a:lumMod val="75000"/>
                  </a:schemeClr>
                </a:solidFill>
              </a:rPr>
              <a:t> </a:t>
            </a:r>
            <a:r>
              <a:rPr lang="it-IT" sz="3200" dirty="0" err="1">
                <a:solidFill>
                  <a:schemeClr val="accent1">
                    <a:lumMod val="75000"/>
                  </a:schemeClr>
                </a:solidFill>
              </a:rPr>
              <a:t>committed</a:t>
            </a:r>
            <a:endParaRPr lang="it-IT" sz="3200" dirty="0">
              <a:solidFill>
                <a:schemeClr val="accent1">
                  <a:lumMod val="75000"/>
                </a:schemeClr>
              </a:solidFill>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2689811-83FA-4A03-82EF-DBF34DD29D2F}"/>
              </a:ext>
            </a:extLst>
          </p:cNvPr>
          <p:cNvSpPr/>
          <p:nvPr/>
        </p:nvSpPr>
        <p:spPr>
          <a:xfrm>
            <a:off x="1055077" y="506438"/>
            <a:ext cx="8088923" cy="4555093"/>
          </a:xfrm>
          <a:prstGeom prst="rect">
            <a:avLst/>
          </a:prstGeom>
        </p:spPr>
        <p:txBody>
          <a:bodyPr wrap="square">
            <a:spAutoFit/>
          </a:bodyPr>
          <a:lstStyle/>
          <a:p>
            <a:r>
              <a:rPr lang="it-IT" dirty="0" err="1"/>
              <a:t>Introducing</a:t>
            </a:r>
            <a:r>
              <a:rPr lang="it-IT" dirty="0"/>
              <a:t> </a:t>
            </a:r>
            <a:r>
              <a:rPr lang="it-IT" dirty="0" err="1"/>
              <a:t>my</a:t>
            </a:r>
            <a:r>
              <a:rPr lang="it-IT" dirty="0"/>
              <a:t> </a:t>
            </a:r>
            <a:r>
              <a:rPr lang="it-IT" dirty="0" err="1"/>
              <a:t>working</a:t>
            </a:r>
            <a:r>
              <a:rPr lang="it-IT" dirty="0"/>
              <a:t> </a:t>
            </a:r>
            <a:r>
              <a:rPr lang="it-IT" dirty="0" err="1"/>
              <a:t>experience</a:t>
            </a:r>
            <a:r>
              <a:rPr lang="it-IT" dirty="0"/>
              <a:t>:</a:t>
            </a:r>
          </a:p>
          <a:p>
            <a:br>
              <a:rPr lang="it-IT" dirty="0"/>
            </a:br>
            <a:r>
              <a:rPr lang="it-IT" sz="3600" dirty="0"/>
              <a:t>I </a:t>
            </a:r>
            <a:r>
              <a:rPr lang="it-IT" sz="3600" dirty="0" err="1"/>
              <a:t>am</a:t>
            </a:r>
            <a:r>
              <a:rPr lang="it-IT" sz="3600" dirty="0"/>
              <a:t>  an </a:t>
            </a:r>
            <a:r>
              <a:rPr lang="it-IT" sz="3600" b="1" dirty="0"/>
              <a:t>English </a:t>
            </a:r>
            <a:r>
              <a:rPr lang="it-IT" sz="3600" b="1" dirty="0" err="1"/>
              <a:t>Teacher</a:t>
            </a:r>
            <a:br>
              <a:rPr lang="it-IT" dirty="0"/>
            </a:br>
            <a:r>
              <a:rPr lang="it-IT" dirty="0"/>
              <a:t>I </a:t>
            </a:r>
            <a:r>
              <a:rPr lang="it-IT" dirty="0" err="1"/>
              <a:t>have</a:t>
            </a:r>
            <a:r>
              <a:rPr lang="it-IT" dirty="0"/>
              <a:t> </a:t>
            </a:r>
            <a:r>
              <a:rPr lang="it-IT" dirty="0" err="1"/>
              <a:t>been</a:t>
            </a:r>
            <a:r>
              <a:rPr lang="it-IT" dirty="0"/>
              <a:t> </a:t>
            </a:r>
            <a:r>
              <a:rPr lang="it-IT" dirty="0" err="1"/>
              <a:t>teaching</a:t>
            </a:r>
            <a:r>
              <a:rPr lang="it-IT" dirty="0"/>
              <a:t> in Montale </a:t>
            </a:r>
            <a:r>
              <a:rPr lang="it-IT" dirty="0" err="1"/>
              <a:t>Secondary</a:t>
            </a:r>
            <a:r>
              <a:rPr lang="it-IT" dirty="0"/>
              <a:t> School in Pontedera (Florence) for </a:t>
            </a:r>
            <a:r>
              <a:rPr lang="it-IT" dirty="0" err="1"/>
              <a:t>about</a:t>
            </a:r>
            <a:r>
              <a:rPr lang="it-IT" dirty="0"/>
              <a:t> 24 </a:t>
            </a:r>
            <a:r>
              <a:rPr lang="it-IT" dirty="0" err="1"/>
              <a:t>years</a:t>
            </a:r>
            <a:endParaRPr lang="it-IT" dirty="0"/>
          </a:p>
          <a:p>
            <a:r>
              <a:rPr lang="it-IT" sz="3600" dirty="0"/>
              <a:t>I </a:t>
            </a:r>
            <a:r>
              <a:rPr lang="it-IT" sz="3600" dirty="0" err="1"/>
              <a:t>am</a:t>
            </a:r>
            <a:r>
              <a:rPr lang="it-IT" sz="3600" dirty="0"/>
              <a:t> a </a:t>
            </a:r>
            <a:r>
              <a:rPr lang="it-IT" sz="3600" b="1" dirty="0" err="1"/>
              <a:t>teacher</a:t>
            </a:r>
            <a:r>
              <a:rPr lang="it-IT" sz="3600" b="1" dirty="0"/>
              <a:t> trainer </a:t>
            </a:r>
            <a:r>
              <a:rPr lang="it-IT" sz="2000" dirty="0"/>
              <a:t>English/CLIL </a:t>
            </a:r>
            <a:r>
              <a:rPr lang="it-IT" sz="2000" dirty="0" err="1"/>
              <a:t>courses</a:t>
            </a:r>
            <a:r>
              <a:rPr lang="it-IT" sz="2000" dirty="0"/>
              <a:t>/ ICT</a:t>
            </a:r>
          </a:p>
          <a:p>
            <a:br>
              <a:rPr lang="it-IT" dirty="0"/>
            </a:br>
            <a:r>
              <a:rPr lang="it-IT" sz="3600" dirty="0"/>
              <a:t>I </a:t>
            </a:r>
            <a:r>
              <a:rPr lang="it-IT" sz="3600" dirty="0" err="1"/>
              <a:t>am</a:t>
            </a:r>
            <a:r>
              <a:rPr lang="it-IT" sz="3600" dirty="0"/>
              <a:t> a </a:t>
            </a:r>
            <a:r>
              <a:rPr lang="it-IT" sz="3600" b="1" dirty="0" err="1"/>
              <a:t>contract</a:t>
            </a:r>
            <a:r>
              <a:rPr lang="it-IT" sz="3600" b="1" dirty="0"/>
              <a:t> professor of English </a:t>
            </a:r>
            <a:r>
              <a:rPr lang="it-IT" dirty="0"/>
              <a:t>in the Course of </a:t>
            </a:r>
            <a:r>
              <a:rPr lang="it-IT" dirty="0" err="1"/>
              <a:t>Study</a:t>
            </a:r>
            <a:r>
              <a:rPr lang="it-IT" dirty="0"/>
              <a:t> in </a:t>
            </a:r>
            <a:r>
              <a:rPr lang="it-IT" dirty="0" err="1"/>
              <a:t>Primary</a:t>
            </a:r>
            <a:r>
              <a:rPr lang="it-IT" dirty="0"/>
              <a:t> </a:t>
            </a:r>
            <a:r>
              <a:rPr lang="it-IT" dirty="0" err="1"/>
              <a:t>Education</a:t>
            </a:r>
            <a:r>
              <a:rPr lang="it-IT" dirty="0"/>
              <a:t> in Florence </a:t>
            </a:r>
            <a:r>
              <a:rPr lang="it-IT" dirty="0" err="1"/>
              <a:t>University</a:t>
            </a:r>
            <a:endParaRPr lang="it-IT" dirty="0"/>
          </a:p>
          <a:p>
            <a:endParaRPr lang="it-IT" dirty="0"/>
          </a:p>
        </p:txBody>
      </p:sp>
    </p:spTree>
    <p:extLst>
      <p:ext uri="{BB962C8B-B14F-4D97-AF65-F5344CB8AC3E}">
        <p14:creationId xmlns:p14="http://schemas.microsoft.com/office/powerpoint/2010/main" val="386788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66F91BB-943F-4D5E-AFCC-5236E595C273}"/>
              </a:ext>
            </a:extLst>
          </p:cNvPr>
          <p:cNvSpPr txBox="1"/>
          <p:nvPr/>
        </p:nvSpPr>
        <p:spPr>
          <a:xfrm>
            <a:off x="2177717" y="866274"/>
            <a:ext cx="8361946" cy="5232202"/>
          </a:xfrm>
          <a:prstGeom prst="rect">
            <a:avLst/>
          </a:prstGeom>
          <a:noFill/>
        </p:spPr>
        <p:txBody>
          <a:bodyPr wrap="square" rtlCol="0">
            <a:spAutoFit/>
          </a:bodyPr>
          <a:lstStyle/>
          <a:p>
            <a:r>
              <a:rPr lang="en-US" sz="3200" dirty="0"/>
              <a:t>My multiform eTwinning experience as an ambassador</a:t>
            </a:r>
            <a:endParaRPr lang="it-IT" sz="3200" dirty="0"/>
          </a:p>
          <a:p>
            <a:endParaRPr lang="it-IT" sz="3200" dirty="0"/>
          </a:p>
          <a:p>
            <a:r>
              <a:rPr lang="it-IT" sz="3200" dirty="0"/>
              <a:t>Three educational  </a:t>
            </a:r>
            <a:r>
              <a:rPr lang="it-IT" sz="3200" dirty="0" err="1"/>
              <a:t>environments</a:t>
            </a:r>
            <a:r>
              <a:rPr lang="it-IT" sz="3200" dirty="0"/>
              <a:t> in </a:t>
            </a:r>
            <a:r>
              <a:rPr lang="it-IT" sz="3200" dirty="0" err="1"/>
              <a:t>which</a:t>
            </a:r>
            <a:r>
              <a:rPr lang="it-IT" sz="3200" dirty="0"/>
              <a:t> I </a:t>
            </a:r>
            <a:r>
              <a:rPr lang="it-IT" sz="3200" dirty="0" err="1"/>
              <a:t>have</a:t>
            </a:r>
            <a:r>
              <a:rPr lang="it-IT" sz="3200" dirty="0"/>
              <a:t> </a:t>
            </a:r>
            <a:r>
              <a:rPr lang="it-IT" sz="3200" dirty="0" err="1"/>
              <a:t>disseminated</a:t>
            </a:r>
            <a:r>
              <a:rPr lang="it-IT" sz="3200" dirty="0"/>
              <a:t> </a:t>
            </a:r>
            <a:r>
              <a:rPr lang="it-IT" sz="3200" dirty="0" err="1"/>
              <a:t>eTwinning</a:t>
            </a:r>
            <a:endParaRPr lang="it-IT" sz="3200" dirty="0"/>
          </a:p>
          <a:p>
            <a:endParaRPr lang="it-IT" sz="1400" dirty="0"/>
          </a:p>
          <a:p>
            <a:pPr marL="457200" indent="-457200">
              <a:buFont typeface="Arial" panose="020B0604020202020204" pitchFamily="34" charset="0"/>
              <a:buChar char="•"/>
            </a:pPr>
            <a:r>
              <a:rPr lang="it-IT" sz="3200" dirty="0"/>
              <a:t>The </a:t>
            </a:r>
            <a:r>
              <a:rPr lang="it-IT" sz="3200" dirty="0" err="1"/>
              <a:t>school</a:t>
            </a:r>
            <a:endParaRPr lang="it-IT" sz="3200" dirty="0"/>
          </a:p>
          <a:p>
            <a:pPr marL="457200" indent="-457200">
              <a:buFont typeface="Arial" panose="020B0604020202020204" pitchFamily="34" charset="0"/>
              <a:buChar char="•"/>
            </a:pPr>
            <a:r>
              <a:rPr lang="it-IT" sz="3200" dirty="0"/>
              <a:t>The Training </a:t>
            </a:r>
            <a:r>
              <a:rPr lang="it-IT" sz="3200" dirty="0" err="1"/>
              <a:t>courses</a:t>
            </a:r>
            <a:r>
              <a:rPr lang="it-IT" sz="3200" dirty="0"/>
              <a:t> and </a:t>
            </a:r>
            <a:r>
              <a:rPr lang="it-IT" sz="3200" dirty="0" err="1"/>
              <a:t>initiatives</a:t>
            </a:r>
            <a:endParaRPr lang="it-IT" sz="3200" dirty="0"/>
          </a:p>
          <a:p>
            <a:pPr marL="457200" indent="-457200">
              <a:buFont typeface="Arial" panose="020B0604020202020204" pitchFamily="34" charset="0"/>
              <a:buChar char="•"/>
            </a:pPr>
            <a:r>
              <a:rPr lang="it-IT" sz="3200" dirty="0"/>
              <a:t>The </a:t>
            </a:r>
            <a:r>
              <a:rPr lang="it-IT" sz="3200" dirty="0" err="1"/>
              <a:t>University</a:t>
            </a:r>
            <a:r>
              <a:rPr lang="it-IT" sz="3200" dirty="0"/>
              <a:t> and the </a:t>
            </a:r>
            <a:r>
              <a:rPr lang="it-IT" sz="3200" dirty="0" err="1"/>
              <a:t>initial</a:t>
            </a:r>
            <a:r>
              <a:rPr lang="it-IT" sz="3200" dirty="0"/>
              <a:t> training of future </a:t>
            </a:r>
            <a:r>
              <a:rPr lang="it-IT" sz="3200" dirty="0" err="1"/>
              <a:t>Infant</a:t>
            </a:r>
            <a:r>
              <a:rPr lang="it-IT" sz="3200" dirty="0"/>
              <a:t> and </a:t>
            </a:r>
            <a:r>
              <a:rPr lang="it-IT" sz="3200" dirty="0" err="1"/>
              <a:t>Primary</a:t>
            </a:r>
            <a:r>
              <a:rPr lang="it-IT" sz="3200" dirty="0"/>
              <a:t> School </a:t>
            </a:r>
            <a:r>
              <a:rPr lang="it-IT" sz="3200" dirty="0" err="1"/>
              <a:t>teachers</a:t>
            </a:r>
            <a:endParaRPr lang="it-IT" sz="3200" dirty="0"/>
          </a:p>
        </p:txBody>
      </p:sp>
    </p:spTree>
    <p:extLst>
      <p:ext uri="{BB962C8B-B14F-4D97-AF65-F5344CB8AC3E}">
        <p14:creationId xmlns:p14="http://schemas.microsoft.com/office/powerpoint/2010/main" val="379307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5A0071C-76CE-49E6-ABB9-EB4802EEC63E}"/>
              </a:ext>
            </a:extLst>
          </p:cNvPr>
          <p:cNvSpPr/>
          <p:nvPr/>
        </p:nvSpPr>
        <p:spPr>
          <a:xfrm>
            <a:off x="1944210" y="769217"/>
            <a:ext cx="8620217" cy="2246769"/>
          </a:xfrm>
          <a:prstGeom prst="rect">
            <a:avLst/>
          </a:prstGeom>
        </p:spPr>
        <p:txBody>
          <a:bodyPr wrap="square">
            <a:spAutoFit/>
          </a:bodyPr>
          <a:lstStyle/>
          <a:p>
            <a:r>
              <a:rPr lang="it-IT" sz="2800" dirty="0" err="1">
                <a:latin typeface="Times New Roman" panose="02020603050405020304" pitchFamily="18" charset="0"/>
                <a:ea typeface="Calibri" panose="020F0502020204030204" pitchFamily="34" charset="0"/>
              </a:rPr>
              <a:t>Olistic</a:t>
            </a:r>
            <a:r>
              <a:rPr lang="it-IT" sz="2800" dirty="0">
                <a:latin typeface="Times New Roman" panose="02020603050405020304" pitchFamily="18" charset="0"/>
                <a:ea typeface="Calibri" panose="020F0502020204030204" pitchFamily="34" charset="0"/>
              </a:rPr>
              <a:t> from the </a:t>
            </a:r>
            <a:r>
              <a:rPr lang="it-IT" sz="2800" dirty="0" err="1">
                <a:latin typeface="Times New Roman" panose="02020603050405020304" pitchFamily="18" charset="0"/>
                <a:ea typeface="Calibri" panose="020F0502020204030204" pitchFamily="34" charset="0"/>
              </a:rPr>
              <a:t>Greek</a:t>
            </a:r>
            <a:r>
              <a:rPr lang="it-IT" sz="2800" dirty="0">
                <a:latin typeface="Times New Roman" panose="02020603050405020304" pitchFamily="18" charset="0"/>
                <a:ea typeface="Calibri" panose="020F0502020204030204" pitchFamily="34" charset="0"/>
              </a:rPr>
              <a:t> word</a:t>
            </a:r>
            <a:r>
              <a:rPr lang="it-IT" sz="2800" dirty="0"/>
              <a:t> </a:t>
            </a:r>
            <a:r>
              <a:rPr lang="it-IT" sz="2800" i="1" dirty="0" err="1"/>
              <a:t>όλος</a:t>
            </a:r>
            <a:r>
              <a:rPr lang="it-IT" sz="2800" i="1" dirty="0"/>
              <a:t> </a:t>
            </a:r>
            <a:r>
              <a:rPr lang="it-IT" sz="2800" dirty="0"/>
              <a:t>“</a:t>
            </a:r>
            <a:r>
              <a:rPr lang="it-IT" sz="2800" dirty="0" err="1"/>
              <a:t>all</a:t>
            </a:r>
            <a:r>
              <a:rPr lang="it-IT" sz="2800" dirty="0"/>
              <a:t>, </a:t>
            </a:r>
            <a:r>
              <a:rPr lang="it-IT" sz="2800" dirty="0" err="1"/>
              <a:t>entire</a:t>
            </a:r>
            <a:r>
              <a:rPr lang="it-IT" sz="2800" dirty="0"/>
              <a:t>”</a:t>
            </a:r>
            <a:endParaRPr lang="it-IT" sz="2800" dirty="0">
              <a:latin typeface="Times New Roman" panose="02020603050405020304" pitchFamily="18" charset="0"/>
              <a:ea typeface="Calibri" panose="020F0502020204030204" pitchFamily="34" charset="0"/>
            </a:endParaRPr>
          </a:p>
          <a:p>
            <a:r>
              <a:rPr lang="it-IT" sz="2800" dirty="0">
                <a:latin typeface="Times New Roman" panose="02020603050405020304" pitchFamily="18" charset="0"/>
                <a:ea typeface="Calibri" panose="020F0502020204030204" pitchFamily="34" charset="0"/>
              </a:rPr>
              <a:t>«</a:t>
            </a:r>
            <a:r>
              <a:rPr lang="it-IT" sz="2800" i="1" dirty="0" err="1">
                <a:latin typeface="Times New Roman" panose="02020603050405020304" pitchFamily="18" charset="0"/>
                <a:ea typeface="Calibri" panose="020F0502020204030204" pitchFamily="34" charset="0"/>
              </a:rPr>
              <a:t>different</a:t>
            </a:r>
            <a:r>
              <a:rPr lang="it-IT" sz="2800" i="1" dirty="0">
                <a:latin typeface="Times New Roman" panose="02020603050405020304" pitchFamily="18" charset="0"/>
                <a:ea typeface="Calibri" panose="020F0502020204030204" pitchFamily="34" charset="0"/>
              </a:rPr>
              <a:t> techniques of human </a:t>
            </a:r>
            <a:r>
              <a:rPr lang="it-IT" sz="2800" i="1" dirty="0" err="1">
                <a:latin typeface="Times New Roman" panose="02020603050405020304" pitchFamily="18" charset="0"/>
                <a:ea typeface="Calibri" panose="020F0502020204030204" pitchFamily="34" charset="0"/>
              </a:rPr>
              <a:t>inquiry</a:t>
            </a:r>
            <a:r>
              <a:rPr lang="it-IT" sz="2800" i="1" dirty="0">
                <a:latin typeface="Times New Roman" panose="02020603050405020304" pitchFamily="18" charset="0"/>
                <a:ea typeface="Calibri" panose="020F0502020204030204" pitchFamily="34" charset="0"/>
              </a:rPr>
              <a:t> are </a:t>
            </a:r>
            <a:r>
              <a:rPr lang="it-IT" sz="2800" i="1" dirty="0" err="1">
                <a:latin typeface="Times New Roman" panose="02020603050405020304" pitchFamily="18" charset="0"/>
                <a:ea typeface="Calibri" panose="020F0502020204030204" pitchFamily="34" charset="0"/>
              </a:rPr>
              <a:t>brought</a:t>
            </a:r>
            <a:r>
              <a:rPr lang="it-IT" sz="2800" i="1" dirty="0">
                <a:latin typeface="Times New Roman" panose="02020603050405020304" pitchFamily="18" charset="0"/>
                <a:ea typeface="Calibri" panose="020F0502020204030204" pitchFamily="34" charset="0"/>
              </a:rPr>
              <a:t> together or </a:t>
            </a:r>
            <a:r>
              <a:rPr lang="it-IT" sz="2800" i="1" dirty="0" err="1">
                <a:latin typeface="Times New Roman" panose="02020603050405020304" pitchFamily="18" charset="0"/>
                <a:ea typeface="Calibri" panose="020F0502020204030204" pitchFamily="34" charset="0"/>
              </a:rPr>
              <a:t>integrated</a:t>
            </a:r>
            <a:r>
              <a:rPr lang="it-IT" sz="2800" i="1" dirty="0">
                <a:latin typeface="Times New Roman" panose="02020603050405020304" pitchFamily="18" charset="0"/>
                <a:ea typeface="Calibri" panose="020F0502020204030204" pitchFamily="34" charset="0"/>
              </a:rPr>
              <a:t> for the investigation of </a:t>
            </a:r>
            <a:r>
              <a:rPr lang="it-IT" sz="2800" i="1" dirty="0" err="1">
                <a:latin typeface="Times New Roman" panose="02020603050405020304" pitchFamily="18" charset="0"/>
                <a:ea typeface="Calibri" panose="020F0502020204030204" pitchFamily="34" charset="0"/>
              </a:rPr>
              <a:t>this</a:t>
            </a:r>
            <a:r>
              <a:rPr lang="it-IT" sz="2800" i="1" dirty="0">
                <a:latin typeface="Times New Roman" panose="02020603050405020304" pitchFamily="18" charset="0"/>
                <a:ea typeface="Calibri" panose="020F0502020204030204" pitchFamily="34" charset="0"/>
              </a:rPr>
              <a:t> or </a:t>
            </a:r>
            <a:r>
              <a:rPr lang="it-IT" sz="2800" i="1" dirty="0" err="1">
                <a:latin typeface="Times New Roman" panose="02020603050405020304" pitchFamily="18" charset="0"/>
                <a:ea typeface="Calibri" panose="020F0502020204030204" pitchFamily="34" charset="0"/>
              </a:rPr>
              <a:t>that</a:t>
            </a:r>
            <a:r>
              <a:rPr lang="it-IT" sz="2800" i="1" dirty="0">
                <a:latin typeface="Times New Roman" panose="02020603050405020304" pitchFamily="18" charset="0"/>
                <a:ea typeface="Calibri" panose="020F0502020204030204" pitchFamily="34" charset="0"/>
              </a:rPr>
              <a:t> aspect of </a:t>
            </a:r>
            <a:r>
              <a:rPr lang="it-IT" sz="2800" i="1" dirty="0" err="1">
                <a:latin typeface="Times New Roman" panose="02020603050405020304" pitchFamily="18" charset="0"/>
                <a:ea typeface="Calibri" panose="020F0502020204030204" pitchFamily="34" charset="0"/>
              </a:rPr>
              <a:t>experience</a:t>
            </a:r>
            <a:r>
              <a:rPr lang="it-IT" sz="2800" i="1" dirty="0">
                <a:latin typeface="Times New Roman" panose="02020603050405020304" pitchFamily="18" charset="0"/>
                <a:ea typeface="Calibri" panose="020F0502020204030204" pitchFamily="34" charset="0"/>
              </a:rPr>
              <a:t> </a:t>
            </a:r>
            <a:r>
              <a:rPr lang="it-IT" sz="2800" i="1" dirty="0" err="1">
                <a:latin typeface="Times New Roman" panose="02020603050405020304" pitchFamily="18" charset="0"/>
                <a:ea typeface="Calibri" panose="020F0502020204030204" pitchFamily="34" charset="0"/>
              </a:rPr>
              <a:t>precisely</a:t>
            </a:r>
            <a:r>
              <a:rPr lang="it-IT" sz="2800" i="1" dirty="0">
                <a:latin typeface="Times New Roman" panose="02020603050405020304" pitchFamily="18" charset="0"/>
                <a:ea typeface="Calibri" panose="020F0502020204030204" pitchFamily="34" charset="0"/>
              </a:rPr>
              <a:t> in the </a:t>
            </a:r>
            <a:r>
              <a:rPr lang="it-IT" sz="2800" i="1" dirty="0" err="1">
                <a:latin typeface="Times New Roman" panose="02020603050405020304" pitchFamily="18" charset="0"/>
                <a:ea typeface="Calibri" panose="020F0502020204030204" pitchFamily="34" charset="0"/>
              </a:rPr>
              <a:t>interests</a:t>
            </a:r>
            <a:r>
              <a:rPr lang="it-IT" sz="2800" i="1" dirty="0">
                <a:latin typeface="Times New Roman" panose="02020603050405020304" pitchFamily="18" charset="0"/>
                <a:ea typeface="Calibri" panose="020F0502020204030204" pitchFamily="34" charset="0"/>
              </a:rPr>
              <a:t> of more </a:t>
            </a:r>
            <a:r>
              <a:rPr lang="it-IT" sz="2800" i="1" dirty="0" err="1">
                <a:latin typeface="Times New Roman" panose="02020603050405020304" pitchFamily="18" charset="0"/>
                <a:ea typeface="Calibri" panose="020F0502020204030204" pitchFamily="34" charset="0"/>
              </a:rPr>
              <a:t>vital</a:t>
            </a:r>
            <a:r>
              <a:rPr lang="it-IT" sz="2800" i="1" dirty="0">
                <a:latin typeface="Times New Roman" panose="02020603050405020304" pitchFamily="18" charset="0"/>
                <a:ea typeface="Calibri" panose="020F0502020204030204" pitchFamily="34" charset="0"/>
              </a:rPr>
              <a:t> and </a:t>
            </a:r>
            <a:r>
              <a:rPr lang="it-IT" sz="2800" i="1" dirty="0" err="1">
                <a:latin typeface="Times New Roman" panose="02020603050405020304" pitchFamily="18" charset="0"/>
                <a:ea typeface="Calibri" panose="020F0502020204030204" pitchFamily="34" charset="0"/>
              </a:rPr>
              <a:t>meaningful</a:t>
            </a:r>
            <a:r>
              <a:rPr lang="it-IT" sz="2800" i="1" dirty="0">
                <a:latin typeface="Times New Roman" panose="02020603050405020304" pitchFamily="18" charset="0"/>
                <a:ea typeface="Calibri" panose="020F0502020204030204" pitchFamily="34" charset="0"/>
              </a:rPr>
              <a:t> learning</a:t>
            </a:r>
            <a:r>
              <a:rPr lang="it-IT" sz="2800" dirty="0">
                <a:latin typeface="Times New Roman" panose="02020603050405020304" pitchFamily="18" charset="0"/>
                <a:ea typeface="Calibri" panose="020F0502020204030204" pitchFamily="34" charset="0"/>
              </a:rPr>
              <a:t>»</a:t>
            </a:r>
          </a:p>
        </p:txBody>
      </p:sp>
      <p:sp>
        <p:nvSpPr>
          <p:cNvPr id="6" name="Rettangolo 5">
            <a:extLst>
              <a:ext uri="{FF2B5EF4-FFF2-40B4-BE49-F238E27FC236}">
                <a16:creationId xmlns:a16="http://schemas.microsoft.com/office/drawing/2014/main" id="{A9E5C8A8-9813-49AE-B45E-BC6236AD0B2E}"/>
              </a:ext>
            </a:extLst>
          </p:cNvPr>
          <p:cNvSpPr/>
          <p:nvPr/>
        </p:nvSpPr>
        <p:spPr>
          <a:xfrm>
            <a:off x="2071456" y="5168997"/>
            <a:ext cx="7924799" cy="646331"/>
          </a:xfrm>
          <a:prstGeom prst="rect">
            <a:avLst/>
          </a:prstGeom>
        </p:spPr>
        <p:txBody>
          <a:bodyPr wrap="square">
            <a:spAutoFit/>
          </a:bodyPr>
          <a:lstStyle/>
          <a:p>
            <a:r>
              <a:rPr lang="it-IT" dirty="0">
                <a:latin typeface="Times New Roman" panose="02020603050405020304" pitchFamily="18" charset="0"/>
                <a:ea typeface="Calibri" panose="020F0502020204030204" pitchFamily="34" charset="0"/>
              </a:rPr>
              <a:t>http://www.clil4children.eu/</a:t>
            </a:r>
            <a:r>
              <a:rPr lang="it-IT" dirty="0" err="1">
                <a:latin typeface="Times New Roman" panose="02020603050405020304" pitchFamily="18" charset="0"/>
                <a:ea typeface="Calibri" panose="020F0502020204030204" pitchFamily="34" charset="0"/>
              </a:rPr>
              <a:t>wp-content</a:t>
            </a:r>
            <a:r>
              <a:rPr lang="it-IT" dirty="0">
                <a:latin typeface="Times New Roman" panose="02020603050405020304" pitchFamily="18" charset="0"/>
                <a:ea typeface="Calibri" panose="020F0502020204030204" pitchFamily="34" charset="0"/>
              </a:rPr>
              <a:t>/uploads/2017/02/Guidelines-CLIL-materials_1A5_rel01.pdf, p. 6. </a:t>
            </a:r>
            <a:r>
              <a:rPr lang="en-GB" dirty="0">
                <a:latin typeface="Times New Roman" panose="02020603050405020304" pitchFamily="18" charset="0"/>
                <a:ea typeface="Calibri" panose="020F0502020204030204" pitchFamily="34" charset="0"/>
              </a:rPr>
              <a:t>(08/2018)</a:t>
            </a:r>
            <a:endParaRPr lang="it-IT" dirty="0"/>
          </a:p>
        </p:txBody>
      </p:sp>
    </p:spTree>
    <p:extLst>
      <p:ext uri="{BB962C8B-B14F-4D97-AF65-F5344CB8AC3E}">
        <p14:creationId xmlns:p14="http://schemas.microsoft.com/office/powerpoint/2010/main" val="33967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1034</TotalTime>
  <Words>973</Words>
  <Application>Microsoft Office PowerPoint</Application>
  <PresentationFormat>Widescreen</PresentationFormat>
  <Paragraphs>92</Paragraphs>
  <Slides>37</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37</vt:i4>
      </vt:variant>
    </vt:vector>
  </HeadingPairs>
  <TitlesOfParts>
    <vt:vector size="47" baseType="lpstr">
      <vt:lpstr>Arial</vt:lpstr>
      <vt:lpstr>Calibri</vt:lpstr>
      <vt:lpstr>Gotham Book</vt:lpstr>
      <vt:lpstr>Gotham Light</vt:lpstr>
      <vt:lpstr>Helvetica</vt:lpstr>
      <vt:lpstr>Helvetica Neue</vt:lpstr>
      <vt:lpstr>inherit</vt:lpstr>
      <vt:lpstr>Segoe Print</vt:lpstr>
      <vt:lpstr>Times New Roman</vt:lpstr>
      <vt:lpstr>Nature Illustration 16x9</vt:lpstr>
      <vt:lpstr>Scienze della Formazione English Lab IV TEYL Florence October - November 2018  eTwinning and Project Based Learning</vt:lpstr>
      <vt:lpstr>OECD</vt:lpstr>
      <vt:lpstr>Presentazione standard di PowerPoint</vt:lpstr>
      <vt:lpstr>Message</vt:lpstr>
      <vt:lpstr>Presentazione standard di PowerPoint</vt:lpstr>
      <vt:lpstr>How it all started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CLIL an example of integrated learning</vt:lpstr>
      <vt:lpstr>Presentazione standard di PowerPoint</vt:lpstr>
      <vt:lpstr>Message  Let’s become eTwinners and create Twinspaces for a more inclusive and integrated learning</vt:lpstr>
      <vt:lpstr>Presentazione standard di PowerPoint</vt:lpstr>
      <vt:lpstr>Presentazione standard di PowerPoint</vt:lpstr>
      <vt:lpstr>Sarah Philips Oxford UP and CLIL expert: https://www.youtube.com/watch?v=xiQRbB9_1zs  </vt:lpstr>
      <vt:lpstr>The role of the teacher  </vt:lpstr>
      <vt:lpstr>Presentazione standard di PowerPoint</vt:lpstr>
      <vt:lpstr>Presentazione standard di PowerPoint</vt:lpstr>
      <vt:lpstr>Presentazione standard di PowerPoint</vt:lpstr>
      <vt:lpstr>www.storybird.com  Create and write Mr Badger’s story </vt:lpstr>
      <vt:lpstr>Presentazione standard di PowerPoint</vt:lpstr>
      <vt:lpstr>Presentazione standard di PowerPoint</vt:lpstr>
      <vt:lpstr>Presentazione standard di PowerPoint</vt:lpstr>
      <vt:lpstr>Message Future teachers-eTwinners will make school field greener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francesca mancini</dc:creator>
  <cp:lastModifiedBy>ms.francescamancini@gmail.com</cp:lastModifiedBy>
  <cp:revision>76</cp:revision>
  <dcterms:created xsi:type="dcterms:W3CDTF">2018-01-09T06:21:06Z</dcterms:created>
  <dcterms:modified xsi:type="dcterms:W3CDTF">2018-11-21T05:24:25Z</dcterms:modified>
</cp:coreProperties>
</file>