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6" r:id="rId1"/>
  </p:sldMasterIdLst>
  <p:notesMasterIdLst>
    <p:notesMasterId r:id="rId18"/>
  </p:notesMasterIdLst>
  <p:sldIdLst>
    <p:sldId id="256" r:id="rId2"/>
    <p:sldId id="301" r:id="rId3"/>
    <p:sldId id="312" r:id="rId4"/>
    <p:sldId id="313" r:id="rId5"/>
    <p:sldId id="302" r:id="rId6"/>
    <p:sldId id="305" r:id="rId7"/>
    <p:sldId id="303" r:id="rId8"/>
    <p:sldId id="311" r:id="rId9"/>
    <p:sldId id="309" r:id="rId10"/>
    <p:sldId id="308" r:id="rId11"/>
    <p:sldId id="306" r:id="rId12"/>
    <p:sldId id="307" r:id="rId13"/>
    <p:sldId id="317" r:id="rId14"/>
    <p:sldId id="318" r:id="rId15"/>
    <p:sldId id="315" r:id="rId16"/>
    <p:sldId id="31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9E160F-D5CB-7346-B319-707C0062B5A1}">
          <p14:sldIdLst>
            <p14:sldId id="256"/>
            <p14:sldId id="301"/>
            <p14:sldId id="312"/>
            <p14:sldId id="313"/>
            <p14:sldId id="302"/>
            <p14:sldId id="305"/>
            <p14:sldId id="303"/>
          </p14:sldIdLst>
        </p14:section>
        <p14:section name="Untitled Section" id="{C112333F-CD00-EF40-BBA5-D532291AFEA4}">
          <p14:sldIdLst>
            <p14:sldId id="311"/>
            <p14:sldId id="309"/>
            <p14:sldId id="308"/>
            <p14:sldId id="306"/>
            <p14:sldId id="307"/>
            <p14:sldId id="317"/>
            <p14:sldId id="318"/>
            <p14:sldId id="315"/>
            <p14:sldId id="316"/>
          </p14:sldIdLst>
        </p14:section>
        <p14:section name="Untitled Section" id="{94E3EC9A-DC51-6249-8E2D-856C1A52E97B}">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638" autoAdjust="0"/>
  </p:normalViewPr>
  <p:slideViewPr>
    <p:cSldViewPr snapToGrid="0" snapToObjects="1">
      <p:cViewPr>
        <p:scale>
          <a:sx n="100" d="100"/>
          <a:sy n="100" d="100"/>
        </p:scale>
        <p:origin x="-480"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380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D78FFF-CBB2-3B42-9A19-70A021BDB26C}" type="datetimeFigureOut">
              <a:rPr lang="en-US" smtClean="0"/>
              <a:t>05/04/20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FABBA7-DE0F-7546-9C4C-E5DA7BDEECFE}" type="slidenum">
              <a:rPr lang="en-US" smtClean="0"/>
              <a:t>‹#›</a:t>
            </a:fld>
            <a:endParaRPr lang="en-US"/>
          </a:p>
        </p:txBody>
      </p:sp>
    </p:spTree>
    <p:extLst>
      <p:ext uri="{BB962C8B-B14F-4D97-AF65-F5344CB8AC3E}">
        <p14:creationId xmlns:p14="http://schemas.microsoft.com/office/powerpoint/2010/main" val="2121820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DFABBA7-DE0F-7546-9C4C-E5DA7BDEECFE}" type="slidenum">
              <a:rPr lang="en-US" smtClean="0"/>
              <a:t>1</a:t>
            </a:fld>
            <a:endParaRPr lang="en-US"/>
          </a:p>
        </p:txBody>
      </p:sp>
    </p:spTree>
    <p:extLst>
      <p:ext uri="{BB962C8B-B14F-4D97-AF65-F5344CB8AC3E}">
        <p14:creationId xmlns:p14="http://schemas.microsoft.com/office/powerpoint/2010/main" val="190502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ABBA7-DE0F-7546-9C4C-E5DA7BDEECFE}" type="slidenum">
              <a:rPr lang="en-US" smtClean="0"/>
              <a:t>7</a:t>
            </a:fld>
            <a:endParaRPr lang="en-US"/>
          </a:p>
        </p:txBody>
      </p:sp>
    </p:spTree>
    <p:extLst>
      <p:ext uri="{BB962C8B-B14F-4D97-AF65-F5344CB8AC3E}">
        <p14:creationId xmlns:p14="http://schemas.microsoft.com/office/powerpoint/2010/main" val="253360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DALL’AEUROPA A</a:t>
            </a:r>
            <a:r>
              <a:rPr lang="en-US" baseline="0" dirty="0" smtClean="0"/>
              <a:t> OLTREOCEANO</a:t>
            </a:r>
          </a:p>
          <a:p>
            <a:r>
              <a:rPr lang="en-US" dirty="0" smtClean="0"/>
              <a:t>CAMPO D’INDAGINE PECULIARE, CON UN APPARATO CONCETTUALE E METODI D’INDAGINE SPECIFICI</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MUMFORD: OROLOGIO PRIMA E PIU’ IMPORTANTE MACCHINA DELL’EPOCA MODERNA</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SOROKIN E MERTON: CONCETTO DI «TEMPO SOCIALE»: CONCETTO CHE COMPLETA IL TEMPO ASTRONOMICO. APPROCCIO FUNZIONALISTA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SENZA LA FILOSOFIA SI VA POCO LONTANO</a:t>
            </a:r>
            <a:endParaRPr lang="en-US" dirty="0" smtClean="0"/>
          </a:p>
          <a:p>
            <a:endParaRPr lang="en-US" dirty="0"/>
          </a:p>
        </p:txBody>
      </p:sp>
      <p:sp>
        <p:nvSpPr>
          <p:cNvPr id="4" name="Slide Number Placeholder 3"/>
          <p:cNvSpPr>
            <a:spLocks noGrp="1"/>
          </p:cNvSpPr>
          <p:nvPr>
            <p:ph type="sldNum" sz="quarter" idx="10"/>
          </p:nvPr>
        </p:nvSpPr>
        <p:spPr/>
        <p:txBody>
          <a:bodyPr/>
          <a:lstStyle/>
          <a:p>
            <a:fld id="{ADFABBA7-DE0F-7546-9C4C-E5DA7BDEECFE}" type="slidenum">
              <a:rPr lang="en-US" smtClean="0"/>
              <a:t>9</a:t>
            </a:fld>
            <a:endParaRPr lang="en-US"/>
          </a:p>
        </p:txBody>
      </p:sp>
    </p:spTree>
    <p:extLst>
      <p:ext uri="{BB962C8B-B14F-4D97-AF65-F5344CB8AC3E}">
        <p14:creationId xmlns:p14="http://schemas.microsoft.com/office/powerpoint/2010/main" val="360186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Weber, </a:t>
            </a:r>
            <a:r>
              <a:rPr lang="en-US" dirty="0" err="1" smtClean="0"/>
              <a:t>Sombart</a:t>
            </a:r>
            <a:r>
              <a:rPr lang="en-US" dirty="0" smtClean="0"/>
              <a:t>, Panofsky, Le Goff,</a:t>
            </a:r>
            <a:r>
              <a:rPr lang="en-US" baseline="0" dirty="0" smtClean="0"/>
              <a:t> </a:t>
            </a:r>
          </a:p>
          <a:p>
            <a:r>
              <a:rPr lang="it-IT" sz="1200" kern="1200" dirty="0" smtClean="0">
                <a:solidFill>
                  <a:schemeClr val="tx1"/>
                </a:solidFill>
                <a:effectLst/>
                <a:latin typeface="+mn-lt"/>
                <a:ea typeface="+mn-ea"/>
                <a:cs typeface="+mn-cs"/>
              </a:rPr>
              <a:t>nuova concezione che sostiene e accompagna i cambiamenti sociali ed economici</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nuovo modello di uso del tempo e dello spazio (</a:t>
            </a:r>
            <a:r>
              <a:rPr lang="it-IT" sz="1200" b="1" kern="1200" dirty="0" smtClean="0">
                <a:solidFill>
                  <a:schemeClr val="tx1"/>
                </a:solidFill>
                <a:effectLst/>
                <a:latin typeface="+mn-lt"/>
                <a:ea typeface="+mn-ea"/>
                <a:cs typeface="+mn-cs"/>
              </a:rPr>
              <a:t>Le </a:t>
            </a:r>
            <a:r>
              <a:rPr lang="it-IT" sz="1200" b="1" kern="1200" dirty="0" err="1" smtClean="0">
                <a:solidFill>
                  <a:schemeClr val="tx1"/>
                </a:solidFill>
                <a:effectLst/>
                <a:latin typeface="+mn-lt"/>
                <a:ea typeface="+mn-ea"/>
                <a:cs typeface="+mn-cs"/>
              </a:rPr>
              <a:t>Goff</a:t>
            </a:r>
            <a:r>
              <a:rPr lang="it-IT" sz="1200" b="1" kern="1200" dirty="0" smtClean="0">
                <a:solidFill>
                  <a:schemeClr val="tx1"/>
                </a:solidFill>
                <a:effectLst/>
                <a:latin typeface="+mn-lt"/>
                <a:ea typeface="+mn-ea"/>
                <a:cs typeface="+mn-cs"/>
              </a:rPr>
              <a:t>, </a:t>
            </a:r>
            <a:r>
              <a:rPr lang="it-IT" sz="1200" b="1" kern="1200" dirty="0" err="1" smtClean="0">
                <a:solidFill>
                  <a:schemeClr val="tx1"/>
                </a:solidFill>
                <a:effectLst/>
                <a:latin typeface="+mn-lt"/>
                <a:ea typeface="+mn-ea"/>
                <a:cs typeface="+mn-cs"/>
              </a:rPr>
              <a:t>Garin</a:t>
            </a:r>
            <a:r>
              <a:rPr lang="it-IT"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Leon battista Alberti: </a:t>
            </a:r>
            <a:r>
              <a:rPr lang="it-IT" sz="1200" kern="1200" dirty="0" smtClean="0">
                <a:solidFill>
                  <a:schemeClr val="tx1"/>
                </a:solidFill>
                <a:effectLst/>
                <a:latin typeface="+mn-lt"/>
                <a:ea typeface="+mn-ea"/>
                <a:cs typeface="+mn-cs"/>
              </a:rPr>
              <a:t>motivi fondamentali della nuova concezione temporale</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Città rinascimentale/prime manifatture:  nuova disciplina temporale </a:t>
            </a:r>
            <a:endParaRPr lang="en-US"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Tempo tipicamente urbano</a:t>
            </a:r>
            <a:endParaRPr lang="en-US" sz="1200" kern="1200" dirty="0" smtClean="0">
              <a:solidFill>
                <a:schemeClr val="tx1"/>
              </a:solidFill>
              <a:effectLst/>
              <a:latin typeface="+mn-lt"/>
              <a:ea typeface="+mn-ea"/>
              <a:cs typeface="+mn-cs"/>
            </a:endParaRPr>
          </a:p>
          <a:p>
            <a:r>
              <a:rPr lang="it-IT" sz="1200" b="1" kern="120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-Flusso regolare e uniforme</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-divisibile in parti uguali</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 non più incerto ed episodico (campane della chiesa)</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 rete cronologica che inquadri e disciplini  l’attività economica (lavorativa)</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 organizza la razionalità economica del nascente capitalismo mercantile</a:t>
            </a:r>
            <a:endParaRPr lang="en-US"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a:t>
            </a:r>
            <a:r>
              <a:rPr lang="it-IT" sz="1200" kern="1200" baseline="0" dirty="0" smtClean="0">
                <a:solidFill>
                  <a:schemeClr val="tx1"/>
                </a:solidFill>
                <a:effectLst/>
                <a:latin typeface="+mn-lt"/>
                <a:ea typeface="+mn-ea"/>
                <a:cs typeface="+mn-cs"/>
              </a:rPr>
              <a:t> </a:t>
            </a:r>
            <a:r>
              <a:rPr lang="it-IT" sz="1200" kern="1200" dirty="0" smtClean="0">
                <a:solidFill>
                  <a:schemeClr val="tx1"/>
                </a:solidFill>
                <a:effectLst/>
                <a:latin typeface="+mn-lt"/>
                <a:ea typeface="+mn-ea"/>
                <a:cs typeface="+mn-cs"/>
              </a:rPr>
              <a:t>dispositivo fondamentale per la vita della città moderna fin dagli albori (orologio cittadino)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DFABBA7-DE0F-7546-9C4C-E5DA7BDEECFE}" type="slidenum">
              <a:rPr lang="en-US" smtClean="0"/>
              <a:t>11</a:t>
            </a:fld>
            <a:endParaRPr lang="en-US"/>
          </a:p>
        </p:txBody>
      </p:sp>
    </p:spTree>
    <p:extLst>
      <p:ext uri="{BB962C8B-B14F-4D97-AF65-F5344CB8AC3E}">
        <p14:creationId xmlns:p14="http://schemas.microsoft.com/office/powerpoint/2010/main" val="314461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ESPRESSIONE ORGANICA</a:t>
            </a:r>
            <a:r>
              <a:rPr lang="en-US" baseline="0" dirty="0" smtClean="0"/>
              <a:t> DELLA MORALE CALCOLATRICE DELLA BORGHESIA MERCANTILE FIORENTINA E DEL SUO ATTEGGIAMENTO NEI CONFRONTI DEL TEMPO</a:t>
            </a:r>
          </a:p>
          <a:p>
            <a:r>
              <a:rPr lang="en-US" dirty="0" smtClean="0"/>
              <a:t>IMPIEGO</a:t>
            </a:r>
            <a:r>
              <a:rPr lang="en-US" baseline="0" dirty="0" smtClean="0"/>
              <a:t> RAZIONALE E PIANIFICATO, OCUALATA AMMINISTRAZIONE (MASSAIO), </a:t>
            </a:r>
          </a:p>
          <a:p>
            <a:r>
              <a:rPr lang="en-US" baseline="0" dirty="0" smtClean="0"/>
              <a:t>CONNOTAZIONE PRODUTTIVA DELL’USO DEL TEMPO:  COME UN BENE, UNA RISORSA DI CUI L’UOMO HA PIENO POSSESSO</a:t>
            </a:r>
          </a:p>
          <a:p>
            <a:r>
              <a:rPr lang="en-US" baseline="0" dirty="0" smtClean="0"/>
              <a:t>WEBER </a:t>
            </a:r>
            <a:r>
              <a:rPr lang="en-US" baseline="0" dirty="0" err="1" smtClean="0"/>
              <a:t>Vs</a:t>
            </a:r>
            <a:r>
              <a:rPr lang="en-US" baseline="0" dirty="0" smtClean="0"/>
              <a:t> SOMBART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 regular and uniform flow,  precisely evenly divisible, objectified</a:t>
            </a:r>
          </a:p>
          <a:p>
            <a:endParaRPr lang="en-US" dirty="0"/>
          </a:p>
        </p:txBody>
      </p:sp>
      <p:sp>
        <p:nvSpPr>
          <p:cNvPr id="4" name="Slide Number Placeholder 3"/>
          <p:cNvSpPr>
            <a:spLocks noGrp="1"/>
          </p:cNvSpPr>
          <p:nvPr>
            <p:ph type="sldNum" sz="quarter" idx="10"/>
          </p:nvPr>
        </p:nvSpPr>
        <p:spPr/>
        <p:txBody>
          <a:bodyPr/>
          <a:lstStyle/>
          <a:p>
            <a:fld id="{ADFABBA7-DE0F-7546-9C4C-E5DA7BDEECFE}" type="slidenum">
              <a:rPr lang="en-US" smtClean="0"/>
              <a:t>12</a:t>
            </a:fld>
            <a:endParaRPr lang="en-US"/>
          </a:p>
        </p:txBody>
      </p:sp>
    </p:spTree>
    <p:extLst>
      <p:ext uri="{BB962C8B-B14F-4D97-AF65-F5344CB8AC3E}">
        <p14:creationId xmlns:p14="http://schemas.microsoft.com/office/powerpoint/2010/main" val="231012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it-IT"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dirty="0"/>
          </a:p>
        </p:txBody>
      </p:sp>
      <p:sp>
        <p:nvSpPr>
          <p:cNvPr id="15" name="Date Placeholder 14"/>
          <p:cNvSpPr>
            <a:spLocks noGrp="1"/>
          </p:cNvSpPr>
          <p:nvPr>
            <p:ph type="dt" sz="half" idx="10"/>
          </p:nvPr>
        </p:nvSpPr>
        <p:spPr/>
        <p:txBody>
          <a:bodyPr/>
          <a:lstStyle/>
          <a:p>
            <a:fld id="{B1CA547C-877F-0D49-85C5-192EE72FB906}" type="datetimeFigureOut">
              <a:rPr lang="en-US" smtClean="0"/>
              <a:t>05/04/20</a:t>
            </a:fld>
            <a:endParaRPr lang="en-US"/>
          </a:p>
        </p:txBody>
      </p:sp>
      <p:sp>
        <p:nvSpPr>
          <p:cNvPr id="16" name="Slide Number Placeholder 15"/>
          <p:cNvSpPr>
            <a:spLocks noGrp="1"/>
          </p:cNvSpPr>
          <p:nvPr>
            <p:ph type="sldNum" sz="quarter" idx="11"/>
          </p:nvPr>
        </p:nvSpPr>
        <p:spPr/>
        <p:txBody>
          <a:bodyPr/>
          <a:lstStyle/>
          <a:p>
            <a:fld id="{8B37D5FE-740C-46F5-801A-FA5477D9711F}"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B1CA547C-877F-0D49-85C5-192EE72FB906}" type="datetimeFigureOut">
              <a:rPr lang="en-US" smtClean="0"/>
              <a:t>05/04/20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6FA51-50C3-0745-A1B0-3570AD132A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it-IT"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4" name="Date Placeholder 3"/>
          <p:cNvSpPr>
            <a:spLocks noGrp="1"/>
          </p:cNvSpPr>
          <p:nvPr>
            <p:ph type="dt" sz="half" idx="10"/>
          </p:nvPr>
        </p:nvSpPr>
        <p:spPr/>
        <p:txBody>
          <a:bodyPr/>
          <a:lstStyle/>
          <a:p>
            <a:fld id="{B1CA547C-877F-0D49-85C5-192EE72FB906}" type="datetimeFigureOut">
              <a:rPr lang="en-US" smtClean="0"/>
              <a:t>05/04/20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76FA51-50C3-0745-A1B0-3570AD132A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13" name="Title 12"/>
          <p:cNvSpPr>
            <a:spLocks noGrp="1"/>
          </p:cNvSpPr>
          <p:nvPr>
            <p:ph type="title"/>
          </p:nvPr>
        </p:nvSpPr>
        <p:spPr/>
        <p:txBody>
          <a:bodyPr/>
          <a:lstStyle/>
          <a:p>
            <a:r>
              <a:rPr lang="it-IT" smtClean="0"/>
              <a:t>Click to edit Master title style</a:t>
            </a:r>
            <a:endParaRPr lang="en-US"/>
          </a:p>
        </p:txBody>
      </p:sp>
      <p:sp>
        <p:nvSpPr>
          <p:cNvPr id="14" name="Date Placeholder 13"/>
          <p:cNvSpPr>
            <a:spLocks noGrp="1"/>
          </p:cNvSpPr>
          <p:nvPr>
            <p:ph type="dt" sz="half" idx="10"/>
          </p:nvPr>
        </p:nvSpPr>
        <p:spPr/>
        <p:txBody>
          <a:bodyPr/>
          <a:lstStyle/>
          <a:p>
            <a:fld id="{B1CA547C-877F-0D49-85C5-192EE72FB906}" type="datetimeFigureOut">
              <a:rPr lang="en-US" smtClean="0"/>
              <a:t>05/04/20</a:t>
            </a:fld>
            <a:endParaRPr lang="en-US"/>
          </a:p>
        </p:txBody>
      </p:sp>
      <p:sp>
        <p:nvSpPr>
          <p:cNvPr id="15" name="Slide Number Placeholder 14"/>
          <p:cNvSpPr>
            <a:spLocks noGrp="1"/>
          </p:cNvSpPr>
          <p:nvPr>
            <p:ph type="sldNum" sz="quarter" idx="11"/>
          </p:nvPr>
        </p:nvSpPr>
        <p:spPr/>
        <p:txBody>
          <a:bodyPr/>
          <a:lstStyle/>
          <a:p>
            <a:fld id="{0976FA51-50C3-0745-A1B0-3570AD132A1D}"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12" name="Date Placeholder 11"/>
          <p:cNvSpPr>
            <a:spLocks noGrp="1"/>
          </p:cNvSpPr>
          <p:nvPr>
            <p:ph type="dt" sz="half" idx="10"/>
          </p:nvPr>
        </p:nvSpPr>
        <p:spPr/>
        <p:txBody>
          <a:bodyPr/>
          <a:lstStyle/>
          <a:p>
            <a:fld id="{B1CA547C-877F-0D49-85C5-192EE72FB906}" type="datetimeFigureOut">
              <a:rPr lang="en-US" smtClean="0"/>
              <a:t>05/04/20</a:t>
            </a:fld>
            <a:endParaRPr lang="en-US"/>
          </a:p>
        </p:txBody>
      </p:sp>
      <p:sp>
        <p:nvSpPr>
          <p:cNvPr id="13" name="Slide Number Placeholder 12"/>
          <p:cNvSpPr>
            <a:spLocks noGrp="1"/>
          </p:cNvSpPr>
          <p:nvPr>
            <p:ph type="sldNum" sz="quarter" idx="11"/>
          </p:nvPr>
        </p:nvSpPr>
        <p:spPr/>
        <p:txBody>
          <a:bodyPr/>
          <a:lstStyle/>
          <a:p>
            <a:fld id="{0976FA51-50C3-0745-A1B0-3570AD132A1D}"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it-IT"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1CA547C-877F-0D49-85C5-192EE72FB906}" type="datetimeFigureOut">
              <a:rPr lang="en-US" smtClean="0"/>
              <a:t>05/04/20</a:t>
            </a:fld>
            <a:endParaRPr lang="en-US"/>
          </a:p>
        </p:txBody>
      </p:sp>
      <p:sp>
        <p:nvSpPr>
          <p:cNvPr id="9" name="Slide Number Placeholder 8"/>
          <p:cNvSpPr>
            <a:spLocks noGrp="1"/>
          </p:cNvSpPr>
          <p:nvPr>
            <p:ph type="sldNum" sz="quarter" idx="11"/>
          </p:nvPr>
        </p:nvSpPr>
        <p:spPr/>
        <p:txBody>
          <a:bodyPr/>
          <a:lstStyle/>
          <a:p>
            <a:fld id="{0976FA51-50C3-0745-A1B0-3570AD132A1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it-IT"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it-IT" smtClean="0"/>
              <a:t>Click to edit Master title style</a:t>
            </a:r>
            <a:endParaRPr lang="en-US" dirty="0"/>
          </a:p>
        </p:txBody>
      </p:sp>
      <p:sp>
        <p:nvSpPr>
          <p:cNvPr id="14" name="Date Placeholder 13"/>
          <p:cNvSpPr>
            <a:spLocks noGrp="1"/>
          </p:cNvSpPr>
          <p:nvPr>
            <p:ph type="dt" sz="half" idx="10"/>
          </p:nvPr>
        </p:nvSpPr>
        <p:spPr/>
        <p:txBody>
          <a:bodyPr/>
          <a:lstStyle/>
          <a:p>
            <a:fld id="{B1CA547C-877F-0D49-85C5-192EE72FB906}" type="datetimeFigureOut">
              <a:rPr lang="en-US" smtClean="0"/>
              <a:t>05/04/20</a:t>
            </a:fld>
            <a:endParaRPr lang="en-US"/>
          </a:p>
        </p:txBody>
      </p:sp>
      <p:sp>
        <p:nvSpPr>
          <p:cNvPr id="15" name="Slide Number Placeholder 14"/>
          <p:cNvSpPr>
            <a:spLocks noGrp="1"/>
          </p:cNvSpPr>
          <p:nvPr>
            <p:ph type="sldNum" sz="quarter" idx="11"/>
          </p:nvPr>
        </p:nvSpPr>
        <p:spPr/>
        <p:txBody>
          <a:bodyPr/>
          <a:lstStyle/>
          <a:p>
            <a:fld id="{0976FA51-50C3-0745-A1B0-3570AD132A1D}"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smtClean="0"/>
              <a:t>Click to edit Master title style</a:t>
            </a:r>
            <a:endParaRPr lang="en-US"/>
          </a:p>
        </p:txBody>
      </p:sp>
      <p:sp>
        <p:nvSpPr>
          <p:cNvPr id="7" name="Date Placeholder 6"/>
          <p:cNvSpPr>
            <a:spLocks noGrp="1"/>
          </p:cNvSpPr>
          <p:nvPr>
            <p:ph type="dt" sz="half" idx="10"/>
          </p:nvPr>
        </p:nvSpPr>
        <p:spPr/>
        <p:txBody>
          <a:bodyPr/>
          <a:lstStyle/>
          <a:p>
            <a:fld id="{B1CA547C-877F-0D49-85C5-192EE72FB906}" type="datetimeFigureOut">
              <a:rPr lang="en-US" smtClean="0"/>
              <a:t>05/04/20</a:t>
            </a:fld>
            <a:endParaRPr lang="en-US"/>
          </a:p>
        </p:txBody>
      </p:sp>
      <p:sp>
        <p:nvSpPr>
          <p:cNvPr id="8" name="Slide Number Placeholder 7"/>
          <p:cNvSpPr>
            <a:spLocks noGrp="1"/>
          </p:cNvSpPr>
          <p:nvPr>
            <p:ph type="sldNum" sz="quarter" idx="11"/>
          </p:nvPr>
        </p:nvSpPr>
        <p:spPr/>
        <p:txBody>
          <a:bodyPr/>
          <a:lstStyle/>
          <a:p>
            <a:fld id="{0976FA51-50C3-0745-A1B0-3570AD132A1D}"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1CA547C-877F-0D49-85C5-192EE72FB906}" type="datetimeFigureOut">
              <a:rPr lang="en-US" smtClean="0"/>
              <a:t>05/04/20</a:t>
            </a:fld>
            <a:endParaRPr lang="en-US"/>
          </a:p>
        </p:txBody>
      </p:sp>
      <p:sp>
        <p:nvSpPr>
          <p:cNvPr id="6" name="Slide Number Placeholder 5"/>
          <p:cNvSpPr>
            <a:spLocks noGrp="1"/>
          </p:cNvSpPr>
          <p:nvPr>
            <p:ph type="sldNum" sz="quarter" idx="11"/>
          </p:nvPr>
        </p:nvSpPr>
        <p:spPr/>
        <p:txBody>
          <a:bodyPr/>
          <a:lstStyle/>
          <a:p>
            <a:fld id="{0976FA51-50C3-0745-A1B0-3570AD132A1D}"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15" name="Date Placeholder 14"/>
          <p:cNvSpPr>
            <a:spLocks noGrp="1"/>
          </p:cNvSpPr>
          <p:nvPr>
            <p:ph type="dt" sz="half" idx="10"/>
          </p:nvPr>
        </p:nvSpPr>
        <p:spPr/>
        <p:txBody>
          <a:bodyPr/>
          <a:lstStyle/>
          <a:p>
            <a:fld id="{B1CA547C-877F-0D49-85C5-192EE72FB906}" type="datetimeFigureOut">
              <a:rPr lang="en-US" smtClean="0"/>
              <a:t>05/04/20</a:t>
            </a:fld>
            <a:endParaRPr lang="en-US"/>
          </a:p>
        </p:txBody>
      </p:sp>
      <p:sp>
        <p:nvSpPr>
          <p:cNvPr id="16" name="Slide Number Placeholder 15"/>
          <p:cNvSpPr>
            <a:spLocks noGrp="1"/>
          </p:cNvSpPr>
          <p:nvPr>
            <p:ph type="sldNum" sz="quarter" idx="11"/>
          </p:nvPr>
        </p:nvSpPr>
        <p:spPr/>
        <p:txBody>
          <a:bodyPr/>
          <a:lstStyle/>
          <a:p>
            <a:fld id="{8B37D5FE-740C-46F5-801A-FA5477D9711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it-IT"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it-IT" smtClean="0"/>
              <a:t>Click to edit Master title style</a:t>
            </a:r>
            <a:endParaRPr lang="en-US"/>
          </a:p>
        </p:txBody>
      </p:sp>
      <p:sp>
        <p:nvSpPr>
          <p:cNvPr id="13" name="Date Placeholder 12"/>
          <p:cNvSpPr>
            <a:spLocks noGrp="1"/>
          </p:cNvSpPr>
          <p:nvPr>
            <p:ph type="dt" sz="half" idx="10"/>
          </p:nvPr>
        </p:nvSpPr>
        <p:spPr/>
        <p:txBody>
          <a:bodyPr/>
          <a:lstStyle/>
          <a:p>
            <a:fld id="{B1CA547C-877F-0D49-85C5-192EE72FB906}" type="datetimeFigureOut">
              <a:rPr lang="en-US" smtClean="0"/>
              <a:t>05/04/20</a:t>
            </a:fld>
            <a:endParaRPr lang="en-US"/>
          </a:p>
        </p:txBody>
      </p:sp>
      <p:sp>
        <p:nvSpPr>
          <p:cNvPr id="14" name="Slide Number Placeholder 13"/>
          <p:cNvSpPr>
            <a:spLocks noGrp="1"/>
          </p:cNvSpPr>
          <p:nvPr>
            <p:ph type="sldNum" sz="quarter" idx="11"/>
          </p:nvPr>
        </p:nvSpPr>
        <p:spPr/>
        <p:txBody>
          <a:bodyPr/>
          <a:lstStyle/>
          <a:p>
            <a:fld id="{0976FA51-50C3-0745-A1B0-3570AD132A1D}"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it-IT"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1CA547C-877F-0D49-85C5-192EE72FB906}" type="datetimeFigureOut">
              <a:rPr lang="en-US" smtClean="0"/>
              <a:t>05/04/20</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0976FA51-50C3-0745-A1B0-3570AD132A1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Vertical Title 26"/>
          <p:cNvSpPr>
            <a:spLocks noGrp="1"/>
          </p:cNvSpPr>
          <p:nvPr>
            <p:ph type="title" orient="vert"/>
          </p:nvPr>
        </p:nvSpPr>
        <p:spPr>
          <a:xfrm>
            <a:off x="241300" y="685801"/>
            <a:ext cx="2146300" cy="5105400"/>
          </a:xfrm>
        </p:spPr>
        <p:txBody>
          <a:bodyPr>
            <a:normAutofit fontScale="90000"/>
          </a:bodyPr>
          <a:lstStyle/>
          <a:p>
            <a:r>
              <a:rPr lang="en-US" dirty="0" smtClean="0">
                <a:latin typeface="Apple Symbols"/>
                <a:cs typeface="Apple Symbols"/>
              </a:rPr>
              <a:t>TEMPO &amp; SPAZIO NELLE </a:t>
            </a:r>
            <a:br>
              <a:rPr lang="en-US" dirty="0" smtClean="0">
                <a:latin typeface="Apple Symbols"/>
                <a:cs typeface="Apple Symbols"/>
              </a:rPr>
            </a:br>
            <a:r>
              <a:rPr lang="en-US" dirty="0" smtClean="0">
                <a:latin typeface="Apple Symbols"/>
                <a:cs typeface="Apple Symbols"/>
              </a:rPr>
              <a:t>SCIENZE SOCIALI </a:t>
            </a:r>
            <a:r>
              <a:rPr lang="en-US" dirty="0" smtClean="0">
                <a:latin typeface="Avenir Black Oblique"/>
                <a:cs typeface="Avenir Black Oblique"/>
              </a:rPr>
              <a:t/>
            </a:r>
            <a:br>
              <a:rPr lang="en-US" dirty="0" smtClean="0">
                <a:latin typeface="Avenir Black Oblique"/>
                <a:cs typeface="Avenir Black Oblique"/>
              </a:rPr>
            </a:br>
            <a:r>
              <a:rPr lang="en-US" sz="2000" dirty="0">
                <a:latin typeface="Apple Symbols"/>
                <a:cs typeface="Apple Symbols"/>
              </a:rPr>
              <a:t>G</a:t>
            </a:r>
            <a:r>
              <a:rPr lang="en-US" sz="2000" dirty="0" smtClean="0">
                <a:latin typeface="Apple Symbols"/>
                <a:cs typeface="Apple Symbols"/>
              </a:rPr>
              <a:t>abriella </a:t>
            </a:r>
            <a:r>
              <a:rPr lang="en-US" sz="2000" dirty="0">
                <a:latin typeface="Apple Symbols"/>
                <a:cs typeface="Apple Symbols"/>
              </a:rPr>
              <a:t>P</a:t>
            </a:r>
            <a:r>
              <a:rPr lang="en-US" sz="2000" dirty="0" smtClean="0">
                <a:latin typeface="Apple Symbols"/>
                <a:cs typeface="Apple Symbols"/>
              </a:rPr>
              <a:t>aolucci </a:t>
            </a:r>
            <a:br>
              <a:rPr lang="en-US" sz="2000" dirty="0" smtClean="0">
                <a:latin typeface="Apple Symbols"/>
                <a:cs typeface="Apple Symbols"/>
              </a:rPr>
            </a:br>
            <a:r>
              <a:rPr lang="en-US" sz="2000" dirty="0" err="1" smtClean="0">
                <a:latin typeface="Apple Symbols"/>
                <a:cs typeface="Apple Symbols"/>
              </a:rPr>
              <a:t>Corso</a:t>
            </a:r>
            <a:r>
              <a:rPr lang="en-US" sz="2000" dirty="0" smtClean="0">
                <a:latin typeface="Apple Symbols"/>
                <a:cs typeface="Apple Symbols"/>
              </a:rPr>
              <a:t> di </a:t>
            </a:r>
            <a:r>
              <a:rPr lang="en-US" sz="2000" dirty="0" err="1" smtClean="0">
                <a:latin typeface="Apple Symbols"/>
                <a:cs typeface="Apple Symbols"/>
              </a:rPr>
              <a:t>Sociologia</a:t>
            </a:r>
            <a:r>
              <a:rPr lang="en-US" sz="2000" dirty="0" smtClean="0">
                <a:latin typeface="Apple Symbols"/>
                <a:cs typeface="Apple Symbols"/>
              </a:rPr>
              <a:t> </a:t>
            </a:r>
            <a:r>
              <a:rPr lang="en-US" sz="2000" dirty="0" err="1" smtClean="0">
                <a:latin typeface="Apple Symbols"/>
                <a:cs typeface="Apple Symbols"/>
              </a:rPr>
              <a:t>Generale</a:t>
            </a:r>
            <a:r>
              <a:rPr lang="en-US" sz="2000" dirty="0" smtClean="0">
                <a:latin typeface="Apple Symbols"/>
                <a:cs typeface="Apple Symbols"/>
              </a:rPr>
              <a:t> </a:t>
            </a:r>
            <a:r>
              <a:rPr lang="mr-IN" sz="2000" dirty="0" smtClean="0">
                <a:latin typeface="Apple Symbols"/>
                <a:cs typeface="Apple Symbols"/>
              </a:rPr>
              <a:t>–</a:t>
            </a:r>
            <a:r>
              <a:rPr lang="en-US" sz="2000" dirty="0" smtClean="0">
                <a:latin typeface="Apple Symbols"/>
                <a:cs typeface="Apple Symbols"/>
              </a:rPr>
              <a:t> 2019-2020</a:t>
            </a:r>
            <a:endParaRPr lang="en-US" dirty="0">
              <a:latin typeface="Avenir Black Oblique"/>
              <a:cs typeface="Avenir Black Oblique"/>
            </a:endParaRPr>
          </a:p>
        </p:txBody>
      </p:sp>
      <p:pic>
        <p:nvPicPr>
          <p:cNvPr id="28" name="Picture 27" descr="René-Magritte-–-Il-tempo-trafitto-–-1938-–-The-Art-Institute-Chicago-@-VBK-Wien-2011-–-in-René-Magritte-all’Albertin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600" y="190500"/>
            <a:ext cx="4351020" cy="6477000"/>
          </a:xfrm>
          <a:prstGeom prst="rect">
            <a:avLst/>
          </a:prstGeom>
        </p:spPr>
      </p:pic>
    </p:spTree>
    <p:extLst>
      <p:ext uri="{BB962C8B-B14F-4D97-AF65-F5344CB8AC3E}">
        <p14:creationId xmlns:p14="http://schemas.microsoft.com/office/powerpoint/2010/main" val="12156032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1" y="2425700"/>
            <a:ext cx="8851900" cy="1200328"/>
          </a:xfrm>
          <a:prstGeom prst="rect">
            <a:avLst/>
          </a:prstGeom>
          <a:noFill/>
        </p:spPr>
        <p:txBody>
          <a:bodyPr wrap="square" rtlCol="0">
            <a:spAutoFit/>
          </a:bodyPr>
          <a:lstStyle/>
          <a:p>
            <a:r>
              <a:rPr lang="en-US" sz="2400" dirty="0" smtClean="0">
                <a:solidFill>
                  <a:schemeClr val="tx2"/>
                </a:solidFill>
              </a:rPr>
              <a:t>ALLE ORIGINI DEL TEMPO E DELLO SPAZIO MODERNI:</a:t>
            </a:r>
          </a:p>
          <a:p>
            <a:endParaRPr lang="en-US" sz="2400" dirty="0">
              <a:solidFill>
                <a:schemeClr val="tx2"/>
              </a:solidFill>
            </a:endParaRPr>
          </a:p>
          <a:p>
            <a:r>
              <a:rPr lang="en-US" sz="2400" dirty="0" smtClean="0">
                <a:solidFill>
                  <a:schemeClr val="tx2"/>
                </a:solidFill>
              </a:rPr>
              <a:t>IL RINASCIMENTO E LEON BATTISTA ALBERTI</a:t>
            </a:r>
            <a:endParaRPr lang="en-US" sz="2400" dirty="0">
              <a:solidFill>
                <a:schemeClr val="tx2"/>
              </a:solidFill>
            </a:endParaRPr>
          </a:p>
        </p:txBody>
      </p:sp>
    </p:spTree>
    <p:extLst>
      <p:ext uri="{BB962C8B-B14F-4D97-AF65-F5344CB8AC3E}">
        <p14:creationId xmlns:p14="http://schemas.microsoft.com/office/powerpoint/2010/main" val="253969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Abadi MT Condensed Light"/>
                <a:cs typeface="Abadi MT Condensed Light"/>
              </a:rPr>
              <a:t>La </a:t>
            </a:r>
            <a:r>
              <a:rPr lang="en-US" sz="3200" dirty="0" err="1" smtClean="0">
                <a:latin typeface="Abadi MT Condensed Light"/>
                <a:cs typeface="Abadi MT Condensed Light"/>
              </a:rPr>
              <a:t>nascita</a:t>
            </a:r>
            <a:r>
              <a:rPr lang="en-US" sz="3200" dirty="0" smtClean="0">
                <a:latin typeface="Abadi MT Condensed Light"/>
                <a:cs typeface="Abadi MT Condensed Light"/>
              </a:rPr>
              <a:t> </a:t>
            </a:r>
            <a:r>
              <a:rPr lang="en-US" sz="3200" dirty="0" err="1" smtClean="0">
                <a:latin typeface="Abadi MT Condensed Light"/>
                <a:cs typeface="Abadi MT Condensed Light"/>
              </a:rPr>
              <a:t>dell’idea</a:t>
            </a:r>
            <a:r>
              <a:rPr lang="en-US" sz="3200" dirty="0" smtClean="0">
                <a:latin typeface="Abadi MT Condensed Light"/>
                <a:cs typeface="Abadi MT Condensed Light"/>
              </a:rPr>
              <a:t> </a:t>
            </a:r>
            <a:r>
              <a:rPr lang="en-US" sz="3200" dirty="0" err="1" smtClean="0">
                <a:latin typeface="Abadi MT Condensed Light"/>
                <a:cs typeface="Abadi MT Condensed Light"/>
              </a:rPr>
              <a:t>moderna</a:t>
            </a:r>
            <a:r>
              <a:rPr lang="en-US" sz="3200" dirty="0" smtClean="0">
                <a:latin typeface="Abadi MT Condensed Light"/>
                <a:cs typeface="Abadi MT Condensed Light"/>
              </a:rPr>
              <a:t> di tempo</a:t>
            </a:r>
            <a:endParaRPr lang="en-US" sz="3200" dirty="0">
              <a:latin typeface="Abadi MT Condensed Light"/>
              <a:cs typeface="Abadi MT Condensed Light"/>
            </a:endParaRPr>
          </a:p>
        </p:txBody>
      </p:sp>
      <p:pic>
        <p:nvPicPr>
          <p:cNvPr id="10" name="Content Placeholder 9" descr="LIBRI FAMIGLIA.jpeg"/>
          <p:cNvPicPr>
            <a:picLocks noGrp="1" noChangeAspect="1"/>
          </p:cNvPicPr>
          <p:nvPr>
            <p:ph sz="quarter" idx="13"/>
          </p:nvPr>
        </p:nvPicPr>
        <p:blipFill>
          <a:blip r:embed="rId3">
            <a:extLst>
              <a:ext uri="{28A0092B-C50C-407E-A947-70E740481C1C}">
                <a14:useLocalDpi xmlns:a14="http://schemas.microsoft.com/office/drawing/2010/main" val="0"/>
              </a:ext>
            </a:extLst>
          </a:blip>
          <a:srcRect t="721" b="721"/>
          <a:stretch>
            <a:fillRect/>
          </a:stretch>
        </p:blipFill>
        <p:spPr>
          <a:xfrm>
            <a:off x="815626" y="1513084"/>
            <a:ext cx="2956274" cy="4370498"/>
          </a:xfrm>
        </p:spPr>
      </p:pic>
      <p:pic>
        <p:nvPicPr>
          <p:cNvPr id="5" name="Content Placeholder 20" descr="Alberti.jpg"/>
          <p:cNvPicPr>
            <a:picLocks noGrp="1" noChangeAspect="1"/>
          </p:cNvPicPr>
          <p:nvPr>
            <p:ph sz="quarter" idx="14"/>
          </p:nvPr>
        </p:nvPicPr>
        <p:blipFill>
          <a:blip r:embed="rId4">
            <a:extLst>
              <a:ext uri="{28A0092B-C50C-407E-A947-70E740481C1C}">
                <a14:useLocalDpi xmlns:a14="http://schemas.microsoft.com/office/drawing/2010/main" val="0"/>
              </a:ext>
            </a:extLst>
          </a:blip>
          <a:srcRect l="14235" r="14235"/>
          <a:stretch>
            <a:fillRect/>
          </a:stretch>
        </p:blipFill>
        <p:spPr>
          <a:xfrm>
            <a:off x="5029200" y="1513084"/>
            <a:ext cx="3273552" cy="3432175"/>
          </a:xfrm>
          <a:prstGeom prst="rect">
            <a:avLst/>
          </a:prstGeom>
        </p:spPr>
      </p:pic>
      <p:sp>
        <p:nvSpPr>
          <p:cNvPr id="11" name="TextBox 10"/>
          <p:cNvSpPr txBox="1"/>
          <p:nvPr/>
        </p:nvSpPr>
        <p:spPr>
          <a:xfrm>
            <a:off x="457200" y="6450013"/>
            <a:ext cx="1158249" cy="307777"/>
          </a:xfrm>
          <a:prstGeom prst="rect">
            <a:avLst/>
          </a:prstGeom>
          <a:noFill/>
        </p:spPr>
        <p:txBody>
          <a:bodyPr wrap="square" rtlCol="0">
            <a:spAutoFit/>
          </a:bodyPr>
          <a:lstStyle/>
          <a:p>
            <a:r>
              <a:rPr lang="en-US" sz="1400" b="1" dirty="0" smtClean="0"/>
              <a:t>1433-37</a:t>
            </a:r>
            <a:endParaRPr lang="en-US" sz="1400" b="1" dirty="0"/>
          </a:p>
        </p:txBody>
      </p:sp>
      <p:sp>
        <p:nvSpPr>
          <p:cNvPr id="12" name="TextBox 11"/>
          <p:cNvSpPr txBox="1"/>
          <p:nvPr/>
        </p:nvSpPr>
        <p:spPr>
          <a:xfrm>
            <a:off x="4902053" y="5514250"/>
            <a:ext cx="3626301" cy="369332"/>
          </a:xfrm>
          <a:prstGeom prst="rect">
            <a:avLst/>
          </a:prstGeom>
          <a:noFill/>
        </p:spPr>
        <p:txBody>
          <a:bodyPr wrap="none" rtlCol="0">
            <a:spAutoFit/>
          </a:bodyPr>
          <a:lstStyle/>
          <a:p>
            <a:r>
              <a:rPr lang="en-US" b="1" dirty="0" smtClean="0"/>
              <a:t>LEON BATTISTA ALBERTI 1404- 1472 </a:t>
            </a:r>
            <a:endParaRPr lang="en-US" b="1" dirty="0"/>
          </a:p>
        </p:txBody>
      </p:sp>
    </p:spTree>
    <p:extLst>
      <p:ext uri="{BB962C8B-B14F-4D97-AF65-F5344CB8AC3E}">
        <p14:creationId xmlns:p14="http://schemas.microsoft.com/office/powerpoint/2010/main" val="22506298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000" y="77979"/>
            <a:ext cx="8652131" cy="5909311"/>
          </a:xfrm>
          <a:prstGeom prst="rect">
            <a:avLst/>
          </a:prstGeom>
        </p:spPr>
        <p:txBody>
          <a:bodyPr wrap="square">
            <a:spAutoFit/>
          </a:bodyPr>
          <a:lstStyle/>
          <a:p>
            <a:pPr lvl="1" algn="just"/>
            <a:r>
              <a:rPr lang="it-IT" dirty="0" smtClean="0">
                <a:latin typeface="Arial"/>
                <a:cs typeface="Arial"/>
              </a:rPr>
              <a:t>S’egli è chi adoperi il tempo in imparare, pensare ed </a:t>
            </a:r>
            <a:r>
              <a:rPr lang="it-IT" dirty="0" err="1" smtClean="0">
                <a:latin typeface="Arial"/>
                <a:cs typeface="Arial"/>
              </a:rPr>
              <a:t>essercitare</a:t>
            </a:r>
            <a:r>
              <a:rPr lang="it-IT" dirty="0" smtClean="0">
                <a:latin typeface="Arial"/>
                <a:cs typeface="Arial"/>
              </a:rPr>
              <a:t> cose lodevoli, costui ha il tempo essere suo proprio; e chi lascia </a:t>
            </a:r>
            <a:r>
              <a:rPr lang="it-IT" dirty="0" err="1" smtClean="0">
                <a:latin typeface="Arial"/>
                <a:cs typeface="Arial"/>
              </a:rPr>
              <a:t>transcorrere</a:t>
            </a:r>
            <a:r>
              <a:rPr lang="it-IT" dirty="0" smtClean="0">
                <a:latin typeface="Arial"/>
                <a:cs typeface="Arial"/>
              </a:rPr>
              <a:t> l’una ora dopo l’altra oziosa senza alcuno onesto </a:t>
            </a:r>
            <a:r>
              <a:rPr lang="it-IT" dirty="0" err="1" smtClean="0">
                <a:latin typeface="Arial"/>
                <a:cs typeface="Arial"/>
              </a:rPr>
              <a:t>essercizio</a:t>
            </a:r>
            <a:r>
              <a:rPr lang="it-IT" dirty="0" smtClean="0">
                <a:latin typeface="Arial"/>
                <a:cs typeface="Arial"/>
              </a:rPr>
              <a:t>, costui certo lo perde. </a:t>
            </a:r>
            <a:r>
              <a:rPr lang="it-IT" dirty="0" err="1" smtClean="0">
                <a:latin typeface="Arial"/>
                <a:cs typeface="Arial"/>
              </a:rPr>
              <a:t>Perdesi</a:t>
            </a:r>
            <a:r>
              <a:rPr lang="it-IT" dirty="0" smtClean="0">
                <a:latin typeface="Arial"/>
                <a:cs typeface="Arial"/>
              </a:rPr>
              <a:t> </a:t>
            </a:r>
            <a:r>
              <a:rPr lang="it-IT" dirty="0">
                <a:latin typeface="Arial"/>
                <a:cs typeface="Arial"/>
              </a:rPr>
              <a:t>adunque il tempo </a:t>
            </a:r>
            <a:r>
              <a:rPr lang="it-IT" dirty="0" err="1">
                <a:latin typeface="Arial"/>
                <a:cs typeface="Arial"/>
              </a:rPr>
              <a:t>nollo</a:t>
            </a:r>
            <a:r>
              <a:rPr lang="it-IT" dirty="0">
                <a:latin typeface="Arial"/>
                <a:cs typeface="Arial"/>
              </a:rPr>
              <a:t> adoperandolo, e di colui sarà il tempo che saprà adoperarlo. Il tempo quanto </a:t>
            </a:r>
            <a:r>
              <a:rPr lang="it-IT" dirty="0" err="1">
                <a:latin typeface="Arial"/>
                <a:cs typeface="Arial"/>
              </a:rPr>
              <a:t>a’</a:t>
            </a:r>
            <a:r>
              <a:rPr lang="it-IT" dirty="0">
                <a:latin typeface="Arial"/>
                <a:cs typeface="Arial"/>
              </a:rPr>
              <a:t> beni del corpo e alla felicità dell’anima sia necessario, voi stessi potete ripensarvi, e troverete il tempo essere cosa molto preziosissima. Di queste adunque si vuole esser massaio tanto più diligente quanto elle più sono nostre che altra cosa alcuna. </a:t>
            </a:r>
            <a:endParaRPr lang="it-IT" dirty="0" smtClean="0">
              <a:latin typeface="Arial"/>
              <a:cs typeface="Arial"/>
            </a:endParaRPr>
          </a:p>
          <a:p>
            <a:pPr lvl="1" algn="just"/>
            <a:r>
              <a:rPr lang="it-IT" dirty="0" smtClean="0">
                <a:latin typeface="Arial"/>
                <a:cs typeface="Arial"/>
              </a:rPr>
              <a:t>Adunque </a:t>
            </a:r>
            <a:r>
              <a:rPr lang="it-IT" dirty="0">
                <a:latin typeface="Arial"/>
                <a:cs typeface="Arial"/>
              </a:rPr>
              <a:t>io quanto al tempo cerco adoperarlo bene, e studio di perderne mai nulla. Adopero il tempo in </a:t>
            </a:r>
            <a:r>
              <a:rPr lang="it-IT" dirty="0" err="1">
                <a:latin typeface="Arial"/>
                <a:cs typeface="Arial"/>
              </a:rPr>
              <a:t>essercizii</a:t>
            </a:r>
            <a:r>
              <a:rPr lang="it-IT" dirty="0">
                <a:latin typeface="Arial"/>
                <a:cs typeface="Arial"/>
              </a:rPr>
              <a:t> lodati; non l’adopero in cose vili, non </a:t>
            </a:r>
            <a:r>
              <a:rPr lang="it-IT" dirty="0" smtClean="0">
                <a:latin typeface="Arial"/>
                <a:cs typeface="Arial"/>
              </a:rPr>
              <a:t>spendo </a:t>
            </a:r>
            <a:r>
              <a:rPr lang="it-IT" dirty="0">
                <a:latin typeface="Arial"/>
                <a:cs typeface="Arial"/>
              </a:rPr>
              <a:t>più tempo alle cose che ivi si </a:t>
            </a:r>
            <a:r>
              <a:rPr lang="it-IT" dirty="0" err="1">
                <a:latin typeface="Arial"/>
                <a:cs typeface="Arial"/>
              </a:rPr>
              <a:t>richiegga</a:t>
            </a:r>
            <a:r>
              <a:rPr lang="it-IT" dirty="0">
                <a:latin typeface="Arial"/>
                <a:cs typeface="Arial"/>
              </a:rPr>
              <a:t> a farle bene. E per non perdere di cosa sì preziosa punto, io pongo in me questa regola: mai mi lascio stare in ozio, fuggo il sonno, né giaccio se non vinto dalla stracchezza. [</a:t>
            </a:r>
            <a:r>
              <a:rPr lang="mr-IN" dirty="0">
                <a:latin typeface="Arial"/>
                <a:cs typeface="Arial"/>
              </a:rPr>
              <a:t>…</a:t>
            </a:r>
            <a:r>
              <a:rPr lang="it-IT" dirty="0">
                <a:latin typeface="Arial"/>
                <a:cs typeface="Arial"/>
              </a:rPr>
              <a:t>] Così adunque fo: fuggo il </a:t>
            </a:r>
            <a:r>
              <a:rPr lang="it-IT" dirty="0" smtClean="0">
                <a:latin typeface="Arial"/>
                <a:cs typeface="Arial"/>
              </a:rPr>
              <a:t>sonno </a:t>
            </a:r>
            <a:r>
              <a:rPr lang="it-IT" dirty="0">
                <a:latin typeface="Arial"/>
                <a:cs typeface="Arial"/>
              </a:rPr>
              <a:t>e l’ozio, sempre </a:t>
            </a:r>
            <a:r>
              <a:rPr lang="it-IT" dirty="0" err="1">
                <a:latin typeface="Arial"/>
                <a:cs typeface="Arial"/>
              </a:rPr>
              <a:t>faccendo</a:t>
            </a:r>
            <a:r>
              <a:rPr lang="it-IT" dirty="0">
                <a:latin typeface="Arial"/>
                <a:cs typeface="Arial"/>
              </a:rPr>
              <a:t> qualche </a:t>
            </a:r>
            <a:r>
              <a:rPr lang="it-IT" dirty="0" err="1" smtClean="0">
                <a:latin typeface="Arial"/>
                <a:cs typeface="Arial"/>
              </a:rPr>
              <a:t>cosa.ò</a:t>
            </a:r>
            <a:r>
              <a:rPr lang="it-IT" dirty="0" smtClean="0">
                <a:latin typeface="Arial"/>
                <a:cs typeface="Arial"/>
              </a:rPr>
              <a:t> da fare? E perché una faccenda non mi confonda con l’altra</a:t>
            </a:r>
            <a:r>
              <a:rPr lang="mr-IN" dirty="0" smtClean="0">
                <a:latin typeface="Arial"/>
                <a:cs typeface="Arial"/>
              </a:rPr>
              <a:t>…</a:t>
            </a:r>
            <a:r>
              <a:rPr lang="it-IT" dirty="0" smtClean="0">
                <a:latin typeface="Arial"/>
                <a:cs typeface="Arial"/>
              </a:rPr>
              <a:t>sapete voi figlioli miei che io fo? La mattina, prima, quando io mi levo, così fra me stessi penso: oggi in che arò da fare? Tante cose: </a:t>
            </a:r>
            <a:r>
              <a:rPr lang="it-IT" dirty="0" err="1" smtClean="0">
                <a:latin typeface="Arial"/>
                <a:cs typeface="Arial"/>
              </a:rPr>
              <a:t>annòverotole</a:t>
            </a:r>
            <a:r>
              <a:rPr lang="it-IT" dirty="0" smtClean="0">
                <a:latin typeface="Arial"/>
                <a:cs typeface="Arial"/>
              </a:rPr>
              <a:t>, </a:t>
            </a:r>
            <a:r>
              <a:rPr lang="it-IT" dirty="0" err="1" smtClean="0">
                <a:latin typeface="Arial"/>
                <a:cs typeface="Arial"/>
              </a:rPr>
              <a:t>pensovi</a:t>
            </a:r>
            <a:r>
              <a:rPr lang="it-IT" dirty="0" smtClean="0">
                <a:latin typeface="Arial"/>
                <a:cs typeface="Arial"/>
              </a:rPr>
              <a:t>, e a ciascuna assegno il tempo suo: questo stamane, quello oggi, quell’altra stasera. E a quello modo mi viene fatto con ordine ogni faccenda quasi con niuna fatica.</a:t>
            </a:r>
          </a:p>
          <a:p>
            <a:pPr lvl="1" algn="just"/>
            <a:r>
              <a:rPr lang="it-IT" dirty="0" smtClean="0">
                <a:latin typeface="Arial"/>
                <a:cs typeface="Arial"/>
              </a:rPr>
              <a:t>Per questo si vuole osservare il tempo, e secondo il tempo distribuire le cose, darsi alle faccende, mai perdere una ora di tempo.</a:t>
            </a:r>
            <a:endParaRPr lang="en-US" dirty="0">
              <a:latin typeface="Arial"/>
              <a:cs typeface="Arial"/>
            </a:endParaRPr>
          </a:p>
        </p:txBody>
      </p:sp>
    </p:spTree>
    <p:extLst>
      <p:ext uri="{BB962C8B-B14F-4D97-AF65-F5344CB8AC3E}">
        <p14:creationId xmlns:p14="http://schemas.microsoft.com/office/powerpoint/2010/main" val="9323109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300" y="965200"/>
            <a:ext cx="7429500" cy="923330"/>
          </a:xfrm>
          <a:prstGeom prst="rect">
            <a:avLst/>
          </a:prstGeom>
          <a:noFill/>
        </p:spPr>
        <p:txBody>
          <a:bodyPr wrap="square" rtlCol="0">
            <a:spAutoFit/>
          </a:bodyPr>
          <a:lstStyle/>
          <a:p>
            <a:endParaRPr lang="en-US" dirty="0" smtClean="0"/>
          </a:p>
          <a:p>
            <a:pPr algn="ctr"/>
            <a:r>
              <a:rPr lang="en-US" dirty="0" smtClean="0"/>
              <a:t>IL TEMPO E LO SPAZIO NEL RINASCIMENTO  </a:t>
            </a:r>
          </a:p>
          <a:p>
            <a:pPr algn="ctr"/>
            <a:endParaRPr lang="en-US" dirty="0"/>
          </a:p>
        </p:txBody>
      </p:sp>
      <p:sp>
        <p:nvSpPr>
          <p:cNvPr id="3" name="TextBox 2"/>
          <p:cNvSpPr txBox="1"/>
          <p:nvPr/>
        </p:nvSpPr>
        <p:spPr>
          <a:xfrm>
            <a:off x="203200" y="1473200"/>
            <a:ext cx="8521700" cy="5078314"/>
          </a:xfrm>
          <a:prstGeom prst="rect">
            <a:avLst/>
          </a:prstGeom>
          <a:noFill/>
        </p:spPr>
        <p:txBody>
          <a:bodyPr wrap="square" rtlCol="0">
            <a:spAutoFit/>
          </a:bodyPr>
          <a:lstStyle/>
          <a:p>
            <a:pPr marL="285750" indent="-285750">
              <a:buFontTx/>
              <a:buChar char="-"/>
            </a:pPr>
            <a:endParaRPr lang="en-US" dirty="0" smtClean="0"/>
          </a:p>
          <a:p>
            <a:endParaRPr lang="en-US" dirty="0" smtClean="0"/>
          </a:p>
          <a:p>
            <a:r>
              <a:rPr lang="it-IT" dirty="0" smtClean="0"/>
              <a:t>Il Rinascimento è la culla dell’idea di tempo e di spazio che è all’origine della società e della città moderne</a:t>
            </a:r>
          </a:p>
          <a:p>
            <a:pPr algn="ctr"/>
            <a:endParaRPr lang="it-IT" dirty="0" smtClean="0"/>
          </a:p>
          <a:p>
            <a:pPr algn="ctr"/>
            <a:endParaRPr lang="it-IT" dirty="0" smtClean="0"/>
          </a:p>
          <a:p>
            <a:pPr marL="285750" indent="-285750">
              <a:buFontTx/>
              <a:buChar char="-"/>
            </a:pPr>
            <a:endParaRPr lang="it-IT" dirty="0" smtClean="0"/>
          </a:p>
          <a:p>
            <a:pPr marL="285750" indent="-285750">
              <a:buFontTx/>
              <a:buChar char="-"/>
            </a:pPr>
            <a:r>
              <a:rPr lang="it-IT" dirty="0" smtClean="0"/>
              <a:t>Diffusione dell’orologio meccanico, che promuove il calcolo matematico  del tempo (l’ora come 24aparte della giornata)</a:t>
            </a:r>
          </a:p>
          <a:p>
            <a:pPr marL="285750" indent="-285750">
              <a:buFontTx/>
              <a:buChar char="-"/>
            </a:pPr>
            <a:r>
              <a:rPr lang="it-IT" dirty="0" smtClean="0"/>
              <a:t>Orologi urbani nelle città </a:t>
            </a:r>
          </a:p>
          <a:p>
            <a:pPr marL="285750" indent="-285750">
              <a:buFontTx/>
              <a:buChar char="-"/>
            </a:pPr>
            <a:r>
              <a:rPr lang="it-IT" dirty="0" smtClean="0"/>
              <a:t>Tempo come flusso regolare e uniforme, precisamente divisibile in parti uguali (dimensione prevalentemente quantitativa)</a:t>
            </a:r>
          </a:p>
          <a:p>
            <a:pPr marL="285750" indent="-285750">
              <a:buFontTx/>
              <a:buChar char="-"/>
            </a:pPr>
            <a:r>
              <a:rPr lang="it-IT" dirty="0" smtClean="0"/>
              <a:t>E’ il tempo necessario alla nascente società moderna e alla nuova società urbana europea che nasce dalle ceneri della società medievale, dal tempo incero ed episodico.</a:t>
            </a:r>
          </a:p>
          <a:p>
            <a:pPr marL="285750" indent="-285750">
              <a:buFontTx/>
              <a:buChar char="-"/>
            </a:pPr>
            <a:r>
              <a:rPr lang="it-IT" dirty="0" smtClean="0"/>
              <a:t>La nuova società ha bisogno di un tempo più «razionale», pianificabile.</a:t>
            </a:r>
          </a:p>
          <a:p>
            <a:pPr marL="285750" indent="-285750">
              <a:buFontTx/>
              <a:buChar char="-"/>
            </a:pPr>
            <a:endParaRPr lang="it-IT" dirty="0" smtClean="0"/>
          </a:p>
          <a:p>
            <a:pPr marL="285750" indent="-285750">
              <a:buFontTx/>
              <a:buChar char="-"/>
            </a:pPr>
            <a:endParaRPr lang="it-IT" dirty="0"/>
          </a:p>
        </p:txBody>
      </p:sp>
    </p:spTree>
    <p:extLst>
      <p:ext uri="{BB962C8B-B14F-4D97-AF65-F5344CB8AC3E}">
        <p14:creationId xmlns:p14="http://schemas.microsoft.com/office/powerpoint/2010/main" val="223866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927100"/>
            <a:ext cx="8102600" cy="369332"/>
          </a:xfrm>
          <a:prstGeom prst="rect">
            <a:avLst/>
          </a:prstGeom>
          <a:noFill/>
        </p:spPr>
        <p:txBody>
          <a:bodyPr wrap="square" rtlCol="0">
            <a:spAutoFit/>
          </a:bodyPr>
          <a:lstStyle/>
          <a:p>
            <a:pPr algn="ctr"/>
            <a:r>
              <a:rPr lang="en-US" dirty="0" smtClean="0"/>
              <a:t>                    IL </a:t>
            </a:r>
            <a:r>
              <a:rPr lang="en-US" dirty="0"/>
              <a:t>TEMPO E LO SPAZIO NEL RINASCIMENTO  </a:t>
            </a:r>
          </a:p>
        </p:txBody>
      </p:sp>
      <p:sp>
        <p:nvSpPr>
          <p:cNvPr id="5" name="TextBox 4"/>
          <p:cNvSpPr txBox="1"/>
          <p:nvPr/>
        </p:nvSpPr>
        <p:spPr>
          <a:xfrm>
            <a:off x="279400" y="2501900"/>
            <a:ext cx="4216400" cy="4247317"/>
          </a:xfrm>
          <a:prstGeom prst="rect">
            <a:avLst/>
          </a:prstGeom>
          <a:noFill/>
        </p:spPr>
        <p:txBody>
          <a:bodyPr wrap="square" rtlCol="0">
            <a:spAutoFit/>
          </a:bodyPr>
          <a:lstStyle/>
          <a:p>
            <a:r>
              <a:rPr lang="en-US" dirty="0" smtClean="0"/>
              <a:t>J. Le Goff (</a:t>
            </a:r>
            <a:r>
              <a:rPr lang="it-IT" i="1" dirty="0" smtClean="0"/>
              <a:t>Tempo della chiesa e tempo del mercante</a:t>
            </a:r>
            <a:r>
              <a:rPr lang="it-IT" dirty="0" smtClean="0"/>
              <a:t>, 1977)</a:t>
            </a:r>
          </a:p>
          <a:p>
            <a:endParaRPr lang="it-IT" dirty="0" smtClean="0"/>
          </a:p>
          <a:p>
            <a:r>
              <a:rPr lang="it-IT" dirty="0" smtClean="0"/>
              <a:t>La campana della chiesa, che, differente da ogni altra, suona per ritmare il </a:t>
            </a:r>
          </a:p>
          <a:p>
            <a:r>
              <a:rPr lang="it-IT" dirty="0" smtClean="0"/>
              <a:t>lavoro degli operai nelle città del Trecento nel Nord Europa, viene a poco a poco sostituita dagli orologi urbani nelle torri delle piazze, ben visibili da ogni strada che sbocca nella piazza centrale della città. Vengono perfino modificate le facciate delle case che stanno intorno alla piazza per fare in modo che l’orologio possa essere visto anche dalle strade laterali e da lontano. </a:t>
            </a:r>
            <a:endParaRPr lang="it-IT" dirty="0"/>
          </a:p>
        </p:txBody>
      </p:sp>
      <p:pic>
        <p:nvPicPr>
          <p:cNvPr id="7" name="Picture 6" descr="LE GOFF.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2300" y="1828800"/>
            <a:ext cx="2743200" cy="4325815"/>
          </a:xfrm>
          <a:prstGeom prst="rect">
            <a:avLst/>
          </a:prstGeom>
        </p:spPr>
      </p:pic>
    </p:spTree>
    <p:extLst>
      <p:ext uri="{BB962C8B-B14F-4D97-AF65-F5344CB8AC3E}">
        <p14:creationId xmlns:p14="http://schemas.microsoft.com/office/powerpoint/2010/main" val="1133522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55541" y="736600"/>
            <a:ext cx="5160387" cy="923330"/>
          </a:xfrm>
          <a:prstGeom prst="rect">
            <a:avLst/>
          </a:prstGeom>
          <a:noFill/>
        </p:spPr>
        <p:txBody>
          <a:bodyPr wrap="none" rtlCol="0">
            <a:spAutoFit/>
          </a:bodyPr>
          <a:lstStyle/>
          <a:p>
            <a:pPr algn="ctr"/>
            <a:r>
              <a:rPr lang="en-US" dirty="0"/>
              <a:t>IL </a:t>
            </a:r>
            <a:r>
              <a:rPr lang="en-US"/>
              <a:t>TEMPO </a:t>
            </a:r>
            <a:r>
              <a:rPr lang="en-US" smtClean="0"/>
              <a:t>E LO SPAZIO NEL </a:t>
            </a:r>
            <a:r>
              <a:rPr lang="en-US" dirty="0"/>
              <a:t>RINASCIMENTO  </a:t>
            </a:r>
          </a:p>
          <a:p>
            <a:pPr algn="ctr"/>
            <a:endParaRPr lang="en-US" dirty="0"/>
          </a:p>
          <a:p>
            <a:endParaRPr lang="en-US" dirty="0" smtClean="0"/>
          </a:p>
        </p:txBody>
      </p:sp>
      <p:sp>
        <p:nvSpPr>
          <p:cNvPr id="5" name="TextBox 4"/>
          <p:cNvSpPr txBox="1"/>
          <p:nvPr/>
        </p:nvSpPr>
        <p:spPr>
          <a:xfrm>
            <a:off x="241301" y="2908300"/>
            <a:ext cx="8750300" cy="3693319"/>
          </a:xfrm>
          <a:prstGeom prst="rect">
            <a:avLst/>
          </a:prstGeom>
          <a:noFill/>
        </p:spPr>
        <p:txBody>
          <a:bodyPr wrap="square" rtlCol="0">
            <a:spAutoFit/>
          </a:bodyPr>
          <a:lstStyle/>
          <a:p>
            <a:pPr marL="285750" indent="-285750">
              <a:buFontTx/>
              <a:buChar char="-"/>
            </a:pPr>
            <a:r>
              <a:rPr lang="it-IT" dirty="0" smtClean="0"/>
              <a:t>Importanza della scoperta della prospettiva nella pittura: la ricerca delle proporzioni dell’uomo e del mondo nel loro rapporto reciproco si esprime nella prospettiva</a:t>
            </a:r>
          </a:p>
          <a:p>
            <a:pPr marL="285750" indent="-285750">
              <a:buFontTx/>
              <a:buChar char="-"/>
            </a:pPr>
            <a:r>
              <a:rPr lang="it-IT" dirty="0" smtClean="0"/>
              <a:t>Costruzione di uno spazio pienamente razionale, infinito, unitario, omogeneo e continuo: matematico </a:t>
            </a:r>
          </a:p>
          <a:p>
            <a:pPr marL="285750" indent="-285750">
              <a:buFontTx/>
              <a:buChar char="-"/>
            </a:pPr>
            <a:r>
              <a:rPr lang="it-IT" dirty="0" smtClean="0"/>
              <a:t>Tempo e spazio cambiano in connessione l’uno con l’altro : anche la nuova città moderna, luogo della nascente economia capitalistica, deve essere disciplinata, organizzata, in modo razionale per far sì che l’attività lavorativa sia sottoposta a disciplina temporale e spaziale.</a:t>
            </a:r>
          </a:p>
          <a:p>
            <a:pPr marL="285750" indent="-285750">
              <a:buFontTx/>
              <a:buChar char="-"/>
            </a:pPr>
            <a:endParaRPr lang="it-IT" dirty="0"/>
          </a:p>
          <a:p>
            <a:pPr marL="285750" indent="-285750">
              <a:buFontTx/>
              <a:buChar char="-"/>
            </a:pPr>
            <a:r>
              <a:rPr lang="it-IT" dirty="0" smtClean="0"/>
              <a:t>Dunque: è la necessità di adattarsi alle nuove forme economiche </a:t>
            </a:r>
            <a:r>
              <a:rPr lang="mr-IN" dirty="0" smtClean="0"/>
              <a:t>–</a:t>
            </a:r>
            <a:r>
              <a:rPr lang="it-IT" dirty="0" smtClean="0"/>
              <a:t> alle condizioni del lavoro urbano </a:t>
            </a:r>
            <a:r>
              <a:rPr lang="mr-IN" dirty="0" smtClean="0"/>
              <a:t>–</a:t>
            </a:r>
            <a:r>
              <a:rPr lang="it-IT" dirty="0" smtClean="0"/>
              <a:t> che ha concorso alla trasformazione dell’idea di tempo e spazio e del loro uso. </a:t>
            </a:r>
            <a:endParaRPr lang="it-IT" dirty="0"/>
          </a:p>
        </p:txBody>
      </p:sp>
    </p:spTree>
    <p:extLst>
      <p:ext uri="{BB962C8B-B14F-4D97-AF65-F5344CB8AC3E}">
        <p14:creationId xmlns:p14="http://schemas.microsoft.com/office/powerpoint/2010/main" val="352707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3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endParaRPr lang="en-US" dirty="0" smtClean="0"/>
          </a:p>
          <a:p>
            <a:pPr algn="just"/>
            <a:r>
              <a:rPr lang="it-IT" dirty="0" smtClean="0">
                <a:latin typeface="Abadi MT Condensed Light"/>
                <a:cs typeface="Abadi MT Condensed Light"/>
              </a:rPr>
              <a:t>In termini generali tempo e spazio possono essere considerati come costruzioni sociali: civiltà diverse producono concezioni e usi del tempo e dello spazio differenti.</a:t>
            </a:r>
          </a:p>
          <a:p>
            <a:pPr algn="just"/>
            <a:r>
              <a:rPr lang="it-IT" dirty="0" smtClean="0">
                <a:latin typeface="Abadi MT Condensed Light"/>
                <a:cs typeface="Abadi MT Condensed Light"/>
              </a:rPr>
              <a:t>Esistono società che non usano la parola ‘tempo’,</a:t>
            </a:r>
            <a:r>
              <a:rPr lang="it-IT" dirty="0">
                <a:latin typeface="Abadi MT Condensed Light"/>
                <a:cs typeface="Abadi MT Condensed Light"/>
              </a:rPr>
              <a:t> </a:t>
            </a:r>
            <a:r>
              <a:rPr lang="it-IT" dirty="0" smtClean="0">
                <a:latin typeface="Abadi MT Condensed Light"/>
                <a:cs typeface="Abadi MT Condensed Light"/>
              </a:rPr>
              <a:t>mentre in altre società il tempo è un vero e proprio problema della vita quotidiana. Ciò mostra che l’idea di tempo – l’esperienza temporale – dipende dalle condizioni storiche, geografiche, economiche di una società. </a:t>
            </a:r>
          </a:p>
          <a:p>
            <a:pPr algn="just"/>
            <a:r>
              <a:rPr lang="it-IT" dirty="0" smtClean="0">
                <a:latin typeface="Abadi MT Condensed Light"/>
                <a:cs typeface="Abadi MT Condensed Light"/>
              </a:rPr>
              <a:t>Il tempo è costruito e prodotto attraverso la gestione dello spazio.</a:t>
            </a:r>
          </a:p>
          <a:p>
            <a:pPr algn="just"/>
            <a:r>
              <a:rPr lang="it-IT" dirty="0" smtClean="0">
                <a:latin typeface="Abadi MT Condensed Light"/>
                <a:cs typeface="Abadi MT Condensed Light"/>
              </a:rPr>
              <a:t>Ciò mostra l’intreccio tra tempo e spazio</a:t>
            </a:r>
          </a:p>
          <a:p>
            <a:pPr algn="just"/>
            <a:endParaRPr lang="it-IT" dirty="0" smtClean="0">
              <a:latin typeface="Abadi MT Condensed Light"/>
              <a:cs typeface="Abadi MT Condensed Light"/>
            </a:endParaRPr>
          </a:p>
          <a:p>
            <a:endParaRPr lang="it-IT" dirty="0">
              <a:latin typeface="Abadi MT Condensed Light"/>
              <a:cs typeface="Abadi MT Condensed Light"/>
            </a:endParaRPr>
          </a:p>
        </p:txBody>
      </p:sp>
      <p:sp>
        <p:nvSpPr>
          <p:cNvPr id="2" name="Title 1"/>
          <p:cNvSpPr>
            <a:spLocks noGrp="1"/>
          </p:cNvSpPr>
          <p:nvPr>
            <p:ph type="title"/>
          </p:nvPr>
        </p:nvSpPr>
        <p:spPr/>
        <p:txBody>
          <a:bodyPr>
            <a:normAutofit/>
          </a:bodyPr>
          <a:lstStyle/>
          <a:p>
            <a:pPr algn="ctr"/>
            <a:r>
              <a:rPr lang="it-IT" dirty="0" smtClean="0">
                <a:solidFill>
                  <a:schemeClr val="accent4"/>
                </a:solidFill>
              </a:rPr>
              <a:t>	</a:t>
            </a:r>
            <a:r>
              <a:rPr lang="it-IT" sz="3100" b="1" dirty="0" smtClean="0">
                <a:solidFill>
                  <a:schemeClr val="accent4"/>
                </a:solidFill>
                <a:latin typeface="Abadi MT Condensed Light"/>
                <a:cs typeface="Abadi MT Condensed Light"/>
              </a:rPr>
              <a:t>Il tempo – e lo spazio – sono  costruzioni sociali</a:t>
            </a:r>
            <a:endParaRPr lang="it-IT" sz="3100" b="1" dirty="0">
              <a:solidFill>
                <a:schemeClr val="accent4"/>
              </a:solidFill>
              <a:latin typeface="Abadi MT Condensed Light"/>
              <a:cs typeface="Abadi MT Condensed Light"/>
            </a:endParaRPr>
          </a:p>
        </p:txBody>
      </p:sp>
      <p:sp>
        <p:nvSpPr>
          <p:cNvPr id="4" name="Date Placeholder 3"/>
          <p:cNvSpPr>
            <a:spLocks noGrp="1"/>
          </p:cNvSpPr>
          <p:nvPr>
            <p:ph type="dt" sz="half" idx="10"/>
          </p:nvPr>
        </p:nvSpPr>
        <p:spPr/>
        <p:txBody>
          <a:bodyPr/>
          <a:lstStyle/>
          <a:p>
            <a:endParaRPr lang="en-US" dirty="0"/>
          </a:p>
          <a:p>
            <a:endParaRPr lang="en-US" dirty="0"/>
          </a:p>
        </p:txBody>
      </p:sp>
    </p:spTree>
    <p:extLst>
      <p:ext uri="{BB962C8B-B14F-4D97-AF65-F5344CB8AC3E}">
        <p14:creationId xmlns:p14="http://schemas.microsoft.com/office/powerpoint/2010/main" val="4329554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t-IT" sz="2200" dirty="0" smtClean="0">
                <a:latin typeface="Abadi MT Condensed Light"/>
                <a:cs typeface="Abadi MT Condensed Light"/>
              </a:rPr>
              <a:t>Il tempo e lo spazio sono fonti e strumenti di potere</a:t>
            </a:r>
          </a:p>
          <a:p>
            <a:endParaRPr lang="it-IT" sz="2200" dirty="0" smtClean="0">
              <a:latin typeface="Abadi MT Condensed Light"/>
              <a:cs typeface="Abadi MT Condensed Light"/>
            </a:endParaRPr>
          </a:p>
          <a:p>
            <a:endParaRPr lang="it-IT" sz="2200" dirty="0" smtClean="0">
              <a:latin typeface="Abadi MT Condensed Light"/>
              <a:cs typeface="Abadi MT Condensed Light"/>
            </a:endParaRPr>
          </a:p>
        </p:txBody>
      </p:sp>
      <p:sp>
        <p:nvSpPr>
          <p:cNvPr id="2" name="Title 1"/>
          <p:cNvSpPr>
            <a:spLocks noGrp="1"/>
          </p:cNvSpPr>
          <p:nvPr>
            <p:ph type="title"/>
          </p:nvPr>
        </p:nvSpPr>
        <p:spPr>
          <a:xfrm>
            <a:off x="777240" y="431800"/>
            <a:ext cx="7543800" cy="812800"/>
          </a:xfrm>
        </p:spPr>
        <p:txBody>
          <a:bodyPr>
            <a:normAutofit/>
          </a:bodyPr>
          <a:lstStyle/>
          <a:p>
            <a:pPr algn="ctr"/>
            <a:r>
              <a:rPr lang="it-IT" sz="3200" b="1" dirty="0" smtClean="0">
                <a:solidFill>
                  <a:schemeClr val="tx1"/>
                </a:solidFill>
                <a:latin typeface="Abadi MT Condensed Light"/>
                <a:cs typeface="Abadi MT Condensed Light"/>
              </a:rPr>
              <a:t>Tempo, spazio e potere</a:t>
            </a:r>
            <a:endParaRPr lang="it-IT" sz="3200" b="1" dirty="0">
              <a:solidFill>
                <a:schemeClr val="tx1"/>
              </a:solidFill>
              <a:latin typeface="Abadi MT Condensed Light"/>
              <a:cs typeface="Abadi MT Condensed Light"/>
            </a:endParaRPr>
          </a:p>
        </p:txBody>
      </p:sp>
      <p:sp>
        <p:nvSpPr>
          <p:cNvPr id="4" name="Date Placeholder 3"/>
          <p:cNvSpPr>
            <a:spLocks noGrp="1"/>
          </p:cNvSpPr>
          <p:nvPr>
            <p:ph type="dt" sz="half" idx="10"/>
          </p:nvPr>
        </p:nvSpPr>
        <p:spPr/>
        <p:txBody>
          <a:bodyPr/>
          <a:lstStyle/>
          <a:p>
            <a:endParaRPr lang="en-US" dirty="0"/>
          </a:p>
          <a:p>
            <a:endParaRPr lang="en-US" dirty="0"/>
          </a:p>
        </p:txBody>
      </p:sp>
      <p:sp>
        <p:nvSpPr>
          <p:cNvPr id="5" name="Footer Placeholder 4"/>
          <p:cNvSpPr>
            <a:spLocks noGrp="1"/>
          </p:cNvSpPr>
          <p:nvPr>
            <p:ph type="ftr" sz="quarter" idx="12"/>
          </p:nvPr>
        </p:nvSpPr>
        <p:spPr/>
        <p:txBody>
          <a:bodyPr/>
          <a:lstStyle/>
          <a:p>
            <a:pPr algn="r"/>
            <a:endParaRPr lang="it-IT" dirty="0"/>
          </a:p>
          <a:p>
            <a:pPr algn="r"/>
            <a:endParaRPr lang="en-US" dirty="0"/>
          </a:p>
        </p:txBody>
      </p:sp>
      <p:pic>
        <p:nvPicPr>
          <p:cNvPr id="6" name="Picture 5" descr="David_Harv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5200" y="2595598"/>
            <a:ext cx="3009900" cy="2201195"/>
          </a:xfrm>
          <a:prstGeom prst="rect">
            <a:avLst/>
          </a:prstGeom>
        </p:spPr>
      </p:pic>
      <p:sp>
        <p:nvSpPr>
          <p:cNvPr id="7" name="TextBox 6"/>
          <p:cNvSpPr txBox="1"/>
          <p:nvPr/>
        </p:nvSpPr>
        <p:spPr>
          <a:xfrm>
            <a:off x="5562600" y="5207000"/>
            <a:ext cx="2222501" cy="923330"/>
          </a:xfrm>
          <a:prstGeom prst="rect">
            <a:avLst/>
          </a:prstGeom>
          <a:noFill/>
        </p:spPr>
        <p:txBody>
          <a:bodyPr wrap="square" rtlCol="0">
            <a:spAutoFit/>
          </a:bodyPr>
          <a:lstStyle/>
          <a:p>
            <a:endParaRPr lang="en-US" dirty="0" smtClean="0"/>
          </a:p>
          <a:p>
            <a:r>
              <a:rPr lang="en-US" dirty="0" smtClean="0"/>
              <a:t>David Harvey</a:t>
            </a:r>
          </a:p>
          <a:p>
            <a:r>
              <a:rPr lang="en-US" dirty="0" smtClean="0"/>
              <a:t>1935 -</a:t>
            </a:r>
            <a:endParaRPr lang="en-US" dirty="0"/>
          </a:p>
        </p:txBody>
      </p:sp>
      <p:pic>
        <p:nvPicPr>
          <p:cNvPr id="8" name="Picture 7" descr="Lefebvre_+197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1" y="2595598"/>
            <a:ext cx="2158999" cy="2311599"/>
          </a:xfrm>
          <a:prstGeom prst="rect">
            <a:avLst/>
          </a:prstGeom>
        </p:spPr>
      </p:pic>
      <p:sp>
        <p:nvSpPr>
          <p:cNvPr id="9" name="TextBox 8"/>
          <p:cNvSpPr txBox="1"/>
          <p:nvPr/>
        </p:nvSpPr>
        <p:spPr>
          <a:xfrm>
            <a:off x="2006600" y="5499100"/>
            <a:ext cx="1698715" cy="923330"/>
          </a:xfrm>
          <a:prstGeom prst="rect">
            <a:avLst/>
          </a:prstGeom>
          <a:noFill/>
        </p:spPr>
        <p:txBody>
          <a:bodyPr wrap="none" rtlCol="0">
            <a:spAutoFit/>
          </a:bodyPr>
          <a:lstStyle/>
          <a:p>
            <a:r>
              <a:rPr lang="en-US" dirty="0" smtClean="0"/>
              <a:t>Henri Lefebvre</a:t>
            </a:r>
          </a:p>
          <a:p>
            <a:r>
              <a:rPr lang="en-US" dirty="0" smtClean="0"/>
              <a:t>1901-1991</a:t>
            </a:r>
          </a:p>
          <a:p>
            <a:endParaRPr lang="en-US" dirty="0"/>
          </a:p>
        </p:txBody>
      </p:sp>
    </p:spTree>
    <p:extLst>
      <p:ext uri="{BB962C8B-B14F-4D97-AF65-F5344CB8AC3E}">
        <p14:creationId xmlns:p14="http://schemas.microsoft.com/office/powerpoint/2010/main" val="12474642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397000"/>
            <a:ext cx="6096000" cy="3683000"/>
          </a:xfrm>
        </p:spPr>
        <p:txBody>
          <a:bodyPr>
            <a:normAutofit fontScale="92500"/>
          </a:bodyPr>
          <a:lstStyle/>
          <a:p>
            <a:r>
              <a:rPr lang="it-IT" dirty="0" smtClean="0">
                <a:latin typeface="Abadi MT Condensed Light"/>
                <a:cs typeface="Abadi MT Condensed Light"/>
              </a:rPr>
              <a:t>Henry Lefebvre ha sottolineato come il controllo sullo spazio sia una fondamentale fonte di potere (</a:t>
            </a:r>
            <a:r>
              <a:rPr lang="it-IT" i="1" dirty="0" smtClean="0">
                <a:latin typeface="Abadi MT Condensed Light"/>
                <a:cs typeface="Abadi MT Condensed Light"/>
              </a:rPr>
              <a:t>La produzione dello spazio, </a:t>
            </a:r>
            <a:r>
              <a:rPr lang="it-IT" dirty="0" smtClean="0">
                <a:latin typeface="Abadi MT Condensed Light"/>
                <a:cs typeface="Abadi MT Condensed Light"/>
              </a:rPr>
              <a:t>1974).</a:t>
            </a:r>
          </a:p>
          <a:p>
            <a:endParaRPr lang="it-IT" dirty="0" smtClean="0">
              <a:latin typeface="Abadi MT Condensed Light"/>
              <a:cs typeface="Abadi MT Condensed Light"/>
            </a:endParaRPr>
          </a:p>
          <a:p>
            <a:r>
              <a:rPr lang="it-IT" dirty="0" smtClean="0">
                <a:latin typeface="Abadi MT Condensed Light"/>
                <a:cs typeface="Abadi MT Condensed Light"/>
              </a:rPr>
              <a:t>Qualche decennio più tardi, David Harvey: «Nelle economie monetarie in generale, e nelle economie capitalistiche in particolare, l’intreccio tra controllo del denaro, dello spazio e del tempo costituisce il fulcro del potere sociale che non possiamo forma permetterci di ignorare» [</a:t>
            </a:r>
            <a:r>
              <a:rPr lang="it-IT" i="1" dirty="0" smtClean="0">
                <a:latin typeface="Abadi MT Condensed Light"/>
                <a:cs typeface="Abadi MT Condensed Light"/>
              </a:rPr>
              <a:t>The </a:t>
            </a:r>
            <a:r>
              <a:rPr lang="it-IT" i="1" dirty="0" err="1" smtClean="0">
                <a:latin typeface="Abadi MT Condensed Light"/>
                <a:cs typeface="Abadi MT Condensed Light"/>
              </a:rPr>
              <a:t>condition</a:t>
            </a:r>
            <a:r>
              <a:rPr lang="it-IT" i="1" dirty="0" smtClean="0">
                <a:latin typeface="Abadi MT Condensed Light"/>
                <a:cs typeface="Abadi MT Condensed Light"/>
              </a:rPr>
              <a:t> of </a:t>
            </a:r>
            <a:r>
              <a:rPr lang="it-IT" i="1" dirty="0" err="1" smtClean="0">
                <a:latin typeface="Abadi MT Condensed Light"/>
                <a:cs typeface="Abadi MT Condensed Light"/>
              </a:rPr>
              <a:t>postmodernity</a:t>
            </a:r>
            <a:r>
              <a:rPr lang="it-IT" i="1" dirty="0" smtClean="0">
                <a:latin typeface="Abadi MT Condensed Light"/>
                <a:cs typeface="Abadi MT Condensed Light"/>
              </a:rPr>
              <a:t>, </a:t>
            </a:r>
            <a:r>
              <a:rPr lang="it-IT" dirty="0" smtClean="0">
                <a:latin typeface="Abadi MT Condensed Light"/>
                <a:cs typeface="Abadi MT Condensed Light"/>
              </a:rPr>
              <a:t>1989]. </a:t>
            </a:r>
          </a:p>
          <a:p>
            <a:endParaRPr lang="it-IT" dirty="0" smtClean="0">
              <a:latin typeface="Abadi MT Condensed Light"/>
              <a:cs typeface="Abadi MT Condensed Light"/>
            </a:endParaRPr>
          </a:p>
          <a:p>
            <a:r>
              <a:rPr lang="it-IT" dirty="0" smtClean="0">
                <a:latin typeface="Abadi MT Condensed Light"/>
                <a:cs typeface="Abadi MT Condensed Light"/>
              </a:rPr>
              <a:t>In ogni società, chi ha la sovranità sul tempo e sullo spazio, esercita una qualche forma di potere. </a:t>
            </a:r>
          </a:p>
          <a:p>
            <a:endParaRPr lang="en-US" dirty="0"/>
          </a:p>
        </p:txBody>
      </p:sp>
      <p:sp>
        <p:nvSpPr>
          <p:cNvPr id="6" name="TextBox 5"/>
          <p:cNvSpPr txBox="1"/>
          <p:nvPr/>
        </p:nvSpPr>
        <p:spPr>
          <a:xfrm>
            <a:off x="2362200" y="406400"/>
            <a:ext cx="4773187" cy="523220"/>
          </a:xfrm>
          <a:prstGeom prst="rect">
            <a:avLst/>
          </a:prstGeom>
          <a:noFill/>
        </p:spPr>
        <p:txBody>
          <a:bodyPr wrap="none" rtlCol="0">
            <a:spAutoFit/>
          </a:bodyPr>
          <a:lstStyle/>
          <a:p>
            <a:r>
              <a:rPr lang="it-IT" sz="2800" b="1" dirty="0">
                <a:latin typeface="Abadi MT Condensed Light"/>
                <a:cs typeface="Abadi MT Condensed Light"/>
              </a:rPr>
              <a:t>Tempo, spazio e potere: alcune analisi</a:t>
            </a:r>
            <a:endParaRPr lang="en-US" sz="2800" dirty="0"/>
          </a:p>
        </p:txBody>
      </p:sp>
    </p:spTree>
    <p:extLst>
      <p:ext uri="{BB962C8B-B14F-4D97-AF65-F5344CB8AC3E}">
        <p14:creationId xmlns:p14="http://schemas.microsoft.com/office/powerpoint/2010/main" val="36252776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09700"/>
            <a:ext cx="8229600" cy="4813300"/>
          </a:xfrm>
        </p:spPr>
        <p:txBody>
          <a:bodyPr>
            <a:normAutofit/>
          </a:bodyPr>
          <a:lstStyle/>
          <a:p>
            <a:pPr marL="0" indent="0" algn="just">
              <a:buNone/>
            </a:pPr>
            <a:endParaRPr lang="it-IT" sz="2400" dirty="0" smtClean="0">
              <a:latin typeface="Abadi MT Condensed Light"/>
              <a:cs typeface="Abadi MT Condensed Light"/>
            </a:endParaRPr>
          </a:p>
          <a:p>
            <a:pPr marL="0" indent="0" algn="just">
              <a:buNone/>
            </a:pPr>
            <a:endParaRPr lang="it-IT" sz="2400" dirty="0" smtClean="0">
              <a:latin typeface="Abadi MT Condensed Light"/>
              <a:cs typeface="Abadi MT Condensed Light"/>
            </a:endParaRPr>
          </a:p>
          <a:p>
            <a:pPr marL="0" indent="0" algn="just">
              <a:buNone/>
            </a:pPr>
            <a:endParaRPr lang="it-IT" sz="2400" dirty="0">
              <a:latin typeface="Abadi MT Condensed Light"/>
              <a:cs typeface="Abadi MT Condensed Light"/>
            </a:endParaRPr>
          </a:p>
          <a:p>
            <a:pPr marL="0" indent="0" algn="just">
              <a:buNone/>
            </a:pPr>
            <a:endParaRPr lang="it-IT" sz="2400" dirty="0" smtClean="0">
              <a:latin typeface="Abadi MT Condensed Light"/>
              <a:cs typeface="Abadi MT Condensed Light"/>
            </a:endParaRPr>
          </a:p>
          <a:p>
            <a:pPr marL="0" indent="0" algn="just">
              <a:buNone/>
            </a:pPr>
            <a:r>
              <a:rPr lang="it-IT" sz="2400" dirty="0" smtClean="0">
                <a:latin typeface="Abadi MT Condensed Light"/>
                <a:cs typeface="Abadi MT Condensed Light"/>
              </a:rPr>
              <a:t>Che cos’è il tempo? Qual è la sua natura? </a:t>
            </a:r>
          </a:p>
          <a:p>
            <a:pPr marL="0" indent="0" algn="just">
              <a:buNone/>
            </a:pPr>
            <a:r>
              <a:rPr lang="it-IT" sz="2400" dirty="0" smtClean="0">
                <a:latin typeface="Abadi MT Condensed Light"/>
                <a:cs typeface="Abadi MT Condensed Light"/>
              </a:rPr>
              <a:t>Il tempo, non è</a:t>
            </a:r>
            <a:r>
              <a:rPr lang="it-IT" sz="2400" dirty="0">
                <a:latin typeface="Abadi MT Condensed Light"/>
                <a:cs typeface="Abadi MT Condensed Light"/>
              </a:rPr>
              <a:t> </a:t>
            </a:r>
            <a:r>
              <a:rPr lang="it-IT" sz="2400" dirty="0" smtClean="0">
                <a:latin typeface="Abadi MT Condensed Light"/>
                <a:cs typeface="Abadi MT Condensed Light"/>
              </a:rPr>
              <a:t>qualcosa di oggettivo, di esterno a noi. </a:t>
            </a:r>
          </a:p>
          <a:p>
            <a:pPr marL="0" indent="0" algn="just">
              <a:buNone/>
            </a:pPr>
            <a:r>
              <a:rPr lang="it-IT" sz="2400" dirty="0" smtClean="0">
                <a:latin typeface="Abadi MT Condensed Light"/>
                <a:cs typeface="Abadi MT Condensed Light"/>
              </a:rPr>
              <a:t>Piuttosto, è «una conquista dell’uomo che può essere compresa in connessione con alcuni processi dello sviluppo sociale» (</a:t>
            </a:r>
            <a:r>
              <a:rPr lang="it-IT" sz="2400" i="1" dirty="0" smtClean="0">
                <a:latin typeface="Abadi MT Condensed Light"/>
                <a:cs typeface="Abadi MT Condensed Light"/>
              </a:rPr>
              <a:t>Saggio sul tempo</a:t>
            </a:r>
            <a:r>
              <a:rPr lang="it-IT" sz="2400" dirty="0" smtClean="0">
                <a:latin typeface="Abadi MT Condensed Light"/>
                <a:cs typeface="Abadi MT Condensed Light"/>
              </a:rPr>
              <a:t>, 1993).</a:t>
            </a:r>
          </a:p>
          <a:p>
            <a:pPr algn="just"/>
            <a:endParaRPr lang="it-IT" sz="2100" dirty="0" smtClean="0">
              <a:latin typeface="Abadi MT Condensed Light"/>
              <a:cs typeface="Abadi MT Condensed Light"/>
            </a:endParaRPr>
          </a:p>
          <a:p>
            <a:pPr lvl="3" algn="just"/>
            <a:r>
              <a:rPr lang="it-IT" sz="1400" b="1" dirty="0" smtClean="0">
                <a:latin typeface="Abadi MT Condensed Light"/>
                <a:cs typeface="Abadi MT Condensed Light"/>
              </a:rPr>
              <a:t>Norbert Elias (1897-1990)</a:t>
            </a:r>
          </a:p>
          <a:p>
            <a:pPr algn="just"/>
            <a:endParaRPr lang="it-IT" sz="2100" dirty="0" smtClean="0">
              <a:latin typeface="Abadi MT Condensed Light"/>
              <a:cs typeface="Abadi MT Condensed Light"/>
            </a:endParaRPr>
          </a:p>
          <a:p>
            <a:pPr algn="just"/>
            <a:endParaRPr lang="it-IT" sz="2100" dirty="0" smtClean="0">
              <a:latin typeface="Abadi MT Condensed Light"/>
              <a:cs typeface="Abadi MT Condensed Light"/>
            </a:endParaRPr>
          </a:p>
          <a:p>
            <a:pPr algn="just"/>
            <a:endParaRPr lang="it-IT" sz="2100" dirty="0" smtClean="0">
              <a:latin typeface="Abadi MT Condensed Light"/>
              <a:cs typeface="Abadi MT Condensed Light"/>
            </a:endParaRPr>
          </a:p>
          <a:p>
            <a:pPr algn="just"/>
            <a:endParaRPr lang="it-IT" sz="2100" dirty="0" smtClean="0">
              <a:latin typeface="Abadi MT Condensed Light"/>
              <a:cs typeface="Abadi MT Condensed Light"/>
            </a:endParaRPr>
          </a:p>
          <a:p>
            <a:pPr algn="just"/>
            <a:endParaRPr lang="it-IT" sz="2100" dirty="0" smtClean="0">
              <a:latin typeface="Abadi MT Condensed Light"/>
              <a:cs typeface="Abadi MT Condensed Light"/>
            </a:endParaRPr>
          </a:p>
          <a:p>
            <a:pPr algn="just"/>
            <a:endParaRPr lang="it-IT" sz="2100" dirty="0" smtClean="0">
              <a:latin typeface="Abadi MT Condensed Light"/>
              <a:cs typeface="Abadi MT Condensed Light"/>
            </a:endParaRPr>
          </a:p>
          <a:p>
            <a:endParaRPr lang="it-IT" dirty="0">
              <a:latin typeface="Abadi MT Condensed Light"/>
              <a:cs typeface="Abadi MT Condensed Light"/>
            </a:endParaRPr>
          </a:p>
        </p:txBody>
      </p:sp>
      <p:sp>
        <p:nvSpPr>
          <p:cNvPr id="2" name="Title 1"/>
          <p:cNvSpPr>
            <a:spLocks noGrp="1"/>
          </p:cNvSpPr>
          <p:nvPr>
            <p:ph type="title"/>
          </p:nvPr>
        </p:nvSpPr>
        <p:spPr>
          <a:xfrm>
            <a:off x="457200" y="533400"/>
            <a:ext cx="8229600" cy="1066800"/>
          </a:xfrm>
        </p:spPr>
        <p:txBody>
          <a:bodyPr>
            <a:normAutofit/>
          </a:bodyPr>
          <a:lstStyle/>
          <a:p>
            <a:pPr algn="ctr"/>
            <a:r>
              <a:rPr lang="it-IT" sz="2800" b="1" dirty="0" smtClean="0">
                <a:solidFill>
                  <a:schemeClr val="tx2"/>
                </a:solidFill>
                <a:latin typeface="Abadi MT Condensed Light"/>
                <a:cs typeface="Abadi MT Condensed Light"/>
              </a:rPr>
              <a:t> </a:t>
            </a:r>
            <a:r>
              <a:rPr lang="it-IT" sz="3200" b="1" dirty="0" smtClean="0">
                <a:solidFill>
                  <a:schemeClr val="tx2"/>
                </a:solidFill>
                <a:latin typeface="Abadi MT Condensed Light"/>
                <a:cs typeface="Abadi MT Condensed Light"/>
              </a:rPr>
              <a:t>Qualche riflessione preliminare sul concetto di tempo</a:t>
            </a:r>
            <a:endParaRPr lang="it-IT" sz="3200" b="1" dirty="0">
              <a:solidFill>
                <a:schemeClr val="tx2"/>
              </a:solidFill>
              <a:latin typeface="Abadi MT Condensed Light"/>
              <a:cs typeface="Abadi MT Condensed Light"/>
            </a:endParaRPr>
          </a:p>
        </p:txBody>
      </p:sp>
      <p:pic>
        <p:nvPicPr>
          <p:cNvPr id="6" name="Picture 5" descr="Eli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035425"/>
            <a:ext cx="3048000" cy="2038350"/>
          </a:xfrm>
          <a:prstGeom prst="rect">
            <a:avLst/>
          </a:prstGeom>
        </p:spPr>
      </p:pic>
    </p:spTree>
    <p:extLst>
      <p:ext uri="{BB962C8B-B14F-4D97-AF65-F5344CB8AC3E}">
        <p14:creationId xmlns:p14="http://schemas.microsoft.com/office/powerpoint/2010/main" val="26203860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828800"/>
            <a:ext cx="8229600" cy="4297363"/>
          </a:xfrm>
        </p:spPr>
        <p:txBody>
          <a:bodyPr>
            <a:normAutofit/>
          </a:bodyPr>
          <a:lstStyle/>
          <a:p>
            <a:pPr marL="457200" lvl="1" indent="0" algn="just">
              <a:buNone/>
            </a:pPr>
            <a:r>
              <a:rPr lang="it-IT" dirty="0" smtClean="0"/>
              <a:t>-    G. </a:t>
            </a:r>
            <a:r>
              <a:rPr lang="it-IT" dirty="0" err="1" smtClean="0"/>
              <a:t>Simmel</a:t>
            </a:r>
            <a:r>
              <a:rPr lang="it-IT" dirty="0" smtClean="0"/>
              <a:t> (</a:t>
            </a:r>
            <a:r>
              <a:rPr lang="it-IT" i="1" dirty="0" smtClean="0"/>
              <a:t>Le metropoli e la vita dello spirito</a:t>
            </a:r>
            <a:r>
              <a:rPr lang="it-IT" dirty="0" smtClean="0"/>
              <a:t>)</a:t>
            </a:r>
          </a:p>
          <a:p>
            <a:pPr marL="457200" lvl="1" indent="0" algn="just">
              <a:buNone/>
            </a:pPr>
            <a:endParaRPr lang="it-IT" dirty="0" smtClean="0"/>
          </a:p>
          <a:p>
            <a:pPr marL="800100" lvl="1" indent="-342900" algn="just">
              <a:buFontTx/>
              <a:buChar char="-"/>
            </a:pPr>
            <a:r>
              <a:rPr lang="it-IT" dirty="0" smtClean="0"/>
              <a:t>E. Durkheim (</a:t>
            </a:r>
            <a:r>
              <a:rPr lang="it-IT" i="1" dirty="0" smtClean="0"/>
              <a:t>Le forme elementari della vita   religiosa</a:t>
            </a:r>
            <a:r>
              <a:rPr lang="it-IT" dirty="0" smtClean="0"/>
              <a:t>) </a:t>
            </a:r>
          </a:p>
          <a:p>
            <a:pPr marL="800100" lvl="1" indent="-342900" algn="just">
              <a:buFontTx/>
              <a:buChar char="-"/>
            </a:pPr>
            <a:endParaRPr lang="it-IT" dirty="0"/>
          </a:p>
          <a:p>
            <a:pPr marL="800100" lvl="1" indent="-342900" algn="just">
              <a:buFontTx/>
              <a:buChar char="-"/>
            </a:pPr>
            <a:r>
              <a:rPr lang="it-IT" dirty="0" err="1" smtClean="0"/>
              <a:t>W</a:t>
            </a:r>
            <a:r>
              <a:rPr lang="it-IT" dirty="0" smtClean="0"/>
              <a:t>. </a:t>
            </a:r>
            <a:r>
              <a:rPr lang="it-IT" dirty="0" err="1" smtClean="0"/>
              <a:t>Sombart</a:t>
            </a:r>
            <a:r>
              <a:rPr lang="it-IT" dirty="0" smtClean="0"/>
              <a:t> (</a:t>
            </a:r>
            <a:r>
              <a:rPr lang="it-IT" i="1" dirty="0" smtClean="0"/>
              <a:t>Il borghese</a:t>
            </a:r>
            <a:r>
              <a:rPr lang="it-IT" dirty="0" smtClean="0"/>
              <a:t>)</a:t>
            </a:r>
          </a:p>
          <a:p>
            <a:pPr marL="800100" lvl="1" indent="-342900" algn="just">
              <a:buFontTx/>
              <a:buChar char="-"/>
            </a:pPr>
            <a:endParaRPr lang="it-IT" dirty="0" smtClean="0"/>
          </a:p>
          <a:p>
            <a:pPr marL="457200" lvl="1" indent="0" algn="just">
              <a:buNone/>
            </a:pPr>
            <a:r>
              <a:rPr lang="it-IT" dirty="0" smtClean="0"/>
              <a:t>-    M. Weber (</a:t>
            </a:r>
            <a:r>
              <a:rPr lang="it-IT" i="1" dirty="0" smtClean="0"/>
              <a:t>L’etica protestante e lo spirito del capitalismo</a:t>
            </a:r>
            <a:r>
              <a:rPr lang="it-IT" dirty="0" smtClean="0"/>
              <a:t>)</a:t>
            </a:r>
          </a:p>
          <a:p>
            <a:pPr marL="457200" lvl="1" indent="0" algn="just">
              <a:buNone/>
            </a:pPr>
            <a:endParaRPr lang="it-IT" dirty="0"/>
          </a:p>
        </p:txBody>
      </p:sp>
      <p:sp>
        <p:nvSpPr>
          <p:cNvPr id="5" name="Title 4"/>
          <p:cNvSpPr>
            <a:spLocks noGrp="1"/>
          </p:cNvSpPr>
          <p:nvPr>
            <p:ph type="title"/>
          </p:nvPr>
        </p:nvSpPr>
        <p:spPr>
          <a:xfrm>
            <a:off x="457200" y="274638"/>
            <a:ext cx="8229600" cy="1477962"/>
          </a:xfrm>
        </p:spPr>
        <p:txBody>
          <a:bodyPr>
            <a:noAutofit/>
          </a:bodyPr>
          <a:lstStyle/>
          <a:p>
            <a:r>
              <a:rPr lang="it-IT" sz="3600" dirty="0">
                <a:latin typeface="Abadi MT Condensed Light"/>
                <a:cs typeface="Abadi MT Condensed Light"/>
              </a:rPr>
              <a:t/>
            </a:r>
            <a:br>
              <a:rPr lang="it-IT" sz="3600" dirty="0">
                <a:latin typeface="Abadi MT Condensed Light"/>
                <a:cs typeface="Abadi MT Condensed Light"/>
              </a:rPr>
            </a:br>
            <a:r>
              <a:rPr lang="it-IT" sz="3600" dirty="0" smtClean="0">
                <a:latin typeface="Abadi MT Condensed Light"/>
                <a:cs typeface="Abadi MT Condensed Light"/>
              </a:rPr>
              <a:t>La sociologia scopre </a:t>
            </a:r>
            <a:r>
              <a:rPr lang="it-IT" sz="3600" dirty="0">
                <a:latin typeface="Abadi MT Condensed Light"/>
                <a:cs typeface="Abadi MT Condensed Light"/>
              </a:rPr>
              <a:t>la dimensione sociale del tempo. </a:t>
            </a:r>
            <a:br>
              <a:rPr lang="it-IT" sz="3600" dirty="0">
                <a:latin typeface="Abadi MT Condensed Light"/>
                <a:cs typeface="Abadi MT Condensed Light"/>
              </a:rPr>
            </a:br>
            <a:endParaRPr lang="en-US" sz="3600" dirty="0">
              <a:latin typeface="Abadi MT Condensed Light"/>
              <a:cs typeface="Abadi MT Condensed Light"/>
            </a:endParaRPr>
          </a:p>
        </p:txBody>
      </p:sp>
    </p:spTree>
    <p:extLst>
      <p:ext uri="{BB962C8B-B14F-4D97-AF65-F5344CB8AC3E}">
        <p14:creationId xmlns:p14="http://schemas.microsoft.com/office/powerpoint/2010/main" val="770232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UBERT.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401" y="178881"/>
            <a:ext cx="1758956" cy="2806424"/>
          </a:xfrm>
          <a:prstGeom prst="rect">
            <a:avLst/>
          </a:prstGeom>
        </p:spPr>
      </p:pic>
      <p:pic>
        <p:nvPicPr>
          <p:cNvPr id="8" name="Picture 7" descr="DURKHEIM FORME ELEMENTARI.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7038" y="191872"/>
            <a:ext cx="1875882" cy="2793433"/>
          </a:xfrm>
          <a:prstGeom prst="rect">
            <a:avLst/>
          </a:prstGeom>
        </p:spPr>
      </p:pic>
      <p:pic>
        <p:nvPicPr>
          <p:cNvPr id="9" name="Picture 8" descr="IL BORGHESE.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100" y="3354637"/>
            <a:ext cx="1874111" cy="3007048"/>
          </a:xfrm>
          <a:prstGeom prst="rect">
            <a:avLst/>
          </a:prstGeom>
        </p:spPr>
      </p:pic>
      <p:pic>
        <p:nvPicPr>
          <p:cNvPr id="11" name="Picture 10" descr="SIMMEL METROPOLI.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701" y="178881"/>
            <a:ext cx="1835397" cy="2793434"/>
          </a:xfrm>
          <a:prstGeom prst="rect">
            <a:avLst/>
          </a:prstGeom>
        </p:spPr>
      </p:pic>
      <p:pic>
        <p:nvPicPr>
          <p:cNvPr id="12" name="Picture 11" descr="WEBER ETICA.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8604" y="3354637"/>
            <a:ext cx="2263993" cy="3007047"/>
          </a:xfrm>
          <a:prstGeom prst="rect">
            <a:avLst/>
          </a:prstGeom>
        </p:spPr>
      </p:pic>
      <p:sp>
        <p:nvSpPr>
          <p:cNvPr id="2" name="TextBox 1"/>
          <p:cNvSpPr txBox="1"/>
          <p:nvPr/>
        </p:nvSpPr>
        <p:spPr>
          <a:xfrm>
            <a:off x="1012701" y="2972315"/>
            <a:ext cx="1104096" cy="307777"/>
          </a:xfrm>
          <a:prstGeom prst="rect">
            <a:avLst/>
          </a:prstGeom>
          <a:noFill/>
        </p:spPr>
        <p:txBody>
          <a:bodyPr wrap="square" rtlCol="0">
            <a:spAutoFit/>
          </a:bodyPr>
          <a:lstStyle/>
          <a:p>
            <a:r>
              <a:rPr lang="en-US" sz="1400" b="1" dirty="0" smtClean="0"/>
              <a:t>1903</a:t>
            </a:r>
            <a:endParaRPr lang="en-US" sz="1400" b="1" dirty="0"/>
          </a:p>
        </p:txBody>
      </p:sp>
      <p:sp>
        <p:nvSpPr>
          <p:cNvPr id="4" name="TextBox 3"/>
          <p:cNvSpPr txBox="1"/>
          <p:nvPr/>
        </p:nvSpPr>
        <p:spPr>
          <a:xfrm>
            <a:off x="3708401" y="2972315"/>
            <a:ext cx="959690" cy="307777"/>
          </a:xfrm>
          <a:prstGeom prst="rect">
            <a:avLst/>
          </a:prstGeom>
          <a:noFill/>
        </p:spPr>
        <p:txBody>
          <a:bodyPr wrap="square" rtlCol="0">
            <a:spAutoFit/>
          </a:bodyPr>
          <a:lstStyle/>
          <a:p>
            <a:r>
              <a:rPr lang="en-US" sz="1400" b="1" dirty="0" smtClean="0"/>
              <a:t>1909</a:t>
            </a:r>
            <a:endParaRPr lang="en-US" sz="1400" b="1" dirty="0"/>
          </a:p>
        </p:txBody>
      </p:sp>
      <p:sp>
        <p:nvSpPr>
          <p:cNvPr id="6" name="TextBox 5"/>
          <p:cNvSpPr txBox="1"/>
          <p:nvPr/>
        </p:nvSpPr>
        <p:spPr>
          <a:xfrm>
            <a:off x="6437038" y="2985305"/>
            <a:ext cx="904900" cy="307777"/>
          </a:xfrm>
          <a:prstGeom prst="rect">
            <a:avLst/>
          </a:prstGeom>
          <a:noFill/>
        </p:spPr>
        <p:txBody>
          <a:bodyPr wrap="square" rtlCol="0">
            <a:spAutoFit/>
          </a:bodyPr>
          <a:lstStyle/>
          <a:p>
            <a:r>
              <a:rPr lang="en-US" sz="1400" b="1" dirty="0" smtClean="0"/>
              <a:t>1912</a:t>
            </a:r>
            <a:endParaRPr lang="en-US" sz="1400" b="1" dirty="0"/>
          </a:p>
        </p:txBody>
      </p:sp>
      <p:sp>
        <p:nvSpPr>
          <p:cNvPr id="10" name="TextBox 9"/>
          <p:cNvSpPr txBox="1"/>
          <p:nvPr/>
        </p:nvSpPr>
        <p:spPr>
          <a:xfrm>
            <a:off x="1628604" y="6361685"/>
            <a:ext cx="822423" cy="307777"/>
          </a:xfrm>
          <a:prstGeom prst="rect">
            <a:avLst/>
          </a:prstGeom>
          <a:noFill/>
        </p:spPr>
        <p:txBody>
          <a:bodyPr wrap="square" rtlCol="0">
            <a:spAutoFit/>
          </a:bodyPr>
          <a:lstStyle/>
          <a:p>
            <a:r>
              <a:rPr lang="en-US" sz="1400" b="1" dirty="0" smtClean="0"/>
              <a:t>1912</a:t>
            </a:r>
            <a:endParaRPr lang="en-US" sz="1400" b="1" dirty="0"/>
          </a:p>
        </p:txBody>
      </p:sp>
      <p:sp>
        <p:nvSpPr>
          <p:cNvPr id="13" name="TextBox 12"/>
          <p:cNvSpPr txBox="1"/>
          <p:nvPr/>
        </p:nvSpPr>
        <p:spPr>
          <a:xfrm>
            <a:off x="4991099" y="6361685"/>
            <a:ext cx="880223" cy="307777"/>
          </a:xfrm>
          <a:prstGeom prst="rect">
            <a:avLst/>
          </a:prstGeom>
          <a:noFill/>
        </p:spPr>
        <p:txBody>
          <a:bodyPr wrap="square" rtlCol="0">
            <a:spAutoFit/>
          </a:bodyPr>
          <a:lstStyle/>
          <a:p>
            <a:r>
              <a:rPr lang="en-US" sz="1400" b="1" dirty="0" smtClean="0"/>
              <a:t>1913</a:t>
            </a:r>
            <a:endParaRPr lang="en-US" sz="1400" b="1" dirty="0"/>
          </a:p>
        </p:txBody>
      </p:sp>
    </p:spTree>
    <p:extLst>
      <p:ext uri="{BB962C8B-B14F-4D97-AF65-F5344CB8AC3E}">
        <p14:creationId xmlns:p14="http://schemas.microsoft.com/office/powerpoint/2010/main" val="35302823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6200" y="1384300"/>
            <a:ext cx="5149592" cy="369332"/>
          </a:xfrm>
          <a:prstGeom prst="rect">
            <a:avLst/>
          </a:prstGeom>
          <a:noFill/>
        </p:spPr>
        <p:txBody>
          <a:bodyPr wrap="none" rtlCol="0">
            <a:spAutoFit/>
          </a:bodyPr>
          <a:lstStyle/>
          <a:p>
            <a:r>
              <a:rPr lang="en-US" dirty="0" smtClean="0"/>
              <a:t>L’APPORTO DELLA SOCIOLOGIA CLASSICA :</a:t>
            </a:r>
            <a:endParaRPr lang="en-US" dirty="0"/>
          </a:p>
        </p:txBody>
      </p:sp>
      <p:sp>
        <p:nvSpPr>
          <p:cNvPr id="4" name="TextBox 3"/>
          <p:cNvSpPr txBox="1"/>
          <p:nvPr/>
        </p:nvSpPr>
        <p:spPr>
          <a:xfrm>
            <a:off x="114300" y="2171700"/>
            <a:ext cx="10109518" cy="2031325"/>
          </a:xfrm>
          <a:prstGeom prst="rect">
            <a:avLst/>
          </a:prstGeom>
          <a:noFill/>
        </p:spPr>
        <p:txBody>
          <a:bodyPr wrap="square" rtlCol="0">
            <a:spAutoFit/>
          </a:bodyPr>
          <a:lstStyle/>
          <a:p>
            <a:pPr marL="742950" lvl="1" indent="-285750">
              <a:buFontTx/>
              <a:buChar char="•"/>
            </a:pPr>
            <a:r>
              <a:rPr lang="it-IT" dirty="0" smtClean="0"/>
              <a:t>Tempo e spazio come costrutti sociali</a:t>
            </a:r>
          </a:p>
          <a:p>
            <a:pPr marL="742950" lvl="1" indent="-285750">
              <a:buFontTx/>
              <a:buChar char="•"/>
            </a:pPr>
            <a:endParaRPr lang="it-IT" dirty="0" smtClean="0"/>
          </a:p>
          <a:p>
            <a:pPr marL="742950" lvl="1" indent="-285750">
              <a:buFontTx/>
              <a:buChar char="•"/>
            </a:pPr>
            <a:r>
              <a:rPr lang="it-IT" dirty="0" smtClean="0"/>
              <a:t>La concezione del tempo in una data società  è strettamente legata ai ritmi sociali</a:t>
            </a:r>
          </a:p>
          <a:p>
            <a:pPr marL="742950" lvl="1" indent="-285750">
              <a:buFontTx/>
              <a:buChar char="•"/>
            </a:pPr>
            <a:endParaRPr lang="it-IT" dirty="0" smtClean="0"/>
          </a:p>
          <a:p>
            <a:pPr marL="742950" lvl="1" indent="-285750">
              <a:buFontTx/>
              <a:buChar char="•"/>
            </a:pPr>
            <a:r>
              <a:rPr lang="it-IT" dirty="0" smtClean="0"/>
              <a:t> Carattere normativo del tempo</a:t>
            </a:r>
          </a:p>
          <a:p>
            <a:pPr marL="742950" lvl="1" indent="-285750">
              <a:buFontTx/>
              <a:buChar char="•"/>
            </a:pPr>
            <a:endParaRPr lang="it-IT" dirty="0" smtClean="0"/>
          </a:p>
          <a:p>
            <a:pPr marL="342900" indent="-342900">
              <a:buFont typeface="Arial"/>
              <a:buChar char="•"/>
            </a:pPr>
            <a:endParaRPr lang="en-US" dirty="0"/>
          </a:p>
        </p:txBody>
      </p:sp>
    </p:spTree>
    <p:extLst>
      <p:ext uri="{BB962C8B-B14F-4D97-AF65-F5344CB8AC3E}">
        <p14:creationId xmlns:p14="http://schemas.microsoft.com/office/powerpoint/2010/main" val="68960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18199" y="2565400"/>
            <a:ext cx="3225800" cy="646331"/>
          </a:xfrm>
          <a:prstGeom prst="rect">
            <a:avLst/>
          </a:prstGeom>
        </p:spPr>
        <p:txBody>
          <a:bodyPr wrap="square">
            <a:spAutoFit/>
          </a:bodyPr>
          <a:lstStyle/>
          <a:p>
            <a:endParaRPr lang="en-US" dirty="0">
              <a:latin typeface="Apple Symbols"/>
              <a:cs typeface="Apple Symbols"/>
            </a:endParaRPr>
          </a:p>
          <a:p>
            <a:endParaRPr lang="en-US" dirty="0"/>
          </a:p>
        </p:txBody>
      </p:sp>
      <p:pic>
        <p:nvPicPr>
          <p:cNvPr id="14" name="Picture 13" descr="SOCIAL TI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809" y="1677328"/>
            <a:ext cx="2975686" cy="4391148"/>
          </a:xfrm>
          <a:prstGeom prst="rect">
            <a:avLst/>
          </a:prstGeom>
        </p:spPr>
      </p:pic>
      <p:sp>
        <p:nvSpPr>
          <p:cNvPr id="9" name="TextBox 8"/>
          <p:cNvSpPr txBox="1"/>
          <p:nvPr/>
        </p:nvSpPr>
        <p:spPr>
          <a:xfrm>
            <a:off x="4968899" y="4923835"/>
            <a:ext cx="949300" cy="307777"/>
          </a:xfrm>
          <a:prstGeom prst="rect">
            <a:avLst/>
          </a:prstGeom>
          <a:noFill/>
        </p:spPr>
        <p:txBody>
          <a:bodyPr wrap="square" rtlCol="0">
            <a:spAutoFit/>
          </a:bodyPr>
          <a:lstStyle/>
          <a:p>
            <a:r>
              <a:rPr lang="en-US" sz="1400" b="1" dirty="0" smtClean="0"/>
              <a:t>1937</a:t>
            </a:r>
            <a:endParaRPr lang="en-US" sz="1400" b="1" dirty="0"/>
          </a:p>
        </p:txBody>
      </p:sp>
      <p:sp>
        <p:nvSpPr>
          <p:cNvPr id="2" name="TextBox 1"/>
          <p:cNvSpPr txBox="1"/>
          <p:nvPr/>
        </p:nvSpPr>
        <p:spPr>
          <a:xfrm>
            <a:off x="486214" y="749300"/>
            <a:ext cx="8421796" cy="923330"/>
          </a:xfrm>
          <a:prstGeom prst="rect">
            <a:avLst/>
          </a:prstGeom>
          <a:noFill/>
        </p:spPr>
        <p:txBody>
          <a:bodyPr wrap="square" rtlCol="0">
            <a:spAutoFit/>
          </a:bodyPr>
          <a:lstStyle/>
          <a:p>
            <a:r>
              <a:rPr lang="en-US" dirty="0" smtClean="0">
                <a:solidFill>
                  <a:schemeClr val="tx2"/>
                </a:solidFill>
              </a:rPr>
              <a:t> </a:t>
            </a:r>
            <a:r>
              <a:rPr lang="en-US" dirty="0" smtClean="0"/>
              <a:t>NEGLI ANNI TRENA (1937), </a:t>
            </a:r>
            <a:r>
              <a:rPr lang="en-US" dirty="0"/>
              <a:t>MERTON E SOROKIN </a:t>
            </a:r>
          </a:p>
          <a:p>
            <a:r>
              <a:rPr lang="en-US" dirty="0"/>
              <a:t>APRONO UN NUOVO </a:t>
            </a:r>
            <a:r>
              <a:rPr lang="en-US" dirty="0" smtClean="0"/>
              <a:t>SPECIFICO CAMPO </a:t>
            </a:r>
            <a:r>
              <a:rPr lang="en-US" dirty="0"/>
              <a:t>DI </a:t>
            </a:r>
            <a:r>
              <a:rPr lang="en-US" dirty="0" smtClean="0"/>
              <a:t>STUDI PER LE SCIENZE SOCIALI </a:t>
            </a:r>
            <a:r>
              <a:rPr lang="en-US" dirty="0"/>
              <a:t>: Il «TEMPO SOCIALE</a:t>
            </a:r>
            <a:r>
              <a:rPr lang="en-US" dirty="0" smtClean="0"/>
              <a:t>»</a:t>
            </a:r>
            <a:endParaRPr lang="en-US" dirty="0"/>
          </a:p>
        </p:txBody>
      </p:sp>
      <p:sp>
        <p:nvSpPr>
          <p:cNvPr id="3" name="TextBox 2"/>
          <p:cNvSpPr txBox="1"/>
          <p:nvPr/>
        </p:nvSpPr>
        <p:spPr>
          <a:xfrm>
            <a:off x="486214" y="2933700"/>
            <a:ext cx="4034986" cy="600164"/>
          </a:xfrm>
          <a:prstGeom prst="rect">
            <a:avLst/>
          </a:prstGeom>
          <a:noFill/>
        </p:spPr>
        <p:txBody>
          <a:bodyPr wrap="square" rtlCol="0">
            <a:spAutoFit/>
          </a:bodyPr>
          <a:lstStyle/>
          <a:p>
            <a:r>
              <a:rPr lang="en-US" sz="1100" dirty="0" smtClean="0"/>
              <a:t>LA NOZIONE DI «TEMPO SOCIALE» IMPLICA LA PREMINENZA DELLA DIMENSIONE QUALITATIVA SU QUELLA QUANTITATIVA E ASTRONOMICA. </a:t>
            </a:r>
            <a:endParaRPr lang="en-US" sz="1100" dirty="0"/>
          </a:p>
        </p:txBody>
      </p:sp>
    </p:spTree>
    <p:extLst>
      <p:ext uri="{BB962C8B-B14F-4D97-AF65-F5344CB8AC3E}">
        <p14:creationId xmlns:p14="http://schemas.microsoft.com/office/powerpoint/2010/main" val="39437139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l tempo e lo spazio nelle scienze sociali. Introduzion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Il tempo e lo spazio nelle scienze sociali. Introduzione.thmx</Template>
  <TotalTime>19903</TotalTime>
  <Words>1347</Words>
  <Application>Microsoft Macintosh PowerPoint</Application>
  <PresentationFormat>On-screen Show (4:3)</PresentationFormat>
  <Paragraphs>118</Paragraphs>
  <Slides>16</Slides>
  <Notes>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Il tempo e lo spazio nelle scienze sociali. Introduzione</vt:lpstr>
      <vt:lpstr>TEMPO &amp; SPAZIO NELLE  SCIENZE SOCIALI  Gabriella Paolucci  Corso di Sociologia Generale – 2019-2020</vt:lpstr>
      <vt:lpstr> Il tempo – e lo spazio – sono  costruzioni sociali</vt:lpstr>
      <vt:lpstr>Tempo, spazio e potere</vt:lpstr>
      <vt:lpstr>PowerPoint Presentation</vt:lpstr>
      <vt:lpstr> Qualche riflessione preliminare sul concetto di tempo</vt:lpstr>
      <vt:lpstr> La sociologia scopre la dimensione sociale del tempo.  </vt:lpstr>
      <vt:lpstr>PowerPoint Presentation</vt:lpstr>
      <vt:lpstr>PowerPoint Presentation</vt:lpstr>
      <vt:lpstr>PowerPoint Presentation</vt:lpstr>
      <vt:lpstr>PowerPoint Presentation</vt:lpstr>
      <vt:lpstr>La nascita dell’idea moderna di tempo</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Gabriella</dc:creator>
  <cp:lastModifiedBy>Gabriella</cp:lastModifiedBy>
  <cp:revision>224</cp:revision>
  <dcterms:created xsi:type="dcterms:W3CDTF">2019-09-23T09:52:23Z</dcterms:created>
  <dcterms:modified xsi:type="dcterms:W3CDTF">2020-04-14T12:36:21Z</dcterms:modified>
</cp:coreProperties>
</file>