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EABD8F-BFF4-4FDB-B4EB-EC0E03E0996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158118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1C50B3-6607-4925-B0BE-0DF3AD9FE13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558185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AE12BB-0B84-475D-993F-8CD5E3B248E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24074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AAFE4F-E0A1-409C-939A-8C3FDCA0AB2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282612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1AAD5F-BA30-422A-8EB3-9ABD8362AAF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552906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FAD7EA-0865-4D87-8BAB-E81DEBA3C68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834106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282081-5F4F-4C6F-B724-654D4C6AB83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95914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2DFA46-99A2-4FD7-BAFB-A5C4D728B2E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834135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644A2F-EF68-443F-929D-28288FF6BE9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998554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EDDC76-44DF-4A26-A171-549E456B674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946928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BC3198-CA72-4E4D-9460-3F83C4130B1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159593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85E0A306-EF1B-4FB3-9257-B50F801968D9}"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973927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6.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 y="0"/>
            <a:ext cx="7885113" cy="4956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339" name="Text Box 5"/>
          <p:cNvSpPr txBox="1">
            <a:spLocks noChangeArrowheads="1"/>
          </p:cNvSpPr>
          <p:nvPr/>
        </p:nvSpPr>
        <p:spPr bwMode="auto">
          <a:xfrm>
            <a:off x="0" y="5300663"/>
            <a:ext cx="9144000"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600" b="1">
                <a:solidFill>
                  <a:srgbClr val="000000"/>
                </a:solidFill>
              </a:rPr>
              <a:t>Regioni dell'amigdala messe in evidenza con differenti metodi colorazione. Nelle immagini in alto troviamo la colorazione di Nissl, sinistra, e la colorazione per l'acetilcolinesterasi utile per mettere in evidenza i differenti nuclei a destra. Nelle immagini sottostanti a sinistra abbiamo le connessioni tra l'amigdala laterale (LA), basale (B), accessorio basale (AB) e centrale (CE), l'immagine di destra sottolinea il fatto che ogni nucleo può essere suddiviso in sotto-nuclei. PIR sta per corteccia piriforme, e CPU caudato-putamen (LeDoux 2000).</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5277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1187450" y="188913"/>
            <a:ext cx="7272338" cy="6408737"/>
            <a:chOff x="839" y="391"/>
            <a:chExt cx="2608" cy="2260"/>
          </a:xfrm>
        </p:grpSpPr>
        <p:pic>
          <p:nvPicPr>
            <p:cNvPr id="15370" name="Picture 3" descr="Amygdala+_"/>
            <p:cNvPicPr>
              <a:picLocks noChangeAspect="1" noChangeArrowheads="1"/>
            </p:cNvPicPr>
            <p:nvPr/>
          </p:nvPicPr>
          <p:blipFill>
            <a:blip r:embed="rId4">
              <a:extLst>
                <a:ext uri="{28A0092B-C50C-407E-A947-70E740481C1C}">
                  <a14:useLocalDpi xmlns:a14="http://schemas.microsoft.com/office/drawing/2010/main" val="0"/>
                </a:ext>
              </a:extLst>
            </a:blip>
            <a:srcRect l="22057" t="16145" r="17110" b="13576"/>
            <a:stretch>
              <a:fillRect/>
            </a:stretch>
          </p:blipFill>
          <p:spPr bwMode="auto">
            <a:xfrm>
              <a:off x="839" y="391"/>
              <a:ext cx="2608" cy="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Line 4"/>
            <p:cNvSpPr>
              <a:spLocks noChangeShapeType="1"/>
            </p:cNvSpPr>
            <p:nvPr/>
          </p:nvSpPr>
          <p:spPr bwMode="auto">
            <a:xfrm flipH="1">
              <a:off x="2245" y="809"/>
              <a:ext cx="318" cy="58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5372" name="Line 5"/>
            <p:cNvSpPr>
              <a:spLocks noChangeShapeType="1"/>
            </p:cNvSpPr>
            <p:nvPr/>
          </p:nvSpPr>
          <p:spPr bwMode="auto">
            <a:xfrm flipH="1">
              <a:off x="2019" y="809"/>
              <a:ext cx="544" cy="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5373" name="Text Box 6"/>
            <p:cNvSpPr txBox="1">
              <a:spLocks noChangeArrowheads="1"/>
            </p:cNvSpPr>
            <p:nvPr/>
          </p:nvSpPr>
          <p:spPr bwMode="auto">
            <a:xfrm>
              <a:off x="2550" y="654"/>
              <a:ext cx="230" cy="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b="1">
                  <a:solidFill>
                    <a:srgbClr val="000000"/>
                  </a:solidFill>
                </a:rPr>
                <a:t>PFC</a:t>
              </a:r>
            </a:p>
          </p:txBody>
        </p:sp>
      </p:grpSp>
      <p:sp>
        <p:nvSpPr>
          <p:cNvPr id="15363" name="Rectangle 7"/>
          <p:cNvSpPr>
            <a:spLocks noChangeArrowheads="1"/>
          </p:cNvSpPr>
          <p:nvPr/>
        </p:nvSpPr>
        <p:spPr bwMode="auto">
          <a:xfrm>
            <a:off x="755650" y="3937000"/>
            <a:ext cx="2232025" cy="2924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5364" name="Text Box 9"/>
          <p:cNvSpPr txBox="1">
            <a:spLocks noChangeArrowheads="1"/>
          </p:cNvSpPr>
          <p:nvPr/>
        </p:nvSpPr>
        <p:spPr bwMode="auto">
          <a:xfrm>
            <a:off x="3276600" y="42211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A</a:t>
            </a:r>
          </a:p>
        </p:txBody>
      </p:sp>
      <p:sp>
        <p:nvSpPr>
          <p:cNvPr id="15365" name="Line 11"/>
          <p:cNvSpPr>
            <a:spLocks noChangeShapeType="1"/>
          </p:cNvSpPr>
          <p:nvPr/>
        </p:nvSpPr>
        <p:spPr bwMode="auto">
          <a:xfrm flipH="1">
            <a:off x="4067175" y="1844675"/>
            <a:ext cx="865188" cy="2889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5366" name="Line 12"/>
          <p:cNvSpPr>
            <a:spLocks noChangeShapeType="1"/>
          </p:cNvSpPr>
          <p:nvPr/>
        </p:nvSpPr>
        <p:spPr bwMode="auto">
          <a:xfrm flipH="1" flipV="1">
            <a:off x="5292725" y="1196975"/>
            <a:ext cx="719138"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5367" name="Rettangolo 1"/>
          <p:cNvSpPr>
            <a:spLocks noChangeArrowheads="1"/>
          </p:cNvSpPr>
          <p:nvPr/>
        </p:nvSpPr>
        <p:spPr bwMode="auto">
          <a:xfrm>
            <a:off x="2411413" y="5661025"/>
            <a:ext cx="2520950" cy="1196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5368" name="CasellaDiTesto 2"/>
          <p:cNvSpPr txBox="1">
            <a:spLocks noChangeArrowheads="1"/>
          </p:cNvSpPr>
          <p:nvPr/>
        </p:nvSpPr>
        <p:spPr bwMode="auto">
          <a:xfrm>
            <a:off x="6156325" y="521335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(freezing)</a:t>
            </a:r>
          </a:p>
        </p:txBody>
      </p:sp>
      <p:sp>
        <p:nvSpPr>
          <p:cNvPr id="4" name="Arco 3"/>
          <p:cNvSpPr/>
          <p:nvPr/>
        </p:nvSpPr>
        <p:spPr>
          <a:xfrm rot="16200000" flipH="1">
            <a:off x="2239169" y="1008857"/>
            <a:ext cx="4668837" cy="4324350"/>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it-IT">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8214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r="20868" b="68092"/>
          <a:stretch>
            <a:fillRect/>
          </a:stretch>
        </p:blipFill>
        <p:spPr bwMode="auto">
          <a:xfrm>
            <a:off x="0" y="0"/>
            <a:ext cx="9144000" cy="3241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ChangeArrowheads="1"/>
          </p:cNvSpPr>
          <p:nvPr/>
        </p:nvSpPr>
        <p:spPr bwMode="auto">
          <a:xfrm>
            <a:off x="5508625" y="0"/>
            <a:ext cx="3635375" cy="3789363"/>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3240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0" y="5400675"/>
            <a:ext cx="9144000"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4923" tIns="72462" rIns="144923" bIns="72462">
            <a:spAutoFit/>
          </a:bodyPr>
          <a:lstStyle>
            <a:lvl1pPr defTabSz="1449388" eaLnBrk="0" hangingPunct="0">
              <a:spcBef>
                <a:spcPct val="20000"/>
              </a:spcBef>
              <a:buChar char="•"/>
              <a:defRPr sz="3200">
                <a:solidFill>
                  <a:schemeClr val="tx1"/>
                </a:solidFill>
                <a:latin typeface="Arial" charset="0"/>
              </a:defRPr>
            </a:lvl1pPr>
            <a:lvl2pPr marL="742950" indent="-285750" defTabSz="1449388" eaLnBrk="0" hangingPunct="0">
              <a:spcBef>
                <a:spcPct val="20000"/>
              </a:spcBef>
              <a:buChar char="–"/>
              <a:defRPr sz="2800">
                <a:solidFill>
                  <a:schemeClr val="tx1"/>
                </a:solidFill>
                <a:latin typeface="Arial" charset="0"/>
              </a:defRPr>
            </a:lvl2pPr>
            <a:lvl3pPr marL="1143000" indent="-228600" defTabSz="1449388" eaLnBrk="0" hangingPunct="0">
              <a:spcBef>
                <a:spcPct val="20000"/>
              </a:spcBef>
              <a:buChar char="•"/>
              <a:defRPr sz="2400">
                <a:solidFill>
                  <a:schemeClr val="tx1"/>
                </a:solidFill>
                <a:latin typeface="Arial" charset="0"/>
              </a:defRPr>
            </a:lvl3pPr>
            <a:lvl4pPr marL="1600200" indent="-228600" defTabSz="1449388" eaLnBrk="0" hangingPunct="0">
              <a:spcBef>
                <a:spcPct val="20000"/>
              </a:spcBef>
              <a:buChar char="–"/>
              <a:defRPr sz="2000">
                <a:solidFill>
                  <a:schemeClr val="tx1"/>
                </a:solidFill>
                <a:latin typeface="Arial" charset="0"/>
              </a:defRPr>
            </a:lvl4pPr>
            <a:lvl5pPr marL="2057400" indent="-228600" defTabSz="1449388" eaLnBrk="0" hangingPunct="0">
              <a:spcBef>
                <a:spcPct val="20000"/>
              </a:spcBef>
              <a:buChar char="»"/>
              <a:defRPr sz="2000">
                <a:solidFill>
                  <a:schemeClr val="tx1"/>
                </a:solidFill>
                <a:latin typeface="Arial" charset="0"/>
              </a:defRPr>
            </a:lvl5pPr>
            <a:lvl6pPr marL="2514600" indent="-228600" defTabSz="1449388" eaLnBrk="0" fontAlgn="base" hangingPunct="0">
              <a:spcBef>
                <a:spcPct val="20000"/>
              </a:spcBef>
              <a:spcAft>
                <a:spcPct val="0"/>
              </a:spcAft>
              <a:buChar char="»"/>
              <a:defRPr sz="2000">
                <a:solidFill>
                  <a:schemeClr val="tx1"/>
                </a:solidFill>
                <a:latin typeface="Arial" charset="0"/>
              </a:defRPr>
            </a:lvl6pPr>
            <a:lvl7pPr marL="2971800" indent="-228600" defTabSz="1449388" eaLnBrk="0" fontAlgn="base" hangingPunct="0">
              <a:spcBef>
                <a:spcPct val="20000"/>
              </a:spcBef>
              <a:spcAft>
                <a:spcPct val="0"/>
              </a:spcAft>
              <a:buChar char="»"/>
              <a:defRPr sz="2000">
                <a:solidFill>
                  <a:schemeClr val="tx1"/>
                </a:solidFill>
                <a:latin typeface="Arial" charset="0"/>
              </a:defRPr>
            </a:lvl7pPr>
            <a:lvl8pPr marL="3429000" indent="-228600" defTabSz="1449388" eaLnBrk="0" fontAlgn="base" hangingPunct="0">
              <a:spcBef>
                <a:spcPct val="20000"/>
              </a:spcBef>
              <a:spcAft>
                <a:spcPct val="0"/>
              </a:spcAft>
              <a:buChar char="»"/>
              <a:defRPr sz="2000">
                <a:solidFill>
                  <a:schemeClr val="tx1"/>
                </a:solidFill>
                <a:latin typeface="Arial" charset="0"/>
              </a:defRPr>
            </a:lvl8pPr>
            <a:lvl9pPr marL="3886200" indent="-228600" defTabSz="1449388"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600" b="1">
                <a:solidFill>
                  <a:srgbClr val="000000"/>
                </a:solidFill>
              </a:rPr>
              <a:t>Fig. 2. Schema del circuito neurale proposto da Papez come base neurale per le emozioni con le successive integrazioni di Maclean. In grigio le strutture che oggi sappiamo essere maggiormente coinvolte nelle risposte emozionali. Le connessioni tracciate con le linee tratteggiate rosse fra l’amigdala, le aree corticali prefrontali e la corteccia cingolata non erano previste nel circuito originale. Le abbiamo aggiunte in base alle attuali conoscenze.</a:t>
            </a:r>
          </a:p>
        </p:txBody>
      </p:sp>
      <p:sp>
        <p:nvSpPr>
          <p:cNvPr id="17411" name="Line 3"/>
          <p:cNvSpPr>
            <a:spLocks noChangeShapeType="1"/>
          </p:cNvSpPr>
          <p:nvPr/>
        </p:nvSpPr>
        <p:spPr bwMode="auto">
          <a:xfrm flipV="1">
            <a:off x="2960688" y="2036763"/>
            <a:ext cx="0" cy="342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7412" name="Rectangle 4"/>
          <p:cNvSpPr>
            <a:spLocks noChangeArrowheads="1"/>
          </p:cNvSpPr>
          <p:nvPr/>
        </p:nvSpPr>
        <p:spPr bwMode="auto">
          <a:xfrm>
            <a:off x="1219200" y="428625"/>
            <a:ext cx="6967538" cy="6858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7413" name="Line 5"/>
          <p:cNvSpPr>
            <a:spLocks noChangeShapeType="1"/>
          </p:cNvSpPr>
          <p:nvPr/>
        </p:nvSpPr>
        <p:spPr bwMode="auto">
          <a:xfrm>
            <a:off x="3657600" y="428625"/>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7414" name="Text Box 6"/>
          <p:cNvSpPr txBox="1">
            <a:spLocks noChangeArrowheads="1"/>
          </p:cNvSpPr>
          <p:nvPr/>
        </p:nvSpPr>
        <p:spPr bwMode="auto">
          <a:xfrm>
            <a:off x="1393825" y="514350"/>
            <a:ext cx="2125663" cy="446088"/>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4923" tIns="72462" rIns="144923" bIns="72462">
            <a:spAutoFit/>
          </a:bodyPr>
          <a:lstStyle>
            <a:lvl1pPr defTabSz="1449388" eaLnBrk="0" hangingPunct="0">
              <a:spcBef>
                <a:spcPct val="20000"/>
              </a:spcBef>
              <a:buChar char="•"/>
              <a:defRPr sz="3200">
                <a:solidFill>
                  <a:schemeClr val="tx1"/>
                </a:solidFill>
                <a:latin typeface="Arial" charset="0"/>
              </a:defRPr>
            </a:lvl1pPr>
            <a:lvl2pPr marL="742950" indent="-285750" defTabSz="1449388" eaLnBrk="0" hangingPunct="0">
              <a:spcBef>
                <a:spcPct val="20000"/>
              </a:spcBef>
              <a:buChar char="–"/>
              <a:defRPr sz="2800">
                <a:solidFill>
                  <a:schemeClr val="tx1"/>
                </a:solidFill>
                <a:latin typeface="Arial" charset="0"/>
              </a:defRPr>
            </a:lvl2pPr>
            <a:lvl3pPr marL="1143000" indent="-228600" defTabSz="1449388" eaLnBrk="0" hangingPunct="0">
              <a:spcBef>
                <a:spcPct val="20000"/>
              </a:spcBef>
              <a:buChar char="•"/>
              <a:defRPr sz="2400">
                <a:solidFill>
                  <a:schemeClr val="tx1"/>
                </a:solidFill>
                <a:latin typeface="Arial" charset="0"/>
              </a:defRPr>
            </a:lvl3pPr>
            <a:lvl4pPr marL="1600200" indent="-228600" defTabSz="1449388" eaLnBrk="0" hangingPunct="0">
              <a:spcBef>
                <a:spcPct val="20000"/>
              </a:spcBef>
              <a:buChar char="–"/>
              <a:defRPr sz="2000">
                <a:solidFill>
                  <a:schemeClr val="tx1"/>
                </a:solidFill>
                <a:latin typeface="Arial" charset="0"/>
              </a:defRPr>
            </a:lvl4pPr>
            <a:lvl5pPr marL="2057400" indent="-228600" defTabSz="1449388" eaLnBrk="0" hangingPunct="0">
              <a:spcBef>
                <a:spcPct val="20000"/>
              </a:spcBef>
              <a:buChar char="»"/>
              <a:defRPr sz="2000">
                <a:solidFill>
                  <a:schemeClr val="tx1"/>
                </a:solidFill>
                <a:latin typeface="Arial" charset="0"/>
              </a:defRPr>
            </a:lvl5pPr>
            <a:lvl6pPr marL="2514600" indent="-228600" defTabSz="1449388" eaLnBrk="0" fontAlgn="base" hangingPunct="0">
              <a:spcBef>
                <a:spcPct val="20000"/>
              </a:spcBef>
              <a:spcAft>
                <a:spcPct val="0"/>
              </a:spcAft>
              <a:buChar char="»"/>
              <a:defRPr sz="2000">
                <a:solidFill>
                  <a:schemeClr val="tx1"/>
                </a:solidFill>
                <a:latin typeface="Arial" charset="0"/>
              </a:defRPr>
            </a:lvl6pPr>
            <a:lvl7pPr marL="2971800" indent="-228600" defTabSz="1449388" eaLnBrk="0" fontAlgn="base" hangingPunct="0">
              <a:spcBef>
                <a:spcPct val="20000"/>
              </a:spcBef>
              <a:spcAft>
                <a:spcPct val="0"/>
              </a:spcAft>
              <a:buChar char="»"/>
              <a:defRPr sz="2000">
                <a:solidFill>
                  <a:schemeClr val="tx1"/>
                </a:solidFill>
                <a:latin typeface="Arial" charset="0"/>
              </a:defRPr>
            </a:lvl7pPr>
            <a:lvl8pPr marL="3429000" indent="-228600" defTabSz="1449388" eaLnBrk="0" fontAlgn="base" hangingPunct="0">
              <a:spcBef>
                <a:spcPct val="20000"/>
              </a:spcBef>
              <a:spcAft>
                <a:spcPct val="0"/>
              </a:spcAft>
              <a:buChar char="»"/>
              <a:defRPr sz="2000">
                <a:solidFill>
                  <a:schemeClr val="tx1"/>
                </a:solidFill>
                <a:latin typeface="Arial" charset="0"/>
              </a:defRPr>
            </a:lvl8pPr>
            <a:lvl9pPr marL="3886200" indent="-228600" defTabSz="1449388"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600" b="1">
                <a:solidFill>
                  <a:srgbClr val="000000"/>
                </a:solidFill>
              </a:rPr>
              <a:t>Corteccia prefrontale</a:t>
            </a:r>
          </a:p>
        </p:txBody>
      </p:sp>
      <p:sp>
        <p:nvSpPr>
          <p:cNvPr id="17415" name="Text Box 7"/>
          <p:cNvSpPr txBox="1">
            <a:spLocks noChangeArrowheads="1"/>
          </p:cNvSpPr>
          <p:nvPr/>
        </p:nvSpPr>
        <p:spPr bwMode="auto">
          <a:xfrm>
            <a:off x="4005263" y="646113"/>
            <a:ext cx="4006850" cy="276225"/>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4923" tIns="72462" rIns="144923" bIns="72462">
            <a:spAutoFit/>
          </a:bodyPr>
          <a:lstStyle>
            <a:lvl1pPr defTabSz="1449388" eaLnBrk="0" hangingPunct="0">
              <a:spcBef>
                <a:spcPct val="20000"/>
              </a:spcBef>
              <a:buChar char="•"/>
              <a:defRPr sz="3200">
                <a:solidFill>
                  <a:schemeClr val="tx1"/>
                </a:solidFill>
                <a:latin typeface="Arial" charset="0"/>
              </a:defRPr>
            </a:lvl1pPr>
            <a:lvl2pPr marL="742950" indent="-285750" defTabSz="1449388" eaLnBrk="0" hangingPunct="0">
              <a:spcBef>
                <a:spcPct val="20000"/>
              </a:spcBef>
              <a:buChar char="–"/>
              <a:defRPr sz="2800">
                <a:solidFill>
                  <a:schemeClr val="tx1"/>
                </a:solidFill>
                <a:latin typeface="Arial" charset="0"/>
              </a:defRPr>
            </a:lvl2pPr>
            <a:lvl3pPr marL="1143000" indent="-228600" defTabSz="1449388" eaLnBrk="0" hangingPunct="0">
              <a:spcBef>
                <a:spcPct val="20000"/>
              </a:spcBef>
              <a:buChar char="•"/>
              <a:defRPr sz="2400">
                <a:solidFill>
                  <a:schemeClr val="tx1"/>
                </a:solidFill>
                <a:latin typeface="Arial" charset="0"/>
              </a:defRPr>
            </a:lvl3pPr>
            <a:lvl4pPr marL="1600200" indent="-228600" defTabSz="1449388" eaLnBrk="0" hangingPunct="0">
              <a:spcBef>
                <a:spcPct val="20000"/>
              </a:spcBef>
              <a:buChar char="–"/>
              <a:defRPr sz="2000">
                <a:solidFill>
                  <a:schemeClr val="tx1"/>
                </a:solidFill>
                <a:latin typeface="Arial" charset="0"/>
              </a:defRPr>
            </a:lvl4pPr>
            <a:lvl5pPr marL="2057400" indent="-228600" defTabSz="1449388" eaLnBrk="0" hangingPunct="0">
              <a:spcBef>
                <a:spcPct val="20000"/>
              </a:spcBef>
              <a:buChar char="»"/>
              <a:defRPr sz="2000">
                <a:solidFill>
                  <a:schemeClr val="tx1"/>
                </a:solidFill>
                <a:latin typeface="Arial" charset="0"/>
              </a:defRPr>
            </a:lvl5pPr>
            <a:lvl6pPr marL="2514600" indent="-228600" defTabSz="1449388" eaLnBrk="0" fontAlgn="base" hangingPunct="0">
              <a:spcBef>
                <a:spcPct val="20000"/>
              </a:spcBef>
              <a:spcAft>
                <a:spcPct val="0"/>
              </a:spcAft>
              <a:buChar char="»"/>
              <a:defRPr sz="2000">
                <a:solidFill>
                  <a:schemeClr val="tx1"/>
                </a:solidFill>
                <a:latin typeface="Arial" charset="0"/>
              </a:defRPr>
            </a:lvl6pPr>
            <a:lvl7pPr marL="2971800" indent="-228600" defTabSz="1449388" eaLnBrk="0" fontAlgn="base" hangingPunct="0">
              <a:spcBef>
                <a:spcPct val="20000"/>
              </a:spcBef>
              <a:spcAft>
                <a:spcPct val="0"/>
              </a:spcAft>
              <a:buChar char="»"/>
              <a:defRPr sz="2000">
                <a:solidFill>
                  <a:schemeClr val="tx1"/>
                </a:solidFill>
                <a:latin typeface="Arial" charset="0"/>
              </a:defRPr>
            </a:lvl7pPr>
            <a:lvl8pPr marL="3429000" indent="-228600" defTabSz="1449388" eaLnBrk="0" fontAlgn="base" hangingPunct="0">
              <a:spcBef>
                <a:spcPct val="20000"/>
              </a:spcBef>
              <a:spcAft>
                <a:spcPct val="0"/>
              </a:spcAft>
              <a:buChar char="»"/>
              <a:defRPr sz="2000">
                <a:solidFill>
                  <a:schemeClr val="tx1"/>
                </a:solidFill>
                <a:latin typeface="Arial" charset="0"/>
              </a:defRPr>
            </a:lvl8pPr>
            <a:lvl9pPr marL="3886200" indent="-228600" defTabSz="1449388"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600" b="1">
                <a:solidFill>
                  <a:srgbClr val="000000"/>
                </a:solidFill>
              </a:rPr>
              <a:t>Aree corticali associative</a:t>
            </a:r>
          </a:p>
        </p:txBody>
      </p:sp>
      <p:sp>
        <p:nvSpPr>
          <p:cNvPr id="17416" name="Rectangle 8"/>
          <p:cNvSpPr>
            <a:spLocks noChangeArrowheads="1"/>
          </p:cNvSpPr>
          <p:nvPr/>
        </p:nvSpPr>
        <p:spPr bwMode="auto">
          <a:xfrm>
            <a:off x="2460625" y="1457325"/>
            <a:ext cx="4179888" cy="600075"/>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7417" name="Text Box 9"/>
          <p:cNvSpPr txBox="1">
            <a:spLocks noChangeArrowheads="1"/>
          </p:cNvSpPr>
          <p:nvPr/>
        </p:nvSpPr>
        <p:spPr bwMode="auto">
          <a:xfrm>
            <a:off x="2743200" y="1611313"/>
            <a:ext cx="3657600" cy="274637"/>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4923" tIns="72462" rIns="144923" bIns="72462">
            <a:spAutoFit/>
          </a:bodyPr>
          <a:lstStyle>
            <a:lvl1pPr defTabSz="1449388" eaLnBrk="0" hangingPunct="0">
              <a:spcBef>
                <a:spcPct val="20000"/>
              </a:spcBef>
              <a:buChar char="•"/>
              <a:defRPr sz="3200">
                <a:solidFill>
                  <a:schemeClr val="tx1"/>
                </a:solidFill>
                <a:latin typeface="Arial" charset="0"/>
              </a:defRPr>
            </a:lvl1pPr>
            <a:lvl2pPr marL="742950" indent="-285750" defTabSz="1449388" eaLnBrk="0" hangingPunct="0">
              <a:spcBef>
                <a:spcPct val="20000"/>
              </a:spcBef>
              <a:buChar char="–"/>
              <a:defRPr sz="2800">
                <a:solidFill>
                  <a:schemeClr val="tx1"/>
                </a:solidFill>
                <a:latin typeface="Arial" charset="0"/>
              </a:defRPr>
            </a:lvl2pPr>
            <a:lvl3pPr marL="1143000" indent="-228600" defTabSz="1449388" eaLnBrk="0" hangingPunct="0">
              <a:spcBef>
                <a:spcPct val="20000"/>
              </a:spcBef>
              <a:buChar char="•"/>
              <a:defRPr sz="2400">
                <a:solidFill>
                  <a:schemeClr val="tx1"/>
                </a:solidFill>
                <a:latin typeface="Arial" charset="0"/>
              </a:defRPr>
            </a:lvl3pPr>
            <a:lvl4pPr marL="1600200" indent="-228600" defTabSz="1449388" eaLnBrk="0" hangingPunct="0">
              <a:spcBef>
                <a:spcPct val="20000"/>
              </a:spcBef>
              <a:buChar char="–"/>
              <a:defRPr sz="2000">
                <a:solidFill>
                  <a:schemeClr val="tx1"/>
                </a:solidFill>
                <a:latin typeface="Arial" charset="0"/>
              </a:defRPr>
            </a:lvl4pPr>
            <a:lvl5pPr marL="2057400" indent="-228600" defTabSz="1449388" eaLnBrk="0" hangingPunct="0">
              <a:spcBef>
                <a:spcPct val="20000"/>
              </a:spcBef>
              <a:buChar char="»"/>
              <a:defRPr sz="2000">
                <a:solidFill>
                  <a:schemeClr val="tx1"/>
                </a:solidFill>
                <a:latin typeface="Arial" charset="0"/>
              </a:defRPr>
            </a:lvl5pPr>
            <a:lvl6pPr marL="2514600" indent="-228600" defTabSz="1449388" eaLnBrk="0" fontAlgn="base" hangingPunct="0">
              <a:spcBef>
                <a:spcPct val="20000"/>
              </a:spcBef>
              <a:spcAft>
                <a:spcPct val="0"/>
              </a:spcAft>
              <a:buChar char="»"/>
              <a:defRPr sz="2000">
                <a:solidFill>
                  <a:schemeClr val="tx1"/>
                </a:solidFill>
                <a:latin typeface="Arial" charset="0"/>
              </a:defRPr>
            </a:lvl6pPr>
            <a:lvl7pPr marL="2971800" indent="-228600" defTabSz="1449388" eaLnBrk="0" fontAlgn="base" hangingPunct="0">
              <a:spcBef>
                <a:spcPct val="20000"/>
              </a:spcBef>
              <a:spcAft>
                <a:spcPct val="0"/>
              </a:spcAft>
              <a:buChar char="»"/>
              <a:defRPr sz="2000">
                <a:solidFill>
                  <a:schemeClr val="tx1"/>
                </a:solidFill>
                <a:latin typeface="Arial" charset="0"/>
              </a:defRPr>
            </a:lvl7pPr>
            <a:lvl8pPr marL="3429000" indent="-228600" defTabSz="1449388" eaLnBrk="0" fontAlgn="base" hangingPunct="0">
              <a:spcBef>
                <a:spcPct val="20000"/>
              </a:spcBef>
              <a:spcAft>
                <a:spcPct val="0"/>
              </a:spcAft>
              <a:buChar char="»"/>
              <a:defRPr sz="2000">
                <a:solidFill>
                  <a:schemeClr val="tx1"/>
                </a:solidFill>
                <a:latin typeface="Arial" charset="0"/>
              </a:defRPr>
            </a:lvl8pPr>
            <a:lvl9pPr marL="3886200" indent="-228600" defTabSz="1449388"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600" b="1">
                <a:solidFill>
                  <a:srgbClr val="000000"/>
                </a:solidFill>
              </a:rPr>
              <a:t>Corteccia cingolata</a:t>
            </a:r>
          </a:p>
        </p:txBody>
      </p:sp>
      <p:sp>
        <p:nvSpPr>
          <p:cNvPr id="17418" name="Rectangle 10"/>
          <p:cNvSpPr>
            <a:spLocks noChangeArrowheads="1"/>
          </p:cNvSpPr>
          <p:nvPr/>
        </p:nvSpPr>
        <p:spPr bwMode="auto">
          <a:xfrm>
            <a:off x="1128713" y="2346325"/>
            <a:ext cx="2833687" cy="600075"/>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7419" name="Text Box 11"/>
          <p:cNvSpPr txBox="1">
            <a:spLocks noChangeArrowheads="1"/>
          </p:cNvSpPr>
          <p:nvPr/>
        </p:nvSpPr>
        <p:spPr bwMode="auto">
          <a:xfrm>
            <a:off x="1281113" y="2500313"/>
            <a:ext cx="24812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4923" tIns="72462" rIns="144923" bIns="72462">
            <a:spAutoFit/>
          </a:bodyPr>
          <a:lstStyle>
            <a:lvl1pPr defTabSz="1449388" eaLnBrk="0" hangingPunct="0">
              <a:spcBef>
                <a:spcPct val="20000"/>
              </a:spcBef>
              <a:buChar char="•"/>
              <a:defRPr sz="3200">
                <a:solidFill>
                  <a:schemeClr val="tx1"/>
                </a:solidFill>
                <a:latin typeface="Arial" charset="0"/>
              </a:defRPr>
            </a:lvl1pPr>
            <a:lvl2pPr marL="742950" indent="-285750" defTabSz="1449388" eaLnBrk="0" hangingPunct="0">
              <a:spcBef>
                <a:spcPct val="20000"/>
              </a:spcBef>
              <a:buChar char="–"/>
              <a:defRPr sz="2800">
                <a:solidFill>
                  <a:schemeClr val="tx1"/>
                </a:solidFill>
                <a:latin typeface="Arial" charset="0"/>
              </a:defRPr>
            </a:lvl2pPr>
            <a:lvl3pPr marL="1143000" indent="-228600" defTabSz="1449388" eaLnBrk="0" hangingPunct="0">
              <a:spcBef>
                <a:spcPct val="20000"/>
              </a:spcBef>
              <a:buChar char="•"/>
              <a:defRPr sz="2400">
                <a:solidFill>
                  <a:schemeClr val="tx1"/>
                </a:solidFill>
                <a:latin typeface="Arial" charset="0"/>
              </a:defRPr>
            </a:lvl3pPr>
            <a:lvl4pPr marL="1600200" indent="-228600" defTabSz="1449388" eaLnBrk="0" hangingPunct="0">
              <a:spcBef>
                <a:spcPct val="20000"/>
              </a:spcBef>
              <a:buChar char="–"/>
              <a:defRPr sz="2000">
                <a:solidFill>
                  <a:schemeClr val="tx1"/>
                </a:solidFill>
                <a:latin typeface="Arial" charset="0"/>
              </a:defRPr>
            </a:lvl4pPr>
            <a:lvl5pPr marL="2057400" indent="-228600" defTabSz="1449388" eaLnBrk="0" hangingPunct="0">
              <a:spcBef>
                <a:spcPct val="20000"/>
              </a:spcBef>
              <a:buChar char="»"/>
              <a:defRPr sz="2000">
                <a:solidFill>
                  <a:schemeClr val="tx1"/>
                </a:solidFill>
                <a:latin typeface="Arial" charset="0"/>
              </a:defRPr>
            </a:lvl5pPr>
            <a:lvl6pPr marL="2514600" indent="-228600" defTabSz="1449388" eaLnBrk="0" fontAlgn="base" hangingPunct="0">
              <a:spcBef>
                <a:spcPct val="20000"/>
              </a:spcBef>
              <a:spcAft>
                <a:spcPct val="0"/>
              </a:spcAft>
              <a:buChar char="»"/>
              <a:defRPr sz="2000">
                <a:solidFill>
                  <a:schemeClr val="tx1"/>
                </a:solidFill>
                <a:latin typeface="Arial" charset="0"/>
              </a:defRPr>
            </a:lvl6pPr>
            <a:lvl7pPr marL="2971800" indent="-228600" defTabSz="1449388" eaLnBrk="0" fontAlgn="base" hangingPunct="0">
              <a:spcBef>
                <a:spcPct val="20000"/>
              </a:spcBef>
              <a:spcAft>
                <a:spcPct val="0"/>
              </a:spcAft>
              <a:buChar char="»"/>
              <a:defRPr sz="2000">
                <a:solidFill>
                  <a:schemeClr val="tx1"/>
                </a:solidFill>
                <a:latin typeface="Arial" charset="0"/>
              </a:defRPr>
            </a:lvl7pPr>
            <a:lvl8pPr marL="3429000" indent="-228600" defTabSz="1449388" eaLnBrk="0" fontAlgn="base" hangingPunct="0">
              <a:spcBef>
                <a:spcPct val="20000"/>
              </a:spcBef>
              <a:spcAft>
                <a:spcPct val="0"/>
              </a:spcAft>
              <a:buChar char="»"/>
              <a:defRPr sz="2000">
                <a:solidFill>
                  <a:schemeClr val="tx1"/>
                </a:solidFill>
                <a:latin typeface="Arial" charset="0"/>
              </a:defRPr>
            </a:lvl8pPr>
            <a:lvl9pPr marL="3886200" indent="-228600" defTabSz="1449388"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600" b="1">
                <a:solidFill>
                  <a:srgbClr val="000000"/>
                </a:solidFill>
              </a:rPr>
              <a:t>Nuclei talamici</a:t>
            </a:r>
          </a:p>
        </p:txBody>
      </p:sp>
      <p:sp>
        <p:nvSpPr>
          <p:cNvPr id="17420" name="Rectangle 12"/>
          <p:cNvSpPr>
            <a:spLocks noChangeArrowheads="1"/>
          </p:cNvSpPr>
          <p:nvPr/>
        </p:nvSpPr>
        <p:spPr bwMode="auto">
          <a:xfrm>
            <a:off x="5457825" y="2828925"/>
            <a:ext cx="2509838" cy="600075"/>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7421" name="Text Box 13"/>
          <p:cNvSpPr txBox="1">
            <a:spLocks noChangeArrowheads="1"/>
          </p:cNvSpPr>
          <p:nvPr/>
        </p:nvSpPr>
        <p:spPr bwMode="auto">
          <a:xfrm>
            <a:off x="5610225" y="2989263"/>
            <a:ext cx="21986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4923" tIns="72462" rIns="144923" bIns="72462">
            <a:spAutoFit/>
          </a:bodyPr>
          <a:lstStyle>
            <a:lvl1pPr defTabSz="1449388" eaLnBrk="0" hangingPunct="0">
              <a:spcBef>
                <a:spcPct val="20000"/>
              </a:spcBef>
              <a:buChar char="•"/>
              <a:defRPr sz="3200">
                <a:solidFill>
                  <a:schemeClr val="tx1"/>
                </a:solidFill>
                <a:latin typeface="Arial" charset="0"/>
              </a:defRPr>
            </a:lvl1pPr>
            <a:lvl2pPr marL="742950" indent="-285750" defTabSz="1449388" eaLnBrk="0" hangingPunct="0">
              <a:spcBef>
                <a:spcPct val="20000"/>
              </a:spcBef>
              <a:buChar char="–"/>
              <a:defRPr sz="2800">
                <a:solidFill>
                  <a:schemeClr val="tx1"/>
                </a:solidFill>
                <a:latin typeface="Arial" charset="0"/>
              </a:defRPr>
            </a:lvl2pPr>
            <a:lvl3pPr marL="1143000" indent="-228600" defTabSz="1449388" eaLnBrk="0" hangingPunct="0">
              <a:spcBef>
                <a:spcPct val="20000"/>
              </a:spcBef>
              <a:buChar char="•"/>
              <a:defRPr sz="2400">
                <a:solidFill>
                  <a:schemeClr val="tx1"/>
                </a:solidFill>
                <a:latin typeface="Arial" charset="0"/>
              </a:defRPr>
            </a:lvl3pPr>
            <a:lvl4pPr marL="1600200" indent="-228600" defTabSz="1449388" eaLnBrk="0" hangingPunct="0">
              <a:spcBef>
                <a:spcPct val="20000"/>
              </a:spcBef>
              <a:buChar char="–"/>
              <a:defRPr sz="2000">
                <a:solidFill>
                  <a:schemeClr val="tx1"/>
                </a:solidFill>
                <a:latin typeface="Arial" charset="0"/>
              </a:defRPr>
            </a:lvl4pPr>
            <a:lvl5pPr marL="2057400" indent="-228600" defTabSz="1449388" eaLnBrk="0" hangingPunct="0">
              <a:spcBef>
                <a:spcPct val="20000"/>
              </a:spcBef>
              <a:buChar char="»"/>
              <a:defRPr sz="2000">
                <a:solidFill>
                  <a:schemeClr val="tx1"/>
                </a:solidFill>
                <a:latin typeface="Arial" charset="0"/>
              </a:defRPr>
            </a:lvl5pPr>
            <a:lvl6pPr marL="2514600" indent="-228600" defTabSz="1449388" eaLnBrk="0" fontAlgn="base" hangingPunct="0">
              <a:spcBef>
                <a:spcPct val="20000"/>
              </a:spcBef>
              <a:spcAft>
                <a:spcPct val="0"/>
              </a:spcAft>
              <a:buChar char="»"/>
              <a:defRPr sz="2000">
                <a:solidFill>
                  <a:schemeClr val="tx1"/>
                </a:solidFill>
                <a:latin typeface="Arial" charset="0"/>
              </a:defRPr>
            </a:lvl6pPr>
            <a:lvl7pPr marL="2971800" indent="-228600" defTabSz="1449388" eaLnBrk="0" fontAlgn="base" hangingPunct="0">
              <a:spcBef>
                <a:spcPct val="20000"/>
              </a:spcBef>
              <a:spcAft>
                <a:spcPct val="0"/>
              </a:spcAft>
              <a:buChar char="»"/>
              <a:defRPr sz="2000">
                <a:solidFill>
                  <a:schemeClr val="tx1"/>
                </a:solidFill>
                <a:latin typeface="Arial" charset="0"/>
              </a:defRPr>
            </a:lvl7pPr>
            <a:lvl8pPr marL="3429000" indent="-228600" defTabSz="1449388" eaLnBrk="0" fontAlgn="base" hangingPunct="0">
              <a:spcBef>
                <a:spcPct val="20000"/>
              </a:spcBef>
              <a:spcAft>
                <a:spcPct val="0"/>
              </a:spcAft>
              <a:buChar char="»"/>
              <a:defRPr sz="2000">
                <a:solidFill>
                  <a:schemeClr val="tx1"/>
                </a:solidFill>
                <a:latin typeface="Arial" charset="0"/>
              </a:defRPr>
            </a:lvl8pPr>
            <a:lvl9pPr marL="3886200" indent="-228600" defTabSz="1449388"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600" b="1">
                <a:solidFill>
                  <a:srgbClr val="000000"/>
                </a:solidFill>
              </a:rPr>
              <a:t>Ippocampo</a:t>
            </a:r>
          </a:p>
        </p:txBody>
      </p:sp>
      <p:sp>
        <p:nvSpPr>
          <p:cNvPr id="17422" name="Rectangle 14"/>
          <p:cNvSpPr>
            <a:spLocks noChangeArrowheads="1"/>
          </p:cNvSpPr>
          <p:nvPr/>
        </p:nvSpPr>
        <p:spPr bwMode="auto">
          <a:xfrm>
            <a:off x="5500688" y="3771900"/>
            <a:ext cx="2511425" cy="600075"/>
          </a:xfrm>
          <a:prstGeom prst="rect">
            <a:avLst/>
          </a:prstGeom>
          <a:solidFill>
            <a:srgbClr val="DDDDDD"/>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7423" name="Text Box 15"/>
          <p:cNvSpPr txBox="1">
            <a:spLocks noChangeArrowheads="1"/>
          </p:cNvSpPr>
          <p:nvPr/>
        </p:nvSpPr>
        <p:spPr bwMode="auto">
          <a:xfrm>
            <a:off x="5653088" y="3932238"/>
            <a:ext cx="2198687" cy="276225"/>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4923" tIns="72462" rIns="144923" bIns="72462">
            <a:spAutoFit/>
          </a:bodyPr>
          <a:lstStyle>
            <a:lvl1pPr defTabSz="1449388" eaLnBrk="0" hangingPunct="0">
              <a:spcBef>
                <a:spcPct val="20000"/>
              </a:spcBef>
              <a:buChar char="•"/>
              <a:defRPr sz="3200">
                <a:solidFill>
                  <a:schemeClr val="tx1"/>
                </a:solidFill>
                <a:latin typeface="Arial" charset="0"/>
              </a:defRPr>
            </a:lvl1pPr>
            <a:lvl2pPr marL="742950" indent="-285750" defTabSz="1449388" eaLnBrk="0" hangingPunct="0">
              <a:spcBef>
                <a:spcPct val="20000"/>
              </a:spcBef>
              <a:buChar char="–"/>
              <a:defRPr sz="2800">
                <a:solidFill>
                  <a:schemeClr val="tx1"/>
                </a:solidFill>
                <a:latin typeface="Arial" charset="0"/>
              </a:defRPr>
            </a:lvl2pPr>
            <a:lvl3pPr marL="1143000" indent="-228600" defTabSz="1449388" eaLnBrk="0" hangingPunct="0">
              <a:spcBef>
                <a:spcPct val="20000"/>
              </a:spcBef>
              <a:buChar char="•"/>
              <a:defRPr sz="2400">
                <a:solidFill>
                  <a:schemeClr val="tx1"/>
                </a:solidFill>
                <a:latin typeface="Arial" charset="0"/>
              </a:defRPr>
            </a:lvl3pPr>
            <a:lvl4pPr marL="1600200" indent="-228600" defTabSz="1449388" eaLnBrk="0" hangingPunct="0">
              <a:spcBef>
                <a:spcPct val="20000"/>
              </a:spcBef>
              <a:buChar char="–"/>
              <a:defRPr sz="2000">
                <a:solidFill>
                  <a:schemeClr val="tx1"/>
                </a:solidFill>
                <a:latin typeface="Arial" charset="0"/>
              </a:defRPr>
            </a:lvl4pPr>
            <a:lvl5pPr marL="2057400" indent="-228600" defTabSz="1449388" eaLnBrk="0" hangingPunct="0">
              <a:spcBef>
                <a:spcPct val="20000"/>
              </a:spcBef>
              <a:buChar char="»"/>
              <a:defRPr sz="2000">
                <a:solidFill>
                  <a:schemeClr val="tx1"/>
                </a:solidFill>
                <a:latin typeface="Arial" charset="0"/>
              </a:defRPr>
            </a:lvl5pPr>
            <a:lvl6pPr marL="2514600" indent="-228600" defTabSz="1449388" eaLnBrk="0" fontAlgn="base" hangingPunct="0">
              <a:spcBef>
                <a:spcPct val="20000"/>
              </a:spcBef>
              <a:spcAft>
                <a:spcPct val="0"/>
              </a:spcAft>
              <a:buChar char="»"/>
              <a:defRPr sz="2000">
                <a:solidFill>
                  <a:schemeClr val="tx1"/>
                </a:solidFill>
                <a:latin typeface="Arial" charset="0"/>
              </a:defRPr>
            </a:lvl6pPr>
            <a:lvl7pPr marL="2971800" indent="-228600" defTabSz="1449388" eaLnBrk="0" fontAlgn="base" hangingPunct="0">
              <a:spcBef>
                <a:spcPct val="20000"/>
              </a:spcBef>
              <a:spcAft>
                <a:spcPct val="0"/>
              </a:spcAft>
              <a:buChar char="»"/>
              <a:defRPr sz="2000">
                <a:solidFill>
                  <a:schemeClr val="tx1"/>
                </a:solidFill>
                <a:latin typeface="Arial" charset="0"/>
              </a:defRPr>
            </a:lvl7pPr>
            <a:lvl8pPr marL="3429000" indent="-228600" defTabSz="1449388" eaLnBrk="0" fontAlgn="base" hangingPunct="0">
              <a:spcBef>
                <a:spcPct val="20000"/>
              </a:spcBef>
              <a:spcAft>
                <a:spcPct val="0"/>
              </a:spcAft>
              <a:buChar char="»"/>
              <a:defRPr sz="2000">
                <a:solidFill>
                  <a:schemeClr val="tx1"/>
                </a:solidFill>
                <a:latin typeface="Arial" charset="0"/>
              </a:defRPr>
            </a:lvl8pPr>
            <a:lvl9pPr marL="3886200" indent="-228600" defTabSz="1449388"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600" b="1">
                <a:solidFill>
                  <a:srgbClr val="000000"/>
                </a:solidFill>
              </a:rPr>
              <a:t>Amigdala</a:t>
            </a:r>
          </a:p>
        </p:txBody>
      </p:sp>
      <p:sp>
        <p:nvSpPr>
          <p:cNvPr id="17424" name="Rectangle 16"/>
          <p:cNvSpPr>
            <a:spLocks noChangeArrowheads="1"/>
          </p:cNvSpPr>
          <p:nvPr/>
        </p:nvSpPr>
        <p:spPr bwMode="auto">
          <a:xfrm>
            <a:off x="1196975" y="3289300"/>
            <a:ext cx="2511425" cy="600075"/>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7425" name="Text Box 17"/>
          <p:cNvSpPr txBox="1">
            <a:spLocks noChangeArrowheads="1"/>
          </p:cNvSpPr>
          <p:nvPr/>
        </p:nvSpPr>
        <p:spPr bwMode="auto">
          <a:xfrm>
            <a:off x="1349375" y="3451225"/>
            <a:ext cx="2198688" cy="274638"/>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4923" tIns="72462" rIns="144923" bIns="72462">
            <a:spAutoFit/>
          </a:bodyPr>
          <a:lstStyle>
            <a:lvl1pPr defTabSz="1449388" eaLnBrk="0" hangingPunct="0">
              <a:spcBef>
                <a:spcPct val="20000"/>
              </a:spcBef>
              <a:buChar char="•"/>
              <a:defRPr sz="3200">
                <a:solidFill>
                  <a:schemeClr val="tx1"/>
                </a:solidFill>
                <a:latin typeface="Arial" charset="0"/>
              </a:defRPr>
            </a:lvl1pPr>
            <a:lvl2pPr marL="742950" indent="-285750" defTabSz="1449388" eaLnBrk="0" hangingPunct="0">
              <a:spcBef>
                <a:spcPct val="20000"/>
              </a:spcBef>
              <a:buChar char="–"/>
              <a:defRPr sz="2800">
                <a:solidFill>
                  <a:schemeClr val="tx1"/>
                </a:solidFill>
                <a:latin typeface="Arial" charset="0"/>
              </a:defRPr>
            </a:lvl2pPr>
            <a:lvl3pPr marL="1143000" indent="-228600" defTabSz="1449388" eaLnBrk="0" hangingPunct="0">
              <a:spcBef>
                <a:spcPct val="20000"/>
              </a:spcBef>
              <a:buChar char="•"/>
              <a:defRPr sz="2400">
                <a:solidFill>
                  <a:schemeClr val="tx1"/>
                </a:solidFill>
                <a:latin typeface="Arial" charset="0"/>
              </a:defRPr>
            </a:lvl3pPr>
            <a:lvl4pPr marL="1600200" indent="-228600" defTabSz="1449388" eaLnBrk="0" hangingPunct="0">
              <a:spcBef>
                <a:spcPct val="20000"/>
              </a:spcBef>
              <a:buChar char="–"/>
              <a:defRPr sz="2000">
                <a:solidFill>
                  <a:schemeClr val="tx1"/>
                </a:solidFill>
                <a:latin typeface="Arial" charset="0"/>
              </a:defRPr>
            </a:lvl4pPr>
            <a:lvl5pPr marL="2057400" indent="-228600" defTabSz="1449388" eaLnBrk="0" hangingPunct="0">
              <a:spcBef>
                <a:spcPct val="20000"/>
              </a:spcBef>
              <a:buChar char="»"/>
              <a:defRPr sz="2000">
                <a:solidFill>
                  <a:schemeClr val="tx1"/>
                </a:solidFill>
                <a:latin typeface="Arial" charset="0"/>
              </a:defRPr>
            </a:lvl5pPr>
            <a:lvl6pPr marL="2514600" indent="-228600" defTabSz="1449388" eaLnBrk="0" fontAlgn="base" hangingPunct="0">
              <a:spcBef>
                <a:spcPct val="20000"/>
              </a:spcBef>
              <a:spcAft>
                <a:spcPct val="0"/>
              </a:spcAft>
              <a:buChar char="»"/>
              <a:defRPr sz="2000">
                <a:solidFill>
                  <a:schemeClr val="tx1"/>
                </a:solidFill>
                <a:latin typeface="Arial" charset="0"/>
              </a:defRPr>
            </a:lvl6pPr>
            <a:lvl7pPr marL="2971800" indent="-228600" defTabSz="1449388" eaLnBrk="0" fontAlgn="base" hangingPunct="0">
              <a:spcBef>
                <a:spcPct val="20000"/>
              </a:spcBef>
              <a:spcAft>
                <a:spcPct val="0"/>
              </a:spcAft>
              <a:buChar char="»"/>
              <a:defRPr sz="2000">
                <a:solidFill>
                  <a:schemeClr val="tx1"/>
                </a:solidFill>
                <a:latin typeface="Arial" charset="0"/>
              </a:defRPr>
            </a:lvl7pPr>
            <a:lvl8pPr marL="3429000" indent="-228600" defTabSz="1449388" eaLnBrk="0" fontAlgn="base" hangingPunct="0">
              <a:spcBef>
                <a:spcPct val="20000"/>
              </a:spcBef>
              <a:spcAft>
                <a:spcPct val="0"/>
              </a:spcAft>
              <a:buChar char="»"/>
              <a:defRPr sz="2000">
                <a:solidFill>
                  <a:schemeClr val="tx1"/>
                </a:solidFill>
                <a:latin typeface="Arial" charset="0"/>
              </a:defRPr>
            </a:lvl8pPr>
            <a:lvl9pPr marL="3886200" indent="-228600" defTabSz="1449388"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600" b="1">
                <a:solidFill>
                  <a:srgbClr val="000000"/>
                </a:solidFill>
              </a:rPr>
              <a:t>Ipotalamo</a:t>
            </a:r>
          </a:p>
        </p:txBody>
      </p:sp>
      <p:sp>
        <p:nvSpPr>
          <p:cNvPr id="17426" name="Line 18"/>
          <p:cNvSpPr>
            <a:spLocks noChangeShapeType="1"/>
          </p:cNvSpPr>
          <p:nvPr/>
        </p:nvSpPr>
        <p:spPr bwMode="auto">
          <a:xfrm>
            <a:off x="6096000" y="1114425"/>
            <a:ext cx="0" cy="342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7427" name="Line 19"/>
          <p:cNvSpPr>
            <a:spLocks noChangeShapeType="1"/>
          </p:cNvSpPr>
          <p:nvPr/>
        </p:nvSpPr>
        <p:spPr bwMode="auto">
          <a:xfrm>
            <a:off x="6967538" y="1114425"/>
            <a:ext cx="0" cy="1714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7428" name="Line 20"/>
          <p:cNvSpPr>
            <a:spLocks noChangeShapeType="1"/>
          </p:cNvSpPr>
          <p:nvPr/>
        </p:nvSpPr>
        <p:spPr bwMode="auto">
          <a:xfrm flipV="1">
            <a:off x="7315200" y="1103313"/>
            <a:ext cx="0" cy="1714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7429" name="Line 21"/>
          <p:cNvSpPr>
            <a:spLocks noChangeShapeType="1"/>
          </p:cNvSpPr>
          <p:nvPr/>
        </p:nvSpPr>
        <p:spPr bwMode="auto">
          <a:xfrm>
            <a:off x="6792913" y="3429000"/>
            <a:ext cx="0" cy="342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7430" name="Line 22"/>
          <p:cNvSpPr>
            <a:spLocks noChangeShapeType="1"/>
          </p:cNvSpPr>
          <p:nvPr/>
        </p:nvSpPr>
        <p:spPr bwMode="auto">
          <a:xfrm>
            <a:off x="6096000" y="2057400"/>
            <a:ext cx="0" cy="771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7431" name="Line 23"/>
          <p:cNvSpPr>
            <a:spLocks noChangeShapeType="1"/>
          </p:cNvSpPr>
          <p:nvPr/>
        </p:nvSpPr>
        <p:spPr bwMode="auto">
          <a:xfrm flipH="1">
            <a:off x="3700463" y="3354388"/>
            <a:ext cx="17430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7432" name="Line 24"/>
          <p:cNvSpPr>
            <a:spLocks noChangeShapeType="1"/>
          </p:cNvSpPr>
          <p:nvPr/>
        </p:nvSpPr>
        <p:spPr bwMode="auto">
          <a:xfrm flipH="1">
            <a:off x="3722688" y="3825875"/>
            <a:ext cx="17414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7433" name="Line 25"/>
          <p:cNvSpPr>
            <a:spLocks noChangeShapeType="1"/>
          </p:cNvSpPr>
          <p:nvPr/>
        </p:nvSpPr>
        <p:spPr bwMode="auto">
          <a:xfrm flipH="1">
            <a:off x="696913" y="3600450"/>
            <a:ext cx="5222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7434" name="Line 26"/>
          <p:cNvSpPr>
            <a:spLocks noChangeShapeType="1"/>
          </p:cNvSpPr>
          <p:nvPr/>
        </p:nvSpPr>
        <p:spPr bwMode="auto">
          <a:xfrm flipV="1">
            <a:off x="696913" y="942975"/>
            <a:ext cx="0" cy="2657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7435" name="Line 27"/>
          <p:cNvSpPr>
            <a:spLocks noChangeShapeType="1"/>
          </p:cNvSpPr>
          <p:nvPr/>
        </p:nvSpPr>
        <p:spPr bwMode="auto">
          <a:xfrm>
            <a:off x="696913" y="942975"/>
            <a:ext cx="522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7436" name="Line 28"/>
          <p:cNvSpPr>
            <a:spLocks noChangeShapeType="1"/>
          </p:cNvSpPr>
          <p:nvPr/>
        </p:nvSpPr>
        <p:spPr bwMode="auto">
          <a:xfrm flipV="1">
            <a:off x="2438400" y="2936875"/>
            <a:ext cx="0" cy="342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7437" name="Line 30"/>
          <p:cNvSpPr>
            <a:spLocks noChangeShapeType="1"/>
          </p:cNvSpPr>
          <p:nvPr/>
        </p:nvSpPr>
        <p:spPr bwMode="auto">
          <a:xfrm>
            <a:off x="8012113" y="4029075"/>
            <a:ext cx="696912" cy="0"/>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7438" name="Line 31"/>
          <p:cNvSpPr>
            <a:spLocks noChangeShapeType="1"/>
          </p:cNvSpPr>
          <p:nvPr/>
        </p:nvSpPr>
        <p:spPr bwMode="auto">
          <a:xfrm flipV="1">
            <a:off x="8709025" y="257175"/>
            <a:ext cx="0" cy="3771900"/>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7439" name="Line 32"/>
          <p:cNvSpPr>
            <a:spLocks noChangeShapeType="1"/>
          </p:cNvSpPr>
          <p:nvPr/>
        </p:nvSpPr>
        <p:spPr bwMode="auto">
          <a:xfrm flipH="1">
            <a:off x="2263775" y="257175"/>
            <a:ext cx="6445250" cy="0"/>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7440" name="Line 33"/>
          <p:cNvSpPr>
            <a:spLocks noChangeShapeType="1"/>
          </p:cNvSpPr>
          <p:nvPr/>
        </p:nvSpPr>
        <p:spPr bwMode="auto">
          <a:xfrm flipH="1">
            <a:off x="6618288" y="1714500"/>
            <a:ext cx="2090737" cy="0"/>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7441" name="Line 34"/>
          <p:cNvSpPr>
            <a:spLocks noChangeShapeType="1"/>
          </p:cNvSpPr>
          <p:nvPr/>
        </p:nvSpPr>
        <p:spPr bwMode="auto">
          <a:xfrm>
            <a:off x="2263775" y="257175"/>
            <a:ext cx="0" cy="17145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7442" name="Line 35"/>
          <p:cNvSpPr>
            <a:spLocks noChangeShapeType="1"/>
          </p:cNvSpPr>
          <p:nvPr/>
        </p:nvSpPr>
        <p:spPr bwMode="auto">
          <a:xfrm>
            <a:off x="6792913" y="257175"/>
            <a:ext cx="0" cy="17145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grpSp>
        <p:nvGrpSpPr>
          <p:cNvPr id="17443" name="Group 36"/>
          <p:cNvGrpSpPr>
            <a:grpSpLocks/>
          </p:cNvGrpSpPr>
          <p:nvPr/>
        </p:nvGrpSpPr>
        <p:grpSpPr bwMode="auto">
          <a:xfrm>
            <a:off x="8012113" y="771525"/>
            <a:ext cx="522287" cy="3086100"/>
            <a:chOff x="2208" y="432"/>
            <a:chExt cx="144" cy="1728"/>
          </a:xfrm>
        </p:grpSpPr>
        <p:sp>
          <p:nvSpPr>
            <p:cNvPr id="17446" name="Line 37"/>
            <p:cNvSpPr>
              <a:spLocks noChangeShapeType="1"/>
            </p:cNvSpPr>
            <p:nvPr/>
          </p:nvSpPr>
          <p:spPr bwMode="auto">
            <a:xfrm>
              <a:off x="2256" y="432"/>
              <a:ext cx="96" cy="0"/>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7447" name="Line 38"/>
            <p:cNvSpPr>
              <a:spLocks noChangeShapeType="1"/>
            </p:cNvSpPr>
            <p:nvPr/>
          </p:nvSpPr>
          <p:spPr bwMode="auto">
            <a:xfrm>
              <a:off x="2352" y="432"/>
              <a:ext cx="0" cy="1728"/>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7448" name="Line 39"/>
            <p:cNvSpPr>
              <a:spLocks noChangeShapeType="1"/>
            </p:cNvSpPr>
            <p:nvPr/>
          </p:nvSpPr>
          <p:spPr bwMode="auto">
            <a:xfrm flipH="1">
              <a:off x="2208" y="2160"/>
              <a:ext cx="144" cy="0"/>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grpSp>
      <p:cxnSp>
        <p:nvCxnSpPr>
          <p:cNvPr id="8" name="Connettore 2 7"/>
          <p:cNvCxnSpPr/>
          <p:nvPr/>
        </p:nvCxnSpPr>
        <p:spPr>
          <a:xfrm flipH="1">
            <a:off x="7951788" y="4029075"/>
            <a:ext cx="696912" cy="0"/>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7" name="Connettore 2 46"/>
          <p:cNvCxnSpPr>
            <a:stCxn id="17447" idx="1"/>
          </p:cNvCxnSpPr>
          <p:nvPr/>
        </p:nvCxnSpPr>
        <p:spPr>
          <a:xfrm flipH="1">
            <a:off x="8012113" y="3857625"/>
            <a:ext cx="522287" cy="0"/>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2864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0" y="260350"/>
            <a:ext cx="9144000" cy="62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b="1">
                <a:solidFill>
                  <a:srgbClr val="000000"/>
                </a:solidFill>
              </a:rPr>
              <a:t>L’amigdala è cruciale per il </a:t>
            </a:r>
            <a:r>
              <a:rPr lang="it-IT" altLang="it-IT" sz="2400" b="1" u="sng">
                <a:solidFill>
                  <a:srgbClr val="000000"/>
                </a:solidFill>
              </a:rPr>
              <a:t>provare</a:t>
            </a:r>
            <a:r>
              <a:rPr lang="it-IT" altLang="it-IT" sz="2400" b="1">
                <a:solidFill>
                  <a:srgbClr val="000000"/>
                </a:solidFill>
              </a:rPr>
              <a:t> e manifestare emozioni, non solo per </a:t>
            </a:r>
            <a:r>
              <a:rPr lang="it-IT" altLang="it-IT" sz="2400" b="1" u="sng">
                <a:solidFill>
                  <a:srgbClr val="000000"/>
                </a:solidFill>
              </a:rPr>
              <a:t>apprendere</a:t>
            </a:r>
            <a:r>
              <a:rPr lang="it-IT" altLang="it-IT" sz="2400" b="1">
                <a:solidFill>
                  <a:srgbClr val="000000"/>
                </a:solidFill>
              </a:rPr>
              <a:t> relazioni fra stimoli o contesti ed eventi emozionalmente “carichi”.</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La stimolazione elettrica dell’amigdala provoca nell’uomo un forte stato di paura.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Lesioni dell’amigdala in animali producono docilità ed assenza di reazioni di paura in risposta a stimoli che normalmente le inducono.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Pazienti con lesioni che includono l’amigdala (paziente SM) mostrano difficoltà a reagire e a giudicare le espressioni facciali di felicità, paura, disgusto o tristezza anche se non hanno alcuna difficoltà a riconoscere l’identità delle stesse facce (questa capacità è invece danneggiata da lesioni alle aree visive inferotemporali).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0304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0" y="44450"/>
            <a:ext cx="91852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a:solidFill>
                  <a:srgbClr val="000000"/>
                </a:solidFill>
              </a:rPr>
              <a:t>Esperimenti di neuroimmagine hanno evidenziato come, in soggetti normali cui vengono mostrate facce con espressione impaurita o felice, l’attivazione dell’amigdala, ed in particolare dell’amigdala sinistra, è significativamente maggiore per le facce impaurite che per quelle felici </a:t>
            </a:r>
          </a:p>
        </p:txBody>
      </p:sp>
      <p:pic>
        <p:nvPicPr>
          <p:cNvPr id="19459" name="Picture 5" descr="facciafear"/>
          <p:cNvPicPr>
            <a:picLocks noChangeAspect="1" noChangeArrowheads="1"/>
          </p:cNvPicPr>
          <p:nvPr/>
        </p:nvPicPr>
        <p:blipFill>
          <a:blip r:embed="rId4" cstate="print">
            <a:lum bright="-12000" contrast="36000"/>
            <a:extLst>
              <a:ext uri="{28A0092B-C50C-407E-A947-70E740481C1C}">
                <a14:useLocalDpi xmlns:a14="http://schemas.microsoft.com/office/drawing/2010/main" val="0"/>
              </a:ext>
            </a:extLst>
          </a:blip>
          <a:srcRect/>
          <a:stretch>
            <a:fillRect/>
          </a:stretch>
        </p:blipFill>
        <p:spPr bwMode="auto">
          <a:xfrm>
            <a:off x="611188" y="1916113"/>
            <a:ext cx="4572000"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6"/>
          <p:cNvSpPr txBox="1">
            <a:spLocks noChangeArrowheads="1"/>
          </p:cNvSpPr>
          <p:nvPr/>
        </p:nvSpPr>
        <p:spPr bwMode="auto">
          <a:xfrm>
            <a:off x="5867400" y="3860800"/>
            <a:ext cx="29876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n-US" altLang="it-IT" sz="2400">
                <a:solidFill>
                  <a:srgbClr val="000000"/>
                </a:solidFill>
                <a:cs typeface="Arial" charset="0"/>
              </a:rPr>
              <a:t>L’attivazione dell’amigdala è correlata con la “paurosità” della foto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3176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0" y="1196975"/>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800" b="1">
                <a:solidFill>
                  <a:srgbClr val="000000"/>
                </a:solidFill>
              </a:rPr>
              <a:t>L’ippocampo è importante per le memorie di paura condizionata al contesto</a:t>
            </a:r>
          </a:p>
        </p:txBody>
      </p:sp>
      <p:pic>
        <p:nvPicPr>
          <p:cNvPr id="2150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7563"/>
            <a:ext cx="40386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7088" y="3405188"/>
            <a:ext cx="40386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9" name="Text Box 7"/>
          <p:cNvSpPr txBox="1">
            <a:spLocks noChangeArrowheads="1"/>
          </p:cNvSpPr>
          <p:nvPr/>
        </p:nvSpPr>
        <p:spPr bwMode="auto">
          <a:xfrm>
            <a:off x="369888" y="2994025"/>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it-IT" altLang="it-IT" sz="1800">
                <a:solidFill>
                  <a:srgbClr val="000000"/>
                </a:solidFill>
              </a:rPr>
              <a:t>Cued fear conditioning</a:t>
            </a:r>
          </a:p>
        </p:txBody>
      </p:sp>
      <p:sp>
        <p:nvSpPr>
          <p:cNvPr id="21510" name="Text Box 8"/>
          <p:cNvSpPr txBox="1">
            <a:spLocks noChangeArrowheads="1"/>
          </p:cNvSpPr>
          <p:nvPr/>
        </p:nvSpPr>
        <p:spPr bwMode="auto">
          <a:xfrm>
            <a:off x="4941888" y="2994025"/>
            <a:ext cx="320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it-IT" altLang="it-IT" sz="1800">
                <a:solidFill>
                  <a:srgbClr val="000000"/>
                </a:solidFill>
              </a:rPr>
              <a:t>Contextual Fear Conditioning</a:t>
            </a:r>
          </a:p>
        </p:txBody>
      </p:sp>
      <p:sp>
        <p:nvSpPr>
          <p:cNvPr id="12297" name="Text Box 9"/>
          <p:cNvSpPr txBox="1">
            <a:spLocks noChangeArrowheads="1"/>
          </p:cNvSpPr>
          <p:nvPr/>
        </p:nvSpPr>
        <p:spPr bwMode="auto">
          <a:xfrm>
            <a:off x="1511300" y="3717925"/>
            <a:ext cx="11334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defRPr/>
            </a:pPr>
            <a:r>
              <a:rPr lang="it-IT" altLang="it-IT" sz="1000">
                <a:solidFill>
                  <a:srgbClr val="000000"/>
                </a:solidFill>
                <a:effectLst>
                  <a:outerShdw blurRad="38100" dist="38100" dir="2700000" algn="tl">
                    <a:srgbClr val="C0C0C0"/>
                  </a:outerShdw>
                </a:effectLst>
              </a:rPr>
              <a:t>ASSOCIAZIONE</a:t>
            </a:r>
          </a:p>
        </p:txBody>
      </p:sp>
      <p:sp>
        <p:nvSpPr>
          <p:cNvPr id="12298" name="Text Box 10"/>
          <p:cNvSpPr txBox="1">
            <a:spLocks noChangeArrowheads="1"/>
          </p:cNvSpPr>
          <p:nvPr/>
        </p:nvSpPr>
        <p:spPr bwMode="auto">
          <a:xfrm>
            <a:off x="6084888" y="3679825"/>
            <a:ext cx="11334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defRPr/>
            </a:pPr>
            <a:r>
              <a:rPr lang="it-IT" altLang="it-IT" sz="1000">
                <a:solidFill>
                  <a:srgbClr val="000000"/>
                </a:solidFill>
                <a:effectLst>
                  <a:outerShdw blurRad="38100" dist="38100" dir="2700000" algn="tl">
                    <a:srgbClr val="C0C0C0"/>
                  </a:outerShdw>
                </a:effectLst>
              </a:rPr>
              <a:t>ASSOCIAZIONE</a:t>
            </a:r>
          </a:p>
        </p:txBody>
      </p:sp>
      <p:pic>
        <p:nvPicPr>
          <p:cNvPr id="21513" name="Picture 11"/>
          <p:cNvPicPr>
            <a:picLocks noChangeAspect="1" noChangeArrowheads="1"/>
          </p:cNvPicPr>
          <p:nvPr/>
        </p:nvPicPr>
        <p:blipFill>
          <a:blip r:embed="rId5">
            <a:extLst>
              <a:ext uri="{28A0092B-C50C-407E-A947-70E740481C1C}">
                <a14:useLocalDpi xmlns:a14="http://schemas.microsoft.com/office/drawing/2010/main" val="0"/>
              </a:ext>
            </a:extLst>
          </a:blip>
          <a:srcRect l="60809"/>
          <a:stretch>
            <a:fillRect/>
          </a:stretch>
        </p:blipFill>
        <p:spPr bwMode="auto">
          <a:xfrm>
            <a:off x="2546350" y="3419475"/>
            <a:ext cx="1582738"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4" name="Text Box 12"/>
          <p:cNvSpPr txBox="1">
            <a:spLocks noChangeArrowheads="1"/>
          </p:cNvSpPr>
          <p:nvPr/>
        </p:nvSpPr>
        <p:spPr bwMode="auto">
          <a:xfrm>
            <a:off x="1403350" y="4652963"/>
            <a:ext cx="1200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Amigdala </a:t>
            </a:r>
          </a:p>
        </p:txBody>
      </p:sp>
      <p:sp>
        <p:nvSpPr>
          <p:cNvPr id="21515" name="Text Box 13"/>
          <p:cNvSpPr txBox="1">
            <a:spLocks noChangeArrowheads="1"/>
          </p:cNvSpPr>
          <p:nvPr/>
        </p:nvSpPr>
        <p:spPr bwMode="auto">
          <a:xfrm>
            <a:off x="5435600" y="4581525"/>
            <a:ext cx="257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Amigdala e ippocampo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6647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TotalTime>
  <Words>369</Words>
  <Application>Microsoft Office PowerPoint</Application>
  <PresentationFormat>Presentazione su schermo (4:3)</PresentationFormat>
  <Paragraphs>28</Paragraphs>
  <Slides>7</Slides>
  <Notes>0</Notes>
  <HiddenSlides>0</HiddenSlides>
  <MMClips>7</MMClips>
  <ScaleCrop>false</ScaleCrop>
  <HeadingPairs>
    <vt:vector size="4" baseType="variant">
      <vt:variant>
        <vt:lpstr>Tema</vt:lpstr>
      </vt:variant>
      <vt:variant>
        <vt:i4>1</vt:i4>
      </vt:variant>
      <vt:variant>
        <vt:lpstr>Titoli diapositive</vt:lpstr>
      </vt:variant>
      <vt:variant>
        <vt:i4>7</vt:i4>
      </vt:variant>
    </vt:vector>
  </HeadingPairs>
  <TitlesOfParts>
    <vt:vector size="8"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3</cp:revision>
  <dcterms:created xsi:type="dcterms:W3CDTF">2020-04-29T15:41:01Z</dcterms:created>
  <dcterms:modified xsi:type="dcterms:W3CDTF">2020-04-29T15:43:26Z</dcterms:modified>
</cp:coreProperties>
</file>