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72" r:id="rId4"/>
    <p:sldId id="273" r:id="rId5"/>
    <p:sldId id="274" r:id="rId6"/>
    <p:sldId id="275" r:id="rId7"/>
    <p:sldId id="276" r:id="rId8"/>
    <p:sldId id="269" r:id="rId9"/>
    <p:sldId id="270" r:id="rId10"/>
    <p:sldId id="271" r:id="rId11"/>
    <p:sldId id="263" r:id="rId12"/>
    <p:sldId id="264" r:id="rId13"/>
    <p:sldId id="265" r:id="rId14"/>
    <p:sldId id="266" r:id="rId15"/>
    <p:sldId id="268" r:id="rId16"/>
    <p:sldId id="258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79"/>
    <a:srgbClr val="003257"/>
    <a:srgbClr val="003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8" autoAdjust="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400" y="-96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6067C4-1325-4F73-97D9-FAAC313B7D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2C6E0AA-2552-43B2-BA2A-19FFC5805780}">
      <dgm:prSet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it-IT" b="1" dirty="0" smtClean="0"/>
            <a:t>Formale: </a:t>
          </a:r>
          <a:r>
            <a:rPr lang="it-IT" dirty="0" smtClean="0"/>
            <a:t>i contesti formali sono quelli che attengono alla dimensione delle istituzioni pubbliche o private (la scuola). Si rilascia certificazione.</a:t>
          </a:r>
          <a:endParaRPr lang="it-IT" dirty="0"/>
        </a:p>
      </dgm:t>
    </dgm:pt>
    <dgm:pt modelId="{F334E3D9-D77A-4E55-BA33-284FA8770CAC}" type="parTrans" cxnId="{772D3C58-E991-4624-AF39-8991FEB39214}">
      <dgm:prSet/>
      <dgm:spPr/>
      <dgm:t>
        <a:bodyPr/>
        <a:lstStyle/>
        <a:p>
          <a:endParaRPr lang="it-IT"/>
        </a:p>
      </dgm:t>
    </dgm:pt>
    <dgm:pt modelId="{960C14CA-F43B-4CC4-836F-3C803C279AA6}" type="sibTrans" cxnId="{772D3C58-E991-4624-AF39-8991FEB39214}">
      <dgm:prSet/>
      <dgm:spPr/>
      <dgm:t>
        <a:bodyPr/>
        <a:lstStyle/>
        <a:p>
          <a:endParaRPr lang="it-IT"/>
        </a:p>
      </dgm:t>
    </dgm:pt>
    <dgm:pt modelId="{012B72E0-C9F0-4BB0-B5AC-6A916A26F62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b="1" dirty="0" smtClean="0"/>
            <a:t>Informale: </a:t>
          </a:r>
          <a:r>
            <a:rPr lang="it-IT" dirty="0" smtClean="0"/>
            <a:t>i contesti informali attengono alle dimensioni educative non strutturate (la famiglia). Non c'è certificazione.</a:t>
          </a:r>
          <a:endParaRPr lang="it-IT" dirty="0"/>
        </a:p>
      </dgm:t>
    </dgm:pt>
    <dgm:pt modelId="{E1DC393D-04A0-41CC-9C99-7BB6BE68A2AC}" type="parTrans" cxnId="{0749D635-DCDB-4E77-A47A-F23486059738}">
      <dgm:prSet/>
      <dgm:spPr/>
      <dgm:t>
        <a:bodyPr/>
        <a:lstStyle/>
        <a:p>
          <a:endParaRPr lang="it-IT"/>
        </a:p>
      </dgm:t>
    </dgm:pt>
    <dgm:pt modelId="{D045D351-EB9A-4C3D-9161-9D2C861D4598}" type="sibTrans" cxnId="{0749D635-DCDB-4E77-A47A-F23486059738}">
      <dgm:prSet/>
      <dgm:spPr/>
      <dgm:t>
        <a:bodyPr/>
        <a:lstStyle/>
        <a:p>
          <a:endParaRPr lang="it-IT"/>
        </a:p>
      </dgm:t>
    </dgm:pt>
    <dgm:pt modelId="{7B9F251E-4C77-462F-B055-D5CE6216F4C0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b="1" dirty="0" smtClean="0"/>
            <a:t>Non Formale: </a:t>
          </a:r>
          <a:r>
            <a:rPr lang="it-IT" dirty="0" smtClean="0"/>
            <a:t>i contesti non formali attengono alle dimensioni educative dell'extra-scuola (le attività extra-curriculari). Non c'è certificazione.</a:t>
          </a:r>
          <a:endParaRPr lang="it-IT" dirty="0"/>
        </a:p>
      </dgm:t>
    </dgm:pt>
    <dgm:pt modelId="{E86D1301-48D6-4BE9-9AEB-C7F693F6EB57}" type="parTrans" cxnId="{FA7C4F9C-3384-4908-A9F3-6058238ADEA2}">
      <dgm:prSet/>
      <dgm:spPr/>
      <dgm:t>
        <a:bodyPr/>
        <a:lstStyle/>
        <a:p>
          <a:endParaRPr lang="it-IT"/>
        </a:p>
      </dgm:t>
    </dgm:pt>
    <dgm:pt modelId="{6D88CC0F-1323-4B7D-A67D-1B8A6C144549}" type="sibTrans" cxnId="{FA7C4F9C-3384-4908-A9F3-6058238ADEA2}">
      <dgm:prSet/>
      <dgm:spPr/>
      <dgm:t>
        <a:bodyPr/>
        <a:lstStyle/>
        <a:p>
          <a:endParaRPr lang="it-IT"/>
        </a:p>
      </dgm:t>
    </dgm:pt>
    <dgm:pt modelId="{E7EAB97E-BBDF-4955-823A-B6B8BCD5569B}" type="pres">
      <dgm:prSet presAssocID="{D96067C4-1325-4F73-97D9-FAAC313B7D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A67F5D-DD7D-4EB4-BAC2-27BF8C4592CB}" type="pres">
      <dgm:prSet presAssocID="{12C6E0AA-2552-43B2-BA2A-19FFC5805780}" presName="parentText" presStyleLbl="node1" presStyleIdx="0" presStyleCnt="3" custLinFactNeighborX="-102" custLinFactNeighborY="-6242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087598-2FC8-4152-8270-FFF525258D4E}" type="pres">
      <dgm:prSet presAssocID="{960C14CA-F43B-4CC4-836F-3C803C279AA6}" presName="spacer" presStyleCnt="0"/>
      <dgm:spPr/>
    </dgm:pt>
    <dgm:pt modelId="{036AAE56-222B-46D6-8FA9-CC07775346CE}" type="pres">
      <dgm:prSet presAssocID="{012B72E0-C9F0-4BB0-B5AC-6A916A26F62B}" presName="parentText" presStyleLbl="node1" presStyleIdx="1" presStyleCnt="3" custScaleY="104800" custLinFactNeighborY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BA1F83-D8B0-4681-AAE1-EDEA2773598F}" type="pres">
      <dgm:prSet presAssocID="{D045D351-EB9A-4C3D-9161-9D2C861D4598}" presName="spacer" presStyleCnt="0"/>
      <dgm:spPr/>
    </dgm:pt>
    <dgm:pt modelId="{34DE6A67-72C7-45F4-8DBB-A57B2B8903BD}" type="pres">
      <dgm:prSet presAssocID="{7B9F251E-4C77-462F-B055-D5CE6216F4C0}" presName="parentText" presStyleLbl="node1" presStyleIdx="2" presStyleCnt="3" custLinFactNeighborY="6059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7C4F9C-3384-4908-A9F3-6058238ADEA2}" srcId="{D96067C4-1325-4F73-97D9-FAAC313B7D89}" destId="{7B9F251E-4C77-462F-B055-D5CE6216F4C0}" srcOrd="2" destOrd="0" parTransId="{E86D1301-48D6-4BE9-9AEB-C7F693F6EB57}" sibTransId="{6D88CC0F-1323-4B7D-A67D-1B8A6C144549}"/>
    <dgm:cxn modelId="{99B33205-36C8-1F47-A9DD-874E6C0D8E60}" type="presOf" srcId="{12C6E0AA-2552-43B2-BA2A-19FFC5805780}" destId="{36A67F5D-DD7D-4EB4-BAC2-27BF8C4592CB}" srcOrd="0" destOrd="0" presId="urn:microsoft.com/office/officeart/2005/8/layout/vList2"/>
    <dgm:cxn modelId="{18305007-88A1-4547-82E2-64CF6045D356}" type="presOf" srcId="{012B72E0-C9F0-4BB0-B5AC-6A916A26F62B}" destId="{036AAE56-222B-46D6-8FA9-CC07775346CE}" srcOrd="0" destOrd="0" presId="urn:microsoft.com/office/officeart/2005/8/layout/vList2"/>
    <dgm:cxn modelId="{E0F7B8E0-1D16-B14F-B09A-48CAAA6B5689}" type="presOf" srcId="{7B9F251E-4C77-462F-B055-D5CE6216F4C0}" destId="{34DE6A67-72C7-45F4-8DBB-A57B2B8903BD}" srcOrd="0" destOrd="0" presId="urn:microsoft.com/office/officeart/2005/8/layout/vList2"/>
    <dgm:cxn modelId="{772D3C58-E991-4624-AF39-8991FEB39214}" srcId="{D96067C4-1325-4F73-97D9-FAAC313B7D89}" destId="{12C6E0AA-2552-43B2-BA2A-19FFC5805780}" srcOrd="0" destOrd="0" parTransId="{F334E3D9-D77A-4E55-BA33-284FA8770CAC}" sibTransId="{960C14CA-F43B-4CC4-836F-3C803C279AA6}"/>
    <dgm:cxn modelId="{C5608109-6432-5F48-8E72-9D6FF09D0896}" type="presOf" srcId="{D96067C4-1325-4F73-97D9-FAAC313B7D89}" destId="{E7EAB97E-BBDF-4955-823A-B6B8BCD5569B}" srcOrd="0" destOrd="0" presId="urn:microsoft.com/office/officeart/2005/8/layout/vList2"/>
    <dgm:cxn modelId="{0749D635-DCDB-4E77-A47A-F23486059738}" srcId="{D96067C4-1325-4F73-97D9-FAAC313B7D89}" destId="{012B72E0-C9F0-4BB0-B5AC-6A916A26F62B}" srcOrd="1" destOrd="0" parTransId="{E1DC393D-04A0-41CC-9C99-7BB6BE68A2AC}" sibTransId="{D045D351-EB9A-4C3D-9161-9D2C861D4598}"/>
    <dgm:cxn modelId="{6DA1574A-50A1-FE4E-84D1-A9D3C32FC080}" type="presParOf" srcId="{E7EAB97E-BBDF-4955-823A-B6B8BCD5569B}" destId="{36A67F5D-DD7D-4EB4-BAC2-27BF8C4592CB}" srcOrd="0" destOrd="0" presId="urn:microsoft.com/office/officeart/2005/8/layout/vList2"/>
    <dgm:cxn modelId="{206B4399-3073-734B-82D5-E66EB2CFCB4D}" type="presParOf" srcId="{E7EAB97E-BBDF-4955-823A-B6B8BCD5569B}" destId="{94087598-2FC8-4152-8270-FFF525258D4E}" srcOrd="1" destOrd="0" presId="urn:microsoft.com/office/officeart/2005/8/layout/vList2"/>
    <dgm:cxn modelId="{E2E77B84-16EE-3741-A0EA-3A25AEFF0326}" type="presParOf" srcId="{E7EAB97E-BBDF-4955-823A-B6B8BCD5569B}" destId="{036AAE56-222B-46D6-8FA9-CC07775346CE}" srcOrd="2" destOrd="0" presId="urn:microsoft.com/office/officeart/2005/8/layout/vList2"/>
    <dgm:cxn modelId="{E1626C9E-9CCF-3446-8CF2-0F19B50AF803}" type="presParOf" srcId="{E7EAB97E-BBDF-4955-823A-B6B8BCD5569B}" destId="{BBBA1F83-D8B0-4681-AAE1-EDEA2773598F}" srcOrd="3" destOrd="0" presId="urn:microsoft.com/office/officeart/2005/8/layout/vList2"/>
    <dgm:cxn modelId="{7D237022-209B-B541-BB47-E20DFD95CB71}" type="presParOf" srcId="{E7EAB97E-BBDF-4955-823A-B6B8BCD5569B}" destId="{34DE6A67-72C7-45F4-8DBB-A57B2B8903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67F5D-DD7D-4EB4-BAC2-27BF8C4592CB}">
      <dsp:nvSpPr>
        <dsp:cNvPr id="0" name=""/>
        <dsp:cNvSpPr/>
      </dsp:nvSpPr>
      <dsp:spPr>
        <a:xfrm>
          <a:off x="0" y="0"/>
          <a:ext cx="7886700" cy="137475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Formale: </a:t>
          </a:r>
          <a:r>
            <a:rPr lang="it-IT" sz="2500" kern="1200" dirty="0" smtClean="0"/>
            <a:t>i contesti formali sono quelli che attengono alla dimensione delle istituzioni pubbliche o private (la scuola). Si rilascia certificazione.</a:t>
          </a:r>
          <a:endParaRPr lang="it-IT" sz="2500" kern="1200" dirty="0"/>
        </a:p>
      </dsp:txBody>
      <dsp:txXfrm>
        <a:off x="67110" y="67110"/>
        <a:ext cx="7752480" cy="1240530"/>
      </dsp:txXfrm>
    </dsp:sp>
    <dsp:sp modelId="{036AAE56-222B-46D6-8FA9-CC07775346CE}">
      <dsp:nvSpPr>
        <dsp:cNvPr id="0" name=""/>
        <dsp:cNvSpPr/>
      </dsp:nvSpPr>
      <dsp:spPr>
        <a:xfrm>
          <a:off x="0" y="1475878"/>
          <a:ext cx="7886700" cy="144073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Informale: </a:t>
          </a:r>
          <a:r>
            <a:rPr lang="it-IT" sz="2500" kern="1200" dirty="0" smtClean="0"/>
            <a:t>i contesti informali attengono alle dimensioni educative non strutturate (la famiglia). Non c'è certificazione.</a:t>
          </a:r>
          <a:endParaRPr lang="it-IT" sz="2500" kern="1200" dirty="0"/>
        </a:p>
      </dsp:txBody>
      <dsp:txXfrm>
        <a:off x="70331" y="1546209"/>
        <a:ext cx="7746038" cy="1300076"/>
      </dsp:txXfrm>
    </dsp:sp>
    <dsp:sp modelId="{34DE6A67-72C7-45F4-8DBB-A57B2B8903BD}">
      <dsp:nvSpPr>
        <dsp:cNvPr id="0" name=""/>
        <dsp:cNvSpPr/>
      </dsp:nvSpPr>
      <dsp:spPr>
        <a:xfrm>
          <a:off x="0" y="3017738"/>
          <a:ext cx="7886700" cy="137475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b="1" kern="1200" dirty="0" smtClean="0"/>
            <a:t>Non Formale: </a:t>
          </a:r>
          <a:r>
            <a:rPr lang="it-IT" sz="2500" kern="1200" dirty="0" smtClean="0"/>
            <a:t>i contesti non formali attengono alle dimensioni educative dell'extra-scuola (le attività extra-curriculari). Non c'è certificazione.</a:t>
          </a:r>
          <a:endParaRPr lang="it-IT" sz="2500" kern="1200" dirty="0"/>
        </a:p>
      </dsp:txBody>
      <dsp:txXfrm>
        <a:off x="67110" y="3084848"/>
        <a:ext cx="7752480" cy="124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t>15/11/18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t>15/11/18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77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7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544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416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2CB64-8464-4FFC-B771-2C80DB4B5FC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54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t>15/11/18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635617" y="2932536"/>
            <a:ext cx="6908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/>
              <a:t>Lezione 1</a:t>
            </a:r>
          </a:p>
          <a:p>
            <a:pPr algn="r"/>
            <a:r>
              <a:rPr lang="it-IT" b="1" i="1" dirty="0"/>
              <a:t>Dalla relazione interpersonale alla relazione educativa: </a:t>
            </a:r>
            <a:endParaRPr lang="it-IT" b="1" i="1" dirty="0" smtClean="0"/>
          </a:p>
          <a:p>
            <a:pPr algn="r"/>
            <a:r>
              <a:rPr lang="it-IT" b="1" i="1" dirty="0" smtClean="0"/>
              <a:t>costruire </a:t>
            </a:r>
            <a:r>
              <a:rPr lang="it-IT" b="1" i="1" dirty="0"/>
              <a:t>lo </a:t>
            </a:r>
            <a:r>
              <a:rPr lang="it-IT" b="1" i="1" dirty="0" smtClean="0"/>
              <a:t>sguardo </a:t>
            </a:r>
            <a:r>
              <a:rPr lang="it-IT" b="1" i="1" dirty="0" err="1" smtClean="0"/>
              <a:t>delll’educatore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64139" y="4590468"/>
            <a:ext cx="1380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 smtClean="0">
                <a:latin typeface=""/>
              </a:rPr>
              <a:t>Vanna Boffo</a:t>
            </a:r>
            <a:endParaRPr lang="it-IT" sz="1600" b="1" dirty="0">
              <a:latin typeface="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31171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71" name="Shape 71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02060"/>
                </a:solidFill>
              </a:rPr>
              <a:t>Le relazioni educative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Legame fra relazioni interpersonali e relazioni intrapersonali</a:t>
            </a:r>
          </a:p>
          <a:p>
            <a:pPr marL="0" lvl="0" indent="0">
              <a:buSzTx/>
              <a:buNone/>
              <a:defRPr sz="1800"/>
            </a:pPr>
            <a:endParaRPr sz="24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Relazione interpersonale e conoscenza dell'altro (il bambino, l'allievo)</a:t>
            </a:r>
          </a:p>
          <a:p>
            <a:pPr marL="0" lvl="0" indent="0">
              <a:buSzTx/>
              <a:buNone/>
              <a:defRPr sz="1800"/>
            </a:pPr>
            <a:endParaRPr sz="24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lvl="0">
              <a:spcBef>
                <a:spcPts val="500"/>
              </a:spcBef>
              <a:buClr>
                <a:srgbClr val="002060"/>
              </a:buClr>
              <a:defRPr sz="1800"/>
            </a:pPr>
            <a:r>
              <a:rPr sz="24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Relazione intrapersonale e conoscenza del sé (il genitore, il docente, l'educatore)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10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890983"/>
            <a:ext cx="65381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it-IT" sz="2800" b="1" i="1" dirty="0" smtClean="0"/>
          </a:p>
          <a:p>
            <a:r>
              <a:rPr lang="it-IT" sz="2800" b="1" dirty="0"/>
              <a:t>CHE COSA E’ UNA RELAZIONE ?</a:t>
            </a:r>
            <a:endParaRPr lang="it-IT" sz="2800" dirty="0"/>
          </a:p>
          <a:p>
            <a:r>
              <a:rPr lang="it-IT" sz="2800" b="1" dirty="0"/>
              <a:t> </a:t>
            </a:r>
            <a:endParaRPr lang="it-IT" sz="2800" dirty="0"/>
          </a:p>
          <a:p>
            <a:endParaRPr lang="it-IT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856158"/>
            <a:ext cx="5636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Due campi sematici di riferimento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1) RE-LIGO                  legarsi,  assicurare, circondare, </a:t>
            </a:r>
            <a:endParaRPr lang="it-IT" sz="2000" dirty="0"/>
          </a:p>
          <a:p>
            <a:r>
              <a:rPr lang="it-IT" sz="2000" b="1" dirty="0"/>
              <a:t>     				 </a:t>
            </a:r>
            <a:r>
              <a:rPr lang="it-IT" sz="2000" b="1" dirty="0" smtClean="0"/>
              <a:t>     cingere </a:t>
            </a:r>
            <a:r>
              <a:rPr lang="it-IT" sz="2000" b="1" dirty="0"/>
              <a:t>come ricerca della qualità </a:t>
            </a:r>
            <a:endParaRPr lang="it-IT" sz="2000" dirty="0"/>
          </a:p>
          <a:p>
            <a:r>
              <a:rPr lang="it-IT" sz="2000" b="1" dirty="0"/>
              <a:t>                                      </a:t>
            </a:r>
            <a:r>
              <a:rPr lang="it-IT" sz="2000" b="1" dirty="0" smtClean="0"/>
              <a:t>di </a:t>
            </a:r>
            <a:r>
              <a:rPr lang="it-IT" sz="2000" b="1" dirty="0"/>
              <a:t>senso della relazione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 </a:t>
            </a:r>
            <a:endParaRPr lang="it-IT" sz="2000" dirty="0"/>
          </a:p>
          <a:p>
            <a:r>
              <a:rPr lang="it-IT" sz="2000" b="1" dirty="0"/>
              <a:t>2) RE-FERO 		     </a:t>
            </a:r>
            <a:r>
              <a:rPr lang="it-IT" sz="2000" b="1" dirty="0" smtClean="0"/>
              <a:t>ricondurre </a:t>
            </a:r>
            <a:r>
              <a:rPr lang="it-IT" sz="2000" b="1" dirty="0"/>
              <a:t>a sé, portarsi insieme, </a:t>
            </a:r>
            <a:endParaRPr lang="it-IT" sz="2000" dirty="0"/>
          </a:p>
          <a:p>
            <a:r>
              <a:rPr lang="it-IT" sz="2000" b="1" dirty="0"/>
              <a:t>				 </a:t>
            </a:r>
            <a:r>
              <a:rPr lang="it-IT" sz="2000" b="1" dirty="0" smtClean="0"/>
              <a:t>    comportarsi </a:t>
            </a:r>
            <a:r>
              <a:rPr lang="it-IT" sz="2000" b="1" dirty="0"/>
              <a:t>insieme come ricerca </a:t>
            </a:r>
            <a:endParaRPr lang="it-IT" sz="2000" dirty="0"/>
          </a:p>
          <a:p>
            <a:r>
              <a:rPr lang="it-IT" sz="2000" b="1" dirty="0"/>
              <a:t>				 </a:t>
            </a:r>
            <a:r>
              <a:rPr lang="it-IT" sz="2000" b="1" dirty="0" smtClean="0"/>
              <a:t>    della </a:t>
            </a:r>
            <a:r>
              <a:rPr lang="it-IT" sz="2000" b="1" dirty="0"/>
              <a:t>qualità del comunicare</a:t>
            </a:r>
            <a:endParaRPr lang="it-IT" sz="2000" dirty="0"/>
          </a:p>
          <a:p>
            <a:pPr algn="just"/>
            <a:endParaRPr lang="it-IT" sz="20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r>
              <a:rPr lang="it-IT" sz="2400" b="1" dirty="0"/>
              <a:t> </a:t>
            </a:r>
            <a:endParaRPr lang="it-IT" sz="2400" dirty="0"/>
          </a:p>
          <a:p>
            <a:pPr algn="just"/>
            <a:r>
              <a:rPr lang="it-IT" sz="2400" b="1" dirty="0" smtClean="0"/>
              <a:t> </a:t>
            </a:r>
            <a:endParaRPr lang="it-IT" sz="2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11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6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0913" y="890983"/>
            <a:ext cx="66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QUANDO SI COMINCIA A PARLARE DI RELAZIONE?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Relazione interpersonale </a:t>
            </a:r>
          </a:p>
          <a:p>
            <a:r>
              <a:rPr lang="it-IT" sz="2400" b="1" dirty="0" smtClean="0"/>
              <a:t>Relazione intrapersonale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  <a:p>
            <a:r>
              <a:rPr lang="it-IT" sz="2000" b="1" dirty="0" smtClean="0"/>
              <a:t>Ogni </a:t>
            </a:r>
            <a:r>
              <a:rPr lang="it-IT" sz="2000" b="1" dirty="0"/>
              <a:t>forma di Educazione e di Formazione ha un carattere Relazionale-Comunicativo</a:t>
            </a:r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Ogni Relazione-Comunicazione trattiene e cede Educazione e Formazione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40913" y="2802478"/>
            <a:ext cx="8078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 smtClean="0"/>
          </a:p>
          <a:p>
            <a:r>
              <a:rPr lang="it-IT" sz="2000" b="1" dirty="0" smtClean="0"/>
              <a:t>Il </a:t>
            </a:r>
            <a:r>
              <a:rPr lang="it-IT" sz="2000" b="1" dirty="0"/>
              <a:t>rapporto fra Educazione, Formazione e Relazione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077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3"/>
            <a:ext cx="9144001" cy="78399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1448349"/>
            <a:ext cx="676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Le relazioni interpersonali e intrapersonali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5" y="2086989"/>
            <a:ext cx="8425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il mezzo per la formazione del genitore e del bambino, dell'insegnante e dell'allievo</a:t>
            </a:r>
          </a:p>
          <a:p>
            <a:pPr>
              <a:buClrTx/>
              <a:buSzPct val="45000"/>
              <a:buFontTx/>
              <a:buNone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il mezzo per la formazione della persona umana</a:t>
            </a:r>
          </a:p>
          <a:p>
            <a:pPr>
              <a:buClrTx/>
              <a:buSzPct val="45000"/>
              <a:buFontTx/>
              <a:buNone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alla base di ogni relazione educativa e </a:t>
            </a:r>
            <a:r>
              <a:rPr lang="it-IT" altLang="it-I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formativa</a:t>
            </a:r>
          </a:p>
          <a:p>
            <a:pPr>
              <a:buSzPct val="45000"/>
            </a:pPr>
            <a:endParaRPr lang="it-IT" alt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  <a:buFont typeface="Wingdings" charset="2"/>
              <a:buChar char=""/>
            </a:pPr>
            <a:r>
              <a:rPr lang="it-IT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relazione interpersonale è alla base dei processi di apprendimento </a:t>
            </a:r>
          </a:p>
        </p:txBody>
      </p:sp>
    </p:spTree>
    <p:extLst>
      <p:ext uri="{BB962C8B-B14F-4D97-AF65-F5344CB8AC3E}">
        <p14:creationId xmlns:p14="http://schemas.microsoft.com/office/powerpoint/2010/main" val="240077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1448349"/>
            <a:ext cx="6767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Le relazioni educative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14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5" y="2086989"/>
            <a:ext cx="84252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Legame fra relazioni interpersonali e relazioni intrapersonali</a:t>
            </a:r>
          </a:p>
          <a:p>
            <a:pPr>
              <a:buClrTx/>
              <a:buFontTx/>
              <a:buNone/>
            </a:pPr>
            <a:endParaRPr lang="it-IT" alt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Relazione interpersonale e conoscenza dell'altro (il bambino, l'allievo)</a:t>
            </a:r>
          </a:p>
          <a:p>
            <a:pPr>
              <a:buClrTx/>
              <a:buFontTx/>
              <a:buNone/>
            </a:pPr>
            <a:endParaRPr lang="it-IT" alt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FontTx/>
              <a:buNone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Relazione intrapersonale e conoscenza del sé (il genitore, il docente, </a:t>
            </a:r>
            <a:r>
              <a:rPr lang="it-IT" altLang="it-IT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l'educatore)</a:t>
            </a:r>
            <a:endParaRPr lang="it-IT" alt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55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73307"/>
            <a:ext cx="8950816" cy="76743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9245" y="969681"/>
            <a:ext cx="676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Riferimenti Bibliografici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0913" y="1856158"/>
            <a:ext cx="574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540913" y="3202588"/>
            <a:ext cx="7819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  <a:p>
            <a:endParaRPr lang="it-IT" sz="2000" b="1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15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9244" y="1444836"/>
            <a:ext cx="842523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Anichini A., Boffo V., Cambi F., Mariani A., Toschi L., </a:t>
            </a:r>
            <a:r>
              <a:rPr lang="it-IT" altLang="it-IT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Comunicazione Formativa</a:t>
            </a: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Milano, Apogeo, 2012.</a:t>
            </a:r>
          </a:p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Anolli 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Psicologia della comunicazione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Bologna, Il Mulino, 2002.</a:t>
            </a:r>
          </a:p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Boffo 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V.,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Comunicare a scuola. Testi e autori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Apogeo, 2007</a:t>
            </a: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Boffo V., </a:t>
            </a:r>
            <a:r>
              <a:rPr lang="it-IT" altLang="it-IT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Relazioni educative. Tra comunicazione e cura</a:t>
            </a: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Milano, Apogeo, 2011.</a:t>
            </a:r>
          </a:p>
          <a:p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Boffo V.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cura in pedagogia: linee di lettura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Bologna, Clueb, 2006.</a:t>
            </a:r>
          </a:p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Cambi 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F. (a cura di 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Nel conflitto delle emozioni: prospettive pedagogiche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1998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Cambi F.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Il dis-agio giovanile nella scuola del terzo millennio. Proposte di studio e intervento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2008.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Per una pedagogia delle emozion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i, Firenze, la Nuova Italia, 1992.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 (a cura di),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comunicazione educativa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 «Studium  Educationis», 4, 2000.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Contini M.,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La comunicazione intersoggettiva fra solitudini e globalizzazione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La Nuova Italia R.C.S., 2002.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Dewey J., (1916)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Democrazia e Educazione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La Nuova Italia, 2000.</a:t>
            </a:r>
          </a:p>
          <a:p>
            <a:pPr>
              <a:buClrTx/>
              <a:buFontTx/>
              <a:buNone/>
            </a:pPr>
            <a:r>
              <a:rPr lang="it-IT" altLang="it-I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Franta 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H., Colasanti A.,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L’arte dell’incoraggiamento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Carocci, 1999.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Fratini C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., La dimensione comunicativa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in Cambi F., Catarsi E., Colicchi E., Fratini C., Muzi M., Le professionalità educative. Tipologia, interpretazione e modello, Roma, Carocci, 2003, pp. 67-94.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Liverta Sempio O., Confalonieri E., Scaratti G.,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L’abbandono scolastico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Raffaello Cortina, 1999.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Lumbelli L. (a cura di 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Pedagogia della comunicazione verbale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Milano, Franco Angeli, 1996.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Postman N.,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Ecologia dei media L’insegnamento come attività conservatrice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Armando, 19994.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Rogers C. R. (1980),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Un modo di essere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Martinelli, 1983.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Rogers C. R.,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Terapia centrata sul cliente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Firenze, La Nuova Italia, 1997.</a:t>
            </a:r>
          </a:p>
          <a:p>
            <a:pPr>
              <a:buClrTx/>
              <a:buFontTx/>
              <a:buNone/>
            </a:pP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Watzlawick P., Beavin J., Jackson D.D. (1967), </a:t>
            </a:r>
            <a:r>
              <a:rPr lang="it-IT" altLang="it-IT" sz="1400" i="1" dirty="0">
                <a:latin typeface="Calibri" panose="020F0502020204030204" pitchFamily="34" charset="0"/>
                <a:cs typeface="Calibri" panose="020F0502020204030204" pitchFamily="34" charset="0"/>
              </a:rPr>
              <a:t>Pragmatica della comunicazione umana</a:t>
            </a:r>
            <a:r>
              <a:rPr lang="it-IT" alt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, Roma, Astrolabio, 1971.</a:t>
            </a:r>
          </a:p>
          <a:p>
            <a:pPr>
              <a:buClrTx/>
              <a:buFontTx/>
              <a:buNone/>
            </a:pPr>
            <a:endParaRPr lang="it-IT" altLang="it-IT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6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   </a:t>
            </a:r>
            <a:r>
              <a:rPr lang="it-IT" b="1" dirty="0" smtClean="0">
                <a:latin typeface="Arial"/>
                <a:cs typeface="Arial"/>
              </a:rPr>
              <a:t>        </a:t>
            </a:r>
            <a:endParaRPr lang="it-IT" b="1" dirty="0">
              <a:latin typeface="Arial"/>
              <a:cs typeface="Arial"/>
            </a:endParaRPr>
          </a:p>
          <a:p>
            <a:pPr algn="r"/>
            <a:r>
              <a:rPr lang="it-IT" b="1" dirty="0" smtClean="0">
                <a:latin typeface="Arial"/>
                <a:cs typeface="Arial"/>
              </a:rPr>
              <a:t>           La conoscenza di sé,  per la conoscenza dell’altro, </a:t>
            </a:r>
          </a:p>
          <a:p>
            <a:pPr algn="r"/>
            <a:r>
              <a:rPr lang="it-IT" b="1" dirty="0" smtClean="0">
                <a:latin typeface="Arial"/>
                <a:cs typeface="Arial"/>
              </a:rPr>
              <a:t>per la conoscenza del mondo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t>16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85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901521" y="1815920"/>
            <a:ext cx="76826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Calendario </a:t>
            </a:r>
            <a:r>
              <a:rPr lang="it-IT" sz="2000" b="1" dirty="0" smtClean="0"/>
              <a:t>delle Lezioni</a:t>
            </a:r>
          </a:p>
          <a:p>
            <a:endParaRPr lang="it-IT" sz="2000" b="1" dirty="0" smtClean="0"/>
          </a:p>
          <a:p>
            <a:r>
              <a:rPr lang="it-IT" sz="1600" b="1" i="1" dirty="0" smtClean="0"/>
              <a:t>Dalla </a:t>
            </a:r>
            <a:r>
              <a:rPr lang="it-IT" sz="1600" b="1" i="1" dirty="0"/>
              <a:t>relazione interpersonale alla relazione educativa: costruire lo sguardo </a:t>
            </a:r>
            <a:r>
              <a:rPr lang="it-IT" sz="1600" b="1" i="1" dirty="0" smtClean="0"/>
              <a:t>dell’educatore “</a:t>
            </a:r>
            <a:r>
              <a:rPr lang="it-IT" sz="1600" b="1" i="1" dirty="0" err="1" smtClean="0"/>
              <a:t>Role</a:t>
            </a:r>
            <a:r>
              <a:rPr lang="it-IT" sz="1600" b="1" i="1" dirty="0" smtClean="0"/>
              <a:t> </a:t>
            </a:r>
            <a:r>
              <a:rPr lang="it-IT" sz="1600" b="1" i="1" dirty="0" err="1" smtClean="0"/>
              <a:t>playing</a:t>
            </a:r>
            <a:r>
              <a:rPr lang="it-IT" sz="1600" b="1" i="1" dirty="0" smtClean="0"/>
              <a:t>” pedagogici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Memoria</a:t>
            </a:r>
            <a:r>
              <a:rPr lang="it-IT" sz="1600" b="1" i="1" dirty="0"/>
              <a:t>, emozioni, visssuti: il senso del sé per la </a:t>
            </a:r>
            <a:r>
              <a:rPr lang="it-IT" sz="1600" b="1" i="1" dirty="0" smtClean="0"/>
              <a:t>professione educativa</a:t>
            </a:r>
          </a:p>
          <a:p>
            <a:r>
              <a:rPr lang="it-IT" sz="1600" b="1" i="1" dirty="0" smtClean="0"/>
              <a:t>Esercitazioni </a:t>
            </a:r>
            <a:r>
              <a:rPr lang="it-IT" sz="1600" b="1" i="1" dirty="0"/>
              <a:t>“autobiografiche</a:t>
            </a:r>
            <a:r>
              <a:rPr lang="it-IT" sz="1600" b="1" i="1" dirty="0" smtClean="0"/>
              <a:t>”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La </a:t>
            </a:r>
            <a:r>
              <a:rPr lang="it-IT" sz="1600" b="1" i="1" dirty="0"/>
              <a:t>comunicazione formativa: un modello per la gestione </a:t>
            </a:r>
            <a:r>
              <a:rPr lang="it-IT" sz="1600" b="1" i="1"/>
              <a:t>della </a:t>
            </a:r>
            <a:r>
              <a:rPr lang="it-IT" sz="1600" b="1" i="1" smtClean="0"/>
              <a:t>relazione</a:t>
            </a:r>
            <a:endParaRPr lang="it-IT" sz="1600" b="1" i="1" dirty="0" smtClean="0"/>
          </a:p>
          <a:p>
            <a:r>
              <a:rPr lang="it-IT" sz="1600" b="1" i="1" dirty="0" smtClean="0"/>
              <a:t>Esercitazioni </a:t>
            </a:r>
            <a:r>
              <a:rPr lang="it-IT" sz="1600" b="1" i="1" dirty="0"/>
              <a:t>“comunicative</a:t>
            </a:r>
            <a:r>
              <a:rPr lang="it-IT" sz="1600" b="1" i="1" dirty="0" smtClean="0"/>
              <a:t>”</a:t>
            </a:r>
          </a:p>
          <a:p>
            <a:endParaRPr lang="it-IT" sz="1600" dirty="0" smtClean="0"/>
          </a:p>
          <a:p>
            <a:r>
              <a:rPr lang="it-IT" sz="1600" b="1" i="1" dirty="0" smtClean="0"/>
              <a:t>La </a:t>
            </a:r>
            <a:r>
              <a:rPr lang="it-IT" sz="1600" b="1" i="1" dirty="0"/>
              <a:t>cura di sé, la cura dell’altro, la cura del mondo: </a:t>
            </a:r>
            <a:endParaRPr lang="it-IT" sz="1600" b="1" i="1" dirty="0" smtClean="0"/>
          </a:p>
          <a:p>
            <a:r>
              <a:rPr lang="it-IT" sz="1600" b="1" i="1" dirty="0" smtClean="0"/>
              <a:t>strumenti </a:t>
            </a:r>
            <a:r>
              <a:rPr lang="it-IT" sz="1600" b="1" i="1" dirty="0"/>
              <a:t>professionali per l’attenzione, l’ascolto, il dialogo, l’empatia</a:t>
            </a:r>
            <a:endParaRPr lang="it-IT" sz="1600" dirty="0"/>
          </a:p>
          <a:p>
            <a:endParaRPr lang="it-IT" sz="1600" dirty="0"/>
          </a:p>
          <a:p>
            <a:pPr algn="r"/>
            <a:endParaRPr lang="it-IT" sz="1600" dirty="0"/>
          </a:p>
          <a:p>
            <a:pPr algn="r"/>
            <a:endParaRPr lang="it-IT" sz="1600" b="1" i="1" dirty="0" smtClean="0"/>
          </a:p>
          <a:p>
            <a:pPr algn="r"/>
            <a:endParaRPr lang="it-IT" sz="1600" b="1" i="1" dirty="0"/>
          </a:p>
          <a:p>
            <a:pPr algn="r"/>
            <a:endParaRPr lang="it-IT" sz="1600" dirty="0"/>
          </a:p>
          <a:p>
            <a:pPr algn="r"/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243180" y="6474363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</a:t>
            </a:r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1521" y="1128559"/>
            <a:ext cx="7642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Psicopedagogia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754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Che cosa è la pedagogia generale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204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sz="3200" dirty="0" smtClean="0"/>
              <a:t>La </a:t>
            </a:r>
            <a:r>
              <a:rPr lang="it-IT" sz="3200" dirty="0"/>
              <a:t>pedagogia è il sapere dell’educazione</a:t>
            </a:r>
          </a:p>
          <a:p>
            <a:pPr marL="0" indent="0" algn="just">
              <a:buNone/>
            </a:pPr>
            <a:r>
              <a:rPr lang="it-IT" sz="3200" dirty="0"/>
              <a:t>La pedagogia è la teorizzazione dei processi sociali, culturali, individuali che producono inculturazione, apprendimento, formazione personale, presenti in tutte le culture e le società.</a:t>
            </a:r>
          </a:p>
          <a:p>
            <a:pPr marL="0" indent="0" algn="just">
              <a:buNone/>
            </a:pPr>
            <a:r>
              <a:rPr lang="it-IT" sz="3200" dirty="0"/>
              <a:t>Questi processi si articolano, si specializzano nelle loro pratiche, passando da un piano di riflessione esperienziale a un piano di riflessione teorica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25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Educazione e Formazione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 smtClean="0"/>
              <a:t>Educazione</a:t>
            </a:r>
          </a:p>
          <a:p>
            <a:pPr marL="0" indent="0" algn="just">
              <a:buNone/>
            </a:pPr>
            <a:r>
              <a:rPr lang="it-IT" sz="3200" dirty="0"/>
              <a:t>L’atto o gli atti direttivi che permettono di trarre fuori (ex-</a:t>
            </a:r>
            <a:r>
              <a:rPr lang="it-IT" sz="3200" dirty="0" err="1"/>
              <a:t>ducere</a:t>
            </a:r>
            <a:r>
              <a:rPr lang="it-IT" sz="3200" dirty="0"/>
              <a:t>) e di nutrire (edere) il soggetto  attraverso una con-formazione sociale e una guida individuale. </a:t>
            </a:r>
            <a:endParaRPr lang="it-IT" sz="3200" dirty="0" smtClean="0"/>
          </a:p>
          <a:p>
            <a:pPr marL="0" indent="0" algn="just">
              <a:buNone/>
            </a:pPr>
            <a:r>
              <a:rPr lang="it-IT" sz="3200" dirty="0" smtClean="0"/>
              <a:t>L’educazione </a:t>
            </a:r>
            <a:r>
              <a:rPr lang="it-IT" sz="3200" dirty="0"/>
              <a:t>permette la costituzione e la trasmissione di modelli sociali. L’educazione mette in relazione sempre due soggetti che si trovano in un rapporto di complementarietà. 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Educazione e Formazione 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/>
              <a:t>Formazione</a:t>
            </a:r>
            <a:endParaRPr lang="it-IT" sz="3200" b="1" dirty="0" smtClean="0"/>
          </a:p>
          <a:p>
            <a:pPr marL="0" indent="0" algn="just">
              <a:buNone/>
            </a:pPr>
            <a:r>
              <a:rPr lang="it-IT" sz="3200" dirty="0"/>
              <a:t>Il soggetto è interprete del proprio processo formativo. </a:t>
            </a:r>
            <a:endParaRPr lang="it-IT" sz="3200" dirty="0" smtClean="0"/>
          </a:p>
          <a:p>
            <a:pPr marL="0" indent="0" algn="just">
              <a:buNone/>
            </a:pPr>
            <a:r>
              <a:rPr lang="it-IT" sz="3200" dirty="0" smtClean="0"/>
              <a:t>La </a:t>
            </a:r>
            <a:r>
              <a:rPr lang="it-IT" sz="3200" dirty="0"/>
              <a:t>formazione umana dell’uomo implica </a:t>
            </a:r>
            <a:r>
              <a:rPr lang="it-IT" sz="3200" dirty="0" smtClean="0"/>
              <a:t>l’acquisir </a:t>
            </a:r>
            <a:r>
              <a:rPr lang="it-IT" sz="3200" dirty="0"/>
              <a:t>forma del soggetto, nella propria dimensione più personale e inquieta. </a:t>
            </a:r>
            <a:endParaRPr lang="it-IT" sz="3200" dirty="0" smtClean="0"/>
          </a:p>
          <a:p>
            <a:pPr marL="0" indent="0" algn="just">
              <a:buNone/>
            </a:pPr>
            <a:r>
              <a:rPr lang="it-IT" sz="3200" dirty="0" smtClean="0"/>
              <a:t>Significa </a:t>
            </a:r>
            <a:r>
              <a:rPr lang="it-IT" sz="3200" dirty="0"/>
              <a:t>prendere forma, scegliere o integrare o mutare una forma, il </a:t>
            </a:r>
            <a:r>
              <a:rPr lang="it-IT" sz="3200" dirty="0" err="1"/>
              <a:t>tras</a:t>
            </a:r>
            <a:r>
              <a:rPr lang="it-IT" sz="3200" dirty="0"/>
              <a:t>-formare e il </a:t>
            </a:r>
            <a:r>
              <a:rPr lang="it-IT" sz="3200" dirty="0" smtClean="0"/>
              <a:t>      </a:t>
            </a:r>
            <a:r>
              <a:rPr lang="it-IT" sz="3200" dirty="0" err="1" smtClean="0"/>
              <a:t>tras</a:t>
            </a:r>
            <a:r>
              <a:rPr lang="it-IT" sz="3200" dirty="0" smtClean="0"/>
              <a:t>-formar-si</a:t>
            </a:r>
            <a:r>
              <a:rPr lang="it-IT" sz="3200" dirty="0"/>
              <a:t>.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4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>
                <a:solidFill>
                  <a:schemeClr val="bg1"/>
                </a:solidFill>
              </a:rPr>
              <a:t>Educazione e Formazione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200" b="1" dirty="0"/>
              <a:t>Il Processo Formativo </a:t>
            </a:r>
            <a:r>
              <a:rPr lang="it-IT" sz="3200" b="1" dirty="0" smtClean="0"/>
              <a:t>e </a:t>
            </a:r>
            <a:r>
              <a:rPr lang="it-IT" sz="3200" b="1" dirty="0"/>
              <a:t>il Processo Educativo</a:t>
            </a:r>
          </a:p>
          <a:p>
            <a:pPr marL="0" indent="0" algn="just">
              <a:buNone/>
            </a:pPr>
            <a:r>
              <a:rPr lang="it-IT" sz="3200" dirty="0"/>
              <a:t>I due processi sono connessi a quelli di inculturazione, istruzione e apprendimento. </a:t>
            </a:r>
          </a:p>
          <a:p>
            <a:pPr marL="0" indent="0" algn="just">
              <a:buNone/>
            </a:pPr>
            <a:r>
              <a:rPr lang="it-IT" sz="3200" dirty="0"/>
              <a:t>L’educazione è crescita biologica, inculturazione, istruzione/apprendimento e formazione.</a:t>
            </a:r>
          </a:p>
          <a:p>
            <a:pPr marL="0" indent="0" algn="just">
              <a:buNone/>
            </a:pPr>
            <a:r>
              <a:rPr lang="it-IT" sz="3200" dirty="0"/>
              <a:t>La pedagogia è la scienza dell’educazione che ha come proprio oggetto di riflessione il processo formativo.</a:t>
            </a:r>
          </a:p>
          <a:p>
            <a:pPr marL="0" indent="0">
              <a:buNone/>
            </a:pPr>
            <a:endParaRPr lang="it-IT" sz="3200" dirty="0" smtClean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35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1760" y="156171"/>
            <a:ext cx="6275040" cy="490066"/>
          </a:xfrm>
        </p:spPr>
        <p:txBody>
          <a:bodyPr>
            <a:normAutofit fontScale="90000"/>
          </a:bodyPr>
          <a:lstStyle/>
          <a:p>
            <a:pPr algn="r"/>
            <a:r>
              <a:rPr lang="it-IT" sz="4000" b="1" dirty="0" smtClean="0">
                <a:solidFill>
                  <a:schemeClr val="bg1"/>
                </a:solidFill>
              </a:rPr>
              <a:t>I contesti dell’Educazione</a:t>
            </a:r>
            <a:endParaRPr lang="it-IT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18595"/>
              </p:ext>
            </p:extLst>
          </p:nvPr>
        </p:nvGraphicFramePr>
        <p:xfrm>
          <a:off x="628650" y="1305050"/>
          <a:ext cx="78867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6865-0A5C-4946-9ED1-740E2A2631B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703620" y="5697538"/>
            <a:ext cx="4822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i="1" dirty="0"/>
              <a:t>Memorandum</a:t>
            </a:r>
            <a:r>
              <a:rPr lang="it-IT" sz="2000" dirty="0"/>
              <a:t>, Commissione Europea , 2000</a:t>
            </a:r>
          </a:p>
        </p:txBody>
      </p:sp>
    </p:spTree>
    <p:extLst>
      <p:ext uri="{BB962C8B-B14F-4D97-AF65-F5344CB8AC3E}">
        <p14:creationId xmlns:p14="http://schemas.microsoft.com/office/powerpoint/2010/main" val="281268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57" name="Shape 57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/>
          <a:p>
            <a:pPr lvl="0" defTabSz="297179">
              <a:defRPr sz="1800"/>
            </a:pPr>
            <a: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Il rapporto fra Educazione, Formazione</a:t>
            </a:r>
            <a:b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</a:br>
            <a:r>
              <a:rPr sz="17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e Relazione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/>
            </a:pP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sz="3200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Ogni forma di Educazione e di Formazione ha un carattere Relazionale-Comunicativo</a:t>
            </a: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endParaRPr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sz="3200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Ogni Relazione-Comunicazione trattiene e cede Educazione e </a:t>
            </a:r>
            <a:r>
              <a:rPr sz="3200" dirty="0" smtClean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Formazione</a:t>
            </a:r>
            <a:endParaRPr lang="it-IT" sz="3200" dirty="0" smtClean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endParaRPr lang="it-IT" dirty="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ctr">
              <a:buSzTx/>
              <a:buNone/>
              <a:defRPr sz="1800"/>
            </a:pPr>
            <a:r>
              <a:rPr lang="it-IT" sz="3200" dirty="0" smtClean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Sulla Teoria dell’attaccamento</a:t>
            </a:r>
          </a:p>
          <a:p>
            <a:pPr marL="0" lvl="0" indent="0" algn="ctr">
              <a:buSzTx/>
              <a:buNone/>
              <a:defRPr sz="1800"/>
            </a:pPr>
            <a:r>
              <a:rPr lang="it-IT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http://</a:t>
            </a:r>
            <a:r>
              <a:rPr lang="it-IT" dirty="0" err="1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www.stateofmind.it</a:t>
            </a:r>
            <a:r>
              <a:rPr lang="it-IT" dirty="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/2016/04/attaccamento-esperimento-di-</a:t>
            </a:r>
            <a:r>
              <a:rPr lang="it-IT" dirty="0" err="1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harlow</a:t>
            </a:r>
            <a:r>
              <a:rPr lang="it-IT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/</a:t>
            </a:r>
            <a:endParaRPr sz="32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8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05"/>
            <a:ext cx="9180512" cy="687263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48252" y="2650077"/>
            <a:ext cx="7819029" cy="171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  <a:p>
            <a:pPr lvl="0" algn="just"/>
            <a:r>
              <a:rPr sz="1400">
                <a:latin typeface="Calibri"/>
                <a:ea typeface="Calibri"/>
                <a:cs typeface="Calibri"/>
                <a:sym typeface="Calibri"/>
              </a:rPr>
              <a:t>           </a:t>
            </a:r>
          </a:p>
        </p:txBody>
      </p:sp>
      <p:sp>
        <p:nvSpPr>
          <p:cNvPr id="64" name="Shape 64"/>
          <p:cNvSpPr/>
          <p:nvPr/>
        </p:nvSpPr>
        <p:spPr>
          <a:xfrm>
            <a:off x="8255000" y="6366466"/>
            <a:ext cx="280763" cy="501652"/>
          </a:xfrm>
          <a:prstGeom prst="rect">
            <a:avLst/>
          </a:prstGeom>
          <a:solidFill>
            <a:srgbClr val="003053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00325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457200" y="695457"/>
            <a:ext cx="8229600" cy="722182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002060"/>
                </a:solidFill>
              </a:rPr>
              <a:t>Le relazioni interpersonali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il mezzo per la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formazione del genitore e del bambino,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dell'insegnante e dell'allievo.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il mezzo per la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formazione della persona umana.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alla base di ognirelazione educativa e formativa.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endParaRPr sz="2100">
              <a:solidFill>
                <a:srgbClr val="002060"/>
              </a:solidFill>
              <a:latin typeface="Comic Sans MS Bold"/>
              <a:ea typeface="Comic Sans MS Bold"/>
              <a:cs typeface="Comic Sans MS Bold"/>
              <a:sym typeface="Comic Sans MS Bold"/>
            </a:endParaRP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La relazione interpersonale è alla base dei</a:t>
            </a:r>
          </a:p>
          <a:p>
            <a:pPr marL="0" lvl="0" indent="0" algn="just" defTabSz="402336">
              <a:spcBef>
                <a:spcPts val="0"/>
              </a:spcBef>
              <a:buSzTx/>
              <a:buNone/>
              <a:defRPr sz="1800"/>
            </a:pPr>
            <a:r>
              <a:rPr sz="2100">
                <a:solidFill>
                  <a:srgbClr val="002060"/>
                </a:solidFill>
                <a:latin typeface="Comic Sans MS Bold"/>
                <a:ea typeface="Comic Sans MS Bold"/>
                <a:cs typeface="Comic Sans MS Bold"/>
                <a:sym typeface="Comic Sans MS Bold"/>
              </a:rPr>
              <a:t>processi di apprendimento.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FFFFFF"/>
                </a:solidFill>
              </a:rPr>
              <a:t>9</a:t>
            </a:fld>
            <a:endParaRPr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1197</Words>
  <Application>Microsoft Macintosh PowerPoint</Application>
  <PresentationFormat>Presentazione su schermo (4:3)</PresentationFormat>
  <Paragraphs>188</Paragraphs>
  <Slides>16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di PowerPoint</vt:lpstr>
      <vt:lpstr>Presentazione di PowerPoint</vt:lpstr>
      <vt:lpstr>Che cosa è la pedagogia generale</vt:lpstr>
      <vt:lpstr>Educazione e Formazione </vt:lpstr>
      <vt:lpstr>Educazione e Formazione </vt:lpstr>
      <vt:lpstr>Educazione e Formazione </vt:lpstr>
      <vt:lpstr>I contesti dell’Educazione</vt:lpstr>
      <vt:lpstr>Il rapporto fra Educazione, Formazione e Relazione</vt:lpstr>
      <vt:lpstr>Le relazioni interpersonali</vt:lpstr>
      <vt:lpstr>Le relazioni educative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Vanna Boffo</cp:lastModifiedBy>
  <cp:revision>43</cp:revision>
  <dcterms:created xsi:type="dcterms:W3CDTF">2012-12-06T09:21:12Z</dcterms:created>
  <dcterms:modified xsi:type="dcterms:W3CDTF">2018-11-15T09:16:25Z</dcterms:modified>
</cp:coreProperties>
</file>