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sldIdLst>
    <p:sldId id="294" r:id="rId2"/>
    <p:sldId id="284" r:id="rId3"/>
    <p:sldId id="539" r:id="rId4"/>
    <p:sldId id="540" r:id="rId5"/>
    <p:sldId id="541" r:id="rId6"/>
    <p:sldId id="542" r:id="rId7"/>
    <p:sldId id="543" r:id="rId8"/>
    <p:sldId id="544" r:id="rId9"/>
    <p:sldId id="545" r:id="rId10"/>
    <p:sldId id="546" r:id="rId11"/>
    <p:sldId id="547" r:id="rId12"/>
    <p:sldId id="548" r:id="rId13"/>
    <p:sldId id="549" r:id="rId14"/>
    <p:sldId id="550" r:id="rId15"/>
    <p:sldId id="551" r:id="rId16"/>
    <p:sldId id="552" r:id="rId17"/>
    <p:sldId id="553" r:id="rId18"/>
    <p:sldId id="554"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49" autoAdjust="0"/>
    <p:restoredTop sz="94599"/>
  </p:normalViewPr>
  <p:slideViewPr>
    <p:cSldViewPr snapToGrid="0" snapToObjects="1">
      <p:cViewPr varScale="1">
        <p:scale>
          <a:sx n="50" d="100"/>
          <a:sy n="50" d="100"/>
        </p:scale>
        <p:origin x="72" y="49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22/03/2020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22/03/2020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22/03/2020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22/03/2020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22/03/2020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22/03/2020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520" y="1112520"/>
            <a:ext cx="8229600" cy="3484024"/>
          </a:xfrm>
        </p:spPr>
        <p:txBody>
          <a:bodyPr>
            <a:normAutofit/>
          </a:bodyPr>
          <a:lstStyle/>
          <a:p>
            <a:r>
              <a:rPr lang="it-IT" sz="6000" b="1" dirty="0" smtClean="0"/>
              <a:t>Regolamento </a:t>
            </a:r>
            <a:br>
              <a:rPr lang="it-IT" sz="6000" b="1" dirty="0" smtClean="0"/>
            </a:br>
            <a:r>
              <a:rPr lang="it-IT" sz="6000" b="1" dirty="0" smtClean="0"/>
              <a:t>Dublino</a:t>
            </a:r>
            <a:br>
              <a:rPr lang="it-IT" sz="6000" b="1" dirty="0" smtClean="0"/>
            </a:br>
            <a:r>
              <a:rPr lang="it-IT" sz="6000" b="1" dirty="0" smtClean="0"/>
              <a:t>segue</a:t>
            </a:r>
            <a:endParaRPr lang="it-IT" sz="6000" b="1"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98" y="4846320"/>
            <a:ext cx="3176697" cy="186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558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1400530"/>
          </a:xfrm>
        </p:spPr>
        <p:txBody>
          <a:bodyPr>
            <a:normAutofit fontScale="90000"/>
          </a:bodyPr>
          <a:lstStyle/>
          <a:p>
            <a:r>
              <a:rPr lang="it-IT" sz="4000" b="1" dirty="0" smtClean="0"/>
              <a:t>Articolo </a:t>
            </a:r>
            <a:r>
              <a:rPr lang="it-IT" sz="4000" b="1" dirty="0"/>
              <a:t>20 (Avvio della procedura) </a:t>
            </a:r>
            <a:r>
              <a:rPr lang="it-IT" sz="4000" dirty="0"/>
              <a:t/>
            </a:r>
            <a:br>
              <a:rPr lang="it-IT" sz="4000" dirty="0"/>
            </a:br>
            <a:endParaRPr lang="it-IT" sz="4000" dirty="0"/>
          </a:p>
        </p:txBody>
      </p:sp>
      <p:sp>
        <p:nvSpPr>
          <p:cNvPr id="3" name="Segnaposto contenuto 2"/>
          <p:cNvSpPr>
            <a:spLocks noGrp="1"/>
          </p:cNvSpPr>
          <p:nvPr>
            <p:ph idx="1"/>
          </p:nvPr>
        </p:nvSpPr>
        <p:spPr>
          <a:xfrm>
            <a:off x="827700" y="2618509"/>
            <a:ext cx="6711654" cy="3629897"/>
          </a:xfrm>
        </p:spPr>
        <p:txBody>
          <a:bodyPr/>
          <a:lstStyle/>
          <a:p>
            <a:pPr marL="0" indent="0" algn="just">
              <a:buNone/>
            </a:pPr>
            <a:r>
              <a:rPr lang="it-IT" sz="2400" dirty="0" smtClean="0"/>
              <a:t>La </a:t>
            </a:r>
            <a:r>
              <a:rPr lang="it-IT" sz="2400" dirty="0"/>
              <a:t>procedura di determinazione dello Stato membro competente è avviata non appena una domanda di protezione internazionale è presentata per la prima volta in uno Stato membro.</a:t>
            </a:r>
          </a:p>
          <a:p>
            <a:pPr marL="0" indent="0">
              <a:buNone/>
            </a:pPr>
            <a:endParaRPr lang="it-IT" dirty="0"/>
          </a:p>
        </p:txBody>
      </p:sp>
    </p:spTree>
    <p:extLst>
      <p:ext uri="{BB962C8B-B14F-4D97-AF65-F5344CB8AC3E}">
        <p14:creationId xmlns:p14="http://schemas.microsoft.com/office/powerpoint/2010/main" val="836106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4643640-16E4-4C71-B4AC-7B7456C12DF3}"/>
              </a:ext>
            </a:extLst>
          </p:cNvPr>
          <p:cNvSpPr>
            <a:spLocks noGrp="1"/>
          </p:cNvSpPr>
          <p:nvPr>
            <p:ph type="title"/>
          </p:nvPr>
        </p:nvSpPr>
        <p:spPr>
          <a:xfrm>
            <a:off x="484710" y="452718"/>
            <a:ext cx="7055380" cy="766482"/>
          </a:xfrm>
        </p:spPr>
        <p:txBody>
          <a:bodyPr/>
          <a:lstStyle/>
          <a:p>
            <a:r>
              <a:rPr lang="it-IT" dirty="0"/>
              <a:t>PROCEDURA</a:t>
            </a:r>
          </a:p>
        </p:txBody>
      </p:sp>
      <p:sp>
        <p:nvSpPr>
          <p:cNvPr id="3" name="Segnaposto contenuto 2">
            <a:extLst>
              <a:ext uri="{FF2B5EF4-FFF2-40B4-BE49-F238E27FC236}">
                <a16:creationId xmlns="" xmlns:a16="http://schemas.microsoft.com/office/drawing/2014/main" id="{B5158E07-6699-4BC2-8F73-8AE82B37FF05}"/>
              </a:ext>
            </a:extLst>
          </p:cNvPr>
          <p:cNvSpPr>
            <a:spLocks noGrp="1"/>
          </p:cNvSpPr>
          <p:nvPr>
            <p:ph idx="1"/>
          </p:nvPr>
        </p:nvSpPr>
        <p:spPr>
          <a:xfrm>
            <a:off x="342900" y="1219200"/>
            <a:ext cx="8572500" cy="5537199"/>
          </a:xfrm>
        </p:spPr>
        <p:txBody>
          <a:bodyPr>
            <a:noAutofit/>
          </a:bodyPr>
          <a:lstStyle/>
          <a:p>
            <a:pPr marL="0" indent="0" algn="just">
              <a:spcBef>
                <a:spcPts val="0"/>
              </a:spcBef>
              <a:buNone/>
            </a:pPr>
            <a:r>
              <a:rPr lang="it-IT" sz="2200" dirty="0"/>
              <a:t>Ai fini dell’individuazione dello Stato UE competente ad esaminare la tua </a:t>
            </a:r>
            <a:r>
              <a:rPr lang="it-IT" sz="2200" b="1" dirty="0"/>
              <a:t>domanda di asilo</a:t>
            </a:r>
            <a:r>
              <a:rPr lang="it-IT" sz="2200" dirty="0"/>
              <a:t>, devi fornire alle autorità italiane, </a:t>
            </a:r>
            <a:r>
              <a:rPr lang="it-IT" sz="2200" u="sng" dirty="0"/>
              <a:t>al momento della verbalizzazione della domanda di asilo</a:t>
            </a:r>
            <a:r>
              <a:rPr lang="it-IT" sz="2200" dirty="0"/>
              <a:t>, tutti gli elementi che possano essere utili, in particolare:  </a:t>
            </a:r>
          </a:p>
          <a:p>
            <a:pPr algn="just">
              <a:spcBef>
                <a:spcPts val="0"/>
              </a:spcBef>
            </a:pPr>
            <a:r>
              <a:rPr lang="it-IT" sz="2200" dirty="0"/>
              <a:t>- la tua età;  </a:t>
            </a:r>
          </a:p>
          <a:p>
            <a:pPr algn="just">
              <a:spcBef>
                <a:spcPts val="0"/>
              </a:spcBef>
            </a:pPr>
            <a:r>
              <a:rPr lang="it-IT" sz="2200" dirty="0"/>
              <a:t>- la presenza di parenti/familiari in altri Stati dell’UE;  </a:t>
            </a:r>
          </a:p>
          <a:p>
            <a:pPr algn="just">
              <a:spcBef>
                <a:spcPts val="0"/>
              </a:spcBef>
            </a:pPr>
            <a:r>
              <a:rPr lang="it-IT" sz="2200" dirty="0"/>
              <a:t>- condizioni di dipendenza derivanti da una gravidanza, una maternità recente, una malattia grave, una grave disabilità o un’età avanzata;  </a:t>
            </a:r>
          </a:p>
          <a:p>
            <a:pPr algn="just">
              <a:spcBef>
                <a:spcPts val="0"/>
              </a:spcBef>
            </a:pPr>
            <a:r>
              <a:rPr lang="it-IT" sz="2200" dirty="0"/>
              <a:t>- legami particolari con un altro Paese europeo. Se desideri che la tua domanda di asilo sia esaminata da un altro Stato UE in cui si trova un tuo familiare, devi esprimere tale desiderio per scritto, al momento della verbalizzazione della domanda da parte delle autorità di polizia italiane.  </a:t>
            </a:r>
          </a:p>
        </p:txBody>
      </p:sp>
    </p:spTree>
    <p:extLst>
      <p:ext uri="{BB962C8B-B14F-4D97-AF65-F5344CB8AC3E}">
        <p14:creationId xmlns:p14="http://schemas.microsoft.com/office/powerpoint/2010/main" val="157949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4643640-16E4-4C71-B4AC-7B7456C12DF3}"/>
              </a:ext>
            </a:extLst>
          </p:cNvPr>
          <p:cNvSpPr>
            <a:spLocks noGrp="1"/>
          </p:cNvSpPr>
          <p:nvPr>
            <p:ph type="title"/>
          </p:nvPr>
        </p:nvSpPr>
        <p:spPr>
          <a:xfrm>
            <a:off x="484710" y="452718"/>
            <a:ext cx="7055380" cy="766482"/>
          </a:xfrm>
        </p:spPr>
        <p:txBody>
          <a:bodyPr/>
          <a:lstStyle/>
          <a:p>
            <a:r>
              <a:rPr lang="it-IT" dirty="0" smtClean="0"/>
              <a:t>PROCEDURA  segue</a:t>
            </a:r>
            <a:endParaRPr lang="it-IT" dirty="0"/>
          </a:p>
        </p:txBody>
      </p:sp>
      <p:sp>
        <p:nvSpPr>
          <p:cNvPr id="3" name="Segnaposto contenuto 2">
            <a:extLst>
              <a:ext uri="{FF2B5EF4-FFF2-40B4-BE49-F238E27FC236}">
                <a16:creationId xmlns="" xmlns:a16="http://schemas.microsoft.com/office/drawing/2014/main" id="{B5158E07-6699-4BC2-8F73-8AE82B37FF05}"/>
              </a:ext>
            </a:extLst>
          </p:cNvPr>
          <p:cNvSpPr>
            <a:spLocks noGrp="1"/>
          </p:cNvSpPr>
          <p:nvPr>
            <p:ph idx="1"/>
          </p:nvPr>
        </p:nvSpPr>
        <p:spPr>
          <a:xfrm>
            <a:off x="342900" y="2757055"/>
            <a:ext cx="8572500" cy="3999344"/>
          </a:xfrm>
        </p:spPr>
        <p:txBody>
          <a:bodyPr>
            <a:noAutofit/>
          </a:bodyPr>
          <a:lstStyle/>
          <a:p>
            <a:pPr marL="0" indent="0" algn="just">
              <a:spcBef>
                <a:spcPts val="0"/>
              </a:spcBef>
              <a:buNone/>
            </a:pPr>
            <a:r>
              <a:rPr lang="it-IT" sz="2400" dirty="0" smtClean="0"/>
              <a:t>E</a:t>
            </a:r>
            <a:r>
              <a:rPr lang="it-IT" sz="2400" dirty="0"/>
              <a:t>’ importante comunicare tutte le informazioni in tuo possesso riguardo a tale familiare (dati anagrafici, relazione familiare, situazione relativa al soggiorno, indirizzo di residenza nell’altro Stato europeo ecc.) e, se li hai, consegnare copia dei documenti che provino il legame familiare (certificati di matrimonio, certificati di nascita ecc.). </a:t>
            </a:r>
          </a:p>
        </p:txBody>
      </p:sp>
    </p:spTree>
    <p:extLst>
      <p:ext uri="{BB962C8B-B14F-4D97-AF65-F5344CB8AC3E}">
        <p14:creationId xmlns:p14="http://schemas.microsoft.com/office/powerpoint/2010/main" val="3355963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32DBE0D-8B25-44D4-92D5-8F6E278792AF}"/>
              </a:ext>
            </a:extLst>
          </p:cNvPr>
          <p:cNvSpPr>
            <a:spLocks noGrp="1"/>
          </p:cNvSpPr>
          <p:nvPr>
            <p:ph type="title"/>
          </p:nvPr>
        </p:nvSpPr>
        <p:spPr>
          <a:xfrm>
            <a:off x="484710" y="452718"/>
            <a:ext cx="7055380" cy="753782"/>
          </a:xfrm>
        </p:spPr>
        <p:txBody>
          <a:bodyPr/>
          <a:lstStyle/>
          <a:p>
            <a:r>
              <a:rPr lang="it-IT" sz="4000" dirty="0"/>
              <a:t>PROCEDURA&gt;unità Dublino</a:t>
            </a:r>
          </a:p>
        </p:txBody>
      </p:sp>
      <p:sp>
        <p:nvSpPr>
          <p:cNvPr id="3" name="Segnaposto contenuto 2">
            <a:extLst>
              <a:ext uri="{FF2B5EF4-FFF2-40B4-BE49-F238E27FC236}">
                <a16:creationId xmlns="" xmlns:a16="http://schemas.microsoft.com/office/drawing/2014/main" id="{E6B4AAD5-0189-430F-A4C8-81BA306E48E7}"/>
              </a:ext>
            </a:extLst>
          </p:cNvPr>
          <p:cNvSpPr>
            <a:spLocks noGrp="1"/>
          </p:cNvSpPr>
          <p:nvPr>
            <p:ph idx="1"/>
          </p:nvPr>
        </p:nvSpPr>
        <p:spPr>
          <a:xfrm>
            <a:off x="190500" y="1552865"/>
            <a:ext cx="8712200" cy="5041906"/>
          </a:xfrm>
        </p:spPr>
        <p:txBody>
          <a:bodyPr/>
          <a:lstStyle/>
          <a:p>
            <a:pPr algn="just"/>
            <a:r>
              <a:rPr lang="it-IT" dirty="0"/>
              <a:t>La competenza ad esaminare la tua domanda di asilo è valutata </a:t>
            </a:r>
            <a:r>
              <a:rPr lang="it-IT" b="1" dirty="0"/>
              <a:t>dall’Unità Dublino</a:t>
            </a:r>
            <a:r>
              <a:rPr lang="it-IT" dirty="0"/>
              <a:t>, un ufficio del Ministero dell’Interno che ha sede a Roma. </a:t>
            </a:r>
          </a:p>
          <a:p>
            <a:pPr algn="just"/>
            <a:r>
              <a:rPr lang="it-IT" dirty="0"/>
              <a:t>Se l’Unità Dublino ritiene che la competenza ad esaminare la tua domanda spetti ad un altro Stato membro, invierà una specifica richiesta in tal senso all’Unità Dublino dell’altro Stato UE. Se quest’ultima riterrà di essere competente, accetterà la richiesta, altrimenti la rifiuterà. </a:t>
            </a:r>
          </a:p>
          <a:p>
            <a:pPr algn="just"/>
            <a:r>
              <a:rPr lang="it-IT" dirty="0"/>
              <a:t>La decisione che accerti la competenza di un altro Stato UE all’esame della tua domanda di asilo ti sarà comunicata con le indicazioni delle modalità di trasferimento in quello Stato UE. Se invece l’altro Stato si dichiara non competente, la tua domanda sarà esaminata dalle autorità italiane e dovrai soggiornare in Italia in attesa della decisione.</a:t>
            </a:r>
          </a:p>
        </p:txBody>
      </p:sp>
    </p:spTree>
    <p:extLst>
      <p:ext uri="{BB962C8B-B14F-4D97-AF65-F5344CB8AC3E}">
        <p14:creationId xmlns:p14="http://schemas.microsoft.com/office/powerpoint/2010/main" val="1817790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BBD4E00-C6A8-4E8C-88FA-B0DC6681B5CA}"/>
              </a:ext>
            </a:extLst>
          </p:cNvPr>
          <p:cNvSpPr>
            <a:spLocks noGrp="1"/>
          </p:cNvSpPr>
          <p:nvPr>
            <p:ph type="title"/>
          </p:nvPr>
        </p:nvSpPr>
        <p:spPr>
          <a:xfrm>
            <a:off x="484710" y="452718"/>
            <a:ext cx="7055380" cy="588682"/>
          </a:xfrm>
        </p:spPr>
        <p:txBody>
          <a:bodyPr/>
          <a:lstStyle/>
          <a:p>
            <a:r>
              <a:rPr lang="it-IT" sz="4000" dirty="0"/>
              <a:t>PROCEDURA&gt;unità Dublino</a:t>
            </a:r>
          </a:p>
        </p:txBody>
      </p:sp>
      <p:sp>
        <p:nvSpPr>
          <p:cNvPr id="3" name="Segnaposto contenuto 2">
            <a:extLst>
              <a:ext uri="{FF2B5EF4-FFF2-40B4-BE49-F238E27FC236}">
                <a16:creationId xmlns="" xmlns:a16="http://schemas.microsoft.com/office/drawing/2014/main" id="{F40BC9FF-74FD-4791-BCA2-AB7FFE009448}"/>
              </a:ext>
            </a:extLst>
          </p:cNvPr>
          <p:cNvSpPr>
            <a:spLocks noGrp="1"/>
          </p:cNvSpPr>
          <p:nvPr>
            <p:ph idx="1"/>
          </p:nvPr>
        </p:nvSpPr>
        <p:spPr>
          <a:xfrm>
            <a:off x="254000" y="1041401"/>
            <a:ext cx="8674100" cy="5689600"/>
          </a:xfrm>
        </p:spPr>
        <p:txBody>
          <a:bodyPr>
            <a:normAutofit fontScale="92500" lnSpcReduction="10000"/>
          </a:bodyPr>
          <a:lstStyle/>
          <a:p>
            <a:pPr algn="just"/>
            <a:r>
              <a:rPr lang="it-IT" dirty="0"/>
              <a:t>Dopo che ti è stata comunicata la decisione dell’Unità Dublino italiana rispetto al tuo trasferimento in un altro Stato, se non sei d’accordo con tale decisione puoi presentare un </a:t>
            </a:r>
            <a:r>
              <a:rPr lang="it-IT" b="1" dirty="0"/>
              <a:t>ricorso ad un giudice entro 60 giorni dalla notifica della decisione</a:t>
            </a:r>
            <a:r>
              <a:rPr lang="it-IT" dirty="0"/>
              <a:t>. Il ricorso deve essere presentato con l’assistenza di un avvocato, ma se sei privo delle risorse economiche necessarie, hai diritto di chiedere che le tue spese legali siano sostenute dallo Stato italiano. </a:t>
            </a:r>
          </a:p>
          <a:p>
            <a:pPr algn="just"/>
            <a:r>
              <a:rPr lang="it-IT" dirty="0"/>
              <a:t>Se resti in Italia nonostante la decisione di trasferimento verso un altro Stato, le autorità italiane non esamineranno la tua domanda (a meno che tu abbia presentato ricorso al giudice contro la decisione di trasferimento e quella decisione sia stata annullata e/o sospesa). </a:t>
            </a:r>
          </a:p>
          <a:p>
            <a:pPr algn="just"/>
            <a:r>
              <a:rPr lang="it-IT" i="1" dirty="0"/>
              <a:t>Ad es. se hai presentato domanda di asilo in Italia e hai chiesto di essere ricongiunta a tuo marito che soggiorna come titolare di protezione internazionale in Germania, l’Unità Dublino italiana contatterà l’Unità Dublino tedesca per chiedere di prenderti in carico. L’Unità Dublino tedesca verificherà se sono soddisfatti i requisiti descritti sopra per il ricongiungimento e, in caso di risposta positiva, si dichiarerà competente ad esaminare la tua domanda. A quel punto, potrai essere trasferita in Germania. </a:t>
            </a:r>
          </a:p>
          <a:p>
            <a:pPr algn="just"/>
            <a:endParaRPr lang="it-IT" dirty="0"/>
          </a:p>
        </p:txBody>
      </p:sp>
    </p:spTree>
    <p:extLst>
      <p:ext uri="{BB962C8B-B14F-4D97-AF65-F5344CB8AC3E}">
        <p14:creationId xmlns:p14="http://schemas.microsoft.com/office/powerpoint/2010/main" val="306958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25562"/>
          </a:xfrm>
        </p:spPr>
        <p:txBody>
          <a:bodyPr>
            <a:normAutofit fontScale="90000"/>
          </a:bodyPr>
          <a:lstStyle/>
          <a:p>
            <a:r>
              <a:rPr lang="it-IT" sz="4000" b="1" dirty="0"/>
              <a:t>Articolo 21 (Presentazione di una richiesta di presa in carico) </a:t>
            </a:r>
            <a:r>
              <a:rPr lang="it-IT" sz="4000" dirty="0"/>
              <a:t/>
            </a:r>
            <a:br>
              <a:rPr lang="it-IT" sz="4000" dirty="0"/>
            </a:br>
            <a:endParaRPr lang="it-IT" sz="4000" dirty="0"/>
          </a:p>
        </p:txBody>
      </p:sp>
      <p:sp>
        <p:nvSpPr>
          <p:cNvPr id="3" name="Segnaposto contenuto 2"/>
          <p:cNvSpPr>
            <a:spLocks noGrp="1"/>
          </p:cNvSpPr>
          <p:nvPr>
            <p:ph idx="1"/>
          </p:nvPr>
        </p:nvSpPr>
        <p:spPr>
          <a:xfrm>
            <a:off x="457200" y="1600200"/>
            <a:ext cx="8229600" cy="4938322"/>
          </a:xfrm>
        </p:spPr>
        <p:txBody>
          <a:bodyPr>
            <a:normAutofit/>
          </a:bodyPr>
          <a:lstStyle/>
          <a:p>
            <a:pPr marL="0" indent="0" algn="just">
              <a:buNone/>
            </a:pPr>
            <a:r>
              <a:rPr lang="it-IT" dirty="0"/>
              <a:t>1</a:t>
            </a:r>
            <a:r>
              <a:rPr lang="it-IT" sz="2200" dirty="0"/>
              <a:t>. Lo Stato membro che ha ricevuto una domanda di protezione internazionale e ritiene che un altro Stato membro sia competente per l’esame della stessa può chiedere a tale Stato membro di prendere in carico il richiedente quanto prima e, al più tardi, </a:t>
            </a:r>
            <a:r>
              <a:rPr lang="it-IT" sz="2200" u="sng" dirty="0"/>
              <a:t>entro tre mesi</a:t>
            </a:r>
            <a:r>
              <a:rPr lang="it-IT" sz="2200" dirty="0"/>
              <a:t> dopo la presentazione della domanda ai sensi dell’articolo 20, paragrafo </a:t>
            </a:r>
          </a:p>
          <a:p>
            <a:pPr marL="0" indent="0" algn="just">
              <a:buNone/>
            </a:pPr>
            <a:r>
              <a:rPr lang="it-IT" sz="2200" dirty="0"/>
              <a:t>2. In deroga al primo comma, nel caso di una risposta pertinente di </a:t>
            </a:r>
            <a:r>
              <a:rPr lang="it-IT" sz="2200" dirty="0" err="1"/>
              <a:t>Eurodac</a:t>
            </a:r>
            <a:r>
              <a:rPr lang="it-IT" sz="2200" dirty="0"/>
              <a:t> con dati registrati ai sensi dell’articolo 14 del regolamento (UE) n. 603/2013, la richiesta è inviata </a:t>
            </a:r>
            <a:r>
              <a:rPr lang="it-IT" sz="2200" u="sng" dirty="0"/>
              <a:t>entro due mesi</a:t>
            </a:r>
            <a:r>
              <a:rPr lang="it-IT" sz="2200" dirty="0"/>
              <a:t> dal ricevimento della risposta pertinente ai sensi dell’articolo 15, paragrafo 2, di tale regolamento.</a:t>
            </a:r>
          </a:p>
          <a:p>
            <a:endParaRPr lang="it-IT" dirty="0"/>
          </a:p>
        </p:txBody>
      </p:sp>
    </p:spTree>
    <p:extLst>
      <p:ext uri="{BB962C8B-B14F-4D97-AF65-F5344CB8AC3E}">
        <p14:creationId xmlns:p14="http://schemas.microsoft.com/office/powerpoint/2010/main" val="128276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25562"/>
          </a:xfrm>
        </p:spPr>
        <p:txBody>
          <a:bodyPr>
            <a:normAutofit fontScale="90000"/>
          </a:bodyPr>
          <a:lstStyle/>
          <a:p>
            <a:r>
              <a:rPr lang="it-IT" sz="4000" b="1" dirty="0" smtClean="0"/>
              <a:t>Articolo </a:t>
            </a:r>
            <a:r>
              <a:rPr lang="it-IT" sz="4000" b="1" dirty="0"/>
              <a:t>22 (Risposta a una richiesta di presa in carico)</a:t>
            </a:r>
            <a:r>
              <a:rPr lang="it-IT" sz="4000" dirty="0"/>
              <a:t/>
            </a:r>
            <a:br>
              <a:rPr lang="it-IT" sz="4000" dirty="0"/>
            </a:br>
            <a:endParaRPr lang="it-IT" sz="4000" dirty="0"/>
          </a:p>
        </p:txBody>
      </p:sp>
      <p:sp>
        <p:nvSpPr>
          <p:cNvPr id="3" name="Segnaposto contenuto 2"/>
          <p:cNvSpPr>
            <a:spLocks noGrp="1"/>
          </p:cNvSpPr>
          <p:nvPr>
            <p:ph idx="1"/>
          </p:nvPr>
        </p:nvSpPr>
        <p:spPr>
          <a:xfrm>
            <a:off x="827699" y="2052925"/>
            <a:ext cx="7415755" cy="4195481"/>
          </a:xfrm>
        </p:spPr>
        <p:txBody>
          <a:bodyPr>
            <a:normAutofit/>
          </a:bodyPr>
          <a:lstStyle/>
          <a:p>
            <a:pPr marL="0" indent="0" algn="just">
              <a:buNone/>
            </a:pPr>
            <a:r>
              <a:rPr lang="it-IT" sz="2200" dirty="0"/>
              <a:t>1. Lo Stato membro richiesto procede alle verifiche necessarie e delibera sulla richiesta di presa in carico di un richiedente </a:t>
            </a:r>
            <a:r>
              <a:rPr lang="it-IT" sz="2200" u="sng" dirty="0"/>
              <a:t>entro due mesi </a:t>
            </a:r>
            <a:r>
              <a:rPr lang="it-IT" sz="2200" dirty="0"/>
              <a:t>a decorrere dal ricevimento della richiesta.</a:t>
            </a:r>
          </a:p>
          <a:p>
            <a:pPr marL="0" indent="0" algn="just">
              <a:buNone/>
            </a:pPr>
            <a:r>
              <a:rPr lang="it-IT" sz="2200" dirty="0"/>
              <a:t>7. </a:t>
            </a:r>
            <a:r>
              <a:rPr lang="it-IT" sz="2200" u="sng" dirty="0"/>
              <a:t>La mancata risposta entro la scadenza del termine </a:t>
            </a:r>
            <a:r>
              <a:rPr lang="it-IT" sz="2200" dirty="0"/>
              <a:t>di due mesi citato al paragrafo 1 e di quello di un mese citato al paragrafo 6 </a:t>
            </a:r>
            <a:r>
              <a:rPr lang="it-IT" sz="2200" u="sng" dirty="0"/>
              <a:t>equivale all’accettazione della richiesta</a:t>
            </a:r>
            <a:r>
              <a:rPr lang="it-IT" sz="2200" dirty="0"/>
              <a:t> e comporta l’obbligo di prendere in carico la persona, compreso l’obbligo di prendere disposizioni appropriate all’arrivo della stessa.</a:t>
            </a:r>
          </a:p>
          <a:p>
            <a:endParaRPr lang="it-IT" dirty="0"/>
          </a:p>
        </p:txBody>
      </p:sp>
    </p:spTree>
    <p:extLst>
      <p:ext uri="{BB962C8B-B14F-4D97-AF65-F5344CB8AC3E}">
        <p14:creationId xmlns:p14="http://schemas.microsoft.com/office/powerpoint/2010/main" val="174363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25562"/>
          </a:xfrm>
        </p:spPr>
        <p:txBody>
          <a:bodyPr>
            <a:normAutofit fontScale="90000"/>
          </a:bodyPr>
          <a:lstStyle/>
          <a:p>
            <a:r>
              <a:rPr lang="it-IT" sz="4000" b="1" dirty="0" smtClean="0"/>
              <a:t>Articolo </a:t>
            </a:r>
            <a:r>
              <a:rPr lang="it-IT" sz="4000" b="1" dirty="0"/>
              <a:t>26 (Notifica di una decisione di trasferimento) </a:t>
            </a:r>
            <a:r>
              <a:rPr lang="it-IT" sz="4000" dirty="0"/>
              <a:t/>
            </a:r>
            <a:br>
              <a:rPr lang="it-IT" sz="4000" dirty="0"/>
            </a:br>
            <a:endParaRPr lang="it-IT" sz="4000" dirty="0"/>
          </a:p>
        </p:txBody>
      </p:sp>
      <p:sp>
        <p:nvSpPr>
          <p:cNvPr id="3" name="Segnaposto contenuto 2"/>
          <p:cNvSpPr>
            <a:spLocks noGrp="1"/>
          </p:cNvSpPr>
          <p:nvPr>
            <p:ph idx="1"/>
          </p:nvPr>
        </p:nvSpPr>
        <p:spPr>
          <a:xfrm>
            <a:off x="827700" y="2052925"/>
            <a:ext cx="7554300" cy="4652675"/>
          </a:xfrm>
        </p:spPr>
        <p:txBody>
          <a:bodyPr>
            <a:normAutofit/>
          </a:bodyPr>
          <a:lstStyle/>
          <a:p>
            <a:pPr marL="0" indent="0" algn="just">
              <a:buNone/>
            </a:pPr>
            <a:r>
              <a:rPr lang="it-IT" sz="2200" dirty="0"/>
              <a:t>1. Quando lo Stato membro richiesto accetta di prendere o riprendere in carico un richiedente o un’altra persona di cui all’articolo 18, paragrafo 1, lettera c) o d), lo Stato membro richiedente </a:t>
            </a:r>
            <a:r>
              <a:rPr lang="it-IT" sz="2200" u="sng" dirty="0"/>
              <a:t>notifica all’interessato la decisione di trasferirlo verso lo Stato membro competente </a:t>
            </a:r>
            <a:r>
              <a:rPr lang="it-IT" sz="2200" dirty="0"/>
              <a:t>e, se del caso, di non esaminare la sua domanda di protezione internazionale. Se l’interessato è rappresentato da un avvocato o un altro consulente legale, gli Stati membri possono scegliere di notificare la decisione a tale avvocato o consulente legale invece che all’interessato e, se del caso, comunicare la decisione all’interessato. </a:t>
            </a:r>
          </a:p>
          <a:p>
            <a:endParaRPr lang="it-IT" dirty="0"/>
          </a:p>
        </p:txBody>
      </p:sp>
    </p:spTree>
    <p:extLst>
      <p:ext uri="{BB962C8B-B14F-4D97-AF65-F5344CB8AC3E}">
        <p14:creationId xmlns:p14="http://schemas.microsoft.com/office/powerpoint/2010/main" val="1699454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54718"/>
            <a:ext cx="8229600" cy="5671446"/>
          </a:xfrm>
        </p:spPr>
        <p:txBody>
          <a:bodyPr/>
          <a:lstStyle/>
          <a:p>
            <a:pPr marL="0" indent="0" algn="just">
              <a:buNone/>
            </a:pPr>
            <a:r>
              <a:rPr lang="it-IT" sz="2400" dirty="0"/>
              <a:t>2. La decisione di cui al paragrafo 1 contiene informazioni sui mezzi di impugnazione disponibili, compreso quello sul diritto di chiedere l’effetto sospensivo, ove applicabile, e sui termini per esperirli e sui termini relativi all’esecuzione del trasferimento e contiene, se necessario, le informazioni relative al luogo e alla data in cui l’interessato deve presentarsi, nel caso in cui si rechi nello Stato membro competente con i propri mezzi.</a:t>
            </a:r>
          </a:p>
          <a:p>
            <a:endParaRPr lang="it-IT" dirty="0"/>
          </a:p>
        </p:txBody>
      </p:sp>
    </p:spTree>
    <p:extLst>
      <p:ext uri="{BB962C8B-B14F-4D97-AF65-F5344CB8AC3E}">
        <p14:creationId xmlns:p14="http://schemas.microsoft.com/office/powerpoint/2010/main" val="2523848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964920"/>
          </a:xfrm>
        </p:spPr>
        <p:txBody>
          <a:bodyPr>
            <a:normAutofit fontScale="90000"/>
          </a:bodyPr>
          <a:lstStyle/>
          <a:p>
            <a:r>
              <a:rPr lang="it-IT" dirty="0"/>
              <a:t> </a:t>
            </a:r>
            <a:r>
              <a:rPr lang="it-IT" sz="4000" b="1" dirty="0" smtClean="0"/>
              <a:t>Articolo </a:t>
            </a:r>
            <a:r>
              <a:rPr lang="it-IT" sz="4000" b="1" dirty="0"/>
              <a:t>28 (Trattenimento) </a:t>
            </a:r>
            <a:r>
              <a:rPr lang="it-IT" sz="4000" dirty="0"/>
              <a:t/>
            </a:r>
            <a:br>
              <a:rPr lang="it-IT" sz="4000" dirty="0"/>
            </a:br>
            <a:endParaRPr lang="it-IT" sz="4000" dirty="0"/>
          </a:p>
        </p:txBody>
      </p:sp>
      <p:sp>
        <p:nvSpPr>
          <p:cNvPr id="3" name="Segnaposto contenuto 2"/>
          <p:cNvSpPr>
            <a:spLocks noGrp="1"/>
          </p:cNvSpPr>
          <p:nvPr>
            <p:ph idx="1"/>
          </p:nvPr>
        </p:nvSpPr>
        <p:spPr>
          <a:xfrm>
            <a:off x="457200" y="1417638"/>
            <a:ext cx="8351520" cy="5287962"/>
          </a:xfrm>
        </p:spPr>
        <p:txBody>
          <a:bodyPr>
            <a:normAutofit lnSpcReduction="10000"/>
          </a:bodyPr>
          <a:lstStyle/>
          <a:p>
            <a:pPr marL="0" indent="0" algn="just">
              <a:buNone/>
            </a:pPr>
            <a:r>
              <a:rPr lang="it-IT" sz="2200" dirty="0" smtClean="0"/>
              <a:t>1</a:t>
            </a:r>
            <a:r>
              <a:rPr lang="it-IT" sz="2200" dirty="0"/>
              <a:t>. Gli Stati membri non possono trattenere una persona </a:t>
            </a:r>
            <a:r>
              <a:rPr lang="it-IT" sz="2200" u="sng" dirty="0"/>
              <a:t>per il solo motivo</a:t>
            </a:r>
            <a:r>
              <a:rPr lang="it-IT" sz="2200" dirty="0"/>
              <a:t> che sia oggetto della procedura stabilita dal presente regolamento. </a:t>
            </a:r>
          </a:p>
          <a:p>
            <a:pPr marL="0" indent="0" algn="just">
              <a:buNone/>
            </a:pPr>
            <a:r>
              <a:rPr lang="it-IT" sz="2200" dirty="0"/>
              <a:t>2. Ove sussista un rischio notevole di fuga, gli Stati membri possono trattenere l’interessato al fine di assicurare le procedure di trasferimento a norma del presente regolamento, sulla base di una valutazione caso per caso e solo se il trattenimento è proporzionale e se non possano essere applicate efficacemente altre misure alternative meno coercitive. </a:t>
            </a:r>
          </a:p>
          <a:p>
            <a:pPr marL="0" indent="0" algn="just">
              <a:buNone/>
            </a:pPr>
            <a:r>
              <a:rPr lang="it-IT" sz="2200" dirty="0"/>
              <a:t>3. Il trattenimento ha durata quanto più breve possibile e non supera il tempo ragionevolmente necessario agli adempimenti amministrativi previsti da espletare con la dovuta diligenza per eseguire il trasferimento a norma del presente regolamento. </a:t>
            </a:r>
          </a:p>
          <a:p>
            <a:endParaRPr lang="it-IT" dirty="0"/>
          </a:p>
        </p:txBody>
      </p:sp>
    </p:spTree>
    <p:extLst>
      <p:ext uri="{BB962C8B-B14F-4D97-AF65-F5344CB8AC3E}">
        <p14:creationId xmlns:p14="http://schemas.microsoft.com/office/powerpoint/2010/main" val="119692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a:t/>
            </a:r>
            <a:br>
              <a:rPr lang="it-IT" sz="4000" b="1" dirty="0"/>
            </a:br>
            <a:r>
              <a:rPr lang="it-IT" sz="4000" b="1" dirty="0"/>
              <a:t>Articolo 27 (Mezzi di impugnazione) </a:t>
            </a:r>
            <a:r>
              <a:rPr lang="it-IT" dirty="0"/>
              <a:t/>
            </a:r>
            <a:br>
              <a:rPr lang="it-IT" dirty="0"/>
            </a:br>
            <a:endParaRPr lang="it-IT" dirty="0"/>
          </a:p>
        </p:txBody>
      </p:sp>
      <p:sp>
        <p:nvSpPr>
          <p:cNvPr id="3" name="Segnaposto contenuto 2"/>
          <p:cNvSpPr>
            <a:spLocks noGrp="1"/>
          </p:cNvSpPr>
          <p:nvPr>
            <p:ph idx="1"/>
          </p:nvPr>
        </p:nvSpPr>
        <p:spPr>
          <a:xfrm>
            <a:off x="827700" y="2644726"/>
            <a:ext cx="6711654" cy="3603680"/>
          </a:xfrm>
        </p:spPr>
        <p:txBody>
          <a:bodyPr>
            <a:normAutofit/>
          </a:bodyPr>
          <a:lstStyle/>
          <a:p>
            <a:pPr marL="0" indent="0" algn="just">
              <a:buNone/>
            </a:pPr>
            <a:r>
              <a:rPr lang="it-IT" dirty="0"/>
              <a:t>1. Il richiedente o altra persona di cui all’articolo 18, paragrafo 1, lettera c) o d), ha </a:t>
            </a:r>
            <a:r>
              <a:rPr lang="it-IT" u="sng" dirty="0"/>
              <a:t>diritto a un ricorso effettivo avverso una decisione di trasferimento</a:t>
            </a:r>
            <a:r>
              <a:rPr lang="it-IT" dirty="0"/>
              <a:t>, o a una revisione della medesima, in fatto e in diritto, dinanzi a un organo giurisdizionale. </a:t>
            </a:r>
          </a:p>
          <a:p>
            <a:pPr marL="0" indent="0" algn="just">
              <a:buNone/>
            </a:pPr>
            <a:r>
              <a:rPr lang="it-IT" dirty="0"/>
              <a:t>2. Gli Stati membri stabiliscono un termine ragionevole entro il quale l’interessato può esercitare il diritto a un ricorso effettivo ai sensi del paragrafo 1.</a:t>
            </a:r>
          </a:p>
          <a:p>
            <a:endParaRPr lang="it-IT" dirty="0"/>
          </a:p>
        </p:txBody>
      </p:sp>
    </p:spTree>
    <p:extLst>
      <p:ext uri="{BB962C8B-B14F-4D97-AF65-F5344CB8AC3E}">
        <p14:creationId xmlns:p14="http://schemas.microsoft.com/office/powerpoint/2010/main" val="151331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108708"/>
          </a:xfrm>
        </p:spPr>
        <p:txBody>
          <a:bodyPr>
            <a:normAutofit/>
          </a:bodyPr>
          <a:lstStyle/>
          <a:p>
            <a:r>
              <a:rPr lang="it-IT" sz="4000" b="1" dirty="0"/>
              <a:t>Articolo 15 (Domanda nella zona internazionale di transito di un aeroporto) </a:t>
            </a:r>
            <a:r>
              <a:rPr lang="it-IT" sz="3600" u="sng" dirty="0" smtClean="0"/>
              <a:t>novità</a:t>
            </a:r>
            <a:r>
              <a:rPr lang="it-IT" sz="3600" dirty="0" smtClean="0">
                <a:effectLst/>
              </a:rPr>
              <a:t> </a:t>
            </a:r>
            <a:endParaRPr lang="it-IT" sz="3600" dirty="0"/>
          </a:p>
        </p:txBody>
      </p:sp>
      <p:sp>
        <p:nvSpPr>
          <p:cNvPr id="3" name="Segnaposto contenuto 2"/>
          <p:cNvSpPr>
            <a:spLocks noGrp="1"/>
          </p:cNvSpPr>
          <p:nvPr>
            <p:ph idx="1"/>
          </p:nvPr>
        </p:nvSpPr>
        <p:spPr>
          <a:xfrm>
            <a:off x="457200" y="2812474"/>
            <a:ext cx="8229600" cy="3726872"/>
          </a:xfrm>
        </p:spPr>
        <p:txBody>
          <a:bodyPr>
            <a:normAutofit/>
          </a:bodyPr>
          <a:lstStyle/>
          <a:p>
            <a:pPr marL="0" indent="0" algn="just">
              <a:buNone/>
            </a:pPr>
            <a:r>
              <a:rPr lang="it-IT" sz="2800" dirty="0"/>
              <a:t>Quando la volontà di chiedere la protezione internazionale è manifestata nella zona internazionale di transito di un aeroporto di uno Stato membro da un cittadino di un paese terzo o da un apolide, detto Stato membro è competente per l’esame della domanda</a:t>
            </a:r>
          </a:p>
          <a:p>
            <a:pPr marL="0" indent="0">
              <a:buNone/>
            </a:pPr>
            <a:r>
              <a:rPr lang="it-IT" dirty="0"/>
              <a:t> </a:t>
            </a:r>
          </a:p>
          <a:p>
            <a:endParaRPr lang="it-IT" dirty="0"/>
          </a:p>
        </p:txBody>
      </p:sp>
    </p:spTree>
    <p:extLst>
      <p:ext uri="{BB962C8B-B14F-4D97-AF65-F5344CB8AC3E}">
        <p14:creationId xmlns:p14="http://schemas.microsoft.com/office/powerpoint/2010/main" val="150510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509" y="1122217"/>
            <a:ext cx="8229600" cy="775855"/>
          </a:xfrm>
        </p:spPr>
        <p:txBody>
          <a:bodyPr>
            <a:normAutofit fontScale="90000"/>
          </a:bodyPr>
          <a:lstStyle/>
          <a:p>
            <a:r>
              <a:rPr lang="it-IT" sz="4000" b="1" dirty="0" smtClean="0"/>
              <a:t>Articolo </a:t>
            </a:r>
            <a:r>
              <a:rPr lang="it-IT" sz="4000" b="1" dirty="0"/>
              <a:t>17  (Clausole discrezionali) </a:t>
            </a:r>
            <a:r>
              <a:rPr lang="it-IT" dirty="0"/>
              <a:t/>
            </a:r>
            <a:br>
              <a:rPr lang="it-IT" dirty="0"/>
            </a:br>
            <a:endParaRPr lang="it-IT" dirty="0"/>
          </a:p>
        </p:txBody>
      </p:sp>
      <p:sp>
        <p:nvSpPr>
          <p:cNvPr id="3" name="Segnaposto contenuto 2"/>
          <p:cNvSpPr>
            <a:spLocks noGrp="1"/>
          </p:cNvSpPr>
          <p:nvPr>
            <p:ph idx="1"/>
          </p:nvPr>
        </p:nvSpPr>
        <p:spPr>
          <a:xfrm>
            <a:off x="457200" y="2604654"/>
            <a:ext cx="8229600" cy="3948545"/>
          </a:xfrm>
        </p:spPr>
        <p:txBody>
          <a:bodyPr>
            <a:normAutofit/>
          </a:bodyPr>
          <a:lstStyle/>
          <a:p>
            <a:pPr marL="0" indent="0" algn="just">
              <a:buNone/>
            </a:pPr>
            <a:r>
              <a:rPr lang="it-IT" sz="2800" dirty="0" smtClean="0"/>
              <a:t>1</a:t>
            </a:r>
            <a:r>
              <a:rPr lang="it-IT" sz="2800" dirty="0"/>
              <a:t>. In deroga all’articolo 3, paragrafo 1, ciascuno Stato membro può decidere di esaminare una domanda di protezione internazionale presentata da un cittadino di un paese terzo o da un apolide, anche se tale esame non gli compete in base ai criteri stabiliti nel presente regolamento </a:t>
            </a:r>
            <a:r>
              <a:rPr lang="it-IT" sz="2800" b="1" dirty="0"/>
              <a:t>(</a:t>
            </a:r>
            <a:r>
              <a:rPr lang="it-IT" sz="2800" b="1" u="sng" dirty="0"/>
              <a:t>clausola di sovranità</a:t>
            </a:r>
            <a:r>
              <a:rPr lang="it-IT" sz="2800" b="1" dirty="0"/>
              <a:t>)</a:t>
            </a:r>
            <a:endParaRPr lang="it-IT" sz="2800" dirty="0"/>
          </a:p>
          <a:p>
            <a:endParaRPr lang="it-IT" dirty="0"/>
          </a:p>
        </p:txBody>
      </p:sp>
    </p:spTree>
    <p:extLst>
      <p:ext uri="{BB962C8B-B14F-4D97-AF65-F5344CB8AC3E}">
        <p14:creationId xmlns:p14="http://schemas.microsoft.com/office/powerpoint/2010/main" val="1011955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2606"/>
            <a:ext cx="8229600" cy="6004556"/>
          </a:xfrm>
        </p:spPr>
        <p:txBody>
          <a:bodyPr>
            <a:normAutofit/>
          </a:bodyPr>
          <a:lstStyle/>
          <a:p>
            <a:pPr marL="0" indent="0" algn="just">
              <a:buNone/>
            </a:pPr>
            <a:r>
              <a:rPr lang="it-IT" sz="2400" dirty="0"/>
              <a:t>2. Lo Stato membro nel quale è manifestata la volontà di chiedere la protezione internazionale e che procede alla determinazione dello Stato membro competente, o lo Stato membro competente, può, in ogni momento prima che sia adottata una prima decisione sul merito, chiedere a un altro Stato membro di prendere in carico un richiedente </a:t>
            </a:r>
            <a:r>
              <a:rPr lang="it-IT" sz="2400" u="sng" dirty="0"/>
              <a:t>al fine di procedere al ricongiungimento</a:t>
            </a:r>
            <a:r>
              <a:rPr lang="it-IT" sz="2400" dirty="0"/>
              <a:t> di persone legate da qualsiasi vincolo di parentela, </a:t>
            </a:r>
            <a:r>
              <a:rPr lang="it-IT" sz="2400" u="sng" dirty="0"/>
              <a:t>per ragioni umanitarie fondate in particolare su motivi familiari o culturali</a:t>
            </a:r>
            <a:r>
              <a:rPr lang="it-IT" sz="2400" dirty="0"/>
              <a:t>, anche se tale altro Stato membro non è competente ai sensi dei criteri definiti agli articoli da 8 a 11 e 16. Le persone interessate debbono esprimere il loro consenso per iscritto </a:t>
            </a:r>
            <a:r>
              <a:rPr lang="it-IT" sz="2400" b="1" dirty="0"/>
              <a:t>(</a:t>
            </a:r>
            <a:r>
              <a:rPr lang="it-IT" sz="2400" b="1" u="sng" dirty="0"/>
              <a:t>clausola umanitaria</a:t>
            </a:r>
            <a:r>
              <a:rPr lang="it-IT" sz="2400" b="1" dirty="0"/>
              <a:t>)</a:t>
            </a:r>
            <a:endParaRPr lang="it-IT" sz="2400" dirty="0"/>
          </a:p>
          <a:p>
            <a:endParaRPr lang="it-IT" dirty="0"/>
          </a:p>
        </p:txBody>
      </p:sp>
    </p:spTree>
    <p:extLst>
      <p:ext uri="{BB962C8B-B14F-4D97-AF65-F5344CB8AC3E}">
        <p14:creationId xmlns:p14="http://schemas.microsoft.com/office/powerpoint/2010/main" val="232293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059D13A-24C8-40E2-8F95-745AB95ADBD8}"/>
              </a:ext>
            </a:extLst>
          </p:cNvPr>
          <p:cNvSpPr>
            <a:spLocks noGrp="1"/>
          </p:cNvSpPr>
          <p:nvPr>
            <p:ph type="title"/>
          </p:nvPr>
        </p:nvSpPr>
        <p:spPr>
          <a:xfrm>
            <a:off x="484710" y="452718"/>
            <a:ext cx="7055380" cy="817282"/>
          </a:xfrm>
        </p:spPr>
        <p:txBody>
          <a:bodyPr/>
          <a:lstStyle/>
          <a:p>
            <a:r>
              <a:rPr lang="it-IT" dirty="0" smtClean="0"/>
              <a:t>DEROGHE criteri </a:t>
            </a:r>
            <a:r>
              <a:rPr lang="it-IT" dirty="0"/>
              <a:t>residuali</a:t>
            </a:r>
          </a:p>
        </p:txBody>
      </p:sp>
      <p:sp>
        <p:nvSpPr>
          <p:cNvPr id="3" name="Segnaposto contenuto 2">
            <a:extLst>
              <a:ext uri="{FF2B5EF4-FFF2-40B4-BE49-F238E27FC236}">
                <a16:creationId xmlns="" xmlns:a16="http://schemas.microsoft.com/office/drawing/2014/main" id="{D43858CE-E405-4863-BFD0-5E69813DA74A}"/>
              </a:ext>
            </a:extLst>
          </p:cNvPr>
          <p:cNvSpPr>
            <a:spLocks noGrp="1"/>
          </p:cNvSpPr>
          <p:nvPr>
            <p:ph idx="1"/>
          </p:nvPr>
        </p:nvSpPr>
        <p:spPr>
          <a:xfrm>
            <a:off x="177800" y="1270000"/>
            <a:ext cx="8572500" cy="5587999"/>
          </a:xfrm>
        </p:spPr>
        <p:txBody>
          <a:bodyPr>
            <a:noAutofit/>
          </a:bodyPr>
          <a:lstStyle/>
          <a:p>
            <a:pPr algn="just"/>
            <a:r>
              <a:rPr lang="it-IT" sz="2200" b="1" dirty="0"/>
              <a:t>a. </a:t>
            </a:r>
            <a:r>
              <a:rPr lang="it-IT" sz="2200" dirty="0"/>
              <a:t>Se in uno Stato dell’UE è regolarmente residente un tuo figlio, un tuo fratello o un tuo genitore e se a causa di una gravidanza o di una maternità recente o di una malattia grave o di una grave disabilità o dell’età avanzata, tu sei </a:t>
            </a:r>
            <a:r>
              <a:rPr lang="it-IT" sz="2200" b="1" dirty="0"/>
              <a:t>dipendente dall’assistenza</a:t>
            </a:r>
            <a:r>
              <a:rPr lang="it-IT" sz="2200" dirty="0"/>
              <a:t> di tuo figlio, fratello o genitore, e questi risulta in grado di fornirtela, oppure se un tuo figlio, un tuo fratello o un tuo genitore è dipendente dalla tua assistenza e tu sei in grado di fornirgliela, avete diritto a ricongiungervi. </a:t>
            </a:r>
          </a:p>
          <a:p>
            <a:pPr algn="just"/>
            <a:r>
              <a:rPr lang="it-IT" sz="2200" i="1" dirty="0"/>
              <a:t>Ad es. se sei una donna incinta e nel Regno Unito risiede regolarmente tuo fratello che è titolare di un permesso di soggiorno per lavoro e che può fornirti l’assistenza che ti è necessaria, hai diritto a ricongiungerti con tuo fratello nel Regno Unito e hai diritto che la tua domanda d’asilo sia esaminata da questo Paese</a:t>
            </a:r>
          </a:p>
        </p:txBody>
      </p:sp>
    </p:spTree>
    <p:extLst>
      <p:ext uri="{BB962C8B-B14F-4D97-AF65-F5344CB8AC3E}">
        <p14:creationId xmlns:p14="http://schemas.microsoft.com/office/powerpoint/2010/main" val="912937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F6218EF-3004-4223-B198-7B938E2D3C92}"/>
              </a:ext>
            </a:extLst>
          </p:cNvPr>
          <p:cNvSpPr>
            <a:spLocks noGrp="1"/>
          </p:cNvSpPr>
          <p:nvPr>
            <p:ph type="title"/>
          </p:nvPr>
        </p:nvSpPr>
        <p:spPr>
          <a:xfrm>
            <a:off x="484710" y="452718"/>
            <a:ext cx="7055380" cy="753782"/>
          </a:xfrm>
        </p:spPr>
        <p:txBody>
          <a:bodyPr/>
          <a:lstStyle/>
          <a:p>
            <a:r>
              <a:rPr lang="it-IT" dirty="0"/>
              <a:t>DEROGHE</a:t>
            </a:r>
          </a:p>
        </p:txBody>
      </p:sp>
      <p:sp>
        <p:nvSpPr>
          <p:cNvPr id="3" name="Segnaposto contenuto 2">
            <a:extLst>
              <a:ext uri="{FF2B5EF4-FFF2-40B4-BE49-F238E27FC236}">
                <a16:creationId xmlns="" xmlns:a16="http://schemas.microsoft.com/office/drawing/2014/main" id="{E1CEEEF8-C215-496A-89E1-8C2DFB1116BE}"/>
              </a:ext>
            </a:extLst>
          </p:cNvPr>
          <p:cNvSpPr>
            <a:spLocks noGrp="1"/>
          </p:cNvSpPr>
          <p:nvPr>
            <p:ph idx="1"/>
          </p:nvPr>
        </p:nvSpPr>
        <p:spPr>
          <a:xfrm>
            <a:off x="139700" y="1206501"/>
            <a:ext cx="8763000" cy="5041906"/>
          </a:xfrm>
        </p:spPr>
        <p:txBody>
          <a:bodyPr/>
          <a:lstStyle/>
          <a:p>
            <a:pPr algn="just"/>
            <a:r>
              <a:rPr lang="it-IT" b="1" dirty="0"/>
              <a:t>b.</a:t>
            </a:r>
            <a:r>
              <a:rPr lang="it-IT" dirty="0"/>
              <a:t> Uno Stato dell’UE che non risulta competente ad esaminare la tua domanda di asilo sulla base dei criteri sopra elencati può comunque decidere di esaminare la tua domanda di asilo, pur non essendovi obbligato, ad esempio se in quello Stato si trovano delle persone a te legate da </a:t>
            </a:r>
            <a:r>
              <a:rPr lang="it-IT" b="1" dirty="0"/>
              <a:t>qualsiasi vincolo di parentela </a:t>
            </a:r>
            <a:r>
              <a:rPr lang="it-IT" dirty="0"/>
              <a:t>o se hai dei </a:t>
            </a:r>
            <a:r>
              <a:rPr lang="it-IT" b="1" dirty="0"/>
              <a:t>legami culturali </a:t>
            </a:r>
            <a:r>
              <a:rPr lang="it-IT" dirty="0"/>
              <a:t>con quello Stato o per </a:t>
            </a:r>
            <a:r>
              <a:rPr lang="it-IT" b="1" dirty="0"/>
              <a:t>motivi umanitari </a:t>
            </a:r>
            <a:r>
              <a:rPr lang="it-IT" dirty="0"/>
              <a:t>(es. condizioni di salute che renderebbero difficile il trasferimento). </a:t>
            </a:r>
          </a:p>
          <a:p>
            <a:pPr algn="just"/>
            <a:r>
              <a:rPr lang="it-IT" dirty="0"/>
              <a:t>Per questo motivo, quando presenti domanda di asilo, al momento della verbalizzazione della domanda di fronte alle autorità, è importante indicare se hai parenti che vivono in un altro Paese europeo e/o se hai dei legami particolari con un altro Paese europeo e/o se ti trovi in particolari condizioni di salute.</a:t>
            </a:r>
          </a:p>
        </p:txBody>
      </p:sp>
    </p:spTree>
    <p:extLst>
      <p:ext uri="{BB962C8B-B14F-4D97-AF65-F5344CB8AC3E}">
        <p14:creationId xmlns:p14="http://schemas.microsoft.com/office/powerpoint/2010/main" val="241292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A6137A0-54CF-4A0A-A01D-6E6816751292}"/>
              </a:ext>
            </a:extLst>
          </p:cNvPr>
          <p:cNvSpPr>
            <a:spLocks noGrp="1"/>
          </p:cNvSpPr>
          <p:nvPr>
            <p:ph type="title"/>
          </p:nvPr>
        </p:nvSpPr>
        <p:spPr>
          <a:xfrm>
            <a:off x="484710" y="452718"/>
            <a:ext cx="7055380" cy="715682"/>
          </a:xfrm>
        </p:spPr>
        <p:txBody>
          <a:bodyPr/>
          <a:lstStyle/>
          <a:p>
            <a:r>
              <a:rPr lang="it-IT" dirty="0"/>
              <a:t>DEROGHE</a:t>
            </a:r>
          </a:p>
        </p:txBody>
      </p:sp>
      <p:sp>
        <p:nvSpPr>
          <p:cNvPr id="3" name="Segnaposto contenuto 2">
            <a:extLst>
              <a:ext uri="{FF2B5EF4-FFF2-40B4-BE49-F238E27FC236}">
                <a16:creationId xmlns="" xmlns:a16="http://schemas.microsoft.com/office/drawing/2014/main" id="{3C43587F-DF67-4B6C-B3BE-E5092AE1BAF2}"/>
              </a:ext>
            </a:extLst>
          </p:cNvPr>
          <p:cNvSpPr>
            <a:spLocks noGrp="1"/>
          </p:cNvSpPr>
          <p:nvPr>
            <p:ph idx="1"/>
          </p:nvPr>
        </p:nvSpPr>
        <p:spPr>
          <a:xfrm>
            <a:off x="139700" y="1579417"/>
            <a:ext cx="8839200" cy="5029201"/>
          </a:xfrm>
        </p:spPr>
        <p:txBody>
          <a:bodyPr>
            <a:normAutofit/>
          </a:bodyPr>
          <a:lstStyle/>
          <a:p>
            <a:pPr algn="just"/>
            <a:r>
              <a:rPr lang="it-IT" sz="2400" b="1" dirty="0"/>
              <a:t>c.</a:t>
            </a:r>
            <a:r>
              <a:rPr lang="it-IT" sz="2400" dirty="0"/>
              <a:t> Qualora non sia possibile applicare nessuno dei criteri fin qui elencati, lo Stato competente per l’esame della tua domanda d’asilo è il </a:t>
            </a:r>
            <a:r>
              <a:rPr lang="it-IT" sz="2400" b="1" dirty="0"/>
              <a:t>primo Stato dell’UE nel quale hai presentato domanda di asilo. </a:t>
            </a:r>
          </a:p>
          <a:p>
            <a:pPr algn="just"/>
            <a:r>
              <a:rPr lang="it-IT" sz="2400" dirty="0"/>
              <a:t> </a:t>
            </a:r>
          </a:p>
          <a:p>
            <a:pPr algn="just"/>
            <a:r>
              <a:rPr lang="it-IT" sz="2400" b="1" dirty="0"/>
              <a:t>d.</a:t>
            </a:r>
            <a:r>
              <a:rPr lang="it-IT" sz="2400" dirty="0"/>
              <a:t> E’ vietato il trasferimento verso lo Stato dell’UE che risulta competente sulla base dei criteri sopra elencati, se vi sono fondati motivi di ritenere che in quello Stato sussistono </a:t>
            </a:r>
            <a:r>
              <a:rPr lang="it-IT" sz="2400" b="1" dirty="0"/>
              <a:t>carenze sistemiche nella procedura di asilo e nelle condizioni di accoglienza che implichino un rischio di trattamento inumano e degradante</a:t>
            </a:r>
            <a:r>
              <a:rPr lang="it-IT" sz="2400" dirty="0"/>
              <a:t>. </a:t>
            </a:r>
          </a:p>
        </p:txBody>
      </p:sp>
    </p:spTree>
    <p:extLst>
      <p:ext uri="{BB962C8B-B14F-4D97-AF65-F5344CB8AC3E}">
        <p14:creationId xmlns:p14="http://schemas.microsoft.com/office/powerpoint/2010/main" val="242895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0928970-474E-429A-8EFE-95F05E8B4ADF}"/>
              </a:ext>
            </a:extLst>
          </p:cNvPr>
          <p:cNvSpPr>
            <a:spLocks noGrp="1"/>
          </p:cNvSpPr>
          <p:nvPr>
            <p:ph type="title"/>
          </p:nvPr>
        </p:nvSpPr>
        <p:spPr>
          <a:xfrm>
            <a:off x="484710" y="452718"/>
            <a:ext cx="7055380" cy="880782"/>
          </a:xfrm>
        </p:spPr>
        <p:txBody>
          <a:bodyPr/>
          <a:lstStyle/>
          <a:p>
            <a:r>
              <a:rPr lang="it-IT" dirty="0" smtClean="0"/>
              <a:t>DEROGHE </a:t>
            </a:r>
            <a:r>
              <a:rPr lang="it-IT" dirty="0" err="1" smtClean="0"/>
              <a:t>relocation</a:t>
            </a:r>
            <a:endParaRPr lang="it-IT" dirty="0"/>
          </a:p>
        </p:txBody>
      </p:sp>
      <p:sp>
        <p:nvSpPr>
          <p:cNvPr id="3" name="Segnaposto contenuto 2">
            <a:extLst>
              <a:ext uri="{FF2B5EF4-FFF2-40B4-BE49-F238E27FC236}">
                <a16:creationId xmlns="" xmlns:a16="http://schemas.microsoft.com/office/drawing/2014/main" id="{AF292D7B-454B-45D9-8554-F1AC3D97E844}"/>
              </a:ext>
            </a:extLst>
          </p:cNvPr>
          <p:cNvSpPr>
            <a:spLocks noGrp="1"/>
          </p:cNvSpPr>
          <p:nvPr>
            <p:ph idx="1"/>
          </p:nvPr>
        </p:nvSpPr>
        <p:spPr>
          <a:xfrm>
            <a:off x="254000" y="1333500"/>
            <a:ext cx="8750300" cy="5524499"/>
          </a:xfrm>
        </p:spPr>
        <p:txBody>
          <a:bodyPr>
            <a:noAutofit/>
          </a:bodyPr>
          <a:lstStyle/>
          <a:p>
            <a:pPr marL="0" indent="0" algn="just">
              <a:buNone/>
            </a:pPr>
            <a:r>
              <a:rPr lang="it-IT" dirty="0"/>
              <a:t>Sulla base di recenti decisioni dell’UE e di accordi tra gli Stati UE, i richiedenti asilo cittadini di alcuni specifici Stati (attualmente Siria, Eritrea, Iraq, Repubblica Centrafricana, Bahrein, Yemen e Swaziland, ma l’elenco delle nazionalità potrebbe essere modificato in futuro) che in Italia hanno manifestato la volontà di presentare la domanda di asilo e si sono fatti identificare con le impronte digitali dalle autorità italiane o greche hanno la possibilità della </a:t>
            </a:r>
            <a:r>
              <a:rPr lang="it-IT" b="1" dirty="0"/>
              <a:t>ricollocazione dall’Italia verso alcuni altri Paesi europei.</a:t>
            </a:r>
            <a:r>
              <a:rPr lang="it-IT" dirty="0"/>
              <a:t> </a:t>
            </a:r>
          </a:p>
          <a:p>
            <a:pPr marL="0" indent="0" algn="just">
              <a:buNone/>
            </a:pPr>
            <a:r>
              <a:rPr lang="it-IT" dirty="0"/>
              <a:t>Se puoi dimostrare di esserti </a:t>
            </a:r>
            <a:r>
              <a:rPr lang="it-IT" b="1" dirty="0"/>
              <a:t>allontanato volontariamente dagli Stati UE per almeno tre mesi</a:t>
            </a:r>
            <a:r>
              <a:rPr lang="it-IT" dirty="0"/>
              <a:t>, e sempre che tu non sia ancora titolare di un permesso di soggiorno o di un visto d’ingresso in corso di validità, o se sei stato allontanato in forza di un provvedimento di allontanamento o di rimpatrio, e decidi di presentare una domanda di protezione internazionale, questa sarà considerata come una </a:t>
            </a:r>
            <a:r>
              <a:rPr lang="it-IT" b="1" dirty="0"/>
              <a:t>nuova domanda di protezione internazionale </a:t>
            </a:r>
            <a:r>
              <a:rPr lang="it-IT" dirty="0"/>
              <a:t>e darà avvio ad una nuova procedura di determinazione dello Stato UE competente all’esame della domanda. </a:t>
            </a:r>
          </a:p>
        </p:txBody>
      </p:sp>
    </p:spTree>
    <p:extLst>
      <p:ext uri="{BB962C8B-B14F-4D97-AF65-F5344CB8AC3E}">
        <p14:creationId xmlns:p14="http://schemas.microsoft.com/office/powerpoint/2010/main" val="714089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9900</TotalTime>
  <Words>1997</Words>
  <Application>Microsoft Office PowerPoint</Application>
  <PresentationFormat>Presentazione su schermo (4:3)</PresentationFormat>
  <Paragraphs>54</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Century Gothic</vt:lpstr>
      <vt:lpstr>Wingdings 3</vt:lpstr>
      <vt:lpstr>Ione</vt:lpstr>
      <vt:lpstr>Regolamento  Dublino segue</vt:lpstr>
      <vt:lpstr> Articolo 27 (Mezzi di impugnazione)  </vt:lpstr>
      <vt:lpstr>Articolo 15 (Domanda nella zona internazionale di transito di un aeroporto) novità </vt:lpstr>
      <vt:lpstr>Articolo 17  (Clausole discrezionali)  </vt:lpstr>
      <vt:lpstr>Presentazione standard di PowerPoint</vt:lpstr>
      <vt:lpstr>DEROGHE criteri residuali</vt:lpstr>
      <vt:lpstr>DEROGHE</vt:lpstr>
      <vt:lpstr>DEROGHE</vt:lpstr>
      <vt:lpstr>DEROGHE relocation</vt:lpstr>
      <vt:lpstr>Articolo 20 (Avvio della procedura)  </vt:lpstr>
      <vt:lpstr>PROCEDURA</vt:lpstr>
      <vt:lpstr>PROCEDURA  segue</vt:lpstr>
      <vt:lpstr>PROCEDURA&gt;unità Dublino</vt:lpstr>
      <vt:lpstr>PROCEDURA&gt;unità Dublino</vt:lpstr>
      <vt:lpstr>Articolo 21 (Presentazione di una richiesta di presa in carico)  </vt:lpstr>
      <vt:lpstr>Articolo 22 (Risposta a una richiesta di presa in carico) </vt:lpstr>
      <vt:lpstr>Articolo 26 (Notifica di una decisione di trasferimento)  </vt:lpstr>
      <vt:lpstr>Presentazione standard di PowerPoint</vt:lpstr>
      <vt:lpstr> Articolo 28 (Trattenimento)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217</cp:revision>
  <dcterms:created xsi:type="dcterms:W3CDTF">2017-01-12T15:06:45Z</dcterms:created>
  <dcterms:modified xsi:type="dcterms:W3CDTF">2020-03-23T10:41:57Z</dcterms:modified>
</cp:coreProperties>
</file>