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2"/>
  </p:notesMasterIdLst>
  <p:sldIdLst>
    <p:sldId id="256" r:id="rId2"/>
    <p:sldId id="257" r:id="rId3"/>
    <p:sldId id="258" r:id="rId4"/>
    <p:sldId id="259" r:id="rId5"/>
    <p:sldId id="261" r:id="rId6"/>
    <p:sldId id="260" r:id="rId7"/>
    <p:sldId id="262" r:id="rId8"/>
    <p:sldId id="264" r:id="rId9"/>
    <p:sldId id="263" r:id="rId10"/>
    <p:sldId id="265" r:id="rId11"/>
    <p:sldId id="266" r:id="rId12"/>
    <p:sldId id="267" r:id="rId13"/>
    <p:sldId id="268" r:id="rId14"/>
    <p:sldId id="269" r:id="rId15"/>
    <p:sldId id="270" r:id="rId16"/>
    <p:sldId id="272" r:id="rId17"/>
    <p:sldId id="273" r:id="rId18"/>
    <p:sldId id="274" r:id="rId19"/>
    <p:sldId id="275" r:id="rId20"/>
    <p:sldId id="271"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9A2"/>
    <a:srgbClr val="EBBE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75F2D-B161-4DC7-AF09-21CD60B47588}" type="datetimeFigureOut">
              <a:rPr lang="ru-RU" smtClean="0"/>
              <a:t>06.11.2019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D06865-A013-4275-8C8A-3D38E887B096}" type="slidenum">
              <a:rPr lang="ru-RU" smtClean="0"/>
              <a:t>‹#›</a:t>
            </a:fld>
            <a:endParaRPr lang="ru-RU"/>
          </a:p>
        </p:txBody>
      </p:sp>
    </p:spTree>
    <p:extLst>
      <p:ext uri="{BB962C8B-B14F-4D97-AF65-F5344CB8AC3E}">
        <p14:creationId xmlns:p14="http://schemas.microsoft.com/office/powerpoint/2010/main" val="3496194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0E5620-BDB9-42CB-BDE6-46BAFE895FB3}" type="datetimeFigureOut">
              <a:rPr lang="ru-RU" smtClean="0"/>
              <a:t>06.11.2019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39AD13-23F8-495E-B6E1-C3A465DBB1A9}"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83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0E5620-BDB9-42CB-BDE6-46BAFE895FB3}" type="datetimeFigureOut">
              <a:rPr lang="ru-RU" smtClean="0"/>
              <a:t>06.11.2019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39AD13-23F8-495E-B6E1-C3A465DBB1A9}" type="slidenum">
              <a:rPr lang="ru-RU" smtClean="0"/>
              <a:t>‹#›</a:t>
            </a:fld>
            <a:endParaRPr lang="ru-RU"/>
          </a:p>
        </p:txBody>
      </p:sp>
    </p:spTree>
    <p:extLst>
      <p:ext uri="{BB962C8B-B14F-4D97-AF65-F5344CB8AC3E}">
        <p14:creationId xmlns:p14="http://schemas.microsoft.com/office/powerpoint/2010/main" val="17072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0E5620-BDB9-42CB-BDE6-46BAFE895FB3}" type="datetimeFigureOut">
              <a:rPr lang="ru-RU" smtClean="0"/>
              <a:t>06.11.2019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39AD13-23F8-495E-B6E1-C3A465DBB1A9}" type="slidenum">
              <a:rPr lang="ru-RU" smtClean="0"/>
              <a:t>‹#›</a:t>
            </a:fld>
            <a:endParaRPr lang="ru-RU"/>
          </a:p>
        </p:txBody>
      </p:sp>
    </p:spTree>
    <p:extLst>
      <p:ext uri="{BB962C8B-B14F-4D97-AF65-F5344CB8AC3E}">
        <p14:creationId xmlns:p14="http://schemas.microsoft.com/office/powerpoint/2010/main" val="183272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0E5620-BDB9-42CB-BDE6-46BAFE895FB3}" type="datetimeFigureOut">
              <a:rPr lang="ru-RU" smtClean="0"/>
              <a:t>06.11.2019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39AD13-23F8-495E-B6E1-C3A465DBB1A9}" type="slidenum">
              <a:rPr lang="ru-RU" smtClean="0"/>
              <a:t>‹#›</a:t>
            </a:fld>
            <a:endParaRPr lang="ru-RU"/>
          </a:p>
        </p:txBody>
      </p:sp>
    </p:spTree>
    <p:extLst>
      <p:ext uri="{BB962C8B-B14F-4D97-AF65-F5344CB8AC3E}">
        <p14:creationId xmlns:p14="http://schemas.microsoft.com/office/powerpoint/2010/main" val="50119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0E5620-BDB9-42CB-BDE6-46BAFE895FB3}" type="datetimeFigureOut">
              <a:rPr lang="ru-RU" smtClean="0"/>
              <a:t>06.11.2019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39AD13-23F8-495E-B6E1-C3A465DBB1A9}"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411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80E5620-BDB9-42CB-BDE6-46BAFE895FB3}" type="datetimeFigureOut">
              <a:rPr lang="ru-RU" smtClean="0"/>
              <a:t>06.11.2019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39AD13-23F8-495E-B6E1-C3A465DBB1A9}" type="slidenum">
              <a:rPr lang="ru-RU" smtClean="0"/>
              <a:t>‹#›</a:t>
            </a:fld>
            <a:endParaRPr lang="ru-RU"/>
          </a:p>
        </p:txBody>
      </p:sp>
    </p:spTree>
    <p:extLst>
      <p:ext uri="{BB962C8B-B14F-4D97-AF65-F5344CB8AC3E}">
        <p14:creationId xmlns:p14="http://schemas.microsoft.com/office/powerpoint/2010/main" val="50690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80E5620-BDB9-42CB-BDE6-46BAFE895FB3}" type="datetimeFigureOut">
              <a:rPr lang="ru-RU" smtClean="0"/>
              <a:t>06.11.2019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E39AD13-23F8-495E-B6E1-C3A465DBB1A9}" type="slidenum">
              <a:rPr lang="ru-RU" smtClean="0"/>
              <a:t>‹#›</a:t>
            </a:fld>
            <a:endParaRPr lang="ru-RU"/>
          </a:p>
        </p:txBody>
      </p:sp>
    </p:spTree>
    <p:extLst>
      <p:ext uri="{BB962C8B-B14F-4D97-AF65-F5344CB8AC3E}">
        <p14:creationId xmlns:p14="http://schemas.microsoft.com/office/powerpoint/2010/main" val="424125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80E5620-BDB9-42CB-BDE6-46BAFE895FB3}" type="datetimeFigureOut">
              <a:rPr lang="ru-RU" smtClean="0"/>
              <a:t>06.11.2019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E39AD13-23F8-495E-B6E1-C3A465DBB1A9}" type="slidenum">
              <a:rPr lang="ru-RU" smtClean="0"/>
              <a:t>‹#›</a:t>
            </a:fld>
            <a:endParaRPr lang="ru-RU"/>
          </a:p>
        </p:txBody>
      </p:sp>
    </p:spTree>
    <p:extLst>
      <p:ext uri="{BB962C8B-B14F-4D97-AF65-F5344CB8AC3E}">
        <p14:creationId xmlns:p14="http://schemas.microsoft.com/office/powerpoint/2010/main" val="244833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80E5620-BDB9-42CB-BDE6-46BAFE895FB3}" type="datetimeFigureOut">
              <a:rPr lang="ru-RU" smtClean="0"/>
              <a:t>06.11.2019</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7E39AD13-23F8-495E-B6E1-C3A465DBB1A9}" type="slidenum">
              <a:rPr lang="ru-RU" smtClean="0"/>
              <a:t>‹#›</a:t>
            </a:fld>
            <a:endParaRPr lang="ru-RU"/>
          </a:p>
        </p:txBody>
      </p:sp>
    </p:spTree>
    <p:extLst>
      <p:ext uri="{BB962C8B-B14F-4D97-AF65-F5344CB8AC3E}">
        <p14:creationId xmlns:p14="http://schemas.microsoft.com/office/powerpoint/2010/main" val="71039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80E5620-BDB9-42CB-BDE6-46BAFE895FB3}" type="datetimeFigureOut">
              <a:rPr lang="ru-RU" smtClean="0"/>
              <a:t>06.11.2019</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39AD13-23F8-495E-B6E1-C3A465DBB1A9}" type="slidenum">
              <a:rPr lang="ru-RU" smtClean="0"/>
              <a:t>‹#›</a:t>
            </a:fld>
            <a:endParaRPr lang="ru-RU"/>
          </a:p>
        </p:txBody>
      </p:sp>
    </p:spTree>
    <p:extLst>
      <p:ext uri="{BB962C8B-B14F-4D97-AF65-F5344CB8AC3E}">
        <p14:creationId xmlns:p14="http://schemas.microsoft.com/office/powerpoint/2010/main" val="370704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80E5620-BDB9-42CB-BDE6-46BAFE895FB3}" type="datetimeFigureOut">
              <a:rPr lang="ru-RU" smtClean="0"/>
              <a:t>06.11.2019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39AD13-23F8-495E-B6E1-C3A465DBB1A9}" type="slidenum">
              <a:rPr lang="ru-RU" smtClean="0"/>
              <a:t>‹#›</a:t>
            </a:fld>
            <a:endParaRPr lang="ru-RU"/>
          </a:p>
        </p:txBody>
      </p:sp>
    </p:spTree>
    <p:extLst>
      <p:ext uri="{BB962C8B-B14F-4D97-AF65-F5344CB8AC3E}">
        <p14:creationId xmlns:p14="http://schemas.microsoft.com/office/powerpoint/2010/main" val="13218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80E5620-BDB9-42CB-BDE6-46BAFE895FB3}" type="datetimeFigureOut">
              <a:rPr lang="ru-RU" smtClean="0"/>
              <a:t>06.11.2019</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E39AD13-23F8-495E-B6E1-C3A465DBB1A9}"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4248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Прямоугольник 6"/>
          <p:cNvSpPr/>
          <p:nvPr/>
        </p:nvSpPr>
        <p:spPr>
          <a:xfrm>
            <a:off x="290944" y="227735"/>
            <a:ext cx="8063345" cy="30765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tx1"/>
                </a:solidFill>
                <a:latin typeface="Times New Roman" panose="02020603050405020304" pitchFamily="18" charset="0"/>
                <a:cs typeface="Times New Roman" panose="02020603050405020304" pitchFamily="18" charset="0"/>
              </a:rPr>
              <a:t>International Trade</a:t>
            </a:r>
          </a:p>
          <a:p>
            <a:pPr algn="ctr"/>
            <a:endParaRPr lang="en-US" sz="3200" b="1" i="1" dirty="0">
              <a:solidFill>
                <a:schemeClr val="tx1"/>
              </a:solidFill>
              <a:latin typeface="Times New Roman" panose="02020603050405020304" pitchFamily="18" charset="0"/>
              <a:cs typeface="Times New Roman" panose="02020603050405020304" pitchFamily="18" charset="0"/>
            </a:endParaRPr>
          </a:p>
          <a:p>
            <a:pPr algn="ctr"/>
            <a:r>
              <a:rPr lang="en-US" sz="4800" b="1" i="1" dirty="0">
                <a:solidFill>
                  <a:schemeClr val="tx1"/>
                </a:solidFill>
                <a:latin typeface="Times New Roman" panose="02020603050405020304" pitchFamily="18" charset="0"/>
                <a:cs typeface="Times New Roman" panose="02020603050405020304" pitchFamily="18" charset="0"/>
              </a:rPr>
              <a:t>Poland vs. UK</a:t>
            </a:r>
          </a:p>
          <a:p>
            <a:pPr algn="ctr"/>
            <a:r>
              <a:rPr lang="en-US" sz="4800" b="1" i="1" dirty="0">
                <a:solidFill>
                  <a:schemeClr val="tx1"/>
                </a:solidFill>
                <a:latin typeface="Times New Roman" panose="02020603050405020304" pitchFamily="18" charset="0"/>
                <a:cs typeface="Times New Roman" panose="02020603050405020304" pitchFamily="18" charset="0"/>
              </a:rPr>
              <a:t>Impact of BREXIT on Poland</a:t>
            </a:r>
            <a:endParaRPr lang="ru-RU" sz="4800" b="1" i="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7550727" y="5126181"/>
            <a:ext cx="4405745" cy="1524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dirty="0">
                <a:solidFill>
                  <a:schemeClr val="tx1"/>
                </a:solidFill>
                <a:latin typeface="Times New Roman" panose="02020603050405020304" pitchFamily="18" charset="0"/>
                <a:cs typeface="Times New Roman" panose="02020603050405020304" pitchFamily="18" charset="0"/>
              </a:rPr>
              <a:t>Anna Tereshchenko </a:t>
            </a:r>
          </a:p>
          <a:p>
            <a:pPr algn="r"/>
            <a:r>
              <a:rPr lang="en-US" sz="4000" dirty="0">
                <a:solidFill>
                  <a:schemeClr val="tx1"/>
                </a:solidFill>
                <a:latin typeface="Times New Roman" panose="02020603050405020304" pitchFamily="18" charset="0"/>
                <a:cs typeface="Times New Roman" panose="02020603050405020304" pitchFamily="18" charset="0"/>
              </a:rPr>
              <a:t>Viktoriia Kovryha </a:t>
            </a:r>
          </a:p>
        </p:txBody>
      </p:sp>
    </p:spTree>
    <p:extLst>
      <p:ext uri="{BB962C8B-B14F-4D97-AF65-F5344CB8AC3E}">
        <p14:creationId xmlns:p14="http://schemas.microsoft.com/office/powerpoint/2010/main" val="4196887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3083" y="4796212"/>
            <a:ext cx="2258917" cy="1502033"/>
          </a:xfrm>
          <a:prstGeom prst="rect">
            <a:avLst/>
          </a:prstGeom>
        </p:spPr>
      </p:pic>
      <p:sp>
        <p:nvSpPr>
          <p:cNvPr id="2" name="Заголовок 1"/>
          <p:cNvSpPr>
            <a:spLocks noGrp="1"/>
          </p:cNvSpPr>
          <p:nvPr>
            <p:ph type="title"/>
          </p:nvPr>
        </p:nvSpPr>
        <p:spPr>
          <a:xfrm>
            <a:off x="1097280" y="286603"/>
            <a:ext cx="10058400" cy="873457"/>
          </a:xfrm>
        </p:spPr>
        <p:txBody>
          <a:bodyPr>
            <a:normAutofit/>
          </a:bodyPr>
          <a:lstStyle/>
          <a:p>
            <a:pPr algn="ctr"/>
            <a:r>
              <a:rPr lang="en-US" sz="4400" b="1" i="1" dirty="0">
                <a:latin typeface="Times New Roman" panose="02020603050405020304" pitchFamily="18" charset="0"/>
                <a:cs typeface="Times New Roman" panose="02020603050405020304" pitchFamily="18" charset="0"/>
              </a:rPr>
              <a:t>FDI</a:t>
            </a:r>
            <a:endParaRPr lang="ru-RU" sz="4400" b="1" i="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39714" y="1734812"/>
            <a:ext cx="11691728" cy="4832092"/>
          </a:xfrm>
          <a:prstGeom prst="rect">
            <a:avLst/>
          </a:prstGeom>
          <a:noFill/>
        </p:spPr>
        <p:txBody>
          <a:bodyPr wrap="square" numCol="2" spcCol="360000" rtlCol="0">
            <a:spAutoFit/>
          </a:bodyPr>
          <a:lstStyle/>
          <a:p>
            <a:pPr marL="342900" indent="-342900" algn="just">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Poland is among the top European markets for FDI in 2019, according to a new report made by Ernst &amp; Young</a:t>
            </a:r>
          </a:p>
          <a:p>
            <a:pPr algn="just"/>
            <a:endParaRPr lang="en-US" sz="22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272 FDI projects were completed in Poland in 2018, compared to 197 in 2017</a:t>
            </a:r>
          </a:p>
          <a:p>
            <a:pPr algn="just"/>
            <a:endParaRPr lang="en-US" sz="22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FDI in Poland were accounted for over 45</a:t>
            </a:r>
            <a:r>
              <a:rPr lang="ru-RU"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of GDP in 2018, while Polish direct investment abroad were only 5.4% of GDP</a:t>
            </a:r>
          </a:p>
          <a:p>
            <a:pPr algn="just"/>
            <a:endParaRPr lang="en-US" sz="22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The United Kingdom was the 5</a:t>
            </a:r>
            <a:r>
              <a:rPr lang="en-US" sz="2200" baseline="30000" dirty="0">
                <a:latin typeface="Times New Roman" panose="02020603050405020304" pitchFamily="18" charset="0"/>
                <a:cs typeface="Times New Roman" panose="02020603050405020304" pitchFamily="18" charset="0"/>
              </a:rPr>
              <a:t>th</a:t>
            </a:r>
            <a:r>
              <a:rPr lang="en-US" sz="2200" dirty="0">
                <a:latin typeface="Times New Roman" panose="02020603050405020304" pitchFamily="18" charset="0"/>
                <a:cs typeface="Times New Roman" panose="02020603050405020304" pitchFamily="18" charset="0"/>
              </a:rPr>
              <a:t> largest investor in Poland in 2017 </a:t>
            </a:r>
          </a:p>
          <a:p>
            <a:pPr marL="342900" indent="-342900" algn="just">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Poland attracts investors due to its good location with a relatively faster economic growth rate than in Western Europe. The key advantages are such as lower labor costs, high qualifications and employee productivity</a:t>
            </a:r>
          </a:p>
          <a:p>
            <a:pPr marL="342900" indent="-342900" algn="just">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200" dirty="0">
                <a:latin typeface="Times New Roman" panose="02020603050405020304" pitchFamily="18" charset="0"/>
                <a:cs typeface="Times New Roman" panose="02020603050405020304" pitchFamily="18" charset="0"/>
              </a:rPr>
              <a:t>In the year 2017 the UK invested 12 bln USD in Poland, compared to 44 </a:t>
            </a:r>
            <a:r>
              <a:rPr lang="en-US" sz="2200" dirty="0" err="1">
                <a:latin typeface="Times New Roman" panose="02020603050405020304" pitchFamily="18" charset="0"/>
                <a:cs typeface="Times New Roman" panose="02020603050405020304" pitchFamily="18" charset="0"/>
              </a:rPr>
              <a:t>bln</a:t>
            </a:r>
            <a:r>
              <a:rPr lang="en-US" sz="2200" dirty="0">
                <a:latin typeface="Times New Roman" panose="02020603050405020304" pitchFamily="18" charset="0"/>
                <a:cs typeface="Times New Roman" panose="02020603050405020304" pitchFamily="18" charset="0"/>
              </a:rPr>
              <a:t> USD of the investment made by a leader country – Germany in the same period</a:t>
            </a:r>
          </a:p>
          <a:p>
            <a:pPr algn="just"/>
            <a:endParaRPr lang="en-US" sz="22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endParaRPr lang="ru-RU" sz="2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36478" y="6428095"/>
            <a:ext cx="10863618" cy="369332"/>
          </a:xfrm>
          <a:prstGeom prst="rect">
            <a:avLst/>
          </a:prstGeom>
          <a:noFill/>
        </p:spPr>
        <p:txBody>
          <a:bodyPr wrap="square" rtlCol="0">
            <a:spAutoFit/>
          </a:bodyPr>
          <a:lstStyle/>
          <a:p>
            <a:r>
              <a:rPr lang="en-US" b="1" i="1" dirty="0">
                <a:solidFill>
                  <a:schemeClr val="bg1"/>
                </a:solidFill>
                <a:latin typeface="Times New Roman" panose="02020603050405020304" pitchFamily="18" charset="0"/>
                <a:cs typeface="Times New Roman" panose="02020603050405020304" pitchFamily="18" charset="0"/>
              </a:rPr>
              <a:t>Polish investment and trade agency, https://www.paih.gov.pl/poland_in_figures/foreign_direct_investment </a:t>
            </a:r>
            <a:endParaRPr lang="ru-RU"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640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413"/>
            <a:ext cx="12192000" cy="6291617"/>
          </a:xfrm>
          <a:prstGeom prst="rect">
            <a:avLst/>
          </a:prstGeom>
        </p:spPr>
      </p:pic>
      <p:sp>
        <p:nvSpPr>
          <p:cNvPr id="3" name="Скругленный прямоугольник 2"/>
          <p:cNvSpPr/>
          <p:nvPr/>
        </p:nvSpPr>
        <p:spPr>
          <a:xfrm>
            <a:off x="250208" y="2896101"/>
            <a:ext cx="6819332" cy="326917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i="1" dirty="0">
                <a:solidFill>
                  <a:schemeClr val="tx1"/>
                </a:solidFill>
                <a:latin typeface="Times New Roman" panose="02020603050405020304" pitchFamily="18" charset="0"/>
                <a:cs typeface="Times New Roman" panose="02020603050405020304" pitchFamily="18" charset="0"/>
              </a:rPr>
              <a:t>The main companies from the UK include:</a:t>
            </a:r>
          </a:p>
          <a:p>
            <a:pPr marL="342900" indent="-342900" algn="just">
              <a:buFont typeface="Wingdings" panose="05000000000000000000" pitchFamily="2" charset="2"/>
              <a:buChar char="v"/>
            </a:pPr>
            <a:r>
              <a:rPr lang="en-US" sz="2200" dirty="0">
                <a:solidFill>
                  <a:schemeClr val="tx1"/>
                </a:solidFill>
                <a:latin typeface="Times New Roman" panose="02020603050405020304" pitchFamily="18" charset="0"/>
                <a:cs typeface="Times New Roman" panose="02020603050405020304" pitchFamily="18" charset="0"/>
              </a:rPr>
              <a:t>Tesco Plc (supermarkets)</a:t>
            </a:r>
          </a:p>
          <a:p>
            <a:pPr marL="342900" indent="-342900" algn="just">
              <a:buFont typeface="Wingdings" panose="05000000000000000000" pitchFamily="2" charset="2"/>
              <a:buChar char="v"/>
            </a:pPr>
            <a:r>
              <a:rPr lang="en-US" sz="2200" dirty="0">
                <a:solidFill>
                  <a:schemeClr val="tx1"/>
                </a:solidFill>
                <a:latin typeface="Times New Roman" panose="02020603050405020304" pitchFamily="18" charset="0"/>
                <a:cs typeface="Times New Roman" panose="02020603050405020304" pitchFamily="18" charset="0"/>
              </a:rPr>
              <a:t>Imperial Tobacco Plc (tobacco industry)</a:t>
            </a:r>
          </a:p>
          <a:p>
            <a:pPr marL="342900" indent="-342900" algn="just">
              <a:buFont typeface="Wingdings" panose="05000000000000000000" pitchFamily="2" charset="2"/>
              <a:buChar char="v"/>
            </a:pPr>
            <a:r>
              <a:rPr lang="en-US" sz="2200" dirty="0">
                <a:solidFill>
                  <a:schemeClr val="tx1"/>
                </a:solidFill>
                <a:latin typeface="Times New Roman" panose="02020603050405020304" pitchFamily="18" charset="0"/>
                <a:cs typeface="Times New Roman" panose="02020603050405020304" pitchFamily="18" charset="0"/>
              </a:rPr>
              <a:t>GlaxoSmithKline (GSK - pharmaceuticals)</a:t>
            </a:r>
          </a:p>
          <a:p>
            <a:pPr marL="342900" indent="-342900" algn="just">
              <a:buFont typeface="Wingdings" panose="05000000000000000000" pitchFamily="2" charset="2"/>
              <a:buChar char="v"/>
            </a:pPr>
            <a:r>
              <a:rPr lang="en-US" sz="2200" dirty="0">
                <a:solidFill>
                  <a:schemeClr val="tx1"/>
                </a:solidFill>
                <a:latin typeface="Times New Roman" panose="02020603050405020304" pitchFamily="18" charset="0"/>
                <a:cs typeface="Times New Roman" panose="02020603050405020304" pitchFamily="18" charset="0"/>
              </a:rPr>
              <a:t>AVIVA Plc (financial services)</a:t>
            </a:r>
          </a:p>
          <a:p>
            <a:pPr marL="342900" indent="-342900" algn="just">
              <a:buFont typeface="Wingdings" panose="05000000000000000000" pitchFamily="2" charset="2"/>
              <a:buChar char="v"/>
            </a:pPr>
            <a:r>
              <a:rPr lang="en-US" sz="2200" dirty="0">
                <a:solidFill>
                  <a:schemeClr val="tx1"/>
                </a:solidFill>
                <a:latin typeface="Times New Roman" panose="02020603050405020304" pitchFamily="18" charset="0"/>
                <a:cs typeface="Times New Roman" panose="02020603050405020304" pitchFamily="18" charset="0"/>
              </a:rPr>
              <a:t>Bates Ltd (transportation warehousing)</a:t>
            </a:r>
          </a:p>
          <a:p>
            <a:pPr marL="342900" indent="-342900" algn="just">
              <a:buFont typeface="Wingdings" panose="05000000000000000000" pitchFamily="2" charset="2"/>
              <a:buChar char="v"/>
            </a:pPr>
            <a:r>
              <a:rPr lang="en-US" sz="2200" dirty="0">
                <a:solidFill>
                  <a:schemeClr val="tx1"/>
                </a:solidFill>
                <a:latin typeface="Times New Roman" panose="02020603050405020304" pitchFamily="18" charset="0"/>
                <a:cs typeface="Times New Roman" panose="02020603050405020304" pitchFamily="18" charset="0"/>
              </a:rPr>
              <a:t>Shell Overseas Holdings Ltd. (oil products)</a:t>
            </a:r>
          </a:p>
          <a:p>
            <a:pPr marL="342900" indent="-342900" algn="just">
              <a:buFont typeface="Wingdings" panose="05000000000000000000" pitchFamily="2" charset="2"/>
              <a:buChar char="v"/>
            </a:pPr>
            <a:r>
              <a:rPr lang="en-US" sz="2200" dirty="0" smtClean="0">
                <a:solidFill>
                  <a:schemeClr val="tx1"/>
                </a:solidFill>
                <a:latin typeface="Times New Roman" panose="02020603050405020304" pitchFamily="18" charset="0"/>
                <a:cs typeface="Times New Roman" panose="02020603050405020304" pitchFamily="18" charset="0"/>
              </a:rPr>
              <a:t>Rolls-Royce</a:t>
            </a:r>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8" name="Заголовок 7"/>
          <p:cNvSpPr>
            <a:spLocks noGrp="1"/>
          </p:cNvSpPr>
          <p:nvPr>
            <p:ph type="title"/>
          </p:nvPr>
        </p:nvSpPr>
        <p:spPr>
          <a:xfrm>
            <a:off x="1438474" y="165479"/>
            <a:ext cx="10058400" cy="674198"/>
          </a:xfrm>
        </p:spPr>
        <p:txBody>
          <a:bodyPr>
            <a:normAutofit fontScale="90000"/>
          </a:bodyPr>
          <a:lstStyle/>
          <a:p>
            <a:pPr algn="ctr"/>
            <a:r>
              <a:rPr lang="en-US" b="1" i="1" dirty="0">
                <a:latin typeface="Times New Roman" panose="02020603050405020304" pitchFamily="18" charset="0"/>
                <a:cs typeface="Times New Roman" panose="02020603050405020304" pitchFamily="18" charset="0"/>
              </a:rPr>
              <a:t>The biggest UK investors</a:t>
            </a:r>
            <a:endParaRPr lang="ru-RU" b="1" i="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50208" y="6416152"/>
            <a:ext cx="12082819" cy="369332"/>
          </a:xfrm>
          <a:prstGeom prst="rect">
            <a:avLst/>
          </a:prstGeom>
          <a:noFill/>
        </p:spPr>
        <p:txBody>
          <a:bodyPr wrap="square" rtlCol="0">
            <a:spAutoFit/>
          </a:bodyPr>
          <a:lstStyle/>
          <a:p>
            <a:r>
              <a:rPr lang="en-US" b="1" i="1" dirty="0">
                <a:solidFill>
                  <a:schemeClr val="bg1"/>
                </a:solidFill>
                <a:latin typeface="Times New Roman" panose="02020603050405020304" pitchFamily="18" charset="0"/>
                <a:cs typeface="Times New Roman" panose="02020603050405020304" pitchFamily="18" charset="0"/>
              </a:rPr>
              <a:t>Polish investment and trade agency, https://www.paih.gov.pl/poland_in_figures/foreign_direct_investment </a:t>
            </a:r>
          </a:p>
        </p:txBody>
      </p:sp>
      <p:grpSp>
        <p:nvGrpSpPr>
          <p:cNvPr id="5" name="Группа 4"/>
          <p:cNvGrpSpPr/>
          <p:nvPr/>
        </p:nvGrpSpPr>
        <p:grpSpPr>
          <a:xfrm>
            <a:off x="250208" y="839672"/>
            <a:ext cx="6819332" cy="2268239"/>
            <a:chOff x="250208" y="851760"/>
            <a:chExt cx="6819332" cy="1978303"/>
          </a:xfrm>
        </p:grpSpPr>
        <p:sp>
          <p:nvSpPr>
            <p:cNvPr id="4" name="Скругленный прямоугольник 3"/>
            <p:cNvSpPr/>
            <p:nvPr/>
          </p:nvSpPr>
          <p:spPr>
            <a:xfrm>
              <a:off x="250208" y="851760"/>
              <a:ext cx="6819332" cy="1672506"/>
            </a:xfrm>
            <a:prstGeom prst="roundRect">
              <a:avLst/>
            </a:prstGeom>
            <a:solidFill>
              <a:srgbClr val="ECD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200"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82510" y="977860"/>
              <a:ext cx="6375490" cy="1852203"/>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The biggest British investors in Poland are the global key players in their sectors and leaders in Poland as well. Most of them have entered Poland due to market size and nowadays have a well-grounded position in their sectors. </a:t>
              </a:r>
              <a:endParaRPr lang="ru-RU" sz="2200" dirty="0">
                <a:latin typeface="Times New Roman" panose="02020603050405020304" pitchFamily="18" charset="0"/>
                <a:cs typeface="Times New Roman" panose="02020603050405020304" pitchFamily="18" charset="0"/>
              </a:endParaRPr>
            </a:p>
            <a:p>
              <a:endParaRPr lang="ru-RU" sz="2200" dirty="0"/>
            </a:p>
          </p:txBody>
        </p:sp>
      </p:grpSp>
    </p:spTree>
    <p:extLst>
      <p:ext uri="{BB962C8B-B14F-4D97-AF65-F5344CB8AC3E}">
        <p14:creationId xmlns:p14="http://schemas.microsoft.com/office/powerpoint/2010/main" val="4015896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532262"/>
            <a:ext cx="10058400" cy="832513"/>
          </a:xfrm>
        </p:spPr>
        <p:txBody>
          <a:bodyPr>
            <a:normAutofit/>
          </a:bodyPr>
          <a:lstStyle/>
          <a:p>
            <a:pPr algn="ctr"/>
            <a:r>
              <a:rPr lang="en-US" sz="5400" b="1" i="1" dirty="0">
                <a:solidFill>
                  <a:schemeClr val="tx1"/>
                </a:solidFill>
                <a:latin typeface="Times New Roman" panose="02020603050405020304" pitchFamily="18" charset="0"/>
                <a:cs typeface="Times New Roman" panose="02020603050405020304" pitchFamily="18" charset="0"/>
              </a:rPr>
              <a:t>Migration</a:t>
            </a:r>
            <a:endParaRPr lang="ru-RU" sz="5400" b="1" i="1"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237027" y="1803467"/>
            <a:ext cx="5786651" cy="4632037"/>
          </a:xfrm>
          <a:prstGeom prst="rect">
            <a:avLst/>
          </a:prstGeom>
          <a:noFill/>
        </p:spPr>
        <p:txBody>
          <a:bodyPr wrap="square" rtlCol="0">
            <a:spAutoFit/>
          </a:bodyPr>
          <a:lstStyle/>
          <a:p>
            <a:pPr marL="285750" indent="-285750"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Nowadays, the world can observe a high level of migration of Polish people to the UK, that was one of the first countries opened its labor market just after Poland's accession to the EU in 2004</a:t>
            </a:r>
          </a:p>
          <a:p>
            <a:pPr marL="285750" indent="-285750" algn="just">
              <a:buFont typeface="Wingdings" panose="05000000000000000000" pitchFamily="2" charset="2"/>
              <a:buChar char="Ø"/>
            </a:pPr>
            <a:endParaRPr lang="en-US" sz="11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As a result the UK had a large inflow of migrants from Poland, who are currently the largest minority there</a:t>
            </a:r>
          </a:p>
          <a:p>
            <a:pPr marL="285750" indent="-285750" algn="just">
              <a:buFont typeface="Wingdings" panose="05000000000000000000" pitchFamily="2" charset="2"/>
              <a:buChar char="Ø"/>
            </a:pPr>
            <a:endParaRPr lang="en-US" sz="11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attractiveness of the UK for Poles was mainly determined by the popularity and knowledge of English as well as high earnings compared to wages in mature country</a:t>
            </a:r>
            <a:endParaRPr lang="en-US" sz="2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463" y="1897039"/>
            <a:ext cx="6009564" cy="4086504"/>
          </a:xfrm>
          <a:prstGeom prst="rect">
            <a:avLst/>
          </a:prstGeom>
        </p:spPr>
      </p:pic>
      <p:sp>
        <p:nvSpPr>
          <p:cNvPr id="6" name="Прямоугольник 5"/>
          <p:cNvSpPr/>
          <p:nvPr/>
        </p:nvSpPr>
        <p:spPr>
          <a:xfrm>
            <a:off x="0" y="6426899"/>
            <a:ext cx="13166725" cy="369332"/>
          </a:xfrm>
          <a:prstGeom prst="rect">
            <a:avLst/>
          </a:prstGeom>
        </p:spPr>
        <p:txBody>
          <a:bodyPr wrap="square">
            <a:spAutoFit/>
          </a:bodyPr>
          <a:lstStyle/>
          <a:p>
            <a:r>
              <a:rPr lang="en-US" b="1" i="1" dirty="0">
                <a:solidFill>
                  <a:schemeClr val="bg1"/>
                </a:solidFill>
                <a:latin typeface="Times New Roman" panose="02020603050405020304" pitchFamily="18" charset="0"/>
                <a:cs typeface="Times New Roman" panose="02020603050405020304" pitchFamily="18" charset="0"/>
              </a:rPr>
              <a:t>The Migration Observatory, https://migrationobservatory.ox.ac.uk/resources/briefings/migrants-in-the-uk-an-overview/</a:t>
            </a:r>
            <a:endParaRPr lang="ru-RU"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0106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2834"/>
          <a:stretch/>
        </p:blipFill>
        <p:spPr>
          <a:xfrm>
            <a:off x="1342017" y="3186545"/>
            <a:ext cx="9617964" cy="2608513"/>
          </a:xfrm>
          <a:prstGeom prst="rect">
            <a:avLst/>
          </a:prstGeom>
        </p:spPr>
      </p:pic>
      <p:sp>
        <p:nvSpPr>
          <p:cNvPr id="5" name="Прямоугольник 4"/>
          <p:cNvSpPr/>
          <p:nvPr/>
        </p:nvSpPr>
        <p:spPr>
          <a:xfrm>
            <a:off x="1514473" y="426295"/>
            <a:ext cx="9878936" cy="769441"/>
          </a:xfrm>
          <a:prstGeom prst="rect">
            <a:avLst/>
          </a:prstGeom>
        </p:spPr>
        <p:txBody>
          <a:bodyPr wrap="square">
            <a:spAutoFit/>
          </a:bodyPr>
          <a:lstStyle/>
          <a:p>
            <a:pPr algn="ctr"/>
            <a:r>
              <a:rPr lang="en-US" sz="2200" dirty="0" smtClean="0">
                <a:latin typeface="Times New Roman" panose="02020603050405020304" pitchFamily="18" charset="0"/>
                <a:cs typeface="Times New Roman" panose="02020603050405020304" pitchFamily="18" charset="0"/>
              </a:rPr>
              <a:t>Polish, </a:t>
            </a:r>
            <a:r>
              <a:rPr lang="en-US" sz="2200" dirty="0" smtClean="0">
                <a:latin typeface="Times New Roman" panose="02020603050405020304" pitchFamily="18" charset="0"/>
                <a:cs typeface="Times New Roman" panose="02020603050405020304" pitchFamily="18" charset="0"/>
              </a:rPr>
              <a:t>Romanian</a:t>
            </a:r>
            <a:r>
              <a:rPr lang="en-US" sz="2200" dirty="0" smtClean="0">
                <a:latin typeface="Times New Roman" panose="02020603050405020304" pitchFamily="18" charset="0"/>
                <a:cs typeface="Times New Roman" panose="02020603050405020304" pitchFamily="18" charset="0"/>
              </a:rPr>
              <a:t> and Indian people are the top three </a:t>
            </a:r>
            <a:r>
              <a:rPr lang="en-US" sz="2200" dirty="0" smtClean="0">
                <a:latin typeface="Times New Roman" panose="02020603050405020304" pitchFamily="18" charset="0"/>
                <a:cs typeface="Times New Roman" panose="02020603050405020304" pitchFamily="18" charset="0"/>
              </a:rPr>
              <a:t>nationalities accounted </a:t>
            </a:r>
            <a:r>
              <a:rPr lang="en-US" sz="2200" dirty="0" smtClean="0">
                <a:latin typeface="Times New Roman" panose="02020603050405020304" pitchFamily="18" charset="0"/>
                <a:cs typeface="Times New Roman" panose="02020603050405020304" pitchFamily="18" charset="0"/>
              </a:rPr>
              <a:t>respectively for 15%, </a:t>
            </a:r>
            <a:r>
              <a:rPr lang="en-US" sz="2200" dirty="0" smtClean="0">
                <a:latin typeface="Times New Roman" panose="02020603050405020304" pitchFamily="18" charset="0"/>
                <a:cs typeface="Times New Roman" panose="02020603050405020304" pitchFamily="18" charset="0"/>
              </a:rPr>
              <a:t>7</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and 6</a:t>
            </a:r>
            <a:r>
              <a:rPr lang="en-US" sz="2200" dirty="0" smtClean="0">
                <a:latin typeface="Times New Roman" panose="02020603050405020304" pitchFamily="18" charset="0"/>
                <a:cs typeface="Times New Roman" panose="02020603050405020304" pitchFamily="18" charset="0"/>
              </a:rPr>
              <a:t>% of </a:t>
            </a:r>
            <a:r>
              <a:rPr lang="en-US" sz="2200" dirty="0">
                <a:latin typeface="Times New Roman" panose="02020603050405020304" pitchFamily="18" charset="0"/>
                <a:cs typeface="Times New Roman" panose="02020603050405020304" pitchFamily="18" charset="0"/>
              </a:rPr>
              <a:t>foreigners in the UK </a:t>
            </a:r>
            <a:endParaRPr lang="en-US" sz="2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29653" y="6420429"/>
            <a:ext cx="11723427" cy="369332"/>
          </a:xfrm>
          <a:prstGeom prst="rect">
            <a:avLst/>
          </a:prstGeom>
          <a:noFill/>
        </p:spPr>
        <p:txBody>
          <a:bodyPr wrap="square" rtlCol="0">
            <a:spAutoFit/>
          </a:bodyPr>
          <a:lstStyle/>
          <a:p>
            <a:r>
              <a:rPr lang="en-US" dirty="0"/>
              <a:t> </a:t>
            </a:r>
            <a:r>
              <a:rPr lang="en-US" b="1" i="1" dirty="0">
                <a:solidFill>
                  <a:schemeClr val="bg1"/>
                </a:solidFill>
                <a:latin typeface="Times New Roman" panose="02020603050405020304" pitchFamily="18" charset="0"/>
                <a:cs typeface="Times New Roman" panose="02020603050405020304" pitchFamily="18" charset="0"/>
              </a:rPr>
              <a:t>The Migration Observatory, https://migrationobservatory.ox.ac.uk/resources/briefings/migrants-in-the-uk-an-overview/</a:t>
            </a:r>
            <a:endParaRPr lang="ru-RU" b="1" i="1"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812486" y="2227529"/>
            <a:ext cx="5282909" cy="430887"/>
          </a:xfrm>
          <a:prstGeom prst="rect">
            <a:avLst/>
          </a:prstGeom>
          <a:noFill/>
        </p:spPr>
        <p:txBody>
          <a:bodyPr wrap="square" rtlCol="0">
            <a:spAutoFit/>
          </a:bodyPr>
          <a:lstStyle/>
          <a:p>
            <a:pPr algn="ctr"/>
            <a:r>
              <a:rPr lang="en-US" sz="2200" b="1" i="1" dirty="0">
                <a:latin typeface="Times New Roman" panose="02020603050405020304" pitchFamily="18" charset="0"/>
                <a:cs typeface="Times New Roman" panose="02020603050405020304" pitchFamily="18" charset="0"/>
              </a:rPr>
              <a:t>Top </a:t>
            </a:r>
            <a:r>
              <a:rPr lang="en-US" sz="2200" b="1" i="1" dirty="0" smtClean="0">
                <a:latin typeface="Times New Roman" panose="02020603050405020304" pitchFamily="18" charset="0"/>
                <a:cs typeface="Times New Roman" panose="02020603050405020304" pitchFamily="18" charset="0"/>
              </a:rPr>
              <a:t>10 nationalities of foreigners, </a:t>
            </a:r>
            <a:r>
              <a:rPr lang="en-US" sz="2200" b="1" i="1" dirty="0">
                <a:latin typeface="Times New Roman" panose="02020603050405020304" pitchFamily="18" charset="0"/>
                <a:cs typeface="Times New Roman" panose="02020603050405020304" pitchFamily="18" charset="0"/>
              </a:rPr>
              <a:t>UK 2018</a:t>
            </a:r>
            <a:endParaRPr lang="ru-RU" sz="2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0195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08853" y="734291"/>
            <a:ext cx="11227624" cy="5280482"/>
          </a:xfrm>
          <a:prstGeom prst="rect">
            <a:avLst/>
          </a:prstGeom>
        </p:spPr>
      </p:pic>
      <p:sp>
        <p:nvSpPr>
          <p:cNvPr id="5" name="TextBox 4"/>
          <p:cNvSpPr txBox="1"/>
          <p:nvPr/>
        </p:nvSpPr>
        <p:spPr>
          <a:xfrm>
            <a:off x="181970" y="6423632"/>
            <a:ext cx="12010030" cy="369332"/>
          </a:xfrm>
          <a:prstGeom prst="rect">
            <a:avLst/>
          </a:prstGeom>
          <a:noFill/>
        </p:spPr>
        <p:txBody>
          <a:bodyPr wrap="square" rtlCol="0">
            <a:spAutoFit/>
          </a:bodyPr>
          <a:lstStyle/>
          <a:p>
            <a:r>
              <a:rPr lang="en-US" dirty="0"/>
              <a:t> </a:t>
            </a:r>
            <a:r>
              <a:rPr lang="en-US" b="1" i="1" dirty="0">
                <a:solidFill>
                  <a:schemeClr val="bg1"/>
                </a:solidFill>
                <a:latin typeface="Times New Roman" panose="02020603050405020304" pitchFamily="18" charset="0"/>
                <a:cs typeface="Times New Roman" panose="02020603050405020304" pitchFamily="18" charset="0"/>
              </a:rPr>
              <a:t>The Migration Observatory, https://migrationobservatory.ox.ac.uk/resources/briefings/migrants-in-the-uk-an-overview/</a:t>
            </a:r>
            <a:endParaRPr lang="ru-RU"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4940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238528" y="512930"/>
            <a:ext cx="10058400" cy="1009650"/>
          </a:xfrm>
        </p:spPr>
        <p:txBody>
          <a:bodyPr>
            <a:noAutofit/>
          </a:bodyPr>
          <a:lstStyle/>
          <a:p>
            <a:pPr algn="ctr"/>
            <a:r>
              <a:rPr lang="en-US" sz="4000" b="1" i="1" dirty="0">
                <a:solidFill>
                  <a:schemeClr val="tx1"/>
                </a:solidFill>
                <a:latin typeface="Times New Roman" panose="02020603050405020304" pitchFamily="18" charset="0"/>
                <a:cs typeface="Times New Roman" panose="02020603050405020304" pitchFamily="18" charset="0"/>
              </a:rPr>
              <a:t>Migrants' transfers to Poland in 2017</a:t>
            </a:r>
            <a:endParaRPr lang="ru-RU" sz="4000" b="1" i="1"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4716" y="6441742"/>
            <a:ext cx="11327642" cy="369332"/>
          </a:xfrm>
          <a:prstGeom prst="rect">
            <a:avLst/>
          </a:prstGeom>
          <a:noFill/>
        </p:spPr>
        <p:txBody>
          <a:bodyPr wrap="square" rtlCol="0">
            <a:spAutoFit/>
          </a:bodyPr>
          <a:lstStyle/>
          <a:p>
            <a:r>
              <a:rPr lang="en-US" b="1" i="1" dirty="0">
                <a:solidFill>
                  <a:schemeClr val="bg1"/>
                </a:solidFill>
                <a:latin typeface="Times New Roman" panose="02020603050405020304" pitchFamily="18" charset="0"/>
                <a:cs typeface="Times New Roman" panose="02020603050405020304" pitchFamily="18" charset="0"/>
              </a:rPr>
              <a:t>Deloitte, https://www2.deloitte.com/content/dam/Deloitte/pl/Documents/Reports/pl</a:t>
            </a:r>
            <a:endParaRPr lang="ru-RU" b="1" i="1"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331766" y="2168146"/>
            <a:ext cx="1428308" cy="887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Transfers</a:t>
            </a:r>
          </a:p>
          <a:p>
            <a:pPr algn="ctr"/>
            <a:r>
              <a:rPr lang="en-US" b="1" dirty="0">
                <a:solidFill>
                  <a:schemeClr val="tx1"/>
                </a:solidFill>
                <a:latin typeface="Times New Roman" panose="02020603050405020304" pitchFamily="18" charset="0"/>
                <a:cs typeface="Times New Roman" panose="02020603050405020304" pitchFamily="18" charset="0"/>
              </a:rPr>
              <a:t>(</a:t>
            </a:r>
            <a:r>
              <a:rPr lang="en-US" b="1" dirty="0" err="1">
                <a:solidFill>
                  <a:schemeClr val="tx1"/>
                </a:solidFill>
                <a:latin typeface="Times New Roman" panose="02020603050405020304" pitchFamily="18" charset="0"/>
                <a:cs typeface="Times New Roman" panose="02020603050405020304" pitchFamily="18" charset="0"/>
              </a:rPr>
              <a:t>mln</a:t>
            </a:r>
            <a:r>
              <a:rPr lang="en-US" b="1" dirty="0">
                <a:solidFill>
                  <a:schemeClr val="tx1"/>
                </a:solidFill>
                <a:latin typeface="Times New Roman" panose="02020603050405020304" pitchFamily="18" charset="0"/>
                <a:cs typeface="Times New Roman" panose="02020603050405020304" pitchFamily="18" charset="0"/>
              </a:rPr>
              <a:t> USD)</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133052" y="2106873"/>
            <a:ext cx="1897039" cy="1059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The number of migrants</a:t>
            </a:r>
          </a:p>
          <a:p>
            <a:pPr algn="ctr"/>
            <a:r>
              <a:rPr lang="en-US" b="1" dirty="0">
                <a:solidFill>
                  <a:schemeClr val="tx1"/>
                </a:solidFill>
                <a:latin typeface="Times New Roman" panose="02020603050405020304" pitchFamily="18" charset="0"/>
                <a:cs typeface="Times New Roman" panose="02020603050405020304" pitchFamily="18" charset="0"/>
              </a:rPr>
              <a:t>(thousand people)</a:t>
            </a:r>
          </a:p>
        </p:txBody>
      </p:sp>
      <p:sp>
        <p:nvSpPr>
          <p:cNvPr id="7" name="Прямоугольник 6"/>
          <p:cNvSpPr/>
          <p:nvPr/>
        </p:nvSpPr>
        <p:spPr>
          <a:xfrm>
            <a:off x="8330535" y="2106873"/>
            <a:ext cx="1774210" cy="934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Transfers </a:t>
            </a:r>
          </a:p>
          <a:p>
            <a:pPr algn="ctr"/>
            <a:r>
              <a:rPr lang="en-US" b="1" dirty="0">
                <a:solidFill>
                  <a:schemeClr val="tx1"/>
                </a:solidFill>
                <a:latin typeface="Times New Roman" panose="02020603050405020304" pitchFamily="18" charset="0"/>
                <a:cs typeface="Times New Roman" panose="02020603050405020304" pitchFamily="18" charset="0"/>
              </a:rPr>
              <a:t>per 1 migrant</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0405190" y="2224289"/>
            <a:ext cx="1447028" cy="88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Share in GDP</a:t>
            </a:r>
          </a:p>
          <a:p>
            <a:pPr algn="ctr"/>
            <a:r>
              <a:rPr lang="en-US" b="1" dirty="0">
                <a:solidFill>
                  <a:schemeClr val="tx1"/>
                </a:solidFill>
                <a:latin typeface="Times New Roman" panose="02020603050405020304" pitchFamily="18" charset="0"/>
                <a:cs typeface="Times New Roman" panose="02020603050405020304" pitchFamily="18" charset="0"/>
              </a:rPr>
              <a:t>%</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247535" y="2106873"/>
            <a:ext cx="1648299" cy="1059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Total transfer</a:t>
            </a:r>
          </a:p>
          <a:p>
            <a:pPr algn="ctr"/>
            <a:r>
              <a:rPr lang="en-US" b="1" dirty="0">
                <a:solidFill>
                  <a:schemeClr val="tx1"/>
                </a:solidFill>
                <a:latin typeface="Times New Roman" panose="02020603050405020304" pitchFamily="18" charset="0"/>
                <a:cs typeface="Times New Roman" panose="02020603050405020304" pitchFamily="18" charset="0"/>
              </a:rPr>
              <a:t>%</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59244" y="4336136"/>
            <a:ext cx="166502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Netherlands</a:t>
            </a:r>
            <a:endParaRPr lang="ru-RU"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61901" y="3832802"/>
            <a:ext cx="68921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UK</a:t>
            </a:r>
            <a:endParaRPr lang="ru-RU" sz="24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846157" y="3309582"/>
            <a:ext cx="1665027" cy="464024"/>
          </a:xfrm>
          <a:prstGeom prst="rect">
            <a:avLst/>
          </a:prstGeom>
          <a:noFill/>
        </p:spPr>
        <p:txBody>
          <a:bodyPr wrap="square" rtlCol="0">
            <a:spAutoFit/>
          </a:bodyPr>
          <a:lstStyle/>
          <a:p>
            <a:endParaRPr lang="ru-RU" dirty="0"/>
          </a:p>
        </p:txBody>
      </p:sp>
      <p:sp>
        <p:nvSpPr>
          <p:cNvPr id="15" name="TextBox 14"/>
          <p:cNvSpPr txBox="1"/>
          <p:nvPr/>
        </p:nvSpPr>
        <p:spPr>
          <a:xfrm>
            <a:off x="493604" y="3244159"/>
            <a:ext cx="166502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Germany</a:t>
            </a:r>
            <a:endParaRPr lang="ru-RU"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577112" y="4904814"/>
            <a:ext cx="117712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Ireland</a:t>
            </a:r>
            <a:endParaRPr lang="ru-RU" sz="24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766919" y="5466819"/>
            <a:ext cx="98076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Total</a:t>
            </a:r>
            <a:endParaRPr lang="ru-RU" sz="2400" b="1" dirty="0">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28B8303C-F640-4823-B25E-B4D1E5640F2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5161" t="43005" r="8748" b="29021"/>
          <a:stretch/>
        </p:blipFill>
        <p:spPr>
          <a:xfrm>
            <a:off x="2331767" y="3212400"/>
            <a:ext cx="9500990" cy="2797788"/>
          </a:xfrm>
          <a:prstGeom prst="rect">
            <a:avLst/>
          </a:prstGeom>
        </p:spPr>
      </p:pic>
    </p:spTree>
    <p:extLst>
      <p:ext uri="{BB962C8B-B14F-4D97-AF65-F5344CB8AC3E}">
        <p14:creationId xmlns:p14="http://schemas.microsoft.com/office/powerpoint/2010/main" val="3576361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8474" y="655092"/>
            <a:ext cx="10058400" cy="641445"/>
          </a:xfrm>
        </p:spPr>
        <p:txBody>
          <a:bodyPr/>
          <a:lstStyle/>
          <a:p>
            <a:pPr algn="ctr"/>
            <a:r>
              <a:rPr lang="en-US" sz="4000" b="1" i="1" dirty="0">
                <a:solidFill>
                  <a:schemeClr val="tx1"/>
                </a:solidFill>
                <a:latin typeface="Times New Roman" panose="02020603050405020304" pitchFamily="18" charset="0"/>
                <a:cs typeface="Times New Roman" panose="02020603050405020304" pitchFamily="18" charset="0"/>
              </a:rPr>
              <a:t>Impact of Brexit on Poland</a:t>
            </a:r>
            <a:endParaRPr lang="ru-RU" sz="4000" b="1" i="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901" y="2934269"/>
            <a:ext cx="4581099" cy="3342564"/>
          </a:xfrm>
          <a:prstGeom prst="rect">
            <a:avLst/>
          </a:prstGeom>
          <a:ln>
            <a:noFill/>
          </a:ln>
          <a:effectLst>
            <a:softEdge rad="112500"/>
          </a:effectLst>
        </p:spPr>
      </p:pic>
      <p:sp>
        <p:nvSpPr>
          <p:cNvPr id="4" name="Прямоугольник 3"/>
          <p:cNvSpPr/>
          <p:nvPr/>
        </p:nvSpPr>
        <p:spPr>
          <a:xfrm>
            <a:off x="245660" y="1897039"/>
            <a:ext cx="7233313" cy="427174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r>
              <a:rPr lang="en-US" sz="2200" dirty="0">
                <a:solidFill>
                  <a:schemeClr val="tx1"/>
                </a:solidFill>
                <a:latin typeface="Times New Roman" panose="02020603050405020304" pitchFamily="18" charset="0"/>
                <a:cs typeface="Times New Roman" panose="02020603050405020304" pitchFamily="18" charset="0"/>
              </a:rPr>
              <a:t>The UK is one of the biggest net payers into the EU budget</a:t>
            </a:r>
          </a:p>
          <a:p>
            <a:pPr algn="just"/>
            <a:endParaRPr lang="en-US" sz="22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2200" dirty="0">
                <a:solidFill>
                  <a:schemeClr val="tx1"/>
                </a:solidFill>
                <a:latin typeface="Times New Roman" panose="02020603050405020304" pitchFamily="18" charset="0"/>
                <a:cs typeface="Times New Roman" panose="02020603050405020304" pitchFamily="18" charset="0"/>
              </a:rPr>
              <a:t>Poland is one of the largest net beneficiaries of the EU budget both in absolute terms and net of its own contribution</a:t>
            </a:r>
          </a:p>
          <a:p>
            <a:pPr algn="just"/>
            <a:endParaRPr lang="en-US" sz="22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2200" dirty="0">
                <a:solidFill>
                  <a:schemeClr val="tx1"/>
                </a:solidFill>
                <a:latin typeface="Times New Roman" panose="02020603050405020304" pitchFamily="18" charset="0"/>
                <a:cs typeface="Times New Roman" panose="02020603050405020304" pitchFamily="18" charset="0"/>
              </a:rPr>
              <a:t>The funds that Poland raises from EU are an important source of investment in various areas of its economy</a:t>
            </a:r>
          </a:p>
          <a:p>
            <a:pPr algn="just"/>
            <a:endParaRPr lang="en-US" sz="22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2200" dirty="0">
                <a:solidFill>
                  <a:schemeClr val="tx1"/>
                </a:solidFill>
                <a:latin typeface="Times New Roman" panose="02020603050405020304" pitchFamily="18" charset="0"/>
                <a:cs typeface="Times New Roman" panose="02020603050405020304" pitchFamily="18" charset="0"/>
              </a:rPr>
              <a:t>After Brexit Poland’s position will depend on the ability of its government to safeguard the current level of transfers</a:t>
            </a:r>
          </a:p>
        </p:txBody>
      </p:sp>
      <p:sp>
        <p:nvSpPr>
          <p:cNvPr id="5" name="TextBox 4"/>
          <p:cNvSpPr txBox="1"/>
          <p:nvPr/>
        </p:nvSpPr>
        <p:spPr>
          <a:xfrm>
            <a:off x="245660" y="6440902"/>
            <a:ext cx="9949218" cy="369332"/>
          </a:xfrm>
          <a:prstGeom prst="rect">
            <a:avLst/>
          </a:prstGeom>
          <a:noFill/>
        </p:spPr>
        <p:txBody>
          <a:bodyPr wrap="square" rtlCol="0">
            <a:spAutoFit/>
          </a:bodyPr>
          <a:lstStyle/>
          <a:p>
            <a:r>
              <a:rPr lang="en-US" b="1" i="1" dirty="0">
                <a:solidFill>
                  <a:schemeClr val="bg1"/>
                </a:solidFill>
                <a:latin typeface="Times New Roman" panose="02020603050405020304" pitchFamily="18" charset="0"/>
                <a:cs typeface="Times New Roman" panose="02020603050405020304" pitchFamily="18" charset="0"/>
              </a:rPr>
              <a:t>Polish Economic Institute, http://pie.net.pl/wplyw-brexitu-na-polske/</a:t>
            </a:r>
            <a:endParaRPr lang="ru-RU"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784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0752" y="382137"/>
            <a:ext cx="10536072"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format of future relations between the UK and the EU is uncertain and will be the outcome of long negotiations between the two parties</a:t>
            </a:r>
            <a:endParaRPr lang="ru-RU" sz="2400"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93962" y="1994088"/>
            <a:ext cx="5812399" cy="421274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In case of no-deal Brexit, economic relations between the UK and Poland will be based on the principles of the WTO</a:t>
            </a:r>
          </a:p>
          <a:p>
            <a:pPr marL="285750" indent="-285750" algn="just">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Brexit will certainly affect all the budgetary lines in EU and the loss in case of Poland could be about 7-8</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6185073" y="1991816"/>
            <a:ext cx="5812399" cy="42150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For Polish exporters Brexit means also that funds allocated for co-financing export activities will be potentially </a:t>
            </a:r>
            <a:r>
              <a:rPr lang="en-US" sz="2400" dirty="0" smtClean="0">
                <a:solidFill>
                  <a:schemeClr val="tx1"/>
                </a:solidFill>
                <a:latin typeface="Times New Roman" panose="02020603050405020304" pitchFamily="18" charset="0"/>
                <a:cs typeface="Times New Roman" panose="02020603050405020304" pitchFamily="18" charset="0"/>
              </a:rPr>
              <a:t>smaller</a:t>
            </a:r>
          </a:p>
          <a:p>
            <a:pPr algn="just"/>
            <a:endParaRPr lang="en-US" sz="24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In case of no-deal Brexit, Polish exports to the United Kingdom could decrease by 0.5 billion USD or even more as the final tax rates aren`t still available</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8" name="Стрелка вниз 7"/>
          <p:cNvSpPr/>
          <p:nvPr/>
        </p:nvSpPr>
        <p:spPr>
          <a:xfrm>
            <a:off x="8855746" y="1213134"/>
            <a:ext cx="482218" cy="643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9382" y="6442364"/>
            <a:ext cx="11014363" cy="369332"/>
          </a:xfrm>
          <a:prstGeom prst="rect">
            <a:avLst/>
          </a:prstGeom>
          <a:noFill/>
        </p:spPr>
        <p:txBody>
          <a:bodyPr wrap="square" rtlCol="0">
            <a:spAutoFit/>
          </a:bodyPr>
          <a:lstStyle/>
          <a:p>
            <a:r>
              <a:rPr lang="en-US" b="1" i="1" dirty="0">
                <a:solidFill>
                  <a:schemeClr val="bg1"/>
                </a:solidFill>
                <a:latin typeface="Times New Roman" panose="02020603050405020304" pitchFamily="18" charset="0"/>
                <a:cs typeface="Times New Roman" panose="02020603050405020304" pitchFamily="18" charset="0"/>
              </a:rPr>
              <a:t>Polish investment and trade agency, https://www.paih.gov.pl/poland_in_figures/foreign_direct_investment </a:t>
            </a:r>
          </a:p>
        </p:txBody>
      </p:sp>
      <p:sp>
        <p:nvSpPr>
          <p:cNvPr id="9" name="Стрелка вниз 8"/>
          <p:cNvSpPr/>
          <p:nvPr/>
        </p:nvSpPr>
        <p:spPr>
          <a:xfrm>
            <a:off x="2859052" y="1262277"/>
            <a:ext cx="482218" cy="643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02116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009777" y="159390"/>
            <a:ext cx="5249839" cy="741362"/>
          </a:xfrm>
        </p:spPr>
        <p:txBody>
          <a:bodyPr>
            <a:normAutofit/>
          </a:bodyPr>
          <a:lstStyle/>
          <a:p>
            <a:pPr algn="ctr"/>
            <a:r>
              <a:rPr lang="en-US" sz="4000" b="1" i="1" dirty="0">
                <a:solidFill>
                  <a:schemeClr val="tx1"/>
                </a:solidFill>
                <a:latin typeface="Times New Roman" panose="02020603050405020304" pitchFamily="18" charset="0"/>
                <a:cs typeface="Times New Roman" panose="02020603050405020304" pitchFamily="18" charset="0"/>
              </a:rPr>
              <a:t>Conclusion</a:t>
            </a:r>
            <a:endParaRPr lang="ru-RU" sz="4000" b="1" i="1"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68199" y="900752"/>
            <a:ext cx="11300346" cy="2800767"/>
          </a:xfrm>
          <a:prstGeom prst="rect">
            <a:avLst/>
          </a:prstGeom>
          <a:noFill/>
        </p:spPr>
        <p:txBody>
          <a:bodyPr wrap="square" rtlCol="0">
            <a:spAutoFit/>
          </a:bodyPr>
          <a:lstStyle/>
          <a:p>
            <a:pPr marL="342900" indent="-342900"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Relatively low labor and rent costs in Poland along with free access to the EU Single Market may motivate some of the UK`s companies to reallocate their activity to this country</a:t>
            </a:r>
          </a:p>
          <a:p>
            <a:pPr algn="just"/>
            <a:endParaRPr lang="en-US" sz="2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As a result of Brexit, we could see also that cooperation between Poland and closest neighbors like Germany will increase</a:t>
            </a:r>
          </a:p>
          <a:p>
            <a:pPr algn="just"/>
            <a:endParaRPr lang="en-US" sz="2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Brexit could also increase the likelihood of Polish entrepreneurs seeking alternative outlets for their products due to new taxes, different tariffs and customs </a:t>
            </a:r>
            <a:r>
              <a:rPr lang="en-US" sz="2200" dirty="0" smtClean="0">
                <a:latin typeface="Times New Roman" panose="02020603050405020304" pitchFamily="18" charset="0"/>
                <a:cs typeface="Times New Roman" panose="02020603050405020304" pitchFamily="18" charset="0"/>
              </a:rPr>
              <a:t>supervision</a:t>
            </a:r>
          </a:p>
        </p:txBody>
      </p:sp>
      <p:sp>
        <p:nvSpPr>
          <p:cNvPr id="5" name="Прямоугольник 4"/>
          <p:cNvSpPr/>
          <p:nvPr/>
        </p:nvSpPr>
        <p:spPr>
          <a:xfrm>
            <a:off x="268199" y="3932662"/>
            <a:ext cx="7672762" cy="2123658"/>
          </a:xfrm>
          <a:prstGeom prst="rect">
            <a:avLst/>
          </a:prstGeom>
        </p:spPr>
        <p:txBody>
          <a:bodyPr wrap="square">
            <a:spAutoFit/>
          </a:bodyPr>
          <a:lstStyle/>
          <a:p>
            <a:pPr marL="285750" indent="-285750"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Taking into account the potential impact of Brexit on FDI and trade flows, migration, political cooperation and the EU budget, Poland should be in favour of a rather ‘soft’ Brexit, with the UK contributing to the EU budget, retaining access to the Single Market and remaining open to exports from such EU countries as Poland.</a:t>
            </a:r>
          </a:p>
        </p:txBody>
      </p:sp>
      <p:pic>
        <p:nvPicPr>
          <p:cNvPr id="6" name="Picture 2" descr="Image result for poland uk&quot;">
            <a:extLst>
              <a:ext uri="{FF2B5EF4-FFF2-40B4-BE49-F238E27FC236}">
                <a16:creationId xmlns:a16="http://schemas.microsoft.com/office/drawing/2014/main" id="{611E7144-88BF-4033-89D1-A989FED79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598" y="4274488"/>
            <a:ext cx="342900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573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586871" y="439287"/>
            <a:ext cx="6509982" cy="877887"/>
          </a:xfrm>
        </p:spPr>
        <p:txBody>
          <a:bodyPr/>
          <a:lstStyle/>
          <a:p>
            <a:pPr algn="ctr"/>
            <a:r>
              <a:rPr lang="en-US" sz="4000" b="1" i="1" dirty="0">
                <a:solidFill>
                  <a:schemeClr val="tx1"/>
                </a:solidFill>
                <a:latin typeface="Times New Roman" panose="02020603050405020304" pitchFamily="18" charset="0"/>
                <a:cs typeface="Times New Roman" panose="02020603050405020304" pitchFamily="18" charset="0"/>
              </a:rPr>
              <a:t>References</a:t>
            </a:r>
            <a:r>
              <a:rPr lang="en-US" dirty="0"/>
              <a:t> </a:t>
            </a:r>
            <a:endParaRPr lang="ru-RU" dirty="0"/>
          </a:p>
        </p:txBody>
      </p:sp>
      <p:sp>
        <p:nvSpPr>
          <p:cNvPr id="4" name="TextBox 3"/>
          <p:cNvSpPr txBox="1"/>
          <p:nvPr/>
        </p:nvSpPr>
        <p:spPr>
          <a:xfrm>
            <a:off x="598969" y="1608119"/>
            <a:ext cx="10900303" cy="3847207"/>
          </a:xfrm>
          <a:prstGeom prst="rect">
            <a:avLst/>
          </a:prstGeom>
          <a:noFill/>
        </p:spPr>
        <p:txBody>
          <a:bodyPr wrap="square" rtlCol="0">
            <a:spAutoFit/>
          </a:bodyPr>
          <a:lstStyle/>
          <a:p>
            <a:pPr marL="342900" indent="-342900">
              <a:buFont typeface="+mj-lt"/>
              <a:buAutoNum type="arabicPeriod"/>
            </a:pPr>
            <a:r>
              <a:rPr lang="en-US" sz="2200" dirty="0">
                <a:latin typeface="Times New Roman" panose="02020603050405020304" pitchFamily="18" charset="0"/>
                <a:cs typeface="Times New Roman" panose="02020603050405020304" pitchFamily="18" charset="0"/>
              </a:rPr>
              <a:t>Trading Economics: Poland, https://tradingeconomics.com/poland</a:t>
            </a:r>
          </a:p>
          <a:p>
            <a:pPr marL="342900" indent="-342900">
              <a:buFont typeface="+mj-lt"/>
              <a:buAutoNum type="arabicPeriod"/>
            </a:pPr>
            <a:r>
              <a:rPr lang="en-US" sz="2200" dirty="0">
                <a:latin typeface="Times New Roman" panose="02020603050405020304" pitchFamily="18" charset="0"/>
                <a:cs typeface="Times New Roman" panose="02020603050405020304" pitchFamily="18" charset="0"/>
              </a:rPr>
              <a:t>Trading Economics: United Kingdom, https://tradingeconomics.com/united-kingdom</a:t>
            </a:r>
          </a:p>
          <a:p>
            <a:pPr marL="342900" indent="-342900">
              <a:buFont typeface="+mj-lt"/>
              <a:buAutoNum type="arabicPeriod"/>
            </a:pPr>
            <a:r>
              <a:rPr lang="en-US" sz="2200" dirty="0">
                <a:latin typeface="Times New Roman" panose="02020603050405020304" pitchFamily="18" charset="0"/>
                <a:cs typeface="Times New Roman" panose="02020603050405020304" pitchFamily="18" charset="0"/>
              </a:rPr>
              <a:t>Deloitte, https://www2.deloitte.com/content/dam/Deloitte/pl/Documents/Reports/pl</a:t>
            </a:r>
          </a:p>
          <a:p>
            <a:pPr marL="342900" indent="-342900">
              <a:buFont typeface="+mj-lt"/>
              <a:buAutoNum type="arabicPeriod"/>
            </a:pPr>
            <a:r>
              <a:rPr lang="en-US" sz="2200" dirty="0">
                <a:latin typeface="Times New Roman" panose="02020603050405020304" pitchFamily="18" charset="0"/>
                <a:cs typeface="Times New Roman" panose="02020603050405020304" pitchFamily="18" charset="0"/>
              </a:rPr>
              <a:t>OEC, https://oec.world/en/profile/country/pol/</a:t>
            </a:r>
          </a:p>
          <a:p>
            <a:pPr marL="342900" indent="-342900">
              <a:buFont typeface="+mj-lt"/>
              <a:buAutoNum type="arabicPeriod"/>
            </a:pPr>
            <a:r>
              <a:rPr lang="en-US" sz="2200" dirty="0">
                <a:latin typeface="Times New Roman" panose="02020603050405020304" pitchFamily="18" charset="0"/>
                <a:cs typeface="Times New Roman" panose="02020603050405020304" pitchFamily="18" charset="0"/>
              </a:rPr>
              <a:t>Polish investment and trade agency, https://www.paih.gov.pl/poland_in_figures/foreign_direct_investment </a:t>
            </a:r>
          </a:p>
          <a:p>
            <a:pPr marL="342900" indent="-342900">
              <a:buFont typeface="+mj-lt"/>
              <a:buAutoNum type="arabicPeriod"/>
            </a:pPr>
            <a:r>
              <a:rPr lang="en-US" sz="2200" dirty="0">
                <a:latin typeface="Times New Roman" panose="02020603050405020304" pitchFamily="18" charset="0"/>
                <a:cs typeface="Times New Roman" panose="02020603050405020304" pitchFamily="18" charset="0"/>
              </a:rPr>
              <a:t> The Migration Observatory, https://migrationobservatory.ox.ac.uk/resources/briefings/migrants-in-the-uk-an-overview/</a:t>
            </a:r>
            <a:endParaRPr lang="ru-RU" sz="22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200" dirty="0">
                <a:latin typeface="Times New Roman" panose="02020603050405020304" pitchFamily="18" charset="0"/>
                <a:cs typeface="Times New Roman" panose="02020603050405020304" pitchFamily="18" charset="0"/>
              </a:rPr>
              <a:t>Vox EU, https://voxeu.org/article/poland-uk-relations-after-brexit</a:t>
            </a:r>
            <a:endParaRPr lang="ru-RU" sz="22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200" dirty="0">
                <a:latin typeface="Times New Roman" panose="02020603050405020304" pitchFamily="18" charset="0"/>
                <a:cs typeface="Times New Roman" panose="02020603050405020304" pitchFamily="18" charset="0"/>
              </a:rPr>
              <a:t>Polish Economic Institute, http://pie.net.pl/wplyw-brexitu-na-polske</a:t>
            </a:r>
            <a:r>
              <a:rPr lang="en-US" sz="2200" dirty="0" smtClean="0">
                <a:latin typeface="Times New Roman" panose="02020603050405020304" pitchFamily="18" charset="0"/>
                <a:cs typeface="Times New Roman" panose="02020603050405020304" pitchFamily="18" charset="0"/>
              </a:rPr>
              <a:t>/</a:t>
            </a:r>
          </a:p>
          <a:p>
            <a:pPr marL="342900" indent="-342900">
              <a:buFont typeface="+mj-lt"/>
              <a:buAutoNum type="arabicPeriod"/>
            </a:pPr>
            <a:r>
              <a:rPr lang="en-US" sz="2200" dirty="0">
                <a:latin typeface="Times New Roman" panose="02020603050405020304" pitchFamily="18" charset="0"/>
                <a:cs typeface="Times New Roman" panose="02020603050405020304" pitchFamily="18" charset="0"/>
              </a:rPr>
              <a:t>Tax portal of Ministry of finance in Poland, https://www.podatki.gov.pl/clo/brexit/</a:t>
            </a:r>
          </a:p>
        </p:txBody>
      </p:sp>
    </p:spTree>
    <p:extLst>
      <p:ext uri="{BB962C8B-B14F-4D97-AF65-F5344CB8AC3E}">
        <p14:creationId xmlns:p14="http://schemas.microsoft.com/office/powerpoint/2010/main" val="928786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9573" y="188837"/>
            <a:ext cx="7729728" cy="1188720"/>
          </a:xfrm>
        </p:spPr>
        <p:txBody>
          <a:bodyPr>
            <a:normAutofit/>
          </a:bodyPr>
          <a:lstStyle/>
          <a:p>
            <a:pPr algn="ctr"/>
            <a:r>
              <a:rPr lang="en-US" sz="5400" b="1" i="1" dirty="0">
                <a:latin typeface="Times New Roman" panose="02020603050405020304" pitchFamily="18" charset="0"/>
                <a:cs typeface="Times New Roman" panose="02020603050405020304" pitchFamily="18" charset="0"/>
              </a:rPr>
              <a:t>Agenda</a:t>
            </a:r>
            <a:endParaRPr lang="ru-RU" sz="5400" b="1" i="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37309" y="1995055"/>
            <a:ext cx="7564995" cy="5509200"/>
          </a:xfrm>
          <a:prstGeom prst="rect">
            <a:avLst/>
          </a:prstGeom>
          <a:noFill/>
        </p:spPr>
        <p:txBody>
          <a:bodyPr wrap="square" rtlCol="0">
            <a:spAutoFit/>
          </a:bodyPr>
          <a:lstStyle/>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Main facts about Poland and UK</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Polish-British cooperation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Statistical data</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Poland’s export to the UK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Poland’s import from the UK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FDI</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Migration</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Impact of Brexit on Poland</a:t>
            </a:r>
          </a:p>
          <a:p>
            <a:pPr marL="342900" indent="-342900">
              <a:buFont typeface="+mj-lt"/>
              <a:buAutoNum type="arabicPeriod"/>
            </a:pPr>
            <a:endParaRPr lang="en-US" sz="3200"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sz="3200"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ru-RU" sz="32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7140" y="3519055"/>
            <a:ext cx="4120155" cy="2739635"/>
          </a:xfrm>
          <a:prstGeom prst="rect">
            <a:avLst/>
          </a:prstGeom>
          <a:ln>
            <a:noFill/>
          </a:ln>
          <a:effectLst>
            <a:softEdge rad="112500"/>
          </a:effectLst>
        </p:spPr>
      </p:pic>
    </p:spTree>
    <p:extLst>
      <p:ext uri="{BB962C8B-B14F-4D97-AF65-F5344CB8AC3E}">
        <p14:creationId xmlns:p14="http://schemas.microsoft.com/office/powerpoint/2010/main" val="2392969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247406" y="191069"/>
            <a:ext cx="10058400" cy="884545"/>
          </a:xfrm>
        </p:spPr>
        <p:txBody>
          <a:bodyPr>
            <a:normAutofit/>
          </a:bodyPr>
          <a:lstStyle/>
          <a:p>
            <a:pPr algn="ctr"/>
            <a:r>
              <a:rPr lang="en-US" sz="5400" b="1" i="1" dirty="0">
                <a:latin typeface="Times New Roman" panose="02020603050405020304" pitchFamily="18" charset="0"/>
                <a:cs typeface="Times New Roman" panose="02020603050405020304" pitchFamily="18" charset="0"/>
              </a:rPr>
              <a:t>Thank you </a:t>
            </a:r>
            <a:r>
              <a:rPr lang="en-US" sz="5400" b="1" i="1" dirty="0" smtClean="0">
                <a:latin typeface="Times New Roman" panose="02020603050405020304" pitchFamily="18" charset="0"/>
                <a:cs typeface="Times New Roman" panose="02020603050405020304" pitchFamily="18" charset="0"/>
              </a:rPr>
              <a:t>for attention</a:t>
            </a:r>
            <a:r>
              <a:rPr lang="en-US" sz="5400" b="1" i="1" dirty="0">
                <a:latin typeface="Times New Roman" panose="02020603050405020304" pitchFamily="18" charset="0"/>
                <a:cs typeface="Times New Roman" panose="02020603050405020304" pitchFamily="18" charset="0"/>
              </a:rPr>
              <a:t>!</a:t>
            </a:r>
            <a:endParaRPr lang="ru-RU" sz="5400" b="1" i="1" dirty="0">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02884889-4358-4CB2-83C1-531B664F03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145" b="5749"/>
          <a:stretch/>
        </p:blipFill>
        <p:spPr bwMode="auto">
          <a:xfrm>
            <a:off x="0" y="1076717"/>
            <a:ext cx="12192000" cy="578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556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5826" y="304800"/>
            <a:ext cx="10058400" cy="1016924"/>
          </a:xfrm>
        </p:spPr>
        <p:txBody>
          <a:bodyPr>
            <a:normAutofit/>
          </a:bodyPr>
          <a:lstStyle/>
          <a:p>
            <a:pPr algn="ctr"/>
            <a:r>
              <a:rPr lang="en-US" sz="5400" b="1" i="1" dirty="0">
                <a:latin typeface="Times New Roman" panose="02020603050405020304" pitchFamily="18" charset="0"/>
                <a:cs typeface="Times New Roman" panose="02020603050405020304" pitchFamily="18" charset="0"/>
              </a:rPr>
              <a:t>Introduction</a:t>
            </a:r>
            <a:endParaRPr lang="ru-RU" sz="5400" b="1"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15637" y="1981200"/>
            <a:ext cx="6511637" cy="4154984"/>
          </a:xfrm>
          <a:prstGeom prst="rect">
            <a:avLst/>
          </a:prstGeom>
          <a:noFill/>
        </p:spPr>
        <p:txBody>
          <a:bodyPr wrap="square" rtlCol="0">
            <a:spAutoFit/>
          </a:bodyPr>
          <a:lstStyle/>
          <a:p>
            <a:pPr marL="285750" indent="-285750"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Despite a certain geographical distance, Poland is historically strongly associated with Great Britain</a:t>
            </a:r>
          </a:p>
          <a:p>
            <a:pPr algn="just"/>
            <a:endParaRPr lang="en-US" sz="2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events of the last 30 years, political changes and the accession of Poland to the European Union, have strengthened the relationship between the two countries</a:t>
            </a:r>
          </a:p>
          <a:p>
            <a:pPr algn="just"/>
            <a:endParaRPr lang="en-US" sz="2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Poles have become one of the largest national minority in the UK and British companies support the development of key sectors and innovation of Polish economy</a:t>
            </a:r>
            <a:endParaRPr lang="ru-RU" sz="22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274" y="2105891"/>
            <a:ext cx="5043053" cy="3602182"/>
          </a:xfrm>
          <a:prstGeom prst="rect">
            <a:avLst/>
          </a:prstGeom>
        </p:spPr>
      </p:pic>
    </p:spTree>
    <p:extLst>
      <p:ext uri="{BB962C8B-B14F-4D97-AF65-F5344CB8AC3E}">
        <p14:creationId xmlns:p14="http://schemas.microsoft.com/office/powerpoint/2010/main" val="1963074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4509" y="175557"/>
            <a:ext cx="10058400" cy="892233"/>
          </a:xfrm>
        </p:spPr>
        <p:txBody>
          <a:bodyPr>
            <a:normAutofit/>
          </a:bodyPr>
          <a:lstStyle/>
          <a:p>
            <a:pPr algn="ctr"/>
            <a:r>
              <a:rPr lang="en-US" sz="4400" b="1" i="1" dirty="0">
                <a:latin typeface="Times New Roman" panose="02020603050405020304" pitchFamily="18" charset="0"/>
                <a:cs typeface="Times New Roman" panose="02020603050405020304" pitchFamily="18" charset="0"/>
              </a:rPr>
              <a:t>Main facts about Poland and UK</a:t>
            </a:r>
            <a:endParaRPr lang="ru-RU" sz="4400" b="1" i="1"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207816" y="3189844"/>
            <a:ext cx="5638800" cy="298509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Poland </a:t>
            </a:r>
          </a:p>
          <a:p>
            <a:pPr marL="457200" indent="-457200" algn="just">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GDP – 585.78 bln USD </a:t>
            </a:r>
          </a:p>
          <a:p>
            <a:pPr algn="just"/>
            <a:r>
              <a:rPr lang="en-US" sz="3200" dirty="0">
                <a:solidFill>
                  <a:schemeClr val="tx1"/>
                </a:solidFill>
                <a:latin typeface="Times New Roman" panose="02020603050405020304" pitchFamily="18" charset="0"/>
                <a:cs typeface="Times New Roman" panose="02020603050405020304" pitchFamily="18" charset="0"/>
              </a:rPr>
              <a:t>(0.94% of the world economy)</a:t>
            </a:r>
          </a:p>
          <a:p>
            <a:pPr marL="285750" indent="-285750" algn="just">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 Population – 38 mln people</a:t>
            </a:r>
          </a:p>
          <a:p>
            <a:pPr marL="285750" indent="-285750" algn="just">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GDP per </a:t>
            </a:r>
            <a:r>
              <a:rPr lang="en-US" sz="3200" dirty="0" smtClean="0">
                <a:solidFill>
                  <a:schemeClr val="tx1"/>
                </a:solidFill>
                <a:latin typeface="Times New Roman" panose="02020603050405020304" pitchFamily="18" charset="0"/>
                <a:cs typeface="Times New Roman" panose="02020603050405020304" pitchFamily="18" charset="0"/>
              </a:rPr>
              <a:t>capita </a:t>
            </a:r>
            <a:r>
              <a:rPr lang="en-US" sz="3200" dirty="0">
                <a:solidFill>
                  <a:schemeClr val="tx1"/>
                </a:solidFill>
                <a:latin typeface="Times New Roman" panose="02020603050405020304" pitchFamily="18" charset="0"/>
                <a:cs typeface="Times New Roman" panose="02020603050405020304" pitchFamily="18" charset="0"/>
              </a:rPr>
              <a:t>– 16 640 USD</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6096000" y="3200400"/>
            <a:ext cx="5849389" cy="30165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a:solidFill>
                  <a:schemeClr val="tx1"/>
                </a:solidFill>
                <a:latin typeface="Times New Roman" panose="02020603050405020304" pitchFamily="18" charset="0"/>
                <a:cs typeface="Times New Roman" panose="02020603050405020304" pitchFamily="18" charset="0"/>
              </a:rPr>
              <a:t>UK</a:t>
            </a:r>
            <a:r>
              <a:rPr lang="en-US" sz="3200" dirty="0">
                <a:solidFill>
                  <a:schemeClr val="tx1"/>
                </a:solidFill>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GDP – 2825.21 bln USD  </a:t>
            </a:r>
          </a:p>
          <a:p>
            <a:pPr algn="just"/>
            <a:r>
              <a:rPr lang="en-US" sz="3200" dirty="0">
                <a:solidFill>
                  <a:schemeClr val="tx1"/>
                </a:solidFill>
                <a:latin typeface="Times New Roman" panose="02020603050405020304" pitchFamily="18" charset="0"/>
                <a:cs typeface="Times New Roman" panose="02020603050405020304" pitchFamily="18" charset="0"/>
              </a:rPr>
              <a:t>(4.56% of the world economy)</a:t>
            </a:r>
          </a:p>
          <a:p>
            <a:pPr marL="285750" indent="-285750" algn="just">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Population – 66.2 mln people</a:t>
            </a:r>
          </a:p>
          <a:p>
            <a:pPr marL="285750" indent="-285750" algn="just">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GDP per </a:t>
            </a:r>
            <a:r>
              <a:rPr lang="en-US" sz="3200" dirty="0" smtClean="0">
                <a:solidFill>
                  <a:schemeClr val="tx1"/>
                </a:solidFill>
                <a:latin typeface="Times New Roman" panose="02020603050405020304" pitchFamily="18" charset="0"/>
                <a:cs typeface="Times New Roman" panose="02020603050405020304" pitchFamily="18" charset="0"/>
              </a:rPr>
              <a:t>capita </a:t>
            </a:r>
            <a:r>
              <a:rPr lang="en-US" sz="3200" dirty="0">
                <a:solidFill>
                  <a:schemeClr val="tx1"/>
                </a:solidFill>
                <a:latin typeface="Times New Roman" panose="02020603050405020304" pitchFamily="18" charset="0"/>
                <a:cs typeface="Times New Roman" panose="02020603050405020304" pitchFamily="18" charset="0"/>
              </a:rPr>
              <a:t>– 42 986 USD</a:t>
            </a:r>
            <a:endParaRPr lang="ru-RU" sz="3200" dirty="0">
              <a:solidFill>
                <a:schemeClr val="tx1"/>
              </a:solidFill>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ru-RU" sz="3200" dirty="0">
              <a:solidFill>
                <a:schemeClr val="tx1"/>
              </a:solidFill>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8" y="915393"/>
            <a:ext cx="2677796" cy="2492785"/>
          </a:xfrm>
          <a:prstGeom prst="rect">
            <a:avLst/>
          </a:prstGeom>
        </p:spPr>
      </p:pic>
      <p:sp>
        <p:nvSpPr>
          <p:cNvPr id="14" name="Овал 13"/>
          <p:cNvSpPr/>
          <p:nvPr/>
        </p:nvSpPr>
        <p:spPr>
          <a:xfrm>
            <a:off x="3745389" y="1890585"/>
            <a:ext cx="4756640" cy="110836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latin typeface="Times New Roman" panose="02020603050405020304" pitchFamily="18" charset="0"/>
                <a:cs typeface="Times New Roman" panose="02020603050405020304" pitchFamily="18" charset="0"/>
              </a:rPr>
              <a:t>In the year 2018</a:t>
            </a:r>
            <a:endParaRPr lang="ru-RU" sz="3200" i="1" dirty="0">
              <a:solidFill>
                <a:schemeClr val="tx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07816" y="6310190"/>
            <a:ext cx="10058402" cy="584775"/>
          </a:xfrm>
          <a:prstGeom prst="rect">
            <a:avLst/>
          </a:prstGeom>
          <a:noFill/>
        </p:spPr>
        <p:txBody>
          <a:bodyPr wrap="square" rtlCol="0">
            <a:spAutoFit/>
          </a:bodyPr>
          <a:lstStyle/>
          <a:p>
            <a:r>
              <a:rPr lang="en-US" sz="1600" b="1" i="1" dirty="0">
                <a:solidFill>
                  <a:schemeClr val="bg1"/>
                </a:solidFill>
                <a:latin typeface="Times New Roman" panose="02020603050405020304" pitchFamily="18" charset="0"/>
                <a:cs typeface="Times New Roman" panose="02020603050405020304" pitchFamily="18" charset="0"/>
              </a:rPr>
              <a:t>Trading Economics, https://tradingeconomics.com/poland</a:t>
            </a:r>
          </a:p>
          <a:p>
            <a:r>
              <a:rPr lang="en-US" sz="1600" b="1" i="1" dirty="0">
                <a:solidFill>
                  <a:schemeClr val="bg1"/>
                </a:solidFill>
                <a:latin typeface="Times New Roman" panose="02020603050405020304" pitchFamily="18" charset="0"/>
                <a:cs typeface="Times New Roman" panose="02020603050405020304" pitchFamily="18" charset="0"/>
              </a:rPr>
              <a:t>Trading Economics, https://tradingeconomics.com/united-kingdom</a:t>
            </a:r>
            <a:endParaRPr lang="ru-RU" sz="1600" b="1" i="1" dirty="0">
              <a:solidFill>
                <a:schemeClr val="bg1"/>
              </a:solidFill>
              <a:latin typeface="Times New Roman" panose="02020603050405020304" pitchFamily="18" charset="0"/>
              <a:cs typeface="Times New Roman" panose="02020603050405020304" pitchFamily="18" charset="0"/>
            </a:endParaRPr>
          </a:p>
        </p:txBody>
      </p:sp>
      <p:pic>
        <p:nvPicPr>
          <p:cNvPr id="18" name="Рисунок 17"/>
          <p:cNvPicPr>
            <a:picLocks noChangeAspect="1"/>
          </p:cNvPicPr>
          <p:nvPr/>
        </p:nvPicPr>
        <p:blipFill rotWithShape="1">
          <a:blip r:embed="rId3">
            <a:extLst>
              <a:ext uri="{28A0092B-C50C-407E-A947-70E740481C1C}">
                <a14:useLocalDpi xmlns:a14="http://schemas.microsoft.com/office/drawing/2010/main" val="0"/>
              </a:ext>
            </a:extLst>
          </a:blip>
          <a:srcRect b="3747"/>
          <a:stretch/>
        </p:blipFill>
        <p:spPr>
          <a:xfrm>
            <a:off x="9173094" y="0"/>
            <a:ext cx="3670559" cy="3533022"/>
          </a:xfrm>
          <a:prstGeom prst="rect">
            <a:avLst/>
          </a:prstGeom>
        </p:spPr>
      </p:pic>
    </p:spTree>
    <p:extLst>
      <p:ext uri="{BB962C8B-B14F-4D97-AF65-F5344CB8AC3E}">
        <p14:creationId xmlns:p14="http://schemas.microsoft.com/office/powerpoint/2010/main" val="552909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5863" y="1690255"/>
            <a:ext cx="5568929" cy="432261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latin typeface="Times New Roman" panose="02020603050405020304" pitchFamily="18" charset="0"/>
              <a:cs typeface="Times New Roman" panose="02020603050405020304" pitchFamily="18" charset="0"/>
            </a:endParaRPr>
          </a:p>
          <a:p>
            <a:pPr algn="ctr"/>
            <a:r>
              <a:rPr lang="en-US" sz="2600" b="1" dirty="0">
                <a:solidFill>
                  <a:schemeClr val="tx1"/>
                </a:solidFill>
                <a:latin typeface="Times New Roman" panose="02020603050405020304" pitchFamily="18" charset="0"/>
                <a:cs typeface="Times New Roman" panose="02020603050405020304" pitchFamily="18" charset="0"/>
              </a:rPr>
              <a:t>Poland</a:t>
            </a:r>
          </a:p>
          <a:p>
            <a:pPr marL="342900" indent="-342900" algn="just">
              <a:buFont typeface="Arial" panose="020B0604020202020204" pitchFamily="34" charset="0"/>
              <a:buChar char="•"/>
            </a:pPr>
            <a:r>
              <a:rPr lang="en-US" sz="2600" dirty="0">
                <a:solidFill>
                  <a:schemeClr val="tx1"/>
                </a:solidFill>
                <a:latin typeface="Times New Roman" panose="02020603050405020304" pitchFamily="18" charset="0"/>
                <a:cs typeface="Times New Roman" panose="02020603050405020304" pitchFamily="18" charset="0"/>
              </a:rPr>
              <a:t>Average annual inflation rate – 1.7 %</a:t>
            </a:r>
          </a:p>
          <a:p>
            <a:pPr marL="342900" indent="-342900" algn="just">
              <a:buFont typeface="Arial" panose="020B0604020202020204" pitchFamily="34" charset="0"/>
              <a:buChar char="•"/>
            </a:pPr>
            <a:r>
              <a:rPr lang="en-US" sz="2600" dirty="0">
                <a:solidFill>
                  <a:schemeClr val="tx1"/>
                </a:solidFill>
                <a:latin typeface="Times New Roman" panose="02020603050405020304" pitchFamily="18" charset="0"/>
                <a:cs typeface="Times New Roman" panose="02020603050405020304" pitchFamily="18" charset="0"/>
              </a:rPr>
              <a:t>Average unemployment rate – 6.1%</a:t>
            </a:r>
          </a:p>
          <a:p>
            <a:pPr marL="285750" indent="-285750" algn="just">
              <a:buFont typeface="Arial" panose="020B0604020202020204" pitchFamily="34" charset="0"/>
              <a:buChar char="•"/>
            </a:pPr>
            <a:r>
              <a:rPr lang="en-US" sz="2600" dirty="0">
                <a:solidFill>
                  <a:schemeClr val="tx1"/>
                </a:solidFill>
                <a:latin typeface="Times New Roman" panose="02020603050405020304" pitchFamily="18" charset="0"/>
                <a:cs typeface="Times New Roman" panose="02020603050405020304" pitchFamily="18" charset="0"/>
              </a:rPr>
              <a:t>37</a:t>
            </a:r>
            <a:r>
              <a:rPr lang="en-US" sz="2600" baseline="30000" dirty="0">
                <a:solidFill>
                  <a:schemeClr val="tx1"/>
                </a:solidFill>
                <a:latin typeface="Times New Roman" panose="02020603050405020304" pitchFamily="18" charset="0"/>
                <a:cs typeface="Times New Roman" panose="02020603050405020304" pitchFamily="18" charset="0"/>
              </a:rPr>
              <a:t>th</a:t>
            </a:r>
            <a:r>
              <a:rPr lang="en-US" sz="2600" dirty="0">
                <a:solidFill>
                  <a:schemeClr val="tx1"/>
                </a:solidFill>
                <a:latin typeface="Times New Roman" panose="02020603050405020304" pitchFamily="18" charset="0"/>
                <a:cs typeface="Times New Roman" panose="02020603050405020304" pitchFamily="18" charset="0"/>
              </a:rPr>
              <a:t> most competitive country in the world out of 140 countries</a:t>
            </a:r>
          </a:p>
          <a:p>
            <a:pPr marL="285750" indent="-285750" algn="just">
              <a:buFont typeface="Arial" panose="020B0604020202020204" pitchFamily="34" charset="0"/>
              <a:buChar char="•"/>
            </a:pPr>
            <a:r>
              <a:rPr lang="en-US" sz="2600" dirty="0">
                <a:solidFill>
                  <a:schemeClr val="tx1"/>
                </a:solidFill>
                <a:latin typeface="Times New Roman" panose="02020603050405020304" pitchFamily="18" charset="0"/>
                <a:cs typeface="Times New Roman" panose="02020603050405020304" pitchFamily="18" charset="0"/>
              </a:rPr>
              <a:t>33</a:t>
            </a:r>
            <a:r>
              <a:rPr lang="en-US" sz="2600" baseline="30000" dirty="0">
                <a:solidFill>
                  <a:schemeClr val="tx1"/>
                </a:solidFill>
                <a:latin typeface="Times New Roman" panose="02020603050405020304" pitchFamily="18" charset="0"/>
                <a:cs typeface="Times New Roman" panose="02020603050405020304" pitchFamily="18" charset="0"/>
              </a:rPr>
              <a:t>rd</a:t>
            </a:r>
            <a:r>
              <a:rPr lang="en-US" sz="2600" dirty="0">
                <a:solidFill>
                  <a:schemeClr val="tx1"/>
                </a:solidFill>
                <a:latin typeface="Times New Roman" panose="02020603050405020304" pitchFamily="18" charset="0"/>
                <a:cs typeface="Times New Roman" panose="02020603050405020304" pitchFamily="18" charset="0"/>
              </a:rPr>
              <a:t> among 190 economies in the ease of doing business</a:t>
            </a:r>
          </a:p>
        </p:txBody>
      </p:sp>
      <p:sp>
        <p:nvSpPr>
          <p:cNvPr id="3" name="Прямоугольник 2"/>
          <p:cNvSpPr/>
          <p:nvPr/>
        </p:nvSpPr>
        <p:spPr>
          <a:xfrm>
            <a:off x="6291156" y="1690255"/>
            <a:ext cx="5554479" cy="432261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00" dirty="0">
              <a:solidFill>
                <a:schemeClr val="tx1"/>
              </a:solidFill>
              <a:latin typeface="Times New Roman" panose="02020603050405020304" pitchFamily="18" charset="0"/>
              <a:cs typeface="Times New Roman" panose="02020603050405020304" pitchFamily="18" charset="0"/>
            </a:endParaRPr>
          </a:p>
          <a:p>
            <a:pPr algn="ctr"/>
            <a:r>
              <a:rPr lang="en-US" sz="2600" b="1" dirty="0">
                <a:solidFill>
                  <a:schemeClr val="tx1"/>
                </a:solidFill>
                <a:latin typeface="Times New Roman" panose="02020603050405020304" pitchFamily="18" charset="0"/>
                <a:cs typeface="Times New Roman" panose="02020603050405020304" pitchFamily="18" charset="0"/>
              </a:rPr>
              <a:t>UK </a:t>
            </a:r>
          </a:p>
          <a:p>
            <a:pPr marL="342900" indent="-342900" algn="just">
              <a:buFont typeface="Arial" panose="020B0604020202020204" pitchFamily="34" charset="0"/>
              <a:buChar char="•"/>
            </a:pPr>
            <a:r>
              <a:rPr lang="en-US" sz="2600" dirty="0">
                <a:solidFill>
                  <a:schemeClr val="tx1"/>
                </a:solidFill>
                <a:latin typeface="Times New Roman" panose="02020603050405020304" pitchFamily="18" charset="0"/>
                <a:cs typeface="Times New Roman" panose="02020603050405020304" pitchFamily="18" charset="0"/>
              </a:rPr>
              <a:t>Average annual inflation rate – 2.4%</a:t>
            </a:r>
          </a:p>
          <a:p>
            <a:pPr marL="342900" indent="-342900" algn="just">
              <a:buFont typeface="Arial" panose="020B0604020202020204" pitchFamily="34" charset="0"/>
              <a:buChar char="•"/>
            </a:pPr>
            <a:r>
              <a:rPr lang="en-US" sz="2600" dirty="0">
                <a:solidFill>
                  <a:schemeClr val="tx1"/>
                </a:solidFill>
                <a:latin typeface="Times New Roman" panose="02020603050405020304" pitchFamily="18" charset="0"/>
                <a:cs typeface="Times New Roman" panose="02020603050405020304" pitchFamily="18" charset="0"/>
              </a:rPr>
              <a:t>Average unemployment rate – 4.1%</a:t>
            </a:r>
          </a:p>
          <a:p>
            <a:pPr marL="285750" indent="-285750" algn="just">
              <a:buFont typeface="Arial" panose="020B0604020202020204" pitchFamily="34" charset="0"/>
              <a:buChar char="•"/>
            </a:pPr>
            <a:r>
              <a:rPr lang="en-US" sz="2600" dirty="0">
                <a:solidFill>
                  <a:schemeClr val="tx1"/>
                </a:solidFill>
                <a:latin typeface="Times New Roman" panose="02020603050405020304" pitchFamily="18" charset="0"/>
                <a:cs typeface="Times New Roman" panose="02020603050405020304" pitchFamily="18" charset="0"/>
              </a:rPr>
              <a:t>8</a:t>
            </a:r>
            <a:r>
              <a:rPr lang="en-US" sz="2600" baseline="30000" dirty="0">
                <a:solidFill>
                  <a:schemeClr val="tx1"/>
                </a:solidFill>
                <a:latin typeface="Times New Roman" panose="02020603050405020304" pitchFamily="18" charset="0"/>
                <a:cs typeface="Times New Roman" panose="02020603050405020304" pitchFamily="18" charset="0"/>
              </a:rPr>
              <a:t>th</a:t>
            </a:r>
            <a:r>
              <a:rPr lang="en-US" sz="2600" dirty="0">
                <a:solidFill>
                  <a:schemeClr val="tx1"/>
                </a:solidFill>
                <a:latin typeface="Times New Roman" panose="02020603050405020304" pitchFamily="18" charset="0"/>
                <a:cs typeface="Times New Roman" panose="02020603050405020304" pitchFamily="18" charset="0"/>
              </a:rPr>
              <a:t> most competitive country in the world out of 140 countries</a:t>
            </a:r>
          </a:p>
          <a:p>
            <a:pPr marL="285750" indent="-285750" algn="just">
              <a:buFont typeface="Arial" panose="020B0604020202020204" pitchFamily="34" charset="0"/>
              <a:buChar char="•"/>
            </a:pPr>
            <a:r>
              <a:rPr lang="en-US" sz="2600" dirty="0">
                <a:solidFill>
                  <a:schemeClr val="tx1"/>
                </a:solidFill>
                <a:latin typeface="Times New Roman" panose="02020603050405020304" pitchFamily="18" charset="0"/>
                <a:cs typeface="Times New Roman" panose="02020603050405020304" pitchFamily="18" charset="0"/>
              </a:rPr>
              <a:t>9</a:t>
            </a:r>
            <a:r>
              <a:rPr lang="en-US" sz="2600" baseline="30000" dirty="0">
                <a:solidFill>
                  <a:schemeClr val="tx1"/>
                </a:solidFill>
                <a:latin typeface="Times New Roman" panose="02020603050405020304" pitchFamily="18" charset="0"/>
                <a:cs typeface="Times New Roman" panose="02020603050405020304" pitchFamily="18" charset="0"/>
              </a:rPr>
              <a:t>th</a:t>
            </a:r>
            <a:r>
              <a:rPr lang="en-US" sz="2600" dirty="0">
                <a:solidFill>
                  <a:schemeClr val="tx1"/>
                </a:solidFill>
                <a:latin typeface="Times New Roman" panose="02020603050405020304" pitchFamily="18" charset="0"/>
                <a:cs typeface="Times New Roman" panose="02020603050405020304" pitchFamily="18" charset="0"/>
              </a:rPr>
              <a:t> among 190 economies in the ease of doing business</a:t>
            </a:r>
          </a:p>
          <a:p>
            <a:pPr marL="285750" indent="-285750" algn="ctr">
              <a:buFont typeface="Arial" panose="020B0604020202020204" pitchFamily="34" charset="0"/>
              <a:buChar char="•"/>
            </a:pPr>
            <a:endParaRPr lang="en-US" sz="2600"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36" y="152402"/>
            <a:ext cx="2313709" cy="2153853"/>
          </a:xfrm>
          <a:prstGeom prst="rect">
            <a:avLst/>
          </a:prstGeom>
        </p:spPr>
      </p:pic>
      <p:sp>
        <p:nvSpPr>
          <p:cNvPr id="7" name="Овал 6"/>
          <p:cNvSpPr/>
          <p:nvPr/>
        </p:nvSpPr>
        <p:spPr>
          <a:xfrm>
            <a:off x="3171497" y="166255"/>
            <a:ext cx="6055031" cy="109018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latin typeface="Times New Roman" panose="02020603050405020304" pitchFamily="18" charset="0"/>
                <a:cs typeface="Times New Roman" panose="02020603050405020304" pitchFamily="18" charset="0"/>
              </a:rPr>
              <a:t>In the year 2018</a:t>
            </a:r>
            <a:endParaRPr lang="ru-RU" sz="3200" i="1"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52400" y="6317672"/>
            <a:ext cx="8977746" cy="844852"/>
          </a:xfrm>
          <a:prstGeom prst="rect">
            <a:avLst/>
          </a:prstGeom>
          <a:noFill/>
        </p:spPr>
        <p:txBody>
          <a:bodyPr wrap="square" rtlCol="0">
            <a:spAutoFit/>
          </a:bodyPr>
          <a:lstStyle/>
          <a:p>
            <a:r>
              <a:rPr lang="en-US" sz="1600" b="1" i="1" dirty="0">
                <a:solidFill>
                  <a:schemeClr val="bg1"/>
                </a:solidFill>
                <a:latin typeface="Times New Roman" panose="02020603050405020304" pitchFamily="18" charset="0"/>
                <a:cs typeface="Times New Roman" panose="02020603050405020304" pitchFamily="18" charset="0"/>
              </a:rPr>
              <a:t>Trading Economics, https://tradingeconomics.com/poland</a:t>
            </a:r>
          </a:p>
          <a:p>
            <a:r>
              <a:rPr lang="en-US" sz="1600" b="1" i="1" dirty="0">
                <a:solidFill>
                  <a:schemeClr val="bg1"/>
                </a:solidFill>
                <a:latin typeface="Times New Roman" panose="02020603050405020304" pitchFamily="18" charset="0"/>
                <a:cs typeface="Times New Roman" panose="02020603050405020304" pitchFamily="18" charset="0"/>
              </a:rPr>
              <a:t>Trading Economics, https://tradingeconomics.com/united-kingdom</a:t>
            </a:r>
            <a:endParaRPr lang="ru-RU" sz="1600" b="1" i="1" dirty="0">
              <a:solidFill>
                <a:schemeClr val="bg1"/>
              </a:solidFill>
              <a:latin typeface="Times New Roman" panose="02020603050405020304" pitchFamily="18" charset="0"/>
              <a:cs typeface="Times New Roman" panose="02020603050405020304" pitchFamily="18" charset="0"/>
            </a:endParaRPr>
          </a:p>
          <a:p>
            <a:endParaRPr lang="ru-RU" sz="1600" b="1" i="1" dirty="0">
              <a:solidFill>
                <a:schemeClr val="bg1"/>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b="3747"/>
          <a:stretch/>
        </p:blipFill>
        <p:spPr>
          <a:xfrm>
            <a:off x="9642163" y="0"/>
            <a:ext cx="2760456" cy="2657021"/>
          </a:xfrm>
          <a:prstGeom prst="rect">
            <a:avLst/>
          </a:prstGeom>
        </p:spPr>
      </p:pic>
    </p:spTree>
    <p:extLst>
      <p:ext uri="{BB962C8B-B14F-4D97-AF65-F5344CB8AC3E}">
        <p14:creationId xmlns:p14="http://schemas.microsoft.com/office/powerpoint/2010/main" val="2623643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19" y="1361208"/>
            <a:ext cx="2143125" cy="2143125"/>
          </a:xfrm>
          <a:prstGeom prst="rect">
            <a:avLst/>
          </a:prstGeom>
        </p:spPr>
      </p:pic>
      <p:sp>
        <p:nvSpPr>
          <p:cNvPr id="3" name="Прямоугольник 2"/>
          <p:cNvSpPr/>
          <p:nvPr/>
        </p:nvSpPr>
        <p:spPr>
          <a:xfrm>
            <a:off x="5038299" y="1873392"/>
            <a:ext cx="6396642" cy="130232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The number of employees who was working in British companies in Poland in 2018 year</a:t>
            </a:r>
            <a:endParaRPr lang="ru-RU" sz="2200"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038297" y="3380508"/>
            <a:ext cx="6396644" cy="127116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The number of Polish people living in the UK in 2018 year</a:t>
            </a:r>
          </a:p>
        </p:txBody>
      </p:sp>
      <p:sp>
        <p:nvSpPr>
          <p:cNvPr id="5" name="Прямоугольник 4"/>
          <p:cNvSpPr/>
          <p:nvPr/>
        </p:nvSpPr>
        <p:spPr>
          <a:xfrm>
            <a:off x="5038297" y="4826148"/>
            <a:ext cx="6396644" cy="13551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Poland export 7,3% of total amount of services to the United </a:t>
            </a:r>
            <a:r>
              <a:rPr lang="en-US" sz="2200" dirty="0" smtClean="0">
                <a:solidFill>
                  <a:schemeClr val="tx1"/>
                </a:solidFill>
                <a:latin typeface="Times New Roman" panose="02020603050405020304" pitchFamily="18" charset="0"/>
                <a:cs typeface="Times New Roman" panose="02020603050405020304" pitchFamily="18" charset="0"/>
              </a:rPr>
              <a:t>Kingdom</a:t>
            </a:r>
          </a:p>
          <a:p>
            <a:pPr marL="342900" indent="-342900" algn="just">
              <a:buFont typeface="Arial" panose="020B0604020202020204" pitchFamily="34" charset="0"/>
              <a:buChar char="•"/>
            </a:pPr>
            <a:r>
              <a:rPr lang="en-US" sz="2200" dirty="0" smtClean="0">
                <a:solidFill>
                  <a:schemeClr val="tx1"/>
                </a:solidFill>
                <a:latin typeface="Times New Roman" panose="02020603050405020304" pitchFamily="18" charset="0"/>
                <a:cs typeface="Times New Roman" panose="02020603050405020304" pitchFamily="18" charset="0"/>
              </a:rPr>
              <a:t>It </a:t>
            </a:r>
            <a:r>
              <a:rPr lang="en-US" sz="2200" dirty="0">
                <a:solidFill>
                  <a:schemeClr val="tx1"/>
                </a:solidFill>
                <a:latin typeface="Times New Roman" panose="02020603050405020304" pitchFamily="18" charset="0"/>
                <a:cs typeface="Times New Roman" panose="02020603050405020304" pitchFamily="18" charset="0"/>
              </a:rPr>
              <a:t>takes 3rd place, after </a:t>
            </a:r>
            <a:r>
              <a:rPr lang="en-US" sz="2200" dirty="0" smtClean="0">
                <a:solidFill>
                  <a:schemeClr val="tx1"/>
                </a:solidFill>
                <a:latin typeface="Times New Roman" panose="02020603050405020304" pitchFamily="18" charset="0"/>
                <a:cs typeface="Times New Roman" panose="02020603050405020304" pitchFamily="18" charset="0"/>
              </a:rPr>
              <a:t>Germany and </a:t>
            </a:r>
            <a:r>
              <a:rPr lang="en-US" sz="2200" dirty="0">
                <a:solidFill>
                  <a:schemeClr val="tx1"/>
                </a:solidFill>
                <a:latin typeface="Times New Roman" panose="02020603050405020304" pitchFamily="18" charset="0"/>
                <a:cs typeface="Times New Roman" panose="02020603050405020304" pitchFamily="18" charset="0"/>
              </a:rPr>
              <a:t>Switzerland</a:t>
            </a:r>
            <a:endParaRPr lang="ru-RU" sz="2200" dirty="0">
              <a:solidFill>
                <a:schemeClr val="tx1"/>
              </a:solidFill>
              <a:latin typeface="Times New Roman" panose="02020603050405020304" pitchFamily="18" charset="0"/>
              <a:cs typeface="Times New Roman" panose="02020603050405020304" pitchFamily="18" charset="0"/>
            </a:endParaRPr>
          </a:p>
        </p:txBody>
      </p:sp>
      <p:sp>
        <p:nvSpPr>
          <p:cNvPr id="6" name="Заголовок 5"/>
          <p:cNvSpPr>
            <a:spLocks noGrp="1"/>
          </p:cNvSpPr>
          <p:nvPr>
            <p:ph type="title"/>
          </p:nvPr>
        </p:nvSpPr>
        <p:spPr>
          <a:xfrm>
            <a:off x="983672" y="404378"/>
            <a:ext cx="10158153" cy="1191492"/>
          </a:xfrm>
        </p:spPr>
        <p:txBody>
          <a:bodyPr>
            <a:noAutofit/>
          </a:bodyPr>
          <a:lstStyle/>
          <a:p>
            <a:pPr algn="ctr"/>
            <a:r>
              <a:rPr lang="en-US" sz="4400" b="1" i="1" dirty="0">
                <a:latin typeface="Times New Roman" panose="02020603050405020304" pitchFamily="18" charset="0"/>
                <a:cs typeface="Times New Roman" panose="02020603050405020304" pitchFamily="18" charset="0"/>
              </a:rPr>
              <a:t>Polish-British cooperation</a:t>
            </a:r>
            <a:br>
              <a:rPr lang="en-US" sz="4400" b="1" i="1" dirty="0">
                <a:latin typeface="Times New Roman" panose="02020603050405020304" pitchFamily="18" charset="0"/>
                <a:cs typeface="Times New Roman" panose="02020603050405020304" pitchFamily="18" charset="0"/>
              </a:rPr>
            </a:br>
            <a:r>
              <a:rPr lang="en-US" sz="4400" b="1" i="1" dirty="0">
                <a:latin typeface="Times New Roman" panose="02020603050405020304" pitchFamily="18" charset="0"/>
                <a:cs typeface="Times New Roman" panose="02020603050405020304" pitchFamily="18" charset="0"/>
              </a:rPr>
              <a:t>Statistical data</a:t>
            </a:r>
            <a:endParaRPr lang="ru-RU" sz="4400" b="1" i="1"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388570" y="4572000"/>
            <a:ext cx="1863440" cy="1863440"/>
          </a:xfrm>
          <a:prstGeom prst="rect">
            <a:avLst/>
          </a:prstGeom>
        </p:spPr>
      </p:pic>
      <p:sp>
        <p:nvSpPr>
          <p:cNvPr id="11" name="Прямоугольник 10"/>
          <p:cNvSpPr/>
          <p:nvPr/>
        </p:nvSpPr>
        <p:spPr>
          <a:xfrm>
            <a:off x="2757055" y="1894609"/>
            <a:ext cx="1856509" cy="1302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115 000</a:t>
            </a:r>
          </a:p>
          <a:p>
            <a:pPr algn="ctr"/>
            <a:r>
              <a:rPr lang="en-US" sz="3200" dirty="0">
                <a:solidFill>
                  <a:schemeClr val="tx1"/>
                </a:solidFill>
                <a:latin typeface="Times New Roman" panose="02020603050405020304" pitchFamily="18" charset="0"/>
                <a:cs typeface="Times New Roman" panose="02020603050405020304" pitchFamily="18" charset="0"/>
              </a:rPr>
              <a:t>people</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757054" y="4866406"/>
            <a:ext cx="1856509" cy="1302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7.3</a:t>
            </a:r>
            <a:r>
              <a:rPr lang="en-US" sz="3200" dirty="0">
                <a:solidFill>
                  <a:schemeClr val="tx1"/>
                </a:solidFill>
                <a:latin typeface="Times New Roman" panose="02020603050405020304" pitchFamily="18" charset="0"/>
                <a:cs typeface="Times New Roman" panose="02020603050405020304" pitchFamily="18" charset="0"/>
              </a:rPr>
              <a:t>%</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2757054" y="3380508"/>
            <a:ext cx="1856509" cy="1302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905 000 people</a:t>
            </a:r>
            <a:endParaRPr lang="ru-RU" sz="3200" dirty="0">
              <a:solidFill>
                <a:schemeClr val="tx1"/>
              </a:solidFill>
              <a:latin typeface="Times New Roman" panose="02020603050405020304" pitchFamily="18" charset="0"/>
              <a:cs typeface="Times New Roman" panose="02020603050405020304" pitchFamily="18" charset="0"/>
            </a:endParaRPr>
          </a:p>
        </p:txBody>
      </p:sp>
      <p:pic>
        <p:nvPicPr>
          <p:cNvPr id="16" name="Рисунок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09" y="3144978"/>
            <a:ext cx="1681162" cy="1681162"/>
          </a:xfrm>
          <a:prstGeom prst="rect">
            <a:avLst/>
          </a:prstGeom>
        </p:spPr>
      </p:pic>
      <p:sp>
        <p:nvSpPr>
          <p:cNvPr id="17" name="TextBox 16"/>
          <p:cNvSpPr txBox="1"/>
          <p:nvPr/>
        </p:nvSpPr>
        <p:spPr>
          <a:xfrm>
            <a:off x="157589" y="6435440"/>
            <a:ext cx="10274884" cy="369332"/>
          </a:xfrm>
          <a:prstGeom prst="rect">
            <a:avLst/>
          </a:prstGeom>
          <a:noFill/>
        </p:spPr>
        <p:txBody>
          <a:bodyPr wrap="square" rtlCol="0">
            <a:spAutoFit/>
          </a:bodyPr>
          <a:lstStyle/>
          <a:p>
            <a:r>
              <a:rPr lang="en-US" b="1" i="1" dirty="0">
                <a:solidFill>
                  <a:schemeClr val="bg1"/>
                </a:solidFill>
                <a:latin typeface="Times New Roman" panose="02020603050405020304" pitchFamily="18" charset="0"/>
                <a:cs typeface="Times New Roman" panose="02020603050405020304" pitchFamily="18" charset="0"/>
              </a:rPr>
              <a:t>Deloitte, https://www2.deloitte.com/content/dam/Deloitte/pl/Documents/Reports/pl</a:t>
            </a:r>
            <a:endParaRPr lang="ru-RU"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878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953490" y="317701"/>
            <a:ext cx="7938655" cy="892175"/>
          </a:xfrm>
        </p:spPr>
        <p:txBody>
          <a:bodyPr>
            <a:normAutofit/>
          </a:bodyPr>
          <a:lstStyle/>
          <a:p>
            <a:pPr algn="ctr"/>
            <a:r>
              <a:rPr lang="en-US" sz="4400" b="1" i="1" dirty="0">
                <a:latin typeface="Times New Roman" panose="02020603050405020304" pitchFamily="18" charset="0"/>
                <a:cs typeface="Times New Roman" panose="02020603050405020304" pitchFamily="18" charset="0"/>
              </a:rPr>
              <a:t>Poland’s export to the UK </a:t>
            </a:r>
            <a:endParaRPr lang="ru-RU" sz="4400" b="1" i="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b="10077"/>
          <a:stretch/>
        </p:blipFill>
        <p:spPr>
          <a:xfrm>
            <a:off x="1458147" y="2839816"/>
            <a:ext cx="9641466" cy="3474261"/>
          </a:xfrm>
          <a:prstGeom prst="rect">
            <a:avLst/>
          </a:prstGeom>
        </p:spPr>
      </p:pic>
      <p:sp>
        <p:nvSpPr>
          <p:cNvPr id="4" name="TextBox 3"/>
          <p:cNvSpPr txBox="1"/>
          <p:nvPr/>
        </p:nvSpPr>
        <p:spPr>
          <a:xfrm>
            <a:off x="1565564" y="1301571"/>
            <a:ext cx="8714509" cy="1446550"/>
          </a:xfrm>
          <a:prstGeom prst="rect">
            <a:avLst/>
          </a:prstGeom>
          <a:noFill/>
        </p:spPr>
        <p:txBody>
          <a:bodyPr wrap="square" rtlCol="0">
            <a:spAutoFit/>
          </a:bodyPr>
          <a:lstStyle/>
          <a:p>
            <a:pPr marL="342900" indent="-342900"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Poland’s export to United Kingdom was 16,2 bln USD during 2018</a:t>
            </a:r>
          </a:p>
          <a:p>
            <a:pPr marL="342900" indent="-342900"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top export destinations of Poland are Germany (54.5 bln USD), the UK (16,2 bln USD), the Czech Republic (12.7 </a:t>
            </a:r>
            <a:r>
              <a:rPr lang="en-US" sz="2200" dirty="0" err="1">
                <a:latin typeface="Times New Roman" panose="02020603050405020304" pitchFamily="18" charset="0"/>
                <a:cs typeface="Times New Roman" panose="02020603050405020304" pitchFamily="18" charset="0"/>
              </a:rPr>
              <a:t>bln</a:t>
            </a:r>
            <a:r>
              <a:rPr lang="en-US" sz="2200" dirty="0">
                <a:latin typeface="Times New Roman" panose="02020603050405020304" pitchFamily="18" charset="0"/>
                <a:cs typeface="Times New Roman" panose="02020603050405020304" pitchFamily="18" charset="0"/>
              </a:rPr>
              <a:t> USD), France (11.7 </a:t>
            </a:r>
            <a:r>
              <a:rPr lang="en-US" sz="2200" dirty="0" err="1">
                <a:latin typeface="Times New Roman" panose="02020603050405020304" pitchFamily="18" charset="0"/>
                <a:cs typeface="Times New Roman" panose="02020603050405020304" pitchFamily="18" charset="0"/>
              </a:rPr>
              <a:t>bln</a:t>
            </a:r>
            <a:r>
              <a:rPr lang="en-US" sz="2200" dirty="0">
                <a:latin typeface="Times New Roman" panose="02020603050405020304" pitchFamily="18" charset="0"/>
                <a:cs typeface="Times New Roman" panose="02020603050405020304" pitchFamily="18" charset="0"/>
              </a:rPr>
              <a:t> USD) and  Italy (11 </a:t>
            </a:r>
            <a:r>
              <a:rPr lang="en-US" sz="2200" dirty="0" err="1">
                <a:latin typeface="Times New Roman" panose="02020603050405020304" pitchFamily="18" charset="0"/>
                <a:cs typeface="Times New Roman" panose="02020603050405020304" pitchFamily="18" charset="0"/>
              </a:rPr>
              <a:t>bln</a:t>
            </a:r>
            <a:r>
              <a:rPr lang="en-US" sz="2200" dirty="0">
                <a:latin typeface="Times New Roman" panose="02020603050405020304" pitchFamily="18" charset="0"/>
                <a:cs typeface="Times New Roman" panose="02020603050405020304" pitchFamily="18" charset="0"/>
              </a:rPr>
              <a:t> USD)</a:t>
            </a:r>
            <a:endParaRPr lang="ru-RU" sz="2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0" y="6405772"/>
            <a:ext cx="11308080" cy="646331"/>
          </a:xfrm>
          <a:prstGeom prst="rect">
            <a:avLst/>
          </a:prstGeom>
          <a:noFill/>
        </p:spPr>
        <p:txBody>
          <a:bodyPr wrap="square" rtlCol="0">
            <a:spAutoFit/>
          </a:bodyPr>
          <a:lstStyle/>
          <a:p>
            <a:r>
              <a:rPr lang="en-US" b="1" i="1" dirty="0">
                <a:solidFill>
                  <a:schemeClr val="bg1"/>
                </a:solidFill>
                <a:latin typeface="Times New Roman" panose="02020603050405020304" pitchFamily="18" charset="0"/>
                <a:cs typeface="Times New Roman" panose="02020603050405020304" pitchFamily="18" charset="0"/>
              </a:rPr>
              <a:t>Trading Economics, https://tradingeconomics.com/poland</a:t>
            </a:r>
          </a:p>
          <a:p>
            <a:endParaRPr lang="ru-RU" dirty="0"/>
          </a:p>
        </p:txBody>
      </p:sp>
    </p:spTree>
    <p:extLst>
      <p:ext uri="{BB962C8B-B14F-4D97-AF65-F5344CB8AC3E}">
        <p14:creationId xmlns:p14="http://schemas.microsoft.com/office/powerpoint/2010/main" val="1506131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299853" y="429491"/>
            <a:ext cx="7384473" cy="700103"/>
          </a:xfrm>
        </p:spPr>
        <p:txBody>
          <a:bodyPr>
            <a:normAutofit/>
          </a:bodyPr>
          <a:lstStyle/>
          <a:p>
            <a:pPr algn="ctr"/>
            <a:r>
              <a:rPr lang="en-US" sz="4400" b="1" i="1" dirty="0">
                <a:latin typeface="Times New Roman" panose="02020603050405020304" pitchFamily="18" charset="0"/>
                <a:cs typeface="Times New Roman" panose="02020603050405020304" pitchFamily="18" charset="0"/>
              </a:rPr>
              <a:t>Poland’s import from the UK</a:t>
            </a:r>
            <a:endParaRPr lang="ru-RU" sz="4400" b="1" i="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2399" y="6386946"/>
            <a:ext cx="10792691" cy="369332"/>
          </a:xfrm>
          <a:prstGeom prst="rect">
            <a:avLst/>
          </a:prstGeom>
          <a:noFill/>
        </p:spPr>
        <p:txBody>
          <a:bodyPr wrap="square" rtlCol="0">
            <a:spAutoFit/>
          </a:bodyPr>
          <a:lstStyle/>
          <a:p>
            <a:r>
              <a:rPr lang="en-US" b="1" i="1" dirty="0">
                <a:solidFill>
                  <a:schemeClr val="bg1"/>
                </a:solidFill>
                <a:latin typeface="Times New Roman" panose="02020603050405020304" pitchFamily="18" charset="0"/>
                <a:cs typeface="Times New Roman" panose="02020603050405020304" pitchFamily="18" charset="0"/>
              </a:rPr>
              <a:t>OEC., https://oec.world/en/profile/country/pol/</a:t>
            </a:r>
            <a:endParaRPr lang="ru-RU" b="1" i="1"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171" y="2973668"/>
            <a:ext cx="9279774" cy="3230051"/>
          </a:xfrm>
          <a:prstGeom prst="rect">
            <a:avLst/>
          </a:prstGeom>
        </p:spPr>
      </p:pic>
      <p:sp>
        <p:nvSpPr>
          <p:cNvPr id="5" name="TextBox 4"/>
          <p:cNvSpPr txBox="1"/>
          <p:nvPr/>
        </p:nvSpPr>
        <p:spPr>
          <a:xfrm>
            <a:off x="1766454" y="1435505"/>
            <a:ext cx="8811491" cy="1446550"/>
          </a:xfrm>
          <a:prstGeom prst="rect">
            <a:avLst/>
          </a:prstGeom>
          <a:noFill/>
        </p:spPr>
        <p:txBody>
          <a:bodyPr wrap="square" rtlCol="0">
            <a:spAutoFit/>
          </a:bodyPr>
          <a:lstStyle/>
          <a:p>
            <a:pPr marL="342900" indent="-342900"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Poland’s import from United Kingdom was 6.48 bln USD during 2018</a:t>
            </a:r>
          </a:p>
          <a:p>
            <a:pPr marL="342900" indent="-342900"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top import origins are Germany (55.2 bln USD), China (25.9 bln USD), Italy (12 bln USD), Russia (11.5 bln USD), France (8.94 bln USD) and UK (6.5 bln </a:t>
            </a:r>
            <a:r>
              <a:rPr lang="en-US" sz="2200" dirty="0" smtClean="0">
                <a:latin typeface="Times New Roman" panose="02020603050405020304" pitchFamily="18" charset="0"/>
                <a:cs typeface="Times New Roman" panose="02020603050405020304" pitchFamily="18" charset="0"/>
              </a:rPr>
              <a:t>USD)</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645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705" y="1610901"/>
            <a:ext cx="5237072" cy="4548135"/>
          </a:xfrm>
          <a:prstGeom prst="rect">
            <a:avLst/>
          </a:prstGeom>
        </p:spPr>
      </p:pic>
      <p:sp>
        <p:nvSpPr>
          <p:cNvPr id="4" name="Прямоугольник 3"/>
          <p:cNvSpPr/>
          <p:nvPr/>
        </p:nvSpPr>
        <p:spPr>
          <a:xfrm>
            <a:off x="565341" y="235526"/>
            <a:ext cx="5128931" cy="87283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tx1"/>
                </a:solidFill>
                <a:latin typeface="Times New Roman" panose="02020603050405020304" pitchFamily="18" charset="0"/>
                <a:cs typeface="Times New Roman" panose="02020603050405020304" pitchFamily="18" charset="0"/>
              </a:rPr>
              <a:t>Poland Exports to United Kingdom in 2018</a:t>
            </a:r>
          </a:p>
        </p:txBody>
      </p:sp>
      <p:sp>
        <p:nvSpPr>
          <p:cNvPr id="5" name="Прямоугольник 4"/>
          <p:cNvSpPr/>
          <p:nvPr/>
        </p:nvSpPr>
        <p:spPr>
          <a:xfrm>
            <a:off x="6421636" y="235526"/>
            <a:ext cx="5128930" cy="87283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tx1"/>
                </a:solidFill>
                <a:latin typeface="Times New Roman" panose="02020603050405020304" pitchFamily="18" charset="0"/>
                <a:cs typeface="Times New Roman" panose="02020603050405020304" pitchFamily="18" charset="0"/>
              </a:rPr>
              <a:t>Poland Imports from United Kingdom in 2018</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636" y="1614054"/>
            <a:ext cx="5128930" cy="4595866"/>
          </a:xfrm>
          <a:prstGeom prst="rect">
            <a:avLst/>
          </a:prstGeom>
        </p:spPr>
      </p:pic>
      <p:sp>
        <p:nvSpPr>
          <p:cNvPr id="8" name="Стрелка вниз 7"/>
          <p:cNvSpPr/>
          <p:nvPr/>
        </p:nvSpPr>
        <p:spPr>
          <a:xfrm>
            <a:off x="8754752" y="1153389"/>
            <a:ext cx="462698" cy="415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91485" y="6396335"/>
            <a:ext cx="10410260" cy="369332"/>
          </a:xfrm>
          <a:prstGeom prst="rect">
            <a:avLst/>
          </a:prstGeom>
          <a:noFill/>
        </p:spPr>
        <p:txBody>
          <a:bodyPr wrap="square" rtlCol="0">
            <a:spAutoFit/>
          </a:bodyPr>
          <a:lstStyle/>
          <a:p>
            <a:r>
              <a:rPr lang="en-US" b="1" i="1" dirty="0">
                <a:solidFill>
                  <a:schemeClr val="bg1"/>
                </a:solidFill>
                <a:latin typeface="Times New Roman" panose="02020603050405020304" pitchFamily="18" charset="0"/>
                <a:cs typeface="Times New Roman" panose="02020603050405020304" pitchFamily="18" charset="0"/>
              </a:rPr>
              <a:t>Trading Economics, https://tradingeconomics.com/poland</a:t>
            </a:r>
          </a:p>
        </p:txBody>
      </p:sp>
      <p:sp>
        <p:nvSpPr>
          <p:cNvPr id="10" name="Стрелка вниз 9"/>
          <p:cNvSpPr/>
          <p:nvPr/>
        </p:nvSpPr>
        <p:spPr>
          <a:xfrm>
            <a:off x="2898457" y="1153389"/>
            <a:ext cx="462698" cy="415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05446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1404</TotalTime>
  <Words>1261</Words>
  <Application>Microsoft Office PowerPoint</Application>
  <PresentationFormat>Широкоэкранный</PresentationFormat>
  <Paragraphs>159</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Calibri Light</vt:lpstr>
      <vt:lpstr>Times New Roman</vt:lpstr>
      <vt:lpstr>Wingdings</vt:lpstr>
      <vt:lpstr>Ретро</vt:lpstr>
      <vt:lpstr>Презентация PowerPoint</vt:lpstr>
      <vt:lpstr>Agenda</vt:lpstr>
      <vt:lpstr>Introduction</vt:lpstr>
      <vt:lpstr>Main facts about Poland and UK</vt:lpstr>
      <vt:lpstr>Презентация PowerPoint</vt:lpstr>
      <vt:lpstr>Polish-British cooperation Statistical data</vt:lpstr>
      <vt:lpstr>Poland’s export to the UK </vt:lpstr>
      <vt:lpstr>Poland’s import from the UK</vt:lpstr>
      <vt:lpstr>Презентация PowerPoint</vt:lpstr>
      <vt:lpstr>FDI</vt:lpstr>
      <vt:lpstr>The biggest UK investors</vt:lpstr>
      <vt:lpstr>Migration</vt:lpstr>
      <vt:lpstr>Презентация PowerPoint</vt:lpstr>
      <vt:lpstr>Презентация PowerPoint</vt:lpstr>
      <vt:lpstr>Migrants' transfers to Poland in 2017</vt:lpstr>
      <vt:lpstr>Impact of Brexit on Poland</vt:lpstr>
      <vt:lpstr>Презентация PowerPoint</vt:lpstr>
      <vt:lpstr>Conclusion</vt:lpstr>
      <vt:lpstr>References </vt:lpstr>
      <vt:lpstr>Thank you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98</cp:revision>
  <dcterms:created xsi:type="dcterms:W3CDTF">2019-11-03T20:33:58Z</dcterms:created>
  <dcterms:modified xsi:type="dcterms:W3CDTF">2019-11-06T13:59:43Z</dcterms:modified>
</cp:coreProperties>
</file>