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32"/>
  </p:notesMasterIdLst>
  <p:handoutMasterIdLst>
    <p:handoutMasterId r:id="rId33"/>
  </p:handoutMasterIdLst>
  <p:sldIdLst>
    <p:sldId id="355" r:id="rId3"/>
    <p:sldId id="321" r:id="rId4"/>
    <p:sldId id="322" r:id="rId5"/>
    <p:sldId id="323" r:id="rId6"/>
    <p:sldId id="350"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51" r:id="rId24"/>
    <p:sldId id="352" r:id="rId25"/>
    <p:sldId id="353" r:id="rId26"/>
    <p:sldId id="340" r:id="rId27"/>
    <p:sldId id="354" r:id="rId28"/>
    <p:sldId id="348" r:id="rId29"/>
    <p:sldId id="349" r:id="rId30"/>
    <p:sldId id="347" r:id="rId31"/>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65794" autoAdjust="0"/>
  </p:normalViewPr>
  <p:slideViewPr>
    <p:cSldViewPr snapToGrid="0" snapToObjects="1">
      <p:cViewPr varScale="1">
        <p:scale>
          <a:sx n="116" d="100"/>
          <a:sy n="116" d="100"/>
        </p:scale>
        <p:origin x="1500" y="10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9" d="100"/>
          <a:sy n="79" d="100"/>
        </p:scale>
        <p:origin x="-328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7531B8-C594-8549-8523-72F023A05807}" type="datetimeFigureOut">
              <a:rPr lang="it-IT" smtClean="0"/>
              <a:t>04/04/2019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15F5CD-D2A2-434D-BE79-222930FB9EC2}" type="slidenum">
              <a:rPr lang="it-IT" smtClean="0"/>
              <a:t>‹N›</a:t>
            </a:fld>
            <a:endParaRPr lang="it-IT"/>
          </a:p>
        </p:txBody>
      </p:sp>
    </p:spTree>
    <p:extLst>
      <p:ext uri="{BB962C8B-B14F-4D97-AF65-F5344CB8AC3E}">
        <p14:creationId xmlns:p14="http://schemas.microsoft.com/office/powerpoint/2010/main" val="9335748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715F31-854F-EB4D-977E-26F2DCB42FBF}" type="datetimeFigureOut">
              <a:rPr lang="it-IT" smtClean="0"/>
              <a:t>04/04/2019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194053" y="4343400"/>
            <a:ext cx="6527228" cy="4114800"/>
          </a:xfrm>
          <a:prstGeom prst="rect">
            <a:avLst/>
          </a:prstGeom>
        </p:spPr>
        <p:txBody>
          <a:bodyPr vert="horz" lIns="91440" tIns="45720" rIns="91440" bIns="45720" rtlCol="0"/>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1644F5-CA25-A94B-A249-F164B6410E0C}" type="slidenum">
              <a:rPr lang="it-IT" smtClean="0"/>
              <a:t>‹N›</a:t>
            </a:fld>
            <a:endParaRPr lang="it-IT"/>
          </a:p>
        </p:txBody>
      </p:sp>
    </p:spTree>
    <p:extLst>
      <p:ext uri="{BB962C8B-B14F-4D97-AF65-F5344CB8AC3E}">
        <p14:creationId xmlns:p14="http://schemas.microsoft.com/office/powerpoint/2010/main" val="6852593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it-IT" dirty="0" smtClean="0"/>
          </a:p>
        </p:txBody>
      </p:sp>
      <p:sp>
        <p:nvSpPr>
          <p:cNvPr id="4" name="Segnaposto numero diapositiva 3"/>
          <p:cNvSpPr>
            <a:spLocks noGrp="1"/>
          </p:cNvSpPr>
          <p:nvPr>
            <p:ph type="sldNum" sz="quarter" idx="10"/>
          </p:nvPr>
        </p:nvSpPr>
        <p:spPr/>
        <p:txBody>
          <a:bodyPr/>
          <a:lstStyle/>
          <a:p>
            <a:fld id="{6C1644F5-CA25-A94B-A249-F164B6410E0C}" type="slidenum">
              <a:rPr lang="it-IT" smtClean="0"/>
              <a:t>2</a:t>
            </a:fld>
            <a:endParaRPr lang="it-IT"/>
          </a:p>
        </p:txBody>
      </p:sp>
    </p:spTree>
    <p:extLst>
      <p:ext uri="{BB962C8B-B14F-4D97-AF65-F5344CB8AC3E}">
        <p14:creationId xmlns:p14="http://schemas.microsoft.com/office/powerpoint/2010/main" val="1204992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Shape 599"/>
          <p:cNvSpPr>
            <a:spLocks noGrp="1" noRot="1" noChangeAspect="1"/>
          </p:cNvSpPr>
          <p:nvPr>
            <p:ph type="sldImg"/>
          </p:nvPr>
        </p:nvSpPr>
        <p:spPr>
          <a:prstGeom prst="rect">
            <a:avLst/>
          </a:prstGeom>
        </p:spPr>
        <p:txBody>
          <a:bodyPr/>
          <a:lstStyle/>
          <a:p>
            <a:pPr lvl="0"/>
            <a:endParaRPr/>
          </a:p>
        </p:txBody>
      </p:sp>
      <p:sp>
        <p:nvSpPr>
          <p:cNvPr id="600" name="Shape 600"/>
          <p:cNvSpPr>
            <a:spLocks noGrp="1"/>
          </p:cNvSpPr>
          <p:nvPr>
            <p:ph type="body" sz="quarter" idx="1"/>
          </p:nvPr>
        </p:nvSpPr>
        <p:spPr>
          <a:prstGeom prst="rect">
            <a:avLst/>
          </a:prstGeom>
        </p:spPr>
        <p:txBody>
          <a:bodyPr/>
          <a:lstStyle/>
          <a:p>
            <a:pPr lvl="0" defTabSz="914400">
              <a:lnSpc>
                <a:spcPct val="100000"/>
              </a:lnSpc>
              <a:spcBef>
                <a:spcPts val="300"/>
              </a:spcBef>
              <a:defRPr sz="1800"/>
            </a:pPr>
            <a:r>
              <a:rPr sz="1000" dirty="0">
                <a:ea typeface="Arial"/>
                <a:cs typeface="Arial"/>
                <a:sym typeface="Arial"/>
              </a:rPr>
              <a:t>I </a:t>
            </a:r>
            <a:r>
              <a:rPr sz="1000" b="1" dirty="0">
                <a:ea typeface="Arial"/>
                <a:cs typeface="Arial"/>
                <a:sym typeface="Arial"/>
              </a:rPr>
              <a:t>costi fissi</a:t>
            </a:r>
            <a:r>
              <a:rPr sz="1000" dirty="0">
                <a:ea typeface="Arial"/>
                <a:cs typeface="Arial"/>
                <a:sym typeface="Arial"/>
              </a:rPr>
              <a:t> invece non variano al variare del volume di produzione: sia che si produca poco sia che si produca molto, mantengono lo stesso livello.</a:t>
            </a:r>
          </a:p>
          <a:p>
            <a:pPr lvl="0" defTabSz="914400">
              <a:lnSpc>
                <a:spcPct val="100000"/>
              </a:lnSpc>
              <a:spcBef>
                <a:spcPts val="300"/>
              </a:spcBef>
              <a:defRPr sz="1800"/>
            </a:pPr>
            <a:r>
              <a:rPr sz="1000" dirty="0">
                <a:ea typeface="Arial"/>
                <a:cs typeface="Arial"/>
                <a:sym typeface="Arial"/>
              </a:rPr>
              <a:t>Esempio: il canone di affitto dello stabilimento oppure l’ammortamento dei macchinari o, ancora, lo stipendio del direttore generale.</a:t>
            </a:r>
          </a:p>
          <a:p>
            <a:pPr lvl="0" defTabSz="914400">
              <a:lnSpc>
                <a:spcPct val="100000"/>
              </a:lnSpc>
              <a:spcBef>
                <a:spcPts val="300"/>
              </a:spcBef>
              <a:defRPr sz="1800"/>
            </a:pPr>
            <a:r>
              <a:rPr sz="1000" dirty="0">
                <a:ea typeface="Arial"/>
                <a:cs typeface="Arial"/>
                <a:sym typeface="Arial"/>
              </a:rPr>
              <a:t>Graficamente, allora il loro comportamento, sempre su un sistema di assi cartesiani, sarà quello di una retta, parallela all’asse dell’ascissa, che taglia l’ordinata in corrispondenza del livello del costo. Algebricamente sarà: </a:t>
            </a:r>
            <a:r>
              <a:rPr sz="1000" b="1" dirty="0">
                <a:ea typeface="Arial"/>
                <a:cs typeface="Arial"/>
                <a:sym typeface="Arial"/>
              </a:rPr>
              <a:t>y = b</a:t>
            </a:r>
            <a:r>
              <a:rPr sz="1000" dirty="0">
                <a:ea typeface="Arial"/>
                <a:cs typeface="Arial"/>
                <a:sym typeface="Arial"/>
              </a:rPr>
              <a:t>, laddove </a:t>
            </a:r>
            <a:r>
              <a:rPr sz="1000" b="1" dirty="0">
                <a:ea typeface="Arial"/>
                <a:cs typeface="Arial"/>
                <a:sym typeface="Arial"/>
              </a:rPr>
              <a:t>b</a:t>
            </a:r>
            <a:r>
              <a:rPr sz="1000" dirty="0">
                <a:ea typeface="Arial"/>
                <a:cs typeface="Arial"/>
                <a:sym typeface="Arial"/>
              </a:rPr>
              <a:t> è una costante (l’importo del costo).</a:t>
            </a:r>
          </a:p>
          <a:p>
            <a:pPr lvl="0" defTabSz="914400">
              <a:lnSpc>
                <a:spcPct val="100000"/>
              </a:lnSpc>
              <a:spcBef>
                <a:spcPts val="300"/>
              </a:spcBef>
              <a:defRPr sz="1800"/>
            </a:pPr>
            <a:r>
              <a:rPr sz="1000" b="1" dirty="0">
                <a:ea typeface="Arial"/>
                <a:cs typeface="Arial"/>
                <a:sym typeface="Arial"/>
              </a:rPr>
              <a:t>Attenzione perché un costo rimane fisso fintanto che non si raggiunge la massima capacità produttiva. Oltrepassato questo livello, tutti i costi diventano variabili.</a:t>
            </a:r>
            <a:endParaRPr sz="1000" dirty="0">
              <a:ea typeface="Arial"/>
              <a:cs typeface="Arial"/>
              <a:sym typeface="Arial"/>
            </a:endParaRPr>
          </a:p>
        </p:txBody>
      </p:sp>
    </p:spTree>
    <p:extLst>
      <p:ext uri="{BB962C8B-B14F-4D97-AF65-F5344CB8AC3E}">
        <p14:creationId xmlns:p14="http://schemas.microsoft.com/office/powerpoint/2010/main" val="4051474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Shape 627"/>
          <p:cNvSpPr>
            <a:spLocks noGrp="1" noRot="1" noChangeAspect="1"/>
          </p:cNvSpPr>
          <p:nvPr>
            <p:ph type="sldImg"/>
          </p:nvPr>
        </p:nvSpPr>
        <p:spPr>
          <a:prstGeom prst="rect">
            <a:avLst/>
          </a:prstGeom>
        </p:spPr>
        <p:txBody>
          <a:bodyPr/>
          <a:lstStyle/>
          <a:p>
            <a:pPr lvl="0"/>
            <a:endParaRPr/>
          </a:p>
        </p:txBody>
      </p:sp>
      <p:sp>
        <p:nvSpPr>
          <p:cNvPr id="628" name="Shape 628"/>
          <p:cNvSpPr>
            <a:spLocks noGrp="1"/>
          </p:cNvSpPr>
          <p:nvPr>
            <p:ph type="body" sz="quarter" idx="1"/>
          </p:nvPr>
        </p:nvSpPr>
        <p:spPr>
          <a:prstGeom prst="rect">
            <a:avLst/>
          </a:prstGeom>
        </p:spPr>
        <p:txBody>
          <a:bodyPr/>
          <a:lstStyle/>
          <a:p>
            <a:pPr lvl="0" defTabSz="914400">
              <a:lnSpc>
                <a:spcPct val="100000"/>
              </a:lnSpc>
              <a:spcBef>
                <a:spcPts val="300"/>
              </a:spcBef>
              <a:defRPr sz="1800"/>
            </a:pPr>
            <a:r>
              <a:rPr sz="1000" dirty="0" smtClean="0">
                <a:ea typeface="Arial"/>
                <a:cs typeface="Arial"/>
                <a:sym typeface="Arial"/>
              </a:rPr>
              <a:t>Esistono</a:t>
            </a:r>
            <a:r>
              <a:rPr lang="it-IT" sz="1000" dirty="0" smtClean="0">
                <a:ea typeface="Arial"/>
                <a:cs typeface="Arial"/>
                <a:sym typeface="Arial"/>
              </a:rPr>
              <a:t>,</a:t>
            </a:r>
            <a:r>
              <a:rPr lang="it-IT" sz="1000" baseline="0" dirty="0" smtClean="0">
                <a:ea typeface="Arial"/>
                <a:cs typeface="Arial"/>
                <a:sym typeface="Arial"/>
              </a:rPr>
              <a:t> come accennato, </a:t>
            </a:r>
            <a:r>
              <a:rPr sz="1000" dirty="0" smtClean="0">
                <a:ea typeface="Arial"/>
                <a:cs typeface="Arial"/>
                <a:sym typeface="Arial"/>
              </a:rPr>
              <a:t>categorie </a:t>
            </a:r>
            <a:r>
              <a:rPr sz="1000" dirty="0">
                <a:ea typeface="Arial"/>
                <a:cs typeface="Arial"/>
                <a:sym typeface="Arial"/>
              </a:rPr>
              <a:t>di costo </a:t>
            </a:r>
            <a:r>
              <a:rPr lang="it-IT" sz="1000" dirty="0" smtClean="0">
                <a:ea typeface="Arial"/>
                <a:cs typeface="Arial"/>
                <a:sym typeface="Arial"/>
              </a:rPr>
              <a:t>ibride </a:t>
            </a:r>
            <a:r>
              <a:rPr sz="1000" dirty="0" smtClean="0">
                <a:ea typeface="Arial"/>
                <a:cs typeface="Arial"/>
                <a:sym typeface="Arial"/>
              </a:rPr>
              <a:t>che </a:t>
            </a:r>
            <a:r>
              <a:rPr sz="1000" dirty="0">
                <a:ea typeface="Arial"/>
                <a:cs typeface="Arial"/>
                <a:sym typeface="Arial"/>
              </a:rPr>
              <a:t>si collocano a metà tra i costi variabili e quelli fissi: si tratta dei costi semifissi e semivariabili.</a:t>
            </a:r>
          </a:p>
          <a:p>
            <a:pPr lvl="0" defTabSz="914400">
              <a:lnSpc>
                <a:spcPct val="100000"/>
              </a:lnSpc>
              <a:spcBef>
                <a:spcPts val="300"/>
              </a:spcBef>
              <a:defRPr sz="1800"/>
            </a:pPr>
            <a:r>
              <a:rPr sz="1000" dirty="0">
                <a:ea typeface="Arial"/>
                <a:cs typeface="Arial"/>
                <a:sym typeface="Arial"/>
              </a:rPr>
              <a:t>I costi </a:t>
            </a:r>
            <a:r>
              <a:rPr sz="1000" dirty="0" smtClean="0">
                <a:ea typeface="Arial"/>
                <a:cs typeface="Arial"/>
                <a:sym typeface="Arial"/>
              </a:rPr>
              <a:t>semifissi</a:t>
            </a:r>
            <a:r>
              <a:rPr lang="it-IT" sz="1000" dirty="0" smtClean="0">
                <a:ea typeface="Arial"/>
                <a:cs typeface="Arial"/>
                <a:sym typeface="Arial"/>
              </a:rPr>
              <a:t>,</a:t>
            </a:r>
            <a:r>
              <a:rPr sz="1000" dirty="0" smtClean="0">
                <a:ea typeface="Arial"/>
                <a:cs typeface="Arial"/>
                <a:sym typeface="Arial"/>
              </a:rPr>
              <a:t> talvolta </a:t>
            </a:r>
            <a:r>
              <a:rPr sz="1000" dirty="0">
                <a:ea typeface="Arial"/>
                <a:cs typeface="Arial"/>
                <a:sym typeface="Arial"/>
              </a:rPr>
              <a:t>detti anche a </a:t>
            </a:r>
            <a:r>
              <a:rPr sz="1000" dirty="0" smtClean="0">
                <a:ea typeface="Arial"/>
                <a:cs typeface="Arial"/>
                <a:sym typeface="Arial"/>
              </a:rPr>
              <a:t>scalini</a:t>
            </a:r>
            <a:r>
              <a:rPr lang="it-IT" sz="1000" dirty="0" smtClean="0">
                <a:ea typeface="Arial"/>
                <a:cs typeface="Arial"/>
                <a:sym typeface="Arial"/>
              </a:rPr>
              <a:t>,</a:t>
            </a:r>
            <a:r>
              <a:rPr lang="it-IT" sz="1000" baseline="0" dirty="0" smtClean="0">
                <a:ea typeface="Arial"/>
                <a:cs typeface="Arial"/>
                <a:sym typeface="Arial"/>
              </a:rPr>
              <a:t> </a:t>
            </a:r>
            <a:r>
              <a:rPr sz="1000" dirty="0" smtClean="0">
                <a:ea typeface="Arial"/>
                <a:cs typeface="Arial"/>
                <a:sym typeface="Arial"/>
              </a:rPr>
              <a:t>sono </a:t>
            </a:r>
            <a:r>
              <a:rPr sz="1000" dirty="0">
                <a:ea typeface="Arial"/>
                <a:cs typeface="Arial"/>
                <a:sym typeface="Arial"/>
              </a:rPr>
              <a:t>costi che variano a scatti all’interno del livello di massima capacità produttiva. </a:t>
            </a:r>
          </a:p>
          <a:p>
            <a:pPr lvl="0" defTabSz="914400">
              <a:lnSpc>
                <a:spcPct val="100000"/>
              </a:lnSpc>
              <a:spcBef>
                <a:spcPts val="300"/>
              </a:spcBef>
              <a:defRPr sz="1800"/>
            </a:pPr>
            <a:r>
              <a:rPr sz="1000" i="1" dirty="0">
                <a:ea typeface="Arial"/>
                <a:cs typeface="Arial"/>
                <a:sym typeface="Arial"/>
              </a:rPr>
              <a:t>Alcuni esempi sono dati dal costo per gli addetti alla qualità (uno ogni tot prodotti realizzati) o per gli addetti alla sorveglianza (uno per ogni tot di lavoratori diretti).</a:t>
            </a:r>
            <a:endParaRPr sz="1000" dirty="0">
              <a:ea typeface="Arial"/>
              <a:cs typeface="Arial"/>
              <a:sym typeface="Arial"/>
            </a:endParaRPr>
          </a:p>
          <a:p>
            <a:pPr lvl="0" defTabSz="914400">
              <a:lnSpc>
                <a:spcPct val="100000"/>
              </a:lnSpc>
              <a:spcBef>
                <a:spcPts val="300"/>
              </a:spcBef>
              <a:defRPr sz="1800"/>
            </a:pPr>
            <a:r>
              <a:rPr sz="1000" dirty="0">
                <a:ea typeface="Arial"/>
                <a:cs typeface="Arial"/>
                <a:sym typeface="Arial"/>
              </a:rPr>
              <a:t>L’andamento è quindi simile a quello dei costi fissi, tuttavia il “salto” di gradino avviene all’interno della massima capacità produttiva.</a:t>
            </a:r>
          </a:p>
        </p:txBody>
      </p:sp>
    </p:spTree>
    <p:extLst>
      <p:ext uri="{BB962C8B-B14F-4D97-AF65-F5344CB8AC3E}">
        <p14:creationId xmlns:p14="http://schemas.microsoft.com/office/powerpoint/2010/main" val="188270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 name="Shape 644"/>
          <p:cNvSpPr>
            <a:spLocks noGrp="1" noRot="1" noChangeAspect="1"/>
          </p:cNvSpPr>
          <p:nvPr>
            <p:ph type="sldImg"/>
          </p:nvPr>
        </p:nvSpPr>
        <p:spPr>
          <a:prstGeom prst="rect">
            <a:avLst/>
          </a:prstGeom>
        </p:spPr>
        <p:txBody>
          <a:bodyPr/>
          <a:lstStyle/>
          <a:p>
            <a:pPr lvl="0"/>
            <a:endParaRPr/>
          </a:p>
        </p:txBody>
      </p:sp>
      <p:sp>
        <p:nvSpPr>
          <p:cNvPr id="645" name="Shape 645"/>
          <p:cNvSpPr>
            <a:spLocks noGrp="1"/>
          </p:cNvSpPr>
          <p:nvPr>
            <p:ph type="body" sz="quarter" idx="1"/>
          </p:nvPr>
        </p:nvSpPr>
        <p:spPr>
          <a:prstGeom prst="rect">
            <a:avLst/>
          </a:prstGeom>
        </p:spPr>
        <p:txBody>
          <a:bodyPr/>
          <a:lstStyle/>
          <a:p>
            <a:pPr lvl="0" defTabSz="914400">
              <a:lnSpc>
                <a:spcPct val="100000"/>
              </a:lnSpc>
              <a:spcBef>
                <a:spcPts val="300"/>
              </a:spcBef>
              <a:defRPr sz="1800"/>
            </a:pPr>
            <a:r>
              <a:rPr sz="1000" dirty="0">
                <a:ea typeface="Arial"/>
                <a:cs typeface="Arial"/>
                <a:sym typeface="Arial"/>
              </a:rPr>
              <a:t>I costi semivariabili, al contrario, presentano una componente fissa ed una variabile. Quindi, partono da un determinato livello fisso e poi variano in maniera proporzionale, progressiva o degressiva al variare del volume produttivo.</a:t>
            </a:r>
          </a:p>
          <a:p>
            <a:pPr lvl="0" defTabSz="914400">
              <a:lnSpc>
                <a:spcPct val="100000"/>
              </a:lnSpc>
              <a:spcBef>
                <a:spcPts val="300"/>
              </a:spcBef>
              <a:defRPr sz="1800"/>
            </a:pPr>
            <a:r>
              <a:rPr sz="1000" dirty="0">
                <a:ea typeface="Arial"/>
                <a:cs typeface="Arial"/>
                <a:sym typeface="Arial"/>
              </a:rPr>
              <a:t>L’equazione è </a:t>
            </a:r>
            <a:r>
              <a:rPr sz="1000" b="1" dirty="0">
                <a:ea typeface="Arial"/>
                <a:cs typeface="Arial"/>
                <a:sym typeface="Arial"/>
              </a:rPr>
              <a:t>y = ax + b</a:t>
            </a:r>
            <a:r>
              <a:rPr sz="1000" dirty="0">
                <a:ea typeface="Arial"/>
                <a:cs typeface="Arial"/>
                <a:sym typeface="Arial"/>
              </a:rPr>
              <a:t>, dove </a:t>
            </a:r>
            <a:r>
              <a:rPr sz="1000" b="1" dirty="0">
                <a:ea typeface="Arial"/>
                <a:cs typeface="Arial"/>
                <a:sym typeface="Arial"/>
              </a:rPr>
              <a:t>b </a:t>
            </a:r>
            <a:r>
              <a:rPr sz="1000" dirty="0">
                <a:ea typeface="Arial"/>
                <a:cs typeface="Arial"/>
                <a:sym typeface="Arial"/>
              </a:rPr>
              <a:t>rappresenta il livello del costo fisso, mentre </a:t>
            </a:r>
            <a:r>
              <a:rPr sz="1000" b="1" dirty="0">
                <a:ea typeface="Arial"/>
                <a:cs typeface="Arial"/>
                <a:sym typeface="Arial"/>
              </a:rPr>
              <a:t>a</a:t>
            </a:r>
            <a:r>
              <a:rPr sz="1000" dirty="0">
                <a:ea typeface="Arial"/>
                <a:cs typeface="Arial"/>
                <a:sym typeface="Arial"/>
              </a:rPr>
              <a:t> rappresenta l’incidenza del costo variabile. Ovviamente, stiamo ragionando su un’ipotesi di costo variabile proporzionale, ma al posto della retta si potrebbe avere anche un ramo di parabola con concavità rivolta verso l’alto (costo variabile progressivo) o verso il basso (costo variabile degressivo).</a:t>
            </a:r>
          </a:p>
          <a:p>
            <a:pPr lvl="0" defTabSz="914400">
              <a:lnSpc>
                <a:spcPct val="100000"/>
              </a:lnSpc>
              <a:spcBef>
                <a:spcPts val="300"/>
              </a:spcBef>
              <a:defRPr sz="1800"/>
            </a:pPr>
            <a:r>
              <a:rPr sz="1000" dirty="0">
                <a:ea typeface="Arial"/>
                <a:cs typeface="Arial"/>
                <a:sym typeface="Arial"/>
              </a:rPr>
              <a:t>Esempi tradizionali di costi semivariabili sono le utenze energetiche o telefoniche (canone fisso più la parte variabile a consumo) ed i lubrificanti dei macchinari (una parte fissa inserita anche a macchinario fermo ed una parte variabile che misura il consumo in base all’effettivo utilizzo).</a:t>
            </a:r>
          </a:p>
        </p:txBody>
      </p:sp>
    </p:spTree>
    <p:extLst>
      <p:ext uri="{BB962C8B-B14F-4D97-AF65-F5344CB8AC3E}">
        <p14:creationId xmlns:p14="http://schemas.microsoft.com/office/powerpoint/2010/main" val="1166785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Shape 665"/>
          <p:cNvSpPr>
            <a:spLocks noGrp="1" noRot="1" noChangeAspect="1"/>
          </p:cNvSpPr>
          <p:nvPr>
            <p:ph type="sldImg"/>
          </p:nvPr>
        </p:nvSpPr>
        <p:spPr>
          <a:prstGeom prst="rect">
            <a:avLst/>
          </a:prstGeom>
        </p:spPr>
        <p:txBody>
          <a:bodyPr/>
          <a:lstStyle/>
          <a:p>
            <a:pPr lvl="0"/>
            <a:endParaRPr/>
          </a:p>
        </p:txBody>
      </p:sp>
      <p:sp>
        <p:nvSpPr>
          <p:cNvPr id="666" name="Shape 666"/>
          <p:cNvSpPr>
            <a:spLocks noGrp="1"/>
          </p:cNvSpPr>
          <p:nvPr>
            <p:ph type="body" sz="quarter" idx="1"/>
          </p:nvPr>
        </p:nvSpPr>
        <p:spPr>
          <a:prstGeom prst="rect">
            <a:avLst/>
          </a:prstGeom>
        </p:spPr>
        <p:txBody>
          <a:bodyPr/>
          <a:lstStyle/>
          <a:p>
            <a:pPr lvl="0" defTabSz="914400">
              <a:lnSpc>
                <a:spcPct val="100000"/>
              </a:lnSpc>
              <a:spcBef>
                <a:spcPts val="300"/>
              </a:spcBef>
              <a:defRPr sz="1800"/>
            </a:pPr>
            <a:r>
              <a:rPr sz="1000" dirty="0">
                <a:ea typeface="Arial"/>
                <a:cs typeface="Arial"/>
                <a:sym typeface="Arial"/>
              </a:rPr>
              <a:t>A questo punto è possibile “sommare” - o comunque considerare assieme - costi variabili e costi fissi per giungere ad </a:t>
            </a:r>
            <a:r>
              <a:rPr sz="1000" b="1" dirty="0">
                <a:ea typeface="Arial"/>
                <a:cs typeface="Arial"/>
                <a:sym typeface="Arial"/>
              </a:rPr>
              <a:t>un costo totale </a:t>
            </a:r>
            <a:r>
              <a:rPr sz="1000" dirty="0">
                <a:ea typeface="Arial"/>
                <a:cs typeface="Arial"/>
                <a:sym typeface="Arial"/>
              </a:rPr>
              <a:t>di tutta la produzione.</a:t>
            </a:r>
          </a:p>
          <a:p>
            <a:pPr lvl="0" defTabSz="914400">
              <a:lnSpc>
                <a:spcPct val="100000"/>
              </a:lnSpc>
              <a:spcBef>
                <a:spcPts val="300"/>
              </a:spcBef>
              <a:defRPr sz="1800"/>
            </a:pPr>
            <a:r>
              <a:rPr sz="1000" dirty="0">
                <a:ea typeface="Arial"/>
                <a:cs typeface="Arial"/>
                <a:sym typeface="Arial"/>
              </a:rPr>
              <a:t>Tale costo totale sarà la somma - sia algebrica che grafica - della funzione dei costi variabili e della funzione dei costi fissi. Quindi, l’andamento sarà una curva che parte da un determinato livello dell’asse delle ordinate (livello dei costi fissi) aumentando in maniera prima degressiva, poi proporzionale ed infine progressiva (conseguenza dell’incidenza delle diverse tipologie di costi variabili). Per approssimazione, questa curva può essere trasformata in una retta che parte sempre da un punto fisso sull’asse delle ordinate.</a:t>
            </a:r>
          </a:p>
        </p:txBody>
      </p:sp>
    </p:spTree>
    <p:extLst>
      <p:ext uri="{BB962C8B-B14F-4D97-AF65-F5344CB8AC3E}">
        <p14:creationId xmlns:p14="http://schemas.microsoft.com/office/powerpoint/2010/main" val="2731054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 name="Shape 731"/>
          <p:cNvSpPr>
            <a:spLocks noGrp="1" noRot="1" noChangeAspect="1"/>
          </p:cNvSpPr>
          <p:nvPr>
            <p:ph type="sldImg"/>
          </p:nvPr>
        </p:nvSpPr>
        <p:spPr>
          <a:prstGeom prst="rect">
            <a:avLst/>
          </a:prstGeom>
        </p:spPr>
        <p:txBody>
          <a:bodyPr/>
          <a:lstStyle/>
          <a:p>
            <a:pPr lvl="0"/>
            <a:endParaRPr/>
          </a:p>
        </p:txBody>
      </p:sp>
      <p:sp>
        <p:nvSpPr>
          <p:cNvPr id="732" name="Shape 732"/>
          <p:cNvSpPr>
            <a:spLocks noGrp="1"/>
          </p:cNvSpPr>
          <p:nvPr>
            <p:ph type="body" sz="quarter" idx="1"/>
          </p:nvPr>
        </p:nvSpPr>
        <p:spPr>
          <a:xfrm>
            <a:off x="334231" y="4343400"/>
            <a:ext cx="6233406" cy="4800600"/>
          </a:xfrm>
          <a:prstGeom prst="rect">
            <a:avLst/>
          </a:prstGeom>
        </p:spPr>
        <p:txBody>
          <a:bodyPr/>
          <a:lstStyle/>
          <a:p>
            <a:pPr lvl="0" defTabSz="914400">
              <a:lnSpc>
                <a:spcPct val="100000"/>
              </a:lnSpc>
              <a:spcBef>
                <a:spcPts val="300"/>
              </a:spcBef>
              <a:defRPr sz="1800"/>
            </a:pPr>
            <a:r>
              <a:rPr sz="1000" dirty="0">
                <a:ea typeface="Arial"/>
                <a:cs typeface="Arial"/>
                <a:sym typeface="Arial"/>
              </a:rPr>
              <a:t>Se ci focalizziamo sulla distinzione fra costi fissi e costi variabili, appare chiaro un diverso comportamento delle due categorie di costo che si giustifica alla luce delle seguenti considerazioni:</a:t>
            </a:r>
          </a:p>
          <a:p>
            <a:pPr lvl="0" defTabSz="914400">
              <a:lnSpc>
                <a:spcPct val="100000"/>
              </a:lnSpc>
              <a:spcBef>
                <a:spcPts val="300"/>
              </a:spcBef>
              <a:buSzPct val="100000"/>
              <a:buChar char="-"/>
              <a:defRPr sz="1800"/>
            </a:pPr>
            <a:r>
              <a:rPr sz="1000" dirty="0">
                <a:ea typeface="Arial"/>
                <a:cs typeface="Arial"/>
                <a:sym typeface="Arial"/>
              </a:rPr>
              <a:t>i COSTI VARIABILI </a:t>
            </a:r>
            <a:r>
              <a:rPr sz="1000" dirty="0" smtClean="0">
                <a:ea typeface="Arial"/>
                <a:cs typeface="Arial"/>
                <a:sym typeface="Arial"/>
              </a:rPr>
              <a:t>nas</a:t>
            </a:r>
            <a:r>
              <a:rPr lang="it-IT" sz="1000" dirty="0" smtClean="0">
                <a:ea typeface="Arial"/>
                <a:cs typeface="Arial"/>
                <a:sym typeface="Arial"/>
              </a:rPr>
              <a:t>cono</a:t>
            </a:r>
            <a:r>
              <a:rPr sz="1000" dirty="0" smtClean="0">
                <a:ea typeface="Arial"/>
                <a:cs typeface="Arial"/>
                <a:sym typeface="Arial"/>
              </a:rPr>
              <a:t> </a:t>
            </a:r>
            <a:r>
              <a:rPr sz="1000" dirty="0">
                <a:ea typeface="Arial"/>
                <a:cs typeface="Arial"/>
                <a:sym typeface="Arial"/>
              </a:rPr>
              <a:t>dall’attività produttiva e di vendita dell’impresa; quanto più l’azienda produce tanto più essi crescono; tuttavia, qualora, l’attività cessi, essi automaticamente si riducono sino a scomparire. Se un’impresa non produce, non acquista certamente materia prima.</a:t>
            </a:r>
          </a:p>
          <a:p>
            <a:pPr lvl="0" defTabSz="914400">
              <a:lnSpc>
                <a:spcPct val="100000"/>
              </a:lnSpc>
              <a:spcBef>
                <a:spcPts val="300"/>
              </a:spcBef>
              <a:buSzPct val="100000"/>
              <a:buChar char="-"/>
              <a:defRPr sz="1800"/>
            </a:pPr>
            <a:r>
              <a:rPr sz="1000" dirty="0">
                <a:ea typeface="Arial"/>
                <a:cs typeface="Arial"/>
                <a:sym typeface="Arial"/>
              </a:rPr>
              <a:t>i COSTI FISSI,</a:t>
            </a:r>
            <a:r>
              <a:rPr sz="1000" b="1" dirty="0">
                <a:ea typeface="Arial"/>
                <a:cs typeface="Arial"/>
                <a:sym typeface="Arial"/>
              </a:rPr>
              <a:t> </a:t>
            </a:r>
            <a:r>
              <a:rPr sz="1000" dirty="0">
                <a:ea typeface="Arial"/>
                <a:cs typeface="Arial"/>
                <a:sym typeface="Arial"/>
              </a:rPr>
              <a:t>invece, sono costi di struttura; essi esistono in quanto l’impresa ha una struttura che assicura una certa capacità produttiva. Sono cioè costi connessi all’esistenza dell’impresa, alla sua capacità produttiva, a prescindere dal fatto che essa sia utilizzata o meno.</a:t>
            </a:r>
          </a:p>
          <a:p>
            <a:pPr lvl="0" defTabSz="914400">
              <a:lnSpc>
                <a:spcPct val="100000"/>
              </a:lnSpc>
              <a:spcBef>
                <a:spcPts val="300"/>
              </a:spcBef>
              <a:defRPr sz="1800"/>
            </a:pPr>
            <a:endParaRPr sz="1000" dirty="0">
              <a:ea typeface="Arial"/>
              <a:cs typeface="Arial"/>
              <a:sym typeface="Arial"/>
            </a:endParaRPr>
          </a:p>
          <a:p>
            <a:pPr lvl="0" defTabSz="914400">
              <a:lnSpc>
                <a:spcPct val="100000"/>
              </a:lnSpc>
              <a:spcBef>
                <a:spcPts val="300"/>
              </a:spcBef>
              <a:defRPr sz="1800"/>
            </a:pPr>
            <a:r>
              <a:rPr sz="1000" dirty="0">
                <a:ea typeface="Arial"/>
                <a:cs typeface="Arial"/>
                <a:sym typeface="Arial"/>
              </a:rPr>
              <a:t>Alla luce di queste considerazioni, quindi, dobbiamo distinguere nell’impresa:</a:t>
            </a:r>
          </a:p>
          <a:p>
            <a:pPr lvl="0" defTabSz="914400">
              <a:lnSpc>
                <a:spcPct val="100000"/>
              </a:lnSpc>
              <a:spcBef>
                <a:spcPts val="300"/>
              </a:spcBef>
              <a:buSzPct val="100000"/>
              <a:buChar char="-"/>
              <a:defRPr sz="1800"/>
            </a:pPr>
            <a:r>
              <a:rPr sz="1000" dirty="0">
                <a:ea typeface="Arial"/>
                <a:cs typeface="Arial"/>
                <a:sym typeface="Arial"/>
              </a:rPr>
              <a:t>la struttura o capacità produttiva, la quale c’è in quanto esiste l’impresa che origina costi fissi;</a:t>
            </a:r>
          </a:p>
          <a:p>
            <a:pPr lvl="0" defTabSz="914400">
              <a:lnSpc>
                <a:spcPct val="100000"/>
              </a:lnSpc>
              <a:spcBef>
                <a:spcPts val="300"/>
              </a:spcBef>
              <a:buSzPct val="100000"/>
              <a:buChar char="-"/>
              <a:defRPr sz="1800"/>
            </a:pPr>
            <a:r>
              <a:rPr sz="1000" dirty="0">
                <a:ea typeface="Arial"/>
                <a:cs typeface="Arial"/>
                <a:sym typeface="Arial"/>
              </a:rPr>
              <a:t>l’attività dell’impresa ossia lo sfruttamento della capacità produttiva esistente. Lo sfruttamento della capacità produttiva origina così costi variabili.</a:t>
            </a:r>
          </a:p>
          <a:p>
            <a:pPr lvl="0" defTabSz="914400">
              <a:lnSpc>
                <a:spcPct val="100000"/>
              </a:lnSpc>
              <a:spcBef>
                <a:spcPts val="300"/>
              </a:spcBef>
              <a:defRPr sz="1800"/>
            </a:pPr>
            <a:r>
              <a:rPr sz="1000" dirty="0">
                <a:ea typeface="Arial"/>
                <a:cs typeface="Arial"/>
                <a:sym typeface="Arial"/>
              </a:rPr>
              <a:t>Alla luce delle considerazioni fatte, giungiamo ad alcune conclusioni importanti:</a:t>
            </a:r>
          </a:p>
          <a:p>
            <a:pPr lvl="0" defTabSz="914400">
              <a:lnSpc>
                <a:spcPct val="100000"/>
              </a:lnSpc>
              <a:spcBef>
                <a:spcPts val="300"/>
              </a:spcBef>
              <a:buSzPct val="100000"/>
              <a:buChar char="-"/>
              <a:defRPr sz="1800"/>
            </a:pPr>
            <a:r>
              <a:rPr sz="1000" dirty="0">
                <a:ea typeface="Arial"/>
                <a:cs typeface="Arial"/>
                <a:sym typeface="Arial"/>
              </a:rPr>
              <a:t>i costi fissi non dipendono dal volume di attività, mentre ne dipendono i costi variabili;</a:t>
            </a:r>
          </a:p>
          <a:p>
            <a:pPr lvl="0" defTabSz="914400">
              <a:lnSpc>
                <a:spcPct val="100000"/>
              </a:lnSpc>
              <a:spcBef>
                <a:spcPts val="300"/>
              </a:spcBef>
              <a:buSzPct val="100000"/>
              <a:buChar char="-"/>
              <a:defRPr sz="1800"/>
            </a:pPr>
            <a:r>
              <a:rPr sz="1000" dirty="0">
                <a:ea typeface="Arial"/>
                <a:cs typeface="Arial"/>
                <a:sym typeface="Arial"/>
              </a:rPr>
              <a:t>i costi fissi sono legati alla struttura. Anche se la struttura sta ferma, si sostengono comunque costi fissi. Al contrario, se la struttura sta ferma, non si sostengo costi variabili;</a:t>
            </a:r>
          </a:p>
          <a:p>
            <a:pPr lvl="0" defTabSz="914400">
              <a:lnSpc>
                <a:spcPct val="100000"/>
              </a:lnSpc>
              <a:spcBef>
                <a:spcPts val="300"/>
              </a:spcBef>
              <a:buSzPct val="100000"/>
              <a:buChar char="-"/>
              <a:defRPr sz="1800"/>
            </a:pPr>
            <a:r>
              <a:rPr sz="1000" dirty="0">
                <a:ea typeface="Arial"/>
                <a:cs typeface="Arial"/>
                <a:sym typeface="Arial"/>
              </a:rPr>
              <a:t>I costi fissi sono legati a decisioni prese in fase di pianificazione strategica da parte del management. Una volta determinate queste scelte, tali costi incideranno in maniera costante indipendentemente dall’andamento del volume di produzione/vendite. I costi variabili, al contrario, sono legati alle decisioni prese giorno per giorno dal management, sono quindi costi connessi alle contingenze del momento. Se aumenta la domanda, aumenta anche la produzione e, di conseguenza, anche il volume dei costi variabili. Se la domanda cala, diminuisce la produzione e, di conseguenza, anche il volume dei costi variabili.</a:t>
            </a:r>
          </a:p>
          <a:p>
            <a:pPr lvl="0" defTabSz="914400">
              <a:lnSpc>
                <a:spcPct val="100000"/>
              </a:lnSpc>
              <a:spcBef>
                <a:spcPts val="300"/>
              </a:spcBef>
              <a:buSzPct val="100000"/>
              <a:buChar char="-"/>
              <a:defRPr sz="1800"/>
            </a:pPr>
            <a:r>
              <a:rPr sz="1000" dirty="0">
                <a:ea typeface="Arial"/>
                <a:cs typeface="Arial"/>
                <a:sym typeface="Arial"/>
              </a:rPr>
              <a:t>l’incidenza unitaria dei costi fissi è decrescente a causa delle economie di scala. Più produco, più abbatto l’incidenza unitaria dei costi fissi. Al contrario, i costi variabili presentano un’incidenza unitaria costante (costi variabili proporzionali, derivata: y</a:t>
            </a:r>
            <a:r>
              <a:rPr sz="1000" baseline="30000" dirty="0">
                <a:ea typeface="Arial"/>
                <a:cs typeface="Arial"/>
                <a:sym typeface="Arial"/>
              </a:rPr>
              <a:t>I</a:t>
            </a:r>
            <a:r>
              <a:rPr sz="1000" dirty="0">
                <a:ea typeface="Arial"/>
                <a:cs typeface="Arial"/>
                <a:sym typeface="Arial"/>
              </a:rPr>
              <a:t> = a), o crescente (costi variabili progressivi, derivata:  y</a:t>
            </a:r>
            <a:r>
              <a:rPr sz="1000" baseline="30000" dirty="0">
                <a:ea typeface="Arial"/>
                <a:cs typeface="Arial"/>
                <a:sym typeface="Arial"/>
              </a:rPr>
              <a:t>I</a:t>
            </a:r>
            <a:r>
              <a:rPr sz="1000" dirty="0">
                <a:ea typeface="Arial"/>
                <a:cs typeface="Arial"/>
                <a:sym typeface="Arial"/>
              </a:rPr>
              <a:t> = 2ax) o calante (costi variabili degressivi, derivata: y</a:t>
            </a:r>
            <a:r>
              <a:rPr sz="1000" baseline="30000" dirty="0">
                <a:ea typeface="Arial"/>
                <a:cs typeface="Arial"/>
                <a:sym typeface="Arial"/>
              </a:rPr>
              <a:t>I</a:t>
            </a:r>
            <a:r>
              <a:rPr sz="1000" dirty="0">
                <a:ea typeface="Arial"/>
                <a:cs typeface="Arial"/>
                <a:sym typeface="Arial"/>
              </a:rPr>
              <a:t> = a/2√x).</a:t>
            </a:r>
          </a:p>
        </p:txBody>
      </p:sp>
    </p:spTree>
    <p:extLst>
      <p:ext uri="{BB962C8B-B14F-4D97-AF65-F5344CB8AC3E}">
        <p14:creationId xmlns:p14="http://schemas.microsoft.com/office/powerpoint/2010/main" val="3621662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 name="Shape 748"/>
          <p:cNvSpPr>
            <a:spLocks noGrp="1" noRot="1" noChangeAspect="1"/>
          </p:cNvSpPr>
          <p:nvPr>
            <p:ph type="sldImg"/>
          </p:nvPr>
        </p:nvSpPr>
        <p:spPr>
          <a:prstGeom prst="rect">
            <a:avLst/>
          </a:prstGeom>
        </p:spPr>
        <p:txBody>
          <a:bodyPr/>
          <a:lstStyle/>
          <a:p>
            <a:pPr lvl="0"/>
            <a:endParaRPr/>
          </a:p>
        </p:txBody>
      </p:sp>
      <p:sp>
        <p:nvSpPr>
          <p:cNvPr id="749" name="Shape 749"/>
          <p:cNvSpPr>
            <a:spLocks noGrp="1"/>
          </p:cNvSpPr>
          <p:nvPr>
            <p:ph type="body" sz="quarter" idx="1"/>
          </p:nvPr>
        </p:nvSpPr>
        <p:spPr>
          <a:prstGeom prst="rect">
            <a:avLst/>
          </a:prstGeom>
        </p:spPr>
        <p:txBody>
          <a:bodyPr/>
          <a:lstStyle/>
          <a:p>
            <a:pPr lvl="0" defTabSz="914400">
              <a:lnSpc>
                <a:spcPct val="100000"/>
              </a:lnSpc>
              <a:spcBef>
                <a:spcPts val="300"/>
              </a:spcBef>
              <a:defRPr sz="1800"/>
            </a:pPr>
            <a:r>
              <a:rPr sz="1000" dirty="0">
                <a:ea typeface="Arial"/>
                <a:cs typeface="Arial"/>
                <a:sym typeface="Arial"/>
              </a:rPr>
              <a:t>Da queste conclusioni dovrebbe emergere con chiarezza che:</a:t>
            </a:r>
          </a:p>
          <a:p>
            <a:pPr lvl="0" defTabSz="914400">
              <a:lnSpc>
                <a:spcPct val="100000"/>
              </a:lnSpc>
              <a:spcBef>
                <a:spcPts val="300"/>
              </a:spcBef>
              <a:buSzPct val="100000"/>
              <a:buChar char="-"/>
              <a:defRPr sz="1800"/>
            </a:pPr>
            <a:r>
              <a:rPr sz="1000" dirty="0">
                <a:ea typeface="Arial"/>
                <a:cs typeface="Arial"/>
                <a:sym typeface="Arial"/>
              </a:rPr>
              <a:t>la distinzione tra costi variabili e fissi ipotizza la stabilità della capacità produttiva. Al mutare di quest’ultima, il modello va riadeguato;</a:t>
            </a:r>
          </a:p>
          <a:p>
            <a:pPr lvl="0" defTabSz="914400">
              <a:lnSpc>
                <a:spcPct val="100000"/>
              </a:lnSpc>
              <a:spcBef>
                <a:spcPts val="300"/>
              </a:spcBef>
              <a:buSzPct val="100000"/>
              <a:buChar char="-"/>
              <a:defRPr sz="1800"/>
            </a:pPr>
            <a:r>
              <a:rPr sz="1000" dirty="0">
                <a:ea typeface="Arial"/>
                <a:cs typeface="Arial"/>
                <a:sym typeface="Arial"/>
              </a:rPr>
              <a:t>l’immutabilità della capacità produttiva è vera nel breve periodo (&lt;12 mesi) ma è sostanzialmente falsa nel medio-lungo periodo quando posso attuare scelte di investimento o disinvestimento che la aumentano o la diminuiscono;</a:t>
            </a:r>
          </a:p>
          <a:p>
            <a:pPr lvl="0" defTabSz="914400">
              <a:lnSpc>
                <a:spcPct val="100000"/>
              </a:lnSpc>
              <a:spcBef>
                <a:spcPts val="300"/>
              </a:spcBef>
              <a:buSzPct val="100000"/>
              <a:buChar char="-"/>
              <a:defRPr sz="1800"/>
            </a:pPr>
            <a:r>
              <a:rPr sz="1000" dirty="0">
                <a:ea typeface="Arial"/>
                <a:cs typeface="Arial"/>
                <a:sym typeface="Arial"/>
              </a:rPr>
              <a:t>nel MLT, modificandosi la max capacità produttiva, tutti i costi diventano variabili.</a:t>
            </a:r>
          </a:p>
        </p:txBody>
      </p:sp>
    </p:spTree>
    <p:extLst>
      <p:ext uri="{BB962C8B-B14F-4D97-AF65-F5344CB8AC3E}">
        <p14:creationId xmlns:p14="http://schemas.microsoft.com/office/powerpoint/2010/main" val="90773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 name="Shape 863"/>
          <p:cNvSpPr>
            <a:spLocks noGrp="1" noRot="1" noChangeAspect="1"/>
          </p:cNvSpPr>
          <p:nvPr>
            <p:ph type="sldImg"/>
          </p:nvPr>
        </p:nvSpPr>
        <p:spPr>
          <a:prstGeom prst="rect">
            <a:avLst/>
          </a:prstGeom>
        </p:spPr>
        <p:txBody>
          <a:bodyPr/>
          <a:lstStyle/>
          <a:p>
            <a:pPr lvl="0"/>
            <a:endParaRPr/>
          </a:p>
        </p:txBody>
      </p:sp>
      <p:sp>
        <p:nvSpPr>
          <p:cNvPr id="864" name="Shape 864"/>
          <p:cNvSpPr>
            <a:spLocks noGrp="1"/>
          </p:cNvSpPr>
          <p:nvPr>
            <p:ph type="body" sz="quarter" idx="1"/>
          </p:nvPr>
        </p:nvSpPr>
        <p:spPr>
          <a:prstGeom prst="rect">
            <a:avLst/>
          </a:prstGeom>
        </p:spPr>
        <p:txBody>
          <a:bodyPr/>
          <a:lstStyle/>
          <a:p>
            <a:pPr lvl="0" defTabSz="914400">
              <a:lnSpc>
                <a:spcPct val="100000"/>
              </a:lnSpc>
              <a:spcBef>
                <a:spcPts val="300"/>
              </a:spcBef>
              <a:defRPr sz="1800"/>
            </a:pPr>
            <a:r>
              <a:rPr sz="1000" dirty="0">
                <a:ea typeface="Arial"/>
                <a:cs typeface="Arial"/>
                <a:sym typeface="Arial"/>
              </a:rPr>
              <a:t>A cosa serve la distinzione tra costi fissi e variabili?</a:t>
            </a:r>
          </a:p>
          <a:p>
            <a:pPr lvl="0" defTabSz="914400">
              <a:lnSpc>
                <a:spcPct val="100000"/>
              </a:lnSpc>
              <a:spcBef>
                <a:spcPts val="300"/>
              </a:spcBef>
              <a:defRPr sz="1800"/>
            </a:pPr>
            <a:r>
              <a:rPr sz="1000" dirty="0">
                <a:ea typeface="Arial"/>
                <a:cs typeface="Arial"/>
                <a:sym typeface="Arial"/>
              </a:rPr>
              <a:t>A parte la valenza intrinseca della distinzione tra costi della capacità produttiva esistente e costi connessi allo sfruttamento di detta capacità, la separazione costituisce </a:t>
            </a:r>
            <a:r>
              <a:rPr sz="1000" b="1" u="sng" dirty="0">
                <a:ea typeface="Arial"/>
                <a:cs typeface="Arial"/>
                <a:sym typeface="Arial"/>
              </a:rPr>
              <a:t>uno strumento concettuale</a:t>
            </a:r>
            <a:r>
              <a:rPr sz="1000" dirty="0">
                <a:ea typeface="Arial"/>
                <a:cs typeface="Arial"/>
                <a:sym typeface="Arial"/>
              </a:rPr>
              <a:t> che aiuta a prendere decisioni “razionali” ed economiche” in tema di:</a:t>
            </a:r>
          </a:p>
          <a:p>
            <a:pPr lvl="0" defTabSz="914400">
              <a:lnSpc>
                <a:spcPct val="100000"/>
              </a:lnSpc>
              <a:spcBef>
                <a:spcPts val="300"/>
              </a:spcBef>
              <a:buSzPct val="100000"/>
              <a:buChar char="-"/>
              <a:defRPr sz="1800"/>
            </a:pPr>
            <a:r>
              <a:rPr sz="1000" b="1" dirty="0">
                <a:ea typeface="Arial"/>
                <a:cs typeface="Arial"/>
                <a:sym typeface="Arial"/>
              </a:rPr>
              <a:t>volume di produzione vendita “critico”;</a:t>
            </a:r>
            <a:endParaRPr sz="1000" dirty="0">
              <a:ea typeface="Arial"/>
              <a:cs typeface="Arial"/>
              <a:sym typeface="Arial"/>
            </a:endParaRPr>
          </a:p>
          <a:p>
            <a:pPr lvl="0" defTabSz="914400">
              <a:lnSpc>
                <a:spcPct val="100000"/>
              </a:lnSpc>
              <a:spcBef>
                <a:spcPts val="300"/>
              </a:spcBef>
              <a:buSzPct val="100000"/>
              <a:buChar char="-"/>
              <a:defRPr sz="1800"/>
            </a:pPr>
            <a:r>
              <a:rPr sz="1000" b="1" dirty="0">
                <a:ea typeface="Arial"/>
                <a:cs typeface="Arial"/>
                <a:sym typeface="Arial"/>
              </a:rPr>
              <a:t>individuazione della redditività dei prodotti.</a:t>
            </a:r>
          </a:p>
        </p:txBody>
      </p:sp>
    </p:spTree>
    <p:extLst>
      <p:ext uri="{BB962C8B-B14F-4D97-AF65-F5344CB8AC3E}">
        <p14:creationId xmlns:p14="http://schemas.microsoft.com/office/powerpoint/2010/main" val="1457649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 name="Shape 885"/>
          <p:cNvSpPr>
            <a:spLocks noGrp="1" noRot="1" noChangeAspect="1"/>
          </p:cNvSpPr>
          <p:nvPr>
            <p:ph type="sldImg"/>
          </p:nvPr>
        </p:nvSpPr>
        <p:spPr>
          <a:prstGeom prst="rect">
            <a:avLst/>
          </a:prstGeom>
        </p:spPr>
        <p:txBody>
          <a:bodyPr/>
          <a:lstStyle/>
          <a:p>
            <a:pPr lvl="0"/>
            <a:endParaRPr/>
          </a:p>
        </p:txBody>
      </p:sp>
      <p:sp>
        <p:nvSpPr>
          <p:cNvPr id="886" name="Shape 886"/>
          <p:cNvSpPr>
            <a:spLocks noGrp="1"/>
          </p:cNvSpPr>
          <p:nvPr>
            <p:ph type="body" sz="quarter" idx="1"/>
          </p:nvPr>
        </p:nvSpPr>
        <p:spPr>
          <a:prstGeom prst="rect">
            <a:avLst/>
          </a:prstGeom>
        </p:spPr>
        <p:txBody>
          <a:bodyPr/>
          <a:lstStyle/>
          <a:p>
            <a:pPr lvl="0" defTabSz="914400">
              <a:lnSpc>
                <a:spcPct val="100000"/>
              </a:lnSpc>
              <a:spcBef>
                <a:spcPts val="300"/>
              </a:spcBef>
              <a:defRPr sz="1800"/>
            </a:pPr>
            <a:r>
              <a:rPr lang="it-IT" sz="1000" dirty="0" smtClean="0">
                <a:ea typeface="Arial"/>
                <a:cs typeface="Arial"/>
                <a:sym typeface="Arial"/>
              </a:rPr>
              <a:t>Con riferimento</a:t>
            </a:r>
            <a:r>
              <a:rPr lang="it-IT" sz="1000" baseline="0" dirty="0" smtClean="0">
                <a:ea typeface="Arial"/>
                <a:cs typeface="Arial"/>
                <a:sym typeface="Arial"/>
              </a:rPr>
              <a:t> al volume di produzione/vendita “critico” si fa riferimento al break </a:t>
            </a:r>
            <a:r>
              <a:rPr lang="it-IT" sz="1000" baseline="0" dirty="0" err="1" smtClean="0">
                <a:ea typeface="Arial"/>
                <a:cs typeface="Arial"/>
                <a:sym typeface="Arial"/>
              </a:rPr>
              <a:t>event</a:t>
            </a:r>
            <a:r>
              <a:rPr lang="it-IT" sz="1000" baseline="0" dirty="0" smtClean="0">
                <a:ea typeface="Arial"/>
                <a:cs typeface="Arial"/>
                <a:sym typeface="Arial"/>
              </a:rPr>
              <a:t> </a:t>
            </a:r>
            <a:r>
              <a:rPr lang="it-IT" sz="1000" baseline="0" dirty="0" err="1" smtClean="0">
                <a:ea typeface="Arial"/>
                <a:cs typeface="Arial"/>
                <a:sym typeface="Arial"/>
              </a:rPr>
              <a:t>point</a:t>
            </a:r>
            <a:r>
              <a:rPr lang="it-IT" sz="1000" baseline="0" dirty="0" smtClean="0">
                <a:ea typeface="Arial"/>
                <a:cs typeface="Arial"/>
                <a:sym typeface="Arial"/>
              </a:rPr>
              <a:t> (BEP) e si compie una </a:t>
            </a:r>
            <a:r>
              <a:rPr sz="1000" dirty="0" smtClean="0">
                <a:ea typeface="Arial"/>
                <a:cs typeface="Arial"/>
                <a:sym typeface="Arial"/>
              </a:rPr>
              <a:t>Break </a:t>
            </a:r>
            <a:r>
              <a:rPr sz="1000" dirty="0">
                <a:ea typeface="Arial"/>
                <a:cs typeface="Arial"/>
                <a:sym typeface="Arial"/>
              </a:rPr>
              <a:t>Even Analysis (BEA). </a:t>
            </a:r>
          </a:p>
          <a:p>
            <a:pPr lvl="0" defTabSz="914400">
              <a:lnSpc>
                <a:spcPct val="100000"/>
              </a:lnSpc>
              <a:spcBef>
                <a:spcPts val="300"/>
              </a:spcBef>
              <a:defRPr sz="1800"/>
            </a:pPr>
            <a:r>
              <a:rPr sz="1000" dirty="0">
                <a:ea typeface="Arial"/>
                <a:cs typeface="Arial"/>
                <a:sym typeface="Arial"/>
              </a:rPr>
              <a:t>Il BEP è quel volume di produzione in corrispondenza del quale si realizza nell’impresa un’uguaglianza tra ricavi e costi e, quindi, si raggiunge l’equilibrio contabile.</a:t>
            </a:r>
          </a:p>
          <a:p>
            <a:pPr lvl="0" defTabSz="914400">
              <a:lnSpc>
                <a:spcPct val="100000"/>
              </a:lnSpc>
              <a:spcBef>
                <a:spcPts val="300"/>
              </a:spcBef>
              <a:defRPr sz="1800"/>
            </a:pPr>
            <a:r>
              <a:rPr lang="it-IT" sz="1000" dirty="0" smtClean="0">
                <a:ea typeface="Arial"/>
                <a:cs typeface="Arial"/>
                <a:sym typeface="Arial"/>
              </a:rPr>
              <a:t>È</a:t>
            </a:r>
            <a:r>
              <a:rPr sz="1000" dirty="0" smtClean="0">
                <a:ea typeface="Arial"/>
                <a:cs typeface="Arial"/>
                <a:sym typeface="Arial"/>
              </a:rPr>
              <a:t> </a:t>
            </a:r>
            <a:r>
              <a:rPr sz="1000" dirty="0">
                <a:ea typeface="Arial"/>
                <a:cs typeface="Arial"/>
                <a:sym typeface="Arial"/>
              </a:rPr>
              <a:t>evidente, allora, che al di sopra del BEP, l’azienda avrà ricavi maggiori dei costi, cioè Utile; al di sotto del BEP, i costi saranno maggiori dei ricavi e quindi l’impresa sarà in perdita.</a:t>
            </a:r>
          </a:p>
        </p:txBody>
      </p:sp>
    </p:spTree>
    <p:extLst>
      <p:ext uri="{BB962C8B-B14F-4D97-AF65-F5344CB8AC3E}">
        <p14:creationId xmlns:p14="http://schemas.microsoft.com/office/powerpoint/2010/main" val="634428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 name="Shape 902"/>
          <p:cNvSpPr>
            <a:spLocks noGrp="1" noRot="1" noChangeAspect="1"/>
          </p:cNvSpPr>
          <p:nvPr>
            <p:ph type="sldImg"/>
          </p:nvPr>
        </p:nvSpPr>
        <p:spPr>
          <a:prstGeom prst="rect">
            <a:avLst/>
          </a:prstGeom>
        </p:spPr>
        <p:txBody>
          <a:bodyPr/>
          <a:lstStyle/>
          <a:p>
            <a:pPr lvl="0"/>
            <a:endParaRPr/>
          </a:p>
        </p:txBody>
      </p:sp>
      <p:sp>
        <p:nvSpPr>
          <p:cNvPr id="903" name="Shape 903"/>
          <p:cNvSpPr>
            <a:spLocks noGrp="1"/>
          </p:cNvSpPr>
          <p:nvPr>
            <p:ph type="body" sz="quarter" idx="1"/>
          </p:nvPr>
        </p:nvSpPr>
        <p:spPr>
          <a:prstGeom prst="rect">
            <a:avLst/>
          </a:prstGeom>
        </p:spPr>
        <p:txBody>
          <a:bodyPr/>
          <a:lstStyle/>
          <a:p>
            <a:pPr lvl="0" defTabSz="914400">
              <a:lnSpc>
                <a:spcPct val="100000"/>
              </a:lnSpc>
              <a:spcBef>
                <a:spcPts val="300"/>
              </a:spcBef>
              <a:defRPr sz="1800"/>
            </a:pPr>
            <a:r>
              <a:rPr lang="it-IT" sz="1000" dirty="0" smtClean="0">
                <a:ea typeface="Arial"/>
                <a:cs typeface="Arial"/>
                <a:sym typeface="Arial"/>
              </a:rPr>
              <a:t>Se</a:t>
            </a:r>
            <a:r>
              <a:rPr lang="it-IT" sz="1000" baseline="0" dirty="0" smtClean="0">
                <a:ea typeface="Arial"/>
                <a:cs typeface="Arial"/>
                <a:sym typeface="Arial"/>
              </a:rPr>
              <a:t> il BEP è il punto dove i costi sono uguali ai ricavi, allora per l’analisi dobbiamo considerare </a:t>
            </a:r>
            <a:r>
              <a:rPr sz="1000" dirty="0" smtClean="0">
                <a:ea typeface="Arial"/>
                <a:cs typeface="Arial"/>
                <a:sym typeface="Arial"/>
              </a:rPr>
              <a:t>anche </a:t>
            </a:r>
            <a:r>
              <a:rPr sz="1000" dirty="0">
                <a:ea typeface="Arial"/>
                <a:cs typeface="Arial"/>
                <a:sym typeface="Arial"/>
              </a:rPr>
              <a:t>i ricavi.</a:t>
            </a:r>
          </a:p>
          <a:p>
            <a:pPr lvl="0" defTabSz="914400">
              <a:lnSpc>
                <a:spcPct val="100000"/>
              </a:lnSpc>
              <a:spcBef>
                <a:spcPts val="300"/>
              </a:spcBef>
              <a:defRPr sz="1800"/>
            </a:pPr>
            <a:r>
              <a:rPr sz="1000" dirty="0">
                <a:ea typeface="Arial"/>
                <a:cs typeface="Arial"/>
                <a:sym typeface="Arial"/>
              </a:rPr>
              <a:t>Il comportamento dei ricavi di vendita è facilmente descrivibile: essi crescono al crescere del volume di vendita e decrescono al diminuire delle vendite. Graficamente, essi sono rappresentabili con una retta che parte dall’origine con inclinazione pari al prezzo di vendita del PD.</a:t>
            </a:r>
          </a:p>
          <a:p>
            <a:pPr lvl="0" defTabSz="914400">
              <a:lnSpc>
                <a:spcPct val="100000"/>
              </a:lnSpc>
              <a:spcBef>
                <a:spcPts val="300"/>
              </a:spcBef>
              <a:defRPr sz="1800"/>
            </a:pPr>
            <a:r>
              <a:rPr sz="1000" dirty="0">
                <a:ea typeface="Arial"/>
                <a:cs typeface="Arial"/>
                <a:sym typeface="Arial"/>
              </a:rPr>
              <a:t>Algebricamente, quindi, la retta dei ricavi sarà: </a:t>
            </a:r>
            <a:r>
              <a:rPr sz="1000" b="1" dirty="0">
                <a:ea typeface="Arial"/>
                <a:cs typeface="Arial"/>
                <a:sym typeface="Arial"/>
              </a:rPr>
              <a:t>y = p x</a:t>
            </a:r>
            <a:r>
              <a:rPr sz="1000" dirty="0">
                <a:ea typeface="Arial"/>
                <a:cs typeface="Arial"/>
                <a:sym typeface="Arial"/>
              </a:rPr>
              <a:t>, laddove: Y = ricavi di vendita; X = volume di vendita; p = coefficiente angolare, prezzo unitario di vendita.</a:t>
            </a:r>
          </a:p>
          <a:p>
            <a:pPr lvl="0" defTabSz="914400">
              <a:lnSpc>
                <a:spcPct val="100000"/>
              </a:lnSpc>
              <a:spcBef>
                <a:spcPts val="300"/>
              </a:spcBef>
              <a:defRPr sz="1800"/>
            </a:pPr>
            <a:endParaRPr sz="1000" dirty="0">
              <a:ea typeface="Arial"/>
              <a:cs typeface="Arial"/>
              <a:sym typeface="Arial"/>
            </a:endParaRPr>
          </a:p>
        </p:txBody>
      </p:sp>
    </p:spTree>
    <p:extLst>
      <p:ext uri="{BB962C8B-B14F-4D97-AF65-F5344CB8AC3E}">
        <p14:creationId xmlns:p14="http://schemas.microsoft.com/office/powerpoint/2010/main" val="673839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 name="Shape 929"/>
          <p:cNvSpPr>
            <a:spLocks noGrp="1" noRot="1" noChangeAspect="1"/>
          </p:cNvSpPr>
          <p:nvPr>
            <p:ph type="sldImg"/>
          </p:nvPr>
        </p:nvSpPr>
        <p:spPr>
          <a:prstGeom prst="rect">
            <a:avLst/>
          </a:prstGeom>
        </p:spPr>
        <p:txBody>
          <a:bodyPr/>
          <a:lstStyle/>
          <a:p>
            <a:pPr lvl="0"/>
            <a:endParaRPr/>
          </a:p>
        </p:txBody>
      </p:sp>
      <p:sp>
        <p:nvSpPr>
          <p:cNvPr id="930" name="Shape 930"/>
          <p:cNvSpPr>
            <a:spLocks noGrp="1"/>
          </p:cNvSpPr>
          <p:nvPr>
            <p:ph type="body" sz="quarter" idx="1"/>
          </p:nvPr>
        </p:nvSpPr>
        <p:spPr>
          <a:prstGeom prst="rect">
            <a:avLst/>
          </a:prstGeom>
        </p:spPr>
        <p:txBody>
          <a:bodyPr/>
          <a:lstStyle/>
          <a:p>
            <a:pPr lvl="0" defTabSz="914400">
              <a:lnSpc>
                <a:spcPct val="100000"/>
              </a:lnSpc>
              <a:spcBef>
                <a:spcPts val="300"/>
              </a:spcBef>
              <a:defRPr sz="1800"/>
            </a:pPr>
            <a:r>
              <a:rPr sz="1000" dirty="0">
                <a:ea typeface="Arial"/>
                <a:cs typeface="Arial"/>
                <a:sym typeface="Arial"/>
              </a:rPr>
              <a:t>A questo punto l’individuazione del BEP è agevole, poiché è sufficiente un sistema di assi cartesiani, laddove in ascissa riportiamo i volumi di produzione-vendita e in ordinata i valori di costo e di ricavo. In detto grafico riportiamo: la retta dei costi costanti; ad essa aggiungiamo la retta dei costi variabili, ottenendo così la retta dei costi totali; la retta dei ricavi.</a:t>
            </a:r>
          </a:p>
          <a:p>
            <a:pPr lvl="0" defTabSz="914400">
              <a:lnSpc>
                <a:spcPct val="100000"/>
              </a:lnSpc>
              <a:spcBef>
                <a:spcPts val="300"/>
              </a:spcBef>
              <a:defRPr sz="1800"/>
            </a:pPr>
            <a:r>
              <a:rPr sz="1000" dirty="0">
                <a:ea typeface="Arial"/>
                <a:cs typeface="Arial"/>
                <a:sym typeface="Arial"/>
              </a:rPr>
              <a:t>Si tratterà allora di individuare il punto nel quale la retta dei ricavi totali incontra la retta dei costi totali; in corrispondenza di quel punto potrò leggere sull’ascissa il BEP. Da ciò consegue che per volumi di produzione-vendita maggiori del BEP, l’azienda produrrà utili e per volumi inferiori registrerà perdite.</a:t>
            </a:r>
          </a:p>
          <a:p>
            <a:pPr lvl="0" defTabSz="914400">
              <a:lnSpc>
                <a:spcPct val="100000"/>
              </a:lnSpc>
              <a:spcBef>
                <a:spcPts val="300"/>
              </a:spcBef>
              <a:defRPr sz="1800"/>
            </a:pPr>
            <a:r>
              <a:rPr sz="1000" dirty="0">
                <a:ea typeface="Arial"/>
                <a:cs typeface="Arial"/>
                <a:sym typeface="Arial"/>
              </a:rPr>
              <a:t>L’analisi grafica è utile per capire la BEA; tuttavia, al fine del calcolo effettivo del BEP può essere più utile ricorrere alla via algebrica.</a:t>
            </a:r>
          </a:p>
        </p:txBody>
      </p:sp>
    </p:spTree>
    <p:extLst>
      <p:ext uri="{BB962C8B-B14F-4D97-AF65-F5344CB8AC3E}">
        <p14:creationId xmlns:p14="http://schemas.microsoft.com/office/powerpoint/2010/main" val="3512210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prstGeom prst="rect">
            <a:avLst/>
          </a:prstGeom>
        </p:spPr>
        <p:txBody>
          <a:bodyPr/>
          <a:lstStyle/>
          <a:p>
            <a:pPr lvl="0"/>
            <a:endParaRPr/>
          </a:p>
        </p:txBody>
      </p:sp>
      <p:sp>
        <p:nvSpPr>
          <p:cNvPr id="77" name="Shape 77"/>
          <p:cNvSpPr>
            <a:spLocks noGrp="1"/>
          </p:cNvSpPr>
          <p:nvPr>
            <p:ph type="body" sz="quarter" idx="1"/>
          </p:nvPr>
        </p:nvSpPr>
        <p:spPr>
          <a:prstGeom prst="rect">
            <a:avLst/>
          </a:prstGeom>
        </p:spPr>
        <p:txBody>
          <a:bodyPr/>
          <a:lstStyle>
            <a:lvl1pPr defTabSz="914400">
              <a:lnSpc>
                <a:spcPct val="100000"/>
              </a:lnSpc>
              <a:spcBef>
                <a:spcPts val="300"/>
              </a:spcBef>
              <a:defRPr sz="1000">
                <a:latin typeface="Arial"/>
                <a:ea typeface="Arial"/>
                <a:cs typeface="Arial"/>
                <a:sym typeface="Arial"/>
              </a:defRPr>
            </a:lvl1pPr>
          </a:lstStyle>
          <a:p>
            <a:pPr lvl="0">
              <a:defRPr sz="1800"/>
            </a:pPr>
            <a:r>
              <a:rPr lang="it-IT" sz="1000" dirty="0" smtClean="0">
                <a:latin typeface="+mn-lt"/>
              </a:rPr>
              <a:t>Il profilo economico della gestione</a:t>
            </a:r>
            <a:r>
              <a:rPr lang="it-IT" sz="1000" baseline="0" dirty="0" smtClean="0">
                <a:latin typeface="+mn-lt"/>
              </a:rPr>
              <a:t> è collegato al livello dei costi e dei ricavi. In particolare, le leve del profitto considerano la necessità di aumentare il reddito prodotto, obiettivo che può essere raggiunto attraverso due strade opposte: ridurre i costi oppure aumentare i ricavi</a:t>
            </a:r>
            <a:r>
              <a:rPr sz="1000" dirty="0" smtClean="0">
                <a:latin typeface="+mn-lt"/>
              </a:rPr>
              <a:t>.</a:t>
            </a:r>
            <a:endParaRPr sz="1000" dirty="0">
              <a:latin typeface="+mn-lt"/>
            </a:endParaRPr>
          </a:p>
        </p:txBody>
      </p:sp>
    </p:spTree>
    <p:extLst>
      <p:ext uri="{BB962C8B-B14F-4D97-AF65-F5344CB8AC3E}">
        <p14:creationId xmlns:p14="http://schemas.microsoft.com/office/powerpoint/2010/main" val="1073674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 name="Shape 946"/>
          <p:cNvSpPr>
            <a:spLocks noGrp="1" noRot="1" noChangeAspect="1"/>
          </p:cNvSpPr>
          <p:nvPr>
            <p:ph type="sldImg"/>
          </p:nvPr>
        </p:nvSpPr>
        <p:spPr>
          <a:prstGeom prst="rect">
            <a:avLst/>
          </a:prstGeom>
        </p:spPr>
        <p:txBody>
          <a:bodyPr/>
          <a:lstStyle/>
          <a:p>
            <a:pPr lvl="0"/>
            <a:endParaRPr/>
          </a:p>
        </p:txBody>
      </p:sp>
      <p:sp>
        <p:nvSpPr>
          <p:cNvPr id="947" name="Shape 947"/>
          <p:cNvSpPr>
            <a:spLocks noGrp="1"/>
          </p:cNvSpPr>
          <p:nvPr>
            <p:ph type="body" sz="quarter" idx="1"/>
          </p:nvPr>
        </p:nvSpPr>
        <p:spPr>
          <a:prstGeom prst="rect">
            <a:avLst/>
          </a:prstGeom>
        </p:spPr>
        <p:txBody>
          <a:bodyPr/>
          <a:lstStyle>
            <a:lvl1pPr defTabSz="914400">
              <a:lnSpc>
                <a:spcPct val="100000"/>
              </a:lnSpc>
              <a:spcBef>
                <a:spcPts val="300"/>
              </a:spcBef>
              <a:defRPr sz="1000" i="1" u="sng">
                <a:latin typeface="Arial"/>
                <a:ea typeface="Arial"/>
                <a:cs typeface="Arial"/>
                <a:sym typeface="Arial"/>
              </a:defRPr>
            </a:lvl1pPr>
          </a:lstStyle>
          <a:p>
            <a:pPr lvl="0">
              <a:defRPr sz="1800" i="0" u="none"/>
            </a:pPr>
            <a:r>
              <a:rPr sz="1000" i="0" u="none" dirty="0">
                <a:latin typeface="+mn-lt"/>
              </a:rPr>
              <a:t>Data l’uguaglianza </a:t>
            </a:r>
            <a:r>
              <a:rPr lang="it-IT" sz="1000" i="0" u="none" dirty="0" smtClean="0">
                <a:latin typeface="+mn-lt"/>
              </a:rPr>
              <a:t>"</a:t>
            </a:r>
            <a:r>
              <a:rPr sz="1000" i="0" u="none" dirty="0" smtClean="0">
                <a:latin typeface="+mn-lt"/>
              </a:rPr>
              <a:t>BEP </a:t>
            </a:r>
            <a:r>
              <a:rPr sz="1000" i="0" u="none" dirty="0">
                <a:latin typeface="+mn-lt"/>
              </a:rPr>
              <a:t>= CF /(p-cv</a:t>
            </a:r>
            <a:r>
              <a:rPr sz="1000" i="0" u="none" dirty="0" smtClean="0">
                <a:latin typeface="+mn-lt"/>
              </a:rPr>
              <a:t>)</a:t>
            </a:r>
            <a:r>
              <a:rPr lang="it-IT" sz="1000" i="0" u="none" dirty="0" smtClean="0">
                <a:latin typeface="+mn-lt"/>
              </a:rPr>
              <a:t>"</a:t>
            </a:r>
            <a:r>
              <a:rPr sz="1000" i="0" u="none" dirty="0" smtClean="0">
                <a:latin typeface="+mn-lt"/>
              </a:rPr>
              <a:t>, </a:t>
            </a:r>
            <a:r>
              <a:rPr sz="1000" i="0" u="none" dirty="0">
                <a:latin typeface="+mn-lt"/>
              </a:rPr>
              <a:t>è evidente che più alto è il livello dei CF, più si alza il BEP. Inoltre, più alta è la differenza «p-cv», più basso è il BEP.</a:t>
            </a:r>
          </a:p>
        </p:txBody>
      </p:sp>
    </p:spTree>
    <p:extLst>
      <p:ext uri="{BB962C8B-B14F-4D97-AF65-F5344CB8AC3E}">
        <p14:creationId xmlns:p14="http://schemas.microsoft.com/office/powerpoint/2010/main" val="1712939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defTabSz="914400">
              <a:lnSpc>
                <a:spcPct val="100000"/>
              </a:lnSpc>
              <a:spcBef>
                <a:spcPts val="300"/>
              </a:spcBef>
              <a:defRPr sz="1800"/>
            </a:pPr>
            <a:r>
              <a:rPr lang="it-IT" sz="1000" dirty="0" smtClean="0">
                <a:ea typeface="Arial"/>
                <a:cs typeface="Arial"/>
                <a:sym typeface="Arial"/>
              </a:rPr>
              <a:t>Capito il funzionamento del modello, è necessario considerare che non è tutto oro quel che luccica.</a:t>
            </a:r>
          </a:p>
          <a:p>
            <a:pPr lvl="0" defTabSz="914400">
              <a:lnSpc>
                <a:spcPct val="100000"/>
              </a:lnSpc>
              <a:spcBef>
                <a:spcPts val="300"/>
              </a:spcBef>
              <a:defRPr sz="1800"/>
            </a:pPr>
            <a:r>
              <a:rPr lang="it-IT" sz="1000" dirty="0" smtClean="0">
                <a:ea typeface="Arial"/>
                <a:cs typeface="Arial"/>
                <a:sym typeface="Arial"/>
              </a:rPr>
              <a:t>La BEA, infatti, presenta dei limiti teorici e pratici evidenti:</a:t>
            </a:r>
          </a:p>
        </p:txBody>
      </p:sp>
      <p:sp>
        <p:nvSpPr>
          <p:cNvPr id="4" name="Segnaposto numero diapositiva 3"/>
          <p:cNvSpPr>
            <a:spLocks noGrp="1"/>
          </p:cNvSpPr>
          <p:nvPr>
            <p:ph type="sldNum" sz="quarter" idx="10"/>
          </p:nvPr>
        </p:nvSpPr>
        <p:spPr/>
        <p:txBody>
          <a:bodyPr/>
          <a:lstStyle/>
          <a:p>
            <a:fld id="{6C1644F5-CA25-A94B-A249-F164B6410E0C}" type="slidenum">
              <a:rPr lang="it-IT" smtClean="0"/>
              <a:t>27</a:t>
            </a:fld>
            <a:endParaRPr lang="it-IT"/>
          </a:p>
        </p:txBody>
      </p:sp>
    </p:spTree>
    <p:extLst>
      <p:ext uri="{BB962C8B-B14F-4D97-AF65-F5344CB8AC3E}">
        <p14:creationId xmlns:p14="http://schemas.microsoft.com/office/powerpoint/2010/main" val="3963578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1644F5-CA25-A94B-A249-F164B6410E0C}" type="slidenum">
              <a:rPr lang="it-IT" smtClean="0"/>
              <a:t>28</a:t>
            </a:fld>
            <a:endParaRPr lang="it-IT"/>
          </a:p>
        </p:txBody>
      </p:sp>
    </p:spTree>
    <p:extLst>
      <p:ext uri="{BB962C8B-B14F-4D97-AF65-F5344CB8AC3E}">
        <p14:creationId xmlns:p14="http://schemas.microsoft.com/office/powerpoint/2010/main" val="611948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1644F5-CA25-A94B-A249-F164B6410E0C}" type="slidenum">
              <a:rPr lang="it-IT" smtClean="0"/>
              <a:t>29</a:t>
            </a:fld>
            <a:endParaRPr lang="it-IT"/>
          </a:p>
        </p:txBody>
      </p:sp>
    </p:spTree>
    <p:extLst>
      <p:ext uri="{BB962C8B-B14F-4D97-AF65-F5344CB8AC3E}">
        <p14:creationId xmlns:p14="http://schemas.microsoft.com/office/powerpoint/2010/main" val="2367414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prstGeom prst="rect">
            <a:avLst/>
          </a:prstGeom>
        </p:spPr>
        <p:txBody>
          <a:bodyPr/>
          <a:lstStyle/>
          <a:p>
            <a:pPr lvl="0"/>
            <a:endParaRPr/>
          </a:p>
        </p:txBody>
      </p:sp>
      <p:sp>
        <p:nvSpPr>
          <p:cNvPr id="109" name="Shape 109"/>
          <p:cNvSpPr>
            <a:spLocks noGrp="1"/>
          </p:cNvSpPr>
          <p:nvPr>
            <p:ph type="body" sz="quarter" idx="1"/>
          </p:nvPr>
        </p:nvSpPr>
        <p:spPr>
          <a:xfrm>
            <a:off x="167114" y="4226437"/>
            <a:ext cx="6624037" cy="4800600"/>
          </a:xfrm>
          <a:prstGeom prst="rect">
            <a:avLst/>
          </a:prstGeom>
        </p:spPr>
        <p:txBody>
          <a:bodyPr/>
          <a:lstStyle/>
          <a:p>
            <a:pPr lvl="0" defTabSz="914400">
              <a:lnSpc>
                <a:spcPct val="100000"/>
              </a:lnSpc>
              <a:spcBef>
                <a:spcPts val="300"/>
              </a:spcBef>
              <a:defRPr sz="1800"/>
            </a:pPr>
            <a:r>
              <a:rPr lang="it-IT" sz="1000" dirty="0" smtClean="0">
                <a:ea typeface="Arial"/>
                <a:cs typeface="Arial"/>
                <a:sym typeface="Arial"/>
              </a:rPr>
              <a:t>Da cosa dipendono i ricavi</a:t>
            </a:r>
            <a:r>
              <a:rPr lang="it-IT" sz="1000" baseline="0" dirty="0" smtClean="0">
                <a:ea typeface="Arial"/>
                <a:cs typeface="Arial"/>
                <a:sym typeface="Arial"/>
              </a:rPr>
              <a:t> e i costi?</a:t>
            </a:r>
            <a:endParaRPr lang="it-IT" sz="1000" dirty="0" smtClean="0">
              <a:ea typeface="Arial"/>
              <a:cs typeface="Arial"/>
              <a:sym typeface="Arial"/>
            </a:endParaRPr>
          </a:p>
          <a:p>
            <a:pPr lvl="0" defTabSz="914400">
              <a:lnSpc>
                <a:spcPct val="100000"/>
              </a:lnSpc>
              <a:spcBef>
                <a:spcPts val="300"/>
              </a:spcBef>
              <a:defRPr sz="1800"/>
            </a:pPr>
            <a:r>
              <a:rPr sz="1000" dirty="0" smtClean="0">
                <a:ea typeface="Arial"/>
                <a:cs typeface="Arial"/>
                <a:sym typeface="Arial"/>
              </a:rPr>
              <a:t>La </a:t>
            </a:r>
            <a:r>
              <a:rPr sz="1000" dirty="0">
                <a:ea typeface="Arial"/>
                <a:cs typeface="Arial"/>
                <a:sym typeface="Arial"/>
              </a:rPr>
              <a:t>realtà odierna dei settori economici (ambienti specifici) si caratterizza per presentare elevatissimi livelli di competitività e di saturazione, garantendo alla singola impresa spazi di manovra estremamente limitati.</a:t>
            </a:r>
          </a:p>
          <a:p>
            <a:pPr lvl="0" defTabSz="914400">
              <a:lnSpc>
                <a:spcPct val="100000"/>
              </a:lnSpc>
              <a:spcBef>
                <a:spcPts val="300"/>
              </a:spcBef>
              <a:defRPr sz="1800"/>
            </a:pPr>
            <a:r>
              <a:rPr sz="1000" b="1" dirty="0">
                <a:ea typeface="Arial"/>
                <a:cs typeface="Arial"/>
                <a:sym typeface="Arial"/>
              </a:rPr>
              <a:t>Con riferimento ai ricavi, oggi più che mai, Pv e Qv sono leve scarsamente manovrabili dalla singola impresa e sempre più imposte dai diversi sistemi competitivi. Come qualcuno sostiene, sono leve esterne all’impresa, sempre più indipendenti dal volere della medesima.</a:t>
            </a:r>
            <a:endParaRPr sz="1000" dirty="0">
              <a:ea typeface="Arial"/>
              <a:cs typeface="Arial"/>
              <a:sym typeface="Arial"/>
            </a:endParaRPr>
          </a:p>
          <a:p>
            <a:pPr lvl="0" defTabSz="914400">
              <a:lnSpc>
                <a:spcPct val="100000"/>
              </a:lnSpc>
              <a:spcBef>
                <a:spcPts val="300"/>
              </a:spcBef>
              <a:defRPr sz="1800"/>
            </a:pPr>
            <a:endParaRPr sz="1000" dirty="0">
              <a:ea typeface="Arial"/>
              <a:cs typeface="Arial"/>
              <a:sym typeface="Arial"/>
            </a:endParaRPr>
          </a:p>
          <a:p>
            <a:pPr lvl="0" defTabSz="914400">
              <a:lnSpc>
                <a:spcPct val="100000"/>
              </a:lnSpc>
              <a:spcBef>
                <a:spcPts val="300"/>
              </a:spcBef>
              <a:defRPr sz="1800"/>
            </a:pPr>
            <a:r>
              <a:rPr sz="1000" b="1" dirty="0">
                <a:ea typeface="Arial"/>
                <a:cs typeface="Arial"/>
                <a:sym typeface="Arial"/>
              </a:rPr>
              <a:t>Verificata la scarsa manovrabilità dei fattori sottostanti il livello dei ricavi, passiamo all’altro versante e consideriamo i costi.</a:t>
            </a:r>
            <a:endParaRPr sz="1000" dirty="0">
              <a:ea typeface="Arial"/>
              <a:cs typeface="Arial"/>
              <a:sym typeface="Arial"/>
            </a:endParaRPr>
          </a:p>
          <a:p>
            <a:pPr lvl="0" defTabSz="914400">
              <a:lnSpc>
                <a:spcPct val="100000"/>
              </a:lnSpc>
              <a:spcBef>
                <a:spcPts val="300"/>
              </a:spcBef>
              <a:defRPr sz="1800"/>
            </a:pPr>
            <a:r>
              <a:rPr sz="1000" b="1" dirty="0">
                <a:ea typeface="Arial"/>
                <a:cs typeface="Arial"/>
                <a:sym typeface="Arial"/>
              </a:rPr>
              <a:t>PREZZI DI ACQUISTO (Pa) o PREZZI COSTO: i Pa sono influenzati soprattutto dalle forze competitive e, in primis, dai fornitori.</a:t>
            </a:r>
            <a:endParaRPr sz="1000" dirty="0">
              <a:ea typeface="Arial"/>
              <a:cs typeface="Arial"/>
              <a:sym typeface="Arial"/>
            </a:endParaRPr>
          </a:p>
          <a:p>
            <a:pPr lvl="0" defTabSz="914400">
              <a:lnSpc>
                <a:spcPct val="100000"/>
              </a:lnSpc>
              <a:spcBef>
                <a:spcPts val="300"/>
              </a:spcBef>
              <a:defRPr sz="1800"/>
            </a:pPr>
            <a:r>
              <a:rPr sz="1000" dirty="0">
                <a:ea typeface="Arial"/>
                <a:cs typeface="Arial"/>
                <a:sym typeface="Arial"/>
              </a:rPr>
              <a:t>Tuttavia, va precisato che quando l’impresa, o in genere il settore al quale la medesima appartiene, è un cliente importante per il fornitore, quest’ultimo sa che è suo preciso interesse che il settore medesimo vada bene, per cui non ha convenienza a  “tirare il collo” praticando prezzi esosi. In qualche modo il fornitore sta sulla stessa barca dell’impresa cliente. Ciò ha stimolato forme di collaborazione/integrazione tra fornitore e cliente, consentendo a quest’ultimo di spuntare condizioni di prezzo vantaggiose.</a:t>
            </a:r>
          </a:p>
          <a:p>
            <a:pPr lvl="0" defTabSz="914400">
              <a:lnSpc>
                <a:spcPct val="100000"/>
              </a:lnSpc>
              <a:spcBef>
                <a:spcPts val="300"/>
              </a:spcBef>
              <a:defRPr sz="1800"/>
            </a:pPr>
            <a:r>
              <a:rPr sz="1000" b="1" dirty="0">
                <a:ea typeface="Arial"/>
                <a:cs typeface="Arial"/>
                <a:sym typeface="Arial"/>
              </a:rPr>
              <a:t>QUANTITA’ DI FATTORI PRODUTTIVI IMPIEGATI (Qa)</a:t>
            </a:r>
            <a:r>
              <a:rPr sz="1000" dirty="0">
                <a:ea typeface="Arial"/>
                <a:cs typeface="Arial"/>
                <a:sym typeface="Arial"/>
              </a:rPr>
              <a:t>: tra le quattro leve individuate è quella su cui l’impresa ha maggiori spazi di manovra.</a:t>
            </a:r>
          </a:p>
          <a:p>
            <a:pPr lvl="0" defTabSz="914400">
              <a:lnSpc>
                <a:spcPct val="100000"/>
              </a:lnSpc>
              <a:spcBef>
                <a:spcPts val="300"/>
              </a:spcBef>
              <a:defRPr sz="1800"/>
            </a:pPr>
            <a:r>
              <a:rPr sz="1000" dirty="0">
                <a:ea typeface="Arial"/>
                <a:cs typeface="Arial"/>
                <a:sym typeface="Arial"/>
              </a:rPr>
              <a:t>In effetti, la Qa </a:t>
            </a:r>
            <a:r>
              <a:rPr sz="1000" dirty="0" smtClean="0">
                <a:ea typeface="Arial"/>
                <a:cs typeface="Arial"/>
                <a:sym typeface="Arial"/>
              </a:rPr>
              <a:t>dipende esclusivamente </a:t>
            </a:r>
            <a:r>
              <a:rPr sz="1000" dirty="0">
                <a:ea typeface="Arial"/>
                <a:cs typeface="Arial"/>
                <a:sym typeface="Arial"/>
              </a:rPr>
              <a:t>da condizioni interne all’impresa e, in particolare, dal suo livello di produttività o efficienza interna. Il termine produttività o efficienza interna fa riferimento al rapporto tra output/input nei processi produttivi aziendali. In particolare, con </a:t>
            </a:r>
            <a:r>
              <a:rPr lang="it-IT" sz="1000" dirty="0" smtClean="0">
                <a:ea typeface="Arial"/>
                <a:cs typeface="Arial"/>
                <a:sym typeface="Arial"/>
              </a:rPr>
              <a:t>questo</a:t>
            </a:r>
            <a:r>
              <a:rPr sz="1000" dirty="0" smtClean="0">
                <a:ea typeface="Arial"/>
                <a:cs typeface="Arial"/>
                <a:sym typeface="Arial"/>
              </a:rPr>
              <a:t> </a:t>
            </a:r>
            <a:r>
              <a:rPr sz="1000" dirty="0">
                <a:ea typeface="Arial"/>
                <a:cs typeface="Arial"/>
                <a:sym typeface="Arial"/>
              </a:rPr>
              <a:t>termine si intende definire la capacità di massimizzare il rapporto. Si vuole cioè sottolineare la capacità dell’impresa di produrre evitando sprechi e diseconomie</a:t>
            </a:r>
            <a:r>
              <a:rPr sz="1000" dirty="0" smtClean="0">
                <a:ea typeface="Arial"/>
                <a:cs typeface="Arial"/>
                <a:sym typeface="Arial"/>
              </a:rPr>
              <a:t>.</a:t>
            </a:r>
            <a:endParaRPr lang="it-IT" sz="1000" dirty="0" smtClean="0">
              <a:ea typeface="Arial"/>
              <a:cs typeface="Arial"/>
              <a:sym typeface="Arial"/>
            </a:endParaRPr>
          </a:p>
          <a:p>
            <a:pPr lvl="0" defTabSz="914400">
              <a:lnSpc>
                <a:spcPct val="100000"/>
              </a:lnSpc>
              <a:spcBef>
                <a:spcPts val="300"/>
              </a:spcBef>
              <a:defRPr sz="1800"/>
            </a:pPr>
            <a:r>
              <a:rPr lang="it-IT" sz="1000" b="1" u="sng" dirty="0" smtClean="0">
                <a:ea typeface="Arial"/>
                <a:cs typeface="Arial"/>
                <a:sym typeface="Arial"/>
              </a:rPr>
              <a:t>In sostanza, il versante dei costi sembra presentare maggiori margini di manovra per l’impresa.</a:t>
            </a:r>
            <a:endParaRPr lang="it-IT" sz="1000" dirty="0" smtClean="0">
              <a:ea typeface="Arial"/>
              <a:cs typeface="Arial"/>
              <a:sym typeface="Arial"/>
            </a:endParaRPr>
          </a:p>
          <a:p>
            <a:pPr lvl="0" defTabSz="914400">
              <a:lnSpc>
                <a:spcPct val="100000"/>
              </a:lnSpc>
              <a:spcBef>
                <a:spcPts val="300"/>
              </a:spcBef>
              <a:defRPr sz="1800"/>
            </a:pPr>
            <a:r>
              <a:rPr lang="it-IT" sz="1000" dirty="0" smtClean="0">
                <a:ea typeface="Arial"/>
                <a:cs typeface="Arial"/>
                <a:sym typeface="Arial"/>
              </a:rPr>
              <a:t> </a:t>
            </a:r>
          </a:p>
          <a:p>
            <a:pPr lvl="0" defTabSz="914400">
              <a:lnSpc>
                <a:spcPct val="100000"/>
              </a:lnSpc>
              <a:spcBef>
                <a:spcPts val="300"/>
              </a:spcBef>
              <a:defRPr sz="1800"/>
            </a:pPr>
            <a:r>
              <a:rPr lang="it-IT" sz="1000" dirty="0" smtClean="0">
                <a:ea typeface="Arial"/>
                <a:cs typeface="Arial"/>
                <a:sym typeface="Arial"/>
              </a:rPr>
              <a:t>In conclusione, </a:t>
            </a:r>
            <a:r>
              <a:rPr lang="it-IT" sz="1000" b="0" dirty="0" smtClean="0">
                <a:ea typeface="Arial"/>
                <a:cs typeface="Arial"/>
                <a:sym typeface="Arial"/>
              </a:rPr>
              <a:t>l’equilibrio economico è legato a condizioni esterne di ambiente (soprattutto)</a:t>
            </a:r>
            <a:r>
              <a:rPr lang="it-IT" sz="1000" b="0" baseline="0" dirty="0" smtClean="0">
                <a:ea typeface="Arial"/>
                <a:cs typeface="Arial"/>
                <a:sym typeface="Arial"/>
              </a:rPr>
              <a:t> e a</a:t>
            </a:r>
            <a:r>
              <a:rPr lang="it-IT" sz="1000" b="0" dirty="0" smtClean="0">
                <a:ea typeface="Arial"/>
                <a:cs typeface="Arial"/>
                <a:sym typeface="Arial"/>
              </a:rPr>
              <a:t> condizioni interne di azienda. A seconda di come si presentano tali condizioni, l’equilibrio economico può risultare più o meno FRAGILE. DA CIO’ IL CONCETTO DI RISCHIO ECONOMICO, OSSIA LA POSSIBILITA’ CHE IL FLUSSO DEI RICAVI NON RIESCA A REMUNERARE TUTTI I FP IMPIEGATI NELLA PRODUZIONE.</a:t>
            </a:r>
          </a:p>
        </p:txBody>
      </p:sp>
    </p:spTree>
    <p:extLst>
      <p:ext uri="{BB962C8B-B14F-4D97-AF65-F5344CB8AC3E}">
        <p14:creationId xmlns:p14="http://schemas.microsoft.com/office/powerpoint/2010/main" val="3652910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prstGeom prst="rect">
            <a:avLst/>
          </a:prstGeom>
        </p:spPr>
        <p:txBody>
          <a:bodyPr/>
          <a:lstStyle/>
          <a:p>
            <a:pPr lvl="0"/>
            <a:endParaRPr/>
          </a:p>
        </p:txBody>
      </p:sp>
      <p:sp>
        <p:nvSpPr>
          <p:cNvPr id="161" name="Shape 161"/>
          <p:cNvSpPr>
            <a:spLocks noGrp="1"/>
          </p:cNvSpPr>
          <p:nvPr>
            <p:ph type="body" sz="quarter" idx="1"/>
          </p:nvPr>
        </p:nvSpPr>
        <p:spPr>
          <a:xfrm>
            <a:off x="451212" y="4343400"/>
            <a:ext cx="6016156" cy="4311862"/>
          </a:xfrm>
          <a:prstGeom prst="rect">
            <a:avLst/>
          </a:prstGeom>
        </p:spPr>
        <p:txBody>
          <a:bodyPr/>
          <a:lstStyle/>
          <a:p>
            <a:pPr lvl="0" defTabSz="914400">
              <a:lnSpc>
                <a:spcPct val="100000"/>
              </a:lnSpc>
              <a:spcBef>
                <a:spcPts val="300"/>
              </a:spcBef>
              <a:defRPr sz="1800"/>
            </a:pPr>
            <a:r>
              <a:rPr sz="1000" u="sng" dirty="0">
                <a:ea typeface="Arial"/>
                <a:cs typeface="Arial"/>
                <a:sym typeface="Arial"/>
              </a:rPr>
              <a:t>Inoltre, la dipendenza dell’equilibrio economico dalle molteplici condizioni esterne ed interne all’azienda, fa si che esso non possa mai darsi per acquisito, in quanto il mutamento anche di una soltanto di quelle condizioni può sovvertire la posizione raggiunta. L’amministrazione dell’impresa è sempre un continuo ricercare posizioni di equilibrio che mai si raggiungeranno.</a:t>
            </a:r>
            <a:endParaRPr sz="1000" dirty="0">
              <a:ea typeface="Arial"/>
              <a:cs typeface="Arial"/>
              <a:sym typeface="Arial"/>
            </a:endParaRPr>
          </a:p>
          <a:p>
            <a:pPr lvl="0" defTabSz="914400">
              <a:lnSpc>
                <a:spcPct val="100000"/>
              </a:lnSpc>
              <a:spcBef>
                <a:spcPts val="300"/>
              </a:spcBef>
              <a:defRPr sz="1800"/>
            </a:pPr>
            <a:r>
              <a:rPr sz="1000" dirty="0">
                <a:ea typeface="Arial"/>
                <a:cs typeface="Arial"/>
                <a:sym typeface="Arial"/>
              </a:rPr>
              <a:t>Tra le due leve condizionanti l’Equilibrio Economico - Ricavi e Costi - la seconda appare senz’altro quella più gestibile, soprattutto perché maggiormente influenzata da condizioni interne all’impresa sulle quali il soggetto economico ha margini di manovra. Proprio a sottolineare questo aspetto, talvolta l’equazione di equilibrio viene così riscritta: COSTI = RICAVI – ONERI FIGURATIVI – EXTRA PROFITTO.</a:t>
            </a:r>
          </a:p>
          <a:p>
            <a:pPr lvl="0" defTabSz="914400">
              <a:lnSpc>
                <a:spcPct val="100000"/>
              </a:lnSpc>
              <a:spcBef>
                <a:spcPts val="300"/>
              </a:spcBef>
              <a:defRPr sz="1800"/>
            </a:pPr>
            <a:r>
              <a:rPr sz="1000" dirty="0">
                <a:ea typeface="Arial"/>
                <a:cs typeface="Arial"/>
                <a:sym typeface="Arial"/>
              </a:rPr>
              <a:t>È evidente che il significato algebrico delle due equazioni è identico, ma diverso è il significato in termini gestionali.</a:t>
            </a:r>
          </a:p>
          <a:p>
            <a:pPr lvl="0" defTabSz="914400">
              <a:lnSpc>
                <a:spcPct val="100000"/>
              </a:lnSpc>
              <a:spcBef>
                <a:spcPts val="300"/>
              </a:spcBef>
              <a:defRPr sz="1800"/>
            </a:pPr>
            <a:r>
              <a:rPr sz="1000" dirty="0">
                <a:ea typeface="Arial"/>
                <a:cs typeface="Arial"/>
                <a:sym typeface="Arial"/>
              </a:rPr>
              <a:t>La prima potrebbe essere letta in questo senso: data la presenza di certi oneri figurativi ed extraprofitto nonché di certi costi (variabili indipendenti, non manovrabili), la possibilità di conseguire un equilibrio economico dipende dal conseguimento di certi ricavi. Ma i ricavi, si è detto, sono scarsamente influenzabili da parte dell’impresa, e comunque meno influenzabili dei costi. Da cui la seconda che si può così leggere così: atteso la presenza di certi oneri figurativi ed extraprofitto nonché di certi ricavi (variabili indipendenti, non manovrabili), la possibilità di conseguire un equilibrio economico dipende dalla capacità dell’impresa di realizzare il ciclo provvista-trasformazione-scambio contenendo i costi. In altri termini, l’attenzione di chi gestisce l’impresa si focalizza sui costi, sulla natura, sulla quantità e sulle modalità di impiego dei fattori produttivi. </a:t>
            </a:r>
            <a:r>
              <a:rPr sz="1000" b="1" dirty="0">
                <a:ea typeface="Arial"/>
                <a:cs typeface="Arial"/>
                <a:sym typeface="Arial"/>
              </a:rPr>
              <a:t>Le imprese migliori, economicamente parlando, sono quelle che sanno gestire, contenere e ridurre i propri costi. Da qui gli studi di </a:t>
            </a:r>
            <a:r>
              <a:rPr sz="1000" b="1" i="1" u="sng" dirty="0">
                <a:ea typeface="Arial"/>
                <a:cs typeface="Arial"/>
                <a:sym typeface="Arial"/>
              </a:rPr>
              <a:t>cost management</a:t>
            </a:r>
            <a:r>
              <a:rPr sz="1000" b="1" dirty="0">
                <a:ea typeface="Arial"/>
                <a:cs typeface="Arial"/>
                <a:sym typeface="Arial"/>
              </a:rPr>
              <a:t>.</a:t>
            </a:r>
            <a:endParaRPr sz="1000" dirty="0">
              <a:ea typeface="Arial"/>
              <a:cs typeface="Arial"/>
              <a:sym typeface="Arial"/>
            </a:endParaRPr>
          </a:p>
          <a:p>
            <a:pPr lvl="0" defTabSz="914400">
              <a:lnSpc>
                <a:spcPct val="100000"/>
              </a:lnSpc>
              <a:spcBef>
                <a:spcPts val="300"/>
              </a:spcBef>
              <a:defRPr sz="1800"/>
            </a:pPr>
            <a:r>
              <a:rPr sz="1000" dirty="0">
                <a:ea typeface="Arial"/>
                <a:cs typeface="Arial"/>
                <a:sym typeface="Arial"/>
              </a:rPr>
              <a:t>Se i costi sono il fattore che maggiormente catalizza l’attenzione di chi gestisce l’impresa, diventa allora necessario imparare a conoscerli: solo in questo modo è possibile riuscire a contenerli.</a:t>
            </a:r>
          </a:p>
          <a:p>
            <a:pPr lvl="0" defTabSz="914400">
              <a:lnSpc>
                <a:spcPct val="100000"/>
              </a:lnSpc>
              <a:spcBef>
                <a:spcPts val="300"/>
              </a:spcBef>
              <a:defRPr sz="1800"/>
            </a:pPr>
            <a:r>
              <a:rPr sz="1000" dirty="0">
                <a:ea typeface="Arial"/>
                <a:cs typeface="Arial"/>
                <a:sym typeface="Arial"/>
              </a:rPr>
              <a:t>Iniziamo quindi l’analisi dei costi.</a:t>
            </a:r>
          </a:p>
        </p:txBody>
      </p:sp>
    </p:spTree>
    <p:extLst>
      <p:ext uri="{BB962C8B-B14F-4D97-AF65-F5344CB8AC3E}">
        <p14:creationId xmlns:p14="http://schemas.microsoft.com/office/powerpoint/2010/main" val="815931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prstGeom prst="rect">
            <a:avLst/>
          </a:prstGeom>
        </p:spPr>
        <p:txBody>
          <a:bodyPr/>
          <a:lstStyle/>
          <a:p>
            <a:pPr lvl="0"/>
            <a:endParaRPr/>
          </a:p>
        </p:txBody>
      </p:sp>
      <p:sp>
        <p:nvSpPr>
          <p:cNvPr id="174" name="Shape 174"/>
          <p:cNvSpPr>
            <a:spLocks noGrp="1"/>
          </p:cNvSpPr>
          <p:nvPr>
            <p:ph type="body" sz="quarter" idx="1"/>
          </p:nvPr>
        </p:nvSpPr>
        <p:spPr>
          <a:prstGeom prst="rect">
            <a:avLst/>
          </a:prstGeom>
        </p:spPr>
        <p:txBody>
          <a:bodyPr/>
          <a:lstStyle/>
          <a:p>
            <a:pPr lvl="0" defTabSz="914400">
              <a:lnSpc>
                <a:spcPct val="100000"/>
              </a:lnSpc>
              <a:spcBef>
                <a:spcPts val="300"/>
              </a:spcBef>
              <a:defRPr sz="1800"/>
            </a:pPr>
            <a:r>
              <a:rPr sz="1000" dirty="0">
                <a:ea typeface="Arial"/>
                <a:cs typeface="Arial"/>
                <a:sym typeface="Arial"/>
              </a:rPr>
              <a:t>Una prima fondamentale analisi dei costi è quella che considera il loro comportamento al variare del volume di produzione.</a:t>
            </a:r>
          </a:p>
          <a:p>
            <a:pPr lvl="0" defTabSz="914400">
              <a:lnSpc>
                <a:spcPct val="100000"/>
              </a:lnSpc>
              <a:spcBef>
                <a:spcPts val="300"/>
              </a:spcBef>
              <a:defRPr sz="1800"/>
            </a:pPr>
            <a:r>
              <a:rPr sz="1000" dirty="0">
                <a:ea typeface="Arial"/>
                <a:cs typeface="Arial"/>
                <a:sym typeface="Arial"/>
              </a:rPr>
              <a:t>Osservando il loro comportamento alla luce di mutamenti nel volume di produzione, possiamo distinguere: </a:t>
            </a:r>
            <a:r>
              <a:rPr sz="1000" b="1" dirty="0">
                <a:ea typeface="Arial"/>
                <a:cs typeface="Arial"/>
                <a:sym typeface="Arial"/>
              </a:rPr>
              <a:t>costi variabili </a:t>
            </a:r>
            <a:r>
              <a:rPr sz="1000" dirty="0">
                <a:ea typeface="Arial"/>
                <a:cs typeface="Arial"/>
                <a:sym typeface="Arial"/>
              </a:rPr>
              <a:t>e</a:t>
            </a:r>
            <a:r>
              <a:rPr sz="1000" b="1" dirty="0">
                <a:ea typeface="Arial"/>
                <a:cs typeface="Arial"/>
                <a:sym typeface="Arial"/>
              </a:rPr>
              <a:t> costi fissi o costanti.</a:t>
            </a:r>
            <a:endParaRPr sz="1000" dirty="0">
              <a:ea typeface="Arial"/>
              <a:cs typeface="Arial"/>
              <a:sym typeface="Arial"/>
            </a:endParaRPr>
          </a:p>
        </p:txBody>
      </p:sp>
    </p:spTree>
    <p:extLst>
      <p:ext uri="{BB962C8B-B14F-4D97-AF65-F5344CB8AC3E}">
        <p14:creationId xmlns:p14="http://schemas.microsoft.com/office/powerpoint/2010/main" val="2903881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prstGeom prst="rect">
            <a:avLst/>
          </a:prstGeom>
        </p:spPr>
        <p:txBody>
          <a:bodyPr/>
          <a:lstStyle/>
          <a:p>
            <a:pPr lvl="0"/>
            <a:endParaRPr/>
          </a:p>
        </p:txBody>
      </p:sp>
      <p:sp>
        <p:nvSpPr>
          <p:cNvPr id="203" name="Shape 203"/>
          <p:cNvSpPr>
            <a:spLocks noGrp="1"/>
          </p:cNvSpPr>
          <p:nvPr>
            <p:ph type="body" sz="quarter" idx="1"/>
          </p:nvPr>
        </p:nvSpPr>
        <p:spPr>
          <a:prstGeom prst="rect">
            <a:avLst/>
          </a:prstGeom>
        </p:spPr>
        <p:txBody>
          <a:bodyPr/>
          <a:lstStyle/>
          <a:p>
            <a:pPr lvl="0" defTabSz="914400">
              <a:lnSpc>
                <a:spcPct val="100000"/>
              </a:lnSpc>
              <a:spcBef>
                <a:spcPts val="300"/>
              </a:spcBef>
              <a:defRPr sz="1800"/>
            </a:pPr>
            <a:r>
              <a:rPr sz="1000" dirty="0">
                <a:ea typeface="Arial"/>
                <a:cs typeface="Arial"/>
                <a:sym typeface="Arial"/>
              </a:rPr>
              <a:t>I </a:t>
            </a:r>
            <a:r>
              <a:rPr sz="1000" b="1" dirty="0">
                <a:ea typeface="Arial"/>
                <a:cs typeface="Arial"/>
                <a:sym typeface="Arial"/>
              </a:rPr>
              <a:t>costi variabili</a:t>
            </a:r>
            <a:r>
              <a:rPr sz="1000" dirty="0">
                <a:ea typeface="Arial"/>
                <a:cs typeface="Arial"/>
                <a:sym typeface="Arial"/>
              </a:rPr>
              <a:t> si caratterizzano per variare al volume di produzione: crescono quando cresce la produzione e diminuiscono quando quest’ultima decresce</a:t>
            </a:r>
            <a:r>
              <a:rPr sz="1000" dirty="0" smtClean="0">
                <a:ea typeface="Arial"/>
                <a:cs typeface="Arial"/>
                <a:sym typeface="Arial"/>
              </a:rPr>
              <a:t>.</a:t>
            </a:r>
            <a:endParaRPr sz="1000" dirty="0">
              <a:ea typeface="Arial"/>
              <a:cs typeface="Arial"/>
              <a:sym typeface="Arial"/>
            </a:endParaRPr>
          </a:p>
        </p:txBody>
      </p:sp>
    </p:spTree>
    <p:extLst>
      <p:ext uri="{BB962C8B-B14F-4D97-AF65-F5344CB8AC3E}">
        <p14:creationId xmlns:p14="http://schemas.microsoft.com/office/powerpoint/2010/main" val="777804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Shape 542"/>
          <p:cNvSpPr>
            <a:spLocks noGrp="1" noRot="1" noChangeAspect="1"/>
          </p:cNvSpPr>
          <p:nvPr>
            <p:ph type="sldImg"/>
          </p:nvPr>
        </p:nvSpPr>
        <p:spPr>
          <a:prstGeom prst="rect">
            <a:avLst/>
          </a:prstGeom>
        </p:spPr>
        <p:txBody>
          <a:bodyPr/>
          <a:lstStyle/>
          <a:p>
            <a:pPr lvl="0"/>
            <a:endParaRPr/>
          </a:p>
        </p:txBody>
      </p:sp>
      <p:sp>
        <p:nvSpPr>
          <p:cNvPr id="543" name="Shape 543"/>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300"/>
              </a:spcBef>
              <a:spcAft>
                <a:spcPts val="0"/>
              </a:spcAft>
              <a:buClrTx/>
              <a:buSzTx/>
              <a:buFontTx/>
              <a:buNone/>
              <a:tabLst/>
              <a:defRPr sz="1800"/>
            </a:pPr>
            <a:r>
              <a:rPr lang="it-IT" sz="1000" dirty="0" smtClean="0">
                <a:ea typeface="Arial"/>
                <a:cs typeface="Arial"/>
                <a:sym typeface="Arial"/>
              </a:rPr>
              <a:t>I costi variabili possono aumentare in maniera proporzionale rispetto all’aumento del volume di produzione (</a:t>
            </a:r>
            <a:r>
              <a:rPr lang="it-IT" sz="1000" b="1" dirty="0" smtClean="0">
                <a:ea typeface="Arial"/>
                <a:cs typeface="Arial"/>
                <a:sym typeface="Arial"/>
              </a:rPr>
              <a:t>costi variabili proporzionali</a:t>
            </a:r>
            <a:r>
              <a:rPr lang="it-IT" sz="1000" dirty="0" smtClean="0">
                <a:ea typeface="Arial"/>
                <a:cs typeface="Arial"/>
                <a:sym typeface="Arial"/>
              </a:rPr>
              <a:t>). </a:t>
            </a:r>
            <a:r>
              <a:rPr sz="1000" dirty="0" smtClean="0">
                <a:ea typeface="Arial"/>
                <a:cs typeface="Arial"/>
                <a:sym typeface="Arial"/>
              </a:rPr>
              <a:t>Il </a:t>
            </a:r>
            <a:r>
              <a:rPr sz="1000" dirty="0">
                <a:ea typeface="Arial"/>
                <a:cs typeface="Arial"/>
                <a:sym typeface="Arial"/>
              </a:rPr>
              <a:t>loro comportamento può ben rappresentarsi su un sistema di assi cartesiani:</a:t>
            </a:r>
          </a:p>
          <a:p>
            <a:pPr lvl="0" defTabSz="914400">
              <a:lnSpc>
                <a:spcPct val="100000"/>
              </a:lnSpc>
              <a:spcBef>
                <a:spcPts val="300"/>
              </a:spcBef>
              <a:buSzPct val="100000"/>
              <a:buChar char="-"/>
              <a:defRPr sz="1800"/>
            </a:pPr>
            <a:r>
              <a:rPr sz="1000" dirty="0">
                <a:ea typeface="Arial"/>
                <a:cs typeface="Arial"/>
                <a:sym typeface="Arial"/>
              </a:rPr>
              <a:t>asse delle ordinate: costo del FP;</a:t>
            </a:r>
          </a:p>
          <a:p>
            <a:pPr lvl="0" defTabSz="914400">
              <a:lnSpc>
                <a:spcPct val="100000"/>
              </a:lnSpc>
              <a:spcBef>
                <a:spcPts val="300"/>
              </a:spcBef>
              <a:buSzPct val="100000"/>
              <a:buChar char="-"/>
              <a:defRPr sz="1800"/>
            </a:pPr>
            <a:r>
              <a:rPr sz="1000" dirty="0">
                <a:ea typeface="Arial"/>
                <a:cs typeface="Arial"/>
                <a:sym typeface="Arial"/>
              </a:rPr>
              <a:t>asse delle ascisse: volume di produzione.</a:t>
            </a:r>
          </a:p>
          <a:p>
            <a:pPr lvl="0" defTabSz="914400">
              <a:lnSpc>
                <a:spcPct val="100000"/>
              </a:lnSpc>
              <a:spcBef>
                <a:spcPts val="300"/>
              </a:spcBef>
              <a:defRPr sz="1800"/>
            </a:pPr>
            <a:r>
              <a:rPr sz="1000" dirty="0">
                <a:ea typeface="Arial"/>
                <a:cs typeface="Arial"/>
                <a:sym typeface="Arial"/>
              </a:rPr>
              <a:t>L’andamento del costo sarà allora rappresentato da una retta che inizia dall’origine - a produzione zero il costo sarà 0 - e che cresce proporzionalmente, dunque la retta avrà equazione </a:t>
            </a:r>
            <a:r>
              <a:rPr sz="1000" b="1" dirty="0">
                <a:ea typeface="Arial"/>
                <a:cs typeface="Arial"/>
                <a:sym typeface="Arial"/>
              </a:rPr>
              <a:t>y = ax</a:t>
            </a:r>
            <a:r>
              <a:rPr sz="1000" dirty="0">
                <a:ea typeface="Arial"/>
                <a:cs typeface="Arial"/>
                <a:sym typeface="Arial"/>
              </a:rPr>
              <a:t>, laddove:</a:t>
            </a:r>
          </a:p>
          <a:p>
            <a:pPr lvl="0" defTabSz="914400">
              <a:lnSpc>
                <a:spcPct val="100000"/>
              </a:lnSpc>
              <a:spcBef>
                <a:spcPts val="300"/>
              </a:spcBef>
              <a:buSzPct val="100000"/>
              <a:buChar char="-"/>
              <a:defRPr sz="1800"/>
            </a:pPr>
            <a:r>
              <a:rPr sz="1000" dirty="0">
                <a:ea typeface="Arial"/>
                <a:cs typeface="Arial"/>
                <a:sym typeface="Arial"/>
              </a:rPr>
              <a:t>y = costo variabile del FP;</a:t>
            </a:r>
          </a:p>
          <a:p>
            <a:pPr lvl="0" defTabSz="914400">
              <a:lnSpc>
                <a:spcPct val="100000"/>
              </a:lnSpc>
              <a:spcBef>
                <a:spcPts val="300"/>
              </a:spcBef>
              <a:buSzPct val="100000"/>
              <a:buChar char="-"/>
              <a:defRPr sz="1800"/>
            </a:pPr>
            <a:r>
              <a:rPr sz="1000" dirty="0">
                <a:ea typeface="Arial"/>
                <a:cs typeface="Arial"/>
                <a:sym typeface="Arial"/>
              </a:rPr>
              <a:t>x = volume di produzione;</a:t>
            </a:r>
          </a:p>
          <a:p>
            <a:pPr lvl="0" defTabSz="914400">
              <a:lnSpc>
                <a:spcPct val="100000"/>
              </a:lnSpc>
              <a:spcBef>
                <a:spcPts val="300"/>
              </a:spcBef>
              <a:buSzPct val="100000"/>
              <a:buChar char="-"/>
              <a:defRPr sz="1800"/>
            </a:pPr>
            <a:r>
              <a:rPr sz="1000" dirty="0">
                <a:ea typeface="Arial"/>
                <a:cs typeface="Arial"/>
                <a:sym typeface="Arial"/>
              </a:rPr>
              <a:t>a = coefficiente angolare della retta, misurerà il costo variabile unitario, ossia il costo del FP necessario </a:t>
            </a:r>
            <a:r>
              <a:rPr sz="1000" dirty="0" smtClean="0">
                <a:ea typeface="Arial"/>
                <a:cs typeface="Arial"/>
                <a:sym typeface="Arial"/>
              </a:rPr>
              <a:t>per</a:t>
            </a:r>
            <a:r>
              <a:rPr lang="it-IT" sz="1000" dirty="0" smtClean="0">
                <a:ea typeface="Arial"/>
                <a:cs typeface="Arial"/>
                <a:sym typeface="Arial"/>
              </a:rPr>
              <a:t> realizzare</a:t>
            </a:r>
            <a:r>
              <a:rPr sz="1000" dirty="0" smtClean="0">
                <a:ea typeface="Arial"/>
                <a:cs typeface="Arial"/>
                <a:sym typeface="Arial"/>
              </a:rPr>
              <a:t> </a:t>
            </a:r>
            <a:r>
              <a:rPr sz="1000" dirty="0">
                <a:ea typeface="Arial"/>
                <a:cs typeface="Arial"/>
                <a:sym typeface="Arial"/>
              </a:rPr>
              <a:t>una unità di prodotto</a:t>
            </a:r>
            <a:r>
              <a:rPr sz="1000" dirty="0" smtClean="0">
                <a:ea typeface="Arial"/>
                <a:cs typeface="Arial"/>
                <a:sym typeface="Arial"/>
              </a:rPr>
              <a:t>.</a:t>
            </a:r>
            <a:endParaRPr lang="it-IT" sz="1000" dirty="0" smtClean="0">
              <a:ea typeface="Arial"/>
              <a:cs typeface="Arial"/>
              <a:sym typeface="Arial"/>
            </a:endParaRPr>
          </a:p>
          <a:p>
            <a:pPr lvl="0" defTabSz="914400">
              <a:lnSpc>
                <a:spcPct val="100000"/>
              </a:lnSpc>
              <a:spcBef>
                <a:spcPts val="300"/>
              </a:spcBef>
              <a:buSzPct val="100000"/>
              <a:buNone/>
              <a:defRPr sz="1800"/>
            </a:pPr>
            <a:endParaRPr lang="it-IT" sz="1000" dirty="0" smtClean="0">
              <a:ea typeface="Arial"/>
              <a:cs typeface="Arial"/>
              <a:sym typeface="Arial"/>
            </a:endParaRPr>
          </a:p>
          <a:p>
            <a:pPr marL="0" marR="0" lvl="0" indent="0" algn="l" defTabSz="914400" rtl="0" eaLnBrk="1" fontAlgn="auto" latinLnBrk="0" hangingPunct="1">
              <a:lnSpc>
                <a:spcPct val="100000"/>
              </a:lnSpc>
              <a:spcBef>
                <a:spcPts val="300"/>
              </a:spcBef>
              <a:spcAft>
                <a:spcPts val="0"/>
              </a:spcAft>
              <a:buClrTx/>
              <a:buSzPct val="100000"/>
              <a:buFontTx/>
              <a:buNone/>
              <a:tabLst/>
              <a:defRPr sz="1800"/>
            </a:pPr>
            <a:r>
              <a:rPr lang="it-IT" sz="1000" dirty="0" smtClean="0">
                <a:ea typeface="Arial"/>
                <a:cs typeface="Arial"/>
                <a:sym typeface="Arial"/>
              </a:rPr>
              <a:t>Gli esempi più tradizionali di costi variabili proporzionali sono dati dalle materie prime e dalla manodopera diretta (</a:t>
            </a:r>
            <a:r>
              <a:rPr lang="it-IT" sz="1000" dirty="0" err="1" smtClean="0">
                <a:ea typeface="Arial"/>
                <a:cs typeface="Arial"/>
                <a:sym typeface="Arial"/>
              </a:rPr>
              <a:t>mod</a:t>
            </a:r>
            <a:r>
              <a:rPr lang="it-IT" sz="1000" dirty="0" smtClean="0">
                <a:ea typeface="Arial"/>
                <a:cs typeface="Arial"/>
                <a:sym typeface="Arial"/>
              </a:rPr>
              <a:t>): se per realizzare una giacca servono 2 metri di tessuto, il cui costo è 100, il costo del FP tessuto varierà direttamente in funzione del numero di giacche prodotte.</a:t>
            </a:r>
          </a:p>
        </p:txBody>
      </p:sp>
    </p:spTree>
    <p:extLst>
      <p:ext uri="{BB962C8B-B14F-4D97-AF65-F5344CB8AC3E}">
        <p14:creationId xmlns:p14="http://schemas.microsoft.com/office/powerpoint/2010/main" val="950429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Shape 558"/>
          <p:cNvSpPr>
            <a:spLocks noGrp="1" noRot="1" noChangeAspect="1"/>
          </p:cNvSpPr>
          <p:nvPr>
            <p:ph type="sldImg"/>
          </p:nvPr>
        </p:nvSpPr>
        <p:spPr>
          <a:prstGeom prst="rect">
            <a:avLst/>
          </a:prstGeom>
        </p:spPr>
        <p:txBody>
          <a:bodyPr/>
          <a:lstStyle/>
          <a:p>
            <a:pPr lvl="0"/>
            <a:endParaRPr/>
          </a:p>
        </p:txBody>
      </p:sp>
      <p:sp>
        <p:nvSpPr>
          <p:cNvPr id="559" name="Shape 559"/>
          <p:cNvSpPr>
            <a:spLocks noGrp="1"/>
          </p:cNvSpPr>
          <p:nvPr>
            <p:ph type="body" sz="quarter" idx="1"/>
          </p:nvPr>
        </p:nvSpPr>
        <p:spPr>
          <a:prstGeom prst="rect">
            <a:avLst/>
          </a:prstGeom>
        </p:spPr>
        <p:txBody>
          <a:bodyPr/>
          <a:lstStyle/>
          <a:p>
            <a:pPr lvl="0" defTabSz="914400">
              <a:lnSpc>
                <a:spcPct val="100000"/>
              </a:lnSpc>
              <a:spcBef>
                <a:spcPts val="300"/>
              </a:spcBef>
              <a:defRPr sz="1800"/>
            </a:pPr>
            <a:r>
              <a:rPr sz="1000" dirty="0">
                <a:ea typeface="Arial"/>
                <a:cs typeface="Arial"/>
                <a:sym typeface="Arial"/>
              </a:rPr>
              <a:t>I costi variabili possono essere anche progressivi, ossia aumentare in maniera più che proporzionale rispetto all’aumento del volume produttivo. In questo caso, l’equazione è </a:t>
            </a:r>
            <a:r>
              <a:rPr sz="1000" b="1" dirty="0">
                <a:ea typeface="Arial"/>
                <a:cs typeface="Arial"/>
                <a:sym typeface="Arial"/>
              </a:rPr>
              <a:t>y = ax</a:t>
            </a:r>
            <a:r>
              <a:rPr sz="1000" b="1" baseline="30000" dirty="0">
                <a:ea typeface="Arial"/>
                <a:cs typeface="Arial"/>
                <a:sym typeface="Arial"/>
              </a:rPr>
              <a:t>2</a:t>
            </a:r>
            <a:r>
              <a:rPr sz="1000" baseline="30000" dirty="0">
                <a:ea typeface="Arial"/>
                <a:cs typeface="Arial"/>
                <a:sym typeface="Arial"/>
              </a:rPr>
              <a:t>, </a:t>
            </a:r>
            <a:r>
              <a:rPr sz="1000" dirty="0">
                <a:ea typeface="Arial"/>
                <a:cs typeface="Arial"/>
                <a:sym typeface="Arial"/>
              </a:rPr>
              <a:t>ossia un ramo di parabola che NON si approssima ad un asintoto verticale. Un esempio è dato dalla manodopera straordinaria, remunerata in maniera aggiuntiva rispetto a quella ordinaria.</a:t>
            </a:r>
          </a:p>
        </p:txBody>
      </p:sp>
    </p:spTree>
    <p:extLst>
      <p:ext uri="{BB962C8B-B14F-4D97-AF65-F5344CB8AC3E}">
        <p14:creationId xmlns:p14="http://schemas.microsoft.com/office/powerpoint/2010/main" val="4164324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Shape 576"/>
          <p:cNvSpPr>
            <a:spLocks noGrp="1" noRot="1" noChangeAspect="1"/>
          </p:cNvSpPr>
          <p:nvPr>
            <p:ph type="sldImg"/>
          </p:nvPr>
        </p:nvSpPr>
        <p:spPr>
          <a:prstGeom prst="rect">
            <a:avLst/>
          </a:prstGeom>
        </p:spPr>
        <p:txBody>
          <a:bodyPr/>
          <a:lstStyle/>
          <a:p>
            <a:pPr lvl="0"/>
            <a:endParaRPr/>
          </a:p>
        </p:txBody>
      </p:sp>
      <p:sp>
        <p:nvSpPr>
          <p:cNvPr id="577" name="Shape 577"/>
          <p:cNvSpPr>
            <a:spLocks noGrp="1"/>
          </p:cNvSpPr>
          <p:nvPr>
            <p:ph type="body" sz="quarter" idx="1"/>
          </p:nvPr>
        </p:nvSpPr>
        <p:spPr>
          <a:prstGeom prst="rect">
            <a:avLst/>
          </a:prstGeom>
        </p:spPr>
        <p:txBody>
          <a:bodyPr/>
          <a:lstStyle/>
          <a:p>
            <a:pPr lvl="0" defTabSz="914400">
              <a:lnSpc>
                <a:spcPct val="100000"/>
              </a:lnSpc>
              <a:spcBef>
                <a:spcPts val="300"/>
              </a:spcBef>
              <a:defRPr sz="1800"/>
            </a:pPr>
            <a:r>
              <a:rPr sz="1000" dirty="0">
                <a:latin typeface="Calibri"/>
                <a:ea typeface="Arial"/>
                <a:cs typeface="Calibri"/>
                <a:sym typeface="Arial"/>
              </a:rPr>
              <a:t>I costi variabili, infine, possono essere anche degressivi, ossia aumentare in maniera meno che proporzionale rispetto all’aumento del volume produttivo (NON si approssima ad un asintoto orizzontale). L’equazione è </a:t>
            </a:r>
            <a:r>
              <a:rPr sz="1000" b="1" dirty="0">
                <a:latin typeface="Calibri"/>
                <a:ea typeface="Arial"/>
                <a:cs typeface="Calibri"/>
                <a:sym typeface="Arial"/>
              </a:rPr>
              <a:t>y = a √ x.</a:t>
            </a:r>
            <a:endParaRPr sz="1000" dirty="0">
              <a:latin typeface="Calibri"/>
              <a:ea typeface="Arial"/>
              <a:cs typeface="Calibri"/>
              <a:sym typeface="Arial"/>
            </a:endParaRPr>
          </a:p>
          <a:p>
            <a:pPr lvl="0" defTabSz="914400">
              <a:lnSpc>
                <a:spcPct val="100000"/>
              </a:lnSpc>
              <a:spcBef>
                <a:spcPts val="300"/>
              </a:spcBef>
              <a:defRPr sz="1800"/>
            </a:pPr>
            <a:r>
              <a:rPr sz="1000" dirty="0">
                <a:latin typeface="Calibri"/>
                <a:ea typeface="Arial"/>
                <a:cs typeface="Calibri"/>
                <a:sym typeface="Arial"/>
              </a:rPr>
              <a:t>Un esempio è dato dall’acquisto di materie prime con sconti per determinate quantità acquistate oppure dagli oneri per la manodopera indiretta (anche se quest’ultima è sempre di più un costo fisso poiché non presenta flessibilità verso il basso al diminuire del volume produttivo).</a:t>
            </a:r>
          </a:p>
        </p:txBody>
      </p:sp>
    </p:spTree>
    <p:extLst>
      <p:ext uri="{BB962C8B-B14F-4D97-AF65-F5344CB8AC3E}">
        <p14:creationId xmlns:p14="http://schemas.microsoft.com/office/powerpoint/2010/main" val="2671215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EAAF3EA-93E8-428C-AE7C-58EDEC0AAD09}" type="datetime1">
              <a:rPr lang="it-IT" smtClean="0"/>
              <a:t>04/04/2019</a:t>
            </a:fld>
            <a:endParaRPr lang="it-IT"/>
          </a:p>
        </p:txBody>
      </p:sp>
      <p:sp>
        <p:nvSpPr>
          <p:cNvPr id="5" name="Segnaposto piè di pagina 4"/>
          <p:cNvSpPr>
            <a:spLocks noGrp="1"/>
          </p:cNvSpPr>
          <p:nvPr>
            <p:ph type="ftr" sz="quarter" idx="11"/>
          </p:nvPr>
        </p:nvSpPr>
        <p:spPr/>
        <p:txBody>
          <a:bodyPr/>
          <a:lstStyle/>
          <a:p>
            <a:r>
              <a:rPr lang="it-IT" smtClean="0"/>
              <a:t>Maria Lucetta Russotto    </a:t>
            </a:r>
            <a:endParaRPr lang="it-IT" dirty="0"/>
          </a:p>
        </p:txBody>
      </p:sp>
      <p:sp>
        <p:nvSpPr>
          <p:cNvPr id="6" name="Segnaposto numero diapositiva 5"/>
          <p:cNvSpPr>
            <a:spLocks noGrp="1"/>
          </p:cNvSpPr>
          <p:nvPr>
            <p:ph type="sldNum" sz="quarter" idx="12"/>
          </p:nvPr>
        </p:nvSpPr>
        <p:spPr/>
        <p:txBody>
          <a:bodyPr/>
          <a:lstStyle/>
          <a:p>
            <a:fld id="{400E14A2-A963-BA46-ABE8-D105DD2DA557}" type="slidenum">
              <a:rPr lang="it-IT" smtClean="0"/>
              <a:t>‹N›</a:t>
            </a:fld>
            <a:endParaRPr lang="it-IT"/>
          </a:p>
        </p:txBody>
      </p:sp>
    </p:spTree>
    <p:extLst>
      <p:ext uri="{BB962C8B-B14F-4D97-AF65-F5344CB8AC3E}">
        <p14:creationId xmlns:p14="http://schemas.microsoft.com/office/powerpoint/2010/main" val="2348276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8B8E6A2-2BA6-4B37-80A1-9B94E60BEF05}" type="datetime1">
              <a:rPr lang="it-IT" smtClean="0"/>
              <a:t>04/04/2019</a:t>
            </a:fld>
            <a:endParaRPr lang="it-IT"/>
          </a:p>
        </p:txBody>
      </p:sp>
      <p:sp>
        <p:nvSpPr>
          <p:cNvPr id="5" name="Segnaposto piè di pagina 4"/>
          <p:cNvSpPr>
            <a:spLocks noGrp="1"/>
          </p:cNvSpPr>
          <p:nvPr>
            <p:ph type="ftr" sz="quarter" idx="11"/>
          </p:nvPr>
        </p:nvSpPr>
        <p:spPr/>
        <p:txBody>
          <a:bodyPr/>
          <a:lstStyle/>
          <a:p>
            <a:r>
              <a:rPr lang="it-IT" smtClean="0"/>
              <a:t>Maria Lucetta Russotto    </a:t>
            </a:r>
            <a:endParaRPr lang="it-IT" dirty="0"/>
          </a:p>
        </p:txBody>
      </p:sp>
      <p:sp>
        <p:nvSpPr>
          <p:cNvPr id="6" name="Segnaposto numero diapositiva 5"/>
          <p:cNvSpPr>
            <a:spLocks noGrp="1"/>
          </p:cNvSpPr>
          <p:nvPr>
            <p:ph type="sldNum" sz="quarter" idx="12"/>
          </p:nvPr>
        </p:nvSpPr>
        <p:spPr/>
        <p:txBody>
          <a:bodyPr/>
          <a:lstStyle/>
          <a:p>
            <a:fld id="{400E14A2-A963-BA46-ABE8-D105DD2DA557}" type="slidenum">
              <a:rPr lang="it-IT" smtClean="0"/>
              <a:t>‹N›</a:t>
            </a:fld>
            <a:endParaRPr lang="it-IT"/>
          </a:p>
        </p:txBody>
      </p:sp>
    </p:spTree>
    <p:extLst>
      <p:ext uri="{BB962C8B-B14F-4D97-AF65-F5344CB8AC3E}">
        <p14:creationId xmlns:p14="http://schemas.microsoft.com/office/powerpoint/2010/main" val="229260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8C83531-EA10-4491-8D70-F0414D933BEA}" type="datetime1">
              <a:rPr lang="it-IT" smtClean="0"/>
              <a:t>04/04/2019</a:t>
            </a:fld>
            <a:endParaRPr lang="it-IT"/>
          </a:p>
        </p:txBody>
      </p:sp>
      <p:sp>
        <p:nvSpPr>
          <p:cNvPr id="5" name="Segnaposto piè di pagina 4"/>
          <p:cNvSpPr>
            <a:spLocks noGrp="1"/>
          </p:cNvSpPr>
          <p:nvPr>
            <p:ph type="ftr" sz="quarter" idx="11"/>
          </p:nvPr>
        </p:nvSpPr>
        <p:spPr/>
        <p:txBody>
          <a:bodyPr/>
          <a:lstStyle/>
          <a:p>
            <a:r>
              <a:rPr lang="it-IT" smtClean="0"/>
              <a:t>Maria Lucetta Russotto    </a:t>
            </a:r>
            <a:endParaRPr lang="it-IT" dirty="0"/>
          </a:p>
        </p:txBody>
      </p:sp>
      <p:sp>
        <p:nvSpPr>
          <p:cNvPr id="6" name="Segnaposto numero diapositiva 5"/>
          <p:cNvSpPr>
            <a:spLocks noGrp="1"/>
          </p:cNvSpPr>
          <p:nvPr>
            <p:ph type="sldNum" sz="quarter" idx="12"/>
          </p:nvPr>
        </p:nvSpPr>
        <p:spPr/>
        <p:txBody>
          <a:bodyPr/>
          <a:lstStyle/>
          <a:p>
            <a:fld id="{400E14A2-A963-BA46-ABE8-D105DD2DA557}" type="slidenum">
              <a:rPr lang="it-IT" smtClean="0"/>
              <a:t>‹N›</a:t>
            </a:fld>
            <a:endParaRPr lang="it-IT"/>
          </a:p>
        </p:txBody>
      </p:sp>
    </p:spTree>
    <p:extLst>
      <p:ext uri="{BB962C8B-B14F-4D97-AF65-F5344CB8AC3E}">
        <p14:creationId xmlns:p14="http://schemas.microsoft.com/office/powerpoint/2010/main" val="3541350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047999"/>
            <a:ext cx="7543800" cy="1450976"/>
          </a:xfrm>
        </p:spPr>
        <p:txBody>
          <a:bodyPr anchor="b"/>
          <a:lstStyle>
            <a:lvl1pPr algn="ctr">
              <a:defRPr sz="3600" baseline="0">
                <a:ln>
                  <a:noFill/>
                </a:ln>
                <a:solidFill>
                  <a:schemeClr val="tx2"/>
                </a:solidFill>
              </a:defRPr>
            </a:lvl1pPr>
          </a:lstStyle>
          <a:p>
            <a:r>
              <a:rPr lang="it-IT" dirty="0" smtClean="0"/>
              <a:t>Fare clic per inserire il titolo</a:t>
            </a:r>
            <a:endParaRPr lang="en-US" dirty="0"/>
          </a:p>
        </p:txBody>
      </p:sp>
      <p:sp>
        <p:nvSpPr>
          <p:cNvPr id="3" name="Subtitle 2"/>
          <p:cNvSpPr>
            <a:spLocks noGrp="1"/>
          </p:cNvSpPr>
          <p:nvPr>
            <p:ph type="subTitle" idx="1"/>
          </p:nvPr>
        </p:nvSpPr>
        <p:spPr>
          <a:xfrm>
            <a:off x="3016131" y="4572000"/>
            <a:ext cx="3016132" cy="637338"/>
          </a:xfrm>
        </p:spPr>
        <p:txBody>
          <a:bodyPr anchor="t">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Fare clic per modificare lo stile del sottotitolo dello schema</a:t>
            </a:r>
            <a:endParaRPr lang="en-US" dirty="0"/>
          </a:p>
        </p:txBody>
      </p:sp>
      <p:sp>
        <p:nvSpPr>
          <p:cNvPr id="4" name="Date Placeholder 3"/>
          <p:cNvSpPr>
            <a:spLocks noGrp="1"/>
          </p:cNvSpPr>
          <p:nvPr>
            <p:ph type="dt" sz="half" idx="10"/>
          </p:nvPr>
        </p:nvSpPr>
        <p:spPr>
          <a:xfrm rot="16200000">
            <a:off x="7586910" y="1092657"/>
            <a:ext cx="2438399" cy="365760"/>
          </a:xfrm>
        </p:spPr>
        <p:txBody>
          <a:bodyPr/>
          <a:lstStyle/>
          <a:p>
            <a:fld id="{C1BBBB46-B2AE-417C-BCB1-120B230B299E}" type="datetime1">
              <a:rPr lang="it-IT" smtClean="0">
                <a:latin typeface="Calibri"/>
              </a:rPr>
              <a:t>04/04/2019</a:t>
            </a:fld>
            <a:endParaRPr lang="it-IT" dirty="0">
              <a:latin typeface="Calibri"/>
            </a:endParaRPr>
          </a:p>
        </p:txBody>
      </p:sp>
      <p:sp>
        <p:nvSpPr>
          <p:cNvPr id="5" name="Footer Placeholder 4"/>
          <p:cNvSpPr>
            <a:spLocks noGrp="1"/>
          </p:cNvSpPr>
          <p:nvPr>
            <p:ph type="ftr" sz="quarter" idx="11"/>
          </p:nvPr>
        </p:nvSpPr>
        <p:spPr>
          <a:xfrm rot="16200000">
            <a:off x="7622468" y="4048760"/>
            <a:ext cx="2367281" cy="365760"/>
          </a:xfrm>
        </p:spPr>
        <p:txBody>
          <a:bodyPr/>
          <a:lstStyle/>
          <a:p>
            <a:r>
              <a:rPr lang="it-IT" smtClean="0">
                <a:solidFill>
                  <a:prstClr val="white"/>
                </a:solidFill>
              </a:rPr>
              <a:t>Maria Lucetta Russotto    </a:t>
            </a:r>
            <a:endParaRPr lang="it-IT" dirty="0">
              <a:solidFill>
                <a:prstClr val="white"/>
              </a:solidFill>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
        <p:nvSpPr>
          <p:cNvPr id="8" name="Subtitle 2"/>
          <p:cNvSpPr txBox="1">
            <a:spLocks/>
          </p:cNvSpPr>
          <p:nvPr userDrawn="1"/>
        </p:nvSpPr>
        <p:spPr>
          <a:xfrm>
            <a:off x="685800" y="33618"/>
            <a:ext cx="7543799" cy="2000781"/>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buClr>
                <a:srgbClr val="073779"/>
              </a:buClr>
            </a:pPr>
            <a:r>
              <a:rPr lang="it-IT" sz="3600" b="1" dirty="0" smtClean="0">
                <a:solidFill>
                  <a:srgbClr val="073779"/>
                </a:solidFill>
                <a:latin typeface="Cambria"/>
              </a:rPr>
              <a:t>Corso di </a:t>
            </a:r>
          </a:p>
          <a:p>
            <a:pPr algn="ctr">
              <a:buClr>
                <a:srgbClr val="073779"/>
              </a:buClr>
            </a:pPr>
            <a:r>
              <a:rPr lang="it-IT" sz="3600" b="1" dirty="0" smtClean="0">
                <a:solidFill>
                  <a:srgbClr val="073779"/>
                </a:solidFill>
                <a:latin typeface="Cambria"/>
              </a:rPr>
              <a:t>Economia Aziendale</a:t>
            </a:r>
          </a:p>
          <a:p>
            <a:pPr algn="ctr">
              <a:buClr>
                <a:srgbClr val="073779"/>
              </a:buClr>
            </a:pPr>
            <a:r>
              <a:rPr lang="it-IT" sz="2800" b="1" i="1" dirty="0" smtClean="0">
                <a:solidFill>
                  <a:srgbClr val="073779"/>
                </a:solidFill>
                <a:latin typeface="Cambria"/>
              </a:rPr>
              <a:t>Scuola</a:t>
            </a:r>
            <a:r>
              <a:rPr lang="it-IT" sz="2800" b="1" i="1" baseline="0" dirty="0" smtClean="0">
                <a:solidFill>
                  <a:srgbClr val="073779"/>
                </a:solidFill>
                <a:latin typeface="Cambria"/>
              </a:rPr>
              <a:t> di Scienze della Salute Umana</a:t>
            </a:r>
            <a:endParaRPr lang="it-IT" sz="2800" b="1" i="1" dirty="0" smtClean="0">
              <a:solidFill>
                <a:srgbClr val="073779"/>
              </a:solidFill>
              <a:latin typeface="Cambria"/>
            </a:endParaRPr>
          </a:p>
          <a:p>
            <a:pPr algn="ctr">
              <a:buClr>
                <a:srgbClr val="073779"/>
              </a:buClr>
            </a:pPr>
            <a:r>
              <a:rPr lang="it-IT" sz="2200" i="1" dirty="0" smtClean="0">
                <a:solidFill>
                  <a:srgbClr val="073779"/>
                </a:solidFill>
                <a:latin typeface="Cambria"/>
              </a:rPr>
              <a:t>A.A. 2017/2018</a:t>
            </a:r>
          </a:p>
          <a:p>
            <a:pPr algn="ctr">
              <a:buClr>
                <a:srgbClr val="073779"/>
              </a:buClr>
            </a:pPr>
            <a:endParaRPr lang="it-IT" sz="2400" b="1" i="1" dirty="0" smtClean="0">
              <a:solidFill>
                <a:srgbClr val="073779"/>
              </a:solidFill>
              <a:latin typeface="Cambria"/>
            </a:endParaRPr>
          </a:p>
        </p:txBody>
      </p:sp>
    </p:spTree>
    <p:extLst>
      <p:ext uri="{BB962C8B-B14F-4D97-AF65-F5344CB8AC3E}">
        <p14:creationId xmlns:p14="http://schemas.microsoft.com/office/powerpoint/2010/main" val="3959340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121D4155-2D7E-471D-9650-D957B7DF89D1}" type="datetime1">
              <a:rPr lang="it-IT" smtClean="0">
                <a:latin typeface="Calibri"/>
              </a:rPr>
              <a:t>04/04/2019</a:t>
            </a:fld>
            <a:endParaRPr lang="it-IT">
              <a:latin typeface="Calibri"/>
            </a:endParaRPr>
          </a:p>
        </p:txBody>
      </p:sp>
      <p:sp>
        <p:nvSpPr>
          <p:cNvPr id="5" name="Footer Placeholder 4"/>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3377790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it-IT" smtClean="0"/>
              <a:t>Fare clic per modificare stile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EE27659C-4219-484D-9DB3-2B0C75071397}" type="datetime1">
              <a:rPr lang="it-IT" smtClean="0">
                <a:latin typeface="Calibri"/>
              </a:rPr>
              <a:t>04/04/2019</a:t>
            </a:fld>
            <a:endParaRPr lang="it-IT">
              <a:latin typeface="Calibri"/>
            </a:endParaRPr>
          </a:p>
        </p:txBody>
      </p:sp>
      <p:sp>
        <p:nvSpPr>
          <p:cNvPr id="5" name="Footer Placeholder 4"/>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2608210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Fare clic per modificare stile</a:t>
            </a:r>
            <a:endParaRPr lang="en-US" dirty="0"/>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22D6C033-6011-4E67-9C60-57153B57B8EB}" type="datetime1">
              <a:rPr lang="it-IT" smtClean="0">
                <a:latin typeface="Calibri"/>
              </a:rPr>
              <a:t>04/04/2019</a:t>
            </a:fld>
            <a:endParaRPr lang="it-IT">
              <a:latin typeface="Calibri"/>
            </a:endParaRPr>
          </a:p>
        </p:txBody>
      </p:sp>
      <p:sp>
        <p:nvSpPr>
          <p:cNvPr id="6" name="Footer Placeholder 5"/>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
        <p:nvSpPr>
          <p:cNvPr id="7" name="Slide Number Placeholder 6"/>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1109926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FC664224-C5C8-461F-B95F-CBC41C700C91}" type="datetime1">
              <a:rPr lang="it-IT" smtClean="0">
                <a:latin typeface="Calibri"/>
              </a:rPr>
              <a:t>04/04/2019</a:t>
            </a:fld>
            <a:endParaRPr lang="it-IT">
              <a:latin typeface="Calibri"/>
            </a:endParaRPr>
          </a:p>
        </p:txBody>
      </p:sp>
      <p:sp>
        <p:nvSpPr>
          <p:cNvPr id="8" name="Footer Placeholder 7"/>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
        <p:nvSpPr>
          <p:cNvPr id="9" name="Slide Number Placeholder 8"/>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742755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Date Placeholder 2"/>
          <p:cNvSpPr>
            <a:spLocks noGrp="1"/>
          </p:cNvSpPr>
          <p:nvPr>
            <p:ph type="dt" sz="half" idx="10"/>
          </p:nvPr>
        </p:nvSpPr>
        <p:spPr/>
        <p:txBody>
          <a:bodyPr/>
          <a:lstStyle/>
          <a:p>
            <a:fld id="{6FDC7BB0-A07C-45AD-9A0B-482B55944603}" type="datetime1">
              <a:rPr lang="it-IT" smtClean="0">
                <a:latin typeface="Calibri"/>
              </a:rPr>
              <a:t>04/04/2019</a:t>
            </a:fld>
            <a:endParaRPr lang="it-IT">
              <a:latin typeface="Calibri"/>
            </a:endParaRPr>
          </a:p>
        </p:txBody>
      </p:sp>
      <p:sp>
        <p:nvSpPr>
          <p:cNvPr id="4" name="Footer Placeholder 3"/>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
        <p:nvSpPr>
          <p:cNvPr id="5" name="Slide Number Placeholder 4"/>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3780393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B6323-5A37-4C63-9109-A378A3BDBD1D}" type="datetime1">
              <a:rPr lang="it-IT" smtClean="0">
                <a:latin typeface="Calibri"/>
              </a:rPr>
              <a:t>04/04/2019</a:t>
            </a:fld>
            <a:endParaRPr lang="it-IT">
              <a:latin typeface="Calibri"/>
            </a:endParaRPr>
          </a:p>
        </p:txBody>
      </p:sp>
      <p:sp>
        <p:nvSpPr>
          <p:cNvPr id="3" name="Footer Placeholder 2"/>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
        <p:nvSpPr>
          <p:cNvPr id="4" name="Slide Number Placeholder 3"/>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4260193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it-IT" smtClean="0"/>
              <a:t>Fare clic per modificare stile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EBF75AD7-9806-4C3C-8815-E02D04871E26}" type="datetime1">
              <a:rPr lang="it-IT" smtClean="0">
                <a:latin typeface="Calibri"/>
              </a:rPr>
              <a:t>04/04/2019</a:t>
            </a:fld>
            <a:endParaRPr lang="it-IT">
              <a:latin typeface="Calibri"/>
            </a:endParaRPr>
          </a:p>
        </p:txBody>
      </p:sp>
      <p:sp>
        <p:nvSpPr>
          <p:cNvPr id="6" name="Footer Placeholder 5"/>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
        <p:nvSpPr>
          <p:cNvPr id="7" name="Slide Number Placeholder 6"/>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
        <p:nvSpPr>
          <p:cNvPr id="9" name="Content Placeholder 8"/>
          <p:cNvSpPr>
            <a:spLocks noGrp="1"/>
          </p:cNvSpPr>
          <p:nvPr>
            <p:ph sz="quarter" idx="13"/>
          </p:nvPr>
        </p:nvSpPr>
        <p:spPr>
          <a:xfrm>
            <a:off x="304800" y="381000"/>
            <a:ext cx="7772400" cy="494284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1796218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A31E3FC-9016-4EDB-9F5A-4AE78BA557CB}" type="datetime1">
              <a:rPr lang="it-IT" smtClean="0"/>
              <a:t>04/04/2019</a:t>
            </a:fld>
            <a:endParaRPr lang="it-IT"/>
          </a:p>
        </p:txBody>
      </p:sp>
      <p:sp>
        <p:nvSpPr>
          <p:cNvPr id="5" name="Segnaposto piè di pagina 4"/>
          <p:cNvSpPr>
            <a:spLocks noGrp="1"/>
          </p:cNvSpPr>
          <p:nvPr>
            <p:ph type="ftr" sz="quarter" idx="11"/>
          </p:nvPr>
        </p:nvSpPr>
        <p:spPr/>
        <p:txBody>
          <a:bodyPr/>
          <a:lstStyle/>
          <a:p>
            <a:r>
              <a:rPr lang="it-IT" smtClean="0"/>
              <a:t>Maria Lucetta Russotto    </a:t>
            </a:r>
            <a:endParaRPr lang="it-IT" dirty="0"/>
          </a:p>
        </p:txBody>
      </p:sp>
      <p:sp>
        <p:nvSpPr>
          <p:cNvPr id="6" name="Segnaposto numero diapositiva 5"/>
          <p:cNvSpPr>
            <a:spLocks noGrp="1"/>
          </p:cNvSpPr>
          <p:nvPr>
            <p:ph type="sldNum" sz="quarter" idx="12"/>
          </p:nvPr>
        </p:nvSpPr>
        <p:spPr/>
        <p:txBody>
          <a:bodyPr/>
          <a:lstStyle/>
          <a:p>
            <a:fld id="{400E14A2-A963-BA46-ABE8-D105DD2DA557}" type="slidenum">
              <a:rPr lang="it-IT" smtClean="0"/>
              <a:t>‹N›</a:t>
            </a:fld>
            <a:endParaRPr lang="it-IT"/>
          </a:p>
        </p:txBody>
      </p:sp>
    </p:spTree>
    <p:extLst>
      <p:ext uri="{BB962C8B-B14F-4D97-AF65-F5344CB8AC3E}">
        <p14:creationId xmlns:p14="http://schemas.microsoft.com/office/powerpoint/2010/main" val="843007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it-IT" smtClean="0"/>
              <a:t>Fare clic per modificare stile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8" name="Date Placeholder 7"/>
          <p:cNvSpPr>
            <a:spLocks noGrp="1"/>
          </p:cNvSpPr>
          <p:nvPr>
            <p:ph type="dt" sz="half" idx="10"/>
          </p:nvPr>
        </p:nvSpPr>
        <p:spPr/>
        <p:txBody>
          <a:bodyPr/>
          <a:lstStyle/>
          <a:p>
            <a:fld id="{ADB07FB2-004D-49A0-B948-E9E8E10BB202}" type="datetime1">
              <a:rPr lang="it-IT" smtClean="0">
                <a:latin typeface="Calibri"/>
              </a:rPr>
              <a:t>04/04/2019</a:t>
            </a:fld>
            <a:endParaRPr lang="it-IT">
              <a:latin typeface="Calibri"/>
            </a:endParaRPr>
          </a:p>
        </p:txBody>
      </p:sp>
      <p:sp>
        <p:nvSpPr>
          <p:cNvPr id="9" name="Slide Number Placeholder 8"/>
          <p:cNvSpPr>
            <a:spLocks noGrp="1"/>
          </p:cNvSpPr>
          <p:nvPr>
            <p:ph type="sldNum" sz="quarter" idx="11"/>
          </p:nvPr>
        </p:nvSpPr>
        <p:spPr/>
        <p:txBody>
          <a:bodyPr/>
          <a:lstStyle/>
          <a:p>
            <a:fld id="{6F7AA945-76CB-D84C-9264-6FE1FA9D39BC}" type="slidenum">
              <a:rPr lang="it-IT" smtClean="0">
                <a:latin typeface="Calibri"/>
              </a:rPr>
              <a:pPr/>
              <a:t>‹N›</a:t>
            </a:fld>
            <a:endParaRPr lang="it-IT">
              <a:latin typeface="Calibri"/>
            </a:endParaRPr>
          </a:p>
        </p:txBody>
      </p:sp>
      <p:sp>
        <p:nvSpPr>
          <p:cNvPr id="10" name="Footer Placeholder 9"/>
          <p:cNvSpPr>
            <a:spLocks noGrp="1"/>
          </p:cNvSpPr>
          <p:nvPr>
            <p:ph type="ftr" sz="quarter" idx="12"/>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Tree>
    <p:extLst>
      <p:ext uri="{BB962C8B-B14F-4D97-AF65-F5344CB8AC3E}">
        <p14:creationId xmlns:p14="http://schemas.microsoft.com/office/powerpoint/2010/main" val="1804802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E3F62542-70B9-4D46-9702-C77A534B0C7B}" type="datetime1">
              <a:rPr lang="it-IT" smtClean="0">
                <a:latin typeface="Calibri"/>
              </a:rPr>
              <a:t>04/04/2019</a:t>
            </a:fld>
            <a:endParaRPr lang="it-IT">
              <a:latin typeface="Calibri"/>
            </a:endParaRPr>
          </a:p>
        </p:txBody>
      </p:sp>
      <p:sp>
        <p:nvSpPr>
          <p:cNvPr id="5" name="Footer Placeholder 4"/>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2607786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it-IT" smtClean="0"/>
              <a:t>Fare clic per modificare stile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AFEAD57E-A921-4190-A22C-7B19B615B6CB}" type="datetime1">
              <a:rPr lang="it-IT" smtClean="0">
                <a:latin typeface="Calibri"/>
              </a:rPr>
              <a:t>04/04/2019</a:t>
            </a:fld>
            <a:endParaRPr lang="it-IT">
              <a:latin typeface="Calibri"/>
            </a:endParaRPr>
          </a:p>
        </p:txBody>
      </p:sp>
      <p:sp>
        <p:nvSpPr>
          <p:cNvPr id="5" name="Footer Placeholder 4"/>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1671494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5" name="Shape 5"/>
          <p:cNvSpPr>
            <a:spLocks noGrp="1"/>
          </p:cNvSpPr>
          <p:nvPr>
            <p:ph type="sldNum" sz="quarter" idx="2"/>
          </p:nvPr>
        </p:nvSpPr>
        <p:spPr>
          <a:prstGeom prst="rect">
            <a:avLst/>
          </a:prstGeom>
        </p:spPr>
        <p:txBody>
          <a:bodyPr/>
          <a:lstStyle/>
          <a:p>
            <a:pPr lvl="0"/>
            <a:fld id="{86CB4B4D-7CA3-9044-876B-883B54F8677D}" type="slidenum">
              <a:t>‹N›</a:t>
            </a:fld>
            <a:endParaRPr/>
          </a:p>
        </p:txBody>
      </p:sp>
    </p:spTree>
    <p:extLst>
      <p:ext uri="{BB962C8B-B14F-4D97-AF65-F5344CB8AC3E}">
        <p14:creationId xmlns:p14="http://schemas.microsoft.com/office/powerpoint/2010/main" val="307622219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E1689A37-A7C9-4546-A3C0-261A0CF8AA45}" type="datetime1">
              <a:rPr lang="it-IT" smtClean="0"/>
              <a:t>04/04/2019</a:t>
            </a:fld>
            <a:endParaRPr lang="it-IT"/>
          </a:p>
        </p:txBody>
      </p:sp>
      <p:sp>
        <p:nvSpPr>
          <p:cNvPr id="5" name="Segnaposto piè di pagina 4"/>
          <p:cNvSpPr>
            <a:spLocks noGrp="1"/>
          </p:cNvSpPr>
          <p:nvPr>
            <p:ph type="ftr" sz="quarter" idx="11"/>
          </p:nvPr>
        </p:nvSpPr>
        <p:spPr/>
        <p:txBody>
          <a:bodyPr/>
          <a:lstStyle/>
          <a:p>
            <a:r>
              <a:rPr lang="it-IT" smtClean="0"/>
              <a:t>Maria Lucetta Russotto    </a:t>
            </a:r>
            <a:endParaRPr lang="it-IT" dirty="0"/>
          </a:p>
        </p:txBody>
      </p:sp>
      <p:sp>
        <p:nvSpPr>
          <p:cNvPr id="6" name="Segnaposto numero diapositiva 5"/>
          <p:cNvSpPr>
            <a:spLocks noGrp="1"/>
          </p:cNvSpPr>
          <p:nvPr>
            <p:ph type="sldNum" sz="quarter" idx="12"/>
          </p:nvPr>
        </p:nvSpPr>
        <p:spPr/>
        <p:txBody>
          <a:bodyPr/>
          <a:lstStyle/>
          <a:p>
            <a:fld id="{400E14A2-A963-BA46-ABE8-D105DD2DA557}" type="slidenum">
              <a:rPr lang="it-IT" smtClean="0"/>
              <a:t>‹N›</a:t>
            </a:fld>
            <a:endParaRPr lang="it-IT"/>
          </a:p>
        </p:txBody>
      </p:sp>
    </p:spTree>
    <p:extLst>
      <p:ext uri="{BB962C8B-B14F-4D97-AF65-F5344CB8AC3E}">
        <p14:creationId xmlns:p14="http://schemas.microsoft.com/office/powerpoint/2010/main" val="281753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E7B082A-3D7F-4F87-8A9D-395337424D6E}" type="datetime1">
              <a:rPr lang="it-IT" smtClean="0"/>
              <a:t>04/04/2019</a:t>
            </a:fld>
            <a:endParaRPr lang="it-IT"/>
          </a:p>
        </p:txBody>
      </p:sp>
      <p:sp>
        <p:nvSpPr>
          <p:cNvPr id="6" name="Segnaposto piè di pagina 5"/>
          <p:cNvSpPr>
            <a:spLocks noGrp="1"/>
          </p:cNvSpPr>
          <p:nvPr>
            <p:ph type="ftr" sz="quarter" idx="11"/>
          </p:nvPr>
        </p:nvSpPr>
        <p:spPr/>
        <p:txBody>
          <a:bodyPr/>
          <a:lstStyle/>
          <a:p>
            <a:r>
              <a:rPr lang="it-IT" smtClean="0"/>
              <a:t>Maria Lucetta Russotto    </a:t>
            </a:r>
            <a:endParaRPr lang="it-IT" dirty="0"/>
          </a:p>
        </p:txBody>
      </p:sp>
      <p:sp>
        <p:nvSpPr>
          <p:cNvPr id="7" name="Segnaposto numero diapositiva 6"/>
          <p:cNvSpPr>
            <a:spLocks noGrp="1"/>
          </p:cNvSpPr>
          <p:nvPr>
            <p:ph type="sldNum" sz="quarter" idx="12"/>
          </p:nvPr>
        </p:nvSpPr>
        <p:spPr/>
        <p:txBody>
          <a:bodyPr/>
          <a:lstStyle/>
          <a:p>
            <a:fld id="{400E14A2-A963-BA46-ABE8-D105DD2DA557}" type="slidenum">
              <a:rPr lang="it-IT" smtClean="0"/>
              <a:t>‹N›</a:t>
            </a:fld>
            <a:endParaRPr lang="it-IT"/>
          </a:p>
        </p:txBody>
      </p:sp>
    </p:spTree>
    <p:extLst>
      <p:ext uri="{BB962C8B-B14F-4D97-AF65-F5344CB8AC3E}">
        <p14:creationId xmlns:p14="http://schemas.microsoft.com/office/powerpoint/2010/main" val="1577367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146E9C3-8B66-4BD5-A61F-34D03F68CEBA}" type="datetime1">
              <a:rPr lang="it-IT" smtClean="0"/>
              <a:t>04/04/2019</a:t>
            </a:fld>
            <a:endParaRPr lang="it-IT"/>
          </a:p>
        </p:txBody>
      </p:sp>
      <p:sp>
        <p:nvSpPr>
          <p:cNvPr id="8" name="Segnaposto piè di pagina 7"/>
          <p:cNvSpPr>
            <a:spLocks noGrp="1"/>
          </p:cNvSpPr>
          <p:nvPr>
            <p:ph type="ftr" sz="quarter" idx="11"/>
          </p:nvPr>
        </p:nvSpPr>
        <p:spPr/>
        <p:txBody>
          <a:bodyPr/>
          <a:lstStyle/>
          <a:p>
            <a:r>
              <a:rPr lang="it-IT" smtClean="0"/>
              <a:t>Maria Lucetta Russotto    </a:t>
            </a:r>
            <a:endParaRPr lang="it-IT" dirty="0"/>
          </a:p>
        </p:txBody>
      </p:sp>
      <p:sp>
        <p:nvSpPr>
          <p:cNvPr id="9" name="Segnaposto numero diapositiva 8"/>
          <p:cNvSpPr>
            <a:spLocks noGrp="1"/>
          </p:cNvSpPr>
          <p:nvPr>
            <p:ph type="sldNum" sz="quarter" idx="12"/>
          </p:nvPr>
        </p:nvSpPr>
        <p:spPr/>
        <p:txBody>
          <a:bodyPr/>
          <a:lstStyle/>
          <a:p>
            <a:fld id="{400E14A2-A963-BA46-ABE8-D105DD2DA557}" type="slidenum">
              <a:rPr lang="it-IT" smtClean="0"/>
              <a:t>‹N›</a:t>
            </a:fld>
            <a:endParaRPr lang="it-IT"/>
          </a:p>
        </p:txBody>
      </p:sp>
    </p:spTree>
    <p:extLst>
      <p:ext uri="{BB962C8B-B14F-4D97-AF65-F5344CB8AC3E}">
        <p14:creationId xmlns:p14="http://schemas.microsoft.com/office/powerpoint/2010/main" val="1593273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90FEB397-074E-49FB-966D-761C4F9064C8}" type="datetime1">
              <a:rPr lang="it-IT" smtClean="0"/>
              <a:t>04/04/2019</a:t>
            </a:fld>
            <a:endParaRPr lang="it-IT"/>
          </a:p>
        </p:txBody>
      </p:sp>
      <p:sp>
        <p:nvSpPr>
          <p:cNvPr id="4" name="Segnaposto piè di pagina 3"/>
          <p:cNvSpPr>
            <a:spLocks noGrp="1"/>
          </p:cNvSpPr>
          <p:nvPr>
            <p:ph type="ftr" sz="quarter" idx="11"/>
          </p:nvPr>
        </p:nvSpPr>
        <p:spPr/>
        <p:txBody>
          <a:bodyPr/>
          <a:lstStyle/>
          <a:p>
            <a:r>
              <a:rPr lang="it-IT" smtClean="0"/>
              <a:t>Maria Lucetta Russotto    </a:t>
            </a:r>
            <a:endParaRPr lang="it-IT" dirty="0"/>
          </a:p>
        </p:txBody>
      </p:sp>
      <p:sp>
        <p:nvSpPr>
          <p:cNvPr id="5" name="Segnaposto numero diapositiva 4"/>
          <p:cNvSpPr>
            <a:spLocks noGrp="1"/>
          </p:cNvSpPr>
          <p:nvPr>
            <p:ph type="sldNum" sz="quarter" idx="12"/>
          </p:nvPr>
        </p:nvSpPr>
        <p:spPr/>
        <p:txBody>
          <a:bodyPr/>
          <a:lstStyle/>
          <a:p>
            <a:fld id="{400E14A2-A963-BA46-ABE8-D105DD2DA557}" type="slidenum">
              <a:rPr lang="it-IT" smtClean="0"/>
              <a:t>‹N›</a:t>
            </a:fld>
            <a:endParaRPr lang="it-IT"/>
          </a:p>
        </p:txBody>
      </p:sp>
    </p:spTree>
    <p:extLst>
      <p:ext uri="{BB962C8B-B14F-4D97-AF65-F5344CB8AC3E}">
        <p14:creationId xmlns:p14="http://schemas.microsoft.com/office/powerpoint/2010/main" val="787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9065171-EEC5-4575-A62F-7AD86996F2F1}" type="datetime1">
              <a:rPr lang="it-IT" smtClean="0"/>
              <a:t>04/04/2019</a:t>
            </a:fld>
            <a:endParaRPr lang="it-IT"/>
          </a:p>
        </p:txBody>
      </p:sp>
      <p:sp>
        <p:nvSpPr>
          <p:cNvPr id="3" name="Segnaposto piè di pagina 2"/>
          <p:cNvSpPr>
            <a:spLocks noGrp="1"/>
          </p:cNvSpPr>
          <p:nvPr>
            <p:ph type="ftr" sz="quarter" idx="11"/>
          </p:nvPr>
        </p:nvSpPr>
        <p:spPr/>
        <p:txBody>
          <a:bodyPr/>
          <a:lstStyle/>
          <a:p>
            <a:r>
              <a:rPr lang="it-IT" smtClean="0"/>
              <a:t>Maria Lucetta Russotto    </a:t>
            </a:r>
            <a:endParaRPr lang="it-IT" dirty="0"/>
          </a:p>
        </p:txBody>
      </p:sp>
      <p:sp>
        <p:nvSpPr>
          <p:cNvPr id="4" name="Segnaposto numero diapositiva 3"/>
          <p:cNvSpPr>
            <a:spLocks noGrp="1"/>
          </p:cNvSpPr>
          <p:nvPr>
            <p:ph type="sldNum" sz="quarter" idx="12"/>
          </p:nvPr>
        </p:nvSpPr>
        <p:spPr/>
        <p:txBody>
          <a:bodyPr/>
          <a:lstStyle/>
          <a:p>
            <a:fld id="{400E14A2-A963-BA46-ABE8-D105DD2DA557}" type="slidenum">
              <a:rPr lang="it-IT" smtClean="0"/>
              <a:t>‹N›</a:t>
            </a:fld>
            <a:endParaRPr lang="it-IT"/>
          </a:p>
        </p:txBody>
      </p:sp>
    </p:spTree>
    <p:extLst>
      <p:ext uri="{BB962C8B-B14F-4D97-AF65-F5344CB8AC3E}">
        <p14:creationId xmlns:p14="http://schemas.microsoft.com/office/powerpoint/2010/main" val="728006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B2ED5985-F525-4EDF-9D24-F68270CDC81D}" type="datetime1">
              <a:rPr lang="it-IT" smtClean="0"/>
              <a:t>04/04/2019</a:t>
            </a:fld>
            <a:endParaRPr lang="it-IT"/>
          </a:p>
        </p:txBody>
      </p:sp>
      <p:sp>
        <p:nvSpPr>
          <p:cNvPr id="6" name="Segnaposto piè di pagina 5"/>
          <p:cNvSpPr>
            <a:spLocks noGrp="1"/>
          </p:cNvSpPr>
          <p:nvPr>
            <p:ph type="ftr" sz="quarter" idx="11"/>
          </p:nvPr>
        </p:nvSpPr>
        <p:spPr/>
        <p:txBody>
          <a:bodyPr/>
          <a:lstStyle/>
          <a:p>
            <a:r>
              <a:rPr lang="it-IT" smtClean="0"/>
              <a:t>Maria Lucetta Russotto    </a:t>
            </a:r>
            <a:endParaRPr lang="it-IT" dirty="0"/>
          </a:p>
        </p:txBody>
      </p:sp>
      <p:sp>
        <p:nvSpPr>
          <p:cNvPr id="7" name="Segnaposto numero diapositiva 6"/>
          <p:cNvSpPr>
            <a:spLocks noGrp="1"/>
          </p:cNvSpPr>
          <p:nvPr>
            <p:ph type="sldNum" sz="quarter" idx="12"/>
          </p:nvPr>
        </p:nvSpPr>
        <p:spPr/>
        <p:txBody>
          <a:bodyPr/>
          <a:lstStyle/>
          <a:p>
            <a:fld id="{400E14A2-A963-BA46-ABE8-D105DD2DA557}" type="slidenum">
              <a:rPr lang="it-IT" smtClean="0"/>
              <a:t>‹N›</a:t>
            </a:fld>
            <a:endParaRPr lang="it-IT"/>
          </a:p>
        </p:txBody>
      </p:sp>
    </p:spTree>
    <p:extLst>
      <p:ext uri="{BB962C8B-B14F-4D97-AF65-F5344CB8AC3E}">
        <p14:creationId xmlns:p14="http://schemas.microsoft.com/office/powerpoint/2010/main" val="3874472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102A7EEB-99BF-4CE8-ACBB-7CCB7E480D98}" type="datetime1">
              <a:rPr lang="it-IT" smtClean="0"/>
              <a:t>04/04/2019</a:t>
            </a:fld>
            <a:endParaRPr lang="it-IT"/>
          </a:p>
        </p:txBody>
      </p:sp>
      <p:sp>
        <p:nvSpPr>
          <p:cNvPr id="6" name="Segnaposto piè di pagina 5"/>
          <p:cNvSpPr>
            <a:spLocks noGrp="1"/>
          </p:cNvSpPr>
          <p:nvPr>
            <p:ph type="ftr" sz="quarter" idx="11"/>
          </p:nvPr>
        </p:nvSpPr>
        <p:spPr/>
        <p:txBody>
          <a:bodyPr/>
          <a:lstStyle/>
          <a:p>
            <a:r>
              <a:rPr lang="it-IT" smtClean="0"/>
              <a:t>Maria Lucetta Russotto    </a:t>
            </a:r>
            <a:endParaRPr lang="it-IT" dirty="0"/>
          </a:p>
        </p:txBody>
      </p:sp>
      <p:sp>
        <p:nvSpPr>
          <p:cNvPr id="7" name="Segnaposto numero diapositiva 6"/>
          <p:cNvSpPr>
            <a:spLocks noGrp="1"/>
          </p:cNvSpPr>
          <p:nvPr>
            <p:ph type="sldNum" sz="quarter" idx="12"/>
          </p:nvPr>
        </p:nvSpPr>
        <p:spPr/>
        <p:txBody>
          <a:bodyPr/>
          <a:lstStyle/>
          <a:p>
            <a:fld id="{400E14A2-A963-BA46-ABE8-D105DD2DA557}" type="slidenum">
              <a:rPr lang="it-IT" smtClean="0"/>
              <a:t>‹N›</a:t>
            </a:fld>
            <a:endParaRPr lang="it-IT"/>
          </a:p>
        </p:txBody>
      </p:sp>
    </p:spTree>
    <p:extLst>
      <p:ext uri="{BB962C8B-B14F-4D97-AF65-F5344CB8AC3E}">
        <p14:creationId xmlns:p14="http://schemas.microsoft.com/office/powerpoint/2010/main" val="3835268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71D9B-935C-462B-843C-3DA8F5390590}" type="datetime1">
              <a:rPr lang="it-IT" smtClean="0"/>
              <a:t>04/04/2019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Maria Lucetta Russotto    </a:t>
            </a:r>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E14A2-A963-BA46-ABE8-D105DD2DA557}" type="slidenum">
              <a:rPr lang="it-IT" smtClean="0"/>
              <a:t>‹N›</a:t>
            </a:fld>
            <a:endParaRPr lang="it-IT"/>
          </a:p>
        </p:txBody>
      </p:sp>
    </p:spTree>
    <p:extLst>
      <p:ext uri="{BB962C8B-B14F-4D97-AF65-F5344CB8AC3E}">
        <p14:creationId xmlns:p14="http://schemas.microsoft.com/office/powerpoint/2010/main" val="3830055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it-IT" dirty="0" smtClean="0"/>
              <a:t>Fare clic per modificare stile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7" name="Rectangle 6"/>
          <p:cNvSpPr/>
          <p:nvPr/>
        </p:nvSpPr>
        <p:spPr>
          <a:xfrm>
            <a:off x="8465731" y="672805"/>
            <a:ext cx="685800" cy="61851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F7AA945-76CB-D84C-9264-6FE1FA9D39BC}" type="slidenum">
              <a:rPr lang="it-IT" smtClean="0">
                <a:latin typeface="Calibri"/>
              </a:rPr>
              <a:pPr/>
              <a:t>‹N›</a:t>
            </a:fld>
            <a:endParaRPr lang="it-IT">
              <a:latin typeface="Calibri"/>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ctr">
              <a:defRPr sz="1200">
                <a:solidFill>
                  <a:schemeClr val="bg1"/>
                </a:solidFill>
              </a:defRPr>
            </a:lvl1pPr>
          </a:lstStyle>
          <a:p>
            <a:r>
              <a:rPr lang="it-IT" smtClean="0">
                <a:solidFill>
                  <a:prstClr val="white"/>
                </a:solidFill>
              </a:rPr>
              <a:t>Maria Lucetta Russotto    </a:t>
            </a:r>
            <a:endParaRPr lang="it-IT" dirty="0">
              <a:solidFill>
                <a:prstClr val="white"/>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ctr">
              <a:defRPr sz="1200">
                <a:solidFill>
                  <a:srgbClr val="FFFFFF"/>
                </a:solidFill>
              </a:defRPr>
            </a:lvl1pPr>
          </a:lstStyle>
          <a:p>
            <a:fld id="{2BC7E6E6-1EA3-4389-92AB-42AB5508BF86}" type="datetime1">
              <a:rPr lang="it-IT" smtClean="0"/>
              <a:t>04/04/2019</a:t>
            </a:fld>
            <a:endParaRPr lang="it-IT" dirty="0"/>
          </a:p>
        </p:txBody>
      </p:sp>
      <p:pic>
        <p:nvPicPr>
          <p:cNvPr id="10" name="Immagine 9" descr="DISEI.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87463" y="9467"/>
            <a:ext cx="1356537" cy="663337"/>
          </a:xfrm>
          <a:prstGeom prst="rect">
            <a:avLst/>
          </a:prstGeom>
        </p:spPr>
      </p:pic>
    </p:spTree>
    <p:extLst>
      <p:ext uri="{BB962C8B-B14F-4D97-AF65-F5344CB8AC3E}">
        <p14:creationId xmlns:p14="http://schemas.microsoft.com/office/powerpoint/2010/main" val="2965649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sldNum="0" hdr="0" dt="0"/>
  <p:txStyles>
    <p:titleStyle>
      <a:lvl1pPr algn="l" defTabSz="914400" rtl="0" eaLnBrk="1" latinLnBrk="0" hangingPunct="1">
        <a:spcBef>
          <a:spcPct val="0"/>
        </a:spcBef>
        <a:buNone/>
        <a:defRPr sz="3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sz="3600" spc="-100" dirty="0">
                <a:solidFill>
                  <a:srgbClr val="1782BF"/>
                </a:solidFill>
                <a:latin typeface="Cambria"/>
                <a:ea typeface="+mj-ea"/>
                <a:cs typeface="+mj-cs"/>
              </a:rPr>
              <a:t>Le leve dell’equilibrio economico e i costi secondo la </a:t>
            </a:r>
            <a:r>
              <a:rPr lang="it-IT" sz="3600" spc="-100" dirty="0" smtClean="0">
                <a:solidFill>
                  <a:srgbClr val="1782BF"/>
                </a:solidFill>
                <a:latin typeface="Cambria"/>
                <a:ea typeface="+mj-ea"/>
                <a:cs typeface="+mj-cs"/>
              </a:rPr>
              <a:t>variabilità</a:t>
            </a:r>
          </a:p>
          <a:p>
            <a:r>
              <a:rPr lang="it-IT" dirty="0"/>
              <a:t>Giunta, Cap. 9, da § 9.1 a § 9.4.2</a:t>
            </a:r>
          </a:p>
          <a:p>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Tree>
    <p:extLst>
      <p:ext uri="{BB962C8B-B14F-4D97-AF65-F5344CB8AC3E}">
        <p14:creationId xmlns:p14="http://schemas.microsoft.com/office/powerpoint/2010/main" val="821260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Shape 549"/>
          <p:cNvSpPr/>
          <p:nvPr/>
        </p:nvSpPr>
        <p:spPr>
          <a:xfrm flipH="1" flipV="1">
            <a:off x="1872865" y="1935382"/>
            <a:ext cx="30164" cy="3557589"/>
          </a:xfrm>
          <a:prstGeom prst="line">
            <a:avLst/>
          </a:prstGeom>
          <a:ln w="38100">
            <a:solidFill/>
            <a:miter/>
            <a:tailEnd type="triangle"/>
          </a:ln>
        </p:spPr>
        <p:txBody>
          <a:bodyPr lIns="0" tIns="0" rIns="0" bIns="0"/>
          <a:lstStyle/>
          <a:p>
            <a:pPr lvl="0" algn="l" defTabSz="457200">
              <a:defRPr sz="1200">
                <a:latin typeface="+mn-lt"/>
                <a:ea typeface="+mn-ea"/>
                <a:cs typeface="+mn-cs"/>
                <a:sym typeface="Helvetica"/>
              </a:defRPr>
            </a:pPr>
            <a:endParaRPr/>
          </a:p>
        </p:txBody>
      </p:sp>
      <p:sp>
        <p:nvSpPr>
          <p:cNvPr id="550" name="Shape 550"/>
          <p:cNvSpPr/>
          <p:nvPr/>
        </p:nvSpPr>
        <p:spPr>
          <a:xfrm>
            <a:off x="1522028" y="5111970"/>
            <a:ext cx="5257800" cy="0"/>
          </a:xfrm>
          <a:prstGeom prst="line">
            <a:avLst/>
          </a:prstGeom>
          <a:ln w="38100">
            <a:solidFill/>
            <a:miter/>
            <a:tailEnd type="triangle"/>
          </a:ln>
        </p:spPr>
        <p:txBody>
          <a:bodyPr lIns="0" tIns="0" rIns="0" bIns="0"/>
          <a:lstStyle/>
          <a:p>
            <a:pPr lvl="0" algn="l" defTabSz="457200">
              <a:defRPr sz="1200">
                <a:latin typeface="+mn-lt"/>
                <a:ea typeface="+mn-ea"/>
                <a:cs typeface="+mn-cs"/>
                <a:sym typeface="Helvetica"/>
              </a:defRPr>
            </a:pPr>
            <a:endParaRPr/>
          </a:p>
        </p:txBody>
      </p:sp>
      <p:sp>
        <p:nvSpPr>
          <p:cNvPr id="551" name="Shape 551"/>
          <p:cNvSpPr/>
          <p:nvPr/>
        </p:nvSpPr>
        <p:spPr>
          <a:xfrm>
            <a:off x="5733714" y="5354471"/>
            <a:ext cx="1830992" cy="276999"/>
          </a:xfrm>
          <a:prstGeom prst="rect">
            <a:avLst/>
          </a:prstGeom>
          <a:noFill/>
          <a:ln w="12700">
            <a:miter lim="400000"/>
          </a:ln>
          <a:effectLst/>
          <a:extLst>
            <a:ext uri="{C572A759-6A51-4108-AA02-DFA0A04FC94B}">
              <ma14:wrappingTextBoxFlag xmlns:ma14="http://schemas.microsoft.com/office/mac/drawingml/2011/main" xmlns="" val="1"/>
            </a:ext>
          </a:extLst>
        </p:spPr>
        <p:txBody>
          <a:bodyPr wrap="none" lIns="0" tIns="0" rIns="0" bIns="0">
            <a:spAutoFit/>
          </a:bodyPr>
          <a:lstStyle>
            <a:lvl1pPr algn="l" defTabSz="457200">
              <a:defRPr sz="1800" b="1">
                <a:solidFill>
                  <a:srgbClr val="000066"/>
                </a:solidFill>
              </a:defRPr>
            </a:lvl1pPr>
          </a:lstStyle>
          <a:p>
            <a:pPr lvl="0">
              <a:defRPr b="0">
                <a:solidFill>
                  <a:srgbClr val="000000"/>
                </a:solidFill>
              </a:defRPr>
            </a:pPr>
            <a:r>
              <a:rPr lang="it-IT" b="0" dirty="0" smtClean="0">
                <a:solidFill>
                  <a:srgbClr val="000066"/>
                </a:solidFill>
              </a:rPr>
              <a:t>Vo</a:t>
            </a:r>
            <a:r>
              <a:rPr b="0" dirty="0" smtClean="0">
                <a:solidFill>
                  <a:srgbClr val="000066"/>
                </a:solidFill>
              </a:rPr>
              <a:t>lume </a:t>
            </a:r>
            <a:r>
              <a:rPr b="0" dirty="0">
                <a:solidFill>
                  <a:srgbClr val="000066"/>
                </a:solidFill>
              </a:rPr>
              <a:t>di produzione</a:t>
            </a:r>
          </a:p>
        </p:txBody>
      </p:sp>
      <p:sp>
        <p:nvSpPr>
          <p:cNvPr id="552" name="Shape 552"/>
          <p:cNvSpPr/>
          <p:nvPr/>
        </p:nvSpPr>
        <p:spPr>
          <a:xfrm>
            <a:off x="1042398" y="1796882"/>
            <a:ext cx="494464" cy="276999"/>
          </a:xfrm>
          <a:prstGeom prst="rect">
            <a:avLst/>
          </a:prstGeom>
          <a:noFill/>
          <a:ln w="12700">
            <a:miter lim="400000"/>
          </a:ln>
          <a:effectLst/>
          <a:extLst>
            <a:ext uri="{C572A759-6A51-4108-AA02-DFA0A04FC94B}">
              <ma14:wrappingTextBoxFlag xmlns:ma14="http://schemas.microsoft.com/office/mac/drawingml/2011/main" xmlns="" val="1"/>
            </a:ext>
          </a:extLst>
        </p:spPr>
        <p:txBody>
          <a:bodyPr wrap="none" lIns="0" tIns="0" rIns="0" bIns="0">
            <a:spAutoFit/>
          </a:bodyPr>
          <a:lstStyle>
            <a:lvl1pPr algn="l" defTabSz="457200">
              <a:defRPr sz="1800" b="1">
                <a:solidFill>
                  <a:srgbClr val="000066"/>
                </a:solidFill>
              </a:defRPr>
            </a:lvl1pPr>
          </a:lstStyle>
          <a:p>
            <a:pPr lvl="0">
              <a:defRPr b="0">
                <a:solidFill>
                  <a:srgbClr val="000000"/>
                </a:solidFill>
              </a:defRPr>
            </a:pPr>
            <a:r>
              <a:rPr lang="it-IT" b="0" dirty="0" smtClean="0">
                <a:solidFill>
                  <a:srgbClr val="000066"/>
                </a:solidFill>
              </a:rPr>
              <a:t>Co</a:t>
            </a:r>
            <a:r>
              <a:rPr b="0" dirty="0" smtClean="0">
                <a:solidFill>
                  <a:srgbClr val="000066"/>
                </a:solidFill>
              </a:rPr>
              <a:t>sto</a:t>
            </a:r>
            <a:endParaRPr b="0" dirty="0">
              <a:solidFill>
                <a:srgbClr val="000066"/>
              </a:solidFill>
            </a:endParaRPr>
          </a:p>
        </p:txBody>
      </p:sp>
      <p:grpSp>
        <p:nvGrpSpPr>
          <p:cNvPr id="555" name="Group 555"/>
          <p:cNvGrpSpPr/>
          <p:nvPr/>
        </p:nvGrpSpPr>
        <p:grpSpPr>
          <a:xfrm>
            <a:off x="539750" y="5300662"/>
            <a:ext cx="3361269" cy="1127126"/>
            <a:chOff x="0" y="0"/>
            <a:chExt cx="3361268" cy="1127125"/>
          </a:xfrm>
        </p:grpSpPr>
        <p:sp>
          <p:nvSpPr>
            <p:cNvPr id="553" name="Shape 553"/>
            <p:cNvSpPr/>
            <p:nvPr/>
          </p:nvSpPr>
          <p:spPr>
            <a:xfrm>
              <a:off x="673100" y="649287"/>
              <a:ext cx="2688169" cy="3581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defTabSz="457200">
                <a:defRPr sz="1800" i="1">
                  <a:solidFill>
                    <a:srgbClr val="000066"/>
                  </a:solidFill>
                </a:defRPr>
              </a:lvl1pPr>
            </a:lstStyle>
            <a:p>
              <a:pPr lvl="0">
                <a:defRPr i="0">
                  <a:solidFill>
                    <a:srgbClr val="000000"/>
                  </a:solidFill>
                </a:defRPr>
              </a:pPr>
              <a:r>
                <a:rPr i="1">
                  <a:solidFill>
                    <a:srgbClr val="000066"/>
                  </a:solidFill>
                </a:rPr>
                <a:t>  costo della MOD straordinaria</a:t>
              </a:r>
            </a:p>
          </p:txBody>
        </p:sp>
        <p:pic>
          <p:nvPicPr>
            <p:cNvPr id="554" name="LAMPADIN.pdf" descr="LAMPADIN"/>
            <p:cNvPicPr/>
            <p:nvPr/>
          </p:nvPicPr>
          <p:blipFill>
            <a:blip r:embed="rId3">
              <a:extLst/>
            </a:blip>
            <a:stretch>
              <a:fillRect/>
            </a:stretch>
          </p:blipFill>
          <p:spPr>
            <a:xfrm>
              <a:off x="0" y="0"/>
              <a:ext cx="1030288" cy="1127125"/>
            </a:xfrm>
            <a:prstGeom prst="rect">
              <a:avLst/>
            </a:prstGeom>
            <a:ln w="12700" cap="flat">
              <a:noFill/>
              <a:miter lim="400000"/>
            </a:ln>
            <a:effectLst/>
          </p:spPr>
        </p:pic>
      </p:grpSp>
      <p:sp>
        <p:nvSpPr>
          <p:cNvPr id="556" name="Shape 556"/>
          <p:cNvSpPr/>
          <p:nvPr/>
        </p:nvSpPr>
        <p:spPr>
          <a:xfrm>
            <a:off x="5616190" y="2727545"/>
            <a:ext cx="1163731" cy="5613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l" defTabSz="457200">
              <a:defRPr sz="1800"/>
            </a:pPr>
            <a:r>
              <a:rPr sz="3200" b="1" dirty="0">
                <a:solidFill>
                  <a:srgbClr val="000066"/>
                </a:solidFill>
              </a:rPr>
              <a:t>y = ax</a:t>
            </a:r>
            <a:r>
              <a:rPr sz="3200" b="1" baseline="30000" dirty="0">
                <a:solidFill>
                  <a:srgbClr val="000066"/>
                </a:solidFill>
              </a:rPr>
              <a:t>2</a:t>
            </a:r>
          </a:p>
        </p:txBody>
      </p:sp>
      <p:sp>
        <p:nvSpPr>
          <p:cNvPr id="557" name="Shape 557"/>
          <p:cNvSpPr/>
          <p:nvPr/>
        </p:nvSpPr>
        <p:spPr>
          <a:xfrm flipV="1">
            <a:off x="1944303" y="2440207"/>
            <a:ext cx="3384550" cy="26639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ln w="38100" cmpd="sng">
            <a:solidFill>
              <a:srgbClr val="FF0000"/>
            </a:solidFill>
            <a:miter/>
          </a:ln>
        </p:spPr>
        <p:txBody>
          <a:bodyPr lIns="0" tIns="0" rIns="0" bIns="0" anchor="ctr"/>
          <a:lstStyle/>
          <a:p>
            <a:pPr lvl="0"/>
            <a:endParaRPr/>
          </a:p>
        </p:txBody>
      </p:sp>
      <p:sp>
        <p:nvSpPr>
          <p:cNvPr id="2" name="Titolo 1"/>
          <p:cNvSpPr>
            <a:spLocks noGrp="1"/>
          </p:cNvSpPr>
          <p:nvPr>
            <p:ph type="title"/>
          </p:nvPr>
        </p:nvSpPr>
        <p:spPr/>
        <p:txBody>
          <a:bodyPr/>
          <a:lstStyle/>
          <a:p>
            <a:r>
              <a:rPr lang="it-IT" dirty="0" smtClean="0"/>
              <a:t>Costi variabili progressivi</a:t>
            </a: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Tree>
    <p:extLst>
      <p:ext uri="{BB962C8B-B14F-4D97-AF65-F5344CB8AC3E}">
        <p14:creationId xmlns:p14="http://schemas.microsoft.com/office/powerpoint/2010/main" val="2622404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p:tmAbs val="0"/>
                                  </p:iterate>
                                  <p:childTnLst>
                                    <p:set>
                                      <p:cBhvr>
                                        <p:cTn id="6" fill="hold"/>
                                        <p:tgtEl>
                                          <p:spTgt spid="550"/>
                                        </p:tgtEl>
                                        <p:attrNameLst>
                                          <p:attrName>style.visibility</p:attrName>
                                        </p:attrNameLst>
                                      </p:cBhvr>
                                      <p:to>
                                        <p:strVal val="visible"/>
                                      </p:to>
                                    </p:set>
                                    <p:anim calcmode="lin" valueType="num">
                                      <p:cBhvr>
                                        <p:cTn id="7" dur="500" fill="hold"/>
                                        <p:tgtEl>
                                          <p:spTgt spid="550"/>
                                        </p:tgtEl>
                                        <p:attrNameLst>
                                          <p:attrName>ppt_x</p:attrName>
                                        </p:attrNameLst>
                                      </p:cBhvr>
                                      <p:tavLst>
                                        <p:tav tm="0">
                                          <p:val>
                                            <p:strVal val="1+#ppt_w/2"/>
                                          </p:val>
                                        </p:tav>
                                        <p:tav tm="100000">
                                          <p:val>
                                            <p:strVal val="#ppt_x"/>
                                          </p:val>
                                        </p:tav>
                                      </p:tavLst>
                                    </p:anim>
                                    <p:anim calcmode="lin" valueType="num">
                                      <p:cBhvr>
                                        <p:cTn id="8" dur="500" fill="hold"/>
                                        <p:tgtEl>
                                          <p:spTgt spid="5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iterate>
                                    <p:tmAbs val="0"/>
                                  </p:iterate>
                                  <p:childTnLst>
                                    <p:set>
                                      <p:cBhvr>
                                        <p:cTn id="11" fill="hold"/>
                                        <p:tgtEl>
                                          <p:spTgt spid="551"/>
                                        </p:tgtEl>
                                        <p:attrNameLst>
                                          <p:attrName>style.visibility</p:attrName>
                                        </p:attrNameLst>
                                      </p:cBhvr>
                                      <p:to>
                                        <p:strVal val="visible"/>
                                      </p:to>
                                    </p:set>
                                    <p:anim calcmode="lin" valueType="num">
                                      <p:cBhvr>
                                        <p:cTn id="12" dur="500" fill="hold"/>
                                        <p:tgtEl>
                                          <p:spTgt spid="551"/>
                                        </p:tgtEl>
                                        <p:attrNameLst>
                                          <p:attrName>ppt_x</p:attrName>
                                        </p:attrNameLst>
                                      </p:cBhvr>
                                      <p:tavLst>
                                        <p:tav tm="0">
                                          <p:val>
                                            <p:strVal val="1+#ppt_w/2"/>
                                          </p:val>
                                        </p:tav>
                                        <p:tav tm="100000">
                                          <p:val>
                                            <p:strVal val="#ppt_x"/>
                                          </p:val>
                                        </p:tav>
                                      </p:tavLst>
                                    </p:anim>
                                    <p:anim calcmode="lin" valueType="num">
                                      <p:cBhvr>
                                        <p:cTn id="13" dur="500" fill="hold"/>
                                        <p:tgtEl>
                                          <p:spTgt spid="55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500"/>
                                  </p:stCondLst>
                                  <p:iterate>
                                    <p:tmAbs val="0"/>
                                  </p:iterate>
                                  <p:childTnLst>
                                    <p:set>
                                      <p:cBhvr>
                                        <p:cTn id="16" fill="hold"/>
                                        <p:tgtEl>
                                          <p:spTgt spid="549"/>
                                        </p:tgtEl>
                                        <p:attrNameLst>
                                          <p:attrName>style.visibility</p:attrName>
                                        </p:attrNameLst>
                                      </p:cBhvr>
                                      <p:to>
                                        <p:strVal val="visible"/>
                                      </p:to>
                                    </p:set>
                                    <p:anim calcmode="lin" valueType="num">
                                      <p:cBhvr>
                                        <p:cTn id="17" dur="500" fill="hold"/>
                                        <p:tgtEl>
                                          <p:spTgt spid="549"/>
                                        </p:tgtEl>
                                        <p:attrNameLst>
                                          <p:attrName>ppt_x</p:attrName>
                                        </p:attrNameLst>
                                      </p:cBhvr>
                                      <p:tavLst>
                                        <p:tav tm="0">
                                          <p:val>
                                            <p:strVal val="#ppt_x"/>
                                          </p:val>
                                        </p:tav>
                                        <p:tav tm="100000">
                                          <p:val>
                                            <p:strVal val="#ppt_x"/>
                                          </p:val>
                                        </p:tav>
                                      </p:tavLst>
                                    </p:anim>
                                    <p:anim calcmode="lin" valueType="num">
                                      <p:cBhvr>
                                        <p:cTn id="18" dur="500" fill="hold"/>
                                        <p:tgtEl>
                                          <p:spTgt spid="549"/>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iterate>
                                    <p:tmAbs val="0"/>
                                  </p:iterate>
                                  <p:childTnLst>
                                    <p:set>
                                      <p:cBhvr>
                                        <p:cTn id="21" fill="hold"/>
                                        <p:tgtEl>
                                          <p:spTgt spid="552"/>
                                        </p:tgtEl>
                                        <p:attrNameLst>
                                          <p:attrName>style.visibility</p:attrName>
                                        </p:attrNameLst>
                                      </p:cBhvr>
                                      <p:to>
                                        <p:strVal val="visible"/>
                                      </p:to>
                                    </p:set>
                                    <p:anim calcmode="lin" valueType="num">
                                      <p:cBhvr>
                                        <p:cTn id="22" dur="500" fill="hold"/>
                                        <p:tgtEl>
                                          <p:spTgt spid="552"/>
                                        </p:tgtEl>
                                        <p:attrNameLst>
                                          <p:attrName>ppt_x</p:attrName>
                                        </p:attrNameLst>
                                      </p:cBhvr>
                                      <p:tavLst>
                                        <p:tav tm="0">
                                          <p:val>
                                            <p:strVal val="0-#ppt_w/2"/>
                                          </p:val>
                                        </p:tav>
                                        <p:tav tm="100000">
                                          <p:val>
                                            <p:strVal val="#ppt_x"/>
                                          </p:val>
                                        </p:tav>
                                      </p:tavLst>
                                    </p:anim>
                                    <p:anim calcmode="lin" valueType="num">
                                      <p:cBhvr>
                                        <p:cTn id="23" dur="500" fill="hold"/>
                                        <p:tgtEl>
                                          <p:spTgt spid="552"/>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8" presetClass="entr" presetSubtype="3" fill="hold" grpId="0" nodeType="afterEffect">
                                  <p:stCondLst>
                                    <p:cond delay="0"/>
                                  </p:stCondLst>
                                  <p:iterate>
                                    <p:tmAbs val="0"/>
                                  </p:iterate>
                                  <p:childTnLst>
                                    <p:set>
                                      <p:cBhvr>
                                        <p:cTn id="26" fill="hold"/>
                                        <p:tgtEl>
                                          <p:spTgt spid="557"/>
                                        </p:tgtEl>
                                        <p:attrNameLst>
                                          <p:attrName>style.visibility</p:attrName>
                                        </p:attrNameLst>
                                      </p:cBhvr>
                                      <p:to>
                                        <p:strVal val="visible"/>
                                      </p:to>
                                    </p:set>
                                    <p:animEffect transition="in" filter="strips(upRight)">
                                      <p:cBhvr>
                                        <p:cTn id="27" dur="2000"/>
                                        <p:tgtEl>
                                          <p:spTgt spid="557"/>
                                        </p:tgtEl>
                                      </p:cBhvr>
                                    </p:animEffect>
                                  </p:childTnLst>
                                </p:cTn>
                              </p:par>
                            </p:childTnLst>
                          </p:cTn>
                        </p:par>
                        <p:par>
                          <p:cTn id="28" fill="hold">
                            <p:stCondLst>
                              <p:cond delay="4500"/>
                            </p:stCondLst>
                            <p:childTnLst>
                              <p:par>
                                <p:cTn id="29" presetID="22" presetClass="entr" presetSubtype="4" fill="hold" grpId="0" nodeType="afterEffect">
                                  <p:stCondLst>
                                    <p:cond delay="0"/>
                                  </p:stCondLst>
                                  <p:iterate>
                                    <p:tmAbs val="0"/>
                                  </p:iterate>
                                  <p:childTnLst>
                                    <p:set>
                                      <p:cBhvr>
                                        <p:cTn id="30" fill="hold"/>
                                        <p:tgtEl>
                                          <p:spTgt spid="556"/>
                                        </p:tgtEl>
                                        <p:attrNameLst>
                                          <p:attrName>style.visibility</p:attrName>
                                        </p:attrNameLst>
                                      </p:cBhvr>
                                      <p:to>
                                        <p:strVal val="visible"/>
                                      </p:to>
                                    </p:set>
                                    <p:animEffect transition="in" filter="wipe(down)">
                                      <p:cBhvr>
                                        <p:cTn id="31" dur="500"/>
                                        <p:tgtEl>
                                          <p:spTgt spid="55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iterate>
                                    <p:tmAbs val="0"/>
                                  </p:iterate>
                                  <p:childTnLst>
                                    <p:set>
                                      <p:cBhvr>
                                        <p:cTn id="35" fill="hold"/>
                                        <p:tgtEl>
                                          <p:spTgt spid="555"/>
                                        </p:tgtEl>
                                        <p:attrNameLst>
                                          <p:attrName>style.visibility</p:attrName>
                                        </p:attrNameLst>
                                      </p:cBhvr>
                                      <p:to>
                                        <p:strVal val="visible"/>
                                      </p:to>
                                    </p:set>
                                    <p:animEffect transition="in" filter="fade">
                                      <p:cBhvr>
                                        <p:cTn id="36" dur="1000"/>
                                        <p:tgtEl>
                                          <p:spTgt spid="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 grpId="0" animBg="1" advAuto="0"/>
      <p:bldP spid="550" grpId="0" animBg="1" advAuto="0"/>
      <p:bldP spid="551" grpId="0" animBg="1" advAuto="0"/>
      <p:bldP spid="552" grpId="0" animBg="1" advAuto="0"/>
      <p:bldP spid="555" grpId="0" animBg="1" advAuto="0"/>
      <p:bldP spid="556" grpId="0" animBg="1" advAuto="0"/>
      <p:bldP spid="557"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Shape 565"/>
          <p:cNvSpPr/>
          <p:nvPr/>
        </p:nvSpPr>
        <p:spPr>
          <a:xfrm flipV="1">
            <a:off x="2514600" y="2209800"/>
            <a:ext cx="1" cy="3048000"/>
          </a:xfrm>
          <a:prstGeom prst="line">
            <a:avLst/>
          </a:prstGeom>
          <a:ln w="28575" cmpd="sng">
            <a:solidFill/>
            <a:miter/>
            <a:tailEnd type="triangle"/>
          </a:ln>
        </p:spPr>
        <p:txBody>
          <a:bodyPr lIns="0" tIns="0" rIns="0" bIns="0"/>
          <a:lstStyle/>
          <a:p>
            <a:pPr lvl="0" algn="l" defTabSz="457200">
              <a:defRPr sz="1200">
                <a:latin typeface="+mn-lt"/>
                <a:ea typeface="+mn-ea"/>
                <a:cs typeface="+mn-cs"/>
                <a:sym typeface="Helvetica"/>
              </a:defRPr>
            </a:pPr>
            <a:endParaRPr/>
          </a:p>
        </p:txBody>
      </p:sp>
      <p:sp>
        <p:nvSpPr>
          <p:cNvPr id="566" name="Shape 566"/>
          <p:cNvSpPr/>
          <p:nvPr/>
        </p:nvSpPr>
        <p:spPr>
          <a:xfrm>
            <a:off x="2133600" y="4876800"/>
            <a:ext cx="5257800" cy="0"/>
          </a:xfrm>
          <a:prstGeom prst="line">
            <a:avLst/>
          </a:prstGeom>
          <a:ln w="28575" cmpd="sng">
            <a:solidFill/>
            <a:miter/>
            <a:tailEnd type="triangle"/>
          </a:ln>
        </p:spPr>
        <p:txBody>
          <a:bodyPr lIns="0" tIns="0" rIns="0" bIns="0"/>
          <a:lstStyle/>
          <a:p>
            <a:pPr lvl="0" algn="l" defTabSz="457200">
              <a:defRPr sz="1200">
                <a:latin typeface="+mn-lt"/>
                <a:ea typeface="+mn-ea"/>
                <a:cs typeface="+mn-cs"/>
                <a:sym typeface="Helvetica"/>
              </a:defRPr>
            </a:pPr>
            <a:endParaRPr/>
          </a:p>
        </p:txBody>
      </p:sp>
      <p:sp>
        <p:nvSpPr>
          <p:cNvPr id="567" name="Shape 567"/>
          <p:cNvSpPr/>
          <p:nvPr/>
        </p:nvSpPr>
        <p:spPr>
          <a:xfrm>
            <a:off x="6363853" y="5119300"/>
            <a:ext cx="1830992" cy="276999"/>
          </a:xfrm>
          <a:prstGeom prst="rect">
            <a:avLst/>
          </a:prstGeom>
          <a:noFill/>
          <a:ln w="12700">
            <a:miter lim="400000"/>
          </a:ln>
          <a:effectLst/>
          <a:extLst>
            <a:ext uri="{C572A759-6A51-4108-AA02-DFA0A04FC94B}">
              <ma14:wrappingTextBoxFlag xmlns:ma14="http://schemas.microsoft.com/office/mac/drawingml/2011/main" xmlns="" val="1"/>
            </a:ext>
          </a:extLst>
        </p:spPr>
        <p:txBody>
          <a:bodyPr wrap="none" lIns="0" tIns="0" rIns="0" bIns="0">
            <a:spAutoFit/>
          </a:bodyPr>
          <a:lstStyle>
            <a:lvl1pPr algn="l" defTabSz="457200">
              <a:defRPr sz="1800" b="1">
                <a:solidFill>
                  <a:srgbClr val="000066"/>
                </a:solidFill>
              </a:defRPr>
            </a:lvl1pPr>
          </a:lstStyle>
          <a:p>
            <a:pPr lvl="0">
              <a:defRPr b="0">
                <a:solidFill>
                  <a:srgbClr val="000000"/>
                </a:solidFill>
              </a:defRPr>
            </a:pPr>
            <a:r>
              <a:rPr lang="it-IT" b="0" dirty="0" smtClean="0">
                <a:solidFill>
                  <a:srgbClr val="000066"/>
                </a:solidFill>
              </a:rPr>
              <a:t>Vo</a:t>
            </a:r>
            <a:r>
              <a:rPr b="0" dirty="0" smtClean="0">
                <a:solidFill>
                  <a:srgbClr val="000066"/>
                </a:solidFill>
              </a:rPr>
              <a:t>lume </a:t>
            </a:r>
            <a:r>
              <a:rPr b="0" dirty="0">
                <a:solidFill>
                  <a:srgbClr val="000066"/>
                </a:solidFill>
              </a:rPr>
              <a:t>di produzione</a:t>
            </a:r>
          </a:p>
        </p:txBody>
      </p:sp>
      <p:sp>
        <p:nvSpPr>
          <p:cNvPr id="568" name="Shape 568"/>
          <p:cNvSpPr/>
          <p:nvPr/>
        </p:nvSpPr>
        <p:spPr>
          <a:xfrm>
            <a:off x="1692445" y="2076851"/>
            <a:ext cx="494464" cy="276999"/>
          </a:xfrm>
          <a:prstGeom prst="rect">
            <a:avLst/>
          </a:prstGeom>
          <a:noFill/>
          <a:ln w="12700">
            <a:miter lim="400000"/>
          </a:ln>
          <a:effectLst/>
          <a:extLst>
            <a:ext uri="{C572A759-6A51-4108-AA02-DFA0A04FC94B}">
              <ma14:wrappingTextBoxFlag xmlns:ma14="http://schemas.microsoft.com/office/mac/drawingml/2011/main" xmlns="" val="1"/>
            </a:ext>
          </a:extLst>
        </p:spPr>
        <p:txBody>
          <a:bodyPr wrap="none" lIns="0" tIns="0" rIns="0" bIns="0">
            <a:spAutoFit/>
          </a:bodyPr>
          <a:lstStyle>
            <a:lvl1pPr algn="l" defTabSz="457200">
              <a:defRPr sz="1800" b="1">
                <a:solidFill>
                  <a:srgbClr val="000066"/>
                </a:solidFill>
              </a:defRPr>
            </a:lvl1pPr>
          </a:lstStyle>
          <a:p>
            <a:pPr lvl="0">
              <a:defRPr b="0">
                <a:solidFill>
                  <a:srgbClr val="000000"/>
                </a:solidFill>
              </a:defRPr>
            </a:pPr>
            <a:r>
              <a:rPr lang="it-IT" b="0" dirty="0" smtClean="0">
                <a:solidFill>
                  <a:srgbClr val="000066"/>
                </a:solidFill>
              </a:rPr>
              <a:t>Cos</a:t>
            </a:r>
            <a:r>
              <a:rPr b="0" dirty="0" smtClean="0">
                <a:solidFill>
                  <a:srgbClr val="000066"/>
                </a:solidFill>
              </a:rPr>
              <a:t>to</a:t>
            </a:r>
            <a:endParaRPr b="0" dirty="0">
              <a:solidFill>
                <a:srgbClr val="000066"/>
              </a:solidFill>
            </a:endParaRPr>
          </a:p>
        </p:txBody>
      </p:sp>
      <p:grpSp>
        <p:nvGrpSpPr>
          <p:cNvPr id="571" name="Group 571"/>
          <p:cNvGrpSpPr/>
          <p:nvPr/>
        </p:nvGrpSpPr>
        <p:grpSpPr>
          <a:xfrm>
            <a:off x="468312" y="5373687"/>
            <a:ext cx="5895540" cy="1127126"/>
            <a:chOff x="0" y="0"/>
            <a:chExt cx="5895538" cy="1127125"/>
          </a:xfrm>
        </p:grpSpPr>
        <p:sp>
          <p:nvSpPr>
            <p:cNvPr id="569" name="Shape 569"/>
            <p:cNvSpPr/>
            <p:nvPr/>
          </p:nvSpPr>
          <p:spPr>
            <a:xfrm>
              <a:off x="574675" y="576262"/>
              <a:ext cx="5320864" cy="3581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defTabSz="457200">
                <a:defRPr sz="1800" i="1">
                  <a:solidFill>
                    <a:srgbClr val="000066"/>
                  </a:solidFill>
                </a:defRPr>
              </a:lvl1pPr>
            </a:lstStyle>
            <a:p>
              <a:pPr lvl="0">
                <a:defRPr i="0">
                  <a:solidFill>
                    <a:srgbClr val="000000"/>
                  </a:solidFill>
                </a:defRPr>
              </a:pPr>
              <a:r>
                <a:rPr i="1">
                  <a:solidFill>
                    <a:srgbClr val="000066"/>
                  </a:solidFill>
                </a:rPr>
                <a:t>  costo delle MP con sconti oltre determinati volumi di acquisto </a:t>
              </a:r>
            </a:p>
          </p:txBody>
        </p:sp>
        <p:pic>
          <p:nvPicPr>
            <p:cNvPr id="570" name="LAMPADIN.pdf" descr="LAMPADIN"/>
            <p:cNvPicPr/>
            <p:nvPr/>
          </p:nvPicPr>
          <p:blipFill>
            <a:blip r:embed="rId3">
              <a:extLst/>
            </a:blip>
            <a:stretch>
              <a:fillRect/>
            </a:stretch>
          </p:blipFill>
          <p:spPr>
            <a:xfrm>
              <a:off x="0" y="0"/>
              <a:ext cx="1030288" cy="1127125"/>
            </a:xfrm>
            <a:prstGeom prst="rect">
              <a:avLst/>
            </a:prstGeom>
            <a:ln w="12700" cap="flat">
              <a:noFill/>
              <a:miter lim="400000"/>
            </a:ln>
            <a:effectLst/>
          </p:spPr>
        </p:pic>
      </p:grpSp>
      <p:grpSp>
        <p:nvGrpSpPr>
          <p:cNvPr id="574" name="Group 574"/>
          <p:cNvGrpSpPr/>
          <p:nvPr/>
        </p:nvGrpSpPr>
        <p:grpSpPr>
          <a:xfrm>
            <a:off x="5508625" y="2636837"/>
            <a:ext cx="1364815" cy="563128"/>
            <a:chOff x="0" y="0"/>
            <a:chExt cx="1364814" cy="563126"/>
          </a:xfrm>
        </p:grpSpPr>
        <p:sp>
          <p:nvSpPr>
            <p:cNvPr id="572" name="Shape 572"/>
            <p:cNvSpPr/>
            <p:nvPr/>
          </p:nvSpPr>
          <p:spPr>
            <a:xfrm>
              <a:off x="0" y="0"/>
              <a:ext cx="1364814" cy="5631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lvl="0" algn="l" defTabSz="457200">
                <a:defRPr sz="1800"/>
              </a:pPr>
              <a:r>
                <a:rPr sz="3200" b="1">
                  <a:solidFill>
                    <a:srgbClr val="000066"/>
                  </a:solidFill>
                </a:rPr>
                <a:t>y = a</a:t>
              </a:r>
              <a:r>
                <a:rPr sz="3200" b="1">
                  <a:solidFill>
                    <a:srgbClr val="000066"/>
                  </a:solidFill>
                  <a:latin typeface="Times New Roman"/>
                  <a:ea typeface="Times New Roman"/>
                  <a:cs typeface="Times New Roman"/>
                  <a:sym typeface="Times New Roman"/>
                </a:rPr>
                <a:t>√ </a:t>
              </a:r>
              <a:r>
                <a:rPr sz="3200" b="1">
                  <a:solidFill>
                    <a:srgbClr val="000066"/>
                  </a:solidFill>
                </a:rPr>
                <a:t>x</a:t>
              </a:r>
            </a:p>
          </p:txBody>
        </p:sp>
        <p:sp>
          <p:nvSpPr>
            <p:cNvPr id="573" name="Shape 573"/>
            <p:cNvSpPr/>
            <p:nvPr/>
          </p:nvSpPr>
          <p:spPr>
            <a:xfrm>
              <a:off x="968199" y="43215"/>
              <a:ext cx="288926" cy="1"/>
            </a:xfrm>
            <a:prstGeom prst="line">
              <a:avLst/>
            </a:prstGeom>
            <a:noFill/>
            <a:ln w="19050" cap="flat">
              <a:solidFill>
                <a:srgbClr val="000000"/>
              </a:solidFill>
              <a:prstDash val="solid"/>
              <a:miter lim="800000"/>
            </a:ln>
            <a:effectLst/>
          </p:spPr>
          <p:txBody>
            <a:bodyPr wrap="square" lIns="0" tIns="0" rIns="0" bIns="0" numCol="1" anchor="t">
              <a:noAutofit/>
            </a:bodyPr>
            <a:lstStyle/>
            <a:p>
              <a:pPr lvl="0" algn="l" defTabSz="457200">
                <a:defRPr sz="1200">
                  <a:latin typeface="+mn-lt"/>
                  <a:ea typeface="+mn-ea"/>
                  <a:cs typeface="+mn-cs"/>
                  <a:sym typeface="Helvetica"/>
                </a:defRPr>
              </a:pPr>
              <a:endParaRPr/>
            </a:p>
          </p:txBody>
        </p:sp>
      </p:grpSp>
      <p:sp>
        <p:nvSpPr>
          <p:cNvPr id="575" name="Shape 575"/>
          <p:cNvSpPr/>
          <p:nvPr/>
        </p:nvSpPr>
        <p:spPr>
          <a:xfrm rot="10800000" flipV="1">
            <a:off x="2555875" y="2276354"/>
            <a:ext cx="4248150" cy="25925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ln w="38100" cmpd="sng">
            <a:solidFill>
              <a:srgbClr val="FF0000"/>
            </a:solidFill>
            <a:miter/>
          </a:ln>
        </p:spPr>
        <p:txBody>
          <a:bodyPr lIns="0" tIns="0" rIns="0" bIns="0" anchor="ctr"/>
          <a:lstStyle/>
          <a:p>
            <a:pPr lvl="0"/>
            <a:endParaRPr/>
          </a:p>
        </p:txBody>
      </p:sp>
      <p:sp>
        <p:nvSpPr>
          <p:cNvPr id="2" name="Titolo 1"/>
          <p:cNvSpPr>
            <a:spLocks noGrp="1"/>
          </p:cNvSpPr>
          <p:nvPr>
            <p:ph type="title"/>
          </p:nvPr>
        </p:nvSpPr>
        <p:spPr/>
        <p:txBody>
          <a:bodyPr/>
          <a:lstStyle/>
          <a:p>
            <a:r>
              <a:rPr lang="it-IT" dirty="0" smtClean="0"/>
              <a:t>Costi variabili </a:t>
            </a:r>
            <a:r>
              <a:rPr lang="it-IT" dirty="0" err="1" smtClean="0"/>
              <a:t>degressivi</a:t>
            </a: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Tree>
    <p:extLst>
      <p:ext uri="{BB962C8B-B14F-4D97-AF65-F5344CB8AC3E}">
        <p14:creationId xmlns:p14="http://schemas.microsoft.com/office/powerpoint/2010/main" val="463683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p:tmAbs val="0"/>
                                  </p:iterate>
                                  <p:childTnLst>
                                    <p:set>
                                      <p:cBhvr>
                                        <p:cTn id="6" fill="hold"/>
                                        <p:tgtEl>
                                          <p:spTgt spid="566"/>
                                        </p:tgtEl>
                                        <p:attrNameLst>
                                          <p:attrName>style.visibility</p:attrName>
                                        </p:attrNameLst>
                                      </p:cBhvr>
                                      <p:to>
                                        <p:strVal val="visible"/>
                                      </p:to>
                                    </p:set>
                                    <p:anim calcmode="lin" valueType="num">
                                      <p:cBhvr>
                                        <p:cTn id="7" dur="500" fill="hold"/>
                                        <p:tgtEl>
                                          <p:spTgt spid="566"/>
                                        </p:tgtEl>
                                        <p:attrNameLst>
                                          <p:attrName>ppt_x</p:attrName>
                                        </p:attrNameLst>
                                      </p:cBhvr>
                                      <p:tavLst>
                                        <p:tav tm="0">
                                          <p:val>
                                            <p:strVal val="1+#ppt_w/2"/>
                                          </p:val>
                                        </p:tav>
                                        <p:tav tm="100000">
                                          <p:val>
                                            <p:strVal val="#ppt_x"/>
                                          </p:val>
                                        </p:tav>
                                      </p:tavLst>
                                    </p:anim>
                                    <p:anim calcmode="lin" valueType="num">
                                      <p:cBhvr>
                                        <p:cTn id="8" dur="500" fill="hold"/>
                                        <p:tgtEl>
                                          <p:spTgt spid="56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iterate>
                                    <p:tmAbs val="0"/>
                                  </p:iterate>
                                  <p:childTnLst>
                                    <p:set>
                                      <p:cBhvr>
                                        <p:cTn id="11" fill="hold"/>
                                        <p:tgtEl>
                                          <p:spTgt spid="567"/>
                                        </p:tgtEl>
                                        <p:attrNameLst>
                                          <p:attrName>style.visibility</p:attrName>
                                        </p:attrNameLst>
                                      </p:cBhvr>
                                      <p:to>
                                        <p:strVal val="visible"/>
                                      </p:to>
                                    </p:set>
                                    <p:anim calcmode="lin" valueType="num">
                                      <p:cBhvr>
                                        <p:cTn id="12" dur="500" fill="hold"/>
                                        <p:tgtEl>
                                          <p:spTgt spid="567"/>
                                        </p:tgtEl>
                                        <p:attrNameLst>
                                          <p:attrName>ppt_x</p:attrName>
                                        </p:attrNameLst>
                                      </p:cBhvr>
                                      <p:tavLst>
                                        <p:tav tm="0">
                                          <p:val>
                                            <p:strVal val="1+#ppt_w/2"/>
                                          </p:val>
                                        </p:tav>
                                        <p:tav tm="100000">
                                          <p:val>
                                            <p:strVal val="#ppt_x"/>
                                          </p:val>
                                        </p:tav>
                                      </p:tavLst>
                                    </p:anim>
                                    <p:anim calcmode="lin" valueType="num">
                                      <p:cBhvr>
                                        <p:cTn id="13" dur="500" fill="hold"/>
                                        <p:tgtEl>
                                          <p:spTgt spid="56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500"/>
                                  </p:stCondLst>
                                  <p:iterate>
                                    <p:tmAbs val="0"/>
                                  </p:iterate>
                                  <p:childTnLst>
                                    <p:set>
                                      <p:cBhvr>
                                        <p:cTn id="16" fill="hold"/>
                                        <p:tgtEl>
                                          <p:spTgt spid="565"/>
                                        </p:tgtEl>
                                        <p:attrNameLst>
                                          <p:attrName>style.visibility</p:attrName>
                                        </p:attrNameLst>
                                      </p:cBhvr>
                                      <p:to>
                                        <p:strVal val="visible"/>
                                      </p:to>
                                    </p:set>
                                    <p:anim calcmode="lin" valueType="num">
                                      <p:cBhvr>
                                        <p:cTn id="17" dur="500" fill="hold"/>
                                        <p:tgtEl>
                                          <p:spTgt spid="565"/>
                                        </p:tgtEl>
                                        <p:attrNameLst>
                                          <p:attrName>ppt_x</p:attrName>
                                        </p:attrNameLst>
                                      </p:cBhvr>
                                      <p:tavLst>
                                        <p:tav tm="0">
                                          <p:val>
                                            <p:strVal val="#ppt_x"/>
                                          </p:val>
                                        </p:tav>
                                        <p:tav tm="100000">
                                          <p:val>
                                            <p:strVal val="#ppt_x"/>
                                          </p:val>
                                        </p:tav>
                                      </p:tavLst>
                                    </p:anim>
                                    <p:anim calcmode="lin" valueType="num">
                                      <p:cBhvr>
                                        <p:cTn id="18" dur="500" fill="hold"/>
                                        <p:tgtEl>
                                          <p:spTgt spid="565"/>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iterate>
                                    <p:tmAbs val="0"/>
                                  </p:iterate>
                                  <p:childTnLst>
                                    <p:set>
                                      <p:cBhvr>
                                        <p:cTn id="21" fill="hold"/>
                                        <p:tgtEl>
                                          <p:spTgt spid="568"/>
                                        </p:tgtEl>
                                        <p:attrNameLst>
                                          <p:attrName>style.visibility</p:attrName>
                                        </p:attrNameLst>
                                      </p:cBhvr>
                                      <p:to>
                                        <p:strVal val="visible"/>
                                      </p:to>
                                    </p:set>
                                    <p:anim calcmode="lin" valueType="num">
                                      <p:cBhvr>
                                        <p:cTn id="22" dur="500" fill="hold"/>
                                        <p:tgtEl>
                                          <p:spTgt spid="568"/>
                                        </p:tgtEl>
                                        <p:attrNameLst>
                                          <p:attrName>ppt_x</p:attrName>
                                        </p:attrNameLst>
                                      </p:cBhvr>
                                      <p:tavLst>
                                        <p:tav tm="0">
                                          <p:val>
                                            <p:strVal val="0-#ppt_w/2"/>
                                          </p:val>
                                        </p:tav>
                                        <p:tav tm="100000">
                                          <p:val>
                                            <p:strVal val="#ppt_x"/>
                                          </p:val>
                                        </p:tav>
                                      </p:tavLst>
                                    </p:anim>
                                    <p:anim calcmode="lin" valueType="num">
                                      <p:cBhvr>
                                        <p:cTn id="23" dur="500" fill="hold"/>
                                        <p:tgtEl>
                                          <p:spTgt spid="568"/>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8" presetClass="entr" presetSubtype="3" fill="hold" grpId="0" nodeType="afterEffect">
                                  <p:stCondLst>
                                    <p:cond delay="0"/>
                                  </p:stCondLst>
                                  <p:iterate>
                                    <p:tmAbs val="0"/>
                                  </p:iterate>
                                  <p:childTnLst>
                                    <p:set>
                                      <p:cBhvr>
                                        <p:cTn id="26" fill="hold"/>
                                        <p:tgtEl>
                                          <p:spTgt spid="575"/>
                                        </p:tgtEl>
                                        <p:attrNameLst>
                                          <p:attrName>style.visibility</p:attrName>
                                        </p:attrNameLst>
                                      </p:cBhvr>
                                      <p:to>
                                        <p:strVal val="visible"/>
                                      </p:to>
                                    </p:set>
                                    <p:animEffect transition="in" filter="strips(upRight)">
                                      <p:cBhvr>
                                        <p:cTn id="27" dur="2000"/>
                                        <p:tgtEl>
                                          <p:spTgt spid="575"/>
                                        </p:tgtEl>
                                      </p:cBhvr>
                                    </p:animEffect>
                                  </p:childTnLst>
                                </p:cTn>
                              </p:par>
                            </p:childTnLst>
                          </p:cTn>
                        </p:par>
                        <p:par>
                          <p:cTn id="28" fill="hold">
                            <p:stCondLst>
                              <p:cond delay="4500"/>
                            </p:stCondLst>
                            <p:childTnLst>
                              <p:par>
                                <p:cTn id="29" presetID="18" presetClass="entr" presetSubtype="6" fill="hold" grpId="0" nodeType="afterEffect">
                                  <p:stCondLst>
                                    <p:cond delay="0"/>
                                  </p:stCondLst>
                                  <p:iterate>
                                    <p:tmAbs val="0"/>
                                  </p:iterate>
                                  <p:childTnLst>
                                    <p:set>
                                      <p:cBhvr>
                                        <p:cTn id="30" fill="hold"/>
                                        <p:tgtEl>
                                          <p:spTgt spid="574"/>
                                        </p:tgtEl>
                                        <p:attrNameLst>
                                          <p:attrName>style.visibility</p:attrName>
                                        </p:attrNameLst>
                                      </p:cBhvr>
                                      <p:to>
                                        <p:strVal val="visible"/>
                                      </p:to>
                                    </p:set>
                                    <p:animEffect transition="in" filter="strips(downRight)">
                                      <p:cBhvr>
                                        <p:cTn id="31" dur="1000"/>
                                        <p:tgtEl>
                                          <p:spTgt spid="57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iterate>
                                    <p:tmAbs val="0"/>
                                  </p:iterate>
                                  <p:childTnLst>
                                    <p:set>
                                      <p:cBhvr>
                                        <p:cTn id="35" fill="hold"/>
                                        <p:tgtEl>
                                          <p:spTgt spid="571"/>
                                        </p:tgtEl>
                                        <p:attrNameLst>
                                          <p:attrName>style.visibility</p:attrName>
                                        </p:attrNameLst>
                                      </p:cBhvr>
                                      <p:to>
                                        <p:strVal val="visible"/>
                                      </p:to>
                                    </p:set>
                                    <p:animEffect transition="in" filter="fade">
                                      <p:cBhvr>
                                        <p:cTn id="36" dur="1000"/>
                                        <p:tgtEl>
                                          <p:spTgt spid="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 grpId="0" animBg="1" advAuto="0"/>
      <p:bldP spid="566" grpId="0" animBg="1" advAuto="0"/>
      <p:bldP spid="567" grpId="0" animBg="1" advAuto="0"/>
      <p:bldP spid="568" grpId="0" animBg="1" advAuto="0"/>
      <p:bldP spid="571" grpId="0" animBg="1" advAuto="0"/>
      <p:bldP spid="574" grpId="0" animBg="1" advAuto="0"/>
      <p:bldP spid="575"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Shape 583"/>
          <p:cNvSpPr/>
          <p:nvPr/>
        </p:nvSpPr>
        <p:spPr>
          <a:xfrm flipH="1" flipV="1">
            <a:off x="1872865" y="2392774"/>
            <a:ext cx="30164" cy="3270251"/>
          </a:xfrm>
          <a:prstGeom prst="line">
            <a:avLst/>
          </a:prstGeom>
          <a:ln w="28575" cmpd="sng">
            <a:solidFill/>
            <a:miter/>
            <a:tailEnd type="triangle"/>
          </a:ln>
        </p:spPr>
        <p:txBody>
          <a:bodyPr lIns="0" tIns="0" rIns="0" bIns="0"/>
          <a:lstStyle/>
          <a:p>
            <a:pPr lvl="0" algn="l" defTabSz="457200">
              <a:defRPr sz="1200">
                <a:latin typeface="+mn-lt"/>
                <a:ea typeface="+mn-ea"/>
                <a:cs typeface="+mn-cs"/>
                <a:sym typeface="Helvetica"/>
              </a:defRPr>
            </a:pPr>
            <a:endParaRPr/>
          </a:p>
        </p:txBody>
      </p:sp>
      <p:sp>
        <p:nvSpPr>
          <p:cNvPr id="584" name="Shape 584"/>
          <p:cNvSpPr/>
          <p:nvPr/>
        </p:nvSpPr>
        <p:spPr>
          <a:xfrm>
            <a:off x="1512503" y="5416962"/>
            <a:ext cx="5257800" cy="0"/>
          </a:xfrm>
          <a:prstGeom prst="line">
            <a:avLst/>
          </a:prstGeom>
          <a:ln w="28575" cmpd="sng">
            <a:solidFill/>
            <a:miter/>
            <a:tailEnd type="triangle"/>
          </a:ln>
        </p:spPr>
        <p:txBody>
          <a:bodyPr lIns="0" tIns="0" rIns="0" bIns="0"/>
          <a:lstStyle/>
          <a:p>
            <a:pPr lvl="0" algn="l" defTabSz="457200">
              <a:defRPr sz="1200">
                <a:latin typeface="+mn-lt"/>
                <a:ea typeface="+mn-ea"/>
                <a:cs typeface="+mn-cs"/>
                <a:sym typeface="Helvetica"/>
              </a:defRPr>
            </a:pPr>
            <a:endParaRPr/>
          </a:p>
        </p:txBody>
      </p:sp>
      <p:sp>
        <p:nvSpPr>
          <p:cNvPr id="585" name="Shape 585"/>
          <p:cNvSpPr/>
          <p:nvPr/>
        </p:nvSpPr>
        <p:spPr>
          <a:xfrm>
            <a:off x="5691137" y="5634449"/>
            <a:ext cx="1830992" cy="276999"/>
          </a:xfrm>
          <a:prstGeom prst="rect">
            <a:avLst/>
          </a:prstGeom>
          <a:noFill/>
          <a:ln w="12700">
            <a:miter lim="400000"/>
          </a:ln>
          <a:effectLst/>
          <a:extLst>
            <a:ext uri="{C572A759-6A51-4108-AA02-DFA0A04FC94B}">
              <ma14:wrappingTextBoxFlag xmlns:ma14="http://schemas.microsoft.com/office/mac/drawingml/2011/main" xmlns="" val="1"/>
            </a:ext>
          </a:extLst>
        </p:spPr>
        <p:txBody>
          <a:bodyPr wrap="none" lIns="0" tIns="0" rIns="0" bIns="0">
            <a:spAutoFit/>
          </a:bodyPr>
          <a:lstStyle>
            <a:lvl1pPr algn="l" defTabSz="457200">
              <a:defRPr sz="1800" b="1">
                <a:solidFill>
                  <a:srgbClr val="000066"/>
                </a:solidFill>
              </a:defRPr>
            </a:lvl1pPr>
          </a:lstStyle>
          <a:p>
            <a:pPr lvl="0">
              <a:defRPr b="0">
                <a:solidFill>
                  <a:srgbClr val="000000"/>
                </a:solidFill>
              </a:defRPr>
            </a:pPr>
            <a:r>
              <a:rPr lang="it-IT" b="0" dirty="0" smtClean="0">
                <a:solidFill>
                  <a:srgbClr val="000066"/>
                </a:solidFill>
              </a:rPr>
              <a:t>Vo</a:t>
            </a:r>
            <a:r>
              <a:rPr b="0" dirty="0" smtClean="0">
                <a:solidFill>
                  <a:srgbClr val="000066"/>
                </a:solidFill>
              </a:rPr>
              <a:t>lume </a:t>
            </a:r>
            <a:r>
              <a:rPr b="0" dirty="0">
                <a:solidFill>
                  <a:srgbClr val="000066"/>
                </a:solidFill>
              </a:rPr>
              <a:t>di produzione</a:t>
            </a:r>
          </a:p>
        </p:txBody>
      </p:sp>
      <p:sp>
        <p:nvSpPr>
          <p:cNvPr id="586" name="Shape 586"/>
          <p:cNvSpPr/>
          <p:nvPr/>
        </p:nvSpPr>
        <p:spPr>
          <a:xfrm>
            <a:off x="1172878" y="2345922"/>
            <a:ext cx="494464" cy="276999"/>
          </a:xfrm>
          <a:prstGeom prst="rect">
            <a:avLst/>
          </a:prstGeom>
          <a:noFill/>
          <a:ln w="12700">
            <a:miter lim="400000"/>
          </a:ln>
          <a:effectLst/>
          <a:extLst>
            <a:ext uri="{C572A759-6A51-4108-AA02-DFA0A04FC94B}">
              <ma14:wrappingTextBoxFlag xmlns:ma14="http://schemas.microsoft.com/office/mac/drawingml/2011/main" xmlns="" val="1"/>
            </a:ext>
          </a:extLst>
        </p:spPr>
        <p:txBody>
          <a:bodyPr wrap="none" lIns="0" tIns="0" rIns="0" bIns="0">
            <a:spAutoFit/>
          </a:bodyPr>
          <a:lstStyle>
            <a:lvl1pPr algn="l" defTabSz="457200">
              <a:defRPr sz="1800" b="1">
                <a:solidFill>
                  <a:srgbClr val="000066"/>
                </a:solidFill>
              </a:defRPr>
            </a:lvl1pPr>
          </a:lstStyle>
          <a:p>
            <a:pPr lvl="0">
              <a:defRPr b="0">
                <a:solidFill>
                  <a:srgbClr val="000000"/>
                </a:solidFill>
              </a:defRPr>
            </a:pPr>
            <a:r>
              <a:rPr lang="it-IT" b="0" dirty="0" smtClean="0">
                <a:solidFill>
                  <a:srgbClr val="000066"/>
                </a:solidFill>
              </a:rPr>
              <a:t>Co</a:t>
            </a:r>
            <a:r>
              <a:rPr b="0" dirty="0" smtClean="0">
                <a:solidFill>
                  <a:srgbClr val="000066"/>
                </a:solidFill>
              </a:rPr>
              <a:t>sto</a:t>
            </a:r>
            <a:endParaRPr b="0" dirty="0">
              <a:solidFill>
                <a:srgbClr val="000066"/>
              </a:solidFill>
            </a:endParaRPr>
          </a:p>
        </p:txBody>
      </p:sp>
      <p:sp>
        <p:nvSpPr>
          <p:cNvPr id="587" name="Shape 587"/>
          <p:cNvSpPr/>
          <p:nvPr/>
        </p:nvSpPr>
        <p:spPr>
          <a:xfrm flipV="1">
            <a:off x="1869745" y="4426359"/>
            <a:ext cx="3933716" cy="6356"/>
          </a:xfrm>
          <a:prstGeom prst="line">
            <a:avLst/>
          </a:prstGeom>
          <a:ln w="38100" cmpd="sng">
            <a:solidFill>
              <a:srgbClr val="FF0000"/>
            </a:solidFill>
            <a:miter/>
          </a:ln>
        </p:spPr>
        <p:txBody>
          <a:bodyPr lIns="0" tIns="0" rIns="0" bIns="0"/>
          <a:lstStyle/>
          <a:p>
            <a:pPr lvl="0" algn="l" defTabSz="457200">
              <a:defRPr sz="1200">
                <a:latin typeface="+mn-lt"/>
                <a:ea typeface="+mn-ea"/>
                <a:cs typeface="+mn-cs"/>
                <a:sym typeface="Helvetica"/>
              </a:defRPr>
            </a:pPr>
            <a:endParaRPr/>
          </a:p>
        </p:txBody>
      </p:sp>
      <p:sp>
        <p:nvSpPr>
          <p:cNvPr id="588" name="Shape 588"/>
          <p:cNvSpPr/>
          <p:nvPr/>
        </p:nvSpPr>
        <p:spPr>
          <a:xfrm>
            <a:off x="1635867" y="4207598"/>
            <a:ext cx="105272" cy="27699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defTabSz="457200">
              <a:defRPr sz="1800" b="1">
                <a:solidFill>
                  <a:srgbClr val="000066"/>
                </a:solidFill>
              </a:defRPr>
            </a:lvl1pPr>
          </a:lstStyle>
          <a:p>
            <a:pPr lvl="0">
              <a:defRPr b="0">
                <a:solidFill>
                  <a:srgbClr val="000000"/>
                </a:solidFill>
              </a:defRPr>
            </a:pPr>
            <a:r>
              <a:rPr lang="it-IT" dirty="0" smtClean="0"/>
              <a:t>b</a:t>
            </a:r>
            <a:endParaRPr dirty="0">
              <a:solidFill>
                <a:srgbClr val="000066"/>
              </a:solidFill>
            </a:endParaRPr>
          </a:p>
        </p:txBody>
      </p:sp>
      <p:sp>
        <p:nvSpPr>
          <p:cNvPr id="589" name="Shape 589"/>
          <p:cNvSpPr/>
          <p:nvPr/>
        </p:nvSpPr>
        <p:spPr>
          <a:xfrm>
            <a:off x="457200" y="1410131"/>
            <a:ext cx="7740252" cy="73866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lgn="l" defTabSz="457200">
              <a:defRPr sz="1800"/>
            </a:pPr>
            <a:r>
              <a:rPr lang="it-IT" sz="2400" i="1" dirty="0" smtClean="0">
                <a:solidFill>
                  <a:srgbClr val="000066"/>
                </a:solidFill>
              </a:rPr>
              <a:t>Non variano</a:t>
            </a:r>
            <a:r>
              <a:rPr sz="2400" i="1" dirty="0" smtClean="0">
                <a:solidFill>
                  <a:srgbClr val="000066"/>
                </a:solidFill>
              </a:rPr>
              <a:t> </a:t>
            </a:r>
            <a:r>
              <a:rPr sz="2400" i="1" dirty="0">
                <a:solidFill>
                  <a:srgbClr val="000066"/>
                </a:solidFill>
              </a:rPr>
              <a:t>al variare del volume di </a:t>
            </a:r>
            <a:r>
              <a:rPr sz="2400" i="1" dirty="0" smtClean="0">
                <a:solidFill>
                  <a:srgbClr val="000066"/>
                </a:solidFill>
              </a:rPr>
              <a:t>produzione</a:t>
            </a:r>
            <a:r>
              <a:rPr lang="it-IT" sz="2400" i="1" dirty="0" smtClean="0">
                <a:solidFill>
                  <a:srgbClr val="000066"/>
                </a:solidFill>
              </a:rPr>
              <a:t> </a:t>
            </a:r>
            <a:r>
              <a:rPr sz="2400" i="1" dirty="0" smtClean="0">
                <a:solidFill>
                  <a:srgbClr val="000066"/>
                </a:solidFill>
              </a:rPr>
              <a:t>(</a:t>
            </a:r>
            <a:r>
              <a:rPr sz="2400" i="1" dirty="0">
                <a:solidFill>
                  <a:srgbClr val="000066"/>
                </a:solidFill>
              </a:rPr>
              <a:t>entro il limite della </a:t>
            </a:r>
            <a:r>
              <a:rPr sz="2400" i="1" dirty="0" smtClean="0">
                <a:solidFill>
                  <a:srgbClr val="000066"/>
                </a:solidFill>
              </a:rPr>
              <a:t>ma</a:t>
            </a:r>
            <a:r>
              <a:rPr lang="it-IT" sz="2400" i="1" dirty="0" err="1" smtClean="0">
                <a:solidFill>
                  <a:srgbClr val="000066"/>
                </a:solidFill>
              </a:rPr>
              <a:t>ssima</a:t>
            </a:r>
            <a:r>
              <a:rPr sz="2400" i="1" dirty="0" smtClean="0">
                <a:solidFill>
                  <a:srgbClr val="000066"/>
                </a:solidFill>
              </a:rPr>
              <a:t> </a:t>
            </a:r>
            <a:r>
              <a:rPr sz="2400" i="1" dirty="0">
                <a:solidFill>
                  <a:srgbClr val="000066"/>
                </a:solidFill>
              </a:rPr>
              <a:t>capacità produttiva</a:t>
            </a:r>
            <a:r>
              <a:rPr sz="2400" i="1" dirty="0" smtClean="0">
                <a:solidFill>
                  <a:srgbClr val="000066"/>
                </a:solidFill>
              </a:rPr>
              <a:t>)</a:t>
            </a:r>
            <a:endParaRPr sz="2400" i="1" dirty="0">
              <a:solidFill>
                <a:srgbClr val="000066"/>
              </a:solidFill>
            </a:endParaRPr>
          </a:p>
        </p:txBody>
      </p:sp>
      <p:sp>
        <p:nvSpPr>
          <p:cNvPr id="590" name="Shape 590"/>
          <p:cNvSpPr/>
          <p:nvPr/>
        </p:nvSpPr>
        <p:spPr>
          <a:xfrm>
            <a:off x="4681153" y="3834224"/>
            <a:ext cx="776455" cy="492443"/>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defTabSz="457200">
              <a:defRPr sz="1800" b="1">
                <a:solidFill>
                  <a:srgbClr val="000066"/>
                </a:solidFill>
              </a:defRPr>
            </a:lvl1pPr>
          </a:lstStyle>
          <a:p>
            <a:pPr lvl="0">
              <a:defRPr b="0">
                <a:solidFill>
                  <a:srgbClr val="000000"/>
                </a:solidFill>
              </a:defRPr>
            </a:pPr>
            <a:r>
              <a:rPr sz="3200" b="1" dirty="0">
                <a:solidFill>
                  <a:srgbClr val="000066"/>
                </a:solidFill>
              </a:rPr>
              <a:t>y = b</a:t>
            </a:r>
          </a:p>
        </p:txBody>
      </p:sp>
      <p:grpSp>
        <p:nvGrpSpPr>
          <p:cNvPr id="594" name="Group 594"/>
          <p:cNvGrpSpPr/>
          <p:nvPr/>
        </p:nvGrpSpPr>
        <p:grpSpPr>
          <a:xfrm>
            <a:off x="927836" y="5513108"/>
            <a:ext cx="7013576" cy="1162051"/>
            <a:chOff x="0" y="0"/>
            <a:chExt cx="7013575" cy="1162050"/>
          </a:xfrm>
        </p:grpSpPr>
        <p:sp>
          <p:nvSpPr>
            <p:cNvPr id="591" name="Shape 591"/>
            <p:cNvSpPr/>
            <p:nvPr/>
          </p:nvSpPr>
          <p:spPr>
            <a:xfrm>
              <a:off x="792162" y="649287"/>
              <a:ext cx="3199394" cy="3581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defTabSz="457200">
                <a:defRPr sz="1800" i="1">
                  <a:solidFill>
                    <a:srgbClr val="000066"/>
                  </a:solidFill>
                </a:defRPr>
              </a:lvl1pPr>
            </a:lstStyle>
            <a:p>
              <a:pPr lvl="0">
                <a:defRPr i="0">
                  <a:solidFill>
                    <a:srgbClr val="000000"/>
                  </a:solidFill>
                </a:defRPr>
              </a:pPr>
              <a:r>
                <a:rPr i="1">
                  <a:solidFill>
                    <a:srgbClr val="000066"/>
                  </a:solidFill>
                </a:rPr>
                <a:t>  costo di locazione dello stabilimento</a:t>
              </a:r>
            </a:p>
          </p:txBody>
        </p:sp>
        <p:pic>
          <p:nvPicPr>
            <p:cNvPr id="592" name="LAMPADIN.pdf" descr="LAMPADIN"/>
            <p:cNvPicPr/>
            <p:nvPr/>
          </p:nvPicPr>
          <p:blipFill>
            <a:blip r:embed="rId3">
              <a:extLst/>
            </a:blip>
            <a:stretch>
              <a:fillRect/>
            </a:stretch>
          </p:blipFill>
          <p:spPr>
            <a:xfrm>
              <a:off x="0" y="0"/>
              <a:ext cx="1030288" cy="1127125"/>
            </a:xfrm>
            <a:prstGeom prst="rect">
              <a:avLst/>
            </a:prstGeom>
            <a:ln w="12700" cap="flat">
              <a:noFill/>
              <a:miter lim="400000"/>
            </a:ln>
            <a:effectLst/>
          </p:spPr>
        </p:pic>
        <p:pic>
          <p:nvPicPr>
            <p:cNvPr id="593" name="image.pdf"/>
            <p:cNvPicPr/>
            <p:nvPr/>
          </p:nvPicPr>
          <p:blipFill>
            <a:blip r:embed="rId4">
              <a:extLst/>
            </a:blip>
            <a:stretch>
              <a:fillRect/>
            </a:stretch>
          </p:blipFill>
          <p:spPr>
            <a:xfrm>
              <a:off x="5256212" y="360362"/>
              <a:ext cx="1757363" cy="801688"/>
            </a:xfrm>
            <a:prstGeom prst="rect">
              <a:avLst/>
            </a:prstGeom>
            <a:ln w="12700" cap="flat">
              <a:noFill/>
              <a:miter lim="400000"/>
            </a:ln>
            <a:effectLst>
              <a:outerShdw blurRad="63500" dist="107763" dir="2700000" rotWithShape="0">
                <a:srgbClr val="1C1C1C">
                  <a:alpha val="50000"/>
                </a:srgbClr>
              </a:outerShdw>
            </a:effectLst>
          </p:spPr>
        </p:pic>
      </p:grpSp>
      <p:sp>
        <p:nvSpPr>
          <p:cNvPr id="595" name="Shape 595"/>
          <p:cNvSpPr/>
          <p:nvPr/>
        </p:nvSpPr>
        <p:spPr>
          <a:xfrm flipV="1">
            <a:off x="5760653" y="2465799"/>
            <a:ext cx="0" cy="2951163"/>
          </a:xfrm>
          <a:prstGeom prst="line">
            <a:avLst/>
          </a:prstGeom>
          <a:ln w="63500">
            <a:solidFill>
              <a:srgbClr val="000066"/>
            </a:solidFill>
            <a:prstDash val="sysDot"/>
            <a:round/>
          </a:ln>
        </p:spPr>
        <p:txBody>
          <a:bodyPr lIns="0" tIns="0" rIns="0" bIns="0"/>
          <a:lstStyle/>
          <a:p>
            <a:pPr lvl="0" algn="l" defTabSz="457200">
              <a:defRPr sz="1200">
                <a:latin typeface="+mn-lt"/>
                <a:ea typeface="+mn-ea"/>
                <a:cs typeface="+mn-cs"/>
                <a:sym typeface="Helvetica"/>
              </a:defRPr>
            </a:pPr>
            <a:endParaRPr/>
          </a:p>
        </p:txBody>
      </p:sp>
      <p:grpSp>
        <p:nvGrpSpPr>
          <p:cNvPr id="598" name="Group 598"/>
          <p:cNvGrpSpPr/>
          <p:nvPr/>
        </p:nvGrpSpPr>
        <p:grpSpPr>
          <a:xfrm>
            <a:off x="5905115" y="2853802"/>
            <a:ext cx="2419351" cy="688341"/>
            <a:chOff x="0" y="0"/>
            <a:chExt cx="2419350" cy="688340"/>
          </a:xfrm>
        </p:grpSpPr>
        <p:sp>
          <p:nvSpPr>
            <p:cNvPr id="596" name="Shape 596"/>
            <p:cNvSpPr/>
            <p:nvPr/>
          </p:nvSpPr>
          <p:spPr>
            <a:xfrm>
              <a:off x="647700" y="0"/>
              <a:ext cx="1771650" cy="688340"/>
            </a:xfrm>
            <a:prstGeom prst="rect">
              <a:avLst/>
            </a:prstGeom>
            <a:noFill/>
            <a:ln w="63500" cap="flat">
              <a:noFill/>
              <a:prstDash val="solid"/>
              <a:round/>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defTabSz="457200">
                <a:defRPr sz="1800">
                  <a:solidFill>
                    <a:srgbClr val="000066"/>
                  </a:solidFill>
                </a:defRPr>
              </a:lvl1pPr>
            </a:lstStyle>
            <a:p>
              <a:pPr lvl="0">
                <a:defRPr>
                  <a:solidFill>
                    <a:srgbClr val="000000"/>
                  </a:solidFill>
                </a:defRPr>
              </a:pPr>
              <a:r>
                <a:rPr dirty="0">
                  <a:solidFill>
                    <a:srgbClr val="000066"/>
                  </a:solidFill>
                </a:rPr>
                <a:t>Max capacità produttiva</a:t>
              </a:r>
            </a:p>
          </p:txBody>
        </p:sp>
        <p:sp>
          <p:nvSpPr>
            <p:cNvPr id="597" name="Shape 597"/>
            <p:cNvSpPr/>
            <p:nvPr/>
          </p:nvSpPr>
          <p:spPr>
            <a:xfrm flipH="1" flipV="1">
              <a:off x="0" y="360362"/>
              <a:ext cx="647700" cy="1"/>
            </a:xfrm>
            <a:prstGeom prst="line">
              <a:avLst/>
            </a:prstGeom>
            <a:noFill/>
            <a:ln w="63500" cap="flat">
              <a:solidFill>
                <a:srgbClr val="000066"/>
              </a:solidFill>
              <a:prstDash val="solid"/>
              <a:round/>
              <a:tailEnd type="triangle" w="med" len="med"/>
            </a:ln>
            <a:effectLst/>
          </p:spPr>
          <p:txBody>
            <a:bodyPr wrap="square" lIns="0" tIns="0" rIns="0" bIns="0" numCol="1" anchor="t">
              <a:noAutofit/>
            </a:bodyPr>
            <a:lstStyle/>
            <a:p>
              <a:pPr lvl="0" algn="l" defTabSz="457200">
                <a:defRPr sz="1200">
                  <a:latin typeface="+mn-lt"/>
                  <a:ea typeface="+mn-ea"/>
                  <a:cs typeface="+mn-cs"/>
                  <a:sym typeface="Helvetica"/>
                </a:defRPr>
              </a:pPr>
              <a:endParaRPr/>
            </a:p>
          </p:txBody>
        </p:sp>
      </p:grpSp>
      <p:sp>
        <p:nvSpPr>
          <p:cNvPr id="2" name="Titolo 1"/>
          <p:cNvSpPr>
            <a:spLocks noGrp="1"/>
          </p:cNvSpPr>
          <p:nvPr>
            <p:ph type="title"/>
          </p:nvPr>
        </p:nvSpPr>
        <p:spPr/>
        <p:txBody>
          <a:bodyPr/>
          <a:lstStyle/>
          <a:p>
            <a:r>
              <a:rPr lang="it-IT" dirty="0" smtClean="0"/>
              <a:t>Costi fissi</a:t>
            </a: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grpSp>
        <p:nvGrpSpPr>
          <p:cNvPr id="10" name="Gruppo 9"/>
          <p:cNvGrpSpPr/>
          <p:nvPr/>
        </p:nvGrpSpPr>
        <p:grpSpPr>
          <a:xfrm>
            <a:off x="5760653" y="3813721"/>
            <a:ext cx="2086160" cy="612638"/>
            <a:chOff x="5760653" y="3813721"/>
            <a:chExt cx="2086160" cy="612638"/>
          </a:xfrm>
        </p:grpSpPr>
        <p:sp>
          <p:nvSpPr>
            <p:cNvPr id="21" name="Shape 587"/>
            <p:cNvSpPr/>
            <p:nvPr/>
          </p:nvSpPr>
          <p:spPr>
            <a:xfrm flipV="1">
              <a:off x="5770753" y="3813721"/>
              <a:ext cx="2076060" cy="6356"/>
            </a:xfrm>
            <a:prstGeom prst="line">
              <a:avLst/>
            </a:prstGeom>
            <a:ln w="38100" cmpd="sng">
              <a:solidFill>
                <a:srgbClr val="FF0000"/>
              </a:solidFill>
              <a:miter/>
            </a:ln>
          </p:spPr>
          <p:txBody>
            <a:bodyPr lIns="0" tIns="0" rIns="0" bIns="0"/>
            <a:lstStyle/>
            <a:p>
              <a:pPr lvl="0" algn="l" defTabSz="457200">
                <a:defRPr sz="1200">
                  <a:latin typeface="+mn-lt"/>
                  <a:ea typeface="+mn-ea"/>
                  <a:cs typeface="+mn-cs"/>
                  <a:sym typeface="Helvetica"/>
                </a:defRPr>
              </a:pPr>
              <a:endParaRPr/>
            </a:p>
          </p:txBody>
        </p:sp>
        <p:cxnSp>
          <p:nvCxnSpPr>
            <p:cNvPr id="6" name="Connettore 1 5"/>
            <p:cNvCxnSpPr>
              <a:stCxn id="21" idx="0"/>
            </p:cNvCxnSpPr>
            <p:nvPr/>
          </p:nvCxnSpPr>
          <p:spPr>
            <a:xfrm flipH="1">
              <a:off x="5760653" y="3820077"/>
              <a:ext cx="10100" cy="606282"/>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97179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p:tmAbs val="0"/>
                                  </p:iterate>
                                  <p:childTnLst>
                                    <p:set>
                                      <p:cBhvr>
                                        <p:cTn id="6" fill="hold"/>
                                        <p:tgtEl>
                                          <p:spTgt spid="584"/>
                                        </p:tgtEl>
                                        <p:attrNameLst>
                                          <p:attrName>style.visibility</p:attrName>
                                        </p:attrNameLst>
                                      </p:cBhvr>
                                      <p:to>
                                        <p:strVal val="visible"/>
                                      </p:to>
                                    </p:set>
                                    <p:anim calcmode="lin" valueType="num">
                                      <p:cBhvr>
                                        <p:cTn id="7" dur="500" fill="hold"/>
                                        <p:tgtEl>
                                          <p:spTgt spid="584"/>
                                        </p:tgtEl>
                                        <p:attrNameLst>
                                          <p:attrName>ppt_x</p:attrName>
                                        </p:attrNameLst>
                                      </p:cBhvr>
                                      <p:tavLst>
                                        <p:tav tm="0">
                                          <p:val>
                                            <p:strVal val="1+#ppt_w/2"/>
                                          </p:val>
                                        </p:tav>
                                        <p:tav tm="100000">
                                          <p:val>
                                            <p:strVal val="#ppt_x"/>
                                          </p:val>
                                        </p:tav>
                                      </p:tavLst>
                                    </p:anim>
                                    <p:anim calcmode="lin" valueType="num">
                                      <p:cBhvr>
                                        <p:cTn id="8" dur="500" fill="hold"/>
                                        <p:tgtEl>
                                          <p:spTgt spid="58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iterate>
                                    <p:tmAbs val="0"/>
                                  </p:iterate>
                                  <p:childTnLst>
                                    <p:set>
                                      <p:cBhvr>
                                        <p:cTn id="11" fill="hold"/>
                                        <p:tgtEl>
                                          <p:spTgt spid="585"/>
                                        </p:tgtEl>
                                        <p:attrNameLst>
                                          <p:attrName>style.visibility</p:attrName>
                                        </p:attrNameLst>
                                      </p:cBhvr>
                                      <p:to>
                                        <p:strVal val="visible"/>
                                      </p:to>
                                    </p:set>
                                    <p:anim calcmode="lin" valueType="num">
                                      <p:cBhvr>
                                        <p:cTn id="12" dur="500" fill="hold"/>
                                        <p:tgtEl>
                                          <p:spTgt spid="585"/>
                                        </p:tgtEl>
                                        <p:attrNameLst>
                                          <p:attrName>ppt_x</p:attrName>
                                        </p:attrNameLst>
                                      </p:cBhvr>
                                      <p:tavLst>
                                        <p:tav tm="0">
                                          <p:val>
                                            <p:strVal val="1+#ppt_w/2"/>
                                          </p:val>
                                        </p:tav>
                                        <p:tav tm="100000">
                                          <p:val>
                                            <p:strVal val="#ppt_x"/>
                                          </p:val>
                                        </p:tav>
                                      </p:tavLst>
                                    </p:anim>
                                    <p:anim calcmode="lin" valueType="num">
                                      <p:cBhvr>
                                        <p:cTn id="13" dur="500" fill="hold"/>
                                        <p:tgtEl>
                                          <p:spTgt spid="58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500"/>
                                  </p:stCondLst>
                                  <p:iterate>
                                    <p:tmAbs val="0"/>
                                  </p:iterate>
                                  <p:childTnLst>
                                    <p:set>
                                      <p:cBhvr>
                                        <p:cTn id="16" fill="hold"/>
                                        <p:tgtEl>
                                          <p:spTgt spid="583"/>
                                        </p:tgtEl>
                                        <p:attrNameLst>
                                          <p:attrName>style.visibility</p:attrName>
                                        </p:attrNameLst>
                                      </p:cBhvr>
                                      <p:to>
                                        <p:strVal val="visible"/>
                                      </p:to>
                                    </p:set>
                                    <p:anim calcmode="lin" valueType="num">
                                      <p:cBhvr>
                                        <p:cTn id="17" dur="500" fill="hold"/>
                                        <p:tgtEl>
                                          <p:spTgt spid="583"/>
                                        </p:tgtEl>
                                        <p:attrNameLst>
                                          <p:attrName>ppt_x</p:attrName>
                                        </p:attrNameLst>
                                      </p:cBhvr>
                                      <p:tavLst>
                                        <p:tav tm="0">
                                          <p:val>
                                            <p:strVal val="#ppt_x"/>
                                          </p:val>
                                        </p:tav>
                                        <p:tav tm="100000">
                                          <p:val>
                                            <p:strVal val="#ppt_x"/>
                                          </p:val>
                                        </p:tav>
                                      </p:tavLst>
                                    </p:anim>
                                    <p:anim calcmode="lin" valueType="num">
                                      <p:cBhvr>
                                        <p:cTn id="18" dur="500" fill="hold"/>
                                        <p:tgtEl>
                                          <p:spTgt spid="583"/>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iterate>
                                    <p:tmAbs val="0"/>
                                  </p:iterate>
                                  <p:childTnLst>
                                    <p:set>
                                      <p:cBhvr>
                                        <p:cTn id="21" fill="hold"/>
                                        <p:tgtEl>
                                          <p:spTgt spid="586"/>
                                        </p:tgtEl>
                                        <p:attrNameLst>
                                          <p:attrName>style.visibility</p:attrName>
                                        </p:attrNameLst>
                                      </p:cBhvr>
                                      <p:to>
                                        <p:strVal val="visible"/>
                                      </p:to>
                                    </p:set>
                                    <p:anim calcmode="lin" valueType="num">
                                      <p:cBhvr>
                                        <p:cTn id="22" dur="500" fill="hold"/>
                                        <p:tgtEl>
                                          <p:spTgt spid="586"/>
                                        </p:tgtEl>
                                        <p:attrNameLst>
                                          <p:attrName>ppt_x</p:attrName>
                                        </p:attrNameLst>
                                      </p:cBhvr>
                                      <p:tavLst>
                                        <p:tav tm="0">
                                          <p:val>
                                            <p:strVal val="0-#ppt_w/2"/>
                                          </p:val>
                                        </p:tav>
                                        <p:tav tm="100000">
                                          <p:val>
                                            <p:strVal val="#ppt_x"/>
                                          </p:val>
                                        </p:tav>
                                      </p:tavLst>
                                    </p:anim>
                                    <p:anim calcmode="lin" valueType="num">
                                      <p:cBhvr>
                                        <p:cTn id="23" dur="500" fill="hold"/>
                                        <p:tgtEl>
                                          <p:spTgt spid="586"/>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8" presetClass="entr" presetSubtype="3" fill="hold" grpId="0" nodeType="afterEffect">
                                  <p:stCondLst>
                                    <p:cond delay="0"/>
                                  </p:stCondLst>
                                  <p:iterate>
                                    <p:tmAbs val="0"/>
                                  </p:iterate>
                                  <p:childTnLst>
                                    <p:set>
                                      <p:cBhvr>
                                        <p:cTn id="26" fill="hold"/>
                                        <p:tgtEl>
                                          <p:spTgt spid="587"/>
                                        </p:tgtEl>
                                        <p:attrNameLst>
                                          <p:attrName>style.visibility</p:attrName>
                                        </p:attrNameLst>
                                      </p:cBhvr>
                                      <p:to>
                                        <p:strVal val="visible"/>
                                      </p:to>
                                    </p:set>
                                    <p:animEffect transition="in" filter="strips(upRight)">
                                      <p:cBhvr>
                                        <p:cTn id="27" dur="500"/>
                                        <p:tgtEl>
                                          <p:spTgt spid="587"/>
                                        </p:tgtEl>
                                      </p:cBhvr>
                                    </p:animEffect>
                                  </p:childTnLst>
                                </p:cTn>
                              </p:par>
                            </p:childTnLst>
                          </p:cTn>
                        </p:par>
                        <p:par>
                          <p:cTn id="28" fill="hold">
                            <p:stCondLst>
                              <p:cond delay="3000"/>
                            </p:stCondLst>
                            <p:childTnLst>
                              <p:par>
                                <p:cTn id="29" presetID="2" presetClass="entr" presetSubtype="8" fill="hold" grpId="0" nodeType="afterEffect">
                                  <p:stCondLst>
                                    <p:cond delay="0"/>
                                  </p:stCondLst>
                                  <p:iterate>
                                    <p:tmAbs val="0"/>
                                  </p:iterate>
                                  <p:childTnLst>
                                    <p:set>
                                      <p:cBhvr>
                                        <p:cTn id="30" fill="hold"/>
                                        <p:tgtEl>
                                          <p:spTgt spid="588"/>
                                        </p:tgtEl>
                                        <p:attrNameLst>
                                          <p:attrName>style.visibility</p:attrName>
                                        </p:attrNameLst>
                                      </p:cBhvr>
                                      <p:to>
                                        <p:strVal val="visible"/>
                                      </p:to>
                                    </p:set>
                                    <p:anim calcmode="lin" valueType="num">
                                      <p:cBhvr>
                                        <p:cTn id="31" dur="500" fill="hold"/>
                                        <p:tgtEl>
                                          <p:spTgt spid="588"/>
                                        </p:tgtEl>
                                        <p:attrNameLst>
                                          <p:attrName>ppt_x</p:attrName>
                                        </p:attrNameLst>
                                      </p:cBhvr>
                                      <p:tavLst>
                                        <p:tav tm="0">
                                          <p:val>
                                            <p:strVal val="0-#ppt_w/2"/>
                                          </p:val>
                                        </p:tav>
                                        <p:tav tm="100000">
                                          <p:val>
                                            <p:strVal val="#ppt_x"/>
                                          </p:val>
                                        </p:tav>
                                      </p:tavLst>
                                    </p:anim>
                                    <p:anim calcmode="lin" valueType="num">
                                      <p:cBhvr>
                                        <p:cTn id="32" dur="500" fill="hold"/>
                                        <p:tgtEl>
                                          <p:spTgt spid="588"/>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3" presetClass="entr" presetSubtype="32" fill="hold" grpId="0" nodeType="afterEffect">
                                  <p:stCondLst>
                                    <p:cond delay="0"/>
                                  </p:stCondLst>
                                  <p:iterate>
                                    <p:tmAbs val="0"/>
                                  </p:iterate>
                                  <p:childTnLst>
                                    <p:set>
                                      <p:cBhvr>
                                        <p:cTn id="35" fill="hold"/>
                                        <p:tgtEl>
                                          <p:spTgt spid="590"/>
                                        </p:tgtEl>
                                        <p:attrNameLst>
                                          <p:attrName>style.visibility</p:attrName>
                                        </p:attrNameLst>
                                      </p:cBhvr>
                                      <p:to>
                                        <p:strVal val="visible"/>
                                      </p:to>
                                    </p:set>
                                    <p:anim calcmode="lin" valueType="num">
                                      <p:cBhvr>
                                        <p:cTn id="36" dur="500" fill="hold"/>
                                        <p:tgtEl>
                                          <p:spTgt spid="590"/>
                                        </p:tgtEl>
                                        <p:attrNameLst>
                                          <p:attrName>ppt_w</p:attrName>
                                        </p:attrNameLst>
                                      </p:cBhvr>
                                      <p:tavLst>
                                        <p:tav tm="0">
                                          <p:val>
                                            <p:fltVal val="0"/>
                                          </p:val>
                                        </p:tav>
                                        <p:tav tm="100000">
                                          <p:val>
                                            <p:strVal val="#ppt_w"/>
                                          </p:val>
                                        </p:tav>
                                      </p:tavLst>
                                    </p:anim>
                                    <p:anim calcmode="lin" valueType="num">
                                      <p:cBhvr>
                                        <p:cTn id="37" dur="500" fill="hold"/>
                                        <p:tgtEl>
                                          <p:spTgt spid="590"/>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p:tmAbs val="0"/>
                                  </p:iterate>
                                  <p:childTnLst>
                                    <p:set>
                                      <p:cBhvr>
                                        <p:cTn id="41" fill="hold"/>
                                        <p:tgtEl>
                                          <p:spTgt spid="598"/>
                                        </p:tgtEl>
                                        <p:attrNameLst>
                                          <p:attrName>style.visibility</p:attrName>
                                        </p:attrNameLst>
                                      </p:cBhvr>
                                      <p:to>
                                        <p:strVal val="visible"/>
                                      </p:to>
                                    </p:set>
                                    <p:animEffect transition="in" filter="fade">
                                      <p:cBhvr>
                                        <p:cTn id="42" dur="1000"/>
                                        <p:tgtEl>
                                          <p:spTgt spid="598"/>
                                        </p:tgtEl>
                                      </p:cBhvr>
                                    </p:animEffect>
                                  </p:childTnLst>
                                </p:cTn>
                              </p:par>
                            </p:childTnLst>
                          </p:cTn>
                        </p:par>
                        <p:par>
                          <p:cTn id="43" fill="hold">
                            <p:stCondLst>
                              <p:cond delay="1000"/>
                            </p:stCondLst>
                            <p:childTnLst>
                              <p:par>
                                <p:cTn id="44" presetID="10" presetClass="entr" presetSubtype="0" fill="hold" grpId="0" nodeType="afterEffect">
                                  <p:stCondLst>
                                    <p:cond delay="0"/>
                                  </p:stCondLst>
                                  <p:iterate>
                                    <p:tmAbs val="0"/>
                                  </p:iterate>
                                  <p:childTnLst>
                                    <p:set>
                                      <p:cBhvr>
                                        <p:cTn id="45" fill="hold"/>
                                        <p:tgtEl>
                                          <p:spTgt spid="595"/>
                                        </p:tgtEl>
                                        <p:attrNameLst>
                                          <p:attrName>style.visibility</p:attrName>
                                        </p:attrNameLst>
                                      </p:cBhvr>
                                      <p:to>
                                        <p:strVal val="visible"/>
                                      </p:to>
                                    </p:set>
                                    <p:animEffect transition="in" filter="fade">
                                      <p:cBhvr>
                                        <p:cTn id="46" dur="1000"/>
                                        <p:tgtEl>
                                          <p:spTgt spid="595"/>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3"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heel(3)">
                                      <p:cBhvr>
                                        <p:cTn id="51" dur="2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iterate>
                                    <p:tmAbs val="0"/>
                                  </p:iterate>
                                  <p:childTnLst>
                                    <p:set>
                                      <p:cBhvr>
                                        <p:cTn id="55" fill="hold"/>
                                        <p:tgtEl>
                                          <p:spTgt spid="594"/>
                                        </p:tgtEl>
                                        <p:attrNameLst>
                                          <p:attrName>style.visibility</p:attrName>
                                        </p:attrNameLst>
                                      </p:cBhvr>
                                      <p:to>
                                        <p:strVal val="visible"/>
                                      </p:to>
                                    </p:set>
                                    <p:animEffect transition="in" filter="fade">
                                      <p:cBhvr>
                                        <p:cTn id="56" dur="1000"/>
                                        <p:tgtEl>
                                          <p:spTgt spid="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 grpId="0" animBg="1" advAuto="0"/>
      <p:bldP spid="584" grpId="0" animBg="1" advAuto="0"/>
      <p:bldP spid="585" grpId="0" animBg="1" advAuto="0"/>
      <p:bldP spid="586" grpId="0" animBg="1" advAuto="0"/>
      <p:bldP spid="587" grpId="0" animBg="1" advAuto="0"/>
      <p:bldP spid="588" grpId="0" animBg="1" advAuto="0"/>
      <p:bldP spid="590" grpId="0" animBg="1" advAuto="0"/>
      <p:bldP spid="594" grpId="0" animBg="1" advAuto="0"/>
      <p:bldP spid="595" grpId="0" animBg="1" advAuto="0"/>
      <p:bldP spid="598"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Shape 605"/>
          <p:cNvSpPr/>
          <p:nvPr/>
        </p:nvSpPr>
        <p:spPr>
          <a:xfrm flipV="1">
            <a:off x="1637645" y="2449462"/>
            <a:ext cx="1" cy="3048001"/>
          </a:xfrm>
          <a:prstGeom prst="line">
            <a:avLst/>
          </a:prstGeom>
          <a:ln w="28575" cmpd="sng">
            <a:solidFill/>
            <a:miter/>
            <a:tailEnd type="triangle"/>
          </a:ln>
        </p:spPr>
        <p:txBody>
          <a:bodyPr lIns="0" tIns="0" rIns="0" bIns="0"/>
          <a:lstStyle/>
          <a:p>
            <a:pPr lvl="0" algn="l" defTabSz="457200">
              <a:defRPr sz="1200">
                <a:latin typeface="+mn-lt"/>
                <a:ea typeface="+mn-ea"/>
                <a:cs typeface="+mn-cs"/>
                <a:sym typeface="Helvetica"/>
              </a:defRPr>
            </a:pPr>
            <a:endParaRPr/>
          </a:p>
        </p:txBody>
      </p:sp>
      <p:sp>
        <p:nvSpPr>
          <p:cNvPr id="606" name="Shape 606"/>
          <p:cNvSpPr/>
          <p:nvPr/>
        </p:nvSpPr>
        <p:spPr>
          <a:xfrm>
            <a:off x="1277283" y="5184725"/>
            <a:ext cx="5257800" cy="0"/>
          </a:xfrm>
          <a:prstGeom prst="line">
            <a:avLst/>
          </a:prstGeom>
          <a:ln w="28575" cmpd="sng">
            <a:solidFill/>
            <a:miter/>
            <a:tailEnd type="triangle"/>
          </a:ln>
        </p:spPr>
        <p:txBody>
          <a:bodyPr lIns="0" tIns="0" rIns="0" bIns="0"/>
          <a:lstStyle/>
          <a:p>
            <a:pPr lvl="0" algn="l" defTabSz="457200">
              <a:defRPr sz="1200">
                <a:latin typeface="+mn-lt"/>
                <a:ea typeface="+mn-ea"/>
                <a:cs typeface="+mn-cs"/>
                <a:sym typeface="Helvetica"/>
              </a:defRPr>
            </a:pPr>
            <a:endParaRPr/>
          </a:p>
        </p:txBody>
      </p:sp>
      <p:sp>
        <p:nvSpPr>
          <p:cNvPr id="607" name="Shape 607"/>
          <p:cNvSpPr/>
          <p:nvPr/>
        </p:nvSpPr>
        <p:spPr>
          <a:xfrm>
            <a:off x="5481555" y="5400625"/>
            <a:ext cx="1830992" cy="276999"/>
          </a:xfrm>
          <a:prstGeom prst="rect">
            <a:avLst/>
          </a:prstGeom>
          <a:noFill/>
          <a:ln w="12700">
            <a:miter lim="400000"/>
          </a:ln>
          <a:effectLst/>
          <a:extLst>
            <a:ext uri="{C572A759-6A51-4108-AA02-DFA0A04FC94B}">
              <ma14:wrappingTextBoxFlag xmlns:ma14="http://schemas.microsoft.com/office/mac/drawingml/2011/main" xmlns="" val="1"/>
            </a:ext>
          </a:extLst>
        </p:spPr>
        <p:txBody>
          <a:bodyPr wrap="none" lIns="0" tIns="0" rIns="0" bIns="0">
            <a:spAutoFit/>
          </a:bodyPr>
          <a:lstStyle>
            <a:lvl1pPr algn="l" defTabSz="457200">
              <a:defRPr sz="1800" b="1">
                <a:solidFill>
                  <a:srgbClr val="000066"/>
                </a:solidFill>
              </a:defRPr>
            </a:lvl1pPr>
          </a:lstStyle>
          <a:p>
            <a:pPr lvl="0">
              <a:defRPr b="0">
                <a:solidFill>
                  <a:srgbClr val="000000"/>
                </a:solidFill>
              </a:defRPr>
            </a:pPr>
            <a:r>
              <a:rPr lang="it-IT" dirty="0"/>
              <a:t>V</a:t>
            </a:r>
            <a:r>
              <a:rPr dirty="0" smtClean="0">
                <a:solidFill>
                  <a:srgbClr val="000066"/>
                </a:solidFill>
              </a:rPr>
              <a:t>olume </a:t>
            </a:r>
            <a:r>
              <a:rPr dirty="0">
                <a:solidFill>
                  <a:srgbClr val="000066"/>
                </a:solidFill>
              </a:rPr>
              <a:t>di produzione</a:t>
            </a:r>
          </a:p>
        </p:txBody>
      </p:sp>
      <p:sp>
        <p:nvSpPr>
          <p:cNvPr id="608" name="Shape 608"/>
          <p:cNvSpPr/>
          <p:nvPr/>
        </p:nvSpPr>
        <p:spPr>
          <a:xfrm>
            <a:off x="1030051" y="2467261"/>
            <a:ext cx="494464" cy="276999"/>
          </a:xfrm>
          <a:prstGeom prst="rect">
            <a:avLst/>
          </a:prstGeom>
          <a:noFill/>
          <a:ln w="12700">
            <a:miter lim="400000"/>
          </a:ln>
          <a:effectLst/>
          <a:extLst>
            <a:ext uri="{C572A759-6A51-4108-AA02-DFA0A04FC94B}">
              <ma14:wrappingTextBoxFlag xmlns:ma14="http://schemas.microsoft.com/office/mac/drawingml/2011/main" xmlns="" val="1"/>
            </a:ext>
          </a:extLst>
        </p:spPr>
        <p:txBody>
          <a:bodyPr wrap="none" lIns="0" tIns="0" rIns="0" bIns="0">
            <a:spAutoFit/>
          </a:bodyPr>
          <a:lstStyle>
            <a:lvl1pPr algn="l" defTabSz="457200">
              <a:defRPr sz="1800" b="1">
                <a:solidFill>
                  <a:srgbClr val="000066"/>
                </a:solidFill>
              </a:defRPr>
            </a:lvl1pPr>
          </a:lstStyle>
          <a:p>
            <a:pPr lvl="0">
              <a:defRPr b="0">
                <a:solidFill>
                  <a:srgbClr val="000000"/>
                </a:solidFill>
              </a:defRPr>
            </a:pPr>
            <a:r>
              <a:rPr lang="it-IT" dirty="0" smtClean="0">
                <a:solidFill>
                  <a:srgbClr val="000066"/>
                </a:solidFill>
              </a:rPr>
              <a:t>Co</a:t>
            </a:r>
            <a:r>
              <a:rPr dirty="0" smtClean="0">
                <a:solidFill>
                  <a:srgbClr val="000066"/>
                </a:solidFill>
              </a:rPr>
              <a:t>sto</a:t>
            </a:r>
            <a:endParaRPr dirty="0">
              <a:solidFill>
                <a:srgbClr val="000066"/>
              </a:solidFill>
            </a:endParaRPr>
          </a:p>
        </p:txBody>
      </p:sp>
      <p:grpSp>
        <p:nvGrpSpPr>
          <p:cNvPr id="611" name="Group 611"/>
          <p:cNvGrpSpPr/>
          <p:nvPr/>
        </p:nvGrpSpPr>
        <p:grpSpPr>
          <a:xfrm>
            <a:off x="1292454" y="5512315"/>
            <a:ext cx="5589706" cy="1127126"/>
            <a:chOff x="0" y="0"/>
            <a:chExt cx="5589705" cy="1127125"/>
          </a:xfrm>
        </p:grpSpPr>
        <p:sp>
          <p:nvSpPr>
            <p:cNvPr id="609" name="Shape 609"/>
            <p:cNvSpPr/>
            <p:nvPr/>
          </p:nvSpPr>
          <p:spPr>
            <a:xfrm>
              <a:off x="1008062" y="576262"/>
              <a:ext cx="4581643"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defTabSz="457200">
                <a:defRPr sz="1800" i="1">
                  <a:solidFill>
                    <a:srgbClr val="000066"/>
                  </a:solidFill>
                </a:defRPr>
              </a:lvl1pPr>
            </a:lstStyle>
            <a:p>
              <a:pPr lvl="0">
                <a:defRPr i="0">
                  <a:solidFill>
                    <a:srgbClr val="000000"/>
                  </a:solidFill>
                </a:defRPr>
              </a:pPr>
              <a:r>
                <a:rPr i="1" dirty="0">
                  <a:solidFill>
                    <a:srgbClr val="000066"/>
                  </a:solidFill>
                </a:rPr>
                <a:t>  costo dei “sorveglianti”, degli addetti alla </a:t>
              </a:r>
              <a:r>
                <a:rPr i="1" dirty="0" smtClean="0">
                  <a:solidFill>
                    <a:srgbClr val="000066"/>
                  </a:solidFill>
                </a:rPr>
                <a:t>qualità</a:t>
              </a:r>
              <a:r>
                <a:rPr lang="it-IT" i="1" dirty="0" smtClean="0">
                  <a:solidFill>
                    <a:srgbClr val="000066"/>
                  </a:solidFill>
                </a:rPr>
                <a:t>,</a:t>
              </a:r>
              <a:r>
                <a:rPr i="1" dirty="0" smtClean="0">
                  <a:solidFill>
                    <a:srgbClr val="000066"/>
                  </a:solidFill>
                </a:rPr>
                <a:t> e</a:t>
              </a:r>
              <a:r>
                <a:rPr lang="it-IT" i="1" dirty="0" smtClean="0">
                  <a:solidFill>
                    <a:srgbClr val="000066"/>
                  </a:solidFill>
                </a:rPr>
                <a:t>cc.</a:t>
              </a:r>
              <a:endParaRPr i="1" dirty="0">
                <a:solidFill>
                  <a:srgbClr val="000066"/>
                </a:solidFill>
              </a:endParaRPr>
            </a:p>
          </p:txBody>
        </p:sp>
        <p:pic>
          <p:nvPicPr>
            <p:cNvPr id="610" name="LAMPADIN.pdf" descr="LAMPADIN"/>
            <p:cNvPicPr/>
            <p:nvPr/>
          </p:nvPicPr>
          <p:blipFill>
            <a:blip r:embed="rId3">
              <a:extLst/>
            </a:blip>
            <a:stretch>
              <a:fillRect/>
            </a:stretch>
          </p:blipFill>
          <p:spPr>
            <a:xfrm>
              <a:off x="0" y="0"/>
              <a:ext cx="1030288" cy="1127125"/>
            </a:xfrm>
            <a:prstGeom prst="rect">
              <a:avLst/>
            </a:prstGeom>
            <a:ln w="12700" cap="flat">
              <a:noFill/>
              <a:miter lim="400000"/>
            </a:ln>
            <a:effectLst/>
          </p:spPr>
        </p:pic>
      </p:grpSp>
      <p:grpSp>
        <p:nvGrpSpPr>
          <p:cNvPr id="619" name="Group 619"/>
          <p:cNvGrpSpPr/>
          <p:nvPr/>
        </p:nvGrpSpPr>
        <p:grpSpPr>
          <a:xfrm>
            <a:off x="1637645" y="3241625"/>
            <a:ext cx="4319588" cy="1879600"/>
            <a:chOff x="0" y="0"/>
            <a:chExt cx="4319587" cy="1879600"/>
          </a:xfrm>
        </p:grpSpPr>
        <p:sp>
          <p:nvSpPr>
            <p:cNvPr id="613" name="Shape 613"/>
            <p:cNvSpPr/>
            <p:nvPr/>
          </p:nvSpPr>
          <p:spPr>
            <a:xfrm flipV="1">
              <a:off x="-1" y="1366837"/>
              <a:ext cx="2" cy="512763"/>
            </a:xfrm>
            <a:prstGeom prst="line">
              <a:avLst/>
            </a:prstGeom>
            <a:noFill/>
            <a:ln w="38100" cap="flat" cmpd="sng">
              <a:solidFill>
                <a:srgbClr val="FF0000"/>
              </a:solidFill>
              <a:prstDash val="solid"/>
              <a:miter lim="800000"/>
            </a:ln>
            <a:effectLst/>
          </p:spPr>
          <p:txBody>
            <a:bodyPr wrap="square" lIns="0" tIns="0" rIns="0" bIns="0" numCol="1" anchor="t">
              <a:noAutofit/>
            </a:bodyPr>
            <a:lstStyle/>
            <a:p>
              <a:pPr lvl="0" algn="l" defTabSz="457200">
                <a:defRPr sz="1200">
                  <a:latin typeface="+mn-lt"/>
                  <a:ea typeface="+mn-ea"/>
                  <a:cs typeface="+mn-cs"/>
                  <a:sym typeface="Helvetica"/>
                </a:defRPr>
              </a:pPr>
              <a:endParaRPr/>
            </a:p>
          </p:txBody>
        </p:sp>
        <p:sp>
          <p:nvSpPr>
            <p:cNvPr id="614" name="Shape 614"/>
            <p:cNvSpPr/>
            <p:nvPr/>
          </p:nvSpPr>
          <p:spPr>
            <a:xfrm>
              <a:off x="0" y="1366837"/>
              <a:ext cx="1439863" cy="1"/>
            </a:xfrm>
            <a:prstGeom prst="line">
              <a:avLst/>
            </a:prstGeom>
            <a:noFill/>
            <a:ln w="38100" cap="flat" cmpd="sng">
              <a:solidFill>
                <a:srgbClr val="FF0000"/>
              </a:solidFill>
              <a:prstDash val="solid"/>
              <a:round/>
            </a:ln>
            <a:effectLst/>
          </p:spPr>
          <p:txBody>
            <a:bodyPr wrap="square" lIns="0" tIns="0" rIns="0" bIns="0" numCol="1" anchor="t">
              <a:noAutofit/>
            </a:bodyPr>
            <a:lstStyle/>
            <a:p>
              <a:pPr lvl="0" algn="l" defTabSz="457200">
                <a:defRPr sz="1200">
                  <a:latin typeface="+mn-lt"/>
                  <a:ea typeface="+mn-ea"/>
                  <a:cs typeface="+mn-cs"/>
                  <a:sym typeface="Helvetica"/>
                </a:defRPr>
              </a:pPr>
              <a:endParaRPr/>
            </a:p>
          </p:txBody>
        </p:sp>
        <p:sp>
          <p:nvSpPr>
            <p:cNvPr id="615" name="Shape 615"/>
            <p:cNvSpPr/>
            <p:nvPr/>
          </p:nvSpPr>
          <p:spPr>
            <a:xfrm flipV="1">
              <a:off x="1439862" y="719137"/>
              <a:ext cx="1" cy="647701"/>
            </a:xfrm>
            <a:prstGeom prst="line">
              <a:avLst/>
            </a:prstGeom>
            <a:noFill/>
            <a:ln w="38100" cap="flat" cmpd="sng">
              <a:solidFill>
                <a:srgbClr val="FF0000"/>
              </a:solidFill>
              <a:prstDash val="solid"/>
              <a:round/>
            </a:ln>
            <a:effectLst/>
          </p:spPr>
          <p:txBody>
            <a:bodyPr wrap="square" lIns="0" tIns="0" rIns="0" bIns="0" numCol="1" anchor="t">
              <a:noAutofit/>
            </a:bodyPr>
            <a:lstStyle/>
            <a:p>
              <a:pPr lvl="0" algn="l" defTabSz="457200">
                <a:defRPr sz="1200">
                  <a:latin typeface="+mn-lt"/>
                  <a:ea typeface="+mn-ea"/>
                  <a:cs typeface="+mn-cs"/>
                  <a:sym typeface="Helvetica"/>
                </a:defRPr>
              </a:pPr>
              <a:endParaRPr/>
            </a:p>
          </p:txBody>
        </p:sp>
        <p:sp>
          <p:nvSpPr>
            <p:cNvPr id="616" name="Shape 616"/>
            <p:cNvSpPr/>
            <p:nvPr/>
          </p:nvSpPr>
          <p:spPr>
            <a:xfrm>
              <a:off x="1439862" y="719137"/>
              <a:ext cx="1511301" cy="1"/>
            </a:xfrm>
            <a:prstGeom prst="line">
              <a:avLst/>
            </a:prstGeom>
            <a:noFill/>
            <a:ln w="38100" cap="flat" cmpd="sng">
              <a:solidFill>
                <a:srgbClr val="FF0000"/>
              </a:solidFill>
              <a:prstDash val="solid"/>
              <a:round/>
            </a:ln>
            <a:effectLst/>
          </p:spPr>
          <p:txBody>
            <a:bodyPr wrap="square" lIns="0" tIns="0" rIns="0" bIns="0" numCol="1" anchor="t">
              <a:noAutofit/>
            </a:bodyPr>
            <a:lstStyle/>
            <a:p>
              <a:pPr lvl="0" algn="l" defTabSz="457200">
                <a:defRPr sz="1200">
                  <a:latin typeface="+mn-lt"/>
                  <a:ea typeface="+mn-ea"/>
                  <a:cs typeface="+mn-cs"/>
                  <a:sym typeface="Helvetica"/>
                </a:defRPr>
              </a:pPr>
              <a:endParaRPr/>
            </a:p>
          </p:txBody>
        </p:sp>
        <p:sp>
          <p:nvSpPr>
            <p:cNvPr id="617" name="Shape 617"/>
            <p:cNvSpPr/>
            <p:nvPr/>
          </p:nvSpPr>
          <p:spPr>
            <a:xfrm flipV="1">
              <a:off x="2951162" y="0"/>
              <a:ext cx="1" cy="719138"/>
            </a:xfrm>
            <a:prstGeom prst="line">
              <a:avLst/>
            </a:prstGeom>
            <a:noFill/>
            <a:ln w="38100" cap="flat" cmpd="sng">
              <a:solidFill>
                <a:srgbClr val="FF0000"/>
              </a:solidFill>
              <a:prstDash val="solid"/>
              <a:round/>
            </a:ln>
            <a:effectLst/>
          </p:spPr>
          <p:txBody>
            <a:bodyPr wrap="square" lIns="0" tIns="0" rIns="0" bIns="0" numCol="1" anchor="t">
              <a:noAutofit/>
            </a:bodyPr>
            <a:lstStyle/>
            <a:p>
              <a:pPr lvl="0" algn="l" defTabSz="457200">
                <a:defRPr sz="1200">
                  <a:latin typeface="+mn-lt"/>
                  <a:ea typeface="+mn-ea"/>
                  <a:cs typeface="+mn-cs"/>
                  <a:sym typeface="Helvetica"/>
                </a:defRPr>
              </a:pPr>
              <a:endParaRPr/>
            </a:p>
          </p:txBody>
        </p:sp>
        <p:sp>
          <p:nvSpPr>
            <p:cNvPr id="618" name="Shape 618"/>
            <p:cNvSpPr/>
            <p:nvPr/>
          </p:nvSpPr>
          <p:spPr>
            <a:xfrm>
              <a:off x="2951162" y="0"/>
              <a:ext cx="1368426" cy="0"/>
            </a:xfrm>
            <a:prstGeom prst="line">
              <a:avLst/>
            </a:prstGeom>
            <a:noFill/>
            <a:ln w="38100" cap="flat" cmpd="sng">
              <a:solidFill>
                <a:srgbClr val="FF0000"/>
              </a:solidFill>
              <a:prstDash val="solid"/>
              <a:round/>
            </a:ln>
            <a:effectLst/>
          </p:spPr>
          <p:txBody>
            <a:bodyPr wrap="square" lIns="0" tIns="0" rIns="0" bIns="0" numCol="1" anchor="t">
              <a:noAutofit/>
            </a:bodyPr>
            <a:lstStyle/>
            <a:p>
              <a:pPr lvl="0" algn="l" defTabSz="457200">
                <a:defRPr sz="1200">
                  <a:latin typeface="+mn-lt"/>
                  <a:ea typeface="+mn-ea"/>
                  <a:cs typeface="+mn-cs"/>
                  <a:sym typeface="Helvetica"/>
                </a:defRPr>
              </a:pPr>
              <a:endParaRPr/>
            </a:p>
          </p:txBody>
        </p:sp>
      </p:grpSp>
      <p:sp>
        <p:nvSpPr>
          <p:cNvPr id="620" name="Shape 620"/>
          <p:cNvSpPr/>
          <p:nvPr/>
        </p:nvSpPr>
        <p:spPr>
          <a:xfrm flipV="1">
            <a:off x="3077508" y="2592337"/>
            <a:ext cx="0" cy="2592388"/>
          </a:xfrm>
          <a:prstGeom prst="line">
            <a:avLst/>
          </a:prstGeom>
          <a:ln w="38100">
            <a:solidFill>
              <a:srgbClr val="000066"/>
            </a:solidFill>
            <a:prstDash val="sysDot"/>
            <a:round/>
          </a:ln>
        </p:spPr>
        <p:txBody>
          <a:bodyPr lIns="0" tIns="0" rIns="0" bIns="0"/>
          <a:lstStyle/>
          <a:p>
            <a:pPr lvl="0" algn="l" defTabSz="457200">
              <a:defRPr sz="1200">
                <a:latin typeface="+mn-lt"/>
                <a:ea typeface="+mn-ea"/>
                <a:cs typeface="+mn-cs"/>
                <a:sym typeface="Helvetica"/>
              </a:defRPr>
            </a:pPr>
            <a:endParaRPr/>
          </a:p>
        </p:txBody>
      </p:sp>
      <p:sp>
        <p:nvSpPr>
          <p:cNvPr id="621" name="Shape 621"/>
          <p:cNvSpPr/>
          <p:nvPr/>
        </p:nvSpPr>
        <p:spPr>
          <a:xfrm flipV="1">
            <a:off x="4588808" y="2592337"/>
            <a:ext cx="0" cy="2592388"/>
          </a:xfrm>
          <a:prstGeom prst="line">
            <a:avLst/>
          </a:prstGeom>
          <a:ln w="38100">
            <a:solidFill>
              <a:srgbClr val="000066"/>
            </a:solidFill>
            <a:prstDash val="sysDot"/>
            <a:round/>
          </a:ln>
        </p:spPr>
        <p:txBody>
          <a:bodyPr lIns="0" tIns="0" rIns="0" bIns="0"/>
          <a:lstStyle/>
          <a:p>
            <a:pPr lvl="0" algn="l" defTabSz="457200">
              <a:defRPr sz="1200">
                <a:latin typeface="+mn-lt"/>
                <a:ea typeface="+mn-ea"/>
                <a:cs typeface="+mn-cs"/>
                <a:sym typeface="Helvetica"/>
              </a:defRPr>
            </a:pPr>
            <a:endParaRPr/>
          </a:p>
        </p:txBody>
      </p:sp>
      <p:grpSp>
        <p:nvGrpSpPr>
          <p:cNvPr id="626" name="Group 626"/>
          <p:cNvGrpSpPr/>
          <p:nvPr/>
        </p:nvGrpSpPr>
        <p:grpSpPr>
          <a:xfrm>
            <a:off x="5954198" y="2592336"/>
            <a:ext cx="1771650" cy="2593978"/>
            <a:chOff x="-3035" y="-1"/>
            <a:chExt cx="1771650" cy="2593977"/>
          </a:xfrm>
        </p:grpSpPr>
        <p:sp>
          <p:nvSpPr>
            <p:cNvPr id="622" name="Shape 622"/>
            <p:cNvSpPr/>
            <p:nvPr/>
          </p:nvSpPr>
          <p:spPr>
            <a:xfrm flipV="1">
              <a:off x="-1" y="-1"/>
              <a:ext cx="2" cy="2593977"/>
            </a:xfrm>
            <a:prstGeom prst="line">
              <a:avLst/>
            </a:prstGeom>
            <a:noFill/>
            <a:ln w="63500" cap="flat">
              <a:solidFill>
                <a:srgbClr val="000066"/>
              </a:solidFill>
              <a:prstDash val="sysDot"/>
              <a:round/>
            </a:ln>
            <a:effectLst/>
          </p:spPr>
          <p:txBody>
            <a:bodyPr wrap="square" lIns="0" tIns="0" rIns="0" bIns="0" numCol="1" anchor="t">
              <a:noAutofit/>
            </a:bodyPr>
            <a:lstStyle/>
            <a:p>
              <a:pPr lvl="0" algn="l" defTabSz="457200">
                <a:defRPr sz="1200">
                  <a:latin typeface="+mn-lt"/>
                  <a:ea typeface="+mn-ea"/>
                  <a:cs typeface="+mn-cs"/>
                  <a:sym typeface="Helvetica"/>
                </a:defRPr>
              </a:pPr>
              <a:endParaRPr/>
            </a:p>
          </p:txBody>
        </p:sp>
        <p:grpSp>
          <p:nvGrpSpPr>
            <p:cNvPr id="625" name="Group 625"/>
            <p:cNvGrpSpPr/>
            <p:nvPr/>
          </p:nvGrpSpPr>
          <p:grpSpPr>
            <a:xfrm>
              <a:off x="-3035" y="624701"/>
              <a:ext cx="1771650" cy="1266013"/>
              <a:chOff x="-76060" y="335777"/>
              <a:chExt cx="1771650" cy="1266011"/>
            </a:xfrm>
          </p:grpSpPr>
          <p:sp>
            <p:nvSpPr>
              <p:cNvPr id="623" name="Shape 623"/>
              <p:cNvSpPr/>
              <p:nvPr/>
            </p:nvSpPr>
            <p:spPr>
              <a:xfrm>
                <a:off x="-76060" y="335777"/>
                <a:ext cx="1771650" cy="553997"/>
              </a:xfrm>
              <a:prstGeom prst="rect">
                <a:avLst/>
              </a:prstGeom>
              <a:noFill/>
              <a:ln w="63500" cap="flat">
                <a:noFill/>
                <a:prstDash val="solid"/>
                <a:round/>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defTabSz="457200">
                  <a:defRPr sz="1800">
                    <a:solidFill>
                      <a:srgbClr val="000066"/>
                    </a:solidFill>
                  </a:defRPr>
                </a:lvl1pPr>
              </a:lstStyle>
              <a:p>
                <a:pPr lvl="0" algn="ctr">
                  <a:defRPr>
                    <a:solidFill>
                      <a:srgbClr val="000000"/>
                    </a:solidFill>
                  </a:defRPr>
                </a:pPr>
                <a:r>
                  <a:rPr dirty="0">
                    <a:solidFill>
                      <a:srgbClr val="000066"/>
                    </a:solidFill>
                  </a:rPr>
                  <a:t>Max capacità produttiva</a:t>
                </a:r>
              </a:p>
            </p:txBody>
          </p:sp>
          <p:sp>
            <p:nvSpPr>
              <p:cNvPr id="624" name="Shape 624"/>
              <p:cNvSpPr/>
              <p:nvPr/>
            </p:nvSpPr>
            <p:spPr>
              <a:xfrm rot="5400000">
                <a:off x="73818" y="861218"/>
                <a:ext cx="666751" cy="8143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noFill/>
              <a:ln w="57150" cap="flat">
                <a:solidFill>
                  <a:srgbClr val="000066"/>
                </a:solidFill>
                <a:prstDash val="solid"/>
                <a:round/>
                <a:tailEnd type="triangle" w="med" len="med"/>
              </a:ln>
              <a:effectLst/>
            </p:spPr>
            <p:txBody>
              <a:bodyPr wrap="square" lIns="0" tIns="0" rIns="0" bIns="0" numCol="1" anchor="ctr">
                <a:noAutofit/>
              </a:bodyPr>
              <a:lstStyle/>
              <a:p>
                <a:pPr lvl="0"/>
                <a:endParaRPr/>
              </a:p>
            </p:txBody>
          </p:sp>
        </p:grpSp>
      </p:grpSp>
      <p:sp>
        <p:nvSpPr>
          <p:cNvPr id="28" name="Shape 589"/>
          <p:cNvSpPr/>
          <p:nvPr/>
        </p:nvSpPr>
        <p:spPr>
          <a:xfrm>
            <a:off x="539749" y="1437397"/>
            <a:ext cx="7537451" cy="73866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lgn="l" defTabSz="457200">
              <a:defRPr sz="1800"/>
            </a:pPr>
            <a:r>
              <a:rPr lang="it-IT" sz="2400" i="1" dirty="0" smtClean="0">
                <a:solidFill>
                  <a:srgbClr val="000066"/>
                </a:solidFill>
              </a:rPr>
              <a:t>Variano a scatti</a:t>
            </a:r>
            <a:r>
              <a:rPr sz="2400" i="1" dirty="0" smtClean="0">
                <a:solidFill>
                  <a:srgbClr val="000066"/>
                </a:solidFill>
              </a:rPr>
              <a:t> </a:t>
            </a:r>
            <a:r>
              <a:rPr sz="2400" i="1" dirty="0">
                <a:solidFill>
                  <a:srgbClr val="000066"/>
                </a:solidFill>
              </a:rPr>
              <a:t>al variare del volume di </a:t>
            </a:r>
            <a:r>
              <a:rPr sz="2400" i="1" dirty="0" smtClean="0">
                <a:solidFill>
                  <a:srgbClr val="000066"/>
                </a:solidFill>
              </a:rPr>
              <a:t>produzione</a:t>
            </a:r>
            <a:r>
              <a:rPr lang="it-IT" sz="2400" i="1" dirty="0" smtClean="0">
                <a:solidFill>
                  <a:srgbClr val="000066"/>
                </a:solidFill>
              </a:rPr>
              <a:t> </a:t>
            </a:r>
            <a:r>
              <a:rPr sz="2400" i="1" dirty="0" smtClean="0">
                <a:solidFill>
                  <a:srgbClr val="000066"/>
                </a:solidFill>
              </a:rPr>
              <a:t>(</a:t>
            </a:r>
            <a:r>
              <a:rPr sz="2400" i="1" dirty="0">
                <a:solidFill>
                  <a:srgbClr val="000066"/>
                </a:solidFill>
              </a:rPr>
              <a:t>entro il limite della </a:t>
            </a:r>
            <a:r>
              <a:rPr sz="2400" i="1" dirty="0" smtClean="0">
                <a:solidFill>
                  <a:srgbClr val="000066"/>
                </a:solidFill>
              </a:rPr>
              <a:t>ma</a:t>
            </a:r>
            <a:r>
              <a:rPr lang="it-IT" sz="2400" i="1" dirty="0" err="1" smtClean="0">
                <a:solidFill>
                  <a:srgbClr val="000066"/>
                </a:solidFill>
              </a:rPr>
              <a:t>ssima</a:t>
            </a:r>
            <a:r>
              <a:rPr sz="2400" i="1" dirty="0" smtClean="0">
                <a:solidFill>
                  <a:srgbClr val="000066"/>
                </a:solidFill>
              </a:rPr>
              <a:t> </a:t>
            </a:r>
            <a:r>
              <a:rPr sz="2400" i="1" dirty="0">
                <a:solidFill>
                  <a:srgbClr val="000066"/>
                </a:solidFill>
              </a:rPr>
              <a:t>capacità produttiva</a:t>
            </a:r>
            <a:r>
              <a:rPr sz="2400" i="1" dirty="0" smtClean="0">
                <a:solidFill>
                  <a:srgbClr val="000066"/>
                </a:solidFill>
              </a:rPr>
              <a:t>)</a:t>
            </a:r>
            <a:endParaRPr sz="2400" i="1" dirty="0">
              <a:solidFill>
                <a:srgbClr val="000066"/>
              </a:solidFill>
            </a:endParaRPr>
          </a:p>
        </p:txBody>
      </p:sp>
      <p:sp>
        <p:nvSpPr>
          <p:cNvPr id="2" name="Titolo 1"/>
          <p:cNvSpPr>
            <a:spLocks noGrp="1"/>
          </p:cNvSpPr>
          <p:nvPr>
            <p:ph type="title"/>
          </p:nvPr>
        </p:nvSpPr>
        <p:spPr/>
        <p:txBody>
          <a:bodyPr/>
          <a:lstStyle/>
          <a:p>
            <a:r>
              <a:rPr lang="it-IT" dirty="0" smtClean="0"/>
              <a:t>Costi semifissi</a:t>
            </a: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Tree>
    <p:extLst>
      <p:ext uri="{BB962C8B-B14F-4D97-AF65-F5344CB8AC3E}">
        <p14:creationId xmlns:p14="http://schemas.microsoft.com/office/powerpoint/2010/main" val="3537445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p:tmAbs val="0"/>
                                  </p:iterate>
                                  <p:childTnLst>
                                    <p:set>
                                      <p:cBhvr>
                                        <p:cTn id="6" fill="hold"/>
                                        <p:tgtEl>
                                          <p:spTgt spid="606"/>
                                        </p:tgtEl>
                                        <p:attrNameLst>
                                          <p:attrName>style.visibility</p:attrName>
                                        </p:attrNameLst>
                                      </p:cBhvr>
                                      <p:to>
                                        <p:strVal val="visible"/>
                                      </p:to>
                                    </p:set>
                                    <p:anim calcmode="lin" valueType="num">
                                      <p:cBhvr>
                                        <p:cTn id="7" dur="500" fill="hold"/>
                                        <p:tgtEl>
                                          <p:spTgt spid="606"/>
                                        </p:tgtEl>
                                        <p:attrNameLst>
                                          <p:attrName>ppt_x</p:attrName>
                                        </p:attrNameLst>
                                      </p:cBhvr>
                                      <p:tavLst>
                                        <p:tav tm="0">
                                          <p:val>
                                            <p:strVal val="1+#ppt_w/2"/>
                                          </p:val>
                                        </p:tav>
                                        <p:tav tm="100000">
                                          <p:val>
                                            <p:strVal val="#ppt_x"/>
                                          </p:val>
                                        </p:tav>
                                      </p:tavLst>
                                    </p:anim>
                                    <p:anim calcmode="lin" valueType="num">
                                      <p:cBhvr>
                                        <p:cTn id="8" dur="500" fill="hold"/>
                                        <p:tgtEl>
                                          <p:spTgt spid="60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iterate>
                                    <p:tmAbs val="0"/>
                                  </p:iterate>
                                  <p:childTnLst>
                                    <p:set>
                                      <p:cBhvr>
                                        <p:cTn id="11" fill="hold"/>
                                        <p:tgtEl>
                                          <p:spTgt spid="605"/>
                                        </p:tgtEl>
                                        <p:attrNameLst>
                                          <p:attrName>style.visibility</p:attrName>
                                        </p:attrNameLst>
                                      </p:cBhvr>
                                      <p:to>
                                        <p:strVal val="visible"/>
                                      </p:to>
                                    </p:set>
                                    <p:anim calcmode="lin" valueType="num">
                                      <p:cBhvr>
                                        <p:cTn id="12" dur="500" fill="hold"/>
                                        <p:tgtEl>
                                          <p:spTgt spid="605"/>
                                        </p:tgtEl>
                                        <p:attrNameLst>
                                          <p:attrName>ppt_x</p:attrName>
                                        </p:attrNameLst>
                                      </p:cBhvr>
                                      <p:tavLst>
                                        <p:tav tm="0">
                                          <p:val>
                                            <p:strVal val="#ppt_x"/>
                                          </p:val>
                                        </p:tav>
                                        <p:tav tm="100000">
                                          <p:val>
                                            <p:strVal val="#ppt_x"/>
                                          </p:val>
                                        </p:tav>
                                      </p:tavLst>
                                    </p:anim>
                                    <p:anim calcmode="lin" valueType="num">
                                      <p:cBhvr>
                                        <p:cTn id="13" dur="500" fill="hold"/>
                                        <p:tgtEl>
                                          <p:spTgt spid="60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608"/>
                                        </p:tgtEl>
                                        <p:attrNameLst>
                                          <p:attrName>style.visibility</p:attrName>
                                        </p:attrNameLst>
                                      </p:cBhvr>
                                      <p:to>
                                        <p:strVal val="visible"/>
                                      </p:to>
                                    </p:set>
                                    <p:anim calcmode="lin" valueType="num">
                                      <p:cBhvr>
                                        <p:cTn id="17" dur="500" fill="hold"/>
                                        <p:tgtEl>
                                          <p:spTgt spid="608"/>
                                        </p:tgtEl>
                                        <p:attrNameLst>
                                          <p:attrName>ppt_x</p:attrName>
                                        </p:attrNameLst>
                                      </p:cBhvr>
                                      <p:tavLst>
                                        <p:tav tm="0">
                                          <p:val>
                                            <p:strVal val="0-#ppt_w/2"/>
                                          </p:val>
                                        </p:tav>
                                        <p:tav tm="100000">
                                          <p:val>
                                            <p:strVal val="#ppt_x"/>
                                          </p:val>
                                        </p:tav>
                                      </p:tavLst>
                                    </p:anim>
                                    <p:anim calcmode="lin" valueType="num">
                                      <p:cBhvr>
                                        <p:cTn id="18" dur="500" fill="hold"/>
                                        <p:tgtEl>
                                          <p:spTgt spid="60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iterate>
                                    <p:tmAbs val="0"/>
                                  </p:iterate>
                                  <p:childTnLst>
                                    <p:set>
                                      <p:cBhvr>
                                        <p:cTn id="21" fill="hold"/>
                                        <p:tgtEl>
                                          <p:spTgt spid="607"/>
                                        </p:tgtEl>
                                        <p:attrNameLst>
                                          <p:attrName>style.visibility</p:attrName>
                                        </p:attrNameLst>
                                      </p:cBhvr>
                                      <p:to>
                                        <p:strVal val="visible"/>
                                      </p:to>
                                    </p:set>
                                    <p:anim calcmode="lin" valueType="num">
                                      <p:cBhvr>
                                        <p:cTn id="22" dur="500" fill="hold"/>
                                        <p:tgtEl>
                                          <p:spTgt spid="607"/>
                                        </p:tgtEl>
                                        <p:attrNameLst>
                                          <p:attrName>ppt_x</p:attrName>
                                        </p:attrNameLst>
                                      </p:cBhvr>
                                      <p:tavLst>
                                        <p:tav tm="0">
                                          <p:val>
                                            <p:strVal val="1+#ppt_w/2"/>
                                          </p:val>
                                        </p:tav>
                                        <p:tav tm="100000">
                                          <p:val>
                                            <p:strVal val="#ppt_x"/>
                                          </p:val>
                                        </p:tav>
                                      </p:tavLst>
                                    </p:anim>
                                    <p:anim calcmode="lin" valueType="num">
                                      <p:cBhvr>
                                        <p:cTn id="23" dur="500" fill="hold"/>
                                        <p:tgtEl>
                                          <p:spTgt spid="60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grpId="0" nodeType="afterEffect">
                                  <p:stCondLst>
                                    <p:cond delay="500"/>
                                  </p:stCondLst>
                                  <p:iterate>
                                    <p:tmAbs val="0"/>
                                  </p:iterate>
                                  <p:childTnLst>
                                    <p:set>
                                      <p:cBhvr>
                                        <p:cTn id="26" fill="hold"/>
                                        <p:tgtEl>
                                          <p:spTgt spid="619"/>
                                        </p:tgtEl>
                                        <p:attrNameLst>
                                          <p:attrName>style.visibility</p:attrName>
                                        </p:attrNameLst>
                                      </p:cBhvr>
                                      <p:to>
                                        <p:strVal val="visible"/>
                                      </p:to>
                                    </p:set>
                                    <p:animEffect transition="in" filter="wipe(down)">
                                      <p:cBhvr>
                                        <p:cTn id="27" dur="1000"/>
                                        <p:tgtEl>
                                          <p:spTgt spid="619"/>
                                        </p:tgtEl>
                                      </p:cBhvr>
                                    </p:animEffect>
                                  </p:childTnLst>
                                </p:cTn>
                              </p:par>
                            </p:childTnLst>
                          </p:cTn>
                        </p:par>
                        <p:par>
                          <p:cTn id="28" fill="hold">
                            <p:stCondLst>
                              <p:cond delay="3500"/>
                            </p:stCondLst>
                            <p:childTnLst>
                              <p:par>
                                <p:cTn id="29" presetID="2" presetClass="entr" presetSubtype="1" fill="hold" grpId="0" nodeType="afterEffect">
                                  <p:stCondLst>
                                    <p:cond delay="0"/>
                                  </p:stCondLst>
                                  <p:iterate>
                                    <p:tmAbs val="0"/>
                                  </p:iterate>
                                  <p:childTnLst>
                                    <p:set>
                                      <p:cBhvr>
                                        <p:cTn id="30" fill="hold"/>
                                        <p:tgtEl>
                                          <p:spTgt spid="620"/>
                                        </p:tgtEl>
                                        <p:attrNameLst>
                                          <p:attrName>style.visibility</p:attrName>
                                        </p:attrNameLst>
                                      </p:cBhvr>
                                      <p:to>
                                        <p:strVal val="visible"/>
                                      </p:to>
                                    </p:set>
                                    <p:anim calcmode="lin" valueType="num">
                                      <p:cBhvr>
                                        <p:cTn id="31" dur="500" fill="hold"/>
                                        <p:tgtEl>
                                          <p:spTgt spid="620"/>
                                        </p:tgtEl>
                                        <p:attrNameLst>
                                          <p:attrName>ppt_x</p:attrName>
                                        </p:attrNameLst>
                                      </p:cBhvr>
                                      <p:tavLst>
                                        <p:tav tm="0">
                                          <p:val>
                                            <p:strVal val="#ppt_x"/>
                                          </p:val>
                                        </p:tav>
                                        <p:tav tm="100000">
                                          <p:val>
                                            <p:strVal val="#ppt_x"/>
                                          </p:val>
                                        </p:tav>
                                      </p:tavLst>
                                    </p:anim>
                                    <p:anim calcmode="lin" valueType="num">
                                      <p:cBhvr>
                                        <p:cTn id="32" dur="500" fill="hold"/>
                                        <p:tgtEl>
                                          <p:spTgt spid="620"/>
                                        </p:tgtEl>
                                        <p:attrNameLst>
                                          <p:attrName>ppt_y</p:attrName>
                                        </p:attrNameLst>
                                      </p:cBhvr>
                                      <p:tavLst>
                                        <p:tav tm="0">
                                          <p:val>
                                            <p:strVal val="0-#ppt_h/2"/>
                                          </p:val>
                                        </p:tav>
                                        <p:tav tm="100000">
                                          <p:val>
                                            <p:strVal val="#ppt_y"/>
                                          </p:val>
                                        </p:tav>
                                      </p:tavLst>
                                    </p:anim>
                                  </p:childTnLst>
                                </p:cTn>
                              </p:par>
                            </p:childTnLst>
                          </p:cTn>
                        </p:par>
                        <p:par>
                          <p:cTn id="33" fill="hold">
                            <p:stCondLst>
                              <p:cond delay="4000"/>
                            </p:stCondLst>
                            <p:childTnLst>
                              <p:par>
                                <p:cTn id="34" presetID="2" presetClass="entr" presetSubtype="1" fill="hold" grpId="0" nodeType="afterEffect">
                                  <p:stCondLst>
                                    <p:cond delay="0"/>
                                  </p:stCondLst>
                                  <p:iterate>
                                    <p:tmAbs val="0"/>
                                  </p:iterate>
                                  <p:childTnLst>
                                    <p:set>
                                      <p:cBhvr>
                                        <p:cTn id="35" fill="hold"/>
                                        <p:tgtEl>
                                          <p:spTgt spid="621"/>
                                        </p:tgtEl>
                                        <p:attrNameLst>
                                          <p:attrName>style.visibility</p:attrName>
                                        </p:attrNameLst>
                                      </p:cBhvr>
                                      <p:to>
                                        <p:strVal val="visible"/>
                                      </p:to>
                                    </p:set>
                                    <p:anim calcmode="lin" valueType="num">
                                      <p:cBhvr>
                                        <p:cTn id="36" dur="500" fill="hold"/>
                                        <p:tgtEl>
                                          <p:spTgt spid="621"/>
                                        </p:tgtEl>
                                        <p:attrNameLst>
                                          <p:attrName>ppt_x</p:attrName>
                                        </p:attrNameLst>
                                      </p:cBhvr>
                                      <p:tavLst>
                                        <p:tav tm="0">
                                          <p:val>
                                            <p:strVal val="#ppt_x"/>
                                          </p:val>
                                        </p:tav>
                                        <p:tav tm="100000">
                                          <p:val>
                                            <p:strVal val="#ppt_x"/>
                                          </p:val>
                                        </p:tav>
                                      </p:tavLst>
                                    </p:anim>
                                    <p:anim calcmode="lin" valueType="num">
                                      <p:cBhvr>
                                        <p:cTn id="37" dur="500" fill="hold"/>
                                        <p:tgtEl>
                                          <p:spTgt spid="621"/>
                                        </p:tgtEl>
                                        <p:attrNameLst>
                                          <p:attrName>ppt_y</p:attrName>
                                        </p:attrNameLst>
                                      </p:cBhvr>
                                      <p:tavLst>
                                        <p:tav tm="0">
                                          <p:val>
                                            <p:strVal val="0-#ppt_h/2"/>
                                          </p:val>
                                        </p:tav>
                                        <p:tav tm="100000">
                                          <p:val>
                                            <p:strVal val="#ppt_y"/>
                                          </p:val>
                                        </p:tav>
                                      </p:tavLst>
                                    </p:anim>
                                  </p:childTnLst>
                                </p:cTn>
                              </p:par>
                            </p:childTnLst>
                          </p:cTn>
                        </p:par>
                        <p:par>
                          <p:cTn id="38" fill="hold">
                            <p:stCondLst>
                              <p:cond delay="4500"/>
                            </p:stCondLst>
                            <p:childTnLst>
                              <p:par>
                                <p:cTn id="39" presetID="10" presetClass="entr" presetSubtype="0" fill="hold" grpId="0" nodeType="afterEffect">
                                  <p:stCondLst>
                                    <p:cond delay="0"/>
                                  </p:stCondLst>
                                  <p:iterate>
                                    <p:tmAbs val="0"/>
                                  </p:iterate>
                                  <p:childTnLst>
                                    <p:set>
                                      <p:cBhvr>
                                        <p:cTn id="40" fill="hold"/>
                                        <p:tgtEl>
                                          <p:spTgt spid="626"/>
                                        </p:tgtEl>
                                        <p:attrNameLst>
                                          <p:attrName>style.visibility</p:attrName>
                                        </p:attrNameLst>
                                      </p:cBhvr>
                                      <p:to>
                                        <p:strVal val="visible"/>
                                      </p:to>
                                    </p:set>
                                    <p:animEffect transition="in" filter="fade">
                                      <p:cBhvr>
                                        <p:cTn id="41" dur="1000"/>
                                        <p:tgtEl>
                                          <p:spTgt spid="6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iterate>
                                    <p:tmAbs val="0"/>
                                  </p:iterate>
                                  <p:childTnLst>
                                    <p:set>
                                      <p:cBhvr>
                                        <p:cTn id="45" fill="hold"/>
                                        <p:tgtEl>
                                          <p:spTgt spid="611"/>
                                        </p:tgtEl>
                                        <p:attrNameLst>
                                          <p:attrName>style.visibility</p:attrName>
                                        </p:attrNameLst>
                                      </p:cBhvr>
                                      <p:to>
                                        <p:strVal val="visible"/>
                                      </p:to>
                                    </p:set>
                                    <p:animEffect transition="in" filter="fade">
                                      <p:cBhvr>
                                        <p:cTn id="46" dur="1000"/>
                                        <p:tgtEl>
                                          <p:spTgt spid="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 grpId="0" animBg="1" advAuto="0"/>
      <p:bldP spid="606" grpId="0" animBg="1" advAuto="0"/>
      <p:bldP spid="607" grpId="0" animBg="1" advAuto="0"/>
      <p:bldP spid="608" grpId="0" animBg="1" advAuto="0"/>
      <p:bldP spid="611" grpId="0" animBg="1" advAuto="0"/>
      <p:bldP spid="619" grpId="0" advAuto="0"/>
      <p:bldP spid="620" grpId="0" animBg="1" advAuto="0"/>
      <p:bldP spid="621" grpId="0" animBg="1" advAuto="0"/>
      <p:bldP spid="626"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Shape 633"/>
          <p:cNvSpPr/>
          <p:nvPr/>
        </p:nvSpPr>
        <p:spPr>
          <a:xfrm flipV="1">
            <a:off x="1738374" y="2468487"/>
            <a:ext cx="1" cy="3048000"/>
          </a:xfrm>
          <a:prstGeom prst="line">
            <a:avLst/>
          </a:prstGeom>
          <a:ln w="28575" cmpd="sng">
            <a:solidFill/>
            <a:miter/>
            <a:tailEnd type="triangle"/>
          </a:ln>
        </p:spPr>
        <p:txBody>
          <a:bodyPr lIns="0" tIns="0" rIns="0" bIns="0"/>
          <a:lstStyle/>
          <a:p>
            <a:pPr lvl="0" algn="l" defTabSz="457200">
              <a:defRPr sz="1200">
                <a:latin typeface="+mn-lt"/>
                <a:ea typeface="+mn-ea"/>
                <a:cs typeface="+mn-cs"/>
                <a:sym typeface="Helvetica"/>
              </a:defRPr>
            </a:pPr>
            <a:endParaRPr/>
          </a:p>
        </p:txBody>
      </p:sp>
      <p:sp>
        <p:nvSpPr>
          <p:cNvPr id="634" name="Shape 634"/>
          <p:cNvSpPr/>
          <p:nvPr/>
        </p:nvSpPr>
        <p:spPr>
          <a:xfrm>
            <a:off x="1357374" y="5135487"/>
            <a:ext cx="5257800" cy="0"/>
          </a:xfrm>
          <a:prstGeom prst="line">
            <a:avLst/>
          </a:prstGeom>
          <a:ln w="28575" cmpd="sng">
            <a:solidFill/>
            <a:miter/>
            <a:tailEnd type="triangle"/>
          </a:ln>
        </p:spPr>
        <p:txBody>
          <a:bodyPr lIns="0" tIns="0" rIns="0" bIns="0"/>
          <a:lstStyle/>
          <a:p>
            <a:pPr lvl="0" algn="l" defTabSz="457200">
              <a:defRPr sz="1200">
                <a:latin typeface="+mn-lt"/>
                <a:ea typeface="+mn-ea"/>
                <a:cs typeface="+mn-cs"/>
                <a:sym typeface="Helvetica"/>
              </a:defRPr>
            </a:pPr>
            <a:endParaRPr/>
          </a:p>
        </p:txBody>
      </p:sp>
      <p:sp>
        <p:nvSpPr>
          <p:cNvPr id="635" name="Shape 635"/>
          <p:cNvSpPr/>
          <p:nvPr/>
        </p:nvSpPr>
        <p:spPr>
          <a:xfrm>
            <a:off x="5558480" y="5298406"/>
            <a:ext cx="1830992" cy="276999"/>
          </a:xfrm>
          <a:prstGeom prst="rect">
            <a:avLst/>
          </a:prstGeom>
          <a:noFill/>
          <a:ln w="12700">
            <a:miter lim="400000"/>
          </a:ln>
          <a:effectLst/>
          <a:extLst>
            <a:ext uri="{C572A759-6A51-4108-AA02-DFA0A04FC94B}">
              <ma14:wrappingTextBoxFlag xmlns:ma14="http://schemas.microsoft.com/office/mac/drawingml/2011/main" xmlns="" val="1"/>
            </a:ext>
          </a:extLst>
        </p:spPr>
        <p:txBody>
          <a:bodyPr wrap="none" lIns="0" tIns="0" rIns="0" bIns="0">
            <a:spAutoFit/>
          </a:bodyPr>
          <a:lstStyle>
            <a:lvl1pPr algn="l" defTabSz="457200">
              <a:defRPr sz="1800" b="1">
                <a:solidFill>
                  <a:srgbClr val="000066"/>
                </a:solidFill>
              </a:defRPr>
            </a:lvl1pPr>
          </a:lstStyle>
          <a:p>
            <a:pPr lvl="0">
              <a:defRPr b="0">
                <a:solidFill>
                  <a:srgbClr val="000000"/>
                </a:solidFill>
              </a:defRPr>
            </a:pPr>
            <a:r>
              <a:rPr lang="it-IT" b="0" dirty="0" err="1" smtClean="0">
                <a:solidFill>
                  <a:srgbClr val="000066"/>
                </a:solidFill>
              </a:rPr>
              <a:t>Vol</a:t>
            </a:r>
            <a:r>
              <a:rPr b="0" dirty="0" smtClean="0">
                <a:solidFill>
                  <a:srgbClr val="000066"/>
                </a:solidFill>
              </a:rPr>
              <a:t>ume </a:t>
            </a:r>
            <a:r>
              <a:rPr b="0" dirty="0">
                <a:solidFill>
                  <a:srgbClr val="000066"/>
                </a:solidFill>
              </a:rPr>
              <a:t>di produzione</a:t>
            </a:r>
          </a:p>
        </p:txBody>
      </p:sp>
      <p:sp>
        <p:nvSpPr>
          <p:cNvPr id="636" name="Shape 636"/>
          <p:cNvSpPr/>
          <p:nvPr/>
        </p:nvSpPr>
        <p:spPr>
          <a:xfrm>
            <a:off x="1018405" y="2452330"/>
            <a:ext cx="494464" cy="276999"/>
          </a:xfrm>
          <a:prstGeom prst="rect">
            <a:avLst/>
          </a:prstGeom>
          <a:noFill/>
          <a:ln w="12700">
            <a:miter lim="400000"/>
          </a:ln>
          <a:effectLst/>
          <a:extLst>
            <a:ext uri="{C572A759-6A51-4108-AA02-DFA0A04FC94B}">
              <ma14:wrappingTextBoxFlag xmlns:ma14="http://schemas.microsoft.com/office/mac/drawingml/2011/main" xmlns="" val="1"/>
            </a:ext>
          </a:extLst>
        </p:spPr>
        <p:txBody>
          <a:bodyPr wrap="none" lIns="0" tIns="0" rIns="0" bIns="0">
            <a:spAutoFit/>
          </a:bodyPr>
          <a:lstStyle>
            <a:lvl1pPr algn="l" defTabSz="457200">
              <a:defRPr sz="1800" b="1">
                <a:solidFill>
                  <a:srgbClr val="000066"/>
                </a:solidFill>
              </a:defRPr>
            </a:lvl1pPr>
          </a:lstStyle>
          <a:p>
            <a:pPr lvl="0">
              <a:defRPr b="0">
                <a:solidFill>
                  <a:srgbClr val="000000"/>
                </a:solidFill>
              </a:defRPr>
            </a:pPr>
            <a:r>
              <a:rPr lang="it-IT" b="0" dirty="0" smtClean="0">
                <a:solidFill>
                  <a:srgbClr val="000066"/>
                </a:solidFill>
              </a:rPr>
              <a:t>Co</a:t>
            </a:r>
            <a:r>
              <a:rPr b="0" dirty="0" smtClean="0">
                <a:solidFill>
                  <a:srgbClr val="000066"/>
                </a:solidFill>
              </a:rPr>
              <a:t>sto</a:t>
            </a:r>
            <a:endParaRPr b="0" dirty="0">
              <a:solidFill>
                <a:srgbClr val="000066"/>
              </a:solidFill>
            </a:endParaRPr>
          </a:p>
        </p:txBody>
      </p:sp>
      <p:grpSp>
        <p:nvGrpSpPr>
          <p:cNvPr id="639" name="Group 639"/>
          <p:cNvGrpSpPr/>
          <p:nvPr/>
        </p:nvGrpSpPr>
        <p:grpSpPr>
          <a:xfrm>
            <a:off x="1292454" y="5441764"/>
            <a:ext cx="5882167" cy="1127126"/>
            <a:chOff x="0" y="0"/>
            <a:chExt cx="5882166" cy="1127125"/>
          </a:xfrm>
        </p:grpSpPr>
        <p:sp>
          <p:nvSpPr>
            <p:cNvPr id="637" name="Shape 637"/>
            <p:cNvSpPr/>
            <p:nvPr/>
          </p:nvSpPr>
          <p:spPr>
            <a:xfrm>
              <a:off x="647700" y="576262"/>
              <a:ext cx="5234466"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defTabSz="457200">
                <a:defRPr sz="1800" i="1">
                  <a:solidFill>
                    <a:srgbClr val="000066"/>
                  </a:solidFill>
                </a:defRPr>
              </a:lvl1pPr>
            </a:lstStyle>
            <a:p>
              <a:pPr lvl="0">
                <a:defRPr i="0">
                  <a:solidFill>
                    <a:srgbClr val="000000"/>
                  </a:solidFill>
                </a:defRPr>
              </a:pPr>
              <a:r>
                <a:rPr i="1" dirty="0">
                  <a:solidFill>
                    <a:srgbClr val="000066"/>
                  </a:solidFill>
                </a:rPr>
                <a:t>  utenze telefoniche ed energetiche, costo per </a:t>
              </a:r>
              <a:r>
                <a:rPr i="1" dirty="0" smtClean="0">
                  <a:solidFill>
                    <a:srgbClr val="000066"/>
                  </a:solidFill>
                </a:rPr>
                <a:t>lubrificanti</a:t>
              </a:r>
              <a:r>
                <a:rPr lang="it-IT" i="0" dirty="0" smtClean="0">
                  <a:solidFill>
                    <a:srgbClr val="000000"/>
                  </a:solidFill>
                </a:rPr>
                <a:t>, ecc.</a:t>
              </a:r>
              <a:endParaRPr lang="it-IT" i="1" dirty="0" smtClean="0">
                <a:solidFill>
                  <a:srgbClr val="000066"/>
                </a:solidFill>
              </a:endParaRPr>
            </a:p>
          </p:txBody>
        </p:sp>
        <p:pic>
          <p:nvPicPr>
            <p:cNvPr id="638" name="LAMPADIN.pdf" descr="LAMPADIN"/>
            <p:cNvPicPr/>
            <p:nvPr/>
          </p:nvPicPr>
          <p:blipFill>
            <a:blip r:embed="rId3">
              <a:extLst/>
            </a:blip>
            <a:stretch>
              <a:fillRect/>
            </a:stretch>
          </p:blipFill>
          <p:spPr>
            <a:xfrm>
              <a:off x="0" y="0"/>
              <a:ext cx="1030288" cy="1127125"/>
            </a:xfrm>
            <a:prstGeom prst="rect">
              <a:avLst/>
            </a:prstGeom>
            <a:ln w="12700" cap="flat">
              <a:noFill/>
              <a:miter lim="400000"/>
            </a:ln>
            <a:effectLst/>
          </p:spPr>
        </p:pic>
      </p:grpSp>
      <p:sp>
        <p:nvSpPr>
          <p:cNvPr id="641" name="Shape 641"/>
          <p:cNvSpPr/>
          <p:nvPr/>
        </p:nvSpPr>
        <p:spPr>
          <a:xfrm flipV="1">
            <a:off x="1708211" y="2535161"/>
            <a:ext cx="3527426" cy="2016127"/>
          </a:xfrm>
          <a:prstGeom prst="line">
            <a:avLst/>
          </a:prstGeom>
          <a:ln w="38100" cmpd="sng">
            <a:solidFill>
              <a:srgbClr val="FF0000"/>
            </a:solidFill>
            <a:round/>
          </a:ln>
        </p:spPr>
        <p:txBody>
          <a:bodyPr lIns="0" tIns="0" rIns="0" bIns="0"/>
          <a:lstStyle/>
          <a:p>
            <a:pPr lvl="0" algn="l" defTabSz="457200">
              <a:defRPr sz="1200">
                <a:latin typeface="+mn-lt"/>
                <a:ea typeface="+mn-ea"/>
                <a:cs typeface="+mn-cs"/>
                <a:sym typeface="Helvetica"/>
              </a:defRPr>
            </a:pPr>
            <a:endParaRPr/>
          </a:p>
        </p:txBody>
      </p:sp>
      <p:sp>
        <p:nvSpPr>
          <p:cNvPr id="642" name="Shape 642"/>
          <p:cNvSpPr/>
          <p:nvPr/>
        </p:nvSpPr>
        <p:spPr>
          <a:xfrm>
            <a:off x="1779649" y="4551287"/>
            <a:ext cx="4608513" cy="0"/>
          </a:xfrm>
          <a:prstGeom prst="line">
            <a:avLst/>
          </a:prstGeom>
          <a:ln w="28575" cmpd="sng">
            <a:solidFill>
              <a:srgbClr val="333399"/>
            </a:solidFill>
            <a:prstDash val="sysDot"/>
            <a:round/>
          </a:ln>
        </p:spPr>
        <p:txBody>
          <a:bodyPr lIns="0" tIns="0" rIns="0" bIns="0"/>
          <a:lstStyle/>
          <a:p>
            <a:pPr lvl="0" algn="l" defTabSz="457200">
              <a:defRPr sz="1200">
                <a:latin typeface="+mn-lt"/>
                <a:ea typeface="+mn-ea"/>
                <a:cs typeface="+mn-cs"/>
                <a:sym typeface="Helvetica"/>
              </a:defRPr>
            </a:pPr>
            <a:endParaRPr/>
          </a:p>
        </p:txBody>
      </p:sp>
      <p:sp>
        <p:nvSpPr>
          <p:cNvPr id="643" name="Shape 643"/>
          <p:cNvSpPr/>
          <p:nvPr/>
        </p:nvSpPr>
        <p:spPr>
          <a:xfrm>
            <a:off x="4728738" y="2679624"/>
            <a:ext cx="3021792" cy="7899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l" defTabSz="457200">
              <a:defRPr sz="1800"/>
            </a:pPr>
            <a:r>
              <a:rPr sz="2800" dirty="0">
                <a:solidFill>
                  <a:srgbClr val="000066"/>
                </a:solidFill>
              </a:rPr>
              <a:t>y = ax + b</a:t>
            </a:r>
          </a:p>
          <a:p>
            <a:pPr lvl="0" algn="l" defTabSz="457200">
              <a:defRPr sz="1800"/>
            </a:pPr>
            <a:r>
              <a:rPr sz="2000" dirty="0">
                <a:solidFill>
                  <a:srgbClr val="000066"/>
                </a:solidFill>
              </a:rPr>
              <a:t>(hp di variazione proporzionale)</a:t>
            </a:r>
          </a:p>
        </p:txBody>
      </p:sp>
      <p:sp>
        <p:nvSpPr>
          <p:cNvPr id="2" name="Rettangolo 1"/>
          <p:cNvSpPr/>
          <p:nvPr/>
        </p:nvSpPr>
        <p:spPr>
          <a:xfrm>
            <a:off x="539750" y="1220608"/>
            <a:ext cx="7772248" cy="1200328"/>
          </a:xfrm>
          <a:prstGeom prst="rect">
            <a:avLst/>
          </a:prstGeom>
        </p:spPr>
        <p:txBody>
          <a:bodyPr wrap="square">
            <a:spAutoFit/>
          </a:bodyPr>
          <a:lstStyle/>
          <a:p>
            <a:pPr lvl="0" algn="l" defTabSz="457200">
              <a:defRPr sz="1800"/>
            </a:pPr>
            <a:r>
              <a:rPr lang="it-IT" sz="2400" i="1" dirty="0" smtClean="0">
                <a:solidFill>
                  <a:srgbClr val="000066"/>
                </a:solidFill>
              </a:rPr>
              <a:t>Partono </a:t>
            </a:r>
            <a:r>
              <a:rPr lang="it-IT" sz="2400" i="1" dirty="0">
                <a:solidFill>
                  <a:srgbClr val="000066"/>
                </a:solidFill>
              </a:rPr>
              <a:t>da un determinato livello fisso e poi variano (proporzionalmente, progressivamente o </a:t>
            </a:r>
            <a:r>
              <a:rPr lang="it-IT" sz="2400" i="1" dirty="0" err="1">
                <a:solidFill>
                  <a:srgbClr val="000066"/>
                </a:solidFill>
              </a:rPr>
              <a:t>degressivamente</a:t>
            </a:r>
            <a:r>
              <a:rPr lang="it-IT" sz="2400" i="1" dirty="0">
                <a:solidFill>
                  <a:srgbClr val="000066"/>
                </a:solidFill>
              </a:rPr>
              <a:t>) al variare del volume di </a:t>
            </a:r>
            <a:r>
              <a:rPr lang="it-IT" sz="2400" i="1" dirty="0" smtClean="0">
                <a:solidFill>
                  <a:srgbClr val="000066"/>
                </a:solidFill>
              </a:rPr>
              <a:t>produzione.</a:t>
            </a:r>
            <a:endParaRPr lang="it-IT" sz="2400" i="1" dirty="0">
              <a:solidFill>
                <a:srgbClr val="000066"/>
              </a:solidFill>
            </a:endParaRPr>
          </a:p>
        </p:txBody>
      </p:sp>
      <p:sp>
        <p:nvSpPr>
          <p:cNvPr id="3" name="Titolo 2"/>
          <p:cNvSpPr>
            <a:spLocks noGrp="1"/>
          </p:cNvSpPr>
          <p:nvPr>
            <p:ph type="title"/>
          </p:nvPr>
        </p:nvSpPr>
        <p:spPr/>
        <p:txBody>
          <a:bodyPr/>
          <a:lstStyle/>
          <a:p>
            <a:r>
              <a:rPr lang="it-IT" dirty="0" smtClean="0"/>
              <a:t>Costi </a:t>
            </a:r>
            <a:r>
              <a:rPr lang="it-IT" dirty="0" err="1" smtClean="0"/>
              <a:t>semivariabili</a:t>
            </a:r>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Tree>
    <p:extLst>
      <p:ext uri="{BB962C8B-B14F-4D97-AF65-F5344CB8AC3E}">
        <p14:creationId xmlns:p14="http://schemas.microsoft.com/office/powerpoint/2010/main" val="2952091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p:tmAbs val="0"/>
                                  </p:iterate>
                                  <p:childTnLst>
                                    <p:set>
                                      <p:cBhvr>
                                        <p:cTn id="6" fill="hold"/>
                                        <p:tgtEl>
                                          <p:spTgt spid="634"/>
                                        </p:tgtEl>
                                        <p:attrNameLst>
                                          <p:attrName>style.visibility</p:attrName>
                                        </p:attrNameLst>
                                      </p:cBhvr>
                                      <p:to>
                                        <p:strVal val="visible"/>
                                      </p:to>
                                    </p:set>
                                    <p:anim calcmode="lin" valueType="num">
                                      <p:cBhvr>
                                        <p:cTn id="7" dur="500" fill="hold"/>
                                        <p:tgtEl>
                                          <p:spTgt spid="634"/>
                                        </p:tgtEl>
                                        <p:attrNameLst>
                                          <p:attrName>ppt_x</p:attrName>
                                        </p:attrNameLst>
                                      </p:cBhvr>
                                      <p:tavLst>
                                        <p:tav tm="0">
                                          <p:val>
                                            <p:strVal val="1+#ppt_w/2"/>
                                          </p:val>
                                        </p:tav>
                                        <p:tav tm="100000">
                                          <p:val>
                                            <p:strVal val="#ppt_x"/>
                                          </p:val>
                                        </p:tav>
                                      </p:tavLst>
                                    </p:anim>
                                    <p:anim calcmode="lin" valueType="num">
                                      <p:cBhvr>
                                        <p:cTn id="8" dur="500" fill="hold"/>
                                        <p:tgtEl>
                                          <p:spTgt spid="6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iterate>
                                    <p:tmAbs val="0"/>
                                  </p:iterate>
                                  <p:childTnLst>
                                    <p:set>
                                      <p:cBhvr>
                                        <p:cTn id="11" fill="hold"/>
                                        <p:tgtEl>
                                          <p:spTgt spid="635"/>
                                        </p:tgtEl>
                                        <p:attrNameLst>
                                          <p:attrName>style.visibility</p:attrName>
                                        </p:attrNameLst>
                                      </p:cBhvr>
                                      <p:to>
                                        <p:strVal val="visible"/>
                                      </p:to>
                                    </p:set>
                                    <p:anim calcmode="lin" valueType="num">
                                      <p:cBhvr>
                                        <p:cTn id="12" dur="500" fill="hold"/>
                                        <p:tgtEl>
                                          <p:spTgt spid="635"/>
                                        </p:tgtEl>
                                        <p:attrNameLst>
                                          <p:attrName>ppt_x</p:attrName>
                                        </p:attrNameLst>
                                      </p:cBhvr>
                                      <p:tavLst>
                                        <p:tav tm="0">
                                          <p:val>
                                            <p:strVal val="1+#ppt_w/2"/>
                                          </p:val>
                                        </p:tav>
                                        <p:tav tm="100000">
                                          <p:val>
                                            <p:strVal val="#ppt_x"/>
                                          </p:val>
                                        </p:tav>
                                      </p:tavLst>
                                    </p:anim>
                                    <p:anim calcmode="lin" valueType="num">
                                      <p:cBhvr>
                                        <p:cTn id="13" dur="500" fill="hold"/>
                                        <p:tgtEl>
                                          <p:spTgt spid="63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500"/>
                                  </p:stCondLst>
                                  <p:iterate>
                                    <p:tmAbs val="0"/>
                                  </p:iterate>
                                  <p:childTnLst>
                                    <p:set>
                                      <p:cBhvr>
                                        <p:cTn id="16" fill="hold"/>
                                        <p:tgtEl>
                                          <p:spTgt spid="633"/>
                                        </p:tgtEl>
                                        <p:attrNameLst>
                                          <p:attrName>style.visibility</p:attrName>
                                        </p:attrNameLst>
                                      </p:cBhvr>
                                      <p:to>
                                        <p:strVal val="visible"/>
                                      </p:to>
                                    </p:set>
                                    <p:anim calcmode="lin" valueType="num">
                                      <p:cBhvr>
                                        <p:cTn id="17" dur="500" fill="hold"/>
                                        <p:tgtEl>
                                          <p:spTgt spid="633"/>
                                        </p:tgtEl>
                                        <p:attrNameLst>
                                          <p:attrName>ppt_x</p:attrName>
                                        </p:attrNameLst>
                                      </p:cBhvr>
                                      <p:tavLst>
                                        <p:tav tm="0">
                                          <p:val>
                                            <p:strVal val="#ppt_x"/>
                                          </p:val>
                                        </p:tav>
                                        <p:tav tm="100000">
                                          <p:val>
                                            <p:strVal val="#ppt_x"/>
                                          </p:val>
                                        </p:tav>
                                      </p:tavLst>
                                    </p:anim>
                                    <p:anim calcmode="lin" valueType="num">
                                      <p:cBhvr>
                                        <p:cTn id="18" dur="500" fill="hold"/>
                                        <p:tgtEl>
                                          <p:spTgt spid="633"/>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iterate>
                                    <p:tmAbs val="0"/>
                                  </p:iterate>
                                  <p:childTnLst>
                                    <p:set>
                                      <p:cBhvr>
                                        <p:cTn id="21" fill="hold"/>
                                        <p:tgtEl>
                                          <p:spTgt spid="636"/>
                                        </p:tgtEl>
                                        <p:attrNameLst>
                                          <p:attrName>style.visibility</p:attrName>
                                        </p:attrNameLst>
                                      </p:cBhvr>
                                      <p:to>
                                        <p:strVal val="visible"/>
                                      </p:to>
                                    </p:set>
                                    <p:anim calcmode="lin" valueType="num">
                                      <p:cBhvr>
                                        <p:cTn id="22" dur="500" fill="hold"/>
                                        <p:tgtEl>
                                          <p:spTgt spid="636"/>
                                        </p:tgtEl>
                                        <p:attrNameLst>
                                          <p:attrName>ppt_x</p:attrName>
                                        </p:attrNameLst>
                                      </p:cBhvr>
                                      <p:tavLst>
                                        <p:tav tm="0">
                                          <p:val>
                                            <p:strVal val="0-#ppt_w/2"/>
                                          </p:val>
                                        </p:tav>
                                        <p:tav tm="100000">
                                          <p:val>
                                            <p:strVal val="#ppt_x"/>
                                          </p:val>
                                        </p:tav>
                                      </p:tavLst>
                                    </p:anim>
                                    <p:anim calcmode="lin" valueType="num">
                                      <p:cBhvr>
                                        <p:cTn id="23" dur="500" fill="hold"/>
                                        <p:tgtEl>
                                          <p:spTgt spid="636"/>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8" presetClass="entr" presetSubtype="6" fill="hold" grpId="0" nodeType="afterEffect">
                                  <p:stCondLst>
                                    <p:cond delay="0"/>
                                  </p:stCondLst>
                                  <p:iterate>
                                    <p:tmAbs val="0"/>
                                  </p:iterate>
                                  <p:childTnLst>
                                    <p:set>
                                      <p:cBhvr>
                                        <p:cTn id="26" fill="hold"/>
                                        <p:tgtEl>
                                          <p:spTgt spid="641"/>
                                        </p:tgtEl>
                                        <p:attrNameLst>
                                          <p:attrName>style.visibility</p:attrName>
                                        </p:attrNameLst>
                                      </p:cBhvr>
                                      <p:to>
                                        <p:strVal val="visible"/>
                                      </p:to>
                                    </p:set>
                                    <p:animEffect transition="in" filter="strips(downRight)">
                                      <p:cBhvr>
                                        <p:cTn id="27" dur="2000"/>
                                        <p:tgtEl>
                                          <p:spTgt spid="641"/>
                                        </p:tgtEl>
                                      </p:cBhvr>
                                    </p:animEffect>
                                  </p:childTnLst>
                                </p:cTn>
                              </p:par>
                            </p:childTnLst>
                          </p:cTn>
                        </p:par>
                        <p:par>
                          <p:cTn id="28" fill="hold">
                            <p:stCondLst>
                              <p:cond delay="4500"/>
                            </p:stCondLst>
                            <p:childTnLst>
                              <p:par>
                                <p:cTn id="29" presetID="18" presetClass="entr" presetSubtype="3" fill="hold" grpId="0" nodeType="afterEffect">
                                  <p:stCondLst>
                                    <p:cond delay="0"/>
                                  </p:stCondLst>
                                  <p:iterate>
                                    <p:tmAbs val="0"/>
                                  </p:iterate>
                                  <p:childTnLst>
                                    <p:set>
                                      <p:cBhvr>
                                        <p:cTn id="30" fill="hold"/>
                                        <p:tgtEl>
                                          <p:spTgt spid="642"/>
                                        </p:tgtEl>
                                        <p:attrNameLst>
                                          <p:attrName>style.visibility</p:attrName>
                                        </p:attrNameLst>
                                      </p:cBhvr>
                                      <p:to>
                                        <p:strVal val="visible"/>
                                      </p:to>
                                    </p:set>
                                    <p:animEffect transition="in" filter="strips(upRight)">
                                      <p:cBhvr>
                                        <p:cTn id="31" dur="500"/>
                                        <p:tgtEl>
                                          <p:spTgt spid="642"/>
                                        </p:tgtEl>
                                      </p:cBhvr>
                                    </p:animEffect>
                                  </p:childTnLst>
                                </p:cTn>
                              </p:par>
                            </p:childTnLst>
                          </p:cTn>
                        </p:par>
                        <p:par>
                          <p:cTn id="32" fill="hold">
                            <p:stCondLst>
                              <p:cond delay="5000"/>
                            </p:stCondLst>
                            <p:childTnLst>
                              <p:par>
                                <p:cTn id="33" presetID="1" presetClass="entr" presetSubtype="0" fill="hold" grpId="0" nodeType="afterEffect">
                                  <p:stCondLst>
                                    <p:cond delay="0"/>
                                  </p:stCondLst>
                                  <p:iterate>
                                    <p:tmAbs val="0"/>
                                  </p:iterate>
                                  <p:childTnLst>
                                    <p:set>
                                      <p:cBhvr>
                                        <p:cTn id="34" fill="hold"/>
                                        <p:tgtEl>
                                          <p:spTgt spid="6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iterate>
                                    <p:tmAbs val="0"/>
                                  </p:iterate>
                                  <p:childTnLst>
                                    <p:set>
                                      <p:cBhvr>
                                        <p:cTn id="38" fill="hold"/>
                                        <p:tgtEl>
                                          <p:spTgt spid="639"/>
                                        </p:tgtEl>
                                        <p:attrNameLst>
                                          <p:attrName>style.visibility</p:attrName>
                                        </p:attrNameLst>
                                      </p:cBhvr>
                                      <p:to>
                                        <p:strVal val="visible"/>
                                      </p:to>
                                    </p:set>
                                    <p:animEffect transition="in" filter="fade">
                                      <p:cBhvr>
                                        <p:cTn id="39" dur="1000"/>
                                        <p:tgtEl>
                                          <p:spTgt spid="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 grpId="0" animBg="1" advAuto="0"/>
      <p:bldP spid="634" grpId="0" animBg="1" advAuto="0"/>
      <p:bldP spid="635" grpId="0" animBg="1" advAuto="0"/>
      <p:bldP spid="636" grpId="0" animBg="1" advAuto="0"/>
      <p:bldP spid="639" grpId="0" animBg="1" advAuto="0"/>
      <p:bldP spid="641" grpId="0" animBg="1" advAuto="0"/>
      <p:bldP spid="642" grpId="0" animBg="1" advAuto="0"/>
      <p:bldP spid="643"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Shape 651"/>
          <p:cNvSpPr/>
          <p:nvPr/>
        </p:nvSpPr>
        <p:spPr>
          <a:xfrm>
            <a:off x="457200" y="1517880"/>
            <a:ext cx="2975875" cy="36933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l" defTabSz="457200">
              <a:defRPr sz="1800"/>
            </a:pPr>
            <a:r>
              <a:rPr lang="it-IT" sz="2400" dirty="0" smtClean="0">
                <a:solidFill>
                  <a:srgbClr val="000066"/>
                </a:solidFill>
              </a:rPr>
              <a:t>Si ottiene il </a:t>
            </a:r>
            <a:r>
              <a:rPr lang="it-IT" sz="2400" b="1" dirty="0" smtClean="0">
                <a:solidFill>
                  <a:srgbClr val="000066"/>
                </a:solidFill>
              </a:rPr>
              <a:t>costo totale</a:t>
            </a:r>
            <a:endParaRPr sz="2400" b="1" dirty="0">
              <a:solidFill>
                <a:srgbClr val="FF0000"/>
              </a:solidFill>
              <a:effectLst>
                <a:outerShdw blurRad="12700" dist="25400" dir="2700000" rotWithShape="0">
                  <a:srgbClr val="000000"/>
                </a:outerShdw>
              </a:effectLst>
            </a:endParaRPr>
          </a:p>
        </p:txBody>
      </p:sp>
      <p:sp>
        <p:nvSpPr>
          <p:cNvPr id="652" name="Shape 652"/>
          <p:cNvSpPr/>
          <p:nvPr/>
        </p:nvSpPr>
        <p:spPr>
          <a:xfrm flipV="1">
            <a:off x="1738374" y="3032895"/>
            <a:ext cx="1" cy="3048000"/>
          </a:xfrm>
          <a:prstGeom prst="line">
            <a:avLst/>
          </a:prstGeom>
          <a:ln w="28575" cmpd="sng">
            <a:solidFill/>
            <a:miter/>
            <a:tailEnd type="triangle"/>
          </a:ln>
        </p:spPr>
        <p:txBody>
          <a:bodyPr lIns="0" tIns="0" rIns="0" bIns="0"/>
          <a:lstStyle/>
          <a:p>
            <a:pPr lvl="0" algn="l" defTabSz="457200">
              <a:defRPr sz="1200">
                <a:latin typeface="+mn-lt"/>
                <a:ea typeface="+mn-ea"/>
                <a:cs typeface="+mn-cs"/>
                <a:sym typeface="Helvetica"/>
              </a:defRPr>
            </a:pPr>
            <a:endParaRPr/>
          </a:p>
        </p:txBody>
      </p:sp>
      <p:sp>
        <p:nvSpPr>
          <p:cNvPr id="653" name="Shape 653"/>
          <p:cNvSpPr/>
          <p:nvPr/>
        </p:nvSpPr>
        <p:spPr>
          <a:xfrm>
            <a:off x="1357374" y="5699895"/>
            <a:ext cx="5257800" cy="0"/>
          </a:xfrm>
          <a:prstGeom prst="line">
            <a:avLst/>
          </a:prstGeom>
          <a:ln w="28575" cmpd="sng">
            <a:solidFill/>
            <a:miter/>
            <a:tailEnd type="triangle"/>
          </a:ln>
        </p:spPr>
        <p:txBody>
          <a:bodyPr lIns="0" tIns="0" rIns="0" bIns="0"/>
          <a:lstStyle/>
          <a:p>
            <a:pPr lvl="0" algn="l" defTabSz="457200">
              <a:defRPr sz="1200">
                <a:latin typeface="+mn-lt"/>
                <a:ea typeface="+mn-ea"/>
                <a:cs typeface="+mn-cs"/>
                <a:sym typeface="Helvetica"/>
              </a:defRPr>
            </a:pPr>
            <a:endParaRPr/>
          </a:p>
        </p:txBody>
      </p:sp>
      <p:sp>
        <p:nvSpPr>
          <p:cNvPr id="654" name="Shape 654"/>
          <p:cNvSpPr/>
          <p:nvPr/>
        </p:nvSpPr>
        <p:spPr>
          <a:xfrm>
            <a:off x="1779649" y="5115695"/>
            <a:ext cx="4608513" cy="0"/>
          </a:xfrm>
          <a:prstGeom prst="line">
            <a:avLst/>
          </a:prstGeom>
          <a:ln w="38100" cmpd="sng">
            <a:solidFill>
              <a:srgbClr val="333399"/>
            </a:solidFill>
            <a:prstDash val="sysDot"/>
            <a:round/>
          </a:ln>
        </p:spPr>
        <p:txBody>
          <a:bodyPr lIns="0" tIns="0" rIns="0" bIns="0"/>
          <a:lstStyle/>
          <a:p>
            <a:pPr lvl="0" algn="l" defTabSz="457200">
              <a:defRPr sz="1200">
                <a:latin typeface="+mn-lt"/>
                <a:ea typeface="+mn-ea"/>
                <a:cs typeface="+mn-cs"/>
                <a:sym typeface="Helvetica"/>
              </a:defRPr>
            </a:pPr>
            <a:endParaRPr/>
          </a:p>
        </p:txBody>
      </p:sp>
      <p:sp>
        <p:nvSpPr>
          <p:cNvPr id="655" name="Shape 655"/>
          <p:cNvSpPr/>
          <p:nvPr/>
        </p:nvSpPr>
        <p:spPr>
          <a:xfrm>
            <a:off x="5485504" y="5938783"/>
            <a:ext cx="1830992" cy="276999"/>
          </a:xfrm>
          <a:prstGeom prst="rect">
            <a:avLst/>
          </a:prstGeom>
          <a:noFill/>
          <a:ln w="12700">
            <a:miter lim="400000"/>
          </a:ln>
          <a:effectLst/>
          <a:extLst>
            <a:ext uri="{C572A759-6A51-4108-AA02-DFA0A04FC94B}">
              <ma14:wrappingTextBoxFlag xmlns:ma14="http://schemas.microsoft.com/office/mac/drawingml/2011/main" xmlns="" val="1"/>
            </a:ext>
          </a:extLst>
        </p:spPr>
        <p:txBody>
          <a:bodyPr wrap="none" lIns="0" tIns="0" rIns="0" bIns="0">
            <a:spAutoFit/>
          </a:bodyPr>
          <a:lstStyle>
            <a:lvl1pPr algn="l" defTabSz="457200">
              <a:defRPr sz="1800" b="1">
                <a:solidFill>
                  <a:srgbClr val="000066"/>
                </a:solidFill>
              </a:defRPr>
            </a:lvl1pPr>
          </a:lstStyle>
          <a:p>
            <a:pPr lvl="0">
              <a:defRPr b="0">
                <a:solidFill>
                  <a:srgbClr val="000000"/>
                </a:solidFill>
              </a:defRPr>
            </a:pPr>
            <a:r>
              <a:rPr lang="it-IT" b="0" dirty="0" smtClean="0">
                <a:solidFill>
                  <a:srgbClr val="000066"/>
                </a:solidFill>
              </a:rPr>
              <a:t>V</a:t>
            </a:r>
            <a:r>
              <a:rPr b="0" dirty="0" smtClean="0">
                <a:solidFill>
                  <a:srgbClr val="000066"/>
                </a:solidFill>
              </a:rPr>
              <a:t>olume </a:t>
            </a:r>
            <a:r>
              <a:rPr b="0" dirty="0">
                <a:solidFill>
                  <a:srgbClr val="000066"/>
                </a:solidFill>
              </a:rPr>
              <a:t>di produzione</a:t>
            </a:r>
          </a:p>
        </p:txBody>
      </p:sp>
      <p:sp>
        <p:nvSpPr>
          <p:cNvPr id="656" name="Shape 656"/>
          <p:cNvSpPr/>
          <p:nvPr/>
        </p:nvSpPr>
        <p:spPr>
          <a:xfrm>
            <a:off x="987895" y="2974660"/>
            <a:ext cx="494464" cy="276999"/>
          </a:xfrm>
          <a:prstGeom prst="rect">
            <a:avLst/>
          </a:prstGeom>
          <a:noFill/>
          <a:ln w="12700">
            <a:miter lim="400000"/>
          </a:ln>
          <a:effectLst/>
          <a:extLst>
            <a:ext uri="{C572A759-6A51-4108-AA02-DFA0A04FC94B}">
              <ma14:wrappingTextBoxFlag xmlns:ma14="http://schemas.microsoft.com/office/mac/drawingml/2011/main" xmlns="" val="1"/>
            </a:ext>
          </a:extLst>
        </p:spPr>
        <p:txBody>
          <a:bodyPr wrap="none" lIns="0" tIns="0" rIns="0" bIns="0">
            <a:spAutoFit/>
          </a:bodyPr>
          <a:lstStyle>
            <a:lvl1pPr algn="l" defTabSz="457200">
              <a:defRPr sz="1800" b="1">
                <a:solidFill>
                  <a:srgbClr val="000066"/>
                </a:solidFill>
              </a:defRPr>
            </a:lvl1pPr>
          </a:lstStyle>
          <a:p>
            <a:pPr lvl="0">
              <a:defRPr b="0">
                <a:solidFill>
                  <a:srgbClr val="000000"/>
                </a:solidFill>
              </a:defRPr>
            </a:pPr>
            <a:r>
              <a:rPr lang="it-IT" b="0" dirty="0" smtClean="0">
                <a:solidFill>
                  <a:srgbClr val="000066"/>
                </a:solidFill>
              </a:rPr>
              <a:t>C</a:t>
            </a:r>
            <a:r>
              <a:rPr b="0" dirty="0" smtClean="0">
                <a:solidFill>
                  <a:srgbClr val="000066"/>
                </a:solidFill>
              </a:rPr>
              <a:t>osto</a:t>
            </a:r>
            <a:endParaRPr b="0" dirty="0">
              <a:solidFill>
                <a:srgbClr val="000066"/>
              </a:solidFill>
            </a:endParaRPr>
          </a:p>
        </p:txBody>
      </p:sp>
      <p:grpSp>
        <p:nvGrpSpPr>
          <p:cNvPr id="659" name="Group 659"/>
          <p:cNvGrpSpPr/>
          <p:nvPr/>
        </p:nvGrpSpPr>
        <p:grpSpPr>
          <a:xfrm>
            <a:off x="1779650" y="2768558"/>
            <a:ext cx="3816351" cy="2192340"/>
            <a:chOff x="27788" y="0"/>
            <a:chExt cx="3816349" cy="2192338"/>
          </a:xfrm>
        </p:grpSpPr>
        <p:sp>
          <p:nvSpPr>
            <p:cNvPr id="657" name="Shape 657"/>
            <p:cNvSpPr/>
            <p:nvPr/>
          </p:nvSpPr>
          <p:spPr>
            <a:xfrm rot="233500" flipH="1">
              <a:off x="27788" y="1309248"/>
              <a:ext cx="1890435" cy="8830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38100" cap="flat" cmpd="sng">
              <a:solidFill>
                <a:srgbClr val="000090"/>
              </a:solidFill>
              <a:prstDash val="solid"/>
              <a:round/>
            </a:ln>
            <a:effectLst/>
          </p:spPr>
          <p:txBody>
            <a:bodyPr wrap="square" lIns="0" tIns="0" rIns="0" bIns="0" numCol="1" anchor="ctr">
              <a:noAutofit/>
            </a:bodyPr>
            <a:lstStyle/>
            <a:p>
              <a:pPr lvl="0"/>
              <a:endParaRPr/>
            </a:p>
          </p:txBody>
        </p:sp>
        <p:sp>
          <p:nvSpPr>
            <p:cNvPr id="658" name="Shape 658"/>
            <p:cNvSpPr/>
            <p:nvPr/>
          </p:nvSpPr>
          <p:spPr>
            <a:xfrm rot="10800000" flipH="1">
              <a:off x="1894094" y="0"/>
              <a:ext cx="1950043" cy="13874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38100" cap="flat" cmpd="sng">
              <a:solidFill>
                <a:srgbClr val="000090"/>
              </a:solidFill>
              <a:prstDash val="solid"/>
              <a:round/>
            </a:ln>
            <a:effectLst/>
          </p:spPr>
          <p:txBody>
            <a:bodyPr wrap="square" lIns="0" tIns="0" rIns="0" bIns="0" numCol="1" anchor="ctr">
              <a:noAutofit/>
            </a:bodyPr>
            <a:lstStyle/>
            <a:p>
              <a:pPr lvl="0"/>
              <a:endParaRPr/>
            </a:p>
          </p:txBody>
        </p:sp>
      </p:grpSp>
      <p:grpSp>
        <p:nvGrpSpPr>
          <p:cNvPr id="664" name="Group 664"/>
          <p:cNvGrpSpPr/>
          <p:nvPr/>
        </p:nvGrpSpPr>
        <p:grpSpPr>
          <a:xfrm>
            <a:off x="1708211" y="3172593"/>
            <a:ext cx="5823508" cy="1943104"/>
            <a:chOff x="0" y="-1"/>
            <a:chExt cx="5823507" cy="1943102"/>
          </a:xfrm>
        </p:grpSpPr>
        <p:sp>
          <p:nvSpPr>
            <p:cNvPr id="660" name="Shape 660"/>
            <p:cNvSpPr/>
            <p:nvPr/>
          </p:nvSpPr>
          <p:spPr>
            <a:xfrm flipV="1">
              <a:off x="0" y="-1"/>
              <a:ext cx="4319588" cy="1943102"/>
            </a:xfrm>
            <a:prstGeom prst="line">
              <a:avLst/>
            </a:prstGeom>
            <a:noFill/>
            <a:ln w="38100" cap="flat" cmpd="sng">
              <a:solidFill>
                <a:srgbClr val="FF0000"/>
              </a:solidFill>
              <a:prstDash val="sysDot"/>
              <a:round/>
            </a:ln>
            <a:effectLst/>
          </p:spPr>
          <p:txBody>
            <a:bodyPr wrap="square" lIns="0" tIns="0" rIns="0" bIns="0" numCol="1" anchor="t">
              <a:noAutofit/>
            </a:bodyPr>
            <a:lstStyle/>
            <a:p>
              <a:pPr lvl="0" algn="l" defTabSz="457200">
                <a:defRPr sz="1200">
                  <a:latin typeface="+mn-lt"/>
                  <a:ea typeface="+mn-ea"/>
                  <a:cs typeface="+mn-cs"/>
                  <a:sym typeface="Helvetica"/>
                </a:defRPr>
              </a:pPr>
              <a:endParaRPr/>
            </a:p>
          </p:txBody>
        </p:sp>
        <p:grpSp>
          <p:nvGrpSpPr>
            <p:cNvPr id="663" name="Group 663"/>
            <p:cNvGrpSpPr/>
            <p:nvPr/>
          </p:nvGrpSpPr>
          <p:grpSpPr>
            <a:xfrm>
              <a:off x="3678792" y="142875"/>
              <a:ext cx="2144715" cy="787656"/>
              <a:chOff x="-496332" y="0"/>
              <a:chExt cx="2144713" cy="787654"/>
            </a:xfrm>
          </p:grpSpPr>
          <p:sp>
            <p:nvSpPr>
              <p:cNvPr id="661" name="Shape 661"/>
              <p:cNvSpPr/>
              <p:nvPr/>
            </p:nvSpPr>
            <p:spPr>
              <a:xfrm>
                <a:off x="-496332" y="172103"/>
                <a:ext cx="2144713" cy="615551"/>
              </a:xfrm>
              <a:prstGeom prst="rect">
                <a:avLst/>
              </a:prstGeom>
              <a:noFill/>
              <a:ln w="38100" cap="flat" cmpd="sng">
                <a:noFill/>
                <a:prstDash val="solid"/>
                <a:round/>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defTabSz="457200">
                  <a:defRPr sz="2000" b="1">
                    <a:solidFill>
                      <a:srgbClr val="000066"/>
                    </a:solidFill>
                  </a:defRPr>
                </a:lvl1pPr>
              </a:lstStyle>
              <a:p>
                <a:pPr lvl="0" algn="ctr">
                  <a:defRPr sz="1800" b="0">
                    <a:solidFill>
                      <a:srgbClr val="000000"/>
                    </a:solidFill>
                  </a:defRPr>
                </a:pPr>
                <a:r>
                  <a:rPr sz="2000" b="1" dirty="0">
                    <a:solidFill>
                      <a:srgbClr val="000066"/>
                    </a:solidFill>
                  </a:rPr>
                  <a:t>Per approssimazione…</a:t>
                </a:r>
              </a:p>
            </p:txBody>
          </p:sp>
          <p:sp>
            <p:nvSpPr>
              <p:cNvPr id="662" name="Shape 662"/>
              <p:cNvSpPr/>
              <p:nvPr/>
            </p:nvSpPr>
            <p:spPr>
              <a:xfrm flipH="1" flipV="1">
                <a:off x="0" y="0"/>
                <a:ext cx="360363" cy="215900"/>
              </a:xfrm>
              <a:prstGeom prst="line">
                <a:avLst/>
              </a:prstGeom>
              <a:noFill/>
              <a:ln w="38100" cap="flat" cmpd="sng">
                <a:solidFill>
                  <a:srgbClr val="FF0000"/>
                </a:solidFill>
                <a:prstDash val="solid"/>
                <a:round/>
                <a:tailEnd type="triangle" w="med" len="med"/>
              </a:ln>
              <a:effectLst/>
            </p:spPr>
            <p:txBody>
              <a:bodyPr wrap="square" lIns="0" tIns="0" rIns="0" bIns="0" numCol="1" anchor="t">
                <a:noAutofit/>
              </a:bodyPr>
              <a:lstStyle/>
              <a:p>
                <a:pPr lvl="0" algn="l" defTabSz="457200">
                  <a:defRPr sz="1200">
                    <a:latin typeface="+mn-lt"/>
                    <a:ea typeface="+mn-ea"/>
                    <a:cs typeface="+mn-cs"/>
                    <a:sym typeface="Helvetica"/>
                  </a:defRPr>
                </a:pPr>
                <a:endParaRPr/>
              </a:p>
            </p:txBody>
          </p:sp>
        </p:grpSp>
      </p:grpSp>
      <p:sp>
        <p:nvSpPr>
          <p:cNvPr id="2" name="Titolo 1"/>
          <p:cNvSpPr>
            <a:spLocks noGrp="1"/>
          </p:cNvSpPr>
          <p:nvPr>
            <p:ph type="title"/>
          </p:nvPr>
        </p:nvSpPr>
        <p:spPr/>
        <p:txBody>
          <a:bodyPr/>
          <a:lstStyle/>
          <a:p>
            <a:r>
              <a:rPr lang="it-IT" dirty="0" smtClean="0"/>
              <a:t>Sommiamo costi fissi e costi variabili</a:t>
            </a: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Tree>
    <p:extLst>
      <p:ext uri="{BB962C8B-B14F-4D97-AF65-F5344CB8AC3E}">
        <p14:creationId xmlns:p14="http://schemas.microsoft.com/office/powerpoint/2010/main" val="210458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p:tmAbs val="0"/>
                                  </p:iterate>
                                  <p:childTnLst>
                                    <p:set>
                                      <p:cBhvr>
                                        <p:cTn id="6" fill="hold"/>
                                        <p:tgtEl>
                                          <p:spTgt spid="653"/>
                                        </p:tgtEl>
                                        <p:attrNameLst>
                                          <p:attrName>style.visibility</p:attrName>
                                        </p:attrNameLst>
                                      </p:cBhvr>
                                      <p:to>
                                        <p:strVal val="visible"/>
                                      </p:to>
                                    </p:set>
                                    <p:anim calcmode="lin" valueType="num">
                                      <p:cBhvr>
                                        <p:cTn id="7" dur="500" fill="hold"/>
                                        <p:tgtEl>
                                          <p:spTgt spid="653"/>
                                        </p:tgtEl>
                                        <p:attrNameLst>
                                          <p:attrName>ppt_x</p:attrName>
                                        </p:attrNameLst>
                                      </p:cBhvr>
                                      <p:tavLst>
                                        <p:tav tm="0">
                                          <p:val>
                                            <p:strVal val="1+#ppt_w/2"/>
                                          </p:val>
                                        </p:tav>
                                        <p:tav tm="100000">
                                          <p:val>
                                            <p:strVal val="#ppt_x"/>
                                          </p:val>
                                        </p:tav>
                                      </p:tavLst>
                                    </p:anim>
                                    <p:anim calcmode="lin" valueType="num">
                                      <p:cBhvr>
                                        <p:cTn id="8" dur="500" fill="hold"/>
                                        <p:tgtEl>
                                          <p:spTgt spid="65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500"/>
                                  </p:stCondLst>
                                  <p:iterate>
                                    <p:tmAbs val="0"/>
                                  </p:iterate>
                                  <p:childTnLst>
                                    <p:set>
                                      <p:cBhvr>
                                        <p:cTn id="11" fill="hold"/>
                                        <p:tgtEl>
                                          <p:spTgt spid="652"/>
                                        </p:tgtEl>
                                        <p:attrNameLst>
                                          <p:attrName>style.visibility</p:attrName>
                                        </p:attrNameLst>
                                      </p:cBhvr>
                                      <p:to>
                                        <p:strVal val="visible"/>
                                      </p:to>
                                    </p:set>
                                    <p:anim calcmode="lin" valueType="num">
                                      <p:cBhvr>
                                        <p:cTn id="12" dur="500" fill="hold"/>
                                        <p:tgtEl>
                                          <p:spTgt spid="652"/>
                                        </p:tgtEl>
                                        <p:attrNameLst>
                                          <p:attrName>ppt_x</p:attrName>
                                        </p:attrNameLst>
                                      </p:cBhvr>
                                      <p:tavLst>
                                        <p:tav tm="0">
                                          <p:val>
                                            <p:strVal val="#ppt_x"/>
                                          </p:val>
                                        </p:tav>
                                        <p:tav tm="100000">
                                          <p:val>
                                            <p:strVal val="#ppt_x"/>
                                          </p:val>
                                        </p:tav>
                                      </p:tavLst>
                                    </p:anim>
                                    <p:anim calcmode="lin" valueType="num">
                                      <p:cBhvr>
                                        <p:cTn id="13" dur="500" fill="hold"/>
                                        <p:tgtEl>
                                          <p:spTgt spid="652"/>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2" fill="hold" grpId="0" nodeType="afterEffect">
                                  <p:stCondLst>
                                    <p:cond delay="0"/>
                                  </p:stCondLst>
                                  <p:iterate>
                                    <p:tmAbs val="0"/>
                                  </p:iterate>
                                  <p:childTnLst>
                                    <p:set>
                                      <p:cBhvr>
                                        <p:cTn id="16" fill="hold"/>
                                        <p:tgtEl>
                                          <p:spTgt spid="655"/>
                                        </p:tgtEl>
                                        <p:attrNameLst>
                                          <p:attrName>style.visibility</p:attrName>
                                        </p:attrNameLst>
                                      </p:cBhvr>
                                      <p:to>
                                        <p:strVal val="visible"/>
                                      </p:to>
                                    </p:set>
                                    <p:anim calcmode="lin" valueType="num">
                                      <p:cBhvr>
                                        <p:cTn id="17" dur="500" fill="hold"/>
                                        <p:tgtEl>
                                          <p:spTgt spid="655"/>
                                        </p:tgtEl>
                                        <p:attrNameLst>
                                          <p:attrName>ppt_x</p:attrName>
                                        </p:attrNameLst>
                                      </p:cBhvr>
                                      <p:tavLst>
                                        <p:tav tm="0">
                                          <p:val>
                                            <p:strVal val="1+#ppt_w/2"/>
                                          </p:val>
                                        </p:tav>
                                        <p:tav tm="100000">
                                          <p:val>
                                            <p:strVal val="#ppt_x"/>
                                          </p:val>
                                        </p:tav>
                                      </p:tavLst>
                                    </p:anim>
                                    <p:anim calcmode="lin" valueType="num">
                                      <p:cBhvr>
                                        <p:cTn id="18" dur="500" fill="hold"/>
                                        <p:tgtEl>
                                          <p:spTgt spid="655"/>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iterate>
                                    <p:tmAbs val="0"/>
                                  </p:iterate>
                                  <p:childTnLst>
                                    <p:set>
                                      <p:cBhvr>
                                        <p:cTn id="21" fill="hold"/>
                                        <p:tgtEl>
                                          <p:spTgt spid="656"/>
                                        </p:tgtEl>
                                        <p:attrNameLst>
                                          <p:attrName>style.visibility</p:attrName>
                                        </p:attrNameLst>
                                      </p:cBhvr>
                                      <p:to>
                                        <p:strVal val="visible"/>
                                      </p:to>
                                    </p:set>
                                    <p:anim calcmode="lin" valueType="num">
                                      <p:cBhvr>
                                        <p:cTn id="22" dur="500" fill="hold"/>
                                        <p:tgtEl>
                                          <p:spTgt spid="656"/>
                                        </p:tgtEl>
                                        <p:attrNameLst>
                                          <p:attrName>ppt_x</p:attrName>
                                        </p:attrNameLst>
                                      </p:cBhvr>
                                      <p:tavLst>
                                        <p:tav tm="0">
                                          <p:val>
                                            <p:strVal val="0-#ppt_w/2"/>
                                          </p:val>
                                        </p:tav>
                                        <p:tav tm="100000">
                                          <p:val>
                                            <p:strVal val="#ppt_x"/>
                                          </p:val>
                                        </p:tav>
                                      </p:tavLst>
                                    </p:anim>
                                    <p:anim calcmode="lin" valueType="num">
                                      <p:cBhvr>
                                        <p:cTn id="23" dur="500" fill="hold"/>
                                        <p:tgtEl>
                                          <p:spTgt spid="656"/>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2" presetClass="entr" presetSubtype="4" fill="hold" grpId="0" nodeType="afterEffect">
                                  <p:stCondLst>
                                    <p:cond delay="500"/>
                                  </p:stCondLst>
                                  <p:iterate>
                                    <p:tmAbs val="0"/>
                                  </p:iterate>
                                  <p:childTnLst>
                                    <p:set>
                                      <p:cBhvr>
                                        <p:cTn id="26" fill="hold"/>
                                        <p:tgtEl>
                                          <p:spTgt spid="659"/>
                                        </p:tgtEl>
                                        <p:attrNameLst>
                                          <p:attrName>style.visibility</p:attrName>
                                        </p:attrNameLst>
                                      </p:cBhvr>
                                      <p:to>
                                        <p:strVal val="visible"/>
                                      </p:to>
                                    </p:set>
                                    <p:animEffect transition="in" filter="wipe(down)">
                                      <p:cBhvr>
                                        <p:cTn id="27" dur="2000"/>
                                        <p:tgtEl>
                                          <p:spTgt spid="659"/>
                                        </p:tgtEl>
                                      </p:cBhvr>
                                    </p:animEffect>
                                  </p:childTnLst>
                                </p:cTn>
                              </p:par>
                            </p:childTnLst>
                          </p:cTn>
                        </p:par>
                        <p:par>
                          <p:cTn id="28" fill="hold">
                            <p:stCondLst>
                              <p:cond delay="5000"/>
                            </p:stCondLst>
                            <p:childTnLst>
                              <p:par>
                                <p:cTn id="29" presetID="18" presetClass="entr" presetSubtype="6" fill="hold" grpId="0" nodeType="afterEffect">
                                  <p:stCondLst>
                                    <p:cond delay="0"/>
                                  </p:stCondLst>
                                  <p:iterate>
                                    <p:tmAbs val="0"/>
                                  </p:iterate>
                                  <p:childTnLst>
                                    <p:set>
                                      <p:cBhvr>
                                        <p:cTn id="30" fill="hold"/>
                                        <p:tgtEl>
                                          <p:spTgt spid="654"/>
                                        </p:tgtEl>
                                        <p:attrNameLst>
                                          <p:attrName>style.visibility</p:attrName>
                                        </p:attrNameLst>
                                      </p:cBhvr>
                                      <p:to>
                                        <p:strVal val="visible"/>
                                      </p:to>
                                    </p:set>
                                    <p:animEffect transition="in" filter="strips(downRight)">
                                      <p:cBhvr>
                                        <p:cTn id="31" dur="500"/>
                                        <p:tgtEl>
                                          <p:spTgt spid="654"/>
                                        </p:tgtEl>
                                      </p:cBhvr>
                                    </p:animEffect>
                                  </p:childTnLst>
                                </p:cTn>
                              </p:par>
                            </p:childTnLst>
                          </p:cTn>
                        </p:par>
                        <p:par>
                          <p:cTn id="32" fill="hold">
                            <p:stCondLst>
                              <p:cond delay="5500"/>
                            </p:stCondLst>
                            <p:childTnLst>
                              <p:par>
                                <p:cTn id="33" presetID="18" presetClass="entr" presetSubtype="6" fill="hold" grpId="0" nodeType="afterEffect">
                                  <p:stCondLst>
                                    <p:cond delay="500"/>
                                  </p:stCondLst>
                                  <p:iterate>
                                    <p:tmAbs val="0"/>
                                  </p:iterate>
                                  <p:childTnLst>
                                    <p:set>
                                      <p:cBhvr>
                                        <p:cTn id="34" fill="hold"/>
                                        <p:tgtEl>
                                          <p:spTgt spid="664"/>
                                        </p:tgtEl>
                                        <p:attrNameLst>
                                          <p:attrName>style.visibility</p:attrName>
                                        </p:attrNameLst>
                                      </p:cBhvr>
                                      <p:to>
                                        <p:strVal val="visible"/>
                                      </p:to>
                                    </p:set>
                                    <p:animEffect transition="in" filter="strips(downRight)">
                                      <p:cBhvr>
                                        <p:cTn id="35" dur="2000"/>
                                        <p:tgtEl>
                                          <p:spTgt spid="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 grpId="0" animBg="1" advAuto="0"/>
      <p:bldP spid="653" grpId="0" animBg="1" advAuto="0"/>
      <p:bldP spid="654" grpId="0" animBg="1" advAuto="0"/>
      <p:bldP spid="655" grpId="0" animBg="1" advAuto="0"/>
      <p:bldP spid="656" grpId="0" animBg="1" advAuto="0"/>
      <p:bldP spid="659" grpId="0" advAuto="0"/>
      <p:bldP spid="664" grpId="0"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2" name="Group 692"/>
          <p:cNvGrpSpPr/>
          <p:nvPr/>
        </p:nvGrpSpPr>
        <p:grpSpPr>
          <a:xfrm>
            <a:off x="732999" y="1840428"/>
            <a:ext cx="3505201" cy="685800"/>
            <a:chOff x="0" y="0"/>
            <a:chExt cx="3505200" cy="685800"/>
          </a:xfrm>
        </p:grpSpPr>
        <p:sp>
          <p:nvSpPr>
            <p:cNvPr id="690" name="Shape 690"/>
            <p:cNvSpPr/>
            <p:nvPr/>
          </p:nvSpPr>
          <p:spPr>
            <a:xfrm>
              <a:off x="0" y="0"/>
              <a:ext cx="3505200" cy="685800"/>
            </a:xfrm>
            <a:prstGeom prst="rect">
              <a:avLst/>
            </a:prstGeom>
            <a:solidFill>
              <a:srgbClr val="333399"/>
            </a:solidFill>
            <a:ln w="9525" cap="flat">
              <a:solidFill>
                <a:srgbClr val="000000"/>
              </a:solidFill>
              <a:prstDash val="solid"/>
              <a:round/>
            </a:ln>
            <a:effectLst/>
          </p:spPr>
          <p:txBody>
            <a:bodyPr wrap="square" lIns="0" tIns="0" rIns="0" bIns="0" numCol="1" anchor="ctr">
              <a:noAutofit/>
            </a:bodyPr>
            <a:lstStyle/>
            <a:p>
              <a:pPr lvl="0" defTabSz="457200">
                <a:defRPr sz="3200" b="1">
                  <a:solidFill>
                    <a:srgbClr val="FFFFFF"/>
                  </a:solidFill>
                </a:defRPr>
              </a:pPr>
              <a:endParaRPr/>
            </a:p>
          </p:txBody>
        </p:sp>
        <p:sp>
          <p:nvSpPr>
            <p:cNvPr id="691" name="Shape 691"/>
            <p:cNvSpPr/>
            <p:nvPr/>
          </p:nvSpPr>
          <p:spPr>
            <a:xfrm>
              <a:off x="578728" y="81290"/>
              <a:ext cx="2545876" cy="5232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l" defTabSz="457200">
                <a:defRPr sz="3200" b="1">
                  <a:solidFill>
                    <a:srgbClr val="FFFFFF"/>
                  </a:solidFill>
                </a:defRPr>
              </a:lvl1pPr>
            </a:lstStyle>
            <a:p>
              <a:pPr lvl="0" algn="ctr">
                <a:defRPr sz="1800" b="0">
                  <a:solidFill>
                    <a:srgbClr val="000000"/>
                  </a:solidFill>
                </a:defRPr>
              </a:pPr>
              <a:r>
                <a:rPr sz="2800" b="1" dirty="0">
                  <a:solidFill>
                    <a:srgbClr val="FFFFFF"/>
                  </a:solidFill>
                </a:rPr>
                <a:t>COSTI VARIABILI</a:t>
              </a:r>
            </a:p>
          </p:txBody>
        </p:sp>
      </p:grpSp>
      <p:grpSp>
        <p:nvGrpSpPr>
          <p:cNvPr id="695" name="Group 695"/>
          <p:cNvGrpSpPr/>
          <p:nvPr/>
        </p:nvGrpSpPr>
        <p:grpSpPr>
          <a:xfrm>
            <a:off x="4262012" y="1840428"/>
            <a:ext cx="3505200" cy="685800"/>
            <a:chOff x="0" y="0"/>
            <a:chExt cx="3505200" cy="685800"/>
          </a:xfrm>
          <a:solidFill>
            <a:srgbClr val="008000"/>
          </a:solidFill>
        </p:grpSpPr>
        <p:sp>
          <p:nvSpPr>
            <p:cNvPr id="693" name="Shape 693"/>
            <p:cNvSpPr/>
            <p:nvPr/>
          </p:nvSpPr>
          <p:spPr>
            <a:xfrm>
              <a:off x="0" y="0"/>
              <a:ext cx="3505200" cy="685800"/>
            </a:xfrm>
            <a:prstGeom prst="rect">
              <a:avLst/>
            </a:prstGeom>
            <a:grpFill/>
            <a:ln w="9525" cap="flat">
              <a:solidFill>
                <a:srgbClr val="000000"/>
              </a:solidFill>
              <a:prstDash val="solid"/>
              <a:round/>
            </a:ln>
            <a:effectLst/>
          </p:spPr>
          <p:txBody>
            <a:bodyPr wrap="square" lIns="0" tIns="0" rIns="0" bIns="0" numCol="1" anchor="ctr">
              <a:noAutofit/>
            </a:bodyPr>
            <a:lstStyle/>
            <a:p>
              <a:pPr lvl="0" defTabSz="457200">
                <a:defRPr sz="2800" b="1">
                  <a:solidFill>
                    <a:srgbClr val="FFFFFF"/>
                  </a:solidFill>
                </a:defRPr>
              </a:pPr>
              <a:endParaRPr/>
            </a:p>
          </p:txBody>
        </p:sp>
        <p:sp>
          <p:nvSpPr>
            <p:cNvPr id="694" name="Shape 694"/>
            <p:cNvSpPr/>
            <p:nvPr/>
          </p:nvSpPr>
          <p:spPr>
            <a:xfrm>
              <a:off x="902784" y="81357"/>
              <a:ext cx="1810374" cy="523218"/>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l" defTabSz="457200">
                <a:defRPr sz="2800" b="1">
                  <a:solidFill>
                    <a:srgbClr val="FFFFFF"/>
                  </a:solidFill>
                </a:defRPr>
              </a:lvl1pPr>
            </a:lstStyle>
            <a:p>
              <a:pPr lvl="0" algn="ctr">
                <a:defRPr sz="1800" b="0">
                  <a:solidFill>
                    <a:srgbClr val="000000"/>
                  </a:solidFill>
                </a:defRPr>
              </a:pPr>
              <a:r>
                <a:rPr sz="2800" b="1" dirty="0">
                  <a:solidFill>
                    <a:srgbClr val="FFFFFF"/>
                  </a:solidFill>
                </a:rPr>
                <a:t>COSTI FISSI</a:t>
              </a:r>
            </a:p>
          </p:txBody>
        </p:sp>
      </p:grpSp>
      <p:grpSp>
        <p:nvGrpSpPr>
          <p:cNvPr id="698" name="Group 698"/>
          <p:cNvGrpSpPr/>
          <p:nvPr/>
        </p:nvGrpSpPr>
        <p:grpSpPr>
          <a:xfrm>
            <a:off x="732999" y="2561153"/>
            <a:ext cx="3505201" cy="914400"/>
            <a:chOff x="0" y="0"/>
            <a:chExt cx="3505200" cy="914400"/>
          </a:xfrm>
        </p:grpSpPr>
        <p:sp>
          <p:nvSpPr>
            <p:cNvPr id="696" name="Shape 696"/>
            <p:cNvSpPr/>
            <p:nvPr/>
          </p:nvSpPr>
          <p:spPr>
            <a:xfrm>
              <a:off x="0" y="0"/>
              <a:ext cx="3505200" cy="914400"/>
            </a:xfrm>
            <a:prstGeom prst="rect">
              <a:avLst/>
            </a:prstGeom>
            <a:noFill/>
            <a:ln w="9525" cap="flat">
              <a:solidFill>
                <a:srgbClr val="000000"/>
              </a:solidFill>
              <a:prstDash val="solid"/>
              <a:round/>
            </a:ln>
            <a:effectLst/>
          </p:spPr>
          <p:txBody>
            <a:bodyPr wrap="square" lIns="0" tIns="0" rIns="0" bIns="0" numCol="1" anchor="ctr">
              <a:noAutofit/>
            </a:bodyPr>
            <a:lstStyle/>
            <a:p>
              <a:pPr lvl="0" algn="l" defTabSz="457200">
                <a:defRPr sz="2000" b="1">
                  <a:solidFill>
                    <a:srgbClr val="000066"/>
                  </a:solidFill>
                </a:defRPr>
              </a:pPr>
              <a:endParaRPr/>
            </a:p>
          </p:txBody>
        </p:sp>
        <p:sp>
          <p:nvSpPr>
            <p:cNvPr id="697" name="Shape 697"/>
            <p:cNvSpPr/>
            <p:nvPr/>
          </p:nvSpPr>
          <p:spPr>
            <a:xfrm>
              <a:off x="0" y="103259"/>
              <a:ext cx="2277674" cy="7078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lvl="0" algn="l" defTabSz="457200">
                <a:defRPr sz="1800"/>
              </a:pPr>
              <a:r>
                <a:rPr sz="2000" dirty="0">
                  <a:solidFill>
                    <a:srgbClr val="000066"/>
                  </a:solidFill>
                </a:rPr>
                <a:t>dipendono dal</a:t>
              </a:r>
            </a:p>
            <a:p>
              <a:pPr lvl="0" algn="l" defTabSz="457200">
                <a:defRPr sz="1800"/>
              </a:pPr>
              <a:r>
                <a:rPr sz="2000" dirty="0">
                  <a:solidFill>
                    <a:srgbClr val="000066"/>
                  </a:solidFill>
                </a:rPr>
                <a:t>VOLUME DI ATTIVITA’</a:t>
              </a:r>
            </a:p>
          </p:txBody>
        </p:sp>
      </p:grpSp>
      <p:grpSp>
        <p:nvGrpSpPr>
          <p:cNvPr id="701" name="Group 701"/>
          <p:cNvGrpSpPr/>
          <p:nvPr/>
        </p:nvGrpSpPr>
        <p:grpSpPr>
          <a:xfrm>
            <a:off x="4262012" y="2561153"/>
            <a:ext cx="3505200" cy="914400"/>
            <a:chOff x="0" y="0"/>
            <a:chExt cx="3505200" cy="914400"/>
          </a:xfrm>
        </p:grpSpPr>
        <p:sp>
          <p:nvSpPr>
            <p:cNvPr id="699" name="Shape 699"/>
            <p:cNvSpPr/>
            <p:nvPr/>
          </p:nvSpPr>
          <p:spPr>
            <a:xfrm>
              <a:off x="0" y="0"/>
              <a:ext cx="3505200" cy="914400"/>
            </a:xfrm>
            <a:prstGeom prst="rect">
              <a:avLst/>
            </a:prstGeom>
            <a:noFill/>
            <a:ln w="9525" cap="flat">
              <a:solidFill>
                <a:srgbClr val="000000"/>
              </a:solidFill>
              <a:prstDash val="solid"/>
              <a:round/>
            </a:ln>
            <a:effectLst/>
          </p:spPr>
          <p:txBody>
            <a:bodyPr wrap="square" lIns="0" tIns="0" rIns="0" bIns="0" numCol="1" anchor="ctr">
              <a:noAutofit/>
            </a:bodyPr>
            <a:lstStyle/>
            <a:p>
              <a:pPr lvl="0" algn="l" defTabSz="457200">
                <a:defRPr sz="2000" b="1">
                  <a:solidFill>
                    <a:srgbClr val="000066"/>
                  </a:solidFill>
                </a:defRPr>
              </a:pPr>
              <a:endParaRPr/>
            </a:p>
          </p:txBody>
        </p:sp>
        <p:sp>
          <p:nvSpPr>
            <p:cNvPr id="700" name="Shape 700"/>
            <p:cNvSpPr/>
            <p:nvPr/>
          </p:nvSpPr>
          <p:spPr>
            <a:xfrm>
              <a:off x="0" y="103259"/>
              <a:ext cx="2277675" cy="7078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lvl="0" algn="l" defTabSz="457200">
                <a:defRPr sz="1800"/>
              </a:pPr>
              <a:r>
                <a:rPr sz="2000">
                  <a:solidFill>
                    <a:srgbClr val="000066"/>
                  </a:solidFill>
                </a:rPr>
                <a:t>NON dipendono dal</a:t>
              </a:r>
            </a:p>
            <a:p>
              <a:pPr lvl="0" algn="l" defTabSz="457200">
                <a:defRPr sz="1800"/>
              </a:pPr>
              <a:r>
                <a:rPr sz="2000">
                  <a:solidFill>
                    <a:srgbClr val="000066"/>
                  </a:solidFill>
                </a:rPr>
                <a:t>VOLUME DI ATTIVITA’</a:t>
              </a:r>
            </a:p>
          </p:txBody>
        </p:sp>
      </p:grpSp>
      <p:grpSp>
        <p:nvGrpSpPr>
          <p:cNvPr id="704" name="Group 704"/>
          <p:cNvGrpSpPr/>
          <p:nvPr/>
        </p:nvGrpSpPr>
        <p:grpSpPr>
          <a:xfrm>
            <a:off x="732999" y="3496190"/>
            <a:ext cx="3505201" cy="914401"/>
            <a:chOff x="0" y="0"/>
            <a:chExt cx="3505200" cy="914400"/>
          </a:xfrm>
        </p:grpSpPr>
        <p:sp>
          <p:nvSpPr>
            <p:cNvPr id="702" name="Shape 702"/>
            <p:cNvSpPr/>
            <p:nvPr/>
          </p:nvSpPr>
          <p:spPr>
            <a:xfrm>
              <a:off x="0" y="0"/>
              <a:ext cx="3505200" cy="914400"/>
            </a:xfrm>
            <a:prstGeom prst="rect">
              <a:avLst/>
            </a:prstGeom>
            <a:noFill/>
            <a:ln w="9525" cap="flat">
              <a:solidFill>
                <a:srgbClr val="000000"/>
              </a:solidFill>
              <a:prstDash val="solid"/>
              <a:round/>
            </a:ln>
            <a:effectLst/>
          </p:spPr>
          <p:txBody>
            <a:bodyPr wrap="square" lIns="0" tIns="0" rIns="0" bIns="0" numCol="1" anchor="ctr">
              <a:noAutofit/>
            </a:bodyPr>
            <a:lstStyle/>
            <a:p>
              <a:pPr lvl="0" algn="l" defTabSz="457200">
                <a:defRPr sz="2000" b="1">
                  <a:solidFill>
                    <a:srgbClr val="000066"/>
                  </a:solidFill>
                </a:defRPr>
              </a:pPr>
              <a:endParaRPr/>
            </a:p>
          </p:txBody>
        </p:sp>
        <p:sp>
          <p:nvSpPr>
            <p:cNvPr id="703" name="Shape 703"/>
            <p:cNvSpPr/>
            <p:nvPr/>
          </p:nvSpPr>
          <p:spPr>
            <a:xfrm>
              <a:off x="0" y="257146"/>
              <a:ext cx="2032214" cy="4001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l" defTabSz="457200">
                <a:defRPr sz="2000" b="1">
                  <a:solidFill>
                    <a:srgbClr val="000066"/>
                  </a:solidFill>
                </a:defRPr>
              </a:lvl1pPr>
            </a:lstStyle>
            <a:p>
              <a:pPr lvl="0">
                <a:defRPr sz="1800" b="0">
                  <a:solidFill>
                    <a:srgbClr val="000000"/>
                  </a:solidFill>
                </a:defRPr>
              </a:pPr>
              <a:r>
                <a:rPr sz="2000" b="0">
                  <a:solidFill>
                    <a:srgbClr val="000066"/>
                  </a:solidFill>
                </a:rPr>
                <a:t>COSTI DI ATTIVITA’</a:t>
              </a:r>
            </a:p>
          </p:txBody>
        </p:sp>
      </p:grpSp>
      <p:grpSp>
        <p:nvGrpSpPr>
          <p:cNvPr id="707" name="Group 707"/>
          <p:cNvGrpSpPr/>
          <p:nvPr/>
        </p:nvGrpSpPr>
        <p:grpSpPr>
          <a:xfrm>
            <a:off x="4262012" y="3496190"/>
            <a:ext cx="3505200" cy="914401"/>
            <a:chOff x="0" y="0"/>
            <a:chExt cx="3505200" cy="914400"/>
          </a:xfrm>
        </p:grpSpPr>
        <p:sp>
          <p:nvSpPr>
            <p:cNvPr id="705" name="Shape 705"/>
            <p:cNvSpPr/>
            <p:nvPr/>
          </p:nvSpPr>
          <p:spPr>
            <a:xfrm>
              <a:off x="0" y="0"/>
              <a:ext cx="3505200" cy="914400"/>
            </a:xfrm>
            <a:prstGeom prst="rect">
              <a:avLst/>
            </a:prstGeom>
            <a:noFill/>
            <a:ln w="9525" cap="flat">
              <a:solidFill>
                <a:srgbClr val="000000"/>
              </a:solidFill>
              <a:prstDash val="solid"/>
              <a:round/>
            </a:ln>
            <a:effectLst/>
          </p:spPr>
          <p:txBody>
            <a:bodyPr wrap="square" lIns="0" tIns="0" rIns="0" bIns="0" numCol="1" anchor="ctr">
              <a:noAutofit/>
            </a:bodyPr>
            <a:lstStyle/>
            <a:p>
              <a:pPr lvl="0" algn="l" defTabSz="457200">
                <a:defRPr sz="2000" b="1">
                  <a:solidFill>
                    <a:srgbClr val="000066"/>
                  </a:solidFill>
                </a:defRPr>
              </a:pPr>
              <a:endParaRPr/>
            </a:p>
          </p:txBody>
        </p:sp>
        <p:sp>
          <p:nvSpPr>
            <p:cNvPr id="706" name="Shape 706"/>
            <p:cNvSpPr/>
            <p:nvPr/>
          </p:nvSpPr>
          <p:spPr>
            <a:xfrm>
              <a:off x="0" y="257146"/>
              <a:ext cx="2336535" cy="4001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l" defTabSz="457200">
                <a:defRPr sz="2000" b="1">
                  <a:solidFill>
                    <a:srgbClr val="000066"/>
                  </a:solidFill>
                </a:defRPr>
              </a:lvl1pPr>
            </a:lstStyle>
            <a:p>
              <a:pPr lvl="0">
                <a:defRPr sz="1800" b="0">
                  <a:solidFill>
                    <a:srgbClr val="000000"/>
                  </a:solidFill>
                </a:defRPr>
              </a:pPr>
              <a:r>
                <a:rPr sz="2000" b="0">
                  <a:solidFill>
                    <a:srgbClr val="000066"/>
                  </a:solidFill>
                </a:rPr>
                <a:t>COSTI DI STRUTTURA</a:t>
              </a:r>
            </a:p>
          </p:txBody>
        </p:sp>
      </p:grpSp>
      <p:grpSp>
        <p:nvGrpSpPr>
          <p:cNvPr id="710" name="Group 710"/>
          <p:cNvGrpSpPr/>
          <p:nvPr/>
        </p:nvGrpSpPr>
        <p:grpSpPr>
          <a:xfrm>
            <a:off x="732999" y="4432815"/>
            <a:ext cx="3505201" cy="914401"/>
            <a:chOff x="0" y="0"/>
            <a:chExt cx="3505200" cy="914400"/>
          </a:xfrm>
        </p:grpSpPr>
        <p:sp>
          <p:nvSpPr>
            <p:cNvPr id="708" name="Shape 708"/>
            <p:cNvSpPr/>
            <p:nvPr/>
          </p:nvSpPr>
          <p:spPr>
            <a:xfrm>
              <a:off x="0" y="0"/>
              <a:ext cx="3505200" cy="914400"/>
            </a:xfrm>
            <a:prstGeom prst="rect">
              <a:avLst/>
            </a:prstGeom>
            <a:noFill/>
            <a:ln w="9525" cap="flat">
              <a:solidFill>
                <a:srgbClr val="000000"/>
              </a:solidFill>
              <a:prstDash val="solid"/>
              <a:round/>
            </a:ln>
            <a:effectLst/>
          </p:spPr>
          <p:txBody>
            <a:bodyPr wrap="square" lIns="0" tIns="0" rIns="0" bIns="0" numCol="1" anchor="ctr">
              <a:noAutofit/>
            </a:bodyPr>
            <a:lstStyle/>
            <a:p>
              <a:pPr lvl="0" algn="l" defTabSz="457200">
                <a:defRPr sz="2000" b="1">
                  <a:solidFill>
                    <a:srgbClr val="000066"/>
                  </a:solidFill>
                </a:defRPr>
              </a:pPr>
              <a:endParaRPr/>
            </a:p>
          </p:txBody>
        </p:sp>
        <p:sp>
          <p:nvSpPr>
            <p:cNvPr id="709" name="Shape 709"/>
            <p:cNvSpPr/>
            <p:nvPr/>
          </p:nvSpPr>
          <p:spPr>
            <a:xfrm>
              <a:off x="0" y="103259"/>
              <a:ext cx="2535532" cy="7078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lvl="0" algn="l" defTabSz="457200">
                <a:defRPr sz="1800"/>
              </a:pPr>
              <a:r>
                <a:rPr lang="it-IT" sz="2000" dirty="0" smtClean="0">
                  <a:solidFill>
                    <a:srgbClr val="000066"/>
                  </a:solidFill>
                </a:rPr>
                <a:t>Dipendono d</a:t>
              </a:r>
              <a:r>
                <a:rPr sz="2000" dirty="0" smtClean="0">
                  <a:solidFill>
                    <a:srgbClr val="000066"/>
                  </a:solidFill>
                </a:rPr>
                <a:t>a </a:t>
              </a:r>
              <a:r>
                <a:rPr sz="2000" dirty="0">
                  <a:solidFill>
                    <a:srgbClr val="000066"/>
                  </a:solidFill>
                </a:rPr>
                <a:t>DECISIONI</a:t>
              </a:r>
            </a:p>
            <a:p>
              <a:pPr lvl="0" algn="l" defTabSz="457200">
                <a:defRPr sz="1800"/>
              </a:pPr>
              <a:r>
                <a:rPr sz="2000" dirty="0">
                  <a:solidFill>
                    <a:srgbClr val="000066"/>
                  </a:solidFill>
                </a:rPr>
                <a:t>ATTUALI</a:t>
              </a:r>
            </a:p>
          </p:txBody>
        </p:sp>
      </p:grpSp>
      <p:grpSp>
        <p:nvGrpSpPr>
          <p:cNvPr id="713" name="Group 713"/>
          <p:cNvGrpSpPr/>
          <p:nvPr/>
        </p:nvGrpSpPr>
        <p:grpSpPr>
          <a:xfrm>
            <a:off x="4262012" y="4432815"/>
            <a:ext cx="3505200" cy="914401"/>
            <a:chOff x="0" y="0"/>
            <a:chExt cx="3505200" cy="914400"/>
          </a:xfrm>
        </p:grpSpPr>
        <p:sp>
          <p:nvSpPr>
            <p:cNvPr id="711" name="Shape 711"/>
            <p:cNvSpPr/>
            <p:nvPr/>
          </p:nvSpPr>
          <p:spPr>
            <a:xfrm>
              <a:off x="0" y="0"/>
              <a:ext cx="3505200" cy="914400"/>
            </a:xfrm>
            <a:prstGeom prst="rect">
              <a:avLst/>
            </a:prstGeom>
            <a:noFill/>
            <a:ln w="9525" cap="flat">
              <a:solidFill>
                <a:srgbClr val="000000"/>
              </a:solidFill>
              <a:prstDash val="solid"/>
              <a:round/>
            </a:ln>
            <a:effectLst/>
          </p:spPr>
          <p:txBody>
            <a:bodyPr wrap="square" lIns="0" tIns="0" rIns="0" bIns="0" numCol="1" anchor="ctr">
              <a:noAutofit/>
            </a:bodyPr>
            <a:lstStyle/>
            <a:p>
              <a:pPr lvl="0" algn="l" defTabSz="457200">
                <a:defRPr sz="2000" b="1">
                  <a:solidFill>
                    <a:srgbClr val="000066"/>
                  </a:solidFill>
                </a:defRPr>
              </a:pPr>
              <a:endParaRPr/>
            </a:p>
          </p:txBody>
        </p:sp>
        <p:sp>
          <p:nvSpPr>
            <p:cNvPr id="712" name="Shape 712"/>
            <p:cNvSpPr/>
            <p:nvPr/>
          </p:nvSpPr>
          <p:spPr>
            <a:xfrm>
              <a:off x="0" y="103259"/>
              <a:ext cx="2535533" cy="7078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lvl="0" algn="l" defTabSz="457200">
                <a:defRPr sz="1800"/>
              </a:pPr>
              <a:r>
                <a:rPr lang="it-IT" sz="2000" dirty="0" smtClean="0">
                  <a:solidFill>
                    <a:srgbClr val="000066"/>
                  </a:solidFill>
                </a:rPr>
                <a:t>Dipendono d</a:t>
              </a:r>
              <a:r>
                <a:rPr sz="2000" dirty="0" smtClean="0">
                  <a:solidFill>
                    <a:srgbClr val="000066"/>
                  </a:solidFill>
                </a:rPr>
                <a:t>a </a:t>
              </a:r>
              <a:r>
                <a:rPr sz="2000" dirty="0">
                  <a:solidFill>
                    <a:srgbClr val="000066"/>
                  </a:solidFill>
                </a:rPr>
                <a:t>DECISIONI</a:t>
              </a:r>
            </a:p>
            <a:p>
              <a:pPr lvl="0" algn="l" defTabSz="457200">
                <a:defRPr sz="1800"/>
              </a:pPr>
              <a:r>
                <a:rPr sz="2000" dirty="0">
                  <a:solidFill>
                    <a:srgbClr val="000066"/>
                  </a:solidFill>
                </a:rPr>
                <a:t>PRECEDENTI</a:t>
              </a:r>
            </a:p>
          </p:txBody>
        </p:sp>
      </p:grpSp>
      <p:grpSp>
        <p:nvGrpSpPr>
          <p:cNvPr id="716" name="Group 716"/>
          <p:cNvGrpSpPr/>
          <p:nvPr/>
        </p:nvGrpSpPr>
        <p:grpSpPr>
          <a:xfrm>
            <a:off x="732998" y="5369440"/>
            <a:ext cx="3529013" cy="1150939"/>
            <a:chOff x="-1" y="0"/>
            <a:chExt cx="3529012" cy="1150938"/>
          </a:xfrm>
        </p:grpSpPr>
        <p:sp>
          <p:nvSpPr>
            <p:cNvPr id="714" name="Shape 714"/>
            <p:cNvSpPr/>
            <p:nvPr/>
          </p:nvSpPr>
          <p:spPr>
            <a:xfrm>
              <a:off x="0" y="0"/>
              <a:ext cx="3505200" cy="1150938"/>
            </a:xfrm>
            <a:prstGeom prst="rect">
              <a:avLst/>
            </a:prstGeom>
            <a:noFill/>
            <a:ln w="9525" cap="flat">
              <a:solidFill>
                <a:srgbClr val="000000"/>
              </a:solidFill>
              <a:prstDash val="solid"/>
              <a:round/>
            </a:ln>
            <a:effectLst/>
          </p:spPr>
          <p:txBody>
            <a:bodyPr wrap="square" lIns="0" tIns="0" rIns="0" bIns="0" numCol="1" anchor="ctr">
              <a:noAutofit/>
            </a:bodyPr>
            <a:lstStyle/>
            <a:p>
              <a:pPr lvl="0" algn="l" defTabSz="457200">
                <a:defRPr sz="2000" b="1">
                  <a:solidFill>
                    <a:srgbClr val="000066"/>
                  </a:solidFill>
                </a:defRPr>
              </a:pPr>
              <a:endParaRPr/>
            </a:p>
          </p:txBody>
        </p:sp>
        <p:sp>
          <p:nvSpPr>
            <p:cNvPr id="715" name="Shape 715"/>
            <p:cNvSpPr/>
            <p:nvPr/>
          </p:nvSpPr>
          <p:spPr>
            <a:xfrm>
              <a:off x="-1" y="221527"/>
              <a:ext cx="3529012" cy="7078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lvl="0" algn="l" defTabSz="457200">
                <a:defRPr sz="1800"/>
              </a:pPr>
              <a:r>
                <a:rPr sz="2000" dirty="0" smtClean="0">
                  <a:solidFill>
                    <a:srgbClr val="000066"/>
                  </a:solidFill>
                </a:rPr>
                <a:t>INCIDENZA</a:t>
              </a:r>
              <a:r>
                <a:rPr lang="it-IT" sz="2000" dirty="0" smtClean="0">
                  <a:solidFill>
                    <a:srgbClr val="000066"/>
                  </a:solidFill>
                </a:rPr>
                <a:t> </a:t>
              </a:r>
              <a:r>
                <a:rPr sz="2000" dirty="0" smtClean="0">
                  <a:solidFill>
                    <a:srgbClr val="000066"/>
                  </a:solidFill>
                </a:rPr>
                <a:t>UNITARIA</a:t>
              </a:r>
              <a:endParaRPr sz="2000" dirty="0">
                <a:solidFill>
                  <a:srgbClr val="000066"/>
                </a:solidFill>
              </a:endParaRPr>
            </a:p>
            <a:p>
              <a:pPr lvl="0" algn="l" defTabSz="457200">
                <a:defRPr sz="1800"/>
              </a:pPr>
              <a:r>
                <a:rPr sz="2000" dirty="0">
                  <a:solidFill>
                    <a:srgbClr val="000066"/>
                  </a:solidFill>
                </a:rPr>
                <a:t>COSTANTE</a:t>
              </a:r>
            </a:p>
          </p:txBody>
        </p:sp>
      </p:grpSp>
      <p:grpSp>
        <p:nvGrpSpPr>
          <p:cNvPr id="719" name="Group 719"/>
          <p:cNvGrpSpPr/>
          <p:nvPr/>
        </p:nvGrpSpPr>
        <p:grpSpPr>
          <a:xfrm>
            <a:off x="4262012" y="5369440"/>
            <a:ext cx="3505200" cy="1150939"/>
            <a:chOff x="0" y="0"/>
            <a:chExt cx="3505200" cy="1150938"/>
          </a:xfrm>
        </p:grpSpPr>
        <p:sp>
          <p:nvSpPr>
            <p:cNvPr id="717" name="Shape 717"/>
            <p:cNvSpPr/>
            <p:nvPr/>
          </p:nvSpPr>
          <p:spPr>
            <a:xfrm>
              <a:off x="0" y="0"/>
              <a:ext cx="3505200" cy="1150938"/>
            </a:xfrm>
            <a:prstGeom prst="rect">
              <a:avLst/>
            </a:prstGeom>
            <a:noFill/>
            <a:ln w="9525" cap="flat">
              <a:solidFill>
                <a:srgbClr val="000000"/>
              </a:solidFill>
              <a:prstDash val="solid"/>
              <a:round/>
            </a:ln>
            <a:effectLst/>
          </p:spPr>
          <p:txBody>
            <a:bodyPr wrap="square" lIns="0" tIns="0" rIns="0" bIns="0" numCol="1" anchor="ctr">
              <a:noAutofit/>
            </a:bodyPr>
            <a:lstStyle/>
            <a:p>
              <a:pPr lvl="0" algn="l" defTabSz="457200">
                <a:defRPr sz="2000" b="1">
                  <a:solidFill>
                    <a:srgbClr val="000066"/>
                  </a:solidFill>
                </a:defRPr>
              </a:pPr>
              <a:endParaRPr/>
            </a:p>
          </p:txBody>
        </p:sp>
        <p:sp>
          <p:nvSpPr>
            <p:cNvPr id="718" name="Shape 718"/>
            <p:cNvSpPr/>
            <p:nvPr/>
          </p:nvSpPr>
          <p:spPr>
            <a:xfrm>
              <a:off x="0" y="221527"/>
              <a:ext cx="2272415" cy="7078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lvl="0" algn="l" defTabSz="457200">
                <a:defRPr sz="1800"/>
              </a:pPr>
              <a:r>
                <a:rPr sz="2000" dirty="0" smtClean="0">
                  <a:solidFill>
                    <a:srgbClr val="000066"/>
                  </a:solidFill>
                </a:rPr>
                <a:t>INCIDENZA</a:t>
              </a:r>
              <a:r>
                <a:rPr lang="it-IT" sz="2000" dirty="0" smtClean="0">
                  <a:solidFill>
                    <a:srgbClr val="000066"/>
                  </a:solidFill>
                </a:rPr>
                <a:t> </a:t>
              </a:r>
              <a:r>
                <a:rPr sz="2000" dirty="0" smtClean="0">
                  <a:solidFill>
                    <a:srgbClr val="000066"/>
                  </a:solidFill>
                </a:rPr>
                <a:t>UNITARIA</a:t>
              </a:r>
              <a:endParaRPr sz="2000" dirty="0">
                <a:solidFill>
                  <a:srgbClr val="000066"/>
                </a:solidFill>
              </a:endParaRPr>
            </a:p>
            <a:p>
              <a:pPr lvl="0" algn="l" defTabSz="457200">
                <a:defRPr sz="1800"/>
              </a:pPr>
              <a:r>
                <a:rPr sz="2000" dirty="0">
                  <a:solidFill>
                    <a:srgbClr val="000066"/>
                  </a:solidFill>
                </a:rPr>
                <a:t>DECRESCENTE</a:t>
              </a:r>
            </a:p>
          </p:txBody>
        </p:sp>
      </p:grpSp>
      <p:sp>
        <p:nvSpPr>
          <p:cNvPr id="2" name="Titolo 1"/>
          <p:cNvSpPr>
            <a:spLocks noGrp="1"/>
          </p:cNvSpPr>
          <p:nvPr>
            <p:ph type="title"/>
          </p:nvPr>
        </p:nvSpPr>
        <p:spPr/>
        <p:txBody>
          <a:bodyPr/>
          <a:lstStyle/>
          <a:p>
            <a:r>
              <a:rPr lang="it-IT" dirty="0" smtClean="0"/>
              <a:t>Riassumendo: costi fissi vs costi variabili</a:t>
            </a: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Tree>
    <p:extLst>
      <p:ext uri="{BB962C8B-B14F-4D97-AF65-F5344CB8AC3E}">
        <p14:creationId xmlns:p14="http://schemas.microsoft.com/office/powerpoint/2010/main" val="629828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692"/>
                                        </p:tgtEl>
                                        <p:attrNameLst>
                                          <p:attrName>style.visibility</p:attrName>
                                        </p:attrNameLst>
                                      </p:cBhvr>
                                      <p:to>
                                        <p:strVal val="visible"/>
                                      </p:to>
                                    </p:set>
                                    <p:anim calcmode="lin" valueType="num">
                                      <p:cBhvr>
                                        <p:cTn id="7" dur="500" fill="hold"/>
                                        <p:tgtEl>
                                          <p:spTgt spid="692"/>
                                        </p:tgtEl>
                                        <p:attrNameLst>
                                          <p:attrName>ppt_x</p:attrName>
                                        </p:attrNameLst>
                                      </p:cBhvr>
                                      <p:tavLst>
                                        <p:tav tm="0">
                                          <p:val>
                                            <p:strVal val="0-#ppt_w/2"/>
                                          </p:val>
                                        </p:tav>
                                        <p:tav tm="100000">
                                          <p:val>
                                            <p:strVal val="#ppt_x"/>
                                          </p:val>
                                        </p:tav>
                                      </p:tavLst>
                                    </p:anim>
                                    <p:anim calcmode="lin" valueType="num">
                                      <p:cBhvr>
                                        <p:cTn id="8" dur="500" fill="hold"/>
                                        <p:tgtEl>
                                          <p:spTgt spid="69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iterate>
                                    <p:tmAbs val="0"/>
                                  </p:iterate>
                                  <p:childTnLst>
                                    <p:set>
                                      <p:cBhvr>
                                        <p:cTn id="11" fill="hold"/>
                                        <p:tgtEl>
                                          <p:spTgt spid="695"/>
                                        </p:tgtEl>
                                        <p:attrNameLst>
                                          <p:attrName>style.visibility</p:attrName>
                                        </p:attrNameLst>
                                      </p:cBhvr>
                                      <p:to>
                                        <p:strVal val="visible"/>
                                      </p:to>
                                    </p:set>
                                    <p:anim calcmode="lin" valueType="num">
                                      <p:cBhvr>
                                        <p:cTn id="12" dur="500" fill="hold"/>
                                        <p:tgtEl>
                                          <p:spTgt spid="695"/>
                                        </p:tgtEl>
                                        <p:attrNameLst>
                                          <p:attrName>ppt_x</p:attrName>
                                        </p:attrNameLst>
                                      </p:cBhvr>
                                      <p:tavLst>
                                        <p:tav tm="0">
                                          <p:val>
                                            <p:strVal val="1+#ppt_w/2"/>
                                          </p:val>
                                        </p:tav>
                                        <p:tav tm="100000">
                                          <p:val>
                                            <p:strVal val="#ppt_x"/>
                                          </p:val>
                                        </p:tav>
                                      </p:tavLst>
                                    </p:anim>
                                    <p:anim calcmode="lin" valueType="num">
                                      <p:cBhvr>
                                        <p:cTn id="13" dur="500" fill="hold"/>
                                        <p:tgtEl>
                                          <p:spTgt spid="69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698"/>
                                        </p:tgtEl>
                                        <p:attrNameLst>
                                          <p:attrName>style.visibility</p:attrName>
                                        </p:attrNameLst>
                                      </p:cBhvr>
                                      <p:to>
                                        <p:strVal val="visible"/>
                                      </p:to>
                                    </p:set>
                                    <p:anim calcmode="lin" valueType="num">
                                      <p:cBhvr>
                                        <p:cTn id="17" dur="500" fill="hold"/>
                                        <p:tgtEl>
                                          <p:spTgt spid="698"/>
                                        </p:tgtEl>
                                        <p:attrNameLst>
                                          <p:attrName>ppt_x</p:attrName>
                                        </p:attrNameLst>
                                      </p:cBhvr>
                                      <p:tavLst>
                                        <p:tav tm="0">
                                          <p:val>
                                            <p:strVal val="0-#ppt_w/2"/>
                                          </p:val>
                                        </p:tav>
                                        <p:tav tm="100000">
                                          <p:val>
                                            <p:strVal val="#ppt_x"/>
                                          </p:val>
                                        </p:tav>
                                      </p:tavLst>
                                    </p:anim>
                                    <p:anim calcmode="lin" valueType="num">
                                      <p:cBhvr>
                                        <p:cTn id="18" dur="500" fill="hold"/>
                                        <p:tgtEl>
                                          <p:spTgt spid="69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iterate>
                                    <p:tmAbs val="0"/>
                                  </p:iterate>
                                  <p:childTnLst>
                                    <p:set>
                                      <p:cBhvr>
                                        <p:cTn id="21" fill="hold"/>
                                        <p:tgtEl>
                                          <p:spTgt spid="701"/>
                                        </p:tgtEl>
                                        <p:attrNameLst>
                                          <p:attrName>style.visibility</p:attrName>
                                        </p:attrNameLst>
                                      </p:cBhvr>
                                      <p:to>
                                        <p:strVal val="visible"/>
                                      </p:to>
                                    </p:set>
                                    <p:anim calcmode="lin" valueType="num">
                                      <p:cBhvr>
                                        <p:cTn id="22" dur="500" fill="hold"/>
                                        <p:tgtEl>
                                          <p:spTgt spid="701"/>
                                        </p:tgtEl>
                                        <p:attrNameLst>
                                          <p:attrName>ppt_x</p:attrName>
                                        </p:attrNameLst>
                                      </p:cBhvr>
                                      <p:tavLst>
                                        <p:tav tm="0">
                                          <p:val>
                                            <p:strVal val="1+#ppt_w/2"/>
                                          </p:val>
                                        </p:tav>
                                        <p:tav tm="100000">
                                          <p:val>
                                            <p:strVal val="#ppt_x"/>
                                          </p:val>
                                        </p:tav>
                                      </p:tavLst>
                                    </p:anim>
                                    <p:anim calcmode="lin" valueType="num">
                                      <p:cBhvr>
                                        <p:cTn id="23" dur="500" fill="hold"/>
                                        <p:tgtEl>
                                          <p:spTgt spid="70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iterate>
                                    <p:tmAbs val="0"/>
                                  </p:iterate>
                                  <p:childTnLst>
                                    <p:set>
                                      <p:cBhvr>
                                        <p:cTn id="26" fill="hold"/>
                                        <p:tgtEl>
                                          <p:spTgt spid="704"/>
                                        </p:tgtEl>
                                        <p:attrNameLst>
                                          <p:attrName>style.visibility</p:attrName>
                                        </p:attrNameLst>
                                      </p:cBhvr>
                                      <p:to>
                                        <p:strVal val="visible"/>
                                      </p:to>
                                    </p:set>
                                    <p:anim calcmode="lin" valueType="num">
                                      <p:cBhvr>
                                        <p:cTn id="27" dur="500" fill="hold"/>
                                        <p:tgtEl>
                                          <p:spTgt spid="704"/>
                                        </p:tgtEl>
                                        <p:attrNameLst>
                                          <p:attrName>ppt_x</p:attrName>
                                        </p:attrNameLst>
                                      </p:cBhvr>
                                      <p:tavLst>
                                        <p:tav tm="0">
                                          <p:val>
                                            <p:strVal val="0-#ppt_w/2"/>
                                          </p:val>
                                        </p:tav>
                                        <p:tav tm="100000">
                                          <p:val>
                                            <p:strVal val="#ppt_x"/>
                                          </p:val>
                                        </p:tav>
                                      </p:tavLst>
                                    </p:anim>
                                    <p:anim calcmode="lin" valueType="num">
                                      <p:cBhvr>
                                        <p:cTn id="28" dur="500" fill="hold"/>
                                        <p:tgtEl>
                                          <p:spTgt spid="70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iterate>
                                    <p:tmAbs val="0"/>
                                  </p:iterate>
                                  <p:childTnLst>
                                    <p:set>
                                      <p:cBhvr>
                                        <p:cTn id="31" fill="hold"/>
                                        <p:tgtEl>
                                          <p:spTgt spid="707"/>
                                        </p:tgtEl>
                                        <p:attrNameLst>
                                          <p:attrName>style.visibility</p:attrName>
                                        </p:attrNameLst>
                                      </p:cBhvr>
                                      <p:to>
                                        <p:strVal val="visible"/>
                                      </p:to>
                                    </p:set>
                                    <p:anim calcmode="lin" valueType="num">
                                      <p:cBhvr>
                                        <p:cTn id="32" dur="500" fill="hold"/>
                                        <p:tgtEl>
                                          <p:spTgt spid="707"/>
                                        </p:tgtEl>
                                        <p:attrNameLst>
                                          <p:attrName>ppt_x</p:attrName>
                                        </p:attrNameLst>
                                      </p:cBhvr>
                                      <p:tavLst>
                                        <p:tav tm="0">
                                          <p:val>
                                            <p:strVal val="1+#ppt_w/2"/>
                                          </p:val>
                                        </p:tav>
                                        <p:tav tm="100000">
                                          <p:val>
                                            <p:strVal val="#ppt_x"/>
                                          </p:val>
                                        </p:tav>
                                      </p:tavLst>
                                    </p:anim>
                                    <p:anim calcmode="lin" valueType="num">
                                      <p:cBhvr>
                                        <p:cTn id="33" dur="500" fill="hold"/>
                                        <p:tgtEl>
                                          <p:spTgt spid="707"/>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iterate>
                                    <p:tmAbs val="0"/>
                                  </p:iterate>
                                  <p:childTnLst>
                                    <p:set>
                                      <p:cBhvr>
                                        <p:cTn id="36" fill="hold"/>
                                        <p:tgtEl>
                                          <p:spTgt spid="710"/>
                                        </p:tgtEl>
                                        <p:attrNameLst>
                                          <p:attrName>style.visibility</p:attrName>
                                        </p:attrNameLst>
                                      </p:cBhvr>
                                      <p:to>
                                        <p:strVal val="visible"/>
                                      </p:to>
                                    </p:set>
                                    <p:anim calcmode="lin" valueType="num">
                                      <p:cBhvr>
                                        <p:cTn id="37" dur="500" fill="hold"/>
                                        <p:tgtEl>
                                          <p:spTgt spid="710"/>
                                        </p:tgtEl>
                                        <p:attrNameLst>
                                          <p:attrName>ppt_x</p:attrName>
                                        </p:attrNameLst>
                                      </p:cBhvr>
                                      <p:tavLst>
                                        <p:tav tm="0">
                                          <p:val>
                                            <p:strVal val="0-#ppt_w/2"/>
                                          </p:val>
                                        </p:tav>
                                        <p:tav tm="100000">
                                          <p:val>
                                            <p:strVal val="#ppt_x"/>
                                          </p:val>
                                        </p:tav>
                                      </p:tavLst>
                                    </p:anim>
                                    <p:anim calcmode="lin" valueType="num">
                                      <p:cBhvr>
                                        <p:cTn id="38" dur="500" fill="hold"/>
                                        <p:tgtEl>
                                          <p:spTgt spid="71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iterate>
                                    <p:tmAbs val="0"/>
                                  </p:iterate>
                                  <p:childTnLst>
                                    <p:set>
                                      <p:cBhvr>
                                        <p:cTn id="41" fill="hold"/>
                                        <p:tgtEl>
                                          <p:spTgt spid="713"/>
                                        </p:tgtEl>
                                        <p:attrNameLst>
                                          <p:attrName>style.visibility</p:attrName>
                                        </p:attrNameLst>
                                      </p:cBhvr>
                                      <p:to>
                                        <p:strVal val="visible"/>
                                      </p:to>
                                    </p:set>
                                    <p:anim calcmode="lin" valueType="num">
                                      <p:cBhvr>
                                        <p:cTn id="42" dur="500" fill="hold"/>
                                        <p:tgtEl>
                                          <p:spTgt spid="713"/>
                                        </p:tgtEl>
                                        <p:attrNameLst>
                                          <p:attrName>ppt_x</p:attrName>
                                        </p:attrNameLst>
                                      </p:cBhvr>
                                      <p:tavLst>
                                        <p:tav tm="0">
                                          <p:val>
                                            <p:strVal val="1+#ppt_w/2"/>
                                          </p:val>
                                        </p:tav>
                                        <p:tav tm="100000">
                                          <p:val>
                                            <p:strVal val="#ppt_x"/>
                                          </p:val>
                                        </p:tav>
                                      </p:tavLst>
                                    </p:anim>
                                    <p:anim calcmode="lin" valueType="num">
                                      <p:cBhvr>
                                        <p:cTn id="43" dur="500" fill="hold"/>
                                        <p:tgtEl>
                                          <p:spTgt spid="713"/>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iterate>
                                    <p:tmAbs val="0"/>
                                  </p:iterate>
                                  <p:childTnLst>
                                    <p:set>
                                      <p:cBhvr>
                                        <p:cTn id="46" fill="hold"/>
                                        <p:tgtEl>
                                          <p:spTgt spid="716"/>
                                        </p:tgtEl>
                                        <p:attrNameLst>
                                          <p:attrName>style.visibility</p:attrName>
                                        </p:attrNameLst>
                                      </p:cBhvr>
                                      <p:to>
                                        <p:strVal val="visible"/>
                                      </p:to>
                                    </p:set>
                                    <p:anim calcmode="lin" valueType="num">
                                      <p:cBhvr>
                                        <p:cTn id="47" dur="500" fill="hold"/>
                                        <p:tgtEl>
                                          <p:spTgt spid="716"/>
                                        </p:tgtEl>
                                        <p:attrNameLst>
                                          <p:attrName>ppt_x</p:attrName>
                                        </p:attrNameLst>
                                      </p:cBhvr>
                                      <p:tavLst>
                                        <p:tav tm="0">
                                          <p:val>
                                            <p:strVal val="0-#ppt_w/2"/>
                                          </p:val>
                                        </p:tav>
                                        <p:tav tm="100000">
                                          <p:val>
                                            <p:strVal val="#ppt_x"/>
                                          </p:val>
                                        </p:tav>
                                      </p:tavLst>
                                    </p:anim>
                                    <p:anim calcmode="lin" valueType="num">
                                      <p:cBhvr>
                                        <p:cTn id="48" dur="500" fill="hold"/>
                                        <p:tgtEl>
                                          <p:spTgt spid="716"/>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iterate>
                                    <p:tmAbs val="0"/>
                                  </p:iterate>
                                  <p:childTnLst>
                                    <p:set>
                                      <p:cBhvr>
                                        <p:cTn id="51" fill="hold"/>
                                        <p:tgtEl>
                                          <p:spTgt spid="719"/>
                                        </p:tgtEl>
                                        <p:attrNameLst>
                                          <p:attrName>style.visibility</p:attrName>
                                        </p:attrNameLst>
                                      </p:cBhvr>
                                      <p:to>
                                        <p:strVal val="visible"/>
                                      </p:to>
                                    </p:set>
                                    <p:anim calcmode="lin" valueType="num">
                                      <p:cBhvr>
                                        <p:cTn id="52" dur="500" fill="hold"/>
                                        <p:tgtEl>
                                          <p:spTgt spid="719"/>
                                        </p:tgtEl>
                                        <p:attrNameLst>
                                          <p:attrName>ppt_x</p:attrName>
                                        </p:attrNameLst>
                                      </p:cBhvr>
                                      <p:tavLst>
                                        <p:tav tm="0">
                                          <p:val>
                                            <p:strVal val="1+#ppt_w/2"/>
                                          </p:val>
                                        </p:tav>
                                        <p:tav tm="100000">
                                          <p:val>
                                            <p:strVal val="#ppt_x"/>
                                          </p:val>
                                        </p:tav>
                                      </p:tavLst>
                                    </p:anim>
                                    <p:anim calcmode="lin" valueType="num">
                                      <p:cBhvr>
                                        <p:cTn id="53" dur="500" fill="hold"/>
                                        <p:tgtEl>
                                          <p:spTgt spid="7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 grpId="0" animBg="1" advAuto="0"/>
      <p:bldP spid="695" grpId="0" animBg="1" advAuto="0"/>
      <p:bldP spid="698" grpId="0" animBg="1" advAuto="0"/>
      <p:bldP spid="701" grpId="0" animBg="1" advAuto="0"/>
      <p:bldP spid="704" grpId="0" animBg="1" advAuto="0"/>
      <p:bldP spid="707" grpId="0" animBg="1" advAuto="0"/>
      <p:bldP spid="710" grpId="0" animBg="1" advAuto="0"/>
      <p:bldP spid="713" grpId="0" animBg="1" advAuto="0"/>
      <p:bldP spid="716" grpId="0" animBg="1" advAuto="0"/>
      <p:bldP spid="719"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Quindi</a:t>
            </a:r>
            <a:endParaRPr lang="it-IT" dirty="0"/>
          </a:p>
        </p:txBody>
      </p:sp>
      <p:sp>
        <p:nvSpPr>
          <p:cNvPr id="3" name="Segnaposto contenuto 2"/>
          <p:cNvSpPr>
            <a:spLocks noGrp="1"/>
          </p:cNvSpPr>
          <p:nvPr>
            <p:ph idx="1"/>
          </p:nvPr>
        </p:nvSpPr>
        <p:spPr/>
        <p:txBody>
          <a:bodyPr/>
          <a:lstStyle/>
          <a:p>
            <a:r>
              <a:rPr lang="it-IT" dirty="0" smtClean="0"/>
              <a:t>La distinzione tra costi fissi e variabili ipotizza la stabilità della capacità produttiva</a:t>
            </a:r>
          </a:p>
          <a:p>
            <a:pPr lvl="1"/>
            <a:r>
              <a:rPr lang="it-IT" dirty="0" smtClean="0"/>
              <a:t>Questo è plausibile solo nel breve periodo</a:t>
            </a:r>
          </a:p>
          <a:p>
            <a:r>
              <a:rPr lang="it-IT" dirty="0" smtClean="0"/>
              <a:t>Nel medio/lungo periodo, modificandosi la capacità produttiva, tutti i costi fissi diventano variabili!</a:t>
            </a:r>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Tree>
    <p:extLst>
      <p:ext uri="{BB962C8B-B14F-4D97-AF65-F5344CB8AC3E}">
        <p14:creationId xmlns:p14="http://schemas.microsoft.com/office/powerpoint/2010/main" val="3428153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 cosa serve la distinzione?</a:t>
            </a:r>
            <a:endParaRPr lang="it-IT" dirty="0"/>
          </a:p>
        </p:txBody>
      </p:sp>
      <p:sp>
        <p:nvSpPr>
          <p:cNvPr id="3" name="Segnaposto contenuto 2"/>
          <p:cNvSpPr>
            <a:spLocks noGrp="1"/>
          </p:cNvSpPr>
          <p:nvPr>
            <p:ph idx="1"/>
          </p:nvPr>
        </p:nvSpPr>
        <p:spPr/>
        <p:txBody>
          <a:bodyPr/>
          <a:lstStyle/>
          <a:p>
            <a:r>
              <a:rPr lang="it-IT" dirty="0" smtClean="0"/>
              <a:t>È uno “strumento concettuale” che aiuta a prendere decisioni razionali ed economiche in tema di:</a:t>
            </a:r>
          </a:p>
          <a:p>
            <a:pPr lvl="1"/>
            <a:r>
              <a:rPr lang="it-IT" dirty="0" smtClean="0"/>
              <a:t>Volume di produzione/vendita “critico”</a:t>
            </a:r>
          </a:p>
          <a:p>
            <a:pPr lvl="1"/>
            <a:r>
              <a:rPr lang="it-IT" dirty="0" smtClean="0"/>
              <a:t>Scelta del portafoglio prodotti in base alla loro “redditività”</a:t>
            </a:r>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Tree>
    <p:extLst>
      <p:ext uri="{BB962C8B-B14F-4D97-AF65-F5344CB8AC3E}">
        <p14:creationId xmlns:p14="http://schemas.microsoft.com/office/powerpoint/2010/main" val="920194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 name="Shape 869"/>
          <p:cNvSpPr/>
          <p:nvPr/>
        </p:nvSpPr>
        <p:spPr>
          <a:xfrm>
            <a:off x="424483" y="1473198"/>
            <a:ext cx="7272338" cy="831637"/>
          </a:xfrm>
          <a:prstGeom prst="rect">
            <a:avLst/>
          </a:prstGeom>
          <a:ln w="12700">
            <a:miter lim="400000"/>
          </a:ln>
          <a:extLst>
            <a:ext uri="{C572A759-6A51-4108-AA02-DFA0A04FC94B}">
              <ma14:wrappingTextBoxFlag xmlns:ma14="http://schemas.microsoft.com/office/mac/drawingml/2011/main" xmlns="" val="1"/>
            </a:ext>
          </a:extLst>
        </p:spPr>
        <p:txBody>
          <a:bodyPr lIns="46037" tIns="46037" rIns="46037" bIns="46037">
            <a:spAutoFit/>
          </a:bodyPr>
          <a:lstStyle/>
          <a:p>
            <a:pPr lvl="0" algn="l" defTabSz="762000">
              <a:defRPr sz="1800"/>
            </a:pPr>
            <a:r>
              <a:rPr sz="2400" dirty="0">
                <a:solidFill>
                  <a:srgbClr val="000066"/>
                </a:solidFill>
              </a:rPr>
              <a:t>Si tratta di </a:t>
            </a:r>
            <a:r>
              <a:rPr sz="2400" dirty="0" smtClean="0">
                <a:solidFill>
                  <a:srgbClr val="000066"/>
                </a:solidFill>
              </a:rPr>
              <a:t>individuare</a:t>
            </a:r>
            <a:r>
              <a:rPr lang="it-IT" sz="2400" dirty="0" smtClean="0">
                <a:solidFill>
                  <a:srgbClr val="000066"/>
                </a:solidFill>
              </a:rPr>
              <a:t> </a:t>
            </a:r>
            <a:r>
              <a:rPr sz="2400" dirty="0" smtClean="0">
                <a:solidFill>
                  <a:srgbClr val="000066"/>
                </a:solidFill>
              </a:rPr>
              <a:t>quel </a:t>
            </a:r>
            <a:r>
              <a:rPr sz="2400" dirty="0">
                <a:solidFill>
                  <a:srgbClr val="000066"/>
                </a:solidFill>
              </a:rPr>
              <a:t>volume di produzione e </a:t>
            </a:r>
            <a:r>
              <a:rPr sz="2400" dirty="0" smtClean="0">
                <a:solidFill>
                  <a:srgbClr val="000066"/>
                </a:solidFill>
              </a:rPr>
              <a:t>vendita</a:t>
            </a:r>
            <a:r>
              <a:rPr lang="it-IT" sz="2400" dirty="0" smtClean="0">
                <a:solidFill>
                  <a:srgbClr val="000066"/>
                </a:solidFill>
              </a:rPr>
              <a:t>:</a:t>
            </a:r>
            <a:endParaRPr sz="2400" dirty="0">
              <a:solidFill>
                <a:srgbClr val="000066"/>
              </a:solidFill>
            </a:endParaRPr>
          </a:p>
        </p:txBody>
      </p:sp>
      <p:grpSp>
        <p:nvGrpSpPr>
          <p:cNvPr id="875" name="Group 875"/>
          <p:cNvGrpSpPr/>
          <p:nvPr/>
        </p:nvGrpSpPr>
        <p:grpSpPr>
          <a:xfrm>
            <a:off x="546805" y="3917952"/>
            <a:ext cx="6407151" cy="1143002"/>
            <a:chOff x="0" y="-1"/>
            <a:chExt cx="6407150" cy="1143001"/>
          </a:xfrm>
        </p:grpSpPr>
        <p:sp>
          <p:nvSpPr>
            <p:cNvPr id="870" name="Shape 870"/>
            <p:cNvSpPr/>
            <p:nvPr/>
          </p:nvSpPr>
          <p:spPr>
            <a:xfrm>
              <a:off x="0" y="596899"/>
              <a:ext cx="3663950" cy="6352"/>
            </a:xfrm>
            <a:prstGeom prst="line">
              <a:avLst/>
            </a:prstGeom>
            <a:noFill/>
            <a:ln w="76200" cap="flat">
              <a:solidFill>
                <a:srgbClr val="000066"/>
              </a:solidFill>
              <a:prstDash val="solid"/>
              <a:round/>
            </a:ln>
            <a:effectLst/>
          </p:spPr>
          <p:txBody>
            <a:bodyPr wrap="square" lIns="0" tIns="0" rIns="0" bIns="0" numCol="1" anchor="t">
              <a:noAutofit/>
            </a:bodyPr>
            <a:lstStyle/>
            <a:p>
              <a:pPr lvl="0" algn="l" defTabSz="457200">
                <a:defRPr sz="1200">
                  <a:latin typeface="+mn-lt"/>
                  <a:ea typeface="+mn-ea"/>
                  <a:cs typeface="+mn-cs"/>
                  <a:sym typeface="Helvetica"/>
                </a:defRPr>
              </a:pPr>
              <a:endParaRPr/>
            </a:p>
          </p:txBody>
        </p:sp>
        <p:sp>
          <p:nvSpPr>
            <p:cNvPr id="871" name="Shape 871"/>
            <p:cNvSpPr/>
            <p:nvPr/>
          </p:nvSpPr>
          <p:spPr>
            <a:xfrm>
              <a:off x="5187950" y="603250"/>
              <a:ext cx="1219200" cy="0"/>
            </a:xfrm>
            <a:prstGeom prst="line">
              <a:avLst/>
            </a:prstGeom>
            <a:noFill/>
            <a:ln w="76200" cap="flat">
              <a:solidFill>
                <a:srgbClr val="000066"/>
              </a:solidFill>
              <a:prstDash val="solid"/>
              <a:round/>
            </a:ln>
            <a:effectLst/>
          </p:spPr>
          <p:txBody>
            <a:bodyPr wrap="square" lIns="0" tIns="0" rIns="0" bIns="0" numCol="1" anchor="t">
              <a:noAutofit/>
            </a:bodyPr>
            <a:lstStyle/>
            <a:p>
              <a:pPr lvl="0" algn="l" defTabSz="457200">
                <a:defRPr sz="1200">
                  <a:latin typeface="+mn-lt"/>
                  <a:ea typeface="+mn-ea"/>
                  <a:cs typeface="+mn-cs"/>
                  <a:sym typeface="Helvetica"/>
                </a:defRPr>
              </a:pPr>
              <a:endParaRPr/>
            </a:p>
          </p:txBody>
        </p:sp>
        <p:sp>
          <p:nvSpPr>
            <p:cNvPr id="872" name="Shape 872"/>
            <p:cNvSpPr/>
            <p:nvPr/>
          </p:nvSpPr>
          <p:spPr>
            <a:xfrm>
              <a:off x="3990445" y="296862"/>
              <a:ext cx="875409" cy="6254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6037" tIns="46037" rIns="46037" bIns="46037" numCol="1" anchor="t">
              <a:spAutoFit/>
            </a:bodyPr>
            <a:lstStyle>
              <a:lvl1pPr algn="l" defTabSz="762000">
                <a:defRPr sz="3600" b="1">
                  <a:solidFill>
                    <a:srgbClr val="000066"/>
                  </a:solidFill>
                </a:defRPr>
              </a:lvl1pPr>
            </a:lstStyle>
            <a:p>
              <a:pPr lvl="0">
                <a:defRPr sz="1800" b="0">
                  <a:solidFill>
                    <a:srgbClr val="000000"/>
                  </a:solidFill>
                </a:defRPr>
              </a:pPr>
              <a:r>
                <a:rPr sz="3600" b="1" dirty="0">
                  <a:solidFill>
                    <a:srgbClr val="000066"/>
                  </a:solidFill>
                </a:rPr>
                <a:t>BEP</a:t>
              </a:r>
            </a:p>
          </p:txBody>
        </p:sp>
        <p:sp>
          <p:nvSpPr>
            <p:cNvPr id="873" name="Shape 873"/>
            <p:cNvSpPr/>
            <p:nvPr/>
          </p:nvSpPr>
          <p:spPr>
            <a:xfrm>
              <a:off x="3975100" y="-1"/>
              <a:ext cx="901700" cy="368302"/>
            </a:xfrm>
            <a:custGeom>
              <a:avLst/>
              <a:gdLst/>
              <a:ahLst/>
              <a:cxnLst>
                <a:cxn ang="0">
                  <a:pos x="wd2" y="hd2"/>
                </a:cxn>
                <a:cxn ang="5400000">
                  <a:pos x="wd2" y="hd2"/>
                </a:cxn>
                <a:cxn ang="10800000">
                  <a:pos x="wd2" y="hd2"/>
                </a:cxn>
                <a:cxn ang="16200000">
                  <a:pos x="wd2" y="hd2"/>
                </a:cxn>
              </a:cxnLst>
              <a:rect l="0" t="0" r="r" b="b"/>
              <a:pathLst>
                <a:path w="21600" h="21600" extrusionOk="0">
                  <a:moveTo>
                    <a:pt x="0" y="10799"/>
                  </a:moveTo>
                  <a:lnTo>
                    <a:pt x="2699" y="10799"/>
                  </a:lnTo>
                  <a:lnTo>
                    <a:pt x="2699" y="21600"/>
                  </a:lnTo>
                  <a:lnTo>
                    <a:pt x="18901" y="21600"/>
                  </a:lnTo>
                  <a:lnTo>
                    <a:pt x="18901" y="10799"/>
                  </a:lnTo>
                  <a:lnTo>
                    <a:pt x="21600" y="10799"/>
                  </a:lnTo>
                  <a:lnTo>
                    <a:pt x="10800" y="0"/>
                  </a:lnTo>
                  <a:close/>
                </a:path>
              </a:pathLst>
            </a:custGeom>
            <a:solidFill>
              <a:srgbClr val="0B1FAF"/>
            </a:solidFill>
            <a:ln w="12700" cap="flat">
              <a:solidFill>
                <a:srgbClr val="000066"/>
              </a:solidFill>
              <a:prstDash val="solid"/>
              <a:round/>
            </a:ln>
            <a:effectLst/>
          </p:spPr>
          <p:txBody>
            <a:bodyPr wrap="square" lIns="0" tIns="0" rIns="0" bIns="0" numCol="1" anchor="ctr">
              <a:noAutofit/>
            </a:bodyPr>
            <a:lstStyle/>
            <a:p>
              <a:pPr lvl="0" algn="l" defTabSz="457200">
                <a:defRPr sz="1800"/>
              </a:pPr>
              <a:endParaRPr/>
            </a:p>
          </p:txBody>
        </p:sp>
        <p:sp>
          <p:nvSpPr>
            <p:cNvPr id="874" name="Shape 874"/>
            <p:cNvSpPr/>
            <p:nvPr/>
          </p:nvSpPr>
          <p:spPr>
            <a:xfrm>
              <a:off x="3975100" y="838200"/>
              <a:ext cx="901700" cy="304800"/>
            </a:xfrm>
            <a:custGeom>
              <a:avLst/>
              <a:gdLst/>
              <a:ahLst/>
              <a:cxnLst>
                <a:cxn ang="0">
                  <a:pos x="wd2" y="hd2"/>
                </a:cxn>
                <a:cxn ang="5400000">
                  <a:pos x="wd2" y="hd2"/>
                </a:cxn>
                <a:cxn ang="10800000">
                  <a:pos x="wd2" y="hd2"/>
                </a:cxn>
                <a:cxn ang="16200000">
                  <a:pos x="wd2" y="hd2"/>
                </a:cxn>
              </a:cxnLst>
              <a:rect l="0" t="0" r="r" b="b"/>
              <a:pathLst>
                <a:path w="21600" h="21600" extrusionOk="0">
                  <a:moveTo>
                    <a:pt x="0" y="10799"/>
                  </a:moveTo>
                  <a:lnTo>
                    <a:pt x="2699" y="10799"/>
                  </a:lnTo>
                  <a:lnTo>
                    <a:pt x="2699" y="0"/>
                  </a:lnTo>
                  <a:lnTo>
                    <a:pt x="18901" y="0"/>
                  </a:lnTo>
                  <a:lnTo>
                    <a:pt x="18901" y="10799"/>
                  </a:lnTo>
                  <a:lnTo>
                    <a:pt x="21600" y="10799"/>
                  </a:lnTo>
                  <a:lnTo>
                    <a:pt x="10800" y="21600"/>
                  </a:lnTo>
                  <a:close/>
                </a:path>
              </a:pathLst>
            </a:custGeom>
            <a:solidFill>
              <a:srgbClr val="FF0033"/>
            </a:solidFill>
            <a:ln w="12700" cap="flat">
              <a:solidFill>
                <a:srgbClr val="000066"/>
              </a:solidFill>
              <a:prstDash val="solid"/>
              <a:round/>
            </a:ln>
            <a:effectLst/>
          </p:spPr>
          <p:txBody>
            <a:bodyPr wrap="square" lIns="0" tIns="0" rIns="0" bIns="0" numCol="1" anchor="ctr">
              <a:noAutofit/>
            </a:bodyPr>
            <a:lstStyle/>
            <a:p>
              <a:pPr lvl="0" algn="l" defTabSz="457200">
                <a:defRPr sz="1800"/>
              </a:pPr>
              <a:endParaRPr/>
            </a:p>
          </p:txBody>
        </p:sp>
      </p:grpSp>
      <p:sp>
        <p:nvSpPr>
          <p:cNvPr id="876" name="Shape 876"/>
          <p:cNvSpPr/>
          <p:nvPr/>
        </p:nvSpPr>
        <p:spPr>
          <a:xfrm>
            <a:off x="468312" y="3208341"/>
            <a:ext cx="3352801" cy="43088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l" defTabSz="457200">
              <a:defRPr sz="1800"/>
            </a:pPr>
            <a:r>
              <a:rPr lang="it-IT" sz="2800" dirty="0" smtClean="0">
                <a:solidFill>
                  <a:srgbClr val="000066"/>
                </a:solidFill>
              </a:rPr>
              <a:t>- </a:t>
            </a:r>
            <a:r>
              <a:rPr sz="2800" dirty="0" smtClean="0">
                <a:solidFill>
                  <a:srgbClr val="000066"/>
                </a:solidFill>
              </a:rPr>
              <a:t>al </a:t>
            </a:r>
            <a:r>
              <a:rPr sz="2800" dirty="0">
                <a:solidFill>
                  <a:srgbClr val="000066"/>
                </a:solidFill>
              </a:rPr>
              <a:t>di sopra del quale</a:t>
            </a:r>
          </a:p>
        </p:txBody>
      </p:sp>
      <p:grpSp>
        <p:nvGrpSpPr>
          <p:cNvPr id="879" name="Group 879"/>
          <p:cNvGrpSpPr/>
          <p:nvPr/>
        </p:nvGrpSpPr>
        <p:grpSpPr>
          <a:xfrm>
            <a:off x="4067175" y="2992441"/>
            <a:ext cx="3240089" cy="1108076"/>
            <a:chOff x="0" y="0"/>
            <a:chExt cx="3240088" cy="1108075"/>
          </a:xfrm>
        </p:grpSpPr>
        <p:sp>
          <p:nvSpPr>
            <p:cNvPr id="877" name="Shape 877"/>
            <p:cNvSpPr/>
            <p:nvPr/>
          </p:nvSpPr>
          <p:spPr>
            <a:xfrm>
              <a:off x="0" y="152400"/>
              <a:ext cx="1905000" cy="646970"/>
            </a:xfrm>
            <a:prstGeom prst="rect">
              <a:avLst/>
            </a:prstGeom>
            <a:solidFill>
              <a:srgbClr val="C4E2E1"/>
            </a:solidFill>
            <a:ln w="9525" cap="flat">
              <a:solidFill>
                <a:srgbClr val="333399"/>
              </a:solidFill>
              <a:prstDash val="solid"/>
              <a:round/>
            </a:ln>
            <a:effectLst/>
            <a:extLst>
              <a:ext uri="{C572A759-6A51-4108-AA02-DFA0A04FC94B}">
                <ma14:wrappingTextBoxFlag xmlns:ma14="http://schemas.microsoft.com/office/mac/drawingml/2011/main" xmlns="" val="1"/>
              </a:ext>
            </a:extLst>
          </p:spPr>
          <p:txBody>
            <a:bodyPr wrap="square" lIns="46037" tIns="46037" rIns="46037" bIns="46037" numCol="1" anchor="t">
              <a:spAutoFit/>
            </a:bodyPr>
            <a:lstStyle>
              <a:lvl1pPr algn="l" defTabSz="762000">
                <a:defRPr sz="3600" b="1">
                  <a:solidFill>
                    <a:srgbClr val="000066"/>
                  </a:solidFill>
                </a:defRPr>
              </a:lvl1pPr>
            </a:lstStyle>
            <a:p>
              <a:pPr lvl="0" algn="ctr">
                <a:defRPr sz="1800" b="0">
                  <a:solidFill>
                    <a:srgbClr val="000000"/>
                  </a:solidFill>
                </a:defRPr>
              </a:pPr>
              <a:r>
                <a:rPr sz="3600" b="1" dirty="0">
                  <a:solidFill>
                    <a:srgbClr val="000066"/>
                  </a:solidFill>
                </a:rPr>
                <a:t>utile</a:t>
              </a:r>
            </a:p>
          </p:txBody>
        </p:sp>
        <p:pic>
          <p:nvPicPr>
            <p:cNvPr id="878" name="image.png"/>
            <p:cNvPicPr/>
            <p:nvPr/>
          </p:nvPicPr>
          <p:blipFill>
            <a:blip r:embed="rId3">
              <a:extLst/>
            </a:blip>
            <a:stretch>
              <a:fillRect/>
            </a:stretch>
          </p:blipFill>
          <p:spPr>
            <a:xfrm>
              <a:off x="2133600" y="0"/>
              <a:ext cx="1106488" cy="1108075"/>
            </a:xfrm>
            <a:prstGeom prst="rect">
              <a:avLst/>
            </a:prstGeom>
            <a:ln w="12700" cap="flat">
              <a:noFill/>
              <a:miter lim="400000"/>
            </a:ln>
            <a:effectLst/>
          </p:spPr>
        </p:pic>
      </p:grpSp>
      <p:grpSp>
        <p:nvGrpSpPr>
          <p:cNvPr id="882" name="Group 882"/>
          <p:cNvGrpSpPr/>
          <p:nvPr/>
        </p:nvGrpSpPr>
        <p:grpSpPr>
          <a:xfrm>
            <a:off x="3995737" y="4865691"/>
            <a:ext cx="3421064" cy="1060451"/>
            <a:chOff x="0" y="0"/>
            <a:chExt cx="3421063" cy="1060450"/>
          </a:xfrm>
        </p:grpSpPr>
        <p:sp>
          <p:nvSpPr>
            <p:cNvPr id="880" name="Shape 880"/>
            <p:cNvSpPr/>
            <p:nvPr/>
          </p:nvSpPr>
          <p:spPr>
            <a:xfrm>
              <a:off x="0" y="311150"/>
              <a:ext cx="1981200" cy="585415"/>
            </a:xfrm>
            <a:prstGeom prst="rect">
              <a:avLst/>
            </a:prstGeom>
            <a:solidFill>
              <a:srgbClr val="FBBBF5"/>
            </a:solidFill>
            <a:ln w="9525" cap="flat">
              <a:solidFill>
                <a:srgbClr val="333399"/>
              </a:solidFill>
              <a:prstDash val="solid"/>
              <a:round/>
            </a:ln>
            <a:effectLst/>
            <a:extLst>
              <a:ext uri="{C572A759-6A51-4108-AA02-DFA0A04FC94B}">
                <ma14:wrappingTextBoxFlag xmlns:ma14="http://schemas.microsoft.com/office/mac/drawingml/2011/main" xmlns="" val="1"/>
              </a:ext>
            </a:extLst>
          </p:spPr>
          <p:txBody>
            <a:bodyPr wrap="square" lIns="46037" tIns="46037" rIns="46037" bIns="46037" numCol="1" anchor="t">
              <a:spAutoFit/>
            </a:bodyPr>
            <a:lstStyle>
              <a:lvl1pPr algn="l" defTabSz="762000">
                <a:defRPr sz="3200" b="1">
                  <a:solidFill>
                    <a:srgbClr val="000066"/>
                  </a:solidFill>
                </a:defRPr>
              </a:lvl1pPr>
            </a:lstStyle>
            <a:p>
              <a:pPr lvl="0" algn="ctr">
                <a:defRPr sz="1800" b="0">
                  <a:solidFill>
                    <a:srgbClr val="000000"/>
                  </a:solidFill>
                </a:defRPr>
              </a:pPr>
              <a:r>
                <a:rPr sz="3200" b="1" dirty="0">
                  <a:solidFill>
                    <a:srgbClr val="000066"/>
                  </a:solidFill>
                </a:rPr>
                <a:t>perdita</a:t>
              </a:r>
            </a:p>
          </p:txBody>
        </p:sp>
        <p:pic>
          <p:nvPicPr>
            <p:cNvPr id="881" name="image.png"/>
            <p:cNvPicPr/>
            <p:nvPr/>
          </p:nvPicPr>
          <p:blipFill>
            <a:blip r:embed="rId4">
              <a:extLst/>
            </a:blip>
            <a:stretch>
              <a:fillRect/>
            </a:stretch>
          </p:blipFill>
          <p:spPr>
            <a:xfrm>
              <a:off x="2362200" y="0"/>
              <a:ext cx="1058863" cy="1060450"/>
            </a:xfrm>
            <a:prstGeom prst="rect">
              <a:avLst/>
            </a:prstGeom>
            <a:ln w="12700" cap="flat">
              <a:noFill/>
              <a:miter lim="400000"/>
            </a:ln>
            <a:effectLst/>
          </p:spPr>
        </p:pic>
      </p:grpSp>
      <p:sp>
        <p:nvSpPr>
          <p:cNvPr id="884" name="Shape 884"/>
          <p:cNvSpPr/>
          <p:nvPr/>
        </p:nvSpPr>
        <p:spPr>
          <a:xfrm>
            <a:off x="611187" y="5081591"/>
            <a:ext cx="2717591" cy="43088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l" defTabSz="457200">
              <a:defRPr sz="1800"/>
            </a:pPr>
            <a:r>
              <a:rPr sz="2800" dirty="0">
                <a:solidFill>
                  <a:srgbClr val="000066"/>
                </a:solidFill>
              </a:rPr>
              <a:t>- al di sotto del quale</a:t>
            </a:r>
          </a:p>
        </p:txBody>
      </p:sp>
      <p:sp>
        <p:nvSpPr>
          <p:cNvPr id="2" name="Titolo 1"/>
          <p:cNvSpPr>
            <a:spLocks noGrp="1"/>
          </p:cNvSpPr>
          <p:nvPr>
            <p:ph type="title"/>
          </p:nvPr>
        </p:nvSpPr>
        <p:spPr/>
        <p:txBody>
          <a:bodyPr/>
          <a:lstStyle/>
          <a:p>
            <a:r>
              <a:rPr lang="it-IT" dirty="0" smtClean="0"/>
              <a:t>Il Break </a:t>
            </a:r>
            <a:r>
              <a:rPr lang="it-IT" dirty="0" err="1" smtClean="0"/>
              <a:t>Even</a:t>
            </a:r>
            <a:r>
              <a:rPr lang="it-IT" dirty="0" smtClean="0"/>
              <a:t> Point (BEP)</a:t>
            </a: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Tree>
    <p:extLst>
      <p:ext uri="{BB962C8B-B14F-4D97-AF65-F5344CB8AC3E}">
        <p14:creationId xmlns:p14="http://schemas.microsoft.com/office/powerpoint/2010/main" val="2556415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iterate>
                                    <p:tmAbs val="0"/>
                                  </p:iterate>
                                  <p:childTnLst>
                                    <p:set>
                                      <p:cBhvr>
                                        <p:cTn id="6" fill="hold"/>
                                        <p:tgtEl>
                                          <p:spTgt spid="875"/>
                                        </p:tgtEl>
                                        <p:attrNameLst>
                                          <p:attrName>style.visibility</p:attrName>
                                        </p:attrNameLst>
                                      </p:cBhvr>
                                      <p:to>
                                        <p:strVal val="visible"/>
                                      </p:to>
                                    </p:set>
                                    <p:animEffect transition="in" filter="strips(downRight)">
                                      <p:cBhvr>
                                        <p:cTn id="7" dur="500"/>
                                        <p:tgtEl>
                                          <p:spTgt spid="875"/>
                                        </p:tgtEl>
                                      </p:cBhvr>
                                    </p:animEffect>
                                  </p:childTnLst>
                                </p:cTn>
                              </p:par>
                            </p:childTnLst>
                          </p:cTn>
                        </p:par>
                        <p:par>
                          <p:cTn id="8" fill="hold">
                            <p:stCondLst>
                              <p:cond delay="1500"/>
                            </p:stCondLst>
                            <p:childTnLst>
                              <p:par>
                                <p:cTn id="9" presetID="2" presetClass="entr" presetSubtype="8" fill="hold" grpId="0" nodeType="afterEffect">
                                  <p:stCondLst>
                                    <p:cond delay="1000"/>
                                  </p:stCondLst>
                                  <p:iterate>
                                    <p:tmAbs val="0"/>
                                  </p:iterate>
                                  <p:childTnLst>
                                    <p:set>
                                      <p:cBhvr>
                                        <p:cTn id="10" fill="hold"/>
                                        <p:tgtEl>
                                          <p:spTgt spid="876"/>
                                        </p:tgtEl>
                                        <p:attrNameLst>
                                          <p:attrName>style.visibility</p:attrName>
                                        </p:attrNameLst>
                                      </p:cBhvr>
                                      <p:to>
                                        <p:strVal val="visible"/>
                                      </p:to>
                                    </p:set>
                                    <p:anim calcmode="lin" valueType="num">
                                      <p:cBhvr>
                                        <p:cTn id="11" dur="500" fill="hold"/>
                                        <p:tgtEl>
                                          <p:spTgt spid="876"/>
                                        </p:tgtEl>
                                        <p:attrNameLst>
                                          <p:attrName>ppt_x</p:attrName>
                                        </p:attrNameLst>
                                      </p:cBhvr>
                                      <p:tavLst>
                                        <p:tav tm="0">
                                          <p:val>
                                            <p:strVal val="0-#ppt_w/2"/>
                                          </p:val>
                                        </p:tav>
                                        <p:tav tm="100000">
                                          <p:val>
                                            <p:strVal val="#ppt_x"/>
                                          </p:val>
                                        </p:tav>
                                      </p:tavLst>
                                    </p:anim>
                                    <p:anim calcmode="lin" valueType="num">
                                      <p:cBhvr>
                                        <p:cTn id="12" dur="500" fill="hold"/>
                                        <p:tgtEl>
                                          <p:spTgt spid="876"/>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2" presetClass="entr" presetSubtype="2" fill="hold" grpId="0" nodeType="afterEffect">
                                  <p:stCondLst>
                                    <p:cond delay="0"/>
                                  </p:stCondLst>
                                  <p:iterate>
                                    <p:tmAbs val="0"/>
                                  </p:iterate>
                                  <p:childTnLst>
                                    <p:set>
                                      <p:cBhvr>
                                        <p:cTn id="15" fill="hold"/>
                                        <p:tgtEl>
                                          <p:spTgt spid="879"/>
                                        </p:tgtEl>
                                        <p:attrNameLst>
                                          <p:attrName>style.visibility</p:attrName>
                                        </p:attrNameLst>
                                      </p:cBhvr>
                                      <p:to>
                                        <p:strVal val="visible"/>
                                      </p:to>
                                    </p:set>
                                    <p:anim calcmode="lin" valueType="num">
                                      <p:cBhvr>
                                        <p:cTn id="16" dur="500" fill="hold"/>
                                        <p:tgtEl>
                                          <p:spTgt spid="879"/>
                                        </p:tgtEl>
                                        <p:attrNameLst>
                                          <p:attrName>ppt_x</p:attrName>
                                        </p:attrNameLst>
                                      </p:cBhvr>
                                      <p:tavLst>
                                        <p:tav tm="0">
                                          <p:val>
                                            <p:strVal val="1+#ppt_w/2"/>
                                          </p:val>
                                        </p:tav>
                                        <p:tav tm="100000">
                                          <p:val>
                                            <p:strVal val="#ppt_x"/>
                                          </p:val>
                                        </p:tav>
                                      </p:tavLst>
                                    </p:anim>
                                    <p:anim calcmode="lin" valueType="num">
                                      <p:cBhvr>
                                        <p:cTn id="17" dur="500" fill="hold"/>
                                        <p:tgtEl>
                                          <p:spTgt spid="879"/>
                                        </p:tgtEl>
                                        <p:attrNameLst>
                                          <p:attrName>ppt_y</p:attrName>
                                        </p:attrNameLst>
                                      </p:cBhvr>
                                      <p:tavLst>
                                        <p:tav tm="0">
                                          <p:val>
                                            <p:strVal val="#ppt_y"/>
                                          </p:val>
                                        </p:tav>
                                        <p:tav tm="100000">
                                          <p:val>
                                            <p:strVal val="#ppt_y"/>
                                          </p:val>
                                        </p:tav>
                                      </p:tavLst>
                                    </p:anim>
                                  </p:childTnLst>
                                </p:cTn>
                              </p:par>
                            </p:childTnLst>
                          </p:cTn>
                        </p:par>
                        <p:par>
                          <p:cTn id="18" fill="hold">
                            <p:stCondLst>
                              <p:cond delay="3500"/>
                            </p:stCondLst>
                            <p:childTnLst>
                              <p:par>
                                <p:cTn id="19" presetID="2" presetClass="entr" presetSubtype="8" fill="hold" grpId="0" nodeType="afterEffect">
                                  <p:stCondLst>
                                    <p:cond delay="1000"/>
                                  </p:stCondLst>
                                  <p:iterate>
                                    <p:tmAbs val="0"/>
                                  </p:iterate>
                                  <p:childTnLst>
                                    <p:set>
                                      <p:cBhvr>
                                        <p:cTn id="20" fill="hold"/>
                                        <p:tgtEl>
                                          <p:spTgt spid="884"/>
                                        </p:tgtEl>
                                        <p:attrNameLst>
                                          <p:attrName>style.visibility</p:attrName>
                                        </p:attrNameLst>
                                      </p:cBhvr>
                                      <p:to>
                                        <p:strVal val="visible"/>
                                      </p:to>
                                    </p:set>
                                    <p:anim calcmode="lin" valueType="num">
                                      <p:cBhvr>
                                        <p:cTn id="21" dur="500" fill="hold"/>
                                        <p:tgtEl>
                                          <p:spTgt spid="884"/>
                                        </p:tgtEl>
                                        <p:attrNameLst>
                                          <p:attrName>ppt_x</p:attrName>
                                        </p:attrNameLst>
                                      </p:cBhvr>
                                      <p:tavLst>
                                        <p:tav tm="0">
                                          <p:val>
                                            <p:strVal val="0-#ppt_w/2"/>
                                          </p:val>
                                        </p:tav>
                                        <p:tav tm="100000">
                                          <p:val>
                                            <p:strVal val="#ppt_x"/>
                                          </p:val>
                                        </p:tav>
                                      </p:tavLst>
                                    </p:anim>
                                    <p:anim calcmode="lin" valueType="num">
                                      <p:cBhvr>
                                        <p:cTn id="22" dur="500" fill="hold"/>
                                        <p:tgtEl>
                                          <p:spTgt spid="884"/>
                                        </p:tgtEl>
                                        <p:attrNameLst>
                                          <p:attrName>ppt_y</p:attrName>
                                        </p:attrNameLst>
                                      </p:cBhvr>
                                      <p:tavLst>
                                        <p:tav tm="0">
                                          <p:val>
                                            <p:strVal val="#ppt_y"/>
                                          </p:val>
                                        </p:tav>
                                        <p:tav tm="100000">
                                          <p:val>
                                            <p:strVal val="#ppt_y"/>
                                          </p:val>
                                        </p:tav>
                                      </p:tavLst>
                                    </p:anim>
                                  </p:childTnLst>
                                </p:cTn>
                              </p:par>
                            </p:childTnLst>
                          </p:cTn>
                        </p:par>
                        <p:par>
                          <p:cTn id="23" fill="hold">
                            <p:stCondLst>
                              <p:cond delay="5000"/>
                            </p:stCondLst>
                            <p:childTnLst>
                              <p:par>
                                <p:cTn id="24" presetID="2" presetClass="entr" presetSubtype="2" fill="hold" grpId="0" nodeType="afterEffect">
                                  <p:stCondLst>
                                    <p:cond delay="0"/>
                                  </p:stCondLst>
                                  <p:iterate>
                                    <p:tmAbs val="0"/>
                                  </p:iterate>
                                  <p:childTnLst>
                                    <p:set>
                                      <p:cBhvr>
                                        <p:cTn id="25" fill="hold"/>
                                        <p:tgtEl>
                                          <p:spTgt spid="882"/>
                                        </p:tgtEl>
                                        <p:attrNameLst>
                                          <p:attrName>style.visibility</p:attrName>
                                        </p:attrNameLst>
                                      </p:cBhvr>
                                      <p:to>
                                        <p:strVal val="visible"/>
                                      </p:to>
                                    </p:set>
                                    <p:anim calcmode="lin" valueType="num">
                                      <p:cBhvr>
                                        <p:cTn id="26" dur="500" fill="hold"/>
                                        <p:tgtEl>
                                          <p:spTgt spid="882"/>
                                        </p:tgtEl>
                                        <p:attrNameLst>
                                          <p:attrName>ppt_x</p:attrName>
                                        </p:attrNameLst>
                                      </p:cBhvr>
                                      <p:tavLst>
                                        <p:tav tm="0">
                                          <p:val>
                                            <p:strVal val="1+#ppt_w/2"/>
                                          </p:val>
                                        </p:tav>
                                        <p:tav tm="100000">
                                          <p:val>
                                            <p:strVal val="#ppt_x"/>
                                          </p:val>
                                        </p:tav>
                                      </p:tavLst>
                                    </p:anim>
                                    <p:anim calcmode="lin" valueType="num">
                                      <p:cBhvr>
                                        <p:cTn id="27" dur="500" fill="hold"/>
                                        <p:tgtEl>
                                          <p:spTgt spid="8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5" grpId="0" animBg="1" advAuto="0"/>
      <p:bldP spid="876" grpId="0" animBg="1" advAuto="0"/>
      <p:bldP spid="879" grpId="0" animBg="1" advAuto="0"/>
      <p:bldP spid="882" grpId="0" animBg="1" advAuto="0"/>
      <p:bldP spid="884"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Rectangle 3"/>
          <p:cNvSpPr>
            <a:spLocks noChangeArrowheads="1"/>
          </p:cNvSpPr>
          <p:nvPr/>
        </p:nvSpPr>
        <p:spPr bwMode="auto">
          <a:xfrm>
            <a:off x="3674003" y="3047999"/>
            <a:ext cx="4824412"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sz="2400" b="0" dirty="0" smtClean="0">
                <a:cs typeface="+mn-cs"/>
              </a:rPr>
              <a:t>Capire su quali </a:t>
            </a:r>
            <a:r>
              <a:rPr lang="it-IT" sz="2400" b="1" dirty="0" smtClean="0">
                <a:solidFill>
                  <a:srgbClr val="000090"/>
                </a:solidFill>
                <a:cs typeface="+mn-cs"/>
              </a:rPr>
              <a:t>leve</a:t>
            </a:r>
            <a:r>
              <a:rPr lang="it-IT" sz="2400" b="0" dirty="0" smtClean="0">
                <a:cs typeface="+mn-cs"/>
              </a:rPr>
              <a:t> agire per raggiungere l’equilibrio economico e approfondire il </a:t>
            </a:r>
            <a:r>
              <a:rPr lang="it-IT" sz="2400" b="1" dirty="0" smtClean="0">
                <a:solidFill>
                  <a:srgbClr val="000090"/>
                </a:solidFill>
                <a:cs typeface="+mn-cs"/>
              </a:rPr>
              <a:t>comportamento</a:t>
            </a:r>
            <a:r>
              <a:rPr lang="it-IT" sz="2400" b="0" dirty="0" smtClean="0">
                <a:cs typeface="+mn-cs"/>
              </a:rPr>
              <a:t> dei costi</a:t>
            </a:r>
          </a:p>
        </p:txBody>
      </p:sp>
      <p:pic>
        <p:nvPicPr>
          <p:cNvPr id="262148" name="Picture 4" descr="tiroalbersaglio"/>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2205038"/>
            <a:ext cx="3095625" cy="30194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2" name="Segnaposto piè di pagina 1"/>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
        <p:nvSpPr>
          <p:cNvPr id="3" name="Titolo 2"/>
          <p:cNvSpPr>
            <a:spLocks noGrp="1"/>
          </p:cNvSpPr>
          <p:nvPr>
            <p:ph type="title"/>
          </p:nvPr>
        </p:nvSpPr>
        <p:spPr/>
        <p:txBody>
          <a:bodyPr/>
          <a:lstStyle/>
          <a:p>
            <a:r>
              <a:rPr lang="it-IT" dirty="0" smtClean="0"/>
              <a:t>Obiettivo della lezione</a:t>
            </a:r>
            <a:endParaRPr lang="it-IT" dirty="0"/>
          </a:p>
        </p:txBody>
      </p:sp>
    </p:spTree>
    <p:extLst>
      <p:ext uri="{BB962C8B-B14F-4D97-AF65-F5344CB8AC3E}">
        <p14:creationId xmlns:p14="http://schemas.microsoft.com/office/powerpoint/2010/main" val="14317451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62148"/>
                                        </p:tgtEl>
                                        <p:attrNameLst>
                                          <p:attrName>style.visibility</p:attrName>
                                        </p:attrNameLst>
                                      </p:cBhvr>
                                      <p:to>
                                        <p:strVal val="visible"/>
                                      </p:to>
                                    </p:set>
                                    <p:animEffect transition="in" filter="dissolve">
                                      <p:cBhvr>
                                        <p:cTn id="7" dur="2000"/>
                                        <p:tgtEl>
                                          <p:spTgt spid="262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 name="Shape 892"/>
          <p:cNvSpPr/>
          <p:nvPr/>
        </p:nvSpPr>
        <p:spPr>
          <a:xfrm flipV="1">
            <a:off x="1879505" y="2739207"/>
            <a:ext cx="41277" cy="3341689"/>
          </a:xfrm>
          <a:prstGeom prst="line">
            <a:avLst/>
          </a:prstGeom>
          <a:ln w="28575" cmpd="sng">
            <a:solidFill/>
            <a:miter/>
            <a:tailEnd type="triangle"/>
          </a:ln>
        </p:spPr>
        <p:txBody>
          <a:bodyPr lIns="0" tIns="0" rIns="0" bIns="0"/>
          <a:lstStyle/>
          <a:p>
            <a:pPr lvl="0" algn="l" defTabSz="457200">
              <a:defRPr sz="1200">
                <a:latin typeface="+mn-lt"/>
                <a:ea typeface="+mn-ea"/>
                <a:cs typeface="+mn-cs"/>
                <a:sym typeface="Helvetica"/>
              </a:defRPr>
            </a:pPr>
            <a:endParaRPr/>
          </a:p>
        </p:txBody>
      </p:sp>
      <p:sp>
        <p:nvSpPr>
          <p:cNvPr id="893" name="Shape 893"/>
          <p:cNvSpPr/>
          <p:nvPr/>
        </p:nvSpPr>
        <p:spPr>
          <a:xfrm>
            <a:off x="1498506" y="5699895"/>
            <a:ext cx="5257800" cy="0"/>
          </a:xfrm>
          <a:prstGeom prst="line">
            <a:avLst/>
          </a:prstGeom>
          <a:ln w="28575" cmpd="sng">
            <a:solidFill/>
            <a:miter/>
            <a:tailEnd type="triangle"/>
          </a:ln>
        </p:spPr>
        <p:txBody>
          <a:bodyPr lIns="0" tIns="0" rIns="0" bIns="0"/>
          <a:lstStyle/>
          <a:p>
            <a:pPr lvl="0" algn="l" defTabSz="457200">
              <a:defRPr sz="1200">
                <a:latin typeface="+mn-lt"/>
                <a:ea typeface="+mn-ea"/>
                <a:cs typeface="+mn-cs"/>
                <a:sym typeface="Helvetica"/>
              </a:defRPr>
            </a:pPr>
            <a:endParaRPr/>
          </a:p>
        </p:txBody>
      </p:sp>
      <p:sp>
        <p:nvSpPr>
          <p:cNvPr id="894" name="Shape 894"/>
          <p:cNvSpPr/>
          <p:nvPr/>
        </p:nvSpPr>
        <p:spPr>
          <a:xfrm>
            <a:off x="5394638" y="5874299"/>
            <a:ext cx="1830992" cy="276999"/>
          </a:xfrm>
          <a:prstGeom prst="rect">
            <a:avLst/>
          </a:prstGeom>
          <a:noFill/>
          <a:ln w="12700">
            <a:miter lim="400000"/>
          </a:ln>
          <a:effectLst/>
          <a:extLst>
            <a:ext uri="{C572A759-6A51-4108-AA02-DFA0A04FC94B}">
              <ma14:wrappingTextBoxFlag xmlns:ma14="http://schemas.microsoft.com/office/mac/drawingml/2011/main" xmlns="" val="1"/>
            </a:ext>
          </a:extLst>
        </p:spPr>
        <p:txBody>
          <a:bodyPr wrap="none" lIns="0" tIns="0" rIns="0" bIns="0">
            <a:spAutoFit/>
          </a:bodyPr>
          <a:lstStyle>
            <a:lvl1pPr algn="l" defTabSz="457200">
              <a:defRPr sz="1800" b="1">
                <a:solidFill>
                  <a:srgbClr val="000066"/>
                </a:solidFill>
              </a:defRPr>
            </a:lvl1pPr>
          </a:lstStyle>
          <a:p>
            <a:pPr lvl="0">
              <a:defRPr b="0">
                <a:solidFill>
                  <a:srgbClr val="000000"/>
                </a:solidFill>
              </a:defRPr>
            </a:pPr>
            <a:r>
              <a:rPr lang="it-IT" dirty="0"/>
              <a:t>V</a:t>
            </a:r>
            <a:r>
              <a:rPr dirty="0" smtClean="0">
                <a:solidFill>
                  <a:srgbClr val="000066"/>
                </a:solidFill>
              </a:rPr>
              <a:t>olume </a:t>
            </a:r>
            <a:r>
              <a:rPr dirty="0">
                <a:solidFill>
                  <a:srgbClr val="000066"/>
                </a:solidFill>
              </a:rPr>
              <a:t>di produzione</a:t>
            </a:r>
          </a:p>
        </p:txBody>
      </p:sp>
      <p:sp>
        <p:nvSpPr>
          <p:cNvPr id="895" name="Shape 895"/>
          <p:cNvSpPr/>
          <p:nvPr/>
        </p:nvSpPr>
        <p:spPr>
          <a:xfrm>
            <a:off x="995366" y="2544966"/>
            <a:ext cx="715265" cy="553998"/>
          </a:xfrm>
          <a:prstGeom prst="rect">
            <a:avLst/>
          </a:prstGeom>
          <a:noFill/>
          <a:ln w="12700">
            <a:miter lim="400000"/>
          </a:ln>
          <a:effectLst/>
          <a:extLst>
            <a:ext uri="{C572A759-6A51-4108-AA02-DFA0A04FC94B}">
              <ma14:wrappingTextBoxFlag xmlns:ma14="http://schemas.microsoft.com/office/mac/drawingml/2011/main" xmlns="" val="1"/>
            </a:ext>
          </a:extLst>
        </p:spPr>
        <p:txBody>
          <a:bodyPr wrap="none" lIns="0" tIns="0" rIns="0" bIns="0">
            <a:spAutoFit/>
          </a:bodyPr>
          <a:lstStyle/>
          <a:p>
            <a:pPr lvl="0" algn="l" defTabSz="457200">
              <a:defRPr sz="1800"/>
            </a:pPr>
            <a:r>
              <a:rPr lang="it-IT" dirty="0" err="1" smtClean="0">
                <a:solidFill>
                  <a:srgbClr val="000066"/>
                </a:solidFill>
              </a:rPr>
              <a:t>R</a:t>
            </a:r>
            <a:r>
              <a:rPr dirty="0" smtClean="0">
                <a:solidFill>
                  <a:srgbClr val="000066"/>
                </a:solidFill>
              </a:rPr>
              <a:t>icavi</a:t>
            </a:r>
            <a:r>
              <a:rPr lang="it-IT" dirty="0" smtClean="0">
                <a:solidFill>
                  <a:srgbClr val="000066"/>
                </a:solidFill>
              </a:rPr>
              <a:t> </a:t>
            </a:r>
            <a:r>
              <a:rPr dirty="0" smtClean="0">
                <a:solidFill>
                  <a:srgbClr val="000066"/>
                </a:solidFill>
              </a:rPr>
              <a:t>di </a:t>
            </a:r>
            <a:endParaRPr dirty="0">
              <a:solidFill>
                <a:srgbClr val="000066"/>
              </a:solidFill>
            </a:endParaRPr>
          </a:p>
          <a:p>
            <a:pPr lvl="0" algn="l" defTabSz="457200">
              <a:defRPr sz="1800"/>
            </a:pPr>
            <a:r>
              <a:rPr dirty="0">
                <a:solidFill>
                  <a:srgbClr val="000066"/>
                </a:solidFill>
              </a:rPr>
              <a:t>vendita</a:t>
            </a:r>
          </a:p>
        </p:txBody>
      </p:sp>
      <p:sp>
        <p:nvSpPr>
          <p:cNvPr id="896" name="Shape 896"/>
          <p:cNvSpPr/>
          <p:nvPr/>
        </p:nvSpPr>
        <p:spPr>
          <a:xfrm>
            <a:off x="2565306" y="5242673"/>
            <a:ext cx="228600" cy="4572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ln w="57150">
            <a:solidFill/>
            <a:prstDash val="sysDot"/>
            <a:miter/>
          </a:ln>
        </p:spPr>
        <p:txBody>
          <a:bodyPr lIns="0" tIns="0" rIns="0" bIns="0" anchor="ctr"/>
          <a:lstStyle/>
          <a:p>
            <a:pPr lvl="0"/>
            <a:endParaRPr/>
          </a:p>
        </p:txBody>
      </p:sp>
      <p:sp>
        <p:nvSpPr>
          <p:cNvPr id="897" name="Shape 897"/>
          <p:cNvSpPr/>
          <p:nvPr/>
        </p:nvSpPr>
        <p:spPr>
          <a:xfrm flipV="1">
            <a:off x="1903770" y="3170064"/>
            <a:ext cx="2999472" cy="2545062"/>
          </a:xfrm>
          <a:prstGeom prst="line">
            <a:avLst/>
          </a:prstGeom>
          <a:ln w="38100" cmpd="sng">
            <a:solidFill>
              <a:srgbClr val="FF0000"/>
            </a:solidFill>
            <a:miter/>
          </a:ln>
        </p:spPr>
        <p:txBody>
          <a:bodyPr lIns="0" tIns="0" rIns="0" bIns="0"/>
          <a:lstStyle/>
          <a:p>
            <a:pPr lvl="0" algn="l" defTabSz="457200">
              <a:defRPr sz="1200">
                <a:latin typeface="+mn-lt"/>
                <a:ea typeface="+mn-ea"/>
                <a:cs typeface="+mn-cs"/>
                <a:sym typeface="Helvetica"/>
              </a:defRPr>
            </a:pPr>
            <a:endParaRPr/>
          </a:p>
        </p:txBody>
      </p:sp>
      <p:grpSp>
        <p:nvGrpSpPr>
          <p:cNvPr id="900" name="Group 900"/>
          <p:cNvGrpSpPr/>
          <p:nvPr/>
        </p:nvGrpSpPr>
        <p:grpSpPr>
          <a:xfrm>
            <a:off x="2870105" y="5083944"/>
            <a:ext cx="3854295" cy="463552"/>
            <a:chOff x="15629" y="0"/>
            <a:chExt cx="3854293" cy="463550"/>
          </a:xfrm>
        </p:grpSpPr>
        <p:sp>
          <p:nvSpPr>
            <p:cNvPr id="898" name="Shape 898"/>
            <p:cNvSpPr/>
            <p:nvPr/>
          </p:nvSpPr>
          <p:spPr>
            <a:xfrm rot="21147634">
              <a:off x="15629" y="158750"/>
              <a:ext cx="1010224" cy="304800"/>
            </a:xfrm>
            <a:prstGeom prst="leftArrow">
              <a:avLst>
                <a:gd name="adj1" fmla="val 50000"/>
                <a:gd name="adj2" fmla="val 82860"/>
              </a:avLst>
            </a:prstGeom>
            <a:solidFill>
              <a:srgbClr val="000066"/>
            </a:solidFill>
            <a:ln w="9525" cap="flat">
              <a:solidFill>
                <a:srgbClr val="000000"/>
              </a:solidFill>
              <a:prstDash val="solid"/>
              <a:round/>
            </a:ln>
            <a:effectLst/>
          </p:spPr>
          <p:txBody>
            <a:bodyPr wrap="square" lIns="0" tIns="0" rIns="0" bIns="0" numCol="1" anchor="ctr">
              <a:noAutofit/>
            </a:bodyPr>
            <a:lstStyle/>
            <a:p>
              <a:pPr lvl="0" algn="l" defTabSz="457200">
                <a:defRPr sz="1800"/>
              </a:pPr>
              <a:endParaRPr/>
            </a:p>
          </p:txBody>
        </p:sp>
        <p:sp>
          <p:nvSpPr>
            <p:cNvPr id="899" name="Shape 899"/>
            <p:cNvSpPr/>
            <p:nvPr/>
          </p:nvSpPr>
          <p:spPr>
            <a:xfrm>
              <a:off x="1061649" y="0"/>
              <a:ext cx="2808273" cy="3581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lvl="0" algn="l" defTabSz="457200">
                <a:lnSpc>
                  <a:spcPct val="80000"/>
                </a:lnSpc>
                <a:defRPr sz="1800"/>
              </a:pPr>
              <a:r>
                <a:rPr b="1" dirty="0">
                  <a:solidFill>
                    <a:srgbClr val="000066"/>
                  </a:solidFill>
                </a:rPr>
                <a:t> p = </a:t>
              </a:r>
              <a:r>
                <a:rPr i="1" dirty="0">
                  <a:solidFill>
                    <a:srgbClr val="000066"/>
                  </a:solidFill>
                </a:rPr>
                <a:t>prezzo, ossia ricavo unitario</a:t>
              </a:r>
            </a:p>
          </p:txBody>
        </p:sp>
      </p:grpSp>
      <p:sp>
        <p:nvSpPr>
          <p:cNvPr id="901" name="Shape 901"/>
          <p:cNvSpPr/>
          <p:nvPr/>
        </p:nvSpPr>
        <p:spPr>
          <a:xfrm>
            <a:off x="5104608" y="3172595"/>
            <a:ext cx="846386" cy="43088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defTabSz="457200">
              <a:defRPr sz="4000" b="1">
                <a:solidFill>
                  <a:srgbClr val="000066"/>
                </a:solidFill>
              </a:defRPr>
            </a:lvl1pPr>
          </a:lstStyle>
          <a:p>
            <a:pPr lvl="0">
              <a:defRPr sz="1800" b="0">
                <a:solidFill>
                  <a:srgbClr val="000000"/>
                </a:solidFill>
              </a:defRPr>
            </a:pPr>
            <a:r>
              <a:rPr sz="2800" b="1" dirty="0">
                <a:solidFill>
                  <a:srgbClr val="000066"/>
                </a:solidFill>
              </a:rPr>
              <a:t>y = px</a:t>
            </a:r>
          </a:p>
        </p:txBody>
      </p:sp>
      <p:sp>
        <p:nvSpPr>
          <p:cNvPr id="2" name="Titolo 1"/>
          <p:cNvSpPr>
            <a:spLocks noGrp="1"/>
          </p:cNvSpPr>
          <p:nvPr>
            <p:ph type="title"/>
          </p:nvPr>
        </p:nvSpPr>
        <p:spPr/>
        <p:txBody>
          <a:bodyPr/>
          <a:lstStyle/>
          <a:p>
            <a:r>
              <a:rPr lang="it-IT" dirty="0" smtClean="0"/>
              <a:t>Concentriamoci sui ricavi</a:t>
            </a: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Tree>
    <p:extLst>
      <p:ext uri="{BB962C8B-B14F-4D97-AF65-F5344CB8AC3E}">
        <p14:creationId xmlns:p14="http://schemas.microsoft.com/office/powerpoint/2010/main" val="2808136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iterate>
                                    <p:tmAbs val="0"/>
                                  </p:iterate>
                                  <p:childTnLst>
                                    <p:set>
                                      <p:cBhvr>
                                        <p:cTn id="6" fill="hold"/>
                                        <p:tgtEl>
                                          <p:spTgt spid="893"/>
                                        </p:tgtEl>
                                        <p:attrNameLst>
                                          <p:attrName>style.visibility</p:attrName>
                                        </p:attrNameLst>
                                      </p:cBhvr>
                                      <p:to>
                                        <p:strVal val="visible"/>
                                      </p:to>
                                    </p:set>
                                    <p:anim calcmode="lin" valueType="num">
                                      <p:cBhvr>
                                        <p:cTn id="7" dur="500" fill="hold"/>
                                        <p:tgtEl>
                                          <p:spTgt spid="893"/>
                                        </p:tgtEl>
                                        <p:attrNameLst>
                                          <p:attrName>ppt_x</p:attrName>
                                        </p:attrNameLst>
                                      </p:cBhvr>
                                      <p:tavLst>
                                        <p:tav tm="0">
                                          <p:val>
                                            <p:strVal val="1+#ppt_w/2"/>
                                          </p:val>
                                        </p:tav>
                                        <p:tav tm="100000">
                                          <p:val>
                                            <p:strVal val="#ppt_x"/>
                                          </p:val>
                                        </p:tav>
                                      </p:tavLst>
                                    </p:anim>
                                    <p:anim calcmode="lin" valueType="num">
                                      <p:cBhvr>
                                        <p:cTn id="8" dur="500" fill="hold"/>
                                        <p:tgtEl>
                                          <p:spTgt spid="89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iterate>
                                    <p:tmAbs val="0"/>
                                  </p:iterate>
                                  <p:childTnLst>
                                    <p:set>
                                      <p:cBhvr>
                                        <p:cTn id="11" fill="hold"/>
                                        <p:tgtEl>
                                          <p:spTgt spid="894"/>
                                        </p:tgtEl>
                                        <p:attrNameLst>
                                          <p:attrName>style.visibility</p:attrName>
                                        </p:attrNameLst>
                                      </p:cBhvr>
                                      <p:to>
                                        <p:strVal val="visible"/>
                                      </p:to>
                                    </p:set>
                                    <p:anim calcmode="lin" valueType="num">
                                      <p:cBhvr>
                                        <p:cTn id="12" dur="500" fill="hold"/>
                                        <p:tgtEl>
                                          <p:spTgt spid="894"/>
                                        </p:tgtEl>
                                        <p:attrNameLst>
                                          <p:attrName>ppt_x</p:attrName>
                                        </p:attrNameLst>
                                      </p:cBhvr>
                                      <p:tavLst>
                                        <p:tav tm="0">
                                          <p:val>
                                            <p:strVal val="1+#ppt_w/2"/>
                                          </p:val>
                                        </p:tav>
                                        <p:tav tm="100000">
                                          <p:val>
                                            <p:strVal val="#ppt_x"/>
                                          </p:val>
                                        </p:tav>
                                      </p:tavLst>
                                    </p:anim>
                                    <p:anim calcmode="lin" valueType="num">
                                      <p:cBhvr>
                                        <p:cTn id="13" dur="500" fill="hold"/>
                                        <p:tgtEl>
                                          <p:spTgt spid="894"/>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500"/>
                                  </p:stCondLst>
                                  <p:iterate>
                                    <p:tmAbs val="0"/>
                                  </p:iterate>
                                  <p:childTnLst>
                                    <p:set>
                                      <p:cBhvr>
                                        <p:cTn id="16" fill="hold"/>
                                        <p:tgtEl>
                                          <p:spTgt spid="892"/>
                                        </p:tgtEl>
                                        <p:attrNameLst>
                                          <p:attrName>style.visibility</p:attrName>
                                        </p:attrNameLst>
                                      </p:cBhvr>
                                      <p:to>
                                        <p:strVal val="visible"/>
                                      </p:to>
                                    </p:set>
                                    <p:anim calcmode="lin" valueType="num">
                                      <p:cBhvr>
                                        <p:cTn id="17" dur="500" fill="hold"/>
                                        <p:tgtEl>
                                          <p:spTgt spid="892"/>
                                        </p:tgtEl>
                                        <p:attrNameLst>
                                          <p:attrName>ppt_x</p:attrName>
                                        </p:attrNameLst>
                                      </p:cBhvr>
                                      <p:tavLst>
                                        <p:tav tm="0">
                                          <p:val>
                                            <p:strVal val="#ppt_x"/>
                                          </p:val>
                                        </p:tav>
                                        <p:tav tm="100000">
                                          <p:val>
                                            <p:strVal val="#ppt_x"/>
                                          </p:val>
                                        </p:tav>
                                      </p:tavLst>
                                    </p:anim>
                                    <p:anim calcmode="lin" valueType="num">
                                      <p:cBhvr>
                                        <p:cTn id="18" dur="500" fill="hold"/>
                                        <p:tgtEl>
                                          <p:spTgt spid="892"/>
                                        </p:tgtEl>
                                        <p:attrNameLst>
                                          <p:attrName>ppt_y</p:attrName>
                                        </p:attrNameLst>
                                      </p:cBhvr>
                                      <p:tavLst>
                                        <p:tav tm="0">
                                          <p:val>
                                            <p:strVal val="0-#ppt_h/2"/>
                                          </p:val>
                                        </p:tav>
                                        <p:tav tm="100000">
                                          <p:val>
                                            <p:strVal val="#ppt_y"/>
                                          </p:val>
                                        </p:tav>
                                      </p:tavLst>
                                    </p:anim>
                                  </p:childTnLst>
                                </p:cTn>
                              </p:par>
                            </p:childTnLst>
                          </p:cTn>
                        </p:par>
                        <p:par>
                          <p:cTn id="19" fill="hold">
                            <p:stCondLst>
                              <p:cond delay="2500"/>
                            </p:stCondLst>
                            <p:childTnLst>
                              <p:par>
                                <p:cTn id="20" presetID="2" presetClass="entr" presetSubtype="8" fill="hold" grpId="0" nodeType="afterEffect">
                                  <p:stCondLst>
                                    <p:cond delay="0"/>
                                  </p:stCondLst>
                                  <p:iterate>
                                    <p:tmAbs val="0"/>
                                  </p:iterate>
                                  <p:childTnLst>
                                    <p:set>
                                      <p:cBhvr>
                                        <p:cTn id="21" fill="hold"/>
                                        <p:tgtEl>
                                          <p:spTgt spid="895"/>
                                        </p:tgtEl>
                                        <p:attrNameLst>
                                          <p:attrName>style.visibility</p:attrName>
                                        </p:attrNameLst>
                                      </p:cBhvr>
                                      <p:to>
                                        <p:strVal val="visible"/>
                                      </p:to>
                                    </p:set>
                                    <p:anim calcmode="lin" valueType="num">
                                      <p:cBhvr>
                                        <p:cTn id="22" dur="500" fill="hold"/>
                                        <p:tgtEl>
                                          <p:spTgt spid="895"/>
                                        </p:tgtEl>
                                        <p:attrNameLst>
                                          <p:attrName>ppt_x</p:attrName>
                                        </p:attrNameLst>
                                      </p:cBhvr>
                                      <p:tavLst>
                                        <p:tav tm="0">
                                          <p:val>
                                            <p:strVal val="0-#ppt_w/2"/>
                                          </p:val>
                                        </p:tav>
                                        <p:tav tm="100000">
                                          <p:val>
                                            <p:strVal val="#ppt_x"/>
                                          </p:val>
                                        </p:tav>
                                      </p:tavLst>
                                    </p:anim>
                                    <p:anim calcmode="lin" valueType="num">
                                      <p:cBhvr>
                                        <p:cTn id="23" dur="500" fill="hold"/>
                                        <p:tgtEl>
                                          <p:spTgt spid="895"/>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18" presetClass="entr" presetSubtype="3" fill="hold" grpId="0" nodeType="afterEffect">
                                  <p:stCondLst>
                                    <p:cond delay="0"/>
                                  </p:stCondLst>
                                  <p:iterate>
                                    <p:tmAbs val="0"/>
                                  </p:iterate>
                                  <p:childTnLst>
                                    <p:set>
                                      <p:cBhvr>
                                        <p:cTn id="26" fill="hold"/>
                                        <p:tgtEl>
                                          <p:spTgt spid="897"/>
                                        </p:tgtEl>
                                        <p:attrNameLst>
                                          <p:attrName>style.visibility</p:attrName>
                                        </p:attrNameLst>
                                      </p:cBhvr>
                                      <p:to>
                                        <p:strVal val="visible"/>
                                      </p:to>
                                    </p:set>
                                    <p:animEffect transition="in" filter="strips(upRight)">
                                      <p:cBhvr>
                                        <p:cTn id="27" dur="500"/>
                                        <p:tgtEl>
                                          <p:spTgt spid="897"/>
                                        </p:tgtEl>
                                      </p:cBhvr>
                                    </p:animEffect>
                                  </p:childTnLst>
                                </p:cTn>
                              </p:par>
                            </p:childTnLst>
                          </p:cTn>
                        </p:par>
                        <p:par>
                          <p:cTn id="28" fill="hold">
                            <p:stCondLst>
                              <p:cond delay="3500"/>
                            </p:stCondLst>
                            <p:childTnLst>
                              <p:par>
                                <p:cTn id="29" presetID="10" presetClass="entr" presetSubtype="0" fill="hold" grpId="0" nodeType="afterEffect">
                                  <p:stCondLst>
                                    <p:cond delay="0"/>
                                  </p:stCondLst>
                                  <p:iterate>
                                    <p:tmAbs val="0"/>
                                  </p:iterate>
                                  <p:childTnLst>
                                    <p:set>
                                      <p:cBhvr>
                                        <p:cTn id="30" fill="hold"/>
                                        <p:tgtEl>
                                          <p:spTgt spid="896"/>
                                        </p:tgtEl>
                                        <p:attrNameLst>
                                          <p:attrName>style.visibility</p:attrName>
                                        </p:attrNameLst>
                                      </p:cBhvr>
                                      <p:to>
                                        <p:strVal val="visible"/>
                                      </p:to>
                                    </p:set>
                                    <p:animEffect transition="in" filter="fade">
                                      <p:cBhvr>
                                        <p:cTn id="31" dur="500"/>
                                        <p:tgtEl>
                                          <p:spTgt spid="896"/>
                                        </p:tgtEl>
                                      </p:cBhvr>
                                    </p:animEffect>
                                  </p:childTnLst>
                                </p:cTn>
                              </p:par>
                            </p:childTnLst>
                          </p:cTn>
                        </p:par>
                        <p:par>
                          <p:cTn id="32" fill="hold">
                            <p:stCondLst>
                              <p:cond delay="4000"/>
                            </p:stCondLst>
                            <p:childTnLst>
                              <p:par>
                                <p:cTn id="33" presetID="2" presetClass="entr" presetSubtype="2" fill="hold" grpId="0" nodeType="afterEffect">
                                  <p:stCondLst>
                                    <p:cond delay="0"/>
                                  </p:stCondLst>
                                  <p:iterate>
                                    <p:tmAbs val="0"/>
                                  </p:iterate>
                                  <p:childTnLst>
                                    <p:set>
                                      <p:cBhvr>
                                        <p:cTn id="34" fill="hold"/>
                                        <p:tgtEl>
                                          <p:spTgt spid="900"/>
                                        </p:tgtEl>
                                        <p:attrNameLst>
                                          <p:attrName>style.visibility</p:attrName>
                                        </p:attrNameLst>
                                      </p:cBhvr>
                                      <p:to>
                                        <p:strVal val="visible"/>
                                      </p:to>
                                    </p:set>
                                    <p:anim calcmode="lin" valueType="num">
                                      <p:cBhvr>
                                        <p:cTn id="35" dur="500" fill="hold"/>
                                        <p:tgtEl>
                                          <p:spTgt spid="900"/>
                                        </p:tgtEl>
                                        <p:attrNameLst>
                                          <p:attrName>ppt_x</p:attrName>
                                        </p:attrNameLst>
                                      </p:cBhvr>
                                      <p:tavLst>
                                        <p:tav tm="0">
                                          <p:val>
                                            <p:strVal val="1+#ppt_w/2"/>
                                          </p:val>
                                        </p:tav>
                                        <p:tav tm="100000">
                                          <p:val>
                                            <p:strVal val="#ppt_x"/>
                                          </p:val>
                                        </p:tav>
                                      </p:tavLst>
                                    </p:anim>
                                    <p:anim calcmode="lin" valueType="num">
                                      <p:cBhvr>
                                        <p:cTn id="36" dur="500" fill="hold"/>
                                        <p:tgtEl>
                                          <p:spTgt spid="900"/>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23" presetClass="entr" presetSubtype="32" fill="hold" grpId="0" nodeType="afterEffect">
                                  <p:stCondLst>
                                    <p:cond delay="0"/>
                                  </p:stCondLst>
                                  <p:iterate>
                                    <p:tmAbs val="0"/>
                                  </p:iterate>
                                  <p:childTnLst>
                                    <p:set>
                                      <p:cBhvr>
                                        <p:cTn id="39" fill="hold"/>
                                        <p:tgtEl>
                                          <p:spTgt spid="901"/>
                                        </p:tgtEl>
                                        <p:attrNameLst>
                                          <p:attrName>style.visibility</p:attrName>
                                        </p:attrNameLst>
                                      </p:cBhvr>
                                      <p:to>
                                        <p:strVal val="visible"/>
                                      </p:to>
                                    </p:set>
                                    <p:anim calcmode="lin" valueType="num">
                                      <p:cBhvr>
                                        <p:cTn id="40" dur="500" fill="hold"/>
                                        <p:tgtEl>
                                          <p:spTgt spid="901"/>
                                        </p:tgtEl>
                                        <p:attrNameLst>
                                          <p:attrName>ppt_w</p:attrName>
                                        </p:attrNameLst>
                                      </p:cBhvr>
                                      <p:tavLst>
                                        <p:tav tm="0">
                                          <p:val>
                                            <p:fltVal val="0"/>
                                          </p:val>
                                        </p:tav>
                                        <p:tav tm="100000">
                                          <p:val>
                                            <p:strVal val="#ppt_w"/>
                                          </p:val>
                                        </p:tav>
                                      </p:tavLst>
                                    </p:anim>
                                    <p:anim calcmode="lin" valueType="num">
                                      <p:cBhvr>
                                        <p:cTn id="41" dur="500" fill="hold"/>
                                        <p:tgtEl>
                                          <p:spTgt spid="9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 grpId="0" animBg="1" advAuto="0"/>
      <p:bldP spid="893" grpId="0" animBg="1" advAuto="0"/>
      <p:bldP spid="894" grpId="0" animBg="1" advAuto="0"/>
      <p:bldP spid="895" grpId="0" animBg="1" advAuto="0"/>
      <p:bldP spid="896" grpId="0" animBg="1" advAuto="0"/>
      <p:bldP spid="897" grpId="0" animBg="1" advAuto="0"/>
      <p:bldP spid="900" grpId="0" animBg="1" advAuto="0"/>
      <p:bldP spid="901"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 name="Shape 909"/>
          <p:cNvSpPr/>
          <p:nvPr/>
        </p:nvSpPr>
        <p:spPr>
          <a:xfrm flipV="1">
            <a:off x="2067682" y="2123518"/>
            <a:ext cx="41276" cy="3557589"/>
          </a:xfrm>
          <a:prstGeom prst="line">
            <a:avLst/>
          </a:prstGeom>
          <a:ln w="28575" cmpd="sng">
            <a:solidFill/>
            <a:miter/>
            <a:tailEnd type="triangle"/>
          </a:ln>
        </p:spPr>
        <p:txBody>
          <a:bodyPr lIns="0" tIns="0" rIns="0" bIns="0"/>
          <a:lstStyle/>
          <a:p>
            <a:pPr lvl="0" algn="l" defTabSz="457200">
              <a:defRPr sz="1200">
                <a:latin typeface="+mn-lt"/>
                <a:ea typeface="+mn-ea"/>
                <a:cs typeface="+mn-cs"/>
                <a:sym typeface="Helvetica"/>
              </a:defRPr>
            </a:pPr>
            <a:endParaRPr/>
          </a:p>
        </p:txBody>
      </p:sp>
      <p:sp>
        <p:nvSpPr>
          <p:cNvPr id="910" name="Shape 910"/>
          <p:cNvSpPr/>
          <p:nvPr/>
        </p:nvSpPr>
        <p:spPr>
          <a:xfrm>
            <a:off x="1686682" y="5300106"/>
            <a:ext cx="5257800" cy="0"/>
          </a:xfrm>
          <a:prstGeom prst="line">
            <a:avLst/>
          </a:prstGeom>
          <a:ln w="28575" cmpd="sng">
            <a:solidFill/>
            <a:miter/>
            <a:tailEnd type="triangle"/>
          </a:ln>
        </p:spPr>
        <p:txBody>
          <a:bodyPr lIns="0" tIns="0" rIns="0" bIns="0"/>
          <a:lstStyle/>
          <a:p>
            <a:pPr lvl="0" algn="l" defTabSz="457200">
              <a:defRPr sz="1200">
                <a:latin typeface="+mn-lt"/>
                <a:ea typeface="+mn-ea"/>
                <a:cs typeface="+mn-cs"/>
                <a:sym typeface="Helvetica"/>
              </a:defRPr>
            </a:pPr>
            <a:endParaRPr/>
          </a:p>
        </p:txBody>
      </p:sp>
      <p:sp>
        <p:nvSpPr>
          <p:cNvPr id="911" name="Shape 911"/>
          <p:cNvSpPr/>
          <p:nvPr/>
        </p:nvSpPr>
        <p:spPr>
          <a:xfrm>
            <a:off x="6212644" y="5421513"/>
            <a:ext cx="1956327" cy="276999"/>
          </a:xfrm>
          <a:prstGeom prst="rect">
            <a:avLst/>
          </a:prstGeom>
          <a:noFill/>
          <a:ln w="12700">
            <a:miter lim="400000"/>
          </a:ln>
          <a:effectLst/>
          <a:extLst>
            <a:ext uri="{C572A759-6A51-4108-AA02-DFA0A04FC94B}">
              <ma14:wrappingTextBoxFlag xmlns:ma14="http://schemas.microsoft.com/office/mac/drawingml/2011/main" xmlns="" val="1"/>
            </a:ext>
          </a:extLst>
        </p:spPr>
        <p:txBody>
          <a:bodyPr wrap="none" lIns="0" tIns="0" rIns="0" bIns="0">
            <a:spAutoFit/>
          </a:bodyPr>
          <a:lstStyle/>
          <a:p>
            <a:pPr lvl="0" algn="l" defTabSz="457200">
              <a:defRPr sz="1800"/>
            </a:pPr>
            <a:r>
              <a:rPr b="1" dirty="0">
                <a:solidFill>
                  <a:srgbClr val="000066"/>
                </a:solidFill>
              </a:rPr>
              <a:t>volume </a:t>
            </a:r>
            <a:r>
              <a:rPr b="1" dirty="0" smtClean="0">
                <a:solidFill>
                  <a:srgbClr val="000066"/>
                </a:solidFill>
              </a:rPr>
              <a:t>di</a:t>
            </a:r>
            <a:r>
              <a:rPr lang="it-IT" b="1" dirty="0" smtClean="0">
                <a:solidFill>
                  <a:srgbClr val="000066"/>
                </a:solidFill>
              </a:rPr>
              <a:t> </a:t>
            </a:r>
            <a:r>
              <a:rPr b="1" dirty="0" smtClean="0">
                <a:solidFill>
                  <a:srgbClr val="000066"/>
                </a:solidFill>
              </a:rPr>
              <a:t>produzione</a:t>
            </a:r>
            <a:endParaRPr b="1" dirty="0">
              <a:solidFill>
                <a:srgbClr val="000066"/>
              </a:solidFill>
            </a:endParaRPr>
          </a:p>
        </p:txBody>
      </p:sp>
      <p:sp>
        <p:nvSpPr>
          <p:cNvPr id="912" name="Shape 912"/>
          <p:cNvSpPr/>
          <p:nvPr/>
        </p:nvSpPr>
        <p:spPr>
          <a:xfrm>
            <a:off x="524632" y="2160295"/>
            <a:ext cx="1260476" cy="276999"/>
          </a:xfrm>
          <a:prstGeom prst="rect">
            <a:avLst/>
          </a:prstGeom>
          <a:noFill/>
          <a:ln w="12700">
            <a:miter lim="400000"/>
          </a:ln>
          <a:effectLst/>
          <a:extLst>
            <a:ext uri="{C572A759-6A51-4108-AA02-DFA0A04FC94B}">
              <ma14:wrappingTextBoxFlag xmlns:ma14="http://schemas.microsoft.com/office/mac/drawingml/2011/main" xmlns="" val="1"/>
            </a:ext>
          </a:extLst>
        </p:spPr>
        <p:txBody>
          <a:bodyPr lIns="0" tIns="0" rIns="0" bIns="0">
            <a:spAutoFit/>
          </a:bodyPr>
          <a:lstStyle/>
          <a:p>
            <a:pPr lvl="0" algn="l" defTabSz="457200">
              <a:defRPr sz="1800"/>
            </a:pPr>
            <a:r>
              <a:rPr lang="it-IT" b="1" dirty="0" smtClean="0">
                <a:solidFill>
                  <a:srgbClr val="000066"/>
                </a:solidFill>
              </a:rPr>
              <a:t>C</a:t>
            </a:r>
            <a:r>
              <a:rPr b="1" dirty="0" smtClean="0">
                <a:solidFill>
                  <a:srgbClr val="000066"/>
                </a:solidFill>
              </a:rPr>
              <a:t>osti</a:t>
            </a:r>
            <a:r>
              <a:rPr lang="it-IT" b="1" dirty="0" smtClean="0">
                <a:solidFill>
                  <a:srgbClr val="000066"/>
                </a:solidFill>
              </a:rPr>
              <a:t> </a:t>
            </a:r>
            <a:r>
              <a:rPr b="1" dirty="0" smtClean="0">
                <a:solidFill>
                  <a:srgbClr val="000066"/>
                </a:solidFill>
              </a:rPr>
              <a:t>e</a:t>
            </a:r>
            <a:r>
              <a:rPr lang="it-IT" b="1" dirty="0">
                <a:solidFill>
                  <a:srgbClr val="000066"/>
                </a:solidFill>
              </a:rPr>
              <a:t> </a:t>
            </a:r>
            <a:r>
              <a:rPr b="1" dirty="0" smtClean="0">
                <a:solidFill>
                  <a:srgbClr val="000066"/>
                </a:solidFill>
              </a:rPr>
              <a:t>ricavi</a:t>
            </a:r>
            <a:endParaRPr b="1" dirty="0">
              <a:solidFill>
                <a:srgbClr val="000066"/>
              </a:solidFill>
            </a:endParaRPr>
          </a:p>
        </p:txBody>
      </p:sp>
      <p:sp>
        <p:nvSpPr>
          <p:cNvPr id="913" name="Shape 913"/>
          <p:cNvSpPr/>
          <p:nvPr/>
        </p:nvSpPr>
        <p:spPr>
          <a:xfrm flipV="1">
            <a:off x="2091026" y="2491297"/>
            <a:ext cx="3804587" cy="2823618"/>
          </a:xfrm>
          <a:prstGeom prst="line">
            <a:avLst/>
          </a:prstGeom>
          <a:ln w="38100" cmpd="sng">
            <a:solidFill>
              <a:srgbClr val="3333CC"/>
            </a:solidFill>
            <a:miter/>
          </a:ln>
        </p:spPr>
        <p:txBody>
          <a:bodyPr lIns="0" tIns="0" rIns="0" bIns="0"/>
          <a:lstStyle/>
          <a:p>
            <a:pPr lvl="0" algn="l" defTabSz="457200">
              <a:defRPr sz="1200">
                <a:latin typeface="+mn-lt"/>
                <a:ea typeface="+mn-ea"/>
                <a:cs typeface="+mn-cs"/>
                <a:sym typeface="Helvetica"/>
              </a:defRPr>
            </a:pPr>
            <a:endParaRPr/>
          </a:p>
        </p:txBody>
      </p:sp>
      <p:sp>
        <p:nvSpPr>
          <p:cNvPr id="914" name="Shape 914"/>
          <p:cNvSpPr/>
          <p:nvPr/>
        </p:nvSpPr>
        <p:spPr>
          <a:xfrm>
            <a:off x="6014207" y="2242581"/>
            <a:ext cx="494689" cy="276999"/>
          </a:xfrm>
          <a:prstGeom prst="rect">
            <a:avLst/>
          </a:prstGeom>
          <a:noFill/>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defTabSz="457200">
              <a:defRPr sz="1800" b="1">
                <a:solidFill>
                  <a:srgbClr val="FFFFFF"/>
                </a:solidFill>
              </a:defRPr>
            </a:lvl1pPr>
          </a:lstStyle>
          <a:p>
            <a:pPr lvl="0">
              <a:defRPr b="0">
                <a:solidFill>
                  <a:srgbClr val="000000"/>
                </a:solidFill>
              </a:defRPr>
            </a:pPr>
            <a:r>
              <a:rPr b="1" dirty="0">
                <a:solidFill>
                  <a:srgbClr val="000090"/>
                </a:solidFill>
              </a:rPr>
              <a:t>ricavi</a:t>
            </a:r>
          </a:p>
        </p:txBody>
      </p:sp>
      <p:sp>
        <p:nvSpPr>
          <p:cNvPr id="915" name="Shape 915"/>
          <p:cNvSpPr/>
          <p:nvPr/>
        </p:nvSpPr>
        <p:spPr>
          <a:xfrm flipV="1">
            <a:off x="2080640" y="4325982"/>
            <a:ext cx="4927084" cy="24198"/>
          </a:xfrm>
          <a:prstGeom prst="line">
            <a:avLst/>
          </a:prstGeom>
          <a:ln w="38100" cmpd="sng">
            <a:solidFill>
              <a:srgbClr val="FF0000"/>
            </a:solidFill>
            <a:miter/>
          </a:ln>
        </p:spPr>
        <p:txBody>
          <a:bodyPr lIns="0" tIns="0" rIns="0" bIns="0"/>
          <a:lstStyle/>
          <a:p>
            <a:pPr lvl="0" algn="l" defTabSz="457200">
              <a:defRPr sz="1200">
                <a:latin typeface="+mn-lt"/>
                <a:ea typeface="+mn-ea"/>
                <a:cs typeface="+mn-cs"/>
                <a:sym typeface="Helvetica"/>
              </a:defRPr>
            </a:pPr>
            <a:endParaRPr/>
          </a:p>
        </p:txBody>
      </p:sp>
      <p:sp>
        <p:nvSpPr>
          <p:cNvPr id="916" name="Shape 916"/>
          <p:cNvSpPr/>
          <p:nvPr/>
        </p:nvSpPr>
        <p:spPr>
          <a:xfrm>
            <a:off x="6893682" y="4076143"/>
            <a:ext cx="873286" cy="276999"/>
          </a:xfrm>
          <a:prstGeom prst="rect">
            <a:avLst/>
          </a:prstGeom>
          <a:noFill/>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defTabSz="457200">
              <a:defRPr sz="1800" b="1">
                <a:solidFill>
                  <a:srgbClr val="FFFFFF"/>
                </a:solidFill>
              </a:defRPr>
            </a:lvl1pPr>
          </a:lstStyle>
          <a:p>
            <a:pPr lvl="0">
              <a:defRPr b="0">
                <a:solidFill>
                  <a:srgbClr val="000000"/>
                </a:solidFill>
              </a:defRPr>
            </a:pPr>
            <a:r>
              <a:rPr b="1">
                <a:solidFill>
                  <a:schemeClr val="tx1"/>
                </a:solidFill>
              </a:rPr>
              <a:t>costi fissi</a:t>
            </a:r>
          </a:p>
        </p:txBody>
      </p:sp>
      <p:sp>
        <p:nvSpPr>
          <p:cNvPr id="917" name="Shape 917"/>
          <p:cNvSpPr/>
          <p:nvPr/>
        </p:nvSpPr>
        <p:spPr>
          <a:xfrm flipV="1">
            <a:off x="2067682" y="3014105"/>
            <a:ext cx="4724400" cy="1295402"/>
          </a:xfrm>
          <a:prstGeom prst="line">
            <a:avLst/>
          </a:prstGeom>
          <a:ln w="38100" cmpd="sng">
            <a:solidFill>
              <a:srgbClr val="009900"/>
            </a:solidFill>
            <a:miter/>
          </a:ln>
        </p:spPr>
        <p:txBody>
          <a:bodyPr lIns="0" tIns="0" rIns="0" bIns="0"/>
          <a:lstStyle/>
          <a:p>
            <a:pPr lvl="0" algn="l" defTabSz="457200">
              <a:defRPr sz="1200">
                <a:latin typeface="+mn-lt"/>
                <a:ea typeface="+mn-ea"/>
                <a:cs typeface="+mn-cs"/>
                <a:sym typeface="Helvetica"/>
              </a:defRPr>
            </a:pPr>
            <a:endParaRPr/>
          </a:p>
        </p:txBody>
      </p:sp>
      <p:sp>
        <p:nvSpPr>
          <p:cNvPr id="918" name="Shape 918"/>
          <p:cNvSpPr/>
          <p:nvPr/>
        </p:nvSpPr>
        <p:spPr>
          <a:xfrm>
            <a:off x="6755569" y="2626015"/>
            <a:ext cx="946661" cy="276999"/>
          </a:xfrm>
          <a:prstGeom prst="rect">
            <a:avLst/>
          </a:prstGeom>
          <a:noFill/>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defTabSz="457200">
              <a:defRPr sz="1800" b="1">
                <a:solidFill>
                  <a:srgbClr val="FFFFFF"/>
                </a:solidFill>
              </a:defRPr>
            </a:lvl1pPr>
          </a:lstStyle>
          <a:p>
            <a:pPr lvl="0">
              <a:defRPr b="0">
                <a:solidFill>
                  <a:srgbClr val="000000"/>
                </a:solidFill>
              </a:defRPr>
            </a:pPr>
            <a:r>
              <a:rPr b="1" dirty="0">
                <a:solidFill>
                  <a:srgbClr val="000090"/>
                </a:solidFill>
              </a:rPr>
              <a:t>costi totali</a:t>
            </a:r>
          </a:p>
        </p:txBody>
      </p:sp>
      <p:sp>
        <p:nvSpPr>
          <p:cNvPr id="919" name="Shape 919"/>
          <p:cNvSpPr/>
          <p:nvPr/>
        </p:nvSpPr>
        <p:spPr>
          <a:xfrm>
            <a:off x="4277482" y="3699906"/>
            <a:ext cx="0" cy="1600200"/>
          </a:xfrm>
          <a:prstGeom prst="line">
            <a:avLst/>
          </a:prstGeom>
          <a:ln w="57150">
            <a:solidFill/>
            <a:prstDash val="sysDot"/>
            <a:miter/>
          </a:ln>
        </p:spPr>
        <p:txBody>
          <a:bodyPr lIns="0" tIns="0" rIns="0" bIns="0"/>
          <a:lstStyle/>
          <a:p>
            <a:pPr lvl="0" algn="l" defTabSz="457200">
              <a:defRPr sz="1200">
                <a:latin typeface="+mn-lt"/>
                <a:ea typeface="+mn-ea"/>
                <a:cs typeface="+mn-cs"/>
                <a:sym typeface="Helvetica"/>
              </a:defRPr>
            </a:pPr>
            <a:endParaRPr/>
          </a:p>
        </p:txBody>
      </p:sp>
      <p:grpSp>
        <p:nvGrpSpPr>
          <p:cNvPr id="922" name="Group 922"/>
          <p:cNvGrpSpPr/>
          <p:nvPr/>
        </p:nvGrpSpPr>
        <p:grpSpPr>
          <a:xfrm>
            <a:off x="3820282" y="5073093"/>
            <a:ext cx="887413" cy="1106490"/>
            <a:chOff x="0" y="0"/>
            <a:chExt cx="887412" cy="1106488"/>
          </a:xfrm>
        </p:grpSpPr>
        <p:pic>
          <p:nvPicPr>
            <p:cNvPr id="920" name="image.pdf"/>
            <p:cNvPicPr/>
            <p:nvPr/>
          </p:nvPicPr>
          <p:blipFill>
            <a:blip r:embed="rId3">
              <a:extLst/>
            </a:blip>
            <a:stretch>
              <a:fillRect/>
            </a:stretch>
          </p:blipFill>
          <p:spPr>
            <a:xfrm>
              <a:off x="133350" y="0"/>
              <a:ext cx="593725" cy="557213"/>
            </a:xfrm>
            <a:prstGeom prst="rect">
              <a:avLst/>
            </a:prstGeom>
            <a:ln w="12700" cap="flat">
              <a:noFill/>
              <a:miter lim="400000"/>
            </a:ln>
            <a:effectLst/>
          </p:spPr>
        </p:pic>
        <p:sp>
          <p:nvSpPr>
            <p:cNvPr id="921" name="Shape 921"/>
            <p:cNvSpPr/>
            <p:nvPr/>
          </p:nvSpPr>
          <p:spPr>
            <a:xfrm>
              <a:off x="0" y="608012"/>
              <a:ext cx="887413" cy="498477"/>
            </a:xfrm>
            <a:prstGeom prst="rect">
              <a:avLst/>
            </a:prstGeom>
            <a:noFill/>
            <a:ln w="12700" cap="flat">
              <a:noFill/>
              <a:miter lim="400000"/>
            </a:ln>
            <a:effectLst>
              <a:outerShdw blurRad="63500" rotWithShape="0">
                <a:srgbClr val="1C1C1C">
                  <a:alpha val="74996"/>
                </a:srgbClr>
              </a:outerShdw>
            </a:effectLst>
            <a:extLst>
              <a:ext uri="{C572A759-6A51-4108-AA02-DFA0A04FC94B}">
                <ma14:wrappingTextBoxFlag xmlns:ma14="http://schemas.microsoft.com/office/mac/drawingml/2011/main" xmlns="" val="1"/>
              </a:ext>
            </a:extLst>
          </p:spPr>
          <p:txBody>
            <a:bodyPr wrap="square" lIns="46037" tIns="46037" rIns="46037" bIns="46037" numCol="1" anchor="t">
              <a:spAutoFit/>
            </a:bodyPr>
            <a:lstStyle>
              <a:lvl1pPr algn="l" defTabSz="762000">
                <a:defRPr sz="2800" b="1">
                  <a:solidFill>
                    <a:srgbClr val="000066"/>
                  </a:solidFill>
                </a:defRPr>
              </a:lvl1pPr>
            </a:lstStyle>
            <a:p>
              <a:pPr lvl="0">
                <a:defRPr sz="1800" b="0">
                  <a:solidFill>
                    <a:srgbClr val="000000"/>
                  </a:solidFill>
                </a:defRPr>
              </a:pPr>
              <a:r>
                <a:rPr sz="2800" b="1">
                  <a:solidFill>
                    <a:srgbClr val="000066"/>
                  </a:solidFill>
                </a:rPr>
                <a:t>BEP</a:t>
              </a:r>
            </a:p>
          </p:txBody>
        </p:sp>
      </p:grpSp>
      <p:sp>
        <p:nvSpPr>
          <p:cNvPr id="923" name="Shape 923"/>
          <p:cNvSpPr/>
          <p:nvPr/>
        </p:nvSpPr>
        <p:spPr>
          <a:xfrm rot="19427750">
            <a:off x="2110185" y="4237699"/>
            <a:ext cx="1076311" cy="4978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defTabSz="457200">
              <a:defRPr sz="2800" b="1">
                <a:solidFill>
                  <a:srgbClr val="000066"/>
                </a:solidFill>
              </a:defRPr>
            </a:lvl1pPr>
          </a:lstStyle>
          <a:p>
            <a:pPr lvl="0">
              <a:defRPr sz="1800" b="0">
                <a:solidFill>
                  <a:srgbClr val="000000"/>
                </a:solidFill>
              </a:defRPr>
            </a:pPr>
            <a:r>
              <a:rPr sz="2800" b="1">
                <a:solidFill>
                  <a:srgbClr val="000066"/>
                </a:solidFill>
              </a:rPr>
              <a:t>perdita</a:t>
            </a:r>
          </a:p>
        </p:txBody>
      </p:sp>
      <p:sp>
        <p:nvSpPr>
          <p:cNvPr id="924" name="Shape 924"/>
          <p:cNvSpPr/>
          <p:nvPr/>
        </p:nvSpPr>
        <p:spPr>
          <a:xfrm rot="19895859">
            <a:off x="5142361" y="2800798"/>
            <a:ext cx="703695" cy="4978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defTabSz="457200">
              <a:defRPr sz="2800" b="1">
                <a:solidFill>
                  <a:srgbClr val="000066"/>
                </a:solidFill>
              </a:defRPr>
            </a:lvl1pPr>
          </a:lstStyle>
          <a:p>
            <a:pPr lvl="0">
              <a:defRPr sz="1800" b="0">
                <a:solidFill>
                  <a:srgbClr val="000000"/>
                </a:solidFill>
              </a:defRPr>
            </a:pPr>
            <a:r>
              <a:rPr sz="2800" b="1">
                <a:solidFill>
                  <a:srgbClr val="000066"/>
                </a:solidFill>
              </a:rPr>
              <a:t>utile</a:t>
            </a:r>
          </a:p>
        </p:txBody>
      </p:sp>
      <p:sp>
        <p:nvSpPr>
          <p:cNvPr id="926" name="Shape 926"/>
          <p:cNvSpPr/>
          <p:nvPr/>
        </p:nvSpPr>
        <p:spPr>
          <a:xfrm>
            <a:off x="6788907" y="3045115"/>
            <a:ext cx="927681" cy="3581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defTabSz="457200">
              <a:defRPr sz="1800">
                <a:solidFill>
                  <a:srgbClr val="000066"/>
                </a:solidFill>
              </a:defRPr>
            </a:lvl1pPr>
          </a:lstStyle>
          <a:p>
            <a:pPr lvl="0">
              <a:defRPr>
                <a:solidFill>
                  <a:srgbClr val="000000"/>
                </a:solidFill>
              </a:defRPr>
            </a:pPr>
            <a:r>
              <a:rPr>
                <a:solidFill>
                  <a:srgbClr val="000066"/>
                </a:solidFill>
              </a:rPr>
              <a:t>y = ax + b</a:t>
            </a:r>
          </a:p>
        </p:txBody>
      </p:sp>
      <p:sp>
        <p:nvSpPr>
          <p:cNvPr id="927" name="Shape 927"/>
          <p:cNvSpPr/>
          <p:nvPr/>
        </p:nvSpPr>
        <p:spPr>
          <a:xfrm>
            <a:off x="6861932" y="2196543"/>
            <a:ext cx="609672" cy="3581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defTabSz="457200">
              <a:defRPr sz="1800">
                <a:solidFill>
                  <a:srgbClr val="000066"/>
                </a:solidFill>
              </a:defRPr>
            </a:lvl1pPr>
          </a:lstStyle>
          <a:p>
            <a:pPr lvl="0">
              <a:defRPr>
                <a:solidFill>
                  <a:srgbClr val="000000"/>
                </a:solidFill>
              </a:defRPr>
            </a:pPr>
            <a:r>
              <a:rPr>
                <a:solidFill>
                  <a:srgbClr val="000066"/>
                </a:solidFill>
              </a:rPr>
              <a:t>y = px</a:t>
            </a:r>
          </a:p>
        </p:txBody>
      </p:sp>
      <p:sp>
        <p:nvSpPr>
          <p:cNvPr id="928" name="Shape 928"/>
          <p:cNvSpPr/>
          <p:nvPr/>
        </p:nvSpPr>
        <p:spPr>
          <a:xfrm>
            <a:off x="7108564" y="4399835"/>
            <a:ext cx="515911" cy="35814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defTabSz="457200">
              <a:defRPr sz="1800">
                <a:solidFill>
                  <a:srgbClr val="000066"/>
                </a:solidFill>
              </a:defRPr>
            </a:lvl1pPr>
          </a:lstStyle>
          <a:p>
            <a:pPr lvl="0">
              <a:defRPr>
                <a:solidFill>
                  <a:srgbClr val="000000"/>
                </a:solidFill>
              </a:defRPr>
            </a:pPr>
            <a:r>
              <a:rPr dirty="0">
                <a:solidFill>
                  <a:srgbClr val="000066"/>
                </a:solidFill>
              </a:rPr>
              <a:t>y = b</a:t>
            </a:r>
          </a:p>
        </p:txBody>
      </p:sp>
      <p:sp>
        <p:nvSpPr>
          <p:cNvPr id="2" name="Titolo 1"/>
          <p:cNvSpPr>
            <a:spLocks noGrp="1"/>
          </p:cNvSpPr>
          <p:nvPr>
            <p:ph type="title"/>
          </p:nvPr>
        </p:nvSpPr>
        <p:spPr/>
        <p:txBody>
          <a:bodyPr/>
          <a:lstStyle/>
          <a:p>
            <a:r>
              <a:rPr lang="it-IT" dirty="0" smtClean="0"/>
              <a:t>Il BEP</a:t>
            </a: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
        <p:nvSpPr>
          <p:cNvPr id="24" name="Shape 917"/>
          <p:cNvSpPr/>
          <p:nvPr/>
        </p:nvSpPr>
        <p:spPr>
          <a:xfrm flipV="1">
            <a:off x="2104642" y="3974753"/>
            <a:ext cx="4724400" cy="1295402"/>
          </a:xfrm>
          <a:prstGeom prst="line">
            <a:avLst/>
          </a:prstGeom>
          <a:ln w="38100" cmpd="sng">
            <a:solidFill>
              <a:schemeClr val="accent6">
                <a:lumMod val="60000"/>
                <a:lumOff val="40000"/>
              </a:schemeClr>
            </a:solidFill>
            <a:miter/>
          </a:ln>
        </p:spPr>
        <p:txBody>
          <a:bodyPr lIns="0" tIns="0" rIns="0" bIns="0"/>
          <a:lstStyle/>
          <a:p>
            <a:pPr lvl="0" algn="l" defTabSz="457200">
              <a:defRPr sz="1200">
                <a:latin typeface="+mn-lt"/>
                <a:ea typeface="+mn-ea"/>
                <a:cs typeface="+mn-cs"/>
                <a:sym typeface="Helvetica"/>
              </a:defRPr>
            </a:pPr>
            <a:endParaRPr/>
          </a:p>
        </p:txBody>
      </p:sp>
      <p:sp>
        <p:nvSpPr>
          <p:cNvPr id="25" name="Shape 914"/>
          <p:cNvSpPr/>
          <p:nvPr/>
        </p:nvSpPr>
        <p:spPr>
          <a:xfrm>
            <a:off x="6743807" y="3453401"/>
            <a:ext cx="1270931" cy="553998"/>
          </a:xfrm>
          <a:prstGeom prst="rect">
            <a:avLst/>
          </a:prstGeom>
          <a:noFill/>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defTabSz="457200">
              <a:defRPr sz="1800" b="1">
                <a:solidFill>
                  <a:srgbClr val="FFFFFF"/>
                </a:solidFill>
              </a:defRPr>
            </a:lvl1pPr>
          </a:lstStyle>
          <a:p>
            <a:pPr lvl="0" algn="ctr">
              <a:defRPr b="0">
                <a:solidFill>
                  <a:srgbClr val="000000"/>
                </a:solidFill>
              </a:defRPr>
            </a:pPr>
            <a:r>
              <a:rPr lang="it-IT" dirty="0">
                <a:solidFill>
                  <a:srgbClr val="000090"/>
                </a:solidFill>
              </a:rPr>
              <a:t>c</a:t>
            </a:r>
            <a:r>
              <a:rPr lang="it-IT" b="1" dirty="0" smtClean="0">
                <a:solidFill>
                  <a:srgbClr val="000090"/>
                </a:solidFill>
              </a:rPr>
              <a:t>osti variabili</a:t>
            </a:r>
          </a:p>
          <a:p>
            <a:pPr lvl="0" algn="ctr">
              <a:defRPr b="0">
                <a:solidFill>
                  <a:srgbClr val="000000"/>
                </a:solidFill>
              </a:defRPr>
            </a:pPr>
            <a:r>
              <a:rPr lang="it-IT" b="0" dirty="0">
                <a:solidFill>
                  <a:srgbClr val="000090"/>
                </a:solidFill>
              </a:rPr>
              <a:t>y</a:t>
            </a:r>
            <a:r>
              <a:rPr lang="it-IT" b="0" dirty="0" smtClean="0">
                <a:solidFill>
                  <a:srgbClr val="000090"/>
                </a:solidFill>
              </a:rPr>
              <a:t> = </a:t>
            </a:r>
            <a:r>
              <a:rPr lang="it-IT" b="0" dirty="0" err="1" smtClean="0">
                <a:solidFill>
                  <a:srgbClr val="000090"/>
                </a:solidFill>
              </a:rPr>
              <a:t>ax</a:t>
            </a:r>
            <a:endParaRPr b="1" dirty="0">
              <a:solidFill>
                <a:srgbClr val="000090"/>
              </a:solidFill>
            </a:endParaRPr>
          </a:p>
        </p:txBody>
      </p:sp>
    </p:spTree>
    <p:extLst>
      <p:ext uri="{BB962C8B-B14F-4D97-AF65-F5344CB8AC3E}">
        <p14:creationId xmlns:p14="http://schemas.microsoft.com/office/powerpoint/2010/main" val="898068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iterate>
                                    <p:tmAbs val="0"/>
                                  </p:iterate>
                                  <p:childTnLst>
                                    <p:set>
                                      <p:cBhvr>
                                        <p:cTn id="6" fill="hold"/>
                                        <p:tgtEl>
                                          <p:spTgt spid="913"/>
                                        </p:tgtEl>
                                        <p:attrNameLst>
                                          <p:attrName>style.visibility</p:attrName>
                                        </p:attrNameLst>
                                      </p:cBhvr>
                                      <p:to>
                                        <p:strVal val="visible"/>
                                      </p:to>
                                    </p:set>
                                    <p:animEffect transition="in" filter="strips(upRight)">
                                      <p:cBhvr>
                                        <p:cTn id="7" dur="500"/>
                                        <p:tgtEl>
                                          <p:spTgt spid="913"/>
                                        </p:tgtEl>
                                      </p:cBhvr>
                                    </p:animEffect>
                                  </p:childTnLst>
                                </p:cTn>
                              </p:par>
                            </p:childTnLst>
                          </p:cTn>
                        </p:par>
                        <p:par>
                          <p:cTn id="8" fill="hold">
                            <p:stCondLst>
                              <p:cond delay="500"/>
                            </p:stCondLst>
                            <p:childTnLst>
                              <p:par>
                                <p:cTn id="9" presetID="2" presetClass="entr" presetSubtype="2" fill="hold" grpId="0" nodeType="afterEffect">
                                  <p:stCondLst>
                                    <p:cond delay="0"/>
                                  </p:stCondLst>
                                  <p:iterate>
                                    <p:tmAbs val="0"/>
                                  </p:iterate>
                                  <p:childTnLst>
                                    <p:set>
                                      <p:cBhvr>
                                        <p:cTn id="10" fill="hold"/>
                                        <p:tgtEl>
                                          <p:spTgt spid="914"/>
                                        </p:tgtEl>
                                        <p:attrNameLst>
                                          <p:attrName>style.visibility</p:attrName>
                                        </p:attrNameLst>
                                      </p:cBhvr>
                                      <p:to>
                                        <p:strVal val="visible"/>
                                      </p:to>
                                    </p:set>
                                    <p:anim calcmode="lin" valueType="num">
                                      <p:cBhvr>
                                        <p:cTn id="11" dur="500" fill="hold"/>
                                        <p:tgtEl>
                                          <p:spTgt spid="914"/>
                                        </p:tgtEl>
                                        <p:attrNameLst>
                                          <p:attrName>ppt_x</p:attrName>
                                        </p:attrNameLst>
                                      </p:cBhvr>
                                      <p:tavLst>
                                        <p:tav tm="0">
                                          <p:val>
                                            <p:strVal val="1+#ppt_w/2"/>
                                          </p:val>
                                        </p:tav>
                                        <p:tav tm="100000">
                                          <p:val>
                                            <p:strVal val="#ppt_x"/>
                                          </p:val>
                                        </p:tav>
                                      </p:tavLst>
                                    </p:anim>
                                    <p:anim calcmode="lin" valueType="num">
                                      <p:cBhvr>
                                        <p:cTn id="12" dur="500" fill="hold"/>
                                        <p:tgtEl>
                                          <p:spTgt spid="9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iterate>
                                    <p:tmAbs val="0"/>
                                  </p:iterate>
                                  <p:childTnLst>
                                    <p:set>
                                      <p:cBhvr>
                                        <p:cTn id="15" fill="hold"/>
                                        <p:tgtEl>
                                          <p:spTgt spid="927"/>
                                        </p:tgtEl>
                                        <p:attrNameLst>
                                          <p:attrName>style.visibility</p:attrName>
                                        </p:attrNameLst>
                                      </p:cBhvr>
                                      <p:to>
                                        <p:strVal val="visible"/>
                                      </p:to>
                                    </p:set>
                                    <p:anim calcmode="lin" valueType="num">
                                      <p:cBhvr>
                                        <p:cTn id="16" dur="500" fill="hold"/>
                                        <p:tgtEl>
                                          <p:spTgt spid="927"/>
                                        </p:tgtEl>
                                        <p:attrNameLst>
                                          <p:attrName>ppt_w</p:attrName>
                                        </p:attrNameLst>
                                      </p:cBhvr>
                                      <p:tavLst>
                                        <p:tav tm="0">
                                          <p:val>
                                            <p:fltVal val="0"/>
                                          </p:val>
                                        </p:tav>
                                        <p:tav tm="100000">
                                          <p:val>
                                            <p:strVal val="#ppt_w"/>
                                          </p:val>
                                        </p:tav>
                                      </p:tavLst>
                                    </p:anim>
                                    <p:anim calcmode="lin" valueType="num">
                                      <p:cBhvr>
                                        <p:cTn id="17" dur="500" fill="hold"/>
                                        <p:tgtEl>
                                          <p:spTgt spid="927"/>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iterate>
                                    <p:tmAbs val="0"/>
                                  </p:iterate>
                                  <p:childTnLst>
                                    <p:set>
                                      <p:cBhvr>
                                        <p:cTn id="21" fill="hold"/>
                                        <p:tgtEl>
                                          <p:spTgt spid="915"/>
                                        </p:tgtEl>
                                        <p:attrNameLst>
                                          <p:attrName>style.visibility</p:attrName>
                                        </p:attrNameLst>
                                      </p:cBhvr>
                                      <p:to>
                                        <p:strVal val="visible"/>
                                      </p:to>
                                    </p:set>
                                    <p:animEffect transition="in" filter="strips(upRight)">
                                      <p:cBhvr>
                                        <p:cTn id="22" dur="500"/>
                                        <p:tgtEl>
                                          <p:spTgt spid="915"/>
                                        </p:tgtEl>
                                      </p:cBhvr>
                                    </p:animEffect>
                                  </p:childTnLst>
                                </p:cTn>
                              </p:par>
                            </p:childTnLst>
                          </p:cTn>
                        </p:par>
                        <p:par>
                          <p:cTn id="23" fill="hold">
                            <p:stCondLst>
                              <p:cond delay="500"/>
                            </p:stCondLst>
                            <p:childTnLst>
                              <p:par>
                                <p:cTn id="24" presetID="2" presetClass="entr" presetSubtype="2" fill="hold" grpId="0" nodeType="afterEffect">
                                  <p:stCondLst>
                                    <p:cond delay="0"/>
                                  </p:stCondLst>
                                  <p:iterate>
                                    <p:tmAbs val="0"/>
                                  </p:iterate>
                                  <p:childTnLst>
                                    <p:set>
                                      <p:cBhvr>
                                        <p:cTn id="25" fill="hold"/>
                                        <p:tgtEl>
                                          <p:spTgt spid="916"/>
                                        </p:tgtEl>
                                        <p:attrNameLst>
                                          <p:attrName>style.visibility</p:attrName>
                                        </p:attrNameLst>
                                      </p:cBhvr>
                                      <p:to>
                                        <p:strVal val="visible"/>
                                      </p:to>
                                    </p:set>
                                    <p:anim calcmode="lin" valueType="num">
                                      <p:cBhvr>
                                        <p:cTn id="26" dur="500" fill="hold"/>
                                        <p:tgtEl>
                                          <p:spTgt spid="916"/>
                                        </p:tgtEl>
                                        <p:attrNameLst>
                                          <p:attrName>ppt_x</p:attrName>
                                        </p:attrNameLst>
                                      </p:cBhvr>
                                      <p:tavLst>
                                        <p:tav tm="0">
                                          <p:val>
                                            <p:strVal val="1+#ppt_w/2"/>
                                          </p:val>
                                        </p:tav>
                                        <p:tav tm="100000">
                                          <p:val>
                                            <p:strVal val="#ppt_x"/>
                                          </p:val>
                                        </p:tav>
                                      </p:tavLst>
                                    </p:anim>
                                    <p:anim calcmode="lin" valueType="num">
                                      <p:cBhvr>
                                        <p:cTn id="27" dur="500" fill="hold"/>
                                        <p:tgtEl>
                                          <p:spTgt spid="916"/>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23" presetClass="entr" presetSubtype="32" fill="hold" grpId="0" nodeType="afterEffect">
                                  <p:stCondLst>
                                    <p:cond delay="0"/>
                                  </p:stCondLst>
                                  <p:iterate>
                                    <p:tmAbs val="0"/>
                                  </p:iterate>
                                  <p:childTnLst>
                                    <p:set>
                                      <p:cBhvr>
                                        <p:cTn id="30" fill="hold"/>
                                        <p:tgtEl>
                                          <p:spTgt spid="928"/>
                                        </p:tgtEl>
                                        <p:attrNameLst>
                                          <p:attrName>style.visibility</p:attrName>
                                        </p:attrNameLst>
                                      </p:cBhvr>
                                      <p:to>
                                        <p:strVal val="visible"/>
                                      </p:to>
                                    </p:set>
                                    <p:anim calcmode="lin" valueType="num">
                                      <p:cBhvr>
                                        <p:cTn id="31" dur="500" fill="hold"/>
                                        <p:tgtEl>
                                          <p:spTgt spid="928"/>
                                        </p:tgtEl>
                                        <p:attrNameLst>
                                          <p:attrName>ppt_w</p:attrName>
                                        </p:attrNameLst>
                                      </p:cBhvr>
                                      <p:tavLst>
                                        <p:tav tm="0">
                                          <p:val>
                                            <p:fltVal val="0"/>
                                          </p:val>
                                        </p:tav>
                                        <p:tav tm="100000">
                                          <p:val>
                                            <p:strVal val="#ppt_w"/>
                                          </p:val>
                                        </p:tav>
                                      </p:tavLst>
                                    </p:anim>
                                    <p:anim calcmode="lin" valueType="num">
                                      <p:cBhvr>
                                        <p:cTn id="32" dur="500" fill="hold"/>
                                        <p:tgtEl>
                                          <p:spTgt spid="928"/>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grpId="0" nodeType="clickEffect">
                                  <p:stCondLst>
                                    <p:cond delay="0"/>
                                  </p:stCondLst>
                                  <p:iterate>
                                    <p:tmAbs val="0"/>
                                  </p:iterate>
                                  <p:childTnLst>
                                    <p:set>
                                      <p:cBhvr>
                                        <p:cTn id="36" fill="hold"/>
                                        <p:tgtEl>
                                          <p:spTgt spid="24"/>
                                        </p:tgtEl>
                                        <p:attrNameLst>
                                          <p:attrName>style.visibility</p:attrName>
                                        </p:attrNameLst>
                                      </p:cBhvr>
                                      <p:to>
                                        <p:strVal val="visible"/>
                                      </p:to>
                                    </p:set>
                                    <p:animEffect transition="in" filter="strips(upRight)">
                                      <p:cBhvr>
                                        <p:cTn id="37" dur="500"/>
                                        <p:tgtEl>
                                          <p:spTgt spid="24"/>
                                        </p:tgtEl>
                                      </p:cBhvr>
                                    </p:animEffect>
                                  </p:childTnLst>
                                </p:cTn>
                              </p:par>
                            </p:childTnLst>
                          </p:cTn>
                        </p:par>
                        <p:par>
                          <p:cTn id="38" fill="hold">
                            <p:stCondLst>
                              <p:cond delay="500"/>
                            </p:stCondLst>
                            <p:childTnLst>
                              <p:par>
                                <p:cTn id="39" presetID="2" presetClass="entr" presetSubtype="2" fill="hold" grpId="0" nodeType="afterEffect">
                                  <p:stCondLst>
                                    <p:cond delay="0"/>
                                  </p:stCondLst>
                                  <p:iterate>
                                    <p:tmAbs val="0"/>
                                  </p:iterate>
                                  <p:childTnLst>
                                    <p:set>
                                      <p:cBhvr>
                                        <p:cTn id="40" fill="hold"/>
                                        <p:tgtEl>
                                          <p:spTgt spid="25"/>
                                        </p:tgtEl>
                                        <p:attrNameLst>
                                          <p:attrName>style.visibility</p:attrName>
                                        </p:attrNameLst>
                                      </p:cBhvr>
                                      <p:to>
                                        <p:strVal val="visible"/>
                                      </p:to>
                                    </p:set>
                                    <p:anim calcmode="lin" valueType="num">
                                      <p:cBhvr>
                                        <p:cTn id="41" dur="500" fill="hold"/>
                                        <p:tgtEl>
                                          <p:spTgt spid="25"/>
                                        </p:tgtEl>
                                        <p:attrNameLst>
                                          <p:attrName>ppt_x</p:attrName>
                                        </p:attrNameLst>
                                      </p:cBhvr>
                                      <p:tavLst>
                                        <p:tav tm="0">
                                          <p:val>
                                            <p:strVal val="1+#ppt_w/2"/>
                                          </p:val>
                                        </p:tav>
                                        <p:tav tm="100000">
                                          <p:val>
                                            <p:strVal val="#ppt_x"/>
                                          </p:val>
                                        </p:tav>
                                      </p:tavLst>
                                    </p:anim>
                                    <p:anim calcmode="lin" valueType="num">
                                      <p:cBhvr>
                                        <p:cTn id="4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8" presetClass="entr" presetSubtype="3" fill="hold" grpId="0" nodeType="clickEffect">
                                  <p:stCondLst>
                                    <p:cond delay="0"/>
                                  </p:stCondLst>
                                  <p:iterate>
                                    <p:tmAbs val="0"/>
                                  </p:iterate>
                                  <p:childTnLst>
                                    <p:set>
                                      <p:cBhvr>
                                        <p:cTn id="46" fill="hold"/>
                                        <p:tgtEl>
                                          <p:spTgt spid="917"/>
                                        </p:tgtEl>
                                        <p:attrNameLst>
                                          <p:attrName>style.visibility</p:attrName>
                                        </p:attrNameLst>
                                      </p:cBhvr>
                                      <p:to>
                                        <p:strVal val="visible"/>
                                      </p:to>
                                    </p:set>
                                    <p:animEffect transition="in" filter="strips(upRight)">
                                      <p:cBhvr>
                                        <p:cTn id="47" dur="500"/>
                                        <p:tgtEl>
                                          <p:spTgt spid="917"/>
                                        </p:tgtEl>
                                      </p:cBhvr>
                                    </p:animEffect>
                                  </p:childTnLst>
                                </p:cTn>
                              </p:par>
                            </p:childTnLst>
                          </p:cTn>
                        </p:par>
                        <p:par>
                          <p:cTn id="48" fill="hold">
                            <p:stCondLst>
                              <p:cond delay="500"/>
                            </p:stCondLst>
                            <p:childTnLst>
                              <p:par>
                                <p:cTn id="49" presetID="2" presetClass="entr" presetSubtype="2" fill="hold" grpId="0" nodeType="afterEffect">
                                  <p:stCondLst>
                                    <p:cond delay="0"/>
                                  </p:stCondLst>
                                  <p:iterate>
                                    <p:tmAbs val="0"/>
                                  </p:iterate>
                                  <p:childTnLst>
                                    <p:set>
                                      <p:cBhvr>
                                        <p:cTn id="50" fill="hold"/>
                                        <p:tgtEl>
                                          <p:spTgt spid="918"/>
                                        </p:tgtEl>
                                        <p:attrNameLst>
                                          <p:attrName>style.visibility</p:attrName>
                                        </p:attrNameLst>
                                      </p:cBhvr>
                                      <p:to>
                                        <p:strVal val="visible"/>
                                      </p:to>
                                    </p:set>
                                    <p:anim calcmode="lin" valueType="num">
                                      <p:cBhvr>
                                        <p:cTn id="51" dur="500" fill="hold"/>
                                        <p:tgtEl>
                                          <p:spTgt spid="918"/>
                                        </p:tgtEl>
                                        <p:attrNameLst>
                                          <p:attrName>ppt_x</p:attrName>
                                        </p:attrNameLst>
                                      </p:cBhvr>
                                      <p:tavLst>
                                        <p:tav tm="0">
                                          <p:val>
                                            <p:strVal val="1+#ppt_w/2"/>
                                          </p:val>
                                        </p:tav>
                                        <p:tav tm="100000">
                                          <p:val>
                                            <p:strVal val="#ppt_x"/>
                                          </p:val>
                                        </p:tav>
                                      </p:tavLst>
                                    </p:anim>
                                    <p:anim calcmode="lin" valueType="num">
                                      <p:cBhvr>
                                        <p:cTn id="52" dur="500" fill="hold"/>
                                        <p:tgtEl>
                                          <p:spTgt spid="918"/>
                                        </p:tgtEl>
                                        <p:attrNameLst>
                                          <p:attrName>ppt_y</p:attrName>
                                        </p:attrNameLst>
                                      </p:cBhvr>
                                      <p:tavLst>
                                        <p:tav tm="0">
                                          <p:val>
                                            <p:strVal val="#ppt_y"/>
                                          </p:val>
                                        </p:tav>
                                        <p:tav tm="100000">
                                          <p:val>
                                            <p:strVal val="#ppt_y"/>
                                          </p:val>
                                        </p:tav>
                                      </p:tavLst>
                                    </p:anim>
                                  </p:childTnLst>
                                </p:cTn>
                              </p:par>
                            </p:childTnLst>
                          </p:cTn>
                        </p:par>
                        <p:par>
                          <p:cTn id="53" fill="hold">
                            <p:stCondLst>
                              <p:cond delay="1000"/>
                            </p:stCondLst>
                            <p:childTnLst>
                              <p:par>
                                <p:cTn id="54" presetID="23" presetClass="entr" presetSubtype="32" fill="hold" grpId="0" nodeType="afterEffect">
                                  <p:stCondLst>
                                    <p:cond delay="0"/>
                                  </p:stCondLst>
                                  <p:iterate>
                                    <p:tmAbs val="0"/>
                                  </p:iterate>
                                  <p:childTnLst>
                                    <p:set>
                                      <p:cBhvr>
                                        <p:cTn id="55" fill="hold"/>
                                        <p:tgtEl>
                                          <p:spTgt spid="926"/>
                                        </p:tgtEl>
                                        <p:attrNameLst>
                                          <p:attrName>style.visibility</p:attrName>
                                        </p:attrNameLst>
                                      </p:cBhvr>
                                      <p:to>
                                        <p:strVal val="visible"/>
                                      </p:to>
                                    </p:set>
                                    <p:anim calcmode="lin" valueType="num">
                                      <p:cBhvr>
                                        <p:cTn id="56" dur="500" fill="hold"/>
                                        <p:tgtEl>
                                          <p:spTgt spid="926"/>
                                        </p:tgtEl>
                                        <p:attrNameLst>
                                          <p:attrName>ppt_w</p:attrName>
                                        </p:attrNameLst>
                                      </p:cBhvr>
                                      <p:tavLst>
                                        <p:tav tm="0">
                                          <p:val>
                                            <p:fltVal val="0"/>
                                          </p:val>
                                        </p:tav>
                                        <p:tav tm="100000">
                                          <p:val>
                                            <p:strVal val="#ppt_w"/>
                                          </p:val>
                                        </p:tav>
                                      </p:tavLst>
                                    </p:anim>
                                    <p:anim calcmode="lin" valueType="num">
                                      <p:cBhvr>
                                        <p:cTn id="57" dur="500" fill="hold"/>
                                        <p:tgtEl>
                                          <p:spTgt spid="926"/>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7" presetClass="entr" presetSubtype="1" fill="hold" grpId="0" nodeType="clickEffect">
                                  <p:stCondLst>
                                    <p:cond delay="0"/>
                                  </p:stCondLst>
                                  <p:iterate>
                                    <p:tmAbs val="0"/>
                                  </p:iterate>
                                  <p:childTnLst>
                                    <p:set>
                                      <p:cBhvr>
                                        <p:cTn id="61" fill="hold"/>
                                        <p:tgtEl>
                                          <p:spTgt spid="919"/>
                                        </p:tgtEl>
                                        <p:attrNameLst>
                                          <p:attrName>style.visibility</p:attrName>
                                        </p:attrNameLst>
                                      </p:cBhvr>
                                      <p:to>
                                        <p:strVal val="visible"/>
                                      </p:to>
                                    </p:set>
                                    <p:anim calcmode="lin" valueType="num">
                                      <p:cBhvr>
                                        <p:cTn id="62" dur="500" fill="hold"/>
                                        <p:tgtEl>
                                          <p:spTgt spid="919"/>
                                        </p:tgtEl>
                                        <p:attrNameLst>
                                          <p:attrName>ppt_x</p:attrName>
                                        </p:attrNameLst>
                                      </p:cBhvr>
                                      <p:tavLst>
                                        <p:tav tm="0">
                                          <p:val>
                                            <p:strVal val="#ppt_x"/>
                                          </p:val>
                                        </p:tav>
                                        <p:tav tm="100000">
                                          <p:val>
                                            <p:strVal val="#ppt_x"/>
                                          </p:val>
                                        </p:tav>
                                      </p:tavLst>
                                    </p:anim>
                                    <p:anim calcmode="lin" valueType="num">
                                      <p:cBhvr>
                                        <p:cTn id="63" dur="500" fill="hold"/>
                                        <p:tgtEl>
                                          <p:spTgt spid="919"/>
                                        </p:tgtEl>
                                        <p:attrNameLst>
                                          <p:attrName>ppt_y</p:attrName>
                                        </p:attrNameLst>
                                      </p:cBhvr>
                                      <p:tavLst>
                                        <p:tav tm="0">
                                          <p:val>
                                            <p:strVal val="#ppt_y-#ppt_h/2"/>
                                          </p:val>
                                        </p:tav>
                                        <p:tav tm="100000">
                                          <p:val>
                                            <p:strVal val="#ppt_y"/>
                                          </p:val>
                                        </p:tav>
                                      </p:tavLst>
                                    </p:anim>
                                    <p:anim calcmode="lin" valueType="num">
                                      <p:cBhvr>
                                        <p:cTn id="64" dur="500" fill="hold"/>
                                        <p:tgtEl>
                                          <p:spTgt spid="919"/>
                                        </p:tgtEl>
                                        <p:attrNameLst>
                                          <p:attrName>ppt_w</p:attrName>
                                        </p:attrNameLst>
                                      </p:cBhvr>
                                      <p:tavLst>
                                        <p:tav tm="0">
                                          <p:val>
                                            <p:strVal val="#ppt_w"/>
                                          </p:val>
                                        </p:tav>
                                        <p:tav tm="100000">
                                          <p:val>
                                            <p:strVal val="#ppt_w"/>
                                          </p:val>
                                        </p:tav>
                                      </p:tavLst>
                                    </p:anim>
                                    <p:anim calcmode="lin" valueType="num">
                                      <p:cBhvr>
                                        <p:cTn id="65" dur="500" fill="hold"/>
                                        <p:tgtEl>
                                          <p:spTgt spid="919"/>
                                        </p:tgtEl>
                                        <p:attrNameLst>
                                          <p:attrName>ppt_h</p:attrName>
                                        </p:attrNameLst>
                                      </p:cBhvr>
                                      <p:tavLst>
                                        <p:tav tm="0">
                                          <p:val>
                                            <p:fltVal val="0"/>
                                          </p:val>
                                        </p:tav>
                                        <p:tav tm="100000">
                                          <p:val>
                                            <p:strVal val="#ppt_h"/>
                                          </p:val>
                                        </p:tav>
                                      </p:tavLst>
                                    </p:anim>
                                  </p:childTnLst>
                                </p:cTn>
                              </p:par>
                            </p:childTnLst>
                          </p:cTn>
                        </p:par>
                        <p:par>
                          <p:cTn id="66" fill="hold">
                            <p:stCondLst>
                              <p:cond delay="500"/>
                            </p:stCondLst>
                            <p:childTnLst>
                              <p:par>
                                <p:cTn id="67" presetID="2" presetClass="entr" presetSubtype="4" fill="hold" grpId="0" nodeType="afterEffect">
                                  <p:stCondLst>
                                    <p:cond delay="0"/>
                                  </p:stCondLst>
                                  <p:iterate>
                                    <p:tmAbs val="0"/>
                                  </p:iterate>
                                  <p:childTnLst>
                                    <p:set>
                                      <p:cBhvr>
                                        <p:cTn id="68" fill="hold"/>
                                        <p:tgtEl>
                                          <p:spTgt spid="922"/>
                                        </p:tgtEl>
                                        <p:attrNameLst>
                                          <p:attrName>style.visibility</p:attrName>
                                        </p:attrNameLst>
                                      </p:cBhvr>
                                      <p:to>
                                        <p:strVal val="visible"/>
                                      </p:to>
                                    </p:set>
                                    <p:anim calcmode="lin" valueType="num">
                                      <p:cBhvr>
                                        <p:cTn id="69" dur="500" fill="hold"/>
                                        <p:tgtEl>
                                          <p:spTgt spid="922"/>
                                        </p:tgtEl>
                                        <p:attrNameLst>
                                          <p:attrName>ppt_x</p:attrName>
                                        </p:attrNameLst>
                                      </p:cBhvr>
                                      <p:tavLst>
                                        <p:tav tm="0">
                                          <p:val>
                                            <p:strVal val="#ppt_x"/>
                                          </p:val>
                                        </p:tav>
                                        <p:tav tm="100000">
                                          <p:val>
                                            <p:strVal val="#ppt_x"/>
                                          </p:val>
                                        </p:tav>
                                      </p:tavLst>
                                    </p:anim>
                                    <p:anim calcmode="lin" valueType="num">
                                      <p:cBhvr>
                                        <p:cTn id="70" dur="500" fill="hold"/>
                                        <p:tgtEl>
                                          <p:spTgt spid="9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iterate>
                                    <p:tmAbs val="0"/>
                                  </p:iterate>
                                  <p:childTnLst>
                                    <p:set>
                                      <p:cBhvr>
                                        <p:cTn id="74" fill="hold"/>
                                        <p:tgtEl>
                                          <p:spTgt spid="923"/>
                                        </p:tgtEl>
                                        <p:attrNameLst>
                                          <p:attrName>style.visibility</p:attrName>
                                        </p:attrNameLst>
                                      </p:cBhvr>
                                      <p:to>
                                        <p:strVal val="visible"/>
                                      </p:to>
                                    </p:set>
                                    <p:animEffect transition="in" filter="fade">
                                      <p:cBhvr>
                                        <p:cTn id="75" dur="500"/>
                                        <p:tgtEl>
                                          <p:spTgt spid="923"/>
                                        </p:tgtEl>
                                      </p:cBhvr>
                                    </p:animEffect>
                                  </p:childTnLst>
                                </p:cTn>
                              </p:par>
                            </p:childTnLst>
                          </p:cTn>
                        </p:par>
                        <p:par>
                          <p:cTn id="76" fill="hold">
                            <p:stCondLst>
                              <p:cond delay="500"/>
                            </p:stCondLst>
                            <p:childTnLst>
                              <p:par>
                                <p:cTn id="77" presetID="10" presetClass="entr" presetSubtype="0" fill="hold" grpId="0" nodeType="afterEffect">
                                  <p:stCondLst>
                                    <p:cond delay="500"/>
                                  </p:stCondLst>
                                  <p:iterate>
                                    <p:tmAbs val="0"/>
                                  </p:iterate>
                                  <p:childTnLst>
                                    <p:set>
                                      <p:cBhvr>
                                        <p:cTn id="78" fill="hold"/>
                                        <p:tgtEl>
                                          <p:spTgt spid="924"/>
                                        </p:tgtEl>
                                        <p:attrNameLst>
                                          <p:attrName>style.visibility</p:attrName>
                                        </p:attrNameLst>
                                      </p:cBhvr>
                                      <p:to>
                                        <p:strVal val="visible"/>
                                      </p:to>
                                    </p:set>
                                    <p:animEffect transition="in" filter="fade">
                                      <p:cBhvr>
                                        <p:cTn id="79" dur="500"/>
                                        <p:tgtEl>
                                          <p:spTgt spid="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3" grpId="0" animBg="1" advAuto="0"/>
      <p:bldP spid="914" grpId="0" animBg="1" advAuto="0"/>
      <p:bldP spid="915" grpId="0" animBg="1" advAuto="0"/>
      <p:bldP spid="916" grpId="0" animBg="1" advAuto="0"/>
      <p:bldP spid="917" grpId="0" animBg="1" advAuto="0"/>
      <p:bldP spid="918" grpId="0" animBg="1" advAuto="0"/>
      <p:bldP spid="919" grpId="0" animBg="1" advAuto="0"/>
      <p:bldP spid="922" grpId="0" animBg="1" advAuto="0"/>
      <p:bldP spid="923" grpId="0" animBg="1" advAuto="0"/>
      <p:bldP spid="924" grpId="0" animBg="1" advAuto="0"/>
      <p:bldP spid="926" grpId="0" animBg="1" advAuto="0"/>
      <p:bldP spid="927" grpId="0" animBg="1" advAuto="0"/>
      <p:bldP spid="928" grpId="0" animBg="1" advAuto="0"/>
      <p:bldP spid="24" grpId="0" animBg="1" advAuto="0"/>
      <p:bldP spid="25"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pic>
        <p:nvPicPr>
          <p:cNvPr id="5" name="Immagine 4"/>
          <p:cNvPicPr>
            <a:picLocks noChangeAspect="1"/>
          </p:cNvPicPr>
          <p:nvPr/>
        </p:nvPicPr>
        <p:blipFill>
          <a:blip r:embed="rId2"/>
          <a:stretch>
            <a:fillRect/>
          </a:stretch>
        </p:blipFill>
        <p:spPr>
          <a:xfrm>
            <a:off x="457200" y="1063870"/>
            <a:ext cx="7620000" cy="5332168"/>
          </a:xfrm>
          <a:prstGeom prst="rect">
            <a:avLst/>
          </a:prstGeom>
        </p:spPr>
      </p:pic>
    </p:spTree>
    <p:extLst>
      <p:ext uri="{BB962C8B-B14F-4D97-AF65-F5344CB8AC3E}">
        <p14:creationId xmlns:p14="http://schemas.microsoft.com/office/powerpoint/2010/main" val="1067282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pic>
        <p:nvPicPr>
          <p:cNvPr id="5" name="Immagine 4"/>
          <p:cNvPicPr>
            <a:picLocks noChangeAspect="1"/>
          </p:cNvPicPr>
          <p:nvPr/>
        </p:nvPicPr>
        <p:blipFill>
          <a:blip r:embed="rId2"/>
          <a:stretch>
            <a:fillRect/>
          </a:stretch>
        </p:blipFill>
        <p:spPr>
          <a:xfrm>
            <a:off x="457200" y="940777"/>
            <a:ext cx="7620000" cy="5591908"/>
          </a:xfrm>
          <a:prstGeom prst="rect">
            <a:avLst/>
          </a:prstGeom>
        </p:spPr>
      </p:pic>
    </p:spTree>
    <p:extLst>
      <p:ext uri="{BB962C8B-B14F-4D97-AF65-F5344CB8AC3E}">
        <p14:creationId xmlns:p14="http://schemas.microsoft.com/office/powerpoint/2010/main" val="4061599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pic>
        <p:nvPicPr>
          <p:cNvPr id="7" name="Immagine 6"/>
          <p:cNvPicPr>
            <a:picLocks noChangeAspect="1"/>
          </p:cNvPicPr>
          <p:nvPr/>
        </p:nvPicPr>
        <p:blipFill>
          <a:blip r:embed="rId2"/>
          <a:stretch>
            <a:fillRect/>
          </a:stretch>
        </p:blipFill>
        <p:spPr>
          <a:xfrm>
            <a:off x="562708" y="685800"/>
            <a:ext cx="7209692" cy="5359400"/>
          </a:xfrm>
          <a:prstGeom prst="rect">
            <a:avLst/>
          </a:prstGeom>
        </p:spPr>
      </p:pic>
    </p:spTree>
    <p:extLst>
      <p:ext uri="{BB962C8B-B14F-4D97-AF65-F5344CB8AC3E}">
        <p14:creationId xmlns:p14="http://schemas.microsoft.com/office/powerpoint/2010/main" val="3575693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 name="Shape 936"/>
          <p:cNvSpPr/>
          <p:nvPr/>
        </p:nvSpPr>
        <p:spPr>
          <a:xfrm>
            <a:off x="3136900" y="2205037"/>
            <a:ext cx="3027112" cy="523860"/>
          </a:xfrm>
          <a:prstGeom prst="rect">
            <a:avLst/>
          </a:prstGeom>
          <a:solidFill>
            <a:srgbClr val="DDDDDD"/>
          </a:solidFill>
          <a:ln>
            <a:solidFill/>
            <a:round/>
          </a:ln>
          <a:extLst>
            <a:ext uri="{C572A759-6A51-4108-AA02-DFA0A04FC94B}">
              <ma14:wrappingTextBoxFlag xmlns:ma14="http://schemas.microsoft.com/office/mac/drawingml/2011/main" xmlns="" val="1"/>
            </a:ext>
          </a:extLst>
        </p:spPr>
        <p:txBody>
          <a:bodyPr wrap="none" lIns="46037" tIns="46037" rIns="46037" bIns="46037">
            <a:spAutoFit/>
          </a:bodyPr>
          <a:lstStyle>
            <a:lvl1pPr algn="l" defTabSz="762000">
              <a:defRPr sz="2800" b="1" i="1">
                <a:solidFill>
                  <a:srgbClr val="000066"/>
                </a:solidFill>
              </a:defRPr>
            </a:lvl1pPr>
          </a:lstStyle>
          <a:p>
            <a:pPr lvl="0" algn="ctr">
              <a:defRPr sz="1800" b="0" i="0">
                <a:solidFill>
                  <a:srgbClr val="000000"/>
                </a:solidFill>
              </a:defRPr>
            </a:pPr>
            <a:r>
              <a:rPr sz="2800" b="1" i="1" dirty="0">
                <a:solidFill>
                  <a:srgbClr val="000066"/>
                </a:solidFill>
              </a:rPr>
              <a:t>  p*Q  =  CF  + </a:t>
            </a:r>
            <a:r>
              <a:rPr sz="2800" b="1" i="1" dirty="0" smtClean="0">
                <a:solidFill>
                  <a:srgbClr val="000066"/>
                </a:solidFill>
              </a:rPr>
              <a:t>(cv</a:t>
            </a:r>
            <a:r>
              <a:rPr sz="2800" b="1" i="1" dirty="0">
                <a:solidFill>
                  <a:srgbClr val="000066"/>
                </a:solidFill>
              </a:rPr>
              <a:t>*Q)  </a:t>
            </a:r>
          </a:p>
        </p:txBody>
      </p:sp>
      <p:sp>
        <p:nvSpPr>
          <p:cNvPr id="937" name="Shape 937"/>
          <p:cNvSpPr/>
          <p:nvPr/>
        </p:nvSpPr>
        <p:spPr>
          <a:xfrm>
            <a:off x="2843212" y="2924175"/>
            <a:ext cx="3816351" cy="523860"/>
          </a:xfrm>
          <a:prstGeom prst="rect">
            <a:avLst/>
          </a:prstGeom>
          <a:solidFill>
            <a:srgbClr val="DDDDDD"/>
          </a:solidFill>
          <a:ln>
            <a:solidFill/>
            <a:round/>
          </a:ln>
          <a:extLst>
            <a:ext uri="{C572A759-6A51-4108-AA02-DFA0A04FC94B}">
              <ma14:wrappingTextBoxFlag xmlns:ma14="http://schemas.microsoft.com/office/mac/drawingml/2011/main" xmlns="" val="1"/>
            </a:ext>
          </a:extLst>
        </p:spPr>
        <p:txBody>
          <a:bodyPr lIns="46037" tIns="46037" rIns="46037" bIns="46037">
            <a:spAutoFit/>
          </a:bodyPr>
          <a:lstStyle>
            <a:lvl1pPr algn="l" defTabSz="762000">
              <a:defRPr sz="2800" b="1" i="1">
                <a:solidFill>
                  <a:srgbClr val="000066"/>
                </a:solidFill>
              </a:defRPr>
            </a:lvl1pPr>
          </a:lstStyle>
          <a:p>
            <a:pPr lvl="0" algn="ctr">
              <a:defRPr sz="1800" b="0" i="0">
                <a:solidFill>
                  <a:srgbClr val="000000"/>
                </a:solidFill>
              </a:defRPr>
            </a:pPr>
            <a:r>
              <a:rPr sz="2800" b="1" i="1" dirty="0">
                <a:solidFill>
                  <a:srgbClr val="000066"/>
                </a:solidFill>
              </a:rPr>
              <a:t>  p*Q - cv*Q=  CF</a:t>
            </a:r>
          </a:p>
        </p:txBody>
      </p:sp>
      <p:sp>
        <p:nvSpPr>
          <p:cNvPr id="939" name="Shape 939"/>
          <p:cNvSpPr/>
          <p:nvPr/>
        </p:nvSpPr>
        <p:spPr>
          <a:xfrm>
            <a:off x="3031494" y="5300106"/>
            <a:ext cx="1179459" cy="708526"/>
          </a:xfrm>
          <a:prstGeom prst="rect">
            <a:avLst/>
          </a:prstGeom>
          <a:noFill/>
          <a:ln>
            <a:noFill/>
            <a:round/>
          </a:ln>
          <a:effectLst/>
          <a:extLst>
            <a:ext uri="{C572A759-6A51-4108-AA02-DFA0A04FC94B}">
              <ma14:wrappingTextBoxFlag xmlns:ma14="http://schemas.microsoft.com/office/mac/drawingml/2011/main" xmlns="" val="1"/>
            </a:ext>
          </a:extLst>
        </p:spPr>
        <p:txBody>
          <a:bodyPr wrap="none" lIns="46037" tIns="46037" rIns="46037" bIns="46037">
            <a:spAutoFit/>
          </a:bodyPr>
          <a:lstStyle/>
          <a:p>
            <a:pPr lvl="0" algn="l" defTabSz="762000">
              <a:defRPr sz="1800"/>
            </a:pPr>
            <a:r>
              <a:rPr sz="3600" dirty="0">
                <a:effectLst/>
              </a:rPr>
              <a:t>BEP</a:t>
            </a:r>
            <a:r>
              <a:rPr sz="4000" dirty="0">
                <a:effectLst/>
              </a:rPr>
              <a:t> =</a:t>
            </a:r>
          </a:p>
        </p:txBody>
      </p:sp>
      <p:sp>
        <p:nvSpPr>
          <p:cNvPr id="940" name="Shape 940"/>
          <p:cNvSpPr/>
          <p:nvPr/>
        </p:nvSpPr>
        <p:spPr>
          <a:xfrm>
            <a:off x="4576132" y="5681106"/>
            <a:ext cx="1868819" cy="0"/>
          </a:xfrm>
          <a:prstGeom prst="line">
            <a:avLst/>
          </a:prstGeom>
          <a:ln w="50800">
            <a:solidFill>
              <a:srgbClr val="FF0000"/>
            </a:solidFill>
            <a:round/>
          </a:ln>
          <a:effectLst/>
        </p:spPr>
        <p:txBody>
          <a:bodyPr lIns="0" tIns="0" rIns="0" bIns="0"/>
          <a:lstStyle/>
          <a:p>
            <a:pPr lvl="0" algn="l" defTabSz="457200">
              <a:defRPr sz="1200">
                <a:latin typeface="+mn-lt"/>
                <a:ea typeface="+mn-ea"/>
                <a:cs typeface="+mn-cs"/>
                <a:sym typeface="Helvetica"/>
              </a:defRPr>
            </a:pPr>
            <a:endParaRPr>
              <a:solidFill>
                <a:srgbClr val="FF0000"/>
              </a:solidFill>
            </a:endParaRPr>
          </a:p>
        </p:txBody>
      </p:sp>
      <p:sp>
        <p:nvSpPr>
          <p:cNvPr id="941" name="Shape 941"/>
          <p:cNvSpPr/>
          <p:nvPr/>
        </p:nvSpPr>
        <p:spPr>
          <a:xfrm>
            <a:off x="694728" y="4319588"/>
            <a:ext cx="1716684" cy="561976"/>
          </a:xfrm>
          <a:prstGeom prst="rect">
            <a:avLst/>
          </a:prstGeom>
          <a:ln w="12700">
            <a:miter lim="400000"/>
          </a:ln>
          <a:extLst>
            <a:ext uri="{C572A759-6A51-4108-AA02-DFA0A04FC94B}">
              <ma14:wrappingTextBoxFlag xmlns:ma14="http://schemas.microsoft.com/office/mac/drawingml/2011/main" xmlns="" val="1"/>
            </a:ext>
          </a:extLst>
        </p:spPr>
        <p:txBody>
          <a:bodyPr wrap="none" lIns="46037" tIns="46037" rIns="46037" bIns="46037">
            <a:spAutoFit/>
          </a:bodyPr>
          <a:lstStyle>
            <a:lvl1pPr algn="l" defTabSz="762000">
              <a:defRPr sz="3200" b="1" i="1">
                <a:solidFill>
                  <a:srgbClr val="000066"/>
                </a:solidFill>
              </a:defRPr>
            </a:lvl1pPr>
          </a:lstStyle>
          <a:p>
            <a:pPr lvl="0">
              <a:defRPr sz="1800" b="0" i="0">
                <a:solidFill>
                  <a:srgbClr val="000000"/>
                </a:solidFill>
              </a:defRPr>
            </a:pPr>
            <a:r>
              <a:rPr sz="3200" b="1" i="1" dirty="0">
                <a:solidFill>
                  <a:srgbClr val="000066"/>
                </a:solidFill>
              </a:rPr>
              <a:t>da cui . . . </a:t>
            </a:r>
          </a:p>
        </p:txBody>
      </p:sp>
      <p:sp>
        <p:nvSpPr>
          <p:cNvPr id="942" name="Shape 942"/>
          <p:cNvSpPr/>
          <p:nvPr/>
        </p:nvSpPr>
        <p:spPr>
          <a:xfrm>
            <a:off x="4849636" y="5723968"/>
            <a:ext cx="1476816" cy="862415"/>
          </a:xfrm>
          <a:prstGeom prst="rect">
            <a:avLst/>
          </a:prstGeom>
          <a:ln w="12700">
            <a:miter lim="400000"/>
          </a:ln>
          <a:extLst>
            <a:ext uri="{C572A759-6A51-4108-AA02-DFA0A04FC94B}">
              <ma14:wrappingTextBoxFlag xmlns:ma14="http://schemas.microsoft.com/office/mac/drawingml/2011/main" xmlns="" val="1"/>
            </a:ext>
          </a:extLst>
        </p:spPr>
        <p:txBody>
          <a:bodyPr wrap="none" lIns="46037" tIns="46037" rIns="46037" bIns="46037">
            <a:spAutoFit/>
          </a:bodyPr>
          <a:lstStyle/>
          <a:p>
            <a:pPr lvl="0" algn="l" defTabSz="762000">
              <a:defRPr sz="1800"/>
            </a:pPr>
            <a:r>
              <a:rPr sz="5000" dirty="0">
                <a:solidFill>
                  <a:srgbClr val="FF0000"/>
                </a:solidFill>
              </a:rPr>
              <a:t>p - cv</a:t>
            </a:r>
          </a:p>
        </p:txBody>
      </p:sp>
      <p:sp>
        <p:nvSpPr>
          <p:cNvPr id="943" name="Shape 943"/>
          <p:cNvSpPr/>
          <p:nvPr/>
        </p:nvSpPr>
        <p:spPr>
          <a:xfrm>
            <a:off x="2411412" y="1484312"/>
            <a:ext cx="4636941" cy="498477"/>
          </a:xfrm>
          <a:prstGeom prst="rect">
            <a:avLst/>
          </a:prstGeom>
          <a:ln w="12700">
            <a:miter lim="400000"/>
          </a:ln>
          <a:extLst>
            <a:ext uri="{C572A759-6A51-4108-AA02-DFA0A04FC94B}">
              <ma14:wrappingTextBoxFlag xmlns:ma14="http://schemas.microsoft.com/office/mac/drawingml/2011/main" xmlns="" val="1"/>
            </a:ext>
          </a:extLst>
        </p:spPr>
        <p:txBody>
          <a:bodyPr wrap="none" lIns="46037" tIns="46037" rIns="46037" bIns="46037">
            <a:spAutoFit/>
          </a:bodyPr>
          <a:lstStyle>
            <a:lvl1pPr algn="l" defTabSz="762000">
              <a:defRPr sz="2800" b="1" i="1">
                <a:solidFill>
                  <a:srgbClr val="000066"/>
                </a:solidFill>
              </a:defRPr>
            </a:lvl1pPr>
          </a:lstStyle>
          <a:p>
            <a:pPr lvl="0">
              <a:defRPr sz="1800" b="0" i="0">
                <a:solidFill>
                  <a:srgbClr val="000000"/>
                </a:solidFill>
              </a:defRPr>
            </a:pPr>
            <a:r>
              <a:rPr sz="2800" b="1" i="1" dirty="0">
                <a:solidFill>
                  <a:srgbClr val="000066"/>
                </a:solidFill>
              </a:rPr>
              <a:t>               ricavi  =  costi                 </a:t>
            </a:r>
          </a:p>
        </p:txBody>
      </p:sp>
      <p:sp>
        <p:nvSpPr>
          <p:cNvPr id="945" name="Shape 945"/>
          <p:cNvSpPr/>
          <p:nvPr/>
        </p:nvSpPr>
        <p:spPr>
          <a:xfrm>
            <a:off x="2843212" y="3644900"/>
            <a:ext cx="3816351" cy="523860"/>
          </a:xfrm>
          <a:prstGeom prst="rect">
            <a:avLst/>
          </a:prstGeom>
          <a:solidFill>
            <a:srgbClr val="DDDDDD"/>
          </a:solidFill>
          <a:ln>
            <a:solidFill/>
            <a:round/>
          </a:ln>
          <a:extLst>
            <a:ext uri="{C572A759-6A51-4108-AA02-DFA0A04FC94B}">
              <ma14:wrappingTextBoxFlag xmlns:ma14="http://schemas.microsoft.com/office/mac/drawingml/2011/main" xmlns="" val="1"/>
            </a:ext>
          </a:extLst>
        </p:spPr>
        <p:txBody>
          <a:bodyPr lIns="46037" tIns="46037" rIns="46037" bIns="46037">
            <a:spAutoFit/>
          </a:bodyPr>
          <a:lstStyle>
            <a:lvl1pPr algn="l" defTabSz="762000">
              <a:defRPr sz="2800" b="1" i="1">
                <a:solidFill>
                  <a:srgbClr val="000066"/>
                </a:solidFill>
              </a:defRPr>
            </a:lvl1pPr>
          </a:lstStyle>
          <a:p>
            <a:pPr lvl="0" algn="ctr">
              <a:defRPr sz="1800" b="0" i="0">
                <a:solidFill>
                  <a:srgbClr val="000000"/>
                </a:solidFill>
              </a:defRPr>
            </a:pPr>
            <a:r>
              <a:rPr sz="2800" b="1" i="1" dirty="0">
                <a:solidFill>
                  <a:srgbClr val="000066"/>
                </a:solidFill>
              </a:rPr>
              <a:t>  </a:t>
            </a:r>
            <a:r>
              <a:rPr sz="2800" b="1" i="1" dirty="0" smtClean="0">
                <a:solidFill>
                  <a:srgbClr val="000066"/>
                </a:solidFill>
              </a:rPr>
              <a:t>Q </a:t>
            </a:r>
            <a:r>
              <a:rPr sz="2800" b="1" i="1" dirty="0">
                <a:solidFill>
                  <a:srgbClr val="000066"/>
                </a:solidFill>
              </a:rPr>
              <a:t>( p - cv) =  CF</a:t>
            </a:r>
          </a:p>
        </p:txBody>
      </p:sp>
      <p:sp>
        <p:nvSpPr>
          <p:cNvPr id="2" name="Titolo 1"/>
          <p:cNvSpPr>
            <a:spLocks noGrp="1"/>
          </p:cNvSpPr>
          <p:nvPr>
            <p:ph type="title"/>
          </p:nvPr>
        </p:nvSpPr>
        <p:spPr/>
        <p:txBody>
          <a:bodyPr/>
          <a:lstStyle/>
          <a:p>
            <a:r>
              <a:rPr lang="it-IT" dirty="0" smtClean="0"/>
              <a:t>La determinazione algebrica</a:t>
            </a:r>
            <a:endParaRPr lang="it-IT" dirty="0"/>
          </a:p>
        </p:txBody>
      </p:sp>
      <p:sp>
        <p:nvSpPr>
          <p:cNvPr id="16" name="Shape 942"/>
          <p:cNvSpPr/>
          <p:nvPr/>
        </p:nvSpPr>
        <p:spPr>
          <a:xfrm>
            <a:off x="5139964" y="4861553"/>
            <a:ext cx="729478" cy="862415"/>
          </a:xfrm>
          <a:prstGeom prst="rect">
            <a:avLst/>
          </a:prstGeom>
          <a:ln w="12700">
            <a:miter lim="400000"/>
          </a:ln>
          <a:extLst>
            <a:ext uri="{C572A759-6A51-4108-AA02-DFA0A04FC94B}">
              <ma14:wrappingTextBoxFlag xmlns:ma14="http://schemas.microsoft.com/office/mac/drawingml/2011/main" xmlns="" val="1"/>
            </a:ext>
          </a:extLst>
        </p:spPr>
        <p:txBody>
          <a:bodyPr wrap="none" lIns="46037" tIns="46037" rIns="46037" bIns="46037">
            <a:spAutoFit/>
          </a:bodyPr>
          <a:lstStyle/>
          <a:p>
            <a:pPr lvl="0" algn="l" defTabSz="762000">
              <a:defRPr sz="1800"/>
            </a:pPr>
            <a:r>
              <a:rPr lang="it-IT" sz="5000" dirty="0" smtClean="0">
                <a:solidFill>
                  <a:srgbClr val="FF0000"/>
                </a:solidFill>
              </a:rPr>
              <a:t>CF</a:t>
            </a:r>
            <a:endParaRPr sz="5000" dirty="0">
              <a:solidFill>
                <a:srgbClr val="FF0000"/>
              </a:solidFill>
            </a:endParaRPr>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Tree>
    <p:extLst>
      <p:ext uri="{BB962C8B-B14F-4D97-AF65-F5344CB8AC3E}">
        <p14:creationId xmlns:p14="http://schemas.microsoft.com/office/powerpoint/2010/main" val="1067116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943"/>
                                        </p:tgtEl>
                                        <p:attrNameLst>
                                          <p:attrName>style.visibility</p:attrName>
                                        </p:attrNameLst>
                                      </p:cBhvr>
                                      <p:to>
                                        <p:strVal val="visible"/>
                                      </p:to>
                                    </p:set>
                                    <p:anim calcmode="lin" valueType="num">
                                      <p:cBhvr>
                                        <p:cTn id="7" dur="500" fill="hold"/>
                                        <p:tgtEl>
                                          <p:spTgt spid="943"/>
                                        </p:tgtEl>
                                        <p:attrNameLst>
                                          <p:attrName>ppt_x</p:attrName>
                                        </p:attrNameLst>
                                      </p:cBhvr>
                                      <p:tavLst>
                                        <p:tav tm="0">
                                          <p:val>
                                            <p:strVal val="0-#ppt_w/2"/>
                                          </p:val>
                                        </p:tav>
                                        <p:tav tm="100000">
                                          <p:val>
                                            <p:strVal val="#ppt_x"/>
                                          </p:val>
                                        </p:tav>
                                      </p:tavLst>
                                    </p:anim>
                                    <p:anim calcmode="lin" valueType="num">
                                      <p:cBhvr>
                                        <p:cTn id="8" dur="500" fill="hold"/>
                                        <p:tgtEl>
                                          <p:spTgt spid="9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936"/>
                                        </p:tgtEl>
                                        <p:attrNameLst>
                                          <p:attrName>style.visibility</p:attrName>
                                        </p:attrNameLst>
                                      </p:cBhvr>
                                      <p:to>
                                        <p:strVal val="visible"/>
                                      </p:to>
                                    </p:set>
                                    <p:anim calcmode="lin" valueType="num">
                                      <p:cBhvr>
                                        <p:cTn id="13" dur="500" fill="hold"/>
                                        <p:tgtEl>
                                          <p:spTgt spid="936"/>
                                        </p:tgtEl>
                                        <p:attrNameLst>
                                          <p:attrName>ppt_x</p:attrName>
                                        </p:attrNameLst>
                                      </p:cBhvr>
                                      <p:tavLst>
                                        <p:tav tm="0">
                                          <p:val>
                                            <p:strVal val="0-#ppt_w/2"/>
                                          </p:val>
                                        </p:tav>
                                        <p:tav tm="100000">
                                          <p:val>
                                            <p:strVal val="#ppt_x"/>
                                          </p:val>
                                        </p:tav>
                                      </p:tavLst>
                                    </p:anim>
                                    <p:anim calcmode="lin" valueType="num">
                                      <p:cBhvr>
                                        <p:cTn id="14" dur="500" fill="hold"/>
                                        <p:tgtEl>
                                          <p:spTgt spid="93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p:tmAbs val="0"/>
                                  </p:iterate>
                                  <p:childTnLst>
                                    <p:set>
                                      <p:cBhvr>
                                        <p:cTn id="18" fill="hold"/>
                                        <p:tgtEl>
                                          <p:spTgt spid="937"/>
                                        </p:tgtEl>
                                        <p:attrNameLst>
                                          <p:attrName>style.visibility</p:attrName>
                                        </p:attrNameLst>
                                      </p:cBhvr>
                                      <p:to>
                                        <p:strVal val="visible"/>
                                      </p:to>
                                    </p:set>
                                    <p:anim calcmode="lin" valueType="num">
                                      <p:cBhvr>
                                        <p:cTn id="19" dur="500" fill="hold"/>
                                        <p:tgtEl>
                                          <p:spTgt spid="937"/>
                                        </p:tgtEl>
                                        <p:attrNameLst>
                                          <p:attrName>ppt_x</p:attrName>
                                        </p:attrNameLst>
                                      </p:cBhvr>
                                      <p:tavLst>
                                        <p:tav tm="0">
                                          <p:val>
                                            <p:strVal val="0-#ppt_w/2"/>
                                          </p:val>
                                        </p:tav>
                                        <p:tav tm="100000">
                                          <p:val>
                                            <p:strVal val="#ppt_x"/>
                                          </p:val>
                                        </p:tav>
                                      </p:tavLst>
                                    </p:anim>
                                    <p:anim calcmode="lin" valueType="num">
                                      <p:cBhvr>
                                        <p:cTn id="20" dur="500" fill="hold"/>
                                        <p:tgtEl>
                                          <p:spTgt spid="93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p:tmAbs val="0"/>
                                  </p:iterate>
                                  <p:childTnLst>
                                    <p:set>
                                      <p:cBhvr>
                                        <p:cTn id="24" fill="hold"/>
                                        <p:tgtEl>
                                          <p:spTgt spid="945"/>
                                        </p:tgtEl>
                                        <p:attrNameLst>
                                          <p:attrName>style.visibility</p:attrName>
                                        </p:attrNameLst>
                                      </p:cBhvr>
                                      <p:to>
                                        <p:strVal val="visible"/>
                                      </p:to>
                                    </p:set>
                                    <p:anim calcmode="lin" valueType="num">
                                      <p:cBhvr>
                                        <p:cTn id="25" dur="500" fill="hold"/>
                                        <p:tgtEl>
                                          <p:spTgt spid="945"/>
                                        </p:tgtEl>
                                        <p:attrNameLst>
                                          <p:attrName>ppt_x</p:attrName>
                                        </p:attrNameLst>
                                      </p:cBhvr>
                                      <p:tavLst>
                                        <p:tav tm="0">
                                          <p:val>
                                            <p:strVal val="0-#ppt_w/2"/>
                                          </p:val>
                                        </p:tav>
                                        <p:tav tm="100000">
                                          <p:val>
                                            <p:strVal val="#ppt_x"/>
                                          </p:val>
                                        </p:tav>
                                      </p:tavLst>
                                    </p:anim>
                                    <p:anim calcmode="lin" valueType="num">
                                      <p:cBhvr>
                                        <p:cTn id="26" dur="500" fill="hold"/>
                                        <p:tgtEl>
                                          <p:spTgt spid="94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p:tmAbs val="0"/>
                                  </p:iterate>
                                  <p:childTnLst>
                                    <p:set>
                                      <p:cBhvr>
                                        <p:cTn id="30" fill="hold"/>
                                        <p:tgtEl>
                                          <p:spTgt spid="941"/>
                                        </p:tgtEl>
                                        <p:attrNameLst>
                                          <p:attrName>style.visibility</p:attrName>
                                        </p:attrNameLst>
                                      </p:cBhvr>
                                      <p:to>
                                        <p:strVal val="visible"/>
                                      </p:to>
                                    </p:set>
                                    <p:anim calcmode="lin" valueType="num">
                                      <p:cBhvr>
                                        <p:cTn id="31" dur="500" fill="hold"/>
                                        <p:tgtEl>
                                          <p:spTgt spid="941"/>
                                        </p:tgtEl>
                                        <p:attrNameLst>
                                          <p:attrName>ppt_x</p:attrName>
                                        </p:attrNameLst>
                                      </p:cBhvr>
                                      <p:tavLst>
                                        <p:tav tm="0">
                                          <p:val>
                                            <p:strVal val="0-#ppt_w/2"/>
                                          </p:val>
                                        </p:tav>
                                        <p:tav tm="100000">
                                          <p:val>
                                            <p:strVal val="#ppt_x"/>
                                          </p:val>
                                        </p:tav>
                                      </p:tavLst>
                                    </p:anim>
                                    <p:anim calcmode="lin" valueType="num">
                                      <p:cBhvr>
                                        <p:cTn id="32" dur="500" fill="hold"/>
                                        <p:tgtEl>
                                          <p:spTgt spid="941"/>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10" presetClass="entr" presetSubtype="0" fill="hold" grpId="0" nodeType="afterEffect">
                                  <p:stCondLst>
                                    <p:cond delay="0"/>
                                  </p:stCondLst>
                                  <p:iterate>
                                    <p:tmAbs val="0"/>
                                  </p:iterate>
                                  <p:childTnLst>
                                    <p:set>
                                      <p:cBhvr>
                                        <p:cTn id="35" fill="hold"/>
                                        <p:tgtEl>
                                          <p:spTgt spid="939"/>
                                        </p:tgtEl>
                                        <p:attrNameLst>
                                          <p:attrName>style.visibility</p:attrName>
                                        </p:attrNameLst>
                                      </p:cBhvr>
                                      <p:to>
                                        <p:strVal val="visible"/>
                                      </p:to>
                                    </p:set>
                                    <p:animEffect transition="in" filter="fade">
                                      <p:cBhvr>
                                        <p:cTn id="36" dur="500"/>
                                        <p:tgtEl>
                                          <p:spTgt spid="939"/>
                                        </p:tgtEl>
                                      </p:cBhvr>
                                    </p:animEffect>
                                  </p:childTnLst>
                                </p:cTn>
                              </p:par>
                            </p:childTnLst>
                          </p:cTn>
                        </p:par>
                        <p:par>
                          <p:cTn id="37" fill="hold">
                            <p:stCondLst>
                              <p:cond delay="1000"/>
                            </p:stCondLst>
                            <p:childTnLst>
                              <p:par>
                                <p:cTn id="38" presetID="2" presetClass="entr" presetSubtype="2" fill="hold" grpId="0" nodeType="afterEffect">
                                  <p:stCondLst>
                                    <p:cond delay="500"/>
                                  </p:stCondLst>
                                  <p:iterate>
                                    <p:tmAbs val="0"/>
                                  </p:iterate>
                                  <p:childTnLst>
                                    <p:set>
                                      <p:cBhvr>
                                        <p:cTn id="39" fill="hold"/>
                                        <p:tgtEl>
                                          <p:spTgt spid="940"/>
                                        </p:tgtEl>
                                        <p:attrNameLst>
                                          <p:attrName>style.visibility</p:attrName>
                                        </p:attrNameLst>
                                      </p:cBhvr>
                                      <p:to>
                                        <p:strVal val="visible"/>
                                      </p:to>
                                    </p:set>
                                    <p:anim calcmode="lin" valueType="num">
                                      <p:cBhvr>
                                        <p:cTn id="40" dur="500" fill="hold"/>
                                        <p:tgtEl>
                                          <p:spTgt spid="940"/>
                                        </p:tgtEl>
                                        <p:attrNameLst>
                                          <p:attrName>ppt_x</p:attrName>
                                        </p:attrNameLst>
                                      </p:cBhvr>
                                      <p:tavLst>
                                        <p:tav tm="0">
                                          <p:val>
                                            <p:strVal val="1+#ppt_w/2"/>
                                          </p:val>
                                        </p:tav>
                                        <p:tav tm="100000">
                                          <p:val>
                                            <p:strVal val="#ppt_x"/>
                                          </p:val>
                                        </p:tav>
                                      </p:tavLst>
                                    </p:anim>
                                    <p:anim calcmode="lin" valueType="num">
                                      <p:cBhvr>
                                        <p:cTn id="41" dur="500" fill="hold"/>
                                        <p:tgtEl>
                                          <p:spTgt spid="940"/>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15" presetClass="entr" presetSubtype="9" fill="hold" grpId="0" nodeType="afterEffect">
                                  <p:stCondLst>
                                    <p:cond delay="0"/>
                                  </p:stCondLst>
                                  <p:iterate>
                                    <p:tmAbs val="0"/>
                                  </p:iterate>
                                  <p:childTnLst>
                                    <p:set>
                                      <p:cBhvr>
                                        <p:cTn id="44" fill="hold"/>
                                        <p:tgtEl>
                                          <p:spTgt spid="942"/>
                                        </p:tgtEl>
                                        <p:attrNameLst>
                                          <p:attrName>style.visibility</p:attrName>
                                        </p:attrNameLst>
                                      </p:cBhvr>
                                      <p:to>
                                        <p:strVal val="visible"/>
                                      </p:to>
                                    </p:set>
                                    <p:anim calcmode="lin" valueType="num">
                                      <p:cBhvr>
                                        <p:cTn id="45" dur="1000" fill="hold"/>
                                        <p:tgtEl>
                                          <p:spTgt spid="942"/>
                                        </p:tgtEl>
                                        <p:attrNameLst>
                                          <p:attrName>ppt_w</p:attrName>
                                        </p:attrNameLst>
                                      </p:cBhvr>
                                      <p:tavLst>
                                        <p:tav tm="0">
                                          <p:val>
                                            <p:fltVal val="0"/>
                                          </p:val>
                                        </p:tav>
                                        <p:tav tm="100000">
                                          <p:val>
                                            <p:strVal val="#ppt_w"/>
                                          </p:val>
                                        </p:tav>
                                      </p:tavLst>
                                    </p:anim>
                                    <p:anim calcmode="lin" valueType="num">
                                      <p:cBhvr>
                                        <p:cTn id="46" dur="1000" fill="hold"/>
                                        <p:tgtEl>
                                          <p:spTgt spid="942"/>
                                        </p:tgtEl>
                                        <p:attrNameLst>
                                          <p:attrName>ppt_h</p:attrName>
                                        </p:attrNameLst>
                                      </p:cBhvr>
                                      <p:tavLst>
                                        <p:tav tm="0">
                                          <p:val>
                                            <p:fltVal val="0"/>
                                          </p:val>
                                        </p:tav>
                                        <p:tav tm="100000">
                                          <p:val>
                                            <p:strVal val="#ppt_h"/>
                                          </p:val>
                                        </p:tav>
                                      </p:tavLst>
                                    </p:anim>
                                    <p:anim calcmode="lin" valueType="num">
                                      <p:cBhvr>
                                        <p:cTn id="47" dur="1000" fill="hold"/>
                                        <p:tgtEl>
                                          <p:spTgt spid="942"/>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942"/>
                                        </p:tgtEl>
                                        <p:attrNameLst>
                                          <p:attrName>ppt_y</p:attrName>
                                        </p:attrNameLst>
                                      </p:cBhvr>
                                      <p:tavLst>
                                        <p:tav tm="0" fmla="#ppt_y+(sin(-2*pi*(1-$))*-#ppt_x+cos(-2*pi*(1-$))*(1-#ppt_y))*(1-$)">
                                          <p:val>
                                            <p:fltVal val="0"/>
                                          </p:val>
                                        </p:tav>
                                        <p:tav tm="100000">
                                          <p:val>
                                            <p:fltVal val="1"/>
                                          </p:val>
                                        </p:tav>
                                      </p:tavLst>
                                    </p:anim>
                                  </p:childTnLst>
                                </p:cTn>
                              </p:par>
                            </p:childTnLst>
                          </p:cTn>
                        </p:par>
                        <p:par>
                          <p:cTn id="49" fill="hold">
                            <p:stCondLst>
                              <p:cond delay="3000"/>
                            </p:stCondLst>
                            <p:childTnLst>
                              <p:par>
                                <p:cTn id="50" presetID="15" presetClass="entr" presetSubtype="9" fill="hold" grpId="0" nodeType="afterEffect">
                                  <p:stCondLst>
                                    <p:cond delay="0"/>
                                  </p:stCondLst>
                                  <p:iterate>
                                    <p:tmAbs val="0"/>
                                  </p:iterate>
                                  <p:childTnLst>
                                    <p:set>
                                      <p:cBhvr>
                                        <p:cTn id="51" fill="hold"/>
                                        <p:tgtEl>
                                          <p:spTgt spid="16"/>
                                        </p:tgtEl>
                                        <p:attrNameLst>
                                          <p:attrName>style.visibility</p:attrName>
                                        </p:attrNameLst>
                                      </p:cBhvr>
                                      <p:to>
                                        <p:strVal val="visible"/>
                                      </p:to>
                                    </p:set>
                                    <p:anim calcmode="lin" valueType="num">
                                      <p:cBhvr>
                                        <p:cTn id="52" dur="1000" fill="hold"/>
                                        <p:tgtEl>
                                          <p:spTgt spid="16"/>
                                        </p:tgtEl>
                                        <p:attrNameLst>
                                          <p:attrName>ppt_w</p:attrName>
                                        </p:attrNameLst>
                                      </p:cBhvr>
                                      <p:tavLst>
                                        <p:tav tm="0">
                                          <p:val>
                                            <p:fltVal val="0"/>
                                          </p:val>
                                        </p:tav>
                                        <p:tav tm="100000">
                                          <p:val>
                                            <p:strVal val="#ppt_w"/>
                                          </p:val>
                                        </p:tav>
                                      </p:tavLst>
                                    </p:anim>
                                    <p:anim calcmode="lin" valueType="num">
                                      <p:cBhvr>
                                        <p:cTn id="53" dur="1000" fill="hold"/>
                                        <p:tgtEl>
                                          <p:spTgt spid="16"/>
                                        </p:tgtEl>
                                        <p:attrNameLst>
                                          <p:attrName>ppt_h</p:attrName>
                                        </p:attrNameLst>
                                      </p:cBhvr>
                                      <p:tavLst>
                                        <p:tav tm="0">
                                          <p:val>
                                            <p:fltVal val="0"/>
                                          </p:val>
                                        </p:tav>
                                        <p:tav tm="100000">
                                          <p:val>
                                            <p:strVal val="#ppt_h"/>
                                          </p:val>
                                        </p:tav>
                                      </p:tavLst>
                                    </p:anim>
                                    <p:anim calcmode="lin" valueType="num">
                                      <p:cBhvr>
                                        <p:cTn id="54"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6" grpId="0" animBg="1" advAuto="0"/>
      <p:bldP spid="937" grpId="0" animBg="1" advAuto="0"/>
      <p:bldP spid="939" grpId="0" advAuto="0"/>
      <p:bldP spid="940" grpId="0" animBg="1" advAuto="0"/>
      <p:bldP spid="941" grpId="0" animBg="1" advAuto="0"/>
      <p:bldP spid="942" grpId="0" animBg="1" advAuto="0"/>
      <p:bldP spid="943" grpId="0" animBg="1" advAuto="0"/>
      <p:bldP spid="945" grpId="0" animBg="1" advAuto="0"/>
      <p:bldP spid="16"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r>
            <a:br>
              <a:rPr lang="it-IT" dirty="0" smtClean="0"/>
            </a:br>
            <a:r>
              <a:rPr lang="it-IT" dirty="0" smtClean="0"/>
              <a:t>Spiegazioni sulla determinazione algebrica</a:t>
            </a:r>
            <a:br>
              <a:rPr lang="it-IT" dirty="0" smtClean="0"/>
            </a:b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
        <p:nvSpPr>
          <p:cNvPr id="4" name="Rettangolo 3"/>
          <p:cNvSpPr/>
          <p:nvPr/>
        </p:nvSpPr>
        <p:spPr>
          <a:xfrm>
            <a:off x="1050324" y="1655805"/>
            <a:ext cx="7026876" cy="4524315"/>
          </a:xfrm>
          <a:prstGeom prst="rect">
            <a:avLst/>
          </a:prstGeom>
        </p:spPr>
        <p:txBody>
          <a:bodyPr wrap="square">
            <a:spAutoFit/>
          </a:bodyPr>
          <a:lstStyle/>
          <a:p>
            <a:pPr algn="just"/>
            <a:r>
              <a:rPr lang="it-IT" sz="1200" dirty="0"/>
              <a:t>La formula per calcolare il Break </a:t>
            </a:r>
            <a:r>
              <a:rPr lang="it-IT" sz="1200" dirty="0" err="1"/>
              <a:t>Even</a:t>
            </a:r>
            <a:r>
              <a:rPr lang="it-IT" sz="1200" dirty="0"/>
              <a:t> Point è la seguente: Q*= Costi Fissi/ (Prezzo di vendita – Costo Variabile Unitario). Q* è la quantità di equilibrio cioè la  quantità di prodotto da produrre e vendere per pareggiare la struttura dei costi. La differenza tra il prezzo di vendita e il costo variabile unitario è il c.d. Margine di Contribuzione. In pratica, è ciò che viene tolto dal prezzo di vendita per coprire i costi fissi. Se dal prezzo di vendita di  un prodotto togliamo il costo variabile unitario, ciò che rimane è un “margine” che serve per coprire i costi fissi.</a:t>
            </a:r>
          </a:p>
          <a:p>
            <a:pPr algn="just"/>
            <a:endParaRPr lang="it-IT" sz="1200" dirty="0"/>
          </a:p>
          <a:p>
            <a:pPr algn="just"/>
            <a:r>
              <a:rPr lang="it-IT" sz="1200" dirty="0"/>
              <a:t>Facciamo un esempio. Supponi che i costi fissi dell’azienda siano pari a 150.000 euro. Inoltre, supponi che il prezzo di vendita del prodotto sia pari a 970 euro. Infine, supponi che il costo variabile unitario per produrre un’unità del prodotto è pari a 430 euro. Applicando la formula, si ha:</a:t>
            </a:r>
          </a:p>
          <a:p>
            <a:pPr algn="just"/>
            <a:endParaRPr lang="it-IT" sz="1200" dirty="0"/>
          </a:p>
          <a:p>
            <a:pPr algn="just"/>
            <a:r>
              <a:rPr lang="it-IT" sz="1200" dirty="0"/>
              <a:t>Q*= 150.000/ (970-430)</a:t>
            </a:r>
          </a:p>
          <a:p>
            <a:pPr algn="just"/>
            <a:endParaRPr lang="it-IT" sz="1200" dirty="0"/>
          </a:p>
          <a:p>
            <a:pPr algn="just"/>
            <a:r>
              <a:rPr lang="it-IT" sz="1200" dirty="0"/>
              <a:t>e quindi</a:t>
            </a:r>
          </a:p>
          <a:p>
            <a:pPr algn="just"/>
            <a:endParaRPr lang="it-IT" sz="1200" dirty="0"/>
          </a:p>
          <a:p>
            <a:pPr algn="just"/>
            <a:r>
              <a:rPr lang="it-IT" sz="1200" dirty="0"/>
              <a:t>Q*= 277</a:t>
            </a:r>
          </a:p>
          <a:p>
            <a:pPr algn="just"/>
            <a:endParaRPr lang="it-IT" sz="1200" dirty="0"/>
          </a:p>
          <a:p>
            <a:pPr algn="just"/>
            <a:r>
              <a:rPr lang="it-IT" sz="1200" dirty="0"/>
              <a:t>Questo significa che la quantità di equilibrio (Q*)  da produrre e vendere per pareggiare i costi totali e ricavi totali è rappresentata da 277 unità. Queste 277 unità rappresentano la quantità di prodotto da  produrre e da vendere ad un prezzo di 970 euro per pareggiare i costi totali della struttura aziendale.</a:t>
            </a:r>
          </a:p>
          <a:p>
            <a:pPr algn="just"/>
            <a:endParaRPr lang="it-IT" sz="1200" dirty="0"/>
          </a:p>
          <a:p>
            <a:pPr algn="just"/>
            <a:r>
              <a:rPr lang="it-IT" sz="1200" dirty="0"/>
              <a:t>Occorre ricordare che i costi totali sono dati dalla somma del costo fisso, che l’azienda sostiene anche se non produce nulla,  e del costo variabile che si sostiene in relazione  alle quantità che si producono. Quindi se voglio pareggiare i costi totali devo produrre 277 unità e venderle a 970 euro.</a:t>
            </a:r>
          </a:p>
        </p:txBody>
      </p:sp>
    </p:spTree>
    <p:extLst>
      <p:ext uri="{BB962C8B-B14F-4D97-AF65-F5344CB8AC3E}">
        <p14:creationId xmlns:p14="http://schemas.microsoft.com/office/powerpoint/2010/main" val="3302772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I limiti del BEP</a:t>
            </a:r>
            <a:endParaRPr lang="it-IT" dirty="0"/>
          </a:p>
        </p:txBody>
      </p:sp>
      <p:sp>
        <p:nvSpPr>
          <p:cNvPr id="6" name="Segnaposto contenuto 5"/>
          <p:cNvSpPr>
            <a:spLocks noGrp="1"/>
          </p:cNvSpPr>
          <p:nvPr>
            <p:ph idx="1"/>
          </p:nvPr>
        </p:nvSpPr>
        <p:spPr/>
        <p:txBody>
          <a:bodyPr/>
          <a:lstStyle/>
          <a:p>
            <a:r>
              <a:rPr lang="it-IT" dirty="0" smtClean="0"/>
              <a:t>Prezzo costante al variare della quantità venduta</a:t>
            </a:r>
          </a:p>
          <a:p>
            <a:r>
              <a:rPr lang="it-IT" dirty="0" smtClean="0"/>
              <a:t>Costi variabili perfettamente proporzionali</a:t>
            </a:r>
          </a:p>
          <a:p>
            <a:r>
              <a:rPr lang="it-IT" dirty="0" smtClean="0"/>
              <a:t>Assoluta invarianza dei costi fissi</a:t>
            </a:r>
          </a:p>
          <a:p>
            <a:r>
              <a:rPr lang="it-IT" dirty="0" smtClean="0"/>
              <a:t>Assenza di rimanenze</a:t>
            </a:r>
          </a:p>
          <a:p>
            <a:r>
              <a:rPr lang="it-IT" dirty="0" smtClean="0"/>
              <a:t>Ipotesi di impresa </a:t>
            </a:r>
            <a:r>
              <a:rPr lang="it-IT" dirty="0" err="1" smtClean="0"/>
              <a:t>monoprodotto</a:t>
            </a: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Tree>
    <p:extLst>
      <p:ext uri="{BB962C8B-B14F-4D97-AF65-F5344CB8AC3E}">
        <p14:creationId xmlns:p14="http://schemas.microsoft.com/office/powerpoint/2010/main" val="7659895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margine lordo di contribuzione (MLC)</a:t>
            </a:r>
            <a:endParaRPr lang="it-IT" dirty="0"/>
          </a:p>
        </p:txBody>
      </p:sp>
      <p:sp>
        <p:nvSpPr>
          <p:cNvPr id="3" name="Segnaposto contenuto 2"/>
          <p:cNvSpPr>
            <a:spLocks noGrp="1"/>
          </p:cNvSpPr>
          <p:nvPr>
            <p:ph idx="1"/>
          </p:nvPr>
        </p:nvSpPr>
        <p:spPr/>
        <p:txBody>
          <a:bodyPr/>
          <a:lstStyle/>
          <a:p>
            <a:r>
              <a:rPr lang="it-IT" dirty="0" smtClean="0"/>
              <a:t>Rappresenta la differenza tra i ricavi di vendita del prodotto/servizio e i costi variabili sostenuti per realizzarlo, ossia:</a:t>
            </a:r>
          </a:p>
          <a:p>
            <a:pPr lvl="1"/>
            <a:r>
              <a:rPr lang="it-IT" dirty="0" smtClean="0"/>
              <a:t>MLC = Ricavi di vendita – Costi variabili</a:t>
            </a:r>
          </a:p>
          <a:p>
            <a:r>
              <a:rPr lang="it-IT" dirty="0" smtClean="0"/>
              <a:t>Può essere espresso in termini totali, unitari o percentuali</a:t>
            </a:r>
          </a:p>
          <a:p>
            <a:r>
              <a:rPr lang="it-IT" dirty="0"/>
              <a:t>Indica la capacità di un singolo prodotto di contribuire alla copertura dei costi fissi e alla produzione del profitto </a:t>
            </a:r>
            <a:r>
              <a:rPr lang="it-IT" dirty="0" smtClean="0"/>
              <a:t>aziendale </a:t>
            </a:r>
            <a:r>
              <a:rPr lang="it-IT" dirty="0" smtClean="0">
                <a:sym typeface="Wingdings"/>
              </a:rPr>
              <a:t> </a:t>
            </a:r>
            <a:r>
              <a:rPr lang="it-IT" dirty="0" smtClean="0"/>
              <a:t>Aiuta </a:t>
            </a:r>
            <a:r>
              <a:rPr lang="it-IT" dirty="0"/>
              <a:t>a capire su quali prodotti “spingere” la produzione e la </a:t>
            </a:r>
            <a:r>
              <a:rPr lang="it-IT" dirty="0" smtClean="0"/>
              <a:t>commercializzazione</a:t>
            </a:r>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Tree>
    <p:extLst>
      <p:ext uri="{BB962C8B-B14F-4D97-AF65-F5344CB8AC3E}">
        <p14:creationId xmlns:p14="http://schemas.microsoft.com/office/powerpoint/2010/main" val="20665025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9" name="image.pdf"/>
          <p:cNvPicPr/>
          <p:nvPr/>
        </p:nvPicPr>
        <p:blipFill>
          <a:blip r:embed="rId3">
            <a:extLst/>
          </a:blip>
          <a:stretch>
            <a:fillRect/>
          </a:stretch>
        </p:blipFill>
        <p:spPr>
          <a:xfrm>
            <a:off x="900112" y="1989137"/>
            <a:ext cx="1223963" cy="2460626"/>
          </a:xfrm>
          <a:prstGeom prst="rect">
            <a:avLst/>
          </a:prstGeom>
          <a:ln w="12700">
            <a:miter lim="400000"/>
          </a:ln>
          <a:effectLst>
            <a:outerShdw blurRad="63500" dist="35921" dir="2700000" rotWithShape="0">
              <a:srgbClr val="1C1C1C">
                <a:alpha val="74996"/>
              </a:srgbClr>
            </a:outerShdw>
          </a:effectLst>
        </p:spPr>
      </p:pic>
      <p:sp>
        <p:nvSpPr>
          <p:cNvPr id="1290" name="Shape 1290"/>
          <p:cNvSpPr/>
          <p:nvPr/>
        </p:nvSpPr>
        <p:spPr>
          <a:xfrm>
            <a:off x="2411412" y="2217586"/>
            <a:ext cx="5665788" cy="258532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lgn="l" defTabSz="457200">
              <a:defRPr sz="1800"/>
            </a:pPr>
            <a:r>
              <a:rPr sz="2400" dirty="0"/>
              <a:t>Le leve dell’equilibrio economico</a:t>
            </a:r>
          </a:p>
          <a:p>
            <a:pPr lvl="0" algn="l" defTabSz="457200">
              <a:defRPr sz="1800"/>
            </a:pPr>
            <a:r>
              <a:rPr sz="2400" dirty="0"/>
              <a:t>Rischio economico</a:t>
            </a:r>
          </a:p>
          <a:p>
            <a:pPr lvl="0" algn="l" defTabSz="457200">
              <a:defRPr sz="1800"/>
            </a:pPr>
            <a:r>
              <a:rPr sz="2400" dirty="0"/>
              <a:t>Costi fissi</a:t>
            </a:r>
          </a:p>
          <a:p>
            <a:pPr lvl="0" algn="l" defTabSz="457200">
              <a:defRPr sz="1800"/>
            </a:pPr>
            <a:r>
              <a:rPr sz="2400" dirty="0"/>
              <a:t>Costi variabili</a:t>
            </a:r>
          </a:p>
          <a:p>
            <a:pPr lvl="0" algn="l" defTabSz="457200">
              <a:defRPr sz="1800"/>
            </a:pPr>
            <a:r>
              <a:rPr sz="2400" dirty="0"/>
              <a:t>Costi semifissi e semivariabili</a:t>
            </a:r>
          </a:p>
          <a:p>
            <a:pPr lvl="0" algn="l" defTabSz="457200">
              <a:defRPr sz="1800"/>
            </a:pPr>
            <a:r>
              <a:rPr sz="2400" dirty="0"/>
              <a:t>Break even point (BEP)</a:t>
            </a:r>
          </a:p>
          <a:p>
            <a:pPr lvl="0" algn="l" defTabSz="457200">
              <a:defRPr sz="1800"/>
            </a:pPr>
            <a:r>
              <a:rPr sz="2400" dirty="0" smtClean="0"/>
              <a:t>Margine </a:t>
            </a:r>
            <a:r>
              <a:rPr sz="2400" dirty="0"/>
              <a:t>lordo di </a:t>
            </a:r>
            <a:r>
              <a:rPr sz="2400" dirty="0" smtClean="0"/>
              <a:t>contribuzione</a:t>
            </a:r>
            <a:r>
              <a:rPr lang="it-IT" sz="2400" dirty="0" smtClean="0"/>
              <a:t> (MLC)</a:t>
            </a:r>
            <a:endParaRPr sz="2400" dirty="0"/>
          </a:p>
        </p:txBody>
      </p:sp>
      <p:sp>
        <p:nvSpPr>
          <p:cNvPr id="2" name="Titolo 1"/>
          <p:cNvSpPr>
            <a:spLocks noGrp="1"/>
          </p:cNvSpPr>
          <p:nvPr>
            <p:ph type="title"/>
          </p:nvPr>
        </p:nvSpPr>
        <p:spPr/>
        <p:txBody>
          <a:bodyPr/>
          <a:lstStyle/>
          <a:p>
            <a:r>
              <a:rPr lang="it-IT" dirty="0" smtClean="0"/>
              <a:t>Le parole chiave</a:t>
            </a: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Tree>
    <p:extLst>
      <p:ext uri="{BB962C8B-B14F-4D97-AF65-F5344CB8AC3E}">
        <p14:creationId xmlns:p14="http://schemas.microsoft.com/office/powerpoint/2010/main" val="2507854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image.pdf"/>
          <p:cNvPicPr/>
          <p:nvPr/>
        </p:nvPicPr>
        <p:blipFill>
          <a:blip r:embed="rId3">
            <a:extLst/>
          </a:blip>
          <a:stretch>
            <a:fillRect/>
          </a:stretch>
        </p:blipFill>
        <p:spPr>
          <a:xfrm>
            <a:off x="3492500" y="4581525"/>
            <a:ext cx="1863725" cy="1943100"/>
          </a:xfrm>
          <a:prstGeom prst="rect">
            <a:avLst/>
          </a:prstGeom>
          <a:ln w="12700">
            <a:miter lim="400000"/>
          </a:ln>
        </p:spPr>
      </p:pic>
      <p:grpSp>
        <p:nvGrpSpPr>
          <p:cNvPr id="64" name="Group 64"/>
          <p:cNvGrpSpPr/>
          <p:nvPr/>
        </p:nvGrpSpPr>
        <p:grpSpPr>
          <a:xfrm>
            <a:off x="250793" y="2060511"/>
            <a:ext cx="3888947" cy="2542578"/>
            <a:chOff x="-1" y="-1"/>
            <a:chExt cx="3888946" cy="2542576"/>
          </a:xfrm>
          <a:noFill/>
        </p:grpSpPr>
        <p:grpSp>
          <p:nvGrpSpPr>
            <p:cNvPr id="62" name="Group 62"/>
            <p:cNvGrpSpPr/>
            <p:nvPr/>
          </p:nvGrpSpPr>
          <p:grpSpPr>
            <a:xfrm>
              <a:off x="-1" y="-1"/>
              <a:ext cx="3888946" cy="2542576"/>
              <a:chOff x="0" y="-1"/>
              <a:chExt cx="3888944" cy="2542575"/>
            </a:xfrm>
            <a:grpFill/>
          </p:grpSpPr>
          <p:sp>
            <p:nvSpPr>
              <p:cNvPr id="56" name="Shape 56"/>
              <p:cNvSpPr/>
              <p:nvPr/>
            </p:nvSpPr>
            <p:spPr>
              <a:xfrm>
                <a:off x="0" y="-1"/>
                <a:ext cx="3888944" cy="2376274"/>
              </a:xfrm>
              <a:custGeom>
                <a:avLst/>
                <a:gdLst/>
                <a:ahLst/>
                <a:cxnLst>
                  <a:cxn ang="0">
                    <a:pos x="wd2" y="hd2"/>
                  </a:cxn>
                  <a:cxn ang="5400000">
                    <a:pos x="wd2" y="hd2"/>
                  </a:cxn>
                  <a:cxn ang="10800000">
                    <a:pos x="wd2" y="hd2"/>
                  </a:cxn>
                  <a:cxn ang="16200000">
                    <a:pos x="wd2" y="hd2"/>
                  </a:cxn>
                </a:cxnLst>
                <a:rect l="0" t="0" r="r" b="b"/>
                <a:pathLst>
                  <a:path w="21264" h="20623" extrusionOk="0">
                    <a:moveTo>
                      <a:pt x="1919" y="6857"/>
                    </a:moveTo>
                    <a:cubicBezTo>
                      <a:pt x="744" y="7018"/>
                      <a:pt x="-110" y="8412"/>
                      <a:pt x="11" y="9971"/>
                    </a:cubicBezTo>
                    <a:cubicBezTo>
                      <a:pt x="81" y="10871"/>
                      <a:pt x="470" y="11672"/>
                      <a:pt x="1058" y="12130"/>
                    </a:cubicBezTo>
                    <a:lnTo>
                      <a:pt x="1047" y="12097"/>
                    </a:lnTo>
                    <a:cubicBezTo>
                      <a:pt x="237" y="13237"/>
                      <a:pt x="282" y="15025"/>
                      <a:pt x="1147" y="16091"/>
                    </a:cubicBezTo>
                    <a:cubicBezTo>
                      <a:pt x="1608" y="16659"/>
                      <a:pt x="2236" y="16931"/>
                      <a:pt x="2864" y="16834"/>
                    </a:cubicBezTo>
                    <a:lnTo>
                      <a:pt x="2853" y="16853"/>
                    </a:lnTo>
                    <a:cubicBezTo>
                      <a:pt x="3897" y="19265"/>
                      <a:pt x="6219" y="20100"/>
                      <a:pt x="8040" y="18718"/>
                    </a:cubicBezTo>
                    <a:cubicBezTo>
                      <a:pt x="8063" y="18700"/>
                      <a:pt x="8086" y="18683"/>
                      <a:pt x="8108" y="18665"/>
                    </a:cubicBezTo>
                    <a:lnTo>
                      <a:pt x="8102" y="18668"/>
                    </a:lnTo>
                    <a:cubicBezTo>
                      <a:pt x="9122" y="20688"/>
                      <a:pt x="11186" y="21231"/>
                      <a:pt x="12712" y="19881"/>
                    </a:cubicBezTo>
                    <a:cubicBezTo>
                      <a:pt x="13352" y="19315"/>
                      <a:pt x="13823" y="18473"/>
                      <a:pt x="14046" y="17498"/>
                    </a:cubicBezTo>
                    <a:lnTo>
                      <a:pt x="14050" y="17522"/>
                    </a:lnTo>
                    <a:cubicBezTo>
                      <a:pt x="15384" y="18621"/>
                      <a:pt x="17141" y="18085"/>
                      <a:pt x="17974" y="16325"/>
                    </a:cubicBezTo>
                    <a:cubicBezTo>
                      <a:pt x="18256" y="15729"/>
                      <a:pt x="18406" y="15039"/>
                      <a:pt x="18406" y="14336"/>
                    </a:cubicBezTo>
                    <a:lnTo>
                      <a:pt x="18400" y="14357"/>
                    </a:lnTo>
                    <a:cubicBezTo>
                      <a:pt x="20223" y="14013"/>
                      <a:pt x="21490" y="11783"/>
                      <a:pt x="21229" y="9377"/>
                    </a:cubicBezTo>
                    <a:cubicBezTo>
                      <a:pt x="21148" y="8627"/>
                      <a:pt x="20922" y="7918"/>
                      <a:pt x="20573" y="7318"/>
                    </a:cubicBezTo>
                    <a:lnTo>
                      <a:pt x="20566" y="7316"/>
                    </a:lnTo>
                    <a:cubicBezTo>
                      <a:pt x="21137" y="5554"/>
                      <a:pt x="20520" y="3512"/>
                      <a:pt x="19188" y="2756"/>
                    </a:cubicBezTo>
                    <a:cubicBezTo>
                      <a:pt x="19076" y="2693"/>
                      <a:pt x="18961" y="2640"/>
                      <a:pt x="18843" y="2597"/>
                    </a:cubicBezTo>
                    <a:lnTo>
                      <a:pt x="18852" y="2591"/>
                    </a:lnTo>
                    <a:cubicBezTo>
                      <a:pt x="18618" y="879"/>
                      <a:pt x="17375" y="-258"/>
                      <a:pt x="16075" y="50"/>
                    </a:cubicBezTo>
                    <a:cubicBezTo>
                      <a:pt x="15529" y="180"/>
                      <a:pt x="15034" y="555"/>
                      <a:pt x="14675" y="1113"/>
                    </a:cubicBezTo>
                    <a:lnTo>
                      <a:pt x="14679" y="1117"/>
                    </a:lnTo>
                    <a:cubicBezTo>
                      <a:pt x="13960" y="-129"/>
                      <a:pt x="12611" y="-369"/>
                      <a:pt x="11668" y="582"/>
                    </a:cubicBezTo>
                    <a:cubicBezTo>
                      <a:pt x="11406" y="845"/>
                      <a:pt x="11194" y="1183"/>
                      <a:pt x="11048" y="1572"/>
                    </a:cubicBezTo>
                    <a:lnTo>
                      <a:pt x="11055" y="1618"/>
                    </a:lnTo>
                    <a:cubicBezTo>
                      <a:pt x="10022" y="274"/>
                      <a:pt x="8360" y="291"/>
                      <a:pt x="7343" y="1657"/>
                    </a:cubicBezTo>
                    <a:cubicBezTo>
                      <a:pt x="7165" y="1895"/>
                      <a:pt x="7014" y="2167"/>
                      <a:pt x="6895" y="2463"/>
                    </a:cubicBezTo>
                    <a:lnTo>
                      <a:pt x="6887" y="2485"/>
                    </a:lnTo>
                    <a:cubicBezTo>
                      <a:pt x="5303" y="1260"/>
                      <a:pt x="3266" y="1962"/>
                      <a:pt x="2338" y="4053"/>
                    </a:cubicBezTo>
                    <a:cubicBezTo>
                      <a:pt x="1962" y="4900"/>
                      <a:pt x="1812" y="5889"/>
                      <a:pt x="1913" y="6862"/>
                    </a:cubicBezTo>
                    <a:close/>
                  </a:path>
                </a:pathLst>
              </a:custGeom>
              <a:grpFill/>
              <a:ln w="9525" cap="flat">
                <a:solidFill>
                  <a:srgbClr val="000066"/>
                </a:solidFill>
                <a:prstDash val="solid"/>
                <a:miter lim="800000"/>
              </a:ln>
              <a:effectLst/>
            </p:spPr>
            <p:txBody>
              <a:bodyPr wrap="square" lIns="0" tIns="0" rIns="0" bIns="0" numCol="1" anchor="t">
                <a:noAutofit/>
              </a:bodyPr>
              <a:lstStyle/>
              <a:p>
                <a:pPr lvl="0" algn="l" defTabSz="457200">
                  <a:defRPr sz="2800">
                    <a:solidFill>
                      <a:srgbClr val="000066"/>
                    </a:solidFill>
                  </a:defRPr>
                </a:pPr>
                <a:endParaRPr/>
              </a:p>
            </p:txBody>
          </p:sp>
          <p:sp>
            <p:nvSpPr>
              <p:cNvPr id="57" name="Shape 57"/>
              <p:cNvSpPr/>
              <p:nvPr/>
            </p:nvSpPr>
            <p:spPr>
              <a:xfrm>
                <a:off x="2969460" y="1999062"/>
                <a:ext cx="648230" cy="3960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grpFill/>
              <a:ln w="9525" cap="flat">
                <a:solidFill>
                  <a:srgbClr val="000066"/>
                </a:solidFill>
                <a:prstDash val="solid"/>
                <a:miter lim="800000"/>
              </a:ln>
              <a:effectLst/>
            </p:spPr>
            <p:txBody>
              <a:bodyPr wrap="square" lIns="0" tIns="0" rIns="0" bIns="0" numCol="1" anchor="t">
                <a:noAutofit/>
              </a:bodyPr>
              <a:lstStyle/>
              <a:p>
                <a:pPr lvl="0" algn="l" defTabSz="457200">
                  <a:defRPr sz="2800">
                    <a:solidFill>
                      <a:srgbClr val="000066"/>
                    </a:solidFill>
                  </a:defRPr>
                </a:pPr>
                <a:endParaRPr/>
              </a:p>
            </p:txBody>
          </p:sp>
          <p:sp>
            <p:nvSpPr>
              <p:cNvPr id="58" name="Shape 58"/>
              <p:cNvSpPr/>
              <p:nvPr/>
            </p:nvSpPr>
            <p:spPr>
              <a:xfrm>
                <a:off x="3332648" y="2255965"/>
                <a:ext cx="432154" cy="264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grpFill/>
              <a:ln w="9525" cap="flat">
                <a:solidFill>
                  <a:srgbClr val="000066"/>
                </a:solidFill>
                <a:prstDash val="solid"/>
                <a:miter lim="800000"/>
              </a:ln>
              <a:effectLst/>
            </p:spPr>
            <p:txBody>
              <a:bodyPr wrap="square" lIns="0" tIns="0" rIns="0" bIns="0" numCol="1" anchor="t">
                <a:noAutofit/>
              </a:bodyPr>
              <a:lstStyle/>
              <a:p>
                <a:pPr lvl="0" algn="l" defTabSz="457200">
                  <a:defRPr sz="2800">
                    <a:solidFill>
                      <a:srgbClr val="000066"/>
                    </a:solidFill>
                  </a:defRPr>
                </a:pPr>
                <a:endParaRPr/>
              </a:p>
            </p:txBody>
          </p:sp>
          <p:sp>
            <p:nvSpPr>
              <p:cNvPr id="59" name="Shape 59"/>
              <p:cNvSpPr/>
              <p:nvPr/>
            </p:nvSpPr>
            <p:spPr>
              <a:xfrm>
                <a:off x="3559169" y="2410546"/>
                <a:ext cx="216077" cy="13202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grpFill/>
              <a:ln w="9525" cap="flat">
                <a:solidFill>
                  <a:srgbClr val="000066"/>
                </a:solidFill>
                <a:prstDash val="solid"/>
                <a:miter lim="800000"/>
              </a:ln>
              <a:effectLst/>
            </p:spPr>
            <p:txBody>
              <a:bodyPr wrap="square" lIns="0" tIns="0" rIns="0" bIns="0" numCol="1" anchor="t">
                <a:noAutofit/>
              </a:bodyPr>
              <a:lstStyle/>
              <a:p>
                <a:pPr lvl="0" algn="l" defTabSz="457200">
                  <a:defRPr sz="2800">
                    <a:solidFill>
                      <a:srgbClr val="000066"/>
                    </a:solidFill>
                  </a:defRPr>
                </a:pPr>
                <a:endParaRPr/>
              </a:p>
            </p:txBody>
          </p:sp>
          <p:sp>
            <p:nvSpPr>
              <p:cNvPr id="60" name="Shape 60"/>
              <p:cNvSpPr/>
              <p:nvPr/>
            </p:nvSpPr>
            <p:spPr>
              <a:xfrm>
                <a:off x="193534" y="128277"/>
                <a:ext cx="3567884" cy="2022742"/>
              </a:xfrm>
              <a:custGeom>
                <a:avLst/>
                <a:gdLst/>
                <a:ahLst/>
                <a:cxnLst>
                  <a:cxn ang="0">
                    <a:pos x="wd2" y="hd2"/>
                  </a:cxn>
                  <a:cxn ang="5400000">
                    <a:pos x="wd2" y="hd2"/>
                  </a:cxn>
                  <a:cxn ang="10800000">
                    <a:pos x="wd2" y="hd2"/>
                  </a:cxn>
                  <a:cxn ang="16200000">
                    <a:pos x="wd2" y="hd2"/>
                  </a:cxn>
                </a:cxnLst>
                <a:rect l="0" t="0" r="r" b="b"/>
                <a:pathLst>
                  <a:path w="21600" h="21600" extrusionOk="0">
                    <a:moveTo>
                      <a:pt x="0" y="13555"/>
                    </a:moveTo>
                    <a:cubicBezTo>
                      <a:pt x="417" y="13915"/>
                      <a:pt x="899" y="14078"/>
                      <a:pt x="1381" y="14023"/>
                    </a:cubicBezTo>
                    <a:moveTo>
                      <a:pt x="2000" y="19344"/>
                    </a:moveTo>
                    <a:cubicBezTo>
                      <a:pt x="2207" y="19308"/>
                      <a:pt x="2410" y="19233"/>
                      <a:pt x="2604" y="19120"/>
                    </a:cubicBezTo>
                    <a:moveTo>
                      <a:pt x="7435" y="20578"/>
                    </a:moveTo>
                    <a:cubicBezTo>
                      <a:pt x="7532" y="20937"/>
                      <a:pt x="7654" y="21279"/>
                      <a:pt x="7799" y="21600"/>
                    </a:cubicBezTo>
                    <a:moveTo>
                      <a:pt x="14381" y="20160"/>
                    </a:moveTo>
                    <a:cubicBezTo>
                      <a:pt x="14456" y="19795"/>
                      <a:pt x="14505" y="19419"/>
                      <a:pt x="14527" y="19039"/>
                    </a:cubicBezTo>
                    <a:moveTo>
                      <a:pt x="19208" y="16270"/>
                    </a:moveTo>
                    <a:cubicBezTo>
                      <a:pt x="19208" y="14502"/>
                      <a:pt x="18520" y="12889"/>
                      <a:pt x="17436" y="12115"/>
                    </a:cubicBezTo>
                    <a:moveTo>
                      <a:pt x="20811" y="9204"/>
                    </a:moveTo>
                    <a:cubicBezTo>
                      <a:pt x="21153" y="8777"/>
                      <a:pt x="21423" y="8239"/>
                      <a:pt x="21600" y="7632"/>
                    </a:cubicBezTo>
                    <a:moveTo>
                      <a:pt x="19744" y="2561"/>
                    </a:moveTo>
                    <a:cubicBezTo>
                      <a:pt x="19747" y="2312"/>
                      <a:pt x="19733" y="2063"/>
                      <a:pt x="19702" y="1818"/>
                    </a:cubicBezTo>
                    <a:moveTo>
                      <a:pt x="15078" y="0"/>
                    </a:moveTo>
                    <a:cubicBezTo>
                      <a:pt x="14912" y="285"/>
                      <a:pt x="14776" y="604"/>
                      <a:pt x="14673" y="947"/>
                    </a:cubicBezTo>
                    <a:moveTo>
                      <a:pt x="11061" y="564"/>
                    </a:moveTo>
                    <a:cubicBezTo>
                      <a:pt x="10973" y="823"/>
                      <a:pt x="10907" y="1098"/>
                      <a:pt x="10865" y="1381"/>
                    </a:cubicBezTo>
                    <a:moveTo>
                      <a:pt x="7163" y="2480"/>
                    </a:moveTo>
                    <a:cubicBezTo>
                      <a:pt x="6949" y="2175"/>
                      <a:pt x="6711" y="1909"/>
                      <a:pt x="6454" y="1688"/>
                    </a:cubicBezTo>
                    <a:moveTo>
                      <a:pt x="946" y="7074"/>
                    </a:moveTo>
                    <a:cubicBezTo>
                      <a:pt x="973" y="7356"/>
                      <a:pt x="1014" y="7635"/>
                      <a:pt x="1070" y="7907"/>
                    </a:cubicBezTo>
                  </a:path>
                </a:pathLst>
              </a:custGeom>
              <a:grpFill/>
              <a:ln w="9525" cap="flat">
                <a:solidFill>
                  <a:srgbClr val="000066"/>
                </a:solidFill>
                <a:prstDash val="solid"/>
                <a:miter lim="800000"/>
              </a:ln>
              <a:effectLst/>
            </p:spPr>
            <p:txBody>
              <a:bodyPr wrap="square" lIns="0" tIns="0" rIns="0" bIns="0" numCol="1" anchor="t">
                <a:noAutofit/>
              </a:bodyPr>
              <a:lstStyle/>
              <a:p>
                <a:pPr lvl="0" algn="l" defTabSz="457200">
                  <a:defRPr sz="2800">
                    <a:solidFill>
                      <a:srgbClr val="000066"/>
                    </a:solidFill>
                  </a:defRPr>
                </a:pPr>
                <a:endParaRPr/>
              </a:p>
            </p:txBody>
          </p:sp>
          <p:sp>
            <p:nvSpPr>
              <p:cNvPr id="61" name="Shape 61"/>
              <p:cNvSpPr/>
              <p:nvPr/>
            </p:nvSpPr>
            <p:spPr>
              <a:xfrm>
                <a:off x="725853" y="358955"/>
                <a:ext cx="2540699" cy="1717041"/>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lgn="l" defTabSz="457200">
                  <a:defRPr sz="1800"/>
                </a:pPr>
                <a:endParaRPr sz="2800" dirty="0"/>
              </a:p>
              <a:p>
                <a:pPr lvl="0" algn="l" defTabSz="457200">
                  <a:defRPr sz="1800"/>
                </a:pPr>
                <a:endParaRPr sz="2800" dirty="0"/>
              </a:p>
              <a:p>
                <a:pPr lvl="0" algn="l" defTabSz="457200">
                  <a:defRPr sz="1800"/>
                </a:pPr>
                <a:r>
                  <a:rPr sz="2800" dirty="0">
                    <a:solidFill>
                      <a:srgbClr val="000066"/>
                    </a:solidFill>
                  </a:rPr>
                  <a:t>ridurre i</a:t>
                </a:r>
              </a:p>
              <a:p>
                <a:pPr lvl="0" algn="l" defTabSz="457200">
                  <a:defRPr sz="1800"/>
                </a:pPr>
                <a:r>
                  <a:rPr sz="2800" dirty="0">
                    <a:solidFill>
                      <a:srgbClr val="000066"/>
                    </a:solidFill>
                  </a:rPr>
                  <a:t>costi?</a:t>
                </a:r>
              </a:p>
            </p:txBody>
          </p:sp>
        </p:grpSp>
        <p:pic>
          <p:nvPicPr>
            <p:cNvPr id="63" name="image.pdf"/>
            <p:cNvPicPr/>
            <p:nvPr/>
          </p:nvPicPr>
          <p:blipFill>
            <a:blip r:embed="rId4">
              <a:extLst/>
            </a:blip>
            <a:stretch>
              <a:fillRect/>
            </a:stretch>
          </p:blipFill>
          <p:spPr>
            <a:xfrm>
              <a:off x="1101755" y="215962"/>
              <a:ext cx="1131889" cy="927101"/>
            </a:xfrm>
            <a:prstGeom prst="rect">
              <a:avLst/>
            </a:prstGeom>
            <a:grpFill/>
            <a:ln w="12700" cap="flat">
              <a:noFill/>
              <a:miter lim="400000"/>
            </a:ln>
            <a:effectLst/>
          </p:spPr>
        </p:pic>
      </p:grpSp>
      <p:grpSp>
        <p:nvGrpSpPr>
          <p:cNvPr id="75" name="Group 75"/>
          <p:cNvGrpSpPr/>
          <p:nvPr/>
        </p:nvGrpSpPr>
        <p:grpSpPr>
          <a:xfrm>
            <a:off x="4575085" y="2039463"/>
            <a:ext cx="3770696" cy="2590568"/>
            <a:chOff x="0" y="0"/>
            <a:chExt cx="3770694" cy="2590566"/>
          </a:xfrm>
          <a:noFill/>
        </p:grpSpPr>
        <p:grpSp>
          <p:nvGrpSpPr>
            <p:cNvPr id="71" name="Group 71"/>
            <p:cNvGrpSpPr/>
            <p:nvPr/>
          </p:nvGrpSpPr>
          <p:grpSpPr>
            <a:xfrm>
              <a:off x="0" y="-1"/>
              <a:ext cx="3770695" cy="2590568"/>
              <a:chOff x="0" y="0"/>
              <a:chExt cx="3770694" cy="2590566"/>
            </a:xfrm>
            <a:grpFill/>
          </p:grpSpPr>
          <p:sp>
            <p:nvSpPr>
              <p:cNvPr id="65" name="Shape 65"/>
              <p:cNvSpPr/>
              <p:nvPr/>
            </p:nvSpPr>
            <p:spPr>
              <a:xfrm>
                <a:off x="37308" y="0"/>
                <a:ext cx="3733387" cy="2590567"/>
              </a:xfrm>
              <a:custGeom>
                <a:avLst/>
                <a:gdLst/>
                <a:ahLst/>
                <a:cxnLst>
                  <a:cxn ang="0">
                    <a:pos x="wd2" y="hd2"/>
                  </a:cxn>
                  <a:cxn ang="5400000">
                    <a:pos x="wd2" y="hd2"/>
                  </a:cxn>
                  <a:cxn ang="10800000">
                    <a:pos x="wd2" y="hd2"/>
                  </a:cxn>
                  <a:cxn ang="16200000">
                    <a:pos x="wd2" y="hd2"/>
                  </a:cxn>
                </a:cxnLst>
                <a:rect l="0" t="0" r="r" b="b"/>
                <a:pathLst>
                  <a:path w="21264" h="20623" extrusionOk="0">
                    <a:moveTo>
                      <a:pt x="1919" y="6857"/>
                    </a:moveTo>
                    <a:cubicBezTo>
                      <a:pt x="744" y="7018"/>
                      <a:pt x="-110" y="8412"/>
                      <a:pt x="11" y="9971"/>
                    </a:cubicBezTo>
                    <a:cubicBezTo>
                      <a:pt x="81" y="10871"/>
                      <a:pt x="470" y="11672"/>
                      <a:pt x="1058" y="12130"/>
                    </a:cubicBezTo>
                    <a:lnTo>
                      <a:pt x="1047" y="12097"/>
                    </a:lnTo>
                    <a:cubicBezTo>
                      <a:pt x="237" y="13237"/>
                      <a:pt x="282" y="15025"/>
                      <a:pt x="1147" y="16091"/>
                    </a:cubicBezTo>
                    <a:cubicBezTo>
                      <a:pt x="1608" y="16659"/>
                      <a:pt x="2236" y="16931"/>
                      <a:pt x="2864" y="16834"/>
                    </a:cubicBezTo>
                    <a:lnTo>
                      <a:pt x="2853" y="16853"/>
                    </a:lnTo>
                    <a:cubicBezTo>
                      <a:pt x="3897" y="19265"/>
                      <a:pt x="6219" y="20100"/>
                      <a:pt x="8040" y="18718"/>
                    </a:cubicBezTo>
                    <a:cubicBezTo>
                      <a:pt x="8063" y="18700"/>
                      <a:pt x="8086" y="18683"/>
                      <a:pt x="8108" y="18665"/>
                    </a:cubicBezTo>
                    <a:lnTo>
                      <a:pt x="8102" y="18668"/>
                    </a:lnTo>
                    <a:cubicBezTo>
                      <a:pt x="9122" y="20688"/>
                      <a:pt x="11186" y="21231"/>
                      <a:pt x="12712" y="19881"/>
                    </a:cubicBezTo>
                    <a:cubicBezTo>
                      <a:pt x="13352" y="19315"/>
                      <a:pt x="13823" y="18473"/>
                      <a:pt x="14046" y="17498"/>
                    </a:cubicBezTo>
                    <a:lnTo>
                      <a:pt x="14050" y="17522"/>
                    </a:lnTo>
                    <a:cubicBezTo>
                      <a:pt x="15384" y="18621"/>
                      <a:pt x="17141" y="18085"/>
                      <a:pt x="17974" y="16325"/>
                    </a:cubicBezTo>
                    <a:cubicBezTo>
                      <a:pt x="18256" y="15729"/>
                      <a:pt x="18406" y="15039"/>
                      <a:pt x="18406" y="14336"/>
                    </a:cubicBezTo>
                    <a:lnTo>
                      <a:pt x="18400" y="14357"/>
                    </a:lnTo>
                    <a:cubicBezTo>
                      <a:pt x="20223" y="14013"/>
                      <a:pt x="21490" y="11783"/>
                      <a:pt x="21229" y="9377"/>
                    </a:cubicBezTo>
                    <a:cubicBezTo>
                      <a:pt x="21148" y="8627"/>
                      <a:pt x="20922" y="7918"/>
                      <a:pt x="20573" y="7318"/>
                    </a:cubicBezTo>
                    <a:lnTo>
                      <a:pt x="20566" y="7316"/>
                    </a:lnTo>
                    <a:cubicBezTo>
                      <a:pt x="21137" y="5554"/>
                      <a:pt x="20520" y="3512"/>
                      <a:pt x="19188" y="2756"/>
                    </a:cubicBezTo>
                    <a:cubicBezTo>
                      <a:pt x="19076" y="2693"/>
                      <a:pt x="18961" y="2640"/>
                      <a:pt x="18843" y="2597"/>
                    </a:cubicBezTo>
                    <a:lnTo>
                      <a:pt x="18852" y="2591"/>
                    </a:lnTo>
                    <a:cubicBezTo>
                      <a:pt x="18618" y="879"/>
                      <a:pt x="17375" y="-258"/>
                      <a:pt x="16075" y="50"/>
                    </a:cubicBezTo>
                    <a:cubicBezTo>
                      <a:pt x="15529" y="180"/>
                      <a:pt x="15034" y="555"/>
                      <a:pt x="14675" y="1113"/>
                    </a:cubicBezTo>
                    <a:lnTo>
                      <a:pt x="14679" y="1117"/>
                    </a:lnTo>
                    <a:cubicBezTo>
                      <a:pt x="13960" y="-129"/>
                      <a:pt x="12611" y="-369"/>
                      <a:pt x="11668" y="582"/>
                    </a:cubicBezTo>
                    <a:cubicBezTo>
                      <a:pt x="11406" y="845"/>
                      <a:pt x="11194" y="1183"/>
                      <a:pt x="11048" y="1572"/>
                    </a:cubicBezTo>
                    <a:lnTo>
                      <a:pt x="11055" y="1618"/>
                    </a:lnTo>
                    <a:cubicBezTo>
                      <a:pt x="10022" y="274"/>
                      <a:pt x="8360" y="291"/>
                      <a:pt x="7343" y="1657"/>
                    </a:cubicBezTo>
                    <a:cubicBezTo>
                      <a:pt x="7165" y="1895"/>
                      <a:pt x="7014" y="2167"/>
                      <a:pt x="6895" y="2463"/>
                    </a:cubicBezTo>
                    <a:lnTo>
                      <a:pt x="6887" y="2485"/>
                    </a:lnTo>
                    <a:cubicBezTo>
                      <a:pt x="5303" y="1260"/>
                      <a:pt x="3266" y="1962"/>
                      <a:pt x="2338" y="4053"/>
                    </a:cubicBezTo>
                    <a:cubicBezTo>
                      <a:pt x="1962" y="4900"/>
                      <a:pt x="1812" y="5889"/>
                      <a:pt x="1913" y="6862"/>
                    </a:cubicBezTo>
                    <a:close/>
                  </a:path>
                </a:pathLst>
              </a:custGeom>
              <a:grpFill/>
              <a:ln w="9525" cap="flat">
                <a:solidFill>
                  <a:srgbClr val="000066"/>
                </a:solidFill>
                <a:prstDash val="solid"/>
                <a:miter lim="800000"/>
              </a:ln>
              <a:effectLst/>
            </p:spPr>
            <p:txBody>
              <a:bodyPr wrap="square" lIns="0" tIns="0" rIns="0" bIns="0" numCol="1" anchor="t">
                <a:noAutofit/>
              </a:bodyPr>
              <a:lstStyle/>
              <a:p>
                <a:pPr lvl="0" algn="l" defTabSz="457200">
                  <a:defRPr sz="2800">
                    <a:solidFill>
                      <a:srgbClr val="000066"/>
                    </a:solidFill>
                  </a:defRPr>
                </a:pPr>
                <a:endParaRPr/>
              </a:p>
            </p:txBody>
          </p:sp>
          <p:sp>
            <p:nvSpPr>
              <p:cNvPr id="66" name="Shape 66"/>
              <p:cNvSpPr/>
              <p:nvPr/>
            </p:nvSpPr>
            <p:spPr>
              <a:xfrm>
                <a:off x="142264" y="2033126"/>
                <a:ext cx="622301" cy="4318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800" y="0"/>
                    </a:ln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grpFill/>
              <a:ln w="9525" cap="flat">
                <a:solidFill>
                  <a:srgbClr val="000066"/>
                </a:solidFill>
                <a:prstDash val="solid"/>
                <a:miter lim="800000"/>
              </a:ln>
              <a:effectLst/>
            </p:spPr>
            <p:txBody>
              <a:bodyPr wrap="square" lIns="0" tIns="0" rIns="0" bIns="0" numCol="1" anchor="t">
                <a:noAutofit/>
              </a:bodyPr>
              <a:lstStyle/>
              <a:p>
                <a:pPr lvl="0" algn="l" defTabSz="457200">
                  <a:defRPr sz="2800">
                    <a:solidFill>
                      <a:srgbClr val="000066"/>
                    </a:solidFill>
                  </a:defRPr>
                </a:pPr>
                <a:endParaRPr/>
              </a:p>
            </p:txBody>
          </p:sp>
          <p:sp>
            <p:nvSpPr>
              <p:cNvPr id="67" name="Shape 67"/>
              <p:cNvSpPr/>
              <p:nvPr/>
            </p:nvSpPr>
            <p:spPr>
              <a:xfrm>
                <a:off x="0" y="2266778"/>
                <a:ext cx="414867" cy="28786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800" y="0"/>
                    </a:ln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grpFill/>
              <a:ln w="9525" cap="flat">
                <a:solidFill>
                  <a:srgbClr val="000066"/>
                </a:solidFill>
                <a:prstDash val="solid"/>
                <a:miter lim="800000"/>
              </a:ln>
              <a:effectLst/>
            </p:spPr>
            <p:txBody>
              <a:bodyPr wrap="square" lIns="0" tIns="0" rIns="0" bIns="0" numCol="1" anchor="t">
                <a:noAutofit/>
              </a:bodyPr>
              <a:lstStyle/>
              <a:p>
                <a:pPr lvl="0" algn="l" defTabSz="457200">
                  <a:defRPr sz="2800">
                    <a:solidFill>
                      <a:srgbClr val="000066"/>
                    </a:solidFill>
                  </a:defRPr>
                </a:pPr>
                <a:endParaRPr/>
              </a:p>
            </p:txBody>
          </p:sp>
          <p:sp>
            <p:nvSpPr>
              <p:cNvPr id="68" name="Shape 68"/>
              <p:cNvSpPr/>
              <p:nvPr/>
            </p:nvSpPr>
            <p:spPr>
              <a:xfrm>
                <a:off x="8297" y="2401475"/>
                <a:ext cx="207434" cy="14393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800" y="0"/>
                    </a:ln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grpFill/>
              <a:ln w="9525" cap="flat">
                <a:solidFill>
                  <a:srgbClr val="000066"/>
                </a:solidFill>
                <a:prstDash val="solid"/>
                <a:miter lim="800000"/>
              </a:ln>
              <a:effectLst/>
            </p:spPr>
            <p:txBody>
              <a:bodyPr wrap="square" lIns="0" tIns="0" rIns="0" bIns="0" numCol="1" anchor="t">
                <a:noAutofit/>
              </a:bodyPr>
              <a:lstStyle/>
              <a:p>
                <a:pPr lvl="0" algn="l" defTabSz="457200">
                  <a:defRPr sz="2800">
                    <a:solidFill>
                      <a:srgbClr val="000066"/>
                    </a:solidFill>
                  </a:defRPr>
                </a:pPr>
                <a:endParaRPr/>
              </a:p>
            </p:txBody>
          </p:sp>
          <p:sp>
            <p:nvSpPr>
              <p:cNvPr id="69" name="Shape 69"/>
              <p:cNvSpPr/>
              <p:nvPr/>
            </p:nvSpPr>
            <p:spPr>
              <a:xfrm>
                <a:off x="223101" y="139845"/>
                <a:ext cx="3425169" cy="2205153"/>
              </a:xfrm>
              <a:custGeom>
                <a:avLst/>
                <a:gdLst/>
                <a:ahLst/>
                <a:cxnLst>
                  <a:cxn ang="0">
                    <a:pos x="wd2" y="hd2"/>
                  </a:cxn>
                  <a:cxn ang="5400000">
                    <a:pos x="wd2" y="hd2"/>
                  </a:cxn>
                  <a:cxn ang="10800000">
                    <a:pos x="wd2" y="hd2"/>
                  </a:cxn>
                  <a:cxn ang="16200000">
                    <a:pos x="wd2" y="hd2"/>
                  </a:cxn>
                </a:cxnLst>
                <a:rect l="0" t="0" r="r" b="b"/>
                <a:pathLst>
                  <a:path w="21600" h="21600" extrusionOk="0">
                    <a:moveTo>
                      <a:pt x="0" y="13555"/>
                    </a:moveTo>
                    <a:cubicBezTo>
                      <a:pt x="417" y="13915"/>
                      <a:pt x="899" y="14078"/>
                      <a:pt x="1381" y="14023"/>
                    </a:cubicBezTo>
                    <a:moveTo>
                      <a:pt x="2000" y="19344"/>
                    </a:moveTo>
                    <a:cubicBezTo>
                      <a:pt x="2207" y="19308"/>
                      <a:pt x="2410" y="19233"/>
                      <a:pt x="2604" y="19120"/>
                    </a:cubicBezTo>
                    <a:moveTo>
                      <a:pt x="7435" y="20578"/>
                    </a:moveTo>
                    <a:cubicBezTo>
                      <a:pt x="7532" y="20937"/>
                      <a:pt x="7654" y="21279"/>
                      <a:pt x="7799" y="21600"/>
                    </a:cubicBezTo>
                    <a:moveTo>
                      <a:pt x="14381" y="20160"/>
                    </a:moveTo>
                    <a:cubicBezTo>
                      <a:pt x="14456" y="19795"/>
                      <a:pt x="14505" y="19419"/>
                      <a:pt x="14527" y="19039"/>
                    </a:cubicBezTo>
                    <a:moveTo>
                      <a:pt x="19208" y="16270"/>
                    </a:moveTo>
                    <a:cubicBezTo>
                      <a:pt x="19208" y="14502"/>
                      <a:pt x="18520" y="12889"/>
                      <a:pt x="17436" y="12115"/>
                    </a:cubicBezTo>
                    <a:moveTo>
                      <a:pt x="20811" y="9204"/>
                    </a:moveTo>
                    <a:cubicBezTo>
                      <a:pt x="21153" y="8777"/>
                      <a:pt x="21423" y="8239"/>
                      <a:pt x="21600" y="7632"/>
                    </a:cubicBezTo>
                    <a:moveTo>
                      <a:pt x="19744" y="2561"/>
                    </a:moveTo>
                    <a:cubicBezTo>
                      <a:pt x="19747" y="2312"/>
                      <a:pt x="19733" y="2063"/>
                      <a:pt x="19702" y="1818"/>
                    </a:cubicBezTo>
                    <a:moveTo>
                      <a:pt x="15078" y="0"/>
                    </a:moveTo>
                    <a:cubicBezTo>
                      <a:pt x="14912" y="285"/>
                      <a:pt x="14776" y="604"/>
                      <a:pt x="14673" y="947"/>
                    </a:cubicBezTo>
                    <a:moveTo>
                      <a:pt x="11061" y="564"/>
                    </a:moveTo>
                    <a:cubicBezTo>
                      <a:pt x="10973" y="823"/>
                      <a:pt x="10907" y="1098"/>
                      <a:pt x="10865" y="1381"/>
                    </a:cubicBezTo>
                    <a:moveTo>
                      <a:pt x="7163" y="2480"/>
                    </a:moveTo>
                    <a:cubicBezTo>
                      <a:pt x="6949" y="2175"/>
                      <a:pt x="6711" y="1909"/>
                      <a:pt x="6454" y="1688"/>
                    </a:cubicBezTo>
                    <a:moveTo>
                      <a:pt x="946" y="7074"/>
                    </a:moveTo>
                    <a:cubicBezTo>
                      <a:pt x="973" y="7356"/>
                      <a:pt x="1014" y="7635"/>
                      <a:pt x="1070" y="7907"/>
                    </a:cubicBezTo>
                  </a:path>
                </a:pathLst>
              </a:custGeom>
              <a:grpFill/>
              <a:ln w="9525" cap="flat">
                <a:solidFill>
                  <a:srgbClr val="000066"/>
                </a:solidFill>
                <a:prstDash val="solid"/>
                <a:miter lim="800000"/>
              </a:ln>
              <a:effectLst/>
            </p:spPr>
            <p:txBody>
              <a:bodyPr wrap="square" lIns="0" tIns="0" rIns="0" bIns="0" numCol="1" anchor="t">
                <a:noAutofit/>
              </a:bodyPr>
              <a:lstStyle/>
              <a:p>
                <a:pPr lvl="0" algn="l" defTabSz="457200">
                  <a:defRPr sz="2800">
                    <a:solidFill>
                      <a:srgbClr val="000066"/>
                    </a:solidFill>
                  </a:defRPr>
                </a:pPr>
                <a:endParaRPr/>
              </a:p>
            </p:txBody>
          </p:sp>
          <p:sp>
            <p:nvSpPr>
              <p:cNvPr id="70" name="Shape 70"/>
              <p:cNvSpPr/>
              <p:nvPr/>
            </p:nvSpPr>
            <p:spPr>
              <a:xfrm>
                <a:off x="551945" y="391326"/>
                <a:ext cx="2439071" cy="1717041"/>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lgn="l" defTabSz="457200">
                  <a:defRPr sz="1800"/>
                </a:pPr>
                <a:endParaRPr sz="2800"/>
              </a:p>
              <a:p>
                <a:pPr lvl="0" algn="l" defTabSz="457200">
                  <a:defRPr sz="1800"/>
                </a:pPr>
                <a:endParaRPr sz="2800"/>
              </a:p>
              <a:p>
                <a:pPr lvl="0" algn="l" defTabSz="457200">
                  <a:defRPr sz="1800"/>
                </a:pPr>
                <a:r>
                  <a:rPr sz="2800">
                    <a:solidFill>
                      <a:srgbClr val="000066"/>
                    </a:solidFill>
                  </a:rPr>
                  <a:t>aumentare i</a:t>
                </a:r>
              </a:p>
              <a:p>
                <a:pPr lvl="0" algn="l" defTabSz="457200">
                  <a:defRPr sz="1800"/>
                </a:pPr>
                <a:r>
                  <a:rPr sz="2800">
                    <a:solidFill>
                      <a:srgbClr val="000066"/>
                    </a:solidFill>
                  </a:rPr>
                  <a:t>ricavi?</a:t>
                </a:r>
              </a:p>
            </p:txBody>
          </p:sp>
        </p:grpSp>
        <p:grpSp>
          <p:nvGrpSpPr>
            <p:cNvPr id="74" name="Group 74"/>
            <p:cNvGrpSpPr/>
            <p:nvPr/>
          </p:nvGrpSpPr>
          <p:grpSpPr>
            <a:xfrm>
              <a:off x="1485137" y="431867"/>
              <a:ext cx="1060451" cy="889001"/>
              <a:chOff x="0" y="0"/>
              <a:chExt cx="1060450" cy="889000"/>
            </a:xfrm>
            <a:grpFill/>
          </p:grpSpPr>
          <p:sp>
            <p:nvSpPr>
              <p:cNvPr id="72" name="Shape 72"/>
              <p:cNvSpPr/>
              <p:nvPr/>
            </p:nvSpPr>
            <p:spPr>
              <a:xfrm>
                <a:off x="0" y="0"/>
                <a:ext cx="1060450" cy="889000"/>
              </a:xfrm>
              <a:prstGeom prst="rect">
                <a:avLst/>
              </a:prstGeom>
              <a:grpFill/>
              <a:ln w="12700" cap="flat">
                <a:noFill/>
                <a:miter lim="400000"/>
              </a:ln>
              <a:effectLst/>
            </p:spPr>
            <p:txBody>
              <a:bodyPr wrap="square" lIns="0" tIns="0" rIns="0" bIns="0" numCol="1" anchor="ctr">
                <a:noAutofit/>
              </a:bodyPr>
              <a:lstStyle/>
              <a:p>
                <a:pPr lvl="0"/>
                <a:endParaRPr/>
              </a:p>
            </p:txBody>
          </p:sp>
          <p:pic>
            <p:nvPicPr>
              <p:cNvPr id="73" name="image.pdf"/>
              <p:cNvPicPr/>
              <p:nvPr/>
            </p:nvPicPr>
            <p:blipFill>
              <a:blip r:embed="rId4">
                <a:extLst/>
              </a:blip>
              <a:stretch>
                <a:fillRect/>
              </a:stretch>
            </p:blipFill>
            <p:spPr>
              <a:xfrm>
                <a:off x="0" y="0"/>
                <a:ext cx="1060450" cy="889000"/>
              </a:xfrm>
              <a:prstGeom prst="rect">
                <a:avLst/>
              </a:prstGeom>
              <a:grpFill/>
              <a:ln w="12700" cap="flat">
                <a:noFill/>
                <a:miter lim="400000"/>
              </a:ln>
              <a:effectLst/>
            </p:spPr>
          </p:pic>
        </p:grpSp>
      </p:grpSp>
      <p:sp>
        <p:nvSpPr>
          <p:cNvPr id="2" name="Titolo 1"/>
          <p:cNvSpPr>
            <a:spLocks noGrp="1"/>
          </p:cNvSpPr>
          <p:nvPr>
            <p:ph type="title"/>
          </p:nvPr>
        </p:nvSpPr>
        <p:spPr/>
        <p:txBody>
          <a:bodyPr/>
          <a:lstStyle/>
          <a:p>
            <a:r>
              <a:rPr lang="it-IT" dirty="0" smtClean="0"/>
              <a:t>Le leve del profitto</a:t>
            </a: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Tree>
    <p:extLst>
      <p:ext uri="{BB962C8B-B14F-4D97-AF65-F5344CB8AC3E}">
        <p14:creationId xmlns:p14="http://schemas.microsoft.com/office/powerpoint/2010/main" val="2639279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p:tmAbs val="0"/>
                                  </p:iterate>
                                  <p:childTnLst>
                                    <p:set>
                                      <p:cBhvr>
                                        <p:cTn id="6" fill="hold"/>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par>
                          <p:cTn id="8" fill="hold">
                            <p:stCondLst>
                              <p:cond delay="1000"/>
                            </p:stCondLst>
                            <p:childTnLst>
                              <p:par>
                                <p:cTn id="9" presetID="10" presetClass="entr" presetSubtype="0" fill="hold" grpId="0" nodeType="afterEffect">
                                  <p:stCondLst>
                                    <p:cond delay="0"/>
                                  </p:stCondLst>
                                  <p:iterate>
                                    <p:tmAbs val="0"/>
                                  </p:iterate>
                                  <p:childTnLst>
                                    <p:set>
                                      <p:cBhvr>
                                        <p:cTn id="10" fill="hold"/>
                                        <p:tgtEl>
                                          <p:spTgt spid="75"/>
                                        </p:tgtEl>
                                        <p:attrNameLst>
                                          <p:attrName>style.visibility</p:attrName>
                                        </p:attrNameLst>
                                      </p:cBhvr>
                                      <p:to>
                                        <p:strVal val="visible"/>
                                      </p:to>
                                    </p:set>
                                    <p:animEffect transition="in" filter="fade">
                                      <p:cBhvr>
                                        <p:cTn id="11"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dvAuto="0"/>
      <p:bldP spid="75" grpId="0"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p:nvPr/>
        </p:nvSpPr>
        <p:spPr>
          <a:xfrm>
            <a:off x="187791" y="2433486"/>
            <a:ext cx="3300391" cy="492443"/>
          </a:xfrm>
          <a:prstGeom prst="rect">
            <a:avLst/>
          </a:prstGeom>
          <a:solidFill>
            <a:srgbClr val="FFFF00"/>
          </a:solidFill>
          <a:ln>
            <a:solidFill>
              <a:srgbClr val="1C1C1C"/>
            </a:solidFill>
            <a:round/>
          </a:ln>
          <a:extLst>
            <a:ext uri="{C572A759-6A51-4108-AA02-DFA0A04FC94B}">
              <ma14:wrappingTextBoxFlag xmlns:ma14="http://schemas.microsoft.com/office/mac/drawingml/2011/main" xmlns="" val="1"/>
            </a:ext>
          </a:extLst>
        </p:spPr>
        <p:txBody>
          <a:bodyPr wrap="none" lIns="0" tIns="0" rIns="0" bIns="0">
            <a:spAutoFit/>
          </a:bodyPr>
          <a:lstStyle/>
          <a:p>
            <a:pPr lvl="0" algn="l" defTabSz="457200">
              <a:defRPr sz="1800"/>
            </a:pPr>
            <a:r>
              <a:rPr sz="3200" dirty="0">
                <a:solidFill>
                  <a:srgbClr val="000066"/>
                </a:solidFill>
              </a:rPr>
              <a:t>RICAVI = </a:t>
            </a:r>
            <a:r>
              <a:rPr lang="it-IT" sz="1000" dirty="0" smtClean="0">
                <a:solidFill>
                  <a:srgbClr val="000066"/>
                </a:solidFill>
                <a:latin typeface="Times New Roman" panose="02020603050405020304" pitchFamily="18" charset="0"/>
                <a:cs typeface="Times New Roman" panose="02020603050405020304" pitchFamily="18" charset="0"/>
                <a:sym typeface="Symbol"/>
              </a:rPr>
              <a:t>Quantità venduto X Prezzo vendita</a:t>
            </a:r>
            <a:endParaRPr sz="1000" dirty="0">
              <a:solidFill>
                <a:srgbClr val="000066"/>
              </a:solidFill>
            </a:endParaRPr>
          </a:p>
        </p:txBody>
      </p:sp>
      <p:sp>
        <p:nvSpPr>
          <p:cNvPr id="85" name="Shape 85"/>
          <p:cNvSpPr/>
          <p:nvPr/>
        </p:nvSpPr>
        <p:spPr>
          <a:xfrm>
            <a:off x="187791" y="4954436"/>
            <a:ext cx="3300391" cy="646331"/>
          </a:xfrm>
          <a:prstGeom prst="rect">
            <a:avLst/>
          </a:prstGeom>
          <a:solidFill>
            <a:srgbClr val="FFCF01"/>
          </a:solidFill>
          <a:ln>
            <a:solidFill>
              <a:srgbClr val="1C1C1C"/>
            </a:solidFill>
            <a:round/>
          </a:ln>
          <a:extLst>
            <a:ext uri="{C572A759-6A51-4108-AA02-DFA0A04FC94B}">
              <ma14:wrappingTextBoxFlag xmlns:ma14="http://schemas.microsoft.com/office/mac/drawingml/2011/main" xmlns="" val="1"/>
            </a:ext>
          </a:extLst>
        </p:spPr>
        <p:txBody>
          <a:bodyPr wrap="square" lIns="0" tIns="0" rIns="0" bIns="0">
            <a:spAutoFit/>
          </a:bodyPr>
          <a:lstStyle/>
          <a:p>
            <a:pPr lvl="0" algn="l" defTabSz="457200">
              <a:defRPr sz="1800"/>
            </a:pPr>
            <a:r>
              <a:rPr sz="3200" dirty="0" smtClean="0">
                <a:solidFill>
                  <a:srgbClr val="000066"/>
                </a:solidFill>
              </a:rPr>
              <a:t>COSTI</a:t>
            </a:r>
            <a:r>
              <a:rPr lang="it-IT" sz="3200" dirty="0" smtClean="0">
                <a:solidFill>
                  <a:srgbClr val="000066"/>
                </a:solidFill>
              </a:rPr>
              <a:t> </a:t>
            </a:r>
            <a:r>
              <a:rPr sz="3200" dirty="0" smtClean="0">
                <a:solidFill>
                  <a:srgbClr val="000066"/>
                </a:solidFill>
              </a:rPr>
              <a:t>=</a:t>
            </a:r>
            <a:r>
              <a:rPr lang="it-IT" sz="3200" dirty="0" smtClean="0">
                <a:solidFill>
                  <a:srgbClr val="000066"/>
                </a:solidFill>
              </a:rPr>
              <a:t> </a:t>
            </a:r>
            <a:r>
              <a:rPr lang="it-IT" sz="1000" dirty="0" smtClean="0">
                <a:solidFill>
                  <a:srgbClr val="000066"/>
                </a:solidFill>
                <a:latin typeface="Times New Roman" panose="02020603050405020304" pitchFamily="18" charset="0"/>
                <a:cs typeface="Times New Roman" panose="02020603050405020304" pitchFamily="18" charset="0"/>
              </a:rPr>
              <a:t>Quantità </a:t>
            </a:r>
            <a:r>
              <a:rPr lang="it-IT" sz="1000" dirty="0" smtClean="0">
                <a:solidFill>
                  <a:srgbClr val="000066"/>
                </a:solidFill>
                <a:latin typeface="Times New Roman" panose="02020603050405020304" pitchFamily="18" charset="0"/>
                <a:cs typeface="Times New Roman" panose="02020603050405020304" pitchFamily="18" charset="0"/>
                <a:sym typeface="Symbol"/>
              </a:rPr>
              <a:t>Acquistato X Prezzo</a:t>
            </a:r>
          </a:p>
          <a:p>
            <a:pPr lvl="0" algn="l" defTabSz="457200">
              <a:defRPr sz="1800"/>
            </a:pPr>
            <a:r>
              <a:rPr lang="it-IT" sz="1000" dirty="0">
                <a:solidFill>
                  <a:srgbClr val="000066"/>
                </a:solidFill>
                <a:latin typeface="Times New Roman" panose="02020603050405020304" pitchFamily="18" charset="0"/>
                <a:cs typeface="Times New Roman" panose="02020603050405020304" pitchFamily="18" charset="0"/>
                <a:sym typeface="Symbol"/>
              </a:rPr>
              <a:t> </a:t>
            </a:r>
            <a:r>
              <a:rPr lang="it-IT" sz="1000" dirty="0" smtClean="0">
                <a:solidFill>
                  <a:srgbClr val="000066"/>
                </a:solidFill>
                <a:latin typeface="Times New Roman" panose="02020603050405020304" pitchFamily="18" charset="0"/>
                <a:cs typeface="Times New Roman" panose="02020603050405020304" pitchFamily="18" charset="0"/>
                <a:sym typeface="Symbol"/>
              </a:rPr>
              <a:t>                                           acquistato</a:t>
            </a:r>
            <a:endParaRPr sz="3200" dirty="0">
              <a:solidFill>
                <a:srgbClr val="000066"/>
              </a:solidFill>
            </a:endParaRPr>
          </a:p>
        </p:txBody>
      </p:sp>
      <p:grpSp>
        <p:nvGrpSpPr>
          <p:cNvPr id="107" name="Group 107"/>
          <p:cNvGrpSpPr/>
          <p:nvPr/>
        </p:nvGrpSpPr>
        <p:grpSpPr>
          <a:xfrm>
            <a:off x="3572339" y="1858810"/>
            <a:ext cx="4968881" cy="5197358"/>
            <a:chOff x="-2" y="-1"/>
            <a:chExt cx="4968880" cy="5197357"/>
          </a:xfrm>
        </p:grpSpPr>
        <p:grpSp>
          <p:nvGrpSpPr>
            <p:cNvPr id="100" name="Group 100"/>
            <p:cNvGrpSpPr/>
            <p:nvPr/>
          </p:nvGrpSpPr>
          <p:grpSpPr>
            <a:xfrm>
              <a:off x="870236" y="275223"/>
              <a:ext cx="4098642" cy="4064219"/>
              <a:chOff x="383002" y="-1"/>
              <a:chExt cx="4098640" cy="4064218"/>
            </a:xfrm>
          </p:grpSpPr>
          <p:sp>
            <p:nvSpPr>
              <p:cNvPr id="87" name="Shape 87"/>
              <p:cNvSpPr/>
              <p:nvPr/>
            </p:nvSpPr>
            <p:spPr>
              <a:xfrm rot="13893811">
                <a:off x="3123428" y="1453924"/>
                <a:ext cx="620396" cy="334018"/>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5400" y="5400"/>
                    </a:lnTo>
                    <a:lnTo>
                      <a:pt x="5400" y="21600"/>
                    </a:lnTo>
                    <a:lnTo>
                      <a:pt x="16200" y="21600"/>
                    </a:lnTo>
                    <a:lnTo>
                      <a:pt x="16200" y="5400"/>
                    </a:lnTo>
                    <a:lnTo>
                      <a:pt x="21600" y="5400"/>
                    </a:lnTo>
                    <a:lnTo>
                      <a:pt x="10800" y="0"/>
                    </a:lnTo>
                    <a:close/>
                  </a:path>
                </a:pathLst>
              </a:custGeom>
              <a:solidFill>
                <a:srgbClr val="FAF52E"/>
              </a:solidFill>
              <a:ln w="9525" cap="flat">
                <a:solidFill>
                  <a:srgbClr val="000066"/>
                </a:solidFill>
                <a:prstDash val="solid"/>
                <a:round/>
              </a:ln>
              <a:effectLst/>
            </p:spPr>
            <p:txBody>
              <a:bodyPr wrap="square" lIns="0" tIns="0" rIns="0" bIns="0" numCol="1" anchor="ctr">
                <a:noAutofit/>
              </a:bodyPr>
              <a:lstStyle/>
              <a:p>
                <a:pPr lvl="0" algn="l" defTabSz="457200">
                  <a:defRPr sz="1800"/>
                </a:pPr>
                <a:endParaRPr/>
              </a:p>
            </p:txBody>
          </p:sp>
          <p:grpSp>
            <p:nvGrpSpPr>
              <p:cNvPr id="96" name="Group 96"/>
              <p:cNvGrpSpPr/>
              <p:nvPr/>
            </p:nvGrpSpPr>
            <p:grpSpPr>
              <a:xfrm>
                <a:off x="383002" y="-1"/>
                <a:ext cx="4098640" cy="4064218"/>
                <a:chOff x="383002" y="0"/>
                <a:chExt cx="4098639" cy="4064216"/>
              </a:xfrm>
            </p:grpSpPr>
            <p:pic>
              <p:nvPicPr>
                <p:cNvPr id="88" name="image.png"/>
                <p:cNvPicPr/>
                <p:nvPr/>
              </p:nvPicPr>
              <p:blipFill>
                <a:blip r:embed="rId3">
                  <a:extLst/>
                </a:blip>
                <a:stretch>
                  <a:fillRect/>
                </a:stretch>
              </p:blipFill>
              <p:spPr>
                <a:xfrm>
                  <a:off x="1181314" y="1172363"/>
                  <a:ext cx="2040871" cy="1412615"/>
                </a:xfrm>
                <a:prstGeom prst="rect">
                  <a:avLst/>
                </a:prstGeom>
                <a:ln w="12700" cap="flat">
                  <a:noFill/>
                  <a:miter lim="400000"/>
                </a:ln>
                <a:effectLst>
                  <a:outerShdw blurRad="63500" dist="107763" dir="2700000" rotWithShape="0">
                    <a:srgbClr val="1C1C1C">
                      <a:alpha val="50000"/>
                    </a:srgbClr>
                  </a:outerShdw>
                </a:effectLst>
              </p:spPr>
            </p:pic>
            <p:pic>
              <p:nvPicPr>
                <p:cNvPr id="89" name="image.pdf"/>
                <p:cNvPicPr/>
                <p:nvPr/>
              </p:nvPicPr>
              <p:blipFill>
                <a:blip r:embed="rId4">
                  <a:extLst/>
                </a:blip>
                <a:stretch>
                  <a:fillRect/>
                </a:stretch>
              </p:blipFill>
              <p:spPr>
                <a:xfrm>
                  <a:off x="1389691" y="2206354"/>
                  <a:ext cx="1806447" cy="933634"/>
                </a:xfrm>
                <a:prstGeom prst="rect">
                  <a:avLst/>
                </a:prstGeom>
                <a:ln w="12700" cap="flat">
                  <a:noFill/>
                  <a:miter lim="400000"/>
                </a:ln>
                <a:effectLst/>
              </p:spPr>
            </p:pic>
            <p:sp>
              <p:nvSpPr>
                <p:cNvPr id="90" name="Shape 90"/>
                <p:cNvSpPr/>
                <p:nvPr/>
              </p:nvSpPr>
              <p:spPr>
                <a:xfrm>
                  <a:off x="1458639" y="0"/>
                  <a:ext cx="1389693" cy="6155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defTabSz="457200">
                    <a:defRPr sz="2000">
                      <a:solidFill>
                        <a:srgbClr val="000066"/>
                      </a:solidFill>
                    </a:defRPr>
                  </a:lvl1pPr>
                </a:lstStyle>
                <a:p>
                  <a:pPr lvl="0" algn="ctr">
                    <a:defRPr sz="1800">
                      <a:solidFill>
                        <a:srgbClr val="000000"/>
                      </a:solidFill>
                    </a:defRPr>
                  </a:pPr>
                  <a:r>
                    <a:rPr sz="2000" dirty="0">
                      <a:solidFill>
                        <a:srgbClr val="000066"/>
                      </a:solidFill>
                    </a:rPr>
                    <a:t>Concorrenti diretti</a:t>
                  </a:r>
                </a:p>
              </p:txBody>
            </p:sp>
            <p:sp>
              <p:nvSpPr>
                <p:cNvPr id="91" name="Shape 91"/>
                <p:cNvSpPr/>
                <p:nvPr/>
              </p:nvSpPr>
              <p:spPr>
                <a:xfrm>
                  <a:off x="3091948" y="688820"/>
                  <a:ext cx="1389693" cy="6756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defTabSz="457200">
                    <a:defRPr sz="2000">
                      <a:solidFill>
                        <a:srgbClr val="000066"/>
                      </a:solidFill>
                    </a:defRPr>
                  </a:lvl1pPr>
                </a:lstStyle>
                <a:p>
                  <a:pPr lvl="0">
                    <a:defRPr sz="1800">
                      <a:solidFill>
                        <a:srgbClr val="000000"/>
                      </a:solidFill>
                    </a:defRPr>
                  </a:pPr>
                  <a:r>
                    <a:rPr sz="2000">
                      <a:solidFill>
                        <a:srgbClr val="000066"/>
                      </a:solidFill>
                    </a:rPr>
                    <a:t>Prodotti sostitutivi</a:t>
                  </a:r>
                </a:p>
              </p:txBody>
            </p:sp>
            <p:sp>
              <p:nvSpPr>
                <p:cNvPr id="92" name="Shape 92"/>
                <p:cNvSpPr/>
                <p:nvPr/>
              </p:nvSpPr>
              <p:spPr>
                <a:xfrm>
                  <a:off x="2848331" y="3448664"/>
                  <a:ext cx="1389692" cy="6155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defTabSz="457200">
                    <a:defRPr sz="2000">
                      <a:solidFill>
                        <a:srgbClr val="000066"/>
                      </a:solidFill>
                    </a:defRPr>
                  </a:lvl1pPr>
                </a:lstStyle>
                <a:p>
                  <a:pPr lvl="0" algn="ctr">
                    <a:defRPr sz="1800">
                      <a:solidFill>
                        <a:srgbClr val="000000"/>
                      </a:solidFill>
                    </a:defRPr>
                  </a:pPr>
                  <a:r>
                    <a:rPr sz="2000" dirty="0">
                      <a:solidFill>
                        <a:srgbClr val="000066"/>
                      </a:solidFill>
                    </a:rPr>
                    <a:t>Potenziali entranti</a:t>
                  </a:r>
                </a:p>
              </p:txBody>
            </p:sp>
            <p:sp>
              <p:nvSpPr>
                <p:cNvPr id="93" name="Shape 93"/>
                <p:cNvSpPr/>
                <p:nvPr/>
              </p:nvSpPr>
              <p:spPr>
                <a:xfrm>
                  <a:off x="399950" y="3517089"/>
                  <a:ext cx="1389693" cy="3835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defTabSz="457200">
                    <a:defRPr sz="2000">
                      <a:solidFill>
                        <a:srgbClr val="000066"/>
                      </a:solidFill>
                    </a:defRPr>
                  </a:lvl1pPr>
                </a:lstStyle>
                <a:p>
                  <a:pPr lvl="0">
                    <a:defRPr sz="1800">
                      <a:solidFill>
                        <a:srgbClr val="000000"/>
                      </a:solidFill>
                    </a:defRPr>
                  </a:pPr>
                  <a:r>
                    <a:rPr sz="2000" dirty="0">
                      <a:solidFill>
                        <a:srgbClr val="000066"/>
                      </a:solidFill>
                    </a:rPr>
                    <a:t>Fornitori</a:t>
                  </a:r>
                </a:p>
              </p:txBody>
            </p:sp>
            <p:sp>
              <p:nvSpPr>
                <p:cNvPr id="94" name="Shape 94"/>
                <p:cNvSpPr/>
                <p:nvPr/>
              </p:nvSpPr>
              <p:spPr>
                <a:xfrm>
                  <a:off x="383002" y="1033991"/>
                  <a:ext cx="1389692" cy="3835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defTabSz="457200">
                    <a:defRPr sz="2000">
                      <a:solidFill>
                        <a:srgbClr val="000066"/>
                      </a:solidFill>
                    </a:defRPr>
                  </a:lvl1pPr>
                </a:lstStyle>
                <a:p>
                  <a:pPr lvl="0">
                    <a:defRPr sz="1800">
                      <a:solidFill>
                        <a:srgbClr val="000000"/>
                      </a:solidFill>
                    </a:defRPr>
                  </a:pPr>
                  <a:r>
                    <a:rPr sz="2000" dirty="0">
                      <a:solidFill>
                        <a:srgbClr val="000066"/>
                      </a:solidFill>
                    </a:rPr>
                    <a:t>Clienti</a:t>
                  </a:r>
                </a:p>
              </p:txBody>
            </p:sp>
            <p:sp>
              <p:nvSpPr>
                <p:cNvPr id="95" name="Shape 95"/>
                <p:cNvSpPr/>
                <p:nvPr/>
              </p:nvSpPr>
              <p:spPr>
                <a:xfrm rot="2341857">
                  <a:off x="833508" y="3171919"/>
                  <a:ext cx="625132" cy="345172"/>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5400" y="5400"/>
                      </a:lnTo>
                      <a:lnTo>
                        <a:pt x="5400" y="21600"/>
                      </a:lnTo>
                      <a:lnTo>
                        <a:pt x="16200" y="21600"/>
                      </a:lnTo>
                      <a:lnTo>
                        <a:pt x="16200" y="5400"/>
                      </a:lnTo>
                      <a:lnTo>
                        <a:pt x="21600" y="5400"/>
                      </a:lnTo>
                      <a:lnTo>
                        <a:pt x="10800" y="0"/>
                      </a:lnTo>
                      <a:close/>
                    </a:path>
                  </a:pathLst>
                </a:custGeom>
                <a:solidFill>
                  <a:srgbClr val="FAF52E"/>
                </a:solidFill>
                <a:ln w="9525" cap="flat">
                  <a:solidFill>
                    <a:srgbClr val="000066"/>
                  </a:solidFill>
                  <a:prstDash val="solid"/>
                  <a:round/>
                </a:ln>
                <a:effectLst/>
              </p:spPr>
              <p:txBody>
                <a:bodyPr wrap="square" lIns="0" tIns="0" rIns="0" bIns="0" numCol="1" anchor="ctr">
                  <a:noAutofit/>
                </a:bodyPr>
                <a:lstStyle/>
                <a:p>
                  <a:pPr lvl="0" algn="l" defTabSz="457200">
                    <a:defRPr sz="1800"/>
                  </a:pPr>
                  <a:endParaRPr/>
                </a:p>
              </p:txBody>
            </p:sp>
          </p:grpSp>
          <p:sp>
            <p:nvSpPr>
              <p:cNvPr id="97" name="Shape 97"/>
              <p:cNvSpPr/>
              <p:nvPr/>
            </p:nvSpPr>
            <p:spPr>
              <a:xfrm rot="8359584">
                <a:off x="556183" y="1517533"/>
                <a:ext cx="625132" cy="276746"/>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5400" y="5400"/>
                    </a:lnTo>
                    <a:lnTo>
                      <a:pt x="5400" y="21600"/>
                    </a:lnTo>
                    <a:lnTo>
                      <a:pt x="16200" y="21600"/>
                    </a:lnTo>
                    <a:lnTo>
                      <a:pt x="16200" y="5400"/>
                    </a:lnTo>
                    <a:lnTo>
                      <a:pt x="21600" y="5400"/>
                    </a:lnTo>
                    <a:lnTo>
                      <a:pt x="10800" y="0"/>
                    </a:lnTo>
                    <a:close/>
                  </a:path>
                </a:pathLst>
              </a:custGeom>
              <a:solidFill>
                <a:srgbClr val="FAF52E"/>
              </a:solidFill>
              <a:ln w="9525" cap="flat">
                <a:solidFill>
                  <a:srgbClr val="000066"/>
                </a:solidFill>
                <a:prstDash val="solid"/>
                <a:round/>
              </a:ln>
              <a:effectLst/>
            </p:spPr>
            <p:txBody>
              <a:bodyPr wrap="square" lIns="0" tIns="0" rIns="0" bIns="0" numCol="1" anchor="ctr">
                <a:noAutofit/>
              </a:bodyPr>
              <a:lstStyle/>
              <a:p>
                <a:pPr lvl="0" algn="l" defTabSz="457200">
                  <a:defRPr sz="1800"/>
                </a:pPr>
                <a:endParaRPr/>
              </a:p>
            </p:txBody>
          </p:sp>
          <p:sp>
            <p:nvSpPr>
              <p:cNvPr id="98" name="Shape 98"/>
              <p:cNvSpPr/>
              <p:nvPr/>
            </p:nvSpPr>
            <p:spPr>
              <a:xfrm rot="18428566">
                <a:off x="3025368" y="3135889"/>
                <a:ext cx="620396" cy="278859"/>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5400" y="5400"/>
                    </a:lnTo>
                    <a:lnTo>
                      <a:pt x="5400" y="21600"/>
                    </a:lnTo>
                    <a:lnTo>
                      <a:pt x="16200" y="21600"/>
                    </a:lnTo>
                    <a:lnTo>
                      <a:pt x="16200" y="5400"/>
                    </a:lnTo>
                    <a:lnTo>
                      <a:pt x="21600" y="5400"/>
                    </a:lnTo>
                    <a:lnTo>
                      <a:pt x="10800" y="0"/>
                    </a:lnTo>
                    <a:close/>
                  </a:path>
                </a:pathLst>
              </a:custGeom>
              <a:solidFill>
                <a:srgbClr val="FAF52E"/>
              </a:solidFill>
              <a:ln w="9525" cap="flat">
                <a:solidFill>
                  <a:srgbClr val="000066"/>
                </a:solidFill>
                <a:prstDash val="solid"/>
                <a:round/>
              </a:ln>
              <a:effectLst/>
            </p:spPr>
            <p:txBody>
              <a:bodyPr wrap="square" lIns="0" tIns="0" rIns="0" bIns="0" numCol="1" anchor="ctr">
                <a:noAutofit/>
              </a:bodyPr>
              <a:lstStyle/>
              <a:p>
                <a:pPr lvl="0" algn="l" defTabSz="457200">
                  <a:defRPr sz="1800"/>
                </a:pPr>
                <a:endParaRPr/>
              </a:p>
            </p:txBody>
          </p:sp>
          <p:sp>
            <p:nvSpPr>
              <p:cNvPr id="99" name="Shape 99"/>
              <p:cNvSpPr/>
              <p:nvPr/>
            </p:nvSpPr>
            <p:spPr>
              <a:xfrm rot="10800000">
                <a:off x="1875394" y="758766"/>
                <a:ext cx="625132" cy="276746"/>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5400" y="5400"/>
                    </a:lnTo>
                    <a:lnTo>
                      <a:pt x="5400" y="21600"/>
                    </a:lnTo>
                    <a:lnTo>
                      <a:pt x="16200" y="21600"/>
                    </a:lnTo>
                    <a:lnTo>
                      <a:pt x="16200" y="5400"/>
                    </a:lnTo>
                    <a:lnTo>
                      <a:pt x="21600" y="5400"/>
                    </a:lnTo>
                    <a:lnTo>
                      <a:pt x="10800" y="0"/>
                    </a:lnTo>
                    <a:close/>
                  </a:path>
                </a:pathLst>
              </a:custGeom>
              <a:solidFill>
                <a:srgbClr val="FAF52E"/>
              </a:solidFill>
              <a:ln w="9525" cap="flat">
                <a:solidFill>
                  <a:srgbClr val="000066"/>
                </a:solidFill>
                <a:prstDash val="solid"/>
                <a:round/>
              </a:ln>
              <a:effectLst/>
            </p:spPr>
            <p:txBody>
              <a:bodyPr wrap="square" lIns="0" tIns="0" rIns="0" bIns="0" numCol="1" anchor="ctr">
                <a:noAutofit/>
              </a:bodyPr>
              <a:lstStyle/>
              <a:p>
                <a:pPr lvl="0" algn="l" defTabSz="457200">
                  <a:defRPr sz="1800"/>
                </a:pPr>
                <a:endParaRPr/>
              </a:p>
            </p:txBody>
          </p:sp>
        </p:grpSp>
        <p:grpSp>
          <p:nvGrpSpPr>
            <p:cNvPr id="106" name="Group 106"/>
            <p:cNvGrpSpPr/>
            <p:nvPr/>
          </p:nvGrpSpPr>
          <p:grpSpPr>
            <a:xfrm>
              <a:off x="-2" y="-1"/>
              <a:ext cx="4795743" cy="5197357"/>
              <a:chOff x="-1" y="0"/>
              <a:chExt cx="4795741" cy="5197356"/>
            </a:xfrm>
          </p:grpSpPr>
          <p:sp>
            <p:nvSpPr>
              <p:cNvPr id="101" name="Shape 101"/>
              <p:cNvSpPr/>
              <p:nvPr/>
            </p:nvSpPr>
            <p:spPr>
              <a:xfrm>
                <a:off x="-1" y="446948"/>
                <a:ext cx="416756" cy="758768"/>
              </a:xfrm>
              <a:prstGeom prst="rightArrow">
                <a:avLst>
                  <a:gd name="adj1" fmla="val 50000"/>
                  <a:gd name="adj2" fmla="val 25000"/>
                </a:avLst>
              </a:prstGeom>
              <a:solidFill>
                <a:srgbClr val="FFFF66"/>
              </a:solidFill>
              <a:ln w="9525" cap="flat">
                <a:solidFill>
                  <a:srgbClr val="000066"/>
                </a:solidFill>
                <a:prstDash val="solid"/>
                <a:round/>
              </a:ln>
              <a:effectLst/>
            </p:spPr>
            <p:txBody>
              <a:bodyPr wrap="square" lIns="0" tIns="0" rIns="0" bIns="0" numCol="1" anchor="ctr">
                <a:noAutofit/>
              </a:bodyPr>
              <a:lstStyle/>
              <a:p>
                <a:pPr lvl="0" algn="l" defTabSz="457200">
                  <a:defRPr sz="1800"/>
                </a:pPr>
                <a:endParaRPr/>
              </a:p>
            </p:txBody>
          </p:sp>
          <p:grpSp>
            <p:nvGrpSpPr>
              <p:cNvPr id="104" name="Group 104"/>
              <p:cNvGrpSpPr/>
              <p:nvPr/>
            </p:nvGrpSpPr>
            <p:grpSpPr>
              <a:xfrm>
                <a:off x="695611" y="0"/>
                <a:ext cx="4100129" cy="5197356"/>
                <a:chOff x="0" y="0"/>
                <a:chExt cx="4100127" cy="5197355"/>
              </a:xfrm>
            </p:grpSpPr>
            <p:sp>
              <p:nvSpPr>
                <p:cNvPr id="102" name="Shape 102"/>
                <p:cNvSpPr/>
                <p:nvPr/>
              </p:nvSpPr>
              <p:spPr>
                <a:xfrm>
                  <a:off x="0" y="0"/>
                  <a:ext cx="4100127" cy="4689454"/>
                </a:xfrm>
                <a:prstGeom prst="rect">
                  <a:avLst/>
                </a:prstGeom>
                <a:noFill/>
                <a:ln w="38100" cap="rnd">
                  <a:solidFill>
                    <a:srgbClr val="000066"/>
                  </a:solidFill>
                  <a:prstDash val="sysDot"/>
                  <a:round/>
                </a:ln>
                <a:effectLst/>
              </p:spPr>
              <p:txBody>
                <a:bodyPr wrap="square" lIns="0" tIns="0" rIns="0" bIns="0" numCol="1" anchor="ctr">
                  <a:noAutofit/>
                </a:bodyPr>
                <a:lstStyle/>
                <a:p>
                  <a:pPr lvl="0" algn="l" defTabSz="457200">
                    <a:defRPr sz="1800"/>
                  </a:pPr>
                  <a:endParaRPr/>
                </a:p>
              </p:txBody>
            </p:sp>
            <p:sp>
              <p:nvSpPr>
                <p:cNvPr id="103" name="Shape 103"/>
                <p:cNvSpPr/>
                <p:nvPr/>
              </p:nvSpPr>
              <p:spPr>
                <a:xfrm>
                  <a:off x="189774" y="4084294"/>
                  <a:ext cx="3614425" cy="11130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lvl1pPr defTabSz="475487">
                    <a:defRPr sz="832">
                      <a:ln w="3434">
                        <a:solidFill>
                          <a:srgbClr val="1717B5"/>
                        </a:solidFill>
                      </a:ln>
                      <a:solidFill>
                        <a:srgbClr val="6F6F6F"/>
                      </a:solidFill>
                      <a:effectLst>
                        <a:outerShdw blurRad="19812" dist="10566" dir="1799969" rotWithShape="0">
                          <a:srgbClr val="808080">
                            <a:alpha val="39999"/>
                          </a:srgbClr>
                        </a:outerShdw>
                      </a:effectLst>
                      <a:latin typeface="Impact"/>
                      <a:ea typeface="Impact"/>
                      <a:cs typeface="Impact"/>
                      <a:sym typeface="Impact"/>
                    </a:defRPr>
                  </a:lvl1pPr>
                </a:lstStyle>
                <a:p>
                  <a:pPr lvl="0">
                    <a:defRPr sz="1800">
                      <a:ln w="9525">
                        <a:noFill/>
                      </a:ln>
                      <a:solidFill>
                        <a:srgbClr val="000000"/>
                      </a:solidFill>
                      <a:effectLst/>
                    </a:defRPr>
                  </a:pPr>
                  <a:r>
                    <a:rPr sz="2400" dirty="0">
                      <a:ln w="3434">
                        <a:solidFill>
                          <a:srgbClr val="1717B5"/>
                        </a:solidFill>
                      </a:ln>
                      <a:solidFill>
                        <a:srgbClr val="6F6F6F"/>
                      </a:solidFill>
                      <a:effectLst>
                        <a:outerShdw blurRad="19812" dist="10566" dir="1799969" rotWithShape="0">
                          <a:srgbClr val="808080">
                            <a:alpha val="39999"/>
                          </a:srgbClr>
                        </a:outerShdw>
                      </a:effectLst>
                    </a:rPr>
                    <a:t>sistema competitivo</a:t>
                  </a:r>
                </a:p>
              </p:txBody>
            </p:sp>
          </p:grpSp>
          <p:sp>
            <p:nvSpPr>
              <p:cNvPr id="105" name="Shape 105"/>
              <p:cNvSpPr/>
              <p:nvPr/>
            </p:nvSpPr>
            <p:spPr>
              <a:xfrm>
                <a:off x="-1" y="2982557"/>
                <a:ext cx="416756" cy="758768"/>
              </a:xfrm>
              <a:prstGeom prst="rightArrow">
                <a:avLst>
                  <a:gd name="adj1" fmla="val 50000"/>
                  <a:gd name="adj2" fmla="val 25000"/>
                </a:avLst>
              </a:prstGeom>
              <a:solidFill>
                <a:srgbClr val="FFFF66"/>
              </a:solidFill>
              <a:ln w="9525" cap="flat">
                <a:solidFill>
                  <a:srgbClr val="000066"/>
                </a:solidFill>
                <a:prstDash val="solid"/>
                <a:round/>
              </a:ln>
              <a:effectLst/>
            </p:spPr>
            <p:txBody>
              <a:bodyPr wrap="square" lIns="0" tIns="0" rIns="0" bIns="0" numCol="1" anchor="ctr">
                <a:noAutofit/>
              </a:bodyPr>
              <a:lstStyle/>
              <a:p>
                <a:pPr lvl="0" algn="l" defTabSz="457200">
                  <a:defRPr sz="1800"/>
                </a:pPr>
                <a:endParaRPr/>
              </a:p>
            </p:txBody>
          </p:sp>
        </p:grpSp>
      </p:grpSp>
      <p:sp>
        <p:nvSpPr>
          <p:cNvPr id="2" name="Titolo 1"/>
          <p:cNvSpPr>
            <a:spLocks noGrp="1"/>
          </p:cNvSpPr>
          <p:nvPr>
            <p:ph type="title"/>
          </p:nvPr>
        </p:nvSpPr>
        <p:spPr/>
        <p:txBody>
          <a:bodyPr/>
          <a:lstStyle/>
          <a:p>
            <a:r>
              <a:rPr lang="it-IT" dirty="0" smtClean="0"/>
              <a:t>La manovrabilità di costi e ricavi</a:t>
            </a: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Tree>
    <p:extLst>
      <p:ext uri="{BB962C8B-B14F-4D97-AF65-F5344CB8AC3E}">
        <p14:creationId xmlns:p14="http://schemas.microsoft.com/office/powerpoint/2010/main" val="2748494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iterate>
                                    <p:tmAbs val="0"/>
                                  </p:iterate>
                                  <p:childTnLst>
                                    <p:set>
                                      <p:cBhvr>
                                        <p:cTn id="6" fill="hold"/>
                                        <p:tgtEl>
                                          <p:spTgt spid="83"/>
                                        </p:tgtEl>
                                        <p:attrNameLst>
                                          <p:attrName>style.visibility</p:attrName>
                                        </p:attrNameLst>
                                      </p:cBhvr>
                                      <p:to>
                                        <p:strVal val="visible"/>
                                      </p:to>
                                    </p:set>
                                    <p:anim calcmode="lin" valueType="num">
                                      <p:cBhvr>
                                        <p:cTn id="7" dur="300" fill="hold"/>
                                        <p:tgtEl>
                                          <p:spTgt spid="83"/>
                                        </p:tgtEl>
                                        <p:attrNameLst>
                                          <p:attrName>ppt_x</p:attrName>
                                        </p:attrNameLst>
                                      </p:cBhvr>
                                      <p:tavLst>
                                        <p:tav tm="0">
                                          <p:val>
                                            <p:strVal val="#ppt_x+#ppt_w/2"/>
                                          </p:val>
                                        </p:tav>
                                        <p:tav tm="100000">
                                          <p:val>
                                            <p:strVal val="#ppt_x"/>
                                          </p:val>
                                        </p:tav>
                                      </p:tavLst>
                                    </p:anim>
                                    <p:anim calcmode="lin" valueType="num">
                                      <p:cBhvr>
                                        <p:cTn id="8" dur="300" fill="hold"/>
                                        <p:tgtEl>
                                          <p:spTgt spid="83"/>
                                        </p:tgtEl>
                                        <p:attrNameLst>
                                          <p:attrName>ppt_y</p:attrName>
                                        </p:attrNameLst>
                                      </p:cBhvr>
                                      <p:tavLst>
                                        <p:tav tm="0">
                                          <p:val>
                                            <p:strVal val="#ppt_y"/>
                                          </p:val>
                                        </p:tav>
                                        <p:tav tm="100000">
                                          <p:val>
                                            <p:strVal val="#ppt_y"/>
                                          </p:val>
                                        </p:tav>
                                      </p:tavLst>
                                    </p:anim>
                                    <p:anim calcmode="lin" valueType="num">
                                      <p:cBhvr>
                                        <p:cTn id="9" dur="300" fill="hold"/>
                                        <p:tgtEl>
                                          <p:spTgt spid="83"/>
                                        </p:tgtEl>
                                        <p:attrNameLst>
                                          <p:attrName>ppt_w</p:attrName>
                                        </p:attrNameLst>
                                      </p:cBhvr>
                                      <p:tavLst>
                                        <p:tav tm="0">
                                          <p:val>
                                            <p:fltVal val="0"/>
                                          </p:val>
                                        </p:tav>
                                        <p:tav tm="100000">
                                          <p:val>
                                            <p:strVal val="#ppt_w"/>
                                          </p:val>
                                        </p:tav>
                                      </p:tavLst>
                                    </p:anim>
                                    <p:anim calcmode="lin" valueType="num">
                                      <p:cBhvr>
                                        <p:cTn id="10" dur="300" fill="hold"/>
                                        <p:tgtEl>
                                          <p:spTgt spid="83"/>
                                        </p:tgtEl>
                                        <p:attrNameLst>
                                          <p:attrName>ppt_h</p:attrName>
                                        </p:attrNameLst>
                                      </p:cBhvr>
                                      <p:tavLst>
                                        <p:tav tm="0">
                                          <p:val>
                                            <p:strVal val="#ppt_h"/>
                                          </p:val>
                                        </p:tav>
                                        <p:tav tm="100000">
                                          <p:val>
                                            <p:strVal val="#ppt_h"/>
                                          </p:val>
                                        </p:tav>
                                      </p:tavLst>
                                    </p:anim>
                                  </p:childTnLst>
                                </p:cTn>
                              </p:par>
                            </p:childTnLst>
                          </p:cTn>
                        </p:par>
                        <p:par>
                          <p:cTn id="11" fill="hold">
                            <p:stCondLst>
                              <p:cond delay="300"/>
                            </p:stCondLst>
                            <p:childTnLst>
                              <p:par>
                                <p:cTn id="12" presetID="17" presetClass="entr" presetSubtype="2" fill="hold" grpId="0" nodeType="afterEffect">
                                  <p:stCondLst>
                                    <p:cond delay="0"/>
                                  </p:stCondLst>
                                  <p:iterate>
                                    <p:tmAbs val="0"/>
                                  </p:iterate>
                                  <p:childTnLst>
                                    <p:set>
                                      <p:cBhvr>
                                        <p:cTn id="13" fill="hold"/>
                                        <p:tgtEl>
                                          <p:spTgt spid="85"/>
                                        </p:tgtEl>
                                        <p:attrNameLst>
                                          <p:attrName>style.visibility</p:attrName>
                                        </p:attrNameLst>
                                      </p:cBhvr>
                                      <p:to>
                                        <p:strVal val="visible"/>
                                      </p:to>
                                    </p:set>
                                    <p:anim calcmode="lin" valueType="num">
                                      <p:cBhvr>
                                        <p:cTn id="14" dur="300" fill="hold"/>
                                        <p:tgtEl>
                                          <p:spTgt spid="85"/>
                                        </p:tgtEl>
                                        <p:attrNameLst>
                                          <p:attrName>ppt_x</p:attrName>
                                        </p:attrNameLst>
                                      </p:cBhvr>
                                      <p:tavLst>
                                        <p:tav tm="0">
                                          <p:val>
                                            <p:strVal val="#ppt_x+#ppt_w/2"/>
                                          </p:val>
                                        </p:tav>
                                        <p:tav tm="100000">
                                          <p:val>
                                            <p:strVal val="#ppt_x"/>
                                          </p:val>
                                        </p:tav>
                                      </p:tavLst>
                                    </p:anim>
                                    <p:anim calcmode="lin" valueType="num">
                                      <p:cBhvr>
                                        <p:cTn id="15" dur="300" fill="hold"/>
                                        <p:tgtEl>
                                          <p:spTgt spid="85"/>
                                        </p:tgtEl>
                                        <p:attrNameLst>
                                          <p:attrName>ppt_y</p:attrName>
                                        </p:attrNameLst>
                                      </p:cBhvr>
                                      <p:tavLst>
                                        <p:tav tm="0">
                                          <p:val>
                                            <p:strVal val="#ppt_y"/>
                                          </p:val>
                                        </p:tav>
                                        <p:tav tm="100000">
                                          <p:val>
                                            <p:strVal val="#ppt_y"/>
                                          </p:val>
                                        </p:tav>
                                      </p:tavLst>
                                    </p:anim>
                                    <p:anim calcmode="lin" valueType="num">
                                      <p:cBhvr>
                                        <p:cTn id="16" dur="300" fill="hold"/>
                                        <p:tgtEl>
                                          <p:spTgt spid="85"/>
                                        </p:tgtEl>
                                        <p:attrNameLst>
                                          <p:attrName>ppt_w</p:attrName>
                                        </p:attrNameLst>
                                      </p:cBhvr>
                                      <p:tavLst>
                                        <p:tav tm="0">
                                          <p:val>
                                            <p:fltVal val="0"/>
                                          </p:val>
                                        </p:tav>
                                        <p:tav tm="100000">
                                          <p:val>
                                            <p:strVal val="#ppt_w"/>
                                          </p:val>
                                        </p:tav>
                                      </p:tavLst>
                                    </p:anim>
                                    <p:anim calcmode="lin" valueType="num">
                                      <p:cBhvr>
                                        <p:cTn id="17" dur="300" fill="hold"/>
                                        <p:tgtEl>
                                          <p:spTgt spid="85"/>
                                        </p:tgtEl>
                                        <p:attrNameLst>
                                          <p:attrName>ppt_h</p:attrName>
                                        </p:attrNameLst>
                                      </p:cBhvr>
                                      <p:tavLst>
                                        <p:tav tm="0">
                                          <p:val>
                                            <p:strVal val="#ppt_h"/>
                                          </p:val>
                                        </p:tav>
                                        <p:tav tm="100000">
                                          <p:val>
                                            <p:strVal val="#ppt_h"/>
                                          </p:val>
                                        </p:tav>
                                      </p:tavLst>
                                    </p:anim>
                                  </p:childTnLst>
                                </p:cTn>
                              </p:par>
                            </p:childTnLst>
                          </p:cTn>
                        </p:par>
                        <p:par>
                          <p:cTn id="18" fill="hold">
                            <p:stCondLst>
                              <p:cond delay="600"/>
                            </p:stCondLst>
                            <p:childTnLst>
                              <p:par>
                                <p:cTn id="19" presetID="22" presetClass="entr" presetSubtype="8" fill="hold" grpId="0" nodeType="afterEffect">
                                  <p:stCondLst>
                                    <p:cond delay="0"/>
                                  </p:stCondLst>
                                  <p:iterate>
                                    <p:tmAbs val="0"/>
                                  </p:iterate>
                                  <p:childTnLst>
                                    <p:set>
                                      <p:cBhvr>
                                        <p:cTn id="20" fill="hold"/>
                                        <p:tgtEl>
                                          <p:spTgt spid="107"/>
                                        </p:tgtEl>
                                        <p:attrNameLst>
                                          <p:attrName>style.visibility</p:attrName>
                                        </p:attrNameLst>
                                      </p:cBhvr>
                                      <p:to>
                                        <p:strVal val="visible"/>
                                      </p:to>
                                    </p:set>
                                    <p:animEffect transition="in" filter="wipe(left)">
                                      <p:cBhvr>
                                        <p:cTn id="21" dur="3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advAuto="0"/>
      <p:bldP spid="85" grpId="0" animBg="1" advAuto="0"/>
      <p:bldP spid="107"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Le differenti situazioni di equilibrio economico</a:t>
            </a: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
        <p:nvSpPr>
          <p:cNvPr id="5" name="Rettangolo 4"/>
          <p:cNvSpPr/>
          <p:nvPr/>
        </p:nvSpPr>
        <p:spPr>
          <a:xfrm>
            <a:off x="1222130" y="1628727"/>
            <a:ext cx="6550269" cy="4832092"/>
          </a:xfrm>
          <a:prstGeom prst="rect">
            <a:avLst/>
          </a:prstGeom>
        </p:spPr>
        <p:txBody>
          <a:bodyPr wrap="square">
            <a:spAutoFit/>
          </a:bodyPr>
          <a:lstStyle/>
          <a:p>
            <a:pPr marL="342900" lvl="0" indent="-342900">
              <a:buFont typeface="+mj-lt"/>
              <a:buAutoNum type="arabicPeriod"/>
              <a:defRPr sz="1800"/>
            </a:pPr>
            <a:r>
              <a:rPr lang="it-IT" sz="2800" dirty="0" smtClean="0">
                <a:solidFill>
                  <a:srgbClr val="FF0000"/>
                </a:solidFill>
              </a:rPr>
              <a:t>RICAVI &lt; COSTI </a:t>
            </a:r>
          </a:p>
          <a:p>
            <a:pPr lvl="0">
              <a:defRPr sz="1800"/>
            </a:pPr>
            <a:r>
              <a:rPr lang="it-IT" sz="2800" b="1" dirty="0" smtClean="0">
                <a:solidFill>
                  <a:srgbClr val="FF0000"/>
                </a:solidFill>
              </a:rPr>
              <a:t>Squilibrio economico assoluto</a:t>
            </a:r>
          </a:p>
          <a:p>
            <a:pPr lvl="0">
              <a:defRPr sz="1800"/>
            </a:pPr>
            <a:endParaRPr lang="it-IT" sz="2800" b="1" dirty="0" smtClean="0">
              <a:solidFill>
                <a:srgbClr val="FF0000"/>
              </a:solidFill>
            </a:endParaRPr>
          </a:p>
          <a:p>
            <a:pPr marL="342900" lvl="0" indent="-342900">
              <a:buFont typeface="+mj-lt"/>
              <a:buAutoNum type="arabicPeriod" startAt="2"/>
              <a:defRPr sz="1800"/>
            </a:pPr>
            <a:r>
              <a:rPr lang="it-IT" sz="2800" dirty="0" smtClean="0">
                <a:solidFill>
                  <a:schemeClr val="accent6">
                    <a:lumMod val="60000"/>
                    <a:lumOff val="40000"/>
                  </a:schemeClr>
                </a:solidFill>
              </a:rPr>
              <a:t>RICAVI &lt;  COSTI + ONERI FIGURATIVI</a:t>
            </a:r>
          </a:p>
          <a:p>
            <a:pPr lvl="0">
              <a:defRPr sz="1800"/>
            </a:pPr>
            <a:r>
              <a:rPr lang="it-IT" sz="2800" b="1" dirty="0" smtClean="0">
                <a:solidFill>
                  <a:schemeClr val="accent6">
                    <a:lumMod val="60000"/>
                    <a:lumOff val="40000"/>
                  </a:schemeClr>
                </a:solidFill>
              </a:rPr>
              <a:t>Squilibrio economico relativo</a:t>
            </a:r>
          </a:p>
          <a:p>
            <a:pPr lvl="0">
              <a:defRPr sz="1800"/>
            </a:pPr>
            <a:endParaRPr lang="it-IT" sz="2800" b="1" dirty="0" smtClean="0">
              <a:solidFill>
                <a:schemeClr val="accent6">
                  <a:lumMod val="60000"/>
                  <a:lumOff val="40000"/>
                </a:schemeClr>
              </a:solidFill>
            </a:endParaRPr>
          </a:p>
          <a:p>
            <a:pPr marL="342900" lvl="0" indent="-342900">
              <a:buFont typeface="+mj-lt"/>
              <a:buAutoNum type="arabicPeriod" startAt="3"/>
              <a:defRPr sz="1800"/>
            </a:pPr>
            <a:r>
              <a:rPr lang="it-IT" sz="2800" dirty="0" smtClean="0">
                <a:solidFill>
                  <a:schemeClr val="accent1">
                    <a:lumMod val="60000"/>
                    <a:lumOff val="40000"/>
                  </a:schemeClr>
                </a:solidFill>
              </a:rPr>
              <a:t>RICAVI = COSTI + ONERI FIGURATIVI</a:t>
            </a:r>
          </a:p>
          <a:p>
            <a:pPr lvl="0">
              <a:defRPr sz="1800"/>
            </a:pPr>
            <a:r>
              <a:rPr lang="it-IT" sz="2800" b="1" dirty="0" smtClean="0">
                <a:solidFill>
                  <a:schemeClr val="accent1">
                    <a:lumMod val="60000"/>
                    <a:lumOff val="40000"/>
                  </a:schemeClr>
                </a:solidFill>
              </a:rPr>
              <a:t>Equilibrio economico oggettivo</a:t>
            </a:r>
          </a:p>
          <a:p>
            <a:pPr lvl="0">
              <a:defRPr sz="1800"/>
            </a:pPr>
            <a:endParaRPr lang="it-IT" sz="2800" b="1" dirty="0" smtClean="0">
              <a:solidFill>
                <a:schemeClr val="accent1">
                  <a:lumMod val="60000"/>
                  <a:lumOff val="40000"/>
                </a:schemeClr>
              </a:solidFill>
            </a:endParaRPr>
          </a:p>
          <a:p>
            <a:pPr marL="342900" lvl="0" indent="-342900">
              <a:buFont typeface="+mj-lt"/>
              <a:buAutoNum type="arabicPeriod" startAt="4"/>
              <a:defRPr sz="1800"/>
            </a:pPr>
            <a:r>
              <a:rPr lang="it-IT" sz="2800" dirty="0" smtClean="0">
                <a:solidFill>
                  <a:schemeClr val="accent4">
                    <a:lumMod val="75000"/>
                  </a:schemeClr>
                </a:solidFill>
              </a:rPr>
              <a:t>RICAVI &gt; COSTI + ONERI FIGURATIVI</a:t>
            </a:r>
          </a:p>
          <a:p>
            <a:pPr lvl="0">
              <a:defRPr sz="1800"/>
            </a:pPr>
            <a:r>
              <a:rPr lang="it-IT" sz="2800" b="1" dirty="0" smtClean="0">
                <a:solidFill>
                  <a:schemeClr val="accent4">
                    <a:lumMod val="75000"/>
                  </a:schemeClr>
                </a:solidFill>
              </a:rPr>
              <a:t>Equilibrio economico soggettivo</a:t>
            </a:r>
            <a:endParaRPr lang="it-IT" sz="2800" b="1" dirty="0">
              <a:solidFill>
                <a:schemeClr val="accent4">
                  <a:lumMod val="75000"/>
                </a:schemeClr>
              </a:solidFill>
            </a:endParaRPr>
          </a:p>
        </p:txBody>
      </p:sp>
    </p:spTree>
    <p:extLst>
      <p:ext uri="{BB962C8B-B14F-4D97-AF65-F5344CB8AC3E}">
        <p14:creationId xmlns:p14="http://schemas.microsoft.com/office/powerpoint/2010/main" val="3937368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Group 146"/>
          <p:cNvGrpSpPr/>
          <p:nvPr/>
        </p:nvGrpSpPr>
        <p:grpSpPr>
          <a:xfrm>
            <a:off x="427929" y="4076358"/>
            <a:ext cx="7986838" cy="603242"/>
            <a:chOff x="-329308" y="71096"/>
            <a:chExt cx="7986837" cy="603241"/>
          </a:xfrm>
        </p:grpSpPr>
        <p:sp>
          <p:nvSpPr>
            <p:cNvPr id="139" name="Shape 139"/>
            <p:cNvSpPr/>
            <p:nvPr/>
          </p:nvSpPr>
          <p:spPr>
            <a:xfrm>
              <a:off x="-329308" y="202516"/>
              <a:ext cx="868777" cy="369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defTabSz="457200">
                <a:defRPr sz="1800" b="1">
                  <a:solidFill>
                    <a:srgbClr val="000066"/>
                  </a:solidFill>
                </a:defRPr>
              </a:lvl1pPr>
            </a:lstStyle>
            <a:p>
              <a:pPr lvl="0">
                <a:defRPr b="0">
                  <a:solidFill>
                    <a:srgbClr val="000000"/>
                  </a:solidFill>
                </a:defRPr>
              </a:pPr>
              <a:r>
                <a:rPr sz="2400" b="1" dirty="0">
                  <a:solidFill>
                    <a:srgbClr val="000066"/>
                  </a:solidFill>
                </a:rPr>
                <a:t>RICAVI</a:t>
              </a:r>
            </a:p>
          </p:txBody>
        </p:sp>
        <p:sp>
          <p:nvSpPr>
            <p:cNvPr id="140" name="Shape 140"/>
            <p:cNvSpPr/>
            <p:nvPr/>
          </p:nvSpPr>
          <p:spPr>
            <a:xfrm>
              <a:off x="1785242" y="202516"/>
              <a:ext cx="750957" cy="369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defTabSz="457200">
                <a:defRPr sz="1800" b="1">
                  <a:solidFill>
                    <a:srgbClr val="000066"/>
                  </a:solidFill>
                </a:defRPr>
              </a:lvl1pPr>
            </a:lstStyle>
            <a:p>
              <a:pPr lvl="0">
                <a:defRPr b="0">
                  <a:solidFill>
                    <a:srgbClr val="000000"/>
                  </a:solidFill>
                </a:defRPr>
              </a:pPr>
              <a:r>
                <a:rPr sz="2400" b="1">
                  <a:solidFill>
                    <a:srgbClr val="000066"/>
                  </a:solidFill>
                </a:rPr>
                <a:t>COSTI</a:t>
              </a:r>
            </a:p>
          </p:txBody>
        </p:sp>
        <p:sp>
          <p:nvSpPr>
            <p:cNvPr id="141" name="Shape 141"/>
            <p:cNvSpPr/>
            <p:nvPr/>
          </p:nvSpPr>
          <p:spPr>
            <a:xfrm>
              <a:off x="3944573" y="71096"/>
              <a:ext cx="1478620" cy="603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lvl="0" defTabSz="457200">
                <a:lnSpc>
                  <a:spcPct val="80000"/>
                </a:lnSpc>
                <a:defRPr sz="1800"/>
              </a:pPr>
              <a:r>
                <a:rPr sz="2400" b="1" dirty="0">
                  <a:solidFill>
                    <a:srgbClr val="000066"/>
                  </a:solidFill>
                </a:rPr>
                <a:t>ONERI</a:t>
              </a:r>
            </a:p>
            <a:p>
              <a:pPr lvl="0" defTabSz="457200">
                <a:lnSpc>
                  <a:spcPct val="80000"/>
                </a:lnSpc>
                <a:defRPr sz="1800"/>
              </a:pPr>
              <a:r>
                <a:rPr sz="2400" b="1" dirty="0">
                  <a:solidFill>
                    <a:srgbClr val="000066"/>
                  </a:solidFill>
                </a:rPr>
                <a:t>FIGURATIVI</a:t>
              </a:r>
            </a:p>
          </p:txBody>
        </p:sp>
        <p:sp>
          <p:nvSpPr>
            <p:cNvPr id="142" name="Shape 142"/>
            <p:cNvSpPr/>
            <p:nvPr/>
          </p:nvSpPr>
          <p:spPr>
            <a:xfrm>
              <a:off x="6376078" y="71096"/>
              <a:ext cx="1281451" cy="603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lvl="0" defTabSz="457200">
                <a:lnSpc>
                  <a:spcPct val="80000"/>
                </a:lnSpc>
                <a:defRPr sz="1800"/>
              </a:pPr>
              <a:r>
                <a:rPr sz="2400" b="1" dirty="0">
                  <a:solidFill>
                    <a:srgbClr val="000066"/>
                  </a:solidFill>
                </a:rPr>
                <a:t>EXTRA</a:t>
              </a:r>
            </a:p>
            <a:p>
              <a:pPr lvl="0" defTabSz="457200">
                <a:lnSpc>
                  <a:spcPct val="80000"/>
                </a:lnSpc>
                <a:defRPr sz="1800"/>
              </a:pPr>
              <a:r>
                <a:rPr sz="2400" b="1" dirty="0">
                  <a:solidFill>
                    <a:srgbClr val="000066"/>
                  </a:solidFill>
                </a:rPr>
                <a:t>PROFITTO</a:t>
              </a:r>
            </a:p>
          </p:txBody>
        </p:sp>
        <p:sp>
          <p:nvSpPr>
            <p:cNvPr id="143" name="Shape 143"/>
            <p:cNvSpPr/>
            <p:nvPr/>
          </p:nvSpPr>
          <p:spPr>
            <a:xfrm>
              <a:off x="3145729" y="175981"/>
              <a:ext cx="153888" cy="369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defTabSz="457200">
                <a:defRPr sz="3600" b="1">
                  <a:solidFill>
                    <a:srgbClr val="000066"/>
                  </a:solidFill>
                </a:defRPr>
              </a:lvl1pPr>
            </a:lstStyle>
            <a:p>
              <a:pPr lvl="0">
                <a:defRPr sz="1800" b="0">
                  <a:solidFill>
                    <a:srgbClr val="000000"/>
                  </a:solidFill>
                </a:defRPr>
              </a:pPr>
              <a:r>
                <a:rPr sz="2400" b="1">
                  <a:solidFill>
                    <a:srgbClr val="000066"/>
                  </a:solidFill>
                </a:rPr>
                <a:t>+</a:t>
              </a:r>
            </a:p>
          </p:txBody>
        </p:sp>
        <p:sp>
          <p:nvSpPr>
            <p:cNvPr id="144" name="Shape 144"/>
            <p:cNvSpPr/>
            <p:nvPr/>
          </p:nvSpPr>
          <p:spPr>
            <a:xfrm>
              <a:off x="5736529" y="175981"/>
              <a:ext cx="153888" cy="369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defTabSz="457200">
                <a:defRPr sz="3600" b="1">
                  <a:solidFill>
                    <a:srgbClr val="000066"/>
                  </a:solidFill>
                </a:defRPr>
              </a:lvl1pPr>
            </a:lstStyle>
            <a:p>
              <a:pPr lvl="0">
                <a:defRPr sz="1800" b="0">
                  <a:solidFill>
                    <a:srgbClr val="000000"/>
                  </a:solidFill>
                </a:defRPr>
              </a:pPr>
              <a:r>
                <a:rPr sz="2400" b="1">
                  <a:solidFill>
                    <a:srgbClr val="000066"/>
                  </a:solidFill>
                </a:rPr>
                <a:t>+</a:t>
              </a:r>
            </a:p>
          </p:txBody>
        </p:sp>
        <p:sp>
          <p:nvSpPr>
            <p:cNvPr id="145" name="Shape 145"/>
            <p:cNvSpPr/>
            <p:nvPr/>
          </p:nvSpPr>
          <p:spPr>
            <a:xfrm>
              <a:off x="1012129" y="193785"/>
              <a:ext cx="153287" cy="369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defTabSz="457200">
                <a:defRPr sz="3600" b="1">
                  <a:solidFill>
                    <a:srgbClr val="000066"/>
                  </a:solidFill>
                </a:defRPr>
              </a:lvl1pPr>
            </a:lstStyle>
            <a:p>
              <a:pPr lvl="0">
                <a:defRPr sz="1800" b="0">
                  <a:solidFill>
                    <a:srgbClr val="000000"/>
                  </a:solidFill>
                </a:defRPr>
              </a:pPr>
              <a:r>
                <a:rPr sz="2400" b="1" dirty="0">
                  <a:solidFill>
                    <a:srgbClr val="000066"/>
                  </a:solidFill>
                </a:rPr>
                <a:t>=</a:t>
              </a:r>
            </a:p>
          </p:txBody>
        </p:sp>
      </p:grpSp>
      <p:sp>
        <p:nvSpPr>
          <p:cNvPr id="147" name="Shape 147"/>
          <p:cNvSpPr/>
          <p:nvPr/>
        </p:nvSpPr>
        <p:spPr>
          <a:xfrm>
            <a:off x="53725" y="5589587"/>
            <a:ext cx="8416926" cy="830263"/>
          </a:xfrm>
          <a:prstGeom prst="rect">
            <a:avLst/>
          </a:prstGeom>
          <a:solidFill>
            <a:srgbClr val="FFFF00"/>
          </a:solidFill>
          <a:ln w="28575" cmpd="sng">
            <a:solidFill>
              <a:srgbClr val="FF0000"/>
            </a:solidFill>
            <a:round/>
          </a:ln>
        </p:spPr>
        <p:txBody>
          <a:bodyPr lIns="0" tIns="0" rIns="0" bIns="0" anchor="ctr"/>
          <a:lstStyle/>
          <a:p>
            <a:pPr lvl="0" algn="l" defTabSz="457200">
              <a:defRPr sz="1800"/>
            </a:pPr>
            <a:endParaRPr/>
          </a:p>
        </p:txBody>
      </p:sp>
      <p:sp>
        <p:nvSpPr>
          <p:cNvPr id="148" name="Shape 148"/>
          <p:cNvSpPr/>
          <p:nvPr/>
        </p:nvSpPr>
        <p:spPr>
          <a:xfrm>
            <a:off x="755650" y="5828118"/>
            <a:ext cx="750957" cy="36933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defTabSz="457200">
              <a:defRPr sz="2800" b="1">
                <a:solidFill>
                  <a:srgbClr val="000066"/>
                </a:solidFill>
              </a:defRPr>
            </a:lvl1pPr>
          </a:lstStyle>
          <a:p>
            <a:pPr lvl="0">
              <a:defRPr sz="1800" b="0">
                <a:solidFill>
                  <a:srgbClr val="000000"/>
                </a:solidFill>
              </a:defRPr>
            </a:pPr>
            <a:r>
              <a:rPr sz="2400" b="1" dirty="0">
                <a:solidFill>
                  <a:srgbClr val="000066"/>
                </a:solidFill>
              </a:rPr>
              <a:t>COSTI</a:t>
            </a:r>
          </a:p>
        </p:txBody>
      </p:sp>
      <p:sp>
        <p:nvSpPr>
          <p:cNvPr id="149" name="Shape 149"/>
          <p:cNvSpPr/>
          <p:nvPr/>
        </p:nvSpPr>
        <p:spPr>
          <a:xfrm>
            <a:off x="4396119" y="5748619"/>
            <a:ext cx="1478620" cy="60324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defTabSz="457200">
              <a:lnSpc>
                <a:spcPct val="80000"/>
              </a:lnSpc>
              <a:defRPr sz="1800"/>
            </a:pPr>
            <a:r>
              <a:rPr sz="2400" b="1" dirty="0">
                <a:solidFill>
                  <a:srgbClr val="000066"/>
                </a:solidFill>
              </a:rPr>
              <a:t>ONERI</a:t>
            </a:r>
          </a:p>
          <a:p>
            <a:pPr lvl="0" defTabSz="457200">
              <a:lnSpc>
                <a:spcPct val="80000"/>
              </a:lnSpc>
              <a:defRPr sz="1800"/>
            </a:pPr>
            <a:r>
              <a:rPr sz="2400" b="1" dirty="0">
                <a:solidFill>
                  <a:srgbClr val="000066"/>
                </a:solidFill>
              </a:rPr>
              <a:t>FIGURATIVI</a:t>
            </a:r>
          </a:p>
        </p:txBody>
      </p:sp>
      <p:sp>
        <p:nvSpPr>
          <p:cNvPr id="150" name="Shape 150"/>
          <p:cNvSpPr/>
          <p:nvPr/>
        </p:nvSpPr>
        <p:spPr>
          <a:xfrm>
            <a:off x="6922874" y="5748619"/>
            <a:ext cx="1281451" cy="60324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defTabSz="457200">
              <a:lnSpc>
                <a:spcPct val="80000"/>
              </a:lnSpc>
              <a:defRPr sz="1800"/>
            </a:pPr>
            <a:r>
              <a:rPr sz="2400" b="1" dirty="0">
                <a:solidFill>
                  <a:srgbClr val="000066"/>
                </a:solidFill>
              </a:rPr>
              <a:t>EXTRA</a:t>
            </a:r>
          </a:p>
          <a:p>
            <a:pPr lvl="0" defTabSz="457200">
              <a:lnSpc>
                <a:spcPct val="80000"/>
              </a:lnSpc>
              <a:defRPr sz="1800"/>
            </a:pPr>
            <a:r>
              <a:rPr sz="2400" b="1" dirty="0">
                <a:solidFill>
                  <a:srgbClr val="000066"/>
                </a:solidFill>
              </a:rPr>
              <a:t>PROFITTO</a:t>
            </a:r>
          </a:p>
        </p:txBody>
      </p:sp>
      <p:sp>
        <p:nvSpPr>
          <p:cNvPr id="151" name="Shape 151"/>
          <p:cNvSpPr/>
          <p:nvPr/>
        </p:nvSpPr>
        <p:spPr>
          <a:xfrm>
            <a:off x="6132512" y="5825644"/>
            <a:ext cx="94227" cy="36933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defTabSz="457200">
              <a:defRPr sz="3600" b="1"/>
            </a:lvl1pPr>
          </a:lstStyle>
          <a:p>
            <a:pPr lvl="0">
              <a:defRPr sz="1800" b="0"/>
            </a:pPr>
            <a:r>
              <a:rPr sz="2400" b="1"/>
              <a:t>-</a:t>
            </a:r>
          </a:p>
        </p:txBody>
      </p:sp>
      <p:sp>
        <p:nvSpPr>
          <p:cNvPr id="152" name="Shape 152"/>
          <p:cNvSpPr/>
          <p:nvPr/>
        </p:nvSpPr>
        <p:spPr>
          <a:xfrm>
            <a:off x="1835150" y="5825644"/>
            <a:ext cx="153287" cy="36933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defTabSz="457200">
              <a:defRPr sz="3600" b="1"/>
            </a:lvl1pPr>
          </a:lstStyle>
          <a:p>
            <a:pPr lvl="0">
              <a:defRPr sz="1800" b="0"/>
            </a:pPr>
            <a:r>
              <a:rPr sz="2400" b="1"/>
              <a:t>=</a:t>
            </a:r>
          </a:p>
        </p:txBody>
      </p:sp>
      <p:pic>
        <p:nvPicPr>
          <p:cNvPr id="153" name="SBATTIPUGNO.pdf" descr="SBATTIPUGNO"/>
          <p:cNvPicPr/>
          <p:nvPr/>
        </p:nvPicPr>
        <p:blipFill>
          <a:blip r:embed="rId3">
            <a:extLst/>
          </a:blip>
          <a:stretch>
            <a:fillRect/>
          </a:stretch>
        </p:blipFill>
        <p:spPr>
          <a:xfrm>
            <a:off x="258737" y="1714541"/>
            <a:ext cx="2513038" cy="2043072"/>
          </a:xfrm>
          <a:prstGeom prst="rect">
            <a:avLst/>
          </a:prstGeom>
          <a:ln w="12700">
            <a:miter lim="400000"/>
          </a:ln>
        </p:spPr>
      </p:pic>
      <p:sp>
        <p:nvSpPr>
          <p:cNvPr id="154" name="Shape 154"/>
          <p:cNvSpPr/>
          <p:nvPr/>
        </p:nvSpPr>
        <p:spPr>
          <a:xfrm>
            <a:off x="2339974" y="1714541"/>
            <a:ext cx="5737226" cy="73866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lgn="l" defTabSz="457200">
              <a:defRPr sz="1800"/>
            </a:pPr>
            <a:r>
              <a:rPr lang="it-IT" sz="2400" dirty="0"/>
              <a:t>G</a:t>
            </a:r>
            <a:r>
              <a:rPr lang="it-IT" sz="2400" dirty="0" smtClean="0"/>
              <a:t>overnare i costi è </a:t>
            </a:r>
            <a:r>
              <a:rPr sz="2400" dirty="0" smtClean="0"/>
              <a:t>l’imperativo </a:t>
            </a:r>
            <a:endParaRPr sz="2400" dirty="0"/>
          </a:p>
          <a:p>
            <a:pPr lvl="0" algn="l" defTabSz="457200">
              <a:defRPr sz="1800"/>
            </a:pPr>
            <a:r>
              <a:rPr sz="2400" dirty="0"/>
              <a:t>di ogni </a:t>
            </a:r>
            <a:r>
              <a:rPr sz="2400" dirty="0" smtClean="0"/>
              <a:t>impresa</a:t>
            </a:r>
            <a:r>
              <a:rPr lang="it-IT" sz="2400" dirty="0" smtClean="0"/>
              <a:t>!</a:t>
            </a:r>
            <a:endParaRPr sz="2400" dirty="0"/>
          </a:p>
        </p:txBody>
      </p:sp>
      <p:sp>
        <p:nvSpPr>
          <p:cNvPr id="156" name="Shape 156"/>
          <p:cNvSpPr/>
          <p:nvPr/>
        </p:nvSpPr>
        <p:spPr>
          <a:xfrm>
            <a:off x="80713" y="3860800"/>
            <a:ext cx="8389938" cy="1008063"/>
          </a:xfrm>
          <a:prstGeom prst="rect">
            <a:avLst/>
          </a:prstGeom>
          <a:ln w="28575" cmpd="sng">
            <a:solidFill>
              <a:srgbClr val="FF0000"/>
            </a:solidFill>
            <a:round/>
          </a:ln>
        </p:spPr>
        <p:txBody>
          <a:bodyPr lIns="0" tIns="0" rIns="0" bIns="0" anchor="ctr"/>
          <a:lstStyle/>
          <a:p>
            <a:pPr lvl="0" algn="l" defTabSz="457200">
              <a:defRPr sz="1800"/>
            </a:pPr>
            <a:endParaRPr/>
          </a:p>
        </p:txBody>
      </p:sp>
      <p:sp>
        <p:nvSpPr>
          <p:cNvPr id="157" name="Shape 157"/>
          <p:cNvSpPr/>
          <p:nvPr/>
        </p:nvSpPr>
        <p:spPr>
          <a:xfrm>
            <a:off x="3646238" y="5013325"/>
            <a:ext cx="792163" cy="4318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0066"/>
          </a:solidFill>
          <a:ln>
            <a:solidFill>
              <a:srgbClr val="1C1C1C"/>
            </a:solidFill>
            <a:round/>
          </a:ln>
        </p:spPr>
        <p:txBody>
          <a:bodyPr lIns="0" tIns="0" rIns="0" bIns="0" anchor="ctr"/>
          <a:lstStyle/>
          <a:p>
            <a:pPr lvl="0" algn="l" defTabSz="457200">
              <a:defRPr sz="1800"/>
            </a:pPr>
            <a:endParaRPr/>
          </a:p>
        </p:txBody>
      </p:sp>
      <p:sp>
        <p:nvSpPr>
          <p:cNvPr id="158" name="Shape 158"/>
          <p:cNvSpPr/>
          <p:nvPr/>
        </p:nvSpPr>
        <p:spPr>
          <a:xfrm>
            <a:off x="2700337" y="5893081"/>
            <a:ext cx="868777" cy="3077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defTabSz="457200">
              <a:lnSpc>
                <a:spcPct val="80000"/>
              </a:lnSpc>
              <a:defRPr sz="1800" b="1">
                <a:solidFill>
                  <a:srgbClr val="000066"/>
                </a:solidFill>
              </a:defRPr>
            </a:lvl1pPr>
          </a:lstStyle>
          <a:p>
            <a:pPr lvl="0">
              <a:defRPr b="0">
                <a:solidFill>
                  <a:srgbClr val="000000"/>
                </a:solidFill>
              </a:defRPr>
            </a:pPr>
            <a:r>
              <a:rPr sz="2400" b="1">
                <a:solidFill>
                  <a:srgbClr val="000066"/>
                </a:solidFill>
              </a:rPr>
              <a:t>RICAVI</a:t>
            </a:r>
          </a:p>
        </p:txBody>
      </p:sp>
      <p:sp>
        <p:nvSpPr>
          <p:cNvPr id="159" name="Shape 159"/>
          <p:cNvSpPr/>
          <p:nvPr/>
        </p:nvSpPr>
        <p:spPr>
          <a:xfrm>
            <a:off x="3924300" y="5825644"/>
            <a:ext cx="94227" cy="36933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defTabSz="457200">
              <a:defRPr sz="3600" b="1"/>
            </a:lvl1pPr>
          </a:lstStyle>
          <a:p>
            <a:pPr lvl="0">
              <a:defRPr sz="1800" b="0"/>
            </a:pPr>
            <a:r>
              <a:rPr sz="2400" b="1" dirty="0"/>
              <a:t>-</a:t>
            </a:r>
          </a:p>
        </p:txBody>
      </p:sp>
      <p:sp>
        <p:nvSpPr>
          <p:cNvPr id="2" name="Titolo 1"/>
          <p:cNvSpPr>
            <a:spLocks noGrp="1"/>
          </p:cNvSpPr>
          <p:nvPr>
            <p:ph type="title"/>
          </p:nvPr>
        </p:nvSpPr>
        <p:spPr/>
        <p:txBody>
          <a:bodyPr/>
          <a:lstStyle/>
          <a:p>
            <a:r>
              <a:rPr lang="it-IT" dirty="0" smtClean="0"/>
              <a:t>Le fondamenta dell’equilibrio economico</a:t>
            </a: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Tree>
    <p:extLst>
      <p:ext uri="{BB962C8B-B14F-4D97-AF65-F5344CB8AC3E}">
        <p14:creationId xmlns:p14="http://schemas.microsoft.com/office/powerpoint/2010/main" val="2331001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p:tmAbs val="0"/>
                                  </p:iterate>
                                  <p:childTnLst>
                                    <p:set>
                                      <p:cBhvr>
                                        <p:cTn id="6" fill="hold"/>
                                        <p:tgtEl>
                                          <p:spTgt spid="153"/>
                                        </p:tgtEl>
                                        <p:attrNameLst>
                                          <p:attrName>style.visibility</p:attrName>
                                        </p:attrNameLst>
                                      </p:cBhvr>
                                      <p:to>
                                        <p:strVal val="visible"/>
                                      </p:to>
                                    </p:set>
                                    <p:animEffect transition="in" filter="fade">
                                      <p:cBhvr>
                                        <p:cTn id="7" dur="1000"/>
                                        <p:tgtEl>
                                          <p:spTgt spid="153"/>
                                        </p:tgtEl>
                                      </p:cBhvr>
                                    </p:animEffect>
                                  </p:childTnLst>
                                </p:cTn>
                              </p:par>
                            </p:childTnLst>
                          </p:cTn>
                        </p:par>
                        <p:par>
                          <p:cTn id="8" fill="hold">
                            <p:stCondLst>
                              <p:cond delay="1000"/>
                            </p:stCondLst>
                            <p:childTnLst>
                              <p:par>
                                <p:cTn id="9" presetID="10" presetClass="entr" presetSubtype="0" fill="hold" grpId="0" nodeType="afterEffect">
                                  <p:stCondLst>
                                    <p:cond delay="0"/>
                                  </p:stCondLst>
                                  <p:iterate>
                                    <p:tmAbs val="0"/>
                                  </p:iterate>
                                  <p:childTnLst>
                                    <p:set>
                                      <p:cBhvr>
                                        <p:cTn id="10" fill="hold"/>
                                        <p:tgtEl>
                                          <p:spTgt spid="154"/>
                                        </p:tgtEl>
                                        <p:attrNameLst>
                                          <p:attrName>style.visibility</p:attrName>
                                        </p:attrNameLst>
                                      </p:cBhvr>
                                      <p:to>
                                        <p:strVal val="visible"/>
                                      </p:to>
                                    </p:set>
                                    <p:animEffect transition="in" filter="fade">
                                      <p:cBhvr>
                                        <p:cTn id="11" dur="1000"/>
                                        <p:tgtEl>
                                          <p:spTgt spid="154"/>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iterate>
                                    <p:tmAbs val="0"/>
                                  </p:iterate>
                                  <p:childTnLst>
                                    <p:set>
                                      <p:cBhvr>
                                        <p:cTn id="15" fill="hold"/>
                                        <p:tgtEl>
                                          <p:spTgt spid="146"/>
                                        </p:tgtEl>
                                        <p:attrNameLst>
                                          <p:attrName>style.visibility</p:attrName>
                                        </p:attrNameLst>
                                      </p:cBhvr>
                                      <p:to>
                                        <p:strVal val="visible"/>
                                      </p:to>
                                    </p:set>
                                    <p:animEffect transition="in" filter="strips(downRight)">
                                      <p:cBhvr>
                                        <p:cTn id="16" dur="500"/>
                                        <p:tgtEl>
                                          <p:spTgt spid="146"/>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grpId="0" nodeType="clickEffect">
                                  <p:stCondLst>
                                    <p:cond delay="0"/>
                                  </p:stCondLst>
                                  <p:iterate>
                                    <p:tmAbs val="0"/>
                                  </p:iterate>
                                  <p:childTnLst>
                                    <p:set>
                                      <p:cBhvr>
                                        <p:cTn id="20" fill="hold"/>
                                        <p:tgtEl>
                                          <p:spTgt spid="156"/>
                                        </p:tgtEl>
                                        <p:attrNameLst>
                                          <p:attrName>style.visibility</p:attrName>
                                        </p:attrNameLst>
                                      </p:cBhvr>
                                      <p:to>
                                        <p:strVal val="visible"/>
                                      </p:to>
                                    </p:set>
                                    <p:anim calcmode="lin" valueType="num">
                                      <p:cBhvr>
                                        <p:cTn id="21" dur="500" fill="hold"/>
                                        <p:tgtEl>
                                          <p:spTgt spid="156"/>
                                        </p:tgtEl>
                                        <p:attrNameLst>
                                          <p:attrName>ppt_w</p:attrName>
                                        </p:attrNameLst>
                                      </p:cBhvr>
                                      <p:tavLst>
                                        <p:tav tm="0">
                                          <p:val>
                                            <p:fltVal val="0"/>
                                          </p:val>
                                        </p:tav>
                                        <p:tav tm="100000">
                                          <p:val>
                                            <p:strVal val="#ppt_w"/>
                                          </p:val>
                                        </p:tav>
                                      </p:tavLst>
                                    </p:anim>
                                    <p:anim calcmode="lin" valueType="num">
                                      <p:cBhvr>
                                        <p:cTn id="22" dur="500" fill="hold"/>
                                        <p:tgtEl>
                                          <p:spTgt spid="156"/>
                                        </p:tgtEl>
                                        <p:attrNameLst>
                                          <p:attrName>ppt_h</p:attrName>
                                        </p:attrNameLst>
                                      </p:cBhvr>
                                      <p:tavLst>
                                        <p:tav tm="0">
                                          <p:val>
                                            <p:fltVal val="0"/>
                                          </p:val>
                                        </p:tav>
                                        <p:tav tm="100000">
                                          <p:val>
                                            <p:strVal val="#ppt_h"/>
                                          </p:val>
                                        </p:tav>
                                      </p:tavLst>
                                    </p:anim>
                                  </p:childTnLst>
                                </p:cTn>
                              </p:par>
                            </p:childTnLst>
                          </p:cTn>
                        </p:par>
                        <p:par>
                          <p:cTn id="23" fill="hold">
                            <p:stCondLst>
                              <p:cond delay="500"/>
                            </p:stCondLst>
                            <p:childTnLst>
                              <p:par>
                                <p:cTn id="24" presetID="23" presetClass="entr" presetSubtype="32" fill="hold" grpId="0" nodeType="afterEffect">
                                  <p:stCondLst>
                                    <p:cond delay="0"/>
                                  </p:stCondLst>
                                  <p:iterate>
                                    <p:tmAbs val="0"/>
                                  </p:iterate>
                                  <p:childTnLst>
                                    <p:set>
                                      <p:cBhvr>
                                        <p:cTn id="25" fill="hold"/>
                                        <p:tgtEl>
                                          <p:spTgt spid="147"/>
                                        </p:tgtEl>
                                        <p:attrNameLst>
                                          <p:attrName>style.visibility</p:attrName>
                                        </p:attrNameLst>
                                      </p:cBhvr>
                                      <p:to>
                                        <p:strVal val="visible"/>
                                      </p:to>
                                    </p:set>
                                    <p:anim calcmode="lin" valueType="num">
                                      <p:cBhvr>
                                        <p:cTn id="26" dur="500" fill="hold"/>
                                        <p:tgtEl>
                                          <p:spTgt spid="147"/>
                                        </p:tgtEl>
                                        <p:attrNameLst>
                                          <p:attrName>ppt_w</p:attrName>
                                        </p:attrNameLst>
                                      </p:cBhvr>
                                      <p:tavLst>
                                        <p:tav tm="0">
                                          <p:val>
                                            <p:fltVal val="0"/>
                                          </p:val>
                                        </p:tav>
                                        <p:tav tm="100000">
                                          <p:val>
                                            <p:strVal val="#ppt_w"/>
                                          </p:val>
                                        </p:tav>
                                      </p:tavLst>
                                    </p:anim>
                                    <p:anim calcmode="lin" valueType="num">
                                      <p:cBhvr>
                                        <p:cTn id="27" dur="500" fill="hold"/>
                                        <p:tgtEl>
                                          <p:spTgt spid="147"/>
                                        </p:tgtEl>
                                        <p:attrNameLst>
                                          <p:attrName>ppt_h</p:attrName>
                                        </p:attrNameLst>
                                      </p:cBhvr>
                                      <p:tavLst>
                                        <p:tav tm="0">
                                          <p:val>
                                            <p:fltVal val="0"/>
                                          </p:val>
                                        </p:tav>
                                        <p:tav tm="100000">
                                          <p:val>
                                            <p:strVal val="#ppt_h"/>
                                          </p:val>
                                        </p:tav>
                                      </p:tavLst>
                                    </p:anim>
                                  </p:childTnLst>
                                </p:cTn>
                              </p:par>
                            </p:childTnLst>
                          </p:cTn>
                        </p:par>
                        <p:par>
                          <p:cTn id="28" fill="hold">
                            <p:stCondLst>
                              <p:cond delay="1000"/>
                            </p:stCondLst>
                            <p:childTnLst>
                              <p:par>
                                <p:cTn id="29" presetID="22" presetClass="entr" presetSubtype="1" fill="hold" grpId="0" nodeType="afterEffect">
                                  <p:stCondLst>
                                    <p:cond delay="0"/>
                                  </p:stCondLst>
                                  <p:iterate>
                                    <p:tmAbs val="0"/>
                                  </p:iterate>
                                  <p:childTnLst>
                                    <p:set>
                                      <p:cBhvr>
                                        <p:cTn id="30" fill="hold"/>
                                        <p:tgtEl>
                                          <p:spTgt spid="157"/>
                                        </p:tgtEl>
                                        <p:attrNameLst>
                                          <p:attrName>style.visibility</p:attrName>
                                        </p:attrNameLst>
                                      </p:cBhvr>
                                      <p:to>
                                        <p:strVal val="visible"/>
                                      </p:to>
                                    </p:set>
                                    <p:animEffect transition="in" filter="wipe(up)">
                                      <p:cBhvr>
                                        <p:cTn id="31" dur="500"/>
                                        <p:tgtEl>
                                          <p:spTgt spid="157"/>
                                        </p:tgtEl>
                                      </p:cBhvr>
                                    </p:animEffect>
                                  </p:childTnLst>
                                </p:cTn>
                              </p:par>
                            </p:childTnLst>
                          </p:cTn>
                        </p:par>
                        <p:par>
                          <p:cTn id="32" fill="hold">
                            <p:stCondLst>
                              <p:cond delay="1500"/>
                            </p:stCondLst>
                            <p:childTnLst>
                              <p:par>
                                <p:cTn id="33" presetID="2" presetClass="entr" presetSubtype="8" fill="hold" grpId="0" nodeType="afterEffect">
                                  <p:stCondLst>
                                    <p:cond delay="0"/>
                                  </p:stCondLst>
                                  <p:iterate>
                                    <p:tmAbs val="0"/>
                                  </p:iterate>
                                  <p:childTnLst>
                                    <p:set>
                                      <p:cBhvr>
                                        <p:cTn id="34" fill="hold"/>
                                        <p:tgtEl>
                                          <p:spTgt spid="148"/>
                                        </p:tgtEl>
                                        <p:attrNameLst>
                                          <p:attrName>style.visibility</p:attrName>
                                        </p:attrNameLst>
                                      </p:cBhvr>
                                      <p:to>
                                        <p:strVal val="visible"/>
                                      </p:to>
                                    </p:set>
                                    <p:anim calcmode="lin" valueType="num">
                                      <p:cBhvr>
                                        <p:cTn id="35" dur="500" fill="hold"/>
                                        <p:tgtEl>
                                          <p:spTgt spid="148"/>
                                        </p:tgtEl>
                                        <p:attrNameLst>
                                          <p:attrName>ppt_x</p:attrName>
                                        </p:attrNameLst>
                                      </p:cBhvr>
                                      <p:tavLst>
                                        <p:tav tm="0">
                                          <p:val>
                                            <p:strVal val="0-#ppt_w/2"/>
                                          </p:val>
                                        </p:tav>
                                        <p:tav tm="100000">
                                          <p:val>
                                            <p:strVal val="#ppt_x"/>
                                          </p:val>
                                        </p:tav>
                                      </p:tavLst>
                                    </p:anim>
                                    <p:anim calcmode="lin" valueType="num">
                                      <p:cBhvr>
                                        <p:cTn id="36" dur="500" fill="hold"/>
                                        <p:tgtEl>
                                          <p:spTgt spid="148"/>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10" presetClass="entr" presetSubtype="0" fill="hold" grpId="0" nodeType="afterEffect">
                                  <p:stCondLst>
                                    <p:cond delay="0"/>
                                  </p:stCondLst>
                                  <p:iterate>
                                    <p:tmAbs val="0"/>
                                  </p:iterate>
                                  <p:childTnLst>
                                    <p:set>
                                      <p:cBhvr>
                                        <p:cTn id="39" fill="hold"/>
                                        <p:tgtEl>
                                          <p:spTgt spid="152"/>
                                        </p:tgtEl>
                                        <p:attrNameLst>
                                          <p:attrName>style.visibility</p:attrName>
                                        </p:attrNameLst>
                                      </p:cBhvr>
                                      <p:to>
                                        <p:strVal val="visible"/>
                                      </p:to>
                                    </p:set>
                                    <p:animEffect transition="in" filter="fade">
                                      <p:cBhvr>
                                        <p:cTn id="40" dur="500"/>
                                        <p:tgtEl>
                                          <p:spTgt spid="152"/>
                                        </p:tgtEl>
                                      </p:cBhvr>
                                    </p:animEffect>
                                  </p:childTnLst>
                                </p:cTn>
                              </p:par>
                            </p:childTnLst>
                          </p:cTn>
                        </p:par>
                        <p:par>
                          <p:cTn id="41" fill="hold">
                            <p:stCondLst>
                              <p:cond delay="2500"/>
                            </p:stCondLst>
                            <p:childTnLst>
                              <p:par>
                                <p:cTn id="42" presetID="2" presetClass="entr" presetSubtype="2" fill="hold" grpId="0" nodeType="afterEffect">
                                  <p:stCondLst>
                                    <p:cond delay="0"/>
                                  </p:stCondLst>
                                  <p:iterate>
                                    <p:tmAbs val="0"/>
                                  </p:iterate>
                                  <p:childTnLst>
                                    <p:set>
                                      <p:cBhvr>
                                        <p:cTn id="43" fill="hold"/>
                                        <p:tgtEl>
                                          <p:spTgt spid="158"/>
                                        </p:tgtEl>
                                        <p:attrNameLst>
                                          <p:attrName>style.visibility</p:attrName>
                                        </p:attrNameLst>
                                      </p:cBhvr>
                                      <p:to>
                                        <p:strVal val="visible"/>
                                      </p:to>
                                    </p:set>
                                    <p:anim calcmode="lin" valueType="num">
                                      <p:cBhvr>
                                        <p:cTn id="44" dur="500" fill="hold"/>
                                        <p:tgtEl>
                                          <p:spTgt spid="158"/>
                                        </p:tgtEl>
                                        <p:attrNameLst>
                                          <p:attrName>ppt_x</p:attrName>
                                        </p:attrNameLst>
                                      </p:cBhvr>
                                      <p:tavLst>
                                        <p:tav tm="0">
                                          <p:val>
                                            <p:strVal val="1+#ppt_w/2"/>
                                          </p:val>
                                        </p:tav>
                                        <p:tav tm="100000">
                                          <p:val>
                                            <p:strVal val="#ppt_x"/>
                                          </p:val>
                                        </p:tav>
                                      </p:tavLst>
                                    </p:anim>
                                    <p:anim calcmode="lin" valueType="num">
                                      <p:cBhvr>
                                        <p:cTn id="45" dur="500" fill="hold"/>
                                        <p:tgtEl>
                                          <p:spTgt spid="158"/>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10" presetClass="entr" presetSubtype="0" fill="hold" grpId="0" nodeType="afterEffect">
                                  <p:stCondLst>
                                    <p:cond delay="0"/>
                                  </p:stCondLst>
                                  <p:iterate>
                                    <p:tmAbs val="0"/>
                                  </p:iterate>
                                  <p:childTnLst>
                                    <p:set>
                                      <p:cBhvr>
                                        <p:cTn id="48" fill="hold"/>
                                        <p:tgtEl>
                                          <p:spTgt spid="159"/>
                                        </p:tgtEl>
                                        <p:attrNameLst>
                                          <p:attrName>style.visibility</p:attrName>
                                        </p:attrNameLst>
                                      </p:cBhvr>
                                      <p:to>
                                        <p:strVal val="visible"/>
                                      </p:to>
                                    </p:set>
                                    <p:animEffect transition="in" filter="fade">
                                      <p:cBhvr>
                                        <p:cTn id="49" dur="500"/>
                                        <p:tgtEl>
                                          <p:spTgt spid="159"/>
                                        </p:tgtEl>
                                      </p:cBhvr>
                                    </p:animEffect>
                                  </p:childTnLst>
                                </p:cTn>
                              </p:par>
                            </p:childTnLst>
                          </p:cTn>
                        </p:par>
                        <p:par>
                          <p:cTn id="50" fill="hold">
                            <p:stCondLst>
                              <p:cond delay="3500"/>
                            </p:stCondLst>
                            <p:childTnLst>
                              <p:par>
                                <p:cTn id="51" presetID="2" presetClass="entr" presetSubtype="2" fill="hold" grpId="0" nodeType="afterEffect">
                                  <p:stCondLst>
                                    <p:cond delay="0"/>
                                  </p:stCondLst>
                                  <p:iterate>
                                    <p:tmAbs val="0"/>
                                  </p:iterate>
                                  <p:childTnLst>
                                    <p:set>
                                      <p:cBhvr>
                                        <p:cTn id="52" fill="hold"/>
                                        <p:tgtEl>
                                          <p:spTgt spid="149"/>
                                        </p:tgtEl>
                                        <p:attrNameLst>
                                          <p:attrName>style.visibility</p:attrName>
                                        </p:attrNameLst>
                                      </p:cBhvr>
                                      <p:to>
                                        <p:strVal val="visible"/>
                                      </p:to>
                                    </p:set>
                                    <p:anim calcmode="lin" valueType="num">
                                      <p:cBhvr>
                                        <p:cTn id="53" dur="500" fill="hold"/>
                                        <p:tgtEl>
                                          <p:spTgt spid="149"/>
                                        </p:tgtEl>
                                        <p:attrNameLst>
                                          <p:attrName>ppt_x</p:attrName>
                                        </p:attrNameLst>
                                      </p:cBhvr>
                                      <p:tavLst>
                                        <p:tav tm="0">
                                          <p:val>
                                            <p:strVal val="1+#ppt_w/2"/>
                                          </p:val>
                                        </p:tav>
                                        <p:tav tm="100000">
                                          <p:val>
                                            <p:strVal val="#ppt_x"/>
                                          </p:val>
                                        </p:tav>
                                      </p:tavLst>
                                    </p:anim>
                                    <p:anim calcmode="lin" valueType="num">
                                      <p:cBhvr>
                                        <p:cTn id="54" dur="500" fill="hold"/>
                                        <p:tgtEl>
                                          <p:spTgt spid="149"/>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10" presetClass="entr" presetSubtype="0" fill="hold" grpId="0" nodeType="afterEffect">
                                  <p:stCondLst>
                                    <p:cond delay="0"/>
                                  </p:stCondLst>
                                  <p:iterate>
                                    <p:tmAbs val="0"/>
                                  </p:iterate>
                                  <p:childTnLst>
                                    <p:set>
                                      <p:cBhvr>
                                        <p:cTn id="57" fill="hold"/>
                                        <p:tgtEl>
                                          <p:spTgt spid="151"/>
                                        </p:tgtEl>
                                        <p:attrNameLst>
                                          <p:attrName>style.visibility</p:attrName>
                                        </p:attrNameLst>
                                      </p:cBhvr>
                                      <p:to>
                                        <p:strVal val="visible"/>
                                      </p:to>
                                    </p:set>
                                    <p:animEffect transition="in" filter="fade">
                                      <p:cBhvr>
                                        <p:cTn id="58" dur="500"/>
                                        <p:tgtEl>
                                          <p:spTgt spid="151"/>
                                        </p:tgtEl>
                                      </p:cBhvr>
                                    </p:animEffect>
                                  </p:childTnLst>
                                </p:cTn>
                              </p:par>
                            </p:childTnLst>
                          </p:cTn>
                        </p:par>
                        <p:par>
                          <p:cTn id="59" fill="hold">
                            <p:stCondLst>
                              <p:cond delay="4500"/>
                            </p:stCondLst>
                            <p:childTnLst>
                              <p:par>
                                <p:cTn id="60" presetID="2" presetClass="entr" presetSubtype="2" fill="hold" grpId="0" nodeType="afterEffect">
                                  <p:stCondLst>
                                    <p:cond delay="0"/>
                                  </p:stCondLst>
                                  <p:iterate>
                                    <p:tmAbs val="0"/>
                                  </p:iterate>
                                  <p:childTnLst>
                                    <p:set>
                                      <p:cBhvr>
                                        <p:cTn id="61" fill="hold"/>
                                        <p:tgtEl>
                                          <p:spTgt spid="150"/>
                                        </p:tgtEl>
                                        <p:attrNameLst>
                                          <p:attrName>style.visibility</p:attrName>
                                        </p:attrNameLst>
                                      </p:cBhvr>
                                      <p:to>
                                        <p:strVal val="visible"/>
                                      </p:to>
                                    </p:set>
                                    <p:anim calcmode="lin" valueType="num">
                                      <p:cBhvr>
                                        <p:cTn id="62" dur="500" fill="hold"/>
                                        <p:tgtEl>
                                          <p:spTgt spid="150"/>
                                        </p:tgtEl>
                                        <p:attrNameLst>
                                          <p:attrName>ppt_x</p:attrName>
                                        </p:attrNameLst>
                                      </p:cBhvr>
                                      <p:tavLst>
                                        <p:tav tm="0">
                                          <p:val>
                                            <p:strVal val="1+#ppt_w/2"/>
                                          </p:val>
                                        </p:tav>
                                        <p:tav tm="100000">
                                          <p:val>
                                            <p:strVal val="#ppt_x"/>
                                          </p:val>
                                        </p:tav>
                                      </p:tavLst>
                                    </p:anim>
                                    <p:anim calcmode="lin" valueType="num">
                                      <p:cBhvr>
                                        <p:cTn id="63" dur="500" fill="hold"/>
                                        <p:tgtEl>
                                          <p:spTgt spid="1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advAuto="0"/>
      <p:bldP spid="147" grpId="0" animBg="1" advAuto="0"/>
      <p:bldP spid="148" grpId="0" animBg="1" advAuto="0"/>
      <p:bldP spid="149" grpId="0" animBg="1" advAuto="0"/>
      <p:bldP spid="150" grpId="0" animBg="1" advAuto="0"/>
      <p:bldP spid="151" grpId="0" animBg="1" advAuto="0"/>
      <p:bldP spid="152" grpId="0" animBg="1" advAuto="0"/>
      <p:bldP spid="153" grpId="0" animBg="1" advAuto="0"/>
      <p:bldP spid="154" grpId="0" animBg="1" advAuto="0"/>
      <p:bldP spid="156" grpId="0" animBg="1" advAuto="0"/>
      <p:bldP spid="157" grpId="0" animBg="1" advAuto="0"/>
      <p:bldP spid="158" grpId="0" animBg="1" advAuto="0"/>
      <p:bldP spid="159"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Una chiave di lettura dei costi</a:t>
            </a:r>
            <a:endParaRPr lang="it-IT" dirty="0"/>
          </a:p>
        </p:txBody>
      </p:sp>
      <p:sp>
        <p:nvSpPr>
          <p:cNvPr id="3" name="Segnaposto contenuto 2"/>
          <p:cNvSpPr>
            <a:spLocks noGrp="1"/>
          </p:cNvSpPr>
          <p:nvPr>
            <p:ph idx="1"/>
          </p:nvPr>
        </p:nvSpPr>
        <p:spPr/>
        <p:txBody>
          <a:bodyPr/>
          <a:lstStyle/>
          <a:p>
            <a:r>
              <a:rPr lang="it-IT" dirty="0" smtClean="0"/>
              <a:t>Come si comportano i costi al variare dei volumi di produzione?</a:t>
            </a:r>
          </a:p>
          <a:p>
            <a:pPr lvl="1"/>
            <a:r>
              <a:rPr lang="it-IT" dirty="0" smtClean="0"/>
              <a:t>Costi fissi (o costanti)</a:t>
            </a:r>
          </a:p>
          <a:p>
            <a:pPr lvl="1"/>
            <a:r>
              <a:rPr lang="it-IT" dirty="0" smtClean="0"/>
              <a:t>Costi variabili</a:t>
            </a:r>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Tree>
    <p:extLst>
      <p:ext uri="{BB962C8B-B14F-4D97-AF65-F5344CB8AC3E}">
        <p14:creationId xmlns:p14="http://schemas.microsoft.com/office/powerpoint/2010/main" val="4273268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 name="Group 182"/>
          <p:cNvGrpSpPr/>
          <p:nvPr/>
        </p:nvGrpSpPr>
        <p:grpSpPr>
          <a:xfrm>
            <a:off x="471499" y="3397875"/>
            <a:ext cx="2439416" cy="720726"/>
            <a:chOff x="-1015" y="0"/>
            <a:chExt cx="2439415" cy="720725"/>
          </a:xfrm>
        </p:grpSpPr>
        <p:sp>
          <p:nvSpPr>
            <p:cNvPr id="180" name="Shape 180"/>
            <p:cNvSpPr/>
            <p:nvPr/>
          </p:nvSpPr>
          <p:spPr>
            <a:xfrm>
              <a:off x="0" y="0"/>
              <a:ext cx="2438400" cy="720725"/>
            </a:xfrm>
            <a:prstGeom prst="rect">
              <a:avLst/>
            </a:prstGeom>
            <a:solidFill>
              <a:srgbClr val="FF9933"/>
            </a:solidFill>
            <a:ln w="9525" cap="flat">
              <a:solidFill>
                <a:srgbClr val="000066"/>
              </a:solidFill>
              <a:prstDash val="solid"/>
              <a:round/>
            </a:ln>
            <a:effectLst/>
          </p:spPr>
          <p:txBody>
            <a:bodyPr wrap="square" lIns="0" tIns="0" rIns="0" bIns="0" numCol="1" anchor="ctr">
              <a:noAutofit/>
            </a:bodyPr>
            <a:lstStyle/>
            <a:p>
              <a:pPr lvl="0" algn="l" defTabSz="457200">
                <a:defRPr sz="3600" b="1">
                  <a:solidFill>
                    <a:srgbClr val="000066"/>
                  </a:solidFill>
                </a:defRPr>
              </a:pPr>
              <a:endParaRPr/>
            </a:p>
          </p:txBody>
        </p:sp>
        <p:sp>
          <p:nvSpPr>
            <p:cNvPr id="181" name="Shape 181"/>
            <p:cNvSpPr/>
            <p:nvPr/>
          </p:nvSpPr>
          <p:spPr>
            <a:xfrm>
              <a:off x="-1015" y="37199"/>
              <a:ext cx="2439415" cy="6463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l" defTabSz="457200">
                <a:defRPr sz="3600" b="1">
                  <a:solidFill>
                    <a:srgbClr val="000066"/>
                  </a:solidFill>
                </a:defRPr>
              </a:lvl1pPr>
            </a:lstStyle>
            <a:p>
              <a:pPr lvl="0" algn="ctr">
                <a:defRPr sz="1800" b="0">
                  <a:solidFill>
                    <a:srgbClr val="000000"/>
                  </a:solidFill>
                </a:defRPr>
              </a:pPr>
              <a:r>
                <a:rPr sz="3600" b="0" dirty="0">
                  <a:solidFill>
                    <a:srgbClr val="000066"/>
                  </a:solidFill>
                </a:rPr>
                <a:t>variabili</a:t>
              </a:r>
            </a:p>
          </p:txBody>
        </p:sp>
      </p:grpSp>
      <p:grpSp>
        <p:nvGrpSpPr>
          <p:cNvPr id="185" name="Group 185"/>
          <p:cNvGrpSpPr/>
          <p:nvPr/>
        </p:nvGrpSpPr>
        <p:grpSpPr>
          <a:xfrm>
            <a:off x="5512827" y="3397875"/>
            <a:ext cx="2438400" cy="720726"/>
            <a:chOff x="0" y="0"/>
            <a:chExt cx="2438400" cy="720725"/>
          </a:xfrm>
        </p:grpSpPr>
        <p:sp>
          <p:nvSpPr>
            <p:cNvPr id="183" name="Shape 183"/>
            <p:cNvSpPr/>
            <p:nvPr/>
          </p:nvSpPr>
          <p:spPr>
            <a:xfrm>
              <a:off x="0" y="0"/>
              <a:ext cx="2438400" cy="720725"/>
            </a:xfrm>
            <a:prstGeom prst="rect">
              <a:avLst/>
            </a:prstGeom>
            <a:solidFill>
              <a:srgbClr val="FFFF66"/>
            </a:solidFill>
            <a:ln w="9525" cap="flat">
              <a:solidFill>
                <a:srgbClr val="000066"/>
              </a:solidFill>
              <a:prstDash val="solid"/>
              <a:round/>
            </a:ln>
            <a:effectLst/>
          </p:spPr>
          <p:txBody>
            <a:bodyPr wrap="square" lIns="0" tIns="0" rIns="0" bIns="0" numCol="1" anchor="ctr">
              <a:noAutofit/>
            </a:bodyPr>
            <a:lstStyle/>
            <a:p>
              <a:pPr lvl="0" algn="l" defTabSz="457200">
                <a:defRPr sz="3600" b="1">
                  <a:solidFill>
                    <a:srgbClr val="000066"/>
                  </a:solidFill>
                  <a:effectLst>
                    <a:outerShdw blurRad="12700" dist="25400" dir="2700000" rotWithShape="0">
                      <a:srgbClr val="000000"/>
                    </a:outerShdw>
                  </a:effectLst>
                </a:defRPr>
              </a:pPr>
              <a:endParaRPr/>
            </a:p>
          </p:txBody>
        </p:sp>
        <p:sp>
          <p:nvSpPr>
            <p:cNvPr id="184" name="Shape 184"/>
            <p:cNvSpPr/>
            <p:nvPr/>
          </p:nvSpPr>
          <p:spPr>
            <a:xfrm>
              <a:off x="0" y="37199"/>
              <a:ext cx="2438400" cy="6463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l" defTabSz="457200">
                <a:defRPr sz="3600" b="1">
                  <a:solidFill>
                    <a:srgbClr val="000066"/>
                  </a:solidFill>
                  <a:effectLst>
                    <a:outerShdw blurRad="12700" dist="25400" dir="2700000" rotWithShape="0">
                      <a:srgbClr val="000000"/>
                    </a:outerShdw>
                  </a:effectLst>
                </a:defRPr>
              </a:lvl1pPr>
            </a:lstStyle>
            <a:p>
              <a:pPr lvl="0" algn="ctr">
                <a:defRPr sz="1800" b="0">
                  <a:solidFill>
                    <a:srgbClr val="000000"/>
                  </a:solidFill>
                  <a:effectLst/>
                </a:defRPr>
              </a:pPr>
              <a:r>
                <a:rPr sz="3600" b="0" dirty="0">
                  <a:solidFill>
                    <a:schemeClr val="tx1"/>
                  </a:solidFill>
                  <a:effectLst/>
                </a:rPr>
                <a:t>fissi</a:t>
              </a:r>
            </a:p>
          </p:txBody>
        </p:sp>
      </p:grpSp>
      <p:sp>
        <p:nvSpPr>
          <p:cNvPr id="200" name="Shape 200"/>
          <p:cNvSpPr/>
          <p:nvPr/>
        </p:nvSpPr>
        <p:spPr>
          <a:xfrm>
            <a:off x="213752" y="2616508"/>
            <a:ext cx="3956050" cy="11417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7136"/>
                </a:lnTo>
                <a:lnTo>
                  <a:pt x="0" y="7136"/>
                </a:lnTo>
                <a:lnTo>
                  <a:pt x="0" y="21600"/>
                </a:lnTo>
                <a:lnTo>
                  <a:pt x="1387" y="21600"/>
                </a:lnTo>
              </a:path>
            </a:pathLst>
          </a:custGeom>
          <a:ln w="44450">
            <a:solidFill>
              <a:srgbClr val="000066"/>
            </a:solidFill>
            <a:round/>
            <a:tailEnd type="triangle"/>
          </a:ln>
        </p:spPr>
        <p:txBody>
          <a:bodyPr/>
          <a:lstStyle/>
          <a:p>
            <a:pPr lvl="0"/>
            <a:endParaRPr/>
          </a:p>
        </p:txBody>
      </p:sp>
      <p:sp>
        <p:nvSpPr>
          <p:cNvPr id="201" name="Shape 201"/>
          <p:cNvSpPr/>
          <p:nvPr/>
        </p:nvSpPr>
        <p:spPr>
          <a:xfrm>
            <a:off x="4169802" y="2616508"/>
            <a:ext cx="4039870" cy="11417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7136"/>
                </a:lnTo>
                <a:lnTo>
                  <a:pt x="21600" y="7136"/>
                </a:lnTo>
                <a:lnTo>
                  <a:pt x="21600" y="21600"/>
                </a:lnTo>
                <a:lnTo>
                  <a:pt x="20242" y="21600"/>
                </a:lnTo>
              </a:path>
            </a:pathLst>
          </a:custGeom>
          <a:ln w="41275">
            <a:solidFill>
              <a:srgbClr val="000066"/>
            </a:solidFill>
            <a:round/>
            <a:tailEnd type="triangle"/>
          </a:ln>
        </p:spPr>
        <p:txBody>
          <a:bodyPr/>
          <a:lstStyle/>
          <a:p>
            <a:pPr lvl="0"/>
            <a:endParaRPr/>
          </a:p>
        </p:txBody>
      </p:sp>
      <p:sp>
        <p:nvSpPr>
          <p:cNvPr id="188" name="Shape 188"/>
          <p:cNvSpPr/>
          <p:nvPr/>
        </p:nvSpPr>
        <p:spPr>
          <a:xfrm>
            <a:off x="472514" y="4118600"/>
            <a:ext cx="2438401" cy="110799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l" defTabSz="457200">
              <a:defRPr sz="1800" i="1">
                <a:solidFill>
                  <a:srgbClr val="000066"/>
                </a:solidFill>
              </a:defRPr>
            </a:lvl1pPr>
          </a:lstStyle>
          <a:p>
            <a:pPr lvl="0">
              <a:defRPr i="0">
                <a:solidFill>
                  <a:srgbClr val="000000"/>
                </a:solidFill>
              </a:defRPr>
            </a:pPr>
            <a:r>
              <a:rPr i="0" dirty="0">
                <a:solidFill>
                  <a:srgbClr val="000066"/>
                </a:solidFill>
              </a:rPr>
              <a:t>Variano (con diversa intensità) al variare del volume di produzione-vendita</a:t>
            </a:r>
          </a:p>
        </p:txBody>
      </p:sp>
      <p:sp>
        <p:nvSpPr>
          <p:cNvPr id="189" name="Shape 189"/>
          <p:cNvSpPr/>
          <p:nvPr/>
        </p:nvSpPr>
        <p:spPr>
          <a:xfrm>
            <a:off x="5512828" y="4145027"/>
            <a:ext cx="2438400" cy="83099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lgn="l" defTabSz="457200">
              <a:defRPr sz="1800"/>
            </a:pPr>
            <a:r>
              <a:rPr dirty="0">
                <a:solidFill>
                  <a:srgbClr val="000066"/>
                </a:solidFill>
              </a:rPr>
              <a:t>Non variano al variare</a:t>
            </a:r>
          </a:p>
          <a:p>
            <a:pPr lvl="0" algn="l" defTabSz="457200">
              <a:defRPr sz="1800"/>
            </a:pPr>
            <a:r>
              <a:rPr dirty="0">
                <a:solidFill>
                  <a:srgbClr val="000066"/>
                </a:solidFill>
              </a:rPr>
              <a:t>del volume di produzione</a:t>
            </a:r>
            <a:r>
              <a:rPr dirty="0" smtClean="0">
                <a:solidFill>
                  <a:srgbClr val="000066"/>
                </a:solidFill>
              </a:rPr>
              <a:t>-vendita</a:t>
            </a:r>
            <a:endParaRPr dirty="0">
              <a:solidFill>
                <a:srgbClr val="000066"/>
              </a:solidFill>
            </a:endParaRPr>
          </a:p>
        </p:txBody>
      </p:sp>
      <p:sp>
        <p:nvSpPr>
          <p:cNvPr id="190" name="Shape 190"/>
          <p:cNvSpPr/>
          <p:nvPr/>
        </p:nvSpPr>
        <p:spPr>
          <a:xfrm>
            <a:off x="4169801" y="2953905"/>
            <a:ext cx="2243" cy="3828521"/>
          </a:xfrm>
          <a:prstGeom prst="line">
            <a:avLst/>
          </a:prstGeom>
          <a:ln w="57150">
            <a:solidFill>
              <a:srgbClr val="000066"/>
            </a:solidFill>
            <a:prstDash val="sysDot"/>
            <a:round/>
          </a:ln>
        </p:spPr>
        <p:txBody>
          <a:bodyPr lIns="0" tIns="0" rIns="0" bIns="0"/>
          <a:lstStyle/>
          <a:p>
            <a:pPr lvl="0" algn="l" defTabSz="457200">
              <a:defRPr sz="1200">
                <a:latin typeface="+mn-lt"/>
                <a:ea typeface="+mn-ea"/>
                <a:cs typeface="+mn-cs"/>
                <a:sym typeface="Helvetica"/>
              </a:defRPr>
            </a:pPr>
            <a:endParaRPr/>
          </a:p>
        </p:txBody>
      </p:sp>
      <p:grpSp>
        <p:nvGrpSpPr>
          <p:cNvPr id="193" name="Group 193"/>
          <p:cNvGrpSpPr/>
          <p:nvPr/>
        </p:nvGrpSpPr>
        <p:grpSpPr>
          <a:xfrm>
            <a:off x="2989154" y="5404010"/>
            <a:ext cx="2441123" cy="523218"/>
            <a:chOff x="-2723" y="-9990"/>
            <a:chExt cx="2441123" cy="523217"/>
          </a:xfrm>
        </p:grpSpPr>
        <p:sp>
          <p:nvSpPr>
            <p:cNvPr id="191" name="Shape 191"/>
            <p:cNvSpPr/>
            <p:nvPr/>
          </p:nvSpPr>
          <p:spPr>
            <a:xfrm>
              <a:off x="0" y="0"/>
              <a:ext cx="2438400" cy="503238"/>
            </a:xfrm>
            <a:prstGeom prst="rect">
              <a:avLst/>
            </a:prstGeom>
            <a:solidFill>
              <a:srgbClr val="FFCC66"/>
            </a:solidFill>
            <a:ln w="9525" cap="flat">
              <a:solidFill>
                <a:srgbClr val="000066"/>
              </a:solidFill>
              <a:prstDash val="solid"/>
              <a:round/>
            </a:ln>
            <a:effectLst/>
          </p:spPr>
          <p:txBody>
            <a:bodyPr wrap="square" lIns="0" tIns="0" rIns="0" bIns="0" numCol="1" anchor="ctr">
              <a:noAutofit/>
            </a:bodyPr>
            <a:lstStyle/>
            <a:p>
              <a:pPr lvl="0" defTabSz="457200">
                <a:defRPr sz="2800" b="1">
                  <a:solidFill>
                    <a:srgbClr val="000066"/>
                  </a:solidFill>
                </a:defRPr>
              </a:pPr>
              <a:endParaRPr/>
            </a:p>
          </p:txBody>
        </p:sp>
        <p:sp>
          <p:nvSpPr>
            <p:cNvPr id="192" name="Shape 192"/>
            <p:cNvSpPr/>
            <p:nvPr/>
          </p:nvSpPr>
          <p:spPr>
            <a:xfrm>
              <a:off x="-2723" y="-9990"/>
              <a:ext cx="2441123" cy="5232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l" defTabSz="457200">
                <a:defRPr sz="2800" b="1">
                  <a:solidFill>
                    <a:srgbClr val="000066"/>
                  </a:solidFill>
                </a:defRPr>
              </a:lvl1pPr>
            </a:lstStyle>
            <a:p>
              <a:pPr lvl="0" algn="ctr">
                <a:defRPr sz="1800" b="0">
                  <a:solidFill>
                    <a:srgbClr val="000000"/>
                  </a:solidFill>
                </a:defRPr>
              </a:pPr>
              <a:r>
                <a:rPr sz="2800" b="0" dirty="0">
                  <a:solidFill>
                    <a:srgbClr val="000066"/>
                  </a:solidFill>
                </a:rPr>
                <a:t>semivariabili</a:t>
              </a:r>
            </a:p>
          </p:txBody>
        </p:sp>
      </p:grpSp>
      <p:grpSp>
        <p:nvGrpSpPr>
          <p:cNvPr id="196" name="Group 196"/>
          <p:cNvGrpSpPr/>
          <p:nvPr/>
        </p:nvGrpSpPr>
        <p:grpSpPr>
          <a:xfrm>
            <a:off x="2991687" y="6124735"/>
            <a:ext cx="2438590" cy="523218"/>
            <a:chOff x="-190" y="-9990"/>
            <a:chExt cx="2438590" cy="523217"/>
          </a:xfrm>
        </p:grpSpPr>
        <p:sp>
          <p:nvSpPr>
            <p:cNvPr id="194" name="Shape 194"/>
            <p:cNvSpPr/>
            <p:nvPr/>
          </p:nvSpPr>
          <p:spPr>
            <a:xfrm>
              <a:off x="0" y="0"/>
              <a:ext cx="2438400" cy="503238"/>
            </a:xfrm>
            <a:prstGeom prst="rect">
              <a:avLst/>
            </a:prstGeom>
            <a:solidFill>
              <a:srgbClr val="FFCC66"/>
            </a:solidFill>
            <a:ln w="9525" cap="flat">
              <a:solidFill>
                <a:srgbClr val="000066"/>
              </a:solidFill>
              <a:prstDash val="solid"/>
              <a:round/>
            </a:ln>
            <a:effectLst/>
          </p:spPr>
          <p:txBody>
            <a:bodyPr wrap="square" lIns="0" tIns="0" rIns="0" bIns="0" numCol="1" anchor="ctr">
              <a:noAutofit/>
            </a:bodyPr>
            <a:lstStyle/>
            <a:p>
              <a:pPr lvl="0" defTabSz="457200">
                <a:defRPr sz="2800" b="1">
                  <a:solidFill>
                    <a:srgbClr val="000066"/>
                  </a:solidFill>
                </a:defRPr>
              </a:pPr>
              <a:endParaRPr/>
            </a:p>
          </p:txBody>
        </p:sp>
        <p:sp>
          <p:nvSpPr>
            <p:cNvPr id="195" name="Shape 195"/>
            <p:cNvSpPr/>
            <p:nvPr/>
          </p:nvSpPr>
          <p:spPr>
            <a:xfrm>
              <a:off x="-190" y="-9990"/>
              <a:ext cx="2438590" cy="5232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l" defTabSz="457200">
                <a:defRPr sz="2800" b="1">
                  <a:solidFill>
                    <a:srgbClr val="000066"/>
                  </a:solidFill>
                </a:defRPr>
              </a:lvl1pPr>
            </a:lstStyle>
            <a:p>
              <a:pPr lvl="0" algn="ctr">
                <a:defRPr sz="1800" b="0">
                  <a:solidFill>
                    <a:srgbClr val="000000"/>
                  </a:solidFill>
                </a:defRPr>
              </a:pPr>
              <a:r>
                <a:rPr sz="2800" b="0" dirty="0">
                  <a:solidFill>
                    <a:srgbClr val="000066"/>
                  </a:solidFill>
                </a:rPr>
                <a:t>semifissi</a:t>
              </a:r>
            </a:p>
          </p:txBody>
        </p:sp>
      </p:grpSp>
      <p:sp>
        <p:nvSpPr>
          <p:cNvPr id="197" name="Shape 197"/>
          <p:cNvSpPr/>
          <p:nvPr/>
        </p:nvSpPr>
        <p:spPr>
          <a:xfrm>
            <a:off x="2991877" y="1813550"/>
            <a:ext cx="2357438" cy="738664"/>
          </a:xfrm>
          <a:prstGeom prst="rect">
            <a:avLst/>
          </a:prstGeom>
          <a:solidFill>
            <a:srgbClr val="5FFFF8"/>
          </a:solidFill>
          <a:ln>
            <a:solidFill>
              <a:srgbClr val="000066"/>
            </a:solidFill>
            <a:round/>
          </a:ln>
          <a:extLst>
            <a:ext uri="{C572A759-6A51-4108-AA02-DFA0A04FC94B}">
              <ma14:wrappingTextBoxFlag xmlns:ma14="http://schemas.microsoft.com/office/mac/drawingml/2011/main" xmlns="" val="1"/>
            </a:ext>
          </a:extLst>
        </p:spPr>
        <p:txBody>
          <a:bodyPr lIns="0" tIns="0" rIns="0" bIns="0">
            <a:spAutoFit/>
          </a:bodyPr>
          <a:lstStyle>
            <a:lvl1pPr algn="l" defTabSz="457200">
              <a:defRPr sz="4800" b="1">
                <a:solidFill>
                  <a:srgbClr val="000066"/>
                </a:solidFill>
              </a:defRPr>
            </a:lvl1pPr>
          </a:lstStyle>
          <a:p>
            <a:pPr lvl="0" algn="ctr">
              <a:defRPr sz="1800" b="0">
                <a:solidFill>
                  <a:srgbClr val="000000"/>
                </a:solidFill>
              </a:defRPr>
            </a:pPr>
            <a:r>
              <a:rPr sz="4800" b="0" dirty="0">
                <a:solidFill>
                  <a:srgbClr val="000066"/>
                </a:solidFill>
              </a:rPr>
              <a:t>COSTI</a:t>
            </a:r>
          </a:p>
        </p:txBody>
      </p:sp>
      <p:sp>
        <p:nvSpPr>
          <p:cNvPr id="2" name="Titolo 1"/>
          <p:cNvSpPr>
            <a:spLocks noGrp="1"/>
          </p:cNvSpPr>
          <p:nvPr>
            <p:ph type="title"/>
          </p:nvPr>
        </p:nvSpPr>
        <p:spPr/>
        <p:txBody>
          <a:bodyPr/>
          <a:lstStyle/>
          <a:p>
            <a:r>
              <a:rPr lang="it-IT" dirty="0" smtClean="0"/>
              <a:t>Due fondamentali tipologie di costi</a:t>
            </a: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Tree>
    <p:extLst>
      <p:ext uri="{BB962C8B-B14F-4D97-AF65-F5344CB8AC3E}">
        <p14:creationId xmlns:p14="http://schemas.microsoft.com/office/powerpoint/2010/main" val="2158581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p:tmAbs val="0"/>
                                  </p:iterate>
                                  <p:childTnLst>
                                    <p:set>
                                      <p:cBhvr>
                                        <p:cTn id="6" fill="hold"/>
                                        <p:tgtEl>
                                          <p:spTgt spid="182"/>
                                        </p:tgtEl>
                                        <p:attrNameLst>
                                          <p:attrName>style.visibility</p:attrName>
                                        </p:attrNameLst>
                                      </p:cBhvr>
                                      <p:to>
                                        <p:strVal val="visible"/>
                                      </p:to>
                                    </p:set>
                                    <p:anim calcmode="lin" valueType="num">
                                      <p:cBhvr>
                                        <p:cTn id="7" dur="500" fill="hold"/>
                                        <p:tgtEl>
                                          <p:spTgt spid="182"/>
                                        </p:tgtEl>
                                        <p:attrNameLst>
                                          <p:attrName>ppt_x</p:attrName>
                                        </p:attrNameLst>
                                      </p:cBhvr>
                                      <p:tavLst>
                                        <p:tav tm="0">
                                          <p:val>
                                            <p:strVal val="#ppt_x"/>
                                          </p:val>
                                        </p:tav>
                                        <p:tav tm="100000">
                                          <p:val>
                                            <p:strVal val="#ppt_x"/>
                                          </p:val>
                                        </p:tav>
                                      </p:tavLst>
                                    </p:anim>
                                    <p:anim calcmode="lin" valueType="num">
                                      <p:cBhvr>
                                        <p:cTn id="8" dur="500" fill="hold"/>
                                        <p:tgtEl>
                                          <p:spTgt spid="18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185"/>
                                        </p:tgtEl>
                                        <p:attrNameLst>
                                          <p:attrName>style.visibility</p:attrName>
                                        </p:attrNameLst>
                                      </p:cBhvr>
                                      <p:to>
                                        <p:strVal val="visible"/>
                                      </p:to>
                                    </p:set>
                                    <p:anim calcmode="lin" valueType="num">
                                      <p:cBhvr>
                                        <p:cTn id="12" dur="500" fill="hold"/>
                                        <p:tgtEl>
                                          <p:spTgt spid="185"/>
                                        </p:tgtEl>
                                        <p:attrNameLst>
                                          <p:attrName>ppt_x</p:attrName>
                                        </p:attrNameLst>
                                      </p:cBhvr>
                                      <p:tavLst>
                                        <p:tav tm="0">
                                          <p:val>
                                            <p:strVal val="#ppt_x"/>
                                          </p:val>
                                        </p:tav>
                                        <p:tav tm="100000">
                                          <p:val>
                                            <p:strVal val="#ppt_x"/>
                                          </p:val>
                                        </p:tav>
                                      </p:tavLst>
                                    </p:anim>
                                    <p:anim calcmode="lin" valueType="num">
                                      <p:cBhvr>
                                        <p:cTn id="13" dur="500" fill="hold"/>
                                        <p:tgtEl>
                                          <p:spTgt spid="18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8" presetClass="entr" presetSubtype="6" fill="hold" grpId="0" nodeType="afterEffect">
                                  <p:stCondLst>
                                    <p:cond delay="1000"/>
                                  </p:stCondLst>
                                  <p:iterate>
                                    <p:tmAbs val="0"/>
                                  </p:iterate>
                                  <p:childTnLst>
                                    <p:set>
                                      <p:cBhvr>
                                        <p:cTn id="16" fill="hold"/>
                                        <p:tgtEl>
                                          <p:spTgt spid="188"/>
                                        </p:tgtEl>
                                        <p:attrNameLst>
                                          <p:attrName>style.visibility</p:attrName>
                                        </p:attrNameLst>
                                      </p:cBhvr>
                                      <p:to>
                                        <p:strVal val="visible"/>
                                      </p:to>
                                    </p:set>
                                    <p:animEffect transition="in" filter="strips(downRight)">
                                      <p:cBhvr>
                                        <p:cTn id="17" dur="1000"/>
                                        <p:tgtEl>
                                          <p:spTgt spid="188"/>
                                        </p:tgtEl>
                                      </p:cBhvr>
                                    </p:animEffect>
                                  </p:childTnLst>
                                </p:cTn>
                              </p:par>
                            </p:childTnLst>
                          </p:cTn>
                        </p:par>
                        <p:par>
                          <p:cTn id="18" fill="hold">
                            <p:stCondLst>
                              <p:cond delay="3000"/>
                            </p:stCondLst>
                            <p:childTnLst>
                              <p:par>
                                <p:cTn id="19" presetID="18" presetClass="entr" presetSubtype="6" fill="hold" grpId="0" nodeType="afterEffect">
                                  <p:stCondLst>
                                    <p:cond delay="1000"/>
                                  </p:stCondLst>
                                  <p:iterate>
                                    <p:tmAbs val="0"/>
                                  </p:iterate>
                                  <p:childTnLst>
                                    <p:set>
                                      <p:cBhvr>
                                        <p:cTn id="20" fill="hold"/>
                                        <p:tgtEl>
                                          <p:spTgt spid="189"/>
                                        </p:tgtEl>
                                        <p:attrNameLst>
                                          <p:attrName>style.visibility</p:attrName>
                                        </p:attrNameLst>
                                      </p:cBhvr>
                                      <p:to>
                                        <p:strVal val="visible"/>
                                      </p:to>
                                    </p:set>
                                    <p:animEffect transition="in" filter="strips(downRight)">
                                      <p:cBhvr>
                                        <p:cTn id="21" dur="1000"/>
                                        <p:tgtEl>
                                          <p:spTgt spid="189"/>
                                        </p:tgtEl>
                                      </p:cBhvr>
                                    </p:animEffect>
                                  </p:childTnLst>
                                </p:cTn>
                              </p:par>
                            </p:childTnLst>
                          </p:cTn>
                        </p:par>
                        <p:par>
                          <p:cTn id="22" fill="hold">
                            <p:stCondLst>
                              <p:cond delay="5000"/>
                            </p:stCondLst>
                            <p:childTnLst>
                              <p:par>
                                <p:cTn id="23" presetID="2" presetClass="entr" presetSubtype="4" fill="hold" grpId="0" nodeType="afterEffect">
                                  <p:stCondLst>
                                    <p:cond delay="0"/>
                                  </p:stCondLst>
                                  <p:iterate>
                                    <p:tmAbs val="0"/>
                                  </p:iterate>
                                  <p:childTnLst>
                                    <p:set>
                                      <p:cBhvr>
                                        <p:cTn id="24" fill="hold"/>
                                        <p:tgtEl>
                                          <p:spTgt spid="193"/>
                                        </p:tgtEl>
                                        <p:attrNameLst>
                                          <p:attrName>style.visibility</p:attrName>
                                        </p:attrNameLst>
                                      </p:cBhvr>
                                      <p:to>
                                        <p:strVal val="visible"/>
                                      </p:to>
                                    </p:set>
                                    <p:anim calcmode="lin" valueType="num">
                                      <p:cBhvr>
                                        <p:cTn id="25" dur="500" fill="hold"/>
                                        <p:tgtEl>
                                          <p:spTgt spid="193"/>
                                        </p:tgtEl>
                                        <p:attrNameLst>
                                          <p:attrName>ppt_x</p:attrName>
                                        </p:attrNameLst>
                                      </p:cBhvr>
                                      <p:tavLst>
                                        <p:tav tm="0">
                                          <p:val>
                                            <p:strVal val="#ppt_x"/>
                                          </p:val>
                                        </p:tav>
                                        <p:tav tm="100000">
                                          <p:val>
                                            <p:strVal val="#ppt_x"/>
                                          </p:val>
                                        </p:tav>
                                      </p:tavLst>
                                    </p:anim>
                                    <p:anim calcmode="lin" valueType="num">
                                      <p:cBhvr>
                                        <p:cTn id="26" dur="500" fill="hold"/>
                                        <p:tgtEl>
                                          <p:spTgt spid="193"/>
                                        </p:tgtEl>
                                        <p:attrNameLst>
                                          <p:attrName>ppt_y</p:attrName>
                                        </p:attrNameLst>
                                      </p:cBhvr>
                                      <p:tavLst>
                                        <p:tav tm="0">
                                          <p:val>
                                            <p:strVal val="1+#ppt_h/2"/>
                                          </p:val>
                                        </p:tav>
                                        <p:tav tm="100000">
                                          <p:val>
                                            <p:strVal val="#ppt_y"/>
                                          </p:val>
                                        </p:tav>
                                      </p:tavLst>
                                    </p:anim>
                                  </p:childTnLst>
                                </p:cTn>
                              </p:par>
                            </p:childTnLst>
                          </p:cTn>
                        </p:par>
                        <p:par>
                          <p:cTn id="27" fill="hold">
                            <p:stCondLst>
                              <p:cond delay="5500"/>
                            </p:stCondLst>
                            <p:childTnLst>
                              <p:par>
                                <p:cTn id="28" presetID="2" presetClass="entr" presetSubtype="4" fill="hold" grpId="0" nodeType="afterEffect">
                                  <p:stCondLst>
                                    <p:cond delay="1000"/>
                                  </p:stCondLst>
                                  <p:iterate>
                                    <p:tmAbs val="0"/>
                                  </p:iterate>
                                  <p:childTnLst>
                                    <p:set>
                                      <p:cBhvr>
                                        <p:cTn id="29" fill="hold"/>
                                        <p:tgtEl>
                                          <p:spTgt spid="196"/>
                                        </p:tgtEl>
                                        <p:attrNameLst>
                                          <p:attrName>style.visibility</p:attrName>
                                        </p:attrNameLst>
                                      </p:cBhvr>
                                      <p:to>
                                        <p:strVal val="visible"/>
                                      </p:to>
                                    </p:set>
                                    <p:anim calcmode="lin" valueType="num">
                                      <p:cBhvr>
                                        <p:cTn id="30" dur="500" fill="hold"/>
                                        <p:tgtEl>
                                          <p:spTgt spid="196"/>
                                        </p:tgtEl>
                                        <p:attrNameLst>
                                          <p:attrName>ppt_x</p:attrName>
                                        </p:attrNameLst>
                                      </p:cBhvr>
                                      <p:tavLst>
                                        <p:tav tm="0">
                                          <p:val>
                                            <p:strVal val="#ppt_x"/>
                                          </p:val>
                                        </p:tav>
                                        <p:tav tm="100000">
                                          <p:val>
                                            <p:strVal val="#ppt_x"/>
                                          </p:val>
                                        </p:tav>
                                      </p:tavLst>
                                    </p:anim>
                                    <p:anim calcmode="lin" valueType="num">
                                      <p:cBhvr>
                                        <p:cTn id="31" dur="500" fill="hold"/>
                                        <p:tgtEl>
                                          <p:spTgt spid="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advAuto="0"/>
      <p:bldP spid="185" grpId="0" animBg="1" advAuto="0"/>
      <p:bldP spid="188" grpId="0" animBg="1" advAuto="0"/>
      <p:bldP spid="189" grpId="0" animBg="1" advAuto="0"/>
      <p:bldP spid="193" grpId="0" animBg="1" advAuto="0"/>
      <p:bldP spid="196"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p:nvPr/>
        </p:nvSpPr>
        <p:spPr>
          <a:xfrm flipV="1">
            <a:off x="1919909" y="1980643"/>
            <a:ext cx="1" cy="3048001"/>
          </a:xfrm>
          <a:prstGeom prst="line">
            <a:avLst/>
          </a:prstGeom>
          <a:ln w="28575" cmpd="sng">
            <a:solidFill/>
            <a:miter/>
            <a:tailEnd type="triangle"/>
          </a:ln>
        </p:spPr>
        <p:txBody>
          <a:bodyPr lIns="0" tIns="0" rIns="0" bIns="0"/>
          <a:lstStyle/>
          <a:p>
            <a:pPr lvl="0" algn="l" defTabSz="457200">
              <a:defRPr sz="1200">
                <a:latin typeface="+mn-lt"/>
                <a:ea typeface="+mn-ea"/>
                <a:cs typeface="+mn-cs"/>
                <a:sym typeface="Helvetica"/>
              </a:defRPr>
            </a:pPr>
            <a:endParaRPr/>
          </a:p>
        </p:txBody>
      </p:sp>
      <p:sp>
        <p:nvSpPr>
          <p:cNvPr id="210" name="Shape 210"/>
          <p:cNvSpPr/>
          <p:nvPr/>
        </p:nvSpPr>
        <p:spPr>
          <a:xfrm>
            <a:off x="1559547" y="4715906"/>
            <a:ext cx="5257800" cy="0"/>
          </a:xfrm>
          <a:prstGeom prst="line">
            <a:avLst/>
          </a:prstGeom>
          <a:ln w="28575" cmpd="sng">
            <a:solidFill/>
            <a:miter/>
            <a:tailEnd type="triangle"/>
          </a:ln>
        </p:spPr>
        <p:txBody>
          <a:bodyPr lIns="0" tIns="0" rIns="0" bIns="0"/>
          <a:lstStyle/>
          <a:p>
            <a:pPr lvl="0" algn="l" defTabSz="457200">
              <a:defRPr sz="1200">
                <a:latin typeface="+mn-lt"/>
                <a:ea typeface="+mn-ea"/>
                <a:cs typeface="+mn-cs"/>
                <a:sym typeface="Helvetica"/>
              </a:defRPr>
            </a:pPr>
            <a:endParaRPr/>
          </a:p>
        </p:txBody>
      </p:sp>
      <p:sp>
        <p:nvSpPr>
          <p:cNvPr id="211" name="Shape 211"/>
          <p:cNvSpPr/>
          <p:nvPr/>
        </p:nvSpPr>
        <p:spPr>
          <a:xfrm>
            <a:off x="5717257" y="4890144"/>
            <a:ext cx="2442468" cy="276999"/>
          </a:xfrm>
          <a:prstGeom prst="rect">
            <a:avLst/>
          </a:prstGeom>
          <a:noFill/>
          <a:ln w="12700">
            <a:miter lim="400000"/>
          </a:ln>
          <a:effectLst/>
          <a:extLst>
            <a:ext uri="{C572A759-6A51-4108-AA02-DFA0A04FC94B}">
              <ma14:wrappingTextBoxFlag xmlns:ma14="http://schemas.microsoft.com/office/mac/drawingml/2011/main" xmlns="" val="1"/>
            </a:ext>
          </a:extLst>
        </p:spPr>
        <p:txBody>
          <a:bodyPr wrap="square" lIns="0" tIns="0" rIns="0" bIns="0">
            <a:spAutoFit/>
          </a:bodyPr>
          <a:lstStyle>
            <a:lvl1pPr algn="l" defTabSz="457200">
              <a:defRPr sz="1800" b="1">
                <a:solidFill>
                  <a:srgbClr val="000066"/>
                </a:solidFill>
              </a:defRPr>
            </a:lvl1pPr>
          </a:lstStyle>
          <a:p>
            <a:pPr lvl="0">
              <a:defRPr b="0">
                <a:solidFill>
                  <a:srgbClr val="000000"/>
                </a:solidFill>
              </a:defRPr>
            </a:pPr>
            <a:r>
              <a:rPr lang="it-IT" b="0" dirty="0" smtClean="0">
                <a:solidFill>
                  <a:srgbClr val="000066"/>
                </a:solidFill>
              </a:rPr>
              <a:t>V</a:t>
            </a:r>
            <a:r>
              <a:rPr b="0" dirty="0" smtClean="0">
                <a:solidFill>
                  <a:srgbClr val="000066"/>
                </a:solidFill>
              </a:rPr>
              <a:t>olume </a:t>
            </a:r>
            <a:r>
              <a:rPr b="0" dirty="0">
                <a:solidFill>
                  <a:srgbClr val="000066"/>
                </a:solidFill>
              </a:rPr>
              <a:t>di </a:t>
            </a:r>
            <a:r>
              <a:rPr b="0" dirty="0" err="1" smtClean="0">
                <a:solidFill>
                  <a:srgbClr val="000066"/>
                </a:solidFill>
              </a:rPr>
              <a:t>produzione</a:t>
            </a:r>
            <a:r>
              <a:rPr lang="it-IT" b="0" dirty="0" smtClean="0">
                <a:solidFill>
                  <a:srgbClr val="000066"/>
                </a:solidFill>
              </a:rPr>
              <a:t> = x</a:t>
            </a:r>
            <a:endParaRPr b="0" dirty="0">
              <a:solidFill>
                <a:srgbClr val="000066"/>
              </a:solidFill>
            </a:endParaRPr>
          </a:p>
        </p:txBody>
      </p:sp>
      <p:sp>
        <p:nvSpPr>
          <p:cNvPr id="212" name="Shape 212"/>
          <p:cNvSpPr/>
          <p:nvPr/>
        </p:nvSpPr>
        <p:spPr>
          <a:xfrm>
            <a:off x="59522" y="1647912"/>
            <a:ext cx="2636298" cy="276999"/>
          </a:xfrm>
          <a:prstGeom prst="rect">
            <a:avLst/>
          </a:prstGeom>
          <a:noFill/>
          <a:ln w="12700">
            <a:miter lim="400000"/>
          </a:ln>
          <a:effectLst/>
          <a:extLst>
            <a:ext uri="{C572A759-6A51-4108-AA02-DFA0A04FC94B}">
              <ma14:wrappingTextBoxFlag xmlns:ma14="http://schemas.microsoft.com/office/mac/drawingml/2011/main" xmlns="" val="1"/>
            </a:ext>
          </a:extLst>
        </p:spPr>
        <p:txBody>
          <a:bodyPr wrap="square" lIns="0" tIns="0" rIns="0" bIns="0">
            <a:spAutoFit/>
          </a:bodyPr>
          <a:lstStyle>
            <a:lvl1pPr algn="l" defTabSz="457200">
              <a:defRPr sz="1800" b="1">
                <a:solidFill>
                  <a:srgbClr val="000066"/>
                </a:solidFill>
              </a:defRPr>
            </a:lvl1pPr>
          </a:lstStyle>
          <a:p>
            <a:pPr lvl="0" algn="ctr">
              <a:defRPr b="0">
                <a:solidFill>
                  <a:srgbClr val="000000"/>
                </a:solidFill>
              </a:defRPr>
            </a:pPr>
            <a:r>
              <a:rPr lang="it-IT" b="0" dirty="0" smtClean="0">
                <a:solidFill>
                  <a:srgbClr val="000066"/>
                </a:solidFill>
              </a:rPr>
              <a:t>Costi variabili totali = y</a:t>
            </a:r>
            <a:endParaRPr b="0" dirty="0">
              <a:solidFill>
                <a:srgbClr val="000066"/>
              </a:solidFill>
            </a:endParaRPr>
          </a:p>
        </p:txBody>
      </p:sp>
      <p:sp>
        <p:nvSpPr>
          <p:cNvPr id="213" name="Shape 213"/>
          <p:cNvSpPr/>
          <p:nvPr/>
        </p:nvSpPr>
        <p:spPr>
          <a:xfrm>
            <a:off x="2429715" y="4318687"/>
            <a:ext cx="152400" cy="3683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ln w="28575" cmpd="sng">
            <a:solidFill/>
            <a:prstDash val="sysDot"/>
            <a:miter/>
          </a:ln>
        </p:spPr>
        <p:txBody>
          <a:bodyPr lIns="0" tIns="0" rIns="0" bIns="0" anchor="ctr"/>
          <a:lstStyle/>
          <a:p>
            <a:pPr lvl="0"/>
            <a:endParaRPr/>
          </a:p>
        </p:txBody>
      </p:sp>
      <p:sp>
        <p:nvSpPr>
          <p:cNvPr id="214" name="Shape 214"/>
          <p:cNvSpPr/>
          <p:nvPr/>
        </p:nvSpPr>
        <p:spPr>
          <a:xfrm flipV="1">
            <a:off x="1919909" y="2267981"/>
            <a:ext cx="3857626" cy="2384425"/>
          </a:xfrm>
          <a:prstGeom prst="line">
            <a:avLst/>
          </a:prstGeom>
          <a:ln w="38100" cmpd="sng">
            <a:solidFill>
              <a:srgbClr val="FF0000"/>
            </a:solidFill>
            <a:miter/>
          </a:ln>
        </p:spPr>
        <p:txBody>
          <a:bodyPr lIns="0" tIns="0" rIns="0" bIns="0"/>
          <a:lstStyle/>
          <a:p>
            <a:pPr lvl="0" algn="l" defTabSz="457200">
              <a:defRPr sz="1200">
                <a:latin typeface="+mn-lt"/>
                <a:ea typeface="+mn-ea"/>
                <a:cs typeface="+mn-cs"/>
                <a:sym typeface="Helvetica"/>
              </a:defRPr>
            </a:pPr>
            <a:endParaRPr/>
          </a:p>
        </p:txBody>
      </p:sp>
      <p:grpSp>
        <p:nvGrpSpPr>
          <p:cNvPr id="217" name="Group 217"/>
          <p:cNvGrpSpPr/>
          <p:nvPr/>
        </p:nvGrpSpPr>
        <p:grpSpPr>
          <a:xfrm>
            <a:off x="2695821" y="3923743"/>
            <a:ext cx="3040439" cy="654026"/>
            <a:chOff x="0" y="0"/>
            <a:chExt cx="3040437" cy="654024"/>
          </a:xfrm>
        </p:grpSpPr>
        <p:sp>
          <p:nvSpPr>
            <p:cNvPr id="215" name="Shape 215"/>
            <p:cNvSpPr/>
            <p:nvPr/>
          </p:nvSpPr>
          <p:spPr>
            <a:xfrm rot="21147634">
              <a:off x="16250" y="293687"/>
              <a:ext cx="866633" cy="304801"/>
            </a:xfrm>
            <a:prstGeom prst="leftArrow">
              <a:avLst>
                <a:gd name="adj1" fmla="val 50000"/>
                <a:gd name="adj2" fmla="val 71082"/>
              </a:avLst>
            </a:prstGeom>
            <a:solidFill>
              <a:srgbClr val="3333CC"/>
            </a:solidFill>
            <a:ln w="9525" cap="flat">
              <a:solidFill>
                <a:srgbClr val="000000"/>
              </a:solidFill>
              <a:prstDash val="solid"/>
              <a:round/>
            </a:ln>
            <a:effectLst/>
          </p:spPr>
          <p:txBody>
            <a:bodyPr wrap="square" lIns="0" tIns="0" rIns="0" bIns="0" numCol="1" anchor="ctr">
              <a:noAutofit/>
            </a:bodyPr>
            <a:lstStyle/>
            <a:p>
              <a:pPr lvl="0" algn="l" defTabSz="457200">
                <a:defRPr sz="1800"/>
              </a:pPr>
              <a:endParaRPr/>
            </a:p>
          </p:txBody>
        </p:sp>
        <p:sp>
          <p:nvSpPr>
            <p:cNvPr id="216" name="Shape 216"/>
            <p:cNvSpPr/>
            <p:nvPr/>
          </p:nvSpPr>
          <p:spPr>
            <a:xfrm>
              <a:off x="652683" y="0"/>
              <a:ext cx="2387755" cy="3581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defTabSz="457200">
                <a:defRPr sz="1800">
                  <a:solidFill>
                    <a:srgbClr val="000066"/>
                  </a:solidFill>
                </a:defRPr>
              </a:lvl1pPr>
            </a:lstStyle>
            <a:p>
              <a:pPr lvl="0">
                <a:defRPr>
                  <a:solidFill>
                    <a:srgbClr val="000000"/>
                  </a:solidFill>
                </a:defRPr>
              </a:pPr>
              <a:r>
                <a:rPr>
                  <a:solidFill>
                    <a:srgbClr val="000066"/>
                  </a:solidFill>
                </a:rPr>
                <a:t>a = cv unitario</a:t>
              </a:r>
            </a:p>
          </p:txBody>
        </p:sp>
      </p:grpSp>
      <p:sp>
        <p:nvSpPr>
          <p:cNvPr id="218" name="Shape 218"/>
          <p:cNvSpPr/>
          <p:nvPr/>
        </p:nvSpPr>
        <p:spPr>
          <a:xfrm>
            <a:off x="1117600" y="5949950"/>
            <a:ext cx="2527881" cy="35814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defTabSz="457200">
              <a:defRPr sz="1800" i="1">
                <a:solidFill>
                  <a:srgbClr val="000066"/>
                </a:solidFill>
              </a:defRPr>
            </a:lvl1pPr>
          </a:lstStyle>
          <a:p>
            <a:pPr lvl="0">
              <a:defRPr i="0">
                <a:solidFill>
                  <a:srgbClr val="000000"/>
                </a:solidFill>
              </a:defRPr>
            </a:pPr>
            <a:r>
              <a:rPr i="1">
                <a:solidFill>
                  <a:srgbClr val="000066"/>
                </a:solidFill>
              </a:rPr>
              <a:t>  costo della MP e della MOD</a:t>
            </a:r>
          </a:p>
        </p:txBody>
      </p:sp>
      <p:pic>
        <p:nvPicPr>
          <p:cNvPr id="219" name="LAMPADIN.pdf" descr="LAMPADIN"/>
          <p:cNvPicPr/>
          <p:nvPr/>
        </p:nvPicPr>
        <p:blipFill>
          <a:blip r:embed="rId3">
            <a:extLst/>
          </a:blip>
          <a:stretch>
            <a:fillRect/>
          </a:stretch>
        </p:blipFill>
        <p:spPr>
          <a:xfrm>
            <a:off x="539750" y="5300662"/>
            <a:ext cx="1030288" cy="1127126"/>
          </a:xfrm>
          <a:prstGeom prst="rect">
            <a:avLst/>
          </a:prstGeom>
          <a:ln w="12700">
            <a:miter lim="400000"/>
          </a:ln>
        </p:spPr>
      </p:pic>
      <p:sp>
        <p:nvSpPr>
          <p:cNvPr id="220" name="Shape 220"/>
          <p:cNvSpPr/>
          <p:nvPr/>
        </p:nvSpPr>
        <p:spPr>
          <a:xfrm>
            <a:off x="5807697" y="2196543"/>
            <a:ext cx="1040170" cy="5613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defTabSz="457200">
              <a:defRPr sz="3200" b="1">
                <a:solidFill>
                  <a:srgbClr val="000066"/>
                </a:solidFill>
              </a:defRPr>
            </a:lvl1pPr>
          </a:lstStyle>
          <a:p>
            <a:pPr lvl="0">
              <a:defRPr sz="1800" b="0">
                <a:solidFill>
                  <a:srgbClr val="000000"/>
                </a:solidFill>
              </a:defRPr>
            </a:pPr>
            <a:r>
              <a:rPr sz="3200" b="1" dirty="0">
                <a:solidFill>
                  <a:srgbClr val="000066"/>
                </a:solidFill>
              </a:rPr>
              <a:t>y = ax</a:t>
            </a:r>
          </a:p>
        </p:txBody>
      </p:sp>
      <p:pic>
        <p:nvPicPr>
          <p:cNvPr id="221" name="CARBONE.pdf" descr="CARBONE"/>
          <p:cNvPicPr/>
          <p:nvPr/>
        </p:nvPicPr>
        <p:blipFill>
          <a:blip r:embed="rId4">
            <a:extLst/>
          </a:blip>
          <a:stretch>
            <a:fillRect/>
          </a:stretch>
        </p:blipFill>
        <p:spPr>
          <a:xfrm>
            <a:off x="4787900" y="5229225"/>
            <a:ext cx="1800225" cy="1204913"/>
          </a:xfrm>
          <a:prstGeom prst="rect">
            <a:avLst/>
          </a:prstGeom>
          <a:ln w="12700">
            <a:miter lim="400000"/>
          </a:ln>
        </p:spPr>
      </p:pic>
      <p:grpSp>
        <p:nvGrpSpPr>
          <p:cNvPr id="541" name="Group 541"/>
          <p:cNvGrpSpPr/>
          <p:nvPr/>
        </p:nvGrpSpPr>
        <p:grpSpPr>
          <a:xfrm>
            <a:off x="7031129" y="5157787"/>
            <a:ext cx="1128595" cy="1416853"/>
            <a:chOff x="0" y="0"/>
            <a:chExt cx="1128593" cy="1416852"/>
          </a:xfrm>
        </p:grpSpPr>
        <p:grpSp>
          <p:nvGrpSpPr>
            <p:cNvPr id="422" name="Group 422"/>
            <p:cNvGrpSpPr/>
            <p:nvPr/>
          </p:nvGrpSpPr>
          <p:grpSpPr>
            <a:xfrm>
              <a:off x="0" y="0"/>
              <a:ext cx="619301" cy="1416853"/>
              <a:chOff x="0" y="0"/>
              <a:chExt cx="619300" cy="1416852"/>
            </a:xfrm>
          </p:grpSpPr>
          <p:sp>
            <p:nvSpPr>
              <p:cNvPr id="222" name="Shape 222"/>
              <p:cNvSpPr/>
              <p:nvPr/>
            </p:nvSpPr>
            <p:spPr>
              <a:xfrm>
                <a:off x="76393" y="1281282"/>
                <a:ext cx="304559" cy="110088"/>
              </a:xfrm>
              <a:custGeom>
                <a:avLst/>
                <a:gdLst/>
                <a:ahLst/>
                <a:cxnLst>
                  <a:cxn ang="0">
                    <a:pos x="wd2" y="hd2"/>
                  </a:cxn>
                  <a:cxn ang="5400000">
                    <a:pos x="wd2" y="hd2"/>
                  </a:cxn>
                  <a:cxn ang="10800000">
                    <a:pos x="wd2" y="hd2"/>
                  </a:cxn>
                  <a:cxn ang="16200000">
                    <a:pos x="wd2" y="hd2"/>
                  </a:cxn>
                </a:cxnLst>
                <a:rect l="0" t="0" r="r" b="b"/>
                <a:pathLst>
                  <a:path w="21600" h="21600" extrusionOk="0">
                    <a:moveTo>
                      <a:pt x="3179" y="0"/>
                    </a:moveTo>
                    <a:lnTo>
                      <a:pt x="2601" y="600"/>
                    </a:lnTo>
                    <a:lnTo>
                      <a:pt x="1878" y="1400"/>
                    </a:lnTo>
                    <a:lnTo>
                      <a:pt x="1300" y="2800"/>
                    </a:lnTo>
                    <a:lnTo>
                      <a:pt x="289" y="5600"/>
                    </a:lnTo>
                    <a:lnTo>
                      <a:pt x="0" y="7800"/>
                    </a:lnTo>
                    <a:lnTo>
                      <a:pt x="0" y="12200"/>
                    </a:lnTo>
                    <a:lnTo>
                      <a:pt x="289" y="13600"/>
                    </a:lnTo>
                    <a:lnTo>
                      <a:pt x="578" y="14400"/>
                    </a:lnTo>
                    <a:lnTo>
                      <a:pt x="795" y="15800"/>
                    </a:lnTo>
                    <a:lnTo>
                      <a:pt x="1084" y="16400"/>
                    </a:lnTo>
                    <a:lnTo>
                      <a:pt x="1589" y="16400"/>
                    </a:lnTo>
                    <a:lnTo>
                      <a:pt x="1878" y="17200"/>
                    </a:lnTo>
                    <a:lnTo>
                      <a:pt x="2384" y="17200"/>
                    </a:lnTo>
                    <a:lnTo>
                      <a:pt x="2601" y="18000"/>
                    </a:lnTo>
                    <a:lnTo>
                      <a:pt x="3684" y="18600"/>
                    </a:lnTo>
                    <a:lnTo>
                      <a:pt x="4696" y="19400"/>
                    </a:lnTo>
                    <a:lnTo>
                      <a:pt x="5779" y="20000"/>
                    </a:lnTo>
                    <a:lnTo>
                      <a:pt x="7802" y="21600"/>
                    </a:lnTo>
                    <a:lnTo>
                      <a:pt x="14304" y="21600"/>
                    </a:lnTo>
                    <a:lnTo>
                      <a:pt x="15387" y="20800"/>
                    </a:lnTo>
                    <a:lnTo>
                      <a:pt x="16399" y="20000"/>
                    </a:lnTo>
                    <a:lnTo>
                      <a:pt x="17482" y="20000"/>
                    </a:lnTo>
                    <a:lnTo>
                      <a:pt x="18494" y="19400"/>
                    </a:lnTo>
                    <a:lnTo>
                      <a:pt x="19505" y="18600"/>
                    </a:lnTo>
                    <a:lnTo>
                      <a:pt x="19794" y="18000"/>
                    </a:lnTo>
                    <a:lnTo>
                      <a:pt x="20300" y="17200"/>
                    </a:lnTo>
                    <a:lnTo>
                      <a:pt x="20589" y="16400"/>
                    </a:lnTo>
                    <a:lnTo>
                      <a:pt x="21094" y="15800"/>
                    </a:lnTo>
                    <a:lnTo>
                      <a:pt x="21383" y="15000"/>
                    </a:lnTo>
                    <a:lnTo>
                      <a:pt x="21383" y="13600"/>
                    </a:lnTo>
                    <a:lnTo>
                      <a:pt x="21600" y="12200"/>
                    </a:lnTo>
                    <a:lnTo>
                      <a:pt x="21600" y="10800"/>
                    </a:lnTo>
                    <a:lnTo>
                      <a:pt x="3179"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23" name="Shape 223"/>
              <p:cNvSpPr/>
              <p:nvPr/>
            </p:nvSpPr>
            <p:spPr>
              <a:xfrm>
                <a:off x="73338" y="1281282"/>
                <a:ext cx="47874" cy="62180"/>
              </a:xfrm>
              <a:custGeom>
                <a:avLst/>
                <a:gdLst/>
                <a:ahLst/>
                <a:cxnLst>
                  <a:cxn ang="0">
                    <a:pos x="wd2" y="hd2"/>
                  </a:cxn>
                  <a:cxn ang="5400000">
                    <a:pos x="wd2" y="hd2"/>
                  </a:cxn>
                  <a:cxn ang="10800000">
                    <a:pos x="wd2" y="hd2"/>
                  </a:cxn>
                  <a:cxn ang="16200000">
                    <a:pos x="wd2" y="hd2"/>
                  </a:cxn>
                </a:cxnLst>
                <a:rect l="0" t="0" r="r" b="b"/>
                <a:pathLst>
                  <a:path w="21600" h="21600" extrusionOk="0">
                    <a:moveTo>
                      <a:pt x="3217" y="21600"/>
                    </a:moveTo>
                    <a:lnTo>
                      <a:pt x="1379" y="17705"/>
                    </a:lnTo>
                    <a:lnTo>
                      <a:pt x="5055" y="9915"/>
                    </a:lnTo>
                    <a:lnTo>
                      <a:pt x="11489" y="4957"/>
                    </a:lnTo>
                    <a:lnTo>
                      <a:pt x="14706" y="3541"/>
                    </a:lnTo>
                    <a:lnTo>
                      <a:pt x="17923" y="2479"/>
                    </a:lnTo>
                    <a:lnTo>
                      <a:pt x="21600" y="1062"/>
                    </a:lnTo>
                    <a:lnTo>
                      <a:pt x="21600" y="0"/>
                    </a:lnTo>
                    <a:lnTo>
                      <a:pt x="17923" y="0"/>
                    </a:lnTo>
                    <a:lnTo>
                      <a:pt x="13328" y="1062"/>
                    </a:lnTo>
                    <a:lnTo>
                      <a:pt x="9651" y="3541"/>
                    </a:lnTo>
                    <a:lnTo>
                      <a:pt x="6434" y="6374"/>
                    </a:lnTo>
                    <a:lnTo>
                      <a:pt x="3217" y="9915"/>
                    </a:lnTo>
                    <a:lnTo>
                      <a:pt x="1379" y="13810"/>
                    </a:lnTo>
                    <a:lnTo>
                      <a:pt x="0" y="17705"/>
                    </a:lnTo>
                    <a:lnTo>
                      <a:pt x="0" y="21600"/>
                    </a:lnTo>
                    <a:lnTo>
                      <a:pt x="3217"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24" name="Shape 224"/>
              <p:cNvSpPr/>
              <p:nvPr/>
            </p:nvSpPr>
            <p:spPr>
              <a:xfrm>
                <a:off x="73338" y="1343461"/>
                <a:ext cx="39726" cy="32619"/>
              </a:xfrm>
              <a:custGeom>
                <a:avLst/>
                <a:gdLst/>
                <a:ahLst/>
                <a:cxnLst>
                  <a:cxn ang="0">
                    <a:pos x="wd2" y="hd2"/>
                  </a:cxn>
                  <a:cxn ang="5400000">
                    <a:pos x="wd2" y="hd2"/>
                  </a:cxn>
                  <a:cxn ang="10800000">
                    <a:pos x="wd2" y="hd2"/>
                  </a:cxn>
                  <a:cxn ang="16200000">
                    <a:pos x="wd2" y="hd2"/>
                  </a:cxn>
                </a:cxnLst>
                <a:rect l="0" t="0" r="r" b="b"/>
                <a:pathLst>
                  <a:path w="21600" h="21600" extrusionOk="0">
                    <a:moveTo>
                      <a:pt x="21600" y="16875"/>
                    </a:moveTo>
                    <a:lnTo>
                      <a:pt x="19938" y="16875"/>
                    </a:lnTo>
                    <a:lnTo>
                      <a:pt x="16062" y="14175"/>
                    </a:lnTo>
                    <a:lnTo>
                      <a:pt x="13846" y="14175"/>
                    </a:lnTo>
                    <a:lnTo>
                      <a:pt x="9969" y="12150"/>
                    </a:lnTo>
                    <a:lnTo>
                      <a:pt x="3877" y="4725"/>
                    </a:lnTo>
                    <a:lnTo>
                      <a:pt x="3877" y="0"/>
                    </a:lnTo>
                    <a:lnTo>
                      <a:pt x="0" y="0"/>
                    </a:lnTo>
                    <a:lnTo>
                      <a:pt x="1662" y="4725"/>
                    </a:lnTo>
                    <a:lnTo>
                      <a:pt x="3877" y="9450"/>
                    </a:lnTo>
                    <a:lnTo>
                      <a:pt x="6092" y="12150"/>
                    </a:lnTo>
                    <a:lnTo>
                      <a:pt x="9969" y="14175"/>
                    </a:lnTo>
                    <a:lnTo>
                      <a:pt x="11631" y="16875"/>
                    </a:lnTo>
                    <a:lnTo>
                      <a:pt x="16062" y="19575"/>
                    </a:lnTo>
                    <a:lnTo>
                      <a:pt x="17723" y="19575"/>
                    </a:lnTo>
                    <a:lnTo>
                      <a:pt x="21600" y="21600"/>
                    </a:lnTo>
                    <a:lnTo>
                      <a:pt x="21600" y="16875"/>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25" name="Shape 225"/>
              <p:cNvSpPr/>
              <p:nvPr/>
            </p:nvSpPr>
            <p:spPr>
              <a:xfrm>
                <a:off x="113063" y="1368944"/>
                <a:ext cx="238350" cy="25484"/>
              </a:xfrm>
              <a:custGeom>
                <a:avLst/>
                <a:gdLst/>
                <a:ahLst/>
                <a:cxnLst>
                  <a:cxn ang="0">
                    <a:pos x="wd2" y="hd2"/>
                  </a:cxn>
                  <a:cxn ang="5400000">
                    <a:pos x="wd2" y="hd2"/>
                  </a:cxn>
                  <a:cxn ang="10800000">
                    <a:pos x="wd2" y="hd2"/>
                  </a:cxn>
                  <a:cxn ang="16200000">
                    <a:pos x="wd2" y="hd2"/>
                  </a:cxn>
                </a:cxnLst>
                <a:rect l="0" t="0" r="r" b="b"/>
                <a:pathLst>
                  <a:path w="21600" h="21600" extrusionOk="0">
                    <a:moveTo>
                      <a:pt x="21600" y="3456"/>
                    </a:moveTo>
                    <a:lnTo>
                      <a:pt x="20308" y="6048"/>
                    </a:lnTo>
                    <a:lnTo>
                      <a:pt x="19015" y="9504"/>
                    </a:lnTo>
                    <a:lnTo>
                      <a:pt x="17631" y="12096"/>
                    </a:lnTo>
                    <a:lnTo>
                      <a:pt x="16338" y="12096"/>
                    </a:lnTo>
                    <a:lnTo>
                      <a:pt x="14954" y="15552"/>
                    </a:lnTo>
                    <a:lnTo>
                      <a:pt x="6646" y="15552"/>
                    </a:lnTo>
                    <a:lnTo>
                      <a:pt x="5354" y="12096"/>
                    </a:lnTo>
                    <a:lnTo>
                      <a:pt x="4062" y="12096"/>
                    </a:lnTo>
                    <a:lnTo>
                      <a:pt x="2677" y="9504"/>
                    </a:lnTo>
                    <a:lnTo>
                      <a:pt x="1385" y="6048"/>
                    </a:lnTo>
                    <a:lnTo>
                      <a:pt x="0" y="0"/>
                    </a:lnTo>
                    <a:lnTo>
                      <a:pt x="0" y="6048"/>
                    </a:lnTo>
                    <a:lnTo>
                      <a:pt x="1385" y="9504"/>
                    </a:lnTo>
                    <a:lnTo>
                      <a:pt x="2677" y="12096"/>
                    </a:lnTo>
                    <a:lnTo>
                      <a:pt x="4062" y="15552"/>
                    </a:lnTo>
                    <a:lnTo>
                      <a:pt x="5354" y="19008"/>
                    </a:lnTo>
                    <a:lnTo>
                      <a:pt x="6646" y="19008"/>
                    </a:lnTo>
                    <a:lnTo>
                      <a:pt x="8031" y="21600"/>
                    </a:lnTo>
                    <a:lnTo>
                      <a:pt x="13292" y="21600"/>
                    </a:lnTo>
                    <a:lnTo>
                      <a:pt x="14954" y="19008"/>
                    </a:lnTo>
                    <a:lnTo>
                      <a:pt x="16338" y="19008"/>
                    </a:lnTo>
                    <a:lnTo>
                      <a:pt x="17631" y="15552"/>
                    </a:lnTo>
                    <a:lnTo>
                      <a:pt x="19015" y="12096"/>
                    </a:lnTo>
                    <a:lnTo>
                      <a:pt x="20308" y="9504"/>
                    </a:lnTo>
                    <a:lnTo>
                      <a:pt x="21600" y="9504"/>
                    </a:lnTo>
                    <a:lnTo>
                      <a:pt x="21600" y="3456"/>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26" name="Shape 226"/>
              <p:cNvSpPr/>
              <p:nvPr/>
            </p:nvSpPr>
            <p:spPr>
              <a:xfrm>
                <a:off x="351412" y="1336326"/>
                <a:ext cx="29540" cy="43831"/>
              </a:xfrm>
              <a:custGeom>
                <a:avLst/>
                <a:gdLst/>
                <a:ahLst/>
                <a:cxnLst>
                  <a:cxn ang="0">
                    <a:pos x="wd2" y="hd2"/>
                  </a:cxn>
                  <a:cxn ang="5400000">
                    <a:pos x="wd2" y="hd2"/>
                  </a:cxn>
                  <a:cxn ang="10800000">
                    <a:pos x="wd2" y="hd2"/>
                  </a:cxn>
                  <a:cxn ang="16200000">
                    <a:pos x="wd2" y="hd2"/>
                  </a:cxn>
                </a:cxnLst>
                <a:rect l="0" t="0" r="r" b="b"/>
                <a:pathLst>
                  <a:path w="21600" h="21600" extrusionOk="0">
                    <a:moveTo>
                      <a:pt x="19366" y="0"/>
                    </a:moveTo>
                    <a:lnTo>
                      <a:pt x="19366" y="7033"/>
                    </a:lnTo>
                    <a:lnTo>
                      <a:pt x="16386" y="9042"/>
                    </a:lnTo>
                    <a:lnTo>
                      <a:pt x="13407" y="10549"/>
                    </a:lnTo>
                    <a:lnTo>
                      <a:pt x="11172" y="14065"/>
                    </a:lnTo>
                    <a:lnTo>
                      <a:pt x="8193" y="16074"/>
                    </a:lnTo>
                    <a:lnTo>
                      <a:pt x="2979" y="18084"/>
                    </a:lnTo>
                    <a:lnTo>
                      <a:pt x="0" y="18084"/>
                    </a:lnTo>
                    <a:lnTo>
                      <a:pt x="0" y="21600"/>
                    </a:lnTo>
                    <a:lnTo>
                      <a:pt x="5959" y="19591"/>
                    </a:lnTo>
                    <a:lnTo>
                      <a:pt x="8193" y="18084"/>
                    </a:lnTo>
                    <a:lnTo>
                      <a:pt x="13407" y="16074"/>
                    </a:lnTo>
                    <a:lnTo>
                      <a:pt x="16386" y="12558"/>
                    </a:lnTo>
                    <a:lnTo>
                      <a:pt x="19366" y="10549"/>
                    </a:lnTo>
                    <a:lnTo>
                      <a:pt x="21600" y="7033"/>
                    </a:lnTo>
                    <a:lnTo>
                      <a:pt x="21600" y="0"/>
                    </a:lnTo>
                    <a:lnTo>
                      <a:pt x="19366"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27" name="Shape 227"/>
              <p:cNvSpPr/>
              <p:nvPr/>
            </p:nvSpPr>
            <p:spPr>
              <a:xfrm>
                <a:off x="80468" y="1247645"/>
                <a:ext cx="304558" cy="128435"/>
              </a:xfrm>
              <a:custGeom>
                <a:avLst/>
                <a:gdLst/>
                <a:ahLst/>
                <a:cxnLst>
                  <a:cxn ang="0">
                    <a:pos x="wd2" y="hd2"/>
                  </a:cxn>
                  <a:cxn ang="5400000">
                    <a:pos x="wd2" y="hd2"/>
                  </a:cxn>
                  <a:cxn ang="10800000">
                    <a:pos x="wd2" y="hd2"/>
                  </a:cxn>
                  <a:cxn ang="16200000">
                    <a:pos x="wd2" y="hd2"/>
                  </a:cxn>
                </a:cxnLst>
                <a:rect l="0" t="0" r="r" b="b"/>
                <a:pathLst>
                  <a:path w="21600" h="21600" extrusionOk="0">
                    <a:moveTo>
                      <a:pt x="13798" y="0"/>
                    </a:moveTo>
                    <a:lnTo>
                      <a:pt x="12714" y="0"/>
                    </a:lnTo>
                    <a:lnTo>
                      <a:pt x="12498" y="686"/>
                    </a:lnTo>
                    <a:lnTo>
                      <a:pt x="11992" y="686"/>
                    </a:lnTo>
                    <a:lnTo>
                      <a:pt x="11414" y="1200"/>
                    </a:lnTo>
                    <a:lnTo>
                      <a:pt x="11197" y="1886"/>
                    </a:lnTo>
                    <a:lnTo>
                      <a:pt x="10692" y="2571"/>
                    </a:lnTo>
                    <a:lnTo>
                      <a:pt x="10114" y="3086"/>
                    </a:lnTo>
                    <a:lnTo>
                      <a:pt x="9608" y="3771"/>
                    </a:lnTo>
                    <a:lnTo>
                      <a:pt x="9391" y="3771"/>
                    </a:lnTo>
                    <a:lnTo>
                      <a:pt x="8813" y="4286"/>
                    </a:lnTo>
                    <a:lnTo>
                      <a:pt x="8091" y="4286"/>
                    </a:lnTo>
                    <a:lnTo>
                      <a:pt x="7513" y="3771"/>
                    </a:lnTo>
                    <a:lnTo>
                      <a:pt x="7007" y="3771"/>
                    </a:lnTo>
                    <a:lnTo>
                      <a:pt x="6502" y="3086"/>
                    </a:lnTo>
                    <a:lnTo>
                      <a:pt x="3106" y="3086"/>
                    </a:lnTo>
                    <a:lnTo>
                      <a:pt x="2601" y="3771"/>
                    </a:lnTo>
                    <a:lnTo>
                      <a:pt x="2095" y="4286"/>
                    </a:lnTo>
                    <a:lnTo>
                      <a:pt x="1300" y="5657"/>
                    </a:lnTo>
                    <a:lnTo>
                      <a:pt x="795" y="6857"/>
                    </a:lnTo>
                    <a:lnTo>
                      <a:pt x="506" y="8057"/>
                    </a:lnTo>
                    <a:lnTo>
                      <a:pt x="0" y="9943"/>
                    </a:lnTo>
                    <a:lnTo>
                      <a:pt x="0" y="13543"/>
                    </a:lnTo>
                    <a:lnTo>
                      <a:pt x="289" y="14914"/>
                    </a:lnTo>
                    <a:lnTo>
                      <a:pt x="506" y="15429"/>
                    </a:lnTo>
                    <a:lnTo>
                      <a:pt x="795" y="16629"/>
                    </a:lnTo>
                    <a:lnTo>
                      <a:pt x="1011" y="17314"/>
                    </a:lnTo>
                    <a:lnTo>
                      <a:pt x="1589" y="17314"/>
                    </a:lnTo>
                    <a:lnTo>
                      <a:pt x="1806" y="18000"/>
                    </a:lnTo>
                    <a:lnTo>
                      <a:pt x="2312" y="18000"/>
                    </a:lnTo>
                    <a:lnTo>
                      <a:pt x="2601" y="18514"/>
                    </a:lnTo>
                    <a:lnTo>
                      <a:pt x="3612" y="19200"/>
                    </a:lnTo>
                    <a:lnTo>
                      <a:pt x="4696" y="19714"/>
                    </a:lnTo>
                    <a:lnTo>
                      <a:pt x="5707" y="20400"/>
                    </a:lnTo>
                    <a:lnTo>
                      <a:pt x="6791" y="21086"/>
                    </a:lnTo>
                    <a:lnTo>
                      <a:pt x="7802" y="21600"/>
                    </a:lnTo>
                    <a:lnTo>
                      <a:pt x="13292" y="21600"/>
                    </a:lnTo>
                    <a:lnTo>
                      <a:pt x="14304" y="21086"/>
                    </a:lnTo>
                    <a:lnTo>
                      <a:pt x="15315" y="21086"/>
                    </a:lnTo>
                    <a:lnTo>
                      <a:pt x="16399" y="20400"/>
                    </a:lnTo>
                    <a:lnTo>
                      <a:pt x="17410" y="20400"/>
                    </a:lnTo>
                    <a:lnTo>
                      <a:pt x="18494" y="19714"/>
                    </a:lnTo>
                    <a:lnTo>
                      <a:pt x="19505" y="19200"/>
                    </a:lnTo>
                    <a:lnTo>
                      <a:pt x="20011" y="18514"/>
                    </a:lnTo>
                    <a:lnTo>
                      <a:pt x="20300" y="18000"/>
                    </a:lnTo>
                    <a:lnTo>
                      <a:pt x="20516" y="17314"/>
                    </a:lnTo>
                    <a:lnTo>
                      <a:pt x="20805" y="16629"/>
                    </a:lnTo>
                    <a:lnTo>
                      <a:pt x="21094" y="15429"/>
                    </a:lnTo>
                    <a:lnTo>
                      <a:pt x="21600" y="14229"/>
                    </a:lnTo>
                    <a:lnTo>
                      <a:pt x="21600" y="9943"/>
                    </a:lnTo>
                    <a:lnTo>
                      <a:pt x="21311" y="8057"/>
                    </a:lnTo>
                    <a:lnTo>
                      <a:pt x="21311" y="6171"/>
                    </a:lnTo>
                    <a:lnTo>
                      <a:pt x="21094" y="4971"/>
                    </a:lnTo>
                    <a:lnTo>
                      <a:pt x="20805" y="3086"/>
                    </a:lnTo>
                    <a:lnTo>
                      <a:pt x="20516" y="1886"/>
                    </a:lnTo>
                    <a:lnTo>
                      <a:pt x="20300" y="0"/>
                    </a:lnTo>
                    <a:lnTo>
                      <a:pt x="13798" y="0"/>
                    </a:lnTo>
                    <a:close/>
                  </a:path>
                </a:pathLst>
              </a:custGeom>
              <a:solidFill>
                <a:srgbClr val="999999"/>
              </a:solidFill>
              <a:ln w="12700" cap="flat">
                <a:noFill/>
                <a:miter lim="400000"/>
              </a:ln>
              <a:effectLst/>
            </p:spPr>
            <p:txBody>
              <a:bodyPr wrap="square" lIns="0" tIns="0" rIns="0" bIns="0" numCol="1" anchor="t">
                <a:noAutofit/>
              </a:bodyPr>
              <a:lstStyle/>
              <a:p>
                <a:pPr lvl="0"/>
                <a:endParaRPr/>
              </a:p>
            </p:txBody>
          </p:sp>
          <p:sp>
            <p:nvSpPr>
              <p:cNvPr id="228" name="Shape 228"/>
              <p:cNvSpPr/>
              <p:nvPr/>
            </p:nvSpPr>
            <p:spPr>
              <a:xfrm>
                <a:off x="194549" y="1244587"/>
                <a:ext cx="83525" cy="326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688" y="21600"/>
                    </a:lnTo>
                    <a:lnTo>
                      <a:pt x="4741" y="18900"/>
                    </a:lnTo>
                    <a:lnTo>
                      <a:pt x="6585" y="16875"/>
                    </a:lnTo>
                    <a:lnTo>
                      <a:pt x="7376" y="16875"/>
                    </a:lnTo>
                    <a:lnTo>
                      <a:pt x="9483" y="14175"/>
                    </a:lnTo>
                    <a:lnTo>
                      <a:pt x="11327" y="12150"/>
                    </a:lnTo>
                    <a:lnTo>
                      <a:pt x="13171" y="9450"/>
                    </a:lnTo>
                    <a:lnTo>
                      <a:pt x="14224" y="6750"/>
                    </a:lnTo>
                    <a:lnTo>
                      <a:pt x="16068" y="4725"/>
                    </a:lnTo>
                    <a:lnTo>
                      <a:pt x="16859" y="4725"/>
                    </a:lnTo>
                    <a:lnTo>
                      <a:pt x="18966" y="2025"/>
                    </a:lnTo>
                    <a:lnTo>
                      <a:pt x="21600" y="2025"/>
                    </a:lnTo>
                    <a:lnTo>
                      <a:pt x="20810" y="0"/>
                    </a:lnTo>
                    <a:lnTo>
                      <a:pt x="16859" y="0"/>
                    </a:lnTo>
                    <a:lnTo>
                      <a:pt x="15015" y="2025"/>
                    </a:lnTo>
                    <a:lnTo>
                      <a:pt x="14224" y="4725"/>
                    </a:lnTo>
                    <a:lnTo>
                      <a:pt x="12117" y="4725"/>
                    </a:lnTo>
                    <a:lnTo>
                      <a:pt x="10273" y="6750"/>
                    </a:lnTo>
                    <a:lnTo>
                      <a:pt x="8429" y="9450"/>
                    </a:lnTo>
                    <a:lnTo>
                      <a:pt x="7376" y="12150"/>
                    </a:lnTo>
                    <a:lnTo>
                      <a:pt x="5532" y="14175"/>
                    </a:lnTo>
                    <a:lnTo>
                      <a:pt x="4741" y="16875"/>
                    </a:lnTo>
                    <a:lnTo>
                      <a:pt x="2634" y="16875"/>
                    </a:lnTo>
                    <a:lnTo>
                      <a:pt x="1844" y="18900"/>
                    </a:lnTo>
                    <a:lnTo>
                      <a:pt x="790" y="18900"/>
                    </a:lnTo>
                    <a:lnTo>
                      <a:pt x="790" y="16875"/>
                    </a:lnTo>
                    <a:lnTo>
                      <a:pt x="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29" name="Shape 229"/>
              <p:cNvSpPr/>
              <p:nvPr/>
            </p:nvSpPr>
            <p:spPr>
              <a:xfrm>
                <a:off x="124267" y="1262935"/>
                <a:ext cx="73339" cy="14271"/>
              </a:xfrm>
              <a:custGeom>
                <a:avLst/>
                <a:gdLst/>
                <a:ahLst/>
                <a:cxnLst>
                  <a:cxn ang="0">
                    <a:pos x="wd2" y="hd2"/>
                  </a:cxn>
                  <a:cxn ang="5400000">
                    <a:pos x="wd2" y="hd2"/>
                  </a:cxn>
                  <a:cxn ang="10800000">
                    <a:pos x="wd2" y="hd2"/>
                  </a:cxn>
                  <a:cxn ang="16200000">
                    <a:pos x="wd2" y="hd2"/>
                  </a:cxn>
                </a:cxnLst>
                <a:rect l="0" t="0" r="r" b="b"/>
                <a:pathLst>
                  <a:path w="21600" h="21600" extrusionOk="0">
                    <a:moveTo>
                      <a:pt x="1200" y="10800"/>
                    </a:moveTo>
                    <a:lnTo>
                      <a:pt x="16200" y="10800"/>
                    </a:lnTo>
                    <a:lnTo>
                      <a:pt x="18300" y="15429"/>
                    </a:lnTo>
                    <a:lnTo>
                      <a:pt x="20700" y="21600"/>
                    </a:lnTo>
                    <a:lnTo>
                      <a:pt x="21600" y="10800"/>
                    </a:lnTo>
                    <a:lnTo>
                      <a:pt x="19500" y="10800"/>
                    </a:lnTo>
                    <a:lnTo>
                      <a:pt x="16200" y="4629"/>
                    </a:lnTo>
                    <a:lnTo>
                      <a:pt x="14100" y="0"/>
                    </a:lnTo>
                    <a:lnTo>
                      <a:pt x="0" y="0"/>
                    </a:lnTo>
                    <a:lnTo>
                      <a:pt x="1200" y="108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30" name="Shape 230"/>
              <p:cNvSpPr/>
              <p:nvPr/>
            </p:nvSpPr>
            <p:spPr>
              <a:xfrm>
                <a:off x="76393" y="1262935"/>
                <a:ext cx="51949" cy="65237"/>
              </a:xfrm>
              <a:custGeom>
                <a:avLst/>
                <a:gdLst/>
                <a:ahLst/>
                <a:cxnLst>
                  <a:cxn ang="0">
                    <a:pos x="wd2" y="hd2"/>
                  </a:cxn>
                  <a:cxn ang="5400000">
                    <a:pos x="wd2" y="hd2"/>
                  </a:cxn>
                  <a:cxn ang="10800000">
                    <a:pos x="wd2" y="hd2"/>
                  </a:cxn>
                  <a:cxn ang="16200000">
                    <a:pos x="wd2" y="hd2"/>
                  </a:cxn>
                </a:cxnLst>
                <a:rect l="0" t="0" r="r" b="b"/>
                <a:pathLst>
                  <a:path w="21600" h="21600" extrusionOk="0">
                    <a:moveTo>
                      <a:pt x="3388" y="21600"/>
                    </a:moveTo>
                    <a:lnTo>
                      <a:pt x="1694" y="18225"/>
                    </a:lnTo>
                    <a:lnTo>
                      <a:pt x="3388" y="14512"/>
                    </a:lnTo>
                    <a:lnTo>
                      <a:pt x="4659" y="10800"/>
                    </a:lnTo>
                    <a:lnTo>
                      <a:pt x="7624" y="8438"/>
                    </a:lnTo>
                    <a:lnTo>
                      <a:pt x="11012" y="6075"/>
                    </a:lnTo>
                    <a:lnTo>
                      <a:pt x="16941" y="3375"/>
                    </a:lnTo>
                    <a:lnTo>
                      <a:pt x="21600" y="2363"/>
                    </a:lnTo>
                    <a:lnTo>
                      <a:pt x="19906" y="0"/>
                    </a:lnTo>
                    <a:lnTo>
                      <a:pt x="16941" y="1013"/>
                    </a:lnTo>
                    <a:lnTo>
                      <a:pt x="12282" y="2363"/>
                    </a:lnTo>
                    <a:lnTo>
                      <a:pt x="6353" y="7088"/>
                    </a:lnTo>
                    <a:lnTo>
                      <a:pt x="3388" y="10800"/>
                    </a:lnTo>
                    <a:lnTo>
                      <a:pt x="1694" y="13162"/>
                    </a:lnTo>
                    <a:lnTo>
                      <a:pt x="0" y="18225"/>
                    </a:lnTo>
                    <a:lnTo>
                      <a:pt x="0" y="21600"/>
                    </a:lnTo>
                    <a:lnTo>
                      <a:pt x="3388"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31" name="Shape 231"/>
              <p:cNvSpPr/>
              <p:nvPr/>
            </p:nvSpPr>
            <p:spPr>
              <a:xfrm>
                <a:off x="76393" y="1328171"/>
                <a:ext cx="40745" cy="33639"/>
              </a:xfrm>
              <a:custGeom>
                <a:avLst/>
                <a:gdLst/>
                <a:ahLst/>
                <a:cxnLst>
                  <a:cxn ang="0">
                    <a:pos x="wd2" y="hd2"/>
                  </a:cxn>
                  <a:cxn ang="5400000">
                    <a:pos x="wd2" y="hd2"/>
                  </a:cxn>
                  <a:cxn ang="10800000">
                    <a:pos x="wd2" y="hd2"/>
                  </a:cxn>
                  <a:cxn ang="16200000">
                    <a:pos x="wd2" y="hd2"/>
                  </a:cxn>
                </a:cxnLst>
                <a:rect l="0" t="0" r="r" b="b"/>
                <a:pathLst>
                  <a:path w="21600" h="21600" extrusionOk="0">
                    <a:moveTo>
                      <a:pt x="21600" y="17018"/>
                    </a:moveTo>
                    <a:lnTo>
                      <a:pt x="19440" y="17018"/>
                    </a:lnTo>
                    <a:lnTo>
                      <a:pt x="15660" y="14400"/>
                    </a:lnTo>
                    <a:lnTo>
                      <a:pt x="14040" y="14400"/>
                    </a:lnTo>
                    <a:lnTo>
                      <a:pt x="11880" y="11782"/>
                    </a:lnTo>
                    <a:lnTo>
                      <a:pt x="8100" y="9818"/>
                    </a:lnTo>
                    <a:lnTo>
                      <a:pt x="4320" y="5236"/>
                    </a:lnTo>
                    <a:lnTo>
                      <a:pt x="4320" y="0"/>
                    </a:lnTo>
                    <a:lnTo>
                      <a:pt x="0" y="0"/>
                    </a:lnTo>
                    <a:lnTo>
                      <a:pt x="2160" y="5236"/>
                    </a:lnTo>
                    <a:lnTo>
                      <a:pt x="4320" y="9818"/>
                    </a:lnTo>
                    <a:lnTo>
                      <a:pt x="5940" y="11782"/>
                    </a:lnTo>
                    <a:lnTo>
                      <a:pt x="9720" y="14400"/>
                    </a:lnTo>
                    <a:lnTo>
                      <a:pt x="11880" y="17018"/>
                    </a:lnTo>
                    <a:lnTo>
                      <a:pt x="15660" y="18982"/>
                    </a:lnTo>
                    <a:lnTo>
                      <a:pt x="17820" y="18982"/>
                    </a:lnTo>
                    <a:lnTo>
                      <a:pt x="21600" y="21600"/>
                    </a:lnTo>
                    <a:lnTo>
                      <a:pt x="21600" y="17018"/>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32" name="Shape 232"/>
              <p:cNvSpPr/>
              <p:nvPr/>
            </p:nvSpPr>
            <p:spPr>
              <a:xfrm>
                <a:off x="117137" y="1354673"/>
                <a:ext cx="238350" cy="25484"/>
              </a:xfrm>
              <a:custGeom>
                <a:avLst/>
                <a:gdLst/>
                <a:ahLst/>
                <a:cxnLst>
                  <a:cxn ang="0">
                    <a:pos x="wd2" y="hd2"/>
                  </a:cxn>
                  <a:cxn ang="5400000">
                    <a:pos x="wd2" y="hd2"/>
                  </a:cxn>
                  <a:cxn ang="10800000">
                    <a:pos x="wd2" y="hd2"/>
                  </a:cxn>
                  <a:cxn ang="16200000">
                    <a:pos x="wd2" y="hd2"/>
                  </a:cxn>
                </a:cxnLst>
                <a:rect l="0" t="0" r="r" b="b"/>
                <a:pathLst>
                  <a:path w="21600" h="21600" extrusionOk="0">
                    <a:moveTo>
                      <a:pt x="21600" y="2592"/>
                    </a:moveTo>
                    <a:lnTo>
                      <a:pt x="20308" y="6048"/>
                    </a:lnTo>
                    <a:lnTo>
                      <a:pt x="18923" y="8640"/>
                    </a:lnTo>
                    <a:lnTo>
                      <a:pt x="17631" y="12096"/>
                    </a:lnTo>
                    <a:lnTo>
                      <a:pt x="16246" y="12096"/>
                    </a:lnTo>
                    <a:lnTo>
                      <a:pt x="14954" y="15552"/>
                    </a:lnTo>
                    <a:lnTo>
                      <a:pt x="6646" y="15552"/>
                    </a:lnTo>
                    <a:lnTo>
                      <a:pt x="5354" y="12096"/>
                    </a:lnTo>
                    <a:lnTo>
                      <a:pt x="3969" y="12096"/>
                    </a:lnTo>
                    <a:lnTo>
                      <a:pt x="2677" y="8640"/>
                    </a:lnTo>
                    <a:lnTo>
                      <a:pt x="1292" y="2592"/>
                    </a:lnTo>
                    <a:lnTo>
                      <a:pt x="0" y="0"/>
                    </a:lnTo>
                    <a:lnTo>
                      <a:pt x="0" y="6048"/>
                    </a:lnTo>
                    <a:lnTo>
                      <a:pt x="1292" y="8640"/>
                    </a:lnTo>
                    <a:lnTo>
                      <a:pt x="2677" y="12096"/>
                    </a:lnTo>
                    <a:lnTo>
                      <a:pt x="3969" y="15552"/>
                    </a:lnTo>
                    <a:lnTo>
                      <a:pt x="5354" y="18144"/>
                    </a:lnTo>
                    <a:lnTo>
                      <a:pt x="6646" y="18144"/>
                    </a:lnTo>
                    <a:lnTo>
                      <a:pt x="7938" y="21600"/>
                    </a:lnTo>
                    <a:lnTo>
                      <a:pt x="13662" y="21600"/>
                    </a:lnTo>
                    <a:lnTo>
                      <a:pt x="14954" y="18144"/>
                    </a:lnTo>
                    <a:lnTo>
                      <a:pt x="16246" y="18144"/>
                    </a:lnTo>
                    <a:lnTo>
                      <a:pt x="17631" y="15552"/>
                    </a:lnTo>
                    <a:lnTo>
                      <a:pt x="18923" y="12096"/>
                    </a:lnTo>
                    <a:lnTo>
                      <a:pt x="20308" y="8640"/>
                    </a:lnTo>
                    <a:lnTo>
                      <a:pt x="21600" y="6048"/>
                    </a:lnTo>
                    <a:lnTo>
                      <a:pt x="21600" y="2592"/>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33" name="Shape 233"/>
              <p:cNvSpPr/>
              <p:nvPr/>
            </p:nvSpPr>
            <p:spPr>
              <a:xfrm>
                <a:off x="355486" y="1325113"/>
                <a:ext cx="32596" cy="36697"/>
              </a:xfrm>
              <a:custGeom>
                <a:avLst/>
                <a:gdLst/>
                <a:ahLst/>
                <a:cxnLst>
                  <a:cxn ang="0">
                    <a:pos x="wd2" y="hd2"/>
                  </a:cxn>
                  <a:cxn ang="5400000">
                    <a:pos x="wd2" y="hd2"/>
                  </a:cxn>
                  <a:cxn ang="10800000">
                    <a:pos x="wd2" y="hd2"/>
                  </a:cxn>
                  <a:cxn ang="16200000">
                    <a:pos x="wd2" y="hd2"/>
                  </a:cxn>
                </a:cxnLst>
                <a:rect l="0" t="0" r="r" b="b"/>
                <a:pathLst>
                  <a:path w="21600" h="21600" extrusionOk="0">
                    <a:moveTo>
                      <a:pt x="16875" y="0"/>
                    </a:moveTo>
                    <a:lnTo>
                      <a:pt x="16875" y="4200"/>
                    </a:lnTo>
                    <a:lnTo>
                      <a:pt x="14850" y="6600"/>
                    </a:lnTo>
                    <a:lnTo>
                      <a:pt x="14850" y="8400"/>
                    </a:lnTo>
                    <a:lnTo>
                      <a:pt x="12150" y="10800"/>
                    </a:lnTo>
                    <a:lnTo>
                      <a:pt x="9450" y="15000"/>
                    </a:lnTo>
                    <a:lnTo>
                      <a:pt x="7425" y="17400"/>
                    </a:lnTo>
                    <a:lnTo>
                      <a:pt x="2700" y="17400"/>
                    </a:lnTo>
                    <a:lnTo>
                      <a:pt x="0" y="19200"/>
                    </a:lnTo>
                    <a:lnTo>
                      <a:pt x="0" y="21600"/>
                    </a:lnTo>
                    <a:lnTo>
                      <a:pt x="4725" y="21600"/>
                    </a:lnTo>
                    <a:lnTo>
                      <a:pt x="7425" y="19200"/>
                    </a:lnTo>
                    <a:lnTo>
                      <a:pt x="12150" y="17400"/>
                    </a:lnTo>
                    <a:lnTo>
                      <a:pt x="14850" y="12600"/>
                    </a:lnTo>
                    <a:lnTo>
                      <a:pt x="16875" y="10800"/>
                    </a:lnTo>
                    <a:lnTo>
                      <a:pt x="19575" y="6600"/>
                    </a:lnTo>
                    <a:lnTo>
                      <a:pt x="19575" y="4200"/>
                    </a:lnTo>
                    <a:lnTo>
                      <a:pt x="21600" y="0"/>
                    </a:lnTo>
                    <a:lnTo>
                      <a:pt x="16875"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34" name="Shape 234"/>
              <p:cNvSpPr/>
              <p:nvPr/>
            </p:nvSpPr>
            <p:spPr>
              <a:xfrm>
                <a:off x="362616" y="1247645"/>
                <a:ext cx="25466" cy="77469"/>
              </a:xfrm>
              <a:custGeom>
                <a:avLst/>
                <a:gdLst/>
                <a:ahLst/>
                <a:cxnLst>
                  <a:cxn ang="0">
                    <a:pos x="wd2" y="hd2"/>
                  </a:cxn>
                  <a:cxn ang="5400000">
                    <a:pos x="wd2" y="hd2"/>
                  </a:cxn>
                  <a:cxn ang="10800000">
                    <a:pos x="wd2" y="hd2"/>
                  </a:cxn>
                  <a:cxn ang="16200000">
                    <a:pos x="wd2" y="hd2"/>
                  </a:cxn>
                </a:cxnLst>
                <a:rect l="0" t="0" r="r" b="b"/>
                <a:pathLst>
                  <a:path w="21600" h="21600" extrusionOk="0">
                    <a:moveTo>
                      <a:pt x="0" y="1137"/>
                    </a:moveTo>
                    <a:lnTo>
                      <a:pt x="6048" y="3126"/>
                    </a:lnTo>
                    <a:lnTo>
                      <a:pt x="9504" y="5116"/>
                    </a:lnTo>
                    <a:lnTo>
                      <a:pt x="12960" y="8242"/>
                    </a:lnTo>
                    <a:lnTo>
                      <a:pt x="12960" y="11368"/>
                    </a:lnTo>
                    <a:lnTo>
                      <a:pt x="15552" y="13358"/>
                    </a:lnTo>
                    <a:lnTo>
                      <a:pt x="15552" y="21600"/>
                    </a:lnTo>
                    <a:lnTo>
                      <a:pt x="21600" y="21600"/>
                    </a:lnTo>
                    <a:lnTo>
                      <a:pt x="21600" y="19611"/>
                    </a:lnTo>
                    <a:lnTo>
                      <a:pt x="19008" y="16484"/>
                    </a:lnTo>
                    <a:lnTo>
                      <a:pt x="19008" y="10232"/>
                    </a:lnTo>
                    <a:lnTo>
                      <a:pt x="15552" y="8242"/>
                    </a:lnTo>
                    <a:lnTo>
                      <a:pt x="12960" y="5116"/>
                    </a:lnTo>
                    <a:lnTo>
                      <a:pt x="9504" y="1989"/>
                    </a:lnTo>
                    <a:lnTo>
                      <a:pt x="6048" y="0"/>
                    </a:lnTo>
                    <a:lnTo>
                      <a:pt x="0" y="1137"/>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35" name="Shape 235"/>
              <p:cNvSpPr/>
              <p:nvPr/>
            </p:nvSpPr>
            <p:spPr>
              <a:xfrm>
                <a:off x="183345" y="1273128"/>
                <a:ext cx="62135" cy="7746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705" y="14495"/>
                    </a:lnTo>
                    <a:lnTo>
                      <a:pt x="13810" y="8242"/>
                    </a:lnTo>
                    <a:lnTo>
                      <a:pt x="10269" y="5116"/>
                    </a:lnTo>
                    <a:lnTo>
                      <a:pt x="7436" y="2274"/>
                    </a:lnTo>
                    <a:lnTo>
                      <a:pt x="3895" y="0"/>
                    </a:lnTo>
                    <a:lnTo>
                      <a:pt x="0" y="0"/>
                    </a:lnTo>
                    <a:lnTo>
                      <a:pt x="0" y="1137"/>
                    </a:lnTo>
                    <a:lnTo>
                      <a:pt x="1062" y="1137"/>
                    </a:lnTo>
                    <a:lnTo>
                      <a:pt x="3895" y="2274"/>
                    </a:lnTo>
                    <a:lnTo>
                      <a:pt x="6374" y="3126"/>
                    </a:lnTo>
                    <a:lnTo>
                      <a:pt x="8852" y="5116"/>
                    </a:lnTo>
                    <a:lnTo>
                      <a:pt x="11331" y="9379"/>
                    </a:lnTo>
                    <a:lnTo>
                      <a:pt x="15226" y="14495"/>
                    </a:lnTo>
                    <a:lnTo>
                      <a:pt x="19121" y="21600"/>
                    </a:lnTo>
                    <a:lnTo>
                      <a:pt x="21600" y="2160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236" name="Shape 236"/>
              <p:cNvSpPr/>
              <p:nvPr/>
            </p:nvSpPr>
            <p:spPr>
              <a:xfrm>
                <a:off x="534757" y="454615"/>
                <a:ext cx="51949" cy="110088"/>
              </a:xfrm>
              <a:custGeom>
                <a:avLst/>
                <a:gdLst/>
                <a:ahLst/>
                <a:cxnLst>
                  <a:cxn ang="0">
                    <a:pos x="wd2" y="hd2"/>
                  </a:cxn>
                  <a:cxn ang="5400000">
                    <a:pos x="wd2" y="hd2"/>
                  </a:cxn>
                  <a:cxn ang="10800000">
                    <a:pos x="wd2" y="hd2"/>
                  </a:cxn>
                  <a:cxn ang="16200000">
                    <a:pos x="wd2" y="hd2"/>
                  </a:cxn>
                </a:cxnLst>
                <a:rect l="0" t="0" r="r" b="b"/>
                <a:pathLst>
                  <a:path w="21600" h="21600" extrusionOk="0">
                    <a:moveTo>
                      <a:pt x="0" y="10200"/>
                    </a:moveTo>
                    <a:lnTo>
                      <a:pt x="1694" y="11600"/>
                    </a:lnTo>
                    <a:lnTo>
                      <a:pt x="4659" y="13800"/>
                    </a:lnTo>
                    <a:lnTo>
                      <a:pt x="6353" y="15200"/>
                    </a:lnTo>
                    <a:lnTo>
                      <a:pt x="7624" y="16600"/>
                    </a:lnTo>
                    <a:lnTo>
                      <a:pt x="9318" y="18000"/>
                    </a:lnTo>
                    <a:lnTo>
                      <a:pt x="10588" y="18800"/>
                    </a:lnTo>
                    <a:lnTo>
                      <a:pt x="12282" y="19600"/>
                    </a:lnTo>
                    <a:lnTo>
                      <a:pt x="13976" y="20200"/>
                    </a:lnTo>
                    <a:lnTo>
                      <a:pt x="13976" y="21000"/>
                    </a:lnTo>
                    <a:lnTo>
                      <a:pt x="15247" y="21600"/>
                    </a:lnTo>
                    <a:lnTo>
                      <a:pt x="19906" y="21600"/>
                    </a:lnTo>
                    <a:lnTo>
                      <a:pt x="21600" y="20200"/>
                    </a:lnTo>
                    <a:lnTo>
                      <a:pt x="21600" y="16000"/>
                    </a:lnTo>
                    <a:lnTo>
                      <a:pt x="19906" y="13000"/>
                    </a:lnTo>
                    <a:lnTo>
                      <a:pt x="18212" y="10200"/>
                    </a:lnTo>
                    <a:lnTo>
                      <a:pt x="16941" y="7200"/>
                    </a:lnTo>
                    <a:lnTo>
                      <a:pt x="13976" y="4400"/>
                    </a:lnTo>
                    <a:lnTo>
                      <a:pt x="12282" y="2200"/>
                    </a:lnTo>
                    <a:lnTo>
                      <a:pt x="10588" y="800"/>
                    </a:lnTo>
                    <a:lnTo>
                      <a:pt x="10588" y="0"/>
                    </a:lnTo>
                    <a:lnTo>
                      <a:pt x="9318" y="800"/>
                    </a:lnTo>
                    <a:lnTo>
                      <a:pt x="9318" y="1600"/>
                    </a:lnTo>
                    <a:lnTo>
                      <a:pt x="7624" y="3000"/>
                    </a:lnTo>
                    <a:lnTo>
                      <a:pt x="6353" y="4400"/>
                    </a:lnTo>
                    <a:lnTo>
                      <a:pt x="4659" y="5800"/>
                    </a:lnTo>
                    <a:lnTo>
                      <a:pt x="3388" y="8000"/>
                    </a:lnTo>
                    <a:lnTo>
                      <a:pt x="1694" y="8800"/>
                    </a:lnTo>
                    <a:lnTo>
                      <a:pt x="0" y="10200"/>
                    </a:lnTo>
                    <a:close/>
                  </a:path>
                </a:pathLst>
              </a:custGeom>
              <a:solidFill>
                <a:srgbClr val="666666"/>
              </a:solidFill>
              <a:ln w="12700" cap="flat">
                <a:noFill/>
                <a:miter lim="400000"/>
              </a:ln>
              <a:effectLst/>
            </p:spPr>
            <p:txBody>
              <a:bodyPr wrap="square" lIns="0" tIns="0" rIns="0" bIns="0" numCol="1" anchor="t">
                <a:noAutofit/>
              </a:bodyPr>
              <a:lstStyle/>
              <a:p>
                <a:pPr lvl="0"/>
                <a:endParaRPr/>
              </a:p>
            </p:txBody>
          </p:sp>
          <p:sp>
            <p:nvSpPr>
              <p:cNvPr id="237" name="Shape 237"/>
              <p:cNvSpPr/>
              <p:nvPr/>
            </p:nvSpPr>
            <p:spPr>
              <a:xfrm>
                <a:off x="531701" y="502523"/>
                <a:ext cx="36670" cy="59122"/>
              </a:xfrm>
              <a:custGeom>
                <a:avLst/>
                <a:gdLst/>
                <a:ahLst/>
                <a:cxnLst>
                  <a:cxn ang="0">
                    <a:pos x="wd2" y="hd2"/>
                  </a:cxn>
                  <a:cxn ang="5400000">
                    <a:pos x="wd2" y="hd2"/>
                  </a:cxn>
                  <a:cxn ang="10800000">
                    <a:pos x="wd2" y="hd2"/>
                  </a:cxn>
                  <a:cxn ang="16200000">
                    <a:pos x="wd2" y="hd2"/>
                  </a:cxn>
                </a:cxnLst>
                <a:rect l="0" t="0" r="r" b="b"/>
                <a:pathLst>
                  <a:path w="21600" h="21600" extrusionOk="0">
                    <a:moveTo>
                      <a:pt x="21600" y="20110"/>
                    </a:moveTo>
                    <a:lnTo>
                      <a:pt x="19200" y="18993"/>
                    </a:lnTo>
                    <a:lnTo>
                      <a:pt x="16800" y="17503"/>
                    </a:lnTo>
                    <a:lnTo>
                      <a:pt x="16800" y="14897"/>
                    </a:lnTo>
                    <a:lnTo>
                      <a:pt x="15000" y="12290"/>
                    </a:lnTo>
                    <a:lnTo>
                      <a:pt x="12600" y="9310"/>
                    </a:lnTo>
                    <a:lnTo>
                      <a:pt x="8400" y="6703"/>
                    </a:lnTo>
                    <a:lnTo>
                      <a:pt x="6600" y="4097"/>
                    </a:lnTo>
                    <a:lnTo>
                      <a:pt x="1800" y="0"/>
                    </a:lnTo>
                    <a:lnTo>
                      <a:pt x="0" y="1490"/>
                    </a:lnTo>
                    <a:lnTo>
                      <a:pt x="1800" y="5586"/>
                    </a:lnTo>
                    <a:lnTo>
                      <a:pt x="6600" y="8193"/>
                    </a:lnTo>
                    <a:lnTo>
                      <a:pt x="8400" y="10800"/>
                    </a:lnTo>
                    <a:lnTo>
                      <a:pt x="10800" y="13407"/>
                    </a:lnTo>
                    <a:lnTo>
                      <a:pt x="12600" y="16014"/>
                    </a:lnTo>
                    <a:lnTo>
                      <a:pt x="15000" y="17503"/>
                    </a:lnTo>
                    <a:lnTo>
                      <a:pt x="16800" y="20110"/>
                    </a:lnTo>
                    <a:lnTo>
                      <a:pt x="19200" y="21600"/>
                    </a:lnTo>
                    <a:lnTo>
                      <a:pt x="21600" y="2011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38" name="Shape 238"/>
              <p:cNvSpPr/>
              <p:nvPr/>
            </p:nvSpPr>
            <p:spPr>
              <a:xfrm>
                <a:off x="564296" y="550431"/>
                <a:ext cx="25466" cy="18349"/>
              </a:xfrm>
              <a:custGeom>
                <a:avLst/>
                <a:gdLst/>
                <a:ahLst/>
                <a:cxnLst>
                  <a:cxn ang="0">
                    <a:pos x="wd2" y="hd2"/>
                  </a:cxn>
                  <a:cxn ang="5400000">
                    <a:pos x="wd2" y="hd2"/>
                  </a:cxn>
                  <a:cxn ang="10800000">
                    <a:pos x="wd2" y="hd2"/>
                  </a:cxn>
                  <a:cxn ang="16200000">
                    <a:pos x="wd2" y="hd2"/>
                  </a:cxn>
                </a:cxnLst>
                <a:rect l="0" t="0" r="r" b="b"/>
                <a:pathLst>
                  <a:path w="21600" h="21600" extrusionOk="0">
                    <a:moveTo>
                      <a:pt x="19008" y="0"/>
                    </a:moveTo>
                    <a:lnTo>
                      <a:pt x="15552" y="8400"/>
                    </a:lnTo>
                    <a:lnTo>
                      <a:pt x="15552" y="13200"/>
                    </a:lnTo>
                    <a:lnTo>
                      <a:pt x="9504" y="13200"/>
                    </a:lnTo>
                    <a:lnTo>
                      <a:pt x="6048" y="8400"/>
                    </a:lnTo>
                    <a:lnTo>
                      <a:pt x="3456" y="8400"/>
                    </a:lnTo>
                    <a:lnTo>
                      <a:pt x="0" y="13200"/>
                    </a:lnTo>
                    <a:lnTo>
                      <a:pt x="3456" y="16800"/>
                    </a:lnTo>
                    <a:lnTo>
                      <a:pt x="6048" y="16800"/>
                    </a:lnTo>
                    <a:lnTo>
                      <a:pt x="9504" y="21600"/>
                    </a:lnTo>
                    <a:lnTo>
                      <a:pt x="12096" y="21600"/>
                    </a:lnTo>
                    <a:lnTo>
                      <a:pt x="19008" y="16800"/>
                    </a:lnTo>
                    <a:lnTo>
                      <a:pt x="21600" y="8400"/>
                    </a:lnTo>
                    <a:lnTo>
                      <a:pt x="21600" y="0"/>
                    </a:lnTo>
                    <a:lnTo>
                      <a:pt x="19008"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39" name="Shape 239"/>
              <p:cNvSpPr/>
              <p:nvPr/>
            </p:nvSpPr>
            <p:spPr>
              <a:xfrm>
                <a:off x="557166" y="447480"/>
                <a:ext cx="32596" cy="102952"/>
              </a:xfrm>
              <a:custGeom>
                <a:avLst/>
                <a:gdLst/>
                <a:ahLst/>
                <a:cxnLst>
                  <a:cxn ang="0">
                    <a:pos x="wd2" y="hd2"/>
                  </a:cxn>
                  <a:cxn ang="5400000">
                    <a:pos x="wd2" y="hd2"/>
                  </a:cxn>
                  <a:cxn ang="10800000">
                    <a:pos x="wd2" y="hd2"/>
                  </a:cxn>
                  <a:cxn ang="16200000">
                    <a:pos x="wd2" y="hd2"/>
                  </a:cxn>
                </a:cxnLst>
                <a:rect l="0" t="0" r="r" b="b"/>
                <a:pathLst>
                  <a:path w="21600" h="21600" extrusionOk="0">
                    <a:moveTo>
                      <a:pt x="2025" y="2352"/>
                    </a:moveTo>
                    <a:lnTo>
                      <a:pt x="0" y="2352"/>
                    </a:lnTo>
                    <a:lnTo>
                      <a:pt x="2025" y="4705"/>
                    </a:lnTo>
                    <a:lnTo>
                      <a:pt x="7425" y="7057"/>
                    </a:lnTo>
                    <a:lnTo>
                      <a:pt x="9450" y="9196"/>
                    </a:lnTo>
                    <a:lnTo>
                      <a:pt x="12150" y="12404"/>
                    </a:lnTo>
                    <a:lnTo>
                      <a:pt x="16875" y="16253"/>
                    </a:lnTo>
                    <a:lnTo>
                      <a:pt x="16875" y="18606"/>
                    </a:lnTo>
                    <a:lnTo>
                      <a:pt x="19575" y="21600"/>
                    </a:lnTo>
                    <a:lnTo>
                      <a:pt x="21600" y="21600"/>
                    </a:lnTo>
                    <a:lnTo>
                      <a:pt x="21600" y="18606"/>
                    </a:lnTo>
                    <a:lnTo>
                      <a:pt x="19575" y="15398"/>
                    </a:lnTo>
                    <a:lnTo>
                      <a:pt x="16875" y="12404"/>
                    </a:lnTo>
                    <a:lnTo>
                      <a:pt x="12150" y="9196"/>
                    </a:lnTo>
                    <a:lnTo>
                      <a:pt x="9450" y="6202"/>
                    </a:lnTo>
                    <a:lnTo>
                      <a:pt x="7425" y="3850"/>
                    </a:lnTo>
                    <a:lnTo>
                      <a:pt x="4725" y="2352"/>
                    </a:lnTo>
                    <a:lnTo>
                      <a:pt x="2025" y="1497"/>
                    </a:lnTo>
                    <a:lnTo>
                      <a:pt x="0" y="1497"/>
                    </a:lnTo>
                    <a:lnTo>
                      <a:pt x="2025" y="1497"/>
                    </a:lnTo>
                    <a:lnTo>
                      <a:pt x="2025" y="0"/>
                    </a:lnTo>
                    <a:lnTo>
                      <a:pt x="0" y="1497"/>
                    </a:lnTo>
                    <a:lnTo>
                      <a:pt x="2025" y="2352"/>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40" name="Shape 240"/>
              <p:cNvSpPr/>
              <p:nvPr/>
            </p:nvSpPr>
            <p:spPr>
              <a:xfrm>
                <a:off x="527627" y="454615"/>
                <a:ext cx="32596" cy="55045"/>
              </a:xfrm>
              <a:custGeom>
                <a:avLst/>
                <a:gdLst/>
                <a:ahLst/>
                <a:cxnLst>
                  <a:cxn ang="0">
                    <a:pos x="wd2" y="hd2"/>
                  </a:cxn>
                  <a:cxn ang="5400000">
                    <a:pos x="wd2" y="hd2"/>
                  </a:cxn>
                  <a:cxn ang="10800000">
                    <a:pos x="wd2" y="hd2"/>
                  </a:cxn>
                  <a:cxn ang="16200000">
                    <a:pos x="wd2" y="hd2"/>
                  </a:cxn>
                </a:cxnLst>
                <a:rect l="0" t="0" r="r" b="b"/>
                <a:pathLst>
                  <a:path w="21600" h="21600" extrusionOk="0">
                    <a:moveTo>
                      <a:pt x="4725" y="18800"/>
                    </a:moveTo>
                    <a:lnTo>
                      <a:pt x="4725" y="20400"/>
                    </a:lnTo>
                    <a:lnTo>
                      <a:pt x="7425" y="18800"/>
                    </a:lnTo>
                    <a:lnTo>
                      <a:pt x="10125" y="16000"/>
                    </a:lnTo>
                    <a:lnTo>
                      <a:pt x="14850" y="13200"/>
                    </a:lnTo>
                    <a:lnTo>
                      <a:pt x="16875" y="10400"/>
                    </a:lnTo>
                    <a:lnTo>
                      <a:pt x="19575" y="6000"/>
                    </a:lnTo>
                    <a:lnTo>
                      <a:pt x="21600" y="3200"/>
                    </a:lnTo>
                    <a:lnTo>
                      <a:pt x="21600" y="1600"/>
                    </a:lnTo>
                    <a:lnTo>
                      <a:pt x="19575" y="0"/>
                    </a:lnTo>
                    <a:lnTo>
                      <a:pt x="19575" y="1600"/>
                    </a:lnTo>
                    <a:lnTo>
                      <a:pt x="16875" y="3200"/>
                    </a:lnTo>
                    <a:lnTo>
                      <a:pt x="14850" y="6000"/>
                    </a:lnTo>
                    <a:lnTo>
                      <a:pt x="12150" y="8800"/>
                    </a:lnTo>
                    <a:lnTo>
                      <a:pt x="10125" y="11600"/>
                    </a:lnTo>
                    <a:lnTo>
                      <a:pt x="7425" y="14400"/>
                    </a:lnTo>
                    <a:lnTo>
                      <a:pt x="4725" y="17600"/>
                    </a:lnTo>
                    <a:lnTo>
                      <a:pt x="2700" y="18800"/>
                    </a:lnTo>
                    <a:lnTo>
                      <a:pt x="4725" y="21600"/>
                    </a:lnTo>
                    <a:lnTo>
                      <a:pt x="2700" y="18800"/>
                    </a:lnTo>
                    <a:lnTo>
                      <a:pt x="0" y="21600"/>
                    </a:lnTo>
                    <a:lnTo>
                      <a:pt x="4725" y="21600"/>
                    </a:lnTo>
                    <a:lnTo>
                      <a:pt x="4725" y="188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41" name="Shape 241"/>
              <p:cNvSpPr/>
              <p:nvPr/>
            </p:nvSpPr>
            <p:spPr>
              <a:xfrm>
                <a:off x="531642" y="502523"/>
                <a:ext cx="3176" cy="713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12343"/>
                    </a:lnTo>
                    <a:lnTo>
                      <a:pt x="21600"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42" name="Shape 242"/>
              <p:cNvSpPr/>
              <p:nvPr/>
            </p:nvSpPr>
            <p:spPr>
              <a:xfrm>
                <a:off x="465493" y="378167"/>
                <a:ext cx="94730" cy="153918"/>
              </a:xfrm>
              <a:custGeom>
                <a:avLst/>
                <a:gdLst/>
                <a:ahLst/>
                <a:cxnLst>
                  <a:cxn ang="0">
                    <a:pos x="wd2" y="hd2"/>
                  </a:cxn>
                  <a:cxn ang="5400000">
                    <a:pos x="wd2" y="hd2"/>
                  </a:cxn>
                  <a:cxn ang="10800000">
                    <a:pos x="wd2" y="hd2"/>
                  </a:cxn>
                  <a:cxn ang="16200000">
                    <a:pos x="wd2" y="hd2"/>
                  </a:cxn>
                </a:cxnLst>
                <a:rect l="0" t="0" r="r" b="b"/>
                <a:pathLst>
                  <a:path w="21600" h="21600" extrusionOk="0">
                    <a:moveTo>
                      <a:pt x="0" y="19597"/>
                    </a:moveTo>
                    <a:lnTo>
                      <a:pt x="2555" y="20599"/>
                    </a:lnTo>
                    <a:lnTo>
                      <a:pt x="4181" y="21600"/>
                    </a:lnTo>
                    <a:lnTo>
                      <a:pt x="8361" y="21600"/>
                    </a:lnTo>
                    <a:lnTo>
                      <a:pt x="9987" y="21028"/>
                    </a:lnTo>
                    <a:lnTo>
                      <a:pt x="11613" y="20599"/>
                    </a:lnTo>
                    <a:lnTo>
                      <a:pt x="13471" y="19597"/>
                    </a:lnTo>
                    <a:lnTo>
                      <a:pt x="15097" y="18024"/>
                    </a:lnTo>
                    <a:lnTo>
                      <a:pt x="16723" y="17023"/>
                    </a:lnTo>
                    <a:lnTo>
                      <a:pt x="17652" y="15878"/>
                    </a:lnTo>
                    <a:lnTo>
                      <a:pt x="18348" y="14448"/>
                    </a:lnTo>
                    <a:lnTo>
                      <a:pt x="19974" y="13303"/>
                    </a:lnTo>
                    <a:lnTo>
                      <a:pt x="20903" y="12302"/>
                    </a:lnTo>
                    <a:lnTo>
                      <a:pt x="20903" y="11301"/>
                    </a:lnTo>
                    <a:lnTo>
                      <a:pt x="21600" y="10728"/>
                    </a:lnTo>
                    <a:lnTo>
                      <a:pt x="20903" y="10299"/>
                    </a:lnTo>
                    <a:lnTo>
                      <a:pt x="20903" y="9298"/>
                    </a:lnTo>
                    <a:lnTo>
                      <a:pt x="19277" y="7725"/>
                    </a:lnTo>
                    <a:lnTo>
                      <a:pt x="18348" y="6151"/>
                    </a:lnTo>
                    <a:lnTo>
                      <a:pt x="16723" y="4148"/>
                    </a:lnTo>
                    <a:lnTo>
                      <a:pt x="15097" y="2575"/>
                    </a:lnTo>
                    <a:lnTo>
                      <a:pt x="14168" y="1001"/>
                    </a:lnTo>
                    <a:lnTo>
                      <a:pt x="13471" y="0"/>
                    </a:lnTo>
                    <a:lnTo>
                      <a:pt x="11613" y="0"/>
                    </a:lnTo>
                    <a:lnTo>
                      <a:pt x="9987" y="1001"/>
                    </a:lnTo>
                    <a:lnTo>
                      <a:pt x="7432" y="3576"/>
                    </a:lnTo>
                    <a:lnTo>
                      <a:pt x="5806" y="6151"/>
                    </a:lnTo>
                    <a:lnTo>
                      <a:pt x="3252" y="9727"/>
                    </a:lnTo>
                    <a:lnTo>
                      <a:pt x="1626" y="12874"/>
                    </a:lnTo>
                    <a:lnTo>
                      <a:pt x="0" y="16450"/>
                    </a:lnTo>
                    <a:lnTo>
                      <a:pt x="0" y="19597"/>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43" name="Shape 243"/>
              <p:cNvSpPr/>
              <p:nvPr/>
            </p:nvSpPr>
            <p:spPr>
              <a:xfrm>
                <a:off x="461419" y="454615"/>
                <a:ext cx="102878" cy="81547"/>
              </a:xfrm>
              <a:custGeom>
                <a:avLst/>
                <a:gdLst/>
                <a:ahLst/>
                <a:cxnLst>
                  <a:cxn ang="0">
                    <a:pos x="wd2" y="hd2"/>
                  </a:cxn>
                  <a:cxn ang="5400000">
                    <a:pos x="wd2" y="hd2"/>
                  </a:cxn>
                  <a:cxn ang="10800000">
                    <a:pos x="wd2" y="hd2"/>
                  </a:cxn>
                  <a:cxn ang="16200000">
                    <a:pos x="wd2" y="hd2"/>
                  </a:cxn>
                </a:cxnLst>
                <a:rect l="0" t="0" r="r" b="b"/>
                <a:pathLst>
                  <a:path w="21600" h="21600" extrusionOk="0">
                    <a:moveTo>
                      <a:pt x="20103" y="0"/>
                    </a:moveTo>
                    <a:lnTo>
                      <a:pt x="20103" y="1080"/>
                    </a:lnTo>
                    <a:lnTo>
                      <a:pt x="19248" y="2970"/>
                    </a:lnTo>
                    <a:lnTo>
                      <a:pt x="18606" y="4050"/>
                    </a:lnTo>
                    <a:lnTo>
                      <a:pt x="17750" y="7020"/>
                    </a:lnTo>
                    <a:lnTo>
                      <a:pt x="17109" y="8910"/>
                    </a:lnTo>
                    <a:lnTo>
                      <a:pt x="15398" y="11880"/>
                    </a:lnTo>
                    <a:lnTo>
                      <a:pt x="13901" y="13770"/>
                    </a:lnTo>
                    <a:lnTo>
                      <a:pt x="13259" y="15660"/>
                    </a:lnTo>
                    <a:lnTo>
                      <a:pt x="11549" y="17550"/>
                    </a:lnTo>
                    <a:lnTo>
                      <a:pt x="10051" y="18630"/>
                    </a:lnTo>
                    <a:lnTo>
                      <a:pt x="8554" y="19440"/>
                    </a:lnTo>
                    <a:lnTo>
                      <a:pt x="4705" y="19440"/>
                    </a:lnTo>
                    <a:lnTo>
                      <a:pt x="3208" y="18630"/>
                    </a:lnTo>
                    <a:lnTo>
                      <a:pt x="1711" y="15660"/>
                    </a:lnTo>
                    <a:lnTo>
                      <a:pt x="0" y="16740"/>
                    </a:lnTo>
                    <a:lnTo>
                      <a:pt x="2352" y="19440"/>
                    </a:lnTo>
                    <a:lnTo>
                      <a:pt x="4705" y="20520"/>
                    </a:lnTo>
                    <a:lnTo>
                      <a:pt x="6202" y="21600"/>
                    </a:lnTo>
                    <a:lnTo>
                      <a:pt x="8554" y="21600"/>
                    </a:lnTo>
                    <a:lnTo>
                      <a:pt x="10051" y="20520"/>
                    </a:lnTo>
                    <a:lnTo>
                      <a:pt x="12404" y="18630"/>
                    </a:lnTo>
                    <a:lnTo>
                      <a:pt x="13901" y="16740"/>
                    </a:lnTo>
                    <a:lnTo>
                      <a:pt x="15398" y="14580"/>
                    </a:lnTo>
                    <a:lnTo>
                      <a:pt x="16253" y="11880"/>
                    </a:lnTo>
                    <a:lnTo>
                      <a:pt x="17750" y="9720"/>
                    </a:lnTo>
                    <a:lnTo>
                      <a:pt x="18606" y="7020"/>
                    </a:lnTo>
                    <a:lnTo>
                      <a:pt x="19248" y="4860"/>
                    </a:lnTo>
                    <a:lnTo>
                      <a:pt x="20103" y="2970"/>
                    </a:lnTo>
                    <a:lnTo>
                      <a:pt x="20745" y="2160"/>
                    </a:lnTo>
                    <a:lnTo>
                      <a:pt x="20745" y="0"/>
                    </a:lnTo>
                    <a:lnTo>
                      <a:pt x="21600" y="0"/>
                    </a:lnTo>
                    <a:lnTo>
                      <a:pt x="20103"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44" name="Shape 244"/>
              <p:cNvSpPr/>
              <p:nvPr/>
            </p:nvSpPr>
            <p:spPr>
              <a:xfrm>
                <a:off x="520497" y="374089"/>
                <a:ext cx="39726" cy="80527"/>
              </a:xfrm>
              <a:custGeom>
                <a:avLst/>
                <a:gdLst/>
                <a:ahLst/>
                <a:cxnLst>
                  <a:cxn ang="0">
                    <a:pos x="wd2" y="hd2"/>
                  </a:cxn>
                  <a:cxn ang="5400000">
                    <a:pos x="wd2" y="hd2"/>
                  </a:cxn>
                  <a:cxn ang="10800000">
                    <a:pos x="wd2" y="hd2"/>
                  </a:cxn>
                  <a:cxn ang="16200000">
                    <a:pos x="wd2" y="hd2"/>
                  </a:cxn>
                </a:cxnLst>
                <a:rect l="0" t="0" r="r" b="b"/>
                <a:pathLst>
                  <a:path w="21600" h="21600" extrusionOk="0">
                    <a:moveTo>
                      <a:pt x="0" y="1094"/>
                    </a:moveTo>
                    <a:lnTo>
                      <a:pt x="2215" y="3008"/>
                    </a:lnTo>
                    <a:lnTo>
                      <a:pt x="6092" y="6015"/>
                    </a:lnTo>
                    <a:lnTo>
                      <a:pt x="7754" y="9023"/>
                    </a:lnTo>
                    <a:lnTo>
                      <a:pt x="12185" y="12851"/>
                    </a:lnTo>
                    <a:lnTo>
                      <a:pt x="13846" y="16678"/>
                    </a:lnTo>
                    <a:lnTo>
                      <a:pt x="17723" y="18866"/>
                    </a:lnTo>
                    <a:lnTo>
                      <a:pt x="19938" y="20780"/>
                    </a:lnTo>
                    <a:lnTo>
                      <a:pt x="19938" y="21600"/>
                    </a:lnTo>
                    <a:lnTo>
                      <a:pt x="21600" y="21600"/>
                    </a:lnTo>
                    <a:lnTo>
                      <a:pt x="21600" y="20780"/>
                    </a:lnTo>
                    <a:lnTo>
                      <a:pt x="19938" y="18866"/>
                    </a:lnTo>
                    <a:lnTo>
                      <a:pt x="17723" y="15858"/>
                    </a:lnTo>
                    <a:lnTo>
                      <a:pt x="13846" y="12851"/>
                    </a:lnTo>
                    <a:lnTo>
                      <a:pt x="12185" y="9023"/>
                    </a:lnTo>
                    <a:lnTo>
                      <a:pt x="7754" y="4922"/>
                    </a:lnTo>
                    <a:lnTo>
                      <a:pt x="6092" y="1914"/>
                    </a:lnTo>
                    <a:lnTo>
                      <a:pt x="2215" y="0"/>
                    </a:lnTo>
                    <a:lnTo>
                      <a:pt x="0" y="1094"/>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45" name="Shape 245"/>
              <p:cNvSpPr/>
              <p:nvPr/>
            </p:nvSpPr>
            <p:spPr>
              <a:xfrm>
                <a:off x="461419" y="374089"/>
                <a:ext cx="63153" cy="143725"/>
              </a:xfrm>
              <a:custGeom>
                <a:avLst/>
                <a:gdLst/>
                <a:ahLst/>
                <a:cxnLst>
                  <a:cxn ang="0">
                    <a:pos x="wd2" y="hd2"/>
                  </a:cxn>
                  <a:cxn ang="5400000">
                    <a:pos x="wd2" y="hd2"/>
                  </a:cxn>
                  <a:cxn ang="10800000">
                    <a:pos x="wd2" y="hd2"/>
                  </a:cxn>
                  <a:cxn ang="16200000">
                    <a:pos x="wd2" y="hd2"/>
                  </a:cxn>
                </a:cxnLst>
                <a:rect l="0" t="0" r="r" b="b"/>
                <a:pathLst>
                  <a:path w="21600" h="21600" extrusionOk="0">
                    <a:moveTo>
                      <a:pt x="1394" y="20987"/>
                    </a:moveTo>
                    <a:lnTo>
                      <a:pt x="2787" y="21600"/>
                    </a:lnTo>
                    <a:lnTo>
                      <a:pt x="2787" y="18230"/>
                    </a:lnTo>
                    <a:lnTo>
                      <a:pt x="5226" y="14400"/>
                    </a:lnTo>
                    <a:lnTo>
                      <a:pt x="7665" y="11030"/>
                    </a:lnTo>
                    <a:lnTo>
                      <a:pt x="10103" y="7200"/>
                    </a:lnTo>
                    <a:lnTo>
                      <a:pt x="13935" y="4443"/>
                    </a:lnTo>
                    <a:lnTo>
                      <a:pt x="17768" y="2298"/>
                    </a:lnTo>
                    <a:lnTo>
                      <a:pt x="20206" y="1072"/>
                    </a:lnTo>
                    <a:lnTo>
                      <a:pt x="20206" y="613"/>
                    </a:lnTo>
                    <a:lnTo>
                      <a:pt x="21600" y="0"/>
                    </a:lnTo>
                    <a:lnTo>
                      <a:pt x="18813" y="0"/>
                    </a:lnTo>
                    <a:lnTo>
                      <a:pt x="15329" y="1685"/>
                    </a:lnTo>
                    <a:lnTo>
                      <a:pt x="12542" y="3830"/>
                    </a:lnTo>
                    <a:lnTo>
                      <a:pt x="9058" y="7200"/>
                    </a:lnTo>
                    <a:lnTo>
                      <a:pt x="5226" y="10570"/>
                    </a:lnTo>
                    <a:lnTo>
                      <a:pt x="2787" y="14400"/>
                    </a:lnTo>
                    <a:lnTo>
                      <a:pt x="1394" y="18230"/>
                    </a:lnTo>
                    <a:lnTo>
                      <a:pt x="0" y="21600"/>
                    </a:lnTo>
                    <a:lnTo>
                      <a:pt x="1394" y="21600"/>
                    </a:lnTo>
                    <a:lnTo>
                      <a:pt x="0" y="21600"/>
                    </a:lnTo>
                    <a:lnTo>
                      <a:pt x="1394" y="21600"/>
                    </a:lnTo>
                    <a:lnTo>
                      <a:pt x="1394" y="20987"/>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46" name="Shape 246"/>
              <p:cNvSpPr/>
              <p:nvPr/>
            </p:nvSpPr>
            <p:spPr>
              <a:xfrm>
                <a:off x="461419" y="513736"/>
                <a:ext cx="8150" cy="40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0"/>
                    </a:lnTo>
                    <a:lnTo>
                      <a:pt x="10800" y="21600"/>
                    </a:lnTo>
                    <a:lnTo>
                      <a:pt x="0" y="21600"/>
                    </a:lnTo>
                    <a:lnTo>
                      <a:pt x="21600" y="0"/>
                    </a:lnTo>
                    <a:lnTo>
                      <a:pt x="10800" y="0"/>
                    </a:lnTo>
                    <a:lnTo>
                      <a:pt x="21600"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47" name="Shape 247"/>
              <p:cNvSpPr/>
              <p:nvPr/>
            </p:nvSpPr>
            <p:spPr>
              <a:xfrm>
                <a:off x="190475" y="371031"/>
                <a:ext cx="231220" cy="282352"/>
              </a:xfrm>
              <a:custGeom>
                <a:avLst/>
                <a:gdLst/>
                <a:ahLst/>
                <a:cxnLst>
                  <a:cxn ang="0">
                    <a:pos x="wd2" y="hd2"/>
                  </a:cxn>
                  <a:cxn ang="5400000">
                    <a:pos x="wd2" y="hd2"/>
                  </a:cxn>
                  <a:cxn ang="10800000">
                    <a:pos x="wd2" y="hd2"/>
                  </a:cxn>
                  <a:cxn ang="16200000">
                    <a:pos x="wd2" y="hd2"/>
                  </a:cxn>
                </a:cxnLst>
                <a:rect l="0" t="0" r="r" b="b"/>
                <a:pathLst>
                  <a:path w="21600" h="21600" extrusionOk="0">
                    <a:moveTo>
                      <a:pt x="21600" y="14036"/>
                    </a:moveTo>
                    <a:lnTo>
                      <a:pt x="20934" y="12866"/>
                    </a:lnTo>
                    <a:lnTo>
                      <a:pt x="20173" y="12009"/>
                    </a:lnTo>
                    <a:lnTo>
                      <a:pt x="19507" y="11229"/>
                    </a:lnTo>
                    <a:lnTo>
                      <a:pt x="18460" y="10605"/>
                    </a:lnTo>
                    <a:lnTo>
                      <a:pt x="17794" y="9825"/>
                    </a:lnTo>
                    <a:lnTo>
                      <a:pt x="16747" y="8968"/>
                    </a:lnTo>
                    <a:lnTo>
                      <a:pt x="16081" y="8110"/>
                    </a:lnTo>
                    <a:lnTo>
                      <a:pt x="15034" y="7252"/>
                    </a:lnTo>
                    <a:lnTo>
                      <a:pt x="14368" y="6394"/>
                    </a:lnTo>
                    <a:lnTo>
                      <a:pt x="13322" y="5614"/>
                    </a:lnTo>
                    <a:lnTo>
                      <a:pt x="11323" y="3041"/>
                    </a:lnTo>
                    <a:lnTo>
                      <a:pt x="10657" y="1949"/>
                    </a:lnTo>
                    <a:lnTo>
                      <a:pt x="10277" y="1092"/>
                    </a:lnTo>
                    <a:lnTo>
                      <a:pt x="9896" y="0"/>
                    </a:lnTo>
                    <a:lnTo>
                      <a:pt x="0" y="4445"/>
                    </a:lnTo>
                    <a:lnTo>
                      <a:pt x="666" y="5614"/>
                    </a:lnTo>
                    <a:lnTo>
                      <a:pt x="1332" y="6706"/>
                    </a:lnTo>
                    <a:lnTo>
                      <a:pt x="2379" y="8110"/>
                    </a:lnTo>
                    <a:lnTo>
                      <a:pt x="3045" y="9201"/>
                    </a:lnTo>
                    <a:lnTo>
                      <a:pt x="4092" y="10371"/>
                    </a:lnTo>
                    <a:lnTo>
                      <a:pt x="5138" y="11463"/>
                    </a:lnTo>
                    <a:lnTo>
                      <a:pt x="6185" y="12632"/>
                    </a:lnTo>
                    <a:lnTo>
                      <a:pt x="7232" y="13724"/>
                    </a:lnTo>
                    <a:lnTo>
                      <a:pt x="8183" y="14816"/>
                    </a:lnTo>
                    <a:lnTo>
                      <a:pt x="10657" y="16843"/>
                    </a:lnTo>
                    <a:lnTo>
                      <a:pt x="11609" y="17935"/>
                    </a:lnTo>
                    <a:lnTo>
                      <a:pt x="13036" y="18793"/>
                    </a:lnTo>
                    <a:lnTo>
                      <a:pt x="15415" y="20742"/>
                    </a:lnTo>
                    <a:lnTo>
                      <a:pt x="16747" y="21600"/>
                    </a:lnTo>
                    <a:lnTo>
                      <a:pt x="21600" y="14036"/>
                    </a:lnTo>
                    <a:close/>
                  </a:path>
                </a:pathLst>
              </a:custGeom>
              <a:solidFill>
                <a:srgbClr val="0066FF"/>
              </a:solidFill>
              <a:ln w="12700" cap="flat">
                <a:noFill/>
                <a:miter lim="400000"/>
              </a:ln>
              <a:effectLst/>
            </p:spPr>
            <p:txBody>
              <a:bodyPr wrap="square" lIns="0" tIns="0" rIns="0" bIns="0" numCol="1" anchor="t">
                <a:noAutofit/>
              </a:bodyPr>
              <a:lstStyle/>
              <a:p>
                <a:pPr lvl="0"/>
                <a:endParaRPr/>
              </a:p>
            </p:txBody>
          </p:sp>
          <p:sp>
            <p:nvSpPr>
              <p:cNvPr id="248" name="Shape 248"/>
              <p:cNvSpPr/>
              <p:nvPr/>
            </p:nvSpPr>
            <p:spPr>
              <a:xfrm>
                <a:off x="293352" y="366954"/>
                <a:ext cx="128343" cy="187556"/>
              </a:xfrm>
              <a:custGeom>
                <a:avLst/>
                <a:gdLst/>
                <a:ahLst/>
                <a:cxnLst>
                  <a:cxn ang="0">
                    <a:pos x="wd2" y="hd2"/>
                  </a:cxn>
                  <a:cxn ang="5400000">
                    <a:pos x="wd2" y="hd2"/>
                  </a:cxn>
                  <a:cxn ang="10800000">
                    <a:pos x="wd2" y="hd2"/>
                  </a:cxn>
                  <a:cxn ang="16200000">
                    <a:pos x="wd2" y="hd2"/>
                  </a:cxn>
                </a:cxnLst>
                <a:rect l="0" t="0" r="r" b="b"/>
                <a:pathLst>
                  <a:path w="21600" h="21600" extrusionOk="0">
                    <a:moveTo>
                      <a:pt x="514" y="822"/>
                    </a:moveTo>
                    <a:lnTo>
                      <a:pt x="0" y="470"/>
                    </a:lnTo>
                    <a:lnTo>
                      <a:pt x="514" y="2113"/>
                    </a:lnTo>
                    <a:lnTo>
                      <a:pt x="1200" y="3404"/>
                    </a:lnTo>
                    <a:lnTo>
                      <a:pt x="2400" y="5048"/>
                    </a:lnTo>
                    <a:lnTo>
                      <a:pt x="3600" y="6339"/>
                    </a:lnTo>
                    <a:lnTo>
                      <a:pt x="4971" y="7630"/>
                    </a:lnTo>
                    <a:lnTo>
                      <a:pt x="6686" y="9274"/>
                    </a:lnTo>
                    <a:lnTo>
                      <a:pt x="8057" y="10565"/>
                    </a:lnTo>
                    <a:lnTo>
                      <a:pt x="9771" y="11387"/>
                    </a:lnTo>
                    <a:lnTo>
                      <a:pt x="11143" y="12678"/>
                    </a:lnTo>
                    <a:lnTo>
                      <a:pt x="12857" y="13970"/>
                    </a:lnTo>
                    <a:lnTo>
                      <a:pt x="14229" y="15261"/>
                    </a:lnTo>
                    <a:lnTo>
                      <a:pt x="15943" y="16435"/>
                    </a:lnTo>
                    <a:lnTo>
                      <a:pt x="17314" y="17726"/>
                    </a:lnTo>
                    <a:lnTo>
                      <a:pt x="20914" y="21600"/>
                    </a:lnTo>
                    <a:lnTo>
                      <a:pt x="21600" y="21130"/>
                    </a:lnTo>
                    <a:lnTo>
                      <a:pt x="20400" y="19839"/>
                    </a:lnTo>
                    <a:lnTo>
                      <a:pt x="19029" y="18548"/>
                    </a:lnTo>
                    <a:lnTo>
                      <a:pt x="17829" y="17374"/>
                    </a:lnTo>
                    <a:lnTo>
                      <a:pt x="16629" y="16083"/>
                    </a:lnTo>
                    <a:lnTo>
                      <a:pt x="14743" y="14791"/>
                    </a:lnTo>
                    <a:lnTo>
                      <a:pt x="13543" y="13500"/>
                    </a:lnTo>
                    <a:lnTo>
                      <a:pt x="11657" y="12209"/>
                    </a:lnTo>
                    <a:lnTo>
                      <a:pt x="10457" y="11035"/>
                    </a:lnTo>
                    <a:lnTo>
                      <a:pt x="8571" y="10096"/>
                    </a:lnTo>
                    <a:lnTo>
                      <a:pt x="7371" y="8922"/>
                    </a:lnTo>
                    <a:lnTo>
                      <a:pt x="6171" y="7161"/>
                    </a:lnTo>
                    <a:lnTo>
                      <a:pt x="4286" y="5870"/>
                    </a:lnTo>
                    <a:lnTo>
                      <a:pt x="3600" y="4696"/>
                    </a:lnTo>
                    <a:lnTo>
                      <a:pt x="1200" y="2113"/>
                    </a:lnTo>
                    <a:lnTo>
                      <a:pt x="514" y="470"/>
                    </a:lnTo>
                    <a:lnTo>
                      <a:pt x="0" y="470"/>
                    </a:lnTo>
                    <a:lnTo>
                      <a:pt x="514" y="470"/>
                    </a:lnTo>
                    <a:lnTo>
                      <a:pt x="514" y="0"/>
                    </a:lnTo>
                    <a:lnTo>
                      <a:pt x="0" y="470"/>
                    </a:lnTo>
                    <a:lnTo>
                      <a:pt x="514" y="822"/>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49" name="Shape 249"/>
              <p:cNvSpPr/>
              <p:nvPr/>
            </p:nvSpPr>
            <p:spPr>
              <a:xfrm>
                <a:off x="186401" y="371031"/>
                <a:ext cx="110008" cy="58102"/>
              </a:xfrm>
              <a:custGeom>
                <a:avLst/>
                <a:gdLst/>
                <a:ahLst/>
                <a:cxnLst>
                  <a:cxn ang="0">
                    <a:pos x="wd2" y="hd2"/>
                  </a:cxn>
                  <a:cxn ang="5400000">
                    <a:pos x="wd2" y="hd2"/>
                  </a:cxn>
                  <a:cxn ang="10800000">
                    <a:pos x="wd2" y="hd2"/>
                  </a:cxn>
                  <a:cxn ang="16200000">
                    <a:pos x="wd2" y="hd2"/>
                  </a:cxn>
                </a:cxnLst>
                <a:rect l="0" t="0" r="r" b="b"/>
                <a:pathLst>
                  <a:path w="21600" h="21600" extrusionOk="0">
                    <a:moveTo>
                      <a:pt x="800" y="20463"/>
                    </a:moveTo>
                    <a:lnTo>
                      <a:pt x="800" y="21600"/>
                    </a:lnTo>
                    <a:lnTo>
                      <a:pt x="21600" y="1137"/>
                    </a:lnTo>
                    <a:lnTo>
                      <a:pt x="21000" y="0"/>
                    </a:lnTo>
                    <a:lnTo>
                      <a:pt x="0" y="20463"/>
                    </a:lnTo>
                    <a:lnTo>
                      <a:pt x="0" y="21600"/>
                    </a:lnTo>
                    <a:lnTo>
                      <a:pt x="0" y="20463"/>
                    </a:lnTo>
                    <a:lnTo>
                      <a:pt x="0" y="21600"/>
                    </a:lnTo>
                    <a:lnTo>
                      <a:pt x="800" y="20463"/>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50" name="Shape 250"/>
              <p:cNvSpPr/>
              <p:nvPr/>
            </p:nvSpPr>
            <p:spPr>
              <a:xfrm>
                <a:off x="186401" y="426075"/>
                <a:ext cx="183346" cy="227308"/>
              </a:xfrm>
              <a:custGeom>
                <a:avLst/>
                <a:gdLst/>
                <a:ahLst/>
                <a:cxnLst>
                  <a:cxn ang="0">
                    <a:pos x="wd2" y="hd2"/>
                  </a:cxn>
                  <a:cxn ang="5400000">
                    <a:pos x="wd2" y="hd2"/>
                  </a:cxn>
                  <a:cxn ang="10800000">
                    <a:pos x="wd2" y="hd2"/>
                  </a:cxn>
                  <a:cxn ang="16200000">
                    <a:pos x="wd2" y="hd2"/>
                  </a:cxn>
                </a:cxnLst>
                <a:rect l="0" t="0" r="r" b="b"/>
                <a:pathLst>
                  <a:path w="21600" h="21600" extrusionOk="0">
                    <a:moveTo>
                      <a:pt x="21600" y="21213"/>
                    </a:moveTo>
                    <a:lnTo>
                      <a:pt x="20400" y="20147"/>
                    </a:lnTo>
                    <a:lnTo>
                      <a:pt x="18600" y="19178"/>
                    </a:lnTo>
                    <a:lnTo>
                      <a:pt x="16920" y="17726"/>
                    </a:lnTo>
                    <a:lnTo>
                      <a:pt x="15600" y="16660"/>
                    </a:lnTo>
                    <a:lnTo>
                      <a:pt x="13920" y="15691"/>
                    </a:lnTo>
                    <a:lnTo>
                      <a:pt x="12600" y="14239"/>
                    </a:lnTo>
                    <a:lnTo>
                      <a:pt x="10800" y="12883"/>
                    </a:lnTo>
                    <a:lnTo>
                      <a:pt x="9600" y="11430"/>
                    </a:lnTo>
                    <a:lnTo>
                      <a:pt x="8280" y="10461"/>
                    </a:lnTo>
                    <a:lnTo>
                      <a:pt x="6960" y="9008"/>
                    </a:lnTo>
                    <a:lnTo>
                      <a:pt x="5640" y="7652"/>
                    </a:lnTo>
                    <a:lnTo>
                      <a:pt x="4800" y="6199"/>
                    </a:lnTo>
                    <a:lnTo>
                      <a:pt x="3480" y="4456"/>
                    </a:lnTo>
                    <a:lnTo>
                      <a:pt x="1800" y="1743"/>
                    </a:lnTo>
                    <a:lnTo>
                      <a:pt x="480" y="0"/>
                    </a:lnTo>
                    <a:lnTo>
                      <a:pt x="0" y="291"/>
                    </a:lnTo>
                    <a:lnTo>
                      <a:pt x="960" y="1743"/>
                    </a:lnTo>
                    <a:lnTo>
                      <a:pt x="1800" y="3487"/>
                    </a:lnTo>
                    <a:lnTo>
                      <a:pt x="3120" y="4843"/>
                    </a:lnTo>
                    <a:lnTo>
                      <a:pt x="4320" y="6199"/>
                    </a:lnTo>
                    <a:lnTo>
                      <a:pt x="5280" y="7652"/>
                    </a:lnTo>
                    <a:lnTo>
                      <a:pt x="6480" y="9396"/>
                    </a:lnTo>
                    <a:lnTo>
                      <a:pt x="7800" y="10752"/>
                    </a:lnTo>
                    <a:lnTo>
                      <a:pt x="9120" y="11817"/>
                    </a:lnTo>
                    <a:lnTo>
                      <a:pt x="10440" y="13173"/>
                    </a:lnTo>
                    <a:lnTo>
                      <a:pt x="12120" y="14626"/>
                    </a:lnTo>
                    <a:lnTo>
                      <a:pt x="15120" y="17048"/>
                    </a:lnTo>
                    <a:lnTo>
                      <a:pt x="16440" y="18404"/>
                    </a:lnTo>
                    <a:lnTo>
                      <a:pt x="18240" y="19469"/>
                    </a:lnTo>
                    <a:lnTo>
                      <a:pt x="19920" y="20535"/>
                    </a:lnTo>
                    <a:lnTo>
                      <a:pt x="21240" y="21600"/>
                    </a:lnTo>
                    <a:lnTo>
                      <a:pt x="21600" y="21213"/>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51" name="Shape 251"/>
              <p:cNvSpPr/>
              <p:nvPr/>
            </p:nvSpPr>
            <p:spPr>
              <a:xfrm>
                <a:off x="131397" y="59120"/>
                <a:ext cx="205755" cy="344530"/>
              </a:xfrm>
              <a:custGeom>
                <a:avLst/>
                <a:gdLst/>
                <a:ahLst/>
                <a:cxnLst>
                  <a:cxn ang="0">
                    <a:pos x="wd2" y="hd2"/>
                  </a:cxn>
                  <a:cxn ang="5400000">
                    <a:pos x="wd2" y="hd2"/>
                  </a:cxn>
                  <a:cxn ang="10800000">
                    <a:pos x="wd2" y="hd2"/>
                  </a:cxn>
                  <a:cxn ang="16200000">
                    <a:pos x="wd2" y="hd2"/>
                  </a:cxn>
                </a:cxnLst>
                <a:rect l="0" t="0" r="r" b="b"/>
                <a:pathLst>
                  <a:path w="21600" h="21600" extrusionOk="0">
                    <a:moveTo>
                      <a:pt x="15398" y="2045"/>
                    </a:moveTo>
                    <a:lnTo>
                      <a:pt x="15398" y="1789"/>
                    </a:lnTo>
                    <a:lnTo>
                      <a:pt x="15077" y="1598"/>
                    </a:lnTo>
                    <a:lnTo>
                      <a:pt x="15077" y="1342"/>
                    </a:lnTo>
                    <a:lnTo>
                      <a:pt x="14650" y="1150"/>
                    </a:lnTo>
                    <a:lnTo>
                      <a:pt x="14650" y="895"/>
                    </a:lnTo>
                    <a:lnTo>
                      <a:pt x="14329" y="895"/>
                    </a:lnTo>
                    <a:lnTo>
                      <a:pt x="13901" y="639"/>
                    </a:lnTo>
                    <a:lnTo>
                      <a:pt x="13473" y="639"/>
                    </a:lnTo>
                    <a:lnTo>
                      <a:pt x="12725" y="447"/>
                    </a:lnTo>
                    <a:lnTo>
                      <a:pt x="11976" y="639"/>
                    </a:lnTo>
                    <a:lnTo>
                      <a:pt x="11228" y="895"/>
                    </a:lnTo>
                    <a:lnTo>
                      <a:pt x="10800" y="1150"/>
                    </a:lnTo>
                    <a:lnTo>
                      <a:pt x="10800" y="1598"/>
                    </a:lnTo>
                    <a:lnTo>
                      <a:pt x="10479" y="1789"/>
                    </a:lnTo>
                    <a:lnTo>
                      <a:pt x="10479" y="2301"/>
                    </a:lnTo>
                    <a:lnTo>
                      <a:pt x="10800" y="2748"/>
                    </a:lnTo>
                    <a:lnTo>
                      <a:pt x="10479" y="2492"/>
                    </a:lnTo>
                    <a:lnTo>
                      <a:pt x="10051" y="2045"/>
                    </a:lnTo>
                    <a:lnTo>
                      <a:pt x="9303" y="1789"/>
                    </a:lnTo>
                    <a:lnTo>
                      <a:pt x="8554" y="1598"/>
                    </a:lnTo>
                    <a:lnTo>
                      <a:pt x="6630" y="1598"/>
                    </a:lnTo>
                    <a:lnTo>
                      <a:pt x="5774" y="1789"/>
                    </a:lnTo>
                    <a:lnTo>
                      <a:pt x="4705" y="2045"/>
                    </a:lnTo>
                    <a:lnTo>
                      <a:pt x="4277" y="2301"/>
                    </a:lnTo>
                    <a:lnTo>
                      <a:pt x="4277" y="3451"/>
                    </a:lnTo>
                    <a:lnTo>
                      <a:pt x="4705" y="4090"/>
                    </a:lnTo>
                    <a:lnTo>
                      <a:pt x="4277" y="3898"/>
                    </a:lnTo>
                    <a:lnTo>
                      <a:pt x="4277" y="3643"/>
                    </a:lnTo>
                    <a:lnTo>
                      <a:pt x="3529" y="3643"/>
                    </a:lnTo>
                    <a:lnTo>
                      <a:pt x="3101" y="3451"/>
                    </a:lnTo>
                    <a:lnTo>
                      <a:pt x="2780" y="3643"/>
                    </a:lnTo>
                    <a:lnTo>
                      <a:pt x="2352" y="3643"/>
                    </a:lnTo>
                    <a:lnTo>
                      <a:pt x="1176" y="4090"/>
                    </a:lnTo>
                    <a:lnTo>
                      <a:pt x="428" y="4601"/>
                    </a:lnTo>
                    <a:lnTo>
                      <a:pt x="0" y="5240"/>
                    </a:lnTo>
                    <a:lnTo>
                      <a:pt x="0" y="6646"/>
                    </a:lnTo>
                    <a:lnTo>
                      <a:pt x="428" y="7349"/>
                    </a:lnTo>
                    <a:lnTo>
                      <a:pt x="1176" y="8052"/>
                    </a:lnTo>
                    <a:lnTo>
                      <a:pt x="1604" y="8499"/>
                    </a:lnTo>
                    <a:lnTo>
                      <a:pt x="2352" y="8691"/>
                    </a:lnTo>
                    <a:lnTo>
                      <a:pt x="2780" y="9202"/>
                    </a:lnTo>
                    <a:lnTo>
                      <a:pt x="3101" y="9650"/>
                    </a:lnTo>
                    <a:lnTo>
                      <a:pt x="3850" y="9841"/>
                    </a:lnTo>
                    <a:lnTo>
                      <a:pt x="5026" y="10544"/>
                    </a:lnTo>
                    <a:lnTo>
                      <a:pt x="5774" y="10800"/>
                    </a:lnTo>
                    <a:lnTo>
                      <a:pt x="6630" y="10992"/>
                    </a:lnTo>
                    <a:lnTo>
                      <a:pt x="6202" y="12398"/>
                    </a:lnTo>
                    <a:lnTo>
                      <a:pt x="6202" y="13548"/>
                    </a:lnTo>
                    <a:lnTo>
                      <a:pt x="5453" y="14954"/>
                    </a:lnTo>
                    <a:lnTo>
                      <a:pt x="5453" y="16296"/>
                    </a:lnTo>
                    <a:lnTo>
                      <a:pt x="5026" y="17702"/>
                    </a:lnTo>
                    <a:lnTo>
                      <a:pt x="5026" y="18852"/>
                    </a:lnTo>
                    <a:lnTo>
                      <a:pt x="5453" y="20194"/>
                    </a:lnTo>
                    <a:lnTo>
                      <a:pt x="6202" y="21600"/>
                    </a:lnTo>
                    <a:lnTo>
                      <a:pt x="16574" y="19299"/>
                    </a:lnTo>
                    <a:lnTo>
                      <a:pt x="16253" y="18149"/>
                    </a:lnTo>
                    <a:lnTo>
                      <a:pt x="15826" y="16999"/>
                    </a:lnTo>
                    <a:lnTo>
                      <a:pt x="15826" y="13548"/>
                    </a:lnTo>
                    <a:lnTo>
                      <a:pt x="15398" y="12398"/>
                    </a:lnTo>
                    <a:lnTo>
                      <a:pt x="15077" y="11247"/>
                    </a:lnTo>
                    <a:lnTo>
                      <a:pt x="14650" y="10097"/>
                    </a:lnTo>
                    <a:lnTo>
                      <a:pt x="15826" y="9841"/>
                    </a:lnTo>
                    <a:lnTo>
                      <a:pt x="17002" y="9650"/>
                    </a:lnTo>
                    <a:lnTo>
                      <a:pt x="18178" y="9202"/>
                    </a:lnTo>
                    <a:lnTo>
                      <a:pt x="18927" y="8499"/>
                    </a:lnTo>
                    <a:lnTo>
                      <a:pt x="19675" y="8052"/>
                    </a:lnTo>
                    <a:lnTo>
                      <a:pt x="21172" y="6646"/>
                    </a:lnTo>
                    <a:lnTo>
                      <a:pt x="21600" y="5751"/>
                    </a:lnTo>
                    <a:lnTo>
                      <a:pt x="21600" y="4793"/>
                    </a:lnTo>
                    <a:lnTo>
                      <a:pt x="21172" y="4090"/>
                    </a:lnTo>
                    <a:lnTo>
                      <a:pt x="20851" y="3643"/>
                    </a:lnTo>
                    <a:lnTo>
                      <a:pt x="20103" y="2748"/>
                    </a:lnTo>
                    <a:lnTo>
                      <a:pt x="19675" y="2045"/>
                    </a:lnTo>
                    <a:lnTo>
                      <a:pt x="19248" y="1150"/>
                    </a:lnTo>
                    <a:lnTo>
                      <a:pt x="18927" y="0"/>
                    </a:lnTo>
                    <a:lnTo>
                      <a:pt x="17323" y="0"/>
                    </a:lnTo>
                    <a:lnTo>
                      <a:pt x="17323" y="192"/>
                    </a:lnTo>
                    <a:lnTo>
                      <a:pt x="17002" y="447"/>
                    </a:lnTo>
                    <a:lnTo>
                      <a:pt x="16574" y="639"/>
                    </a:lnTo>
                    <a:lnTo>
                      <a:pt x="16253" y="895"/>
                    </a:lnTo>
                    <a:lnTo>
                      <a:pt x="16253" y="1150"/>
                    </a:lnTo>
                    <a:lnTo>
                      <a:pt x="15826" y="1342"/>
                    </a:lnTo>
                    <a:lnTo>
                      <a:pt x="15826" y="1598"/>
                    </a:lnTo>
                    <a:lnTo>
                      <a:pt x="15398" y="1789"/>
                    </a:lnTo>
                    <a:lnTo>
                      <a:pt x="15398" y="2045"/>
                    </a:lnTo>
                    <a:close/>
                  </a:path>
                </a:pathLst>
              </a:custGeom>
              <a:solidFill>
                <a:srgbClr val="FFCCB2"/>
              </a:solidFill>
              <a:ln w="12700" cap="flat">
                <a:noFill/>
                <a:miter lim="400000"/>
              </a:ln>
              <a:effectLst/>
            </p:spPr>
            <p:txBody>
              <a:bodyPr wrap="square" lIns="0" tIns="0" rIns="0" bIns="0" numCol="1" anchor="t">
                <a:noAutofit/>
              </a:bodyPr>
              <a:lstStyle/>
              <a:p>
                <a:pPr lvl="0"/>
                <a:endParaRPr/>
              </a:p>
            </p:txBody>
          </p:sp>
          <p:sp>
            <p:nvSpPr>
              <p:cNvPr id="252" name="Shape 252"/>
              <p:cNvSpPr/>
              <p:nvPr/>
            </p:nvSpPr>
            <p:spPr>
              <a:xfrm>
                <a:off x="259739" y="66255"/>
                <a:ext cx="22410" cy="25484"/>
              </a:xfrm>
              <a:custGeom>
                <a:avLst/>
                <a:gdLst/>
                <a:ahLst/>
                <a:cxnLst>
                  <a:cxn ang="0">
                    <a:pos x="wd2" y="hd2"/>
                  </a:cxn>
                  <a:cxn ang="5400000">
                    <a:pos x="wd2" y="hd2"/>
                  </a:cxn>
                  <a:cxn ang="10800000">
                    <a:pos x="wd2" y="hd2"/>
                  </a:cxn>
                  <a:cxn ang="16200000">
                    <a:pos x="wd2" y="hd2"/>
                  </a:cxn>
                </a:cxnLst>
                <a:rect l="0" t="0" r="r" b="b"/>
                <a:pathLst>
                  <a:path w="21600" h="21600" extrusionOk="0">
                    <a:moveTo>
                      <a:pt x="0" y="2592"/>
                    </a:moveTo>
                    <a:lnTo>
                      <a:pt x="3927" y="6048"/>
                    </a:lnTo>
                    <a:lnTo>
                      <a:pt x="7855" y="6048"/>
                    </a:lnTo>
                    <a:lnTo>
                      <a:pt x="7855" y="9504"/>
                    </a:lnTo>
                    <a:lnTo>
                      <a:pt x="10800" y="9504"/>
                    </a:lnTo>
                    <a:lnTo>
                      <a:pt x="10800" y="15552"/>
                    </a:lnTo>
                    <a:lnTo>
                      <a:pt x="14727" y="18144"/>
                    </a:lnTo>
                    <a:lnTo>
                      <a:pt x="14727" y="21600"/>
                    </a:lnTo>
                    <a:lnTo>
                      <a:pt x="21600" y="21600"/>
                    </a:lnTo>
                    <a:lnTo>
                      <a:pt x="17673" y="18144"/>
                    </a:lnTo>
                    <a:lnTo>
                      <a:pt x="17673" y="12096"/>
                    </a:lnTo>
                    <a:lnTo>
                      <a:pt x="10800" y="6048"/>
                    </a:lnTo>
                    <a:lnTo>
                      <a:pt x="7855" y="2592"/>
                    </a:lnTo>
                    <a:lnTo>
                      <a:pt x="3927" y="0"/>
                    </a:lnTo>
                    <a:lnTo>
                      <a:pt x="0" y="0"/>
                    </a:lnTo>
                    <a:lnTo>
                      <a:pt x="0" y="2592"/>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53" name="Shape 253"/>
              <p:cNvSpPr/>
              <p:nvPr/>
            </p:nvSpPr>
            <p:spPr>
              <a:xfrm>
                <a:off x="231219" y="66255"/>
                <a:ext cx="28521" cy="366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314" y="21600"/>
                    </a:lnTo>
                    <a:lnTo>
                      <a:pt x="2314" y="10800"/>
                    </a:lnTo>
                    <a:lnTo>
                      <a:pt x="5400" y="6600"/>
                    </a:lnTo>
                    <a:lnTo>
                      <a:pt x="7714" y="4200"/>
                    </a:lnTo>
                    <a:lnTo>
                      <a:pt x="10800" y="4200"/>
                    </a:lnTo>
                    <a:lnTo>
                      <a:pt x="16200" y="1800"/>
                    </a:lnTo>
                    <a:lnTo>
                      <a:pt x="21600" y="1800"/>
                    </a:lnTo>
                    <a:lnTo>
                      <a:pt x="21600" y="0"/>
                    </a:lnTo>
                    <a:lnTo>
                      <a:pt x="10800" y="0"/>
                    </a:lnTo>
                    <a:lnTo>
                      <a:pt x="5400" y="1800"/>
                    </a:lnTo>
                    <a:lnTo>
                      <a:pt x="2314" y="6600"/>
                    </a:lnTo>
                    <a:lnTo>
                      <a:pt x="0" y="8400"/>
                    </a:lnTo>
                    <a:lnTo>
                      <a:pt x="0" y="21600"/>
                    </a:lnTo>
                    <a:lnTo>
                      <a:pt x="2314" y="21600"/>
                    </a:lnTo>
                    <a:lnTo>
                      <a:pt x="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54" name="Shape 254"/>
              <p:cNvSpPr/>
              <p:nvPr/>
            </p:nvSpPr>
            <p:spPr>
              <a:xfrm>
                <a:off x="176215" y="80526"/>
                <a:ext cx="58060" cy="22426"/>
              </a:xfrm>
              <a:custGeom>
                <a:avLst/>
                <a:gdLst/>
                <a:ahLst/>
                <a:cxnLst>
                  <a:cxn ang="0">
                    <a:pos x="wd2" y="hd2"/>
                  </a:cxn>
                  <a:cxn ang="5400000">
                    <a:pos x="wd2" y="hd2"/>
                  </a:cxn>
                  <a:cxn ang="10800000">
                    <a:pos x="wd2" y="hd2"/>
                  </a:cxn>
                  <a:cxn ang="16200000">
                    <a:pos x="wd2" y="hd2"/>
                  </a:cxn>
                </a:cxnLst>
                <a:rect l="0" t="0" r="r" b="b"/>
                <a:pathLst>
                  <a:path w="21600" h="21600" extrusionOk="0">
                    <a:moveTo>
                      <a:pt x="1137" y="14727"/>
                    </a:moveTo>
                    <a:lnTo>
                      <a:pt x="3789" y="6873"/>
                    </a:lnTo>
                    <a:lnTo>
                      <a:pt x="6821" y="6873"/>
                    </a:lnTo>
                    <a:lnTo>
                      <a:pt x="10611" y="3927"/>
                    </a:lnTo>
                    <a:lnTo>
                      <a:pt x="13642" y="6873"/>
                    </a:lnTo>
                    <a:lnTo>
                      <a:pt x="16295" y="10800"/>
                    </a:lnTo>
                    <a:lnTo>
                      <a:pt x="17432" y="14727"/>
                    </a:lnTo>
                    <a:lnTo>
                      <a:pt x="18947" y="17673"/>
                    </a:lnTo>
                    <a:lnTo>
                      <a:pt x="20463" y="21600"/>
                    </a:lnTo>
                    <a:lnTo>
                      <a:pt x="21600" y="21600"/>
                    </a:lnTo>
                    <a:lnTo>
                      <a:pt x="20463" y="14727"/>
                    </a:lnTo>
                    <a:lnTo>
                      <a:pt x="16295" y="3927"/>
                    </a:lnTo>
                    <a:lnTo>
                      <a:pt x="13642" y="0"/>
                    </a:lnTo>
                    <a:lnTo>
                      <a:pt x="6821" y="0"/>
                    </a:lnTo>
                    <a:lnTo>
                      <a:pt x="2653" y="3927"/>
                    </a:lnTo>
                    <a:lnTo>
                      <a:pt x="0" y="6873"/>
                    </a:lnTo>
                    <a:lnTo>
                      <a:pt x="1137" y="14727"/>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55" name="Shape 255"/>
              <p:cNvSpPr/>
              <p:nvPr/>
            </p:nvSpPr>
            <p:spPr>
              <a:xfrm>
                <a:off x="168066" y="87661"/>
                <a:ext cx="11206" cy="40774"/>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21600" y="19440"/>
                    </a:lnTo>
                    <a:lnTo>
                      <a:pt x="15709" y="14040"/>
                    </a:lnTo>
                    <a:lnTo>
                      <a:pt x="15709" y="4320"/>
                    </a:lnTo>
                    <a:lnTo>
                      <a:pt x="21600" y="4320"/>
                    </a:lnTo>
                    <a:lnTo>
                      <a:pt x="15709" y="0"/>
                    </a:lnTo>
                    <a:lnTo>
                      <a:pt x="7855" y="4320"/>
                    </a:lnTo>
                    <a:lnTo>
                      <a:pt x="0" y="8100"/>
                    </a:lnTo>
                    <a:lnTo>
                      <a:pt x="0" y="14040"/>
                    </a:lnTo>
                    <a:lnTo>
                      <a:pt x="15709" y="21600"/>
                    </a:lnTo>
                    <a:lnTo>
                      <a:pt x="21600" y="19440"/>
                    </a:lnTo>
                    <a:lnTo>
                      <a:pt x="15709"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56" name="Shape 256"/>
              <p:cNvSpPr/>
              <p:nvPr/>
            </p:nvSpPr>
            <p:spPr>
              <a:xfrm>
                <a:off x="149732" y="114163"/>
                <a:ext cx="29540" cy="14272"/>
              </a:xfrm>
              <a:custGeom>
                <a:avLst/>
                <a:gdLst/>
                <a:ahLst/>
                <a:cxnLst>
                  <a:cxn ang="0">
                    <a:pos x="wd2" y="hd2"/>
                  </a:cxn>
                  <a:cxn ang="5400000">
                    <a:pos x="wd2" y="hd2"/>
                  </a:cxn>
                  <a:cxn ang="10800000">
                    <a:pos x="wd2" y="hd2"/>
                  </a:cxn>
                  <a:cxn ang="16200000">
                    <a:pos x="wd2" y="hd2"/>
                  </a:cxn>
                </a:cxnLst>
                <a:rect l="0" t="0" r="r" b="b"/>
                <a:pathLst>
                  <a:path w="21600" h="21600" extrusionOk="0">
                    <a:moveTo>
                      <a:pt x="2979" y="10800"/>
                    </a:moveTo>
                    <a:lnTo>
                      <a:pt x="5959" y="4629"/>
                    </a:lnTo>
                    <a:lnTo>
                      <a:pt x="11172" y="4629"/>
                    </a:lnTo>
                    <a:lnTo>
                      <a:pt x="13407" y="10800"/>
                    </a:lnTo>
                    <a:lnTo>
                      <a:pt x="16386" y="10800"/>
                    </a:lnTo>
                    <a:lnTo>
                      <a:pt x="16386" y="15429"/>
                    </a:lnTo>
                    <a:lnTo>
                      <a:pt x="19366" y="21600"/>
                    </a:lnTo>
                    <a:lnTo>
                      <a:pt x="21600" y="15429"/>
                    </a:lnTo>
                    <a:lnTo>
                      <a:pt x="21600" y="10800"/>
                    </a:lnTo>
                    <a:lnTo>
                      <a:pt x="19366" y="4629"/>
                    </a:lnTo>
                    <a:lnTo>
                      <a:pt x="16386" y="4629"/>
                    </a:lnTo>
                    <a:lnTo>
                      <a:pt x="13407" y="0"/>
                    </a:lnTo>
                    <a:lnTo>
                      <a:pt x="0" y="0"/>
                    </a:lnTo>
                    <a:lnTo>
                      <a:pt x="2979" y="108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57" name="Shape 257"/>
              <p:cNvSpPr/>
              <p:nvPr/>
            </p:nvSpPr>
            <p:spPr>
              <a:xfrm>
                <a:off x="128341" y="114163"/>
                <a:ext cx="25466" cy="83585"/>
              </a:xfrm>
              <a:custGeom>
                <a:avLst/>
                <a:gdLst/>
                <a:ahLst/>
                <a:cxnLst>
                  <a:cxn ang="0">
                    <a:pos x="wd2" y="hd2"/>
                  </a:cxn>
                  <a:cxn ang="5400000">
                    <a:pos x="wd2" y="hd2"/>
                  </a:cxn>
                  <a:cxn ang="10800000">
                    <a:pos x="wd2" y="hd2"/>
                  </a:cxn>
                  <a:cxn ang="16200000">
                    <a:pos x="wd2" y="hd2"/>
                  </a:cxn>
                </a:cxnLst>
                <a:rect l="0" t="0" r="r" b="b"/>
                <a:pathLst>
                  <a:path w="21600" h="21600" extrusionOk="0">
                    <a:moveTo>
                      <a:pt x="18144" y="19756"/>
                    </a:moveTo>
                    <a:lnTo>
                      <a:pt x="12096" y="18966"/>
                    </a:lnTo>
                    <a:lnTo>
                      <a:pt x="9504" y="16068"/>
                    </a:lnTo>
                    <a:lnTo>
                      <a:pt x="6048" y="13171"/>
                    </a:lnTo>
                    <a:lnTo>
                      <a:pt x="6048" y="7376"/>
                    </a:lnTo>
                    <a:lnTo>
                      <a:pt x="9504" y="5532"/>
                    </a:lnTo>
                    <a:lnTo>
                      <a:pt x="12096" y="3688"/>
                    </a:lnTo>
                    <a:lnTo>
                      <a:pt x="21600" y="1844"/>
                    </a:lnTo>
                    <a:lnTo>
                      <a:pt x="18144" y="0"/>
                    </a:lnTo>
                    <a:lnTo>
                      <a:pt x="9504" y="1844"/>
                    </a:lnTo>
                    <a:lnTo>
                      <a:pt x="2592" y="4741"/>
                    </a:lnTo>
                    <a:lnTo>
                      <a:pt x="0" y="7376"/>
                    </a:lnTo>
                    <a:lnTo>
                      <a:pt x="0" y="10273"/>
                    </a:lnTo>
                    <a:lnTo>
                      <a:pt x="2592" y="13171"/>
                    </a:lnTo>
                    <a:lnTo>
                      <a:pt x="6048" y="16859"/>
                    </a:lnTo>
                    <a:lnTo>
                      <a:pt x="9504" y="18966"/>
                    </a:lnTo>
                    <a:lnTo>
                      <a:pt x="15552" y="21600"/>
                    </a:lnTo>
                    <a:lnTo>
                      <a:pt x="18144" y="19756"/>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58" name="Shape 258"/>
              <p:cNvSpPr/>
              <p:nvPr/>
            </p:nvSpPr>
            <p:spPr>
              <a:xfrm>
                <a:off x="146676" y="190612"/>
                <a:ext cx="50930" cy="4383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576" y="18084"/>
                    </a:lnTo>
                    <a:lnTo>
                      <a:pt x="15552" y="16577"/>
                    </a:lnTo>
                    <a:lnTo>
                      <a:pt x="12528" y="14567"/>
                    </a:lnTo>
                    <a:lnTo>
                      <a:pt x="9072" y="12558"/>
                    </a:lnTo>
                    <a:lnTo>
                      <a:pt x="7776" y="9042"/>
                    </a:lnTo>
                    <a:lnTo>
                      <a:pt x="6048" y="5526"/>
                    </a:lnTo>
                    <a:lnTo>
                      <a:pt x="3024" y="3516"/>
                    </a:lnTo>
                    <a:lnTo>
                      <a:pt x="1296" y="0"/>
                    </a:lnTo>
                    <a:lnTo>
                      <a:pt x="0" y="3516"/>
                    </a:lnTo>
                    <a:lnTo>
                      <a:pt x="1296" y="5526"/>
                    </a:lnTo>
                    <a:lnTo>
                      <a:pt x="4752" y="7535"/>
                    </a:lnTo>
                    <a:lnTo>
                      <a:pt x="6048" y="11051"/>
                    </a:lnTo>
                    <a:lnTo>
                      <a:pt x="13824" y="20093"/>
                    </a:lnTo>
                    <a:lnTo>
                      <a:pt x="16848" y="21600"/>
                    </a:lnTo>
                    <a:lnTo>
                      <a:pt x="21600" y="21600"/>
                    </a:lnTo>
                    <a:lnTo>
                      <a:pt x="21600" y="20093"/>
                    </a:lnTo>
                    <a:lnTo>
                      <a:pt x="20304" y="20093"/>
                    </a:lnTo>
                    <a:lnTo>
                      <a:pt x="2160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59" name="Shape 259"/>
              <p:cNvSpPr/>
              <p:nvPr/>
            </p:nvSpPr>
            <p:spPr>
              <a:xfrm>
                <a:off x="176215" y="234443"/>
                <a:ext cx="21391" cy="173285"/>
              </a:xfrm>
              <a:custGeom>
                <a:avLst/>
                <a:gdLst/>
                <a:ahLst/>
                <a:cxnLst>
                  <a:cxn ang="0">
                    <a:pos x="wd2" y="hd2"/>
                  </a:cxn>
                  <a:cxn ang="5400000">
                    <a:pos x="wd2" y="hd2"/>
                  </a:cxn>
                  <a:cxn ang="10800000">
                    <a:pos x="wd2" y="hd2"/>
                  </a:cxn>
                  <a:cxn ang="16200000">
                    <a:pos x="wd2" y="hd2"/>
                  </a:cxn>
                </a:cxnLst>
                <a:rect l="0" t="0" r="r" b="b"/>
                <a:pathLst>
                  <a:path w="21600" h="21600" extrusionOk="0">
                    <a:moveTo>
                      <a:pt x="10286" y="20584"/>
                    </a:moveTo>
                    <a:lnTo>
                      <a:pt x="14400" y="21092"/>
                    </a:lnTo>
                    <a:lnTo>
                      <a:pt x="10286" y="18296"/>
                    </a:lnTo>
                    <a:lnTo>
                      <a:pt x="7200" y="15628"/>
                    </a:lnTo>
                    <a:lnTo>
                      <a:pt x="7200" y="10546"/>
                    </a:lnTo>
                    <a:lnTo>
                      <a:pt x="10286" y="7878"/>
                    </a:lnTo>
                    <a:lnTo>
                      <a:pt x="14400" y="5591"/>
                    </a:lnTo>
                    <a:lnTo>
                      <a:pt x="18514" y="2795"/>
                    </a:lnTo>
                    <a:lnTo>
                      <a:pt x="21600" y="0"/>
                    </a:lnTo>
                    <a:lnTo>
                      <a:pt x="18514" y="0"/>
                    </a:lnTo>
                    <a:lnTo>
                      <a:pt x="14400" y="2795"/>
                    </a:lnTo>
                    <a:lnTo>
                      <a:pt x="10286" y="5082"/>
                    </a:lnTo>
                    <a:lnTo>
                      <a:pt x="7200" y="7878"/>
                    </a:lnTo>
                    <a:lnTo>
                      <a:pt x="3086" y="10546"/>
                    </a:lnTo>
                    <a:lnTo>
                      <a:pt x="0" y="13341"/>
                    </a:lnTo>
                    <a:lnTo>
                      <a:pt x="3086" y="15628"/>
                    </a:lnTo>
                    <a:lnTo>
                      <a:pt x="3086" y="18296"/>
                    </a:lnTo>
                    <a:lnTo>
                      <a:pt x="10286" y="21092"/>
                    </a:lnTo>
                    <a:lnTo>
                      <a:pt x="14400" y="21092"/>
                    </a:lnTo>
                    <a:lnTo>
                      <a:pt x="10286" y="21092"/>
                    </a:lnTo>
                    <a:lnTo>
                      <a:pt x="10286" y="21600"/>
                    </a:lnTo>
                    <a:lnTo>
                      <a:pt x="14400" y="21092"/>
                    </a:lnTo>
                    <a:lnTo>
                      <a:pt x="10286" y="20584"/>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60" name="Shape 260"/>
              <p:cNvSpPr/>
              <p:nvPr/>
            </p:nvSpPr>
            <p:spPr>
              <a:xfrm>
                <a:off x="186401" y="362877"/>
                <a:ext cx="106952" cy="40773"/>
              </a:xfrm>
              <a:custGeom>
                <a:avLst/>
                <a:gdLst/>
                <a:ahLst/>
                <a:cxnLst>
                  <a:cxn ang="0">
                    <a:pos x="wd2" y="hd2"/>
                  </a:cxn>
                  <a:cxn ang="5400000">
                    <a:pos x="wd2" y="hd2"/>
                  </a:cxn>
                  <a:cxn ang="10800000">
                    <a:pos x="wd2" y="hd2"/>
                  </a:cxn>
                  <a:cxn ang="16200000">
                    <a:pos x="wd2" y="hd2"/>
                  </a:cxn>
                </a:cxnLst>
                <a:rect l="0" t="0" r="r" b="b"/>
                <a:pathLst>
                  <a:path w="21600" h="21600" extrusionOk="0">
                    <a:moveTo>
                      <a:pt x="20160" y="2160"/>
                    </a:moveTo>
                    <a:lnTo>
                      <a:pt x="20777" y="0"/>
                    </a:lnTo>
                    <a:lnTo>
                      <a:pt x="0" y="19440"/>
                    </a:lnTo>
                    <a:lnTo>
                      <a:pt x="823" y="21600"/>
                    </a:lnTo>
                    <a:lnTo>
                      <a:pt x="20777" y="2160"/>
                    </a:lnTo>
                    <a:lnTo>
                      <a:pt x="21600" y="0"/>
                    </a:lnTo>
                    <a:lnTo>
                      <a:pt x="20777" y="2160"/>
                    </a:lnTo>
                    <a:lnTo>
                      <a:pt x="21600" y="2160"/>
                    </a:lnTo>
                    <a:lnTo>
                      <a:pt x="21600" y="0"/>
                    </a:lnTo>
                    <a:lnTo>
                      <a:pt x="20160" y="216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61" name="Shape 261"/>
              <p:cNvSpPr/>
              <p:nvPr/>
            </p:nvSpPr>
            <p:spPr>
              <a:xfrm>
                <a:off x="267888" y="220172"/>
                <a:ext cx="25465" cy="146783"/>
              </a:xfrm>
              <a:custGeom>
                <a:avLst/>
                <a:gdLst/>
                <a:ahLst/>
                <a:cxnLst>
                  <a:cxn ang="0">
                    <a:pos x="wd2" y="hd2"/>
                  </a:cxn>
                  <a:cxn ang="5400000">
                    <a:pos x="wd2" y="hd2"/>
                  </a:cxn>
                  <a:cxn ang="10800000">
                    <a:pos x="wd2" y="hd2"/>
                  </a:cxn>
                  <a:cxn ang="16200000">
                    <a:pos x="wd2" y="hd2"/>
                  </a:cxn>
                </a:cxnLst>
                <a:rect l="0" t="0" r="r" b="b"/>
                <a:pathLst>
                  <a:path w="21600" h="21600" extrusionOk="0">
                    <a:moveTo>
                      <a:pt x="2592" y="0"/>
                    </a:moveTo>
                    <a:lnTo>
                      <a:pt x="0" y="600"/>
                    </a:lnTo>
                    <a:lnTo>
                      <a:pt x="6048" y="2700"/>
                    </a:lnTo>
                    <a:lnTo>
                      <a:pt x="8640" y="5400"/>
                    </a:lnTo>
                    <a:lnTo>
                      <a:pt x="8640" y="16200"/>
                    </a:lnTo>
                    <a:lnTo>
                      <a:pt x="15552" y="21600"/>
                    </a:lnTo>
                    <a:lnTo>
                      <a:pt x="21600" y="21000"/>
                    </a:lnTo>
                    <a:lnTo>
                      <a:pt x="18144" y="18900"/>
                    </a:lnTo>
                    <a:lnTo>
                      <a:pt x="15552" y="16200"/>
                    </a:lnTo>
                    <a:lnTo>
                      <a:pt x="15552" y="8100"/>
                    </a:lnTo>
                    <a:lnTo>
                      <a:pt x="8640" y="2700"/>
                    </a:lnTo>
                    <a:lnTo>
                      <a:pt x="2592" y="0"/>
                    </a:lnTo>
                    <a:lnTo>
                      <a:pt x="2592" y="600"/>
                    </a:lnTo>
                    <a:lnTo>
                      <a:pt x="2592" y="0"/>
                    </a:lnTo>
                    <a:lnTo>
                      <a:pt x="0" y="0"/>
                    </a:lnTo>
                    <a:lnTo>
                      <a:pt x="0" y="600"/>
                    </a:lnTo>
                    <a:lnTo>
                      <a:pt x="2592"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62" name="Shape 262"/>
              <p:cNvSpPr/>
              <p:nvPr/>
            </p:nvSpPr>
            <p:spPr>
              <a:xfrm>
                <a:off x="270943" y="150859"/>
                <a:ext cx="70284" cy="73391"/>
              </a:xfrm>
              <a:custGeom>
                <a:avLst/>
                <a:gdLst/>
                <a:ahLst/>
                <a:cxnLst>
                  <a:cxn ang="0">
                    <a:pos x="wd2" y="hd2"/>
                  </a:cxn>
                  <a:cxn ang="5400000">
                    <a:pos x="wd2" y="hd2"/>
                  </a:cxn>
                  <a:cxn ang="10800000">
                    <a:pos x="wd2" y="hd2"/>
                  </a:cxn>
                  <a:cxn ang="16200000">
                    <a:pos x="wd2" y="hd2"/>
                  </a:cxn>
                </a:cxnLst>
                <a:rect l="0" t="0" r="r" b="b"/>
                <a:pathLst>
                  <a:path w="21600" h="21600" extrusionOk="0">
                    <a:moveTo>
                      <a:pt x="19096" y="0"/>
                    </a:moveTo>
                    <a:lnTo>
                      <a:pt x="18157" y="3000"/>
                    </a:lnTo>
                    <a:lnTo>
                      <a:pt x="15965" y="6300"/>
                    </a:lnTo>
                    <a:lnTo>
                      <a:pt x="14713" y="9600"/>
                    </a:lnTo>
                    <a:lnTo>
                      <a:pt x="12522" y="12900"/>
                    </a:lnTo>
                    <a:lnTo>
                      <a:pt x="9078" y="15000"/>
                    </a:lnTo>
                    <a:lnTo>
                      <a:pt x="6887" y="17100"/>
                    </a:lnTo>
                    <a:lnTo>
                      <a:pt x="3443" y="19200"/>
                    </a:lnTo>
                    <a:lnTo>
                      <a:pt x="0" y="20400"/>
                    </a:lnTo>
                    <a:lnTo>
                      <a:pt x="0" y="21600"/>
                    </a:lnTo>
                    <a:lnTo>
                      <a:pt x="3443" y="20400"/>
                    </a:lnTo>
                    <a:lnTo>
                      <a:pt x="7826" y="18300"/>
                    </a:lnTo>
                    <a:lnTo>
                      <a:pt x="10330" y="16200"/>
                    </a:lnTo>
                    <a:lnTo>
                      <a:pt x="13461" y="13800"/>
                    </a:lnTo>
                    <a:lnTo>
                      <a:pt x="15965" y="10800"/>
                    </a:lnTo>
                    <a:lnTo>
                      <a:pt x="18157" y="7500"/>
                    </a:lnTo>
                    <a:lnTo>
                      <a:pt x="19096" y="4200"/>
                    </a:lnTo>
                    <a:lnTo>
                      <a:pt x="21600" y="0"/>
                    </a:lnTo>
                    <a:lnTo>
                      <a:pt x="19096"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63" name="Shape 263"/>
              <p:cNvSpPr/>
              <p:nvPr/>
            </p:nvSpPr>
            <p:spPr>
              <a:xfrm>
                <a:off x="307612" y="59120"/>
                <a:ext cx="33615" cy="91740"/>
              </a:xfrm>
              <a:custGeom>
                <a:avLst/>
                <a:gdLst/>
                <a:ahLst/>
                <a:cxnLst>
                  <a:cxn ang="0">
                    <a:pos x="wd2" y="hd2"/>
                  </a:cxn>
                  <a:cxn ang="5400000">
                    <a:pos x="wd2" y="hd2"/>
                  </a:cxn>
                  <a:cxn ang="10800000">
                    <a:pos x="wd2" y="hd2"/>
                  </a:cxn>
                  <a:cxn ang="16200000">
                    <a:pos x="wd2" y="hd2"/>
                  </a:cxn>
                </a:cxnLst>
                <a:rect l="0" t="0" r="r" b="b"/>
                <a:pathLst>
                  <a:path w="21600" h="21600" extrusionOk="0">
                    <a:moveTo>
                      <a:pt x="0" y="720"/>
                    </a:moveTo>
                    <a:lnTo>
                      <a:pt x="0" y="0"/>
                    </a:lnTo>
                    <a:lnTo>
                      <a:pt x="2618" y="4320"/>
                    </a:lnTo>
                    <a:lnTo>
                      <a:pt x="4582" y="7680"/>
                    </a:lnTo>
                    <a:lnTo>
                      <a:pt x="9818" y="11040"/>
                    </a:lnTo>
                    <a:lnTo>
                      <a:pt x="11782" y="13680"/>
                    </a:lnTo>
                    <a:lnTo>
                      <a:pt x="14400" y="16320"/>
                    </a:lnTo>
                    <a:lnTo>
                      <a:pt x="16364" y="18000"/>
                    </a:lnTo>
                    <a:lnTo>
                      <a:pt x="16364" y="21600"/>
                    </a:lnTo>
                    <a:lnTo>
                      <a:pt x="21600" y="21600"/>
                    </a:lnTo>
                    <a:lnTo>
                      <a:pt x="21600" y="19680"/>
                    </a:lnTo>
                    <a:lnTo>
                      <a:pt x="18982" y="18000"/>
                    </a:lnTo>
                    <a:lnTo>
                      <a:pt x="18982" y="15360"/>
                    </a:lnTo>
                    <a:lnTo>
                      <a:pt x="14400" y="12960"/>
                    </a:lnTo>
                    <a:lnTo>
                      <a:pt x="11782" y="10320"/>
                    </a:lnTo>
                    <a:lnTo>
                      <a:pt x="9818" y="7680"/>
                    </a:lnTo>
                    <a:lnTo>
                      <a:pt x="7200" y="4320"/>
                    </a:lnTo>
                    <a:lnTo>
                      <a:pt x="4582" y="0"/>
                    </a:lnTo>
                    <a:lnTo>
                      <a:pt x="0" y="72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64" name="Shape 264"/>
              <p:cNvSpPr/>
              <p:nvPr/>
            </p:nvSpPr>
            <p:spPr>
              <a:xfrm>
                <a:off x="293352" y="55043"/>
                <a:ext cx="21392" cy="7136"/>
              </a:xfrm>
              <a:custGeom>
                <a:avLst/>
                <a:gdLst/>
                <a:ahLst/>
                <a:cxnLst>
                  <a:cxn ang="0">
                    <a:pos x="wd2" y="hd2"/>
                  </a:cxn>
                  <a:cxn ang="5400000">
                    <a:pos x="wd2" y="hd2"/>
                  </a:cxn>
                  <a:cxn ang="10800000">
                    <a:pos x="wd2" y="hd2"/>
                  </a:cxn>
                  <a:cxn ang="16200000">
                    <a:pos x="wd2" y="hd2"/>
                  </a:cxn>
                </a:cxnLst>
                <a:rect l="0" t="0" r="r" b="b"/>
                <a:pathLst>
                  <a:path w="21600" h="21600" extrusionOk="0">
                    <a:moveTo>
                      <a:pt x="3086" y="21600"/>
                    </a:moveTo>
                    <a:lnTo>
                      <a:pt x="14400" y="21600"/>
                    </a:lnTo>
                    <a:lnTo>
                      <a:pt x="21600" y="12343"/>
                    </a:lnTo>
                    <a:lnTo>
                      <a:pt x="18514" y="12343"/>
                    </a:lnTo>
                    <a:lnTo>
                      <a:pt x="18514" y="0"/>
                    </a:lnTo>
                    <a:lnTo>
                      <a:pt x="7200" y="0"/>
                    </a:lnTo>
                    <a:lnTo>
                      <a:pt x="3086" y="12343"/>
                    </a:lnTo>
                    <a:lnTo>
                      <a:pt x="0" y="12343"/>
                    </a:lnTo>
                    <a:lnTo>
                      <a:pt x="3086"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65" name="Shape 265"/>
              <p:cNvSpPr/>
              <p:nvPr/>
            </p:nvSpPr>
            <p:spPr>
              <a:xfrm>
                <a:off x="275018" y="59120"/>
                <a:ext cx="21391" cy="43832"/>
              </a:xfrm>
              <a:custGeom>
                <a:avLst/>
                <a:gdLst/>
                <a:ahLst/>
                <a:cxnLst>
                  <a:cxn ang="0">
                    <a:pos x="wd2" y="hd2"/>
                  </a:cxn>
                  <a:cxn ang="5400000">
                    <a:pos x="wd2" y="hd2"/>
                  </a:cxn>
                  <a:cxn ang="10800000">
                    <a:pos x="wd2" y="hd2"/>
                  </a:cxn>
                  <a:cxn ang="16200000">
                    <a:pos x="wd2" y="hd2"/>
                  </a:cxn>
                </a:cxnLst>
                <a:rect l="0" t="0" r="r" b="b"/>
                <a:pathLst>
                  <a:path w="21600" h="21600" extrusionOk="0">
                    <a:moveTo>
                      <a:pt x="0" y="16074"/>
                    </a:moveTo>
                    <a:lnTo>
                      <a:pt x="7200" y="16074"/>
                    </a:lnTo>
                    <a:lnTo>
                      <a:pt x="7200" y="12558"/>
                    </a:lnTo>
                    <a:lnTo>
                      <a:pt x="14400" y="9042"/>
                    </a:lnTo>
                    <a:lnTo>
                      <a:pt x="14400" y="7033"/>
                    </a:lnTo>
                    <a:lnTo>
                      <a:pt x="21600" y="3516"/>
                    </a:lnTo>
                    <a:lnTo>
                      <a:pt x="21600" y="1507"/>
                    </a:lnTo>
                    <a:lnTo>
                      <a:pt x="18514" y="0"/>
                    </a:lnTo>
                    <a:lnTo>
                      <a:pt x="14400" y="1507"/>
                    </a:lnTo>
                    <a:lnTo>
                      <a:pt x="14400" y="3516"/>
                    </a:lnTo>
                    <a:lnTo>
                      <a:pt x="3086" y="9042"/>
                    </a:lnTo>
                    <a:lnTo>
                      <a:pt x="3086" y="14065"/>
                    </a:lnTo>
                    <a:lnTo>
                      <a:pt x="0" y="16074"/>
                    </a:lnTo>
                    <a:lnTo>
                      <a:pt x="7200" y="16074"/>
                    </a:lnTo>
                    <a:lnTo>
                      <a:pt x="0" y="16074"/>
                    </a:lnTo>
                    <a:lnTo>
                      <a:pt x="3086" y="21600"/>
                    </a:lnTo>
                    <a:lnTo>
                      <a:pt x="7200" y="16074"/>
                    </a:lnTo>
                    <a:lnTo>
                      <a:pt x="0" y="16074"/>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66" name="Shape 266"/>
              <p:cNvSpPr/>
              <p:nvPr/>
            </p:nvSpPr>
            <p:spPr>
              <a:xfrm>
                <a:off x="275018" y="91738"/>
                <a:ext cx="18335" cy="6218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6800" y="19121"/>
                    </a:lnTo>
                    <a:lnTo>
                      <a:pt x="13200" y="16643"/>
                    </a:lnTo>
                    <a:lnTo>
                      <a:pt x="8400" y="14164"/>
                    </a:lnTo>
                    <a:lnTo>
                      <a:pt x="8400" y="0"/>
                    </a:lnTo>
                    <a:lnTo>
                      <a:pt x="0" y="0"/>
                    </a:lnTo>
                    <a:lnTo>
                      <a:pt x="0" y="11331"/>
                    </a:lnTo>
                    <a:lnTo>
                      <a:pt x="3600" y="14164"/>
                    </a:lnTo>
                    <a:lnTo>
                      <a:pt x="3600" y="16643"/>
                    </a:lnTo>
                    <a:lnTo>
                      <a:pt x="13200" y="21600"/>
                    </a:lnTo>
                    <a:lnTo>
                      <a:pt x="2160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67" name="Shape 267"/>
              <p:cNvSpPr/>
              <p:nvPr/>
            </p:nvSpPr>
            <p:spPr>
              <a:xfrm>
                <a:off x="160936" y="102951"/>
                <a:ext cx="102878" cy="509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248" y="1296"/>
                    </a:lnTo>
                    <a:lnTo>
                      <a:pt x="16895" y="3024"/>
                    </a:lnTo>
                    <a:lnTo>
                      <a:pt x="14756" y="4752"/>
                    </a:lnTo>
                    <a:lnTo>
                      <a:pt x="13046" y="6048"/>
                    </a:lnTo>
                    <a:lnTo>
                      <a:pt x="10907" y="7776"/>
                    </a:lnTo>
                    <a:lnTo>
                      <a:pt x="9196" y="9072"/>
                    </a:lnTo>
                    <a:lnTo>
                      <a:pt x="6202" y="12528"/>
                    </a:lnTo>
                    <a:lnTo>
                      <a:pt x="4705" y="13824"/>
                    </a:lnTo>
                    <a:lnTo>
                      <a:pt x="3208" y="15552"/>
                    </a:lnTo>
                    <a:lnTo>
                      <a:pt x="2352" y="16848"/>
                    </a:lnTo>
                    <a:lnTo>
                      <a:pt x="1497" y="18576"/>
                    </a:lnTo>
                    <a:lnTo>
                      <a:pt x="855" y="18576"/>
                    </a:lnTo>
                    <a:lnTo>
                      <a:pt x="0" y="20304"/>
                    </a:lnTo>
                    <a:lnTo>
                      <a:pt x="855" y="21600"/>
                    </a:lnTo>
                    <a:lnTo>
                      <a:pt x="1497" y="20304"/>
                    </a:lnTo>
                    <a:lnTo>
                      <a:pt x="2352" y="20304"/>
                    </a:lnTo>
                    <a:lnTo>
                      <a:pt x="3208" y="18576"/>
                    </a:lnTo>
                    <a:lnTo>
                      <a:pt x="3850" y="16848"/>
                    </a:lnTo>
                    <a:lnTo>
                      <a:pt x="5347" y="15552"/>
                    </a:lnTo>
                    <a:lnTo>
                      <a:pt x="6202" y="13824"/>
                    </a:lnTo>
                    <a:lnTo>
                      <a:pt x="7699" y="12528"/>
                    </a:lnTo>
                    <a:lnTo>
                      <a:pt x="10051" y="10800"/>
                    </a:lnTo>
                    <a:lnTo>
                      <a:pt x="11549" y="9072"/>
                    </a:lnTo>
                    <a:lnTo>
                      <a:pt x="13046" y="7776"/>
                    </a:lnTo>
                    <a:lnTo>
                      <a:pt x="15398" y="6048"/>
                    </a:lnTo>
                    <a:lnTo>
                      <a:pt x="16895" y="4752"/>
                    </a:lnTo>
                    <a:lnTo>
                      <a:pt x="21600" y="1296"/>
                    </a:lnTo>
                    <a:lnTo>
                      <a:pt x="21600"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68" name="Shape 268"/>
              <p:cNvSpPr/>
              <p:nvPr/>
            </p:nvSpPr>
            <p:spPr>
              <a:xfrm>
                <a:off x="160936" y="341471"/>
                <a:ext cx="157882" cy="94798"/>
              </a:xfrm>
              <a:custGeom>
                <a:avLst/>
                <a:gdLst/>
                <a:ahLst/>
                <a:cxnLst>
                  <a:cxn ang="0">
                    <a:pos x="wd2" y="hd2"/>
                  </a:cxn>
                  <a:cxn ang="5400000">
                    <a:pos x="wd2" y="hd2"/>
                  </a:cxn>
                  <a:cxn ang="10800000">
                    <a:pos x="wd2" y="hd2"/>
                  </a:cxn>
                  <a:cxn ang="16200000">
                    <a:pos x="wd2" y="hd2"/>
                  </a:cxn>
                </a:cxnLst>
                <a:rect l="0" t="0" r="r" b="b"/>
                <a:pathLst>
                  <a:path w="21600" h="21600" extrusionOk="0">
                    <a:moveTo>
                      <a:pt x="18534" y="2555"/>
                    </a:moveTo>
                    <a:lnTo>
                      <a:pt x="19649" y="4181"/>
                    </a:lnTo>
                    <a:lnTo>
                      <a:pt x="20625" y="5806"/>
                    </a:lnTo>
                    <a:lnTo>
                      <a:pt x="21043" y="7432"/>
                    </a:lnTo>
                    <a:lnTo>
                      <a:pt x="21600" y="9058"/>
                    </a:lnTo>
                    <a:lnTo>
                      <a:pt x="21600" y="11613"/>
                    </a:lnTo>
                    <a:lnTo>
                      <a:pt x="21043" y="11613"/>
                    </a:lnTo>
                    <a:lnTo>
                      <a:pt x="20625" y="12542"/>
                    </a:lnTo>
                    <a:lnTo>
                      <a:pt x="19649" y="13239"/>
                    </a:lnTo>
                    <a:lnTo>
                      <a:pt x="18534" y="13239"/>
                    </a:lnTo>
                    <a:lnTo>
                      <a:pt x="17559" y="14168"/>
                    </a:lnTo>
                    <a:lnTo>
                      <a:pt x="16583" y="15794"/>
                    </a:lnTo>
                    <a:lnTo>
                      <a:pt x="15050" y="16723"/>
                    </a:lnTo>
                    <a:lnTo>
                      <a:pt x="14075" y="17419"/>
                    </a:lnTo>
                    <a:lnTo>
                      <a:pt x="11009" y="19277"/>
                    </a:lnTo>
                    <a:lnTo>
                      <a:pt x="9615" y="19974"/>
                    </a:lnTo>
                    <a:lnTo>
                      <a:pt x="8083" y="20903"/>
                    </a:lnTo>
                    <a:lnTo>
                      <a:pt x="5992" y="20903"/>
                    </a:lnTo>
                    <a:lnTo>
                      <a:pt x="4599" y="21600"/>
                    </a:lnTo>
                    <a:lnTo>
                      <a:pt x="2090" y="21600"/>
                    </a:lnTo>
                    <a:lnTo>
                      <a:pt x="975" y="19974"/>
                    </a:lnTo>
                    <a:lnTo>
                      <a:pt x="557" y="18348"/>
                    </a:lnTo>
                    <a:lnTo>
                      <a:pt x="0" y="15794"/>
                    </a:lnTo>
                    <a:lnTo>
                      <a:pt x="0" y="9058"/>
                    </a:lnTo>
                    <a:lnTo>
                      <a:pt x="557" y="8361"/>
                    </a:lnTo>
                    <a:lnTo>
                      <a:pt x="975" y="7432"/>
                    </a:lnTo>
                    <a:lnTo>
                      <a:pt x="1533" y="6735"/>
                    </a:lnTo>
                    <a:lnTo>
                      <a:pt x="3484" y="4877"/>
                    </a:lnTo>
                    <a:lnTo>
                      <a:pt x="5017" y="4181"/>
                    </a:lnTo>
                    <a:lnTo>
                      <a:pt x="6550" y="4181"/>
                    </a:lnTo>
                    <a:lnTo>
                      <a:pt x="8083" y="3252"/>
                    </a:lnTo>
                    <a:lnTo>
                      <a:pt x="9615" y="2555"/>
                    </a:lnTo>
                    <a:lnTo>
                      <a:pt x="11009" y="2555"/>
                    </a:lnTo>
                    <a:lnTo>
                      <a:pt x="12124" y="1626"/>
                    </a:lnTo>
                    <a:lnTo>
                      <a:pt x="13099" y="697"/>
                    </a:lnTo>
                    <a:lnTo>
                      <a:pt x="14632" y="697"/>
                    </a:lnTo>
                    <a:lnTo>
                      <a:pt x="15050" y="0"/>
                    </a:lnTo>
                    <a:lnTo>
                      <a:pt x="16583" y="0"/>
                    </a:lnTo>
                    <a:lnTo>
                      <a:pt x="17141" y="697"/>
                    </a:lnTo>
                    <a:lnTo>
                      <a:pt x="18116" y="697"/>
                    </a:lnTo>
                    <a:lnTo>
                      <a:pt x="18534" y="2555"/>
                    </a:lnTo>
                    <a:close/>
                  </a:path>
                </a:pathLst>
              </a:custGeom>
              <a:solidFill>
                <a:srgbClr val="0066FF"/>
              </a:solidFill>
              <a:ln w="12700" cap="flat">
                <a:noFill/>
                <a:miter lim="400000"/>
              </a:ln>
              <a:effectLst/>
            </p:spPr>
            <p:txBody>
              <a:bodyPr wrap="square" lIns="0" tIns="0" rIns="0" bIns="0" numCol="1" anchor="t">
                <a:noAutofit/>
              </a:bodyPr>
              <a:lstStyle/>
              <a:p>
                <a:pPr lvl="0"/>
                <a:endParaRPr/>
              </a:p>
            </p:txBody>
          </p:sp>
          <p:sp>
            <p:nvSpPr>
              <p:cNvPr id="269" name="Shape 269"/>
              <p:cNvSpPr/>
              <p:nvPr/>
            </p:nvSpPr>
            <p:spPr>
              <a:xfrm>
                <a:off x="296408" y="348606"/>
                <a:ext cx="26484" cy="43832"/>
              </a:xfrm>
              <a:custGeom>
                <a:avLst/>
                <a:gdLst/>
                <a:ahLst/>
                <a:cxnLst>
                  <a:cxn ang="0">
                    <a:pos x="wd2" y="hd2"/>
                  </a:cxn>
                  <a:cxn ang="5400000">
                    <a:pos x="wd2" y="hd2"/>
                  </a:cxn>
                  <a:cxn ang="10800000">
                    <a:pos x="wd2" y="hd2"/>
                  </a:cxn>
                  <a:cxn ang="16200000">
                    <a:pos x="wd2" y="hd2"/>
                  </a:cxn>
                </a:cxnLst>
                <a:rect l="0" t="0" r="r" b="b"/>
                <a:pathLst>
                  <a:path w="21600" h="21600" extrusionOk="0">
                    <a:moveTo>
                      <a:pt x="18277" y="21600"/>
                    </a:moveTo>
                    <a:lnTo>
                      <a:pt x="21600" y="20093"/>
                    </a:lnTo>
                    <a:lnTo>
                      <a:pt x="21600" y="18084"/>
                    </a:lnTo>
                    <a:lnTo>
                      <a:pt x="18277" y="16074"/>
                    </a:lnTo>
                    <a:lnTo>
                      <a:pt x="18277" y="12558"/>
                    </a:lnTo>
                    <a:lnTo>
                      <a:pt x="14954" y="9042"/>
                    </a:lnTo>
                    <a:lnTo>
                      <a:pt x="9138" y="5526"/>
                    </a:lnTo>
                    <a:lnTo>
                      <a:pt x="3323" y="0"/>
                    </a:lnTo>
                    <a:lnTo>
                      <a:pt x="0" y="2009"/>
                    </a:lnTo>
                    <a:lnTo>
                      <a:pt x="6646" y="7033"/>
                    </a:lnTo>
                    <a:lnTo>
                      <a:pt x="9138" y="11051"/>
                    </a:lnTo>
                    <a:lnTo>
                      <a:pt x="12462" y="14567"/>
                    </a:lnTo>
                    <a:lnTo>
                      <a:pt x="14954" y="16074"/>
                    </a:lnTo>
                    <a:lnTo>
                      <a:pt x="14954" y="20093"/>
                    </a:lnTo>
                    <a:lnTo>
                      <a:pt x="18277"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70" name="Shape 270"/>
              <p:cNvSpPr/>
              <p:nvPr/>
            </p:nvSpPr>
            <p:spPr>
              <a:xfrm>
                <a:off x="186401" y="389379"/>
                <a:ext cx="132417" cy="5096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29" y="21600"/>
                    </a:lnTo>
                    <a:lnTo>
                      <a:pt x="3655" y="19872"/>
                    </a:lnTo>
                    <a:lnTo>
                      <a:pt x="5483" y="18576"/>
                    </a:lnTo>
                    <a:lnTo>
                      <a:pt x="7311" y="18576"/>
                    </a:lnTo>
                    <a:lnTo>
                      <a:pt x="8972" y="16848"/>
                    </a:lnTo>
                    <a:lnTo>
                      <a:pt x="10800" y="15552"/>
                    </a:lnTo>
                    <a:lnTo>
                      <a:pt x="12628" y="12096"/>
                    </a:lnTo>
                    <a:lnTo>
                      <a:pt x="14455" y="10800"/>
                    </a:lnTo>
                    <a:lnTo>
                      <a:pt x="15618" y="9072"/>
                    </a:lnTo>
                    <a:lnTo>
                      <a:pt x="17446" y="7776"/>
                    </a:lnTo>
                    <a:lnTo>
                      <a:pt x="19772" y="4320"/>
                    </a:lnTo>
                    <a:lnTo>
                      <a:pt x="20437" y="4320"/>
                    </a:lnTo>
                    <a:lnTo>
                      <a:pt x="20935" y="3024"/>
                    </a:lnTo>
                    <a:lnTo>
                      <a:pt x="21600" y="3024"/>
                    </a:lnTo>
                    <a:lnTo>
                      <a:pt x="21600" y="1296"/>
                    </a:lnTo>
                    <a:lnTo>
                      <a:pt x="20935" y="0"/>
                    </a:lnTo>
                    <a:lnTo>
                      <a:pt x="20437" y="1296"/>
                    </a:lnTo>
                    <a:lnTo>
                      <a:pt x="19772" y="1296"/>
                    </a:lnTo>
                    <a:lnTo>
                      <a:pt x="19274" y="3024"/>
                    </a:lnTo>
                    <a:lnTo>
                      <a:pt x="17945" y="4320"/>
                    </a:lnTo>
                    <a:lnTo>
                      <a:pt x="15618" y="7776"/>
                    </a:lnTo>
                    <a:lnTo>
                      <a:pt x="13791" y="9072"/>
                    </a:lnTo>
                    <a:lnTo>
                      <a:pt x="11963" y="10800"/>
                    </a:lnTo>
                    <a:lnTo>
                      <a:pt x="10302" y="12096"/>
                    </a:lnTo>
                    <a:lnTo>
                      <a:pt x="8474" y="13824"/>
                    </a:lnTo>
                    <a:lnTo>
                      <a:pt x="7311" y="15552"/>
                    </a:lnTo>
                    <a:lnTo>
                      <a:pt x="4818" y="16848"/>
                    </a:lnTo>
                    <a:lnTo>
                      <a:pt x="2991" y="18576"/>
                    </a:lnTo>
                    <a:lnTo>
                      <a:pt x="0" y="18576"/>
                    </a:lnTo>
                    <a:lnTo>
                      <a:pt x="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71" name="Shape 271"/>
              <p:cNvSpPr/>
              <p:nvPr/>
            </p:nvSpPr>
            <p:spPr>
              <a:xfrm>
                <a:off x="157880" y="381225"/>
                <a:ext cx="28522" cy="591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lnTo>
                      <a:pt x="2314" y="14897"/>
                    </a:lnTo>
                    <a:lnTo>
                      <a:pt x="5400" y="18993"/>
                    </a:lnTo>
                    <a:lnTo>
                      <a:pt x="13886" y="20110"/>
                    </a:lnTo>
                    <a:lnTo>
                      <a:pt x="21600" y="21600"/>
                    </a:lnTo>
                    <a:lnTo>
                      <a:pt x="21600" y="18993"/>
                    </a:lnTo>
                    <a:lnTo>
                      <a:pt x="13886" y="18993"/>
                    </a:lnTo>
                    <a:lnTo>
                      <a:pt x="10800" y="17503"/>
                    </a:lnTo>
                    <a:lnTo>
                      <a:pt x="7714" y="13407"/>
                    </a:lnTo>
                    <a:lnTo>
                      <a:pt x="5400" y="10800"/>
                    </a:lnTo>
                    <a:lnTo>
                      <a:pt x="5400" y="1490"/>
                    </a:lnTo>
                    <a:lnTo>
                      <a:pt x="0" y="0"/>
                    </a:lnTo>
                    <a:lnTo>
                      <a:pt x="0" y="1490"/>
                    </a:lnTo>
                    <a:lnTo>
                      <a:pt x="0"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72" name="Shape 272"/>
              <p:cNvSpPr/>
              <p:nvPr/>
            </p:nvSpPr>
            <p:spPr>
              <a:xfrm>
                <a:off x="157880" y="355742"/>
                <a:ext cx="39726" cy="2956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508" y="2979"/>
                    </a:lnTo>
                    <a:lnTo>
                      <a:pt x="11631" y="5214"/>
                    </a:lnTo>
                    <a:lnTo>
                      <a:pt x="3877" y="11172"/>
                    </a:lnTo>
                    <a:lnTo>
                      <a:pt x="1662" y="13407"/>
                    </a:lnTo>
                    <a:lnTo>
                      <a:pt x="1662" y="18621"/>
                    </a:lnTo>
                    <a:lnTo>
                      <a:pt x="0" y="18621"/>
                    </a:lnTo>
                    <a:lnTo>
                      <a:pt x="3877" y="21600"/>
                    </a:lnTo>
                    <a:lnTo>
                      <a:pt x="3877" y="18621"/>
                    </a:lnTo>
                    <a:lnTo>
                      <a:pt x="5538" y="16386"/>
                    </a:lnTo>
                    <a:lnTo>
                      <a:pt x="9969" y="11172"/>
                    </a:lnTo>
                    <a:lnTo>
                      <a:pt x="11631" y="8193"/>
                    </a:lnTo>
                    <a:lnTo>
                      <a:pt x="15508" y="8193"/>
                    </a:lnTo>
                    <a:lnTo>
                      <a:pt x="21600" y="5214"/>
                    </a:lnTo>
                    <a:lnTo>
                      <a:pt x="21600"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73" name="Shape 273"/>
              <p:cNvSpPr/>
              <p:nvPr/>
            </p:nvSpPr>
            <p:spPr>
              <a:xfrm>
                <a:off x="197605" y="341471"/>
                <a:ext cx="66209" cy="2140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271" y="0"/>
                    </a:lnTo>
                    <a:lnTo>
                      <a:pt x="19274" y="3086"/>
                    </a:lnTo>
                    <a:lnTo>
                      <a:pt x="16948" y="3086"/>
                    </a:lnTo>
                    <a:lnTo>
                      <a:pt x="14289" y="7200"/>
                    </a:lnTo>
                    <a:lnTo>
                      <a:pt x="10966" y="11314"/>
                    </a:lnTo>
                    <a:lnTo>
                      <a:pt x="7311" y="11314"/>
                    </a:lnTo>
                    <a:lnTo>
                      <a:pt x="3655" y="14400"/>
                    </a:lnTo>
                    <a:lnTo>
                      <a:pt x="0" y="14400"/>
                    </a:lnTo>
                    <a:lnTo>
                      <a:pt x="0" y="21600"/>
                    </a:lnTo>
                    <a:lnTo>
                      <a:pt x="3655" y="18514"/>
                    </a:lnTo>
                    <a:lnTo>
                      <a:pt x="7311" y="18514"/>
                    </a:lnTo>
                    <a:lnTo>
                      <a:pt x="10966" y="14400"/>
                    </a:lnTo>
                    <a:lnTo>
                      <a:pt x="14289" y="11314"/>
                    </a:lnTo>
                    <a:lnTo>
                      <a:pt x="17945" y="11314"/>
                    </a:lnTo>
                    <a:lnTo>
                      <a:pt x="19274" y="7200"/>
                    </a:lnTo>
                    <a:lnTo>
                      <a:pt x="21600" y="7200"/>
                    </a:lnTo>
                    <a:lnTo>
                      <a:pt x="21600"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74" name="Shape 274"/>
              <p:cNvSpPr/>
              <p:nvPr/>
            </p:nvSpPr>
            <p:spPr>
              <a:xfrm>
                <a:off x="263813" y="337394"/>
                <a:ext cx="36670" cy="15291"/>
              </a:xfrm>
              <a:custGeom>
                <a:avLst/>
                <a:gdLst/>
                <a:ahLst/>
                <a:cxnLst>
                  <a:cxn ang="0">
                    <a:pos x="wd2" y="hd2"/>
                  </a:cxn>
                  <a:cxn ang="5400000">
                    <a:pos x="wd2" y="hd2"/>
                  </a:cxn>
                  <a:cxn ang="10800000">
                    <a:pos x="wd2" y="hd2"/>
                  </a:cxn>
                  <a:cxn ang="16200000">
                    <a:pos x="wd2" y="hd2"/>
                  </a:cxn>
                </a:cxnLst>
                <a:rect l="0" t="0" r="r" b="b"/>
                <a:pathLst>
                  <a:path w="21600" h="21600" extrusionOk="0">
                    <a:moveTo>
                      <a:pt x="21600" y="15840"/>
                    </a:moveTo>
                    <a:lnTo>
                      <a:pt x="17400" y="10080"/>
                    </a:lnTo>
                    <a:lnTo>
                      <a:pt x="13200" y="5760"/>
                    </a:lnTo>
                    <a:lnTo>
                      <a:pt x="10800" y="5760"/>
                    </a:lnTo>
                    <a:lnTo>
                      <a:pt x="6600" y="0"/>
                    </a:lnTo>
                    <a:lnTo>
                      <a:pt x="4200" y="5760"/>
                    </a:lnTo>
                    <a:lnTo>
                      <a:pt x="0" y="5760"/>
                    </a:lnTo>
                    <a:lnTo>
                      <a:pt x="0" y="15840"/>
                    </a:lnTo>
                    <a:lnTo>
                      <a:pt x="2400" y="10080"/>
                    </a:lnTo>
                    <a:lnTo>
                      <a:pt x="13200" y="10080"/>
                    </a:lnTo>
                    <a:lnTo>
                      <a:pt x="15000" y="15840"/>
                    </a:lnTo>
                    <a:lnTo>
                      <a:pt x="19200" y="21600"/>
                    </a:lnTo>
                    <a:lnTo>
                      <a:pt x="21600" y="1584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75" name="Shape 275"/>
              <p:cNvSpPr/>
              <p:nvPr/>
            </p:nvSpPr>
            <p:spPr>
              <a:xfrm>
                <a:off x="168066" y="362877"/>
                <a:ext cx="121213" cy="36696"/>
              </a:xfrm>
              <a:custGeom>
                <a:avLst/>
                <a:gdLst/>
                <a:ahLst/>
                <a:cxnLst>
                  <a:cxn ang="0">
                    <a:pos x="wd2" y="hd2"/>
                  </a:cxn>
                  <a:cxn ang="5400000">
                    <a:pos x="wd2" y="hd2"/>
                  </a:cxn>
                  <a:cxn ang="10800000">
                    <a:pos x="wd2" y="hd2"/>
                  </a:cxn>
                  <a:cxn ang="16200000">
                    <a:pos x="wd2" y="hd2"/>
                  </a:cxn>
                </a:cxnLst>
                <a:rect l="0" t="0" r="r" b="b"/>
                <a:pathLst>
                  <a:path w="21600" h="21600" extrusionOk="0">
                    <a:moveTo>
                      <a:pt x="21055" y="0"/>
                    </a:moveTo>
                    <a:lnTo>
                      <a:pt x="19603" y="2400"/>
                    </a:lnTo>
                    <a:lnTo>
                      <a:pt x="19059" y="4800"/>
                    </a:lnTo>
                    <a:lnTo>
                      <a:pt x="17788" y="4800"/>
                    </a:lnTo>
                    <a:lnTo>
                      <a:pt x="15792" y="6600"/>
                    </a:lnTo>
                    <a:lnTo>
                      <a:pt x="14521" y="9000"/>
                    </a:lnTo>
                    <a:lnTo>
                      <a:pt x="12524" y="9000"/>
                    </a:lnTo>
                    <a:lnTo>
                      <a:pt x="10528" y="10800"/>
                    </a:lnTo>
                    <a:lnTo>
                      <a:pt x="9257" y="13200"/>
                    </a:lnTo>
                    <a:lnTo>
                      <a:pt x="7261" y="13200"/>
                    </a:lnTo>
                    <a:lnTo>
                      <a:pt x="5264" y="15600"/>
                    </a:lnTo>
                    <a:lnTo>
                      <a:pt x="3993" y="15600"/>
                    </a:lnTo>
                    <a:lnTo>
                      <a:pt x="2723" y="17400"/>
                    </a:lnTo>
                    <a:lnTo>
                      <a:pt x="0" y="17400"/>
                    </a:lnTo>
                    <a:lnTo>
                      <a:pt x="0" y="21600"/>
                    </a:lnTo>
                    <a:lnTo>
                      <a:pt x="726" y="21600"/>
                    </a:lnTo>
                    <a:lnTo>
                      <a:pt x="1452" y="19800"/>
                    </a:lnTo>
                    <a:lnTo>
                      <a:pt x="3993" y="19800"/>
                    </a:lnTo>
                    <a:lnTo>
                      <a:pt x="5990" y="17400"/>
                    </a:lnTo>
                    <a:lnTo>
                      <a:pt x="7261" y="17400"/>
                    </a:lnTo>
                    <a:lnTo>
                      <a:pt x="9257" y="15600"/>
                    </a:lnTo>
                    <a:lnTo>
                      <a:pt x="11254" y="13200"/>
                    </a:lnTo>
                    <a:lnTo>
                      <a:pt x="12524" y="13200"/>
                    </a:lnTo>
                    <a:lnTo>
                      <a:pt x="14521" y="10800"/>
                    </a:lnTo>
                    <a:lnTo>
                      <a:pt x="16336" y="9000"/>
                    </a:lnTo>
                    <a:lnTo>
                      <a:pt x="17788" y="9000"/>
                    </a:lnTo>
                    <a:lnTo>
                      <a:pt x="19059" y="6600"/>
                    </a:lnTo>
                    <a:lnTo>
                      <a:pt x="20329" y="4800"/>
                    </a:lnTo>
                    <a:lnTo>
                      <a:pt x="21600" y="4800"/>
                    </a:lnTo>
                    <a:lnTo>
                      <a:pt x="21055"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76" name="Shape 276"/>
              <p:cNvSpPr/>
              <p:nvPr/>
            </p:nvSpPr>
            <p:spPr>
              <a:xfrm>
                <a:off x="220014" y="378167"/>
                <a:ext cx="91674" cy="3261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920" y="0"/>
                    </a:lnTo>
                    <a:lnTo>
                      <a:pt x="18960" y="2025"/>
                    </a:lnTo>
                    <a:lnTo>
                      <a:pt x="17280" y="2025"/>
                    </a:lnTo>
                    <a:lnTo>
                      <a:pt x="15600" y="4725"/>
                    </a:lnTo>
                    <a:lnTo>
                      <a:pt x="13680" y="4725"/>
                    </a:lnTo>
                    <a:lnTo>
                      <a:pt x="12000" y="7425"/>
                    </a:lnTo>
                    <a:lnTo>
                      <a:pt x="10320" y="9450"/>
                    </a:lnTo>
                    <a:lnTo>
                      <a:pt x="8640" y="12150"/>
                    </a:lnTo>
                    <a:lnTo>
                      <a:pt x="6960" y="12150"/>
                    </a:lnTo>
                    <a:lnTo>
                      <a:pt x="5040" y="14175"/>
                    </a:lnTo>
                    <a:lnTo>
                      <a:pt x="3360" y="14175"/>
                    </a:lnTo>
                    <a:lnTo>
                      <a:pt x="2640" y="16875"/>
                    </a:lnTo>
                    <a:lnTo>
                      <a:pt x="0" y="16875"/>
                    </a:lnTo>
                    <a:lnTo>
                      <a:pt x="720" y="21600"/>
                    </a:lnTo>
                    <a:lnTo>
                      <a:pt x="1680" y="21600"/>
                    </a:lnTo>
                    <a:lnTo>
                      <a:pt x="2640" y="19575"/>
                    </a:lnTo>
                    <a:lnTo>
                      <a:pt x="3360" y="19575"/>
                    </a:lnTo>
                    <a:lnTo>
                      <a:pt x="5040" y="16875"/>
                    </a:lnTo>
                    <a:lnTo>
                      <a:pt x="6960" y="16875"/>
                    </a:lnTo>
                    <a:lnTo>
                      <a:pt x="8640" y="14175"/>
                    </a:lnTo>
                    <a:lnTo>
                      <a:pt x="10320" y="12150"/>
                    </a:lnTo>
                    <a:lnTo>
                      <a:pt x="12960" y="12150"/>
                    </a:lnTo>
                    <a:lnTo>
                      <a:pt x="14640" y="9450"/>
                    </a:lnTo>
                    <a:lnTo>
                      <a:pt x="16320" y="7425"/>
                    </a:lnTo>
                    <a:lnTo>
                      <a:pt x="18000" y="7425"/>
                    </a:lnTo>
                    <a:lnTo>
                      <a:pt x="18960" y="4725"/>
                    </a:lnTo>
                    <a:lnTo>
                      <a:pt x="20640" y="4725"/>
                    </a:lnTo>
                    <a:lnTo>
                      <a:pt x="21600" y="2025"/>
                    </a:lnTo>
                    <a:lnTo>
                      <a:pt x="21600"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77" name="Shape 277"/>
              <p:cNvSpPr/>
              <p:nvPr/>
            </p:nvSpPr>
            <p:spPr>
              <a:xfrm>
                <a:off x="-1" y="4077"/>
                <a:ext cx="506239" cy="340453"/>
              </a:xfrm>
              <a:custGeom>
                <a:avLst/>
                <a:gdLst/>
                <a:ahLst/>
                <a:cxnLst>
                  <a:cxn ang="0">
                    <a:pos x="wd2" y="hd2"/>
                  </a:cxn>
                  <a:cxn ang="5400000">
                    <a:pos x="wd2" y="hd2"/>
                  </a:cxn>
                  <a:cxn ang="10800000">
                    <a:pos x="wd2" y="hd2"/>
                  </a:cxn>
                  <a:cxn ang="16200000">
                    <a:pos x="wd2" y="hd2"/>
                  </a:cxn>
                </a:cxnLst>
                <a:rect l="0" t="0" r="r" b="b"/>
                <a:pathLst>
                  <a:path w="21600" h="21600" extrusionOk="0">
                    <a:moveTo>
                      <a:pt x="5302" y="12999"/>
                    </a:moveTo>
                    <a:lnTo>
                      <a:pt x="5172" y="12805"/>
                    </a:lnTo>
                    <a:lnTo>
                      <a:pt x="4824" y="12546"/>
                    </a:lnTo>
                    <a:lnTo>
                      <a:pt x="4694" y="12546"/>
                    </a:lnTo>
                    <a:lnTo>
                      <a:pt x="4520" y="12287"/>
                    </a:lnTo>
                    <a:lnTo>
                      <a:pt x="4216" y="12287"/>
                    </a:lnTo>
                    <a:lnTo>
                      <a:pt x="4042" y="12093"/>
                    </a:lnTo>
                    <a:lnTo>
                      <a:pt x="2651" y="12093"/>
                    </a:lnTo>
                    <a:lnTo>
                      <a:pt x="2477" y="12287"/>
                    </a:lnTo>
                    <a:lnTo>
                      <a:pt x="2347" y="12287"/>
                    </a:lnTo>
                    <a:lnTo>
                      <a:pt x="2043" y="12546"/>
                    </a:lnTo>
                    <a:lnTo>
                      <a:pt x="1869" y="12546"/>
                    </a:lnTo>
                    <a:lnTo>
                      <a:pt x="1260" y="13257"/>
                    </a:lnTo>
                    <a:lnTo>
                      <a:pt x="782" y="13710"/>
                    </a:lnTo>
                    <a:lnTo>
                      <a:pt x="478" y="14616"/>
                    </a:lnTo>
                    <a:lnTo>
                      <a:pt x="130" y="15327"/>
                    </a:lnTo>
                    <a:lnTo>
                      <a:pt x="0" y="16297"/>
                    </a:lnTo>
                    <a:lnTo>
                      <a:pt x="0" y="17202"/>
                    </a:lnTo>
                    <a:lnTo>
                      <a:pt x="130" y="18108"/>
                    </a:lnTo>
                    <a:lnTo>
                      <a:pt x="304" y="19078"/>
                    </a:lnTo>
                    <a:lnTo>
                      <a:pt x="478" y="19531"/>
                    </a:lnTo>
                    <a:lnTo>
                      <a:pt x="608" y="19983"/>
                    </a:lnTo>
                    <a:lnTo>
                      <a:pt x="913" y="20242"/>
                    </a:lnTo>
                    <a:lnTo>
                      <a:pt x="1087" y="20695"/>
                    </a:lnTo>
                    <a:lnTo>
                      <a:pt x="1391" y="20953"/>
                    </a:lnTo>
                    <a:lnTo>
                      <a:pt x="1695" y="21147"/>
                    </a:lnTo>
                    <a:lnTo>
                      <a:pt x="1869" y="21406"/>
                    </a:lnTo>
                    <a:lnTo>
                      <a:pt x="2173" y="21406"/>
                    </a:lnTo>
                    <a:lnTo>
                      <a:pt x="2477" y="21600"/>
                    </a:lnTo>
                    <a:lnTo>
                      <a:pt x="4216" y="21600"/>
                    </a:lnTo>
                    <a:lnTo>
                      <a:pt x="4390" y="21406"/>
                    </a:lnTo>
                    <a:lnTo>
                      <a:pt x="4694" y="21147"/>
                    </a:lnTo>
                    <a:lnTo>
                      <a:pt x="5172" y="20953"/>
                    </a:lnTo>
                    <a:lnTo>
                      <a:pt x="5476" y="20436"/>
                    </a:lnTo>
                    <a:lnTo>
                      <a:pt x="6085" y="19531"/>
                    </a:lnTo>
                    <a:lnTo>
                      <a:pt x="6258" y="18819"/>
                    </a:lnTo>
                    <a:lnTo>
                      <a:pt x="6389" y="18366"/>
                    </a:lnTo>
                    <a:lnTo>
                      <a:pt x="6563" y="17655"/>
                    </a:lnTo>
                    <a:lnTo>
                      <a:pt x="6563" y="17202"/>
                    </a:lnTo>
                    <a:lnTo>
                      <a:pt x="14386" y="11123"/>
                    </a:lnTo>
                    <a:lnTo>
                      <a:pt x="14994" y="11641"/>
                    </a:lnTo>
                    <a:lnTo>
                      <a:pt x="15168" y="11835"/>
                    </a:lnTo>
                    <a:lnTo>
                      <a:pt x="15472" y="12093"/>
                    </a:lnTo>
                    <a:lnTo>
                      <a:pt x="15776" y="12287"/>
                    </a:lnTo>
                    <a:lnTo>
                      <a:pt x="16124" y="12546"/>
                    </a:lnTo>
                    <a:lnTo>
                      <a:pt x="16732" y="12546"/>
                    </a:lnTo>
                    <a:lnTo>
                      <a:pt x="17037" y="12805"/>
                    </a:lnTo>
                    <a:lnTo>
                      <a:pt x="17689" y="12805"/>
                    </a:lnTo>
                    <a:lnTo>
                      <a:pt x="17993" y="12546"/>
                    </a:lnTo>
                    <a:lnTo>
                      <a:pt x="18297" y="12546"/>
                    </a:lnTo>
                    <a:lnTo>
                      <a:pt x="18601" y="12287"/>
                    </a:lnTo>
                    <a:lnTo>
                      <a:pt x="18905" y="12287"/>
                    </a:lnTo>
                    <a:lnTo>
                      <a:pt x="19253" y="12093"/>
                    </a:lnTo>
                    <a:lnTo>
                      <a:pt x="19688" y="11641"/>
                    </a:lnTo>
                    <a:lnTo>
                      <a:pt x="20166" y="11123"/>
                    </a:lnTo>
                    <a:lnTo>
                      <a:pt x="20470" y="10671"/>
                    </a:lnTo>
                    <a:lnTo>
                      <a:pt x="20818" y="9959"/>
                    </a:lnTo>
                    <a:lnTo>
                      <a:pt x="21122" y="9507"/>
                    </a:lnTo>
                    <a:lnTo>
                      <a:pt x="21252" y="8795"/>
                    </a:lnTo>
                    <a:lnTo>
                      <a:pt x="21426" y="8149"/>
                    </a:lnTo>
                    <a:lnTo>
                      <a:pt x="21600" y="7437"/>
                    </a:lnTo>
                    <a:lnTo>
                      <a:pt x="21122" y="6726"/>
                    </a:lnTo>
                    <a:lnTo>
                      <a:pt x="17819" y="9054"/>
                    </a:lnTo>
                    <a:lnTo>
                      <a:pt x="17689" y="9313"/>
                    </a:lnTo>
                    <a:lnTo>
                      <a:pt x="17210" y="9313"/>
                    </a:lnTo>
                    <a:lnTo>
                      <a:pt x="17037" y="9054"/>
                    </a:lnTo>
                    <a:lnTo>
                      <a:pt x="16906" y="8795"/>
                    </a:lnTo>
                    <a:lnTo>
                      <a:pt x="16732" y="8601"/>
                    </a:lnTo>
                    <a:lnTo>
                      <a:pt x="15646" y="5562"/>
                    </a:lnTo>
                    <a:lnTo>
                      <a:pt x="15646" y="4656"/>
                    </a:lnTo>
                    <a:lnTo>
                      <a:pt x="15776" y="4398"/>
                    </a:lnTo>
                    <a:lnTo>
                      <a:pt x="15776" y="4139"/>
                    </a:lnTo>
                    <a:lnTo>
                      <a:pt x="15950" y="4139"/>
                    </a:lnTo>
                    <a:lnTo>
                      <a:pt x="16124" y="3945"/>
                    </a:lnTo>
                    <a:lnTo>
                      <a:pt x="19253" y="1617"/>
                    </a:lnTo>
                    <a:lnTo>
                      <a:pt x="19079" y="453"/>
                    </a:lnTo>
                    <a:lnTo>
                      <a:pt x="18775" y="453"/>
                    </a:lnTo>
                    <a:lnTo>
                      <a:pt x="18601" y="194"/>
                    </a:lnTo>
                    <a:lnTo>
                      <a:pt x="18471" y="194"/>
                    </a:lnTo>
                    <a:lnTo>
                      <a:pt x="18123" y="0"/>
                    </a:lnTo>
                    <a:lnTo>
                      <a:pt x="16559" y="0"/>
                    </a:lnTo>
                    <a:lnTo>
                      <a:pt x="16254" y="194"/>
                    </a:lnTo>
                    <a:lnTo>
                      <a:pt x="16124" y="194"/>
                    </a:lnTo>
                    <a:lnTo>
                      <a:pt x="15776" y="453"/>
                    </a:lnTo>
                    <a:lnTo>
                      <a:pt x="15646" y="453"/>
                    </a:lnTo>
                    <a:lnTo>
                      <a:pt x="15342" y="647"/>
                    </a:lnTo>
                    <a:lnTo>
                      <a:pt x="14690" y="1164"/>
                    </a:lnTo>
                    <a:lnTo>
                      <a:pt x="14212" y="1811"/>
                    </a:lnTo>
                    <a:lnTo>
                      <a:pt x="13777" y="2522"/>
                    </a:lnTo>
                    <a:lnTo>
                      <a:pt x="13429" y="3492"/>
                    </a:lnTo>
                    <a:lnTo>
                      <a:pt x="13299" y="4139"/>
                    </a:lnTo>
                    <a:lnTo>
                      <a:pt x="13125" y="5109"/>
                    </a:lnTo>
                    <a:lnTo>
                      <a:pt x="12995" y="6014"/>
                    </a:lnTo>
                    <a:lnTo>
                      <a:pt x="12995" y="6984"/>
                    </a:lnTo>
                    <a:lnTo>
                      <a:pt x="5302" y="12999"/>
                    </a:lnTo>
                    <a:close/>
                  </a:path>
                </a:pathLst>
              </a:custGeom>
              <a:solidFill>
                <a:srgbClr val="99FFFF"/>
              </a:solidFill>
              <a:ln w="12700" cap="flat">
                <a:noFill/>
                <a:miter lim="400000"/>
              </a:ln>
              <a:effectLst/>
            </p:spPr>
            <p:txBody>
              <a:bodyPr wrap="square" lIns="0" tIns="0" rIns="0" bIns="0" numCol="1" anchor="t">
                <a:noAutofit/>
              </a:bodyPr>
              <a:lstStyle/>
              <a:p>
                <a:pPr lvl="0"/>
                <a:endParaRPr/>
              </a:p>
            </p:txBody>
          </p:sp>
          <p:sp>
            <p:nvSpPr>
              <p:cNvPr id="278" name="Shape 278"/>
              <p:cNvSpPr/>
              <p:nvPr/>
            </p:nvSpPr>
            <p:spPr>
              <a:xfrm>
                <a:off x="39724" y="190612"/>
                <a:ext cx="84544" cy="18349"/>
              </a:xfrm>
              <a:custGeom>
                <a:avLst/>
                <a:gdLst/>
                <a:ahLst/>
                <a:cxnLst>
                  <a:cxn ang="0">
                    <a:pos x="wd2" y="hd2"/>
                  </a:cxn>
                  <a:cxn ang="5400000">
                    <a:pos x="wd2" y="hd2"/>
                  </a:cxn>
                  <a:cxn ang="10800000">
                    <a:pos x="wd2" y="hd2"/>
                  </a:cxn>
                  <a:cxn ang="16200000">
                    <a:pos x="wd2" y="hd2"/>
                  </a:cxn>
                </a:cxnLst>
                <a:rect l="0" t="0" r="r" b="b"/>
                <a:pathLst>
                  <a:path w="21600" h="21600" extrusionOk="0">
                    <a:moveTo>
                      <a:pt x="1041" y="18000"/>
                    </a:moveTo>
                    <a:lnTo>
                      <a:pt x="2082" y="13200"/>
                    </a:lnTo>
                    <a:lnTo>
                      <a:pt x="3904" y="13200"/>
                    </a:lnTo>
                    <a:lnTo>
                      <a:pt x="4684" y="8400"/>
                    </a:lnTo>
                    <a:lnTo>
                      <a:pt x="15094" y="8400"/>
                    </a:lnTo>
                    <a:lnTo>
                      <a:pt x="16916" y="13200"/>
                    </a:lnTo>
                    <a:lnTo>
                      <a:pt x="17957" y="13200"/>
                    </a:lnTo>
                    <a:lnTo>
                      <a:pt x="18737" y="18000"/>
                    </a:lnTo>
                    <a:lnTo>
                      <a:pt x="19778" y="21600"/>
                    </a:lnTo>
                    <a:lnTo>
                      <a:pt x="21600" y="21600"/>
                    </a:lnTo>
                    <a:lnTo>
                      <a:pt x="21600" y="18000"/>
                    </a:lnTo>
                    <a:lnTo>
                      <a:pt x="20819" y="18000"/>
                    </a:lnTo>
                    <a:lnTo>
                      <a:pt x="19778" y="13200"/>
                    </a:lnTo>
                    <a:lnTo>
                      <a:pt x="17957" y="8400"/>
                    </a:lnTo>
                    <a:lnTo>
                      <a:pt x="16916" y="8400"/>
                    </a:lnTo>
                    <a:lnTo>
                      <a:pt x="16135" y="4800"/>
                    </a:lnTo>
                    <a:lnTo>
                      <a:pt x="11451" y="4800"/>
                    </a:lnTo>
                    <a:lnTo>
                      <a:pt x="10410" y="0"/>
                    </a:lnTo>
                    <a:lnTo>
                      <a:pt x="8588" y="0"/>
                    </a:lnTo>
                    <a:lnTo>
                      <a:pt x="7547" y="4800"/>
                    </a:lnTo>
                    <a:lnTo>
                      <a:pt x="4684" y="4800"/>
                    </a:lnTo>
                    <a:lnTo>
                      <a:pt x="2863" y="8400"/>
                    </a:lnTo>
                    <a:lnTo>
                      <a:pt x="2082" y="8400"/>
                    </a:lnTo>
                    <a:lnTo>
                      <a:pt x="0" y="13200"/>
                    </a:lnTo>
                    <a:lnTo>
                      <a:pt x="1041" y="180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79" name="Shape 279"/>
              <p:cNvSpPr/>
              <p:nvPr/>
            </p:nvSpPr>
            <p:spPr>
              <a:xfrm>
                <a:off x="-1" y="201824"/>
                <a:ext cx="43801" cy="106011"/>
              </a:xfrm>
              <a:custGeom>
                <a:avLst/>
                <a:gdLst/>
                <a:ahLst/>
                <a:cxnLst>
                  <a:cxn ang="0">
                    <a:pos x="wd2" y="hd2"/>
                  </a:cxn>
                  <a:cxn ang="5400000">
                    <a:pos x="wd2" y="hd2"/>
                  </a:cxn>
                  <a:cxn ang="10800000">
                    <a:pos x="wd2" y="hd2"/>
                  </a:cxn>
                  <a:cxn ang="16200000">
                    <a:pos x="wd2" y="hd2"/>
                  </a:cxn>
                </a:cxnLst>
                <a:rect l="0" t="0" r="r" b="b"/>
                <a:pathLst>
                  <a:path w="21600" h="21600" extrusionOk="0">
                    <a:moveTo>
                      <a:pt x="5526" y="20977"/>
                    </a:moveTo>
                    <a:lnTo>
                      <a:pt x="1507" y="17862"/>
                    </a:lnTo>
                    <a:lnTo>
                      <a:pt x="0" y="14954"/>
                    </a:lnTo>
                    <a:lnTo>
                      <a:pt x="1507" y="12046"/>
                    </a:lnTo>
                    <a:lnTo>
                      <a:pt x="3516" y="9762"/>
                    </a:lnTo>
                    <a:lnTo>
                      <a:pt x="5526" y="6646"/>
                    </a:lnTo>
                    <a:lnTo>
                      <a:pt x="9042" y="4569"/>
                    </a:lnTo>
                    <a:lnTo>
                      <a:pt x="14567" y="2285"/>
                    </a:lnTo>
                    <a:lnTo>
                      <a:pt x="21600" y="831"/>
                    </a:lnTo>
                    <a:lnTo>
                      <a:pt x="19591" y="0"/>
                    </a:lnTo>
                    <a:lnTo>
                      <a:pt x="14567" y="1454"/>
                    </a:lnTo>
                    <a:lnTo>
                      <a:pt x="9042" y="3738"/>
                    </a:lnTo>
                    <a:lnTo>
                      <a:pt x="3516" y="6646"/>
                    </a:lnTo>
                    <a:lnTo>
                      <a:pt x="1507" y="8931"/>
                    </a:lnTo>
                    <a:lnTo>
                      <a:pt x="0" y="12046"/>
                    </a:lnTo>
                    <a:lnTo>
                      <a:pt x="0" y="17862"/>
                    </a:lnTo>
                    <a:lnTo>
                      <a:pt x="3516" y="21600"/>
                    </a:lnTo>
                    <a:lnTo>
                      <a:pt x="5526" y="20977"/>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80" name="Shape 280"/>
              <p:cNvSpPr/>
              <p:nvPr/>
            </p:nvSpPr>
            <p:spPr>
              <a:xfrm>
                <a:off x="7130" y="304776"/>
                <a:ext cx="105934" cy="43831"/>
              </a:xfrm>
              <a:custGeom>
                <a:avLst/>
                <a:gdLst/>
                <a:ahLst/>
                <a:cxnLst>
                  <a:cxn ang="0">
                    <a:pos x="wd2" y="hd2"/>
                  </a:cxn>
                  <a:cxn ang="5400000">
                    <a:pos x="wd2" y="hd2"/>
                  </a:cxn>
                  <a:cxn ang="10800000">
                    <a:pos x="wd2" y="hd2"/>
                  </a:cxn>
                  <a:cxn ang="16200000">
                    <a:pos x="wd2" y="hd2"/>
                  </a:cxn>
                </a:cxnLst>
                <a:rect l="0" t="0" r="r" b="b"/>
                <a:pathLst>
                  <a:path w="21600" h="21600" extrusionOk="0">
                    <a:moveTo>
                      <a:pt x="20977" y="16074"/>
                    </a:moveTo>
                    <a:lnTo>
                      <a:pt x="19523" y="16074"/>
                    </a:lnTo>
                    <a:lnTo>
                      <a:pt x="17862" y="18084"/>
                    </a:lnTo>
                    <a:lnTo>
                      <a:pt x="16408" y="19591"/>
                    </a:lnTo>
                    <a:lnTo>
                      <a:pt x="12046" y="19591"/>
                    </a:lnTo>
                    <a:lnTo>
                      <a:pt x="10385" y="18084"/>
                    </a:lnTo>
                    <a:lnTo>
                      <a:pt x="9762" y="18084"/>
                    </a:lnTo>
                    <a:lnTo>
                      <a:pt x="8308" y="16074"/>
                    </a:lnTo>
                    <a:lnTo>
                      <a:pt x="6646" y="14567"/>
                    </a:lnTo>
                    <a:lnTo>
                      <a:pt x="5192" y="12558"/>
                    </a:lnTo>
                    <a:lnTo>
                      <a:pt x="4569" y="10549"/>
                    </a:lnTo>
                    <a:lnTo>
                      <a:pt x="2908" y="9042"/>
                    </a:lnTo>
                    <a:lnTo>
                      <a:pt x="2285" y="5526"/>
                    </a:lnTo>
                    <a:lnTo>
                      <a:pt x="1454" y="3516"/>
                    </a:lnTo>
                    <a:lnTo>
                      <a:pt x="831" y="0"/>
                    </a:lnTo>
                    <a:lnTo>
                      <a:pt x="0" y="1507"/>
                    </a:lnTo>
                    <a:lnTo>
                      <a:pt x="831" y="3516"/>
                    </a:lnTo>
                    <a:lnTo>
                      <a:pt x="1454" y="7033"/>
                    </a:lnTo>
                    <a:lnTo>
                      <a:pt x="3738" y="12558"/>
                    </a:lnTo>
                    <a:lnTo>
                      <a:pt x="5192" y="14567"/>
                    </a:lnTo>
                    <a:lnTo>
                      <a:pt x="6023" y="16074"/>
                    </a:lnTo>
                    <a:lnTo>
                      <a:pt x="7477" y="18084"/>
                    </a:lnTo>
                    <a:lnTo>
                      <a:pt x="8931" y="19591"/>
                    </a:lnTo>
                    <a:lnTo>
                      <a:pt x="10385" y="19591"/>
                    </a:lnTo>
                    <a:lnTo>
                      <a:pt x="12046" y="21600"/>
                    </a:lnTo>
                    <a:lnTo>
                      <a:pt x="16408" y="21600"/>
                    </a:lnTo>
                    <a:lnTo>
                      <a:pt x="18692" y="19591"/>
                    </a:lnTo>
                    <a:lnTo>
                      <a:pt x="20146" y="18084"/>
                    </a:lnTo>
                    <a:lnTo>
                      <a:pt x="21600" y="18084"/>
                    </a:lnTo>
                    <a:lnTo>
                      <a:pt x="20977" y="16074"/>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81" name="Shape 281"/>
              <p:cNvSpPr/>
              <p:nvPr/>
            </p:nvSpPr>
            <p:spPr>
              <a:xfrm>
                <a:off x="110007" y="271138"/>
                <a:ext cx="47874" cy="70334"/>
              </a:xfrm>
              <a:custGeom>
                <a:avLst/>
                <a:gdLst/>
                <a:ahLst/>
                <a:cxnLst>
                  <a:cxn ang="0">
                    <a:pos x="wd2" y="hd2"/>
                  </a:cxn>
                  <a:cxn ang="5400000">
                    <a:pos x="wd2" y="hd2"/>
                  </a:cxn>
                  <a:cxn ang="10800000">
                    <a:pos x="wd2" y="hd2"/>
                  </a:cxn>
                  <a:cxn ang="16200000">
                    <a:pos x="wd2" y="hd2"/>
                  </a:cxn>
                </a:cxnLst>
                <a:rect l="0" t="0" r="r" b="b"/>
                <a:pathLst>
                  <a:path w="21600" h="21600" extrusionOk="0">
                    <a:moveTo>
                      <a:pt x="19762" y="0"/>
                    </a:moveTo>
                    <a:lnTo>
                      <a:pt x="19762" y="1252"/>
                    </a:lnTo>
                    <a:lnTo>
                      <a:pt x="17923" y="3443"/>
                    </a:lnTo>
                    <a:lnTo>
                      <a:pt x="17923" y="6887"/>
                    </a:lnTo>
                    <a:lnTo>
                      <a:pt x="16545" y="9078"/>
                    </a:lnTo>
                    <a:lnTo>
                      <a:pt x="13328" y="11270"/>
                    </a:lnTo>
                    <a:lnTo>
                      <a:pt x="11489" y="13774"/>
                    </a:lnTo>
                    <a:lnTo>
                      <a:pt x="5055" y="18157"/>
                    </a:lnTo>
                    <a:lnTo>
                      <a:pt x="0" y="20348"/>
                    </a:lnTo>
                    <a:lnTo>
                      <a:pt x="1379" y="21600"/>
                    </a:lnTo>
                    <a:lnTo>
                      <a:pt x="5055" y="19409"/>
                    </a:lnTo>
                    <a:lnTo>
                      <a:pt x="9651" y="16904"/>
                    </a:lnTo>
                    <a:lnTo>
                      <a:pt x="11489" y="14713"/>
                    </a:lnTo>
                    <a:lnTo>
                      <a:pt x="17923" y="10330"/>
                    </a:lnTo>
                    <a:lnTo>
                      <a:pt x="19762" y="6887"/>
                    </a:lnTo>
                    <a:lnTo>
                      <a:pt x="19762" y="3443"/>
                    </a:lnTo>
                    <a:lnTo>
                      <a:pt x="21600" y="1252"/>
                    </a:lnTo>
                    <a:lnTo>
                      <a:pt x="19762" y="1252"/>
                    </a:lnTo>
                    <a:lnTo>
                      <a:pt x="19762" y="0"/>
                    </a:lnTo>
                    <a:lnTo>
                      <a:pt x="19762" y="1252"/>
                    </a:lnTo>
                    <a:lnTo>
                      <a:pt x="19762"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82" name="Shape 282"/>
              <p:cNvSpPr/>
              <p:nvPr/>
            </p:nvSpPr>
            <p:spPr>
              <a:xfrm>
                <a:off x="153806" y="176342"/>
                <a:ext cx="187421" cy="988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130" y="0"/>
                    </a:lnTo>
                    <a:lnTo>
                      <a:pt x="0" y="20709"/>
                    </a:lnTo>
                    <a:lnTo>
                      <a:pt x="0" y="21600"/>
                    </a:lnTo>
                    <a:lnTo>
                      <a:pt x="21600" y="668"/>
                    </a:lnTo>
                    <a:lnTo>
                      <a:pt x="21130" y="668"/>
                    </a:lnTo>
                    <a:lnTo>
                      <a:pt x="21600" y="0"/>
                    </a:lnTo>
                    <a:lnTo>
                      <a:pt x="21130" y="0"/>
                    </a:lnTo>
                    <a:lnTo>
                      <a:pt x="21600"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83" name="Shape 283"/>
              <p:cNvSpPr/>
              <p:nvPr/>
            </p:nvSpPr>
            <p:spPr>
              <a:xfrm>
                <a:off x="337151" y="176342"/>
                <a:ext cx="114083" cy="29561"/>
              </a:xfrm>
              <a:custGeom>
                <a:avLst/>
                <a:gdLst/>
                <a:ahLst/>
                <a:cxnLst>
                  <a:cxn ang="0">
                    <a:pos x="wd2" y="hd2"/>
                  </a:cxn>
                  <a:cxn ang="5400000">
                    <a:pos x="wd2" y="hd2"/>
                  </a:cxn>
                  <a:cxn ang="10800000">
                    <a:pos x="wd2" y="hd2"/>
                  </a:cxn>
                  <a:cxn ang="16200000">
                    <a:pos x="wd2" y="hd2"/>
                  </a:cxn>
                </a:cxnLst>
                <a:rect l="0" t="0" r="r" b="b"/>
                <a:pathLst>
                  <a:path w="21600" h="21600" extrusionOk="0">
                    <a:moveTo>
                      <a:pt x="21600" y="10428"/>
                    </a:moveTo>
                    <a:lnTo>
                      <a:pt x="20057" y="13407"/>
                    </a:lnTo>
                    <a:lnTo>
                      <a:pt x="18707" y="15641"/>
                    </a:lnTo>
                    <a:lnTo>
                      <a:pt x="17357" y="15641"/>
                    </a:lnTo>
                    <a:lnTo>
                      <a:pt x="16007" y="18621"/>
                    </a:lnTo>
                    <a:lnTo>
                      <a:pt x="9064" y="18621"/>
                    </a:lnTo>
                    <a:lnTo>
                      <a:pt x="7714" y="15641"/>
                    </a:lnTo>
                    <a:lnTo>
                      <a:pt x="6171" y="15641"/>
                    </a:lnTo>
                    <a:lnTo>
                      <a:pt x="4821" y="13407"/>
                    </a:lnTo>
                    <a:lnTo>
                      <a:pt x="4243" y="10428"/>
                    </a:lnTo>
                    <a:lnTo>
                      <a:pt x="2700" y="8193"/>
                    </a:lnTo>
                    <a:lnTo>
                      <a:pt x="1350" y="5214"/>
                    </a:lnTo>
                    <a:lnTo>
                      <a:pt x="771" y="0"/>
                    </a:lnTo>
                    <a:lnTo>
                      <a:pt x="0" y="2234"/>
                    </a:lnTo>
                    <a:lnTo>
                      <a:pt x="1350" y="8193"/>
                    </a:lnTo>
                    <a:lnTo>
                      <a:pt x="2121" y="10428"/>
                    </a:lnTo>
                    <a:lnTo>
                      <a:pt x="3471" y="13407"/>
                    </a:lnTo>
                    <a:lnTo>
                      <a:pt x="4821" y="15641"/>
                    </a:lnTo>
                    <a:lnTo>
                      <a:pt x="6171" y="15641"/>
                    </a:lnTo>
                    <a:lnTo>
                      <a:pt x="7714" y="18621"/>
                    </a:lnTo>
                    <a:lnTo>
                      <a:pt x="9064" y="21600"/>
                    </a:lnTo>
                    <a:lnTo>
                      <a:pt x="16007" y="21600"/>
                    </a:lnTo>
                    <a:lnTo>
                      <a:pt x="17357" y="18621"/>
                    </a:lnTo>
                    <a:lnTo>
                      <a:pt x="18707" y="18621"/>
                    </a:lnTo>
                    <a:lnTo>
                      <a:pt x="20057" y="15641"/>
                    </a:lnTo>
                    <a:lnTo>
                      <a:pt x="21600" y="13407"/>
                    </a:lnTo>
                    <a:lnTo>
                      <a:pt x="21600" y="10428"/>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84" name="Shape 284"/>
              <p:cNvSpPr/>
              <p:nvPr/>
            </p:nvSpPr>
            <p:spPr>
              <a:xfrm>
                <a:off x="451233" y="117221"/>
                <a:ext cx="55005" cy="77469"/>
              </a:xfrm>
              <a:custGeom>
                <a:avLst/>
                <a:gdLst/>
                <a:ahLst/>
                <a:cxnLst>
                  <a:cxn ang="0">
                    <a:pos x="wd2" y="hd2"/>
                  </a:cxn>
                  <a:cxn ang="5400000">
                    <a:pos x="wd2" y="hd2"/>
                  </a:cxn>
                  <a:cxn ang="10800000">
                    <a:pos x="wd2" y="hd2"/>
                  </a:cxn>
                  <a:cxn ang="16200000">
                    <a:pos x="wd2" y="hd2"/>
                  </a:cxn>
                </a:cxnLst>
                <a:rect l="0" t="0" r="r" b="b"/>
                <a:pathLst>
                  <a:path w="21600" h="21600" extrusionOk="0">
                    <a:moveTo>
                      <a:pt x="20000" y="1137"/>
                    </a:moveTo>
                    <a:lnTo>
                      <a:pt x="20000" y="4263"/>
                    </a:lnTo>
                    <a:lnTo>
                      <a:pt x="18400" y="7105"/>
                    </a:lnTo>
                    <a:lnTo>
                      <a:pt x="15600" y="9379"/>
                    </a:lnTo>
                    <a:lnTo>
                      <a:pt x="14400" y="12221"/>
                    </a:lnTo>
                    <a:lnTo>
                      <a:pt x="4000" y="19611"/>
                    </a:lnTo>
                    <a:lnTo>
                      <a:pt x="0" y="20463"/>
                    </a:lnTo>
                    <a:lnTo>
                      <a:pt x="0" y="21600"/>
                    </a:lnTo>
                    <a:lnTo>
                      <a:pt x="4000" y="19611"/>
                    </a:lnTo>
                    <a:lnTo>
                      <a:pt x="8400" y="17337"/>
                    </a:lnTo>
                    <a:lnTo>
                      <a:pt x="15600" y="12221"/>
                    </a:lnTo>
                    <a:lnTo>
                      <a:pt x="17200" y="10232"/>
                    </a:lnTo>
                    <a:lnTo>
                      <a:pt x="20000" y="7105"/>
                    </a:lnTo>
                    <a:lnTo>
                      <a:pt x="21600" y="4263"/>
                    </a:lnTo>
                    <a:lnTo>
                      <a:pt x="21600" y="0"/>
                    </a:lnTo>
                    <a:lnTo>
                      <a:pt x="20000" y="1137"/>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85" name="Shape 285"/>
              <p:cNvSpPr/>
              <p:nvPr/>
            </p:nvSpPr>
            <p:spPr>
              <a:xfrm>
                <a:off x="495032" y="106009"/>
                <a:ext cx="11206" cy="15290"/>
              </a:xfrm>
              <a:custGeom>
                <a:avLst/>
                <a:gdLst/>
                <a:ahLst/>
                <a:cxnLst>
                  <a:cxn ang="0">
                    <a:pos x="wd2" y="hd2"/>
                  </a:cxn>
                  <a:cxn ang="5400000">
                    <a:pos x="wd2" y="hd2"/>
                  </a:cxn>
                  <a:cxn ang="10800000">
                    <a:pos x="wd2" y="hd2"/>
                  </a:cxn>
                  <a:cxn ang="16200000">
                    <a:pos x="wd2" y="hd2"/>
                  </a:cxn>
                </a:cxnLst>
                <a:rect l="0" t="0" r="r" b="b"/>
                <a:pathLst>
                  <a:path w="21600" h="21600" extrusionOk="0">
                    <a:moveTo>
                      <a:pt x="0" y="5760"/>
                    </a:moveTo>
                    <a:lnTo>
                      <a:pt x="13745" y="21600"/>
                    </a:lnTo>
                    <a:lnTo>
                      <a:pt x="21600" y="15840"/>
                    </a:lnTo>
                    <a:lnTo>
                      <a:pt x="5891" y="0"/>
                    </a:lnTo>
                    <a:lnTo>
                      <a:pt x="0" y="0"/>
                    </a:lnTo>
                    <a:lnTo>
                      <a:pt x="5891" y="0"/>
                    </a:lnTo>
                    <a:lnTo>
                      <a:pt x="0" y="0"/>
                    </a:lnTo>
                    <a:lnTo>
                      <a:pt x="0" y="576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86" name="Shape 286"/>
              <p:cNvSpPr/>
              <p:nvPr/>
            </p:nvSpPr>
            <p:spPr>
              <a:xfrm>
                <a:off x="417620" y="106009"/>
                <a:ext cx="77413" cy="448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964"/>
                    </a:lnTo>
                    <a:lnTo>
                      <a:pt x="21600" y="0"/>
                    </a:lnTo>
                    <a:lnTo>
                      <a:pt x="0" y="19636"/>
                    </a:lnTo>
                    <a:lnTo>
                      <a:pt x="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87" name="Shape 287"/>
              <p:cNvSpPr/>
              <p:nvPr/>
            </p:nvSpPr>
            <p:spPr>
              <a:xfrm>
                <a:off x="392155" y="139646"/>
                <a:ext cx="25466" cy="11214"/>
              </a:xfrm>
              <a:custGeom>
                <a:avLst/>
                <a:gdLst/>
                <a:ahLst/>
                <a:cxnLst>
                  <a:cxn ang="0">
                    <a:pos x="wd2" y="hd2"/>
                  </a:cxn>
                  <a:cxn ang="5400000">
                    <a:pos x="wd2" y="hd2"/>
                  </a:cxn>
                  <a:cxn ang="10800000">
                    <a:pos x="wd2" y="hd2"/>
                  </a:cxn>
                  <a:cxn ang="16200000">
                    <a:pos x="wd2" y="hd2"/>
                  </a:cxn>
                </a:cxnLst>
                <a:rect l="0" t="0" r="r" b="b"/>
                <a:pathLst>
                  <a:path w="21600" h="21600" extrusionOk="0">
                    <a:moveTo>
                      <a:pt x="0" y="5891"/>
                    </a:moveTo>
                    <a:lnTo>
                      <a:pt x="3456" y="13745"/>
                    </a:lnTo>
                    <a:lnTo>
                      <a:pt x="6048" y="21600"/>
                    </a:lnTo>
                    <a:lnTo>
                      <a:pt x="21600" y="21600"/>
                    </a:lnTo>
                    <a:lnTo>
                      <a:pt x="21600" y="13745"/>
                    </a:lnTo>
                    <a:lnTo>
                      <a:pt x="6048" y="13745"/>
                    </a:lnTo>
                    <a:lnTo>
                      <a:pt x="6048" y="5891"/>
                    </a:lnTo>
                    <a:lnTo>
                      <a:pt x="3456" y="5891"/>
                    </a:lnTo>
                    <a:lnTo>
                      <a:pt x="3456" y="0"/>
                    </a:lnTo>
                    <a:lnTo>
                      <a:pt x="0" y="5891"/>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88" name="Shape 288"/>
              <p:cNvSpPr/>
              <p:nvPr/>
            </p:nvSpPr>
            <p:spPr>
              <a:xfrm>
                <a:off x="366690" y="91738"/>
                <a:ext cx="29540" cy="509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621" y="21600"/>
                    </a:lnTo>
                    <a:lnTo>
                      <a:pt x="21600" y="20304"/>
                    </a:lnTo>
                    <a:lnTo>
                      <a:pt x="2234" y="0"/>
                    </a:lnTo>
                    <a:lnTo>
                      <a:pt x="0"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89" name="Shape 289"/>
              <p:cNvSpPr/>
              <p:nvPr/>
            </p:nvSpPr>
            <p:spPr>
              <a:xfrm>
                <a:off x="362616" y="66255"/>
                <a:ext cx="15280" cy="254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840" y="0"/>
                    </a:lnTo>
                    <a:lnTo>
                      <a:pt x="10080" y="2592"/>
                    </a:lnTo>
                    <a:lnTo>
                      <a:pt x="5760" y="6048"/>
                    </a:lnTo>
                    <a:lnTo>
                      <a:pt x="5760" y="12096"/>
                    </a:lnTo>
                    <a:lnTo>
                      <a:pt x="0" y="15552"/>
                    </a:lnTo>
                    <a:lnTo>
                      <a:pt x="5760" y="18144"/>
                    </a:lnTo>
                    <a:lnTo>
                      <a:pt x="5760" y="21600"/>
                    </a:lnTo>
                    <a:lnTo>
                      <a:pt x="10080" y="21600"/>
                    </a:lnTo>
                    <a:lnTo>
                      <a:pt x="10080" y="18144"/>
                    </a:lnTo>
                    <a:lnTo>
                      <a:pt x="5760" y="15552"/>
                    </a:lnTo>
                    <a:lnTo>
                      <a:pt x="5760" y="12096"/>
                    </a:lnTo>
                    <a:lnTo>
                      <a:pt x="10080" y="9504"/>
                    </a:lnTo>
                    <a:lnTo>
                      <a:pt x="10080" y="6048"/>
                    </a:lnTo>
                    <a:lnTo>
                      <a:pt x="15840" y="6048"/>
                    </a:lnTo>
                    <a:lnTo>
                      <a:pt x="15840" y="2592"/>
                    </a:lnTo>
                    <a:lnTo>
                      <a:pt x="21600" y="2592"/>
                    </a:lnTo>
                    <a:lnTo>
                      <a:pt x="21600"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90" name="Shape 290"/>
              <p:cNvSpPr/>
              <p:nvPr/>
            </p:nvSpPr>
            <p:spPr>
              <a:xfrm>
                <a:off x="377895" y="25482"/>
                <a:ext cx="76395" cy="43832"/>
              </a:xfrm>
              <a:custGeom>
                <a:avLst/>
                <a:gdLst/>
                <a:ahLst/>
                <a:cxnLst>
                  <a:cxn ang="0">
                    <a:pos x="wd2" y="hd2"/>
                  </a:cxn>
                  <a:cxn ang="5400000">
                    <a:pos x="wd2" y="hd2"/>
                  </a:cxn>
                  <a:cxn ang="10800000">
                    <a:pos x="wd2" y="hd2"/>
                  </a:cxn>
                  <a:cxn ang="16200000">
                    <a:pos x="wd2" y="hd2"/>
                  </a:cxn>
                </a:cxnLst>
                <a:rect l="0" t="0" r="r" b="b"/>
                <a:pathLst>
                  <a:path w="21600" h="21600" extrusionOk="0">
                    <a:moveTo>
                      <a:pt x="19584" y="2009"/>
                    </a:moveTo>
                    <a:lnTo>
                      <a:pt x="20736" y="0"/>
                    </a:lnTo>
                    <a:lnTo>
                      <a:pt x="0" y="20093"/>
                    </a:lnTo>
                    <a:lnTo>
                      <a:pt x="0" y="21600"/>
                    </a:lnTo>
                    <a:lnTo>
                      <a:pt x="20736" y="2009"/>
                    </a:lnTo>
                    <a:lnTo>
                      <a:pt x="21600" y="2009"/>
                    </a:lnTo>
                    <a:lnTo>
                      <a:pt x="19584" y="2009"/>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91" name="Shape 291"/>
              <p:cNvSpPr/>
              <p:nvPr/>
            </p:nvSpPr>
            <p:spPr>
              <a:xfrm>
                <a:off x="443084" y="11212"/>
                <a:ext cx="8150" cy="18349"/>
              </a:xfrm>
              <a:custGeom>
                <a:avLst/>
                <a:gdLst/>
                <a:ahLst/>
                <a:cxnLst>
                  <a:cxn ang="0">
                    <a:pos x="wd2" y="hd2"/>
                  </a:cxn>
                  <a:cxn ang="5400000">
                    <a:pos x="wd2" y="hd2"/>
                  </a:cxn>
                  <a:cxn ang="10800000">
                    <a:pos x="wd2" y="hd2"/>
                  </a:cxn>
                  <a:cxn ang="16200000">
                    <a:pos x="wd2" y="hd2"/>
                  </a:cxn>
                </a:cxnLst>
                <a:rect l="0" t="0" r="r" b="b"/>
                <a:pathLst>
                  <a:path w="21600" h="21600" extrusionOk="0">
                    <a:moveTo>
                      <a:pt x="10800" y="3600"/>
                    </a:moveTo>
                    <a:lnTo>
                      <a:pt x="0" y="0"/>
                    </a:lnTo>
                    <a:lnTo>
                      <a:pt x="10800" y="21600"/>
                    </a:lnTo>
                    <a:lnTo>
                      <a:pt x="21600" y="21600"/>
                    </a:lnTo>
                    <a:lnTo>
                      <a:pt x="10800" y="0"/>
                    </a:lnTo>
                    <a:lnTo>
                      <a:pt x="10800" y="3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92" name="Shape 292"/>
              <p:cNvSpPr/>
              <p:nvPr/>
            </p:nvSpPr>
            <p:spPr>
              <a:xfrm>
                <a:off x="359560" y="-1"/>
                <a:ext cx="87600" cy="142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758" y="21600"/>
                    </a:lnTo>
                    <a:lnTo>
                      <a:pt x="2512" y="16971"/>
                    </a:lnTo>
                    <a:lnTo>
                      <a:pt x="4521" y="16971"/>
                    </a:lnTo>
                    <a:lnTo>
                      <a:pt x="5274" y="10800"/>
                    </a:lnTo>
                    <a:lnTo>
                      <a:pt x="8037" y="10800"/>
                    </a:lnTo>
                    <a:lnTo>
                      <a:pt x="9795" y="6171"/>
                    </a:lnTo>
                    <a:lnTo>
                      <a:pt x="10800" y="6171"/>
                    </a:lnTo>
                    <a:lnTo>
                      <a:pt x="12558" y="10800"/>
                    </a:lnTo>
                    <a:lnTo>
                      <a:pt x="13563" y="6171"/>
                    </a:lnTo>
                    <a:lnTo>
                      <a:pt x="15321" y="10800"/>
                    </a:lnTo>
                    <a:lnTo>
                      <a:pt x="18084" y="10800"/>
                    </a:lnTo>
                    <a:lnTo>
                      <a:pt x="18837" y="16971"/>
                    </a:lnTo>
                    <a:lnTo>
                      <a:pt x="19842" y="16971"/>
                    </a:lnTo>
                    <a:lnTo>
                      <a:pt x="21600" y="21600"/>
                    </a:lnTo>
                    <a:lnTo>
                      <a:pt x="21600" y="16971"/>
                    </a:lnTo>
                    <a:lnTo>
                      <a:pt x="20595" y="10800"/>
                    </a:lnTo>
                    <a:lnTo>
                      <a:pt x="18837" y="10800"/>
                    </a:lnTo>
                    <a:lnTo>
                      <a:pt x="18084" y="6171"/>
                    </a:lnTo>
                    <a:lnTo>
                      <a:pt x="15321" y="6171"/>
                    </a:lnTo>
                    <a:lnTo>
                      <a:pt x="13563" y="0"/>
                    </a:lnTo>
                    <a:lnTo>
                      <a:pt x="9795" y="0"/>
                    </a:lnTo>
                    <a:lnTo>
                      <a:pt x="8037" y="6171"/>
                    </a:lnTo>
                    <a:lnTo>
                      <a:pt x="5274" y="6171"/>
                    </a:lnTo>
                    <a:lnTo>
                      <a:pt x="4521" y="10800"/>
                    </a:lnTo>
                    <a:lnTo>
                      <a:pt x="2512" y="10800"/>
                    </a:lnTo>
                    <a:lnTo>
                      <a:pt x="753" y="16971"/>
                    </a:lnTo>
                    <a:lnTo>
                      <a:pt x="0" y="16971"/>
                    </a:lnTo>
                    <a:lnTo>
                      <a:pt x="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93" name="Shape 293"/>
              <p:cNvSpPr/>
              <p:nvPr/>
            </p:nvSpPr>
            <p:spPr>
              <a:xfrm>
                <a:off x="304557" y="11212"/>
                <a:ext cx="55004" cy="106010"/>
              </a:xfrm>
              <a:custGeom>
                <a:avLst/>
                <a:gdLst/>
                <a:ahLst/>
                <a:cxnLst>
                  <a:cxn ang="0">
                    <a:pos x="wd2" y="hd2"/>
                  </a:cxn>
                  <a:cxn ang="5400000">
                    <a:pos x="wd2" y="hd2"/>
                  </a:cxn>
                  <a:cxn ang="10800000">
                    <a:pos x="wd2" y="hd2"/>
                  </a:cxn>
                  <a:cxn ang="16200000">
                    <a:pos x="wd2" y="hd2"/>
                  </a:cxn>
                </a:cxnLst>
                <a:rect l="0" t="0" r="r" b="b"/>
                <a:pathLst>
                  <a:path w="21600" h="21600" extrusionOk="0">
                    <a:moveTo>
                      <a:pt x="1200" y="21600"/>
                    </a:moveTo>
                    <a:lnTo>
                      <a:pt x="1200" y="14954"/>
                    </a:lnTo>
                    <a:lnTo>
                      <a:pt x="2800" y="11838"/>
                    </a:lnTo>
                    <a:lnTo>
                      <a:pt x="5600" y="9762"/>
                    </a:lnTo>
                    <a:lnTo>
                      <a:pt x="8400" y="6646"/>
                    </a:lnTo>
                    <a:lnTo>
                      <a:pt x="12800" y="4362"/>
                    </a:lnTo>
                    <a:lnTo>
                      <a:pt x="17200" y="2908"/>
                    </a:lnTo>
                    <a:lnTo>
                      <a:pt x="21600" y="623"/>
                    </a:lnTo>
                    <a:lnTo>
                      <a:pt x="21600" y="0"/>
                    </a:lnTo>
                    <a:lnTo>
                      <a:pt x="15600" y="2285"/>
                    </a:lnTo>
                    <a:lnTo>
                      <a:pt x="11200" y="4362"/>
                    </a:lnTo>
                    <a:lnTo>
                      <a:pt x="7200" y="6646"/>
                    </a:lnTo>
                    <a:lnTo>
                      <a:pt x="4000" y="8931"/>
                    </a:lnTo>
                    <a:lnTo>
                      <a:pt x="1200" y="11838"/>
                    </a:lnTo>
                    <a:lnTo>
                      <a:pt x="0" y="14954"/>
                    </a:lnTo>
                    <a:lnTo>
                      <a:pt x="0" y="20977"/>
                    </a:lnTo>
                    <a:lnTo>
                      <a:pt x="1200" y="21600"/>
                    </a:lnTo>
                    <a:lnTo>
                      <a:pt x="1200" y="20977"/>
                    </a:lnTo>
                    <a:lnTo>
                      <a:pt x="120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94" name="Shape 294"/>
              <p:cNvSpPr/>
              <p:nvPr/>
            </p:nvSpPr>
            <p:spPr>
              <a:xfrm>
                <a:off x="124267" y="114163"/>
                <a:ext cx="183346" cy="947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697"/>
                    </a:lnTo>
                    <a:lnTo>
                      <a:pt x="21240" y="0"/>
                    </a:lnTo>
                    <a:lnTo>
                      <a:pt x="0" y="20903"/>
                    </a:lnTo>
                    <a:lnTo>
                      <a:pt x="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95" name="Shape 295"/>
              <p:cNvSpPr/>
              <p:nvPr/>
            </p:nvSpPr>
            <p:spPr>
              <a:xfrm>
                <a:off x="25464" y="220172"/>
                <a:ext cx="102878" cy="98875"/>
              </a:xfrm>
              <a:custGeom>
                <a:avLst/>
                <a:gdLst/>
                <a:ahLst/>
                <a:cxnLst>
                  <a:cxn ang="0">
                    <a:pos x="wd2" y="hd2"/>
                  </a:cxn>
                  <a:cxn ang="5400000">
                    <a:pos x="wd2" y="hd2"/>
                  </a:cxn>
                  <a:cxn ang="10800000">
                    <a:pos x="wd2" y="hd2"/>
                  </a:cxn>
                  <a:cxn ang="16200000">
                    <a:pos x="wd2" y="hd2"/>
                  </a:cxn>
                </a:cxnLst>
                <a:rect l="0" t="0" r="r" b="b"/>
                <a:pathLst>
                  <a:path w="21600" h="21600" extrusionOk="0">
                    <a:moveTo>
                      <a:pt x="1497" y="16033"/>
                    </a:moveTo>
                    <a:lnTo>
                      <a:pt x="2352" y="17592"/>
                    </a:lnTo>
                    <a:lnTo>
                      <a:pt x="3850" y="19151"/>
                    </a:lnTo>
                    <a:lnTo>
                      <a:pt x="5347" y="20932"/>
                    </a:lnTo>
                    <a:lnTo>
                      <a:pt x="7699" y="21600"/>
                    </a:lnTo>
                    <a:lnTo>
                      <a:pt x="13046" y="21600"/>
                    </a:lnTo>
                    <a:lnTo>
                      <a:pt x="15398" y="20932"/>
                    </a:lnTo>
                    <a:lnTo>
                      <a:pt x="17750" y="19151"/>
                    </a:lnTo>
                    <a:lnTo>
                      <a:pt x="18392" y="17592"/>
                    </a:lnTo>
                    <a:lnTo>
                      <a:pt x="20103" y="16033"/>
                    </a:lnTo>
                    <a:lnTo>
                      <a:pt x="20745" y="14474"/>
                    </a:lnTo>
                    <a:lnTo>
                      <a:pt x="21600" y="12025"/>
                    </a:lnTo>
                    <a:lnTo>
                      <a:pt x="21600" y="10466"/>
                    </a:lnTo>
                    <a:lnTo>
                      <a:pt x="20745" y="8016"/>
                    </a:lnTo>
                    <a:lnTo>
                      <a:pt x="20103" y="5567"/>
                    </a:lnTo>
                    <a:lnTo>
                      <a:pt x="19248" y="4008"/>
                    </a:lnTo>
                    <a:lnTo>
                      <a:pt x="17750" y="2449"/>
                    </a:lnTo>
                    <a:lnTo>
                      <a:pt x="16253" y="1559"/>
                    </a:lnTo>
                    <a:lnTo>
                      <a:pt x="13901" y="891"/>
                    </a:lnTo>
                    <a:lnTo>
                      <a:pt x="12404" y="0"/>
                    </a:lnTo>
                    <a:lnTo>
                      <a:pt x="10051" y="0"/>
                    </a:lnTo>
                    <a:lnTo>
                      <a:pt x="8554" y="891"/>
                    </a:lnTo>
                    <a:lnTo>
                      <a:pt x="6202" y="1559"/>
                    </a:lnTo>
                    <a:lnTo>
                      <a:pt x="4705" y="2449"/>
                    </a:lnTo>
                    <a:lnTo>
                      <a:pt x="2994" y="4008"/>
                    </a:lnTo>
                    <a:lnTo>
                      <a:pt x="1497" y="5567"/>
                    </a:lnTo>
                    <a:lnTo>
                      <a:pt x="855" y="8016"/>
                    </a:lnTo>
                    <a:lnTo>
                      <a:pt x="0" y="9575"/>
                    </a:lnTo>
                    <a:lnTo>
                      <a:pt x="0" y="12025"/>
                    </a:lnTo>
                    <a:lnTo>
                      <a:pt x="855" y="13584"/>
                    </a:lnTo>
                    <a:lnTo>
                      <a:pt x="1497" y="16033"/>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296" name="Shape 296"/>
              <p:cNvSpPr/>
              <p:nvPr/>
            </p:nvSpPr>
            <p:spPr>
              <a:xfrm>
                <a:off x="29538" y="293563"/>
                <a:ext cx="69265" cy="29561"/>
              </a:xfrm>
              <a:custGeom>
                <a:avLst/>
                <a:gdLst/>
                <a:ahLst/>
                <a:cxnLst>
                  <a:cxn ang="0">
                    <a:pos x="wd2" y="hd2"/>
                  </a:cxn>
                  <a:cxn ang="5400000">
                    <a:pos x="wd2" y="hd2"/>
                  </a:cxn>
                  <a:cxn ang="10800000">
                    <a:pos x="wd2" y="hd2"/>
                  </a:cxn>
                  <a:cxn ang="16200000">
                    <a:pos x="wd2" y="hd2"/>
                  </a:cxn>
                </a:cxnLst>
                <a:rect l="0" t="0" r="r" b="b"/>
                <a:pathLst>
                  <a:path w="21600" h="21600" extrusionOk="0">
                    <a:moveTo>
                      <a:pt x="21600" y="13407"/>
                    </a:moveTo>
                    <a:lnTo>
                      <a:pt x="18106" y="16386"/>
                    </a:lnTo>
                    <a:lnTo>
                      <a:pt x="15882" y="18621"/>
                    </a:lnTo>
                    <a:lnTo>
                      <a:pt x="12388" y="18621"/>
                    </a:lnTo>
                    <a:lnTo>
                      <a:pt x="10165" y="16386"/>
                    </a:lnTo>
                    <a:lnTo>
                      <a:pt x="7941" y="13407"/>
                    </a:lnTo>
                    <a:lnTo>
                      <a:pt x="4447" y="10428"/>
                    </a:lnTo>
                    <a:lnTo>
                      <a:pt x="3176" y="5214"/>
                    </a:lnTo>
                    <a:lnTo>
                      <a:pt x="953" y="0"/>
                    </a:lnTo>
                    <a:lnTo>
                      <a:pt x="0" y="0"/>
                    </a:lnTo>
                    <a:lnTo>
                      <a:pt x="2224" y="8193"/>
                    </a:lnTo>
                    <a:lnTo>
                      <a:pt x="4447" y="10428"/>
                    </a:lnTo>
                    <a:lnTo>
                      <a:pt x="6671" y="16386"/>
                    </a:lnTo>
                    <a:lnTo>
                      <a:pt x="10165" y="18621"/>
                    </a:lnTo>
                    <a:lnTo>
                      <a:pt x="12388" y="21600"/>
                    </a:lnTo>
                    <a:lnTo>
                      <a:pt x="15882" y="21600"/>
                    </a:lnTo>
                    <a:lnTo>
                      <a:pt x="19376" y="18621"/>
                    </a:lnTo>
                    <a:lnTo>
                      <a:pt x="21600" y="16386"/>
                    </a:lnTo>
                    <a:lnTo>
                      <a:pt x="21600" y="13407"/>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97" name="Shape 297"/>
              <p:cNvSpPr/>
              <p:nvPr/>
            </p:nvSpPr>
            <p:spPr>
              <a:xfrm>
                <a:off x="98802" y="245655"/>
                <a:ext cx="29540" cy="70334"/>
              </a:xfrm>
              <a:custGeom>
                <a:avLst/>
                <a:gdLst/>
                <a:ahLst/>
                <a:cxnLst>
                  <a:cxn ang="0">
                    <a:pos x="wd2" y="hd2"/>
                  </a:cxn>
                  <a:cxn ang="5400000">
                    <a:pos x="wd2" y="hd2"/>
                  </a:cxn>
                  <a:cxn ang="10800000">
                    <a:pos x="wd2" y="hd2"/>
                  </a:cxn>
                  <a:cxn ang="16200000">
                    <a:pos x="wd2" y="hd2"/>
                  </a:cxn>
                </a:cxnLst>
                <a:rect l="0" t="0" r="r" b="b"/>
                <a:pathLst>
                  <a:path w="21600" h="21600" extrusionOk="0">
                    <a:moveTo>
                      <a:pt x="16386" y="1252"/>
                    </a:moveTo>
                    <a:lnTo>
                      <a:pt x="18621" y="3443"/>
                    </a:lnTo>
                    <a:lnTo>
                      <a:pt x="18621" y="12522"/>
                    </a:lnTo>
                    <a:lnTo>
                      <a:pt x="16386" y="14713"/>
                    </a:lnTo>
                    <a:lnTo>
                      <a:pt x="10428" y="16904"/>
                    </a:lnTo>
                    <a:lnTo>
                      <a:pt x="5214" y="19096"/>
                    </a:lnTo>
                    <a:lnTo>
                      <a:pt x="0" y="20348"/>
                    </a:lnTo>
                    <a:lnTo>
                      <a:pt x="0" y="21600"/>
                    </a:lnTo>
                    <a:lnTo>
                      <a:pt x="8193" y="19096"/>
                    </a:lnTo>
                    <a:lnTo>
                      <a:pt x="13407" y="18157"/>
                    </a:lnTo>
                    <a:lnTo>
                      <a:pt x="16386" y="14713"/>
                    </a:lnTo>
                    <a:lnTo>
                      <a:pt x="21600" y="12522"/>
                    </a:lnTo>
                    <a:lnTo>
                      <a:pt x="21600" y="3443"/>
                    </a:lnTo>
                    <a:lnTo>
                      <a:pt x="18621" y="0"/>
                    </a:lnTo>
                    <a:lnTo>
                      <a:pt x="16386" y="1252"/>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98" name="Shape 298"/>
              <p:cNvSpPr/>
              <p:nvPr/>
            </p:nvSpPr>
            <p:spPr>
              <a:xfrm>
                <a:off x="55003" y="220172"/>
                <a:ext cx="69265" cy="29561"/>
              </a:xfrm>
              <a:custGeom>
                <a:avLst/>
                <a:gdLst/>
                <a:ahLst/>
                <a:cxnLst>
                  <a:cxn ang="0">
                    <a:pos x="wd2" y="hd2"/>
                  </a:cxn>
                  <a:cxn ang="5400000">
                    <a:pos x="wd2" y="hd2"/>
                  </a:cxn>
                  <a:cxn ang="10800000">
                    <a:pos x="wd2" y="hd2"/>
                  </a:cxn>
                  <a:cxn ang="16200000">
                    <a:pos x="wd2" y="hd2"/>
                  </a:cxn>
                </a:cxnLst>
                <a:rect l="0" t="0" r="r" b="b"/>
                <a:pathLst>
                  <a:path w="21600" h="21600" extrusionOk="0">
                    <a:moveTo>
                      <a:pt x="0" y="5214"/>
                    </a:moveTo>
                    <a:lnTo>
                      <a:pt x="3494" y="2979"/>
                    </a:lnTo>
                    <a:lnTo>
                      <a:pt x="11435" y="2979"/>
                    </a:lnTo>
                    <a:lnTo>
                      <a:pt x="14929" y="5214"/>
                    </a:lnTo>
                    <a:lnTo>
                      <a:pt x="17153" y="10428"/>
                    </a:lnTo>
                    <a:lnTo>
                      <a:pt x="18106" y="16386"/>
                    </a:lnTo>
                    <a:lnTo>
                      <a:pt x="20647" y="21600"/>
                    </a:lnTo>
                    <a:lnTo>
                      <a:pt x="21600" y="18621"/>
                    </a:lnTo>
                    <a:lnTo>
                      <a:pt x="14929" y="2979"/>
                    </a:lnTo>
                    <a:lnTo>
                      <a:pt x="12388" y="0"/>
                    </a:lnTo>
                    <a:lnTo>
                      <a:pt x="2224" y="0"/>
                    </a:lnTo>
                    <a:lnTo>
                      <a:pt x="0" y="2979"/>
                    </a:lnTo>
                    <a:lnTo>
                      <a:pt x="0" y="5214"/>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299" name="Shape 299"/>
              <p:cNvSpPr/>
              <p:nvPr/>
            </p:nvSpPr>
            <p:spPr>
              <a:xfrm>
                <a:off x="25464" y="224249"/>
                <a:ext cx="29540" cy="69315"/>
              </a:xfrm>
              <a:custGeom>
                <a:avLst/>
                <a:gdLst/>
                <a:ahLst/>
                <a:cxnLst>
                  <a:cxn ang="0">
                    <a:pos x="wd2" y="hd2"/>
                  </a:cxn>
                  <a:cxn ang="5400000">
                    <a:pos x="wd2" y="hd2"/>
                  </a:cxn>
                  <a:cxn ang="10800000">
                    <a:pos x="wd2" y="hd2"/>
                  </a:cxn>
                  <a:cxn ang="16200000">
                    <a:pos x="wd2" y="hd2"/>
                  </a:cxn>
                </a:cxnLst>
                <a:rect l="0" t="0" r="r" b="b"/>
                <a:pathLst>
                  <a:path w="21600" h="21600" extrusionOk="0">
                    <a:moveTo>
                      <a:pt x="5214" y="21600"/>
                    </a:moveTo>
                    <a:lnTo>
                      <a:pt x="2979" y="18106"/>
                    </a:lnTo>
                    <a:lnTo>
                      <a:pt x="2979" y="12388"/>
                    </a:lnTo>
                    <a:lnTo>
                      <a:pt x="5214" y="10165"/>
                    </a:lnTo>
                    <a:lnTo>
                      <a:pt x="8193" y="6671"/>
                    </a:lnTo>
                    <a:lnTo>
                      <a:pt x="10428" y="4447"/>
                    </a:lnTo>
                    <a:lnTo>
                      <a:pt x="16386" y="3176"/>
                    </a:lnTo>
                    <a:lnTo>
                      <a:pt x="21600" y="953"/>
                    </a:lnTo>
                    <a:lnTo>
                      <a:pt x="21600" y="0"/>
                    </a:lnTo>
                    <a:lnTo>
                      <a:pt x="13407" y="2224"/>
                    </a:lnTo>
                    <a:lnTo>
                      <a:pt x="8193" y="4447"/>
                    </a:lnTo>
                    <a:lnTo>
                      <a:pt x="5214" y="6671"/>
                    </a:lnTo>
                    <a:lnTo>
                      <a:pt x="2979" y="8894"/>
                    </a:lnTo>
                    <a:lnTo>
                      <a:pt x="0" y="12388"/>
                    </a:lnTo>
                    <a:lnTo>
                      <a:pt x="0" y="19376"/>
                    </a:lnTo>
                    <a:lnTo>
                      <a:pt x="2979" y="21600"/>
                    </a:lnTo>
                    <a:lnTo>
                      <a:pt x="5214"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00" name="Shape 300"/>
              <p:cNvSpPr/>
              <p:nvPr/>
            </p:nvSpPr>
            <p:spPr>
              <a:xfrm>
                <a:off x="289278" y="293563"/>
                <a:ext cx="245480" cy="268082"/>
              </a:xfrm>
              <a:custGeom>
                <a:avLst/>
                <a:gdLst/>
                <a:ahLst/>
                <a:cxnLst>
                  <a:cxn ang="0">
                    <a:pos x="wd2" y="hd2"/>
                  </a:cxn>
                  <a:cxn ang="5400000">
                    <a:pos x="wd2" y="hd2"/>
                  </a:cxn>
                  <a:cxn ang="10800000">
                    <a:pos x="wd2" y="hd2"/>
                  </a:cxn>
                  <a:cxn ang="16200000">
                    <a:pos x="wd2" y="hd2"/>
                  </a:cxn>
                </a:cxnLst>
                <a:rect l="0" t="0" r="r" b="b"/>
                <a:pathLst>
                  <a:path w="21600" h="21600" extrusionOk="0">
                    <a:moveTo>
                      <a:pt x="1972" y="13633"/>
                    </a:moveTo>
                    <a:lnTo>
                      <a:pt x="1613" y="13633"/>
                    </a:lnTo>
                    <a:lnTo>
                      <a:pt x="1344" y="13880"/>
                    </a:lnTo>
                    <a:lnTo>
                      <a:pt x="986" y="13880"/>
                    </a:lnTo>
                    <a:lnTo>
                      <a:pt x="986" y="14208"/>
                    </a:lnTo>
                    <a:lnTo>
                      <a:pt x="627" y="14208"/>
                    </a:lnTo>
                    <a:lnTo>
                      <a:pt x="627" y="14455"/>
                    </a:lnTo>
                    <a:lnTo>
                      <a:pt x="359" y="15933"/>
                    </a:lnTo>
                    <a:lnTo>
                      <a:pt x="0" y="16837"/>
                    </a:lnTo>
                    <a:lnTo>
                      <a:pt x="0" y="19793"/>
                    </a:lnTo>
                    <a:lnTo>
                      <a:pt x="359" y="20368"/>
                    </a:lnTo>
                    <a:lnTo>
                      <a:pt x="986" y="21025"/>
                    </a:lnTo>
                    <a:lnTo>
                      <a:pt x="1344" y="21271"/>
                    </a:lnTo>
                    <a:lnTo>
                      <a:pt x="1972" y="21600"/>
                    </a:lnTo>
                    <a:lnTo>
                      <a:pt x="12637" y="21600"/>
                    </a:lnTo>
                    <a:lnTo>
                      <a:pt x="13265" y="21271"/>
                    </a:lnTo>
                    <a:lnTo>
                      <a:pt x="13892" y="21025"/>
                    </a:lnTo>
                    <a:lnTo>
                      <a:pt x="14520" y="20697"/>
                    </a:lnTo>
                    <a:lnTo>
                      <a:pt x="14878" y="20122"/>
                    </a:lnTo>
                    <a:lnTo>
                      <a:pt x="15147" y="19547"/>
                    </a:lnTo>
                    <a:lnTo>
                      <a:pt x="15864" y="17740"/>
                    </a:lnTo>
                    <a:lnTo>
                      <a:pt x="18373" y="17740"/>
                    </a:lnTo>
                    <a:lnTo>
                      <a:pt x="19090" y="17411"/>
                    </a:lnTo>
                    <a:lnTo>
                      <a:pt x="19718" y="17165"/>
                    </a:lnTo>
                    <a:lnTo>
                      <a:pt x="20345" y="16837"/>
                    </a:lnTo>
                    <a:lnTo>
                      <a:pt x="20704" y="16262"/>
                    </a:lnTo>
                    <a:lnTo>
                      <a:pt x="21331" y="15687"/>
                    </a:lnTo>
                    <a:lnTo>
                      <a:pt x="21331" y="15112"/>
                    </a:lnTo>
                    <a:lnTo>
                      <a:pt x="21600" y="14455"/>
                    </a:lnTo>
                    <a:lnTo>
                      <a:pt x="21600" y="13305"/>
                    </a:lnTo>
                    <a:lnTo>
                      <a:pt x="21331" y="12976"/>
                    </a:lnTo>
                    <a:lnTo>
                      <a:pt x="20973" y="12402"/>
                    </a:lnTo>
                    <a:lnTo>
                      <a:pt x="20704" y="12402"/>
                    </a:lnTo>
                    <a:lnTo>
                      <a:pt x="19987" y="12155"/>
                    </a:lnTo>
                    <a:lnTo>
                      <a:pt x="19718" y="12155"/>
                    </a:lnTo>
                    <a:lnTo>
                      <a:pt x="19359" y="11827"/>
                    </a:lnTo>
                    <a:lnTo>
                      <a:pt x="19090" y="12155"/>
                    </a:lnTo>
                    <a:lnTo>
                      <a:pt x="18732" y="12155"/>
                    </a:lnTo>
                    <a:lnTo>
                      <a:pt x="18105" y="12402"/>
                    </a:lnTo>
                    <a:lnTo>
                      <a:pt x="17746" y="12402"/>
                    </a:lnTo>
                    <a:lnTo>
                      <a:pt x="17477" y="12730"/>
                    </a:lnTo>
                    <a:lnTo>
                      <a:pt x="17477" y="13305"/>
                    </a:lnTo>
                    <a:lnTo>
                      <a:pt x="16133" y="15112"/>
                    </a:lnTo>
                    <a:lnTo>
                      <a:pt x="16491" y="14208"/>
                    </a:lnTo>
                    <a:lnTo>
                      <a:pt x="16760" y="12976"/>
                    </a:lnTo>
                    <a:lnTo>
                      <a:pt x="17477" y="11827"/>
                    </a:lnTo>
                    <a:lnTo>
                      <a:pt x="17746" y="10677"/>
                    </a:lnTo>
                    <a:lnTo>
                      <a:pt x="18373" y="9773"/>
                    </a:lnTo>
                    <a:lnTo>
                      <a:pt x="19090" y="8541"/>
                    </a:lnTo>
                    <a:lnTo>
                      <a:pt x="20973" y="6817"/>
                    </a:lnTo>
                    <a:lnTo>
                      <a:pt x="16491" y="329"/>
                    </a:lnTo>
                    <a:lnTo>
                      <a:pt x="15864" y="0"/>
                    </a:lnTo>
                    <a:lnTo>
                      <a:pt x="12906" y="0"/>
                    </a:lnTo>
                    <a:lnTo>
                      <a:pt x="12279" y="329"/>
                    </a:lnTo>
                    <a:lnTo>
                      <a:pt x="11651" y="575"/>
                    </a:lnTo>
                    <a:lnTo>
                      <a:pt x="11024" y="575"/>
                    </a:lnTo>
                    <a:lnTo>
                      <a:pt x="10666" y="903"/>
                    </a:lnTo>
                    <a:lnTo>
                      <a:pt x="10038" y="1150"/>
                    </a:lnTo>
                    <a:lnTo>
                      <a:pt x="9411" y="1807"/>
                    </a:lnTo>
                    <a:lnTo>
                      <a:pt x="9052" y="2053"/>
                    </a:lnTo>
                    <a:lnTo>
                      <a:pt x="8425" y="2382"/>
                    </a:lnTo>
                    <a:lnTo>
                      <a:pt x="8066" y="2628"/>
                    </a:lnTo>
                    <a:lnTo>
                      <a:pt x="7798" y="3285"/>
                    </a:lnTo>
                    <a:lnTo>
                      <a:pt x="1972" y="13633"/>
                    </a:lnTo>
                    <a:close/>
                  </a:path>
                </a:pathLst>
              </a:custGeom>
              <a:solidFill>
                <a:srgbClr val="FFCCB2"/>
              </a:solidFill>
              <a:ln w="12700" cap="flat">
                <a:noFill/>
                <a:miter lim="400000"/>
              </a:ln>
              <a:effectLst/>
            </p:spPr>
            <p:txBody>
              <a:bodyPr wrap="square" lIns="0" tIns="0" rIns="0" bIns="0" numCol="1" anchor="t">
                <a:noAutofit/>
              </a:bodyPr>
              <a:lstStyle/>
              <a:p>
                <a:pPr lvl="0"/>
                <a:endParaRPr/>
              </a:p>
            </p:txBody>
          </p:sp>
          <p:sp>
            <p:nvSpPr>
              <p:cNvPr id="301" name="Shape 301"/>
              <p:cNvSpPr/>
              <p:nvPr/>
            </p:nvSpPr>
            <p:spPr>
              <a:xfrm>
                <a:off x="310609" y="458693"/>
                <a:ext cx="1" cy="7136"/>
              </a:xfrm>
              <a:custGeom>
                <a:avLst/>
                <a:gdLst/>
                <a:ahLst/>
                <a:cxnLst>
                  <a:cxn ang="0">
                    <a:pos x="wd2" y="hd2"/>
                  </a:cxn>
                  <a:cxn ang="5400000">
                    <a:pos x="wd2" y="hd2"/>
                  </a:cxn>
                  <a:cxn ang="10800000">
                    <a:pos x="wd2" y="hd2"/>
                  </a:cxn>
                  <a:cxn ang="16200000">
                    <a:pos x="wd2" y="hd2"/>
                  </a:cxn>
                </a:cxnLst>
                <a:rect l="0" t="0" r="r" b="b"/>
                <a:pathLst>
                  <a:path h="21600" extrusionOk="0">
                    <a:moveTo>
                      <a:pt x="0" y="21600"/>
                    </a:moveTo>
                    <a:lnTo>
                      <a:pt x="0" y="0"/>
                    </a:lnTo>
                    <a:lnTo>
                      <a:pt x="0" y="21600"/>
                    </a:lnTo>
                    <a:close/>
                  </a:path>
                </a:pathLst>
              </a:custGeom>
              <a:noFill/>
              <a:ln w="12700" cap="flat">
                <a:noFill/>
                <a:miter lim="400000"/>
              </a:ln>
              <a:effectLst/>
            </p:spPr>
            <p:txBody>
              <a:bodyPr wrap="square" lIns="0" tIns="0" rIns="0" bIns="0" numCol="1" anchor="t">
                <a:noAutofit/>
              </a:bodyPr>
              <a:lstStyle/>
              <a:p>
                <a:pPr lvl="0"/>
                <a:endParaRPr/>
              </a:p>
            </p:txBody>
          </p:sp>
          <p:sp>
            <p:nvSpPr>
              <p:cNvPr id="302" name="Shape 302"/>
              <p:cNvSpPr/>
              <p:nvPr/>
            </p:nvSpPr>
            <p:spPr>
              <a:xfrm>
                <a:off x="293352" y="458693"/>
                <a:ext cx="18336" cy="14271"/>
              </a:xfrm>
              <a:custGeom>
                <a:avLst/>
                <a:gdLst/>
                <a:ahLst/>
                <a:cxnLst>
                  <a:cxn ang="0">
                    <a:pos x="wd2" y="hd2"/>
                  </a:cxn>
                  <a:cxn ang="5400000">
                    <a:pos x="wd2" y="hd2"/>
                  </a:cxn>
                  <a:cxn ang="10800000">
                    <a:pos x="wd2" y="hd2"/>
                  </a:cxn>
                  <a:cxn ang="16200000">
                    <a:pos x="wd2" y="hd2"/>
                  </a:cxn>
                </a:cxnLst>
                <a:rect l="0" t="0" r="r" b="b"/>
                <a:pathLst>
                  <a:path w="21600" h="21600" extrusionOk="0">
                    <a:moveTo>
                      <a:pt x="8400" y="21600"/>
                    </a:moveTo>
                    <a:lnTo>
                      <a:pt x="8400" y="16971"/>
                    </a:lnTo>
                    <a:lnTo>
                      <a:pt x="13200" y="16971"/>
                    </a:lnTo>
                    <a:lnTo>
                      <a:pt x="13200" y="10800"/>
                    </a:lnTo>
                    <a:lnTo>
                      <a:pt x="21600" y="10800"/>
                    </a:lnTo>
                    <a:lnTo>
                      <a:pt x="21600" y="0"/>
                    </a:lnTo>
                    <a:lnTo>
                      <a:pt x="16800" y="0"/>
                    </a:lnTo>
                    <a:lnTo>
                      <a:pt x="13200" y="6171"/>
                    </a:lnTo>
                    <a:lnTo>
                      <a:pt x="8400" y="6171"/>
                    </a:lnTo>
                    <a:lnTo>
                      <a:pt x="8400" y="10800"/>
                    </a:lnTo>
                    <a:lnTo>
                      <a:pt x="3600" y="10800"/>
                    </a:lnTo>
                    <a:lnTo>
                      <a:pt x="3600" y="16971"/>
                    </a:lnTo>
                    <a:lnTo>
                      <a:pt x="0" y="21600"/>
                    </a:lnTo>
                    <a:lnTo>
                      <a:pt x="840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03" name="Shape 303"/>
              <p:cNvSpPr/>
              <p:nvPr/>
            </p:nvSpPr>
            <p:spPr>
              <a:xfrm>
                <a:off x="286222" y="472963"/>
                <a:ext cx="14261" cy="5912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10800" y="10800"/>
                    </a:lnTo>
                    <a:lnTo>
                      <a:pt x="15429" y="6703"/>
                    </a:lnTo>
                    <a:lnTo>
                      <a:pt x="21600" y="0"/>
                    </a:lnTo>
                    <a:lnTo>
                      <a:pt x="10800" y="0"/>
                    </a:lnTo>
                    <a:lnTo>
                      <a:pt x="4629" y="6703"/>
                    </a:lnTo>
                    <a:lnTo>
                      <a:pt x="4629" y="10800"/>
                    </a:lnTo>
                    <a:lnTo>
                      <a:pt x="0" y="13407"/>
                    </a:lnTo>
                    <a:lnTo>
                      <a:pt x="0" y="21600"/>
                    </a:lnTo>
                    <a:lnTo>
                      <a:pt x="1080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04" name="Shape 304"/>
              <p:cNvSpPr/>
              <p:nvPr/>
            </p:nvSpPr>
            <p:spPr>
              <a:xfrm>
                <a:off x="286222" y="532084"/>
                <a:ext cx="50930" cy="32619"/>
              </a:xfrm>
              <a:custGeom>
                <a:avLst/>
                <a:gdLst/>
                <a:ahLst/>
                <a:cxnLst>
                  <a:cxn ang="0">
                    <a:pos x="wd2" y="hd2"/>
                  </a:cxn>
                  <a:cxn ang="5400000">
                    <a:pos x="wd2" y="hd2"/>
                  </a:cxn>
                  <a:cxn ang="10800000">
                    <a:pos x="wd2" y="hd2"/>
                  </a:cxn>
                  <a:cxn ang="16200000">
                    <a:pos x="wd2" y="hd2"/>
                  </a:cxn>
                </a:cxnLst>
                <a:rect l="0" t="0" r="r" b="b"/>
                <a:pathLst>
                  <a:path w="21600" h="21600" extrusionOk="0">
                    <a:moveTo>
                      <a:pt x="21600" y="19575"/>
                    </a:moveTo>
                    <a:lnTo>
                      <a:pt x="18576" y="19575"/>
                    </a:lnTo>
                    <a:lnTo>
                      <a:pt x="15552" y="16875"/>
                    </a:lnTo>
                    <a:lnTo>
                      <a:pt x="12096" y="16875"/>
                    </a:lnTo>
                    <a:lnTo>
                      <a:pt x="9072" y="14850"/>
                    </a:lnTo>
                    <a:lnTo>
                      <a:pt x="6048" y="12150"/>
                    </a:lnTo>
                    <a:lnTo>
                      <a:pt x="4320" y="9450"/>
                    </a:lnTo>
                    <a:lnTo>
                      <a:pt x="3024" y="4725"/>
                    </a:lnTo>
                    <a:lnTo>
                      <a:pt x="3024" y="0"/>
                    </a:lnTo>
                    <a:lnTo>
                      <a:pt x="0" y="0"/>
                    </a:lnTo>
                    <a:lnTo>
                      <a:pt x="1296" y="4725"/>
                    </a:lnTo>
                    <a:lnTo>
                      <a:pt x="3024" y="9450"/>
                    </a:lnTo>
                    <a:lnTo>
                      <a:pt x="4320" y="14850"/>
                    </a:lnTo>
                    <a:lnTo>
                      <a:pt x="7776" y="16875"/>
                    </a:lnTo>
                    <a:lnTo>
                      <a:pt x="10800" y="19575"/>
                    </a:lnTo>
                    <a:lnTo>
                      <a:pt x="13824" y="21600"/>
                    </a:lnTo>
                    <a:lnTo>
                      <a:pt x="21600" y="21600"/>
                    </a:lnTo>
                    <a:lnTo>
                      <a:pt x="21600" y="19575"/>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05" name="Shape 305"/>
              <p:cNvSpPr/>
              <p:nvPr/>
            </p:nvSpPr>
            <p:spPr>
              <a:xfrm>
                <a:off x="337151" y="509659"/>
                <a:ext cx="135473" cy="55044"/>
              </a:xfrm>
              <a:custGeom>
                <a:avLst/>
                <a:gdLst/>
                <a:ahLst/>
                <a:cxnLst>
                  <a:cxn ang="0">
                    <a:pos x="wd2" y="hd2"/>
                  </a:cxn>
                  <a:cxn ang="5400000">
                    <a:pos x="wd2" y="hd2"/>
                  </a:cxn>
                  <a:cxn ang="10800000">
                    <a:pos x="wd2" y="hd2"/>
                  </a:cxn>
                  <a:cxn ang="16200000">
                    <a:pos x="wd2" y="hd2"/>
                  </a:cxn>
                </a:cxnLst>
                <a:rect l="0" t="0" r="r" b="b"/>
                <a:pathLst>
                  <a:path w="21600" h="21600" extrusionOk="0">
                    <a:moveTo>
                      <a:pt x="21113" y="0"/>
                    </a:moveTo>
                    <a:lnTo>
                      <a:pt x="20463" y="1600"/>
                    </a:lnTo>
                    <a:lnTo>
                      <a:pt x="20463" y="6000"/>
                    </a:lnTo>
                    <a:lnTo>
                      <a:pt x="19814" y="10400"/>
                    </a:lnTo>
                    <a:lnTo>
                      <a:pt x="16890" y="17600"/>
                    </a:lnTo>
                    <a:lnTo>
                      <a:pt x="16403" y="17600"/>
                    </a:lnTo>
                    <a:lnTo>
                      <a:pt x="15266" y="18800"/>
                    </a:lnTo>
                    <a:lnTo>
                      <a:pt x="13480" y="18800"/>
                    </a:lnTo>
                    <a:lnTo>
                      <a:pt x="12343" y="20400"/>
                    </a:lnTo>
                    <a:lnTo>
                      <a:pt x="6983" y="20400"/>
                    </a:lnTo>
                    <a:lnTo>
                      <a:pt x="5197" y="18800"/>
                    </a:lnTo>
                    <a:lnTo>
                      <a:pt x="1786" y="18800"/>
                    </a:lnTo>
                    <a:lnTo>
                      <a:pt x="0" y="20400"/>
                    </a:lnTo>
                    <a:lnTo>
                      <a:pt x="0" y="21600"/>
                    </a:lnTo>
                    <a:lnTo>
                      <a:pt x="15266" y="21600"/>
                    </a:lnTo>
                    <a:lnTo>
                      <a:pt x="16403" y="20400"/>
                    </a:lnTo>
                    <a:lnTo>
                      <a:pt x="17540" y="18800"/>
                    </a:lnTo>
                    <a:lnTo>
                      <a:pt x="18677" y="16000"/>
                    </a:lnTo>
                    <a:lnTo>
                      <a:pt x="19814" y="14400"/>
                    </a:lnTo>
                    <a:lnTo>
                      <a:pt x="20463" y="10400"/>
                    </a:lnTo>
                    <a:lnTo>
                      <a:pt x="21113" y="6000"/>
                    </a:lnTo>
                    <a:lnTo>
                      <a:pt x="21600" y="1600"/>
                    </a:lnTo>
                    <a:lnTo>
                      <a:pt x="21113" y="3200"/>
                    </a:lnTo>
                    <a:lnTo>
                      <a:pt x="21113" y="0"/>
                    </a:lnTo>
                    <a:lnTo>
                      <a:pt x="20463" y="0"/>
                    </a:lnTo>
                    <a:lnTo>
                      <a:pt x="20463" y="1600"/>
                    </a:lnTo>
                    <a:lnTo>
                      <a:pt x="21113"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06" name="Shape 306"/>
              <p:cNvSpPr/>
              <p:nvPr/>
            </p:nvSpPr>
            <p:spPr>
              <a:xfrm>
                <a:off x="469568" y="484176"/>
                <a:ext cx="62134" cy="33638"/>
              </a:xfrm>
              <a:custGeom>
                <a:avLst/>
                <a:gdLst/>
                <a:ahLst/>
                <a:cxnLst>
                  <a:cxn ang="0">
                    <a:pos x="wd2" y="hd2"/>
                  </a:cxn>
                  <a:cxn ang="5400000">
                    <a:pos x="wd2" y="hd2"/>
                  </a:cxn>
                  <a:cxn ang="10800000">
                    <a:pos x="wd2" y="hd2"/>
                  </a:cxn>
                  <a:cxn ang="16200000">
                    <a:pos x="wd2" y="hd2"/>
                  </a:cxn>
                </a:cxnLst>
                <a:rect l="0" t="0" r="r" b="b"/>
                <a:pathLst>
                  <a:path w="21600" h="21600" extrusionOk="0">
                    <a:moveTo>
                      <a:pt x="20184" y="0"/>
                    </a:moveTo>
                    <a:lnTo>
                      <a:pt x="19121" y="4582"/>
                    </a:lnTo>
                    <a:lnTo>
                      <a:pt x="15226" y="11782"/>
                    </a:lnTo>
                    <a:lnTo>
                      <a:pt x="12748" y="14400"/>
                    </a:lnTo>
                    <a:lnTo>
                      <a:pt x="8852" y="16364"/>
                    </a:lnTo>
                    <a:lnTo>
                      <a:pt x="6374" y="18982"/>
                    </a:lnTo>
                    <a:lnTo>
                      <a:pt x="3541" y="18982"/>
                    </a:lnTo>
                    <a:lnTo>
                      <a:pt x="0" y="16364"/>
                    </a:lnTo>
                    <a:lnTo>
                      <a:pt x="0" y="21600"/>
                    </a:lnTo>
                    <a:lnTo>
                      <a:pt x="9915" y="21600"/>
                    </a:lnTo>
                    <a:lnTo>
                      <a:pt x="12748" y="18982"/>
                    </a:lnTo>
                    <a:lnTo>
                      <a:pt x="15226" y="16364"/>
                    </a:lnTo>
                    <a:lnTo>
                      <a:pt x="20184" y="7200"/>
                    </a:lnTo>
                    <a:lnTo>
                      <a:pt x="21600" y="2618"/>
                    </a:lnTo>
                    <a:lnTo>
                      <a:pt x="20184"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07" name="Shape 307"/>
              <p:cNvSpPr/>
              <p:nvPr/>
            </p:nvSpPr>
            <p:spPr>
              <a:xfrm>
                <a:off x="516423" y="440345"/>
                <a:ext cx="22409" cy="47909"/>
              </a:xfrm>
              <a:custGeom>
                <a:avLst/>
                <a:gdLst/>
                <a:ahLst/>
                <a:cxnLst>
                  <a:cxn ang="0">
                    <a:pos x="wd2" y="hd2"/>
                  </a:cxn>
                  <a:cxn ang="5400000">
                    <a:pos x="wd2" y="hd2"/>
                  </a:cxn>
                  <a:cxn ang="10800000">
                    <a:pos x="wd2" y="hd2"/>
                  </a:cxn>
                  <a:cxn ang="16200000">
                    <a:pos x="wd2" y="hd2"/>
                  </a:cxn>
                </a:cxnLst>
                <a:rect l="0" t="0" r="r" b="b"/>
                <a:pathLst>
                  <a:path w="21600" h="21600" extrusionOk="0">
                    <a:moveTo>
                      <a:pt x="0" y="3217"/>
                    </a:moveTo>
                    <a:lnTo>
                      <a:pt x="7855" y="3217"/>
                    </a:lnTo>
                    <a:lnTo>
                      <a:pt x="10800" y="5055"/>
                    </a:lnTo>
                    <a:lnTo>
                      <a:pt x="10800" y="6434"/>
                    </a:lnTo>
                    <a:lnTo>
                      <a:pt x="14727" y="8272"/>
                    </a:lnTo>
                    <a:lnTo>
                      <a:pt x="14727" y="18383"/>
                    </a:lnTo>
                    <a:lnTo>
                      <a:pt x="10800" y="19762"/>
                    </a:lnTo>
                    <a:lnTo>
                      <a:pt x="14727" y="21600"/>
                    </a:lnTo>
                    <a:lnTo>
                      <a:pt x="17673" y="18383"/>
                    </a:lnTo>
                    <a:lnTo>
                      <a:pt x="17673" y="14706"/>
                    </a:lnTo>
                    <a:lnTo>
                      <a:pt x="21600" y="11489"/>
                    </a:lnTo>
                    <a:lnTo>
                      <a:pt x="17673" y="8272"/>
                    </a:lnTo>
                    <a:lnTo>
                      <a:pt x="17673" y="6434"/>
                    </a:lnTo>
                    <a:lnTo>
                      <a:pt x="14727" y="3217"/>
                    </a:lnTo>
                    <a:lnTo>
                      <a:pt x="7855" y="1838"/>
                    </a:lnTo>
                    <a:lnTo>
                      <a:pt x="3927" y="0"/>
                    </a:lnTo>
                    <a:lnTo>
                      <a:pt x="0" y="3217"/>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08" name="Shape 308"/>
              <p:cNvSpPr/>
              <p:nvPr/>
            </p:nvSpPr>
            <p:spPr>
              <a:xfrm>
                <a:off x="483828" y="440345"/>
                <a:ext cx="36670" cy="18349"/>
              </a:xfrm>
              <a:custGeom>
                <a:avLst/>
                <a:gdLst/>
                <a:ahLst/>
                <a:cxnLst>
                  <a:cxn ang="0">
                    <a:pos x="wd2" y="hd2"/>
                  </a:cxn>
                  <a:cxn ang="5400000">
                    <a:pos x="wd2" y="hd2"/>
                  </a:cxn>
                  <a:cxn ang="10800000">
                    <a:pos x="wd2" y="hd2"/>
                  </a:cxn>
                  <a:cxn ang="16200000">
                    <a:pos x="wd2" y="hd2"/>
                  </a:cxn>
                </a:cxnLst>
                <a:rect l="0" t="0" r="r" b="b"/>
                <a:pathLst>
                  <a:path w="21600" h="21600" extrusionOk="0">
                    <a:moveTo>
                      <a:pt x="2400" y="21600"/>
                    </a:moveTo>
                    <a:lnTo>
                      <a:pt x="4200" y="16800"/>
                    </a:lnTo>
                    <a:lnTo>
                      <a:pt x="6600" y="13200"/>
                    </a:lnTo>
                    <a:lnTo>
                      <a:pt x="8400" y="8400"/>
                    </a:lnTo>
                    <a:lnTo>
                      <a:pt x="10800" y="8400"/>
                    </a:lnTo>
                    <a:lnTo>
                      <a:pt x="13200" y="4800"/>
                    </a:lnTo>
                    <a:lnTo>
                      <a:pt x="17400" y="4800"/>
                    </a:lnTo>
                    <a:lnTo>
                      <a:pt x="19200" y="8400"/>
                    </a:lnTo>
                    <a:lnTo>
                      <a:pt x="21600" y="0"/>
                    </a:lnTo>
                    <a:lnTo>
                      <a:pt x="8400" y="0"/>
                    </a:lnTo>
                    <a:lnTo>
                      <a:pt x="6600" y="4800"/>
                    </a:lnTo>
                    <a:lnTo>
                      <a:pt x="4200" y="8400"/>
                    </a:lnTo>
                    <a:lnTo>
                      <a:pt x="2400" y="13200"/>
                    </a:lnTo>
                    <a:lnTo>
                      <a:pt x="0" y="16800"/>
                    </a:lnTo>
                    <a:lnTo>
                      <a:pt x="240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09" name="Shape 309"/>
              <p:cNvSpPr/>
              <p:nvPr/>
            </p:nvSpPr>
            <p:spPr>
              <a:xfrm>
                <a:off x="465493" y="454615"/>
                <a:ext cx="22410" cy="47909"/>
              </a:xfrm>
              <a:custGeom>
                <a:avLst/>
                <a:gdLst/>
                <a:ahLst/>
                <a:cxnLst>
                  <a:cxn ang="0">
                    <a:pos x="wd2" y="hd2"/>
                  </a:cxn>
                  <a:cxn ang="5400000">
                    <a:pos x="wd2" y="hd2"/>
                  </a:cxn>
                  <a:cxn ang="10800000">
                    <a:pos x="wd2" y="hd2"/>
                  </a:cxn>
                  <a:cxn ang="16200000">
                    <a:pos x="wd2" y="hd2"/>
                  </a:cxn>
                </a:cxnLst>
                <a:rect l="0" t="0" r="r" b="b"/>
                <a:pathLst>
                  <a:path w="21600" h="21600" extrusionOk="0">
                    <a:moveTo>
                      <a:pt x="3927" y="11949"/>
                    </a:moveTo>
                    <a:lnTo>
                      <a:pt x="10800" y="13328"/>
                    </a:lnTo>
                    <a:lnTo>
                      <a:pt x="21600" y="1838"/>
                    </a:lnTo>
                    <a:lnTo>
                      <a:pt x="17673" y="0"/>
                    </a:lnTo>
                    <a:lnTo>
                      <a:pt x="3927" y="11949"/>
                    </a:lnTo>
                    <a:lnTo>
                      <a:pt x="10800" y="11949"/>
                    </a:lnTo>
                    <a:lnTo>
                      <a:pt x="3927" y="11949"/>
                    </a:lnTo>
                    <a:lnTo>
                      <a:pt x="0" y="21600"/>
                    </a:lnTo>
                    <a:lnTo>
                      <a:pt x="10800" y="13328"/>
                    </a:lnTo>
                    <a:lnTo>
                      <a:pt x="3927" y="11949"/>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10" name="Shape 310"/>
              <p:cNvSpPr/>
              <p:nvPr/>
            </p:nvSpPr>
            <p:spPr>
              <a:xfrm>
                <a:off x="469568" y="378167"/>
                <a:ext cx="62134" cy="102952"/>
              </a:xfrm>
              <a:custGeom>
                <a:avLst/>
                <a:gdLst/>
                <a:ahLst/>
                <a:cxnLst>
                  <a:cxn ang="0">
                    <a:pos x="wd2" y="hd2"/>
                  </a:cxn>
                  <a:cxn ang="5400000">
                    <a:pos x="wd2" y="hd2"/>
                  </a:cxn>
                  <a:cxn ang="10800000">
                    <a:pos x="wd2" y="hd2"/>
                  </a:cxn>
                  <a:cxn ang="16200000">
                    <a:pos x="wd2" y="hd2"/>
                  </a:cxn>
                </a:cxnLst>
                <a:rect l="0" t="0" r="r" b="b"/>
                <a:pathLst>
                  <a:path w="21600" h="21600" extrusionOk="0">
                    <a:moveTo>
                      <a:pt x="19121" y="642"/>
                    </a:moveTo>
                    <a:lnTo>
                      <a:pt x="19121" y="0"/>
                    </a:lnTo>
                    <a:lnTo>
                      <a:pt x="15226" y="2352"/>
                    </a:lnTo>
                    <a:lnTo>
                      <a:pt x="12748" y="4491"/>
                    </a:lnTo>
                    <a:lnTo>
                      <a:pt x="9915" y="6844"/>
                    </a:lnTo>
                    <a:lnTo>
                      <a:pt x="7436" y="10051"/>
                    </a:lnTo>
                    <a:lnTo>
                      <a:pt x="4957" y="13046"/>
                    </a:lnTo>
                    <a:lnTo>
                      <a:pt x="3541" y="16040"/>
                    </a:lnTo>
                    <a:lnTo>
                      <a:pt x="1062" y="18392"/>
                    </a:lnTo>
                    <a:lnTo>
                      <a:pt x="0" y="21600"/>
                    </a:lnTo>
                    <a:lnTo>
                      <a:pt x="2479" y="21600"/>
                    </a:lnTo>
                    <a:lnTo>
                      <a:pt x="3541" y="19248"/>
                    </a:lnTo>
                    <a:lnTo>
                      <a:pt x="4957" y="16040"/>
                    </a:lnTo>
                    <a:lnTo>
                      <a:pt x="7436" y="13046"/>
                    </a:lnTo>
                    <a:lnTo>
                      <a:pt x="8852" y="10693"/>
                    </a:lnTo>
                    <a:lnTo>
                      <a:pt x="11331" y="7699"/>
                    </a:lnTo>
                    <a:lnTo>
                      <a:pt x="13810" y="5347"/>
                    </a:lnTo>
                    <a:lnTo>
                      <a:pt x="17705" y="2994"/>
                    </a:lnTo>
                    <a:lnTo>
                      <a:pt x="20184" y="642"/>
                    </a:lnTo>
                    <a:lnTo>
                      <a:pt x="20184" y="0"/>
                    </a:lnTo>
                    <a:lnTo>
                      <a:pt x="20184" y="642"/>
                    </a:lnTo>
                    <a:lnTo>
                      <a:pt x="21600" y="0"/>
                    </a:lnTo>
                    <a:lnTo>
                      <a:pt x="20184" y="0"/>
                    </a:lnTo>
                    <a:lnTo>
                      <a:pt x="19121" y="642"/>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11" name="Shape 311"/>
              <p:cNvSpPr/>
              <p:nvPr/>
            </p:nvSpPr>
            <p:spPr>
              <a:xfrm>
                <a:off x="472623" y="293563"/>
                <a:ext cx="55005" cy="87662"/>
              </a:xfrm>
              <a:custGeom>
                <a:avLst/>
                <a:gdLst/>
                <a:ahLst/>
                <a:cxnLst>
                  <a:cxn ang="0">
                    <a:pos x="wd2" y="hd2"/>
                  </a:cxn>
                  <a:cxn ang="5400000">
                    <a:pos x="wd2" y="hd2"/>
                  </a:cxn>
                  <a:cxn ang="10800000">
                    <a:pos x="wd2" y="hd2"/>
                  </a:cxn>
                  <a:cxn ang="16200000">
                    <a:pos x="wd2" y="hd2"/>
                  </a:cxn>
                </a:cxnLst>
                <a:rect l="0" t="0" r="r" b="b"/>
                <a:pathLst>
                  <a:path w="21600" h="21600" extrusionOk="0">
                    <a:moveTo>
                      <a:pt x="0" y="1005"/>
                    </a:moveTo>
                    <a:lnTo>
                      <a:pt x="20400" y="21600"/>
                    </a:lnTo>
                    <a:lnTo>
                      <a:pt x="21600" y="20847"/>
                    </a:lnTo>
                    <a:lnTo>
                      <a:pt x="1600" y="0"/>
                    </a:lnTo>
                    <a:lnTo>
                      <a:pt x="0" y="1005"/>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12" name="Shape 312"/>
              <p:cNvSpPr/>
              <p:nvPr/>
            </p:nvSpPr>
            <p:spPr>
              <a:xfrm>
                <a:off x="373821" y="289486"/>
                <a:ext cx="102878" cy="44851"/>
              </a:xfrm>
              <a:custGeom>
                <a:avLst/>
                <a:gdLst/>
                <a:ahLst/>
                <a:cxnLst>
                  <a:cxn ang="0">
                    <a:pos x="wd2" y="hd2"/>
                  </a:cxn>
                  <a:cxn ang="5400000">
                    <a:pos x="wd2" y="hd2"/>
                  </a:cxn>
                  <a:cxn ang="10800000">
                    <a:pos x="wd2" y="hd2"/>
                  </a:cxn>
                  <a:cxn ang="16200000">
                    <a:pos x="wd2" y="hd2"/>
                  </a:cxn>
                </a:cxnLst>
                <a:rect l="0" t="0" r="r" b="b"/>
                <a:pathLst>
                  <a:path w="21600" h="21600" extrusionOk="0">
                    <a:moveTo>
                      <a:pt x="855" y="21600"/>
                    </a:moveTo>
                    <a:lnTo>
                      <a:pt x="2352" y="19636"/>
                    </a:lnTo>
                    <a:lnTo>
                      <a:pt x="2994" y="17673"/>
                    </a:lnTo>
                    <a:lnTo>
                      <a:pt x="3850" y="14236"/>
                    </a:lnTo>
                    <a:lnTo>
                      <a:pt x="5347" y="12764"/>
                    </a:lnTo>
                    <a:lnTo>
                      <a:pt x="6202" y="10800"/>
                    </a:lnTo>
                    <a:lnTo>
                      <a:pt x="7699" y="8836"/>
                    </a:lnTo>
                    <a:lnTo>
                      <a:pt x="9196" y="7364"/>
                    </a:lnTo>
                    <a:lnTo>
                      <a:pt x="10051" y="5400"/>
                    </a:lnTo>
                    <a:lnTo>
                      <a:pt x="11549" y="5400"/>
                    </a:lnTo>
                    <a:lnTo>
                      <a:pt x="13046" y="3927"/>
                    </a:lnTo>
                    <a:lnTo>
                      <a:pt x="20745" y="3927"/>
                    </a:lnTo>
                    <a:lnTo>
                      <a:pt x="21600" y="1964"/>
                    </a:lnTo>
                    <a:lnTo>
                      <a:pt x="20103" y="0"/>
                    </a:lnTo>
                    <a:lnTo>
                      <a:pt x="13901" y="0"/>
                    </a:lnTo>
                    <a:lnTo>
                      <a:pt x="13046" y="1964"/>
                    </a:lnTo>
                    <a:lnTo>
                      <a:pt x="11549" y="1964"/>
                    </a:lnTo>
                    <a:lnTo>
                      <a:pt x="10051" y="3927"/>
                    </a:lnTo>
                    <a:lnTo>
                      <a:pt x="8554" y="5400"/>
                    </a:lnTo>
                    <a:lnTo>
                      <a:pt x="6844" y="7364"/>
                    </a:lnTo>
                    <a:lnTo>
                      <a:pt x="6202" y="8836"/>
                    </a:lnTo>
                    <a:lnTo>
                      <a:pt x="4705" y="10800"/>
                    </a:lnTo>
                    <a:lnTo>
                      <a:pt x="2994" y="12764"/>
                    </a:lnTo>
                    <a:lnTo>
                      <a:pt x="2352" y="14236"/>
                    </a:lnTo>
                    <a:lnTo>
                      <a:pt x="1497" y="17673"/>
                    </a:lnTo>
                    <a:lnTo>
                      <a:pt x="0" y="19636"/>
                    </a:lnTo>
                    <a:lnTo>
                      <a:pt x="855"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13" name="Shape 313"/>
              <p:cNvSpPr/>
              <p:nvPr/>
            </p:nvSpPr>
            <p:spPr>
              <a:xfrm>
                <a:off x="451233" y="326181"/>
                <a:ext cx="28522" cy="59122"/>
              </a:xfrm>
              <a:custGeom>
                <a:avLst/>
                <a:gdLst/>
                <a:ahLst/>
                <a:cxnLst>
                  <a:cxn ang="0">
                    <a:pos x="wd2" y="hd2"/>
                  </a:cxn>
                  <a:cxn ang="5400000">
                    <a:pos x="wd2" y="hd2"/>
                  </a:cxn>
                  <a:cxn ang="10800000">
                    <a:pos x="wd2" y="hd2"/>
                  </a:cxn>
                  <a:cxn ang="16200000">
                    <a:pos x="wd2" y="hd2"/>
                  </a:cxn>
                </a:cxnLst>
                <a:rect l="0" t="0" r="r" b="b"/>
                <a:pathLst>
                  <a:path w="21600" h="21600" extrusionOk="0">
                    <a:moveTo>
                      <a:pt x="19286" y="21600"/>
                    </a:moveTo>
                    <a:lnTo>
                      <a:pt x="21600" y="14897"/>
                    </a:lnTo>
                    <a:lnTo>
                      <a:pt x="21600" y="9683"/>
                    </a:lnTo>
                    <a:lnTo>
                      <a:pt x="19286" y="6703"/>
                    </a:lnTo>
                    <a:lnTo>
                      <a:pt x="13886" y="4097"/>
                    </a:lnTo>
                    <a:lnTo>
                      <a:pt x="7714" y="1490"/>
                    </a:lnTo>
                    <a:lnTo>
                      <a:pt x="5400" y="1490"/>
                    </a:lnTo>
                    <a:lnTo>
                      <a:pt x="2314" y="0"/>
                    </a:lnTo>
                    <a:lnTo>
                      <a:pt x="0" y="0"/>
                    </a:lnTo>
                    <a:lnTo>
                      <a:pt x="0" y="2979"/>
                    </a:lnTo>
                    <a:lnTo>
                      <a:pt x="2314" y="2979"/>
                    </a:lnTo>
                    <a:lnTo>
                      <a:pt x="7714" y="4097"/>
                    </a:lnTo>
                    <a:lnTo>
                      <a:pt x="10800" y="5586"/>
                    </a:lnTo>
                    <a:lnTo>
                      <a:pt x="13886" y="6703"/>
                    </a:lnTo>
                    <a:lnTo>
                      <a:pt x="16200" y="10800"/>
                    </a:lnTo>
                    <a:lnTo>
                      <a:pt x="19286" y="14897"/>
                    </a:lnTo>
                    <a:lnTo>
                      <a:pt x="16200" y="21600"/>
                    </a:lnTo>
                    <a:lnTo>
                      <a:pt x="19286"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14" name="Shape 314"/>
              <p:cNvSpPr/>
              <p:nvPr/>
            </p:nvSpPr>
            <p:spPr>
              <a:xfrm>
                <a:off x="399285" y="307834"/>
                <a:ext cx="40745" cy="18348"/>
              </a:xfrm>
              <a:custGeom>
                <a:avLst/>
                <a:gdLst/>
                <a:ahLst/>
                <a:cxnLst>
                  <a:cxn ang="0">
                    <a:pos x="wd2" y="hd2"/>
                  </a:cxn>
                  <a:cxn ang="5400000">
                    <a:pos x="wd2" y="hd2"/>
                  </a:cxn>
                  <a:cxn ang="10800000">
                    <a:pos x="wd2" y="hd2"/>
                  </a:cxn>
                  <a:cxn ang="16200000">
                    <a:pos x="wd2" y="hd2"/>
                  </a:cxn>
                </a:cxnLst>
                <a:rect l="0" t="0" r="r" b="b"/>
                <a:pathLst>
                  <a:path w="21600" h="21600" extrusionOk="0">
                    <a:moveTo>
                      <a:pt x="2160" y="13200"/>
                    </a:moveTo>
                    <a:lnTo>
                      <a:pt x="5940" y="9600"/>
                    </a:lnTo>
                    <a:lnTo>
                      <a:pt x="9720" y="4800"/>
                    </a:lnTo>
                    <a:lnTo>
                      <a:pt x="11880" y="9600"/>
                    </a:lnTo>
                    <a:lnTo>
                      <a:pt x="13500" y="9600"/>
                    </a:lnTo>
                    <a:lnTo>
                      <a:pt x="15660" y="13200"/>
                    </a:lnTo>
                    <a:lnTo>
                      <a:pt x="19440" y="21600"/>
                    </a:lnTo>
                    <a:lnTo>
                      <a:pt x="21600" y="18000"/>
                    </a:lnTo>
                    <a:lnTo>
                      <a:pt x="19440" y="13200"/>
                    </a:lnTo>
                    <a:lnTo>
                      <a:pt x="19440" y="9600"/>
                    </a:lnTo>
                    <a:lnTo>
                      <a:pt x="15660" y="4800"/>
                    </a:lnTo>
                    <a:lnTo>
                      <a:pt x="13500" y="0"/>
                    </a:lnTo>
                    <a:lnTo>
                      <a:pt x="5940" y="0"/>
                    </a:lnTo>
                    <a:lnTo>
                      <a:pt x="0" y="9600"/>
                    </a:lnTo>
                    <a:lnTo>
                      <a:pt x="2160" y="132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15" name="Shape 315"/>
              <p:cNvSpPr/>
              <p:nvPr/>
            </p:nvSpPr>
            <p:spPr>
              <a:xfrm>
                <a:off x="509292" y="454615"/>
                <a:ext cx="11206" cy="18349"/>
              </a:xfrm>
              <a:custGeom>
                <a:avLst/>
                <a:gdLst/>
                <a:ahLst/>
                <a:cxnLst>
                  <a:cxn ang="0">
                    <a:pos x="wd2" y="hd2"/>
                  </a:cxn>
                  <a:cxn ang="5400000">
                    <a:pos x="wd2" y="hd2"/>
                  </a:cxn>
                  <a:cxn ang="10800000">
                    <a:pos x="wd2" y="hd2"/>
                  </a:cxn>
                  <a:cxn ang="16200000">
                    <a:pos x="wd2" y="hd2"/>
                  </a:cxn>
                </a:cxnLst>
                <a:rect l="0" t="0" r="r" b="b"/>
                <a:pathLst>
                  <a:path w="21600" h="21600" extrusionOk="0">
                    <a:moveTo>
                      <a:pt x="0" y="9600"/>
                    </a:moveTo>
                    <a:lnTo>
                      <a:pt x="7855" y="9600"/>
                    </a:lnTo>
                    <a:lnTo>
                      <a:pt x="7855" y="18000"/>
                    </a:lnTo>
                    <a:lnTo>
                      <a:pt x="21600" y="21600"/>
                    </a:lnTo>
                    <a:lnTo>
                      <a:pt x="21600" y="13200"/>
                    </a:lnTo>
                    <a:lnTo>
                      <a:pt x="13745" y="9600"/>
                    </a:lnTo>
                    <a:lnTo>
                      <a:pt x="7855" y="4800"/>
                    </a:lnTo>
                    <a:lnTo>
                      <a:pt x="0" y="4800"/>
                    </a:lnTo>
                    <a:lnTo>
                      <a:pt x="0" y="0"/>
                    </a:lnTo>
                    <a:lnTo>
                      <a:pt x="0" y="9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16" name="Shape 316"/>
              <p:cNvSpPr/>
              <p:nvPr/>
            </p:nvSpPr>
            <p:spPr>
              <a:xfrm>
                <a:off x="502162" y="454615"/>
                <a:ext cx="7132" cy="11214"/>
              </a:xfrm>
              <a:custGeom>
                <a:avLst/>
                <a:gdLst/>
                <a:ahLst/>
                <a:cxnLst>
                  <a:cxn ang="0">
                    <a:pos x="wd2" y="hd2"/>
                  </a:cxn>
                  <a:cxn ang="5400000">
                    <a:pos x="wd2" y="hd2"/>
                  </a:cxn>
                  <a:cxn ang="10800000">
                    <a:pos x="wd2" y="hd2"/>
                  </a:cxn>
                  <a:cxn ang="16200000">
                    <a:pos x="wd2" y="hd2"/>
                  </a:cxn>
                </a:cxnLst>
                <a:rect l="0" t="0" r="r" b="b"/>
                <a:pathLst>
                  <a:path w="21600" h="21600" extrusionOk="0">
                    <a:moveTo>
                      <a:pt x="12343" y="21600"/>
                    </a:moveTo>
                    <a:lnTo>
                      <a:pt x="12343" y="15709"/>
                    </a:lnTo>
                    <a:lnTo>
                      <a:pt x="12343" y="21600"/>
                    </a:lnTo>
                    <a:lnTo>
                      <a:pt x="21600" y="15709"/>
                    </a:lnTo>
                    <a:lnTo>
                      <a:pt x="21600" y="0"/>
                    </a:lnTo>
                    <a:lnTo>
                      <a:pt x="12343" y="7855"/>
                    </a:lnTo>
                    <a:lnTo>
                      <a:pt x="0" y="15709"/>
                    </a:lnTo>
                    <a:lnTo>
                      <a:pt x="12343"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17" name="Shape 317"/>
              <p:cNvSpPr/>
              <p:nvPr/>
            </p:nvSpPr>
            <p:spPr>
              <a:xfrm>
                <a:off x="502162" y="462770"/>
                <a:ext cx="7132" cy="21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8514"/>
                    </a:lnTo>
                    <a:lnTo>
                      <a:pt x="12343" y="10286"/>
                    </a:lnTo>
                    <a:lnTo>
                      <a:pt x="12343" y="3086"/>
                    </a:lnTo>
                    <a:lnTo>
                      <a:pt x="0" y="0"/>
                    </a:lnTo>
                    <a:lnTo>
                      <a:pt x="0" y="21600"/>
                    </a:lnTo>
                    <a:lnTo>
                      <a:pt x="2160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18" name="Shape 318"/>
              <p:cNvSpPr/>
              <p:nvPr/>
            </p:nvSpPr>
            <p:spPr>
              <a:xfrm>
                <a:off x="495032" y="484176"/>
                <a:ext cx="14262" cy="7136"/>
              </a:xfrm>
              <a:custGeom>
                <a:avLst/>
                <a:gdLst/>
                <a:ahLst/>
                <a:cxnLst>
                  <a:cxn ang="0">
                    <a:pos x="wd2" y="hd2"/>
                  </a:cxn>
                  <a:cxn ang="5400000">
                    <a:pos x="wd2" y="hd2"/>
                  </a:cxn>
                  <a:cxn ang="10800000">
                    <a:pos x="wd2" y="hd2"/>
                  </a:cxn>
                  <a:cxn ang="16200000">
                    <a:pos x="wd2" y="hd2"/>
                  </a:cxn>
                </a:cxnLst>
                <a:rect l="0" t="0" r="r" b="b"/>
                <a:pathLst>
                  <a:path w="21600" h="21600" extrusionOk="0">
                    <a:moveTo>
                      <a:pt x="0" y="12343"/>
                    </a:moveTo>
                    <a:lnTo>
                      <a:pt x="4629" y="21600"/>
                    </a:lnTo>
                    <a:lnTo>
                      <a:pt x="10800" y="21600"/>
                    </a:lnTo>
                    <a:lnTo>
                      <a:pt x="16971" y="12343"/>
                    </a:lnTo>
                    <a:lnTo>
                      <a:pt x="21600" y="0"/>
                    </a:lnTo>
                    <a:lnTo>
                      <a:pt x="0" y="0"/>
                    </a:lnTo>
                    <a:lnTo>
                      <a:pt x="0" y="12343"/>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19" name="Shape 319"/>
              <p:cNvSpPr/>
              <p:nvPr/>
            </p:nvSpPr>
            <p:spPr>
              <a:xfrm>
                <a:off x="348356" y="326181"/>
                <a:ext cx="84544" cy="44851"/>
              </a:xfrm>
              <a:custGeom>
                <a:avLst/>
                <a:gdLst/>
                <a:ahLst/>
                <a:cxnLst>
                  <a:cxn ang="0">
                    <a:pos x="wd2" y="hd2"/>
                  </a:cxn>
                  <a:cxn ang="5400000">
                    <a:pos x="wd2" y="hd2"/>
                  </a:cxn>
                  <a:cxn ang="10800000">
                    <a:pos x="wd2" y="hd2"/>
                  </a:cxn>
                  <a:cxn ang="16200000">
                    <a:pos x="wd2" y="hd2"/>
                  </a:cxn>
                </a:cxnLst>
                <a:rect l="0" t="0" r="r" b="b"/>
                <a:pathLst>
                  <a:path w="21600" h="21600" extrusionOk="0">
                    <a:moveTo>
                      <a:pt x="21600" y="12764"/>
                    </a:moveTo>
                    <a:lnTo>
                      <a:pt x="20559" y="8836"/>
                    </a:lnTo>
                    <a:lnTo>
                      <a:pt x="20559" y="7364"/>
                    </a:lnTo>
                    <a:lnTo>
                      <a:pt x="19518" y="3927"/>
                    </a:lnTo>
                    <a:lnTo>
                      <a:pt x="18737" y="1964"/>
                    </a:lnTo>
                    <a:lnTo>
                      <a:pt x="16916" y="1964"/>
                    </a:lnTo>
                    <a:lnTo>
                      <a:pt x="14834" y="0"/>
                    </a:lnTo>
                    <a:lnTo>
                      <a:pt x="10149" y="0"/>
                    </a:lnTo>
                    <a:lnTo>
                      <a:pt x="8328" y="1964"/>
                    </a:lnTo>
                    <a:lnTo>
                      <a:pt x="4684" y="8836"/>
                    </a:lnTo>
                    <a:lnTo>
                      <a:pt x="2863" y="12764"/>
                    </a:lnTo>
                    <a:lnTo>
                      <a:pt x="1822" y="16200"/>
                    </a:lnTo>
                    <a:lnTo>
                      <a:pt x="781" y="17673"/>
                    </a:lnTo>
                    <a:lnTo>
                      <a:pt x="781" y="19636"/>
                    </a:lnTo>
                    <a:lnTo>
                      <a:pt x="0" y="21600"/>
                    </a:lnTo>
                    <a:lnTo>
                      <a:pt x="21600" y="12764"/>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320" name="Shape 320"/>
              <p:cNvSpPr/>
              <p:nvPr/>
            </p:nvSpPr>
            <p:spPr>
              <a:xfrm>
                <a:off x="417620" y="330259"/>
                <a:ext cx="15280" cy="22426"/>
              </a:xfrm>
              <a:custGeom>
                <a:avLst/>
                <a:gdLst/>
                <a:ahLst/>
                <a:cxnLst>
                  <a:cxn ang="0">
                    <a:pos x="wd2" y="hd2"/>
                  </a:cxn>
                  <a:cxn ang="5400000">
                    <a:pos x="wd2" y="hd2"/>
                  </a:cxn>
                  <a:cxn ang="10800000">
                    <a:pos x="wd2" y="hd2"/>
                  </a:cxn>
                  <a:cxn ang="16200000">
                    <a:pos x="wd2" y="hd2"/>
                  </a:cxn>
                </a:cxnLst>
                <a:rect l="0" t="0" r="r" b="b"/>
                <a:pathLst>
                  <a:path w="21600" h="21600" extrusionOk="0">
                    <a:moveTo>
                      <a:pt x="0" y="3927"/>
                    </a:moveTo>
                    <a:lnTo>
                      <a:pt x="5760" y="6873"/>
                    </a:lnTo>
                    <a:lnTo>
                      <a:pt x="10080" y="10800"/>
                    </a:lnTo>
                    <a:lnTo>
                      <a:pt x="10080" y="13745"/>
                    </a:lnTo>
                    <a:lnTo>
                      <a:pt x="15840" y="21600"/>
                    </a:lnTo>
                    <a:lnTo>
                      <a:pt x="21600" y="17673"/>
                    </a:lnTo>
                    <a:lnTo>
                      <a:pt x="21600" y="13745"/>
                    </a:lnTo>
                    <a:lnTo>
                      <a:pt x="15840" y="6873"/>
                    </a:lnTo>
                    <a:lnTo>
                      <a:pt x="10080" y="3927"/>
                    </a:lnTo>
                    <a:lnTo>
                      <a:pt x="5760" y="0"/>
                    </a:lnTo>
                    <a:lnTo>
                      <a:pt x="0" y="3927"/>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21" name="Shape 321"/>
              <p:cNvSpPr/>
              <p:nvPr/>
            </p:nvSpPr>
            <p:spPr>
              <a:xfrm>
                <a:off x="355486" y="323123"/>
                <a:ext cx="66209" cy="32620"/>
              </a:xfrm>
              <a:custGeom>
                <a:avLst/>
                <a:gdLst/>
                <a:ahLst/>
                <a:cxnLst>
                  <a:cxn ang="0">
                    <a:pos x="wd2" y="hd2"/>
                  </a:cxn>
                  <a:cxn ang="5400000">
                    <a:pos x="wd2" y="hd2"/>
                  </a:cxn>
                  <a:cxn ang="10800000">
                    <a:pos x="wd2" y="hd2"/>
                  </a:cxn>
                  <a:cxn ang="16200000">
                    <a:pos x="wd2" y="hd2"/>
                  </a:cxn>
                </a:cxnLst>
                <a:rect l="0" t="0" r="r" b="b"/>
                <a:pathLst>
                  <a:path w="21600" h="21600" extrusionOk="0">
                    <a:moveTo>
                      <a:pt x="1329" y="21600"/>
                    </a:moveTo>
                    <a:lnTo>
                      <a:pt x="3655" y="14175"/>
                    </a:lnTo>
                    <a:lnTo>
                      <a:pt x="7311" y="9450"/>
                    </a:lnTo>
                    <a:lnTo>
                      <a:pt x="9637" y="7425"/>
                    </a:lnTo>
                    <a:lnTo>
                      <a:pt x="11963" y="4725"/>
                    </a:lnTo>
                    <a:lnTo>
                      <a:pt x="19274" y="4725"/>
                    </a:lnTo>
                    <a:lnTo>
                      <a:pt x="20271" y="7425"/>
                    </a:lnTo>
                    <a:lnTo>
                      <a:pt x="21600" y="4725"/>
                    </a:lnTo>
                    <a:lnTo>
                      <a:pt x="19274" y="2025"/>
                    </a:lnTo>
                    <a:lnTo>
                      <a:pt x="16615" y="0"/>
                    </a:lnTo>
                    <a:lnTo>
                      <a:pt x="10634" y="0"/>
                    </a:lnTo>
                    <a:lnTo>
                      <a:pt x="8308" y="2025"/>
                    </a:lnTo>
                    <a:lnTo>
                      <a:pt x="5982" y="7425"/>
                    </a:lnTo>
                    <a:lnTo>
                      <a:pt x="2326" y="12150"/>
                    </a:lnTo>
                    <a:lnTo>
                      <a:pt x="0" y="19575"/>
                    </a:lnTo>
                    <a:lnTo>
                      <a:pt x="1329"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22" name="Shape 322"/>
              <p:cNvSpPr/>
              <p:nvPr/>
            </p:nvSpPr>
            <p:spPr>
              <a:xfrm>
                <a:off x="344282" y="352684"/>
                <a:ext cx="15279" cy="18348"/>
              </a:xfrm>
              <a:custGeom>
                <a:avLst/>
                <a:gdLst/>
                <a:ahLst/>
                <a:cxnLst>
                  <a:cxn ang="0">
                    <a:pos x="wd2" y="hd2"/>
                  </a:cxn>
                  <a:cxn ang="5400000">
                    <a:pos x="wd2" y="hd2"/>
                  </a:cxn>
                  <a:cxn ang="10800000">
                    <a:pos x="wd2" y="hd2"/>
                  </a:cxn>
                  <a:cxn ang="16200000">
                    <a:pos x="wd2" y="hd2"/>
                  </a:cxn>
                </a:cxnLst>
                <a:rect l="0" t="0" r="r" b="b"/>
                <a:pathLst>
                  <a:path w="21600" h="21600" extrusionOk="0">
                    <a:moveTo>
                      <a:pt x="10080" y="21600"/>
                    </a:moveTo>
                    <a:lnTo>
                      <a:pt x="15840" y="16800"/>
                    </a:lnTo>
                    <a:lnTo>
                      <a:pt x="15840" y="12000"/>
                    </a:lnTo>
                    <a:lnTo>
                      <a:pt x="21600" y="8400"/>
                    </a:lnTo>
                    <a:lnTo>
                      <a:pt x="21600" y="3600"/>
                    </a:lnTo>
                    <a:lnTo>
                      <a:pt x="15840" y="0"/>
                    </a:lnTo>
                    <a:lnTo>
                      <a:pt x="15840" y="3600"/>
                    </a:lnTo>
                    <a:lnTo>
                      <a:pt x="5760" y="12000"/>
                    </a:lnTo>
                    <a:lnTo>
                      <a:pt x="0" y="21600"/>
                    </a:lnTo>
                    <a:lnTo>
                      <a:pt x="1008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23" name="Shape 323"/>
              <p:cNvSpPr/>
              <p:nvPr/>
            </p:nvSpPr>
            <p:spPr>
              <a:xfrm>
                <a:off x="270943" y="366954"/>
                <a:ext cx="106953" cy="91740"/>
              </a:xfrm>
              <a:custGeom>
                <a:avLst/>
                <a:gdLst/>
                <a:ahLst/>
                <a:cxnLst>
                  <a:cxn ang="0">
                    <a:pos x="wd2" y="hd2"/>
                  </a:cxn>
                  <a:cxn ang="5400000">
                    <a:pos x="wd2" y="hd2"/>
                  </a:cxn>
                  <a:cxn ang="10800000">
                    <a:pos x="wd2" y="hd2"/>
                  </a:cxn>
                  <a:cxn ang="16200000">
                    <a:pos x="wd2" y="hd2"/>
                  </a:cxn>
                </a:cxnLst>
                <a:rect l="0" t="0" r="r" b="b"/>
                <a:pathLst>
                  <a:path w="21600" h="21600" extrusionOk="0">
                    <a:moveTo>
                      <a:pt x="21600" y="960"/>
                    </a:moveTo>
                    <a:lnTo>
                      <a:pt x="20777" y="0"/>
                    </a:lnTo>
                    <a:lnTo>
                      <a:pt x="17074" y="0"/>
                    </a:lnTo>
                    <a:lnTo>
                      <a:pt x="16251" y="960"/>
                    </a:lnTo>
                    <a:lnTo>
                      <a:pt x="15634" y="960"/>
                    </a:lnTo>
                    <a:lnTo>
                      <a:pt x="14194" y="1680"/>
                    </a:lnTo>
                    <a:lnTo>
                      <a:pt x="13371" y="1680"/>
                    </a:lnTo>
                    <a:lnTo>
                      <a:pt x="11931" y="3360"/>
                    </a:lnTo>
                    <a:lnTo>
                      <a:pt x="11109" y="3360"/>
                    </a:lnTo>
                    <a:lnTo>
                      <a:pt x="10491" y="4320"/>
                    </a:lnTo>
                    <a:lnTo>
                      <a:pt x="9669" y="4320"/>
                    </a:lnTo>
                    <a:lnTo>
                      <a:pt x="8229" y="5280"/>
                    </a:lnTo>
                    <a:lnTo>
                      <a:pt x="7406" y="6000"/>
                    </a:lnTo>
                    <a:lnTo>
                      <a:pt x="6789" y="6000"/>
                    </a:lnTo>
                    <a:lnTo>
                      <a:pt x="5966" y="6960"/>
                    </a:lnTo>
                    <a:lnTo>
                      <a:pt x="4526" y="6960"/>
                    </a:lnTo>
                    <a:lnTo>
                      <a:pt x="3703" y="7680"/>
                    </a:lnTo>
                    <a:lnTo>
                      <a:pt x="823" y="9600"/>
                    </a:lnTo>
                    <a:lnTo>
                      <a:pt x="0" y="12000"/>
                    </a:lnTo>
                    <a:lnTo>
                      <a:pt x="0" y="13920"/>
                    </a:lnTo>
                    <a:lnTo>
                      <a:pt x="823" y="16320"/>
                    </a:lnTo>
                    <a:lnTo>
                      <a:pt x="1440" y="18240"/>
                    </a:lnTo>
                    <a:lnTo>
                      <a:pt x="3086" y="19920"/>
                    </a:lnTo>
                    <a:lnTo>
                      <a:pt x="5143" y="20640"/>
                    </a:lnTo>
                    <a:lnTo>
                      <a:pt x="5966" y="20640"/>
                    </a:lnTo>
                    <a:lnTo>
                      <a:pt x="7406" y="21600"/>
                    </a:lnTo>
                    <a:lnTo>
                      <a:pt x="12549" y="21600"/>
                    </a:lnTo>
                    <a:lnTo>
                      <a:pt x="14194" y="20640"/>
                    </a:lnTo>
                    <a:lnTo>
                      <a:pt x="14811" y="18960"/>
                    </a:lnTo>
                    <a:lnTo>
                      <a:pt x="14811" y="17280"/>
                    </a:lnTo>
                    <a:lnTo>
                      <a:pt x="14194" y="16320"/>
                    </a:lnTo>
                    <a:lnTo>
                      <a:pt x="13371" y="15600"/>
                    </a:lnTo>
                    <a:lnTo>
                      <a:pt x="12549" y="15600"/>
                    </a:lnTo>
                    <a:lnTo>
                      <a:pt x="12549" y="14640"/>
                    </a:lnTo>
                    <a:lnTo>
                      <a:pt x="11931" y="14640"/>
                    </a:lnTo>
                    <a:lnTo>
                      <a:pt x="21600" y="960"/>
                    </a:lnTo>
                    <a:close/>
                  </a:path>
                </a:pathLst>
              </a:custGeom>
              <a:solidFill>
                <a:srgbClr val="FFCCB2"/>
              </a:solidFill>
              <a:ln w="12700" cap="flat">
                <a:noFill/>
                <a:miter lim="400000"/>
              </a:ln>
              <a:effectLst/>
            </p:spPr>
            <p:txBody>
              <a:bodyPr wrap="square" lIns="0" tIns="0" rIns="0" bIns="0" numCol="1" anchor="t">
                <a:noAutofit/>
              </a:bodyPr>
              <a:lstStyle/>
              <a:p>
                <a:pPr lvl="0"/>
                <a:endParaRPr/>
              </a:p>
            </p:txBody>
          </p:sp>
          <p:sp>
            <p:nvSpPr>
              <p:cNvPr id="324" name="Shape 324"/>
              <p:cNvSpPr/>
              <p:nvPr/>
            </p:nvSpPr>
            <p:spPr>
              <a:xfrm>
                <a:off x="362616" y="362877"/>
                <a:ext cx="15280" cy="815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0" y="21600"/>
                    </a:lnTo>
                    <a:lnTo>
                      <a:pt x="5760" y="10800"/>
                    </a:lnTo>
                    <a:lnTo>
                      <a:pt x="5760" y="21600"/>
                    </a:lnTo>
                    <a:lnTo>
                      <a:pt x="21600" y="21600"/>
                    </a:lnTo>
                    <a:lnTo>
                      <a:pt x="21600" y="10800"/>
                    </a:lnTo>
                    <a:lnTo>
                      <a:pt x="10080" y="10800"/>
                    </a:lnTo>
                    <a:lnTo>
                      <a:pt x="10080" y="0"/>
                    </a:lnTo>
                    <a:lnTo>
                      <a:pt x="0" y="0"/>
                    </a:lnTo>
                    <a:lnTo>
                      <a:pt x="0" y="108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25" name="Shape 325"/>
              <p:cNvSpPr/>
              <p:nvPr/>
            </p:nvSpPr>
            <p:spPr>
              <a:xfrm>
                <a:off x="289278" y="362877"/>
                <a:ext cx="73339" cy="36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300" y="21600"/>
                    </a:lnTo>
                    <a:lnTo>
                      <a:pt x="4500" y="19800"/>
                    </a:lnTo>
                    <a:lnTo>
                      <a:pt x="6600" y="17400"/>
                    </a:lnTo>
                    <a:lnTo>
                      <a:pt x="7500" y="17400"/>
                    </a:lnTo>
                    <a:lnTo>
                      <a:pt x="8700" y="15600"/>
                    </a:lnTo>
                    <a:lnTo>
                      <a:pt x="9900" y="15600"/>
                    </a:lnTo>
                    <a:lnTo>
                      <a:pt x="10800" y="13200"/>
                    </a:lnTo>
                    <a:lnTo>
                      <a:pt x="12000" y="10800"/>
                    </a:lnTo>
                    <a:lnTo>
                      <a:pt x="12900" y="10800"/>
                    </a:lnTo>
                    <a:lnTo>
                      <a:pt x="15300" y="9000"/>
                    </a:lnTo>
                    <a:lnTo>
                      <a:pt x="16200" y="6600"/>
                    </a:lnTo>
                    <a:lnTo>
                      <a:pt x="17400" y="6600"/>
                    </a:lnTo>
                    <a:lnTo>
                      <a:pt x="18300" y="4800"/>
                    </a:lnTo>
                    <a:lnTo>
                      <a:pt x="19500" y="4800"/>
                    </a:lnTo>
                    <a:lnTo>
                      <a:pt x="21600" y="2400"/>
                    </a:lnTo>
                    <a:lnTo>
                      <a:pt x="21600" y="0"/>
                    </a:lnTo>
                    <a:lnTo>
                      <a:pt x="19500" y="0"/>
                    </a:lnTo>
                    <a:lnTo>
                      <a:pt x="18300" y="2400"/>
                    </a:lnTo>
                    <a:lnTo>
                      <a:pt x="16200" y="2400"/>
                    </a:lnTo>
                    <a:lnTo>
                      <a:pt x="15300" y="4800"/>
                    </a:lnTo>
                    <a:lnTo>
                      <a:pt x="14100" y="4800"/>
                    </a:lnTo>
                    <a:lnTo>
                      <a:pt x="12900" y="6600"/>
                    </a:lnTo>
                    <a:lnTo>
                      <a:pt x="12000" y="9000"/>
                    </a:lnTo>
                    <a:lnTo>
                      <a:pt x="9900" y="9000"/>
                    </a:lnTo>
                    <a:lnTo>
                      <a:pt x="8700" y="10800"/>
                    </a:lnTo>
                    <a:lnTo>
                      <a:pt x="7500" y="13200"/>
                    </a:lnTo>
                    <a:lnTo>
                      <a:pt x="6600" y="13200"/>
                    </a:lnTo>
                    <a:lnTo>
                      <a:pt x="4500" y="17400"/>
                    </a:lnTo>
                    <a:lnTo>
                      <a:pt x="2100" y="17400"/>
                    </a:lnTo>
                    <a:lnTo>
                      <a:pt x="1200" y="19800"/>
                    </a:lnTo>
                    <a:lnTo>
                      <a:pt x="0" y="19800"/>
                    </a:lnTo>
                    <a:lnTo>
                      <a:pt x="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26" name="Shape 326"/>
              <p:cNvSpPr/>
              <p:nvPr/>
            </p:nvSpPr>
            <p:spPr>
              <a:xfrm>
                <a:off x="267888" y="396514"/>
                <a:ext cx="28521" cy="62180"/>
              </a:xfrm>
              <a:custGeom>
                <a:avLst/>
                <a:gdLst/>
                <a:ahLst/>
                <a:cxnLst>
                  <a:cxn ang="0">
                    <a:pos x="wd2" y="hd2"/>
                  </a:cxn>
                  <a:cxn ang="5400000">
                    <a:pos x="wd2" y="hd2"/>
                  </a:cxn>
                  <a:cxn ang="10800000">
                    <a:pos x="wd2" y="hd2"/>
                  </a:cxn>
                  <a:cxn ang="16200000">
                    <a:pos x="wd2" y="hd2"/>
                  </a:cxn>
                </a:cxnLst>
                <a:rect l="0" t="0" r="r" b="b"/>
                <a:pathLst>
                  <a:path w="21600" h="21600" extrusionOk="0">
                    <a:moveTo>
                      <a:pt x="21600" y="19121"/>
                    </a:moveTo>
                    <a:lnTo>
                      <a:pt x="13886" y="17705"/>
                    </a:lnTo>
                    <a:lnTo>
                      <a:pt x="7714" y="16643"/>
                    </a:lnTo>
                    <a:lnTo>
                      <a:pt x="5400" y="13810"/>
                    </a:lnTo>
                    <a:lnTo>
                      <a:pt x="5400" y="7436"/>
                    </a:lnTo>
                    <a:lnTo>
                      <a:pt x="7714" y="4957"/>
                    </a:lnTo>
                    <a:lnTo>
                      <a:pt x="10800" y="2479"/>
                    </a:lnTo>
                    <a:lnTo>
                      <a:pt x="16200" y="1062"/>
                    </a:lnTo>
                    <a:lnTo>
                      <a:pt x="16200" y="0"/>
                    </a:lnTo>
                    <a:lnTo>
                      <a:pt x="7714" y="1062"/>
                    </a:lnTo>
                    <a:lnTo>
                      <a:pt x="2314" y="3895"/>
                    </a:lnTo>
                    <a:lnTo>
                      <a:pt x="2314" y="7436"/>
                    </a:lnTo>
                    <a:lnTo>
                      <a:pt x="0" y="10269"/>
                    </a:lnTo>
                    <a:lnTo>
                      <a:pt x="2314" y="13810"/>
                    </a:lnTo>
                    <a:lnTo>
                      <a:pt x="5400" y="17705"/>
                    </a:lnTo>
                    <a:lnTo>
                      <a:pt x="13886" y="19121"/>
                    </a:lnTo>
                    <a:lnTo>
                      <a:pt x="19286" y="21600"/>
                    </a:lnTo>
                    <a:lnTo>
                      <a:pt x="21600" y="19121"/>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27" name="Shape 327"/>
              <p:cNvSpPr/>
              <p:nvPr/>
            </p:nvSpPr>
            <p:spPr>
              <a:xfrm>
                <a:off x="293352" y="447480"/>
                <a:ext cx="50931" cy="15291"/>
              </a:xfrm>
              <a:custGeom>
                <a:avLst/>
                <a:gdLst/>
                <a:ahLst/>
                <a:cxnLst>
                  <a:cxn ang="0">
                    <a:pos x="wd2" y="hd2"/>
                  </a:cxn>
                  <a:cxn ang="5400000">
                    <a:pos x="wd2" y="hd2"/>
                  </a:cxn>
                  <a:cxn ang="10800000">
                    <a:pos x="wd2" y="hd2"/>
                  </a:cxn>
                  <a:cxn ang="16200000">
                    <a:pos x="wd2" y="hd2"/>
                  </a:cxn>
                </a:cxnLst>
                <a:rect l="0" t="0" r="r" b="b"/>
                <a:pathLst>
                  <a:path w="21600" h="21600" extrusionOk="0">
                    <a:moveTo>
                      <a:pt x="20304" y="0"/>
                    </a:moveTo>
                    <a:lnTo>
                      <a:pt x="18576" y="5760"/>
                    </a:lnTo>
                    <a:lnTo>
                      <a:pt x="16848" y="10080"/>
                    </a:lnTo>
                    <a:lnTo>
                      <a:pt x="15552" y="15840"/>
                    </a:lnTo>
                    <a:lnTo>
                      <a:pt x="9072" y="15840"/>
                    </a:lnTo>
                    <a:lnTo>
                      <a:pt x="6048" y="10080"/>
                    </a:lnTo>
                    <a:lnTo>
                      <a:pt x="3024" y="10080"/>
                    </a:lnTo>
                    <a:lnTo>
                      <a:pt x="1296" y="5760"/>
                    </a:lnTo>
                    <a:lnTo>
                      <a:pt x="0" y="15840"/>
                    </a:lnTo>
                    <a:lnTo>
                      <a:pt x="6048" y="15840"/>
                    </a:lnTo>
                    <a:lnTo>
                      <a:pt x="9072" y="21600"/>
                    </a:lnTo>
                    <a:lnTo>
                      <a:pt x="18576" y="21600"/>
                    </a:lnTo>
                    <a:lnTo>
                      <a:pt x="20304" y="10080"/>
                    </a:lnTo>
                    <a:lnTo>
                      <a:pt x="21600" y="0"/>
                    </a:lnTo>
                    <a:lnTo>
                      <a:pt x="20304"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28" name="Shape 328"/>
              <p:cNvSpPr/>
              <p:nvPr/>
            </p:nvSpPr>
            <p:spPr>
              <a:xfrm>
                <a:off x="330021" y="426075"/>
                <a:ext cx="18336" cy="21406"/>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3600" y="10286"/>
                    </a:lnTo>
                    <a:lnTo>
                      <a:pt x="8400" y="10286"/>
                    </a:lnTo>
                    <a:lnTo>
                      <a:pt x="13200" y="14400"/>
                    </a:lnTo>
                    <a:lnTo>
                      <a:pt x="13200" y="21600"/>
                    </a:lnTo>
                    <a:lnTo>
                      <a:pt x="16800" y="21600"/>
                    </a:lnTo>
                    <a:lnTo>
                      <a:pt x="21600" y="18514"/>
                    </a:lnTo>
                    <a:lnTo>
                      <a:pt x="21600" y="14400"/>
                    </a:lnTo>
                    <a:lnTo>
                      <a:pt x="8400" y="3086"/>
                    </a:lnTo>
                    <a:lnTo>
                      <a:pt x="3600" y="3086"/>
                    </a:lnTo>
                    <a:lnTo>
                      <a:pt x="3600" y="0"/>
                    </a:lnTo>
                    <a:lnTo>
                      <a:pt x="0" y="72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29" name="Shape 329"/>
              <p:cNvSpPr/>
              <p:nvPr/>
            </p:nvSpPr>
            <p:spPr>
              <a:xfrm>
                <a:off x="377895" y="344529"/>
                <a:ext cx="87599" cy="95817"/>
              </a:xfrm>
              <a:custGeom>
                <a:avLst/>
                <a:gdLst/>
                <a:ahLst/>
                <a:cxnLst>
                  <a:cxn ang="0">
                    <a:pos x="wd2" y="hd2"/>
                  </a:cxn>
                  <a:cxn ang="5400000">
                    <a:pos x="wd2" y="hd2"/>
                  </a:cxn>
                  <a:cxn ang="10800000">
                    <a:pos x="wd2" y="hd2"/>
                  </a:cxn>
                  <a:cxn ang="16200000">
                    <a:pos x="wd2" y="hd2"/>
                  </a:cxn>
                </a:cxnLst>
                <a:rect l="0" t="0" r="r" b="b"/>
                <a:pathLst>
                  <a:path w="21600" h="21600" extrusionOk="0">
                    <a:moveTo>
                      <a:pt x="5274" y="19991"/>
                    </a:moveTo>
                    <a:lnTo>
                      <a:pt x="6279" y="20681"/>
                    </a:lnTo>
                    <a:lnTo>
                      <a:pt x="8037" y="21600"/>
                    </a:lnTo>
                    <a:lnTo>
                      <a:pt x="11553" y="21600"/>
                    </a:lnTo>
                    <a:lnTo>
                      <a:pt x="13563" y="20681"/>
                    </a:lnTo>
                    <a:lnTo>
                      <a:pt x="18837" y="15855"/>
                    </a:lnTo>
                    <a:lnTo>
                      <a:pt x="19842" y="13328"/>
                    </a:lnTo>
                    <a:lnTo>
                      <a:pt x="20595" y="10800"/>
                    </a:lnTo>
                    <a:lnTo>
                      <a:pt x="21600" y="8272"/>
                    </a:lnTo>
                    <a:lnTo>
                      <a:pt x="21600" y="6664"/>
                    </a:lnTo>
                    <a:lnTo>
                      <a:pt x="20595" y="5055"/>
                    </a:lnTo>
                    <a:lnTo>
                      <a:pt x="19842" y="3447"/>
                    </a:lnTo>
                    <a:lnTo>
                      <a:pt x="18837" y="2528"/>
                    </a:lnTo>
                    <a:lnTo>
                      <a:pt x="17079" y="1838"/>
                    </a:lnTo>
                    <a:lnTo>
                      <a:pt x="13563" y="0"/>
                    </a:lnTo>
                    <a:lnTo>
                      <a:pt x="11553" y="0"/>
                    </a:lnTo>
                    <a:lnTo>
                      <a:pt x="8037" y="1838"/>
                    </a:lnTo>
                    <a:lnTo>
                      <a:pt x="6279" y="2528"/>
                    </a:lnTo>
                    <a:lnTo>
                      <a:pt x="4521" y="5055"/>
                    </a:lnTo>
                    <a:lnTo>
                      <a:pt x="2512" y="6664"/>
                    </a:lnTo>
                    <a:lnTo>
                      <a:pt x="1758" y="9191"/>
                    </a:lnTo>
                    <a:lnTo>
                      <a:pt x="753" y="11719"/>
                    </a:lnTo>
                    <a:lnTo>
                      <a:pt x="0" y="13328"/>
                    </a:lnTo>
                    <a:lnTo>
                      <a:pt x="753" y="14936"/>
                    </a:lnTo>
                    <a:lnTo>
                      <a:pt x="753" y="16545"/>
                    </a:lnTo>
                    <a:lnTo>
                      <a:pt x="2512" y="18383"/>
                    </a:lnTo>
                    <a:lnTo>
                      <a:pt x="3516" y="19072"/>
                    </a:lnTo>
                    <a:lnTo>
                      <a:pt x="5274" y="19991"/>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330" name="Shape 330"/>
              <p:cNvSpPr/>
              <p:nvPr/>
            </p:nvSpPr>
            <p:spPr>
              <a:xfrm>
                <a:off x="396229" y="410785"/>
                <a:ext cx="58061" cy="33638"/>
              </a:xfrm>
              <a:custGeom>
                <a:avLst/>
                <a:gdLst/>
                <a:ahLst/>
                <a:cxnLst>
                  <a:cxn ang="0">
                    <a:pos x="wd2" y="hd2"/>
                  </a:cxn>
                  <a:cxn ang="5400000">
                    <a:pos x="wd2" y="hd2"/>
                  </a:cxn>
                  <a:cxn ang="10800000">
                    <a:pos x="wd2" y="hd2"/>
                  </a:cxn>
                  <a:cxn ang="16200000">
                    <a:pos x="wd2" y="hd2"/>
                  </a:cxn>
                </a:cxnLst>
                <a:rect l="0" t="0" r="r" b="b"/>
                <a:pathLst>
                  <a:path w="21600" h="21600" extrusionOk="0">
                    <a:moveTo>
                      <a:pt x="20463" y="0"/>
                    </a:moveTo>
                    <a:lnTo>
                      <a:pt x="17432" y="7200"/>
                    </a:lnTo>
                    <a:lnTo>
                      <a:pt x="14779" y="11782"/>
                    </a:lnTo>
                    <a:lnTo>
                      <a:pt x="13642" y="14400"/>
                    </a:lnTo>
                    <a:lnTo>
                      <a:pt x="10611" y="16364"/>
                    </a:lnTo>
                    <a:lnTo>
                      <a:pt x="3789" y="16364"/>
                    </a:lnTo>
                    <a:lnTo>
                      <a:pt x="1137" y="14400"/>
                    </a:lnTo>
                    <a:lnTo>
                      <a:pt x="0" y="16364"/>
                    </a:lnTo>
                    <a:lnTo>
                      <a:pt x="5305" y="21600"/>
                    </a:lnTo>
                    <a:lnTo>
                      <a:pt x="7958" y="21600"/>
                    </a:lnTo>
                    <a:lnTo>
                      <a:pt x="10611" y="18982"/>
                    </a:lnTo>
                    <a:lnTo>
                      <a:pt x="13642" y="16364"/>
                    </a:lnTo>
                    <a:lnTo>
                      <a:pt x="16295" y="14400"/>
                    </a:lnTo>
                    <a:lnTo>
                      <a:pt x="18947" y="9818"/>
                    </a:lnTo>
                    <a:lnTo>
                      <a:pt x="21600" y="2618"/>
                    </a:lnTo>
                    <a:lnTo>
                      <a:pt x="20463"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31" name="Shape 331"/>
              <p:cNvSpPr/>
              <p:nvPr/>
            </p:nvSpPr>
            <p:spPr>
              <a:xfrm>
                <a:off x="447159" y="348606"/>
                <a:ext cx="18335" cy="66257"/>
              </a:xfrm>
              <a:custGeom>
                <a:avLst/>
                <a:gdLst/>
                <a:ahLst/>
                <a:cxnLst>
                  <a:cxn ang="0">
                    <a:pos x="wd2" y="hd2"/>
                  </a:cxn>
                  <a:cxn ang="5400000">
                    <a:pos x="wd2" y="hd2"/>
                  </a:cxn>
                  <a:cxn ang="10800000">
                    <a:pos x="wd2" y="hd2"/>
                  </a:cxn>
                  <a:cxn ang="16200000">
                    <a:pos x="wd2" y="hd2"/>
                  </a:cxn>
                </a:cxnLst>
                <a:rect l="0" t="0" r="r" b="b"/>
                <a:pathLst>
                  <a:path w="21600" h="21600" extrusionOk="0">
                    <a:moveTo>
                      <a:pt x="0" y="1329"/>
                    </a:moveTo>
                    <a:lnTo>
                      <a:pt x="8400" y="2326"/>
                    </a:lnTo>
                    <a:lnTo>
                      <a:pt x="13200" y="4652"/>
                    </a:lnTo>
                    <a:lnTo>
                      <a:pt x="13200" y="5982"/>
                    </a:lnTo>
                    <a:lnTo>
                      <a:pt x="16800" y="8308"/>
                    </a:lnTo>
                    <a:lnTo>
                      <a:pt x="16800" y="10634"/>
                    </a:lnTo>
                    <a:lnTo>
                      <a:pt x="13200" y="14289"/>
                    </a:lnTo>
                    <a:lnTo>
                      <a:pt x="13200" y="16615"/>
                    </a:lnTo>
                    <a:lnTo>
                      <a:pt x="4800" y="20271"/>
                    </a:lnTo>
                    <a:lnTo>
                      <a:pt x="8400" y="21600"/>
                    </a:lnTo>
                    <a:lnTo>
                      <a:pt x="16800" y="17945"/>
                    </a:lnTo>
                    <a:lnTo>
                      <a:pt x="21600" y="14289"/>
                    </a:lnTo>
                    <a:lnTo>
                      <a:pt x="21600" y="5982"/>
                    </a:lnTo>
                    <a:lnTo>
                      <a:pt x="16800" y="3655"/>
                    </a:lnTo>
                    <a:lnTo>
                      <a:pt x="13200" y="1329"/>
                    </a:lnTo>
                    <a:lnTo>
                      <a:pt x="4800" y="0"/>
                    </a:lnTo>
                    <a:lnTo>
                      <a:pt x="0" y="1329"/>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32" name="Shape 332"/>
              <p:cNvSpPr/>
              <p:nvPr/>
            </p:nvSpPr>
            <p:spPr>
              <a:xfrm>
                <a:off x="385025" y="344529"/>
                <a:ext cx="66209" cy="33639"/>
              </a:xfrm>
              <a:custGeom>
                <a:avLst/>
                <a:gdLst/>
                <a:ahLst/>
                <a:cxnLst>
                  <a:cxn ang="0">
                    <a:pos x="wd2" y="hd2"/>
                  </a:cxn>
                  <a:cxn ang="5400000">
                    <a:pos x="wd2" y="hd2"/>
                  </a:cxn>
                  <a:cxn ang="10800000">
                    <a:pos x="wd2" y="hd2"/>
                  </a:cxn>
                  <a:cxn ang="16200000">
                    <a:pos x="wd2" y="hd2"/>
                  </a:cxn>
                </a:cxnLst>
                <a:rect l="0" t="0" r="r" b="b"/>
                <a:pathLst>
                  <a:path w="21600" h="21600" extrusionOk="0">
                    <a:moveTo>
                      <a:pt x="2326" y="21600"/>
                    </a:moveTo>
                    <a:lnTo>
                      <a:pt x="4652" y="14400"/>
                    </a:lnTo>
                    <a:lnTo>
                      <a:pt x="6978" y="9818"/>
                    </a:lnTo>
                    <a:lnTo>
                      <a:pt x="9637" y="5236"/>
                    </a:lnTo>
                    <a:lnTo>
                      <a:pt x="11963" y="5236"/>
                    </a:lnTo>
                    <a:lnTo>
                      <a:pt x="12960" y="2618"/>
                    </a:lnTo>
                    <a:lnTo>
                      <a:pt x="15618" y="2618"/>
                    </a:lnTo>
                    <a:lnTo>
                      <a:pt x="17945" y="5236"/>
                    </a:lnTo>
                    <a:lnTo>
                      <a:pt x="20271" y="5236"/>
                    </a:lnTo>
                    <a:lnTo>
                      <a:pt x="21600" y="2618"/>
                    </a:lnTo>
                    <a:lnTo>
                      <a:pt x="18942" y="0"/>
                    </a:lnTo>
                    <a:lnTo>
                      <a:pt x="10634" y="0"/>
                    </a:lnTo>
                    <a:lnTo>
                      <a:pt x="8308" y="2618"/>
                    </a:lnTo>
                    <a:lnTo>
                      <a:pt x="5982" y="7200"/>
                    </a:lnTo>
                    <a:lnTo>
                      <a:pt x="2326" y="11782"/>
                    </a:lnTo>
                    <a:lnTo>
                      <a:pt x="0" y="18982"/>
                    </a:lnTo>
                    <a:lnTo>
                      <a:pt x="997" y="18982"/>
                    </a:lnTo>
                    <a:lnTo>
                      <a:pt x="2326"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33" name="Shape 333"/>
              <p:cNvSpPr/>
              <p:nvPr/>
            </p:nvSpPr>
            <p:spPr>
              <a:xfrm>
                <a:off x="377895" y="374089"/>
                <a:ext cx="21391" cy="62180"/>
              </a:xfrm>
              <a:custGeom>
                <a:avLst/>
                <a:gdLst/>
                <a:ahLst/>
                <a:cxnLst>
                  <a:cxn ang="0">
                    <a:pos x="wd2" y="hd2"/>
                  </a:cxn>
                  <a:cxn ang="5400000">
                    <a:pos x="wd2" y="hd2"/>
                  </a:cxn>
                  <a:cxn ang="10800000">
                    <a:pos x="wd2" y="hd2"/>
                  </a:cxn>
                  <a:cxn ang="16200000">
                    <a:pos x="wd2" y="hd2"/>
                  </a:cxn>
                </a:cxnLst>
                <a:rect l="0" t="0" r="r" b="b"/>
                <a:pathLst>
                  <a:path w="21600" h="21600" extrusionOk="0">
                    <a:moveTo>
                      <a:pt x="21600" y="20538"/>
                    </a:moveTo>
                    <a:lnTo>
                      <a:pt x="14400" y="19121"/>
                    </a:lnTo>
                    <a:lnTo>
                      <a:pt x="10286" y="16643"/>
                    </a:lnTo>
                    <a:lnTo>
                      <a:pt x="7200" y="15226"/>
                    </a:lnTo>
                    <a:lnTo>
                      <a:pt x="3086" y="12748"/>
                    </a:lnTo>
                    <a:lnTo>
                      <a:pt x="3086" y="7790"/>
                    </a:lnTo>
                    <a:lnTo>
                      <a:pt x="7200" y="5311"/>
                    </a:lnTo>
                    <a:lnTo>
                      <a:pt x="14400" y="1416"/>
                    </a:lnTo>
                    <a:lnTo>
                      <a:pt x="10286" y="0"/>
                    </a:lnTo>
                    <a:lnTo>
                      <a:pt x="3086" y="3895"/>
                    </a:lnTo>
                    <a:lnTo>
                      <a:pt x="0" y="7790"/>
                    </a:lnTo>
                    <a:lnTo>
                      <a:pt x="0" y="14164"/>
                    </a:lnTo>
                    <a:lnTo>
                      <a:pt x="3086" y="16643"/>
                    </a:lnTo>
                    <a:lnTo>
                      <a:pt x="7200" y="18059"/>
                    </a:lnTo>
                    <a:lnTo>
                      <a:pt x="10286" y="20538"/>
                    </a:lnTo>
                    <a:lnTo>
                      <a:pt x="18514" y="21600"/>
                    </a:lnTo>
                    <a:lnTo>
                      <a:pt x="21600" y="20538"/>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34" name="Shape 334"/>
              <p:cNvSpPr/>
              <p:nvPr/>
            </p:nvSpPr>
            <p:spPr>
              <a:xfrm>
                <a:off x="454289" y="252790"/>
                <a:ext cx="160937" cy="315990"/>
              </a:xfrm>
              <a:custGeom>
                <a:avLst/>
                <a:gdLst/>
                <a:ahLst/>
                <a:cxnLst>
                  <a:cxn ang="0">
                    <a:pos x="wd2" y="hd2"/>
                  </a:cxn>
                  <a:cxn ang="5400000">
                    <a:pos x="wd2" y="hd2"/>
                  </a:cxn>
                  <a:cxn ang="10800000">
                    <a:pos x="wd2" y="hd2"/>
                  </a:cxn>
                  <a:cxn ang="16200000">
                    <a:pos x="wd2" y="hd2"/>
                  </a:cxn>
                </a:cxnLst>
                <a:rect l="0" t="0" r="r" b="b"/>
                <a:pathLst>
                  <a:path w="21600" h="21600" extrusionOk="0">
                    <a:moveTo>
                      <a:pt x="15311" y="20834"/>
                    </a:moveTo>
                    <a:lnTo>
                      <a:pt x="15722" y="21321"/>
                    </a:lnTo>
                    <a:lnTo>
                      <a:pt x="16268" y="21600"/>
                    </a:lnTo>
                    <a:lnTo>
                      <a:pt x="17225" y="21600"/>
                    </a:lnTo>
                    <a:lnTo>
                      <a:pt x="17772" y="21321"/>
                    </a:lnTo>
                    <a:lnTo>
                      <a:pt x="18182" y="20625"/>
                    </a:lnTo>
                    <a:lnTo>
                      <a:pt x="18729" y="20067"/>
                    </a:lnTo>
                    <a:lnTo>
                      <a:pt x="18729" y="18325"/>
                    </a:lnTo>
                    <a:lnTo>
                      <a:pt x="18182" y="17837"/>
                    </a:lnTo>
                    <a:lnTo>
                      <a:pt x="18182" y="17071"/>
                    </a:lnTo>
                    <a:lnTo>
                      <a:pt x="17772" y="16305"/>
                    </a:lnTo>
                    <a:lnTo>
                      <a:pt x="17225" y="15608"/>
                    </a:lnTo>
                    <a:lnTo>
                      <a:pt x="17225" y="13099"/>
                    </a:lnTo>
                    <a:lnTo>
                      <a:pt x="18182" y="12333"/>
                    </a:lnTo>
                    <a:lnTo>
                      <a:pt x="18729" y="11566"/>
                    </a:lnTo>
                    <a:lnTo>
                      <a:pt x="19139" y="10800"/>
                    </a:lnTo>
                    <a:lnTo>
                      <a:pt x="19686" y="10034"/>
                    </a:lnTo>
                    <a:lnTo>
                      <a:pt x="20643" y="9337"/>
                    </a:lnTo>
                    <a:lnTo>
                      <a:pt x="21190" y="8570"/>
                    </a:lnTo>
                    <a:lnTo>
                      <a:pt x="21190" y="7804"/>
                    </a:lnTo>
                    <a:lnTo>
                      <a:pt x="21600" y="6828"/>
                    </a:lnTo>
                    <a:lnTo>
                      <a:pt x="21600" y="5574"/>
                    </a:lnTo>
                    <a:lnTo>
                      <a:pt x="21190" y="4808"/>
                    </a:lnTo>
                    <a:lnTo>
                      <a:pt x="21190" y="4320"/>
                    </a:lnTo>
                    <a:lnTo>
                      <a:pt x="20643" y="3763"/>
                    </a:lnTo>
                    <a:lnTo>
                      <a:pt x="19686" y="3066"/>
                    </a:lnTo>
                    <a:lnTo>
                      <a:pt x="19139" y="2508"/>
                    </a:lnTo>
                    <a:lnTo>
                      <a:pt x="18729" y="2021"/>
                    </a:lnTo>
                    <a:lnTo>
                      <a:pt x="17772" y="1533"/>
                    </a:lnTo>
                    <a:lnTo>
                      <a:pt x="16678" y="1254"/>
                    </a:lnTo>
                    <a:lnTo>
                      <a:pt x="15722" y="766"/>
                    </a:lnTo>
                    <a:lnTo>
                      <a:pt x="14765" y="557"/>
                    </a:lnTo>
                    <a:lnTo>
                      <a:pt x="13261" y="279"/>
                    </a:lnTo>
                    <a:lnTo>
                      <a:pt x="12304" y="0"/>
                    </a:lnTo>
                    <a:lnTo>
                      <a:pt x="5878" y="0"/>
                    </a:lnTo>
                    <a:lnTo>
                      <a:pt x="3965" y="557"/>
                    </a:lnTo>
                    <a:lnTo>
                      <a:pt x="2461" y="1045"/>
                    </a:lnTo>
                    <a:lnTo>
                      <a:pt x="0" y="2299"/>
                    </a:lnTo>
                    <a:lnTo>
                      <a:pt x="1504" y="3066"/>
                    </a:lnTo>
                    <a:lnTo>
                      <a:pt x="2461" y="4041"/>
                    </a:lnTo>
                    <a:lnTo>
                      <a:pt x="3965" y="4808"/>
                    </a:lnTo>
                    <a:lnTo>
                      <a:pt x="4922" y="5574"/>
                    </a:lnTo>
                    <a:lnTo>
                      <a:pt x="5878" y="6271"/>
                    </a:lnTo>
                    <a:lnTo>
                      <a:pt x="7382" y="7316"/>
                    </a:lnTo>
                    <a:lnTo>
                      <a:pt x="8339" y="8083"/>
                    </a:lnTo>
                    <a:lnTo>
                      <a:pt x="9433" y="9058"/>
                    </a:lnTo>
                    <a:lnTo>
                      <a:pt x="10390" y="9825"/>
                    </a:lnTo>
                    <a:lnTo>
                      <a:pt x="10800" y="10800"/>
                    </a:lnTo>
                    <a:lnTo>
                      <a:pt x="11894" y="11845"/>
                    </a:lnTo>
                    <a:lnTo>
                      <a:pt x="12851" y="12542"/>
                    </a:lnTo>
                    <a:lnTo>
                      <a:pt x="13808" y="13587"/>
                    </a:lnTo>
                    <a:lnTo>
                      <a:pt x="14218" y="14563"/>
                    </a:lnTo>
                    <a:lnTo>
                      <a:pt x="15311" y="15608"/>
                    </a:lnTo>
                    <a:lnTo>
                      <a:pt x="15722" y="16583"/>
                    </a:lnTo>
                    <a:lnTo>
                      <a:pt x="16268" y="17071"/>
                    </a:lnTo>
                    <a:lnTo>
                      <a:pt x="16678" y="17837"/>
                    </a:lnTo>
                    <a:lnTo>
                      <a:pt x="17225" y="18813"/>
                    </a:lnTo>
                    <a:lnTo>
                      <a:pt x="17772" y="19579"/>
                    </a:lnTo>
                    <a:lnTo>
                      <a:pt x="17772" y="20834"/>
                    </a:lnTo>
                    <a:lnTo>
                      <a:pt x="17225" y="21112"/>
                    </a:lnTo>
                    <a:lnTo>
                      <a:pt x="16268" y="21321"/>
                    </a:lnTo>
                    <a:lnTo>
                      <a:pt x="15722" y="21321"/>
                    </a:lnTo>
                    <a:lnTo>
                      <a:pt x="15722" y="21112"/>
                    </a:lnTo>
                    <a:lnTo>
                      <a:pt x="15311" y="21112"/>
                    </a:lnTo>
                    <a:lnTo>
                      <a:pt x="15311" y="20834"/>
                    </a:lnTo>
                    <a:close/>
                  </a:path>
                </a:pathLst>
              </a:custGeom>
              <a:solidFill>
                <a:srgbClr val="FF00FF"/>
              </a:solidFill>
              <a:ln w="12700" cap="flat">
                <a:noFill/>
                <a:miter lim="400000"/>
              </a:ln>
              <a:effectLst/>
            </p:spPr>
            <p:txBody>
              <a:bodyPr wrap="square" lIns="0" tIns="0" rIns="0" bIns="0" numCol="1" anchor="t">
                <a:noAutofit/>
              </a:bodyPr>
              <a:lstStyle/>
              <a:p>
                <a:pPr lvl="0"/>
                <a:endParaRPr/>
              </a:p>
            </p:txBody>
          </p:sp>
          <p:sp>
            <p:nvSpPr>
              <p:cNvPr id="335" name="Shape 335"/>
              <p:cNvSpPr/>
              <p:nvPr/>
            </p:nvSpPr>
            <p:spPr>
              <a:xfrm>
                <a:off x="564296" y="557567"/>
                <a:ext cx="25466" cy="15290"/>
              </a:xfrm>
              <a:custGeom>
                <a:avLst/>
                <a:gdLst/>
                <a:ahLst/>
                <a:cxnLst>
                  <a:cxn ang="0">
                    <a:pos x="wd2" y="hd2"/>
                  </a:cxn>
                  <a:cxn ang="5400000">
                    <a:pos x="wd2" y="hd2"/>
                  </a:cxn>
                  <a:cxn ang="10800000">
                    <a:pos x="wd2" y="hd2"/>
                  </a:cxn>
                  <a:cxn ang="16200000">
                    <a:pos x="wd2" y="hd2"/>
                  </a:cxn>
                </a:cxnLst>
                <a:rect l="0" t="0" r="r" b="b"/>
                <a:pathLst>
                  <a:path w="21600" h="21600" extrusionOk="0">
                    <a:moveTo>
                      <a:pt x="19008" y="10080"/>
                    </a:moveTo>
                    <a:lnTo>
                      <a:pt x="21600" y="5760"/>
                    </a:lnTo>
                    <a:lnTo>
                      <a:pt x="19008" y="5760"/>
                    </a:lnTo>
                    <a:lnTo>
                      <a:pt x="15552" y="10080"/>
                    </a:lnTo>
                    <a:lnTo>
                      <a:pt x="12096" y="10080"/>
                    </a:lnTo>
                    <a:lnTo>
                      <a:pt x="9504" y="5760"/>
                    </a:lnTo>
                    <a:lnTo>
                      <a:pt x="3456" y="0"/>
                    </a:lnTo>
                    <a:lnTo>
                      <a:pt x="0" y="5760"/>
                    </a:lnTo>
                    <a:lnTo>
                      <a:pt x="6048" y="10080"/>
                    </a:lnTo>
                    <a:lnTo>
                      <a:pt x="9504" y="15840"/>
                    </a:lnTo>
                    <a:lnTo>
                      <a:pt x="12096" y="21600"/>
                    </a:lnTo>
                    <a:lnTo>
                      <a:pt x="15552" y="21600"/>
                    </a:lnTo>
                    <a:lnTo>
                      <a:pt x="19008" y="15840"/>
                    </a:lnTo>
                    <a:lnTo>
                      <a:pt x="21600" y="15840"/>
                    </a:lnTo>
                    <a:lnTo>
                      <a:pt x="19008" y="15840"/>
                    </a:lnTo>
                    <a:lnTo>
                      <a:pt x="21600" y="15840"/>
                    </a:lnTo>
                    <a:lnTo>
                      <a:pt x="19008" y="1008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36" name="Shape 336"/>
              <p:cNvSpPr/>
              <p:nvPr/>
            </p:nvSpPr>
            <p:spPr>
              <a:xfrm>
                <a:off x="586705" y="520871"/>
                <a:ext cx="10187" cy="47909"/>
              </a:xfrm>
              <a:custGeom>
                <a:avLst/>
                <a:gdLst/>
                <a:ahLst/>
                <a:cxnLst>
                  <a:cxn ang="0">
                    <a:pos x="wd2" y="hd2"/>
                  </a:cxn>
                  <a:cxn ang="5400000">
                    <a:pos x="wd2" y="hd2"/>
                  </a:cxn>
                  <a:cxn ang="10800000">
                    <a:pos x="wd2" y="hd2"/>
                  </a:cxn>
                  <a:cxn ang="16200000">
                    <a:pos x="wd2" y="hd2"/>
                  </a:cxn>
                </a:cxnLst>
                <a:rect l="0" t="0" r="r" b="b"/>
                <a:pathLst>
                  <a:path w="21600" h="21600" extrusionOk="0">
                    <a:moveTo>
                      <a:pt x="6480" y="0"/>
                    </a:moveTo>
                    <a:lnTo>
                      <a:pt x="6480" y="15166"/>
                    </a:lnTo>
                    <a:lnTo>
                      <a:pt x="0" y="19762"/>
                    </a:lnTo>
                    <a:lnTo>
                      <a:pt x="6480" y="21600"/>
                    </a:lnTo>
                    <a:lnTo>
                      <a:pt x="15120" y="16545"/>
                    </a:lnTo>
                    <a:lnTo>
                      <a:pt x="21600" y="11489"/>
                    </a:lnTo>
                    <a:lnTo>
                      <a:pt x="21600" y="6894"/>
                    </a:lnTo>
                    <a:lnTo>
                      <a:pt x="15120" y="0"/>
                    </a:lnTo>
                    <a:lnTo>
                      <a:pt x="6480"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37" name="Shape 337"/>
              <p:cNvSpPr/>
              <p:nvPr/>
            </p:nvSpPr>
            <p:spPr>
              <a:xfrm>
                <a:off x="578556" y="444422"/>
                <a:ext cx="15280" cy="76450"/>
              </a:xfrm>
              <a:custGeom>
                <a:avLst/>
                <a:gdLst/>
                <a:ahLst/>
                <a:cxnLst>
                  <a:cxn ang="0">
                    <a:pos x="wd2" y="hd2"/>
                  </a:cxn>
                  <a:cxn ang="5400000">
                    <a:pos x="wd2" y="hd2"/>
                  </a:cxn>
                  <a:cxn ang="10800000">
                    <a:pos x="wd2" y="hd2"/>
                  </a:cxn>
                  <a:cxn ang="16200000">
                    <a:pos x="wd2" y="hd2"/>
                  </a:cxn>
                </a:cxnLst>
                <a:rect l="0" t="0" r="r" b="b"/>
                <a:pathLst>
                  <a:path w="21600" h="21600" extrusionOk="0">
                    <a:moveTo>
                      <a:pt x="5760" y="0"/>
                    </a:moveTo>
                    <a:lnTo>
                      <a:pt x="0" y="2016"/>
                    </a:lnTo>
                    <a:lnTo>
                      <a:pt x="0" y="8064"/>
                    </a:lnTo>
                    <a:lnTo>
                      <a:pt x="5760" y="10368"/>
                    </a:lnTo>
                    <a:lnTo>
                      <a:pt x="5760" y="13248"/>
                    </a:lnTo>
                    <a:lnTo>
                      <a:pt x="11520" y="16416"/>
                    </a:lnTo>
                    <a:lnTo>
                      <a:pt x="15840" y="19584"/>
                    </a:lnTo>
                    <a:lnTo>
                      <a:pt x="15840" y="21600"/>
                    </a:lnTo>
                    <a:lnTo>
                      <a:pt x="21600" y="21600"/>
                    </a:lnTo>
                    <a:lnTo>
                      <a:pt x="21600" y="18432"/>
                    </a:lnTo>
                    <a:lnTo>
                      <a:pt x="15840" y="16416"/>
                    </a:lnTo>
                    <a:lnTo>
                      <a:pt x="15840" y="13248"/>
                    </a:lnTo>
                    <a:lnTo>
                      <a:pt x="11520" y="10368"/>
                    </a:lnTo>
                    <a:lnTo>
                      <a:pt x="11520" y="0"/>
                    </a:lnTo>
                    <a:lnTo>
                      <a:pt x="5760"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38" name="Shape 338"/>
              <p:cNvSpPr/>
              <p:nvPr/>
            </p:nvSpPr>
            <p:spPr>
              <a:xfrm>
                <a:off x="582631" y="352684"/>
                <a:ext cx="32595" cy="91739"/>
              </a:xfrm>
              <a:custGeom>
                <a:avLst/>
                <a:gdLst/>
                <a:ahLst/>
                <a:cxnLst>
                  <a:cxn ang="0">
                    <a:pos x="wd2" y="hd2"/>
                  </a:cxn>
                  <a:cxn ang="5400000">
                    <a:pos x="wd2" y="hd2"/>
                  </a:cxn>
                  <a:cxn ang="10800000">
                    <a:pos x="wd2" y="hd2"/>
                  </a:cxn>
                  <a:cxn ang="16200000">
                    <a:pos x="wd2" y="hd2"/>
                  </a:cxn>
                </a:cxnLst>
                <a:rect l="0" t="0" r="r" b="b"/>
                <a:pathLst>
                  <a:path w="21600" h="21600" extrusionOk="0">
                    <a:moveTo>
                      <a:pt x="19575" y="0"/>
                    </a:moveTo>
                    <a:lnTo>
                      <a:pt x="19575" y="2400"/>
                    </a:lnTo>
                    <a:lnTo>
                      <a:pt x="16875" y="6000"/>
                    </a:lnTo>
                    <a:lnTo>
                      <a:pt x="14850" y="8640"/>
                    </a:lnTo>
                    <a:lnTo>
                      <a:pt x="12150" y="11040"/>
                    </a:lnTo>
                    <a:lnTo>
                      <a:pt x="7425" y="13680"/>
                    </a:lnTo>
                    <a:lnTo>
                      <a:pt x="4725" y="16320"/>
                    </a:lnTo>
                    <a:lnTo>
                      <a:pt x="2700" y="18960"/>
                    </a:lnTo>
                    <a:lnTo>
                      <a:pt x="0" y="21600"/>
                    </a:lnTo>
                    <a:lnTo>
                      <a:pt x="2700" y="21600"/>
                    </a:lnTo>
                    <a:lnTo>
                      <a:pt x="4725" y="18960"/>
                    </a:lnTo>
                    <a:lnTo>
                      <a:pt x="7425" y="16320"/>
                    </a:lnTo>
                    <a:lnTo>
                      <a:pt x="12150" y="13680"/>
                    </a:lnTo>
                    <a:lnTo>
                      <a:pt x="14850" y="11040"/>
                    </a:lnTo>
                    <a:lnTo>
                      <a:pt x="16875" y="8640"/>
                    </a:lnTo>
                    <a:lnTo>
                      <a:pt x="19575" y="6000"/>
                    </a:lnTo>
                    <a:lnTo>
                      <a:pt x="21600" y="3360"/>
                    </a:lnTo>
                    <a:lnTo>
                      <a:pt x="21600" y="0"/>
                    </a:lnTo>
                    <a:lnTo>
                      <a:pt x="19575"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39" name="Shape 339"/>
              <p:cNvSpPr/>
              <p:nvPr/>
            </p:nvSpPr>
            <p:spPr>
              <a:xfrm>
                <a:off x="524571" y="249732"/>
                <a:ext cx="94730" cy="102953"/>
              </a:xfrm>
              <a:custGeom>
                <a:avLst/>
                <a:gdLst/>
                <a:ahLst/>
                <a:cxnLst>
                  <a:cxn ang="0">
                    <a:pos x="wd2" y="hd2"/>
                  </a:cxn>
                  <a:cxn ang="5400000">
                    <a:pos x="wd2" y="hd2"/>
                  </a:cxn>
                  <a:cxn ang="10800000">
                    <a:pos x="wd2" y="hd2"/>
                  </a:cxn>
                  <a:cxn ang="16200000">
                    <a:pos x="wd2" y="hd2"/>
                  </a:cxn>
                </a:cxnLst>
                <a:rect l="0" t="0" r="r" b="b"/>
                <a:pathLst>
                  <a:path w="21600" h="21600" extrusionOk="0">
                    <a:moveTo>
                      <a:pt x="0" y="1497"/>
                    </a:moveTo>
                    <a:lnTo>
                      <a:pt x="4877" y="1497"/>
                    </a:lnTo>
                    <a:lnTo>
                      <a:pt x="6503" y="2352"/>
                    </a:lnTo>
                    <a:lnTo>
                      <a:pt x="9058" y="2994"/>
                    </a:lnTo>
                    <a:lnTo>
                      <a:pt x="10684" y="3850"/>
                    </a:lnTo>
                    <a:lnTo>
                      <a:pt x="12310" y="4491"/>
                    </a:lnTo>
                    <a:lnTo>
                      <a:pt x="14168" y="6202"/>
                    </a:lnTo>
                    <a:lnTo>
                      <a:pt x="14865" y="7699"/>
                    </a:lnTo>
                    <a:lnTo>
                      <a:pt x="16490" y="9196"/>
                    </a:lnTo>
                    <a:lnTo>
                      <a:pt x="18348" y="12190"/>
                    </a:lnTo>
                    <a:lnTo>
                      <a:pt x="19045" y="13901"/>
                    </a:lnTo>
                    <a:lnTo>
                      <a:pt x="19045" y="16040"/>
                    </a:lnTo>
                    <a:lnTo>
                      <a:pt x="19974" y="17750"/>
                    </a:lnTo>
                    <a:lnTo>
                      <a:pt x="19974" y="21600"/>
                    </a:lnTo>
                    <a:lnTo>
                      <a:pt x="20671" y="21600"/>
                    </a:lnTo>
                    <a:lnTo>
                      <a:pt x="21600" y="19889"/>
                    </a:lnTo>
                    <a:lnTo>
                      <a:pt x="20671" y="17750"/>
                    </a:lnTo>
                    <a:lnTo>
                      <a:pt x="20671" y="15398"/>
                    </a:lnTo>
                    <a:lnTo>
                      <a:pt x="19974" y="13901"/>
                    </a:lnTo>
                    <a:lnTo>
                      <a:pt x="19045" y="11549"/>
                    </a:lnTo>
                    <a:lnTo>
                      <a:pt x="18348" y="10051"/>
                    </a:lnTo>
                    <a:lnTo>
                      <a:pt x="17419" y="8341"/>
                    </a:lnTo>
                    <a:lnTo>
                      <a:pt x="15794" y="6844"/>
                    </a:lnTo>
                    <a:lnTo>
                      <a:pt x="14865" y="5347"/>
                    </a:lnTo>
                    <a:lnTo>
                      <a:pt x="13239" y="3850"/>
                    </a:lnTo>
                    <a:lnTo>
                      <a:pt x="10684" y="2994"/>
                    </a:lnTo>
                    <a:lnTo>
                      <a:pt x="9058" y="1497"/>
                    </a:lnTo>
                    <a:lnTo>
                      <a:pt x="7432" y="642"/>
                    </a:lnTo>
                    <a:lnTo>
                      <a:pt x="4877" y="642"/>
                    </a:lnTo>
                    <a:lnTo>
                      <a:pt x="2323" y="0"/>
                    </a:lnTo>
                    <a:lnTo>
                      <a:pt x="0" y="0"/>
                    </a:lnTo>
                    <a:lnTo>
                      <a:pt x="0" y="1497"/>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40" name="Shape 340"/>
              <p:cNvSpPr/>
              <p:nvPr/>
            </p:nvSpPr>
            <p:spPr>
              <a:xfrm>
                <a:off x="451233" y="249732"/>
                <a:ext cx="73339" cy="39755"/>
              </a:xfrm>
              <a:custGeom>
                <a:avLst/>
                <a:gdLst/>
                <a:ahLst/>
                <a:cxnLst>
                  <a:cxn ang="0">
                    <a:pos x="wd2" y="hd2"/>
                  </a:cxn>
                  <a:cxn ang="5400000">
                    <a:pos x="wd2" y="hd2"/>
                  </a:cxn>
                  <a:cxn ang="10800000">
                    <a:pos x="wd2" y="hd2"/>
                  </a:cxn>
                  <a:cxn ang="16200000">
                    <a:pos x="wd2" y="hd2"/>
                  </a:cxn>
                </a:cxnLst>
                <a:rect l="0" t="0" r="r" b="b"/>
                <a:pathLst>
                  <a:path w="21600" h="21600" extrusionOk="0">
                    <a:moveTo>
                      <a:pt x="2100" y="19938"/>
                    </a:moveTo>
                    <a:lnTo>
                      <a:pt x="2100" y="21600"/>
                    </a:lnTo>
                    <a:lnTo>
                      <a:pt x="4200" y="16062"/>
                    </a:lnTo>
                    <a:lnTo>
                      <a:pt x="7500" y="9969"/>
                    </a:lnTo>
                    <a:lnTo>
                      <a:pt x="9600" y="7754"/>
                    </a:lnTo>
                    <a:lnTo>
                      <a:pt x="11700" y="6092"/>
                    </a:lnTo>
                    <a:lnTo>
                      <a:pt x="13800" y="3877"/>
                    </a:lnTo>
                    <a:lnTo>
                      <a:pt x="21600" y="3877"/>
                    </a:lnTo>
                    <a:lnTo>
                      <a:pt x="21600" y="0"/>
                    </a:lnTo>
                    <a:lnTo>
                      <a:pt x="16200" y="0"/>
                    </a:lnTo>
                    <a:lnTo>
                      <a:pt x="13800" y="1662"/>
                    </a:lnTo>
                    <a:lnTo>
                      <a:pt x="11700" y="1662"/>
                    </a:lnTo>
                    <a:lnTo>
                      <a:pt x="8400" y="3877"/>
                    </a:lnTo>
                    <a:lnTo>
                      <a:pt x="3000" y="13846"/>
                    </a:lnTo>
                    <a:lnTo>
                      <a:pt x="0" y="19938"/>
                    </a:lnTo>
                    <a:lnTo>
                      <a:pt x="0" y="21600"/>
                    </a:lnTo>
                    <a:lnTo>
                      <a:pt x="0" y="19938"/>
                    </a:lnTo>
                    <a:lnTo>
                      <a:pt x="0" y="21600"/>
                    </a:lnTo>
                    <a:lnTo>
                      <a:pt x="2100" y="19938"/>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41" name="Shape 341"/>
              <p:cNvSpPr/>
              <p:nvPr/>
            </p:nvSpPr>
            <p:spPr>
              <a:xfrm>
                <a:off x="451233" y="286428"/>
                <a:ext cx="124269" cy="208961"/>
              </a:xfrm>
              <a:custGeom>
                <a:avLst/>
                <a:gdLst/>
                <a:ahLst/>
                <a:cxnLst>
                  <a:cxn ang="0">
                    <a:pos x="wd2" y="hd2"/>
                  </a:cxn>
                  <a:cxn ang="5400000">
                    <a:pos x="wd2" y="hd2"/>
                  </a:cxn>
                  <a:cxn ang="10800000">
                    <a:pos x="wd2" y="hd2"/>
                  </a:cxn>
                  <a:cxn ang="16200000">
                    <a:pos x="wd2" y="hd2"/>
                  </a:cxn>
                </a:cxnLst>
                <a:rect l="0" t="0" r="r" b="b"/>
                <a:pathLst>
                  <a:path w="21600" h="21600" extrusionOk="0">
                    <a:moveTo>
                      <a:pt x="21600" y="21179"/>
                    </a:moveTo>
                    <a:lnTo>
                      <a:pt x="20361" y="20125"/>
                    </a:lnTo>
                    <a:lnTo>
                      <a:pt x="19652" y="18544"/>
                    </a:lnTo>
                    <a:lnTo>
                      <a:pt x="18413" y="17069"/>
                    </a:lnTo>
                    <a:lnTo>
                      <a:pt x="17705" y="15489"/>
                    </a:lnTo>
                    <a:lnTo>
                      <a:pt x="16466" y="14014"/>
                    </a:lnTo>
                    <a:lnTo>
                      <a:pt x="15226" y="12855"/>
                    </a:lnTo>
                    <a:lnTo>
                      <a:pt x="13987" y="11380"/>
                    </a:lnTo>
                    <a:lnTo>
                      <a:pt x="12748" y="9799"/>
                    </a:lnTo>
                    <a:lnTo>
                      <a:pt x="11331" y="8745"/>
                    </a:lnTo>
                    <a:lnTo>
                      <a:pt x="10092" y="7586"/>
                    </a:lnTo>
                    <a:lnTo>
                      <a:pt x="8852" y="6006"/>
                    </a:lnTo>
                    <a:lnTo>
                      <a:pt x="7613" y="4952"/>
                    </a:lnTo>
                    <a:lnTo>
                      <a:pt x="5666" y="3372"/>
                    </a:lnTo>
                    <a:lnTo>
                      <a:pt x="4426" y="2213"/>
                    </a:lnTo>
                    <a:lnTo>
                      <a:pt x="2479" y="1159"/>
                    </a:lnTo>
                    <a:lnTo>
                      <a:pt x="1239" y="0"/>
                    </a:lnTo>
                    <a:lnTo>
                      <a:pt x="0" y="316"/>
                    </a:lnTo>
                    <a:lnTo>
                      <a:pt x="1770" y="1475"/>
                    </a:lnTo>
                    <a:lnTo>
                      <a:pt x="3718" y="2634"/>
                    </a:lnTo>
                    <a:lnTo>
                      <a:pt x="4957" y="3793"/>
                    </a:lnTo>
                    <a:lnTo>
                      <a:pt x="6905" y="4952"/>
                    </a:lnTo>
                    <a:lnTo>
                      <a:pt x="8144" y="6427"/>
                    </a:lnTo>
                    <a:lnTo>
                      <a:pt x="9561" y="7586"/>
                    </a:lnTo>
                    <a:lnTo>
                      <a:pt x="10800" y="9061"/>
                    </a:lnTo>
                    <a:lnTo>
                      <a:pt x="12039" y="10220"/>
                    </a:lnTo>
                    <a:lnTo>
                      <a:pt x="13279" y="11696"/>
                    </a:lnTo>
                    <a:lnTo>
                      <a:pt x="14518" y="12855"/>
                    </a:lnTo>
                    <a:lnTo>
                      <a:pt x="15226" y="14435"/>
                    </a:lnTo>
                    <a:lnTo>
                      <a:pt x="16466" y="15910"/>
                    </a:lnTo>
                    <a:lnTo>
                      <a:pt x="17705" y="17069"/>
                    </a:lnTo>
                    <a:lnTo>
                      <a:pt x="18413" y="18544"/>
                    </a:lnTo>
                    <a:lnTo>
                      <a:pt x="19652" y="20125"/>
                    </a:lnTo>
                    <a:lnTo>
                      <a:pt x="20892" y="21600"/>
                    </a:lnTo>
                    <a:lnTo>
                      <a:pt x="21600" y="21179"/>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42" name="Shape 342"/>
              <p:cNvSpPr/>
              <p:nvPr/>
            </p:nvSpPr>
            <p:spPr>
              <a:xfrm>
                <a:off x="571426" y="491311"/>
                <a:ext cx="18336" cy="77469"/>
              </a:xfrm>
              <a:custGeom>
                <a:avLst/>
                <a:gdLst/>
                <a:ahLst/>
                <a:cxnLst>
                  <a:cxn ang="0">
                    <a:pos x="wd2" y="hd2"/>
                  </a:cxn>
                  <a:cxn ang="5400000">
                    <a:pos x="wd2" y="hd2"/>
                  </a:cxn>
                  <a:cxn ang="10800000">
                    <a:pos x="wd2" y="hd2"/>
                  </a:cxn>
                  <a:cxn ang="16200000">
                    <a:pos x="wd2" y="hd2"/>
                  </a:cxn>
                </a:cxnLst>
                <a:rect l="0" t="0" r="r" b="b"/>
                <a:pathLst>
                  <a:path w="21600" h="21600" extrusionOk="0">
                    <a:moveTo>
                      <a:pt x="4800" y="21600"/>
                    </a:moveTo>
                    <a:lnTo>
                      <a:pt x="4800" y="20463"/>
                    </a:lnTo>
                    <a:lnTo>
                      <a:pt x="13200" y="20463"/>
                    </a:lnTo>
                    <a:lnTo>
                      <a:pt x="18000" y="18474"/>
                    </a:lnTo>
                    <a:lnTo>
                      <a:pt x="21600" y="16484"/>
                    </a:lnTo>
                    <a:lnTo>
                      <a:pt x="18000" y="13358"/>
                    </a:lnTo>
                    <a:lnTo>
                      <a:pt x="18000" y="9379"/>
                    </a:lnTo>
                    <a:lnTo>
                      <a:pt x="8400" y="3126"/>
                    </a:lnTo>
                    <a:lnTo>
                      <a:pt x="4800" y="0"/>
                    </a:lnTo>
                    <a:lnTo>
                      <a:pt x="0" y="1137"/>
                    </a:lnTo>
                    <a:lnTo>
                      <a:pt x="4800" y="4263"/>
                    </a:lnTo>
                    <a:lnTo>
                      <a:pt x="8400" y="6253"/>
                    </a:lnTo>
                    <a:lnTo>
                      <a:pt x="8400" y="10232"/>
                    </a:lnTo>
                    <a:lnTo>
                      <a:pt x="13200" y="13358"/>
                    </a:lnTo>
                    <a:lnTo>
                      <a:pt x="13200" y="18474"/>
                    </a:lnTo>
                    <a:lnTo>
                      <a:pt x="8400" y="19611"/>
                    </a:lnTo>
                    <a:lnTo>
                      <a:pt x="4800" y="19611"/>
                    </a:lnTo>
                    <a:lnTo>
                      <a:pt x="480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43" name="Shape 343"/>
              <p:cNvSpPr/>
              <p:nvPr/>
            </p:nvSpPr>
            <p:spPr>
              <a:xfrm>
                <a:off x="564296" y="550431"/>
                <a:ext cx="11206" cy="18349"/>
              </a:xfrm>
              <a:custGeom>
                <a:avLst/>
                <a:gdLst/>
                <a:ahLst/>
                <a:cxnLst>
                  <a:cxn ang="0">
                    <a:pos x="wd2" y="hd2"/>
                  </a:cxn>
                  <a:cxn ang="5400000">
                    <a:pos x="wd2" y="hd2"/>
                  </a:cxn>
                  <a:cxn ang="10800000">
                    <a:pos x="wd2" y="hd2"/>
                  </a:cxn>
                  <a:cxn ang="16200000">
                    <a:pos x="wd2" y="hd2"/>
                  </a:cxn>
                </a:cxnLst>
                <a:rect l="0" t="0" r="r" b="b"/>
                <a:pathLst>
                  <a:path w="21600" h="21600" extrusionOk="0">
                    <a:moveTo>
                      <a:pt x="7855" y="8400"/>
                    </a:moveTo>
                    <a:lnTo>
                      <a:pt x="0" y="13200"/>
                    </a:lnTo>
                    <a:lnTo>
                      <a:pt x="7855" y="16800"/>
                    </a:lnTo>
                    <a:lnTo>
                      <a:pt x="13745" y="16800"/>
                    </a:lnTo>
                    <a:lnTo>
                      <a:pt x="21600" y="21600"/>
                    </a:lnTo>
                    <a:lnTo>
                      <a:pt x="21600" y="13200"/>
                    </a:lnTo>
                    <a:lnTo>
                      <a:pt x="13745" y="13200"/>
                    </a:lnTo>
                    <a:lnTo>
                      <a:pt x="13745" y="8400"/>
                    </a:lnTo>
                    <a:lnTo>
                      <a:pt x="7855" y="8400"/>
                    </a:lnTo>
                    <a:lnTo>
                      <a:pt x="0" y="0"/>
                    </a:lnTo>
                    <a:lnTo>
                      <a:pt x="0" y="8400"/>
                    </a:lnTo>
                    <a:lnTo>
                      <a:pt x="7855" y="84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44" name="Shape 344"/>
              <p:cNvSpPr/>
              <p:nvPr/>
            </p:nvSpPr>
            <p:spPr>
              <a:xfrm>
                <a:off x="564296" y="557567"/>
                <a:ext cx="4076" cy="40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0" y="0"/>
                    </a:lnTo>
                    <a:lnTo>
                      <a:pt x="0" y="21600"/>
                    </a:lnTo>
                    <a:lnTo>
                      <a:pt x="21600"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45" name="Shape 345"/>
              <p:cNvSpPr/>
              <p:nvPr/>
            </p:nvSpPr>
            <p:spPr>
              <a:xfrm>
                <a:off x="487902" y="307834"/>
                <a:ext cx="25466" cy="26503"/>
              </a:xfrm>
              <a:custGeom>
                <a:avLst/>
                <a:gdLst/>
                <a:ahLst/>
                <a:cxnLst>
                  <a:cxn ang="0">
                    <a:pos x="wd2" y="hd2"/>
                  </a:cxn>
                  <a:cxn ang="5400000">
                    <a:pos x="wd2" y="hd2"/>
                  </a:cxn>
                  <a:cxn ang="10800000">
                    <a:pos x="wd2" y="hd2"/>
                  </a:cxn>
                  <a:cxn ang="16200000">
                    <a:pos x="wd2" y="hd2"/>
                  </a:cxn>
                </a:cxnLst>
                <a:rect l="0" t="0" r="r" b="b"/>
                <a:pathLst>
                  <a:path w="21600" h="21600" extrusionOk="0">
                    <a:moveTo>
                      <a:pt x="18144" y="3323"/>
                    </a:moveTo>
                    <a:lnTo>
                      <a:pt x="18144" y="0"/>
                    </a:lnTo>
                    <a:lnTo>
                      <a:pt x="0" y="18277"/>
                    </a:lnTo>
                    <a:lnTo>
                      <a:pt x="2592" y="21600"/>
                    </a:lnTo>
                    <a:lnTo>
                      <a:pt x="21600" y="3323"/>
                    </a:lnTo>
                    <a:lnTo>
                      <a:pt x="18144" y="3323"/>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346" name="Shape 346"/>
              <p:cNvSpPr/>
              <p:nvPr/>
            </p:nvSpPr>
            <p:spPr>
              <a:xfrm>
                <a:off x="476698" y="264003"/>
                <a:ext cx="36670" cy="47909"/>
              </a:xfrm>
              <a:custGeom>
                <a:avLst/>
                <a:gdLst/>
                <a:ahLst/>
                <a:cxnLst>
                  <a:cxn ang="0">
                    <a:pos x="wd2" y="hd2"/>
                  </a:cxn>
                  <a:cxn ang="5400000">
                    <a:pos x="wd2" y="hd2"/>
                  </a:cxn>
                  <a:cxn ang="10800000">
                    <a:pos x="wd2" y="hd2"/>
                  </a:cxn>
                  <a:cxn ang="16200000">
                    <a:pos x="wd2" y="hd2"/>
                  </a:cxn>
                </a:cxnLst>
                <a:rect l="0" t="0" r="r" b="b"/>
                <a:pathLst>
                  <a:path w="21600" h="21600" extrusionOk="0">
                    <a:moveTo>
                      <a:pt x="0" y="1838"/>
                    </a:moveTo>
                    <a:lnTo>
                      <a:pt x="0" y="3217"/>
                    </a:lnTo>
                    <a:lnTo>
                      <a:pt x="1800" y="5055"/>
                    </a:lnTo>
                    <a:lnTo>
                      <a:pt x="15000" y="15166"/>
                    </a:lnTo>
                    <a:lnTo>
                      <a:pt x="17400" y="19762"/>
                    </a:lnTo>
                    <a:lnTo>
                      <a:pt x="19200" y="21600"/>
                    </a:lnTo>
                    <a:lnTo>
                      <a:pt x="21600" y="21600"/>
                    </a:lnTo>
                    <a:lnTo>
                      <a:pt x="21600" y="18383"/>
                    </a:lnTo>
                    <a:lnTo>
                      <a:pt x="17400" y="15166"/>
                    </a:lnTo>
                    <a:lnTo>
                      <a:pt x="15000" y="11489"/>
                    </a:lnTo>
                    <a:lnTo>
                      <a:pt x="10800" y="8272"/>
                    </a:lnTo>
                    <a:lnTo>
                      <a:pt x="8400" y="5055"/>
                    </a:lnTo>
                    <a:lnTo>
                      <a:pt x="4200" y="3217"/>
                    </a:lnTo>
                    <a:lnTo>
                      <a:pt x="1800" y="1838"/>
                    </a:lnTo>
                    <a:lnTo>
                      <a:pt x="1800" y="0"/>
                    </a:lnTo>
                    <a:lnTo>
                      <a:pt x="0" y="1838"/>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347" name="Shape 347"/>
              <p:cNvSpPr/>
              <p:nvPr/>
            </p:nvSpPr>
            <p:spPr>
              <a:xfrm>
                <a:off x="461419" y="271138"/>
                <a:ext cx="44819" cy="51986"/>
              </a:xfrm>
              <a:custGeom>
                <a:avLst/>
                <a:gdLst/>
                <a:ahLst/>
                <a:cxnLst>
                  <a:cxn ang="0">
                    <a:pos x="wd2" y="hd2"/>
                  </a:cxn>
                  <a:cxn ang="5400000">
                    <a:pos x="wd2" y="hd2"/>
                  </a:cxn>
                  <a:cxn ang="10800000">
                    <a:pos x="wd2" y="hd2"/>
                  </a:cxn>
                  <a:cxn ang="16200000">
                    <a:pos x="wd2" y="hd2"/>
                  </a:cxn>
                </a:cxnLst>
                <a:rect l="0" t="0" r="r" b="b"/>
                <a:pathLst>
                  <a:path w="21600" h="21600" extrusionOk="0">
                    <a:moveTo>
                      <a:pt x="7364" y="0"/>
                    </a:moveTo>
                    <a:lnTo>
                      <a:pt x="8836" y="1694"/>
                    </a:lnTo>
                    <a:lnTo>
                      <a:pt x="10800" y="3388"/>
                    </a:lnTo>
                    <a:lnTo>
                      <a:pt x="12764" y="6353"/>
                    </a:lnTo>
                    <a:lnTo>
                      <a:pt x="14236" y="9318"/>
                    </a:lnTo>
                    <a:lnTo>
                      <a:pt x="17673" y="11012"/>
                    </a:lnTo>
                    <a:lnTo>
                      <a:pt x="19636" y="13976"/>
                    </a:lnTo>
                    <a:lnTo>
                      <a:pt x="21600" y="15247"/>
                    </a:lnTo>
                    <a:lnTo>
                      <a:pt x="14236" y="21600"/>
                    </a:lnTo>
                    <a:lnTo>
                      <a:pt x="12764" y="18635"/>
                    </a:lnTo>
                    <a:lnTo>
                      <a:pt x="0" y="7624"/>
                    </a:lnTo>
                    <a:lnTo>
                      <a:pt x="0" y="6353"/>
                    </a:lnTo>
                    <a:lnTo>
                      <a:pt x="7364"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48" name="Shape 348"/>
              <p:cNvSpPr/>
              <p:nvPr/>
            </p:nvSpPr>
            <p:spPr>
              <a:xfrm>
                <a:off x="472623" y="271138"/>
                <a:ext cx="36671" cy="40774"/>
              </a:xfrm>
              <a:custGeom>
                <a:avLst/>
                <a:gdLst/>
                <a:ahLst/>
                <a:cxnLst>
                  <a:cxn ang="0">
                    <a:pos x="wd2" y="hd2"/>
                  </a:cxn>
                  <a:cxn ang="5400000">
                    <a:pos x="wd2" y="hd2"/>
                  </a:cxn>
                  <a:cxn ang="10800000">
                    <a:pos x="wd2" y="hd2"/>
                  </a:cxn>
                  <a:cxn ang="16200000">
                    <a:pos x="wd2" y="hd2"/>
                  </a:cxn>
                </a:cxnLst>
                <a:rect l="0" t="0" r="r" b="b"/>
                <a:pathLst>
                  <a:path w="21600" h="21600" extrusionOk="0">
                    <a:moveTo>
                      <a:pt x="19800" y="21600"/>
                    </a:moveTo>
                    <a:lnTo>
                      <a:pt x="19800" y="17820"/>
                    </a:lnTo>
                    <a:lnTo>
                      <a:pt x="15000" y="14040"/>
                    </a:lnTo>
                    <a:lnTo>
                      <a:pt x="13200" y="9720"/>
                    </a:lnTo>
                    <a:lnTo>
                      <a:pt x="10800" y="5940"/>
                    </a:lnTo>
                    <a:lnTo>
                      <a:pt x="6600" y="4320"/>
                    </a:lnTo>
                    <a:lnTo>
                      <a:pt x="4200" y="2160"/>
                    </a:lnTo>
                    <a:lnTo>
                      <a:pt x="2400" y="0"/>
                    </a:lnTo>
                    <a:lnTo>
                      <a:pt x="0" y="2160"/>
                    </a:lnTo>
                    <a:lnTo>
                      <a:pt x="4200" y="5940"/>
                    </a:lnTo>
                    <a:lnTo>
                      <a:pt x="9000" y="8100"/>
                    </a:lnTo>
                    <a:lnTo>
                      <a:pt x="10800" y="11880"/>
                    </a:lnTo>
                    <a:lnTo>
                      <a:pt x="13200" y="15660"/>
                    </a:lnTo>
                    <a:lnTo>
                      <a:pt x="15000" y="17820"/>
                    </a:lnTo>
                    <a:lnTo>
                      <a:pt x="17400" y="21600"/>
                    </a:lnTo>
                    <a:lnTo>
                      <a:pt x="17400" y="19440"/>
                    </a:lnTo>
                    <a:lnTo>
                      <a:pt x="19800" y="21600"/>
                    </a:lnTo>
                    <a:lnTo>
                      <a:pt x="21600" y="21600"/>
                    </a:lnTo>
                    <a:lnTo>
                      <a:pt x="19800" y="19440"/>
                    </a:lnTo>
                    <a:lnTo>
                      <a:pt x="1980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49" name="Shape 349"/>
              <p:cNvSpPr/>
              <p:nvPr/>
            </p:nvSpPr>
            <p:spPr>
              <a:xfrm>
                <a:off x="487902" y="307834"/>
                <a:ext cx="18336" cy="183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600" y="21600"/>
                    </a:lnTo>
                    <a:lnTo>
                      <a:pt x="21600" y="4800"/>
                    </a:lnTo>
                    <a:lnTo>
                      <a:pt x="16800" y="0"/>
                    </a:lnTo>
                    <a:lnTo>
                      <a:pt x="3600" y="18000"/>
                    </a:lnTo>
                    <a:lnTo>
                      <a:pt x="8400" y="18000"/>
                    </a:lnTo>
                    <a:lnTo>
                      <a:pt x="0" y="21600"/>
                    </a:lnTo>
                    <a:lnTo>
                      <a:pt x="3600" y="21600"/>
                    </a:lnTo>
                    <a:lnTo>
                      <a:pt x="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50" name="Shape 350"/>
              <p:cNvSpPr/>
              <p:nvPr/>
            </p:nvSpPr>
            <p:spPr>
              <a:xfrm>
                <a:off x="458363" y="282351"/>
                <a:ext cx="36670" cy="438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516"/>
                    </a:lnTo>
                    <a:lnTo>
                      <a:pt x="1800" y="3516"/>
                    </a:lnTo>
                    <a:lnTo>
                      <a:pt x="6600" y="7535"/>
                    </a:lnTo>
                    <a:lnTo>
                      <a:pt x="8400" y="11051"/>
                    </a:lnTo>
                    <a:lnTo>
                      <a:pt x="12600" y="14567"/>
                    </a:lnTo>
                    <a:lnTo>
                      <a:pt x="17400" y="21600"/>
                    </a:lnTo>
                    <a:lnTo>
                      <a:pt x="21600" y="20093"/>
                    </a:lnTo>
                    <a:lnTo>
                      <a:pt x="17400" y="16577"/>
                    </a:lnTo>
                    <a:lnTo>
                      <a:pt x="15000" y="12558"/>
                    </a:lnTo>
                    <a:lnTo>
                      <a:pt x="10800" y="9042"/>
                    </a:lnTo>
                    <a:lnTo>
                      <a:pt x="8400" y="7535"/>
                    </a:lnTo>
                    <a:lnTo>
                      <a:pt x="6600" y="3516"/>
                    </a:lnTo>
                    <a:lnTo>
                      <a:pt x="4200" y="2009"/>
                    </a:lnTo>
                    <a:lnTo>
                      <a:pt x="1800" y="0"/>
                    </a:lnTo>
                    <a:lnTo>
                      <a:pt x="1800" y="2009"/>
                    </a:lnTo>
                    <a:lnTo>
                      <a:pt x="0" y="0"/>
                    </a:lnTo>
                    <a:lnTo>
                      <a:pt x="0" y="2009"/>
                    </a:lnTo>
                    <a:lnTo>
                      <a:pt x="0"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51" name="Shape 351"/>
              <p:cNvSpPr/>
              <p:nvPr/>
            </p:nvSpPr>
            <p:spPr>
              <a:xfrm>
                <a:off x="458363" y="268080"/>
                <a:ext cx="18336" cy="18349"/>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lnTo>
                      <a:pt x="16800" y="3600"/>
                    </a:lnTo>
                    <a:lnTo>
                      <a:pt x="0" y="16800"/>
                    </a:lnTo>
                    <a:lnTo>
                      <a:pt x="3600" y="21600"/>
                    </a:lnTo>
                    <a:lnTo>
                      <a:pt x="21600" y="8400"/>
                    </a:lnTo>
                    <a:lnTo>
                      <a:pt x="16800" y="8400"/>
                    </a:lnTo>
                    <a:lnTo>
                      <a:pt x="21600" y="3600"/>
                    </a:lnTo>
                    <a:lnTo>
                      <a:pt x="21600" y="0"/>
                    </a:lnTo>
                    <a:lnTo>
                      <a:pt x="16800" y="3600"/>
                    </a:lnTo>
                    <a:lnTo>
                      <a:pt x="21600" y="3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52" name="Shape 352"/>
              <p:cNvSpPr/>
              <p:nvPr/>
            </p:nvSpPr>
            <p:spPr>
              <a:xfrm>
                <a:off x="414564" y="359819"/>
                <a:ext cx="14261" cy="142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21600"/>
                    </a:lnTo>
                    <a:lnTo>
                      <a:pt x="21600" y="10800"/>
                    </a:lnTo>
                    <a:lnTo>
                      <a:pt x="21600" y="4629"/>
                    </a:lnTo>
                    <a:lnTo>
                      <a:pt x="15429" y="4629"/>
                    </a:lnTo>
                    <a:lnTo>
                      <a:pt x="15429" y="0"/>
                    </a:lnTo>
                    <a:lnTo>
                      <a:pt x="4629" y="0"/>
                    </a:lnTo>
                    <a:lnTo>
                      <a:pt x="0" y="4629"/>
                    </a:lnTo>
                    <a:lnTo>
                      <a:pt x="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53" name="Shape 353"/>
              <p:cNvSpPr/>
              <p:nvPr/>
            </p:nvSpPr>
            <p:spPr>
              <a:xfrm>
                <a:off x="385025" y="334336"/>
                <a:ext cx="14261" cy="142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6971" y="21600"/>
                    </a:lnTo>
                    <a:lnTo>
                      <a:pt x="21600" y="15429"/>
                    </a:lnTo>
                    <a:lnTo>
                      <a:pt x="21600" y="4629"/>
                    </a:lnTo>
                    <a:lnTo>
                      <a:pt x="16971" y="4629"/>
                    </a:lnTo>
                    <a:lnTo>
                      <a:pt x="16971" y="0"/>
                    </a:lnTo>
                    <a:lnTo>
                      <a:pt x="10800" y="4629"/>
                    </a:lnTo>
                    <a:lnTo>
                      <a:pt x="4629" y="4629"/>
                    </a:lnTo>
                    <a:lnTo>
                      <a:pt x="4629" y="10800"/>
                    </a:lnTo>
                    <a:lnTo>
                      <a:pt x="0" y="15429"/>
                    </a:lnTo>
                    <a:lnTo>
                      <a:pt x="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54" name="Shape 354"/>
              <p:cNvSpPr/>
              <p:nvPr/>
            </p:nvSpPr>
            <p:spPr>
              <a:xfrm>
                <a:off x="322891" y="488253"/>
                <a:ext cx="46856" cy="29561"/>
              </a:xfrm>
              <a:custGeom>
                <a:avLst/>
                <a:gdLst/>
                <a:ahLst/>
                <a:cxnLst>
                  <a:cxn ang="0">
                    <a:pos x="wd2" y="hd2"/>
                  </a:cxn>
                  <a:cxn ang="5400000">
                    <a:pos x="wd2" y="hd2"/>
                  </a:cxn>
                  <a:cxn ang="10800000">
                    <a:pos x="wd2" y="hd2"/>
                  </a:cxn>
                  <a:cxn ang="16200000">
                    <a:pos x="wd2" y="hd2"/>
                  </a:cxn>
                </a:cxnLst>
                <a:rect l="0" t="0" r="r" b="b"/>
                <a:pathLst>
                  <a:path w="21600" h="21600" extrusionOk="0">
                    <a:moveTo>
                      <a:pt x="20191" y="15641"/>
                    </a:moveTo>
                    <a:lnTo>
                      <a:pt x="13148" y="15641"/>
                    </a:lnTo>
                    <a:lnTo>
                      <a:pt x="9861" y="13407"/>
                    </a:lnTo>
                    <a:lnTo>
                      <a:pt x="6574" y="10428"/>
                    </a:lnTo>
                    <a:lnTo>
                      <a:pt x="4696" y="8193"/>
                    </a:lnTo>
                    <a:lnTo>
                      <a:pt x="3287" y="5214"/>
                    </a:lnTo>
                    <a:lnTo>
                      <a:pt x="1409" y="2234"/>
                    </a:lnTo>
                    <a:lnTo>
                      <a:pt x="1409" y="0"/>
                    </a:lnTo>
                    <a:lnTo>
                      <a:pt x="0" y="2234"/>
                    </a:lnTo>
                    <a:lnTo>
                      <a:pt x="1409" y="5214"/>
                    </a:lnTo>
                    <a:lnTo>
                      <a:pt x="3287" y="10428"/>
                    </a:lnTo>
                    <a:lnTo>
                      <a:pt x="4696" y="13407"/>
                    </a:lnTo>
                    <a:lnTo>
                      <a:pt x="8452" y="18621"/>
                    </a:lnTo>
                    <a:lnTo>
                      <a:pt x="11739" y="21600"/>
                    </a:lnTo>
                    <a:lnTo>
                      <a:pt x="16904" y="21600"/>
                    </a:lnTo>
                    <a:lnTo>
                      <a:pt x="21600" y="18621"/>
                    </a:lnTo>
                    <a:lnTo>
                      <a:pt x="20191" y="15641"/>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55" name="Shape 355"/>
              <p:cNvSpPr/>
              <p:nvPr/>
            </p:nvSpPr>
            <p:spPr>
              <a:xfrm>
                <a:off x="234274" y="1262935"/>
                <a:ext cx="33615" cy="28542"/>
              </a:xfrm>
              <a:custGeom>
                <a:avLst/>
                <a:gdLst/>
                <a:ahLst/>
                <a:cxnLst>
                  <a:cxn ang="0">
                    <a:pos x="wd2" y="hd2"/>
                  </a:cxn>
                  <a:cxn ang="5400000">
                    <a:pos x="wd2" y="hd2"/>
                  </a:cxn>
                  <a:cxn ang="10800000">
                    <a:pos x="wd2" y="hd2"/>
                  </a:cxn>
                  <a:cxn ang="16200000">
                    <a:pos x="wd2" y="hd2"/>
                  </a:cxn>
                </a:cxnLst>
                <a:rect l="0" t="0" r="r" b="b"/>
                <a:pathLst>
                  <a:path w="21600" h="21600" extrusionOk="0">
                    <a:moveTo>
                      <a:pt x="21600" y="19286"/>
                    </a:moveTo>
                    <a:lnTo>
                      <a:pt x="21600" y="13886"/>
                    </a:lnTo>
                    <a:lnTo>
                      <a:pt x="9818" y="0"/>
                    </a:lnTo>
                    <a:lnTo>
                      <a:pt x="0" y="0"/>
                    </a:lnTo>
                    <a:lnTo>
                      <a:pt x="0" y="2314"/>
                    </a:lnTo>
                    <a:lnTo>
                      <a:pt x="4582" y="2314"/>
                    </a:lnTo>
                    <a:lnTo>
                      <a:pt x="7200" y="5400"/>
                    </a:lnTo>
                    <a:lnTo>
                      <a:pt x="9818" y="5400"/>
                    </a:lnTo>
                    <a:lnTo>
                      <a:pt x="14400" y="10800"/>
                    </a:lnTo>
                    <a:lnTo>
                      <a:pt x="16364" y="13886"/>
                    </a:lnTo>
                    <a:lnTo>
                      <a:pt x="16364" y="16200"/>
                    </a:lnTo>
                    <a:lnTo>
                      <a:pt x="18982" y="21600"/>
                    </a:lnTo>
                    <a:lnTo>
                      <a:pt x="18982" y="19286"/>
                    </a:lnTo>
                    <a:lnTo>
                      <a:pt x="21600" y="19286"/>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356" name="Shape 356"/>
              <p:cNvSpPr/>
              <p:nvPr/>
            </p:nvSpPr>
            <p:spPr>
              <a:xfrm>
                <a:off x="263813" y="1288418"/>
                <a:ext cx="7131" cy="18348"/>
              </a:xfrm>
              <a:custGeom>
                <a:avLst/>
                <a:gdLst/>
                <a:ahLst/>
                <a:cxnLst>
                  <a:cxn ang="0">
                    <a:pos x="wd2" y="hd2"/>
                  </a:cxn>
                  <a:cxn ang="5400000">
                    <a:pos x="wd2" y="hd2"/>
                  </a:cxn>
                  <a:cxn ang="10800000">
                    <a:pos x="wd2" y="hd2"/>
                  </a:cxn>
                  <a:cxn ang="16200000">
                    <a:pos x="wd2" y="hd2"/>
                  </a:cxn>
                </a:cxnLst>
                <a:rect l="0" t="0" r="r" b="b"/>
                <a:pathLst>
                  <a:path w="21600" h="21600" extrusionOk="0">
                    <a:moveTo>
                      <a:pt x="12343" y="21600"/>
                    </a:moveTo>
                    <a:lnTo>
                      <a:pt x="21600" y="16800"/>
                    </a:lnTo>
                    <a:lnTo>
                      <a:pt x="21600" y="8400"/>
                    </a:lnTo>
                    <a:lnTo>
                      <a:pt x="12343" y="3600"/>
                    </a:lnTo>
                    <a:lnTo>
                      <a:pt x="12343" y="0"/>
                    </a:lnTo>
                    <a:lnTo>
                      <a:pt x="0" y="0"/>
                    </a:lnTo>
                    <a:lnTo>
                      <a:pt x="0" y="16800"/>
                    </a:lnTo>
                    <a:lnTo>
                      <a:pt x="12343" y="2160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357" name="Shape 357"/>
              <p:cNvSpPr/>
              <p:nvPr/>
            </p:nvSpPr>
            <p:spPr>
              <a:xfrm>
                <a:off x="215940" y="1270070"/>
                <a:ext cx="29540" cy="3669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2600"/>
                    </a:lnTo>
                    <a:lnTo>
                      <a:pt x="18621" y="8400"/>
                    </a:lnTo>
                    <a:lnTo>
                      <a:pt x="13407" y="4200"/>
                    </a:lnTo>
                    <a:lnTo>
                      <a:pt x="8193" y="1800"/>
                    </a:lnTo>
                    <a:lnTo>
                      <a:pt x="5214" y="0"/>
                    </a:lnTo>
                    <a:lnTo>
                      <a:pt x="0" y="0"/>
                    </a:lnTo>
                    <a:lnTo>
                      <a:pt x="0" y="1800"/>
                    </a:lnTo>
                    <a:lnTo>
                      <a:pt x="2979" y="4200"/>
                    </a:lnTo>
                    <a:lnTo>
                      <a:pt x="8193" y="4200"/>
                    </a:lnTo>
                    <a:lnTo>
                      <a:pt x="16386" y="10800"/>
                    </a:lnTo>
                    <a:lnTo>
                      <a:pt x="16386" y="12600"/>
                    </a:lnTo>
                    <a:lnTo>
                      <a:pt x="18621" y="17400"/>
                    </a:lnTo>
                    <a:lnTo>
                      <a:pt x="16386" y="21600"/>
                    </a:lnTo>
                    <a:lnTo>
                      <a:pt x="21600" y="2160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358" name="Shape 358"/>
              <p:cNvSpPr/>
              <p:nvPr/>
            </p:nvSpPr>
            <p:spPr>
              <a:xfrm>
                <a:off x="238349" y="1302688"/>
                <a:ext cx="128342" cy="336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714" y="2618"/>
                    </a:lnTo>
                    <a:lnTo>
                      <a:pt x="18514" y="4582"/>
                    </a:lnTo>
                    <a:lnTo>
                      <a:pt x="17314" y="7200"/>
                    </a:lnTo>
                    <a:lnTo>
                      <a:pt x="15943" y="9818"/>
                    </a:lnTo>
                    <a:lnTo>
                      <a:pt x="14229" y="11782"/>
                    </a:lnTo>
                    <a:lnTo>
                      <a:pt x="12857" y="14400"/>
                    </a:lnTo>
                    <a:lnTo>
                      <a:pt x="10457" y="14400"/>
                    </a:lnTo>
                    <a:lnTo>
                      <a:pt x="9257" y="16364"/>
                    </a:lnTo>
                    <a:lnTo>
                      <a:pt x="0" y="16364"/>
                    </a:lnTo>
                    <a:lnTo>
                      <a:pt x="0" y="21600"/>
                    </a:lnTo>
                    <a:lnTo>
                      <a:pt x="8057" y="21600"/>
                    </a:lnTo>
                    <a:lnTo>
                      <a:pt x="9257" y="18982"/>
                    </a:lnTo>
                    <a:lnTo>
                      <a:pt x="11657" y="18982"/>
                    </a:lnTo>
                    <a:lnTo>
                      <a:pt x="13543" y="16364"/>
                    </a:lnTo>
                    <a:lnTo>
                      <a:pt x="14743" y="14400"/>
                    </a:lnTo>
                    <a:lnTo>
                      <a:pt x="15943" y="14400"/>
                    </a:lnTo>
                    <a:lnTo>
                      <a:pt x="17829" y="11782"/>
                    </a:lnTo>
                    <a:lnTo>
                      <a:pt x="19029" y="9818"/>
                    </a:lnTo>
                    <a:lnTo>
                      <a:pt x="20400" y="7200"/>
                    </a:lnTo>
                    <a:lnTo>
                      <a:pt x="21600" y="4582"/>
                    </a:lnTo>
                    <a:lnTo>
                      <a:pt x="21600" y="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359" name="Shape 359"/>
              <p:cNvSpPr/>
              <p:nvPr/>
            </p:nvSpPr>
            <p:spPr>
              <a:xfrm>
                <a:off x="245479" y="1313901"/>
                <a:ext cx="124268" cy="29561"/>
              </a:xfrm>
              <a:custGeom>
                <a:avLst/>
                <a:gdLst/>
                <a:ahLst/>
                <a:cxnLst>
                  <a:cxn ang="0">
                    <a:pos x="wd2" y="hd2"/>
                  </a:cxn>
                  <a:cxn ang="5400000">
                    <a:pos x="wd2" y="hd2"/>
                  </a:cxn>
                  <a:cxn ang="10800000">
                    <a:pos x="wd2" y="hd2"/>
                  </a:cxn>
                  <a:cxn ang="16200000">
                    <a:pos x="wd2" y="hd2"/>
                  </a:cxn>
                </a:cxnLst>
                <a:rect l="0" t="0" r="r" b="b"/>
                <a:pathLst>
                  <a:path w="21600" h="21600" extrusionOk="0">
                    <a:moveTo>
                      <a:pt x="21069" y="0"/>
                    </a:moveTo>
                    <a:lnTo>
                      <a:pt x="19830" y="2979"/>
                    </a:lnTo>
                    <a:lnTo>
                      <a:pt x="18413" y="5214"/>
                    </a:lnTo>
                    <a:lnTo>
                      <a:pt x="16643" y="8193"/>
                    </a:lnTo>
                    <a:lnTo>
                      <a:pt x="15226" y="8193"/>
                    </a:lnTo>
                    <a:lnTo>
                      <a:pt x="13987" y="10428"/>
                    </a:lnTo>
                    <a:lnTo>
                      <a:pt x="12748" y="13407"/>
                    </a:lnTo>
                    <a:lnTo>
                      <a:pt x="10800" y="13407"/>
                    </a:lnTo>
                    <a:lnTo>
                      <a:pt x="9561" y="16386"/>
                    </a:lnTo>
                    <a:lnTo>
                      <a:pt x="5666" y="16386"/>
                    </a:lnTo>
                    <a:lnTo>
                      <a:pt x="4426" y="18621"/>
                    </a:lnTo>
                    <a:lnTo>
                      <a:pt x="0" y="18621"/>
                    </a:lnTo>
                    <a:lnTo>
                      <a:pt x="0" y="21600"/>
                    </a:lnTo>
                    <a:lnTo>
                      <a:pt x="7082" y="21600"/>
                    </a:lnTo>
                    <a:lnTo>
                      <a:pt x="8852" y="18621"/>
                    </a:lnTo>
                    <a:lnTo>
                      <a:pt x="11508" y="18621"/>
                    </a:lnTo>
                    <a:lnTo>
                      <a:pt x="12748" y="16386"/>
                    </a:lnTo>
                    <a:lnTo>
                      <a:pt x="13987" y="16386"/>
                    </a:lnTo>
                    <a:lnTo>
                      <a:pt x="15226" y="13407"/>
                    </a:lnTo>
                    <a:lnTo>
                      <a:pt x="17174" y="10428"/>
                    </a:lnTo>
                    <a:lnTo>
                      <a:pt x="18413" y="8193"/>
                    </a:lnTo>
                    <a:lnTo>
                      <a:pt x="19830" y="5214"/>
                    </a:lnTo>
                    <a:lnTo>
                      <a:pt x="21600" y="2979"/>
                    </a:lnTo>
                    <a:lnTo>
                      <a:pt x="21069" y="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360" name="Shape 360"/>
              <p:cNvSpPr/>
              <p:nvPr/>
            </p:nvSpPr>
            <p:spPr>
              <a:xfrm>
                <a:off x="267888" y="1222162"/>
                <a:ext cx="98803" cy="50967"/>
              </a:xfrm>
              <a:custGeom>
                <a:avLst/>
                <a:gdLst/>
                <a:ahLst/>
                <a:cxnLst>
                  <a:cxn ang="0">
                    <a:pos x="wd2" y="hd2"/>
                  </a:cxn>
                  <a:cxn ang="5400000">
                    <a:pos x="wd2" y="hd2"/>
                  </a:cxn>
                  <a:cxn ang="10800000">
                    <a:pos x="wd2" y="hd2"/>
                  </a:cxn>
                  <a:cxn ang="16200000">
                    <a:pos x="wd2" y="hd2"/>
                  </a:cxn>
                </a:cxnLst>
                <a:rect l="0" t="0" r="r" b="b"/>
                <a:pathLst>
                  <a:path w="21600" h="21600" extrusionOk="0">
                    <a:moveTo>
                      <a:pt x="20041" y="3024"/>
                    </a:moveTo>
                    <a:lnTo>
                      <a:pt x="20709" y="4752"/>
                    </a:lnTo>
                    <a:lnTo>
                      <a:pt x="21600" y="7776"/>
                    </a:lnTo>
                    <a:lnTo>
                      <a:pt x="21600" y="10800"/>
                    </a:lnTo>
                    <a:lnTo>
                      <a:pt x="20709" y="13824"/>
                    </a:lnTo>
                    <a:lnTo>
                      <a:pt x="19151" y="17280"/>
                    </a:lnTo>
                    <a:lnTo>
                      <a:pt x="18260" y="20304"/>
                    </a:lnTo>
                    <a:lnTo>
                      <a:pt x="16701" y="21600"/>
                    </a:lnTo>
                    <a:lnTo>
                      <a:pt x="10243" y="21600"/>
                    </a:lnTo>
                    <a:lnTo>
                      <a:pt x="8685" y="20304"/>
                    </a:lnTo>
                    <a:lnTo>
                      <a:pt x="7126" y="18576"/>
                    </a:lnTo>
                    <a:lnTo>
                      <a:pt x="5567" y="18576"/>
                    </a:lnTo>
                    <a:lnTo>
                      <a:pt x="3118" y="13824"/>
                    </a:lnTo>
                    <a:lnTo>
                      <a:pt x="2227" y="12528"/>
                    </a:lnTo>
                    <a:lnTo>
                      <a:pt x="1559" y="10800"/>
                    </a:lnTo>
                    <a:lnTo>
                      <a:pt x="668" y="9504"/>
                    </a:lnTo>
                    <a:lnTo>
                      <a:pt x="0" y="7776"/>
                    </a:lnTo>
                    <a:lnTo>
                      <a:pt x="0" y="3024"/>
                    </a:lnTo>
                    <a:lnTo>
                      <a:pt x="1559" y="0"/>
                    </a:lnTo>
                    <a:lnTo>
                      <a:pt x="20041" y="3024"/>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61" name="Shape 361"/>
              <p:cNvSpPr/>
              <p:nvPr/>
            </p:nvSpPr>
            <p:spPr>
              <a:xfrm>
                <a:off x="337151" y="1226239"/>
                <a:ext cx="32596" cy="5096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725" y="21600"/>
                    </a:lnTo>
                    <a:lnTo>
                      <a:pt x="9450" y="19872"/>
                    </a:lnTo>
                    <a:lnTo>
                      <a:pt x="14850" y="16848"/>
                    </a:lnTo>
                    <a:lnTo>
                      <a:pt x="19575" y="13824"/>
                    </a:lnTo>
                    <a:lnTo>
                      <a:pt x="19575" y="9072"/>
                    </a:lnTo>
                    <a:lnTo>
                      <a:pt x="21600" y="6048"/>
                    </a:lnTo>
                    <a:lnTo>
                      <a:pt x="19575" y="3024"/>
                    </a:lnTo>
                    <a:lnTo>
                      <a:pt x="14850" y="0"/>
                    </a:lnTo>
                    <a:lnTo>
                      <a:pt x="14850" y="3024"/>
                    </a:lnTo>
                    <a:lnTo>
                      <a:pt x="16875" y="4320"/>
                    </a:lnTo>
                    <a:lnTo>
                      <a:pt x="16875" y="9072"/>
                    </a:lnTo>
                    <a:lnTo>
                      <a:pt x="14850" y="12096"/>
                    </a:lnTo>
                    <a:lnTo>
                      <a:pt x="12150" y="15552"/>
                    </a:lnTo>
                    <a:lnTo>
                      <a:pt x="7425" y="16848"/>
                    </a:lnTo>
                    <a:lnTo>
                      <a:pt x="4725" y="18576"/>
                    </a:lnTo>
                    <a:lnTo>
                      <a:pt x="0" y="19872"/>
                    </a:lnTo>
                    <a:lnTo>
                      <a:pt x="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62" name="Shape 362"/>
              <p:cNvSpPr/>
              <p:nvPr/>
            </p:nvSpPr>
            <p:spPr>
              <a:xfrm>
                <a:off x="278073" y="1254780"/>
                <a:ext cx="59079" cy="22426"/>
              </a:xfrm>
              <a:custGeom>
                <a:avLst/>
                <a:gdLst/>
                <a:ahLst/>
                <a:cxnLst>
                  <a:cxn ang="0">
                    <a:pos x="wd2" y="hd2"/>
                  </a:cxn>
                  <a:cxn ang="5400000">
                    <a:pos x="wd2" y="hd2"/>
                  </a:cxn>
                  <a:cxn ang="10800000">
                    <a:pos x="wd2" y="hd2"/>
                  </a:cxn>
                  <a:cxn ang="16200000">
                    <a:pos x="wd2" y="hd2"/>
                  </a:cxn>
                </a:cxnLst>
                <a:rect l="0" t="0" r="r" b="b"/>
                <a:pathLst>
                  <a:path w="21600" h="21600" extrusionOk="0">
                    <a:moveTo>
                      <a:pt x="0" y="3927"/>
                    </a:moveTo>
                    <a:lnTo>
                      <a:pt x="2979" y="7855"/>
                    </a:lnTo>
                    <a:lnTo>
                      <a:pt x="5586" y="10800"/>
                    </a:lnTo>
                    <a:lnTo>
                      <a:pt x="8193" y="14727"/>
                    </a:lnTo>
                    <a:lnTo>
                      <a:pt x="10800" y="17673"/>
                    </a:lnTo>
                    <a:lnTo>
                      <a:pt x="13407" y="17673"/>
                    </a:lnTo>
                    <a:lnTo>
                      <a:pt x="16386" y="21600"/>
                    </a:lnTo>
                    <a:lnTo>
                      <a:pt x="21600" y="21600"/>
                    </a:lnTo>
                    <a:lnTo>
                      <a:pt x="21600" y="17673"/>
                    </a:lnTo>
                    <a:lnTo>
                      <a:pt x="18993" y="14727"/>
                    </a:lnTo>
                    <a:lnTo>
                      <a:pt x="13407" y="14727"/>
                    </a:lnTo>
                    <a:lnTo>
                      <a:pt x="10800" y="10800"/>
                    </a:lnTo>
                    <a:lnTo>
                      <a:pt x="8193" y="10800"/>
                    </a:lnTo>
                    <a:lnTo>
                      <a:pt x="6703" y="7855"/>
                    </a:lnTo>
                    <a:lnTo>
                      <a:pt x="1490" y="0"/>
                    </a:lnTo>
                    <a:lnTo>
                      <a:pt x="0" y="3927"/>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63" name="Shape 363"/>
              <p:cNvSpPr/>
              <p:nvPr/>
            </p:nvSpPr>
            <p:spPr>
              <a:xfrm>
                <a:off x="263813" y="1218085"/>
                <a:ext cx="18336" cy="40773"/>
              </a:xfrm>
              <a:custGeom>
                <a:avLst/>
                <a:gdLst/>
                <a:ahLst/>
                <a:cxnLst>
                  <a:cxn ang="0">
                    <a:pos x="wd2" y="hd2"/>
                  </a:cxn>
                  <a:cxn ang="5400000">
                    <a:pos x="wd2" y="hd2"/>
                  </a:cxn>
                  <a:cxn ang="10800000">
                    <a:pos x="wd2" y="hd2"/>
                  </a:cxn>
                  <a:cxn ang="16200000">
                    <a:pos x="wd2" y="hd2"/>
                  </a:cxn>
                </a:cxnLst>
                <a:rect l="0" t="0" r="r" b="b"/>
                <a:pathLst>
                  <a:path w="21600" h="21600" extrusionOk="0">
                    <a:moveTo>
                      <a:pt x="13200" y="0"/>
                    </a:moveTo>
                    <a:lnTo>
                      <a:pt x="4800" y="4320"/>
                    </a:lnTo>
                    <a:lnTo>
                      <a:pt x="0" y="5940"/>
                    </a:lnTo>
                    <a:lnTo>
                      <a:pt x="0" y="11880"/>
                    </a:lnTo>
                    <a:lnTo>
                      <a:pt x="8400" y="15660"/>
                    </a:lnTo>
                    <a:lnTo>
                      <a:pt x="13200" y="19440"/>
                    </a:lnTo>
                    <a:lnTo>
                      <a:pt x="16800" y="21600"/>
                    </a:lnTo>
                    <a:lnTo>
                      <a:pt x="21600" y="19440"/>
                    </a:lnTo>
                    <a:lnTo>
                      <a:pt x="16800" y="17820"/>
                    </a:lnTo>
                    <a:lnTo>
                      <a:pt x="13200" y="14040"/>
                    </a:lnTo>
                    <a:lnTo>
                      <a:pt x="8400" y="11880"/>
                    </a:lnTo>
                    <a:lnTo>
                      <a:pt x="8400" y="5940"/>
                    </a:lnTo>
                    <a:lnTo>
                      <a:pt x="13200" y="4320"/>
                    </a:lnTo>
                    <a:lnTo>
                      <a:pt x="13200"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64" name="Shape 364"/>
              <p:cNvSpPr/>
              <p:nvPr/>
            </p:nvSpPr>
            <p:spPr>
              <a:xfrm>
                <a:off x="270943" y="1207892"/>
                <a:ext cx="36670" cy="43831"/>
              </a:xfrm>
              <a:custGeom>
                <a:avLst/>
                <a:gdLst/>
                <a:ahLst/>
                <a:cxnLst>
                  <a:cxn ang="0">
                    <a:pos x="wd2" y="hd2"/>
                  </a:cxn>
                  <a:cxn ang="5400000">
                    <a:pos x="wd2" y="hd2"/>
                  </a:cxn>
                  <a:cxn ang="10800000">
                    <a:pos x="wd2" y="hd2"/>
                  </a:cxn>
                  <a:cxn ang="16200000">
                    <a:pos x="wd2" y="hd2"/>
                  </a:cxn>
                </a:cxnLst>
                <a:rect l="0" t="0" r="r" b="b"/>
                <a:pathLst>
                  <a:path w="21600" h="21600" extrusionOk="0">
                    <a:moveTo>
                      <a:pt x="21600" y="19591"/>
                    </a:moveTo>
                    <a:lnTo>
                      <a:pt x="17400" y="18084"/>
                    </a:lnTo>
                    <a:lnTo>
                      <a:pt x="15000" y="16074"/>
                    </a:lnTo>
                    <a:lnTo>
                      <a:pt x="10800" y="14065"/>
                    </a:lnTo>
                    <a:lnTo>
                      <a:pt x="6600" y="10549"/>
                    </a:lnTo>
                    <a:lnTo>
                      <a:pt x="4200" y="9042"/>
                    </a:lnTo>
                    <a:lnTo>
                      <a:pt x="4200" y="3516"/>
                    </a:lnTo>
                    <a:lnTo>
                      <a:pt x="6600" y="1507"/>
                    </a:lnTo>
                    <a:lnTo>
                      <a:pt x="2400" y="0"/>
                    </a:lnTo>
                    <a:lnTo>
                      <a:pt x="0" y="3516"/>
                    </a:lnTo>
                    <a:lnTo>
                      <a:pt x="0" y="7033"/>
                    </a:lnTo>
                    <a:lnTo>
                      <a:pt x="2400" y="10549"/>
                    </a:lnTo>
                    <a:lnTo>
                      <a:pt x="4200" y="12558"/>
                    </a:lnTo>
                    <a:lnTo>
                      <a:pt x="9000" y="16074"/>
                    </a:lnTo>
                    <a:lnTo>
                      <a:pt x="13200" y="18084"/>
                    </a:lnTo>
                    <a:lnTo>
                      <a:pt x="17400" y="19591"/>
                    </a:lnTo>
                    <a:lnTo>
                      <a:pt x="19800" y="21600"/>
                    </a:lnTo>
                    <a:lnTo>
                      <a:pt x="21600" y="19591"/>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65" name="Shape 365"/>
              <p:cNvSpPr/>
              <p:nvPr/>
            </p:nvSpPr>
            <p:spPr>
              <a:xfrm>
                <a:off x="249553" y="1254780"/>
                <a:ext cx="32596" cy="2956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9366"/>
                    </a:lnTo>
                    <a:lnTo>
                      <a:pt x="18900" y="16386"/>
                    </a:lnTo>
                    <a:lnTo>
                      <a:pt x="16875" y="11172"/>
                    </a:lnTo>
                    <a:lnTo>
                      <a:pt x="9450" y="2979"/>
                    </a:lnTo>
                    <a:lnTo>
                      <a:pt x="6750" y="2979"/>
                    </a:lnTo>
                    <a:lnTo>
                      <a:pt x="2025" y="0"/>
                    </a:lnTo>
                    <a:lnTo>
                      <a:pt x="0" y="0"/>
                    </a:lnTo>
                    <a:lnTo>
                      <a:pt x="0" y="2979"/>
                    </a:lnTo>
                    <a:lnTo>
                      <a:pt x="2025" y="5959"/>
                    </a:lnTo>
                    <a:lnTo>
                      <a:pt x="4725" y="5959"/>
                    </a:lnTo>
                    <a:lnTo>
                      <a:pt x="6750" y="8193"/>
                    </a:lnTo>
                    <a:lnTo>
                      <a:pt x="9450" y="8193"/>
                    </a:lnTo>
                    <a:lnTo>
                      <a:pt x="14175" y="13407"/>
                    </a:lnTo>
                    <a:lnTo>
                      <a:pt x="16875" y="19366"/>
                    </a:lnTo>
                    <a:lnTo>
                      <a:pt x="16875" y="21600"/>
                    </a:lnTo>
                    <a:lnTo>
                      <a:pt x="21600" y="2160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366" name="Shape 366"/>
              <p:cNvSpPr/>
              <p:nvPr/>
            </p:nvSpPr>
            <p:spPr>
              <a:xfrm>
                <a:off x="275018" y="1284340"/>
                <a:ext cx="7131" cy="15291"/>
              </a:xfrm>
              <a:custGeom>
                <a:avLst/>
                <a:gdLst/>
                <a:ahLst/>
                <a:cxnLst>
                  <a:cxn ang="0">
                    <a:pos x="wd2" y="hd2"/>
                  </a:cxn>
                  <a:cxn ang="5400000">
                    <a:pos x="wd2" y="hd2"/>
                  </a:cxn>
                  <a:cxn ang="10800000">
                    <a:pos x="wd2" y="hd2"/>
                  </a:cxn>
                  <a:cxn ang="16200000">
                    <a:pos x="wd2" y="hd2"/>
                  </a:cxn>
                </a:cxnLst>
                <a:rect l="0" t="0" r="r" b="b"/>
                <a:pathLst>
                  <a:path w="21600" h="21600" extrusionOk="0">
                    <a:moveTo>
                      <a:pt x="9257" y="21600"/>
                    </a:moveTo>
                    <a:lnTo>
                      <a:pt x="21600" y="15840"/>
                    </a:lnTo>
                    <a:lnTo>
                      <a:pt x="21600" y="0"/>
                    </a:lnTo>
                    <a:lnTo>
                      <a:pt x="0" y="0"/>
                    </a:lnTo>
                    <a:lnTo>
                      <a:pt x="0" y="15840"/>
                    </a:lnTo>
                    <a:lnTo>
                      <a:pt x="9257" y="15840"/>
                    </a:lnTo>
                    <a:lnTo>
                      <a:pt x="9257" y="2160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367" name="Shape 367"/>
              <p:cNvSpPr/>
              <p:nvPr/>
            </p:nvSpPr>
            <p:spPr>
              <a:xfrm>
                <a:off x="256683" y="1247645"/>
                <a:ext cx="32596" cy="29561"/>
              </a:xfrm>
              <a:custGeom>
                <a:avLst/>
                <a:gdLst/>
                <a:ahLst/>
                <a:cxnLst>
                  <a:cxn ang="0">
                    <a:pos x="wd2" y="hd2"/>
                  </a:cxn>
                  <a:cxn ang="5400000">
                    <a:pos x="wd2" y="hd2"/>
                  </a:cxn>
                  <a:cxn ang="10800000">
                    <a:pos x="wd2" y="hd2"/>
                  </a:cxn>
                  <a:cxn ang="16200000">
                    <a:pos x="wd2" y="hd2"/>
                  </a:cxn>
                </a:cxnLst>
                <a:rect l="0" t="0" r="r" b="b"/>
                <a:pathLst>
                  <a:path w="21600" h="21600" extrusionOk="0">
                    <a:moveTo>
                      <a:pt x="21600" y="18621"/>
                    </a:moveTo>
                    <a:lnTo>
                      <a:pt x="21600" y="16386"/>
                    </a:lnTo>
                    <a:lnTo>
                      <a:pt x="19575" y="11172"/>
                    </a:lnTo>
                    <a:lnTo>
                      <a:pt x="9450" y="0"/>
                    </a:lnTo>
                    <a:lnTo>
                      <a:pt x="0" y="0"/>
                    </a:lnTo>
                    <a:lnTo>
                      <a:pt x="0" y="2979"/>
                    </a:lnTo>
                    <a:lnTo>
                      <a:pt x="4725" y="2979"/>
                    </a:lnTo>
                    <a:lnTo>
                      <a:pt x="7425" y="5214"/>
                    </a:lnTo>
                    <a:lnTo>
                      <a:pt x="9450" y="5214"/>
                    </a:lnTo>
                    <a:lnTo>
                      <a:pt x="12150" y="8193"/>
                    </a:lnTo>
                    <a:lnTo>
                      <a:pt x="14175" y="11172"/>
                    </a:lnTo>
                    <a:lnTo>
                      <a:pt x="16875" y="13407"/>
                    </a:lnTo>
                    <a:lnTo>
                      <a:pt x="16875" y="16386"/>
                    </a:lnTo>
                    <a:lnTo>
                      <a:pt x="19575" y="21600"/>
                    </a:lnTo>
                    <a:lnTo>
                      <a:pt x="19575" y="18621"/>
                    </a:lnTo>
                    <a:lnTo>
                      <a:pt x="21600" y="18621"/>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368" name="Shape 368"/>
              <p:cNvSpPr/>
              <p:nvPr/>
            </p:nvSpPr>
            <p:spPr>
              <a:xfrm>
                <a:off x="286222" y="1273128"/>
                <a:ext cx="7131" cy="18349"/>
              </a:xfrm>
              <a:custGeom>
                <a:avLst/>
                <a:gdLst/>
                <a:ahLst/>
                <a:cxnLst>
                  <a:cxn ang="0">
                    <a:pos x="wd2" y="hd2"/>
                  </a:cxn>
                  <a:cxn ang="5400000">
                    <a:pos x="wd2" y="hd2"/>
                  </a:cxn>
                  <a:cxn ang="10800000">
                    <a:pos x="wd2" y="hd2"/>
                  </a:cxn>
                  <a:cxn ang="16200000">
                    <a:pos x="wd2" y="hd2"/>
                  </a:cxn>
                </a:cxnLst>
                <a:rect l="0" t="0" r="r" b="b"/>
                <a:pathLst>
                  <a:path w="21600" h="21600" extrusionOk="0">
                    <a:moveTo>
                      <a:pt x="9257" y="21600"/>
                    </a:moveTo>
                    <a:lnTo>
                      <a:pt x="21600" y="18000"/>
                    </a:lnTo>
                    <a:lnTo>
                      <a:pt x="21600" y="9600"/>
                    </a:lnTo>
                    <a:lnTo>
                      <a:pt x="9257" y="4800"/>
                    </a:lnTo>
                    <a:lnTo>
                      <a:pt x="9257" y="0"/>
                    </a:lnTo>
                    <a:lnTo>
                      <a:pt x="0" y="0"/>
                    </a:lnTo>
                    <a:lnTo>
                      <a:pt x="0" y="18000"/>
                    </a:lnTo>
                    <a:lnTo>
                      <a:pt x="9257" y="2160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369" name="Shape 369"/>
              <p:cNvSpPr/>
              <p:nvPr/>
            </p:nvSpPr>
            <p:spPr>
              <a:xfrm>
                <a:off x="223070" y="1262935"/>
                <a:ext cx="33614" cy="285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982" y="16200"/>
                    </a:lnTo>
                    <a:lnTo>
                      <a:pt x="18982" y="13886"/>
                    </a:lnTo>
                    <a:lnTo>
                      <a:pt x="17018" y="7714"/>
                    </a:lnTo>
                    <a:lnTo>
                      <a:pt x="14400" y="5400"/>
                    </a:lnTo>
                    <a:lnTo>
                      <a:pt x="11782" y="2314"/>
                    </a:lnTo>
                    <a:lnTo>
                      <a:pt x="7200" y="2314"/>
                    </a:lnTo>
                    <a:lnTo>
                      <a:pt x="5236" y="0"/>
                    </a:lnTo>
                    <a:lnTo>
                      <a:pt x="0" y="0"/>
                    </a:lnTo>
                    <a:lnTo>
                      <a:pt x="0" y="5400"/>
                    </a:lnTo>
                    <a:lnTo>
                      <a:pt x="7200" y="5400"/>
                    </a:lnTo>
                    <a:lnTo>
                      <a:pt x="9818" y="7714"/>
                    </a:lnTo>
                    <a:lnTo>
                      <a:pt x="11782" y="7714"/>
                    </a:lnTo>
                    <a:lnTo>
                      <a:pt x="14400" y="10800"/>
                    </a:lnTo>
                    <a:lnTo>
                      <a:pt x="14400" y="13886"/>
                    </a:lnTo>
                    <a:lnTo>
                      <a:pt x="17018" y="19286"/>
                    </a:lnTo>
                    <a:lnTo>
                      <a:pt x="18982" y="21600"/>
                    </a:lnTo>
                    <a:lnTo>
                      <a:pt x="21600" y="2160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370" name="Shape 370"/>
              <p:cNvSpPr/>
              <p:nvPr/>
            </p:nvSpPr>
            <p:spPr>
              <a:xfrm>
                <a:off x="252609" y="1291476"/>
                <a:ext cx="4075" cy="152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15840"/>
                    </a:lnTo>
                    <a:lnTo>
                      <a:pt x="21600" y="2160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371" name="Shape 371"/>
              <p:cNvSpPr/>
              <p:nvPr/>
            </p:nvSpPr>
            <p:spPr>
              <a:xfrm>
                <a:off x="204735" y="1270070"/>
                <a:ext cx="29540" cy="29561"/>
              </a:xfrm>
              <a:custGeom>
                <a:avLst/>
                <a:gdLst/>
                <a:ahLst/>
                <a:cxnLst>
                  <a:cxn ang="0">
                    <a:pos x="wd2" y="hd2"/>
                  </a:cxn>
                  <a:cxn ang="5400000">
                    <a:pos x="wd2" y="hd2"/>
                  </a:cxn>
                  <a:cxn ang="10800000">
                    <a:pos x="wd2" y="hd2"/>
                  </a:cxn>
                  <a:cxn ang="16200000">
                    <a:pos x="wd2" y="hd2"/>
                  </a:cxn>
                </a:cxnLst>
                <a:rect l="0" t="0" r="r" b="b"/>
                <a:pathLst>
                  <a:path w="21600" h="21600" extrusionOk="0">
                    <a:moveTo>
                      <a:pt x="21600" y="18621"/>
                    </a:moveTo>
                    <a:lnTo>
                      <a:pt x="21600" y="15641"/>
                    </a:lnTo>
                    <a:lnTo>
                      <a:pt x="19366" y="10428"/>
                    </a:lnTo>
                    <a:lnTo>
                      <a:pt x="16386" y="8193"/>
                    </a:lnTo>
                    <a:lnTo>
                      <a:pt x="13407" y="5214"/>
                    </a:lnTo>
                    <a:lnTo>
                      <a:pt x="11172" y="2234"/>
                    </a:lnTo>
                    <a:lnTo>
                      <a:pt x="8193" y="2234"/>
                    </a:lnTo>
                    <a:lnTo>
                      <a:pt x="5959" y="0"/>
                    </a:lnTo>
                    <a:lnTo>
                      <a:pt x="0" y="0"/>
                    </a:lnTo>
                    <a:lnTo>
                      <a:pt x="0" y="5214"/>
                    </a:lnTo>
                    <a:lnTo>
                      <a:pt x="8193" y="5214"/>
                    </a:lnTo>
                    <a:lnTo>
                      <a:pt x="13407" y="10428"/>
                    </a:lnTo>
                    <a:lnTo>
                      <a:pt x="13407" y="13407"/>
                    </a:lnTo>
                    <a:lnTo>
                      <a:pt x="16386" y="15641"/>
                    </a:lnTo>
                    <a:lnTo>
                      <a:pt x="19366" y="21600"/>
                    </a:lnTo>
                    <a:lnTo>
                      <a:pt x="21600" y="18621"/>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372" name="Shape 372"/>
              <p:cNvSpPr/>
              <p:nvPr/>
            </p:nvSpPr>
            <p:spPr>
              <a:xfrm>
                <a:off x="231159" y="1295553"/>
                <a:ext cx="3176" cy="183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4800"/>
                    </a:lnTo>
                    <a:lnTo>
                      <a:pt x="0" y="16800"/>
                    </a:lnTo>
                    <a:lnTo>
                      <a:pt x="21600" y="2160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373" name="Shape 373"/>
              <p:cNvSpPr/>
              <p:nvPr/>
            </p:nvSpPr>
            <p:spPr>
              <a:xfrm>
                <a:off x="234274" y="1262935"/>
                <a:ext cx="33615" cy="10194"/>
              </a:xfrm>
              <a:custGeom>
                <a:avLst/>
                <a:gdLst/>
                <a:ahLst/>
                <a:cxnLst>
                  <a:cxn ang="0">
                    <a:pos x="wd2" y="hd2"/>
                  </a:cxn>
                  <a:cxn ang="5400000">
                    <a:pos x="wd2" y="hd2"/>
                  </a:cxn>
                  <a:cxn ang="10800000">
                    <a:pos x="wd2" y="hd2"/>
                  </a:cxn>
                  <a:cxn ang="16200000">
                    <a:pos x="wd2" y="hd2"/>
                  </a:cxn>
                </a:cxnLst>
                <a:rect l="0" t="0" r="r" b="b"/>
                <a:pathLst>
                  <a:path w="21600" h="21600" extrusionOk="0">
                    <a:moveTo>
                      <a:pt x="18982" y="6480"/>
                    </a:moveTo>
                    <a:lnTo>
                      <a:pt x="21600" y="6480"/>
                    </a:lnTo>
                    <a:lnTo>
                      <a:pt x="4582" y="6480"/>
                    </a:lnTo>
                    <a:lnTo>
                      <a:pt x="2618" y="0"/>
                    </a:lnTo>
                    <a:lnTo>
                      <a:pt x="0" y="15120"/>
                    </a:lnTo>
                    <a:lnTo>
                      <a:pt x="9818" y="15120"/>
                    </a:lnTo>
                    <a:lnTo>
                      <a:pt x="11782" y="21600"/>
                    </a:lnTo>
                    <a:lnTo>
                      <a:pt x="14400" y="15120"/>
                    </a:lnTo>
                    <a:lnTo>
                      <a:pt x="21600" y="15120"/>
                    </a:lnTo>
                    <a:lnTo>
                      <a:pt x="18982" y="648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374" name="Shape 374"/>
              <p:cNvSpPr/>
              <p:nvPr/>
            </p:nvSpPr>
            <p:spPr>
              <a:xfrm>
                <a:off x="263813" y="1254780"/>
                <a:ext cx="18336" cy="15291"/>
              </a:xfrm>
              <a:custGeom>
                <a:avLst/>
                <a:gdLst/>
                <a:ahLst/>
                <a:cxnLst>
                  <a:cxn ang="0">
                    <a:pos x="wd2" y="hd2"/>
                  </a:cxn>
                  <a:cxn ang="5400000">
                    <a:pos x="wd2" y="hd2"/>
                  </a:cxn>
                  <a:cxn ang="10800000">
                    <a:pos x="wd2" y="hd2"/>
                  </a:cxn>
                  <a:cxn ang="16200000">
                    <a:pos x="wd2" y="hd2"/>
                  </a:cxn>
                </a:cxnLst>
                <a:rect l="0" t="0" r="r" b="b"/>
                <a:pathLst>
                  <a:path w="21600" h="21600" extrusionOk="0">
                    <a:moveTo>
                      <a:pt x="13200" y="0"/>
                    </a:moveTo>
                    <a:lnTo>
                      <a:pt x="13200" y="5760"/>
                    </a:lnTo>
                    <a:lnTo>
                      <a:pt x="8400" y="11520"/>
                    </a:lnTo>
                    <a:lnTo>
                      <a:pt x="4800" y="11520"/>
                    </a:lnTo>
                    <a:lnTo>
                      <a:pt x="0" y="15840"/>
                    </a:lnTo>
                    <a:lnTo>
                      <a:pt x="4800" y="21600"/>
                    </a:lnTo>
                    <a:lnTo>
                      <a:pt x="8400" y="21600"/>
                    </a:lnTo>
                    <a:lnTo>
                      <a:pt x="16800" y="11520"/>
                    </a:lnTo>
                    <a:lnTo>
                      <a:pt x="21600" y="0"/>
                    </a:lnTo>
                    <a:lnTo>
                      <a:pt x="13200" y="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375" name="Shape 375"/>
              <p:cNvSpPr/>
              <p:nvPr/>
            </p:nvSpPr>
            <p:spPr>
              <a:xfrm>
                <a:off x="270943" y="1247645"/>
                <a:ext cx="11206" cy="7136"/>
              </a:xfrm>
              <a:custGeom>
                <a:avLst/>
                <a:gdLst/>
                <a:ahLst/>
                <a:cxnLst>
                  <a:cxn ang="0">
                    <a:pos x="wd2" y="hd2"/>
                  </a:cxn>
                  <a:cxn ang="5400000">
                    <a:pos x="wd2" y="hd2"/>
                  </a:cxn>
                  <a:cxn ang="10800000">
                    <a:pos x="wd2" y="hd2"/>
                  </a:cxn>
                  <a:cxn ang="16200000">
                    <a:pos x="wd2" y="hd2"/>
                  </a:cxn>
                </a:cxnLst>
                <a:rect l="0" t="0" r="r" b="b"/>
                <a:pathLst>
                  <a:path w="21600" h="21600" extrusionOk="0">
                    <a:moveTo>
                      <a:pt x="0" y="12343"/>
                    </a:moveTo>
                    <a:lnTo>
                      <a:pt x="7855" y="12343"/>
                    </a:lnTo>
                    <a:lnTo>
                      <a:pt x="7855" y="21600"/>
                    </a:lnTo>
                    <a:lnTo>
                      <a:pt x="21600" y="21600"/>
                    </a:lnTo>
                    <a:lnTo>
                      <a:pt x="13745" y="12343"/>
                    </a:lnTo>
                    <a:lnTo>
                      <a:pt x="13745" y="0"/>
                    </a:lnTo>
                    <a:lnTo>
                      <a:pt x="0" y="0"/>
                    </a:lnTo>
                    <a:lnTo>
                      <a:pt x="0" y="12343"/>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376" name="Shape 376"/>
              <p:cNvSpPr/>
              <p:nvPr/>
            </p:nvSpPr>
            <p:spPr>
              <a:xfrm>
                <a:off x="241404" y="1247645"/>
                <a:ext cx="29540" cy="22426"/>
              </a:xfrm>
              <a:custGeom>
                <a:avLst/>
                <a:gdLst/>
                <a:ahLst/>
                <a:cxnLst>
                  <a:cxn ang="0">
                    <a:pos x="wd2" y="hd2"/>
                  </a:cxn>
                  <a:cxn ang="5400000">
                    <a:pos x="wd2" y="hd2"/>
                  </a:cxn>
                  <a:cxn ang="10800000">
                    <a:pos x="wd2" y="hd2"/>
                  </a:cxn>
                  <a:cxn ang="16200000">
                    <a:pos x="wd2" y="hd2"/>
                  </a:cxn>
                </a:cxnLst>
                <a:rect l="0" t="0" r="r" b="b"/>
                <a:pathLst>
                  <a:path w="21600" h="21600" extrusionOk="0">
                    <a:moveTo>
                      <a:pt x="2979" y="21600"/>
                    </a:moveTo>
                    <a:lnTo>
                      <a:pt x="5959" y="21600"/>
                    </a:lnTo>
                    <a:lnTo>
                      <a:pt x="8193" y="17673"/>
                    </a:lnTo>
                    <a:lnTo>
                      <a:pt x="11172" y="14727"/>
                    </a:lnTo>
                    <a:lnTo>
                      <a:pt x="13407" y="10800"/>
                    </a:lnTo>
                    <a:lnTo>
                      <a:pt x="16386" y="6873"/>
                    </a:lnTo>
                    <a:lnTo>
                      <a:pt x="19366" y="3927"/>
                    </a:lnTo>
                    <a:lnTo>
                      <a:pt x="21600" y="3927"/>
                    </a:lnTo>
                    <a:lnTo>
                      <a:pt x="21600" y="0"/>
                    </a:lnTo>
                    <a:lnTo>
                      <a:pt x="16386" y="0"/>
                    </a:lnTo>
                    <a:lnTo>
                      <a:pt x="8193" y="10800"/>
                    </a:lnTo>
                    <a:lnTo>
                      <a:pt x="5959" y="14727"/>
                    </a:lnTo>
                    <a:lnTo>
                      <a:pt x="2979" y="14727"/>
                    </a:lnTo>
                    <a:lnTo>
                      <a:pt x="0" y="17673"/>
                    </a:lnTo>
                    <a:lnTo>
                      <a:pt x="2979" y="2160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377" name="Shape 377"/>
              <p:cNvSpPr/>
              <p:nvPr/>
            </p:nvSpPr>
            <p:spPr>
              <a:xfrm>
                <a:off x="238349" y="1265993"/>
                <a:ext cx="7131" cy="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257" y="21600"/>
                    </a:lnTo>
                    <a:lnTo>
                      <a:pt x="21600" y="21600"/>
                    </a:lnTo>
                    <a:lnTo>
                      <a:pt x="9257" y="0"/>
                    </a:lnTo>
                    <a:lnTo>
                      <a:pt x="21600" y="0"/>
                    </a:lnTo>
                    <a:lnTo>
                      <a:pt x="0" y="0"/>
                    </a:lnTo>
                    <a:lnTo>
                      <a:pt x="9257" y="21600"/>
                    </a:lnTo>
                    <a:lnTo>
                      <a:pt x="0" y="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378" name="Shape 378"/>
              <p:cNvSpPr/>
              <p:nvPr/>
            </p:nvSpPr>
            <p:spPr>
              <a:xfrm>
                <a:off x="238349" y="1265993"/>
                <a:ext cx="7131" cy="4078"/>
              </a:xfrm>
              <a:custGeom>
                <a:avLst/>
                <a:gdLst/>
                <a:ahLst/>
                <a:cxnLst>
                  <a:cxn ang="0">
                    <a:pos x="wd2" y="hd2"/>
                  </a:cxn>
                  <a:cxn ang="5400000">
                    <a:pos x="wd2" y="hd2"/>
                  </a:cxn>
                  <a:cxn ang="10800000">
                    <a:pos x="wd2" y="hd2"/>
                  </a:cxn>
                  <a:cxn ang="16200000">
                    <a:pos x="wd2" y="hd2"/>
                  </a:cxn>
                </a:cxnLst>
                <a:rect l="0" t="0" r="r" b="b"/>
                <a:pathLst>
                  <a:path w="21600" h="21600" extrusionOk="0">
                    <a:moveTo>
                      <a:pt x="9257" y="0"/>
                    </a:moveTo>
                    <a:lnTo>
                      <a:pt x="0" y="0"/>
                    </a:lnTo>
                    <a:lnTo>
                      <a:pt x="9257" y="21600"/>
                    </a:lnTo>
                    <a:lnTo>
                      <a:pt x="21600" y="21600"/>
                    </a:lnTo>
                    <a:lnTo>
                      <a:pt x="21600" y="0"/>
                    </a:lnTo>
                    <a:lnTo>
                      <a:pt x="9257" y="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379" name="Shape 379"/>
              <p:cNvSpPr/>
              <p:nvPr/>
            </p:nvSpPr>
            <p:spPr>
              <a:xfrm>
                <a:off x="241404" y="1244587"/>
                <a:ext cx="11206" cy="21407"/>
              </a:xfrm>
              <a:custGeom>
                <a:avLst/>
                <a:gdLst/>
                <a:ahLst/>
                <a:cxnLst>
                  <a:cxn ang="0">
                    <a:pos x="wd2" y="hd2"/>
                  </a:cxn>
                  <a:cxn ang="5400000">
                    <a:pos x="wd2" y="hd2"/>
                  </a:cxn>
                  <a:cxn ang="10800000">
                    <a:pos x="wd2" y="hd2"/>
                  </a:cxn>
                  <a:cxn ang="16200000">
                    <a:pos x="wd2" y="hd2"/>
                  </a:cxn>
                </a:cxnLst>
                <a:rect l="0" t="0" r="r" b="b"/>
                <a:pathLst>
                  <a:path w="21600" h="21600" extrusionOk="0">
                    <a:moveTo>
                      <a:pt x="15709" y="0"/>
                    </a:moveTo>
                    <a:lnTo>
                      <a:pt x="7855" y="3086"/>
                    </a:lnTo>
                    <a:lnTo>
                      <a:pt x="7855" y="10286"/>
                    </a:lnTo>
                    <a:lnTo>
                      <a:pt x="0" y="14400"/>
                    </a:lnTo>
                    <a:lnTo>
                      <a:pt x="0" y="21600"/>
                    </a:lnTo>
                    <a:lnTo>
                      <a:pt x="7855" y="21600"/>
                    </a:lnTo>
                    <a:lnTo>
                      <a:pt x="15709" y="14400"/>
                    </a:lnTo>
                    <a:lnTo>
                      <a:pt x="15709" y="10286"/>
                    </a:lnTo>
                    <a:lnTo>
                      <a:pt x="21600" y="7200"/>
                    </a:lnTo>
                    <a:lnTo>
                      <a:pt x="21600" y="0"/>
                    </a:lnTo>
                    <a:lnTo>
                      <a:pt x="15709" y="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380" name="Shape 380"/>
              <p:cNvSpPr/>
              <p:nvPr/>
            </p:nvSpPr>
            <p:spPr>
              <a:xfrm>
                <a:off x="245479" y="1218085"/>
                <a:ext cx="11205" cy="26503"/>
              </a:xfrm>
              <a:custGeom>
                <a:avLst/>
                <a:gdLst/>
                <a:ahLst/>
                <a:cxnLst>
                  <a:cxn ang="0">
                    <a:pos x="wd2" y="hd2"/>
                  </a:cxn>
                  <a:cxn ang="5400000">
                    <a:pos x="wd2" y="hd2"/>
                  </a:cxn>
                  <a:cxn ang="10800000">
                    <a:pos x="wd2" y="hd2"/>
                  </a:cxn>
                  <a:cxn ang="16200000">
                    <a:pos x="wd2" y="hd2"/>
                  </a:cxn>
                </a:cxnLst>
                <a:rect l="0" t="0" r="r" b="b"/>
                <a:pathLst>
                  <a:path w="21600" h="21600" extrusionOk="0">
                    <a:moveTo>
                      <a:pt x="0" y="3323"/>
                    </a:moveTo>
                    <a:lnTo>
                      <a:pt x="7855" y="6646"/>
                    </a:lnTo>
                    <a:lnTo>
                      <a:pt x="7855" y="21600"/>
                    </a:lnTo>
                    <a:lnTo>
                      <a:pt x="13745" y="21600"/>
                    </a:lnTo>
                    <a:lnTo>
                      <a:pt x="21600" y="14954"/>
                    </a:lnTo>
                    <a:lnTo>
                      <a:pt x="21600" y="9138"/>
                    </a:lnTo>
                    <a:lnTo>
                      <a:pt x="13745" y="3323"/>
                    </a:lnTo>
                    <a:lnTo>
                      <a:pt x="0" y="0"/>
                    </a:lnTo>
                    <a:lnTo>
                      <a:pt x="0" y="3323"/>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381" name="Shape 381"/>
              <p:cNvSpPr/>
              <p:nvPr/>
            </p:nvSpPr>
            <p:spPr>
              <a:xfrm>
                <a:off x="227144" y="1218085"/>
                <a:ext cx="18336" cy="22426"/>
              </a:xfrm>
              <a:custGeom>
                <a:avLst/>
                <a:gdLst/>
                <a:ahLst/>
                <a:cxnLst>
                  <a:cxn ang="0">
                    <a:pos x="wd2" y="hd2"/>
                  </a:cxn>
                  <a:cxn ang="5400000">
                    <a:pos x="wd2" y="hd2"/>
                  </a:cxn>
                  <a:cxn ang="10800000">
                    <a:pos x="wd2" y="hd2"/>
                  </a:cxn>
                  <a:cxn ang="16200000">
                    <a:pos x="wd2" y="hd2"/>
                  </a:cxn>
                </a:cxnLst>
                <a:rect l="0" t="0" r="r" b="b"/>
                <a:pathLst>
                  <a:path w="21600" h="21600" extrusionOk="0">
                    <a:moveTo>
                      <a:pt x="8400" y="17673"/>
                    </a:moveTo>
                    <a:lnTo>
                      <a:pt x="8400" y="7855"/>
                    </a:lnTo>
                    <a:lnTo>
                      <a:pt x="16800" y="7855"/>
                    </a:lnTo>
                    <a:lnTo>
                      <a:pt x="16800" y="3927"/>
                    </a:lnTo>
                    <a:lnTo>
                      <a:pt x="21600" y="3927"/>
                    </a:lnTo>
                    <a:lnTo>
                      <a:pt x="21600" y="0"/>
                    </a:lnTo>
                    <a:lnTo>
                      <a:pt x="13200" y="0"/>
                    </a:lnTo>
                    <a:lnTo>
                      <a:pt x="8400" y="3927"/>
                    </a:lnTo>
                    <a:lnTo>
                      <a:pt x="4800" y="3927"/>
                    </a:lnTo>
                    <a:lnTo>
                      <a:pt x="4800" y="7855"/>
                    </a:lnTo>
                    <a:lnTo>
                      <a:pt x="0" y="10800"/>
                    </a:lnTo>
                    <a:lnTo>
                      <a:pt x="0" y="21600"/>
                    </a:lnTo>
                    <a:lnTo>
                      <a:pt x="8400" y="17673"/>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382" name="Shape 382"/>
              <p:cNvSpPr/>
              <p:nvPr/>
            </p:nvSpPr>
            <p:spPr>
              <a:xfrm>
                <a:off x="227144" y="1236432"/>
                <a:ext cx="18336" cy="33639"/>
              </a:xfrm>
              <a:custGeom>
                <a:avLst/>
                <a:gdLst/>
                <a:ahLst/>
                <a:cxnLst>
                  <a:cxn ang="0">
                    <a:pos x="wd2" y="hd2"/>
                  </a:cxn>
                  <a:cxn ang="5400000">
                    <a:pos x="wd2" y="hd2"/>
                  </a:cxn>
                  <a:cxn ang="10800000">
                    <a:pos x="wd2" y="hd2"/>
                  </a:cxn>
                  <a:cxn ang="16200000">
                    <a:pos x="wd2" y="hd2"/>
                  </a:cxn>
                </a:cxnLst>
                <a:rect l="0" t="0" r="r" b="b"/>
                <a:pathLst>
                  <a:path w="21600" h="21600" extrusionOk="0">
                    <a:moveTo>
                      <a:pt x="21600" y="18982"/>
                    </a:moveTo>
                    <a:lnTo>
                      <a:pt x="21600" y="17018"/>
                    </a:lnTo>
                    <a:lnTo>
                      <a:pt x="16800" y="14400"/>
                    </a:lnTo>
                    <a:lnTo>
                      <a:pt x="16800" y="11782"/>
                    </a:lnTo>
                    <a:lnTo>
                      <a:pt x="13200" y="9818"/>
                    </a:lnTo>
                    <a:lnTo>
                      <a:pt x="13200" y="7200"/>
                    </a:lnTo>
                    <a:lnTo>
                      <a:pt x="8400" y="5236"/>
                    </a:lnTo>
                    <a:lnTo>
                      <a:pt x="8400" y="0"/>
                    </a:lnTo>
                    <a:lnTo>
                      <a:pt x="0" y="2618"/>
                    </a:lnTo>
                    <a:lnTo>
                      <a:pt x="4800" y="5236"/>
                    </a:lnTo>
                    <a:lnTo>
                      <a:pt x="4800" y="7200"/>
                    </a:lnTo>
                    <a:lnTo>
                      <a:pt x="8400" y="9818"/>
                    </a:lnTo>
                    <a:lnTo>
                      <a:pt x="8400" y="14400"/>
                    </a:lnTo>
                    <a:lnTo>
                      <a:pt x="13200" y="17018"/>
                    </a:lnTo>
                    <a:lnTo>
                      <a:pt x="13200" y="18982"/>
                    </a:lnTo>
                    <a:lnTo>
                      <a:pt x="16800" y="21600"/>
                    </a:lnTo>
                    <a:lnTo>
                      <a:pt x="21600" y="18982"/>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383" name="Shape 383"/>
              <p:cNvSpPr/>
              <p:nvPr/>
            </p:nvSpPr>
            <p:spPr>
              <a:xfrm>
                <a:off x="270943" y="1207892"/>
                <a:ext cx="106953" cy="58102"/>
              </a:xfrm>
              <a:custGeom>
                <a:avLst/>
                <a:gdLst/>
                <a:ahLst/>
                <a:cxnLst>
                  <a:cxn ang="0">
                    <a:pos x="wd2" y="hd2"/>
                  </a:cxn>
                  <a:cxn ang="5400000">
                    <a:pos x="wd2" y="hd2"/>
                  </a:cxn>
                  <a:cxn ang="10800000">
                    <a:pos x="wd2" y="hd2"/>
                  </a:cxn>
                  <a:cxn ang="16200000">
                    <a:pos x="wd2" y="hd2"/>
                  </a:cxn>
                </a:cxnLst>
                <a:rect l="0" t="0" r="r" b="b"/>
                <a:pathLst>
                  <a:path w="21600" h="21600" extrusionOk="0">
                    <a:moveTo>
                      <a:pt x="0" y="2653"/>
                    </a:moveTo>
                    <a:lnTo>
                      <a:pt x="1440" y="2653"/>
                    </a:lnTo>
                    <a:lnTo>
                      <a:pt x="2263" y="3789"/>
                    </a:lnTo>
                    <a:lnTo>
                      <a:pt x="5143" y="6821"/>
                    </a:lnTo>
                    <a:lnTo>
                      <a:pt x="6789" y="7958"/>
                    </a:lnTo>
                    <a:lnTo>
                      <a:pt x="8846" y="9474"/>
                    </a:lnTo>
                    <a:lnTo>
                      <a:pt x="10491" y="10611"/>
                    </a:lnTo>
                    <a:lnTo>
                      <a:pt x="11931" y="13642"/>
                    </a:lnTo>
                    <a:lnTo>
                      <a:pt x="14194" y="14779"/>
                    </a:lnTo>
                    <a:lnTo>
                      <a:pt x="15634" y="16295"/>
                    </a:lnTo>
                    <a:lnTo>
                      <a:pt x="17074" y="17432"/>
                    </a:lnTo>
                    <a:lnTo>
                      <a:pt x="17897" y="18947"/>
                    </a:lnTo>
                    <a:lnTo>
                      <a:pt x="19337" y="20463"/>
                    </a:lnTo>
                    <a:lnTo>
                      <a:pt x="19954" y="21600"/>
                    </a:lnTo>
                    <a:lnTo>
                      <a:pt x="20777" y="21600"/>
                    </a:lnTo>
                    <a:lnTo>
                      <a:pt x="21600" y="20463"/>
                    </a:lnTo>
                    <a:lnTo>
                      <a:pt x="20777" y="20463"/>
                    </a:lnTo>
                    <a:lnTo>
                      <a:pt x="19954" y="18947"/>
                    </a:lnTo>
                    <a:lnTo>
                      <a:pt x="18514" y="17432"/>
                    </a:lnTo>
                    <a:lnTo>
                      <a:pt x="17074" y="16295"/>
                    </a:lnTo>
                    <a:lnTo>
                      <a:pt x="16251" y="14779"/>
                    </a:lnTo>
                    <a:lnTo>
                      <a:pt x="14194" y="13642"/>
                    </a:lnTo>
                    <a:lnTo>
                      <a:pt x="12549" y="10611"/>
                    </a:lnTo>
                    <a:lnTo>
                      <a:pt x="11109" y="9474"/>
                    </a:lnTo>
                    <a:lnTo>
                      <a:pt x="8846" y="7958"/>
                    </a:lnTo>
                    <a:lnTo>
                      <a:pt x="7406" y="5305"/>
                    </a:lnTo>
                    <a:lnTo>
                      <a:pt x="5966" y="3789"/>
                    </a:lnTo>
                    <a:lnTo>
                      <a:pt x="4526" y="2653"/>
                    </a:lnTo>
                    <a:lnTo>
                      <a:pt x="3086" y="1137"/>
                    </a:lnTo>
                    <a:lnTo>
                      <a:pt x="1440" y="1137"/>
                    </a:lnTo>
                    <a:lnTo>
                      <a:pt x="0" y="0"/>
                    </a:lnTo>
                    <a:lnTo>
                      <a:pt x="0" y="2653"/>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84" name="Shape 384"/>
              <p:cNvSpPr/>
              <p:nvPr/>
            </p:nvSpPr>
            <p:spPr>
              <a:xfrm>
                <a:off x="385025" y="572856"/>
                <a:ext cx="66209" cy="142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982" y="21600"/>
                    </a:lnTo>
                    <a:lnTo>
                      <a:pt x="9637" y="15429"/>
                    </a:lnTo>
                    <a:lnTo>
                      <a:pt x="12960" y="15429"/>
                    </a:lnTo>
                    <a:lnTo>
                      <a:pt x="16615" y="10800"/>
                    </a:lnTo>
                    <a:lnTo>
                      <a:pt x="18942" y="4629"/>
                    </a:lnTo>
                    <a:lnTo>
                      <a:pt x="21600" y="0"/>
                    </a:lnTo>
                    <a:lnTo>
                      <a:pt x="0" y="2160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385" name="Shape 385"/>
              <p:cNvSpPr/>
              <p:nvPr/>
            </p:nvSpPr>
            <p:spPr>
              <a:xfrm>
                <a:off x="385025" y="568779"/>
                <a:ext cx="66209" cy="22426"/>
              </a:xfrm>
              <a:custGeom>
                <a:avLst/>
                <a:gdLst/>
                <a:ahLst/>
                <a:cxnLst>
                  <a:cxn ang="0">
                    <a:pos x="wd2" y="hd2"/>
                  </a:cxn>
                  <a:cxn ang="5400000">
                    <a:pos x="wd2" y="hd2"/>
                  </a:cxn>
                  <a:cxn ang="10800000">
                    <a:pos x="wd2" y="hd2"/>
                  </a:cxn>
                  <a:cxn ang="16200000">
                    <a:pos x="wd2" y="hd2"/>
                  </a:cxn>
                </a:cxnLst>
                <a:rect l="0" t="0" r="r" b="b"/>
                <a:pathLst>
                  <a:path w="21600" h="21600" extrusionOk="0">
                    <a:moveTo>
                      <a:pt x="20271" y="0"/>
                    </a:moveTo>
                    <a:lnTo>
                      <a:pt x="18942" y="3927"/>
                    </a:lnTo>
                    <a:lnTo>
                      <a:pt x="16615" y="6873"/>
                    </a:lnTo>
                    <a:lnTo>
                      <a:pt x="12960" y="10800"/>
                    </a:lnTo>
                    <a:lnTo>
                      <a:pt x="9637" y="13745"/>
                    </a:lnTo>
                    <a:lnTo>
                      <a:pt x="0" y="13745"/>
                    </a:lnTo>
                    <a:lnTo>
                      <a:pt x="0" y="21600"/>
                    </a:lnTo>
                    <a:lnTo>
                      <a:pt x="5982" y="21600"/>
                    </a:lnTo>
                    <a:lnTo>
                      <a:pt x="9637" y="17673"/>
                    </a:lnTo>
                    <a:lnTo>
                      <a:pt x="12960" y="17673"/>
                    </a:lnTo>
                    <a:lnTo>
                      <a:pt x="16615" y="13745"/>
                    </a:lnTo>
                    <a:lnTo>
                      <a:pt x="20271" y="10800"/>
                    </a:lnTo>
                    <a:lnTo>
                      <a:pt x="21600" y="3927"/>
                    </a:lnTo>
                    <a:lnTo>
                      <a:pt x="20271"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86" name="Shape 386"/>
              <p:cNvSpPr/>
              <p:nvPr/>
            </p:nvSpPr>
            <p:spPr>
              <a:xfrm>
                <a:off x="241404" y="543296"/>
                <a:ext cx="220016" cy="708427"/>
              </a:xfrm>
              <a:custGeom>
                <a:avLst/>
                <a:gdLst/>
                <a:ahLst/>
                <a:cxnLst>
                  <a:cxn ang="0">
                    <a:pos x="wd2" y="hd2"/>
                  </a:cxn>
                  <a:cxn ang="5400000">
                    <a:pos x="wd2" y="hd2"/>
                  </a:cxn>
                  <a:cxn ang="10800000">
                    <a:pos x="wd2" y="hd2"/>
                  </a:cxn>
                  <a:cxn ang="16200000">
                    <a:pos x="wd2" y="hd2"/>
                  </a:cxn>
                </a:cxnLst>
                <a:rect l="0" t="0" r="r" b="b"/>
                <a:pathLst>
                  <a:path w="21600" h="21600" extrusionOk="0">
                    <a:moveTo>
                      <a:pt x="3300" y="20481"/>
                    </a:moveTo>
                    <a:lnTo>
                      <a:pt x="3300" y="19580"/>
                    </a:lnTo>
                    <a:lnTo>
                      <a:pt x="2600" y="18585"/>
                    </a:lnTo>
                    <a:lnTo>
                      <a:pt x="2200" y="17684"/>
                    </a:lnTo>
                    <a:lnTo>
                      <a:pt x="800" y="15881"/>
                    </a:lnTo>
                    <a:lnTo>
                      <a:pt x="400" y="14980"/>
                    </a:lnTo>
                    <a:lnTo>
                      <a:pt x="0" y="13986"/>
                    </a:lnTo>
                    <a:lnTo>
                      <a:pt x="400" y="13084"/>
                    </a:lnTo>
                    <a:lnTo>
                      <a:pt x="1100" y="12183"/>
                    </a:lnTo>
                    <a:lnTo>
                      <a:pt x="1500" y="11313"/>
                    </a:lnTo>
                    <a:lnTo>
                      <a:pt x="1500" y="6931"/>
                    </a:lnTo>
                    <a:lnTo>
                      <a:pt x="1800" y="6029"/>
                    </a:lnTo>
                    <a:lnTo>
                      <a:pt x="1800" y="5594"/>
                    </a:lnTo>
                    <a:lnTo>
                      <a:pt x="2200" y="5252"/>
                    </a:lnTo>
                    <a:lnTo>
                      <a:pt x="2200" y="4817"/>
                    </a:lnTo>
                    <a:lnTo>
                      <a:pt x="2600" y="4351"/>
                    </a:lnTo>
                    <a:lnTo>
                      <a:pt x="2600" y="4009"/>
                    </a:lnTo>
                    <a:lnTo>
                      <a:pt x="2900" y="3574"/>
                    </a:lnTo>
                    <a:lnTo>
                      <a:pt x="3600" y="3232"/>
                    </a:lnTo>
                    <a:lnTo>
                      <a:pt x="4000" y="2890"/>
                    </a:lnTo>
                    <a:lnTo>
                      <a:pt x="12300" y="653"/>
                    </a:lnTo>
                    <a:lnTo>
                      <a:pt x="13700" y="653"/>
                    </a:lnTo>
                    <a:lnTo>
                      <a:pt x="14400" y="559"/>
                    </a:lnTo>
                    <a:lnTo>
                      <a:pt x="15500" y="559"/>
                    </a:lnTo>
                    <a:lnTo>
                      <a:pt x="16200" y="435"/>
                    </a:lnTo>
                    <a:lnTo>
                      <a:pt x="16600" y="435"/>
                    </a:lnTo>
                    <a:lnTo>
                      <a:pt x="17300" y="342"/>
                    </a:lnTo>
                    <a:lnTo>
                      <a:pt x="17700" y="218"/>
                    </a:lnTo>
                    <a:lnTo>
                      <a:pt x="18000" y="218"/>
                    </a:lnTo>
                    <a:lnTo>
                      <a:pt x="18400" y="93"/>
                    </a:lnTo>
                    <a:lnTo>
                      <a:pt x="18800" y="93"/>
                    </a:lnTo>
                    <a:lnTo>
                      <a:pt x="19100" y="0"/>
                    </a:lnTo>
                    <a:lnTo>
                      <a:pt x="19800" y="0"/>
                    </a:lnTo>
                    <a:lnTo>
                      <a:pt x="20200" y="93"/>
                    </a:lnTo>
                    <a:lnTo>
                      <a:pt x="20200" y="218"/>
                    </a:lnTo>
                    <a:lnTo>
                      <a:pt x="20900" y="435"/>
                    </a:lnTo>
                    <a:lnTo>
                      <a:pt x="20900" y="653"/>
                    </a:lnTo>
                    <a:lnTo>
                      <a:pt x="20600" y="901"/>
                    </a:lnTo>
                    <a:lnTo>
                      <a:pt x="20900" y="1119"/>
                    </a:lnTo>
                    <a:lnTo>
                      <a:pt x="21300" y="1461"/>
                    </a:lnTo>
                    <a:lnTo>
                      <a:pt x="21600" y="1772"/>
                    </a:lnTo>
                    <a:lnTo>
                      <a:pt x="21600" y="3139"/>
                    </a:lnTo>
                    <a:lnTo>
                      <a:pt x="21300" y="3574"/>
                    </a:lnTo>
                    <a:lnTo>
                      <a:pt x="21300" y="7273"/>
                    </a:lnTo>
                    <a:lnTo>
                      <a:pt x="20900" y="8049"/>
                    </a:lnTo>
                    <a:lnTo>
                      <a:pt x="20200" y="8826"/>
                    </a:lnTo>
                    <a:lnTo>
                      <a:pt x="18800" y="9510"/>
                    </a:lnTo>
                    <a:lnTo>
                      <a:pt x="18800" y="9852"/>
                    </a:lnTo>
                    <a:lnTo>
                      <a:pt x="19500" y="10070"/>
                    </a:lnTo>
                    <a:lnTo>
                      <a:pt x="19500" y="10194"/>
                    </a:lnTo>
                    <a:lnTo>
                      <a:pt x="19800" y="10287"/>
                    </a:lnTo>
                    <a:lnTo>
                      <a:pt x="19800" y="11188"/>
                    </a:lnTo>
                    <a:lnTo>
                      <a:pt x="19500" y="11872"/>
                    </a:lnTo>
                    <a:lnTo>
                      <a:pt x="19100" y="12649"/>
                    </a:lnTo>
                    <a:lnTo>
                      <a:pt x="18800" y="13302"/>
                    </a:lnTo>
                    <a:lnTo>
                      <a:pt x="18400" y="14110"/>
                    </a:lnTo>
                    <a:lnTo>
                      <a:pt x="18000" y="14763"/>
                    </a:lnTo>
                    <a:lnTo>
                      <a:pt x="17700" y="15540"/>
                    </a:lnTo>
                    <a:lnTo>
                      <a:pt x="18000" y="16223"/>
                    </a:lnTo>
                    <a:lnTo>
                      <a:pt x="18000" y="16658"/>
                    </a:lnTo>
                    <a:lnTo>
                      <a:pt x="18400" y="17125"/>
                    </a:lnTo>
                    <a:lnTo>
                      <a:pt x="18800" y="17560"/>
                    </a:lnTo>
                    <a:lnTo>
                      <a:pt x="19100" y="18026"/>
                    </a:lnTo>
                    <a:lnTo>
                      <a:pt x="19100" y="19922"/>
                    </a:lnTo>
                    <a:lnTo>
                      <a:pt x="18800" y="20264"/>
                    </a:lnTo>
                    <a:lnTo>
                      <a:pt x="18800" y="20481"/>
                    </a:lnTo>
                    <a:lnTo>
                      <a:pt x="18400" y="20699"/>
                    </a:lnTo>
                    <a:lnTo>
                      <a:pt x="18400" y="20916"/>
                    </a:lnTo>
                    <a:lnTo>
                      <a:pt x="18000" y="21134"/>
                    </a:lnTo>
                    <a:lnTo>
                      <a:pt x="17700" y="21382"/>
                    </a:lnTo>
                    <a:lnTo>
                      <a:pt x="17300" y="21600"/>
                    </a:lnTo>
                    <a:lnTo>
                      <a:pt x="3300" y="20481"/>
                    </a:lnTo>
                    <a:close/>
                  </a:path>
                </a:pathLst>
              </a:custGeom>
              <a:solidFill>
                <a:srgbClr val="0066FF"/>
              </a:solidFill>
              <a:ln w="12700" cap="flat">
                <a:noFill/>
                <a:miter lim="400000"/>
              </a:ln>
              <a:effectLst/>
            </p:spPr>
            <p:txBody>
              <a:bodyPr wrap="square" lIns="0" tIns="0" rIns="0" bIns="0" numCol="1" anchor="t">
                <a:noAutofit/>
              </a:bodyPr>
              <a:lstStyle/>
              <a:p>
                <a:pPr lvl="0"/>
                <a:endParaRPr/>
              </a:p>
            </p:txBody>
          </p:sp>
          <p:sp>
            <p:nvSpPr>
              <p:cNvPr id="387" name="Shape 387"/>
              <p:cNvSpPr/>
              <p:nvPr/>
            </p:nvSpPr>
            <p:spPr>
              <a:xfrm>
                <a:off x="241404" y="972429"/>
                <a:ext cx="36670" cy="242599"/>
              </a:xfrm>
              <a:custGeom>
                <a:avLst/>
                <a:gdLst/>
                <a:ahLst/>
                <a:cxnLst>
                  <a:cxn ang="0">
                    <a:pos x="wd2" y="hd2"/>
                  </a:cxn>
                  <a:cxn ang="5400000">
                    <a:pos x="wd2" y="hd2"/>
                  </a:cxn>
                  <a:cxn ang="10800000">
                    <a:pos x="wd2" y="hd2"/>
                  </a:cxn>
                  <a:cxn ang="16200000">
                    <a:pos x="wd2" y="hd2"/>
                  </a:cxn>
                </a:cxnLst>
                <a:rect l="0" t="0" r="r" b="b"/>
                <a:pathLst>
                  <a:path w="21600" h="21600" extrusionOk="0">
                    <a:moveTo>
                      <a:pt x="2400" y="0"/>
                    </a:moveTo>
                    <a:lnTo>
                      <a:pt x="0" y="2632"/>
                    </a:lnTo>
                    <a:lnTo>
                      <a:pt x="0" y="5536"/>
                    </a:lnTo>
                    <a:lnTo>
                      <a:pt x="2400" y="8168"/>
                    </a:lnTo>
                    <a:lnTo>
                      <a:pt x="10800" y="13432"/>
                    </a:lnTo>
                    <a:lnTo>
                      <a:pt x="15600" y="16336"/>
                    </a:lnTo>
                    <a:lnTo>
                      <a:pt x="17400" y="18968"/>
                    </a:lnTo>
                    <a:lnTo>
                      <a:pt x="19800" y="21600"/>
                    </a:lnTo>
                    <a:lnTo>
                      <a:pt x="21600" y="21600"/>
                    </a:lnTo>
                    <a:lnTo>
                      <a:pt x="21600" y="18968"/>
                    </a:lnTo>
                    <a:lnTo>
                      <a:pt x="17400" y="16064"/>
                    </a:lnTo>
                    <a:lnTo>
                      <a:pt x="9000" y="10800"/>
                    </a:lnTo>
                    <a:lnTo>
                      <a:pt x="6600" y="8168"/>
                    </a:lnTo>
                    <a:lnTo>
                      <a:pt x="2400" y="5536"/>
                    </a:lnTo>
                    <a:lnTo>
                      <a:pt x="2400" y="2632"/>
                    </a:lnTo>
                    <a:lnTo>
                      <a:pt x="4800" y="0"/>
                    </a:lnTo>
                    <a:lnTo>
                      <a:pt x="2400"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88" name="Shape 388"/>
              <p:cNvSpPr/>
              <p:nvPr/>
            </p:nvSpPr>
            <p:spPr>
              <a:xfrm>
                <a:off x="245479" y="741044"/>
                <a:ext cx="18335" cy="231386"/>
              </a:xfrm>
              <a:custGeom>
                <a:avLst/>
                <a:gdLst/>
                <a:ahLst/>
                <a:cxnLst>
                  <a:cxn ang="0">
                    <a:pos x="wd2" y="hd2"/>
                  </a:cxn>
                  <a:cxn ang="5400000">
                    <a:pos x="wd2" y="hd2"/>
                  </a:cxn>
                  <a:cxn ang="10800000">
                    <a:pos x="wd2" y="hd2"/>
                  </a:cxn>
                  <a:cxn ang="16200000">
                    <a:pos x="wd2" y="hd2"/>
                  </a:cxn>
                </a:cxnLst>
                <a:rect l="0" t="0" r="r" b="b"/>
                <a:pathLst>
                  <a:path w="21600" h="21600" extrusionOk="0">
                    <a:moveTo>
                      <a:pt x="13200" y="0"/>
                    </a:moveTo>
                    <a:lnTo>
                      <a:pt x="8400" y="2759"/>
                    </a:lnTo>
                    <a:lnTo>
                      <a:pt x="8400" y="16176"/>
                    </a:lnTo>
                    <a:lnTo>
                      <a:pt x="4800" y="18841"/>
                    </a:lnTo>
                    <a:lnTo>
                      <a:pt x="0" y="21600"/>
                    </a:lnTo>
                    <a:lnTo>
                      <a:pt x="4800" y="21600"/>
                    </a:lnTo>
                    <a:lnTo>
                      <a:pt x="13200" y="18841"/>
                    </a:lnTo>
                    <a:lnTo>
                      <a:pt x="13200" y="16176"/>
                    </a:lnTo>
                    <a:lnTo>
                      <a:pt x="16800" y="13417"/>
                    </a:lnTo>
                    <a:lnTo>
                      <a:pt x="16800" y="8278"/>
                    </a:lnTo>
                    <a:lnTo>
                      <a:pt x="13200" y="5519"/>
                    </a:lnTo>
                    <a:lnTo>
                      <a:pt x="16800" y="2759"/>
                    </a:lnTo>
                    <a:lnTo>
                      <a:pt x="21600" y="0"/>
                    </a:lnTo>
                    <a:lnTo>
                      <a:pt x="13200"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89" name="Shape 389"/>
              <p:cNvSpPr/>
              <p:nvPr/>
            </p:nvSpPr>
            <p:spPr>
              <a:xfrm>
                <a:off x="256683" y="635035"/>
                <a:ext cx="29540" cy="106010"/>
              </a:xfrm>
              <a:custGeom>
                <a:avLst/>
                <a:gdLst/>
                <a:ahLst/>
                <a:cxnLst>
                  <a:cxn ang="0">
                    <a:pos x="wd2" y="hd2"/>
                  </a:cxn>
                  <a:cxn ang="5400000">
                    <a:pos x="wd2" y="hd2"/>
                  </a:cxn>
                  <a:cxn ang="10800000">
                    <a:pos x="wd2" y="hd2"/>
                  </a:cxn>
                  <a:cxn ang="16200000">
                    <a:pos x="wd2" y="hd2"/>
                  </a:cxn>
                </a:cxnLst>
                <a:rect l="0" t="0" r="r" b="b"/>
                <a:pathLst>
                  <a:path w="21600" h="21600" extrusionOk="0">
                    <a:moveTo>
                      <a:pt x="18621" y="0"/>
                    </a:moveTo>
                    <a:lnTo>
                      <a:pt x="13407" y="2908"/>
                    </a:lnTo>
                    <a:lnTo>
                      <a:pt x="10428" y="5192"/>
                    </a:lnTo>
                    <a:lnTo>
                      <a:pt x="8193" y="8100"/>
                    </a:lnTo>
                    <a:lnTo>
                      <a:pt x="5214" y="10385"/>
                    </a:lnTo>
                    <a:lnTo>
                      <a:pt x="2234" y="13500"/>
                    </a:lnTo>
                    <a:lnTo>
                      <a:pt x="2234" y="18692"/>
                    </a:lnTo>
                    <a:lnTo>
                      <a:pt x="0" y="21600"/>
                    </a:lnTo>
                    <a:lnTo>
                      <a:pt x="5214" y="21600"/>
                    </a:lnTo>
                    <a:lnTo>
                      <a:pt x="5214" y="16408"/>
                    </a:lnTo>
                    <a:lnTo>
                      <a:pt x="8193" y="13500"/>
                    </a:lnTo>
                    <a:lnTo>
                      <a:pt x="8193" y="11215"/>
                    </a:lnTo>
                    <a:lnTo>
                      <a:pt x="10428" y="8100"/>
                    </a:lnTo>
                    <a:lnTo>
                      <a:pt x="13407" y="5192"/>
                    </a:lnTo>
                    <a:lnTo>
                      <a:pt x="15641" y="2908"/>
                    </a:lnTo>
                    <a:lnTo>
                      <a:pt x="21600" y="623"/>
                    </a:lnTo>
                    <a:lnTo>
                      <a:pt x="18621"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90" name="Shape 390"/>
              <p:cNvSpPr/>
              <p:nvPr/>
            </p:nvSpPr>
            <p:spPr>
              <a:xfrm>
                <a:off x="282148" y="561644"/>
                <a:ext cx="87599" cy="76450"/>
              </a:xfrm>
              <a:custGeom>
                <a:avLst/>
                <a:gdLst/>
                <a:ahLst/>
                <a:cxnLst>
                  <a:cxn ang="0">
                    <a:pos x="wd2" y="hd2"/>
                  </a:cxn>
                  <a:cxn ang="5400000">
                    <a:pos x="wd2" y="hd2"/>
                  </a:cxn>
                  <a:cxn ang="10800000">
                    <a:pos x="wd2" y="hd2"/>
                  </a:cxn>
                  <a:cxn ang="16200000">
                    <a:pos x="wd2" y="hd2"/>
                  </a:cxn>
                </a:cxnLst>
                <a:rect l="0" t="0" r="r" b="b"/>
                <a:pathLst>
                  <a:path w="21600" h="21600" extrusionOk="0">
                    <a:moveTo>
                      <a:pt x="20847" y="0"/>
                    </a:moveTo>
                    <a:lnTo>
                      <a:pt x="0" y="20736"/>
                    </a:lnTo>
                    <a:lnTo>
                      <a:pt x="1005" y="21600"/>
                    </a:lnTo>
                    <a:lnTo>
                      <a:pt x="21600" y="864"/>
                    </a:lnTo>
                    <a:lnTo>
                      <a:pt x="20847" y="864"/>
                    </a:lnTo>
                    <a:lnTo>
                      <a:pt x="20847"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91" name="Shape 391"/>
              <p:cNvSpPr/>
              <p:nvPr/>
            </p:nvSpPr>
            <p:spPr>
              <a:xfrm>
                <a:off x="366690" y="539219"/>
                <a:ext cx="73340" cy="2956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400" y="0"/>
                    </a:lnTo>
                    <a:lnTo>
                      <a:pt x="19500" y="2979"/>
                    </a:lnTo>
                    <a:lnTo>
                      <a:pt x="18300" y="2979"/>
                    </a:lnTo>
                    <a:lnTo>
                      <a:pt x="17100" y="5214"/>
                    </a:lnTo>
                    <a:lnTo>
                      <a:pt x="16200" y="8193"/>
                    </a:lnTo>
                    <a:lnTo>
                      <a:pt x="14100" y="8193"/>
                    </a:lnTo>
                    <a:lnTo>
                      <a:pt x="12900" y="11172"/>
                    </a:lnTo>
                    <a:lnTo>
                      <a:pt x="10800" y="11172"/>
                    </a:lnTo>
                    <a:lnTo>
                      <a:pt x="9600" y="13407"/>
                    </a:lnTo>
                    <a:lnTo>
                      <a:pt x="7500" y="13407"/>
                    </a:lnTo>
                    <a:lnTo>
                      <a:pt x="6300" y="16386"/>
                    </a:lnTo>
                    <a:lnTo>
                      <a:pt x="0" y="16386"/>
                    </a:lnTo>
                    <a:lnTo>
                      <a:pt x="0" y="18621"/>
                    </a:lnTo>
                    <a:lnTo>
                      <a:pt x="2100" y="21600"/>
                    </a:lnTo>
                    <a:lnTo>
                      <a:pt x="4200" y="18621"/>
                    </a:lnTo>
                    <a:lnTo>
                      <a:pt x="7500" y="18621"/>
                    </a:lnTo>
                    <a:lnTo>
                      <a:pt x="9600" y="16386"/>
                    </a:lnTo>
                    <a:lnTo>
                      <a:pt x="11700" y="16386"/>
                    </a:lnTo>
                    <a:lnTo>
                      <a:pt x="12900" y="13407"/>
                    </a:lnTo>
                    <a:lnTo>
                      <a:pt x="15000" y="13407"/>
                    </a:lnTo>
                    <a:lnTo>
                      <a:pt x="16200" y="11172"/>
                    </a:lnTo>
                    <a:lnTo>
                      <a:pt x="17100" y="8193"/>
                    </a:lnTo>
                    <a:lnTo>
                      <a:pt x="18300" y="8193"/>
                    </a:lnTo>
                    <a:lnTo>
                      <a:pt x="19500" y="5214"/>
                    </a:lnTo>
                    <a:lnTo>
                      <a:pt x="21600" y="5214"/>
                    </a:lnTo>
                    <a:lnTo>
                      <a:pt x="21600" y="2979"/>
                    </a:lnTo>
                    <a:lnTo>
                      <a:pt x="20400" y="2979"/>
                    </a:lnTo>
                    <a:lnTo>
                      <a:pt x="21600" y="0"/>
                    </a:lnTo>
                    <a:lnTo>
                      <a:pt x="20400" y="0"/>
                    </a:lnTo>
                    <a:lnTo>
                      <a:pt x="21600"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92" name="Shape 392"/>
              <p:cNvSpPr/>
              <p:nvPr/>
            </p:nvSpPr>
            <p:spPr>
              <a:xfrm>
                <a:off x="435954" y="539219"/>
                <a:ext cx="18336" cy="33638"/>
              </a:xfrm>
              <a:custGeom>
                <a:avLst/>
                <a:gdLst/>
                <a:ahLst/>
                <a:cxnLst>
                  <a:cxn ang="0">
                    <a:pos x="wd2" y="hd2"/>
                  </a:cxn>
                  <a:cxn ang="5400000">
                    <a:pos x="wd2" y="hd2"/>
                  </a:cxn>
                  <a:cxn ang="10800000">
                    <a:pos x="wd2" y="hd2"/>
                  </a:cxn>
                  <a:cxn ang="16200000">
                    <a:pos x="wd2" y="hd2"/>
                  </a:cxn>
                </a:cxnLst>
                <a:rect l="0" t="0" r="r" b="b"/>
                <a:pathLst>
                  <a:path w="21600" h="21600" extrusionOk="0">
                    <a:moveTo>
                      <a:pt x="18000" y="21600"/>
                    </a:moveTo>
                    <a:lnTo>
                      <a:pt x="21600" y="16364"/>
                    </a:lnTo>
                    <a:lnTo>
                      <a:pt x="21600" y="9818"/>
                    </a:lnTo>
                    <a:lnTo>
                      <a:pt x="18000" y="4582"/>
                    </a:lnTo>
                    <a:lnTo>
                      <a:pt x="13200" y="2618"/>
                    </a:lnTo>
                    <a:lnTo>
                      <a:pt x="8400" y="2618"/>
                    </a:lnTo>
                    <a:lnTo>
                      <a:pt x="4800" y="0"/>
                    </a:lnTo>
                    <a:lnTo>
                      <a:pt x="0" y="2618"/>
                    </a:lnTo>
                    <a:lnTo>
                      <a:pt x="4800" y="2618"/>
                    </a:lnTo>
                    <a:lnTo>
                      <a:pt x="4800" y="4582"/>
                    </a:lnTo>
                    <a:lnTo>
                      <a:pt x="8400" y="4582"/>
                    </a:lnTo>
                    <a:lnTo>
                      <a:pt x="13200" y="7200"/>
                    </a:lnTo>
                    <a:lnTo>
                      <a:pt x="13200" y="9818"/>
                    </a:lnTo>
                    <a:lnTo>
                      <a:pt x="18000" y="11782"/>
                    </a:lnTo>
                    <a:lnTo>
                      <a:pt x="18000" y="16364"/>
                    </a:lnTo>
                    <a:lnTo>
                      <a:pt x="13200" y="18982"/>
                    </a:lnTo>
                    <a:lnTo>
                      <a:pt x="18000" y="18982"/>
                    </a:lnTo>
                    <a:lnTo>
                      <a:pt x="1800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93" name="Shape 393"/>
              <p:cNvSpPr/>
              <p:nvPr/>
            </p:nvSpPr>
            <p:spPr>
              <a:xfrm>
                <a:off x="443084" y="568779"/>
                <a:ext cx="8150" cy="40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21600" y="0"/>
                    </a:lnTo>
                    <a:lnTo>
                      <a:pt x="10800" y="21600"/>
                    </a:lnTo>
                    <a:lnTo>
                      <a:pt x="21600" y="0"/>
                    </a:lnTo>
                    <a:lnTo>
                      <a:pt x="0" y="0"/>
                    </a:lnTo>
                    <a:lnTo>
                      <a:pt x="10800" y="21600"/>
                    </a:lnTo>
                    <a:lnTo>
                      <a:pt x="21600"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94" name="Shape 394"/>
              <p:cNvSpPr/>
              <p:nvPr/>
            </p:nvSpPr>
            <p:spPr>
              <a:xfrm>
                <a:off x="447159" y="568779"/>
                <a:ext cx="18335" cy="91740"/>
              </a:xfrm>
              <a:custGeom>
                <a:avLst/>
                <a:gdLst/>
                <a:ahLst/>
                <a:cxnLst>
                  <a:cxn ang="0">
                    <a:pos x="wd2" y="hd2"/>
                  </a:cxn>
                  <a:cxn ang="5400000">
                    <a:pos x="wd2" y="hd2"/>
                  </a:cxn>
                  <a:cxn ang="10800000">
                    <a:pos x="wd2" y="hd2"/>
                  </a:cxn>
                  <a:cxn ang="16200000">
                    <a:pos x="wd2" y="hd2"/>
                  </a:cxn>
                </a:cxnLst>
                <a:rect l="0" t="0" r="r" b="b"/>
                <a:pathLst>
                  <a:path w="21600" h="21600" extrusionOk="0">
                    <a:moveTo>
                      <a:pt x="16800" y="21600"/>
                    </a:moveTo>
                    <a:lnTo>
                      <a:pt x="21600" y="18240"/>
                    </a:lnTo>
                    <a:lnTo>
                      <a:pt x="21600" y="7680"/>
                    </a:lnTo>
                    <a:lnTo>
                      <a:pt x="16800" y="5280"/>
                    </a:lnTo>
                    <a:lnTo>
                      <a:pt x="13200" y="2640"/>
                    </a:lnTo>
                    <a:lnTo>
                      <a:pt x="4800" y="0"/>
                    </a:lnTo>
                    <a:lnTo>
                      <a:pt x="0" y="960"/>
                    </a:lnTo>
                    <a:lnTo>
                      <a:pt x="8400" y="2640"/>
                    </a:lnTo>
                    <a:lnTo>
                      <a:pt x="13200" y="5280"/>
                    </a:lnTo>
                    <a:lnTo>
                      <a:pt x="13200" y="7680"/>
                    </a:lnTo>
                    <a:lnTo>
                      <a:pt x="16800" y="10320"/>
                    </a:lnTo>
                    <a:lnTo>
                      <a:pt x="16800" y="12960"/>
                    </a:lnTo>
                    <a:lnTo>
                      <a:pt x="13200" y="15600"/>
                    </a:lnTo>
                    <a:lnTo>
                      <a:pt x="13200" y="21600"/>
                    </a:lnTo>
                    <a:lnTo>
                      <a:pt x="1680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95" name="Shape 395"/>
              <p:cNvSpPr/>
              <p:nvPr/>
            </p:nvSpPr>
            <p:spPr>
              <a:xfrm>
                <a:off x="432899" y="660518"/>
                <a:ext cx="28521" cy="194690"/>
              </a:xfrm>
              <a:custGeom>
                <a:avLst/>
                <a:gdLst/>
                <a:ahLst/>
                <a:cxnLst>
                  <a:cxn ang="0">
                    <a:pos x="wd2" y="hd2"/>
                  </a:cxn>
                  <a:cxn ang="5400000">
                    <a:pos x="wd2" y="hd2"/>
                  </a:cxn>
                  <a:cxn ang="10800000">
                    <a:pos x="wd2" y="hd2"/>
                  </a:cxn>
                  <a:cxn ang="16200000">
                    <a:pos x="wd2" y="hd2"/>
                  </a:cxn>
                </a:cxnLst>
                <a:rect l="0" t="0" r="r" b="b"/>
                <a:pathLst>
                  <a:path w="21600" h="21600" extrusionOk="0">
                    <a:moveTo>
                      <a:pt x="2314" y="21600"/>
                    </a:moveTo>
                    <a:lnTo>
                      <a:pt x="10800" y="19112"/>
                    </a:lnTo>
                    <a:lnTo>
                      <a:pt x="16200" y="16285"/>
                    </a:lnTo>
                    <a:lnTo>
                      <a:pt x="19286" y="13458"/>
                    </a:lnTo>
                    <a:lnTo>
                      <a:pt x="21600" y="10970"/>
                    </a:lnTo>
                    <a:lnTo>
                      <a:pt x="21600" y="5315"/>
                    </a:lnTo>
                    <a:lnTo>
                      <a:pt x="19286" y="2488"/>
                    </a:lnTo>
                    <a:lnTo>
                      <a:pt x="21600" y="0"/>
                    </a:lnTo>
                    <a:lnTo>
                      <a:pt x="19286" y="0"/>
                    </a:lnTo>
                    <a:lnTo>
                      <a:pt x="16200" y="2488"/>
                    </a:lnTo>
                    <a:lnTo>
                      <a:pt x="16200" y="13458"/>
                    </a:lnTo>
                    <a:lnTo>
                      <a:pt x="13886" y="16285"/>
                    </a:lnTo>
                    <a:lnTo>
                      <a:pt x="7714" y="18773"/>
                    </a:lnTo>
                    <a:lnTo>
                      <a:pt x="0" y="21600"/>
                    </a:lnTo>
                    <a:lnTo>
                      <a:pt x="0" y="21148"/>
                    </a:lnTo>
                    <a:lnTo>
                      <a:pt x="2314"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96" name="Shape 396"/>
              <p:cNvSpPr/>
              <p:nvPr/>
            </p:nvSpPr>
            <p:spPr>
              <a:xfrm>
                <a:off x="428824" y="851130"/>
                <a:ext cx="18336" cy="3363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6800" y="18982"/>
                    </a:lnTo>
                    <a:lnTo>
                      <a:pt x="16800" y="14400"/>
                    </a:lnTo>
                    <a:lnTo>
                      <a:pt x="13200" y="11782"/>
                    </a:lnTo>
                    <a:lnTo>
                      <a:pt x="8400" y="9818"/>
                    </a:lnTo>
                    <a:lnTo>
                      <a:pt x="8400" y="2618"/>
                    </a:lnTo>
                    <a:lnTo>
                      <a:pt x="4800" y="0"/>
                    </a:lnTo>
                    <a:lnTo>
                      <a:pt x="0" y="5236"/>
                    </a:lnTo>
                    <a:lnTo>
                      <a:pt x="0" y="7200"/>
                    </a:lnTo>
                    <a:lnTo>
                      <a:pt x="4800" y="9818"/>
                    </a:lnTo>
                    <a:lnTo>
                      <a:pt x="4800" y="11782"/>
                    </a:lnTo>
                    <a:lnTo>
                      <a:pt x="8400" y="14400"/>
                    </a:lnTo>
                    <a:lnTo>
                      <a:pt x="8400" y="17018"/>
                    </a:lnTo>
                    <a:lnTo>
                      <a:pt x="13200" y="18982"/>
                    </a:lnTo>
                    <a:lnTo>
                      <a:pt x="13200" y="21600"/>
                    </a:lnTo>
                    <a:lnTo>
                      <a:pt x="2160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97" name="Shape 397"/>
              <p:cNvSpPr/>
              <p:nvPr/>
            </p:nvSpPr>
            <p:spPr>
              <a:xfrm>
                <a:off x="421694" y="884768"/>
                <a:ext cx="25466" cy="190613"/>
              </a:xfrm>
              <a:custGeom>
                <a:avLst/>
                <a:gdLst/>
                <a:ahLst/>
                <a:cxnLst>
                  <a:cxn ang="0">
                    <a:pos x="wd2" y="hd2"/>
                  </a:cxn>
                  <a:cxn ang="5400000">
                    <a:pos x="wd2" y="hd2"/>
                  </a:cxn>
                  <a:cxn ang="10800000">
                    <a:pos x="wd2" y="hd2"/>
                  </a:cxn>
                  <a:cxn ang="16200000">
                    <a:pos x="wd2" y="hd2"/>
                  </a:cxn>
                </a:cxnLst>
                <a:rect l="0" t="0" r="r" b="b"/>
                <a:pathLst>
                  <a:path w="21600" h="21600" extrusionOk="0">
                    <a:moveTo>
                      <a:pt x="2592" y="21600"/>
                    </a:moveTo>
                    <a:lnTo>
                      <a:pt x="2592" y="16171"/>
                    </a:lnTo>
                    <a:lnTo>
                      <a:pt x="6048" y="13745"/>
                    </a:lnTo>
                    <a:lnTo>
                      <a:pt x="12096" y="11204"/>
                    </a:lnTo>
                    <a:lnTo>
                      <a:pt x="15552" y="8317"/>
                    </a:lnTo>
                    <a:lnTo>
                      <a:pt x="18144" y="5429"/>
                    </a:lnTo>
                    <a:lnTo>
                      <a:pt x="21600" y="2888"/>
                    </a:lnTo>
                    <a:lnTo>
                      <a:pt x="21600" y="0"/>
                    </a:lnTo>
                    <a:lnTo>
                      <a:pt x="15552" y="0"/>
                    </a:lnTo>
                    <a:lnTo>
                      <a:pt x="15552" y="5429"/>
                    </a:lnTo>
                    <a:lnTo>
                      <a:pt x="12096" y="8317"/>
                    </a:lnTo>
                    <a:lnTo>
                      <a:pt x="6048" y="10742"/>
                    </a:lnTo>
                    <a:lnTo>
                      <a:pt x="2592" y="13745"/>
                    </a:lnTo>
                    <a:lnTo>
                      <a:pt x="0" y="16171"/>
                    </a:lnTo>
                    <a:lnTo>
                      <a:pt x="0" y="21600"/>
                    </a:lnTo>
                    <a:lnTo>
                      <a:pt x="2592"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98" name="Shape 398"/>
              <p:cNvSpPr/>
              <p:nvPr/>
            </p:nvSpPr>
            <p:spPr>
              <a:xfrm>
                <a:off x="421694" y="1075380"/>
                <a:ext cx="18336" cy="11416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3886"/>
                    </a:lnTo>
                    <a:lnTo>
                      <a:pt x="16800" y="11186"/>
                    </a:lnTo>
                    <a:lnTo>
                      <a:pt x="16800" y="8293"/>
                    </a:lnTo>
                    <a:lnTo>
                      <a:pt x="13200" y="5593"/>
                    </a:lnTo>
                    <a:lnTo>
                      <a:pt x="8400" y="2700"/>
                    </a:lnTo>
                    <a:lnTo>
                      <a:pt x="3600" y="0"/>
                    </a:lnTo>
                    <a:lnTo>
                      <a:pt x="0" y="0"/>
                    </a:lnTo>
                    <a:lnTo>
                      <a:pt x="3600" y="2700"/>
                    </a:lnTo>
                    <a:lnTo>
                      <a:pt x="3600" y="5593"/>
                    </a:lnTo>
                    <a:lnTo>
                      <a:pt x="8400" y="8293"/>
                    </a:lnTo>
                    <a:lnTo>
                      <a:pt x="13200" y="11186"/>
                    </a:lnTo>
                    <a:lnTo>
                      <a:pt x="13200" y="13886"/>
                    </a:lnTo>
                    <a:lnTo>
                      <a:pt x="16800" y="16007"/>
                    </a:lnTo>
                    <a:lnTo>
                      <a:pt x="16800" y="18707"/>
                    </a:lnTo>
                    <a:lnTo>
                      <a:pt x="13200" y="21600"/>
                    </a:lnTo>
                    <a:lnTo>
                      <a:pt x="2160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399" name="Shape 399"/>
              <p:cNvSpPr/>
              <p:nvPr/>
            </p:nvSpPr>
            <p:spPr>
              <a:xfrm>
                <a:off x="417620" y="1189544"/>
                <a:ext cx="22410" cy="65237"/>
              </a:xfrm>
              <a:custGeom>
                <a:avLst/>
                <a:gdLst/>
                <a:ahLst/>
                <a:cxnLst>
                  <a:cxn ang="0">
                    <a:pos x="wd2" y="hd2"/>
                  </a:cxn>
                  <a:cxn ang="5400000">
                    <a:pos x="wd2" y="hd2"/>
                  </a:cxn>
                  <a:cxn ang="10800000">
                    <a:pos x="wd2" y="hd2"/>
                  </a:cxn>
                  <a:cxn ang="16200000">
                    <a:pos x="wd2" y="hd2"/>
                  </a:cxn>
                </a:cxnLst>
                <a:rect l="0" t="0" r="r" b="b"/>
                <a:pathLst>
                  <a:path w="21600" h="21600" extrusionOk="0">
                    <a:moveTo>
                      <a:pt x="3927" y="21600"/>
                    </a:moveTo>
                    <a:lnTo>
                      <a:pt x="6873" y="18225"/>
                    </a:lnTo>
                    <a:lnTo>
                      <a:pt x="10800" y="15525"/>
                    </a:lnTo>
                    <a:lnTo>
                      <a:pt x="10800" y="13162"/>
                    </a:lnTo>
                    <a:lnTo>
                      <a:pt x="14727" y="10800"/>
                    </a:lnTo>
                    <a:lnTo>
                      <a:pt x="17673" y="8438"/>
                    </a:lnTo>
                    <a:lnTo>
                      <a:pt x="17673" y="2363"/>
                    </a:lnTo>
                    <a:lnTo>
                      <a:pt x="21600" y="0"/>
                    </a:lnTo>
                    <a:lnTo>
                      <a:pt x="14727" y="0"/>
                    </a:lnTo>
                    <a:lnTo>
                      <a:pt x="14727" y="4725"/>
                    </a:lnTo>
                    <a:lnTo>
                      <a:pt x="10800" y="8438"/>
                    </a:lnTo>
                    <a:lnTo>
                      <a:pt x="10800" y="10800"/>
                    </a:lnTo>
                    <a:lnTo>
                      <a:pt x="6873" y="13162"/>
                    </a:lnTo>
                    <a:lnTo>
                      <a:pt x="3927" y="15525"/>
                    </a:lnTo>
                    <a:lnTo>
                      <a:pt x="3927" y="18225"/>
                    </a:lnTo>
                    <a:lnTo>
                      <a:pt x="0" y="20588"/>
                    </a:lnTo>
                    <a:lnTo>
                      <a:pt x="3927"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00" name="Shape 400"/>
              <p:cNvSpPr/>
              <p:nvPr/>
            </p:nvSpPr>
            <p:spPr>
              <a:xfrm>
                <a:off x="105932" y="110086"/>
                <a:ext cx="205756" cy="344530"/>
              </a:xfrm>
              <a:custGeom>
                <a:avLst/>
                <a:gdLst/>
                <a:ahLst/>
                <a:cxnLst>
                  <a:cxn ang="0">
                    <a:pos x="wd2" y="hd2"/>
                  </a:cxn>
                  <a:cxn ang="5400000">
                    <a:pos x="wd2" y="hd2"/>
                  </a:cxn>
                  <a:cxn ang="10800000">
                    <a:pos x="wd2" y="hd2"/>
                  </a:cxn>
                  <a:cxn ang="16200000">
                    <a:pos x="wd2" y="hd2"/>
                  </a:cxn>
                </a:cxnLst>
                <a:rect l="0" t="0" r="r" b="b"/>
                <a:pathLst>
                  <a:path w="21600" h="21600" extrusionOk="0">
                    <a:moveTo>
                      <a:pt x="15398" y="2045"/>
                    </a:moveTo>
                    <a:lnTo>
                      <a:pt x="15398" y="1853"/>
                    </a:lnTo>
                    <a:lnTo>
                      <a:pt x="15077" y="1598"/>
                    </a:lnTo>
                    <a:lnTo>
                      <a:pt x="15077" y="1406"/>
                    </a:lnTo>
                    <a:lnTo>
                      <a:pt x="14650" y="1150"/>
                    </a:lnTo>
                    <a:lnTo>
                      <a:pt x="14650" y="895"/>
                    </a:lnTo>
                    <a:lnTo>
                      <a:pt x="14222" y="895"/>
                    </a:lnTo>
                    <a:lnTo>
                      <a:pt x="13901" y="703"/>
                    </a:lnTo>
                    <a:lnTo>
                      <a:pt x="11976" y="703"/>
                    </a:lnTo>
                    <a:lnTo>
                      <a:pt x="11228" y="895"/>
                    </a:lnTo>
                    <a:lnTo>
                      <a:pt x="10800" y="1150"/>
                    </a:lnTo>
                    <a:lnTo>
                      <a:pt x="10800" y="1598"/>
                    </a:lnTo>
                    <a:lnTo>
                      <a:pt x="10372" y="2045"/>
                    </a:lnTo>
                    <a:lnTo>
                      <a:pt x="10372" y="2301"/>
                    </a:lnTo>
                    <a:lnTo>
                      <a:pt x="10800" y="2748"/>
                    </a:lnTo>
                    <a:lnTo>
                      <a:pt x="10372" y="2556"/>
                    </a:lnTo>
                    <a:lnTo>
                      <a:pt x="10051" y="2045"/>
                    </a:lnTo>
                    <a:lnTo>
                      <a:pt x="9303" y="1853"/>
                    </a:lnTo>
                    <a:lnTo>
                      <a:pt x="8448" y="1598"/>
                    </a:lnTo>
                    <a:lnTo>
                      <a:pt x="5774" y="1598"/>
                    </a:lnTo>
                    <a:lnTo>
                      <a:pt x="4598" y="2045"/>
                    </a:lnTo>
                    <a:lnTo>
                      <a:pt x="4277" y="2301"/>
                    </a:lnTo>
                    <a:lnTo>
                      <a:pt x="4277" y="3451"/>
                    </a:lnTo>
                    <a:lnTo>
                      <a:pt x="4598" y="4154"/>
                    </a:lnTo>
                    <a:lnTo>
                      <a:pt x="4277" y="3898"/>
                    </a:lnTo>
                    <a:lnTo>
                      <a:pt x="4277" y="3707"/>
                    </a:lnTo>
                    <a:lnTo>
                      <a:pt x="3529" y="3707"/>
                    </a:lnTo>
                    <a:lnTo>
                      <a:pt x="3101" y="3451"/>
                    </a:lnTo>
                    <a:lnTo>
                      <a:pt x="2673" y="3707"/>
                    </a:lnTo>
                    <a:lnTo>
                      <a:pt x="2352" y="3707"/>
                    </a:lnTo>
                    <a:lnTo>
                      <a:pt x="1176" y="4154"/>
                    </a:lnTo>
                    <a:lnTo>
                      <a:pt x="428" y="4857"/>
                    </a:lnTo>
                    <a:lnTo>
                      <a:pt x="0" y="5304"/>
                    </a:lnTo>
                    <a:lnTo>
                      <a:pt x="0" y="6646"/>
                    </a:lnTo>
                    <a:lnTo>
                      <a:pt x="428" y="7349"/>
                    </a:lnTo>
                    <a:lnTo>
                      <a:pt x="1176" y="8052"/>
                    </a:lnTo>
                    <a:lnTo>
                      <a:pt x="1604" y="8499"/>
                    </a:lnTo>
                    <a:lnTo>
                      <a:pt x="2352" y="8947"/>
                    </a:lnTo>
                    <a:lnTo>
                      <a:pt x="2673" y="9202"/>
                    </a:lnTo>
                    <a:lnTo>
                      <a:pt x="3101" y="9650"/>
                    </a:lnTo>
                    <a:lnTo>
                      <a:pt x="3850" y="9905"/>
                    </a:lnTo>
                    <a:lnTo>
                      <a:pt x="5026" y="10608"/>
                    </a:lnTo>
                    <a:lnTo>
                      <a:pt x="5774" y="10800"/>
                    </a:lnTo>
                    <a:lnTo>
                      <a:pt x="6523" y="11056"/>
                    </a:lnTo>
                    <a:lnTo>
                      <a:pt x="6523" y="12398"/>
                    </a:lnTo>
                    <a:lnTo>
                      <a:pt x="5774" y="13804"/>
                    </a:lnTo>
                    <a:lnTo>
                      <a:pt x="5453" y="14954"/>
                    </a:lnTo>
                    <a:lnTo>
                      <a:pt x="5453" y="16360"/>
                    </a:lnTo>
                    <a:lnTo>
                      <a:pt x="5026" y="17702"/>
                    </a:lnTo>
                    <a:lnTo>
                      <a:pt x="5026" y="18852"/>
                    </a:lnTo>
                    <a:lnTo>
                      <a:pt x="5453" y="20258"/>
                    </a:lnTo>
                    <a:lnTo>
                      <a:pt x="6202" y="21600"/>
                    </a:lnTo>
                    <a:lnTo>
                      <a:pt x="16574" y="19299"/>
                    </a:lnTo>
                    <a:lnTo>
                      <a:pt x="16147" y="18149"/>
                    </a:lnTo>
                    <a:lnTo>
                      <a:pt x="15826" y="16999"/>
                    </a:lnTo>
                    <a:lnTo>
                      <a:pt x="15826" y="13548"/>
                    </a:lnTo>
                    <a:lnTo>
                      <a:pt x="15398" y="12398"/>
                    </a:lnTo>
                    <a:lnTo>
                      <a:pt x="15077" y="11247"/>
                    </a:lnTo>
                    <a:lnTo>
                      <a:pt x="14650" y="10353"/>
                    </a:lnTo>
                    <a:lnTo>
                      <a:pt x="15826" y="9905"/>
                    </a:lnTo>
                    <a:lnTo>
                      <a:pt x="17002" y="9650"/>
                    </a:lnTo>
                    <a:lnTo>
                      <a:pt x="18071" y="9202"/>
                    </a:lnTo>
                    <a:lnTo>
                      <a:pt x="18927" y="8499"/>
                    </a:lnTo>
                    <a:lnTo>
                      <a:pt x="19675" y="8052"/>
                    </a:lnTo>
                    <a:lnTo>
                      <a:pt x="21172" y="6646"/>
                    </a:lnTo>
                    <a:lnTo>
                      <a:pt x="21600" y="5751"/>
                    </a:lnTo>
                    <a:lnTo>
                      <a:pt x="21600" y="4857"/>
                    </a:lnTo>
                    <a:lnTo>
                      <a:pt x="21172" y="4154"/>
                    </a:lnTo>
                    <a:lnTo>
                      <a:pt x="20851" y="3707"/>
                    </a:lnTo>
                    <a:lnTo>
                      <a:pt x="19996" y="2748"/>
                    </a:lnTo>
                    <a:lnTo>
                      <a:pt x="19675" y="2045"/>
                    </a:lnTo>
                    <a:lnTo>
                      <a:pt x="19248" y="1150"/>
                    </a:lnTo>
                    <a:lnTo>
                      <a:pt x="18927" y="0"/>
                    </a:lnTo>
                    <a:lnTo>
                      <a:pt x="17323" y="0"/>
                    </a:lnTo>
                    <a:lnTo>
                      <a:pt x="17323" y="256"/>
                    </a:lnTo>
                    <a:lnTo>
                      <a:pt x="16574" y="703"/>
                    </a:lnTo>
                    <a:lnTo>
                      <a:pt x="16147" y="703"/>
                    </a:lnTo>
                    <a:lnTo>
                      <a:pt x="16147" y="1150"/>
                    </a:lnTo>
                    <a:lnTo>
                      <a:pt x="15826" y="1406"/>
                    </a:lnTo>
                    <a:lnTo>
                      <a:pt x="15826" y="1598"/>
                    </a:lnTo>
                    <a:lnTo>
                      <a:pt x="15398" y="1853"/>
                    </a:lnTo>
                    <a:lnTo>
                      <a:pt x="15398" y="2045"/>
                    </a:lnTo>
                    <a:close/>
                  </a:path>
                </a:pathLst>
              </a:custGeom>
              <a:solidFill>
                <a:srgbClr val="FFCCB2"/>
              </a:solidFill>
              <a:ln w="12700" cap="flat">
                <a:noFill/>
                <a:miter lim="400000"/>
              </a:ln>
              <a:effectLst/>
            </p:spPr>
            <p:txBody>
              <a:bodyPr wrap="square" lIns="0" tIns="0" rIns="0" bIns="0" numCol="1" anchor="t">
                <a:noAutofit/>
              </a:bodyPr>
              <a:lstStyle/>
              <a:p>
                <a:pPr lvl="0"/>
                <a:endParaRPr/>
              </a:p>
            </p:txBody>
          </p:sp>
          <p:sp>
            <p:nvSpPr>
              <p:cNvPr id="401" name="Shape 401"/>
              <p:cNvSpPr/>
              <p:nvPr/>
            </p:nvSpPr>
            <p:spPr>
              <a:xfrm>
                <a:off x="234274" y="117221"/>
                <a:ext cx="22410" cy="25484"/>
              </a:xfrm>
              <a:custGeom>
                <a:avLst/>
                <a:gdLst/>
                <a:ahLst/>
                <a:cxnLst>
                  <a:cxn ang="0">
                    <a:pos x="wd2" y="hd2"/>
                  </a:cxn>
                  <a:cxn ang="5400000">
                    <a:pos x="wd2" y="hd2"/>
                  </a:cxn>
                  <a:cxn ang="10800000">
                    <a:pos x="wd2" y="hd2"/>
                  </a:cxn>
                  <a:cxn ang="16200000">
                    <a:pos x="wd2" y="hd2"/>
                  </a:cxn>
                </a:cxnLst>
                <a:rect l="0" t="0" r="r" b="b"/>
                <a:pathLst>
                  <a:path w="21600" h="21600" extrusionOk="0">
                    <a:moveTo>
                      <a:pt x="0" y="3456"/>
                    </a:moveTo>
                    <a:lnTo>
                      <a:pt x="3927" y="6048"/>
                    </a:lnTo>
                    <a:lnTo>
                      <a:pt x="6873" y="6048"/>
                    </a:lnTo>
                    <a:lnTo>
                      <a:pt x="6873" y="9504"/>
                    </a:lnTo>
                    <a:lnTo>
                      <a:pt x="10800" y="12960"/>
                    </a:lnTo>
                    <a:lnTo>
                      <a:pt x="10800" y="15552"/>
                    </a:lnTo>
                    <a:lnTo>
                      <a:pt x="14727" y="19008"/>
                    </a:lnTo>
                    <a:lnTo>
                      <a:pt x="14727" y="21600"/>
                    </a:lnTo>
                    <a:lnTo>
                      <a:pt x="21600" y="21600"/>
                    </a:lnTo>
                    <a:lnTo>
                      <a:pt x="17673" y="19008"/>
                    </a:lnTo>
                    <a:lnTo>
                      <a:pt x="17673" y="15552"/>
                    </a:lnTo>
                    <a:lnTo>
                      <a:pt x="14727" y="12960"/>
                    </a:lnTo>
                    <a:lnTo>
                      <a:pt x="14727" y="9504"/>
                    </a:lnTo>
                    <a:lnTo>
                      <a:pt x="10800" y="6048"/>
                    </a:lnTo>
                    <a:lnTo>
                      <a:pt x="6873" y="3456"/>
                    </a:lnTo>
                    <a:lnTo>
                      <a:pt x="3927" y="3456"/>
                    </a:lnTo>
                    <a:lnTo>
                      <a:pt x="0" y="0"/>
                    </a:lnTo>
                    <a:lnTo>
                      <a:pt x="0" y="3456"/>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02" name="Shape 402"/>
              <p:cNvSpPr/>
              <p:nvPr/>
            </p:nvSpPr>
            <p:spPr>
              <a:xfrm>
                <a:off x="204735" y="117221"/>
                <a:ext cx="29540" cy="366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79" y="21600"/>
                    </a:lnTo>
                    <a:lnTo>
                      <a:pt x="2979" y="10800"/>
                    </a:lnTo>
                    <a:lnTo>
                      <a:pt x="5959" y="6600"/>
                    </a:lnTo>
                    <a:lnTo>
                      <a:pt x="8193" y="4200"/>
                    </a:lnTo>
                    <a:lnTo>
                      <a:pt x="11172" y="4200"/>
                    </a:lnTo>
                    <a:lnTo>
                      <a:pt x="16386" y="2400"/>
                    </a:lnTo>
                    <a:lnTo>
                      <a:pt x="21600" y="2400"/>
                    </a:lnTo>
                    <a:lnTo>
                      <a:pt x="21600" y="0"/>
                    </a:lnTo>
                    <a:lnTo>
                      <a:pt x="11172" y="0"/>
                    </a:lnTo>
                    <a:lnTo>
                      <a:pt x="5959" y="2400"/>
                    </a:lnTo>
                    <a:lnTo>
                      <a:pt x="2979" y="6600"/>
                    </a:lnTo>
                    <a:lnTo>
                      <a:pt x="0" y="9000"/>
                    </a:lnTo>
                    <a:lnTo>
                      <a:pt x="0" y="21600"/>
                    </a:lnTo>
                    <a:lnTo>
                      <a:pt x="2979" y="21600"/>
                    </a:lnTo>
                    <a:lnTo>
                      <a:pt x="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03" name="Shape 403"/>
              <p:cNvSpPr/>
              <p:nvPr/>
            </p:nvSpPr>
            <p:spPr>
              <a:xfrm>
                <a:off x="149732" y="132511"/>
                <a:ext cx="59079" cy="21407"/>
              </a:xfrm>
              <a:custGeom>
                <a:avLst/>
                <a:gdLst/>
                <a:ahLst/>
                <a:cxnLst>
                  <a:cxn ang="0">
                    <a:pos x="wd2" y="hd2"/>
                  </a:cxn>
                  <a:cxn ang="5400000">
                    <a:pos x="wd2" y="hd2"/>
                  </a:cxn>
                  <a:cxn ang="10800000">
                    <a:pos x="wd2" y="hd2"/>
                  </a:cxn>
                  <a:cxn ang="16200000">
                    <a:pos x="wd2" y="hd2"/>
                  </a:cxn>
                </a:cxnLst>
                <a:rect l="0" t="0" r="r" b="b"/>
                <a:pathLst>
                  <a:path w="21600" h="21600" extrusionOk="0">
                    <a:moveTo>
                      <a:pt x="1490" y="14400"/>
                    </a:moveTo>
                    <a:lnTo>
                      <a:pt x="4097" y="7200"/>
                    </a:lnTo>
                    <a:lnTo>
                      <a:pt x="6703" y="3086"/>
                    </a:lnTo>
                    <a:lnTo>
                      <a:pt x="10800" y="3086"/>
                    </a:lnTo>
                    <a:lnTo>
                      <a:pt x="13407" y="7200"/>
                    </a:lnTo>
                    <a:lnTo>
                      <a:pt x="16386" y="10286"/>
                    </a:lnTo>
                    <a:lnTo>
                      <a:pt x="17503" y="14400"/>
                    </a:lnTo>
                    <a:lnTo>
                      <a:pt x="20110" y="21600"/>
                    </a:lnTo>
                    <a:lnTo>
                      <a:pt x="21600" y="21600"/>
                    </a:lnTo>
                    <a:lnTo>
                      <a:pt x="20110" y="14400"/>
                    </a:lnTo>
                    <a:lnTo>
                      <a:pt x="18993" y="10286"/>
                    </a:lnTo>
                    <a:lnTo>
                      <a:pt x="16386" y="3086"/>
                    </a:lnTo>
                    <a:lnTo>
                      <a:pt x="13407" y="0"/>
                    </a:lnTo>
                    <a:lnTo>
                      <a:pt x="6703" y="0"/>
                    </a:lnTo>
                    <a:lnTo>
                      <a:pt x="2979" y="3086"/>
                    </a:lnTo>
                    <a:lnTo>
                      <a:pt x="0" y="7200"/>
                    </a:lnTo>
                    <a:lnTo>
                      <a:pt x="1490" y="144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04" name="Shape 404"/>
              <p:cNvSpPr/>
              <p:nvPr/>
            </p:nvSpPr>
            <p:spPr>
              <a:xfrm>
                <a:off x="142602" y="139646"/>
                <a:ext cx="11205" cy="39754"/>
              </a:xfrm>
              <a:custGeom>
                <a:avLst/>
                <a:gdLst/>
                <a:ahLst/>
                <a:cxnLst>
                  <a:cxn ang="0">
                    <a:pos x="wd2" y="hd2"/>
                  </a:cxn>
                  <a:cxn ang="5400000">
                    <a:pos x="wd2" y="hd2"/>
                  </a:cxn>
                  <a:cxn ang="10800000">
                    <a:pos x="wd2" y="hd2"/>
                  </a:cxn>
                  <a:cxn ang="16200000">
                    <a:pos x="wd2" y="hd2"/>
                  </a:cxn>
                </a:cxnLst>
                <a:rect l="0" t="0" r="r" b="b"/>
                <a:pathLst>
                  <a:path w="21600" h="21600" extrusionOk="0">
                    <a:moveTo>
                      <a:pt x="13745" y="21600"/>
                    </a:moveTo>
                    <a:lnTo>
                      <a:pt x="21600" y="19938"/>
                    </a:lnTo>
                    <a:lnTo>
                      <a:pt x="13745" y="13846"/>
                    </a:lnTo>
                    <a:lnTo>
                      <a:pt x="7855" y="7754"/>
                    </a:lnTo>
                    <a:lnTo>
                      <a:pt x="13745" y="3877"/>
                    </a:lnTo>
                    <a:lnTo>
                      <a:pt x="21600" y="3877"/>
                    </a:lnTo>
                    <a:lnTo>
                      <a:pt x="13745" y="0"/>
                    </a:lnTo>
                    <a:lnTo>
                      <a:pt x="7855" y="3877"/>
                    </a:lnTo>
                    <a:lnTo>
                      <a:pt x="0" y="7754"/>
                    </a:lnTo>
                    <a:lnTo>
                      <a:pt x="0" y="13846"/>
                    </a:lnTo>
                    <a:lnTo>
                      <a:pt x="13745" y="21600"/>
                    </a:lnTo>
                    <a:lnTo>
                      <a:pt x="21600" y="19938"/>
                    </a:lnTo>
                    <a:lnTo>
                      <a:pt x="13745"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05" name="Shape 405"/>
              <p:cNvSpPr/>
              <p:nvPr/>
            </p:nvSpPr>
            <p:spPr>
              <a:xfrm>
                <a:off x="124267" y="165129"/>
                <a:ext cx="29540" cy="14271"/>
              </a:xfrm>
              <a:custGeom>
                <a:avLst/>
                <a:gdLst/>
                <a:ahLst/>
                <a:cxnLst>
                  <a:cxn ang="0">
                    <a:pos x="wd2" y="hd2"/>
                  </a:cxn>
                  <a:cxn ang="5400000">
                    <a:pos x="wd2" y="hd2"/>
                  </a:cxn>
                  <a:cxn ang="10800000">
                    <a:pos x="wd2" y="hd2"/>
                  </a:cxn>
                  <a:cxn ang="16200000">
                    <a:pos x="wd2" y="hd2"/>
                  </a:cxn>
                </a:cxnLst>
                <a:rect l="0" t="0" r="r" b="b"/>
                <a:pathLst>
                  <a:path w="21600" h="21600" extrusionOk="0">
                    <a:moveTo>
                      <a:pt x="2979" y="10800"/>
                    </a:moveTo>
                    <a:lnTo>
                      <a:pt x="5214" y="6171"/>
                    </a:lnTo>
                    <a:lnTo>
                      <a:pt x="11172" y="6171"/>
                    </a:lnTo>
                    <a:lnTo>
                      <a:pt x="18621" y="21600"/>
                    </a:lnTo>
                    <a:lnTo>
                      <a:pt x="21600" y="16971"/>
                    </a:lnTo>
                    <a:lnTo>
                      <a:pt x="21600" y="10800"/>
                    </a:lnTo>
                    <a:lnTo>
                      <a:pt x="18621" y="6171"/>
                    </a:lnTo>
                    <a:lnTo>
                      <a:pt x="16386" y="6171"/>
                    </a:lnTo>
                    <a:lnTo>
                      <a:pt x="13407" y="0"/>
                    </a:lnTo>
                    <a:lnTo>
                      <a:pt x="0" y="0"/>
                    </a:lnTo>
                    <a:lnTo>
                      <a:pt x="2979" y="108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06" name="Shape 406"/>
              <p:cNvSpPr/>
              <p:nvPr/>
            </p:nvSpPr>
            <p:spPr>
              <a:xfrm>
                <a:off x="102877" y="165129"/>
                <a:ext cx="25465" cy="84604"/>
              </a:xfrm>
              <a:custGeom>
                <a:avLst/>
                <a:gdLst/>
                <a:ahLst/>
                <a:cxnLst>
                  <a:cxn ang="0">
                    <a:pos x="wd2" y="hd2"/>
                  </a:cxn>
                  <a:cxn ang="5400000">
                    <a:pos x="wd2" y="hd2"/>
                  </a:cxn>
                  <a:cxn ang="10800000">
                    <a:pos x="wd2" y="hd2"/>
                  </a:cxn>
                  <a:cxn ang="16200000">
                    <a:pos x="wd2" y="hd2"/>
                  </a:cxn>
                </a:cxnLst>
                <a:rect l="0" t="0" r="r" b="b"/>
                <a:pathLst>
                  <a:path w="21600" h="21600" extrusionOk="0">
                    <a:moveTo>
                      <a:pt x="18144" y="19778"/>
                    </a:moveTo>
                    <a:lnTo>
                      <a:pt x="12096" y="18737"/>
                    </a:lnTo>
                    <a:lnTo>
                      <a:pt x="8640" y="15875"/>
                    </a:lnTo>
                    <a:lnTo>
                      <a:pt x="6048" y="13012"/>
                    </a:lnTo>
                    <a:lnTo>
                      <a:pt x="6048" y="8328"/>
                    </a:lnTo>
                    <a:lnTo>
                      <a:pt x="8640" y="5725"/>
                    </a:lnTo>
                    <a:lnTo>
                      <a:pt x="12096" y="3643"/>
                    </a:lnTo>
                    <a:lnTo>
                      <a:pt x="21600" y="1822"/>
                    </a:lnTo>
                    <a:lnTo>
                      <a:pt x="18144" y="0"/>
                    </a:lnTo>
                    <a:lnTo>
                      <a:pt x="8640" y="1822"/>
                    </a:lnTo>
                    <a:lnTo>
                      <a:pt x="2592" y="4684"/>
                    </a:lnTo>
                    <a:lnTo>
                      <a:pt x="0" y="7547"/>
                    </a:lnTo>
                    <a:lnTo>
                      <a:pt x="0" y="14053"/>
                    </a:lnTo>
                    <a:lnTo>
                      <a:pt x="2592" y="16916"/>
                    </a:lnTo>
                    <a:lnTo>
                      <a:pt x="8640" y="18737"/>
                    </a:lnTo>
                    <a:lnTo>
                      <a:pt x="15552" y="21600"/>
                    </a:lnTo>
                    <a:lnTo>
                      <a:pt x="18144" y="19778"/>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07" name="Shape 407"/>
              <p:cNvSpPr/>
              <p:nvPr/>
            </p:nvSpPr>
            <p:spPr>
              <a:xfrm>
                <a:off x="121211" y="242597"/>
                <a:ext cx="50931" cy="4383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576" y="18084"/>
                    </a:lnTo>
                    <a:lnTo>
                      <a:pt x="15552" y="16074"/>
                    </a:lnTo>
                    <a:lnTo>
                      <a:pt x="12096" y="14065"/>
                    </a:lnTo>
                    <a:lnTo>
                      <a:pt x="7776" y="9042"/>
                    </a:lnTo>
                    <a:lnTo>
                      <a:pt x="6048" y="5023"/>
                    </a:lnTo>
                    <a:lnTo>
                      <a:pt x="3024" y="3516"/>
                    </a:lnTo>
                    <a:lnTo>
                      <a:pt x="1296" y="0"/>
                    </a:lnTo>
                    <a:lnTo>
                      <a:pt x="0" y="3516"/>
                    </a:lnTo>
                    <a:lnTo>
                      <a:pt x="1296" y="5023"/>
                    </a:lnTo>
                    <a:lnTo>
                      <a:pt x="4320" y="7033"/>
                    </a:lnTo>
                    <a:lnTo>
                      <a:pt x="6048" y="10549"/>
                    </a:lnTo>
                    <a:lnTo>
                      <a:pt x="13824" y="19591"/>
                    </a:lnTo>
                    <a:lnTo>
                      <a:pt x="16848" y="21600"/>
                    </a:lnTo>
                    <a:lnTo>
                      <a:pt x="21600" y="21600"/>
                    </a:lnTo>
                    <a:lnTo>
                      <a:pt x="21600" y="19591"/>
                    </a:lnTo>
                    <a:lnTo>
                      <a:pt x="19872" y="19591"/>
                    </a:lnTo>
                    <a:lnTo>
                      <a:pt x="2160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08" name="Shape 408"/>
              <p:cNvSpPr/>
              <p:nvPr/>
            </p:nvSpPr>
            <p:spPr>
              <a:xfrm>
                <a:off x="149732" y="286428"/>
                <a:ext cx="22410" cy="172266"/>
              </a:xfrm>
              <a:custGeom>
                <a:avLst/>
                <a:gdLst/>
                <a:ahLst/>
                <a:cxnLst>
                  <a:cxn ang="0">
                    <a:pos x="wd2" y="hd2"/>
                  </a:cxn>
                  <a:cxn ang="5400000">
                    <a:pos x="wd2" y="hd2"/>
                  </a:cxn>
                  <a:cxn ang="10800000">
                    <a:pos x="wd2" y="hd2"/>
                  </a:cxn>
                  <a:cxn ang="16200000">
                    <a:pos x="wd2" y="hd2"/>
                  </a:cxn>
                </a:cxnLst>
                <a:rect l="0" t="0" r="r" b="b"/>
                <a:pathLst>
                  <a:path w="21600" h="21600" extrusionOk="0">
                    <a:moveTo>
                      <a:pt x="10800" y="20705"/>
                    </a:moveTo>
                    <a:lnTo>
                      <a:pt x="14727" y="21089"/>
                    </a:lnTo>
                    <a:lnTo>
                      <a:pt x="10800" y="18405"/>
                    </a:lnTo>
                    <a:lnTo>
                      <a:pt x="7855" y="15593"/>
                    </a:lnTo>
                    <a:lnTo>
                      <a:pt x="7855" y="10608"/>
                    </a:lnTo>
                    <a:lnTo>
                      <a:pt x="10800" y="7796"/>
                    </a:lnTo>
                    <a:lnTo>
                      <a:pt x="14727" y="5496"/>
                    </a:lnTo>
                    <a:lnTo>
                      <a:pt x="17673" y="2684"/>
                    </a:lnTo>
                    <a:lnTo>
                      <a:pt x="21600" y="0"/>
                    </a:lnTo>
                    <a:lnTo>
                      <a:pt x="17673" y="0"/>
                    </a:lnTo>
                    <a:lnTo>
                      <a:pt x="14727" y="2684"/>
                    </a:lnTo>
                    <a:lnTo>
                      <a:pt x="10800" y="4985"/>
                    </a:lnTo>
                    <a:lnTo>
                      <a:pt x="7855" y="7796"/>
                    </a:lnTo>
                    <a:lnTo>
                      <a:pt x="3927" y="10608"/>
                    </a:lnTo>
                    <a:lnTo>
                      <a:pt x="0" y="13292"/>
                    </a:lnTo>
                    <a:lnTo>
                      <a:pt x="0" y="15593"/>
                    </a:lnTo>
                    <a:lnTo>
                      <a:pt x="3927" y="18405"/>
                    </a:lnTo>
                    <a:lnTo>
                      <a:pt x="10800" y="21089"/>
                    </a:lnTo>
                    <a:lnTo>
                      <a:pt x="14727" y="21600"/>
                    </a:lnTo>
                    <a:lnTo>
                      <a:pt x="10800" y="21089"/>
                    </a:lnTo>
                    <a:lnTo>
                      <a:pt x="10800" y="21600"/>
                    </a:lnTo>
                    <a:lnTo>
                      <a:pt x="14727" y="21600"/>
                    </a:lnTo>
                    <a:lnTo>
                      <a:pt x="10800" y="20705"/>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09" name="Shape 409"/>
              <p:cNvSpPr/>
              <p:nvPr/>
            </p:nvSpPr>
            <p:spPr>
              <a:xfrm>
                <a:off x="160936" y="414862"/>
                <a:ext cx="106953" cy="43832"/>
              </a:xfrm>
              <a:custGeom>
                <a:avLst/>
                <a:gdLst/>
                <a:ahLst/>
                <a:cxnLst>
                  <a:cxn ang="0">
                    <a:pos x="wd2" y="hd2"/>
                  </a:cxn>
                  <a:cxn ang="5400000">
                    <a:pos x="wd2" y="hd2"/>
                  </a:cxn>
                  <a:cxn ang="10800000">
                    <a:pos x="wd2" y="hd2"/>
                  </a:cxn>
                  <a:cxn ang="16200000">
                    <a:pos x="wd2" y="hd2"/>
                  </a:cxn>
                </a:cxnLst>
                <a:rect l="0" t="0" r="r" b="b"/>
                <a:pathLst>
                  <a:path w="21600" h="21600" extrusionOk="0">
                    <a:moveTo>
                      <a:pt x="19954" y="1507"/>
                    </a:moveTo>
                    <a:lnTo>
                      <a:pt x="20777" y="0"/>
                    </a:lnTo>
                    <a:lnTo>
                      <a:pt x="0" y="18084"/>
                    </a:lnTo>
                    <a:lnTo>
                      <a:pt x="823" y="21600"/>
                    </a:lnTo>
                    <a:lnTo>
                      <a:pt x="20777" y="1507"/>
                    </a:lnTo>
                    <a:lnTo>
                      <a:pt x="21600" y="0"/>
                    </a:lnTo>
                    <a:lnTo>
                      <a:pt x="20777" y="1507"/>
                    </a:lnTo>
                    <a:lnTo>
                      <a:pt x="21600" y="1507"/>
                    </a:lnTo>
                    <a:lnTo>
                      <a:pt x="21600" y="0"/>
                    </a:lnTo>
                    <a:lnTo>
                      <a:pt x="19954" y="1507"/>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10" name="Shape 410"/>
              <p:cNvSpPr/>
              <p:nvPr/>
            </p:nvSpPr>
            <p:spPr>
              <a:xfrm>
                <a:off x="241404" y="271138"/>
                <a:ext cx="26485" cy="146783"/>
              </a:xfrm>
              <a:custGeom>
                <a:avLst/>
                <a:gdLst/>
                <a:ahLst/>
                <a:cxnLst>
                  <a:cxn ang="0">
                    <a:pos x="wd2" y="hd2"/>
                  </a:cxn>
                  <a:cxn ang="5400000">
                    <a:pos x="wd2" y="hd2"/>
                  </a:cxn>
                  <a:cxn ang="10800000">
                    <a:pos x="wd2" y="hd2"/>
                  </a:cxn>
                  <a:cxn ang="16200000">
                    <a:pos x="wd2" y="hd2"/>
                  </a:cxn>
                </a:cxnLst>
                <a:rect l="0" t="0" r="r" b="b"/>
                <a:pathLst>
                  <a:path w="21600" h="21600" extrusionOk="0">
                    <a:moveTo>
                      <a:pt x="3323" y="0"/>
                    </a:moveTo>
                    <a:lnTo>
                      <a:pt x="0" y="600"/>
                    </a:lnTo>
                    <a:lnTo>
                      <a:pt x="6646" y="2700"/>
                    </a:lnTo>
                    <a:lnTo>
                      <a:pt x="9138" y="5400"/>
                    </a:lnTo>
                    <a:lnTo>
                      <a:pt x="9138" y="13500"/>
                    </a:lnTo>
                    <a:lnTo>
                      <a:pt x="12462" y="16200"/>
                    </a:lnTo>
                    <a:lnTo>
                      <a:pt x="12462" y="18900"/>
                    </a:lnTo>
                    <a:lnTo>
                      <a:pt x="14954" y="21600"/>
                    </a:lnTo>
                    <a:lnTo>
                      <a:pt x="21600" y="21150"/>
                    </a:lnTo>
                    <a:lnTo>
                      <a:pt x="14954" y="18900"/>
                    </a:lnTo>
                    <a:lnTo>
                      <a:pt x="14954" y="8100"/>
                    </a:lnTo>
                    <a:lnTo>
                      <a:pt x="12462" y="5400"/>
                    </a:lnTo>
                    <a:lnTo>
                      <a:pt x="9138" y="2700"/>
                    </a:lnTo>
                    <a:lnTo>
                      <a:pt x="3323" y="0"/>
                    </a:lnTo>
                    <a:lnTo>
                      <a:pt x="3323" y="600"/>
                    </a:lnTo>
                    <a:lnTo>
                      <a:pt x="3323" y="0"/>
                    </a:lnTo>
                    <a:lnTo>
                      <a:pt x="0" y="0"/>
                    </a:lnTo>
                    <a:lnTo>
                      <a:pt x="0" y="600"/>
                    </a:lnTo>
                    <a:lnTo>
                      <a:pt x="3323"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11" name="Shape 411"/>
              <p:cNvSpPr/>
              <p:nvPr/>
            </p:nvSpPr>
            <p:spPr>
              <a:xfrm>
                <a:off x="245479" y="201824"/>
                <a:ext cx="69265" cy="73392"/>
              </a:xfrm>
              <a:custGeom>
                <a:avLst/>
                <a:gdLst/>
                <a:ahLst/>
                <a:cxnLst>
                  <a:cxn ang="0">
                    <a:pos x="wd2" y="hd2"/>
                  </a:cxn>
                  <a:cxn ang="5400000">
                    <a:pos x="wd2" y="hd2"/>
                  </a:cxn>
                  <a:cxn ang="10800000">
                    <a:pos x="wd2" y="hd2"/>
                  </a:cxn>
                  <a:cxn ang="16200000">
                    <a:pos x="wd2" y="hd2"/>
                  </a:cxn>
                </a:cxnLst>
                <a:rect l="0" t="0" r="r" b="b"/>
                <a:pathLst>
                  <a:path w="21600" h="21600" extrusionOk="0">
                    <a:moveTo>
                      <a:pt x="19376" y="0"/>
                    </a:moveTo>
                    <a:lnTo>
                      <a:pt x="18424" y="3300"/>
                    </a:lnTo>
                    <a:lnTo>
                      <a:pt x="17153" y="6600"/>
                    </a:lnTo>
                    <a:lnTo>
                      <a:pt x="14929" y="9600"/>
                    </a:lnTo>
                    <a:lnTo>
                      <a:pt x="12706" y="12900"/>
                    </a:lnTo>
                    <a:lnTo>
                      <a:pt x="10165" y="15000"/>
                    </a:lnTo>
                    <a:lnTo>
                      <a:pt x="6988" y="17400"/>
                    </a:lnTo>
                    <a:lnTo>
                      <a:pt x="3494" y="19500"/>
                    </a:lnTo>
                    <a:lnTo>
                      <a:pt x="0" y="20400"/>
                    </a:lnTo>
                    <a:lnTo>
                      <a:pt x="0" y="21600"/>
                    </a:lnTo>
                    <a:lnTo>
                      <a:pt x="3494" y="20400"/>
                    </a:lnTo>
                    <a:lnTo>
                      <a:pt x="7941" y="18300"/>
                    </a:lnTo>
                    <a:lnTo>
                      <a:pt x="10165" y="16200"/>
                    </a:lnTo>
                    <a:lnTo>
                      <a:pt x="13659" y="14100"/>
                    </a:lnTo>
                    <a:lnTo>
                      <a:pt x="15882" y="10800"/>
                    </a:lnTo>
                    <a:lnTo>
                      <a:pt x="18424" y="7500"/>
                    </a:lnTo>
                    <a:lnTo>
                      <a:pt x="19376" y="4200"/>
                    </a:lnTo>
                    <a:lnTo>
                      <a:pt x="21600" y="0"/>
                    </a:lnTo>
                    <a:lnTo>
                      <a:pt x="19376"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12" name="Shape 412"/>
              <p:cNvSpPr/>
              <p:nvPr/>
            </p:nvSpPr>
            <p:spPr>
              <a:xfrm>
                <a:off x="282148" y="110086"/>
                <a:ext cx="32596" cy="917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700" y="4320"/>
                    </a:lnTo>
                    <a:lnTo>
                      <a:pt x="4725" y="7680"/>
                    </a:lnTo>
                    <a:lnTo>
                      <a:pt x="9450" y="11280"/>
                    </a:lnTo>
                    <a:lnTo>
                      <a:pt x="12150" y="13920"/>
                    </a:lnTo>
                    <a:lnTo>
                      <a:pt x="14850" y="16320"/>
                    </a:lnTo>
                    <a:lnTo>
                      <a:pt x="16875" y="18240"/>
                    </a:lnTo>
                    <a:lnTo>
                      <a:pt x="16875" y="21600"/>
                    </a:lnTo>
                    <a:lnTo>
                      <a:pt x="21600" y="21600"/>
                    </a:lnTo>
                    <a:lnTo>
                      <a:pt x="21600" y="19920"/>
                    </a:lnTo>
                    <a:lnTo>
                      <a:pt x="19575" y="18240"/>
                    </a:lnTo>
                    <a:lnTo>
                      <a:pt x="19575" y="15600"/>
                    </a:lnTo>
                    <a:lnTo>
                      <a:pt x="14850" y="12960"/>
                    </a:lnTo>
                    <a:lnTo>
                      <a:pt x="9450" y="7680"/>
                    </a:lnTo>
                    <a:lnTo>
                      <a:pt x="7425" y="4320"/>
                    </a:lnTo>
                    <a:lnTo>
                      <a:pt x="4725" y="0"/>
                    </a:lnTo>
                    <a:lnTo>
                      <a:pt x="0"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13" name="Shape 413"/>
              <p:cNvSpPr/>
              <p:nvPr/>
            </p:nvSpPr>
            <p:spPr>
              <a:xfrm>
                <a:off x="267888" y="106009"/>
                <a:ext cx="18335" cy="8155"/>
              </a:xfrm>
              <a:custGeom>
                <a:avLst/>
                <a:gdLst/>
                <a:ahLst/>
                <a:cxnLst>
                  <a:cxn ang="0">
                    <a:pos x="wd2" y="hd2"/>
                  </a:cxn>
                  <a:cxn ang="5400000">
                    <a:pos x="wd2" y="hd2"/>
                  </a:cxn>
                  <a:cxn ang="10800000">
                    <a:pos x="wd2" y="hd2"/>
                  </a:cxn>
                  <a:cxn ang="16200000">
                    <a:pos x="wd2" y="hd2"/>
                  </a:cxn>
                </a:cxnLst>
                <a:rect l="0" t="0" r="r" b="b"/>
                <a:pathLst>
                  <a:path w="21600" h="21600" extrusionOk="0">
                    <a:moveTo>
                      <a:pt x="3600" y="21600"/>
                    </a:moveTo>
                    <a:lnTo>
                      <a:pt x="16800" y="21600"/>
                    </a:lnTo>
                    <a:lnTo>
                      <a:pt x="16800" y="10800"/>
                    </a:lnTo>
                    <a:lnTo>
                      <a:pt x="21600" y="10800"/>
                    </a:lnTo>
                    <a:lnTo>
                      <a:pt x="21600" y="0"/>
                    </a:lnTo>
                    <a:lnTo>
                      <a:pt x="8400" y="0"/>
                    </a:lnTo>
                    <a:lnTo>
                      <a:pt x="3600" y="10800"/>
                    </a:lnTo>
                    <a:lnTo>
                      <a:pt x="0" y="10800"/>
                    </a:lnTo>
                    <a:lnTo>
                      <a:pt x="360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14" name="Shape 414"/>
              <p:cNvSpPr/>
              <p:nvPr/>
            </p:nvSpPr>
            <p:spPr>
              <a:xfrm>
                <a:off x="249553" y="110086"/>
                <a:ext cx="21391" cy="43832"/>
              </a:xfrm>
              <a:custGeom>
                <a:avLst/>
                <a:gdLst/>
                <a:ahLst/>
                <a:cxnLst>
                  <a:cxn ang="0">
                    <a:pos x="wd2" y="hd2"/>
                  </a:cxn>
                  <a:cxn ang="5400000">
                    <a:pos x="wd2" y="hd2"/>
                  </a:cxn>
                  <a:cxn ang="10800000">
                    <a:pos x="wd2" y="hd2"/>
                  </a:cxn>
                  <a:cxn ang="16200000">
                    <a:pos x="wd2" y="hd2"/>
                  </a:cxn>
                </a:cxnLst>
                <a:rect l="0" t="0" r="r" b="b"/>
                <a:pathLst>
                  <a:path w="21600" h="21600" extrusionOk="0">
                    <a:moveTo>
                      <a:pt x="0" y="16074"/>
                    </a:moveTo>
                    <a:lnTo>
                      <a:pt x="7200" y="16074"/>
                    </a:lnTo>
                    <a:lnTo>
                      <a:pt x="7200" y="12558"/>
                    </a:lnTo>
                    <a:lnTo>
                      <a:pt x="10286" y="11051"/>
                    </a:lnTo>
                    <a:lnTo>
                      <a:pt x="10286" y="9042"/>
                    </a:lnTo>
                    <a:lnTo>
                      <a:pt x="14400" y="7033"/>
                    </a:lnTo>
                    <a:lnTo>
                      <a:pt x="18514" y="5526"/>
                    </a:lnTo>
                    <a:lnTo>
                      <a:pt x="18514" y="3516"/>
                    </a:lnTo>
                    <a:lnTo>
                      <a:pt x="21600" y="2009"/>
                    </a:lnTo>
                    <a:lnTo>
                      <a:pt x="18514" y="0"/>
                    </a:lnTo>
                    <a:lnTo>
                      <a:pt x="14400" y="2009"/>
                    </a:lnTo>
                    <a:lnTo>
                      <a:pt x="10286" y="3516"/>
                    </a:lnTo>
                    <a:lnTo>
                      <a:pt x="10286" y="5526"/>
                    </a:lnTo>
                    <a:lnTo>
                      <a:pt x="7200" y="7033"/>
                    </a:lnTo>
                    <a:lnTo>
                      <a:pt x="7200" y="9042"/>
                    </a:lnTo>
                    <a:lnTo>
                      <a:pt x="3086" y="12558"/>
                    </a:lnTo>
                    <a:lnTo>
                      <a:pt x="3086" y="14567"/>
                    </a:lnTo>
                    <a:lnTo>
                      <a:pt x="0" y="16074"/>
                    </a:lnTo>
                    <a:lnTo>
                      <a:pt x="7200" y="16074"/>
                    </a:lnTo>
                    <a:lnTo>
                      <a:pt x="0" y="16074"/>
                    </a:lnTo>
                    <a:lnTo>
                      <a:pt x="3086" y="21600"/>
                    </a:lnTo>
                    <a:lnTo>
                      <a:pt x="7200" y="16074"/>
                    </a:lnTo>
                    <a:lnTo>
                      <a:pt x="0" y="16074"/>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15" name="Shape 415"/>
              <p:cNvSpPr/>
              <p:nvPr/>
            </p:nvSpPr>
            <p:spPr>
              <a:xfrm>
                <a:off x="249553" y="142704"/>
                <a:ext cx="18336" cy="6319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6800" y="18813"/>
                    </a:lnTo>
                    <a:lnTo>
                      <a:pt x="12000" y="15329"/>
                    </a:lnTo>
                    <a:lnTo>
                      <a:pt x="8400" y="13935"/>
                    </a:lnTo>
                    <a:lnTo>
                      <a:pt x="8400" y="0"/>
                    </a:lnTo>
                    <a:lnTo>
                      <a:pt x="0" y="0"/>
                    </a:lnTo>
                    <a:lnTo>
                      <a:pt x="0" y="11497"/>
                    </a:lnTo>
                    <a:lnTo>
                      <a:pt x="3600" y="13935"/>
                    </a:lnTo>
                    <a:lnTo>
                      <a:pt x="8400" y="16374"/>
                    </a:lnTo>
                    <a:lnTo>
                      <a:pt x="8400" y="18813"/>
                    </a:lnTo>
                    <a:lnTo>
                      <a:pt x="12000" y="21600"/>
                    </a:lnTo>
                    <a:lnTo>
                      <a:pt x="2160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16" name="Shape 416"/>
              <p:cNvSpPr/>
              <p:nvPr/>
            </p:nvSpPr>
            <p:spPr>
              <a:xfrm>
                <a:off x="135471" y="153917"/>
                <a:ext cx="102879" cy="5198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248" y="1694"/>
                    </a:lnTo>
                    <a:lnTo>
                      <a:pt x="16895" y="2965"/>
                    </a:lnTo>
                    <a:lnTo>
                      <a:pt x="14543" y="4659"/>
                    </a:lnTo>
                    <a:lnTo>
                      <a:pt x="13046" y="6353"/>
                    </a:lnTo>
                    <a:lnTo>
                      <a:pt x="10693" y="7624"/>
                    </a:lnTo>
                    <a:lnTo>
                      <a:pt x="9196" y="9318"/>
                    </a:lnTo>
                    <a:lnTo>
                      <a:pt x="7699" y="10588"/>
                    </a:lnTo>
                    <a:lnTo>
                      <a:pt x="4705" y="13976"/>
                    </a:lnTo>
                    <a:lnTo>
                      <a:pt x="2994" y="15247"/>
                    </a:lnTo>
                    <a:lnTo>
                      <a:pt x="2352" y="16941"/>
                    </a:lnTo>
                    <a:lnTo>
                      <a:pt x="1497" y="18212"/>
                    </a:lnTo>
                    <a:lnTo>
                      <a:pt x="855" y="18212"/>
                    </a:lnTo>
                    <a:lnTo>
                      <a:pt x="0" y="19906"/>
                    </a:lnTo>
                    <a:lnTo>
                      <a:pt x="855" y="21600"/>
                    </a:lnTo>
                    <a:lnTo>
                      <a:pt x="1497" y="19906"/>
                    </a:lnTo>
                    <a:lnTo>
                      <a:pt x="2352" y="19906"/>
                    </a:lnTo>
                    <a:lnTo>
                      <a:pt x="2994" y="18212"/>
                    </a:lnTo>
                    <a:lnTo>
                      <a:pt x="3850" y="16941"/>
                    </a:lnTo>
                    <a:lnTo>
                      <a:pt x="5347" y="15247"/>
                    </a:lnTo>
                    <a:lnTo>
                      <a:pt x="6202" y="13976"/>
                    </a:lnTo>
                    <a:lnTo>
                      <a:pt x="9196" y="10588"/>
                    </a:lnTo>
                    <a:lnTo>
                      <a:pt x="11549" y="9318"/>
                    </a:lnTo>
                    <a:lnTo>
                      <a:pt x="13046" y="7624"/>
                    </a:lnTo>
                    <a:lnTo>
                      <a:pt x="15398" y="6353"/>
                    </a:lnTo>
                    <a:lnTo>
                      <a:pt x="16895" y="4659"/>
                    </a:lnTo>
                    <a:lnTo>
                      <a:pt x="19248" y="2965"/>
                    </a:lnTo>
                    <a:lnTo>
                      <a:pt x="21600" y="1694"/>
                    </a:lnTo>
                    <a:lnTo>
                      <a:pt x="21600"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17" name="Shape 417"/>
              <p:cNvSpPr/>
              <p:nvPr/>
            </p:nvSpPr>
            <p:spPr>
              <a:xfrm>
                <a:off x="94728" y="1299630"/>
                <a:ext cx="322893" cy="117223"/>
              </a:xfrm>
              <a:custGeom>
                <a:avLst/>
                <a:gdLst/>
                <a:ahLst/>
                <a:cxnLst>
                  <a:cxn ang="0">
                    <a:pos x="wd2" y="hd2"/>
                  </a:cxn>
                  <a:cxn ang="5400000">
                    <a:pos x="wd2" y="hd2"/>
                  </a:cxn>
                  <a:cxn ang="10800000">
                    <a:pos x="wd2" y="hd2"/>
                  </a:cxn>
                  <a:cxn ang="16200000">
                    <a:pos x="wd2" y="hd2"/>
                  </a:cxn>
                </a:cxnLst>
                <a:rect l="0" t="0" r="r" b="b"/>
                <a:pathLst>
                  <a:path w="21600" h="21600" extrusionOk="0">
                    <a:moveTo>
                      <a:pt x="3475" y="0"/>
                    </a:moveTo>
                    <a:lnTo>
                      <a:pt x="2726" y="563"/>
                    </a:lnTo>
                    <a:lnTo>
                      <a:pt x="1976" y="1315"/>
                    </a:lnTo>
                    <a:lnTo>
                      <a:pt x="545" y="5259"/>
                    </a:lnTo>
                    <a:lnTo>
                      <a:pt x="0" y="9391"/>
                    </a:lnTo>
                    <a:lnTo>
                      <a:pt x="273" y="12021"/>
                    </a:lnTo>
                    <a:lnTo>
                      <a:pt x="273" y="13523"/>
                    </a:lnTo>
                    <a:lnTo>
                      <a:pt x="545" y="14087"/>
                    </a:lnTo>
                    <a:lnTo>
                      <a:pt x="1022" y="15402"/>
                    </a:lnTo>
                    <a:lnTo>
                      <a:pt x="1226" y="16153"/>
                    </a:lnTo>
                    <a:lnTo>
                      <a:pt x="1772" y="16904"/>
                    </a:lnTo>
                    <a:lnTo>
                      <a:pt x="1976" y="16904"/>
                    </a:lnTo>
                    <a:lnTo>
                      <a:pt x="2453" y="17468"/>
                    </a:lnTo>
                    <a:lnTo>
                      <a:pt x="2726" y="17468"/>
                    </a:lnTo>
                    <a:lnTo>
                      <a:pt x="3679" y="18219"/>
                    </a:lnTo>
                    <a:lnTo>
                      <a:pt x="4906" y="19534"/>
                    </a:lnTo>
                    <a:lnTo>
                      <a:pt x="5928" y="20285"/>
                    </a:lnTo>
                    <a:lnTo>
                      <a:pt x="6882" y="20285"/>
                    </a:lnTo>
                    <a:lnTo>
                      <a:pt x="7904" y="20849"/>
                    </a:lnTo>
                    <a:lnTo>
                      <a:pt x="9131" y="20849"/>
                    </a:lnTo>
                    <a:lnTo>
                      <a:pt x="10085" y="21600"/>
                    </a:lnTo>
                    <a:lnTo>
                      <a:pt x="11038" y="21600"/>
                    </a:lnTo>
                    <a:lnTo>
                      <a:pt x="12265" y="20849"/>
                    </a:lnTo>
                    <a:lnTo>
                      <a:pt x="14241" y="20849"/>
                    </a:lnTo>
                    <a:lnTo>
                      <a:pt x="15263" y="20285"/>
                    </a:lnTo>
                    <a:lnTo>
                      <a:pt x="16490" y="20285"/>
                    </a:lnTo>
                    <a:lnTo>
                      <a:pt x="18397" y="18783"/>
                    </a:lnTo>
                    <a:lnTo>
                      <a:pt x="19624" y="18219"/>
                    </a:lnTo>
                    <a:lnTo>
                      <a:pt x="19897" y="17468"/>
                    </a:lnTo>
                    <a:lnTo>
                      <a:pt x="20374" y="16904"/>
                    </a:lnTo>
                    <a:lnTo>
                      <a:pt x="20646" y="16153"/>
                    </a:lnTo>
                    <a:lnTo>
                      <a:pt x="20850" y="15402"/>
                    </a:lnTo>
                    <a:lnTo>
                      <a:pt x="21396" y="12772"/>
                    </a:lnTo>
                    <a:lnTo>
                      <a:pt x="21600" y="12021"/>
                    </a:lnTo>
                    <a:lnTo>
                      <a:pt x="21600" y="10706"/>
                    </a:lnTo>
                    <a:lnTo>
                      <a:pt x="3475"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18" name="Shape 418"/>
              <p:cNvSpPr/>
              <p:nvPr/>
            </p:nvSpPr>
            <p:spPr>
              <a:xfrm>
                <a:off x="94728" y="1295553"/>
                <a:ext cx="51949" cy="69315"/>
              </a:xfrm>
              <a:custGeom>
                <a:avLst/>
                <a:gdLst/>
                <a:ahLst/>
                <a:cxnLst>
                  <a:cxn ang="0">
                    <a:pos x="wd2" y="hd2"/>
                  </a:cxn>
                  <a:cxn ang="5400000">
                    <a:pos x="wd2" y="hd2"/>
                  </a:cxn>
                  <a:cxn ang="10800000">
                    <a:pos x="wd2" y="hd2"/>
                  </a:cxn>
                  <a:cxn ang="16200000">
                    <a:pos x="wd2" y="hd2"/>
                  </a:cxn>
                </a:cxnLst>
                <a:rect l="0" t="0" r="r" b="b"/>
                <a:pathLst>
                  <a:path w="21600" h="21600" extrusionOk="0">
                    <a:moveTo>
                      <a:pt x="1694" y="20647"/>
                    </a:moveTo>
                    <a:lnTo>
                      <a:pt x="1694" y="17153"/>
                    </a:lnTo>
                    <a:lnTo>
                      <a:pt x="3388" y="13659"/>
                    </a:lnTo>
                    <a:lnTo>
                      <a:pt x="4659" y="11435"/>
                    </a:lnTo>
                    <a:lnTo>
                      <a:pt x="6353" y="7941"/>
                    </a:lnTo>
                    <a:lnTo>
                      <a:pt x="11012" y="5718"/>
                    </a:lnTo>
                    <a:lnTo>
                      <a:pt x="13976" y="4447"/>
                    </a:lnTo>
                    <a:lnTo>
                      <a:pt x="16941" y="2224"/>
                    </a:lnTo>
                    <a:lnTo>
                      <a:pt x="21600" y="2224"/>
                    </a:lnTo>
                    <a:lnTo>
                      <a:pt x="21600" y="0"/>
                    </a:lnTo>
                    <a:lnTo>
                      <a:pt x="16941" y="1271"/>
                    </a:lnTo>
                    <a:lnTo>
                      <a:pt x="12282" y="2224"/>
                    </a:lnTo>
                    <a:lnTo>
                      <a:pt x="9318" y="4447"/>
                    </a:lnTo>
                    <a:lnTo>
                      <a:pt x="4659" y="6988"/>
                    </a:lnTo>
                    <a:lnTo>
                      <a:pt x="1694" y="10165"/>
                    </a:lnTo>
                    <a:lnTo>
                      <a:pt x="0" y="13659"/>
                    </a:lnTo>
                    <a:lnTo>
                      <a:pt x="0" y="21600"/>
                    </a:lnTo>
                    <a:lnTo>
                      <a:pt x="1694" y="20647"/>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19" name="Shape 419"/>
              <p:cNvSpPr/>
              <p:nvPr/>
            </p:nvSpPr>
            <p:spPr>
              <a:xfrm>
                <a:off x="94728" y="1361809"/>
                <a:ext cx="40744" cy="36696"/>
              </a:xfrm>
              <a:custGeom>
                <a:avLst/>
                <a:gdLst/>
                <a:ahLst/>
                <a:cxnLst>
                  <a:cxn ang="0">
                    <a:pos x="wd2" y="hd2"/>
                  </a:cxn>
                  <a:cxn ang="5400000">
                    <a:pos x="wd2" y="hd2"/>
                  </a:cxn>
                  <a:cxn ang="10800000">
                    <a:pos x="wd2" y="hd2"/>
                  </a:cxn>
                  <a:cxn ang="16200000">
                    <a:pos x="wd2" y="hd2"/>
                  </a:cxn>
                </a:cxnLst>
                <a:rect l="0" t="0" r="r" b="b"/>
                <a:pathLst>
                  <a:path w="21600" h="21600" extrusionOk="0">
                    <a:moveTo>
                      <a:pt x="21600" y="17400"/>
                    </a:moveTo>
                    <a:lnTo>
                      <a:pt x="19440" y="17400"/>
                    </a:lnTo>
                    <a:lnTo>
                      <a:pt x="15660" y="15000"/>
                    </a:lnTo>
                    <a:lnTo>
                      <a:pt x="14040" y="15000"/>
                    </a:lnTo>
                    <a:lnTo>
                      <a:pt x="9720" y="12600"/>
                    </a:lnTo>
                    <a:lnTo>
                      <a:pt x="5940" y="8400"/>
                    </a:lnTo>
                    <a:lnTo>
                      <a:pt x="4320" y="4200"/>
                    </a:lnTo>
                    <a:lnTo>
                      <a:pt x="2160" y="0"/>
                    </a:lnTo>
                    <a:lnTo>
                      <a:pt x="0" y="1800"/>
                    </a:lnTo>
                    <a:lnTo>
                      <a:pt x="0" y="6600"/>
                    </a:lnTo>
                    <a:lnTo>
                      <a:pt x="4320" y="10800"/>
                    </a:lnTo>
                    <a:lnTo>
                      <a:pt x="5940" y="12600"/>
                    </a:lnTo>
                    <a:lnTo>
                      <a:pt x="9720" y="15000"/>
                    </a:lnTo>
                    <a:lnTo>
                      <a:pt x="11880" y="17400"/>
                    </a:lnTo>
                    <a:lnTo>
                      <a:pt x="15660" y="19200"/>
                    </a:lnTo>
                    <a:lnTo>
                      <a:pt x="19440" y="19200"/>
                    </a:lnTo>
                    <a:lnTo>
                      <a:pt x="21600" y="21600"/>
                    </a:lnTo>
                    <a:lnTo>
                      <a:pt x="21600" y="174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20" name="Shape 420"/>
              <p:cNvSpPr/>
              <p:nvPr/>
            </p:nvSpPr>
            <p:spPr>
              <a:xfrm>
                <a:off x="135471" y="1391369"/>
                <a:ext cx="252611" cy="25484"/>
              </a:xfrm>
              <a:custGeom>
                <a:avLst/>
                <a:gdLst/>
                <a:ahLst/>
                <a:cxnLst>
                  <a:cxn ang="0">
                    <a:pos x="wd2" y="hd2"/>
                  </a:cxn>
                  <a:cxn ang="5400000">
                    <a:pos x="wd2" y="hd2"/>
                  </a:cxn>
                  <a:cxn ang="10800000">
                    <a:pos x="wd2" y="hd2"/>
                  </a:cxn>
                  <a:cxn ang="16200000">
                    <a:pos x="wd2" y="hd2"/>
                  </a:cxn>
                </a:cxnLst>
                <a:rect l="0" t="0" r="r" b="b"/>
                <a:pathLst>
                  <a:path w="21600" h="21600" extrusionOk="0">
                    <a:moveTo>
                      <a:pt x="21339" y="2592"/>
                    </a:moveTo>
                    <a:lnTo>
                      <a:pt x="20032" y="6048"/>
                    </a:lnTo>
                    <a:lnTo>
                      <a:pt x="18813" y="8640"/>
                    </a:lnTo>
                    <a:lnTo>
                      <a:pt x="17594" y="12096"/>
                    </a:lnTo>
                    <a:lnTo>
                      <a:pt x="16026" y="15552"/>
                    </a:lnTo>
                    <a:lnTo>
                      <a:pt x="14719" y="15552"/>
                    </a:lnTo>
                    <a:lnTo>
                      <a:pt x="13500" y="18144"/>
                    </a:lnTo>
                    <a:lnTo>
                      <a:pt x="8187" y="18144"/>
                    </a:lnTo>
                    <a:lnTo>
                      <a:pt x="6619" y="15552"/>
                    </a:lnTo>
                    <a:lnTo>
                      <a:pt x="5313" y="15552"/>
                    </a:lnTo>
                    <a:lnTo>
                      <a:pt x="4094" y="12096"/>
                    </a:lnTo>
                    <a:lnTo>
                      <a:pt x="2787" y="8640"/>
                    </a:lnTo>
                    <a:lnTo>
                      <a:pt x="1568" y="6048"/>
                    </a:lnTo>
                    <a:lnTo>
                      <a:pt x="0" y="0"/>
                    </a:lnTo>
                    <a:lnTo>
                      <a:pt x="0" y="6048"/>
                    </a:lnTo>
                    <a:lnTo>
                      <a:pt x="1219" y="8640"/>
                    </a:lnTo>
                    <a:lnTo>
                      <a:pt x="2787" y="12096"/>
                    </a:lnTo>
                    <a:lnTo>
                      <a:pt x="4094" y="15552"/>
                    </a:lnTo>
                    <a:lnTo>
                      <a:pt x="5313" y="18144"/>
                    </a:lnTo>
                    <a:lnTo>
                      <a:pt x="6619" y="21600"/>
                    </a:lnTo>
                    <a:lnTo>
                      <a:pt x="14719" y="21600"/>
                    </a:lnTo>
                    <a:lnTo>
                      <a:pt x="16026" y="18144"/>
                    </a:lnTo>
                    <a:lnTo>
                      <a:pt x="17594" y="15552"/>
                    </a:lnTo>
                    <a:lnTo>
                      <a:pt x="18813" y="15552"/>
                    </a:lnTo>
                    <a:lnTo>
                      <a:pt x="20032" y="12096"/>
                    </a:lnTo>
                    <a:lnTo>
                      <a:pt x="21600" y="8640"/>
                    </a:lnTo>
                    <a:lnTo>
                      <a:pt x="21339" y="2592"/>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21" name="Shape 421"/>
              <p:cNvSpPr/>
              <p:nvPr/>
            </p:nvSpPr>
            <p:spPr>
              <a:xfrm>
                <a:off x="385025" y="1357731"/>
                <a:ext cx="32596" cy="43832"/>
              </a:xfrm>
              <a:custGeom>
                <a:avLst/>
                <a:gdLst/>
                <a:ahLst/>
                <a:cxnLst>
                  <a:cxn ang="0">
                    <a:pos x="wd2" y="hd2"/>
                  </a:cxn>
                  <a:cxn ang="5400000">
                    <a:pos x="wd2" y="hd2"/>
                  </a:cxn>
                  <a:cxn ang="10800000">
                    <a:pos x="wd2" y="hd2"/>
                  </a:cxn>
                  <a:cxn ang="16200000">
                    <a:pos x="wd2" y="hd2"/>
                  </a:cxn>
                </a:cxnLst>
                <a:rect l="0" t="0" r="r" b="b"/>
                <a:pathLst>
                  <a:path w="21600" h="21600" extrusionOk="0">
                    <a:moveTo>
                      <a:pt x="19575" y="0"/>
                    </a:moveTo>
                    <a:lnTo>
                      <a:pt x="19575" y="3516"/>
                    </a:lnTo>
                    <a:lnTo>
                      <a:pt x="16875" y="5526"/>
                    </a:lnTo>
                    <a:lnTo>
                      <a:pt x="16875" y="9042"/>
                    </a:lnTo>
                    <a:lnTo>
                      <a:pt x="14175" y="11051"/>
                    </a:lnTo>
                    <a:lnTo>
                      <a:pt x="12150" y="14567"/>
                    </a:lnTo>
                    <a:lnTo>
                      <a:pt x="7425" y="16577"/>
                    </a:lnTo>
                    <a:lnTo>
                      <a:pt x="4725" y="18084"/>
                    </a:lnTo>
                    <a:lnTo>
                      <a:pt x="0" y="18084"/>
                    </a:lnTo>
                    <a:lnTo>
                      <a:pt x="2025" y="21600"/>
                    </a:lnTo>
                    <a:lnTo>
                      <a:pt x="4725" y="20093"/>
                    </a:lnTo>
                    <a:lnTo>
                      <a:pt x="9450" y="18084"/>
                    </a:lnTo>
                    <a:lnTo>
                      <a:pt x="14175" y="16577"/>
                    </a:lnTo>
                    <a:lnTo>
                      <a:pt x="16875" y="12558"/>
                    </a:lnTo>
                    <a:lnTo>
                      <a:pt x="19575" y="11051"/>
                    </a:lnTo>
                    <a:lnTo>
                      <a:pt x="21600" y="7535"/>
                    </a:lnTo>
                    <a:lnTo>
                      <a:pt x="21600" y="0"/>
                    </a:lnTo>
                    <a:lnTo>
                      <a:pt x="19575"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grpSp>
        <p:sp>
          <p:nvSpPr>
            <p:cNvPr id="423" name="Shape 423"/>
            <p:cNvSpPr/>
            <p:nvPr/>
          </p:nvSpPr>
          <p:spPr>
            <a:xfrm>
              <a:off x="98802" y="1265993"/>
              <a:ext cx="322893" cy="132512"/>
            </a:xfrm>
            <a:custGeom>
              <a:avLst/>
              <a:gdLst/>
              <a:ahLst/>
              <a:cxnLst>
                <a:cxn ang="0">
                  <a:pos x="wd2" y="hd2"/>
                </a:cxn>
                <a:cxn ang="5400000">
                  <a:pos x="wd2" y="hd2"/>
                </a:cxn>
                <a:cxn ang="10800000">
                  <a:pos x="wd2" y="hd2"/>
                </a:cxn>
                <a:cxn ang="16200000">
                  <a:pos x="wd2" y="hd2"/>
                </a:cxn>
              </a:cxnLst>
              <a:rect l="0" t="0" r="r" b="b"/>
              <a:pathLst>
                <a:path w="21600" h="21600" extrusionOk="0">
                  <a:moveTo>
                    <a:pt x="13968" y="0"/>
                  </a:moveTo>
                  <a:lnTo>
                    <a:pt x="13015" y="0"/>
                  </a:lnTo>
                  <a:lnTo>
                    <a:pt x="12538" y="665"/>
                  </a:lnTo>
                  <a:lnTo>
                    <a:pt x="11992" y="665"/>
                  </a:lnTo>
                  <a:lnTo>
                    <a:pt x="11515" y="1163"/>
                  </a:lnTo>
                  <a:lnTo>
                    <a:pt x="10562" y="2492"/>
                  </a:lnTo>
                  <a:lnTo>
                    <a:pt x="10085" y="2492"/>
                  </a:lnTo>
                  <a:lnTo>
                    <a:pt x="9812" y="2991"/>
                  </a:lnTo>
                  <a:lnTo>
                    <a:pt x="9335" y="3655"/>
                  </a:lnTo>
                  <a:lnTo>
                    <a:pt x="8585" y="3655"/>
                  </a:lnTo>
                  <a:lnTo>
                    <a:pt x="8313" y="4154"/>
                  </a:lnTo>
                  <a:lnTo>
                    <a:pt x="8109" y="3655"/>
                  </a:lnTo>
                  <a:lnTo>
                    <a:pt x="7632" y="2991"/>
                  </a:lnTo>
                  <a:lnTo>
                    <a:pt x="6882" y="2991"/>
                  </a:lnTo>
                  <a:lnTo>
                    <a:pt x="6405" y="2492"/>
                  </a:lnTo>
                  <a:lnTo>
                    <a:pt x="3952" y="2492"/>
                  </a:lnTo>
                  <a:lnTo>
                    <a:pt x="3407" y="2991"/>
                  </a:lnTo>
                  <a:lnTo>
                    <a:pt x="2726" y="2991"/>
                  </a:lnTo>
                  <a:lnTo>
                    <a:pt x="2180" y="4154"/>
                  </a:lnTo>
                  <a:lnTo>
                    <a:pt x="1499" y="4818"/>
                  </a:lnTo>
                  <a:lnTo>
                    <a:pt x="954" y="5982"/>
                  </a:lnTo>
                  <a:lnTo>
                    <a:pt x="477" y="7809"/>
                  </a:lnTo>
                  <a:lnTo>
                    <a:pt x="273" y="9637"/>
                  </a:lnTo>
                  <a:lnTo>
                    <a:pt x="0" y="11465"/>
                  </a:lnTo>
                  <a:lnTo>
                    <a:pt x="273" y="13126"/>
                  </a:lnTo>
                  <a:lnTo>
                    <a:pt x="273" y="14455"/>
                  </a:lnTo>
                  <a:lnTo>
                    <a:pt x="477" y="15618"/>
                  </a:lnTo>
                  <a:lnTo>
                    <a:pt x="954" y="16117"/>
                  </a:lnTo>
                  <a:lnTo>
                    <a:pt x="1226" y="16782"/>
                  </a:lnTo>
                  <a:lnTo>
                    <a:pt x="1703" y="17446"/>
                  </a:lnTo>
                  <a:lnTo>
                    <a:pt x="1976" y="17945"/>
                  </a:lnTo>
                  <a:lnTo>
                    <a:pt x="2453" y="17945"/>
                  </a:lnTo>
                  <a:lnTo>
                    <a:pt x="2726" y="18609"/>
                  </a:lnTo>
                  <a:lnTo>
                    <a:pt x="3952" y="19108"/>
                  </a:lnTo>
                  <a:lnTo>
                    <a:pt x="5860" y="20437"/>
                  </a:lnTo>
                  <a:lnTo>
                    <a:pt x="6882" y="20935"/>
                  </a:lnTo>
                  <a:lnTo>
                    <a:pt x="8109" y="21600"/>
                  </a:lnTo>
                  <a:lnTo>
                    <a:pt x="14241" y="21600"/>
                  </a:lnTo>
                  <a:lnTo>
                    <a:pt x="15195" y="20935"/>
                  </a:lnTo>
                  <a:lnTo>
                    <a:pt x="16421" y="20437"/>
                  </a:lnTo>
                  <a:lnTo>
                    <a:pt x="17444" y="20437"/>
                  </a:lnTo>
                  <a:lnTo>
                    <a:pt x="18397" y="19772"/>
                  </a:lnTo>
                  <a:lnTo>
                    <a:pt x="19624" y="19108"/>
                  </a:lnTo>
                  <a:lnTo>
                    <a:pt x="19897" y="18609"/>
                  </a:lnTo>
                  <a:lnTo>
                    <a:pt x="20374" y="17945"/>
                  </a:lnTo>
                  <a:lnTo>
                    <a:pt x="20850" y="16782"/>
                  </a:lnTo>
                  <a:lnTo>
                    <a:pt x="21123" y="15618"/>
                  </a:lnTo>
                  <a:lnTo>
                    <a:pt x="21327" y="14954"/>
                  </a:lnTo>
                  <a:lnTo>
                    <a:pt x="21600" y="13791"/>
                  </a:lnTo>
                  <a:lnTo>
                    <a:pt x="21600" y="9637"/>
                  </a:lnTo>
                  <a:lnTo>
                    <a:pt x="21327" y="7809"/>
                  </a:lnTo>
                  <a:lnTo>
                    <a:pt x="21327" y="5982"/>
                  </a:lnTo>
                  <a:lnTo>
                    <a:pt x="21123" y="4154"/>
                  </a:lnTo>
                  <a:lnTo>
                    <a:pt x="20850" y="2991"/>
                  </a:lnTo>
                  <a:lnTo>
                    <a:pt x="20578" y="1163"/>
                  </a:lnTo>
                  <a:lnTo>
                    <a:pt x="20374" y="0"/>
                  </a:lnTo>
                  <a:lnTo>
                    <a:pt x="13968" y="0"/>
                  </a:lnTo>
                  <a:close/>
                </a:path>
              </a:pathLst>
            </a:custGeom>
            <a:solidFill>
              <a:srgbClr val="999999"/>
            </a:solidFill>
            <a:ln w="12700" cap="flat">
              <a:noFill/>
              <a:miter lim="400000"/>
            </a:ln>
            <a:effectLst/>
          </p:spPr>
          <p:txBody>
            <a:bodyPr wrap="square" lIns="0" tIns="0" rIns="0" bIns="0" numCol="1" anchor="t">
              <a:noAutofit/>
            </a:bodyPr>
            <a:lstStyle/>
            <a:p>
              <a:pPr lvl="0"/>
              <a:endParaRPr/>
            </a:p>
          </p:txBody>
        </p:sp>
        <p:sp>
          <p:nvSpPr>
            <p:cNvPr id="424" name="Shape 424"/>
            <p:cNvSpPr/>
            <p:nvPr/>
          </p:nvSpPr>
          <p:spPr>
            <a:xfrm>
              <a:off x="215940" y="1262935"/>
              <a:ext cx="95748" cy="285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447" y="21600"/>
                  </a:lnTo>
                  <a:lnTo>
                    <a:pt x="5055" y="19286"/>
                  </a:lnTo>
                  <a:lnTo>
                    <a:pt x="6664" y="19286"/>
                  </a:lnTo>
                  <a:lnTo>
                    <a:pt x="8272" y="16200"/>
                  </a:lnTo>
                  <a:lnTo>
                    <a:pt x="9881" y="13886"/>
                  </a:lnTo>
                  <a:lnTo>
                    <a:pt x="11719" y="10800"/>
                  </a:lnTo>
                  <a:lnTo>
                    <a:pt x="13328" y="10800"/>
                  </a:lnTo>
                  <a:lnTo>
                    <a:pt x="14936" y="7714"/>
                  </a:lnTo>
                  <a:lnTo>
                    <a:pt x="15855" y="5400"/>
                  </a:lnTo>
                  <a:lnTo>
                    <a:pt x="17464" y="5400"/>
                  </a:lnTo>
                  <a:lnTo>
                    <a:pt x="18153" y="2314"/>
                  </a:lnTo>
                  <a:lnTo>
                    <a:pt x="19072" y="2314"/>
                  </a:lnTo>
                  <a:lnTo>
                    <a:pt x="19991" y="5400"/>
                  </a:lnTo>
                  <a:lnTo>
                    <a:pt x="21600" y="2314"/>
                  </a:lnTo>
                  <a:lnTo>
                    <a:pt x="20681" y="0"/>
                  </a:lnTo>
                  <a:lnTo>
                    <a:pt x="17464" y="0"/>
                  </a:lnTo>
                  <a:lnTo>
                    <a:pt x="15855" y="2314"/>
                  </a:lnTo>
                  <a:lnTo>
                    <a:pt x="14017" y="2314"/>
                  </a:lnTo>
                  <a:lnTo>
                    <a:pt x="12409" y="5400"/>
                  </a:lnTo>
                  <a:lnTo>
                    <a:pt x="10800" y="7714"/>
                  </a:lnTo>
                  <a:lnTo>
                    <a:pt x="7583" y="13886"/>
                  </a:lnTo>
                  <a:lnTo>
                    <a:pt x="5745" y="13886"/>
                  </a:lnTo>
                  <a:lnTo>
                    <a:pt x="4136" y="16200"/>
                  </a:lnTo>
                  <a:lnTo>
                    <a:pt x="3447" y="16200"/>
                  </a:lnTo>
                  <a:lnTo>
                    <a:pt x="2528" y="19286"/>
                  </a:lnTo>
                  <a:lnTo>
                    <a:pt x="919" y="19286"/>
                  </a:lnTo>
                  <a:lnTo>
                    <a:pt x="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25" name="Shape 425"/>
            <p:cNvSpPr/>
            <p:nvPr/>
          </p:nvSpPr>
          <p:spPr>
            <a:xfrm>
              <a:off x="149732" y="1277205"/>
              <a:ext cx="70283" cy="1427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5965" y="10800"/>
                  </a:lnTo>
                  <a:lnTo>
                    <a:pt x="18157" y="16971"/>
                  </a:lnTo>
                  <a:lnTo>
                    <a:pt x="20348" y="21600"/>
                  </a:lnTo>
                  <a:lnTo>
                    <a:pt x="21600" y="16971"/>
                  </a:lnTo>
                  <a:lnTo>
                    <a:pt x="19409" y="10800"/>
                  </a:lnTo>
                  <a:lnTo>
                    <a:pt x="15965" y="6171"/>
                  </a:lnTo>
                  <a:lnTo>
                    <a:pt x="13774" y="0"/>
                  </a:lnTo>
                  <a:lnTo>
                    <a:pt x="5635" y="0"/>
                  </a:lnTo>
                  <a:lnTo>
                    <a:pt x="2504" y="6171"/>
                  </a:lnTo>
                  <a:lnTo>
                    <a:pt x="0" y="6171"/>
                  </a:lnTo>
                  <a:lnTo>
                    <a:pt x="0" y="108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26" name="Shape 426"/>
            <p:cNvSpPr/>
            <p:nvPr/>
          </p:nvSpPr>
          <p:spPr>
            <a:xfrm>
              <a:off x="98802" y="1281282"/>
              <a:ext cx="50931" cy="65238"/>
            </a:xfrm>
            <a:custGeom>
              <a:avLst/>
              <a:gdLst/>
              <a:ahLst/>
              <a:cxnLst>
                <a:cxn ang="0">
                  <a:pos x="wd2" y="hd2"/>
                </a:cxn>
                <a:cxn ang="5400000">
                  <a:pos x="wd2" y="hd2"/>
                </a:cxn>
                <a:cxn ang="10800000">
                  <a:pos x="wd2" y="hd2"/>
                </a:cxn>
                <a:cxn ang="16200000">
                  <a:pos x="wd2" y="hd2"/>
                </a:cxn>
              </a:cxnLst>
              <a:rect l="0" t="0" r="r" b="b"/>
              <a:pathLst>
                <a:path w="21600" h="21600" extrusionOk="0">
                  <a:moveTo>
                    <a:pt x="1728" y="21600"/>
                  </a:moveTo>
                  <a:lnTo>
                    <a:pt x="1728" y="18225"/>
                  </a:lnTo>
                  <a:lnTo>
                    <a:pt x="3024" y="14512"/>
                  </a:lnTo>
                  <a:lnTo>
                    <a:pt x="4752" y="10800"/>
                  </a:lnTo>
                  <a:lnTo>
                    <a:pt x="10800" y="6075"/>
                  </a:lnTo>
                  <a:lnTo>
                    <a:pt x="13824" y="3375"/>
                  </a:lnTo>
                  <a:lnTo>
                    <a:pt x="17280" y="2363"/>
                  </a:lnTo>
                  <a:lnTo>
                    <a:pt x="21600" y="1013"/>
                  </a:lnTo>
                  <a:lnTo>
                    <a:pt x="21600" y="0"/>
                  </a:lnTo>
                  <a:lnTo>
                    <a:pt x="17280" y="1013"/>
                  </a:lnTo>
                  <a:lnTo>
                    <a:pt x="12528" y="2363"/>
                  </a:lnTo>
                  <a:lnTo>
                    <a:pt x="9504" y="4725"/>
                  </a:lnTo>
                  <a:lnTo>
                    <a:pt x="4752" y="7088"/>
                  </a:lnTo>
                  <a:lnTo>
                    <a:pt x="1728" y="10800"/>
                  </a:lnTo>
                  <a:lnTo>
                    <a:pt x="0" y="14512"/>
                  </a:lnTo>
                  <a:lnTo>
                    <a:pt x="0" y="21600"/>
                  </a:lnTo>
                  <a:lnTo>
                    <a:pt x="1728"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27" name="Shape 427"/>
            <p:cNvSpPr/>
            <p:nvPr/>
          </p:nvSpPr>
          <p:spPr>
            <a:xfrm>
              <a:off x="98802" y="1346519"/>
              <a:ext cx="43801" cy="33638"/>
            </a:xfrm>
            <a:custGeom>
              <a:avLst/>
              <a:gdLst/>
              <a:ahLst/>
              <a:cxnLst>
                <a:cxn ang="0">
                  <a:pos x="wd2" y="hd2"/>
                </a:cxn>
                <a:cxn ang="5400000">
                  <a:pos x="wd2" y="hd2"/>
                </a:cxn>
                <a:cxn ang="10800000">
                  <a:pos x="wd2" y="hd2"/>
                </a:cxn>
                <a:cxn ang="16200000">
                  <a:pos x="wd2" y="hd2"/>
                </a:cxn>
              </a:cxnLst>
              <a:rect l="0" t="0" r="r" b="b"/>
              <a:pathLst>
                <a:path w="21600" h="21600" extrusionOk="0">
                  <a:moveTo>
                    <a:pt x="21600" y="18982"/>
                  </a:moveTo>
                  <a:lnTo>
                    <a:pt x="18084" y="18982"/>
                  </a:lnTo>
                  <a:lnTo>
                    <a:pt x="16074" y="17018"/>
                  </a:lnTo>
                  <a:lnTo>
                    <a:pt x="12558" y="14400"/>
                  </a:lnTo>
                  <a:lnTo>
                    <a:pt x="11051" y="14400"/>
                  </a:lnTo>
                  <a:lnTo>
                    <a:pt x="7033" y="11782"/>
                  </a:lnTo>
                  <a:lnTo>
                    <a:pt x="5526" y="9818"/>
                  </a:lnTo>
                  <a:lnTo>
                    <a:pt x="3516" y="5236"/>
                  </a:lnTo>
                  <a:lnTo>
                    <a:pt x="2009" y="0"/>
                  </a:lnTo>
                  <a:lnTo>
                    <a:pt x="0" y="0"/>
                  </a:lnTo>
                  <a:lnTo>
                    <a:pt x="2009" y="7200"/>
                  </a:lnTo>
                  <a:lnTo>
                    <a:pt x="3516" y="11782"/>
                  </a:lnTo>
                  <a:lnTo>
                    <a:pt x="5526" y="14400"/>
                  </a:lnTo>
                  <a:lnTo>
                    <a:pt x="9042" y="17018"/>
                  </a:lnTo>
                  <a:lnTo>
                    <a:pt x="11051" y="18982"/>
                  </a:lnTo>
                  <a:lnTo>
                    <a:pt x="14567" y="21600"/>
                  </a:lnTo>
                  <a:lnTo>
                    <a:pt x="20093" y="21600"/>
                  </a:lnTo>
                  <a:lnTo>
                    <a:pt x="21600" y="18982"/>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28" name="Shape 428"/>
            <p:cNvSpPr/>
            <p:nvPr/>
          </p:nvSpPr>
          <p:spPr>
            <a:xfrm>
              <a:off x="139546" y="1376079"/>
              <a:ext cx="252610" cy="25484"/>
            </a:xfrm>
            <a:custGeom>
              <a:avLst/>
              <a:gdLst/>
              <a:ahLst/>
              <a:cxnLst>
                <a:cxn ang="0">
                  <a:pos x="wd2" y="hd2"/>
                </a:cxn>
                <a:cxn ang="5400000">
                  <a:pos x="wd2" y="hd2"/>
                </a:cxn>
                <a:cxn ang="10800000">
                  <a:pos x="wd2" y="hd2"/>
                </a:cxn>
                <a:cxn ang="16200000">
                  <a:pos x="wd2" y="hd2"/>
                </a:cxn>
              </a:cxnLst>
              <a:rect l="0" t="0" r="r" b="b"/>
              <a:pathLst>
                <a:path w="21600" h="21600" extrusionOk="0">
                  <a:moveTo>
                    <a:pt x="21252" y="3456"/>
                  </a:moveTo>
                  <a:lnTo>
                    <a:pt x="20032" y="6048"/>
                  </a:lnTo>
                  <a:lnTo>
                    <a:pt x="18813" y="9504"/>
                  </a:lnTo>
                  <a:lnTo>
                    <a:pt x="17506" y="12960"/>
                  </a:lnTo>
                  <a:lnTo>
                    <a:pt x="15939" y="12960"/>
                  </a:lnTo>
                  <a:lnTo>
                    <a:pt x="14719" y="15552"/>
                  </a:lnTo>
                  <a:lnTo>
                    <a:pt x="13413" y="15552"/>
                  </a:lnTo>
                  <a:lnTo>
                    <a:pt x="12194" y="19008"/>
                  </a:lnTo>
                  <a:lnTo>
                    <a:pt x="9406" y="19008"/>
                  </a:lnTo>
                  <a:lnTo>
                    <a:pt x="8100" y="15552"/>
                  </a:lnTo>
                  <a:lnTo>
                    <a:pt x="6881" y="15552"/>
                  </a:lnTo>
                  <a:lnTo>
                    <a:pt x="5313" y="12960"/>
                  </a:lnTo>
                  <a:lnTo>
                    <a:pt x="4006" y="12960"/>
                  </a:lnTo>
                  <a:lnTo>
                    <a:pt x="2787" y="9504"/>
                  </a:lnTo>
                  <a:lnTo>
                    <a:pt x="1568" y="3456"/>
                  </a:lnTo>
                  <a:lnTo>
                    <a:pt x="261" y="0"/>
                  </a:lnTo>
                  <a:lnTo>
                    <a:pt x="0" y="3456"/>
                  </a:lnTo>
                  <a:lnTo>
                    <a:pt x="1219" y="9504"/>
                  </a:lnTo>
                  <a:lnTo>
                    <a:pt x="2787" y="12960"/>
                  </a:lnTo>
                  <a:lnTo>
                    <a:pt x="4006" y="15552"/>
                  </a:lnTo>
                  <a:lnTo>
                    <a:pt x="5313" y="19008"/>
                  </a:lnTo>
                  <a:lnTo>
                    <a:pt x="6881" y="19008"/>
                  </a:lnTo>
                  <a:lnTo>
                    <a:pt x="8100" y="21600"/>
                  </a:lnTo>
                  <a:lnTo>
                    <a:pt x="13413" y="21600"/>
                  </a:lnTo>
                  <a:lnTo>
                    <a:pt x="14719" y="19008"/>
                  </a:lnTo>
                  <a:lnTo>
                    <a:pt x="15939" y="19008"/>
                  </a:lnTo>
                  <a:lnTo>
                    <a:pt x="17506" y="15552"/>
                  </a:lnTo>
                  <a:lnTo>
                    <a:pt x="18813" y="12960"/>
                  </a:lnTo>
                  <a:lnTo>
                    <a:pt x="20032" y="12960"/>
                  </a:lnTo>
                  <a:lnTo>
                    <a:pt x="21600" y="6048"/>
                  </a:lnTo>
                  <a:lnTo>
                    <a:pt x="21252" y="3456"/>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29" name="Shape 429"/>
            <p:cNvSpPr/>
            <p:nvPr/>
          </p:nvSpPr>
          <p:spPr>
            <a:xfrm>
              <a:off x="388081" y="1346519"/>
              <a:ext cx="36670" cy="36696"/>
            </a:xfrm>
            <a:custGeom>
              <a:avLst/>
              <a:gdLst/>
              <a:ahLst/>
              <a:cxnLst>
                <a:cxn ang="0">
                  <a:pos x="wd2" y="hd2"/>
                </a:cxn>
                <a:cxn ang="5400000">
                  <a:pos x="wd2" y="hd2"/>
                </a:cxn>
                <a:cxn ang="10800000">
                  <a:pos x="wd2" y="hd2"/>
                </a:cxn>
                <a:cxn ang="16200000">
                  <a:pos x="wd2" y="hd2"/>
                </a:cxn>
              </a:cxnLst>
              <a:rect l="0" t="0" r="r" b="b"/>
              <a:pathLst>
                <a:path w="21600" h="21600" extrusionOk="0">
                  <a:moveTo>
                    <a:pt x="17400" y="0"/>
                  </a:moveTo>
                  <a:lnTo>
                    <a:pt x="17400" y="2400"/>
                  </a:lnTo>
                  <a:lnTo>
                    <a:pt x="15600" y="4800"/>
                  </a:lnTo>
                  <a:lnTo>
                    <a:pt x="15600" y="9000"/>
                  </a:lnTo>
                  <a:lnTo>
                    <a:pt x="13200" y="10800"/>
                  </a:lnTo>
                  <a:lnTo>
                    <a:pt x="6600" y="17400"/>
                  </a:lnTo>
                  <a:lnTo>
                    <a:pt x="4800" y="17400"/>
                  </a:lnTo>
                  <a:lnTo>
                    <a:pt x="0" y="19800"/>
                  </a:lnTo>
                  <a:lnTo>
                    <a:pt x="2400" y="21600"/>
                  </a:lnTo>
                  <a:lnTo>
                    <a:pt x="6600" y="21600"/>
                  </a:lnTo>
                  <a:lnTo>
                    <a:pt x="9000" y="19800"/>
                  </a:lnTo>
                  <a:lnTo>
                    <a:pt x="13200" y="17400"/>
                  </a:lnTo>
                  <a:lnTo>
                    <a:pt x="15600" y="13200"/>
                  </a:lnTo>
                  <a:lnTo>
                    <a:pt x="17400" y="9000"/>
                  </a:lnTo>
                  <a:lnTo>
                    <a:pt x="19800" y="6600"/>
                  </a:lnTo>
                  <a:lnTo>
                    <a:pt x="19800" y="2400"/>
                  </a:lnTo>
                  <a:lnTo>
                    <a:pt x="21600" y="0"/>
                  </a:lnTo>
                  <a:lnTo>
                    <a:pt x="17400"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30" name="Shape 430"/>
            <p:cNvSpPr/>
            <p:nvPr/>
          </p:nvSpPr>
          <p:spPr>
            <a:xfrm>
              <a:off x="399285" y="1262935"/>
              <a:ext cx="25466" cy="83585"/>
            </a:xfrm>
            <a:custGeom>
              <a:avLst/>
              <a:gdLst/>
              <a:ahLst/>
              <a:cxnLst>
                <a:cxn ang="0">
                  <a:pos x="wd2" y="hd2"/>
                </a:cxn>
                <a:cxn ang="5400000">
                  <a:pos x="wd2" y="hd2"/>
                </a:cxn>
                <a:cxn ang="10800000">
                  <a:pos x="wd2" y="hd2"/>
                </a:cxn>
                <a:cxn ang="16200000">
                  <a:pos x="wd2" y="hd2"/>
                </a:cxn>
              </a:cxnLst>
              <a:rect l="0" t="0" r="r" b="b"/>
              <a:pathLst>
                <a:path w="21600" h="21600" extrusionOk="0">
                  <a:moveTo>
                    <a:pt x="0" y="790"/>
                  </a:moveTo>
                  <a:lnTo>
                    <a:pt x="3456" y="2634"/>
                  </a:lnTo>
                  <a:lnTo>
                    <a:pt x="9504" y="5532"/>
                  </a:lnTo>
                  <a:lnTo>
                    <a:pt x="12960" y="7376"/>
                  </a:lnTo>
                  <a:lnTo>
                    <a:pt x="12960" y="10273"/>
                  </a:lnTo>
                  <a:lnTo>
                    <a:pt x="15552" y="13171"/>
                  </a:lnTo>
                  <a:lnTo>
                    <a:pt x="15552" y="21600"/>
                  </a:lnTo>
                  <a:lnTo>
                    <a:pt x="21600" y="21600"/>
                  </a:lnTo>
                  <a:lnTo>
                    <a:pt x="21600" y="16068"/>
                  </a:lnTo>
                  <a:lnTo>
                    <a:pt x="19008" y="13171"/>
                  </a:lnTo>
                  <a:lnTo>
                    <a:pt x="19008" y="10273"/>
                  </a:lnTo>
                  <a:lnTo>
                    <a:pt x="15552" y="7376"/>
                  </a:lnTo>
                  <a:lnTo>
                    <a:pt x="12960" y="4741"/>
                  </a:lnTo>
                  <a:lnTo>
                    <a:pt x="9504" y="2634"/>
                  </a:lnTo>
                  <a:lnTo>
                    <a:pt x="3456" y="0"/>
                  </a:lnTo>
                  <a:lnTo>
                    <a:pt x="0" y="79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31" name="Shape 431"/>
            <p:cNvSpPr/>
            <p:nvPr/>
          </p:nvSpPr>
          <p:spPr>
            <a:xfrm>
              <a:off x="263813" y="1277205"/>
              <a:ext cx="36670" cy="2956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200" y="16386"/>
                  </a:lnTo>
                  <a:lnTo>
                    <a:pt x="17400" y="13407"/>
                  </a:lnTo>
                  <a:lnTo>
                    <a:pt x="15000" y="10428"/>
                  </a:lnTo>
                  <a:lnTo>
                    <a:pt x="13200" y="5214"/>
                  </a:lnTo>
                  <a:lnTo>
                    <a:pt x="10800" y="2979"/>
                  </a:lnTo>
                  <a:lnTo>
                    <a:pt x="8400" y="2979"/>
                  </a:lnTo>
                  <a:lnTo>
                    <a:pt x="4200" y="0"/>
                  </a:lnTo>
                  <a:lnTo>
                    <a:pt x="0" y="0"/>
                  </a:lnTo>
                  <a:lnTo>
                    <a:pt x="0" y="5214"/>
                  </a:lnTo>
                  <a:lnTo>
                    <a:pt x="6600" y="5214"/>
                  </a:lnTo>
                  <a:lnTo>
                    <a:pt x="8400" y="8193"/>
                  </a:lnTo>
                  <a:lnTo>
                    <a:pt x="10800" y="10428"/>
                  </a:lnTo>
                  <a:lnTo>
                    <a:pt x="13200" y="10428"/>
                  </a:lnTo>
                  <a:lnTo>
                    <a:pt x="15000" y="16386"/>
                  </a:lnTo>
                  <a:lnTo>
                    <a:pt x="17400" y="18621"/>
                  </a:lnTo>
                  <a:lnTo>
                    <a:pt x="17400" y="21600"/>
                  </a:lnTo>
                  <a:lnTo>
                    <a:pt x="21600" y="2160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432" name="Shape 432"/>
            <p:cNvSpPr/>
            <p:nvPr/>
          </p:nvSpPr>
          <p:spPr>
            <a:xfrm>
              <a:off x="293352" y="1306765"/>
              <a:ext cx="7131" cy="183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16800"/>
                  </a:lnTo>
                  <a:lnTo>
                    <a:pt x="9257" y="16800"/>
                  </a:lnTo>
                  <a:lnTo>
                    <a:pt x="21600" y="2160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433" name="Shape 433"/>
            <p:cNvSpPr/>
            <p:nvPr/>
          </p:nvSpPr>
          <p:spPr>
            <a:xfrm>
              <a:off x="245479" y="1284340"/>
              <a:ext cx="29540" cy="4077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3500"/>
                  </a:lnTo>
                  <a:lnTo>
                    <a:pt x="18621" y="9720"/>
                  </a:lnTo>
                  <a:lnTo>
                    <a:pt x="16386" y="8100"/>
                  </a:lnTo>
                  <a:lnTo>
                    <a:pt x="13407" y="3780"/>
                  </a:lnTo>
                  <a:lnTo>
                    <a:pt x="8193" y="2160"/>
                  </a:lnTo>
                  <a:lnTo>
                    <a:pt x="2979" y="2160"/>
                  </a:lnTo>
                  <a:lnTo>
                    <a:pt x="0" y="0"/>
                  </a:lnTo>
                  <a:lnTo>
                    <a:pt x="0" y="3780"/>
                  </a:lnTo>
                  <a:lnTo>
                    <a:pt x="2979" y="3780"/>
                  </a:lnTo>
                  <a:lnTo>
                    <a:pt x="5214" y="5940"/>
                  </a:lnTo>
                  <a:lnTo>
                    <a:pt x="10428" y="8100"/>
                  </a:lnTo>
                  <a:lnTo>
                    <a:pt x="13407" y="9720"/>
                  </a:lnTo>
                  <a:lnTo>
                    <a:pt x="16386" y="11880"/>
                  </a:lnTo>
                  <a:lnTo>
                    <a:pt x="16386" y="21600"/>
                  </a:lnTo>
                  <a:lnTo>
                    <a:pt x="21600" y="2160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434" name="Shape 434"/>
            <p:cNvSpPr/>
            <p:nvPr/>
          </p:nvSpPr>
          <p:spPr>
            <a:xfrm>
              <a:off x="267888" y="1321036"/>
              <a:ext cx="135473" cy="3669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814" y="2400"/>
                  </a:lnTo>
                  <a:lnTo>
                    <a:pt x="18677" y="6600"/>
                  </a:lnTo>
                  <a:lnTo>
                    <a:pt x="16890" y="9000"/>
                  </a:lnTo>
                  <a:lnTo>
                    <a:pt x="15753" y="9000"/>
                  </a:lnTo>
                  <a:lnTo>
                    <a:pt x="14617" y="10800"/>
                  </a:lnTo>
                  <a:lnTo>
                    <a:pt x="12830" y="13200"/>
                  </a:lnTo>
                  <a:lnTo>
                    <a:pt x="11693" y="15000"/>
                  </a:lnTo>
                  <a:lnTo>
                    <a:pt x="8770" y="15000"/>
                  </a:lnTo>
                  <a:lnTo>
                    <a:pt x="7471" y="17400"/>
                  </a:lnTo>
                  <a:lnTo>
                    <a:pt x="0" y="17400"/>
                  </a:lnTo>
                  <a:lnTo>
                    <a:pt x="0" y="19800"/>
                  </a:lnTo>
                  <a:lnTo>
                    <a:pt x="1137" y="21600"/>
                  </a:lnTo>
                  <a:lnTo>
                    <a:pt x="3411" y="21600"/>
                  </a:lnTo>
                  <a:lnTo>
                    <a:pt x="5197" y="19800"/>
                  </a:lnTo>
                  <a:lnTo>
                    <a:pt x="8770" y="19800"/>
                  </a:lnTo>
                  <a:lnTo>
                    <a:pt x="10394" y="17400"/>
                  </a:lnTo>
                  <a:lnTo>
                    <a:pt x="11693" y="17400"/>
                  </a:lnTo>
                  <a:lnTo>
                    <a:pt x="13317" y="15000"/>
                  </a:lnTo>
                  <a:lnTo>
                    <a:pt x="14617" y="15000"/>
                  </a:lnTo>
                  <a:lnTo>
                    <a:pt x="15753" y="13200"/>
                  </a:lnTo>
                  <a:lnTo>
                    <a:pt x="17540" y="10800"/>
                  </a:lnTo>
                  <a:lnTo>
                    <a:pt x="18677" y="9000"/>
                  </a:lnTo>
                  <a:lnTo>
                    <a:pt x="20463" y="6600"/>
                  </a:lnTo>
                  <a:lnTo>
                    <a:pt x="21600" y="4200"/>
                  </a:lnTo>
                  <a:lnTo>
                    <a:pt x="21600" y="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435" name="Shape 435"/>
            <p:cNvSpPr/>
            <p:nvPr/>
          </p:nvSpPr>
          <p:spPr>
            <a:xfrm>
              <a:off x="275018" y="1332248"/>
              <a:ext cx="131398" cy="32620"/>
            </a:xfrm>
            <a:custGeom>
              <a:avLst/>
              <a:gdLst/>
              <a:ahLst/>
              <a:cxnLst>
                <a:cxn ang="0">
                  <a:pos x="wd2" y="hd2"/>
                </a:cxn>
                <a:cxn ang="5400000">
                  <a:pos x="wd2" y="hd2"/>
                </a:cxn>
                <a:cxn ang="10800000">
                  <a:pos x="wd2" y="hd2"/>
                </a:cxn>
                <a:cxn ang="16200000">
                  <a:pos x="wd2" y="hd2"/>
                </a:cxn>
              </a:cxnLst>
              <a:rect l="0" t="0" r="r" b="b"/>
              <a:pathLst>
                <a:path w="21600" h="21600" extrusionOk="0">
                  <a:moveTo>
                    <a:pt x="21098" y="0"/>
                  </a:moveTo>
                  <a:lnTo>
                    <a:pt x="19926" y="2700"/>
                  </a:lnTo>
                  <a:lnTo>
                    <a:pt x="18084" y="4725"/>
                  </a:lnTo>
                  <a:lnTo>
                    <a:pt x="16912" y="7425"/>
                  </a:lnTo>
                  <a:lnTo>
                    <a:pt x="15070" y="9450"/>
                  </a:lnTo>
                  <a:lnTo>
                    <a:pt x="13898" y="12150"/>
                  </a:lnTo>
                  <a:lnTo>
                    <a:pt x="12558" y="12150"/>
                  </a:lnTo>
                  <a:lnTo>
                    <a:pt x="10884" y="14850"/>
                  </a:lnTo>
                  <a:lnTo>
                    <a:pt x="9544" y="14850"/>
                  </a:lnTo>
                  <a:lnTo>
                    <a:pt x="8372" y="16875"/>
                  </a:lnTo>
                  <a:lnTo>
                    <a:pt x="0" y="16875"/>
                  </a:lnTo>
                  <a:lnTo>
                    <a:pt x="0" y="21600"/>
                  </a:lnTo>
                  <a:lnTo>
                    <a:pt x="6028" y="21600"/>
                  </a:lnTo>
                  <a:lnTo>
                    <a:pt x="7200" y="19575"/>
                  </a:lnTo>
                  <a:lnTo>
                    <a:pt x="9544" y="19575"/>
                  </a:lnTo>
                  <a:lnTo>
                    <a:pt x="11386" y="16875"/>
                  </a:lnTo>
                  <a:lnTo>
                    <a:pt x="12558" y="16875"/>
                  </a:lnTo>
                  <a:lnTo>
                    <a:pt x="13898" y="14850"/>
                  </a:lnTo>
                  <a:lnTo>
                    <a:pt x="15572" y="12150"/>
                  </a:lnTo>
                  <a:lnTo>
                    <a:pt x="16912" y="9450"/>
                  </a:lnTo>
                  <a:lnTo>
                    <a:pt x="18586" y="9450"/>
                  </a:lnTo>
                  <a:lnTo>
                    <a:pt x="19926" y="7425"/>
                  </a:lnTo>
                  <a:lnTo>
                    <a:pt x="21600" y="2700"/>
                  </a:lnTo>
                  <a:lnTo>
                    <a:pt x="21098" y="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436" name="Shape 436"/>
            <p:cNvSpPr/>
            <p:nvPr/>
          </p:nvSpPr>
          <p:spPr>
            <a:xfrm>
              <a:off x="296408" y="1236432"/>
              <a:ext cx="106953" cy="55045"/>
            </a:xfrm>
            <a:custGeom>
              <a:avLst/>
              <a:gdLst/>
              <a:ahLst/>
              <a:cxnLst>
                <a:cxn ang="0">
                  <a:pos x="wd2" y="hd2"/>
                </a:cxn>
                <a:cxn ang="5400000">
                  <a:pos x="wd2" y="hd2"/>
                </a:cxn>
                <a:cxn ang="10800000">
                  <a:pos x="wd2" y="hd2"/>
                </a:cxn>
                <a:cxn ang="16200000">
                  <a:pos x="wd2" y="hd2"/>
                </a:cxn>
              </a:cxnLst>
              <a:rect l="0" t="0" r="r" b="b"/>
              <a:pathLst>
                <a:path w="21600" h="21600" extrusionOk="0">
                  <a:moveTo>
                    <a:pt x="20160" y="3200"/>
                  </a:moveTo>
                  <a:lnTo>
                    <a:pt x="20777" y="4400"/>
                  </a:lnTo>
                  <a:lnTo>
                    <a:pt x="21600" y="7200"/>
                  </a:lnTo>
                  <a:lnTo>
                    <a:pt x="20777" y="10400"/>
                  </a:lnTo>
                  <a:lnTo>
                    <a:pt x="20777" y="14400"/>
                  </a:lnTo>
                  <a:lnTo>
                    <a:pt x="19337" y="17600"/>
                  </a:lnTo>
                  <a:lnTo>
                    <a:pt x="17897" y="20400"/>
                  </a:lnTo>
                  <a:lnTo>
                    <a:pt x="16457" y="21600"/>
                  </a:lnTo>
                  <a:lnTo>
                    <a:pt x="11931" y="21600"/>
                  </a:lnTo>
                  <a:lnTo>
                    <a:pt x="10491" y="20400"/>
                  </a:lnTo>
                  <a:lnTo>
                    <a:pt x="9051" y="20400"/>
                  </a:lnTo>
                  <a:lnTo>
                    <a:pt x="7406" y="18800"/>
                  </a:lnTo>
                  <a:lnTo>
                    <a:pt x="5966" y="17600"/>
                  </a:lnTo>
                  <a:lnTo>
                    <a:pt x="4526" y="16000"/>
                  </a:lnTo>
                  <a:lnTo>
                    <a:pt x="0" y="7200"/>
                  </a:lnTo>
                  <a:lnTo>
                    <a:pt x="0" y="3200"/>
                  </a:lnTo>
                  <a:lnTo>
                    <a:pt x="823" y="1600"/>
                  </a:lnTo>
                  <a:lnTo>
                    <a:pt x="2263" y="0"/>
                  </a:lnTo>
                  <a:lnTo>
                    <a:pt x="20160" y="32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37" name="Shape 437"/>
            <p:cNvSpPr/>
            <p:nvPr/>
          </p:nvSpPr>
          <p:spPr>
            <a:xfrm>
              <a:off x="369746" y="1240510"/>
              <a:ext cx="33615" cy="5504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236" y="20000"/>
                  </a:lnTo>
                  <a:lnTo>
                    <a:pt x="11782" y="18800"/>
                  </a:lnTo>
                  <a:lnTo>
                    <a:pt x="17018" y="16000"/>
                  </a:lnTo>
                  <a:lnTo>
                    <a:pt x="18982" y="12800"/>
                  </a:lnTo>
                  <a:lnTo>
                    <a:pt x="21600" y="10000"/>
                  </a:lnTo>
                  <a:lnTo>
                    <a:pt x="21600" y="2800"/>
                  </a:lnTo>
                  <a:lnTo>
                    <a:pt x="17018" y="0"/>
                  </a:lnTo>
                  <a:lnTo>
                    <a:pt x="14400" y="2800"/>
                  </a:lnTo>
                  <a:lnTo>
                    <a:pt x="18982" y="4400"/>
                  </a:lnTo>
                  <a:lnTo>
                    <a:pt x="18982" y="8800"/>
                  </a:lnTo>
                  <a:lnTo>
                    <a:pt x="17018" y="11600"/>
                  </a:lnTo>
                  <a:lnTo>
                    <a:pt x="11782" y="14400"/>
                  </a:lnTo>
                  <a:lnTo>
                    <a:pt x="9818" y="17200"/>
                  </a:lnTo>
                  <a:lnTo>
                    <a:pt x="5236" y="18800"/>
                  </a:lnTo>
                  <a:lnTo>
                    <a:pt x="0" y="18800"/>
                  </a:lnTo>
                  <a:lnTo>
                    <a:pt x="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38" name="Shape 438"/>
            <p:cNvSpPr/>
            <p:nvPr/>
          </p:nvSpPr>
          <p:spPr>
            <a:xfrm>
              <a:off x="311687" y="1270070"/>
              <a:ext cx="58060" cy="25484"/>
            </a:xfrm>
            <a:custGeom>
              <a:avLst/>
              <a:gdLst/>
              <a:ahLst/>
              <a:cxnLst>
                <a:cxn ang="0">
                  <a:pos x="wd2" y="hd2"/>
                </a:cxn>
                <a:cxn ang="5400000">
                  <a:pos x="wd2" y="hd2"/>
                </a:cxn>
                <a:cxn ang="10800000">
                  <a:pos x="wd2" y="hd2"/>
                </a:cxn>
                <a:cxn ang="16200000">
                  <a:pos x="wd2" y="hd2"/>
                </a:cxn>
              </a:cxnLst>
              <a:rect l="0" t="0" r="r" b="b"/>
              <a:pathLst>
                <a:path w="21600" h="21600" extrusionOk="0">
                  <a:moveTo>
                    <a:pt x="0" y="2592"/>
                  </a:moveTo>
                  <a:lnTo>
                    <a:pt x="2653" y="9504"/>
                  </a:lnTo>
                  <a:lnTo>
                    <a:pt x="5305" y="12096"/>
                  </a:lnTo>
                  <a:lnTo>
                    <a:pt x="7958" y="15552"/>
                  </a:lnTo>
                  <a:lnTo>
                    <a:pt x="10989" y="15552"/>
                  </a:lnTo>
                  <a:lnTo>
                    <a:pt x="13642" y="18144"/>
                  </a:lnTo>
                  <a:lnTo>
                    <a:pt x="16295" y="18144"/>
                  </a:lnTo>
                  <a:lnTo>
                    <a:pt x="18947" y="21600"/>
                  </a:lnTo>
                  <a:lnTo>
                    <a:pt x="21600" y="21600"/>
                  </a:lnTo>
                  <a:lnTo>
                    <a:pt x="21600" y="15552"/>
                  </a:lnTo>
                  <a:lnTo>
                    <a:pt x="13642" y="15552"/>
                  </a:lnTo>
                  <a:lnTo>
                    <a:pt x="10989" y="12096"/>
                  </a:lnTo>
                  <a:lnTo>
                    <a:pt x="7958" y="9504"/>
                  </a:lnTo>
                  <a:lnTo>
                    <a:pt x="5305" y="6048"/>
                  </a:lnTo>
                  <a:lnTo>
                    <a:pt x="4168" y="2592"/>
                  </a:lnTo>
                  <a:lnTo>
                    <a:pt x="1137" y="0"/>
                  </a:lnTo>
                  <a:lnTo>
                    <a:pt x="0" y="2592"/>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39" name="Shape 439"/>
            <p:cNvSpPr/>
            <p:nvPr/>
          </p:nvSpPr>
          <p:spPr>
            <a:xfrm>
              <a:off x="293352" y="1233375"/>
              <a:ext cx="21392" cy="39754"/>
            </a:xfrm>
            <a:custGeom>
              <a:avLst/>
              <a:gdLst/>
              <a:ahLst/>
              <a:cxnLst>
                <a:cxn ang="0">
                  <a:pos x="wd2" y="hd2"/>
                </a:cxn>
                <a:cxn ang="5400000">
                  <a:pos x="wd2" y="hd2"/>
                </a:cxn>
                <a:cxn ang="10800000">
                  <a:pos x="wd2" y="hd2"/>
                </a:cxn>
                <a:cxn ang="16200000">
                  <a:pos x="wd2" y="hd2"/>
                </a:cxn>
              </a:cxnLst>
              <a:rect l="0" t="0" r="r" b="b"/>
              <a:pathLst>
                <a:path w="21600" h="21600" extrusionOk="0">
                  <a:moveTo>
                    <a:pt x="11314" y="0"/>
                  </a:moveTo>
                  <a:lnTo>
                    <a:pt x="7200" y="3877"/>
                  </a:lnTo>
                  <a:lnTo>
                    <a:pt x="3086" y="6092"/>
                  </a:lnTo>
                  <a:lnTo>
                    <a:pt x="0" y="9969"/>
                  </a:lnTo>
                  <a:lnTo>
                    <a:pt x="3086" y="11631"/>
                  </a:lnTo>
                  <a:lnTo>
                    <a:pt x="3086" y="13846"/>
                  </a:lnTo>
                  <a:lnTo>
                    <a:pt x="7200" y="17723"/>
                  </a:lnTo>
                  <a:lnTo>
                    <a:pt x="14400" y="19938"/>
                  </a:lnTo>
                  <a:lnTo>
                    <a:pt x="18514" y="21600"/>
                  </a:lnTo>
                  <a:lnTo>
                    <a:pt x="21600" y="19938"/>
                  </a:lnTo>
                  <a:lnTo>
                    <a:pt x="18514" y="17723"/>
                  </a:lnTo>
                  <a:lnTo>
                    <a:pt x="14400" y="16062"/>
                  </a:lnTo>
                  <a:lnTo>
                    <a:pt x="11314" y="13846"/>
                  </a:lnTo>
                  <a:lnTo>
                    <a:pt x="7200" y="11631"/>
                  </a:lnTo>
                  <a:lnTo>
                    <a:pt x="7200" y="7754"/>
                  </a:lnTo>
                  <a:lnTo>
                    <a:pt x="11314" y="6092"/>
                  </a:lnTo>
                  <a:lnTo>
                    <a:pt x="14400" y="1662"/>
                  </a:lnTo>
                  <a:lnTo>
                    <a:pt x="11314"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40" name="Shape 440"/>
            <p:cNvSpPr/>
            <p:nvPr/>
          </p:nvSpPr>
          <p:spPr>
            <a:xfrm>
              <a:off x="300482" y="1218085"/>
              <a:ext cx="40745" cy="47909"/>
            </a:xfrm>
            <a:custGeom>
              <a:avLst/>
              <a:gdLst/>
              <a:ahLst/>
              <a:cxnLst>
                <a:cxn ang="0">
                  <a:pos x="wd2" y="hd2"/>
                </a:cxn>
                <a:cxn ang="5400000">
                  <a:pos x="wd2" y="hd2"/>
                </a:cxn>
                <a:cxn ang="10800000">
                  <a:pos x="wd2" y="hd2"/>
                </a:cxn>
                <a:cxn ang="16200000">
                  <a:pos x="wd2" y="hd2"/>
                </a:cxn>
              </a:cxnLst>
              <a:rect l="0" t="0" r="r" b="b"/>
              <a:pathLst>
                <a:path w="21600" h="21600" extrusionOk="0">
                  <a:moveTo>
                    <a:pt x="21600" y="20221"/>
                  </a:moveTo>
                  <a:lnTo>
                    <a:pt x="17280" y="18383"/>
                  </a:lnTo>
                  <a:lnTo>
                    <a:pt x="13500" y="16545"/>
                  </a:lnTo>
                  <a:lnTo>
                    <a:pt x="11880" y="15166"/>
                  </a:lnTo>
                  <a:lnTo>
                    <a:pt x="7560" y="11949"/>
                  </a:lnTo>
                  <a:lnTo>
                    <a:pt x="5940" y="10111"/>
                  </a:lnTo>
                  <a:lnTo>
                    <a:pt x="3780" y="8272"/>
                  </a:lnTo>
                  <a:lnTo>
                    <a:pt x="3780" y="5055"/>
                  </a:lnTo>
                  <a:lnTo>
                    <a:pt x="5940" y="1838"/>
                  </a:lnTo>
                  <a:lnTo>
                    <a:pt x="3780" y="0"/>
                  </a:lnTo>
                  <a:lnTo>
                    <a:pt x="2160" y="5055"/>
                  </a:lnTo>
                  <a:lnTo>
                    <a:pt x="0" y="8272"/>
                  </a:lnTo>
                  <a:lnTo>
                    <a:pt x="2160" y="11949"/>
                  </a:lnTo>
                  <a:lnTo>
                    <a:pt x="5940" y="13328"/>
                  </a:lnTo>
                  <a:lnTo>
                    <a:pt x="9720" y="16545"/>
                  </a:lnTo>
                  <a:lnTo>
                    <a:pt x="13500" y="18383"/>
                  </a:lnTo>
                  <a:lnTo>
                    <a:pt x="15660" y="20221"/>
                  </a:lnTo>
                  <a:lnTo>
                    <a:pt x="19440" y="21600"/>
                  </a:lnTo>
                  <a:lnTo>
                    <a:pt x="21600" y="20221"/>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41" name="Shape 441"/>
            <p:cNvSpPr/>
            <p:nvPr/>
          </p:nvSpPr>
          <p:spPr>
            <a:xfrm>
              <a:off x="278073" y="1270070"/>
              <a:ext cx="33615" cy="32619"/>
            </a:xfrm>
            <a:custGeom>
              <a:avLst/>
              <a:gdLst/>
              <a:ahLst/>
              <a:cxnLst>
                <a:cxn ang="0">
                  <a:pos x="wd2" y="hd2"/>
                </a:cxn>
                <a:cxn ang="5400000">
                  <a:pos x="wd2" y="hd2"/>
                </a:cxn>
                <a:cxn ang="10800000">
                  <a:pos x="wd2" y="hd2"/>
                </a:cxn>
                <a:cxn ang="16200000">
                  <a:pos x="wd2" y="hd2"/>
                </a:cxn>
              </a:cxnLst>
              <a:rect l="0" t="0" r="r" b="b"/>
              <a:pathLst>
                <a:path w="21600" h="21600" extrusionOk="0">
                  <a:moveTo>
                    <a:pt x="21600" y="19575"/>
                  </a:moveTo>
                  <a:lnTo>
                    <a:pt x="18982" y="14175"/>
                  </a:lnTo>
                  <a:lnTo>
                    <a:pt x="18982" y="12150"/>
                  </a:lnTo>
                  <a:lnTo>
                    <a:pt x="17018" y="9450"/>
                  </a:lnTo>
                  <a:lnTo>
                    <a:pt x="14400" y="7425"/>
                  </a:lnTo>
                  <a:lnTo>
                    <a:pt x="11782" y="4725"/>
                  </a:lnTo>
                  <a:lnTo>
                    <a:pt x="7200" y="2025"/>
                  </a:lnTo>
                  <a:lnTo>
                    <a:pt x="5236" y="2025"/>
                  </a:lnTo>
                  <a:lnTo>
                    <a:pt x="0" y="0"/>
                  </a:lnTo>
                  <a:lnTo>
                    <a:pt x="0" y="4725"/>
                  </a:lnTo>
                  <a:lnTo>
                    <a:pt x="2618" y="4725"/>
                  </a:lnTo>
                  <a:lnTo>
                    <a:pt x="7200" y="7425"/>
                  </a:lnTo>
                  <a:lnTo>
                    <a:pt x="9818" y="7425"/>
                  </a:lnTo>
                  <a:lnTo>
                    <a:pt x="14400" y="12150"/>
                  </a:lnTo>
                  <a:lnTo>
                    <a:pt x="14400" y="14175"/>
                  </a:lnTo>
                  <a:lnTo>
                    <a:pt x="17018" y="16875"/>
                  </a:lnTo>
                  <a:lnTo>
                    <a:pt x="18982" y="21600"/>
                  </a:lnTo>
                  <a:lnTo>
                    <a:pt x="18982" y="19575"/>
                  </a:lnTo>
                  <a:lnTo>
                    <a:pt x="21600" y="19575"/>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442" name="Shape 442"/>
            <p:cNvSpPr/>
            <p:nvPr/>
          </p:nvSpPr>
          <p:spPr>
            <a:xfrm>
              <a:off x="307612" y="1299630"/>
              <a:ext cx="4076" cy="183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16800"/>
                  </a:lnTo>
                  <a:lnTo>
                    <a:pt x="21600" y="2160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443" name="Shape 443"/>
            <p:cNvSpPr/>
            <p:nvPr/>
          </p:nvSpPr>
          <p:spPr>
            <a:xfrm>
              <a:off x="289278" y="1262935"/>
              <a:ext cx="33614" cy="285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982" y="16200"/>
                  </a:lnTo>
                  <a:lnTo>
                    <a:pt x="18982" y="13886"/>
                  </a:lnTo>
                  <a:lnTo>
                    <a:pt x="16364" y="7714"/>
                  </a:lnTo>
                  <a:lnTo>
                    <a:pt x="14400" y="5400"/>
                  </a:lnTo>
                  <a:lnTo>
                    <a:pt x="9818" y="2314"/>
                  </a:lnTo>
                  <a:lnTo>
                    <a:pt x="7200" y="2314"/>
                  </a:lnTo>
                  <a:lnTo>
                    <a:pt x="2618" y="0"/>
                  </a:lnTo>
                  <a:lnTo>
                    <a:pt x="0" y="0"/>
                  </a:lnTo>
                  <a:lnTo>
                    <a:pt x="0" y="5400"/>
                  </a:lnTo>
                  <a:lnTo>
                    <a:pt x="7200" y="5400"/>
                  </a:lnTo>
                  <a:lnTo>
                    <a:pt x="9818" y="7714"/>
                  </a:lnTo>
                  <a:lnTo>
                    <a:pt x="11782" y="7714"/>
                  </a:lnTo>
                  <a:lnTo>
                    <a:pt x="11782" y="10800"/>
                  </a:lnTo>
                  <a:lnTo>
                    <a:pt x="14400" y="13886"/>
                  </a:lnTo>
                  <a:lnTo>
                    <a:pt x="16364" y="19286"/>
                  </a:lnTo>
                  <a:lnTo>
                    <a:pt x="18982" y="21600"/>
                  </a:lnTo>
                  <a:lnTo>
                    <a:pt x="21600" y="2160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444" name="Shape 444"/>
            <p:cNvSpPr/>
            <p:nvPr/>
          </p:nvSpPr>
          <p:spPr>
            <a:xfrm>
              <a:off x="318817" y="1291476"/>
              <a:ext cx="4075" cy="1834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13200"/>
                  </a:lnTo>
                  <a:lnTo>
                    <a:pt x="21600" y="2160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445" name="Shape 445"/>
            <p:cNvSpPr/>
            <p:nvPr/>
          </p:nvSpPr>
          <p:spPr>
            <a:xfrm>
              <a:off x="252609" y="1281282"/>
              <a:ext cx="33614" cy="285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6200"/>
                  </a:lnTo>
                  <a:lnTo>
                    <a:pt x="18982" y="10800"/>
                  </a:lnTo>
                  <a:lnTo>
                    <a:pt x="11782" y="2314"/>
                  </a:lnTo>
                  <a:lnTo>
                    <a:pt x="7200" y="0"/>
                  </a:lnTo>
                  <a:lnTo>
                    <a:pt x="0" y="0"/>
                  </a:lnTo>
                  <a:lnTo>
                    <a:pt x="0" y="2314"/>
                  </a:lnTo>
                  <a:lnTo>
                    <a:pt x="2618" y="2314"/>
                  </a:lnTo>
                  <a:lnTo>
                    <a:pt x="7200" y="5400"/>
                  </a:lnTo>
                  <a:lnTo>
                    <a:pt x="9818" y="5400"/>
                  </a:lnTo>
                  <a:lnTo>
                    <a:pt x="14400" y="10800"/>
                  </a:lnTo>
                  <a:lnTo>
                    <a:pt x="14400" y="13886"/>
                  </a:lnTo>
                  <a:lnTo>
                    <a:pt x="16364" y="16200"/>
                  </a:lnTo>
                  <a:lnTo>
                    <a:pt x="18982" y="21600"/>
                  </a:lnTo>
                  <a:lnTo>
                    <a:pt x="21600" y="2160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446" name="Shape 446"/>
            <p:cNvSpPr/>
            <p:nvPr/>
          </p:nvSpPr>
          <p:spPr>
            <a:xfrm>
              <a:off x="282148" y="1309823"/>
              <a:ext cx="7131" cy="15291"/>
            </a:xfrm>
            <a:custGeom>
              <a:avLst/>
              <a:gdLst/>
              <a:ahLst/>
              <a:cxnLst>
                <a:cxn ang="0">
                  <a:pos x="wd2" y="hd2"/>
                </a:cxn>
                <a:cxn ang="5400000">
                  <a:pos x="wd2" y="hd2"/>
                </a:cxn>
                <a:cxn ang="10800000">
                  <a:pos x="wd2" y="hd2"/>
                </a:cxn>
                <a:cxn ang="16200000">
                  <a:pos x="wd2" y="hd2"/>
                </a:cxn>
              </a:cxnLst>
              <a:rect l="0" t="0" r="r" b="b"/>
              <a:pathLst>
                <a:path w="21600" h="21600" extrusionOk="0">
                  <a:moveTo>
                    <a:pt x="12343" y="21600"/>
                  </a:moveTo>
                  <a:lnTo>
                    <a:pt x="21600" y="15840"/>
                  </a:lnTo>
                  <a:lnTo>
                    <a:pt x="21600" y="11520"/>
                  </a:lnTo>
                  <a:lnTo>
                    <a:pt x="12343" y="0"/>
                  </a:lnTo>
                  <a:lnTo>
                    <a:pt x="0" y="0"/>
                  </a:lnTo>
                  <a:lnTo>
                    <a:pt x="0" y="15840"/>
                  </a:lnTo>
                  <a:lnTo>
                    <a:pt x="12343" y="2160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447" name="Shape 447"/>
            <p:cNvSpPr/>
            <p:nvPr/>
          </p:nvSpPr>
          <p:spPr>
            <a:xfrm>
              <a:off x="231219" y="1284340"/>
              <a:ext cx="32595" cy="33639"/>
            </a:xfrm>
            <a:custGeom>
              <a:avLst/>
              <a:gdLst/>
              <a:ahLst/>
              <a:cxnLst>
                <a:cxn ang="0">
                  <a:pos x="wd2" y="hd2"/>
                </a:cxn>
                <a:cxn ang="5400000">
                  <a:pos x="wd2" y="hd2"/>
                </a:cxn>
                <a:cxn ang="10800000">
                  <a:pos x="wd2" y="hd2"/>
                </a:cxn>
                <a:cxn ang="16200000">
                  <a:pos x="wd2" y="hd2"/>
                </a:cxn>
              </a:cxnLst>
              <a:rect l="0" t="0" r="r" b="b"/>
              <a:pathLst>
                <a:path w="21600" h="21600" extrusionOk="0">
                  <a:moveTo>
                    <a:pt x="21600" y="18982"/>
                  </a:moveTo>
                  <a:lnTo>
                    <a:pt x="18900" y="14400"/>
                  </a:lnTo>
                  <a:lnTo>
                    <a:pt x="18900" y="11782"/>
                  </a:lnTo>
                  <a:lnTo>
                    <a:pt x="14175" y="7200"/>
                  </a:lnTo>
                  <a:lnTo>
                    <a:pt x="9450" y="4582"/>
                  </a:lnTo>
                  <a:lnTo>
                    <a:pt x="6750" y="2618"/>
                  </a:lnTo>
                  <a:lnTo>
                    <a:pt x="2025" y="2618"/>
                  </a:lnTo>
                  <a:lnTo>
                    <a:pt x="0" y="0"/>
                  </a:lnTo>
                  <a:lnTo>
                    <a:pt x="0" y="4582"/>
                  </a:lnTo>
                  <a:lnTo>
                    <a:pt x="6750" y="4582"/>
                  </a:lnTo>
                  <a:lnTo>
                    <a:pt x="12150" y="9818"/>
                  </a:lnTo>
                  <a:lnTo>
                    <a:pt x="12150" y="11782"/>
                  </a:lnTo>
                  <a:lnTo>
                    <a:pt x="14175" y="14400"/>
                  </a:lnTo>
                  <a:lnTo>
                    <a:pt x="16875" y="16364"/>
                  </a:lnTo>
                  <a:lnTo>
                    <a:pt x="18900" y="21600"/>
                  </a:lnTo>
                  <a:lnTo>
                    <a:pt x="18900" y="18982"/>
                  </a:lnTo>
                  <a:lnTo>
                    <a:pt x="21600" y="18982"/>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448" name="Shape 448"/>
            <p:cNvSpPr/>
            <p:nvPr/>
          </p:nvSpPr>
          <p:spPr>
            <a:xfrm>
              <a:off x="259739" y="1313901"/>
              <a:ext cx="4075" cy="1834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16800"/>
                  </a:lnTo>
                  <a:lnTo>
                    <a:pt x="21600" y="2160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449" name="Shape 449"/>
            <p:cNvSpPr/>
            <p:nvPr/>
          </p:nvSpPr>
          <p:spPr>
            <a:xfrm>
              <a:off x="263813" y="1281282"/>
              <a:ext cx="32596" cy="713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700" y="0"/>
                  </a:lnTo>
                  <a:lnTo>
                    <a:pt x="0" y="9257"/>
                  </a:lnTo>
                  <a:lnTo>
                    <a:pt x="2700" y="21600"/>
                  </a:lnTo>
                  <a:lnTo>
                    <a:pt x="21600" y="21600"/>
                  </a:lnTo>
                  <a:lnTo>
                    <a:pt x="21600" y="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450" name="Shape 450"/>
            <p:cNvSpPr/>
            <p:nvPr/>
          </p:nvSpPr>
          <p:spPr>
            <a:xfrm>
              <a:off x="296408" y="1270070"/>
              <a:ext cx="15280" cy="18349"/>
            </a:xfrm>
            <a:custGeom>
              <a:avLst/>
              <a:gdLst/>
              <a:ahLst/>
              <a:cxnLst>
                <a:cxn ang="0">
                  <a:pos x="wd2" y="hd2"/>
                </a:cxn>
                <a:cxn ang="5400000">
                  <a:pos x="wd2" y="hd2"/>
                </a:cxn>
                <a:cxn ang="10800000">
                  <a:pos x="wd2" y="hd2"/>
                </a:cxn>
                <a:cxn ang="16200000">
                  <a:pos x="wd2" y="hd2"/>
                </a:cxn>
              </a:cxnLst>
              <a:rect l="0" t="0" r="r" b="b"/>
              <a:pathLst>
                <a:path w="21600" h="21600" extrusionOk="0">
                  <a:moveTo>
                    <a:pt x="15840" y="0"/>
                  </a:moveTo>
                  <a:lnTo>
                    <a:pt x="15840" y="3600"/>
                  </a:lnTo>
                  <a:lnTo>
                    <a:pt x="11520" y="8400"/>
                  </a:lnTo>
                  <a:lnTo>
                    <a:pt x="5760" y="13200"/>
                  </a:lnTo>
                  <a:lnTo>
                    <a:pt x="0" y="13200"/>
                  </a:lnTo>
                  <a:lnTo>
                    <a:pt x="0" y="21600"/>
                  </a:lnTo>
                  <a:lnTo>
                    <a:pt x="5760" y="21600"/>
                  </a:lnTo>
                  <a:lnTo>
                    <a:pt x="5760" y="16800"/>
                  </a:lnTo>
                  <a:lnTo>
                    <a:pt x="11520" y="16800"/>
                  </a:lnTo>
                  <a:lnTo>
                    <a:pt x="21600" y="8400"/>
                  </a:lnTo>
                  <a:lnTo>
                    <a:pt x="21600" y="0"/>
                  </a:lnTo>
                  <a:lnTo>
                    <a:pt x="15840" y="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451" name="Shape 451"/>
            <p:cNvSpPr/>
            <p:nvPr/>
          </p:nvSpPr>
          <p:spPr>
            <a:xfrm>
              <a:off x="304557" y="1262935"/>
              <a:ext cx="7131" cy="7136"/>
            </a:xfrm>
            <a:custGeom>
              <a:avLst/>
              <a:gdLst/>
              <a:ahLst/>
              <a:cxnLst>
                <a:cxn ang="0">
                  <a:pos x="wd2" y="hd2"/>
                </a:cxn>
                <a:cxn ang="5400000">
                  <a:pos x="wd2" y="hd2"/>
                </a:cxn>
                <a:cxn ang="10800000">
                  <a:pos x="wd2" y="hd2"/>
                </a:cxn>
                <a:cxn ang="16200000">
                  <a:pos x="wd2" y="hd2"/>
                </a:cxn>
              </a:cxnLst>
              <a:rect l="0" t="0" r="r" b="b"/>
              <a:pathLst>
                <a:path w="21600" h="21600" extrusionOk="0">
                  <a:moveTo>
                    <a:pt x="0" y="9257"/>
                  </a:moveTo>
                  <a:lnTo>
                    <a:pt x="0" y="21600"/>
                  </a:lnTo>
                  <a:lnTo>
                    <a:pt x="21600" y="21600"/>
                  </a:lnTo>
                  <a:lnTo>
                    <a:pt x="21600" y="9257"/>
                  </a:lnTo>
                  <a:lnTo>
                    <a:pt x="9257" y="9257"/>
                  </a:lnTo>
                  <a:lnTo>
                    <a:pt x="9257" y="0"/>
                  </a:lnTo>
                  <a:lnTo>
                    <a:pt x="0" y="0"/>
                  </a:lnTo>
                  <a:lnTo>
                    <a:pt x="0" y="9257"/>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452" name="Shape 452"/>
            <p:cNvSpPr/>
            <p:nvPr/>
          </p:nvSpPr>
          <p:spPr>
            <a:xfrm>
              <a:off x="270943" y="1262935"/>
              <a:ext cx="33615" cy="25484"/>
            </a:xfrm>
            <a:custGeom>
              <a:avLst/>
              <a:gdLst/>
              <a:ahLst/>
              <a:cxnLst>
                <a:cxn ang="0">
                  <a:pos x="wd2" y="hd2"/>
                </a:cxn>
                <a:cxn ang="5400000">
                  <a:pos x="wd2" y="hd2"/>
                </a:cxn>
                <a:cxn ang="10800000">
                  <a:pos x="wd2" y="hd2"/>
                </a:cxn>
                <a:cxn ang="16200000">
                  <a:pos x="wd2" y="hd2"/>
                </a:cxn>
              </a:cxnLst>
              <a:rect l="0" t="0" r="r" b="b"/>
              <a:pathLst>
                <a:path w="21600" h="21600" extrusionOk="0">
                  <a:moveTo>
                    <a:pt x="2618" y="21600"/>
                  </a:moveTo>
                  <a:lnTo>
                    <a:pt x="4582" y="18144"/>
                  </a:lnTo>
                  <a:lnTo>
                    <a:pt x="7200" y="15552"/>
                  </a:lnTo>
                  <a:lnTo>
                    <a:pt x="9818" y="12096"/>
                  </a:lnTo>
                  <a:lnTo>
                    <a:pt x="11782" y="12096"/>
                  </a:lnTo>
                  <a:lnTo>
                    <a:pt x="16364" y="6048"/>
                  </a:lnTo>
                  <a:lnTo>
                    <a:pt x="18982" y="6048"/>
                  </a:lnTo>
                  <a:lnTo>
                    <a:pt x="21600" y="2592"/>
                  </a:lnTo>
                  <a:lnTo>
                    <a:pt x="21600" y="0"/>
                  </a:lnTo>
                  <a:lnTo>
                    <a:pt x="16364" y="0"/>
                  </a:lnTo>
                  <a:lnTo>
                    <a:pt x="11782" y="6048"/>
                  </a:lnTo>
                  <a:lnTo>
                    <a:pt x="9818" y="6048"/>
                  </a:lnTo>
                  <a:lnTo>
                    <a:pt x="7200" y="8640"/>
                  </a:lnTo>
                  <a:lnTo>
                    <a:pt x="4582" y="12096"/>
                  </a:lnTo>
                  <a:lnTo>
                    <a:pt x="2618" y="15552"/>
                  </a:lnTo>
                  <a:lnTo>
                    <a:pt x="0" y="18144"/>
                  </a:lnTo>
                  <a:lnTo>
                    <a:pt x="2618" y="2160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453" name="Shape 453"/>
            <p:cNvSpPr/>
            <p:nvPr/>
          </p:nvSpPr>
          <p:spPr>
            <a:xfrm>
              <a:off x="249553" y="1281282"/>
              <a:ext cx="25466" cy="18349"/>
            </a:xfrm>
            <a:custGeom>
              <a:avLst/>
              <a:gdLst/>
              <a:ahLst/>
              <a:cxnLst>
                <a:cxn ang="0">
                  <a:pos x="wd2" y="hd2"/>
                </a:cxn>
                <a:cxn ang="5400000">
                  <a:pos x="wd2" y="hd2"/>
                </a:cxn>
                <a:cxn ang="10800000">
                  <a:pos x="wd2" y="hd2"/>
                </a:cxn>
                <a:cxn ang="16200000">
                  <a:pos x="wd2" y="hd2"/>
                </a:cxn>
              </a:cxnLst>
              <a:rect l="0" t="0" r="r" b="b"/>
              <a:pathLst>
                <a:path w="21600" h="21600" extrusionOk="0">
                  <a:moveTo>
                    <a:pt x="15552" y="3600"/>
                  </a:moveTo>
                  <a:lnTo>
                    <a:pt x="18144" y="8400"/>
                  </a:lnTo>
                  <a:lnTo>
                    <a:pt x="21600" y="8400"/>
                  </a:lnTo>
                  <a:lnTo>
                    <a:pt x="18144" y="3600"/>
                  </a:lnTo>
                  <a:lnTo>
                    <a:pt x="21600" y="3600"/>
                  </a:lnTo>
                  <a:lnTo>
                    <a:pt x="18144" y="0"/>
                  </a:lnTo>
                  <a:lnTo>
                    <a:pt x="15552" y="3600"/>
                  </a:lnTo>
                  <a:lnTo>
                    <a:pt x="18144" y="8400"/>
                  </a:lnTo>
                  <a:lnTo>
                    <a:pt x="15552" y="3600"/>
                  </a:lnTo>
                  <a:lnTo>
                    <a:pt x="0" y="21600"/>
                  </a:lnTo>
                  <a:lnTo>
                    <a:pt x="18144" y="8400"/>
                  </a:lnTo>
                  <a:lnTo>
                    <a:pt x="15552" y="360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454" name="Shape 454"/>
            <p:cNvSpPr/>
            <p:nvPr/>
          </p:nvSpPr>
          <p:spPr>
            <a:xfrm>
              <a:off x="267888" y="1281282"/>
              <a:ext cx="7131" cy="7137"/>
            </a:xfrm>
            <a:custGeom>
              <a:avLst/>
              <a:gdLst/>
              <a:ahLst/>
              <a:cxnLst>
                <a:cxn ang="0">
                  <a:pos x="wd2" y="hd2"/>
                </a:cxn>
                <a:cxn ang="5400000">
                  <a:pos x="wd2" y="hd2"/>
                </a:cxn>
                <a:cxn ang="10800000">
                  <a:pos x="wd2" y="hd2"/>
                </a:cxn>
                <a:cxn ang="16200000">
                  <a:pos x="wd2" y="hd2"/>
                </a:cxn>
              </a:cxnLst>
              <a:rect l="0" t="0" r="r" b="b"/>
              <a:pathLst>
                <a:path w="21600" h="21600" extrusionOk="0">
                  <a:moveTo>
                    <a:pt x="9257" y="0"/>
                  </a:moveTo>
                  <a:lnTo>
                    <a:pt x="0" y="0"/>
                  </a:lnTo>
                  <a:lnTo>
                    <a:pt x="0" y="9257"/>
                  </a:lnTo>
                  <a:lnTo>
                    <a:pt x="9257" y="21600"/>
                  </a:lnTo>
                  <a:lnTo>
                    <a:pt x="9257" y="9257"/>
                  </a:lnTo>
                  <a:lnTo>
                    <a:pt x="21600" y="9257"/>
                  </a:lnTo>
                  <a:lnTo>
                    <a:pt x="21600" y="0"/>
                  </a:lnTo>
                  <a:lnTo>
                    <a:pt x="9257" y="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455" name="Shape 455"/>
            <p:cNvSpPr/>
            <p:nvPr/>
          </p:nvSpPr>
          <p:spPr>
            <a:xfrm>
              <a:off x="270943" y="1258857"/>
              <a:ext cx="11206" cy="22426"/>
            </a:xfrm>
            <a:custGeom>
              <a:avLst/>
              <a:gdLst/>
              <a:ahLst/>
              <a:cxnLst>
                <a:cxn ang="0">
                  <a:pos x="wd2" y="hd2"/>
                </a:cxn>
                <a:cxn ang="5400000">
                  <a:pos x="wd2" y="hd2"/>
                </a:cxn>
                <a:cxn ang="10800000">
                  <a:pos x="wd2" y="hd2"/>
                </a:cxn>
                <a:cxn ang="16200000">
                  <a:pos x="wd2" y="hd2"/>
                </a:cxn>
              </a:cxnLst>
              <a:rect l="0" t="0" r="r" b="b"/>
              <a:pathLst>
                <a:path w="21600" h="21600" extrusionOk="0">
                  <a:moveTo>
                    <a:pt x="13745" y="0"/>
                  </a:moveTo>
                  <a:lnTo>
                    <a:pt x="13745" y="3927"/>
                  </a:lnTo>
                  <a:lnTo>
                    <a:pt x="7855" y="10800"/>
                  </a:lnTo>
                  <a:lnTo>
                    <a:pt x="0" y="13745"/>
                  </a:lnTo>
                  <a:lnTo>
                    <a:pt x="0" y="21600"/>
                  </a:lnTo>
                  <a:lnTo>
                    <a:pt x="7855" y="21600"/>
                  </a:lnTo>
                  <a:lnTo>
                    <a:pt x="13745" y="17673"/>
                  </a:lnTo>
                  <a:lnTo>
                    <a:pt x="13745" y="10800"/>
                  </a:lnTo>
                  <a:lnTo>
                    <a:pt x="21600" y="6873"/>
                  </a:lnTo>
                  <a:lnTo>
                    <a:pt x="21600" y="0"/>
                  </a:lnTo>
                  <a:lnTo>
                    <a:pt x="13745" y="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456" name="Shape 456"/>
            <p:cNvSpPr/>
            <p:nvPr/>
          </p:nvSpPr>
          <p:spPr>
            <a:xfrm>
              <a:off x="275018" y="1233375"/>
              <a:ext cx="11205" cy="25483"/>
            </a:xfrm>
            <a:custGeom>
              <a:avLst/>
              <a:gdLst/>
              <a:ahLst/>
              <a:cxnLst>
                <a:cxn ang="0">
                  <a:pos x="wd2" y="hd2"/>
                </a:cxn>
                <a:cxn ang="5400000">
                  <a:pos x="wd2" y="hd2"/>
                </a:cxn>
                <a:cxn ang="10800000">
                  <a:pos x="wd2" y="hd2"/>
                </a:cxn>
                <a:cxn ang="16200000">
                  <a:pos x="wd2" y="hd2"/>
                </a:cxn>
              </a:cxnLst>
              <a:rect l="0" t="0" r="r" b="b"/>
              <a:pathLst>
                <a:path w="21600" h="21600" extrusionOk="0">
                  <a:moveTo>
                    <a:pt x="0" y="2592"/>
                  </a:moveTo>
                  <a:lnTo>
                    <a:pt x="5891" y="2592"/>
                  </a:lnTo>
                  <a:lnTo>
                    <a:pt x="5891" y="21600"/>
                  </a:lnTo>
                  <a:lnTo>
                    <a:pt x="13745" y="21600"/>
                  </a:lnTo>
                  <a:lnTo>
                    <a:pt x="21600" y="15552"/>
                  </a:lnTo>
                  <a:lnTo>
                    <a:pt x="21600" y="9504"/>
                  </a:lnTo>
                  <a:lnTo>
                    <a:pt x="13745" y="2592"/>
                  </a:lnTo>
                  <a:lnTo>
                    <a:pt x="0" y="0"/>
                  </a:lnTo>
                  <a:lnTo>
                    <a:pt x="0" y="2592"/>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457" name="Shape 457"/>
            <p:cNvSpPr/>
            <p:nvPr/>
          </p:nvSpPr>
          <p:spPr>
            <a:xfrm>
              <a:off x="256683" y="1233375"/>
              <a:ext cx="18336" cy="21406"/>
            </a:xfrm>
            <a:custGeom>
              <a:avLst/>
              <a:gdLst/>
              <a:ahLst/>
              <a:cxnLst>
                <a:cxn ang="0">
                  <a:pos x="wd2" y="hd2"/>
                </a:cxn>
                <a:cxn ang="5400000">
                  <a:pos x="wd2" y="hd2"/>
                </a:cxn>
                <a:cxn ang="10800000">
                  <a:pos x="wd2" y="hd2"/>
                </a:cxn>
                <a:cxn ang="16200000">
                  <a:pos x="wd2" y="hd2"/>
                </a:cxn>
              </a:cxnLst>
              <a:rect l="0" t="0" r="r" b="b"/>
              <a:pathLst>
                <a:path w="21600" h="21600" extrusionOk="0">
                  <a:moveTo>
                    <a:pt x="3600" y="21600"/>
                  </a:moveTo>
                  <a:lnTo>
                    <a:pt x="3600" y="14400"/>
                  </a:lnTo>
                  <a:lnTo>
                    <a:pt x="8400" y="11314"/>
                  </a:lnTo>
                  <a:lnTo>
                    <a:pt x="8400" y="7200"/>
                  </a:lnTo>
                  <a:lnTo>
                    <a:pt x="13200" y="7200"/>
                  </a:lnTo>
                  <a:lnTo>
                    <a:pt x="13200" y="3086"/>
                  </a:lnTo>
                  <a:lnTo>
                    <a:pt x="21600" y="3086"/>
                  </a:lnTo>
                  <a:lnTo>
                    <a:pt x="21600" y="0"/>
                  </a:lnTo>
                  <a:lnTo>
                    <a:pt x="13200" y="0"/>
                  </a:lnTo>
                  <a:lnTo>
                    <a:pt x="8400" y="3086"/>
                  </a:lnTo>
                  <a:lnTo>
                    <a:pt x="3600" y="3086"/>
                  </a:lnTo>
                  <a:lnTo>
                    <a:pt x="0" y="7200"/>
                  </a:lnTo>
                  <a:lnTo>
                    <a:pt x="0" y="21600"/>
                  </a:lnTo>
                  <a:lnTo>
                    <a:pt x="3600" y="2160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458" name="Shape 458"/>
            <p:cNvSpPr/>
            <p:nvPr/>
          </p:nvSpPr>
          <p:spPr>
            <a:xfrm>
              <a:off x="256683" y="1254780"/>
              <a:ext cx="18336" cy="2956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9366"/>
                  </a:lnTo>
                  <a:lnTo>
                    <a:pt x="16800" y="16386"/>
                  </a:lnTo>
                  <a:lnTo>
                    <a:pt x="16800" y="11172"/>
                  </a:lnTo>
                  <a:lnTo>
                    <a:pt x="13200" y="8193"/>
                  </a:lnTo>
                  <a:lnTo>
                    <a:pt x="13200" y="5959"/>
                  </a:lnTo>
                  <a:lnTo>
                    <a:pt x="8400" y="5959"/>
                  </a:lnTo>
                  <a:lnTo>
                    <a:pt x="8400" y="2979"/>
                  </a:lnTo>
                  <a:lnTo>
                    <a:pt x="3600" y="0"/>
                  </a:lnTo>
                  <a:lnTo>
                    <a:pt x="0" y="0"/>
                  </a:lnTo>
                  <a:lnTo>
                    <a:pt x="0" y="2979"/>
                  </a:lnTo>
                  <a:lnTo>
                    <a:pt x="3600" y="5959"/>
                  </a:lnTo>
                  <a:lnTo>
                    <a:pt x="3600" y="8193"/>
                  </a:lnTo>
                  <a:lnTo>
                    <a:pt x="8400" y="11172"/>
                  </a:lnTo>
                  <a:lnTo>
                    <a:pt x="13200" y="13407"/>
                  </a:lnTo>
                  <a:lnTo>
                    <a:pt x="13200" y="19366"/>
                  </a:lnTo>
                  <a:lnTo>
                    <a:pt x="16800" y="21600"/>
                  </a:lnTo>
                  <a:lnTo>
                    <a:pt x="21600" y="2160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459" name="Shape 459"/>
            <p:cNvSpPr/>
            <p:nvPr/>
          </p:nvSpPr>
          <p:spPr>
            <a:xfrm>
              <a:off x="256683" y="921463"/>
              <a:ext cx="36670" cy="234444"/>
            </a:xfrm>
            <a:custGeom>
              <a:avLst/>
              <a:gdLst/>
              <a:ahLst/>
              <a:cxnLst>
                <a:cxn ang="0">
                  <a:pos x="wd2" y="hd2"/>
                </a:cxn>
                <a:cxn ang="5400000">
                  <a:pos x="wd2" y="hd2"/>
                </a:cxn>
                <a:cxn ang="10800000">
                  <a:pos x="wd2" y="hd2"/>
                </a:cxn>
                <a:cxn ang="16200000">
                  <a:pos x="wd2" y="hd2"/>
                </a:cxn>
              </a:cxnLst>
              <a:rect l="0" t="0" r="r" b="b"/>
              <a:pathLst>
                <a:path w="21600" h="21600" extrusionOk="0">
                  <a:moveTo>
                    <a:pt x="21600" y="21318"/>
                  </a:moveTo>
                  <a:lnTo>
                    <a:pt x="17400" y="18595"/>
                  </a:lnTo>
                  <a:lnTo>
                    <a:pt x="10800" y="15871"/>
                  </a:lnTo>
                  <a:lnTo>
                    <a:pt x="8400" y="13523"/>
                  </a:lnTo>
                  <a:lnTo>
                    <a:pt x="4200" y="10800"/>
                  </a:lnTo>
                  <a:lnTo>
                    <a:pt x="4200" y="5353"/>
                  </a:lnTo>
                  <a:lnTo>
                    <a:pt x="6600" y="2723"/>
                  </a:lnTo>
                  <a:lnTo>
                    <a:pt x="8400" y="0"/>
                  </a:lnTo>
                  <a:lnTo>
                    <a:pt x="6600" y="0"/>
                  </a:lnTo>
                  <a:lnTo>
                    <a:pt x="1800" y="2723"/>
                  </a:lnTo>
                  <a:lnTo>
                    <a:pt x="0" y="5353"/>
                  </a:lnTo>
                  <a:lnTo>
                    <a:pt x="0" y="8077"/>
                  </a:lnTo>
                  <a:lnTo>
                    <a:pt x="1800" y="10800"/>
                  </a:lnTo>
                  <a:lnTo>
                    <a:pt x="4200" y="13523"/>
                  </a:lnTo>
                  <a:lnTo>
                    <a:pt x="8400" y="16247"/>
                  </a:lnTo>
                  <a:lnTo>
                    <a:pt x="12600" y="18877"/>
                  </a:lnTo>
                  <a:lnTo>
                    <a:pt x="19200" y="21600"/>
                  </a:lnTo>
                  <a:lnTo>
                    <a:pt x="21600" y="21318"/>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60" name="Shape 460"/>
            <p:cNvSpPr/>
            <p:nvPr/>
          </p:nvSpPr>
          <p:spPr>
            <a:xfrm>
              <a:off x="289278" y="1152848"/>
              <a:ext cx="11205" cy="73392"/>
            </a:xfrm>
            <a:custGeom>
              <a:avLst/>
              <a:gdLst/>
              <a:ahLst/>
              <a:cxnLst>
                <a:cxn ang="0">
                  <a:pos x="wd2" y="hd2"/>
                </a:cxn>
                <a:cxn ang="5400000">
                  <a:pos x="wd2" y="hd2"/>
                </a:cxn>
                <a:cxn ang="10800000">
                  <a:pos x="wd2" y="hd2"/>
                </a:cxn>
                <a:cxn ang="16200000">
                  <a:pos x="wd2" y="hd2"/>
                </a:cxn>
              </a:cxnLst>
              <a:rect l="0" t="0" r="r" b="b"/>
              <a:pathLst>
                <a:path w="21600" h="21600" extrusionOk="0">
                  <a:moveTo>
                    <a:pt x="13745" y="21600"/>
                  </a:moveTo>
                  <a:lnTo>
                    <a:pt x="13745" y="16200"/>
                  </a:lnTo>
                  <a:lnTo>
                    <a:pt x="21600" y="10800"/>
                  </a:lnTo>
                  <a:lnTo>
                    <a:pt x="13745" y="5400"/>
                  </a:lnTo>
                  <a:lnTo>
                    <a:pt x="7855" y="0"/>
                  </a:lnTo>
                  <a:lnTo>
                    <a:pt x="0" y="900"/>
                  </a:lnTo>
                  <a:lnTo>
                    <a:pt x="7855" y="5400"/>
                  </a:lnTo>
                  <a:lnTo>
                    <a:pt x="7855" y="16200"/>
                  </a:lnTo>
                  <a:lnTo>
                    <a:pt x="0" y="21600"/>
                  </a:lnTo>
                  <a:lnTo>
                    <a:pt x="13745"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61" name="Shape 461"/>
            <p:cNvSpPr/>
            <p:nvPr/>
          </p:nvSpPr>
          <p:spPr>
            <a:xfrm>
              <a:off x="311687" y="1218085"/>
              <a:ext cx="117138" cy="40773"/>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2066" y="4320"/>
                  </a:lnTo>
                  <a:lnTo>
                    <a:pt x="3381" y="5940"/>
                  </a:lnTo>
                  <a:lnTo>
                    <a:pt x="5447" y="8100"/>
                  </a:lnTo>
                  <a:lnTo>
                    <a:pt x="6762" y="8100"/>
                  </a:lnTo>
                  <a:lnTo>
                    <a:pt x="8828" y="9720"/>
                  </a:lnTo>
                  <a:lnTo>
                    <a:pt x="10143" y="11880"/>
                  </a:lnTo>
                  <a:lnTo>
                    <a:pt x="12209" y="14040"/>
                  </a:lnTo>
                  <a:lnTo>
                    <a:pt x="14087" y="15660"/>
                  </a:lnTo>
                  <a:lnTo>
                    <a:pt x="15590" y="17820"/>
                  </a:lnTo>
                  <a:lnTo>
                    <a:pt x="17468" y="17820"/>
                  </a:lnTo>
                  <a:lnTo>
                    <a:pt x="18970" y="19440"/>
                  </a:lnTo>
                  <a:lnTo>
                    <a:pt x="19534" y="21600"/>
                  </a:lnTo>
                  <a:lnTo>
                    <a:pt x="21600" y="21600"/>
                  </a:lnTo>
                  <a:lnTo>
                    <a:pt x="21600" y="19440"/>
                  </a:lnTo>
                  <a:lnTo>
                    <a:pt x="20849" y="19440"/>
                  </a:lnTo>
                  <a:lnTo>
                    <a:pt x="20285" y="17820"/>
                  </a:lnTo>
                  <a:lnTo>
                    <a:pt x="18970" y="17820"/>
                  </a:lnTo>
                  <a:lnTo>
                    <a:pt x="17468" y="15660"/>
                  </a:lnTo>
                  <a:lnTo>
                    <a:pt x="16153" y="14040"/>
                  </a:lnTo>
                  <a:lnTo>
                    <a:pt x="14087" y="11880"/>
                  </a:lnTo>
                  <a:lnTo>
                    <a:pt x="12772" y="9720"/>
                  </a:lnTo>
                  <a:lnTo>
                    <a:pt x="10706" y="9720"/>
                  </a:lnTo>
                  <a:lnTo>
                    <a:pt x="8828" y="8100"/>
                  </a:lnTo>
                  <a:lnTo>
                    <a:pt x="7325" y="5940"/>
                  </a:lnTo>
                  <a:lnTo>
                    <a:pt x="5447" y="4320"/>
                  </a:lnTo>
                  <a:lnTo>
                    <a:pt x="3944" y="2160"/>
                  </a:lnTo>
                  <a:lnTo>
                    <a:pt x="563" y="2160"/>
                  </a:lnTo>
                  <a:lnTo>
                    <a:pt x="0" y="0"/>
                  </a:lnTo>
                  <a:lnTo>
                    <a:pt x="0" y="432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62" name="Shape 462"/>
            <p:cNvSpPr/>
            <p:nvPr/>
          </p:nvSpPr>
          <p:spPr>
            <a:xfrm>
              <a:off x="296408" y="1196679"/>
              <a:ext cx="91674" cy="25484"/>
            </a:xfrm>
            <a:custGeom>
              <a:avLst/>
              <a:gdLst/>
              <a:ahLst/>
              <a:cxnLst>
                <a:cxn ang="0">
                  <a:pos x="wd2" y="hd2"/>
                </a:cxn>
                <a:cxn ang="5400000">
                  <a:pos x="wd2" y="hd2"/>
                </a:cxn>
                <a:cxn ang="10800000">
                  <a:pos x="wd2" y="hd2"/>
                </a:cxn>
                <a:cxn ang="16200000">
                  <a:pos x="wd2" y="hd2"/>
                </a:cxn>
              </a:cxnLst>
              <a:rect l="0" t="0" r="r" b="b"/>
              <a:pathLst>
                <a:path w="21600" h="21600" extrusionOk="0">
                  <a:moveTo>
                    <a:pt x="0" y="6048"/>
                  </a:moveTo>
                  <a:lnTo>
                    <a:pt x="2640" y="6048"/>
                  </a:lnTo>
                  <a:lnTo>
                    <a:pt x="3600" y="9504"/>
                  </a:lnTo>
                  <a:lnTo>
                    <a:pt x="6960" y="9504"/>
                  </a:lnTo>
                  <a:lnTo>
                    <a:pt x="8640" y="12096"/>
                  </a:lnTo>
                  <a:lnTo>
                    <a:pt x="11280" y="12096"/>
                  </a:lnTo>
                  <a:lnTo>
                    <a:pt x="12960" y="15552"/>
                  </a:lnTo>
                  <a:lnTo>
                    <a:pt x="14880" y="15552"/>
                  </a:lnTo>
                  <a:lnTo>
                    <a:pt x="16560" y="18144"/>
                  </a:lnTo>
                  <a:lnTo>
                    <a:pt x="18240" y="18144"/>
                  </a:lnTo>
                  <a:lnTo>
                    <a:pt x="19200" y="21600"/>
                  </a:lnTo>
                  <a:lnTo>
                    <a:pt x="20880" y="21600"/>
                  </a:lnTo>
                  <a:lnTo>
                    <a:pt x="21600" y="18144"/>
                  </a:lnTo>
                  <a:lnTo>
                    <a:pt x="20880" y="18144"/>
                  </a:lnTo>
                  <a:lnTo>
                    <a:pt x="20880" y="15552"/>
                  </a:lnTo>
                  <a:lnTo>
                    <a:pt x="16560" y="15552"/>
                  </a:lnTo>
                  <a:lnTo>
                    <a:pt x="14880" y="12096"/>
                  </a:lnTo>
                  <a:lnTo>
                    <a:pt x="12960" y="12096"/>
                  </a:lnTo>
                  <a:lnTo>
                    <a:pt x="11280" y="9504"/>
                  </a:lnTo>
                  <a:lnTo>
                    <a:pt x="9600" y="6048"/>
                  </a:lnTo>
                  <a:lnTo>
                    <a:pt x="5280" y="6048"/>
                  </a:lnTo>
                  <a:lnTo>
                    <a:pt x="3600" y="2592"/>
                  </a:lnTo>
                  <a:lnTo>
                    <a:pt x="2640" y="2592"/>
                  </a:lnTo>
                  <a:lnTo>
                    <a:pt x="960" y="0"/>
                  </a:lnTo>
                  <a:lnTo>
                    <a:pt x="0" y="0"/>
                  </a:lnTo>
                  <a:lnTo>
                    <a:pt x="0" y="6048"/>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63" name="Shape 463"/>
            <p:cNvSpPr/>
            <p:nvPr/>
          </p:nvSpPr>
          <p:spPr>
            <a:xfrm>
              <a:off x="165010" y="421997"/>
              <a:ext cx="245481" cy="282352"/>
            </a:xfrm>
            <a:custGeom>
              <a:avLst/>
              <a:gdLst/>
              <a:ahLst/>
              <a:cxnLst>
                <a:cxn ang="0">
                  <a:pos x="wd2" y="hd2"/>
                </a:cxn>
                <a:cxn ang="5400000">
                  <a:pos x="wd2" y="hd2"/>
                </a:cxn>
                <a:cxn ang="10800000">
                  <a:pos x="wd2" y="hd2"/>
                </a:cxn>
                <a:cxn ang="16200000">
                  <a:pos x="wd2" y="hd2"/>
                </a:cxn>
              </a:cxnLst>
              <a:rect l="0" t="0" r="r" b="b"/>
              <a:pathLst>
                <a:path w="21600" h="21600" extrusionOk="0">
                  <a:moveTo>
                    <a:pt x="21600" y="14894"/>
                  </a:moveTo>
                  <a:lnTo>
                    <a:pt x="20345" y="13178"/>
                  </a:lnTo>
                  <a:lnTo>
                    <a:pt x="19628" y="12087"/>
                  </a:lnTo>
                  <a:lnTo>
                    <a:pt x="18732" y="11229"/>
                  </a:lnTo>
                  <a:lnTo>
                    <a:pt x="16760" y="9513"/>
                  </a:lnTo>
                  <a:lnTo>
                    <a:pt x="15774" y="8734"/>
                  </a:lnTo>
                  <a:lnTo>
                    <a:pt x="15147" y="7876"/>
                  </a:lnTo>
                  <a:lnTo>
                    <a:pt x="14161" y="6706"/>
                  </a:lnTo>
                  <a:lnTo>
                    <a:pt x="13175" y="5926"/>
                  </a:lnTo>
                  <a:lnTo>
                    <a:pt x="12279" y="5069"/>
                  </a:lnTo>
                  <a:lnTo>
                    <a:pt x="11562" y="3899"/>
                  </a:lnTo>
                  <a:lnTo>
                    <a:pt x="10666" y="3119"/>
                  </a:lnTo>
                  <a:lnTo>
                    <a:pt x="9949" y="1949"/>
                  </a:lnTo>
                  <a:lnTo>
                    <a:pt x="9680" y="1092"/>
                  </a:lnTo>
                  <a:lnTo>
                    <a:pt x="9321" y="0"/>
                  </a:lnTo>
                  <a:lnTo>
                    <a:pt x="0" y="4523"/>
                  </a:lnTo>
                  <a:lnTo>
                    <a:pt x="627" y="5614"/>
                  </a:lnTo>
                  <a:lnTo>
                    <a:pt x="1255" y="7018"/>
                  </a:lnTo>
                  <a:lnTo>
                    <a:pt x="2241" y="8110"/>
                  </a:lnTo>
                  <a:lnTo>
                    <a:pt x="2868" y="9279"/>
                  </a:lnTo>
                  <a:lnTo>
                    <a:pt x="3854" y="10371"/>
                  </a:lnTo>
                  <a:lnTo>
                    <a:pt x="4840" y="11541"/>
                  </a:lnTo>
                  <a:lnTo>
                    <a:pt x="5826" y="12632"/>
                  </a:lnTo>
                  <a:lnTo>
                    <a:pt x="6722" y="13724"/>
                  </a:lnTo>
                  <a:lnTo>
                    <a:pt x="7708" y="14894"/>
                  </a:lnTo>
                  <a:lnTo>
                    <a:pt x="9949" y="16843"/>
                  </a:lnTo>
                  <a:lnTo>
                    <a:pt x="10934" y="17935"/>
                  </a:lnTo>
                  <a:lnTo>
                    <a:pt x="12279" y="18793"/>
                  </a:lnTo>
                  <a:lnTo>
                    <a:pt x="13175" y="19651"/>
                  </a:lnTo>
                  <a:lnTo>
                    <a:pt x="14520" y="20742"/>
                  </a:lnTo>
                  <a:lnTo>
                    <a:pt x="15774" y="21600"/>
                  </a:lnTo>
                  <a:lnTo>
                    <a:pt x="21600" y="14894"/>
                  </a:lnTo>
                  <a:close/>
                </a:path>
              </a:pathLst>
            </a:custGeom>
            <a:solidFill>
              <a:srgbClr val="0066FF"/>
            </a:solidFill>
            <a:ln w="12700" cap="flat">
              <a:noFill/>
              <a:miter lim="400000"/>
            </a:ln>
            <a:effectLst/>
          </p:spPr>
          <p:txBody>
            <a:bodyPr wrap="square" lIns="0" tIns="0" rIns="0" bIns="0" numCol="1" anchor="t">
              <a:noAutofit/>
            </a:bodyPr>
            <a:lstStyle/>
            <a:p>
              <a:pPr lvl="0"/>
              <a:endParaRPr/>
            </a:p>
          </p:txBody>
        </p:sp>
        <p:sp>
          <p:nvSpPr>
            <p:cNvPr id="464" name="Shape 464"/>
            <p:cNvSpPr/>
            <p:nvPr/>
          </p:nvSpPr>
          <p:spPr>
            <a:xfrm>
              <a:off x="267888" y="417920"/>
              <a:ext cx="146677" cy="198768"/>
            </a:xfrm>
            <a:custGeom>
              <a:avLst/>
              <a:gdLst/>
              <a:ahLst/>
              <a:cxnLst>
                <a:cxn ang="0">
                  <a:pos x="wd2" y="hd2"/>
                </a:cxn>
                <a:cxn ang="5400000">
                  <a:pos x="wd2" y="hd2"/>
                </a:cxn>
                <a:cxn ang="10800000">
                  <a:pos x="wd2" y="hd2"/>
                </a:cxn>
                <a:cxn ang="16200000">
                  <a:pos x="wd2" y="hd2"/>
                </a:cxn>
              </a:cxnLst>
              <a:rect l="0" t="0" r="r" b="b"/>
              <a:pathLst>
                <a:path w="21600" h="21600" extrusionOk="0">
                  <a:moveTo>
                    <a:pt x="450" y="886"/>
                  </a:moveTo>
                  <a:lnTo>
                    <a:pt x="0" y="443"/>
                  </a:lnTo>
                  <a:lnTo>
                    <a:pt x="450" y="1994"/>
                  </a:lnTo>
                  <a:lnTo>
                    <a:pt x="1500" y="3655"/>
                  </a:lnTo>
                  <a:lnTo>
                    <a:pt x="2700" y="4874"/>
                  </a:lnTo>
                  <a:lnTo>
                    <a:pt x="3750" y="6425"/>
                  </a:lnTo>
                  <a:lnTo>
                    <a:pt x="4800" y="7643"/>
                  </a:lnTo>
                  <a:lnTo>
                    <a:pt x="6450" y="8862"/>
                  </a:lnTo>
                  <a:lnTo>
                    <a:pt x="8100" y="10412"/>
                  </a:lnTo>
                  <a:lnTo>
                    <a:pt x="9600" y="11631"/>
                  </a:lnTo>
                  <a:lnTo>
                    <a:pt x="11250" y="12849"/>
                  </a:lnTo>
                  <a:lnTo>
                    <a:pt x="12900" y="13957"/>
                  </a:lnTo>
                  <a:lnTo>
                    <a:pt x="14550" y="15618"/>
                  </a:lnTo>
                  <a:lnTo>
                    <a:pt x="16200" y="16837"/>
                  </a:lnTo>
                  <a:lnTo>
                    <a:pt x="17250" y="17945"/>
                  </a:lnTo>
                  <a:lnTo>
                    <a:pt x="18900" y="19163"/>
                  </a:lnTo>
                  <a:lnTo>
                    <a:pt x="21000" y="21600"/>
                  </a:lnTo>
                  <a:lnTo>
                    <a:pt x="21600" y="21157"/>
                  </a:lnTo>
                  <a:lnTo>
                    <a:pt x="20400" y="19938"/>
                  </a:lnTo>
                  <a:lnTo>
                    <a:pt x="19350" y="18831"/>
                  </a:lnTo>
                  <a:lnTo>
                    <a:pt x="17700" y="17612"/>
                  </a:lnTo>
                  <a:lnTo>
                    <a:pt x="16650" y="16394"/>
                  </a:lnTo>
                  <a:lnTo>
                    <a:pt x="15000" y="15175"/>
                  </a:lnTo>
                  <a:lnTo>
                    <a:pt x="13500" y="13957"/>
                  </a:lnTo>
                  <a:lnTo>
                    <a:pt x="11850" y="12406"/>
                  </a:lnTo>
                  <a:lnTo>
                    <a:pt x="8550" y="9969"/>
                  </a:lnTo>
                  <a:lnTo>
                    <a:pt x="6900" y="8418"/>
                  </a:lnTo>
                  <a:lnTo>
                    <a:pt x="5850" y="7200"/>
                  </a:lnTo>
                  <a:lnTo>
                    <a:pt x="4200" y="5982"/>
                  </a:lnTo>
                  <a:lnTo>
                    <a:pt x="3150" y="4431"/>
                  </a:lnTo>
                  <a:lnTo>
                    <a:pt x="2100" y="3212"/>
                  </a:lnTo>
                  <a:lnTo>
                    <a:pt x="1500" y="1994"/>
                  </a:lnTo>
                  <a:lnTo>
                    <a:pt x="450" y="443"/>
                  </a:lnTo>
                  <a:lnTo>
                    <a:pt x="0" y="0"/>
                  </a:lnTo>
                  <a:lnTo>
                    <a:pt x="450" y="443"/>
                  </a:lnTo>
                  <a:lnTo>
                    <a:pt x="450" y="0"/>
                  </a:lnTo>
                  <a:lnTo>
                    <a:pt x="0" y="0"/>
                  </a:lnTo>
                  <a:lnTo>
                    <a:pt x="450" y="886"/>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65" name="Shape 465"/>
            <p:cNvSpPr/>
            <p:nvPr/>
          </p:nvSpPr>
          <p:spPr>
            <a:xfrm>
              <a:off x="160936" y="417920"/>
              <a:ext cx="110008" cy="63199"/>
            </a:xfrm>
            <a:custGeom>
              <a:avLst/>
              <a:gdLst/>
              <a:ahLst/>
              <a:cxnLst>
                <a:cxn ang="0">
                  <a:pos x="wd2" y="hd2"/>
                </a:cxn>
                <a:cxn ang="5400000">
                  <a:pos x="wd2" y="hd2"/>
                </a:cxn>
                <a:cxn ang="10800000">
                  <a:pos x="wd2" y="hd2"/>
                </a:cxn>
                <a:cxn ang="16200000">
                  <a:pos x="wd2" y="hd2"/>
                </a:cxn>
              </a:cxnLst>
              <a:rect l="0" t="0" r="r" b="b"/>
              <a:pathLst>
                <a:path w="21600" h="21600" extrusionOk="0">
                  <a:moveTo>
                    <a:pt x="800" y="20206"/>
                  </a:moveTo>
                  <a:lnTo>
                    <a:pt x="800" y="21600"/>
                  </a:lnTo>
                  <a:lnTo>
                    <a:pt x="21600" y="2787"/>
                  </a:lnTo>
                  <a:lnTo>
                    <a:pt x="21000" y="0"/>
                  </a:lnTo>
                  <a:lnTo>
                    <a:pt x="0" y="20206"/>
                  </a:lnTo>
                  <a:lnTo>
                    <a:pt x="0" y="21600"/>
                  </a:lnTo>
                  <a:lnTo>
                    <a:pt x="0" y="20206"/>
                  </a:lnTo>
                  <a:lnTo>
                    <a:pt x="0" y="21600"/>
                  </a:lnTo>
                  <a:lnTo>
                    <a:pt x="800" y="20206"/>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66" name="Shape 466"/>
            <p:cNvSpPr/>
            <p:nvPr/>
          </p:nvSpPr>
          <p:spPr>
            <a:xfrm>
              <a:off x="160936" y="477040"/>
              <a:ext cx="183347" cy="227309"/>
            </a:xfrm>
            <a:custGeom>
              <a:avLst/>
              <a:gdLst/>
              <a:ahLst/>
              <a:cxnLst>
                <a:cxn ang="0">
                  <a:pos x="wd2" y="hd2"/>
                </a:cxn>
                <a:cxn ang="5400000">
                  <a:pos x="wd2" y="hd2"/>
                </a:cxn>
                <a:cxn ang="10800000">
                  <a:pos x="wd2" y="hd2"/>
                </a:cxn>
                <a:cxn ang="16200000">
                  <a:pos x="wd2" y="hd2"/>
                </a:cxn>
              </a:cxnLst>
              <a:rect l="0" t="0" r="r" b="b"/>
              <a:pathLst>
                <a:path w="21600" h="21600" extrusionOk="0">
                  <a:moveTo>
                    <a:pt x="21600" y="21309"/>
                  </a:moveTo>
                  <a:lnTo>
                    <a:pt x="20280" y="20244"/>
                  </a:lnTo>
                  <a:lnTo>
                    <a:pt x="18600" y="19178"/>
                  </a:lnTo>
                  <a:lnTo>
                    <a:pt x="16920" y="17822"/>
                  </a:lnTo>
                  <a:lnTo>
                    <a:pt x="15120" y="16757"/>
                  </a:lnTo>
                  <a:lnTo>
                    <a:pt x="13800" y="15691"/>
                  </a:lnTo>
                  <a:lnTo>
                    <a:pt x="12600" y="14335"/>
                  </a:lnTo>
                  <a:lnTo>
                    <a:pt x="11280" y="12883"/>
                  </a:lnTo>
                  <a:lnTo>
                    <a:pt x="9480" y="11526"/>
                  </a:lnTo>
                  <a:lnTo>
                    <a:pt x="8280" y="10461"/>
                  </a:lnTo>
                  <a:lnTo>
                    <a:pt x="6960" y="9105"/>
                  </a:lnTo>
                  <a:lnTo>
                    <a:pt x="5640" y="7652"/>
                  </a:lnTo>
                  <a:lnTo>
                    <a:pt x="4800" y="6296"/>
                  </a:lnTo>
                  <a:lnTo>
                    <a:pt x="3480" y="4552"/>
                  </a:lnTo>
                  <a:lnTo>
                    <a:pt x="2640" y="3100"/>
                  </a:lnTo>
                  <a:lnTo>
                    <a:pt x="1800" y="1743"/>
                  </a:lnTo>
                  <a:lnTo>
                    <a:pt x="480" y="0"/>
                  </a:lnTo>
                  <a:lnTo>
                    <a:pt x="0" y="387"/>
                  </a:lnTo>
                  <a:lnTo>
                    <a:pt x="840" y="1743"/>
                  </a:lnTo>
                  <a:lnTo>
                    <a:pt x="1800" y="3487"/>
                  </a:lnTo>
                  <a:lnTo>
                    <a:pt x="3000" y="4843"/>
                  </a:lnTo>
                  <a:lnTo>
                    <a:pt x="4320" y="6296"/>
                  </a:lnTo>
                  <a:lnTo>
                    <a:pt x="5160" y="7652"/>
                  </a:lnTo>
                  <a:lnTo>
                    <a:pt x="6480" y="9396"/>
                  </a:lnTo>
                  <a:lnTo>
                    <a:pt x="7800" y="10848"/>
                  </a:lnTo>
                  <a:lnTo>
                    <a:pt x="9120" y="11817"/>
                  </a:lnTo>
                  <a:lnTo>
                    <a:pt x="10440" y="13270"/>
                  </a:lnTo>
                  <a:lnTo>
                    <a:pt x="12120" y="14626"/>
                  </a:lnTo>
                  <a:lnTo>
                    <a:pt x="13440" y="16079"/>
                  </a:lnTo>
                  <a:lnTo>
                    <a:pt x="15120" y="17048"/>
                  </a:lnTo>
                  <a:lnTo>
                    <a:pt x="16440" y="18500"/>
                  </a:lnTo>
                  <a:lnTo>
                    <a:pt x="18120" y="19566"/>
                  </a:lnTo>
                  <a:lnTo>
                    <a:pt x="19920" y="20535"/>
                  </a:lnTo>
                  <a:lnTo>
                    <a:pt x="21240" y="21600"/>
                  </a:lnTo>
                  <a:lnTo>
                    <a:pt x="21600" y="21309"/>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67" name="Shape 467"/>
            <p:cNvSpPr/>
            <p:nvPr/>
          </p:nvSpPr>
          <p:spPr>
            <a:xfrm>
              <a:off x="135471" y="392437"/>
              <a:ext cx="157882" cy="95817"/>
            </a:xfrm>
            <a:custGeom>
              <a:avLst/>
              <a:gdLst/>
              <a:ahLst/>
              <a:cxnLst>
                <a:cxn ang="0">
                  <a:pos x="wd2" y="hd2"/>
                </a:cxn>
                <a:cxn ang="5400000">
                  <a:pos x="wd2" y="hd2"/>
                </a:cxn>
                <a:cxn ang="10800000">
                  <a:pos x="wd2" y="hd2"/>
                </a:cxn>
                <a:cxn ang="16200000">
                  <a:pos x="wd2" y="hd2"/>
                </a:cxn>
              </a:cxnLst>
              <a:rect l="0" t="0" r="r" b="b"/>
              <a:pathLst>
                <a:path w="21600" h="21600" extrusionOk="0">
                  <a:moveTo>
                    <a:pt x="18534" y="2528"/>
                  </a:moveTo>
                  <a:lnTo>
                    <a:pt x="19510" y="4136"/>
                  </a:lnTo>
                  <a:lnTo>
                    <a:pt x="20625" y="5745"/>
                  </a:lnTo>
                  <a:lnTo>
                    <a:pt x="21043" y="7583"/>
                  </a:lnTo>
                  <a:lnTo>
                    <a:pt x="21600" y="9191"/>
                  </a:lnTo>
                  <a:lnTo>
                    <a:pt x="21600" y="11719"/>
                  </a:lnTo>
                  <a:lnTo>
                    <a:pt x="21043" y="11719"/>
                  </a:lnTo>
                  <a:lnTo>
                    <a:pt x="20625" y="12409"/>
                  </a:lnTo>
                  <a:lnTo>
                    <a:pt x="19510" y="13328"/>
                  </a:lnTo>
                  <a:lnTo>
                    <a:pt x="18534" y="13328"/>
                  </a:lnTo>
                  <a:lnTo>
                    <a:pt x="17559" y="14936"/>
                  </a:lnTo>
                  <a:lnTo>
                    <a:pt x="16583" y="15855"/>
                  </a:lnTo>
                  <a:lnTo>
                    <a:pt x="15050" y="16545"/>
                  </a:lnTo>
                  <a:lnTo>
                    <a:pt x="13517" y="17464"/>
                  </a:lnTo>
                  <a:lnTo>
                    <a:pt x="12542" y="18153"/>
                  </a:lnTo>
                  <a:lnTo>
                    <a:pt x="9476" y="19991"/>
                  </a:lnTo>
                  <a:lnTo>
                    <a:pt x="7525" y="20681"/>
                  </a:lnTo>
                  <a:lnTo>
                    <a:pt x="5992" y="20681"/>
                  </a:lnTo>
                  <a:lnTo>
                    <a:pt x="4459" y="21600"/>
                  </a:lnTo>
                  <a:lnTo>
                    <a:pt x="1951" y="21600"/>
                  </a:lnTo>
                  <a:lnTo>
                    <a:pt x="975" y="19991"/>
                  </a:lnTo>
                  <a:lnTo>
                    <a:pt x="557" y="18153"/>
                  </a:lnTo>
                  <a:lnTo>
                    <a:pt x="0" y="15855"/>
                  </a:lnTo>
                  <a:lnTo>
                    <a:pt x="0" y="9191"/>
                  </a:lnTo>
                  <a:lnTo>
                    <a:pt x="1533" y="6664"/>
                  </a:lnTo>
                  <a:lnTo>
                    <a:pt x="2508" y="5745"/>
                  </a:lnTo>
                  <a:lnTo>
                    <a:pt x="3484" y="5055"/>
                  </a:lnTo>
                  <a:lnTo>
                    <a:pt x="5017" y="4136"/>
                  </a:lnTo>
                  <a:lnTo>
                    <a:pt x="6550" y="3447"/>
                  </a:lnTo>
                  <a:lnTo>
                    <a:pt x="8083" y="3447"/>
                  </a:lnTo>
                  <a:lnTo>
                    <a:pt x="9476" y="2528"/>
                  </a:lnTo>
                  <a:lnTo>
                    <a:pt x="11009" y="2528"/>
                  </a:lnTo>
                  <a:lnTo>
                    <a:pt x="11985" y="1609"/>
                  </a:lnTo>
                  <a:lnTo>
                    <a:pt x="13099" y="919"/>
                  </a:lnTo>
                  <a:lnTo>
                    <a:pt x="14493" y="919"/>
                  </a:lnTo>
                  <a:lnTo>
                    <a:pt x="15050" y="0"/>
                  </a:lnTo>
                  <a:lnTo>
                    <a:pt x="16583" y="0"/>
                  </a:lnTo>
                  <a:lnTo>
                    <a:pt x="17001" y="919"/>
                  </a:lnTo>
                  <a:lnTo>
                    <a:pt x="18116" y="919"/>
                  </a:lnTo>
                  <a:lnTo>
                    <a:pt x="18534" y="2528"/>
                  </a:lnTo>
                  <a:close/>
                </a:path>
              </a:pathLst>
            </a:custGeom>
            <a:solidFill>
              <a:srgbClr val="0066FF"/>
            </a:solidFill>
            <a:ln w="12700" cap="flat">
              <a:noFill/>
              <a:miter lim="400000"/>
            </a:ln>
            <a:effectLst/>
          </p:spPr>
          <p:txBody>
            <a:bodyPr wrap="square" lIns="0" tIns="0" rIns="0" bIns="0" numCol="1" anchor="t">
              <a:noAutofit/>
            </a:bodyPr>
            <a:lstStyle/>
            <a:p>
              <a:pPr lvl="0"/>
              <a:endParaRPr/>
            </a:p>
          </p:txBody>
        </p:sp>
        <p:sp>
          <p:nvSpPr>
            <p:cNvPr id="468" name="Shape 468"/>
            <p:cNvSpPr/>
            <p:nvPr/>
          </p:nvSpPr>
          <p:spPr>
            <a:xfrm>
              <a:off x="270943" y="399572"/>
              <a:ext cx="25466" cy="47909"/>
            </a:xfrm>
            <a:custGeom>
              <a:avLst/>
              <a:gdLst/>
              <a:ahLst/>
              <a:cxnLst>
                <a:cxn ang="0">
                  <a:pos x="wd2" y="hd2"/>
                </a:cxn>
                <a:cxn ang="5400000">
                  <a:pos x="wd2" y="hd2"/>
                </a:cxn>
                <a:cxn ang="10800000">
                  <a:pos x="wd2" y="hd2"/>
                </a:cxn>
                <a:cxn ang="16200000">
                  <a:pos x="wd2" y="hd2"/>
                </a:cxn>
              </a:cxnLst>
              <a:rect l="0" t="0" r="r" b="b"/>
              <a:pathLst>
                <a:path w="21600" h="21600" extrusionOk="0">
                  <a:moveTo>
                    <a:pt x="19008" y="21600"/>
                  </a:moveTo>
                  <a:lnTo>
                    <a:pt x="19008" y="18383"/>
                  </a:lnTo>
                  <a:lnTo>
                    <a:pt x="21600" y="16545"/>
                  </a:lnTo>
                  <a:lnTo>
                    <a:pt x="19008" y="15166"/>
                  </a:lnTo>
                  <a:lnTo>
                    <a:pt x="19008" y="11949"/>
                  </a:lnTo>
                  <a:lnTo>
                    <a:pt x="15552" y="8272"/>
                  </a:lnTo>
                  <a:lnTo>
                    <a:pt x="9504" y="5055"/>
                  </a:lnTo>
                  <a:lnTo>
                    <a:pt x="3456" y="0"/>
                  </a:lnTo>
                  <a:lnTo>
                    <a:pt x="0" y="1838"/>
                  </a:lnTo>
                  <a:lnTo>
                    <a:pt x="6048" y="6894"/>
                  </a:lnTo>
                  <a:lnTo>
                    <a:pt x="12960" y="13328"/>
                  </a:lnTo>
                  <a:lnTo>
                    <a:pt x="15552" y="15166"/>
                  </a:lnTo>
                  <a:lnTo>
                    <a:pt x="15552" y="18383"/>
                  </a:lnTo>
                  <a:lnTo>
                    <a:pt x="19008" y="21600"/>
                  </a:lnTo>
                  <a:lnTo>
                    <a:pt x="19008" y="20221"/>
                  </a:lnTo>
                  <a:lnTo>
                    <a:pt x="19008"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69" name="Shape 469"/>
            <p:cNvSpPr/>
            <p:nvPr/>
          </p:nvSpPr>
          <p:spPr>
            <a:xfrm>
              <a:off x="160936" y="440345"/>
              <a:ext cx="132417" cy="5096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163" y="21600"/>
                  </a:lnTo>
                  <a:lnTo>
                    <a:pt x="3655" y="20304"/>
                  </a:lnTo>
                  <a:lnTo>
                    <a:pt x="5483" y="18576"/>
                  </a:lnTo>
                  <a:lnTo>
                    <a:pt x="7145" y="18576"/>
                  </a:lnTo>
                  <a:lnTo>
                    <a:pt x="8972" y="17280"/>
                  </a:lnTo>
                  <a:lnTo>
                    <a:pt x="10800" y="15552"/>
                  </a:lnTo>
                  <a:lnTo>
                    <a:pt x="12628" y="12528"/>
                  </a:lnTo>
                  <a:lnTo>
                    <a:pt x="13791" y="10800"/>
                  </a:lnTo>
                  <a:lnTo>
                    <a:pt x="15618" y="9504"/>
                  </a:lnTo>
                  <a:lnTo>
                    <a:pt x="17446" y="7776"/>
                  </a:lnTo>
                  <a:lnTo>
                    <a:pt x="18609" y="6048"/>
                  </a:lnTo>
                  <a:lnTo>
                    <a:pt x="19108" y="4752"/>
                  </a:lnTo>
                  <a:lnTo>
                    <a:pt x="20437" y="4752"/>
                  </a:lnTo>
                  <a:lnTo>
                    <a:pt x="20935" y="3024"/>
                  </a:lnTo>
                  <a:lnTo>
                    <a:pt x="21600" y="3024"/>
                  </a:lnTo>
                  <a:lnTo>
                    <a:pt x="20935" y="0"/>
                  </a:lnTo>
                  <a:lnTo>
                    <a:pt x="20437" y="1728"/>
                  </a:lnTo>
                  <a:lnTo>
                    <a:pt x="19772" y="1728"/>
                  </a:lnTo>
                  <a:lnTo>
                    <a:pt x="19108" y="3024"/>
                  </a:lnTo>
                  <a:lnTo>
                    <a:pt x="17945" y="4752"/>
                  </a:lnTo>
                  <a:lnTo>
                    <a:pt x="16782" y="6048"/>
                  </a:lnTo>
                  <a:lnTo>
                    <a:pt x="15618" y="7776"/>
                  </a:lnTo>
                  <a:lnTo>
                    <a:pt x="13791" y="9504"/>
                  </a:lnTo>
                  <a:lnTo>
                    <a:pt x="11963" y="10800"/>
                  </a:lnTo>
                  <a:lnTo>
                    <a:pt x="10135" y="12528"/>
                  </a:lnTo>
                  <a:lnTo>
                    <a:pt x="8474" y="13824"/>
                  </a:lnTo>
                  <a:lnTo>
                    <a:pt x="4818" y="17280"/>
                  </a:lnTo>
                  <a:lnTo>
                    <a:pt x="2991" y="18576"/>
                  </a:lnTo>
                  <a:lnTo>
                    <a:pt x="0" y="18576"/>
                  </a:lnTo>
                  <a:lnTo>
                    <a:pt x="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70" name="Shape 470"/>
            <p:cNvSpPr/>
            <p:nvPr/>
          </p:nvSpPr>
          <p:spPr>
            <a:xfrm>
              <a:off x="131397" y="436268"/>
              <a:ext cx="29540" cy="550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6000"/>
                  </a:lnTo>
                  <a:lnTo>
                    <a:pt x="2979" y="10400"/>
                  </a:lnTo>
                  <a:lnTo>
                    <a:pt x="2979" y="14400"/>
                  </a:lnTo>
                  <a:lnTo>
                    <a:pt x="5959" y="17600"/>
                  </a:lnTo>
                  <a:lnTo>
                    <a:pt x="13407" y="20400"/>
                  </a:lnTo>
                  <a:lnTo>
                    <a:pt x="21600" y="21600"/>
                  </a:lnTo>
                  <a:lnTo>
                    <a:pt x="21600" y="18800"/>
                  </a:lnTo>
                  <a:lnTo>
                    <a:pt x="13407" y="18800"/>
                  </a:lnTo>
                  <a:lnTo>
                    <a:pt x="11172" y="17600"/>
                  </a:lnTo>
                  <a:lnTo>
                    <a:pt x="8193" y="13200"/>
                  </a:lnTo>
                  <a:lnTo>
                    <a:pt x="5959" y="10400"/>
                  </a:lnTo>
                  <a:lnTo>
                    <a:pt x="5959" y="0"/>
                  </a:lnTo>
                  <a:lnTo>
                    <a:pt x="0"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71" name="Shape 471"/>
            <p:cNvSpPr/>
            <p:nvPr/>
          </p:nvSpPr>
          <p:spPr>
            <a:xfrm>
              <a:off x="131397" y="407727"/>
              <a:ext cx="40745" cy="2854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660" y="2314"/>
                  </a:lnTo>
                  <a:lnTo>
                    <a:pt x="11880" y="5400"/>
                  </a:lnTo>
                  <a:lnTo>
                    <a:pt x="8100" y="7714"/>
                  </a:lnTo>
                  <a:lnTo>
                    <a:pt x="4320" y="10800"/>
                  </a:lnTo>
                  <a:lnTo>
                    <a:pt x="2160" y="13886"/>
                  </a:lnTo>
                  <a:lnTo>
                    <a:pt x="2160" y="19286"/>
                  </a:lnTo>
                  <a:lnTo>
                    <a:pt x="0" y="19286"/>
                  </a:lnTo>
                  <a:lnTo>
                    <a:pt x="0" y="21600"/>
                  </a:lnTo>
                  <a:lnTo>
                    <a:pt x="4320" y="21600"/>
                  </a:lnTo>
                  <a:lnTo>
                    <a:pt x="4320" y="19286"/>
                  </a:lnTo>
                  <a:lnTo>
                    <a:pt x="5940" y="16200"/>
                  </a:lnTo>
                  <a:lnTo>
                    <a:pt x="5940" y="13886"/>
                  </a:lnTo>
                  <a:lnTo>
                    <a:pt x="9720" y="10800"/>
                  </a:lnTo>
                  <a:lnTo>
                    <a:pt x="11880" y="7714"/>
                  </a:lnTo>
                  <a:lnTo>
                    <a:pt x="15660" y="5400"/>
                  </a:lnTo>
                  <a:lnTo>
                    <a:pt x="21600" y="5400"/>
                  </a:lnTo>
                  <a:lnTo>
                    <a:pt x="21600"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72" name="Shape 472"/>
            <p:cNvSpPr/>
            <p:nvPr/>
          </p:nvSpPr>
          <p:spPr>
            <a:xfrm>
              <a:off x="172141" y="392437"/>
              <a:ext cx="66209" cy="224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271" y="0"/>
                  </a:lnTo>
                  <a:lnTo>
                    <a:pt x="19274" y="3927"/>
                  </a:lnTo>
                  <a:lnTo>
                    <a:pt x="16615" y="3927"/>
                  </a:lnTo>
                  <a:lnTo>
                    <a:pt x="14289" y="6873"/>
                  </a:lnTo>
                  <a:lnTo>
                    <a:pt x="10634" y="6873"/>
                  </a:lnTo>
                  <a:lnTo>
                    <a:pt x="7311" y="10800"/>
                  </a:lnTo>
                  <a:lnTo>
                    <a:pt x="3655" y="14727"/>
                  </a:lnTo>
                  <a:lnTo>
                    <a:pt x="0" y="14727"/>
                  </a:lnTo>
                  <a:lnTo>
                    <a:pt x="0" y="21600"/>
                  </a:lnTo>
                  <a:lnTo>
                    <a:pt x="3655" y="17673"/>
                  </a:lnTo>
                  <a:lnTo>
                    <a:pt x="7311" y="17673"/>
                  </a:lnTo>
                  <a:lnTo>
                    <a:pt x="10634" y="14727"/>
                  </a:lnTo>
                  <a:lnTo>
                    <a:pt x="14289" y="10800"/>
                  </a:lnTo>
                  <a:lnTo>
                    <a:pt x="16615" y="10800"/>
                  </a:lnTo>
                  <a:lnTo>
                    <a:pt x="19274" y="6873"/>
                  </a:lnTo>
                  <a:lnTo>
                    <a:pt x="21600" y="6873"/>
                  </a:lnTo>
                  <a:lnTo>
                    <a:pt x="21600"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73" name="Shape 473"/>
            <p:cNvSpPr/>
            <p:nvPr/>
          </p:nvSpPr>
          <p:spPr>
            <a:xfrm>
              <a:off x="238349" y="389379"/>
              <a:ext cx="36670" cy="14272"/>
            </a:xfrm>
            <a:custGeom>
              <a:avLst/>
              <a:gdLst/>
              <a:ahLst/>
              <a:cxnLst>
                <a:cxn ang="0">
                  <a:pos x="wd2" y="hd2"/>
                </a:cxn>
                <a:cxn ang="5400000">
                  <a:pos x="wd2" y="hd2"/>
                </a:cxn>
                <a:cxn ang="10800000">
                  <a:pos x="wd2" y="hd2"/>
                </a:cxn>
                <a:cxn ang="16200000">
                  <a:pos x="wd2" y="hd2"/>
                </a:cxn>
              </a:cxnLst>
              <a:rect l="0" t="0" r="r" b="b"/>
              <a:pathLst>
                <a:path w="21600" h="21600" extrusionOk="0">
                  <a:moveTo>
                    <a:pt x="21600" y="15429"/>
                  </a:moveTo>
                  <a:lnTo>
                    <a:pt x="17400" y="10800"/>
                  </a:lnTo>
                  <a:lnTo>
                    <a:pt x="12600" y="4629"/>
                  </a:lnTo>
                  <a:lnTo>
                    <a:pt x="10800" y="4629"/>
                  </a:lnTo>
                  <a:lnTo>
                    <a:pt x="6600" y="0"/>
                  </a:lnTo>
                  <a:lnTo>
                    <a:pt x="4200" y="4629"/>
                  </a:lnTo>
                  <a:lnTo>
                    <a:pt x="0" y="4629"/>
                  </a:lnTo>
                  <a:lnTo>
                    <a:pt x="0" y="15429"/>
                  </a:lnTo>
                  <a:lnTo>
                    <a:pt x="1800" y="10800"/>
                  </a:lnTo>
                  <a:lnTo>
                    <a:pt x="12600" y="10800"/>
                  </a:lnTo>
                  <a:lnTo>
                    <a:pt x="15000" y="15429"/>
                  </a:lnTo>
                  <a:lnTo>
                    <a:pt x="19200" y="21600"/>
                  </a:lnTo>
                  <a:lnTo>
                    <a:pt x="21600" y="15429"/>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74" name="Shape 474"/>
            <p:cNvSpPr/>
            <p:nvPr/>
          </p:nvSpPr>
          <p:spPr>
            <a:xfrm>
              <a:off x="142602" y="414862"/>
              <a:ext cx="117138" cy="3669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037" y="1800"/>
                  </a:lnTo>
                  <a:lnTo>
                    <a:pt x="19722" y="4200"/>
                  </a:lnTo>
                  <a:lnTo>
                    <a:pt x="18219" y="4200"/>
                  </a:lnTo>
                  <a:lnTo>
                    <a:pt x="16341" y="6600"/>
                  </a:lnTo>
                  <a:lnTo>
                    <a:pt x="14838" y="8400"/>
                  </a:lnTo>
                  <a:lnTo>
                    <a:pt x="12960" y="8400"/>
                  </a:lnTo>
                  <a:lnTo>
                    <a:pt x="10894" y="10800"/>
                  </a:lnTo>
                  <a:lnTo>
                    <a:pt x="8828" y="12600"/>
                  </a:lnTo>
                  <a:lnTo>
                    <a:pt x="7513" y="12600"/>
                  </a:lnTo>
                  <a:lnTo>
                    <a:pt x="5447" y="15000"/>
                  </a:lnTo>
                  <a:lnTo>
                    <a:pt x="2817" y="15000"/>
                  </a:lnTo>
                  <a:lnTo>
                    <a:pt x="1315" y="17400"/>
                  </a:lnTo>
                  <a:lnTo>
                    <a:pt x="0" y="17400"/>
                  </a:lnTo>
                  <a:lnTo>
                    <a:pt x="0" y="21600"/>
                  </a:lnTo>
                  <a:lnTo>
                    <a:pt x="751" y="19200"/>
                  </a:lnTo>
                  <a:lnTo>
                    <a:pt x="4132" y="19200"/>
                  </a:lnTo>
                  <a:lnTo>
                    <a:pt x="5447" y="17400"/>
                  </a:lnTo>
                  <a:lnTo>
                    <a:pt x="7513" y="17400"/>
                  </a:lnTo>
                  <a:lnTo>
                    <a:pt x="9579" y="15000"/>
                  </a:lnTo>
                  <a:lnTo>
                    <a:pt x="10894" y="12600"/>
                  </a:lnTo>
                  <a:lnTo>
                    <a:pt x="12960" y="12600"/>
                  </a:lnTo>
                  <a:lnTo>
                    <a:pt x="14838" y="10800"/>
                  </a:lnTo>
                  <a:lnTo>
                    <a:pt x="16904" y="8400"/>
                  </a:lnTo>
                  <a:lnTo>
                    <a:pt x="18219" y="8400"/>
                  </a:lnTo>
                  <a:lnTo>
                    <a:pt x="19722" y="6600"/>
                  </a:lnTo>
                  <a:lnTo>
                    <a:pt x="21037" y="6600"/>
                  </a:lnTo>
                  <a:lnTo>
                    <a:pt x="21600" y="4200"/>
                  </a:lnTo>
                  <a:lnTo>
                    <a:pt x="21600"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75" name="Shape 475"/>
            <p:cNvSpPr/>
            <p:nvPr/>
          </p:nvSpPr>
          <p:spPr>
            <a:xfrm>
              <a:off x="194549" y="429132"/>
              <a:ext cx="91674" cy="336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80" y="0"/>
                  </a:lnTo>
                  <a:lnTo>
                    <a:pt x="18960" y="2618"/>
                  </a:lnTo>
                  <a:lnTo>
                    <a:pt x="17280" y="2618"/>
                  </a:lnTo>
                  <a:lnTo>
                    <a:pt x="15360" y="4582"/>
                  </a:lnTo>
                  <a:lnTo>
                    <a:pt x="13680" y="4582"/>
                  </a:lnTo>
                  <a:lnTo>
                    <a:pt x="10320" y="9818"/>
                  </a:lnTo>
                  <a:lnTo>
                    <a:pt x="8640" y="11782"/>
                  </a:lnTo>
                  <a:lnTo>
                    <a:pt x="6720" y="11782"/>
                  </a:lnTo>
                  <a:lnTo>
                    <a:pt x="5040" y="14400"/>
                  </a:lnTo>
                  <a:lnTo>
                    <a:pt x="3360" y="14400"/>
                  </a:lnTo>
                  <a:lnTo>
                    <a:pt x="1680" y="16364"/>
                  </a:lnTo>
                  <a:lnTo>
                    <a:pt x="0" y="16364"/>
                  </a:lnTo>
                  <a:lnTo>
                    <a:pt x="720" y="21600"/>
                  </a:lnTo>
                  <a:lnTo>
                    <a:pt x="1680" y="21600"/>
                  </a:lnTo>
                  <a:lnTo>
                    <a:pt x="2400" y="18982"/>
                  </a:lnTo>
                  <a:lnTo>
                    <a:pt x="3360" y="18982"/>
                  </a:lnTo>
                  <a:lnTo>
                    <a:pt x="5040" y="16364"/>
                  </a:lnTo>
                  <a:lnTo>
                    <a:pt x="6720" y="16364"/>
                  </a:lnTo>
                  <a:lnTo>
                    <a:pt x="8640" y="14400"/>
                  </a:lnTo>
                  <a:lnTo>
                    <a:pt x="10320" y="11782"/>
                  </a:lnTo>
                  <a:lnTo>
                    <a:pt x="12960" y="11782"/>
                  </a:lnTo>
                  <a:lnTo>
                    <a:pt x="14640" y="9818"/>
                  </a:lnTo>
                  <a:lnTo>
                    <a:pt x="16320" y="7200"/>
                  </a:lnTo>
                  <a:lnTo>
                    <a:pt x="18000" y="7200"/>
                  </a:lnTo>
                  <a:lnTo>
                    <a:pt x="18960" y="4582"/>
                  </a:lnTo>
                  <a:lnTo>
                    <a:pt x="20640" y="4582"/>
                  </a:lnTo>
                  <a:lnTo>
                    <a:pt x="21600" y="2618"/>
                  </a:lnTo>
                  <a:lnTo>
                    <a:pt x="21600"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76" name="Shape 476"/>
            <p:cNvSpPr/>
            <p:nvPr/>
          </p:nvSpPr>
          <p:spPr>
            <a:xfrm>
              <a:off x="1113254" y="598339"/>
              <a:ext cx="1" cy="39755"/>
            </a:xfrm>
            <a:custGeom>
              <a:avLst/>
              <a:gdLst/>
              <a:ahLst/>
              <a:cxnLst>
                <a:cxn ang="0">
                  <a:pos x="wd2" y="hd2"/>
                </a:cxn>
                <a:cxn ang="5400000">
                  <a:pos x="wd2" y="hd2"/>
                </a:cxn>
                <a:cxn ang="10800000">
                  <a:pos x="wd2" y="hd2"/>
                </a:cxn>
                <a:cxn ang="16200000">
                  <a:pos x="wd2" y="hd2"/>
                </a:cxn>
              </a:cxnLst>
              <a:rect l="0" t="0" r="r" b="b"/>
              <a:pathLst>
                <a:path h="21600" extrusionOk="0">
                  <a:moveTo>
                    <a:pt x="0" y="21600"/>
                  </a:moveTo>
                  <a:lnTo>
                    <a:pt x="0" y="0"/>
                  </a:lnTo>
                  <a:lnTo>
                    <a:pt x="0" y="21600"/>
                  </a:lnTo>
                  <a:close/>
                </a:path>
              </a:pathLst>
            </a:custGeom>
            <a:noFill/>
            <a:ln w="12700" cap="flat">
              <a:noFill/>
              <a:miter lim="400000"/>
            </a:ln>
            <a:effectLst/>
          </p:spPr>
          <p:txBody>
            <a:bodyPr wrap="square" lIns="0" tIns="0" rIns="0" bIns="0" numCol="1" anchor="t">
              <a:noAutofit/>
            </a:bodyPr>
            <a:lstStyle/>
            <a:p>
              <a:pPr lvl="0"/>
              <a:endParaRPr/>
            </a:p>
          </p:txBody>
        </p:sp>
        <p:sp>
          <p:nvSpPr>
            <p:cNvPr id="477" name="Shape 477"/>
            <p:cNvSpPr/>
            <p:nvPr/>
          </p:nvSpPr>
          <p:spPr>
            <a:xfrm>
              <a:off x="1110258" y="598339"/>
              <a:ext cx="4076" cy="39755"/>
            </a:xfrm>
            <a:prstGeom prst="rect">
              <a:avLst/>
            </a:prstGeom>
            <a:solidFill>
              <a:srgbClr val="000000"/>
            </a:solidFill>
            <a:ln w="12700" cap="flat">
              <a:noFill/>
              <a:miter lim="400000"/>
            </a:ln>
            <a:effectLst/>
          </p:spPr>
          <p:txBody>
            <a:bodyPr wrap="square" lIns="0" tIns="0" rIns="0" bIns="0" numCol="1" anchor="t">
              <a:noAutofit/>
            </a:bodyPr>
            <a:lstStyle/>
            <a:p>
              <a:pPr lvl="0"/>
              <a:endParaRPr/>
            </a:p>
          </p:txBody>
        </p:sp>
        <p:sp>
          <p:nvSpPr>
            <p:cNvPr id="478" name="Shape 478"/>
            <p:cNvSpPr/>
            <p:nvPr/>
          </p:nvSpPr>
          <p:spPr>
            <a:xfrm>
              <a:off x="527627" y="638093"/>
              <a:ext cx="586707" cy="404670"/>
            </a:xfrm>
            <a:custGeom>
              <a:avLst/>
              <a:gdLst/>
              <a:ahLst/>
              <a:cxnLst>
                <a:cxn ang="0">
                  <a:pos x="wd2" y="hd2"/>
                </a:cxn>
                <a:cxn ang="5400000">
                  <a:pos x="wd2" y="hd2"/>
                </a:cxn>
                <a:cxn ang="10800000">
                  <a:pos x="wd2" y="hd2"/>
                </a:cxn>
                <a:cxn ang="16200000">
                  <a:pos x="wd2" y="hd2"/>
                </a:cxn>
              </a:cxnLst>
              <a:rect l="0" t="0" r="r" b="b"/>
              <a:pathLst>
                <a:path w="21600" h="21600" extrusionOk="0">
                  <a:moveTo>
                    <a:pt x="2962" y="0"/>
                  </a:moveTo>
                  <a:lnTo>
                    <a:pt x="21600" y="0"/>
                  </a:lnTo>
                  <a:lnTo>
                    <a:pt x="21600" y="21600"/>
                  </a:lnTo>
                  <a:lnTo>
                    <a:pt x="0" y="21600"/>
                  </a:lnTo>
                  <a:lnTo>
                    <a:pt x="2962" y="0"/>
                  </a:lnTo>
                  <a:close/>
                </a:path>
              </a:pathLst>
            </a:custGeom>
            <a:solidFill>
              <a:srgbClr val="FF0000"/>
            </a:solidFill>
            <a:ln w="12700" cap="flat">
              <a:noFill/>
              <a:miter lim="400000"/>
            </a:ln>
            <a:effectLst/>
          </p:spPr>
          <p:txBody>
            <a:bodyPr wrap="square" lIns="0" tIns="0" rIns="0" bIns="0" numCol="1" anchor="t">
              <a:noAutofit/>
            </a:bodyPr>
            <a:lstStyle/>
            <a:p>
              <a:pPr lvl="0"/>
              <a:endParaRPr/>
            </a:p>
          </p:txBody>
        </p:sp>
        <p:sp>
          <p:nvSpPr>
            <p:cNvPr id="479" name="Shape 479"/>
            <p:cNvSpPr/>
            <p:nvPr/>
          </p:nvSpPr>
          <p:spPr>
            <a:xfrm>
              <a:off x="608095" y="635035"/>
              <a:ext cx="520499" cy="7136"/>
            </a:xfrm>
            <a:custGeom>
              <a:avLst/>
              <a:gdLst/>
              <a:ahLst/>
              <a:cxnLst>
                <a:cxn ang="0">
                  <a:pos x="wd2" y="hd2"/>
                </a:cxn>
                <a:cxn ang="5400000">
                  <a:pos x="wd2" y="hd2"/>
                </a:cxn>
                <a:cxn ang="10800000">
                  <a:pos x="wd2" y="hd2"/>
                </a:cxn>
                <a:cxn ang="16200000">
                  <a:pos x="wd2" y="hd2"/>
                </a:cxn>
              </a:cxnLst>
              <a:rect l="0" t="0" r="r" b="b"/>
              <a:pathLst>
                <a:path w="21600" h="21600" extrusionOk="0">
                  <a:moveTo>
                    <a:pt x="21008" y="21600"/>
                  </a:moveTo>
                  <a:lnTo>
                    <a:pt x="21008" y="0"/>
                  </a:lnTo>
                  <a:lnTo>
                    <a:pt x="0" y="0"/>
                  </a:lnTo>
                  <a:lnTo>
                    <a:pt x="0" y="21600"/>
                  </a:lnTo>
                  <a:lnTo>
                    <a:pt x="21008" y="21600"/>
                  </a:lnTo>
                  <a:lnTo>
                    <a:pt x="21008" y="0"/>
                  </a:lnTo>
                  <a:lnTo>
                    <a:pt x="21008" y="21600"/>
                  </a:lnTo>
                  <a:lnTo>
                    <a:pt x="21600" y="0"/>
                  </a:lnTo>
                  <a:lnTo>
                    <a:pt x="21008" y="0"/>
                  </a:lnTo>
                  <a:lnTo>
                    <a:pt x="21008"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80" name="Shape 480"/>
            <p:cNvSpPr/>
            <p:nvPr/>
          </p:nvSpPr>
          <p:spPr>
            <a:xfrm>
              <a:off x="1110258" y="635035"/>
              <a:ext cx="4076" cy="7136"/>
            </a:xfrm>
            <a:custGeom>
              <a:avLst/>
              <a:gdLst/>
              <a:ahLst/>
              <a:cxnLst>
                <a:cxn ang="0">
                  <a:pos x="wd2" y="hd2"/>
                </a:cxn>
                <a:cxn ang="5400000">
                  <a:pos x="wd2" y="hd2"/>
                </a:cxn>
                <a:cxn ang="10800000">
                  <a:pos x="wd2" y="hd2"/>
                </a:cxn>
                <a:cxn ang="16200000">
                  <a:pos x="wd2" y="hd2"/>
                </a:cxn>
              </a:cxnLst>
              <a:rect l="0" t="0" r="r" b="b"/>
              <a:pathLst>
                <a:path w="21600" h="21600" extrusionOk="0">
                  <a:moveTo>
                    <a:pt x="21600" y="9257"/>
                  </a:moveTo>
                  <a:lnTo>
                    <a:pt x="21600" y="21600"/>
                  </a:lnTo>
                  <a:lnTo>
                    <a:pt x="21600" y="0"/>
                  </a:lnTo>
                  <a:lnTo>
                    <a:pt x="0" y="0"/>
                  </a:lnTo>
                  <a:lnTo>
                    <a:pt x="0" y="9257"/>
                  </a:lnTo>
                  <a:lnTo>
                    <a:pt x="0" y="0"/>
                  </a:lnTo>
                  <a:lnTo>
                    <a:pt x="0" y="9257"/>
                  </a:lnTo>
                  <a:lnTo>
                    <a:pt x="21600" y="9257"/>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81" name="Shape 481"/>
            <p:cNvSpPr/>
            <p:nvPr/>
          </p:nvSpPr>
          <p:spPr>
            <a:xfrm>
              <a:off x="1110258" y="638093"/>
              <a:ext cx="4076" cy="40772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438"/>
                  </a:lnTo>
                  <a:lnTo>
                    <a:pt x="21600" y="21222"/>
                  </a:lnTo>
                  <a:lnTo>
                    <a:pt x="2160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82" name="Shape 482"/>
            <p:cNvSpPr/>
            <p:nvPr/>
          </p:nvSpPr>
          <p:spPr>
            <a:xfrm>
              <a:off x="527627" y="1038685"/>
              <a:ext cx="586707" cy="7136"/>
            </a:xfrm>
            <a:custGeom>
              <a:avLst/>
              <a:gdLst/>
              <a:ahLst/>
              <a:cxnLst>
                <a:cxn ang="0">
                  <a:pos x="wd2" y="hd2"/>
                </a:cxn>
                <a:cxn ang="5400000">
                  <a:pos x="wd2" y="hd2"/>
                </a:cxn>
                <a:cxn ang="10800000">
                  <a:pos x="wd2" y="hd2"/>
                </a:cxn>
                <a:cxn ang="16200000">
                  <a:pos x="wd2" y="hd2"/>
                </a:cxn>
              </a:cxnLst>
              <a:rect l="0" t="0" r="r" b="b"/>
              <a:pathLst>
                <a:path w="21600" h="21600" extrusionOk="0">
                  <a:moveTo>
                    <a:pt x="0" y="12343"/>
                  </a:moveTo>
                  <a:lnTo>
                    <a:pt x="0" y="21600"/>
                  </a:lnTo>
                  <a:lnTo>
                    <a:pt x="21600" y="21600"/>
                  </a:lnTo>
                  <a:lnTo>
                    <a:pt x="21600" y="0"/>
                  </a:lnTo>
                  <a:lnTo>
                    <a:pt x="0" y="0"/>
                  </a:lnTo>
                  <a:lnTo>
                    <a:pt x="0" y="12343"/>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483" name="Shape 483"/>
            <p:cNvSpPr/>
            <p:nvPr/>
          </p:nvSpPr>
          <p:spPr>
            <a:xfrm>
              <a:off x="667173" y="697213"/>
              <a:ext cx="69265" cy="275217"/>
            </a:xfrm>
            <a:custGeom>
              <a:avLst/>
              <a:gdLst/>
              <a:ahLst/>
              <a:cxnLst>
                <a:cxn ang="0">
                  <a:pos x="wd2" y="hd2"/>
                </a:cxn>
                <a:cxn ang="5400000">
                  <a:pos x="wd2" y="hd2"/>
                </a:cxn>
                <a:cxn ang="10800000">
                  <a:pos x="wd2" y="hd2"/>
                </a:cxn>
                <a:cxn ang="16200000">
                  <a:pos x="wd2" y="hd2"/>
                </a:cxn>
              </a:cxnLst>
              <a:rect l="0" t="0" r="r" b="b"/>
              <a:pathLst>
                <a:path w="21600" h="21600" extrusionOk="0">
                  <a:moveTo>
                    <a:pt x="14929" y="3760"/>
                  </a:moveTo>
                  <a:lnTo>
                    <a:pt x="15882" y="3440"/>
                  </a:lnTo>
                  <a:lnTo>
                    <a:pt x="17153" y="3440"/>
                  </a:lnTo>
                  <a:lnTo>
                    <a:pt x="18106" y="3200"/>
                  </a:lnTo>
                  <a:lnTo>
                    <a:pt x="18106" y="2320"/>
                  </a:lnTo>
                  <a:lnTo>
                    <a:pt x="19376" y="2000"/>
                  </a:lnTo>
                  <a:lnTo>
                    <a:pt x="18106" y="1440"/>
                  </a:lnTo>
                  <a:lnTo>
                    <a:pt x="18106" y="1200"/>
                  </a:lnTo>
                  <a:lnTo>
                    <a:pt x="17153" y="880"/>
                  </a:lnTo>
                  <a:lnTo>
                    <a:pt x="17153" y="560"/>
                  </a:lnTo>
                  <a:lnTo>
                    <a:pt x="14929" y="320"/>
                  </a:lnTo>
                  <a:lnTo>
                    <a:pt x="13659" y="0"/>
                  </a:lnTo>
                  <a:lnTo>
                    <a:pt x="6671" y="0"/>
                  </a:lnTo>
                  <a:lnTo>
                    <a:pt x="5718" y="320"/>
                  </a:lnTo>
                  <a:lnTo>
                    <a:pt x="4447" y="560"/>
                  </a:lnTo>
                  <a:lnTo>
                    <a:pt x="3494" y="880"/>
                  </a:lnTo>
                  <a:lnTo>
                    <a:pt x="3494" y="1200"/>
                  </a:lnTo>
                  <a:lnTo>
                    <a:pt x="2224" y="1440"/>
                  </a:lnTo>
                  <a:lnTo>
                    <a:pt x="2224" y="2640"/>
                  </a:lnTo>
                  <a:lnTo>
                    <a:pt x="3494" y="2880"/>
                  </a:lnTo>
                  <a:lnTo>
                    <a:pt x="3494" y="3200"/>
                  </a:lnTo>
                  <a:lnTo>
                    <a:pt x="4447" y="3200"/>
                  </a:lnTo>
                  <a:lnTo>
                    <a:pt x="4447" y="3440"/>
                  </a:lnTo>
                  <a:lnTo>
                    <a:pt x="5718" y="3760"/>
                  </a:lnTo>
                  <a:lnTo>
                    <a:pt x="6671" y="3760"/>
                  </a:lnTo>
                  <a:lnTo>
                    <a:pt x="6671" y="16720"/>
                  </a:lnTo>
                  <a:lnTo>
                    <a:pt x="4447" y="17040"/>
                  </a:lnTo>
                  <a:lnTo>
                    <a:pt x="2224" y="17600"/>
                  </a:lnTo>
                  <a:lnTo>
                    <a:pt x="953" y="17840"/>
                  </a:lnTo>
                  <a:lnTo>
                    <a:pt x="0" y="18160"/>
                  </a:lnTo>
                  <a:lnTo>
                    <a:pt x="0" y="20480"/>
                  </a:lnTo>
                  <a:lnTo>
                    <a:pt x="953" y="20720"/>
                  </a:lnTo>
                  <a:lnTo>
                    <a:pt x="953" y="21040"/>
                  </a:lnTo>
                  <a:lnTo>
                    <a:pt x="2224" y="21040"/>
                  </a:lnTo>
                  <a:lnTo>
                    <a:pt x="3494" y="21360"/>
                  </a:lnTo>
                  <a:lnTo>
                    <a:pt x="3494" y="21600"/>
                  </a:lnTo>
                  <a:lnTo>
                    <a:pt x="5718" y="21600"/>
                  </a:lnTo>
                  <a:lnTo>
                    <a:pt x="5718" y="18720"/>
                  </a:lnTo>
                  <a:lnTo>
                    <a:pt x="14929" y="18720"/>
                  </a:lnTo>
                  <a:lnTo>
                    <a:pt x="15882" y="19040"/>
                  </a:lnTo>
                  <a:lnTo>
                    <a:pt x="15882" y="21360"/>
                  </a:lnTo>
                  <a:lnTo>
                    <a:pt x="17153" y="21600"/>
                  </a:lnTo>
                  <a:lnTo>
                    <a:pt x="19376" y="21040"/>
                  </a:lnTo>
                  <a:lnTo>
                    <a:pt x="20647" y="20480"/>
                  </a:lnTo>
                  <a:lnTo>
                    <a:pt x="21600" y="19920"/>
                  </a:lnTo>
                  <a:lnTo>
                    <a:pt x="21600" y="19040"/>
                  </a:lnTo>
                  <a:lnTo>
                    <a:pt x="20647" y="18480"/>
                  </a:lnTo>
                  <a:lnTo>
                    <a:pt x="20647" y="18160"/>
                  </a:lnTo>
                  <a:lnTo>
                    <a:pt x="19376" y="17840"/>
                  </a:lnTo>
                  <a:lnTo>
                    <a:pt x="18106" y="17600"/>
                  </a:lnTo>
                  <a:lnTo>
                    <a:pt x="17153" y="17280"/>
                  </a:lnTo>
                  <a:lnTo>
                    <a:pt x="15882" y="17040"/>
                  </a:lnTo>
                  <a:lnTo>
                    <a:pt x="14929" y="16720"/>
                  </a:lnTo>
                  <a:lnTo>
                    <a:pt x="14929" y="3760"/>
                  </a:lnTo>
                  <a:close/>
                </a:path>
              </a:pathLst>
            </a:custGeom>
            <a:solidFill>
              <a:srgbClr val="99FFFF"/>
            </a:solidFill>
            <a:ln w="12700" cap="flat">
              <a:noFill/>
              <a:miter lim="400000"/>
            </a:ln>
            <a:effectLst/>
          </p:spPr>
          <p:txBody>
            <a:bodyPr wrap="square" lIns="0" tIns="0" rIns="0" bIns="0" numCol="1" anchor="t">
              <a:noAutofit/>
            </a:bodyPr>
            <a:lstStyle/>
            <a:p>
              <a:pPr lvl="0"/>
              <a:endParaRPr/>
            </a:p>
          </p:txBody>
        </p:sp>
        <p:sp>
          <p:nvSpPr>
            <p:cNvPr id="484" name="Shape 484"/>
            <p:cNvSpPr/>
            <p:nvPr/>
          </p:nvSpPr>
          <p:spPr>
            <a:xfrm>
              <a:off x="667173" y="697213"/>
              <a:ext cx="69265" cy="275217"/>
            </a:xfrm>
            <a:custGeom>
              <a:avLst/>
              <a:gdLst/>
              <a:ahLst/>
              <a:cxnLst>
                <a:cxn ang="0">
                  <a:pos x="wd2" y="hd2"/>
                </a:cxn>
                <a:cxn ang="5400000">
                  <a:pos x="wd2" y="hd2"/>
                </a:cxn>
                <a:cxn ang="10800000">
                  <a:pos x="wd2" y="hd2"/>
                </a:cxn>
                <a:cxn ang="16200000">
                  <a:pos x="wd2" y="hd2"/>
                </a:cxn>
              </a:cxnLst>
              <a:rect l="0" t="0" r="r" b="b"/>
              <a:pathLst>
                <a:path w="21600" h="21600" extrusionOk="0">
                  <a:moveTo>
                    <a:pt x="14929" y="3760"/>
                  </a:moveTo>
                  <a:lnTo>
                    <a:pt x="15882" y="3440"/>
                  </a:lnTo>
                  <a:lnTo>
                    <a:pt x="17153" y="3440"/>
                  </a:lnTo>
                  <a:lnTo>
                    <a:pt x="18106" y="3200"/>
                  </a:lnTo>
                  <a:lnTo>
                    <a:pt x="18106" y="2320"/>
                  </a:lnTo>
                  <a:lnTo>
                    <a:pt x="19376" y="2000"/>
                  </a:lnTo>
                  <a:lnTo>
                    <a:pt x="18106" y="1440"/>
                  </a:lnTo>
                  <a:lnTo>
                    <a:pt x="18106" y="1200"/>
                  </a:lnTo>
                  <a:lnTo>
                    <a:pt x="17153" y="880"/>
                  </a:lnTo>
                  <a:lnTo>
                    <a:pt x="17153" y="560"/>
                  </a:lnTo>
                  <a:lnTo>
                    <a:pt x="14929" y="320"/>
                  </a:lnTo>
                  <a:lnTo>
                    <a:pt x="13659" y="0"/>
                  </a:lnTo>
                  <a:lnTo>
                    <a:pt x="6671" y="0"/>
                  </a:lnTo>
                  <a:lnTo>
                    <a:pt x="5718" y="320"/>
                  </a:lnTo>
                  <a:lnTo>
                    <a:pt x="4447" y="560"/>
                  </a:lnTo>
                  <a:lnTo>
                    <a:pt x="3494" y="880"/>
                  </a:lnTo>
                  <a:lnTo>
                    <a:pt x="3494" y="1200"/>
                  </a:lnTo>
                  <a:lnTo>
                    <a:pt x="2224" y="1440"/>
                  </a:lnTo>
                  <a:lnTo>
                    <a:pt x="2224" y="2640"/>
                  </a:lnTo>
                  <a:lnTo>
                    <a:pt x="3494" y="2880"/>
                  </a:lnTo>
                  <a:lnTo>
                    <a:pt x="3494" y="3200"/>
                  </a:lnTo>
                  <a:lnTo>
                    <a:pt x="4447" y="3200"/>
                  </a:lnTo>
                  <a:lnTo>
                    <a:pt x="4447" y="3440"/>
                  </a:lnTo>
                  <a:lnTo>
                    <a:pt x="5718" y="3760"/>
                  </a:lnTo>
                  <a:lnTo>
                    <a:pt x="6671" y="3760"/>
                  </a:lnTo>
                  <a:lnTo>
                    <a:pt x="6671" y="16720"/>
                  </a:lnTo>
                  <a:lnTo>
                    <a:pt x="4447" y="17040"/>
                  </a:lnTo>
                  <a:lnTo>
                    <a:pt x="2224" y="17600"/>
                  </a:lnTo>
                  <a:lnTo>
                    <a:pt x="953" y="17840"/>
                  </a:lnTo>
                  <a:lnTo>
                    <a:pt x="0" y="18160"/>
                  </a:lnTo>
                  <a:lnTo>
                    <a:pt x="0" y="20480"/>
                  </a:lnTo>
                  <a:lnTo>
                    <a:pt x="953" y="20720"/>
                  </a:lnTo>
                  <a:lnTo>
                    <a:pt x="953" y="21040"/>
                  </a:lnTo>
                  <a:lnTo>
                    <a:pt x="2224" y="21040"/>
                  </a:lnTo>
                  <a:lnTo>
                    <a:pt x="3494" y="21360"/>
                  </a:lnTo>
                  <a:lnTo>
                    <a:pt x="3494" y="21600"/>
                  </a:lnTo>
                  <a:lnTo>
                    <a:pt x="5718" y="21600"/>
                  </a:lnTo>
                  <a:lnTo>
                    <a:pt x="5718" y="18720"/>
                  </a:lnTo>
                  <a:lnTo>
                    <a:pt x="14929" y="18720"/>
                  </a:lnTo>
                  <a:lnTo>
                    <a:pt x="15882" y="19040"/>
                  </a:lnTo>
                  <a:lnTo>
                    <a:pt x="15882" y="21360"/>
                  </a:lnTo>
                  <a:lnTo>
                    <a:pt x="17153" y="21600"/>
                  </a:lnTo>
                  <a:lnTo>
                    <a:pt x="19376" y="21040"/>
                  </a:lnTo>
                  <a:lnTo>
                    <a:pt x="20647" y="20480"/>
                  </a:lnTo>
                  <a:lnTo>
                    <a:pt x="21600" y="19920"/>
                  </a:lnTo>
                  <a:lnTo>
                    <a:pt x="21600" y="19040"/>
                  </a:lnTo>
                  <a:lnTo>
                    <a:pt x="20647" y="18480"/>
                  </a:lnTo>
                  <a:lnTo>
                    <a:pt x="20647" y="18160"/>
                  </a:lnTo>
                  <a:lnTo>
                    <a:pt x="19376" y="17840"/>
                  </a:lnTo>
                  <a:lnTo>
                    <a:pt x="18106" y="17600"/>
                  </a:lnTo>
                  <a:lnTo>
                    <a:pt x="17153" y="17280"/>
                  </a:lnTo>
                  <a:lnTo>
                    <a:pt x="15882" y="17040"/>
                  </a:lnTo>
                  <a:lnTo>
                    <a:pt x="14929" y="16720"/>
                  </a:lnTo>
                  <a:lnTo>
                    <a:pt x="14929" y="3760"/>
                  </a:lnTo>
                </a:path>
              </a:pathLst>
            </a:custGeom>
            <a:noFill/>
            <a:ln w="3175" cap="flat">
              <a:solidFill>
                <a:srgbClr val="000000"/>
              </a:solidFill>
              <a:prstDash val="solid"/>
              <a:round/>
            </a:ln>
            <a:effectLst/>
          </p:spPr>
          <p:txBody>
            <a:bodyPr wrap="square" lIns="0" tIns="0" rIns="0" bIns="0" numCol="1" anchor="t">
              <a:noAutofit/>
            </a:bodyPr>
            <a:lstStyle/>
            <a:p>
              <a:pPr lvl="0"/>
              <a:endParaRPr/>
            </a:p>
          </p:txBody>
        </p:sp>
        <p:sp>
          <p:nvSpPr>
            <p:cNvPr id="485" name="Shape 485"/>
            <p:cNvSpPr/>
            <p:nvPr/>
          </p:nvSpPr>
          <p:spPr>
            <a:xfrm>
              <a:off x="685508" y="704348"/>
              <a:ext cx="32596" cy="36697"/>
            </a:xfrm>
            <a:custGeom>
              <a:avLst/>
              <a:gdLst/>
              <a:ahLst/>
              <a:cxnLst>
                <a:cxn ang="0">
                  <a:pos x="wd2" y="hd2"/>
                </a:cxn>
                <a:cxn ang="5400000">
                  <a:pos x="wd2" y="hd2"/>
                </a:cxn>
                <a:cxn ang="10800000">
                  <a:pos x="wd2" y="hd2"/>
                </a:cxn>
                <a:cxn ang="16200000">
                  <a:pos x="wd2" y="hd2"/>
                </a:cxn>
              </a:cxnLst>
              <a:rect l="0" t="0" r="r" b="b"/>
              <a:pathLst>
                <a:path w="21600" h="21600" extrusionOk="0">
                  <a:moveTo>
                    <a:pt x="9450" y="0"/>
                  </a:moveTo>
                  <a:lnTo>
                    <a:pt x="7425" y="0"/>
                  </a:lnTo>
                  <a:lnTo>
                    <a:pt x="2025" y="4800"/>
                  </a:lnTo>
                  <a:lnTo>
                    <a:pt x="0" y="4800"/>
                  </a:lnTo>
                  <a:lnTo>
                    <a:pt x="0" y="17400"/>
                  </a:lnTo>
                  <a:lnTo>
                    <a:pt x="2025" y="17400"/>
                  </a:lnTo>
                  <a:lnTo>
                    <a:pt x="4725" y="19800"/>
                  </a:lnTo>
                  <a:lnTo>
                    <a:pt x="7425" y="21600"/>
                  </a:lnTo>
                  <a:lnTo>
                    <a:pt x="12150" y="21600"/>
                  </a:lnTo>
                  <a:lnTo>
                    <a:pt x="14175" y="19800"/>
                  </a:lnTo>
                  <a:lnTo>
                    <a:pt x="16875" y="19800"/>
                  </a:lnTo>
                  <a:lnTo>
                    <a:pt x="21600" y="15600"/>
                  </a:lnTo>
                  <a:lnTo>
                    <a:pt x="21600" y="6600"/>
                  </a:lnTo>
                  <a:lnTo>
                    <a:pt x="16875" y="2400"/>
                  </a:lnTo>
                  <a:lnTo>
                    <a:pt x="14175" y="2400"/>
                  </a:lnTo>
                  <a:lnTo>
                    <a:pt x="12150" y="0"/>
                  </a:lnTo>
                  <a:lnTo>
                    <a:pt x="9450" y="0"/>
                  </a:lnTo>
                  <a:close/>
                </a:path>
              </a:pathLst>
            </a:custGeom>
            <a:solidFill>
              <a:srgbClr val="FF0000"/>
            </a:solidFill>
            <a:ln w="12700" cap="flat">
              <a:noFill/>
              <a:miter lim="400000"/>
            </a:ln>
            <a:effectLst/>
          </p:spPr>
          <p:txBody>
            <a:bodyPr wrap="square" lIns="0" tIns="0" rIns="0" bIns="0" numCol="1" anchor="t">
              <a:noAutofit/>
            </a:bodyPr>
            <a:lstStyle/>
            <a:p>
              <a:pPr lvl="0"/>
              <a:endParaRPr/>
            </a:p>
          </p:txBody>
        </p:sp>
        <p:sp>
          <p:nvSpPr>
            <p:cNvPr id="486" name="Shape 486"/>
            <p:cNvSpPr/>
            <p:nvPr/>
          </p:nvSpPr>
          <p:spPr>
            <a:xfrm>
              <a:off x="685508" y="704348"/>
              <a:ext cx="32596" cy="36697"/>
            </a:xfrm>
            <a:custGeom>
              <a:avLst/>
              <a:gdLst/>
              <a:ahLst/>
              <a:cxnLst>
                <a:cxn ang="0">
                  <a:pos x="wd2" y="hd2"/>
                </a:cxn>
                <a:cxn ang="5400000">
                  <a:pos x="wd2" y="hd2"/>
                </a:cxn>
                <a:cxn ang="10800000">
                  <a:pos x="wd2" y="hd2"/>
                </a:cxn>
                <a:cxn ang="16200000">
                  <a:pos x="wd2" y="hd2"/>
                </a:cxn>
              </a:cxnLst>
              <a:rect l="0" t="0" r="r" b="b"/>
              <a:pathLst>
                <a:path w="21600" h="21600" extrusionOk="0">
                  <a:moveTo>
                    <a:pt x="9450" y="0"/>
                  </a:moveTo>
                  <a:lnTo>
                    <a:pt x="7425" y="0"/>
                  </a:lnTo>
                  <a:lnTo>
                    <a:pt x="2025" y="4800"/>
                  </a:lnTo>
                  <a:lnTo>
                    <a:pt x="0" y="4800"/>
                  </a:lnTo>
                  <a:lnTo>
                    <a:pt x="0" y="17400"/>
                  </a:lnTo>
                  <a:lnTo>
                    <a:pt x="2025" y="17400"/>
                  </a:lnTo>
                  <a:lnTo>
                    <a:pt x="4725" y="19800"/>
                  </a:lnTo>
                  <a:lnTo>
                    <a:pt x="7425" y="21600"/>
                  </a:lnTo>
                  <a:lnTo>
                    <a:pt x="12150" y="21600"/>
                  </a:lnTo>
                  <a:lnTo>
                    <a:pt x="14175" y="19800"/>
                  </a:lnTo>
                  <a:lnTo>
                    <a:pt x="16875" y="19800"/>
                  </a:lnTo>
                  <a:lnTo>
                    <a:pt x="21600" y="15600"/>
                  </a:lnTo>
                  <a:lnTo>
                    <a:pt x="21600" y="6600"/>
                  </a:lnTo>
                  <a:lnTo>
                    <a:pt x="16875" y="2400"/>
                  </a:lnTo>
                  <a:lnTo>
                    <a:pt x="14175" y="2400"/>
                  </a:lnTo>
                  <a:lnTo>
                    <a:pt x="12150" y="0"/>
                  </a:lnTo>
                  <a:lnTo>
                    <a:pt x="9450" y="0"/>
                  </a:lnTo>
                </a:path>
              </a:pathLst>
            </a:custGeom>
            <a:noFill/>
            <a:ln w="3175" cap="flat">
              <a:solidFill>
                <a:srgbClr val="000000"/>
              </a:solidFill>
              <a:prstDash val="solid"/>
              <a:round/>
            </a:ln>
            <a:effectLst/>
          </p:spPr>
          <p:txBody>
            <a:bodyPr wrap="square" lIns="0" tIns="0" rIns="0" bIns="0" numCol="1" anchor="t">
              <a:noAutofit/>
            </a:bodyPr>
            <a:lstStyle/>
            <a:p>
              <a:pPr lvl="0"/>
              <a:endParaRPr/>
            </a:p>
          </p:txBody>
        </p:sp>
        <p:sp>
          <p:nvSpPr>
            <p:cNvPr id="487" name="Shape 487"/>
            <p:cNvSpPr/>
            <p:nvPr/>
          </p:nvSpPr>
          <p:spPr>
            <a:xfrm>
              <a:off x="761902" y="733909"/>
              <a:ext cx="59079" cy="238521"/>
            </a:xfrm>
            <a:custGeom>
              <a:avLst/>
              <a:gdLst/>
              <a:ahLst/>
              <a:cxnLst>
                <a:cxn ang="0">
                  <a:pos x="wd2" y="hd2"/>
                </a:cxn>
                <a:cxn ang="5400000">
                  <a:pos x="wd2" y="hd2"/>
                </a:cxn>
                <a:cxn ang="10800000">
                  <a:pos x="wd2" y="hd2"/>
                </a:cxn>
                <a:cxn ang="16200000">
                  <a:pos x="wd2" y="hd2"/>
                </a:cxn>
              </a:cxnLst>
              <a:rect l="0" t="0" r="r" b="b"/>
              <a:pathLst>
                <a:path w="21600" h="21600" extrusionOk="0">
                  <a:moveTo>
                    <a:pt x="14897" y="3969"/>
                  </a:moveTo>
                  <a:lnTo>
                    <a:pt x="16386" y="3969"/>
                  </a:lnTo>
                  <a:lnTo>
                    <a:pt x="17503" y="3323"/>
                  </a:lnTo>
                  <a:lnTo>
                    <a:pt x="18993" y="3046"/>
                  </a:lnTo>
                  <a:lnTo>
                    <a:pt x="18993" y="1385"/>
                  </a:lnTo>
                  <a:lnTo>
                    <a:pt x="17503" y="1015"/>
                  </a:lnTo>
                  <a:lnTo>
                    <a:pt x="16386" y="646"/>
                  </a:lnTo>
                  <a:lnTo>
                    <a:pt x="14897" y="646"/>
                  </a:lnTo>
                  <a:lnTo>
                    <a:pt x="13407" y="369"/>
                  </a:lnTo>
                  <a:lnTo>
                    <a:pt x="12290" y="369"/>
                  </a:lnTo>
                  <a:lnTo>
                    <a:pt x="10800" y="0"/>
                  </a:lnTo>
                  <a:lnTo>
                    <a:pt x="9683" y="369"/>
                  </a:lnTo>
                  <a:lnTo>
                    <a:pt x="6703" y="369"/>
                  </a:lnTo>
                  <a:lnTo>
                    <a:pt x="6703" y="646"/>
                  </a:lnTo>
                  <a:lnTo>
                    <a:pt x="5586" y="646"/>
                  </a:lnTo>
                  <a:lnTo>
                    <a:pt x="4097" y="1015"/>
                  </a:lnTo>
                  <a:lnTo>
                    <a:pt x="2979" y="1385"/>
                  </a:lnTo>
                  <a:lnTo>
                    <a:pt x="2979" y="3046"/>
                  </a:lnTo>
                  <a:lnTo>
                    <a:pt x="6703" y="3969"/>
                  </a:lnTo>
                  <a:lnTo>
                    <a:pt x="6703" y="16985"/>
                  </a:lnTo>
                  <a:lnTo>
                    <a:pt x="5586" y="16985"/>
                  </a:lnTo>
                  <a:lnTo>
                    <a:pt x="4097" y="17262"/>
                  </a:lnTo>
                  <a:lnTo>
                    <a:pt x="2979" y="17631"/>
                  </a:lnTo>
                  <a:lnTo>
                    <a:pt x="1490" y="18000"/>
                  </a:lnTo>
                  <a:lnTo>
                    <a:pt x="0" y="18277"/>
                  </a:lnTo>
                  <a:lnTo>
                    <a:pt x="0" y="20308"/>
                  </a:lnTo>
                  <a:lnTo>
                    <a:pt x="1490" y="20585"/>
                  </a:lnTo>
                  <a:lnTo>
                    <a:pt x="2979" y="21323"/>
                  </a:lnTo>
                  <a:lnTo>
                    <a:pt x="4097" y="21600"/>
                  </a:lnTo>
                  <a:lnTo>
                    <a:pt x="5586" y="21600"/>
                  </a:lnTo>
                  <a:lnTo>
                    <a:pt x="5586" y="18923"/>
                  </a:lnTo>
                  <a:lnTo>
                    <a:pt x="6703" y="18923"/>
                  </a:lnTo>
                  <a:lnTo>
                    <a:pt x="8193" y="18646"/>
                  </a:lnTo>
                  <a:lnTo>
                    <a:pt x="13407" y="18646"/>
                  </a:lnTo>
                  <a:lnTo>
                    <a:pt x="14897" y="18923"/>
                  </a:lnTo>
                  <a:lnTo>
                    <a:pt x="16386" y="19292"/>
                  </a:lnTo>
                  <a:lnTo>
                    <a:pt x="16386" y="21600"/>
                  </a:lnTo>
                  <a:lnTo>
                    <a:pt x="17503" y="21600"/>
                  </a:lnTo>
                  <a:lnTo>
                    <a:pt x="18993" y="21323"/>
                  </a:lnTo>
                  <a:lnTo>
                    <a:pt x="20110" y="20585"/>
                  </a:lnTo>
                  <a:lnTo>
                    <a:pt x="21600" y="19938"/>
                  </a:lnTo>
                  <a:lnTo>
                    <a:pt x="21600" y="18646"/>
                  </a:lnTo>
                  <a:lnTo>
                    <a:pt x="18993" y="18000"/>
                  </a:lnTo>
                  <a:lnTo>
                    <a:pt x="18993" y="17631"/>
                  </a:lnTo>
                  <a:lnTo>
                    <a:pt x="16386" y="16985"/>
                  </a:lnTo>
                  <a:lnTo>
                    <a:pt x="14897" y="16985"/>
                  </a:lnTo>
                  <a:lnTo>
                    <a:pt x="14897" y="3969"/>
                  </a:lnTo>
                  <a:close/>
                </a:path>
              </a:pathLst>
            </a:custGeom>
            <a:solidFill>
              <a:srgbClr val="99FFFF"/>
            </a:solidFill>
            <a:ln w="12700" cap="flat">
              <a:noFill/>
              <a:miter lim="400000"/>
            </a:ln>
            <a:effectLst/>
          </p:spPr>
          <p:txBody>
            <a:bodyPr wrap="square" lIns="0" tIns="0" rIns="0" bIns="0" numCol="1" anchor="t">
              <a:noAutofit/>
            </a:bodyPr>
            <a:lstStyle/>
            <a:p>
              <a:pPr lvl="0"/>
              <a:endParaRPr/>
            </a:p>
          </p:txBody>
        </p:sp>
        <p:sp>
          <p:nvSpPr>
            <p:cNvPr id="488" name="Shape 488"/>
            <p:cNvSpPr/>
            <p:nvPr/>
          </p:nvSpPr>
          <p:spPr>
            <a:xfrm>
              <a:off x="761902" y="733909"/>
              <a:ext cx="59079" cy="238521"/>
            </a:xfrm>
            <a:custGeom>
              <a:avLst/>
              <a:gdLst/>
              <a:ahLst/>
              <a:cxnLst>
                <a:cxn ang="0">
                  <a:pos x="wd2" y="hd2"/>
                </a:cxn>
                <a:cxn ang="5400000">
                  <a:pos x="wd2" y="hd2"/>
                </a:cxn>
                <a:cxn ang="10800000">
                  <a:pos x="wd2" y="hd2"/>
                </a:cxn>
                <a:cxn ang="16200000">
                  <a:pos x="wd2" y="hd2"/>
                </a:cxn>
              </a:cxnLst>
              <a:rect l="0" t="0" r="r" b="b"/>
              <a:pathLst>
                <a:path w="21600" h="21600" extrusionOk="0">
                  <a:moveTo>
                    <a:pt x="14897" y="3969"/>
                  </a:moveTo>
                  <a:lnTo>
                    <a:pt x="16386" y="3969"/>
                  </a:lnTo>
                  <a:lnTo>
                    <a:pt x="17503" y="3323"/>
                  </a:lnTo>
                  <a:lnTo>
                    <a:pt x="18993" y="3046"/>
                  </a:lnTo>
                  <a:lnTo>
                    <a:pt x="18993" y="1385"/>
                  </a:lnTo>
                  <a:lnTo>
                    <a:pt x="17503" y="1015"/>
                  </a:lnTo>
                  <a:lnTo>
                    <a:pt x="16386" y="646"/>
                  </a:lnTo>
                  <a:lnTo>
                    <a:pt x="14897" y="646"/>
                  </a:lnTo>
                  <a:lnTo>
                    <a:pt x="13407" y="369"/>
                  </a:lnTo>
                  <a:lnTo>
                    <a:pt x="12290" y="369"/>
                  </a:lnTo>
                  <a:lnTo>
                    <a:pt x="10800" y="0"/>
                  </a:lnTo>
                  <a:lnTo>
                    <a:pt x="9683" y="369"/>
                  </a:lnTo>
                  <a:lnTo>
                    <a:pt x="6703" y="369"/>
                  </a:lnTo>
                  <a:lnTo>
                    <a:pt x="6703" y="646"/>
                  </a:lnTo>
                  <a:lnTo>
                    <a:pt x="5586" y="646"/>
                  </a:lnTo>
                  <a:lnTo>
                    <a:pt x="4097" y="1015"/>
                  </a:lnTo>
                  <a:lnTo>
                    <a:pt x="2979" y="1385"/>
                  </a:lnTo>
                  <a:lnTo>
                    <a:pt x="2979" y="3046"/>
                  </a:lnTo>
                  <a:lnTo>
                    <a:pt x="6703" y="3969"/>
                  </a:lnTo>
                  <a:lnTo>
                    <a:pt x="6703" y="16985"/>
                  </a:lnTo>
                  <a:lnTo>
                    <a:pt x="5586" y="16985"/>
                  </a:lnTo>
                  <a:lnTo>
                    <a:pt x="4097" y="17262"/>
                  </a:lnTo>
                  <a:lnTo>
                    <a:pt x="2979" y="17631"/>
                  </a:lnTo>
                  <a:lnTo>
                    <a:pt x="1490" y="18000"/>
                  </a:lnTo>
                  <a:lnTo>
                    <a:pt x="0" y="18277"/>
                  </a:lnTo>
                  <a:lnTo>
                    <a:pt x="0" y="20308"/>
                  </a:lnTo>
                  <a:lnTo>
                    <a:pt x="1490" y="20585"/>
                  </a:lnTo>
                  <a:lnTo>
                    <a:pt x="2979" y="21323"/>
                  </a:lnTo>
                  <a:lnTo>
                    <a:pt x="4097" y="21600"/>
                  </a:lnTo>
                  <a:lnTo>
                    <a:pt x="5586" y="21600"/>
                  </a:lnTo>
                  <a:lnTo>
                    <a:pt x="5586" y="18923"/>
                  </a:lnTo>
                  <a:lnTo>
                    <a:pt x="6703" y="18923"/>
                  </a:lnTo>
                  <a:lnTo>
                    <a:pt x="8193" y="18646"/>
                  </a:lnTo>
                  <a:lnTo>
                    <a:pt x="13407" y="18646"/>
                  </a:lnTo>
                  <a:lnTo>
                    <a:pt x="14897" y="18923"/>
                  </a:lnTo>
                  <a:lnTo>
                    <a:pt x="16386" y="19292"/>
                  </a:lnTo>
                  <a:lnTo>
                    <a:pt x="16386" y="21600"/>
                  </a:lnTo>
                  <a:lnTo>
                    <a:pt x="17503" y="21600"/>
                  </a:lnTo>
                  <a:lnTo>
                    <a:pt x="18993" y="21323"/>
                  </a:lnTo>
                  <a:lnTo>
                    <a:pt x="20110" y="20585"/>
                  </a:lnTo>
                  <a:lnTo>
                    <a:pt x="21600" y="19938"/>
                  </a:lnTo>
                  <a:lnTo>
                    <a:pt x="21600" y="18646"/>
                  </a:lnTo>
                  <a:lnTo>
                    <a:pt x="18993" y="18000"/>
                  </a:lnTo>
                  <a:lnTo>
                    <a:pt x="18993" y="17631"/>
                  </a:lnTo>
                  <a:lnTo>
                    <a:pt x="16386" y="16985"/>
                  </a:lnTo>
                  <a:lnTo>
                    <a:pt x="14897" y="16985"/>
                  </a:lnTo>
                  <a:lnTo>
                    <a:pt x="14897" y="3969"/>
                  </a:lnTo>
                </a:path>
              </a:pathLst>
            </a:custGeom>
            <a:noFill/>
            <a:ln w="3175" cap="flat">
              <a:solidFill>
                <a:srgbClr val="000000"/>
              </a:solidFill>
              <a:prstDash val="solid"/>
              <a:round/>
            </a:ln>
            <a:effectLst/>
          </p:spPr>
          <p:txBody>
            <a:bodyPr wrap="square" lIns="0" tIns="0" rIns="0" bIns="0" numCol="1" anchor="t">
              <a:noAutofit/>
            </a:bodyPr>
            <a:lstStyle/>
            <a:p>
              <a:pPr lvl="0"/>
              <a:endParaRPr/>
            </a:p>
          </p:txBody>
        </p:sp>
        <p:sp>
          <p:nvSpPr>
            <p:cNvPr id="489" name="Shape 489"/>
            <p:cNvSpPr/>
            <p:nvPr/>
          </p:nvSpPr>
          <p:spPr>
            <a:xfrm>
              <a:off x="777181" y="745121"/>
              <a:ext cx="29540" cy="29561"/>
            </a:xfrm>
            <a:custGeom>
              <a:avLst/>
              <a:gdLst/>
              <a:ahLst/>
              <a:cxnLst>
                <a:cxn ang="0">
                  <a:pos x="wd2" y="hd2"/>
                </a:cxn>
                <a:cxn ang="5400000">
                  <a:pos x="wd2" y="hd2"/>
                </a:cxn>
                <a:cxn ang="10800000">
                  <a:pos x="wd2" y="hd2"/>
                </a:cxn>
                <a:cxn ang="16200000">
                  <a:pos x="wd2" y="hd2"/>
                </a:cxn>
              </a:cxnLst>
              <a:rect l="0" t="0" r="r" b="b"/>
              <a:pathLst>
                <a:path w="21600" h="21600" extrusionOk="0">
                  <a:moveTo>
                    <a:pt x="10428" y="0"/>
                  </a:moveTo>
                  <a:lnTo>
                    <a:pt x="5214" y="0"/>
                  </a:lnTo>
                  <a:lnTo>
                    <a:pt x="2234" y="2979"/>
                  </a:lnTo>
                  <a:lnTo>
                    <a:pt x="2234" y="5214"/>
                  </a:lnTo>
                  <a:lnTo>
                    <a:pt x="0" y="5214"/>
                  </a:lnTo>
                  <a:lnTo>
                    <a:pt x="0" y="13407"/>
                  </a:lnTo>
                  <a:lnTo>
                    <a:pt x="2234" y="16386"/>
                  </a:lnTo>
                  <a:lnTo>
                    <a:pt x="2234" y="18621"/>
                  </a:lnTo>
                  <a:lnTo>
                    <a:pt x="5214" y="18621"/>
                  </a:lnTo>
                  <a:lnTo>
                    <a:pt x="5214" y="21600"/>
                  </a:lnTo>
                  <a:lnTo>
                    <a:pt x="13407" y="21600"/>
                  </a:lnTo>
                  <a:lnTo>
                    <a:pt x="15641" y="18621"/>
                  </a:lnTo>
                  <a:lnTo>
                    <a:pt x="18621" y="18621"/>
                  </a:lnTo>
                  <a:lnTo>
                    <a:pt x="18621" y="16386"/>
                  </a:lnTo>
                  <a:lnTo>
                    <a:pt x="21600" y="13407"/>
                  </a:lnTo>
                  <a:lnTo>
                    <a:pt x="21600" y="5214"/>
                  </a:lnTo>
                  <a:lnTo>
                    <a:pt x="18621" y="5214"/>
                  </a:lnTo>
                  <a:lnTo>
                    <a:pt x="18621" y="2979"/>
                  </a:lnTo>
                  <a:lnTo>
                    <a:pt x="15641" y="0"/>
                  </a:lnTo>
                  <a:lnTo>
                    <a:pt x="10428" y="0"/>
                  </a:lnTo>
                  <a:close/>
                </a:path>
              </a:pathLst>
            </a:custGeom>
            <a:solidFill>
              <a:srgbClr val="FF0000"/>
            </a:solidFill>
            <a:ln w="12700" cap="flat">
              <a:noFill/>
              <a:miter lim="400000"/>
            </a:ln>
            <a:effectLst/>
          </p:spPr>
          <p:txBody>
            <a:bodyPr wrap="square" lIns="0" tIns="0" rIns="0" bIns="0" numCol="1" anchor="t">
              <a:noAutofit/>
            </a:bodyPr>
            <a:lstStyle/>
            <a:p>
              <a:pPr lvl="0"/>
              <a:endParaRPr/>
            </a:p>
          </p:txBody>
        </p:sp>
        <p:sp>
          <p:nvSpPr>
            <p:cNvPr id="490" name="Shape 490"/>
            <p:cNvSpPr/>
            <p:nvPr/>
          </p:nvSpPr>
          <p:spPr>
            <a:xfrm>
              <a:off x="777181" y="745121"/>
              <a:ext cx="29540" cy="29561"/>
            </a:xfrm>
            <a:custGeom>
              <a:avLst/>
              <a:gdLst/>
              <a:ahLst/>
              <a:cxnLst>
                <a:cxn ang="0">
                  <a:pos x="wd2" y="hd2"/>
                </a:cxn>
                <a:cxn ang="5400000">
                  <a:pos x="wd2" y="hd2"/>
                </a:cxn>
                <a:cxn ang="10800000">
                  <a:pos x="wd2" y="hd2"/>
                </a:cxn>
                <a:cxn ang="16200000">
                  <a:pos x="wd2" y="hd2"/>
                </a:cxn>
              </a:cxnLst>
              <a:rect l="0" t="0" r="r" b="b"/>
              <a:pathLst>
                <a:path w="21600" h="21600" extrusionOk="0">
                  <a:moveTo>
                    <a:pt x="10428" y="0"/>
                  </a:moveTo>
                  <a:lnTo>
                    <a:pt x="5214" y="0"/>
                  </a:lnTo>
                  <a:lnTo>
                    <a:pt x="2234" y="2979"/>
                  </a:lnTo>
                  <a:lnTo>
                    <a:pt x="2234" y="5214"/>
                  </a:lnTo>
                  <a:lnTo>
                    <a:pt x="0" y="5214"/>
                  </a:lnTo>
                  <a:lnTo>
                    <a:pt x="0" y="13407"/>
                  </a:lnTo>
                  <a:lnTo>
                    <a:pt x="2234" y="16386"/>
                  </a:lnTo>
                  <a:lnTo>
                    <a:pt x="2234" y="18621"/>
                  </a:lnTo>
                  <a:lnTo>
                    <a:pt x="5214" y="18621"/>
                  </a:lnTo>
                  <a:lnTo>
                    <a:pt x="5214" y="21600"/>
                  </a:lnTo>
                  <a:lnTo>
                    <a:pt x="13407" y="21600"/>
                  </a:lnTo>
                  <a:lnTo>
                    <a:pt x="15641" y="18621"/>
                  </a:lnTo>
                  <a:lnTo>
                    <a:pt x="18621" y="18621"/>
                  </a:lnTo>
                  <a:lnTo>
                    <a:pt x="18621" y="16386"/>
                  </a:lnTo>
                  <a:lnTo>
                    <a:pt x="21600" y="13407"/>
                  </a:lnTo>
                  <a:lnTo>
                    <a:pt x="21600" y="5214"/>
                  </a:lnTo>
                  <a:lnTo>
                    <a:pt x="18621" y="5214"/>
                  </a:lnTo>
                  <a:lnTo>
                    <a:pt x="18621" y="2979"/>
                  </a:lnTo>
                  <a:lnTo>
                    <a:pt x="15641" y="0"/>
                  </a:lnTo>
                  <a:lnTo>
                    <a:pt x="10428" y="0"/>
                  </a:lnTo>
                </a:path>
              </a:pathLst>
            </a:custGeom>
            <a:noFill/>
            <a:ln w="3175" cap="flat">
              <a:solidFill>
                <a:srgbClr val="000000"/>
              </a:solidFill>
              <a:prstDash val="solid"/>
              <a:round/>
            </a:ln>
            <a:effectLst/>
          </p:spPr>
          <p:txBody>
            <a:bodyPr wrap="square" lIns="0" tIns="0" rIns="0" bIns="0" numCol="1" anchor="t">
              <a:noAutofit/>
            </a:bodyPr>
            <a:lstStyle/>
            <a:p>
              <a:pPr lvl="0"/>
              <a:endParaRPr/>
            </a:p>
          </p:txBody>
        </p:sp>
        <p:sp>
          <p:nvSpPr>
            <p:cNvPr id="491" name="Shape 491"/>
            <p:cNvSpPr/>
            <p:nvPr/>
          </p:nvSpPr>
          <p:spPr>
            <a:xfrm>
              <a:off x="846444" y="767546"/>
              <a:ext cx="51949" cy="204884"/>
            </a:xfrm>
            <a:custGeom>
              <a:avLst/>
              <a:gdLst/>
              <a:ahLst/>
              <a:cxnLst>
                <a:cxn ang="0">
                  <a:pos x="wd2" y="hd2"/>
                </a:cxn>
                <a:cxn ang="5400000">
                  <a:pos x="wd2" y="hd2"/>
                </a:cxn>
                <a:cxn ang="10800000">
                  <a:pos x="wd2" y="hd2"/>
                </a:cxn>
                <a:cxn ang="16200000">
                  <a:pos x="wd2" y="hd2"/>
                </a:cxn>
              </a:cxnLst>
              <a:rect l="0" t="0" r="r" b="b"/>
              <a:pathLst>
                <a:path w="21600" h="21600" extrusionOk="0">
                  <a:moveTo>
                    <a:pt x="13976" y="3869"/>
                  </a:moveTo>
                  <a:lnTo>
                    <a:pt x="15247" y="3869"/>
                  </a:lnTo>
                  <a:lnTo>
                    <a:pt x="16941" y="3009"/>
                  </a:lnTo>
                  <a:lnTo>
                    <a:pt x="18212" y="2687"/>
                  </a:lnTo>
                  <a:lnTo>
                    <a:pt x="18212" y="1075"/>
                  </a:lnTo>
                  <a:lnTo>
                    <a:pt x="16941" y="1075"/>
                  </a:lnTo>
                  <a:lnTo>
                    <a:pt x="15247" y="752"/>
                  </a:lnTo>
                  <a:lnTo>
                    <a:pt x="15247" y="322"/>
                  </a:lnTo>
                  <a:lnTo>
                    <a:pt x="13976" y="322"/>
                  </a:lnTo>
                  <a:lnTo>
                    <a:pt x="12282" y="0"/>
                  </a:lnTo>
                  <a:lnTo>
                    <a:pt x="9318" y="0"/>
                  </a:lnTo>
                  <a:lnTo>
                    <a:pt x="7624" y="322"/>
                  </a:lnTo>
                  <a:lnTo>
                    <a:pt x="6353" y="322"/>
                  </a:lnTo>
                  <a:lnTo>
                    <a:pt x="4659" y="752"/>
                  </a:lnTo>
                  <a:lnTo>
                    <a:pt x="2965" y="1075"/>
                  </a:lnTo>
                  <a:lnTo>
                    <a:pt x="2965" y="1504"/>
                  </a:lnTo>
                  <a:lnTo>
                    <a:pt x="1694" y="2257"/>
                  </a:lnTo>
                  <a:lnTo>
                    <a:pt x="2965" y="2687"/>
                  </a:lnTo>
                  <a:lnTo>
                    <a:pt x="2965" y="3009"/>
                  </a:lnTo>
                  <a:lnTo>
                    <a:pt x="6353" y="3869"/>
                  </a:lnTo>
                  <a:lnTo>
                    <a:pt x="6353" y="16549"/>
                  </a:lnTo>
                  <a:lnTo>
                    <a:pt x="0" y="18161"/>
                  </a:lnTo>
                  <a:lnTo>
                    <a:pt x="0" y="20418"/>
                  </a:lnTo>
                  <a:lnTo>
                    <a:pt x="1694" y="21278"/>
                  </a:lnTo>
                  <a:lnTo>
                    <a:pt x="4659" y="21600"/>
                  </a:lnTo>
                  <a:lnTo>
                    <a:pt x="4659" y="18913"/>
                  </a:lnTo>
                  <a:lnTo>
                    <a:pt x="6353" y="18913"/>
                  </a:lnTo>
                  <a:lnTo>
                    <a:pt x="6353" y="18484"/>
                  </a:lnTo>
                  <a:lnTo>
                    <a:pt x="13976" y="18484"/>
                  </a:lnTo>
                  <a:lnTo>
                    <a:pt x="15247" y="18913"/>
                  </a:lnTo>
                  <a:lnTo>
                    <a:pt x="15247" y="21278"/>
                  </a:lnTo>
                  <a:lnTo>
                    <a:pt x="16941" y="21278"/>
                  </a:lnTo>
                  <a:lnTo>
                    <a:pt x="18212" y="20848"/>
                  </a:lnTo>
                  <a:lnTo>
                    <a:pt x="19906" y="20418"/>
                  </a:lnTo>
                  <a:lnTo>
                    <a:pt x="19906" y="20096"/>
                  </a:lnTo>
                  <a:lnTo>
                    <a:pt x="21600" y="19343"/>
                  </a:lnTo>
                  <a:lnTo>
                    <a:pt x="19906" y="18913"/>
                  </a:lnTo>
                  <a:lnTo>
                    <a:pt x="19906" y="18161"/>
                  </a:lnTo>
                  <a:lnTo>
                    <a:pt x="18212" y="17731"/>
                  </a:lnTo>
                  <a:lnTo>
                    <a:pt x="18212" y="17409"/>
                  </a:lnTo>
                  <a:lnTo>
                    <a:pt x="16941" y="16979"/>
                  </a:lnTo>
                  <a:lnTo>
                    <a:pt x="15247" y="16979"/>
                  </a:lnTo>
                  <a:lnTo>
                    <a:pt x="13976" y="16549"/>
                  </a:lnTo>
                  <a:lnTo>
                    <a:pt x="13976" y="3869"/>
                  </a:lnTo>
                  <a:close/>
                </a:path>
              </a:pathLst>
            </a:custGeom>
            <a:solidFill>
              <a:srgbClr val="99FFFF"/>
            </a:solidFill>
            <a:ln w="12700" cap="flat">
              <a:noFill/>
              <a:miter lim="400000"/>
            </a:ln>
            <a:effectLst/>
          </p:spPr>
          <p:txBody>
            <a:bodyPr wrap="square" lIns="0" tIns="0" rIns="0" bIns="0" numCol="1" anchor="t">
              <a:noAutofit/>
            </a:bodyPr>
            <a:lstStyle/>
            <a:p>
              <a:pPr lvl="0"/>
              <a:endParaRPr/>
            </a:p>
          </p:txBody>
        </p:sp>
        <p:sp>
          <p:nvSpPr>
            <p:cNvPr id="492" name="Shape 492"/>
            <p:cNvSpPr/>
            <p:nvPr/>
          </p:nvSpPr>
          <p:spPr>
            <a:xfrm>
              <a:off x="846444" y="767546"/>
              <a:ext cx="51949" cy="204884"/>
            </a:xfrm>
            <a:custGeom>
              <a:avLst/>
              <a:gdLst/>
              <a:ahLst/>
              <a:cxnLst>
                <a:cxn ang="0">
                  <a:pos x="wd2" y="hd2"/>
                </a:cxn>
                <a:cxn ang="5400000">
                  <a:pos x="wd2" y="hd2"/>
                </a:cxn>
                <a:cxn ang="10800000">
                  <a:pos x="wd2" y="hd2"/>
                </a:cxn>
                <a:cxn ang="16200000">
                  <a:pos x="wd2" y="hd2"/>
                </a:cxn>
              </a:cxnLst>
              <a:rect l="0" t="0" r="r" b="b"/>
              <a:pathLst>
                <a:path w="21600" h="21600" extrusionOk="0">
                  <a:moveTo>
                    <a:pt x="13976" y="3869"/>
                  </a:moveTo>
                  <a:lnTo>
                    <a:pt x="15247" y="3869"/>
                  </a:lnTo>
                  <a:lnTo>
                    <a:pt x="16941" y="3009"/>
                  </a:lnTo>
                  <a:lnTo>
                    <a:pt x="18212" y="2687"/>
                  </a:lnTo>
                  <a:lnTo>
                    <a:pt x="18212" y="1075"/>
                  </a:lnTo>
                  <a:lnTo>
                    <a:pt x="16941" y="1075"/>
                  </a:lnTo>
                  <a:lnTo>
                    <a:pt x="15247" y="752"/>
                  </a:lnTo>
                  <a:lnTo>
                    <a:pt x="15247" y="322"/>
                  </a:lnTo>
                  <a:lnTo>
                    <a:pt x="13976" y="322"/>
                  </a:lnTo>
                  <a:lnTo>
                    <a:pt x="12282" y="0"/>
                  </a:lnTo>
                  <a:lnTo>
                    <a:pt x="9318" y="0"/>
                  </a:lnTo>
                  <a:lnTo>
                    <a:pt x="7624" y="322"/>
                  </a:lnTo>
                  <a:lnTo>
                    <a:pt x="6353" y="322"/>
                  </a:lnTo>
                  <a:lnTo>
                    <a:pt x="4659" y="752"/>
                  </a:lnTo>
                  <a:lnTo>
                    <a:pt x="2965" y="1075"/>
                  </a:lnTo>
                  <a:lnTo>
                    <a:pt x="2965" y="1504"/>
                  </a:lnTo>
                  <a:lnTo>
                    <a:pt x="1694" y="2257"/>
                  </a:lnTo>
                  <a:lnTo>
                    <a:pt x="2965" y="2687"/>
                  </a:lnTo>
                  <a:lnTo>
                    <a:pt x="2965" y="3009"/>
                  </a:lnTo>
                  <a:lnTo>
                    <a:pt x="6353" y="3869"/>
                  </a:lnTo>
                  <a:lnTo>
                    <a:pt x="6353" y="16549"/>
                  </a:lnTo>
                  <a:lnTo>
                    <a:pt x="0" y="18161"/>
                  </a:lnTo>
                  <a:lnTo>
                    <a:pt x="0" y="20418"/>
                  </a:lnTo>
                  <a:lnTo>
                    <a:pt x="1694" y="21278"/>
                  </a:lnTo>
                  <a:lnTo>
                    <a:pt x="4659" y="21600"/>
                  </a:lnTo>
                  <a:lnTo>
                    <a:pt x="4659" y="18913"/>
                  </a:lnTo>
                  <a:lnTo>
                    <a:pt x="6353" y="18913"/>
                  </a:lnTo>
                  <a:lnTo>
                    <a:pt x="6353" y="18484"/>
                  </a:lnTo>
                  <a:lnTo>
                    <a:pt x="13976" y="18484"/>
                  </a:lnTo>
                  <a:lnTo>
                    <a:pt x="15247" y="18913"/>
                  </a:lnTo>
                  <a:lnTo>
                    <a:pt x="15247" y="21278"/>
                  </a:lnTo>
                  <a:lnTo>
                    <a:pt x="16941" y="21278"/>
                  </a:lnTo>
                  <a:lnTo>
                    <a:pt x="18212" y="20848"/>
                  </a:lnTo>
                  <a:lnTo>
                    <a:pt x="19906" y="20418"/>
                  </a:lnTo>
                  <a:lnTo>
                    <a:pt x="19906" y="20096"/>
                  </a:lnTo>
                  <a:lnTo>
                    <a:pt x="21600" y="19343"/>
                  </a:lnTo>
                  <a:lnTo>
                    <a:pt x="19906" y="18913"/>
                  </a:lnTo>
                  <a:lnTo>
                    <a:pt x="19906" y="18161"/>
                  </a:lnTo>
                  <a:lnTo>
                    <a:pt x="18212" y="17731"/>
                  </a:lnTo>
                  <a:lnTo>
                    <a:pt x="18212" y="17409"/>
                  </a:lnTo>
                  <a:lnTo>
                    <a:pt x="16941" y="16979"/>
                  </a:lnTo>
                  <a:lnTo>
                    <a:pt x="15247" y="16979"/>
                  </a:lnTo>
                  <a:lnTo>
                    <a:pt x="13976" y="16549"/>
                  </a:lnTo>
                  <a:lnTo>
                    <a:pt x="13976" y="3869"/>
                  </a:lnTo>
                </a:path>
              </a:pathLst>
            </a:custGeom>
            <a:noFill/>
            <a:ln w="3175" cap="flat">
              <a:solidFill>
                <a:srgbClr val="000000"/>
              </a:solidFill>
              <a:prstDash val="solid"/>
              <a:round/>
            </a:ln>
            <a:effectLst/>
          </p:spPr>
          <p:txBody>
            <a:bodyPr wrap="square" lIns="0" tIns="0" rIns="0" bIns="0" numCol="1" anchor="t">
              <a:noAutofit/>
            </a:bodyPr>
            <a:lstStyle/>
            <a:p>
              <a:pPr lvl="0"/>
              <a:endParaRPr/>
            </a:p>
          </p:txBody>
        </p:sp>
        <p:sp>
          <p:nvSpPr>
            <p:cNvPr id="493" name="Shape 493"/>
            <p:cNvSpPr/>
            <p:nvPr/>
          </p:nvSpPr>
          <p:spPr>
            <a:xfrm>
              <a:off x="857649" y="774681"/>
              <a:ext cx="25466" cy="25484"/>
            </a:xfrm>
            <a:custGeom>
              <a:avLst/>
              <a:gdLst/>
              <a:ahLst/>
              <a:cxnLst>
                <a:cxn ang="0">
                  <a:pos x="wd2" y="hd2"/>
                </a:cxn>
                <a:cxn ang="5400000">
                  <a:pos x="wd2" y="hd2"/>
                </a:cxn>
                <a:cxn ang="10800000">
                  <a:pos x="wd2" y="hd2"/>
                </a:cxn>
                <a:cxn ang="16200000">
                  <a:pos x="wd2" y="hd2"/>
                </a:cxn>
              </a:cxnLst>
              <a:rect l="0" t="0" r="r" b="b"/>
              <a:pathLst>
                <a:path w="21600" h="21600" extrusionOk="0">
                  <a:moveTo>
                    <a:pt x="12096" y="0"/>
                  </a:moveTo>
                  <a:lnTo>
                    <a:pt x="6048" y="0"/>
                  </a:lnTo>
                  <a:lnTo>
                    <a:pt x="0" y="6048"/>
                  </a:lnTo>
                  <a:lnTo>
                    <a:pt x="0" y="15552"/>
                  </a:lnTo>
                  <a:lnTo>
                    <a:pt x="3456" y="18144"/>
                  </a:lnTo>
                  <a:lnTo>
                    <a:pt x="6048" y="21600"/>
                  </a:lnTo>
                  <a:lnTo>
                    <a:pt x="15552" y="21600"/>
                  </a:lnTo>
                  <a:lnTo>
                    <a:pt x="21600" y="15552"/>
                  </a:lnTo>
                  <a:lnTo>
                    <a:pt x="21600" y="6048"/>
                  </a:lnTo>
                  <a:lnTo>
                    <a:pt x="19008" y="2592"/>
                  </a:lnTo>
                  <a:lnTo>
                    <a:pt x="15552" y="0"/>
                  </a:lnTo>
                  <a:lnTo>
                    <a:pt x="12096" y="0"/>
                  </a:lnTo>
                  <a:close/>
                </a:path>
              </a:pathLst>
            </a:custGeom>
            <a:solidFill>
              <a:srgbClr val="FF0000"/>
            </a:solidFill>
            <a:ln w="12700" cap="flat">
              <a:noFill/>
              <a:miter lim="400000"/>
            </a:ln>
            <a:effectLst/>
          </p:spPr>
          <p:txBody>
            <a:bodyPr wrap="square" lIns="0" tIns="0" rIns="0" bIns="0" numCol="1" anchor="t">
              <a:noAutofit/>
            </a:bodyPr>
            <a:lstStyle/>
            <a:p>
              <a:pPr lvl="0"/>
              <a:endParaRPr/>
            </a:p>
          </p:txBody>
        </p:sp>
        <p:sp>
          <p:nvSpPr>
            <p:cNvPr id="494" name="Shape 494"/>
            <p:cNvSpPr/>
            <p:nvPr/>
          </p:nvSpPr>
          <p:spPr>
            <a:xfrm>
              <a:off x="857649" y="774681"/>
              <a:ext cx="25466" cy="25484"/>
            </a:xfrm>
            <a:custGeom>
              <a:avLst/>
              <a:gdLst/>
              <a:ahLst/>
              <a:cxnLst>
                <a:cxn ang="0">
                  <a:pos x="wd2" y="hd2"/>
                </a:cxn>
                <a:cxn ang="5400000">
                  <a:pos x="wd2" y="hd2"/>
                </a:cxn>
                <a:cxn ang="10800000">
                  <a:pos x="wd2" y="hd2"/>
                </a:cxn>
                <a:cxn ang="16200000">
                  <a:pos x="wd2" y="hd2"/>
                </a:cxn>
              </a:cxnLst>
              <a:rect l="0" t="0" r="r" b="b"/>
              <a:pathLst>
                <a:path w="21600" h="21600" extrusionOk="0">
                  <a:moveTo>
                    <a:pt x="12096" y="0"/>
                  </a:moveTo>
                  <a:lnTo>
                    <a:pt x="6048" y="0"/>
                  </a:lnTo>
                  <a:lnTo>
                    <a:pt x="0" y="6048"/>
                  </a:lnTo>
                  <a:lnTo>
                    <a:pt x="0" y="15552"/>
                  </a:lnTo>
                  <a:lnTo>
                    <a:pt x="3456" y="18144"/>
                  </a:lnTo>
                  <a:lnTo>
                    <a:pt x="6048" y="21600"/>
                  </a:lnTo>
                  <a:lnTo>
                    <a:pt x="15552" y="21600"/>
                  </a:lnTo>
                  <a:lnTo>
                    <a:pt x="21600" y="15552"/>
                  </a:lnTo>
                  <a:lnTo>
                    <a:pt x="21600" y="6048"/>
                  </a:lnTo>
                  <a:lnTo>
                    <a:pt x="19008" y="2592"/>
                  </a:lnTo>
                  <a:lnTo>
                    <a:pt x="15552" y="0"/>
                  </a:lnTo>
                  <a:lnTo>
                    <a:pt x="12096" y="0"/>
                  </a:lnTo>
                </a:path>
              </a:pathLst>
            </a:custGeom>
            <a:noFill/>
            <a:ln w="3175" cap="flat">
              <a:solidFill>
                <a:srgbClr val="000000"/>
              </a:solidFill>
              <a:prstDash val="solid"/>
              <a:round/>
            </a:ln>
            <a:effectLst/>
          </p:spPr>
          <p:txBody>
            <a:bodyPr wrap="square" lIns="0" tIns="0" rIns="0" bIns="0" numCol="1" anchor="t">
              <a:noAutofit/>
            </a:bodyPr>
            <a:lstStyle/>
            <a:p>
              <a:pPr lvl="0"/>
              <a:endParaRPr/>
            </a:p>
          </p:txBody>
        </p:sp>
        <p:sp>
          <p:nvSpPr>
            <p:cNvPr id="495" name="Shape 495"/>
            <p:cNvSpPr/>
            <p:nvPr/>
          </p:nvSpPr>
          <p:spPr>
            <a:xfrm>
              <a:off x="916727" y="796087"/>
              <a:ext cx="39726" cy="176343"/>
            </a:xfrm>
            <a:custGeom>
              <a:avLst/>
              <a:gdLst/>
              <a:ahLst/>
              <a:cxnLst>
                <a:cxn ang="0">
                  <a:pos x="wd2" y="hd2"/>
                </a:cxn>
                <a:cxn ang="5400000">
                  <a:pos x="wd2" y="hd2"/>
                </a:cxn>
                <a:cxn ang="10800000">
                  <a:pos x="wd2" y="hd2"/>
                </a:cxn>
                <a:cxn ang="16200000">
                  <a:pos x="wd2" y="hd2"/>
                </a:cxn>
              </a:cxnLst>
              <a:rect l="0" t="0" r="r" b="b"/>
              <a:pathLst>
                <a:path w="21600" h="21600" extrusionOk="0">
                  <a:moveTo>
                    <a:pt x="13846" y="4120"/>
                  </a:moveTo>
                  <a:lnTo>
                    <a:pt x="15508" y="3621"/>
                  </a:lnTo>
                  <a:lnTo>
                    <a:pt x="17723" y="3246"/>
                  </a:lnTo>
                  <a:lnTo>
                    <a:pt x="19938" y="2747"/>
                  </a:lnTo>
                  <a:lnTo>
                    <a:pt x="19938" y="1373"/>
                  </a:lnTo>
                  <a:lnTo>
                    <a:pt x="17723" y="999"/>
                  </a:lnTo>
                  <a:lnTo>
                    <a:pt x="15508" y="499"/>
                  </a:lnTo>
                  <a:lnTo>
                    <a:pt x="13846" y="499"/>
                  </a:lnTo>
                  <a:lnTo>
                    <a:pt x="11631" y="0"/>
                  </a:lnTo>
                  <a:lnTo>
                    <a:pt x="9969" y="0"/>
                  </a:lnTo>
                  <a:lnTo>
                    <a:pt x="7754" y="499"/>
                  </a:lnTo>
                  <a:lnTo>
                    <a:pt x="5538" y="499"/>
                  </a:lnTo>
                  <a:lnTo>
                    <a:pt x="3877" y="999"/>
                  </a:lnTo>
                  <a:lnTo>
                    <a:pt x="1662" y="1373"/>
                  </a:lnTo>
                  <a:lnTo>
                    <a:pt x="1662" y="2747"/>
                  </a:lnTo>
                  <a:lnTo>
                    <a:pt x="3877" y="3246"/>
                  </a:lnTo>
                  <a:lnTo>
                    <a:pt x="3877" y="3621"/>
                  </a:lnTo>
                  <a:lnTo>
                    <a:pt x="5538" y="4120"/>
                  </a:lnTo>
                  <a:lnTo>
                    <a:pt x="5538" y="16731"/>
                  </a:lnTo>
                  <a:lnTo>
                    <a:pt x="1662" y="17605"/>
                  </a:lnTo>
                  <a:lnTo>
                    <a:pt x="1662" y="17979"/>
                  </a:lnTo>
                  <a:lnTo>
                    <a:pt x="0" y="17979"/>
                  </a:lnTo>
                  <a:lnTo>
                    <a:pt x="0" y="20726"/>
                  </a:lnTo>
                  <a:lnTo>
                    <a:pt x="1662" y="21225"/>
                  </a:lnTo>
                  <a:lnTo>
                    <a:pt x="3877" y="21600"/>
                  </a:lnTo>
                  <a:lnTo>
                    <a:pt x="5538" y="21600"/>
                  </a:lnTo>
                  <a:lnTo>
                    <a:pt x="5538" y="18479"/>
                  </a:lnTo>
                  <a:lnTo>
                    <a:pt x="15508" y="18479"/>
                  </a:lnTo>
                  <a:lnTo>
                    <a:pt x="15508" y="21225"/>
                  </a:lnTo>
                  <a:lnTo>
                    <a:pt x="17723" y="21600"/>
                  </a:lnTo>
                  <a:lnTo>
                    <a:pt x="19938" y="21225"/>
                  </a:lnTo>
                  <a:lnTo>
                    <a:pt x="21600" y="20726"/>
                  </a:lnTo>
                  <a:lnTo>
                    <a:pt x="21600" y="17979"/>
                  </a:lnTo>
                  <a:lnTo>
                    <a:pt x="19938" y="17979"/>
                  </a:lnTo>
                  <a:lnTo>
                    <a:pt x="19938" y="17605"/>
                  </a:lnTo>
                  <a:lnTo>
                    <a:pt x="17723" y="17105"/>
                  </a:lnTo>
                  <a:lnTo>
                    <a:pt x="15508" y="17105"/>
                  </a:lnTo>
                  <a:lnTo>
                    <a:pt x="13846" y="16731"/>
                  </a:lnTo>
                  <a:lnTo>
                    <a:pt x="13846" y="4120"/>
                  </a:lnTo>
                  <a:close/>
                </a:path>
              </a:pathLst>
            </a:custGeom>
            <a:solidFill>
              <a:srgbClr val="99FFFF"/>
            </a:solidFill>
            <a:ln w="12700" cap="flat">
              <a:noFill/>
              <a:miter lim="400000"/>
            </a:ln>
            <a:effectLst/>
          </p:spPr>
          <p:txBody>
            <a:bodyPr wrap="square" lIns="0" tIns="0" rIns="0" bIns="0" numCol="1" anchor="t">
              <a:noAutofit/>
            </a:bodyPr>
            <a:lstStyle/>
            <a:p>
              <a:pPr lvl="0"/>
              <a:endParaRPr/>
            </a:p>
          </p:txBody>
        </p:sp>
        <p:sp>
          <p:nvSpPr>
            <p:cNvPr id="496" name="Shape 496"/>
            <p:cNvSpPr/>
            <p:nvPr/>
          </p:nvSpPr>
          <p:spPr>
            <a:xfrm>
              <a:off x="916727" y="796087"/>
              <a:ext cx="39726" cy="176343"/>
            </a:xfrm>
            <a:custGeom>
              <a:avLst/>
              <a:gdLst/>
              <a:ahLst/>
              <a:cxnLst>
                <a:cxn ang="0">
                  <a:pos x="wd2" y="hd2"/>
                </a:cxn>
                <a:cxn ang="5400000">
                  <a:pos x="wd2" y="hd2"/>
                </a:cxn>
                <a:cxn ang="10800000">
                  <a:pos x="wd2" y="hd2"/>
                </a:cxn>
                <a:cxn ang="16200000">
                  <a:pos x="wd2" y="hd2"/>
                </a:cxn>
              </a:cxnLst>
              <a:rect l="0" t="0" r="r" b="b"/>
              <a:pathLst>
                <a:path w="21600" h="21600" extrusionOk="0">
                  <a:moveTo>
                    <a:pt x="13846" y="4120"/>
                  </a:moveTo>
                  <a:lnTo>
                    <a:pt x="15508" y="3621"/>
                  </a:lnTo>
                  <a:lnTo>
                    <a:pt x="17723" y="3246"/>
                  </a:lnTo>
                  <a:lnTo>
                    <a:pt x="19938" y="2747"/>
                  </a:lnTo>
                  <a:lnTo>
                    <a:pt x="19938" y="1373"/>
                  </a:lnTo>
                  <a:lnTo>
                    <a:pt x="17723" y="999"/>
                  </a:lnTo>
                  <a:lnTo>
                    <a:pt x="15508" y="499"/>
                  </a:lnTo>
                  <a:lnTo>
                    <a:pt x="13846" y="499"/>
                  </a:lnTo>
                  <a:lnTo>
                    <a:pt x="11631" y="0"/>
                  </a:lnTo>
                  <a:lnTo>
                    <a:pt x="9969" y="0"/>
                  </a:lnTo>
                  <a:lnTo>
                    <a:pt x="7754" y="499"/>
                  </a:lnTo>
                  <a:lnTo>
                    <a:pt x="5538" y="499"/>
                  </a:lnTo>
                  <a:lnTo>
                    <a:pt x="3877" y="999"/>
                  </a:lnTo>
                  <a:lnTo>
                    <a:pt x="1662" y="1373"/>
                  </a:lnTo>
                  <a:lnTo>
                    <a:pt x="1662" y="2747"/>
                  </a:lnTo>
                  <a:lnTo>
                    <a:pt x="3877" y="3246"/>
                  </a:lnTo>
                  <a:lnTo>
                    <a:pt x="3877" y="3621"/>
                  </a:lnTo>
                  <a:lnTo>
                    <a:pt x="5538" y="4120"/>
                  </a:lnTo>
                  <a:lnTo>
                    <a:pt x="5538" y="16731"/>
                  </a:lnTo>
                  <a:lnTo>
                    <a:pt x="1662" y="17605"/>
                  </a:lnTo>
                  <a:lnTo>
                    <a:pt x="1662" y="17979"/>
                  </a:lnTo>
                  <a:lnTo>
                    <a:pt x="0" y="17979"/>
                  </a:lnTo>
                  <a:lnTo>
                    <a:pt x="0" y="20726"/>
                  </a:lnTo>
                  <a:lnTo>
                    <a:pt x="1662" y="21225"/>
                  </a:lnTo>
                  <a:lnTo>
                    <a:pt x="3877" y="21600"/>
                  </a:lnTo>
                  <a:lnTo>
                    <a:pt x="5538" y="21600"/>
                  </a:lnTo>
                  <a:lnTo>
                    <a:pt x="5538" y="18479"/>
                  </a:lnTo>
                  <a:lnTo>
                    <a:pt x="15508" y="18479"/>
                  </a:lnTo>
                  <a:lnTo>
                    <a:pt x="15508" y="21225"/>
                  </a:lnTo>
                  <a:lnTo>
                    <a:pt x="17723" y="21600"/>
                  </a:lnTo>
                  <a:lnTo>
                    <a:pt x="19938" y="21225"/>
                  </a:lnTo>
                  <a:lnTo>
                    <a:pt x="21600" y="20726"/>
                  </a:lnTo>
                  <a:lnTo>
                    <a:pt x="21600" y="17979"/>
                  </a:lnTo>
                  <a:lnTo>
                    <a:pt x="19938" y="17979"/>
                  </a:lnTo>
                  <a:lnTo>
                    <a:pt x="19938" y="17605"/>
                  </a:lnTo>
                  <a:lnTo>
                    <a:pt x="17723" y="17105"/>
                  </a:lnTo>
                  <a:lnTo>
                    <a:pt x="15508" y="17105"/>
                  </a:lnTo>
                  <a:lnTo>
                    <a:pt x="13846" y="16731"/>
                  </a:lnTo>
                  <a:lnTo>
                    <a:pt x="13846" y="4120"/>
                  </a:lnTo>
                </a:path>
              </a:pathLst>
            </a:custGeom>
            <a:noFill/>
            <a:ln w="3175" cap="flat">
              <a:solidFill>
                <a:srgbClr val="000000"/>
              </a:solidFill>
              <a:prstDash val="solid"/>
              <a:round/>
            </a:ln>
            <a:effectLst/>
          </p:spPr>
          <p:txBody>
            <a:bodyPr wrap="square" lIns="0" tIns="0" rIns="0" bIns="0" numCol="1" anchor="t">
              <a:noAutofit/>
            </a:bodyPr>
            <a:lstStyle/>
            <a:p>
              <a:pPr lvl="0"/>
              <a:endParaRPr/>
            </a:p>
          </p:txBody>
        </p:sp>
        <p:sp>
          <p:nvSpPr>
            <p:cNvPr id="497" name="Shape 497"/>
            <p:cNvSpPr/>
            <p:nvPr/>
          </p:nvSpPr>
          <p:spPr>
            <a:xfrm>
              <a:off x="926913" y="804242"/>
              <a:ext cx="18335" cy="21406"/>
            </a:xfrm>
            <a:custGeom>
              <a:avLst/>
              <a:gdLst/>
              <a:ahLst/>
              <a:cxnLst>
                <a:cxn ang="0">
                  <a:pos x="wd2" y="hd2"/>
                </a:cxn>
                <a:cxn ang="5400000">
                  <a:pos x="wd2" y="hd2"/>
                </a:cxn>
                <a:cxn ang="10800000">
                  <a:pos x="wd2" y="hd2"/>
                </a:cxn>
                <a:cxn ang="16200000">
                  <a:pos x="wd2" y="hd2"/>
                </a:cxn>
              </a:cxnLst>
              <a:rect l="0" t="0" r="r" b="b"/>
              <a:pathLst>
                <a:path w="21600" h="21600" extrusionOk="0">
                  <a:moveTo>
                    <a:pt x="9600" y="0"/>
                  </a:moveTo>
                  <a:lnTo>
                    <a:pt x="4800" y="0"/>
                  </a:lnTo>
                  <a:lnTo>
                    <a:pt x="0" y="3086"/>
                  </a:lnTo>
                  <a:lnTo>
                    <a:pt x="0" y="18514"/>
                  </a:lnTo>
                  <a:lnTo>
                    <a:pt x="4800" y="21600"/>
                  </a:lnTo>
                  <a:lnTo>
                    <a:pt x="18000" y="21600"/>
                  </a:lnTo>
                  <a:lnTo>
                    <a:pt x="21600" y="18514"/>
                  </a:lnTo>
                  <a:lnTo>
                    <a:pt x="21600" y="3086"/>
                  </a:lnTo>
                  <a:lnTo>
                    <a:pt x="18000" y="0"/>
                  </a:lnTo>
                  <a:lnTo>
                    <a:pt x="9600" y="0"/>
                  </a:lnTo>
                  <a:close/>
                </a:path>
              </a:pathLst>
            </a:custGeom>
            <a:solidFill>
              <a:srgbClr val="FF0000"/>
            </a:solidFill>
            <a:ln w="12700" cap="flat">
              <a:noFill/>
              <a:miter lim="400000"/>
            </a:ln>
            <a:effectLst/>
          </p:spPr>
          <p:txBody>
            <a:bodyPr wrap="square" lIns="0" tIns="0" rIns="0" bIns="0" numCol="1" anchor="t">
              <a:noAutofit/>
            </a:bodyPr>
            <a:lstStyle/>
            <a:p>
              <a:pPr lvl="0"/>
              <a:endParaRPr/>
            </a:p>
          </p:txBody>
        </p:sp>
        <p:sp>
          <p:nvSpPr>
            <p:cNvPr id="498" name="Shape 498"/>
            <p:cNvSpPr/>
            <p:nvPr/>
          </p:nvSpPr>
          <p:spPr>
            <a:xfrm>
              <a:off x="926913" y="804242"/>
              <a:ext cx="18335" cy="21406"/>
            </a:xfrm>
            <a:custGeom>
              <a:avLst/>
              <a:gdLst/>
              <a:ahLst/>
              <a:cxnLst>
                <a:cxn ang="0">
                  <a:pos x="wd2" y="hd2"/>
                </a:cxn>
                <a:cxn ang="5400000">
                  <a:pos x="wd2" y="hd2"/>
                </a:cxn>
                <a:cxn ang="10800000">
                  <a:pos x="wd2" y="hd2"/>
                </a:cxn>
                <a:cxn ang="16200000">
                  <a:pos x="wd2" y="hd2"/>
                </a:cxn>
              </a:cxnLst>
              <a:rect l="0" t="0" r="r" b="b"/>
              <a:pathLst>
                <a:path w="21600" h="21600" extrusionOk="0">
                  <a:moveTo>
                    <a:pt x="9600" y="0"/>
                  </a:moveTo>
                  <a:lnTo>
                    <a:pt x="4800" y="0"/>
                  </a:lnTo>
                  <a:lnTo>
                    <a:pt x="0" y="3086"/>
                  </a:lnTo>
                  <a:lnTo>
                    <a:pt x="0" y="18514"/>
                  </a:lnTo>
                  <a:lnTo>
                    <a:pt x="4800" y="21600"/>
                  </a:lnTo>
                  <a:lnTo>
                    <a:pt x="18000" y="21600"/>
                  </a:lnTo>
                  <a:lnTo>
                    <a:pt x="21600" y="18514"/>
                  </a:lnTo>
                  <a:lnTo>
                    <a:pt x="21600" y="3086"/>
                  </a:lnTo>
                  <a:lnTo>
                    <a:pt x="18000" y="0"/>
                  </a:lnTo>
                  <a:lnTo>
                    <a:pt x="9600" y="0"/>
                  </a:lnTo>
                </a:path>
              </a:pathLst>
            </a:custGeom>
            <a:noFill/>
            <a:ln w="3175" cap="flat">
              <a:solidFill>
                <a:srgbClr val="000000"/>
              </a:solidFill>
              <a:prstDash val="solid"/>
              <a:round/>
            </a:ln>
            <a:effectLst/>
          </p:spPr>
          <p:txBody>
            <a:bodyPr wrap="square" lIns="0" tIns="0" rIns="0" bIns="0" numCol="1" anchor="t">
              <a:noAutofit/>
            </a:bodyPr>
            <a:lstStyle/>
            <a:p>
              <a:pPr lvl="0"/>
              <a:endParaRPr/>
            </a:p>
          </p:txBody>
        </p:sp>
        <p:sp>
          <p:nvSpPr>
            <p:cNvPr id="499" name="Shape 499"/>
            <p:cNvSpPr/>
            <p:nvPr/>
          </p:nvSpPr>
          <p:spPr>
            <a:xfrm>
              <a:off x="981916" y="822589"/>
              <a:ext cx="36671" cy="149841"/>
            </a:xfrm>
            <a:custGeom>
              <a:avLst/>
              <a:gdLst/>
              <a:ahLst/>
              <a:cxnLst>
                <a:cxn ang="0">
                  <a:pos x="wd2" y="hd2"/>
                </a:cxn>
                <a:cxn ang="5400000">
                  <a:pos x="wd2" y="hd2"/>
                </a:cxn>
                <a:cxn ang="10800000">
                  <a:pos x="wd2" y="hd2"/>
                </a:cxn>
                <a:cxn ang="16200000">
                  <a:pos x="wd2" y="hd2"/>
                </a:cxn>
              </a:cxnLst>
              <a:rect l="0" t="0" r="r" b="b"/>
              <a:pathLst>
                <a:path w="21600" h="21600" extrusionOk="0">
                  <a:moveTo>
                    <a:pt x="13200" y="4114"/>
                  </a:moveTo>
                  <a:lnTo>
                    <a:pt x="15600" y="3673"/>
                  </a:lnTo>
                  <a:lnTo>
                    <a:pt x="17400" y="3086"/>
                  </a:lnTo>
                  <a:lnTo>
                    <a:pt x="17400" y="2645"/>
                  </a:lnTo>
                  <a:lnTo>
                    <a:pt x="19800" y="2057"/>
                  </a:lnTo>
                  <a:lnTo>
                    <a:pt x="17400" y="1469"/>
                  </a:lnTo>
                  <a:lnTo>
                    <a:pt x="17400" y="1029"/>
                  </a:lnTo>
                  <a:lnTo>
                    <a:pt x="15600" y="441"/>
                  </a:lnTo>
                  <a:lnTo>
                    <a:pt x="13200" y="0"/>
                  </a:lnTo>
                  <a:lnTo>
                    <a:pt x="6600" y="0"/>
                  </a:lnTo>
                  <a:lnTo>
                    <a:pt x="6600" y="441"/>
                  </a:lnTo>
                  <a:lnTo>
                    <a:pt x="4800" y="441"/>
                  </a:lnTo>
                  <a:lnTo>
                    <a:pt x="4800" y="1029"/>
                  </a:lnTo>
                  <a:lnTo>
                    <a:pt x="2400" y="1029"/>
                  </a:lnTo>
                  <a:lnTo>
                    <a:pt x="2400" y="2645"/>
                  </a:lnTo>
                  <a:lnTo>
                    <a:pt x="4800" y="3086"/>
                  </a:lnTo>
                  <a:lnTo>
                    <a:pt x="4800" y="3673"/>
                  </a:lnTo>
                  <a:lnTo>
                    <a:pt x="6600" y="3673"/>
                  </a:lnTo>
                  <a:lnTo>
                    <a:pt x="6600" y="16898"/>
                  </a:lnTo>
                  <a:lnTo>
                    <a:pt x="0" y="18514"/>
                  </a:lnTo>
                  <a:lnTo>
                    <a:pt x="0" y="20571"/>
                  </a:lnTo>
                  <a:lnTo>
                    <a:pt x="2400" y="21159"/>
                  </a:lnTo>
                  <a:lnTo>
                    <a:pt x="4800" y="21600"/>
                  </a:lnTo>
                  <a:lnTo>
                    <a:pt x="6600" y="21600"/>
                  </a:lnTo>
                  <a:lnTo>
                    <a:pt x="6600" y="18514"/>
                  </a:lnTo>
                  <a:lnTo>
                    <a:pt x="13200" y="18514"/>
                  </a:lnTo>
                  <a:lnTo>
                    <a:pt x="15600" y="18955"/>
                  </a:lnTo>
                  <a:lnTo>
                    <a:pt x="15600" y="21600"/>
                  </a:lnTo>
                  <a:lnTo>
                    <a:pt x="17400" y="21600"/>
                  </a:lnTo>
                  <a:lnTo>
                    <a:pt x="19800" y="21159"/>
                  </a:lnTo>
                  <a:lnTo>
                    <a:pt x="19800" y="19984"/>
                  </a:lnTo>
                  <a:lnTo>
                    <a:pt x="21600" y="19543"/>
                  </a:lnTo>
                  <a:lnTo>
                    <a:pt x="19800" y="18514"/>
                  </a:lnTo>
                  <a:lnTo>
                    <a:pt x="19800" y="17927"/>
                  </a:lnTo>
                  <a:lnTo>
                    <a:pt x="17400" y="17339"/>
                  </a:lnTo>
                  <a:lnTo>
                    <a:pt x="13200" y="16898"/>
                  </a:lnTo>
                  <a:lnTo>
                    <a:pt x="13200" y="4114"/>
                  </a:lnTo>
                  <a:close/>
                </a:path>
              </a:pathLst>
            </a:custGeom>
            <a:solidFill>
              <a:srgbClr val="99FFFF"/>
            </a:solidFill>
            <a:ln w="12700" cap="flat">
              <a:noFill/>
              <a:miter lim="400000"/>
            </a:ln>
            <a:effectLst/>
          </p:spPr>
          <p:txBody>
            <a:bodyPr wrap="square" lIns="0" tIns="0" rIns="0" bIns="0" numCol="1" anchor="t">
              <a:noAutofit/>
            </a:bodyPr>
            <a:lstStyle/>
            <a:p>
              <a:pPr lvl="0"/>
              <a:endParaRPr/>
            </a:p>
          </p:txBody>
        </p:sp>
        <p:sp>
          <p:nvSpPr>
            <p:cNvPr id="500" name="Shape 500"/>
            <p:cNvSpPr/>
            <p:nvPr/>
          </p:nvSpPr>
          <p:spPr>
            <a:xfrm>
              <a:off x="981916" y="822589"/>
              <a:ext cx="36671" cy="149841"/>
            </a:xfrm>
            <a:custGeom>
              <a:avLst/>
              <a:gdLst/>
              <a:ahLst/>
              <a:cxnLst>
                <a:cxn ang="0">
                  <a:pos x="wd2" y="hd2"/>
                </a:cxn>
                <a:cxn ang="5400000">
                  <a:pos x="wd2" y="hd2"/>
                </a:cxn>
                <a:cxn ang="10800000">
                  <a:pos x="wd2" y="hd2"/>
                </a:cxn>
                <a:cxn ang="16200000">
                  <a:pos x="wd2" y="hd2"/>
                </a:cxn>
              </a:cxnLst>
              <a:rect l="0" t="0" r="r" b="b"/>
              <a:pathLst>
                <a:path w="21600" h="21600" extrusionOk="0">
                  <a:moveTo>
                    <a:pt x="13200" y="4114"/>
                  </a:moveTo>
                  <a:lnTo>
                    <a:pt x="15600" y="3673"/>
                  </a:lnTo>
                  <a:lnTo>
                    <a:pt x="17400" y="3086"/>
                  </a:lnTo>
                  <a:lnTo>
                    <a:pt x="17400" y="2645"/>
                  </a:lnTo>
                  <a:lnTo>
                    <a:pt x="19800" y="2057"/>
                  </a:lnTo>
                  <a:lnTo>
                    <a:pt x="17400" y="1469"/>
                  </a:lnTo>
                  <a:lnTo>
                    <a:pt x="17400" y="1029"/>
                  </a:lnTo>
                  <a:lnTo>
                    <a:pt x="15600" y="441"/>
                  </a:lnTo>
                  <a:lnTo>
                    <a:pt x="13200" y="0"/>
                  </a:lnTo>
                  <a:lnTo>
                    <a:pt x="6600" y="0"/>
                  </a:lnTo>
                  <a:lnTo>
                    <a:pt x="6600" y="441"/>
                  </a:lnTo>
                  <a:lnTo>
                    <a:pt x="4800" y="441"/>
                  </a:lnTo>
                  <a:lnTo>
                    <a:pt x="4800" y="1029"/>
                  </a:lnTo>
                  <a:lnTo>
                    <a:pt x="2400" y="1029"/>
                  </a:lnTo>
                  <a:lnTo>
                    <a:pt x="2400" y="2645"/>
                  </a:lnTo>
                  <a:lnTo>
                    <a:pt x="4800" y="3086"/>
                  </a:lnTo>
                  <a:lnTo>
                    <a:pt x="4800" y="3673"/>
                  </a:lnTo>
                  <a:lnTo>
                    <a:pt x="6600" y="3673"/>
                  </a:lnTo>
                  <a:lnTo>
                    <a:pt x="6600" y="16898"/>
                  </a:lnTo>
                  <a:lnTo>
                    <a:pt x="0" y="18514"/>
                  </a:lnTo>
                  <a:lnTo>
                    <a:pt x="0" y="20571"/>
                  </a:lnTo>
                  <a:lnTo>
                    <a:pt x="2400" y="21159"/>
                  </a:lnTo>
                  <a:lnTo>
                    <a:pt x="4800" y="21600"/>
                  </a:lnTo>
                  <a:lnTo>
                    <a:pt x="6600" y="21600"/>
                  </a:lnTo>
                  <a:lnTo>
                    <a:pt x="6600" y="18514"/>
                  </a:lnTo>
                  <a:lnTo>
                    <a:pt x="13200" y="18514"/>
                  </a:lnTo>
                  <a:lnTo>
                    <a:pt x="15600" y="18955"/>
                  </a:lnTo>
                  <a:lnTo>
                    <a:pt x="15600" y="21600"/>
                  </a:lnTo>
                  <a:lnTo>
                    <a:pt x="17400" y="21600"/>
                  </a:lnTo>
                  <a:lnTo>
                    <a:pt x="19800" y="21159"/>
                  </a:lnTo>
                  <a:lnTo>
                    <a:pt x="19800" y="19984"/>
                  </a:lnTo>
                  <a:lnTo>
                    <a:pt x="21600" y="19543"/>
                  </a:lnTo>
                  <a:lnTo>
                    <a:pt x="19800" y="18514"/>
                  </a:lnTo>
                  <a:lnTo>
                    <a:pt x="19800" y="17927"/>
                  </a:lnTo>
                  <a:lnTo>
                    <a:pt x="17400" y="17339"/>
                  </a:lnTo>
                  <a:lnTo>
                    <a:pt x="13200" y="16898"/>
                  </a:lnTo>
                  <a:lnTo>
                    <a:pt x="13200" y="4114"/>
                  </a:lnTo>
                </a:path>
              </a:pathLst>
            </a:custGeom>
            <a:noFill/>
            <a:ln w="3175" cap="flat">
              <a:solidFill>
                <a:srgbClr val="000000"/>
              </a:solidFill>
              <a:prstDash val="solid"/>
              <a:round/>
            </a:ln>
            <a:effectLst/>
          </p:spPr>
          <p:txBody>
            <a:bodyPr wrap="square" lIns="0" tIns="0" rIns="0" bIns="0" numCol="1" anchor="t">
              <a:noAutofit/>
            </a:bodyPr>
            <a:lstStyle/>
            <a:p>
              <a:pPr lvl="0"/>
              <a:endParaRPr/>
            </a:p>
          </p:txBody>
        </p:sp>
        <p:sp>
          <p:nvSpPr>
            <p:cNvPr id="501" name="Shape 501"/>
            <p:cNvSpPr/>
            <p:nvPr/>
          </p:nvSpPr>
          <p:spPr>
            <a:xfrm>
              <a:off x="990065" y="825647"/>
              <a:ext cx="18336" cy="22426"/>
            </a:xfrm>
            <a:custGeom>
              <a:avLst/>
              <a:gdLst/>
              <a:ahLst/>
              <a:cxnLst>
                <a:cxn ang="0">
                  <a:pos x="wd2" y="hd2"/>
                </a:cxn>
                <a:cxn ang="5400000">
                  <a:pos x="wd2" y="hd2"/>
                </a:cxn>
                <a:cxn ang="10800000">
                  <a:pos x="wd2" y="hd2"/>
                </a:cxn>
                <a:cxn ang="16200000">
                  <a:pos x="wd2" y="hd2"/>
                </a:cxn>
              </a:cxnLst>
              <a:rect l="0" t="0" r="r" b="b"/>
              <a:pathLst>
                <a:path w="21600" h="21600" extrusionOk="0">
                  <a:moveTo>
                    <a:pt x="12000" y="0"/>
                  </a:moveTo>
                  <a:lnTo>
                    <a:pt x="8400" y="3927"/>
                  </a:lnTo>
                  <a:lnTo>
                    <a:pt x="3600" y="3927"/>
                  </a:lnTo>
                  <a:lnTo>
                    <a:pt x="3600" y="6873"/>
                  </a:lnTo>
                  <a:lnTo>
                    <a:pt x="0" y="10800"/>
                  </a:lnTo>
                  <a:lnTo>
                    <a:pt x="3600" y="14727"/>
                  </a:lnTo>
                  <a:lnTo>
                    <a:pt x="3600" y="17673"/>
                  </a:lnTo>
                  <a:lnTo>
                    <a:pt x="8400" y="17673"/>
                  </a:lnTo>
                  <a:lnTo>
                    <a:pt x="12000" y="21600"/>
                  </a:lnTo>
                  <a:lnTo>
                    <a:pt x="16800" y="17673"/>
                  </a:lnTo>
                  <a:lnTo>
                    <a:pt x="21600" y="14727"/>
                  </a:lnTo>
                  <a:lnTo>
                    <a:pt x="21600" y="6873"/>
                  </a:lnTo>
                  <a:lnTo>
                    <a:pt x="16800" y="3927"/>
                  </a:lnTo>
                  <a:lnTo>
                    <a:pt x="12000" y="0"/>
                  </a:lnTo>
                  <a:close/>
                </a:path>
              </a:pathLst>
            </a:custGeom>
            <a:solidFill>
              <a:srgbClr val="FF0000"/>
            </a:solidFill>
            <a:ln w="12700" cap="flat">
              <a:noFill/>
              <a:miter lim="400000"/>
            </a:ln>
            <a:effectLst/>
          </p:spPr>
          <p:txBody>
            <a:bodyPr wrap="square" lIns="0" tIns="0" rIns="0" bIns="0" numCol="1" anchor="t">
              <a:noAutofit/>
            </a:bodyPr>
            <a:lstStyle/>
            <a:p>
              <a:pPr lvl="0"/>
              <a:endParaRPr/>
            </a:p>
          </p:txBody>
        </p:sp>
        <p:sp>
          <p:nvSpPr>
            <p:cNvPr id="502" name="Shape 502"/>
            <p:cNvSpPr/>
            <p:nvPr/>
          </p:nvSpPr>
          <p:spPr>
            <a:xfrm>
              <a:off x="990065" y="825647"/>
              <a:ext cx="18336" cy="22426"/>
            </a:xfrm>
            <a:custGeom>
              <a:avLst/>
              <a:gdLst/>
              <a:ahLst/>
              <a:cxnLst>
                <a:cxn ang="0">
                  <a:pos x="wd2" y="hd2"/>
                </a:cxn>
                <a:cxn ang="5400000">
                  <a:pos x="wd2" y="hd2"/>
                </a:cxn>
                <a:cxn ang="10800000">
                  <a:pos x="wd2" y="hd2"/>
                </a:cxn>
                <a:cxn ang="16200000">
                  <a:pos x="wd2" y="hd2"/>
                </a:cxn>
              </a:cxnLst>
              <a:rect l="0" t="0" r="r" b="b"/>
              <a:pathLst>
                <a:path w="21600" h="21600" extrusionOk="0">
                  <a:moveTo>
                    <a:pt x="12000" y="0"/>
                  </a:moveTo>
                  <a:lnTo>
                    <a:pt x="8400" y="3927"/>
                  </a:lnTo>
                  <a:lnTo>
                    <a:pt x="3600" y="3927"/>
                  </a:lnTo>
                  <a:lnTo>
                    <a:pt x="3600" y="6873"/>
                  </a:lnTo>
                  <a:lnTo>
                    <a:pt x="0" y="10800"/>
                  </a:lnTo>
                  <a:lnTo>
                    <a:pt x="3600" y="14727"/>
                  </a:lnTo>
                  <a:lnTo>
                    <a:pt x="3600" y="17673"/>
                  </a:lnTo>
                  <a:lnTo>
                    <a:pt x="8400" y="17673"/>
                  </a:lnTo>
                  <a:lnTo>
                    <a:pt x="12000" y="21600"/>
                  </a:lnTo>
                  <a:lnTo>
                    <a:pt x="16800" y="17673"/>
                  </a:lnTo>
                  <a:lnTo>
                    <a:pt x="21600" y="14727"/>
                  </a:lnTo>
                  <a:lnTo>
                    <a:pt x="21600" y="6873"/>
                  </a:lnTo>
                  <a:lnTo>
                    <a:pt x="16800" y="3927"/>
                  </a:lnTo>
                  <a:lnTo>
                    <a:pt x="12000" y="0"/>
                  </a:lnTo>
                </a:path>
              </a:pathLst>
            </a:custGeom>
            <a:noFill/>
            <a:ln w="3175" cap="flat">
              <a:solidFill>
                <a:srgbClr val="000000"/>
              </a:solidFill>
              <a:prstDash val="solid"/>
              <a:round/>
            </a:ln>
            <a:effectLst/>
          </p:spPr>
          <p:txBody>
            <a:bodyPr wrap="square" lIns="0" tIns="0" rIns="0" bIns="0" numCol="1" anchor="t">
              <a:noAutofit/>
            </a:bodyPr>
            <a:lstStyle/>
            <a:p>
              <a:pPr lvl="0"/>
              <a:endParaRPr/>
            </a:p>
          </p:txBody>
        </p:sp>
        <p:sp>
          <p:nvSpPr>
            <p:cNvPr id="503" name="Shape 503"/>
            <p:cNvSpPr/>
            <p:nvPr/>
          </p:nvSpPr>
          <p:spPr>
            <a:xfrm>
              <a:off x="1040994" y="843995"/>
              <a:ext cx="29540" cy="128435"/>
            </a:xfrm>
            <a:custGeom>
              <a:avLst/>
              <a:gdLst/>
              <a:ahLst/>
              <a:cxnLst>
                <a:cxn ang="0">
                  <a:pos x="wd2" y="hd2"/>
                </a:cxn>
                <a:cxn ang="5400000">
                  <a:pos x="wd2" y="hd2"/>
                </a:cxn>
                <a:cxn ang="10800000">
                  <a:pos x="wd2" y="hd2"/>
                </a:cxn>
                <a:cxn ang="16200000">
                  <a:pos x="wd2" y="hd2"/>
                </a:cxn>
              </a:cxnLst>
              <a:rect l="0" t="0" r="r" b="b"/>
              <a:pathLst>
                <a:path w="21600" h="21600" extrusionOk="0">
                  <a:moveTo>
                    <a:pt x="16386" y="3771"/>
                  </a:moveTo>
                  <a:lnTo>
                    <a:pt x="18621" y="3086"/>
                  </a:lnTo>
                  <a:lnTo>
                    <a:pt x="18621" y="2571"/>
                  </a:lnTo>
                  <a:lnTo>
                    <a:pt x="21600" y="1886"/>
                  </a:lnTo>
                  <a:lnTo>
                    <a:pt x="18621" y="1200"/>
                  </a:lnTo>
                  <a:lnTo>
                    <a:pt x="18621" y="686"/>
                  </a:lnTo>
                  <a:lnTo>
                    <a:pt x="16386" y="0"/>
                  </a:lnTo>
                  <a:lnTo>
                    <a:pt x="8193" y="0"/>
                  </a:lnTo>
                  <a:lnTo>
                    <a:pt x="5214" y="686"/>
                  </a:lnTo>
                  <a:lnTo>
                    <a:pt x="5214" y="1200"/>
                  </a:lnTo>
                  <a:lnTo>
                    <a:pt x="2979" y="1886"/>
                  </a:lnTo>
                  <a:lnTo>
                    <a:pt x="2979" y="2571"/>
                  </a:lnTo>
                  <a:lnTo>
                    <a:pt x="5214" y="3086"/>
                  </a:lnTo>
                  <a:lnTo>
                    <a:pt x="5214" y="3771"/>
                  </a:lnTo>
                  <a:lnTo>
                    <a:pt x="8193" y="3771"/>
                  </a:lnTo>
                  <a:lnTo>
                    <a:pt x="8193" y="16629"/>
                  </a:lnTo>
                  <a:lnTo>
                    <a:pt x="5214" y="17314"/>
                  </a:lnTo>
                  <a:lnTo>
                    <a:pt x="2979" y="18000"/>
                  </a:lnTo>
                  <a:lnTo>
                    <a:pt x="0" y="18514"/>
                  </a:lnTo>
                  <a:lnTo>
                    <a:pt x="0" y="20400"/>
                  </a:lnTo>
                  <a:lnTo>
                    <a:pt x="5214" y="21600"/>
                  </a:lnTo>
                  <a:lnTo>
                    <a:pt x="5214" y="19200"/>
                  </a:lnTo>
                  <a:lnTo>
                    <a:pt x="8193" y="19200"/>
                  </a:lnTo>
                  <a:lnTo>
                    <a:pt x="8193" y="18514"/>
                  </a:lnTo>
                  <a:lnTo>
                    <a:pt x="16386" y="18514"/>
                  </a:lnTo>
                  <a:lnTo>
                    <a:pt x="16386" y="21600"/>
                  </a:lnTo>
                  <a:lnTo>
                    <a:pt x="18621" y="21600"/>
                  </a:lnTo>
                  <a:lnTo>
                    <a:pt x="21600" y="21086"/>
                  </a:lnTo>
                  <a:lnTo>
                    <a:pt x="21600" y="18000"/>
                  </a:lnTo>
                  <a:lnTo>
                    <a:pt x="18621" y="17314"/>
                  </a:lnTo>
                  <a:lnTo>
                    <a:pt x="16386" y="16629"/>
                  </a:lnTo>
                  <a:lnTo>
                    <a:pt x="16386" y="3771"/>
                  </a:lnTo>
                  <a:close/>
                </a:path>
              </a:pathLst>
            </a:custGeom>
            <a:solidFill>
              <a:srgbClr val="99FFFF"/>
            </a:solidFill>
            <a:ln w="12700" cap="flat">
              <a:noFill/>
              <a:miter lim="400000"/>
            </a:ln>
            <a:effectLst/>
          </p:spPr>
          <p:txBody>
            <a:bodyPr wrap="square" lIns="0" tIns="0" rIns="0" bIns="0" numCol="1" anchor="t">
              <a:noAutofit/>
            </a:bodyPr>
            <a:lstStyle/>
            <a:p>
              <a:pPr lvl="0"/>
              <a:endParaRPr/>
            </a:p>
          </p:txBody>
        </p:sp>
        <p:sp>
          <p:nvSpPr>
            <p:cNvPr id="504" name="Shape 504"/>
            <p:cNvSpPr/>
            <p:nvPr/>
          </p:nvSpPr>
          <p:spPr>
            <a:xfrm>
              <a:off x="1040994" y="843995"/>
              <a:ext cx="29540" cy="128435"/>
            </a:xfrm>
            <a:custGeom>
              <a:avLst/>
              <a:gdLst/>
              <a:ahLst/>
              <a:cxnLst>
                <a:cxn ang="0">
                  <a:pos x="wd2" y="hd2"/>
                </a:cxn>
                <a:cxn ang="5400000">
                  <a:pos x="wd2" y="hd2"/>
                </a:cxn>
                <a:cxn ang="10800000">
                  <a:pos x="wd2" y="hd2"/>
                </a:cxn>
                <a:cxn ang="16200000">
                  <a:pos x="wd2" y="hd2"/>
                </a:cxn>
              </a:cxnLst>
              <a:rect l="0" t="0" r="r" b="b"/>
              <a:pathLst>
                <a:path w="21600" h="21600" extrusionOk="0">
                  <a:moveTo>
                    <a:pt x="16386" y="3771"/>
                  </a:moveTo>
                  <a:lnTo>
                    <a:pt x="18621" y="3086"/>
                  </a:lnTo>
                  <a:lnTo>
                    <a:pt x="18621" y="2571"/>
                  </a:lnTo>
                  <a:lnTo>
                    <a:pt x="21600" y="1886"/>
                  </a:lnTo>
                  <a:lnTo>
                    <a:pt x="18621" y="1200"/>
                  </a:lnTo>
                  <a:lnTo>
                    <a:pt x="18621" y="686"/>
                  </a:lnTo>
                  <a:lnTo>
                    <a:pt x="16386" y="0"/>
                  </a:lnTo>
                  <a:lnTo>
                    <a:pt x="8193" y="0"/>
                  </a:lnTo>
                  <a:lnTo>
                    <a:pt x="5214" y="686"/>
                  </a:lnTo>
                  <a:lnTo>
                    <a:pt x="5214" y="1200"/>
                  </a:lnTo>
                  <a:lnTo>
                    <a:pt x="2979" y="1886"/>
                  </a:lnTo>
                  <a:lnTo>
                    <a:pt x="2979" y="2571"/>
                  </a:lnTo>
                  <a:lnTo>
                    <a:pt x="5214" y="3086"/>
                  </a:lnTo>
                  <a:lnTo>
                    <a:pt x="5214" y="3771"/>
                  </a:lnTo>
                  <a:lnTo>
                    <a:pt x="8193" y="3771"/>
                  </a:lnTo>
                  <a:lnTo>
                    <a:pt x="8193" y="16629"/>
                  </a:lnTo>
                  <a:lnTo>
                    <a:pt x="5214" y="17314"/>
                  </a:lnTo>
                  <a:lnTo>
                    <a:pt x="2979" y="18000"/>
                  </a:lnTo>
                  <a:lnTo>
                    <a:pt x="0" y="18514"/>
                  </a:lnTo>
                  <a:lnTo>
                    <a:pt x="0" y="20400"/>
                  </a:lnTo>
                  <a:lnTo>
                    <a:pt x="5214" y="21600"/>
                  </a:lnTo>
                  <a:lnTo>
                    <a:pt x="5214" y="19200"/>
                  </a:lnTo>
                  <a:lnTo>
                    <a:pt x="8193" y="19200"/>
                  </a:lnTo>
                  <a:lnTo>
                    <a:pt x="8193" y="18514"/>
                  </a:lnTo>
                  <a:lnTo>
                    <a:pt x="16386" y="18514"/>
                  </a:lnTo>
                  <a:lnTo>
                    <a:pt x="16386" y="21600"/>
                  </a:lnTo>
                  <a:lnTo>
                    <a:pt x="18621" y="21600"/>
                  </a:lnTo>
                  <a:lnTo>
                    <a:pt x="21600" y="21086"/>
                  </a:lnTo>
                  <a:lnTo>
                    <a:pt x="21600" y="18000"/>
                  </a:lnTo>
                  <a:lnTo>
                    <a:pt x="18621" y="17314"/>
                  </a:lnTo>
                  <a:lnTo>
                    <a:pt x="16386" y="16629"/>
                  </a:lnTo>
                  <a:lnTo>
                    <a:pt x="16386" y="3771"/>
                  </a:lnTo>
                </a:path>
              </a:pathLst>
            </a:custGeom>
            <a:noFill/>
            <a:ln w="3175" cap="flat">
              <a:solidFill>
                <a:srgbClr val="000000"/>
              </a:solidFill>
              <a:prstDash val="solid"/>
              <a:round/>
            </a:ln>
            <a:effectLst/>
          </p:spPr>
          <p:txBody>
            <a:bodyPr wrap="square" lIns="0" tIns="0" rIns="0" bIns="0" numCol="1" anchor="t">
              <a:noAutofit/>
            </a:bodyPr>
            <a:lstStyle/>
            <a:p>
              <a:pPr lvl="0"/>
              <a:endParaRPr/>
            </a:p>
          </p:txBody>
        </p:sp>
        <p:sp>
          <p:nvSpPr>
            <p:cNvPr id="505" name="Shape 505"/>
            <p:cNvSpPr/>
            <p:nvPr/>
          </p:nvSpPr>
          <p:spPr>
            <a:xfrm>
              <a:off x="1048124" y="848072"/>
              <a:ext cx="15280" cy="18349"/>
            </a:xfrm>
            <a:custGeom>
              <a:avLst/>
              <a:gdLst/>
              <a:ahLst/>
              <a:cxnLst>
                <a:cxn ang="0">
                  <a:pos x="wd2" y="hd2"/>
                </a:cxn>
                <a:cxn ang="5400000">
                  <a:pos x="wd2" y="hd2"/>
                </a:cxn>
                <a:cxn ang="10800000">
                  <a:pos x="wd2" y="hd2"/>
                </a:cxn>
                <a:cxn ang="16200000">
                  <a:pos x="wd2" y="hd2"/>
                </a:cxn>
              </a:cxnLst>
              <a:rect l="0" t="0" r="r" b="b"/>
              <a:pathLst>
                <a:path w="21600" h="21600" extrusionOk="0">
                  <a:moveTo>
                    <a:pt x="10080" y="0"/>
                  </a:moveTo>
                  <a:lnTo>
                    <a:pt x="0" y="8400"/>
                  </a:lnTo>
                  <a:lnTo>
                    <a:pt x="0" y="13200"/>
                  </a:lnTo>
                  <a:lnTo>
                    <a:pt x="5760" y="16800"/>
                  </a:lnTo>
                  <a:lnTo>
                    <a:pt x="10080" y="16800"/>
                  </a:lnTo>
                  <a:lnTo>
                    <a:pt x="10080" y="21600"/>
                  </a:lnTo>
                  <a:lnTo>
                    <a:pt x="15840" y="16800"/>
                  </a:lnTo>
                  <a:lnTo>
                    <a:pt x="21600" y="16800"/>
                  </a:lnTo>
                  <a:lnTo>
                    <a:pt x="21600" y="3600"/>
                  </a:lnTo>
                  <a:lnTo>
                    <a:pt x="15840" y="0"/>
                  </a:lnTo>
                  <a:lnTo>
                    <a:pt x="10080" y="0"/>
                  </a:lnTo>
                  <a:close/>
                </a:path>
              </a:pathLst>
            </a:custGeom>
            <a:solidFill>
              <a:srgbClr val="FF0000"/>
            </a:solidFill>
            <a:ln w="12700" cap="flat">
              <a:noFill/>
              <a:miter lim="400000"/>
            </a:ln>
            <a:effectLst/>
          </p:spPr>
          <p:txBody>
            <a:bodyPr wrap="square" lIns="0" tIns="0" rIns="0" bIns="0" numCol="1" anchor="t">
              <a:noAutofit/>
            </a:bodyPr>
            <a:lstStyle/>
            <a:p>
              <a:pPr lvl="0"/>
              <a:endParaRPr/>
            </a:p>
          </p:txBody>
        </p:sp>
        <p:sp>
          <p:nvSpPr>
            <p:cNvPr id="506" name="Shape 506"/>
            <p:cNvSpPr/>
            <p:nvPr/>
          </p:nvSpPr>
          <p:spPr>
            <a:xfrm>
              <a:off x="1048124" y="848072"/>
              <a:ext cx="15280" cy="18349"/>
            </a:xfrm>
            <a:custGeom>
              <a:avLst/>
              <a:gdLst/>
              <a:ahLst/>
              <a:cxnLst>
                <a:cxn ang="0">
                  <a:pos x="wd2" y="hd2"/>
                </a:cxn>
                <a:cxn ang="5400000">
                  <a:pos x="wd2" y="hd2"/>
                </a:cxn>
                <a:cxn ang="10800000">
                  <a:pos x="wd2" y="hd2"/>
                </a:cxn>
                <a:cxn ang="16200000">
                  <a:pos x="wd2" y="hd2"/>
                </a:cxn>
              </a:cxnLst>
              <a:rect l="0" t="0" r="r" b="b"/>
              <a:pathLst>
                <a:path w="21600" h="21600" extrusionOk="0">
                  <a:moveTo>
                    <a:pt x="10080" y="0"/>
                  </a:moveTo>
                  <a:lnTo>
                    <a:pt x="0" y="8400"/>
                  </a:lnTo>
                  <a:lnTo>
                    <a:pt x="0" y="13200"/>
                  </a:lnTo>
                  <a:lnTo>
                    <a:pt x="5760" y="16800"/>
                  </a:lnTo>
                  <a:lnTo>
                    <a:pt x="10080" y="16800"/>
                  </a:lnTo>
                  <a:lnTo>
                    <a:pt x="10080" y="21600"/>
                  </a:lnTo>
                  <a:lnTo>
                    <a:pt x="15840" y="16800"/>
                  </a:lnTo>
                  <a:lnTo>
                    <a:pt x="21600" y="16800"/>
                  </a:lnTo>
                  <a:lnTo>
                    <a:pt x="21600" y="3600"/>
                  </a:lnTo>
                  <a:lnTo>
                    <a:pt x="15840" y="0"/>
                  </a:lnTo>
                  <a:lnTo>
                    <a:pt x="10080" y="0"/>
                  </a:lnTo>
                </a:path>
              </a:pathLst>
            </a:custGeom>
            <a:noFill/>
            <a:ln w="3175" cap="flat">
              <a:solidFill>
                <a:srgbClr val="000000"/>
              </a:solidFill>
              <a:prstDash val="solid"/>
              <a:round/>
            </a:ln>
            <a:effectLst/>
          </p:spPr>
          <p:txBody>
            <a:bodyPr wrap="square" lIns="0" tIns="0" rIns="0" bIns="0" numCol="1" anchor="t">
              <a:noAutofit/>
            </a:bodyPr>
            <a:lstStyle/>
            <a:p>
              <a:pPr lvl="0"/>
              <a:endParaRPr/>
            </a:p>
          </p:txBody>
        </p:sp>
        <p:sp>
          <p:nvSpPr>
            <p:cNvPr id="507" name="Shape 507"/>
            <p:cNvSpPr/>
            <p:nvPr/>
          </p:nvSpPr>
          <p:spPr>
            <a:xfrm>
              <a:off x="359560" y="777739"/>
              <a:ext cx="193533" cy="162073"/>
            </a:xfrm>
            <a:custGeom>
              <a:avLst/>
              <a:gdLst/>
              <a:ahLst/>
              <a:cxnLst>
                <a:cxn ang="0">
                  <a:pos x="wd2" y="hd2"/>
                </a:cxn>
                <a:cxn ang="5400000">
                  <a:pos x="wd2" y="hd2"/>
                </a:cxn>
                <a:cxn ang="10800000">
                  <a:pos x="wd2" y="hd2"/>
                </a:cxn>
                <a:cxn ang="16200000">
                  <a:pos x="wd2" y="hd2"/>
                </a:cxn>
              </a:cxnLst>
              <a:rect l="0" t="0" r="r" b="b"/>
              <a:pathLst>
                <a:path w="21600" h="21600" extrusionOk="0">
                  <a:moveTo>
                    <a:pt x="1592" y="21600"/>
                  </a:moveTo>
                  <a:lnTo>
                    <a:pt x="15461" y="8830"/>
                  </a:lnTo>
                  <a:lnTo>
                    <a:pt x="16371" y="9374"/>
                  </a:lnTo>
                  <a:lnTo>
                    <a:pt x="18758" y="9374"/>
                  </a:lnTo>
                  <a:lnTo>
                    <a:pt x="19554" y="8830"/>
                  </a:lnTo>
                  <a:lnTo>
                    <a:pt x="20008" y="8423"/>
                  </a:lnTo>
                  <a:lnTo>
                    <a:pt x="20463" y="8423"/>
                  </a:lnTo>
                  <a:lnTo>
                    <a:pt x="20804" y="7879"/>
                  </a:lnTo>
                  <a:lnTo>
                    <a:pt x="20804" y="7336"/>
                  </a:lnTo>
                  <a:lnTo>
                    <a:pt x="21259" y="6928"/>
                  </a:lnTo>
                  <a:lnTo>
                    <a:pt x="21259" y="6385"/>
                  </a:lnTo>
                  <a:lnTo>
                    <a:pt x="21600" y="5977"/>
                  </a:lnTo>
                  <a:lnTo>
                    <a:pt x="21600" y="4891"/>
                  </a:lnTo>
                  <a:lnTo>
                    <a:pt x="21259" y="4483"/>
                  </a:lnTo>
                  <a:lnTo>
                    <a:pt x="18417" y="6928"/>
                  </a:lnTo>
                  <a:lnTo>
                    <a:pt x="17507" y="6928"/>
                  </a:lnTo>
                  <a:lnTo>
                    <a:pt x="17507" y="6385"/>
                  </a:lnTo>
                  <a:lnTo>
                    <a:pt x="15916" y="4483"/>
                  </a:lnTo>
                  <a:lnTo>
                    <a:pt x="15916" y="3532"/>
                  </a:lnTo>
                  <a:lnTo>
                    <a:pt x="16371" y="3532"/>
                  </a:lnTo>
                  <a:lnTo>
                    <a:pt x="18758" y="1087"/>
                  </a:lnTo>
                  <a:lnTo>
                    <a:pt x="18417" y="0"/>
                  </a:lnTo>
                  <a:lnTo>
                    <a:pt x="16371" y="0"/>
                  </a:lnTo>
                  <a:lnTo>
                    <a:pt x="15916" y="543"/>
                  </a:lnTo>
                  <a:lnTo>
                    <a:pt x="15461" y="543"/>
                  </a:lnTo>
                  <a:lnTo>
                    <a:pt x="15120" y="1087"/>
                  </a:lnTo>
                  <a:lnTo>
                    <a:pt x="14665" y="1494"/>
                  </a:lnTo>
                  <a:lnTo>
                    <a:pt x="14324" y="2038"/>
                  </a:lnTo>
                  <a:lnTo>
                    <a:pt x="13869" y="2445"/>
                  </a:lnTo>
                  <a:lnTo>
                    <a:pt x="13869" y="3940"/>
                  </a:lnTo>
                  <a:lnTo>
                    <a:pt x="13415" y="4891"/>
                  </a:lnTo>
                  <a:lnTo>
                    <a:pt x="13869" y="5434"/>
                  </a:lnTo>
                  <a:lnTo>
                    <a:pt x="13869" y="5977"/>
                  </a:lnTo>
                  <a:lnTo>
                    <a:pt x="0" y="19155"/>
                  </a:lnTo>
                  <a:lnTo>
                    <a:pt x="1592" y="21600"/>
                  </a:lnTo>
                  <a:close/>
                </a:path>
              </a:pathLst>
            </a:custGeom>
            <a:solidFill>
              <a:srgbClr val="99FFFF"/>
            </a:solidFill>
            <a:ln w="12700" cap="flat">
              <a:noFill/>
              <a:miter lim="400000"/>
            </a:ln>
            <a:effectLst/>
          </p:spPr>
          <p:txBody>
            <a:bodyPr wrap="square" lIns="0" tIns="0" rIns="0" bIns="0" numCol="1" anchor="t">
              <a:noAutofit/>
            </a:bodyPr>
            <a:lstStyle/>
            <a:p>
              <a:pPr lvl="0"/>
              <a:endParaRPr/>
            </a:p>
          </p:txBody>
        </p:sp>
        <p:sp>
          <p:nvSpPr>
            <p:cNvPr id="508" name="Shape 508"/>
            <p:cNvSpPr/>
            <p:nvPr/>
          </p:nvSpPr>
          <p:spPr>
            <a:xfrm>
              <a:off x="359560" y="777739"/>
              <a:ext cx="193533" cy="162073"/>
            </a:xfrm>
            <a:custGeom>
              <a:avLst/>
              <a:gdLst/>
              <a:ahLst/>
              <a:cxnLst>
                <a:cxn ang="0">
                  <a:pos x="wd2" y="hd2"/>
                </a:cxn>
                <a:cxn ang="5400000">
                  <a:pos x="wd2" y="hd2"/>
                </a:cxn>
                <a:cxn ang="10800000">
                  <a:pos x="wd2" y="hd2"/>
                </a:cxn>
                <a:cxn ang="16200000">
                  <a:pos x="wd2" y="hd2"/>
                </a:cxn>
              </a:cxnLst>
              <a:rect l="0" t="0" r="r" b="b"/>
              <a:pathLst>
                <a:path w="21600" h="21600" extrusionOk="0">
                  <a:moveTo>
                    <a:pt x="1592" y="21600"/>
                  </a:moveTo>
                  <a:lnTo>
                    <a:pt x="15461" y="8830"/>
                  </a:lnTo>
                  <a:lnTo>
                    <a:pt x="16371" y="9374"/>
                  </a:lnTo>
                  <a:lnTo>
                    <a:pt x="18758" y="9374"/>
                  </a:lnTo>
                  <a:lnTo>
                    <a:pt x="19554" y="8830"/>
                  </a:lnTo>
                  <a:lnTo>
                    <a:pt x="20008" y="8423"/>
                  </a:lnTo>
                  <a:lnTo>
                    <a:pt x="20463" y="8423"/>
                  </a:lnTo>
                  <a:lnTo>
                    <a:pt x="20804" y="7879"/>
                  </a:lnTo>
                  <a:lnTo>
                    <a:pt x="20804" y="7336"/>
                  </a:lnTo>
                  <a:lnTo>
                    <a:pt x="21259" y="6928"/>
                  </a:lnTo>
                  <a:lnTo>
                    <a:pt x="21259" y="6385"/>
                  </a:lnTo>
                  <a:lnTo>
                    <a:pt x="21600" y="5977"/>
                  </a:lnTo>
                  <a:lnTo>
                    <a:pt x="21600" y="4891"/>
                  </a:lnTo>
                  <a:lnTo>
                    <a:pt x="21259" y="4483"/>
                  </a:lnTo>
                  <a:lnTo>
                    <a:pt x="18417" y="6928"/>
                  </a:lnTo>
                  <a:lnTo>
                    <a:pt x="17507" y="6928"/>
                  </a:lnTo>
                  <a:lnTo>
                    <a:pt x="17507" y="6385"/>
                  </a:lnTo>
                  <a:lnTo>
                    <a:pt x="15916" y="4483"/>
                  </a:lnTo>
                  <a:lnTo>
                    <a:pt x="15916" y="3532"/>
                  </a:lnTo>
                  <a:lnTo>
                    <a:pt x="16371" y="3532"/>
                  </a:lnTo>
                  <a:lnTo>
                    <a:pt x="18758" y="1087"/>
                  </a:lnTo>
                  <a:lnTo>
                    <a:pt x="18417" y="0"/>
                  </a:lnTo>
                  <a:lnTo>
                    <a:pt x="16371" y="0"/>
                  </a:lnTo>
                  <a:lnTo>
                    <a:pt x="15916" y="543"/>
                  </a:lnTo>
                  <a:lnTo>
                    <a:pt x="15461" y="543"/>
                  </a:lnTo>
                  <a:lnTo>
                    <a:pt x="15120" y="1087"/>
                  </a:lnTo>
                  <a:lnTo>
                    <a:pt x="14665" y="1494"/>
                  </a:lnTo>
                  <a:lnTo>
                    <a:pt x="14324" y="2038"/>
                  </a:lnTo>
                  <a:lnTo>
                    <a:pt x="13869" y="2445"/>
                  </a:lnTo>
                  <a:lnTo>
                    <a:pt x="13869" y="3940"/>
                  </a:lnTo>
                  <a:lnTo>
                    <a:pt x="13415" y="4891"/>
                  </a:lnTo>
                  <a:lnTo>
                    <a:pt x="13869" y="5434"/>
                  </a:lnTo>
                  <a:lnTo>
                    <a:pt x="13869" y="5977"/>
                  </a:lnTo>
                  <a:lnTo>
                    <a:pt x="0" y="19155"/>
                  </a:lnTo>
                </a:path>
              </a:pathLst>
            </a:custGeom>
            <a:noFill/>
            <a:ln w="3175" cap="flat">
              <a:solidFill>
                <a:srgbClr val="000000"/>
              </a:solidFill>
              <a:prstDash val="solid"/>
              <a:round/>
            </a:ln>
            <a:effectLst/>
          </p:spPr>
          <p:txBody>
            <a:bodyPr wrap="square" lIns="0" tIns="0" rIns="0" bIns="0" numCol="1" anchor="t">
              <a:noAutofit/>
            </a:bodyPr>
            <a:lstStyle/>
            <a:p>
              <a:pPr lvl="0"/>
              <a:endParaRPr/>
            </a:p>
          </p:txBody>
        </p:sp>
        <p:sp>
          <p:nvSpPr>
            <p:cNvPr id="509" name="Shape 509"/>
            <p:cNvSpPr/>
            <p:nvPr/>
          </p:nvSpPr>
          <p:spPr>
            <a:xfrm>
              <a:off x="351412" y="836860"/>
              <a:ext cx="81488" cy="106010"/>
            </a:xfrm>
            <a:custGeom>
              <a:avLst/>
              <a:gdLst/>
              <a:ahLst/>
              <a:cxnLst>
                <a:cxn ang="0">
                  <a:pos x="wd2" y="hd2"/>
                </a:cxn>
                <a:cxn ang="5400000">
                  <a:pos x="wd2" y="hd2"/>
                </a:cxn>
                <a:cxn ang="10800000">
                  <a:pos x="wd2" y="hd2"/>
                </a:cxn>
                <a:cxn ang="16200000">
                  <a:pos x="wd2" y="hd2"/>
                </a:cxn>
              </a:cxnLst>
              <a:rect l="0" t="0" r="r" b="b"/>
              <a:pathLst>
                <a:path w="21600" h="21600" extrusionOk="0">
                  <a:moveTo>
                    <a:pt x="7830" y="21600"/>
                  </a:moveTo>
                  <a:lnTo>
                    <a:pt x="20520" y="6646"/>
                  </a:lnTo>
                  <a:lnTo>
                    <a:pt x="21600" y="5192"/>
                  </a:lnTo>
                  <a:lnTo>
                    <a:pt x="21600" y="3738"/>
                  </a:lnTo>
                  <a:lnTo>
                    <a:pt x="20520" y="2285"/>
                  </a:lnTo>
                  <a:lnTo>
                    <a:pt x="17550" y="0"/>
                  </a:lnTo>
                  <a:lnTo>
                    <a:pt x="14580" y="0"/>
                  </a:lnTo>
                  <a:lnTo>
                    <a:pt x="13770" y="831"/>
                  </a:lnTo>
                  <a:lnTo>
                    <a:pt x="12690" y="831"/>
                  </a:lnTo>
                  <a:lnTo>
                    <a:pt x="10800" y="2285"/>
                  </a:lnTo>
                  <a:lnTo>
                    <a:pt x="0" y="14954"/>
                  </a:lnTo>
                  <a:lnTo>
                    <a:pt x="7830" y="21600"/>
                  </a:lnTo>
                  <a:close/>
                </a:path>
              </a:pathLst>
            </a:custGeom>
            <a:solidFill>
              <a:srgbClr val="666666"/>
            </a:solidFill>
            <a:ln w="12700" cap="flat">
              <a:noFill/>
              <a:miter lim="400000"/>
            </a:ln>
            <a:effectLst/>
          </p:spPr>
          <p:txBody>
            <a:bodyPr wrap="square" lIns="0" tIns="0" rIns="0" bIns="0" numCol="1" anchor="t">
              <a:noAutofit/>
            </a:bodyPr>
            <a:lstStyle/>
            <a:p>
              <a:pPr lvl="0"/>
              <a:endParaRPr/>
            </a:p>
          </p:txBody>
        </p:sp>
        <p:sp>
          <p:nvSpPr>
            <p:cNvPr id="510" name="Shape 510"/>
            <p:cNvSpPr/>
            <p:nvPr/>
          </p:nvSpPr>
          <p:spPr>
            <a:xfrm>
              <a:off x="377895" y="866420"/>
              <a:ext cx="55005" cy="80527"/>
            </a:xfrm>
            <a:custGeom>
              <a:avLst/>
              <a:gdLst/>
              <a:ahLst/>
              <a:cxnLst>
                <a:cxn ang="0">
                  <a:pos x="wd2" y="hd2"/>
                </a:cxn>
                <a:cxn ang="5400000">
                  <a:pos x="wd2" y="hd2"/>
                </a:cxn>
                <a:cxn ang="10800000">
                  <a:pos x="wd2" y="hd2"/>
                </a:cxn>
                <a:cxn ang="16200000">
                  <a:pos x="wd2" y="hd2"/>
                </a:cxn>
              </a:cxnLst>
              <a:rect l="0" t="0" r="r" b="b"/>
              <a:pathLst>
                <a:path w="21600" h="21600" extrusionOk="0">
                  <a:moveTo>
                    <a:pt x="18400" y="0"/>
                  </a:moveTo>
                  <a:lnTo>
                    <a:pt x="0" y="20506"/>
                  </a:lnTo>
                  <a:lnTo>
                    <a:pt x="1200" y="21600"/>
                  </a:lnTo>
                  <a:lnTo>
                    <a:pt x="21600" y="820"/>
                  </a:lnTo>
                  <a:lnTo>
                    <a:pt x="18400"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511" name="Shape 511"/>
            <p:cNvSpPr/>
            <p:nvPr/>
          </p:nvSpPr>
          <p:spPr>
            <a:xfrm>
              <a:off x="421694" y="840937"/>
              <a:ext cx="14261" cy="28542"/>
            </a:xfrm>
            <a:custGeom>
              <a:avLst/>
              <a:gdLst/>
              <a:ahLst/>
              <a:cxnLst>
                <a:cxn ang="0">
                  <a:pos x="wd2" y="hd2"/>
                </a:cxn>
                <a:cxn ang="5400000">
                  <a:pos x="wd2" y="hd2"/>
                </a:cxn>
                <a:cxn ang="10800000">
                  <a:pos x="wd2" y="hd2"/>
                </a:cxn>
                <a:cxn ang="16200000">
                  <a:pos x="wd2" y="hd2"/>
                </a:cxn>
              </a:cxnLst>
              <a:rect l="0" t="0" r="r" b="b"/>
              <a:pathLst>
                <a:path w="21600" h="21600" extrusionOk="0">
                  <a:moveTo>
                    <a:pt x="0" y="2314"/>
                  </a:moveTo>
                  <a:lnTo>
                    <a:pt x="4629" y="5400"/>
                  </a:lnTo>
                  <a:lnTo>
                    <a:pt x="10800" y="10800"/>
                  </a:lnTo>
                  <a:lnTo>
                    <a:pt x="10800" y="16200"/>
                  </a:lnTo>
                  <a:lnTo>
                    <a:pt x="4629" y="19286"/>
                  </a:lnTo>
                  <a:lnTo>
                    <a:pt x="16971" y="21600"/>
                  </a:lnTo>
                  <a:lnTo>
                    <a:pt x="21600" y="16200"/>
                  </a:lnTo>
                  <a:lnTo>
                    <a:pt x="21600" y="10800"/>
                  </a:lnTo>
                  <a:lnTo>
                    <a:pt x="16971" y="5400"/>
                  </a:lnTo>
                  <a:lnTo>
                    <a:pt x="4629" y="0"/>
                  </a:lnTo>
                  <a:lnTo>
                    <a:pt x="0" y="2314"/>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512" name="Shape 512"/>
            <p:cNvSpPr/>
            <p:nvPr/>
          </p:nvSpPr>
          <p:spPr>
            <a:xfrm>
              <a:off x="417620" y="836860"/>
              <a:ext cx="7131" cy="7136"/>
            </a:xfrm>
            <a:custGeom>
              <a:avLst/>
              <a:gdLst/>
              <a:ahLst/>
              <a:cxnLst>
                <a:cxn ang="0">
                  <a:pos x="wd2" y="hd2"/>
                </a:cxn>
                <a:cxn ang="5400000">
                  <a:pos x="wd2" y="hd2"/>
                </a:cxn>
                <a:cxn ang="10800000">
                  <a:pos x="wd2" y="hd2"/>
                </a:cxn>
                <a:cxn ang="16200000">
                  <a:pos x="wd2" y="hd2"/>
                </a:cxn>
              </a:cxnLst>
              <a:rect l="0" t="0" r="r" b="b"/>
              <a:pathLst>
                <a:path w="21600" h="21600" extrusionOk="0">
                  <a:moveTo>
                    <a:pt x="0" y="12343"/>
                  </a:moveTo>
                  <a:lnTo>
                    <a:pt x="12343" y="21600"/>
                  </a:lnTo>
                  <a:lnTo>
                    <a:pt x="21600" y="12343"/>
                  </a:lnTo>
                  <a:lnTo>
                    <a:pt x="12343" y="0"/>
                  </a:lnTo>
                  <a:lnTo>
                    <a:pt x="0" y="12343"/>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513" name="Shape 513"/>
            <p:cNvSpPr/>
            <p:nvPr/>
          </p:nvSpPr>
          <p:spPr>
            <a:xfrm>
              <a:off x="392155" y="832782"/>
              <a:ext cx="29540" cy="15291"/>
            </a:xfrm>
            <a:custGeom>
              <a:avLst/>
              <a:gdLst/>
              <a:ahLst/>
              <a:cxnLst>
                <a:cxn ang="0">
                  <a:pos x="wd2" y="hd2"/>
                </a:cxn>
                <a:cxn ang="5400000">
                  <a:pos x="wd2" y="hd2"/>
                </a:cxn>
                <a:cxn ang="10800000">
                  <a:pos x="wd2" y="hd2"/>
                </a:cxn>
                <a:cxn ang="16200000">
                  <a:pos x="wd2" y="hd2"/>
                </a:cxn>
              </a:cxnLst>
              <a:rect l="0" t="0" r="r" b="b"/>
              <a:pathLst>
                <a:path w="21600" h="21600" extrusionOk="0">
                  <a:moveTo>
                    <a:pt x="2979" y="21600"/>
                  </a:moveTo>
                  <a:lnTo>
                    <a:pt x="5214" y="15840"/>
                  </a:lnTo>
                  <a:lnTo>
                    <a:pt x="8193" y="11520"/>
                  </a:lnTo>
                  <a:lnTo>
                    <a:pt x="18621" y="11520"/>
                  </a:lnTo>
                  <a:lnTo>
                    <a:pt x="21600" y="5760"/>
                  </a:lnTo>
                  <a:lnTo>
                    <a:pt x="18621" y="5760"/>
                  </a:lnTo>
                  <a:lnTo>
                    <a:pt x="16386" y="0"/>
                  </a:lnTo>
                  <a:lnTo>
                    <a:pt x="10428" y="0"/>
                  </a:lnTo>
                  <a:lnTo>
                    <a:pt x="5214" y="5760"/>
                  </a:lnTo>
                  <a:lnTo>
                    <a:pt x="2979" y="5760"/>
                  </a:lnTo>
                  <a:lnTo>
                    <a:pt x="0" y="11520"/>
                  </a:lnTo>
                  <a:lnTo>
                    <a:pt x="0" y="15840"/>
                  </a:lnTo>
                  <a:lnTo>
                    <a:pt x="2979"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514" name="Shape 514"/>
            <p:cNvSpPr/>
            <p:nvPr/>
          </p:nvSpPr>
          <p:spPr>
            <a:xfrm>
              <a:off x="348356" y="843995"/>
              <a:ext cx="47874" cy="66257"/>
            </a:xfrm>
            <a:custGeom>
              <a:avLst/>
              <a:gdLst/>
              <a:ahLst/>
              <a:cxnLst>
                <a:cxn ang="0">
                  <a:pos x="wd2" y="hd2"/>
                </a:cxn>
                <a:cxn ang="5400000">
                  <a:pos x="wd2" y="hd2"/>
                </a:cxn>
                <a:cxn ang="10800000">
                  <a:pos x="wd2" y="hd2"/>
                </a:cxn>
                <a:cxn ang="16200000">
                  <a:pos x="wd2" y="hd2"/>
                </a:cxn>
              </a:cxnLst>
              <a:rect l="0" t="0" r="r" b="b"/>
              <a:pathLst>
                <a:path w="21600" h="21600" extrusionOk="0">
                  <a:moveTo>
                    <a:pt x="1379" y="21600"/>
                  </a:moveTo>
                  <a:lnTo>
                    <a:pt x="3217" y="21600"/>
                  </a:lnTo>
                  <a:lnTo>
                    <a:pt x="21600" y="1329"/>
                  </a:lnTo>
                  <a:lnTo>
                    <a:pt x="19762" y="0"/>
                  </a:lnTo>
                  <a:lnTo>
                    <a:pt x="0" y="21600"/>
                  </a:lnTo>
                  <a:lnTo>
                    <a:pt x="1379"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515" name="Shape 515"/>
            <p:cNvSpPr/>
            <p:nvPr/>
          </p:nvSpPr>
          <p:spPr>
            <a:xfrm>
              <a:off x="410490" y="745121"/>
              <a:ext cx="77413" cy="110087"/>
            </a:xfrm>
            <a:custGeom>
              <a:avLst/>
              <a:gdLst/>
              <a:ahLst/>
              <a:cxnLst>
                <a:cxn ang="0">
                  <a:pos x="wd2" y="hd2"/>
                </a:cxn>
                <a:cxn ang="5400000">
                  <a:pos x="wd2" y="hd2"/>
                </a:cxn>
                <a:cxn ang="10800000">
                  <a:pos x="wd2" y="hd2"/>
                </a:cxn>
                <a:cxn ang="16200000">
                  <a:pos x="wd2" y="hd2"/>
                </a:cxn>
              </a:cxnLst>
              <a:rect l="0" t="0" r="r" b="b"/>
              <a:pathLst>
                <a:path w="21600" h="21600" extrusionOk="0">
                  <a:moveTo>
                    <a:pt x="18474" y="4400"/>
                  </a:moveTo>
                  <a:lnTo>
                    <a:pt x="21600" y="1400"/>
                  </a:lnTo>
                  <a:lnTo>
                    <a:pt x="18474" y="0"/>
                  </a:lnTo>
                  <a:lnTo>
                    <a:pt x="16484" y="2800"/>
                  </a:lnTo>
                  <a:lnTo>
                    <a:pt x="0" y="20800"/>
                  </a:lnTo>
                  <a:lnTo>
                    <a:pt x="1989" y="21600"/>
                  </a:lnTo>
                  <a:lnTo>
                    <a:pt x="18474" y="4400"/>
                  </a:lnTo>
                  <a:close/>
                </a:path>
              </a:pathLst>
            </a:custGeom>
            <a:solidFill>
              <a:srgbClr val="666666"/>
            </a:solidFill>
            <a:ln w="12700" cap="flat">
              <a:noFill/>
              <a:miter lim="400000"/>
            </a:ln>
            <a:effectLst/>
          </p:spPr>
          <p:txBody>
            <a:bodyPr wrap="square" lIns="0" tIns="0" rIns="0" bIns="0" numCol="1" anchor="t">
              <a:noAutofit/>
            </a:bodyPr>
            <a:lstStyle/>
            <a:p>
              <a:pPr lvl="0"/>
              <a:endParaRPr/>
            </a:p>
          </p:txBody>
        </p:sp>
        <p:sp>
          <p:nvSpPr>
            <p:cNvPr id="516" name="Shape 516"/>
            <p:cNvSpPr/>
            <p:nvPr/>
          </p:nvSpPr>
          <p:spPr>
            <a:xfrm>
              <a:off x="472623" y="749198"/>
              <a:ext cx="18336" cy="18349"/>
            </a:xfrm>
            <a:custGeom>
              <a:avLst/>
              <a:gdLst/>
              <a:ahLst/>
              <a:cxnLst>
                <a:cxn ang="0">
                  <a:pos x="wd2" y="hd2"/>
                </a:cxn>
                <a:cxn ang="5400000">
                  <a:pos x="wd2" y="hd2"/>
                </a:cxn>
                <a:cxn ang="10800000">
                  <a:pos x="wd2" y="hd2"/>
                </a:cxn>
                <a:cxn ang="16200000">
                  <a:pos x="wd2" y="hd2"/>
                </a:cxn>
              </a:cxnLst>
              <a:rect l="0" t="0" r="r" b="b"/>
              <a:pathLst>
                <a:path w="21600" h="21600" extrusionOk="0">
                  <a:moveTo>
                    <a:pt x="18000" y="3600"/>
                  </a:moveTo>
                  <a:lnTo>
                    <a:pt x="13200" y="0"/>
                  </a:lnTo>
                  <a:lnTo>
                    <a:pt x="0" y="16800"/>
                  </a:lnTo>
                  <a:lnTo>
                    <a:pt x="4800" y="21600"/>
                  </a:lnTo>
                  <a:lnTo>
                    <a:pt x="21600" y="3600"/>
                  </a:lnTo>
                  <a:lnTo>
                    <a:pt x="18000" y="0"/>
                  </a:lnTo>
                  <a:lnTo>
                    <a:pt x="21600" y="3600"/>
                  </a:lnTo>
                  <a:lnTo>
                    <a:pt x="18000" y="0"/>
                  </a:lnTo>
                  <a:lnTo>
                    <a:pt x="18000" y="3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517" name="Shape 517"/>
            <p:cNvSpPr/>
            <p:nvPr/>
          </p:nvSpPr>
          <p:spPr>
            <a:xfrm>
              <a:off x="472623" y="741044"/>
              <a:ext cx="15280" cy="11213"/>
            </a:xfrm>
            <a:custGeom>
              <a:avLst/>
              <a:gdLst/>
              <a:ahLst/>
              <a:cxnLst>
                <a:cxn ang="0">
                  <a:pos x="wd2" y="hd2"/>
                </a:cxn>
                <a:cxn ang="5400000">
                  <a:pos x="wd2" y="hd2"/>
                </a:cxn>
                <a:cxn ang="10800000">
                  <a:pos x="wd2" y="hd2"/>
                </a:cxn>
                <a:cxn ang="16200000">
                  <a:pos x="wd2" y="hd2"/>
                </a:cxn>
              </a:cxnLst>
              <a:rect l="0" t="0" r="r" b="b"/>
              <a:pathLst>
                <a:path w="21600" h="21600" extrusionOk="0">
                  <a:moveTo>
                    <a:pt x="10080" y="7855"/>
                  </a:moveTo>
                  <a:lnTo>
                    <a:pt x="5760" y="7855"/>
                  </a:lnTo>
                  <a:lnTo>
                    <a:pt x="21600" y="21600"/>
                  </a:lnTo>
                  <a:lnTo>
                    <a:pt x="21600" y="15709"/>
                  </a:lnTo>
                  <a:lnTo>
                    <a:pt x="5760" y="0"/>
                  </a:lnTo>
                  <a:lnTo>
                    <a:pt x="0" y="7855"/>
                  </a:lnTo>
                  <a:lnTo>
                    <a:pt x="5760" y="0"/>
                  </a:lnTo>
                  <a:lnTo>
                    <a:pt x="0" y="7855"/>
                  </a:lnTo>
                  <a:lnTo>
                    <a:pt x="10080" y="7855"/>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518" name="Shape 518"/>
            <p:cNvSpPr/>
            <p:nvPr/>
          </p:nvSpPr>
          <p:spPr>
            <a:xfrm>
              <a:off x="465493" y="745121"/>
              <a:ext cx="14262" cy="18349"/>
            </a:xfrm>
            <a:custGeom>
              <a:avLst/>
              <a:gdLst/>
              <a:ahLst/>
              <a:cxnLst>
                <a:cxn ang="0">
                  <a:pos x="wd2" y="hd2"/>
                </a:cxn>
                <a:cxn ang="5400000">
                  <a:pos x="wd2" y="hd2"/>
                </a:cxn>
                <a:cxn ang="10800000">
                  <a:pos x="wd2" y="hd2"/>
                </a:cxn>
                <a:cxn ang="16200000">
                  <a:pos x="wd2" y="hd2"/>
                </a:cxn>
              </a:cxnLst>
              <a:rect l="0" t="0" r="r" b="b"/>
              <a:pathLst>
                <a:path w="21600" h="21600" extrusionOk="0">
                  <a:moveTo>
                    <a:pt x="6171" y="21600"/>
                  </a:moveTo>
                  <a:lnTo>
                    <a:pt x="10800" y="21600"/>
                  </a:lnTo>
                  <a:lnTo>
                    <a:pt x="21600" y="0"/>
                  </a:lnTo>
                  <a:lnTo>
                    <a:pt x="10800" y="0"/>
                  </a:lnTo>
                  <a:lnTo>
                    <a:pt x="0" y="16800"/>
                  </a:lnTo>
                  <a:lnTo>
                    <a:pt x="6171"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519" name="Shape 519"/>
            <p:cNvSpPr/>
            <p:nvPr/>
          </p:nvSpPr>
          <p:spPr>
            <a:xfrm>
              <a:off x="406415" y="759392"/>
              <a:ext cx="63154" cy="91739"/>
            </a:xfrm>
            <a:custGeom>
              <a:avLst/>
              <a:gdLst/>
              <a:ahLst/>
              <a:cxnLst>
                <a:cxn ang="0">
                  <a:pos x="wd2" y="hd2"/>
                </a:cxn>
                <a:cxn ang="5400000">
                  <a:pos x="wd2" y="hd2"/>
                </a:cxn>
                <a:cxn ang="10800000">
                  <a:pos x="wd2" y="hd2"/>
                </a:cxn>
                <a:cxn ang="16200000">
                  <a:pos x="wd2" y="hd2"/>
                </a:cxn>
              </a:cxnLst>
              <a:rect l="0" t="0" r="r" b="b"/>
              <a:pathLst>
                <a:path w="21600" h="21600" extrusionOk="0">
                  <a:moveTo>
                    <a:pt x="1394" y="20880"/>
                  </a:moveTo>
                  <a:lnTo>
                    <a:pt x="2787" y="21600"/>
                  </a:lnTo>
                  <a:lnTo>
                    <a:pt x="21600" y="960"/>
                  </a:lnTo>
                  <a:lnTo>
                    <a:pt x="20206" y="0"/>
                  </a:lnTo>
                  <a:lnTo>
                    <a:pt x="0" y="20880"/>
                  </a:lnTo>
                  <a:lnTo>
                    <a:pt x="1394" y="21600"/>
                  </a:lnTo>
                  <a:lnTo>
                    <a:pt x="0" y="20880"/>
                  </a:lnTo>
                  <a:lnTo>
                    <a:pt x="0" y="21600"/>
                  </a:lnTo>
                  <a:lnTo>
                    <a:pt x="1394" y="21600"/>
                  </a:lnTo>
                  <a:lnTo>
                    <a:pt x="1394" y="2088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520" name="Shape 520"/>
            <p:cNvSpPr/>
            <p:nvPr/>
          </p:nvSpPr>
          <p:spPr>
            <a:xfrm>
              <a:off x="410490" y="848072"/>
              <a:ext cx="11205" cy="11214"/>
            </a:xfrm>
            <a:custGeom>
              <a:avLst/>
              <a:gdLst/>
              <a:ahLst/>
              <a:cxnLst>
                <a:cxn ang="0">
                  <a:pos x="wd2" y="hd2"/>
                </a:cxn>
                <a:cxn ang="5400000">
                  <a:pos x="wd2" y="hd2"/>
                </a:cxn>
                <a:cxn ang="10800000">
                  <a:pos x="wd2" y="hd2"/>
                </a:cxn>
                <a:cxn ang="16200000">
                  <a:pos x="wd2" y="hd2"/>
                </a:cxn>
              </a:cxnLst>
              <a:rect l="0" t="0" r="r" b="b"/>
              <a:pathLst>
                <a:path w="21600" h="21600" extrusionOk="0">
                  <a:moveTo>
                    <a:pt x="7855" y="13745"/>
                  </a:moveTo>
                  <a:lnTo>
                    <a:pt x="13745" y="5891"/>
                  </a:lnTo>
                  <a:lnTo>
                    <a:pt x="0" y="0"/>
                  </a:lnTo>
                  <a:lnTo>
                    <a:pt x="0" y="5891"/>
                  </a:lnTo>
                  <a:lnTo>
                    <a:pt x="13745" y="21600"/>
                  </a:lnTo>
                  <a:lnTo>
                    <a:pt x="21600" y="13745"/>
                  </a:lnTo>
                  <a:lnTo>
                    <a:pt x="13745" y="21600"/>
                  </a:lnTo>
                  <a:lnTo>
                    <a:pt x="21600" y="13745"/>
                  </a:lnTo>
                  <a:lnTo>
                    <a:pt x="7855" y="13745"/>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521" name="Shape 521"/>
            <p:cNvSpPr/>
            <p:nvPr/>
          </p:nvSpPr>
          <p:spPr>
            <a:xfrm>
              <a:off x="414564" y="763469"/>
              <a:ext cx="62135" cy="91739"/>
            </a:xfrm>
            <a:custGeom>
              <a:avLst/>
              <a:gdLst/>
              <a:ahLst/>
              <a:cxnLst>
                <a:cxn ang="0">
                  <a:pos x="wd2" y="hd2"/>
                </a:cxn>
                <a:cxn ang="5400000">
                  <a:pos x="wd2" y="hd2"/>
                </a:cxn>
                <a:cxn ang="10800000">
                  <a:pos x="wd2" y="hd2"/>
                </a:cxn>
                <a:cxn ang="16200000">
                  <a:pos x="wd2" y="hd2"/>
                </a:cxn>
              </a:cxnLst>
              <a:rect l="0" t="0" r="r" b="b"/>
              <a:pathLst>
                <a:path w="21600" h="21600" extrusionOk="0">
                  <a:moveTo>
                    <a:pt x="20184" y="0"/>
                  </a:moveTo>
                  <a:lnTo>
                    <a:pt x="0" y="21600"/>
                  </a:lnTo>
                  <a:lnTo>
                    <a:pt x="2479" y="21600"/>
                  </a:lnTo>
                  <a:lnTo>
                    <a:pt x="21600" y="960"/>
                  </a:lnTo>
                  <a:lnTo>
                    <a:pt x="20184"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522" name="Shape 522"/>
            <p:cNvSpPr/>
            <p:nvPr/>
          </p:nvSpPr>
          <p:spPr>
            <a:xfrm>
              <a:off x="322891" y="873555"/>
              <a:ext cx="76395" cy="95817"/>
            </a:xfrm>
            <a:custGeom>
              <a:avLst/>
              <a:gdLst/>
              <a:ahLst/>
              <a:cxnLst>
                <a:cxn ang="0">
                  <a:pos x="wd2" y="hd2"/>
                </a:cxn>
                <a:cxn ang="5400000">
                  <a:pos x="wd2" y="hd2"/>
                </a:cxn>
                <a:cxn ang="10800000">
                  <a:pos x="wd2" y="hd2"/>
                </a:cxn>
                <a:cxn ang="16200000">
                  <a:pos x="wd2" y="hd2"/>
                </a:cxn>
              </a:cxnLst>
              <a:rect l="0" t="0" r="r" b="b"/>
              <a:pathLst>
                <a:path w="21600" h="21600" extrusionOk="0">
                  <a:moveTo>
                    <a:pt x="21600" y="20681"/>
                  </a:moveTo>
                  <a:lnTo>
                    <a:pt x="18432" y="19072"/>
                  </a:lnTo>
                  <a:lnTo>
                    <a:pt x="16416" y="18153"/>
                  </a:lnTo>
                  <a:lnTo>
                    <a:pt x="8064" y="11489"/>
                  </a:lnTo>
                  <a:lnTo>
                    <a:pt x="7200" y="9881"/>
                  </a:lnTo>
                  <a:lnTo>
                    <a:pt x="6048" y="8272"/>
                  </a:lnTo>
                  <a:lnTo>
                    <a:pt x="5184" y="6664"/>
                  </a:lnTo>
                  <a:lnTo>
                    <a:pt x="4032" y="5055"/>
                  </a:lnTo>
                  <a:lnTo>
                    <a:pt x="2880" y="3217"/>
                  </a:lnTo>
                  <a:lnTo>
                    <a:pt x="2880" y="2528"/>
                  </a:lnTo>
                  <a:lnTo>
                    <a:pt x="2016" y="1609"/>
                  </a:lnTo>
                  <a:lnTo>
                    <a:pt x="2016" y="0"/>
                  </a:lnTo>
                  <a:lnTo>
                    <a:pt x="0" y="0"/>
                  </a:lnTo>
                  <a:lnTo>
                    <a:pt x="0" y="919"/>
                  </a:lnTo>
                  <a:lnTo>
                    <a:pt x="864" y="919"/>
                  </a:lnTo>
                  <a:lnTo>
                    <a:pt x="864" y="2528"/>
                  </a:lnTo>
                  <a:lnTo>
                    <a:pt x="2016" y="4136"/>
                  </a:lnTo>
                  <a:lnTo>
                    <a:pt x="2016" y="5745"/>
                  </a:lnTo>
                  <a:lnTo>
                    <a:pt x="2880" y="7353"/>
                  </a:lnTo>
                  <a:lnTo>
                    <a:pt x="4032" y="9191"/>
                  </a:lnTo>
                  <a:lnTo>
                    <a:pt x="6048" y="10800"/>
                  </a:lnTo>
                  <a:lnTo>
                    <a:pt x="7200" y="12409"/>
                  </a:lnTo>
                  <a:lnTo>
                    <a:pt x="9216" y="14017"/>
                  </a:lnTo>
                  <a:lnTo>
                    <a:pt x="10368" y="15626"/>
                  </a:lnTo>
                  <a:lnTo>
                    <a:pt x="13248" y="17464"/>
                  </a:lnTo>
                  <a:lnTo>
                    <a:pt x="15552" y="19072"/>
                  </a:lnTo>
                  <a:lnTo>
                    <a:pt x="18432" y="20681"/>
                  </a:lnTo>
                  <a:lnTo>
                    <a:pt x="21600" y="21600"/>
                  </a:lnTo>
                  <a:lnTo>
                    <a:pt x="21600" y="20681"/>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523" name="Shape 523"/>
            <p:cNvSpPr/>
            <p:nvPr/>
          </p:nvSpPr>
          <p:spPr>
            <a:xfrm>
              <a:off x="333077" y="866420"/>
              <a:ext cx="73339" cy="98875"/>
            </a:xfrm>
            <a:custGeom>
              <a:avLst/>
              <a:gdLst/>
              <a:ahLst/>
              <a:cxnLst>
                <a:cxn ang="0">
                  <a:pos x="wd2" y="hd2"/>
                </a:cxn>
                <a:cxn ang="5400000">
                  <a:pos x="wd2" y="hd2"/>
                </a:cxn>
                <a:cxn ang="10800000">
                  <a:pos x="wd2" y="hd2"/>
                </a:cxn>
                <a:cxn ang="16200000">
                  <a:pos x="wd2" y="hd2"/>
                </a:cxn>
              </a:cxnLst>
              <a:rect l="0" t="0" r="r" b="b"/>
              <a:pathLst>
                <a:path w="21600" h="21600" extrusionOk="0">
                  <a:moveTo>
                    <a:pt x="21600" y="20041"/>
                  </a:moveTo>
                  <a:lnTo>
                    <a:pt x="19500" y="19151"/>
                  </a:lnTo>
                  <a:lnTo>
                    <a:pt x="16200" y="17592"/>
                  </a:lnTo>
                  <a:lnTo>
                    <a:pt x="12000" y="14474"/>
                  </a:lnTo>
                  <a:lnTo>
                    <a:pt x="9900" y="12693"/>
                  </a:lnTo>
                  <a:lnTo>
                    <a:pt x="7800" y="11134"/>
                  </a:lnTo>
                  <a:lnTo>
                    <a:pt x="5400" y="8016"/>
                  </a:lnTo>
                  <a:lnTo>
                    <a:pt x="4500" y="6458"/>
                  </a:lnTo>
                  <a:lnTo>
                    <a:pt x="3300" y="4676"/>
                  </a:lnTo>
                  <a:lnTo>
                    <a:pt x="2400" y="4008"/>
                  </a:lnTo>
                  <a:lnTo>
                    <a:pt x="2400" y="2449"/>
                  </a:lnTo>
                  <a:lnTo>
                    <a:pt x="1200" y="1559"/>
                  </a:lnTo>
                  <a:lnTo>
                    <a:pt x="1200" y="0"/>
                  </a:lnTo>
                  <a:lnTo>
                    <a:pt x="0" y="668"/>
                  </a:lnTo>
                  <a:lnTo>
                    <a:pt x="0" y="3118"/>
                  </a:lnTo>
                  <a:lnTo>
                    <a:pt x="1200" y="4008"/>
                  </a:lnTo>
                  <a:lnTo>
                    <a:pt x="2400" y="5567"/>
                  </a:lnTo>
                  <a:lnTo>
                    <a:pt x="3300" y="7126"/>
                  </a:lnTo>
                  <a:lnTo>
                    <a:pt x="3300" y="8685"/>
                  </a:lnTo>
                  <a:lnTo>
                    <a:pt x="5400" y="10466"/>
                  </a:lnTo>
                  <a:lnTo>
                    <a:pt x="6600" y="12025"/>
                  </a:lnTo>
                  <a:lnTo>
                    <a:pt x="10800" y="15142"/>
                  </a:lnTo>
                  <a:lnTo>
                    <a:pt x="13200" y="17592"/>
                  </a:lnTo>
                  <a:lnTo>
                    <a:pt x="15300" y="18482"/>
                  </a:lnTo>
                  <a:lnTo>
                    <a:pt x="18600" y="20041"/>
                  </a:lnTo>
                  <a:lnTo>
                    <a:pt x="21600" y="21600"/>
                  </a:lnTo>
                  <a:lnTo>
                    <a:pt x="21600" y="20041"/>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524" name="Shape 524"/>
            <p:cNvSpPr/>
            <p:nvPr/>
          </p:nvSpPr>
          <p:spPr>
            <a:xfrm>
              <a:off x="252609" y="1178331"/>
              <a:ext cx="150752" cy="80527"/>
            </a:xfrm>
            <a:custGeom>
              <a:avLst/>
              <a:gdLst/>
              <a:ahLst/>
              <a:cxnLst>
                <a:cxn ang="0">
                  <a:pos x="wd2" y="hd2"/>
                </a:cxn>
                <a:cxn ang="5400000">
                  <a:pos x="wd2" y="hd2"/>
                </a:cxn>
                <a:cxn ang="10800000">
                  <a:pos x="wd2" y="hd2"/>
                </a:cxn>
                <a:cxn ang="16200000">
                  <a:pos x="wd2" y="hd2"/>
                </a:cxn>
              </a:cxnLst>
              <a:rect l="0" t="0" r="r" b="b"/>
              <a:pathLst>
                <a:path w="21600" h="21600" extrusionOk="0">
                  <a:moveTo>
                    <a:pt x="0" y="9843"/>
                  </a:moveTo>
                  <a:lnTo>
                    <a:pt x="584" y="4922"/>
                  </a:lnTo>
                  <a:lnTo>
                    <a:pt x="1022" y="1914"/>
                  </a:lnTo>
                  <a:lnTo>
                    <a:pt x="1605" y="820"/>
                  </a:lnTo>
                  <a:lnTo>
                    <a:pt x="1605" y="0"/>
                  </a:lnTo>
                  <a:lnTo>
                    <a:pt x="2189" y="0"/>
                  </a:lnTo>
                  <a:lnTo>
                    <a:pt x="2627" y="820"/>
                  </a:lnTo>
                  <a:lnTo>
                    <a:pt x="5254" y="820"/>
                  </a:lnTo>
                  <a:lnTo>
                    <a:pt x="6859" y="1914"/>
                  </a:lnTo>
                  <a:lnTo>
                    <a:pt x="7881" y="1914"/>
                  </a:lnTo>
                  <a:lnTo>
                    <a:pt x="9486" y="3008"/>
                  </a:lnTo>
                  <a:lnTo>
                    <a:pt x="10508" y="3828"/>
                  </a:lnTo>
                  <a:lnTo>
                    <a:pt x="12114" y="4922"/>
                  </a:lnTo>
                  <a:lnTo>
                    <a:pt x="13719" y="5742"/>
                  </a:lnTo>
                  <a:lnTo>
                    <a:pt x="15324" y="6835"/>
                  </a:lnTo>
                  <a:lnTo>
                    <a:pt x="16784" y="7929"/>
                  </a:lnTo>
                  <a:lnTo>
                    <a:pt x="18389" y="8749"/>
                  </a:lnTo>
                  <a:lnTo>
                    <a:pt x="19995" y="9843"/>
                  </a:lnTo>
                  <a:lnTo>
                    <a:pt x="21016" y="11757"/>
                  </a:lnTo>
                  <a:lnTo>
                    <a:pt x="21600" y="13671"/>
                  </a:lnTo>
                  <a:lnTo>
                    <a:pt x="21600" y="15585"/>
                  </a:lnTo>
                  <a:lnTo>
                    <a:pt x="21016" y="17772"/>
                  </a:lnTo>
                  <a:lnTo>
                    <a:pt x="20578" y="18592"/>
                  </a:lnTo>
                  <a:lnTo>
                    <a:pt x="19995" y="20506"/>
                  </a:lnTo>
                  <a:lnTo>
                    <a:pt x="19411" y="21600"/>
                  </a:lnTo>
                  <a:lnTo>
                    <a:pt x="14157" y="21600"/>
                  </a:lnTo>
                  <a:lnTo>
                    <a:pt x="12697" y="20506"/>
                  </a:lnTo>
                  <a:lnTo>
                    <a:pt x="11530" y="19686"/>
                  </a:lnTo>
                  <a:lnTo>
                    <a:pt x="10070" y="19686"/>
                  </a:lnTo>
                  <a:lnTo>
                    <a:pt x="8465" y="18592"/>
                  </a:lnTo>
                  <a:lnTo>
                    <a:pt x="6859" y="17772"/>
                  </a:lnTo>
                  <a:lnTo>
                    <a:pt x="5838" y="16678"/>
                  </a:lnTo>
                  <a:lnTo>
                    <a:pt x="4816" y="16678"/>
                  </a:lnTo>
                  <a:lnTo>
                    <a:pt x="3649" y="15585"/>
                  </a:lnTo>
                  <a:lnTo>
                    <a:pt x="2627" y="15585"/>
                  </a:lnTo>
                  <a:lnTo>
                    <a:pt x="2189" y="14765"/>
                  </a:lnTo>
                  <a:lnTo>
                    <a:pt x="1022" y="13671"/>
                  </a:lnTo>
                  <a:lnTo>
                    <a:pt x="584" y="12851"/>
                  </a:lnTo>
                  <a:lnTo>
                    <a:pt x="584" y="11757"/>
                  </a:lnTo>
                  <a:lnTo>
                    <a:pt x="0" y="9843"/>
                  </a:lnTo>
                  <a:close/>
                </a:path>
              </a:pathLst>
            </a:custGeom>
            <a:solidFill>
              <a:srgbClr val="0066FF"/>
            </a:solidFill>
            <a:ln w="12700" cap="flat">
              <a:noFill/>
              <a:miter lim="400000"/>
            </a:ln>
            <a:effectLst/>
          </p:spPr>
          <p:txBody>
            <a:bodyPr wrap="square" lIns="0" tIns="0" rIns="0" bIns="0" numCol="1" anchor="t">
              <a:noAutofit/>
            </a:bodyPr>
            <a:lstStyle/>
            <a:p>
              <a:pPr lvl="0"/>
              <a:endParaRPr/>
            </a:p>
          </p:txBody>
        </p:sp>
        <p:sp>
          <p:nvSpPr>
            <p:cNvPr id="525" name="Shape 525"/>
            <p:cNvSpPr/>
            <p:nvPr/>
          </p:nvSpPr>
          <p:spPr>
            <a:xfrm>
              <a:off x="252609" y="1178331"/>
              <a:ext cx="11205" cy="3669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745" y="0"/>
                  </a:lnTo>
                  <a:lnTo>
                    <a:pt x="7855" y="1800"/>
                  </a:lnTo>
                  <a:lnTo>
                    <a:pt x="0" y="8400"/>
                  </a:lnTo>
                  <a:lnTo>
                    <a:pt x="0" y="21600"/>
                  </a:lnTo>
                  <a:lnTo>
                    <a:pt x="7855" y="21600"/>
                  </a:lnTo>
                  <a:lnTo>
                    <a:pt x="7855" y="10800"/>
                  </a:lnTo>
                  <a:lnTo>
                    <a:pt x="13745" y="4200"/>
                  </a:lnTo>
                  <a:lnTo>
                    <a:pt x="21600" y="1800"/>
                  </a:lnTo>
                  <a:lnTo>
                    <a:pt x="21600"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526" name="Shape 526"/>
            <p:cNvSpPr/>
            <p:nvPr/>
          </p:nvSpPr>
          <p:spPr>
            <a:xfrm>
              <a:off x="263813" y="1178331"/>
              <a:ext cx="128343" cy="39755"/>
            </a:xfrm>
            <a:custGeom>
              <a:avLst/>
              <a:gdLst/>
              <a:ahLst/>
              <a:cxnLst>
                <a:cxn ang="0">
                  <a:pos x="wd2" y="hd2"/>
                </a:cxn>
                <a:cxn ang="5400000">
                  <a:pos x="wd2" y="hd2"/>
                </a:cxn>
                <a:cxn ang="10800000">
                  <a:pos x="wd2" y="hd2"/>
                </a:cxn>
                <a:cxn ang="16200000">
                  <a:pos x="wd2" y="hd2"/>
                </a:cxn>
              </a:cxnLst>
              <a:rect l="0" t="0" r="r" b="b"/>
              <a:pathLst>
                <a:path w="21600" h="21600" extrusionOk="0">
                  <a:moveTo>
                    <a:pt x="21600" y="19938"/>
                  </a:moveTo>
                  <a:lnTo>
                    <a:pt x="19714" y="16062"/>
                  </a:lnTo>
                  <a:lnTo>
                    <a:pt x="17829" y="13846"/>
                  </a:lnTo>
                  <a:lnTo>
                    <a:pt x="16114" y="11631"/>
                  </a:lnTo>
                  <a:lnTo>
                    <a:pt x="14229" y="9969"/>
                  </a:lnTo>
                  <a:lnTo>
                    <a:pt x="12343" y="7754"/>
                  </a:lnTo>
                  <a:lnTo>
                    <a:pt x="10457" y="6092"/>
                  </a:lnTo>
                  <a:lnTo>
                    <a:pt x="9257" y="3877"/>
                  </a:lnTo>
                  <a:lnTo>
                    <a:pt x="7371" y="3877"/>
                  </a:lnTo>
                  <a:lnTo>
                    <a:pt x="6171" y="1662"/>
                  </a:lnTo>
                  <a:lnTo>
                    <a:pt x="4286" y="1662"/>
                  </a:lnTo>
                  <a:lnTo>
                    <a:pt x="3086" y="0"/>
                  </a:lnTo>
                  <a:lnTo>
                    <a:pt x="0" y="0"/>
                  </a:lnTo>
                  <a:lnTo>
                    <a:pt x="0" y="1662"/>
                  </a:lnTo>
                  <a:lnTo>
                    <a:pt x="2400" y="1662"/>
                  </a:lnTo>
                  <a:lnTo>
                    <a:pt x="3086" y="3877"/>
                  </a:lnTo>
                  <a:lnTo>
                    <a:pt x="4286" y="3877"/>
                  </a:lnTo>
                  <a:lnTo>
                    <a:pt x="5486" y="6092"/>
                  </a:lnTo>
                  <a:lnTo>
                    <a:pt x="7371" y="6092"/>
                  </a:lnTo>
                  <a:lnTo>
                    <a:pt x="8571" y="7754"/>
                  </a:lnTo>
                  <a:lnTo>
                    <a:pt x="10457" y="9969"/>
                  </a:lnTo>
                  <a:lnTo>
                    <a:pt x="12343" y="9969"/>
                  </a:lnTo>
                  <a:lnTo>
                    <a:pt x="14229" y="11631"/>
                  </a:lnTo>
                  <a:lnTo>
                    <a:pt x="16114" y="13846"/>
                  </a:lnTo>
                  <a:lnTo>
                    <a:pt x="17829" y="17723"/>
                  </a:lnTo>
                  <a:lnTo>
                    <a:pt x="19714" y="19938"/>
                  </a:lnTo>
                  <a:lnTo>
                    <a:pt x="21600" y="21600"/>
                  </a:lnTo>
                  <a:lnTo>
                    <a:pt x="21600" y="19938"/>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527" name="Shape 527"/>
            <p:cNvSpPr/>
            <p:nvPr/>
          </p:nvSpPr>
          <p:spPr>
            <a:xfrm>
              <a:off x="388081" y="1215027"/>
              <a:ext cx="18335" cy="4790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800" y="21600"/>
                  </a:lnTo>
                  <a:lnTo>
                    <a:pt x="4800" y="19762"/>
                  </a:lnTo>
                  <a:lnTo>
                    <a:pt x="9600" y="19762"/>
                  </a:lnTo>
                  <a:lnTo>
                    <a:pt x="13200" y="16545"/>
                  </a:lnTo>
                  <a:lnTo>
                    <a:pt x="18000" y="13328"/>
                  </a:lnTo>
                  <a:lnTo>
                    <a:pt x="21600" y="9651"/>
                  </a:lnTo>
                  <a:lnTo>
                    <a:pt x="21600" y="6434"/>
                  </a:lnTo>
                  <a:lnTo>
                    <a:pt x="18000" y="3217"/>
                  </a:lnTo>
                  <a:lnTo>
                    <a:pt x="4800" y="0"/>
                  </a:lnTo>
                  <a:lnTo>
                    <a:pt x="4800" y="1379"/>
                  </a:lnTo>
                  <a:lnTo>
                    <a:pt x="9600" y="5055"/>
                  </a:lnTo>
                  <a:lnTo>
                    <a:pt x="13200" y="6434"/>
                  </a:lnTo>
                  <a:lnTo>
                    <a:pt x="13200" y="11489"/>
                  </a:lnTo>
                  <a:lnTo>
                    <a:pt x="9600" y="14706"/>
                  </a:lnTo>
                  <a:lnTo>
                    <a:pt x="4800" y="17923"/>
                  </a:lnTo>
                  <a:lnTo>
                    <a:pt x="0" y="19762"/>
                  </a:lnTo>
                  <a:lnTo>
                    <a:pt x="0" y="21600"/>
                  </a:lnTo>
                  <a:lnTo>
                    <a:pt x="4800" y="21600"/>
                  </a:lnTo>
                  <a:lnTo>
                    <a:pt x="0"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528" name="Shape 528"/>
            <p:cNvSpPr/>
            <p:nvPr/>
          </p:nvSpPr>
          <p:spPr>
            <a:xfrm>
              <a:off x="341226" y="1251722"/>
              <a:ext cx="46856" cy="11214"/>
            </a:xfrm>
            <a:custGeom>
              <a:avLst/>
              <a:gdLst/>
              <a:ahLst/>
              <a:cxnLst>
                <a:cxn ang="0">
                  <a:pos x="wd2" y="hd2"/>
                </a:cxn>
                <a:cxn ang="5400000">
                  <a:pos x="wd2" y="hd2"/>
                </a:cxn>
                <a:cxn ang="10800000">
                  <a:pos x="wd2" y="hd2"/>
                </a:cxn>
                <a:cxn ang="16200000">
                  <a:pos x="wd2" y="hd2"/>
                </a:cxn>
              </a:cxnLst>
              <a:rect l="0" t="0" r="r" b="b"/>
              <a:pathLst>
                <a:path w="21600" h="21600" extrusionOk="0">
                  <a:moveTo>
                    <a:pt x="0" y="13745"/>
                  </a:moveTo>
                  <a:lnTo>
                    <a:pt x="4696" y="13745"/>
                  </a:lnTo>
                  <a:lnTo>
                    <a:pt x="8452" y="21600"/>
                  </a:lnTo>
                  <a:lnTo>
                    <a:pt x="21600" y="21600"/>
                  </a:lnTo>
                  <a:lnTo>
                    <a:pt x="21600" y="13745"/>
                  </a:lnTo>
                  <a:lnTo>
                    <a:pt x="13148" y="13745"/>
                  </a:lnTo>
                  <a:lnTo>
                    <a:pt x="9861" y="5891"/>
                  </a:lnTo>
                  <a:lnTo>
                    <a:pt x="4696" y="5891"/>
                  </a:lnTo>
                  <a:lnTo>
                    <a:pt x="0" y="0"/>
                  </a:lnTo>
                  <a:lnTo>
                    <a:pt x="0" y="13745"/>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529" name="Shape 529"/>
            <p:cNvSpPr/>
            <p:nvPr/>
          </p:nvSpPr>
          <p:spPr>
            <a:xfrm>
              <a:off x="278073" y="1236432"/>
              <a:ext cx="63154" cy="22426"/>
            </a:xfrm>
            <a:custGeom>
              <a:avLst/>
              <a:gdLst/>
              <a:ahLst/>
              <a:cxnLst>
                <a:cxn ang="0">
                  <a:pos x="wd2" y="hd2"/>
                </a:cxn>
                <a:cxn ang="5400000">
                  <a:pos x="wd2" y="hd2"/>
                </a:cxn>
                <a:cxn ang="10800000">
                  <a:pos x="wd2" y="hd2"/>
                </a:cxn>
                <a:cxn ang="16200000">
                  <a:pos x="wd2" y="hd2"/>
                </a:cxn>
              </a:cxnLst>
              <a:rect l="0" t="0" r="r" b="b"/>
              <a:pathLst>
                <a:path w="21600" h="21600" extrusionOk="0">
                  <a:moveTo>
                    <a:pt x="0" y="3927"/>
                  </a:moveTo>
                  <a:lnTo>
                    <a:pt x="1394" y="7855"/>
                  </a:lnTo>
                  <a:lnTo>
                    <a:pt x="3832" y="7855"/>
                  </a:lnTo>
                  <a:lnTo>
                    <a:pt x="7665" y="10800"/>
                  </a:lnTo>
                  <a:lnTo>
                    <a:pt x="11497" y="14727"/>
                  </a:lnTo>
                  <a:lnTo>
                    <a:pt x="13935" y="14727"/>
                  </a:lnTo>
                  <a:lnTo>
                    <a:pt x="17768" y="17673"/>
                  </a:lnTo>
                  <a:lnTo>
                    <a:pt x="21600" y="21600"/>
                  </a:lnTo>
                  <a:lnTo>
                    <a:pt x="21600" y="14727"/>
                  </a:lnTo>
                  <a:lnTo>
                    <a:pt x="18813" y="14727"/>
                  </a:lnTo>
                  <a:lnTo>
                    <a:pt x="15329" y="10800"/>
                  </a:lnTo>
                  <a:lnTo>
                    <a:pt x="11497" y="7855"/>
                  </a:lnTo>
                  <a:lnTo>
                    <a:pt x="7665" y="3927"/>
                  </a:lnTo>
                  <a:lnTo>
                    <a:pt x="5226" y="3927"/>
                  </a:lnTo>
                  <a:lnTo>
                    <a:pt x="2787" y="0"/>
                  </a:lnTo>
                  <a:lnTo>
                    <a:pt x="0" y="0"/>
                  </a:lnTo>
                  <a:lnTo>
                    <a:pt x="0" y="3927"/>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530" name="Shape 530"/>
            <p:cNvSpPr/>
            <p:nvPr/>
          </p:nvSpPr>
          <p:spPr>
            <a:xfrm>
              <a:off x="252609" y="1215027"/>
              <a:ext cx="25465" cy="254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6048"/>
                  </a:lnTo>
                  <a:lnTo>
                    <a:pt x="3456" y="12096"/>
                  </a:lnTo>
                  <a:lnTo>
                    <a:pt x="6048" y="15552"/>
                  </a:lnTo>
                  <a:lnTo>
                    <a:pt x="9504" y="18144"/>
                  </a:lnTo>
                  <a:lnTo>
                    <a:pt x="15552" y="18144"/>
                  </a:lnTo>
                  <a:lnTo>
                    <a:pt x="19008" y="21600"/>
                  </a:lnTo>
                  <a:lnTo>
                    <a:pt x="21600" y="21600"/>
                  </a:lnTo>
                  <a:lnTo>
                    <a:pt x="21600" y="18144"/>
                  </a:lnTo>
                  <a:lnTo>
                    <a:pt x="19008" y="15552"/>
                  </a:lnTo>
                  <a:lnTo>
                    <a:pt x="15552" y="15552"/>
                  </a:lnTo>
                  <a:lnTo>
                    <a:pt x="12960" y="12096"/>
                  </a:lnTo>
                  <a:lnTo>
                    <a:pt x="9504" y="12096"/>
                  </a:lnTo>
                  <a:lnTo>
                    <a:pt x="6048" y="9504"/>
                  </a:lnTo>
                  <a:lnTo>
                    <a:pt x="3456" y="6048"/>
                  </a:lnTo>
                  <a:lnTo>
                    <a:pt x="3456" y="0"/>
                  </a:lnTo>
                  <a:lnTo>
                    <a:pt x="0"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531" name="Shape 531"/>
            <p:cNvSpPr/>
            <p:nvPr/>
          </p:nvSpPr>
          <p:spPr>
            <a:xfrm>
              <a:off x="289278" y="1185467"/>
              <a:ext cx="153807" cy="91739"/>
            </a:xfrm>
            <a:custGeom>
              <a:avLst/>
              <a:gdLst/>
              <a:ahLst/>
              <a:cxnLst>
                <a:cxn ang="0">
                  <a:pos x="wd2" y="hd2"/>
                </a:cxn>
                <a:cxn ang="5400000">
                  <a:pos x="wd2" y="hd2"/>
                </a:cxn>
                <a:cxn ang="10800000">
                  <a:pos x="wd2" y="hd2"/>
                </a:cxn>
                <a:cxn ang="16200000">
                  <a:pos x="wd2" y="hd2"/>
                </a:cxn>
              </a:cxnLst>
              <a:rect l="0" t="0" r="r" b="b"/>
              <a:pathLst>
                <a:path w="21600" h="21600" extrusionOk="0">
                  <a:moveTo>
                    <a:pt x="572" y="11280"/>
                  </a:moveTo>
                  <a:lnTo>
                    <a:pt x="0" y="5280"/>
                  </a:lnTo>
                  <a:lnTo>
                    <a:pt x="0" y="1680"/>
                  </a:lnTo>
                  <a:lnTo>
                    <a:pt x="572" y="960"/>
                  </a:lnTo>
                  <a:lnTo>
                    <a:pt x="1001" y="0"/>
                  </a:lnTo>
                  <a:lnTo>
                    <a:pt x="4148" y="0"/>
                  </a:lnTo>
                  <a:lnTo>
                    <a:pt x="5150" y="960"/>
                  </a:lnTo>
                  <a:lnTo>
                    <a:pt x="8297" y="960"/>
                  </a:lnTo>
                  <a:lnTo>
                    <a:pt x="9298" y="1680"/>
                  </a:lnTo>
                  <a:lnTo>
                    <a:pt x="10872" y="1680"/>
                  </a:lnTo>
                  <a:lnTo>
                    <a:pt x="12874" y="2640"/>
                  </a:lnTo>
                  <a:lnTo>
                    <a:pt x="14448" y="3360"/>
                  </a:lnTo>
                  <a:lnTo>
                    <a:pt x="16021" y="3360"/>
                  </a:lnTo>
                  <a:lnTo>
                    <a:pt x="17595" y="4320"/>
                  </a:lnTo>
                  <a:lnTo>
                    <a:pt x="19025" y="6000"/>
                  </a:lnTo>
                  <a:lnTo>
                    <a:pt x="20170" y="6960"/>
                  </a:lnTo>
                  <a:lnTo>
                    <a:pt x="21171" y="8640"/>
                  </a:lnTo>
                  <a:lnTo>
                    <a:pt x="21600" y="10320"/>
                  </a:lnTo>
                  <a:lnTo>
                    <a:pt x="21600" y="12000"/>
                  </a:lnTo>
                  <a:lnTo>
                    <a:pt x="21171" y="14640"/>
                  </a:lnTo>
                  <a:lnTo>
                    <a:pt x="20599" y="17280"/>
                  </a:lnTo>
                  <a:lnTo>
                    <a:pt x="20170" y="18960"/>
                  </a:lnTo>
                  <a:lnTo>
                    <a:pt x="19597" y="19920"/>
                  </a:lnTo>
                  <a:lnTo>
                    <a:pt x="19025" y="20640"/>
                  </a:lnTo>
                  <a:lnTo>
                    <a:pt x="18596" y="20640"/>
                  </a:lnTo>
                  <a:lnTo>
                    <a:pt x="18024" y="21600"/>
                  </a:lnTo>
                  <a:lnTo>
                    <a:pt x="14448" y="21600"/>
                  </a:lnTo>
                  <a:lnTo>
                    <a:pt x="13446" y="20640"/>
                  </a:lnTo>
                  <a:lnTo>
                    <a:pt x="11873" y="19920"/>
                  </a:lnTo>
                  <a:lnTo>
                    <a:pt x="10299" y="18960"/>
                  </a:lnTo>
                  <a:lnTo>
                    <a:pt x="8726" y="18240"/>
                  </a:lnTo>
                  <a:lnTo>
                    <a:pt x="7295" y="17280"/>
                  </a:lnTo>
                  <a:lnTo>
                    <a:pt x="6151" y="17280"/>
                  </a:lnTo>
                  <a:lnTo>
                    <a:pt x="5150" y="16320"/>
                  </a:lnTo>
                  <a:lnTo>
                    <a:pt x="4148" y="16320"/>
                  </a:lnTo>
                  <a:lnTo>
                    <a:pt x="3576" y="15600"/>
                  </a:lnTo>
                  <a:lnTo>
                    <a:pt x="3147" y="15600"/>
                  </a:lnTo>
                  <a:lnTo>
                    <a:pt x="2575" y="14640"/>
                  </a:lnTo>
                  <a:lnTo>
                    <a:pt x="2146" y="14640"/>
                  </a:lnTo>
                  <a:lnTo>
                    <a:pt x="1574" y="13920"/>
                  </a:lnTo>
                  <a:lnTo>
                    <a:pt x="572" y="12000"/>
                  </a:lnTo>
                  <a:lnTo>
                    <a:pt x="572" y="11280"/>
                  </a:lnTo>
                  <a:close/>
                </a:path>
              </a:pathLst>
            </a:custGeom>
            <a:solidFill>
              <a:srgbClr val="0066FF"/>
            </a:solidFill>
            <a:ln w="12700" cap="flat">
              <a:noFill/>
              <a:miter lim="400000"/>
            </a:ln>
            <a:effectLst/>
          </p:spPr>
          <p:txBody>
            <a:bodyPr wrap="square" lIns="0" tIns="0" rIns="0" bIns="0" numCol="1" anchor="t">
              <a:noAutofit/>
            </a:bodyPr>
            <a:lstStyle/>
            <a:p>
              <a:pPr lvl="0"/>
              <a:endParaRPr/>
            </a:p>
          </p:txBody>
        </p:sp>
        <p:sp>
          <p:nvSpPr>
            <p:cNvPr id="532" name="Shape 532"/>
            <p:cNvSpPr/>
            <p:nvPr/>
          </p:nvSpPr>
          <p:spPr>
            <a:xfrm>
              <a:off x="286222" y="1181389"/>
              <a:ext cx="10187" cy="519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120" y="0"/>
                  </a:lnTo>
                  <a:lnTo>
                    <a:pt x="15120" y="1694"/>
                  </a:lnTo>
                  <a:lnTo>
                    <a:pt x="6480" y="4659"/>
                  </a:lnTo>
                  <a:lnTo>
                    <a:pt x="0" y="11012"/>
                  </a:lnTo>
                  <a:lnTo>
                    <a:pt x="6480" y="21600"/>
                  </a:lnTo>
                  <a:lnTo>
                    <a:pt x="21600" y="19906"/>
                  </a:lnTo>
                  <a:lnTo>
                    <a:pt x="15120" y="11012"/>
                  </a:lnTo>
                  <a:lnTo>
                    <a:pt x="15120" y="6353"/>
                  </a:lnTo>
                  <a:lnTo>
                    <a:pt x="21600" y="3388"/>
                  </a:lnTo>
                  <a:lnTo>
                    <a:pt x="21600" y="0"/>
                  </a:lnTo>
                  <a:lnTo>
                    <a:pt x="15120" y="0"/>
                  </a:lnTo>
                  <a:lnTo>
                    <a:pt x="21600" y="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533" name="Shape 533"/>
            <p:cNvSpPr/>
            <p:nvPr/>
          </p:nvSpPr>
          <p:spPr>
            <a:xfrm>
              <a:off x="296408" y="1181389"/>
              <a:ext cx="139547" cy="33639"/>
            </a:xfrm>
            <a:custGeom>
              <a:avLst/>
              <a:gdLst/>
              <a:ahLst/>
              <a:cxnLst>
                <a:cxn ang="0">
                  <a:pos x="wd2" y="hd2"/>
                </a:cxn>
                <a:cxn ang="5400000">
                  <a:pos x="wd2" y="hd2"/>
                </a:cxn>
                <a:cxn ang="10800000">
                  <a:pos x="wd2" y="hd2"/>
                </a:cxn>
                <a:cxn ang="16200000">
                  <a:pos x="wd2" y="hd2"/>
                </a:cxn>
              </a:cxnLst>
              <a:rect l="0" t="0" r="r" b="b"/>
              <a:pathLst>
                <a:path w="21600" h="21600" extrusionOk="0">
                  <a:moveTo>
                    <a:pt x="21600" y="18982"/>
                  </a:moveTo>
                  <a:lnTo>
                    <a:pt x="19866" y="17018"/>
                  </a:lnTo>
                  <a:lnTo>
                    <a:pt x="18289" y="14400"/>
                  </a:lnTo>
                  <a:lnTo>
                    <a:pt x="16555" y="11782"/>
                  </a:lnTo>
                  <a:lnTo>
                    <a:pt x="14820" y="9818"/>
                  </a:lnTo>
                  <a:lnTo>
                    <a:pt x="13086" y="7200"/>
                  </a:lnTo>
                  <a:lnTo>
                    <a:pt x="11352" y="7200"/>
                  </a:lnTo>
                  <a:lnTo>
                    <a:pt x="9775" y="5236"/>
                  </a:lnTo>
                  <a:lnTo>
                    <a:pt x="8041" y="5236"/>
                  </a:lnTo>
                  <a:lnTo>
                    <a:pt x="6307" y="2618"/>
                  </a:lnTo>
                  <a:lnTo>
                    <a:pt x="2365" y="2618"/>
                  </a:lnTo>
                  <a:lnTo>
                    <a:pt x="1261" y="0"/>
                  </a:lnTo>
                  <a:lnTo>
                    <a:pt x="0" y="0"/>
                  </a:lnTo>
                  <a:lnTo>
                    <a:pt x="0" y="5236"/>
                  </a:lnTo>
                  <a:lnTo>
                    <a:pt x="4572" y="5236"/>
                  </a:lnTo>
                  <a:lnTo>
                    <a:pt x="6307" y="7200"/>
                  </a:lnTo>
                  <a:lnTo>
                    <a:pt x="9145" y="7200"/>
                  </a:lnTo>
                  <a:lnTo>
                    <a:pt x="10879" y="9818"/>
                  </a:lnTo>
                  <a:lnTo>
                    <a:pt x="12613" y="11782"/>
                  </a:lnTo>
                  <a:lnTo>
                    <a:pt x="14820" y="11782"/>
                  </a:lnTo>
                  <a:lnTo>
                    <a:pt x="18289" y="17018"/>
                  </a:lnTo>
                  <a:lnTo>
                    <a:pt x="19393" y="18982"/>
                  </a:lnTo>
                  <a:lnTo>
                    <a:pt x="21127" y="21600"/>
                  </a:lnTo>
                  <a:lnTo>
                    <a:pt x="21600" y="18982"/>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534" name="Shape 534"/>
            <p:cNvSpPr/>
            <p:nvPr/>
          </p:nvSpPr>
          <p:spPr>
            <a:xfrm>
              <a:off x="424750" y="1210950"/>
              <a:ext cx="22410" cy="62179"/>
            </a:xfrm>
            <a:custGeom>
              <a:avLst/>
              <a:gdLst/>
              <a:ahLst/>
              <a:cxnLst>
                <a:cxn ang="0">
                  <a:pos x="wd2" y="hd2"/>
                </a:cxn>
                <a:cxn ang="5400000">
                  <a:pos x="wd2" y="hd2"/>
                </a:cxn>
                <a:cxn ang="10800000">
                  <a:pos x="wd2" y="hd2"/>
                </a:cxn>
                <a:cxn ang="16200000">
                  <a:pos x="wd2" y="hd2"/>
                </a:cxn>
              </a:cxnLst>
              <a:rect l="0" t="0" r="r" b="b"/>
              <a:pathLst>
                <a:path w="21600" h="21600" extrusionOk="0">
                  <a:moveTo>
                    <a:pt x="3927" y="21600"/>
                  </a:moveTo>
                  <a:lnTo>
                    <a:pt x="7855" y="20538"/>
                  </a:lnTo>
                  <a:lnTo>
                    <a:pt x="10800" y="19121"/>
                  </a:lnTo>
                  <a:lnTo>
                    <a:pt x="14727" y="16643"/>
                  </a:lnTo>
                  <a:lnTo>
                    <a:pt x="17673" y="12748"/>
                  </a:lnTo>
                  <a:lnTo>
                    <a:pt x="21600" y="10269"/>
                  </a:lnTo>
                  <a:lnTo>
                    <a:pt x="21600" y="6374"/>
                  </a:lnTo>
                  <a:lnTo>
                    <a:pt x="17673" y="2479"/>
                  </a:lnTo>
                  <a:lnTo>
                    <a:pt x="10800" y="0"/>
                  </a:lnTo>
                  <a:lnTo>
                    <a:pt x="7855" y="1416"/>
                  </a:lnTo>
                  <a:lnTo>
                    <a:pt x="14727" y="3895"/>
                  </a:lnTo>
                  <a:lnTo>
                    <a:pt x="14727" y="8852"/>
                  </a:lnTo>
                  <a:lnTo>
                    <a:pt x="10800" y="12748"/>
                  </a:lnTo>
                  <a:lnTo>
                    <a:pt x="7855" y="15226"/>
                  </a:lnTo>
                  <a:lnTo>
                    <a:pt x="3927" y="18059"/>
                  </a:lnTo>
                  <a:lnTo>
                    <a:pt x="0" y="20538"/>
                  </a:lnTo>
                  <a:lnTo>
                    <a:pt x="3927" y="216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535" name="Shape 535"/>
            <p:cNvSpPr/>
            <p:nvPr/>
          </p:nvSpPr>
          <p:spPr>
            <a:xfrm>
              <a:off x="380951" y="1270070"/>
              <a:ext cx="47874" cy="11213"/>
            </a:xfrm>
            <a:custGeom>
              <a:avLst/>
              <a:gdLst/>
              <a:ahLst/>
              <a:cxnLst>
                <a:cxn ang="0">
                  <a:pos x="wd2" y="hd2"/>
                </a:cxn>
                <a:cxn ang="5400000">
                  <a:pos x="wd2" y="hd2"/>
                </a:cxn>
                <a:cxn ang="10800000">
                  <a:pos x="wd2" y="hd2"/>
                </a:cxn>
                <a:cxn ang="16200000">
                  <a:pos x="wd2" y="hd2"/>
                </a:cxn>
              </a:cxnLst>
              <a:rect l="0" t="0" r="r" b="b"/>
              <a:pathLst>
                <a:path w="21600" h="21600" extrusionOk="0">
                  <a:moveTo>
                    <a:pt x="0" y="13745"/>
                  </a:moveTo>
                  <a:lnTo>
                    <a:pt x="5055" y="21600"/>
                  </a:lnTo>
                  <a:lnTo>
                    <a:pt x="16545" y="21600"/>
                  </a:lnTo>
                  <a:lnTo>
                    <a:pt x="18383" y="13745"/>
                  </a:lnTo>
                  <a:lnTo>
                    <a:pt x="19762" y="13745"/>
                  </a:lnTo>
                  <a:lnTo>
                    <a:pt x="21600" y="5891"/>
                  </a:lnTo>
                  <a:lnTo>
                    <a:pt x="19762" y="0"/>
                  </a:lnTo>
                  <a:lnTo>
                    <a:pt x="18383" y="5891"/>
                  </a:lnTo>
                  <a:lnTo>
                    <a:pt x="13328" y="5891"/>
                  </a:lnTo>
                  <a:lnTo>
                    <a:pt x="10111" y="13745"/>
                  </a:lnTo>
                  <a:lnTo>
                    <a:pt x="6894" y="5891"/>
                  </a:lnTo>
                  <a:lnTo>
                    <a:pt x="1838" y="0"/>
                  </a:lnTo>
                  <a:lnTo>
                    <a:pt x="0" y="13745"/>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536" name="Shape 536"/>
            <p:cNvSpPr/>
            <p:nvPr/>
          </p:nvSpPr>
          <p:spPr>
            <a:xfrm>
              <a:off x="318817" y="1251722"/>
              <a:ext cx="66209" cy="25484"/>
            </a:xfrm>
            <a:custGeom>
              <a:avLst/>
              <a:gdLst/>
              <a:ahLst/>
              <a:cxnLst>
                <a:cxn ang="0">
                  <a:pos x="wd2" y="hd2"/>
                </a:cxn>
                <a:cxn ang="5400000">
                  <a:pos x="wd2" y="hd2"/>
                </a:cxn>
                <a:cxn ang="10800000">
                  <a:pos x="wd2" y="hd2"/>
                </a:cxn>
                <a:cxn ang="16200000">
                  <a:pos x="wd2" y="hd2"/>
                </a:cxn>
              </a:cxnLst>
              <a:rect l="0" t="0" r="r" b="b"/>
              <a:pathLst>
                <a:path w="21600" h="21600" extrusionOk="0">
                  <a:moveTo>
                    <a:pt x="0" y="2592"/>
                  </a:moveTo>
                  <a:lnTo>
                    <a:pt x="1329" y="2592"/>
                  </a:lnTo>
                  <a:lnTo>
                    <a:pt x="2326" y="6048"/>
                  </a:lnTo>
                  <a:lnTo>
                    <a:pt x="4652" y="6048"/>
                  </a:lnTo>
                  <a:lnTo>
                    <a:pt x="7311" y="9504"/>
                  </a:lnTo>
                  <a:lnTo>
                    <a:pt x="10634" y="12096"/>
                  </a:lnTo>
                  <a:lnTo>
                    <a:pt x="13292" y="15552"/>
                  </a:lnTo>
                  <a:lnTo>
                    <a:pt x="16615" y="18144"/>
                  </a:lnTo>
                  <a:lnTo>
                    <a:pt x="20271" y="21600"/>
                  </a:lnTo>
                  <a:lnTo>
                    <a:pt x="21600" y="15552"/>
                  </a:lnTo>
                  <a:lnTo>
                    <a:pt x="17945" y="12096"/>
                  </a:lnTo>
                  <a:lnTo>
                    <a:pt x="14289" y="9504"/>
                  </a:lnTo>
                  <a:lnTo>
                    <a:pt x="10634" y="6048"/>
                  </a:lnTo>
                  <a:lnTo>
                    <a:pt x="7311" y="6048"/>
                  </a:lnTo>
                  <a:lnTo>
                    <a:pt x="4652" y="2592"/>
                  </a:lnTo>
                  <a:lnTo>
                    <a:pt x="2326" y="0"/>
                  </a:lnTo>
                  <a:lnTo>
                    <a:pt x="0" y="0"/>
                  </a:lnTo>
                  <a:lnTo>
                    <a:pt x="0" y="2592"/>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537" name="Shape 537"/>
            <p:cNvSpPr/>
            <p:nvPr/>
          </p:nvSpPr>
          <p:spPr>
            <a:xfrm>
              <a:off x="289278" y="1229297"/>
              <a:ext cx="29540" cy="25484"/>
            </a:xfrm>
            <a:custGeom>
              <a:avLst/>
              <a:gdLst/>
              <a:ahLst/>
              <a:cxnLst>
                <a:cxn ang="0">
                  <a:pos x="wd2" y="hd2"/>
                </a:cxn>
                <a:cxn ang="5400000">
                  <a:pos x="wd2" y="hd2"/>
                </a:cxn>
                <a:cxn ang="10800000">
                  <a:pos x="wd2" y="hd2"/>
                </a:cxn>
                <a:cxn ang="16200000">
                  <a:pos x="wd2" y="hd2"/>
                </a:cxn>
              </a:cxnLst>
              <a:rect l="0" t="0" r="r" b="b"/>
              <a:pathLst>
                <a:path w="21600" h="21600" extrusionOk="0">
                  <a:moveTo>
                    <a:pt x="0" y="3456"/>
                  </a:moveTo>
                  <a:lnTo>
                    <a:pt x="2979" y="9504"/>
                  </a:lnTo>
                  <a:lnTo>
                    <a:pt x="5214" y="12960"/>
                  </a:lnTo>
                  <a:lnTo>
                    <a:pt x="8193" y="15552"/>
                  </a:lnTo>
                  <a:lnTo>
                    <a:pt x="13407" y="19008"/>
                  </a:lnTo>
                  <a:lnTo>
                    <a:pt x="16386" y="21600"/>
                  </a:lnTo>
                  <a:lnTo>
                    <a:pt x="21600" y="21600"/>
                  </a:lnTo>
                  <a:lnTo>
                    <a:pt x="21600" y="19008"/>
                  </a:lnTo>
                  <a:lnTo>
                    <a:pt x="18621" y="19008"/>
                  </a:lnTo>
                  <a:lnTo>
                    <a:pt x="16386" y="15552"/>
                  </a:lnTo>
                  <a:lnTo>
                    <a:pt x="13407" y="15552"/>
                  </a:lnTo>
                  <a:lnTo>
                    <a:pt x="5214" y="6048"/>
                  </a:lnTo>
                  <a:lnTo>
                    <a:pt x="5214" y="0"/>
                  </a:lnTo>
                  <a:lnTo>
                    <a:pt x="0" y="3456"/>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sp>
          <p:nvSpPr>
            <p:cNvPr id="538" name="Shape 538"/>
            <p:cNvSpPr/>
            <p:nvPr/>
          </p:nvSpPr>
          <p:spPr>
            <a:xfrm>
              <a:off x="212884" y="1288418"/>
              <a:ext cx="58060" cy="764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432" y="14400"/>
                  </a:lnTo>
                  <a:lnTo>
                    <a:pt x="13642" y="9216"/>
                  </a:lnTo>
                  <a:lnTo>
                    <a:pt x="9474" y="5184"/>
                  </a:lnTo>
                  <a:lnTo>
                    <a:pt x="6821" y="2016"/>
                  </a:lnTo>
                  <a:lnTo>
                    <a:pt x="3789" y="864"/>
                  </a:lnTo>
                  <a:lnTo>
                    <a:pt x="1137" y="0"/>
                  </a:lnTo>
                  <a:lnTo>
                    <a:pt x="0" y="0"/>
                  </a:lnTo>
                  <a:lnTo>
                    <a:pt x="0" y="864"/>
                  </a:lnTo>
                  <a:lnTo>
                    <a:pt x="1137" y="2016"/>
                  </a:lnTo>
                  <a:lnTo>
                    <a:pt x="2653" y="2016"/>
                  </a:lnTo>
                  <a:lnTo>
                    <a:pt x="12126" y="9216"/>
                  </a:lnTo>
                  <a:lnTo>
                    <a:pt x="14779" y="15552"/>
                  </a:lnTo>
                  <a:lnTo>
                    <a:pt x="18947" y="21600"/>
                  </a:lnTo>
                  <a:lnTo>
                    <a:pt x="21600" y="21600"/>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sp>
          <p:nvSpPr>
            <p:cNvPr id="539" name="Shape 539"/>
            <p:cNvSpPr/>
            <p:nvPr/>
          </p:nvSpPr>
          <p:spPr>
            <a:xfrm>
              <a:off x="619300" y="659440"/>
              <a:ext cx="49503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noFill/>
            <a:ln w="12700" cap="flat">
              <a:noFill/>
              <a:miter lim="400000"/>
            </a:ln>
            <a:effectLst/>
          </p:spPr>
          <p:txBody>
            <a:bodyPr wrap="square" lIns="0" tIns="0" rIns="0" bIns="0" numCol="1" anchor="t">
              <a:noAutofit/>
            </a:bodyPr>
            <a:lstStyle/>
            <a:p>
              <a:pPr lvl="0"/>
              <a:endParaRPr/>
            </a:p>
          </p:txBody>
        </p:sp>
        <p:sp>
          <p:nvSpPr>
            <p:cNvPr id="540" name="Shape 540"/>
            <p:cNvSpPr/>
            <p:nvPr/>
          </p:nvSpPr>
          <p:spPr>
            <a:xfrm>
              <a:off x="619300" y="656440"/>
              <a:ext cx="495034" cy="815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0"/>
                  </a:lnTo>
                  <a:lnTo>
                    <a:pt x="0" y="0"/>
                  </a:lnTo>
                  <a:lnTo>
                    <a:pt x="0" y="21600"/>
                  </a:lnTo>
                  <a:lnTo>
                    <a:pt x="21600" y="21600"/>
                  </a:lnTo>
                  <a:lnTo>
                    <a:pt x="21600" y="10800"/>
                  </a:lnTo>
                  <a:close/>
                </a:path>
              </a:pathLst>
            </a:custGeom>
            <a:solidFill>
              <a:srgbClr val="000000"/>
            </a:solidFill>
            <a:ln w="12700" cap="flat">
              <a:noFill/>
              <a:miter lim="400000"/>
            </a:ln>
            <a:effectLst/>
          </p:spPr>
          <p:txBody>
            <a:bodyPr wrap="square" lIns="0" tIns="0" rIns="0" bIns="0" numCol="1" anchor="t">
              <a:noAutofit/>
            </a:bodyPr>
            <a:lstStyle/>
            <a:p>
              <a:pPr lvl="0"/>
              <a:endParaRPr/>
            </a:p>
          </p:txBody>
        </p:sp>
      </p:grpSp>
      <p:sp>
        <p:nvSpPr>
          <p:cNvPr id="2" name="Titolo 1"/>
          <p:cNvSpPr>
            <a:spLocks noGrp="1"/>
          </p:cNvSpPr>
          <p:nvPr>
            <p:ph type="title"/>
          </p:nvPr>
        </p:nvSpPr>
        <p:spPr>
          <a:xfrm>
            <a:off x="309523" y="300984"/>
            <a:ext cx="7620000" cy="1143000"/>
          </a:xfrm>
        </p:spPr>
        <p:txBody>
          <a:bodyPr/>
          <a:lstStyle/>
          <a:p>
            <a:r>
              <a:rPr lang="it-IT" dirty="0" smtClean="0"/>
              <a:t>Costi variabili proporzionali</a:t>
            </a: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    </a:t>
            </a:r>
            <a:endParaRPr lang="it-IT" dirty="0">
              <a:solidFill>
                <a:prstClr val="white"/>
              </a:solidFill>
              <a:latin typeface="Calibri"/>
            </a:endParaRPr>
          </a:p>
        </p:txBody>
      </p:sp>
    </p:spTree>
    <p:extLst>
      <p:ext uri="{BB962C8B-B14F-4D97-AF65-F5344CB8AC3E}">
        <p14:creationId xmlns:p14="http://schemas.microsoft.com/office/powerpoint/2010/main" val="2034880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p:tmAbs val="0"/>
                                  </p:iterate>
                                  <p:childTnLst>
                                    <p:set>
                                      <p:cBhvr>
                                        <p:cTn id="6" fill="hold"/>
                                        <p:tgtEl>
                                          <p:spTgt spid="210"/>
                                        </p:tgtEl>
                                        <p:attrNameLst>
                                          <p:attrName>style.visibility</p:attrName>
                                        </p:attrNameLst>
                                      </p:cBhvr>
                                      <p:to>
                                        <p:strVal val="visible"/>
                                      </p:to>
                                    </p:set>
                                    <p:anim calcmode="lin" valueType="num">
                                      <p:cBhvr>
                                        <p:cTn id="7" dur="500" fill="hold"/>
                                        <p:tgtEl>
                                          <p:spTgt spid="210"/>
                                        </p:tgtEl>
                                        <p:attrNameLst>
                                          <p:attrName>ppt_x</p:attrName>
                                        </p:attrNameLst>
                                      </p:cBhvr>
                                      <p:tavLst>
                                        <p:tav tm="0">
                                          <p:val>
                                            <p:strVal val="1+#ppt_w/2"/>
                                          </p:val>
                                        </p:tav>
                                        <p:tav tm="100000">
                                          <p:val>
                                            <p:strVal val="#ppt_x"/>
                                          </p:val>
                                        </p:tav>
                                      </p:tavLst>
                                    </p:anim>
                                    <p:anim calcmode="lin" valueType="num">
                                      <p:cBhvr>
                                        <p:cTn id="8" dur="500" fill="hold"/>
                                        <p:tgtEl>
                                          <p:spTgt spid="2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iterate>
                                    <p:tmAbs val="0"/>
                                  </p:iterate>
                                  <p:childTnLst>
                                    <p:set>
                                      <p:cBhvr>
                                        <p:cTn id="11" fill="hold"/>
                                        <p:tgtEl>
                                          <p:spTgt spid="211"/>
                                        </p:tgtEl>
                                        <p:attrNameLst>
                                          <p:attrName>style.visibility</p:attrName>
                                        </p:attrNameLst>
                                      </p:cBhvr>
                                      <p:to>
                                        <p:strVal val="visible"/>
                                      </p:to>
                                    </p:set>
                                    <p:anim calcmode="lin" valueType="num">
                                      <p:cBhvr>
                                        <p:cTn id="12" dur="500" fill="hold"/>
                                        <p:tgtEl>
                                          <p:spTgt spid="211"/>
                                        </p:tgtEl>
                                        <p:attrNameLst>
                                          <p:attrName>ppt_x</p:attrName>
                                        </p:attrNameLst>
                                      </p:cBhvr>
                                      <p:tavLst>
                                        <p:tav tm="0">
                                          <p:val>
                                            <p:strVal val="1+#ppt_w/2"/>
                                          </p:val>
                                        </p:tav>
                                        <p:tav tm="100000">
                                          <p:val>
                                            <p:strVal val="#ppt_x"/>
                                          </p:val>
                                        </p:tav>
                                      </p:tavLst>
                                    </p:anim>
                                    <p:anim calcmode="lin" valueType="num">
                                      <p:cBhvr>
                                        <p:cTn id="13" dur="500" fill="hold"/>
                                        <p:tgtEl>
                                          <p:spTgt spid="2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500"/>
                                  </p:stCondLst>
                                  <p:iterate>
                                    <p:tmAbs val="0"/>
                                  </p:iterate>
                                  <p:childTnLst>
                                    <p:set>
                                      <p:cBhvr>
                                        <p:cTn id="16" fill="hold"/>
                                        <p:tgtEl>
                                          <p:spTgt spid="209"/>
                                        </p:tgtEl>
                                        <p:attrNameLst>
                                          <p:attrName>style.visibility</p:attrName>
                                        </p:attrNameLst>
                                      </p:cBhvr>
                                      <p:to>
                                        <p:strVal val="visible"/>
                                      </p:to>
                                    </p:set>
                                    <p:anim calcmode="lin" valueType="num">
                                      <p:cBhvr>
                                        <p:cTn id="17" dur="500" fill="hold"/>
                                        <p:tgtEl>
                                          <p:spTgt spid="209"/>
                                        </p:tgtEl>
                                        <p:attrNameLst>
                                          <p:attrName>ppt_x</p:attrName>
                                        </p:attrNameLst>
                                      </p:cBhvr>
                                      <p:tavLst>
                                        <p:tav tm="0">
                                          <p:val>
                                            <p:strVal val="#ppt_x"/>
                                          </p:val>
                                        </p:tav>
                                        <p:tav tm="100000">
                                          <p:val>
                                            <p:strVal val="#ppt_x"/>
                                          </p:val>
                                        </p:tav>
                                      </p:tavLst>
                                    </p:anim>
                                    <p:anim calcmode="lin" valueType="num">
                                      <p:cBhvr>
                                        <p:cTn id="18" dur="500" fill="hold"/>
                                        <p:tgtEl>
                                          <p:spTgt spid="209"/>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iterate>
                                    <p:tmAbs val="0"/>
                                  </p:iterate>
                                  <p:childTnLst>
                                    <p:set>
                                      <p:cBhvr>
                                        <p:cTn id="21" fill="hold"/>
                                        <p:tgtEl>
                                          <p:spTgt spid="212"/>
                                        </p:tgtEl>
                                        <p:attrNameLst>
                                          <p:attrName>style.visibility</p:attrName>
                                        </p:attrNameLst>
                                      </p:cBhvr>
                                      <p:to>
                                        <p:strVal val="visible"/>
                                      </p:to>
                                    </p:set>
                                    <p:anim calcmode="lin" valueType="num">
                                      <p:cBhvr>
                                        <p:cTn id="22" dur="500" fill="hold"/>
                                        <p:tgtEl>
                                          <p:spTgt spid="212"/>
                                        </p:tgtEl>
                                        <p:attrNameLst>
                                          <p:attrName>ppt_x</p:attrName>
                                        </p:attrNameLst>
                                      </p:cBhvr>
                                      <p:tavLst>
                                        <p:tav tm="0">
                                          <p:val>
                                            <p:strVal val="0-#ppt_w/2"/>
                                          </p:val>
                                        </p:tav>
                                        <p:tav tm="100000">
                                          <p:val>
                                            <p:strVal val="#ppt_x"/>
                                          </p:val>
                                        </p:tav>
                                      </p:tavLst>
                                    </p:anim>
                                    <p:anim calcmode="lin" valueType="num">
                                      <p:cBhvr>
                                        <p:cTn id="23" dur="500" fill="hold"/>
                                        <p:tgtEl>
                                          <p:spTgt spid="212"/>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8" presetClass="entr" presetSubtype="3" fill="hold" grpId="0" nodeType="afterEffect">
                                  <p:stCondLst>
                                    <p:cond delay="0"/>
                                  </p:stCondLst>
                                  <p:iterate>
                                    <p:tmAbs val="0"/>
                                  </p:iterate>
                                  <p:childTnLst>
                                    <p:set>
                                      <p:cBhvr>
                                        <p:cTn id="26" fill="hold"/>
                                        <p:tgtEl>
                                          <p:spTgt spid="214"/>
                                        </p:tgtEl>
                                        <p:attrNameLst>
                                          <p:attrName>style.visibility</p:attrName>
                                        </p:attrNameLst>
                                      </p:cBhvr>
                                      <p:to>
                                        <p:strVal val="visible"/>
                                      </p:to>
                                    </p:set>
                                    <p:animEffect transition="in" filter="strips(upRight)">
                                      <p:cBhvr>
                                        <p:cTn id="27" dur="2000"/>
                                        <p:tgtEl>
                                          <p:spTgt spid="214"/>
                                        </p:tgtEl>
                                      </p:cBhvr>
                                    </p:animEffect>
                                  </p:childTnLst>
                                </p:cTn>
                              </p:par>
                            </p:childTnLst>
                          </p:cTn>
                        </p:par>
                        <p:par>
                          <p:cTn id="28" fill="hold">
                            <p:stCondLst>
                              <p:cond delay="4500"/>
                            </p:stCondLst>
                            <p:childTnLst>
                              <p:par>
                                <p:cTn id="29" presetID="23" presetClass="entr" presetSubtype="32" fill="hold" grpId="0" nodeType="afterEffect">
                                  <p:stCondLst>
                                    <p:cond delay="0"/>
                                  </p:stCondLst>
                                  <p:iterate>
                                    <p:tmAbs val="0"/>
                                  </p:iterate>
                                  <p:childTnLst>
                                    <p:set>
                                      <p:cBhvr>
                                        <p:cTn id="30" fill="hold"/>
                                        <p:tgtEl>
                                          <p:spTgt spid="220"/>
                                        </p:tgtEl>
                                        <p:attrNameLst>
                                          <p:attrName>style.visibility</p:attrName>
                                        </p:attrNameLst>
                                      </p:cBhvr>
                                      <p:to>
                                        <p:strVal val="visible"/>
                                      </p:to>
                                    </p:set>
                                    <p:anim calcmode="lin" valueType="num">
                                      <p:cBhvr>
                                        <p:cTn id="31" dur="500" fill="hold"/>
                                        <p:tgtEl>
                                          <p:spTgt spid="220"/>
                                        </p:tgtEl>
                                        <p:attrNameLst>
                                          <p:attrName>ppt_w</p:attrName>
                                        </p:attrNameLst>
                                      </p:cBhvr>
                                      <p:tavLst>
                                        <p:tav tm="0">
                                          <p:val>
                                            <p:fltVal val="0"/>
                                          </p:val>
                                        </p:tav>
                                        <p:tav tm="100000">
                                          <p:val>
                                            <p:strVal val="#ppt_w"/>
                                          </p:val>
                                        </p:tav>
                                      </p:tavLst>
                                    </p:anim>
                                    <p:anim calcmode="lin" valueType="num">
                                      <p:cBhvr>
                                        <p:cTn id="32" dur="500" fill="hold"/>
                                        <p:tgtEl>
                                          <p:spTgt spid="220"/>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p:tmAbs val="0"/>
                                  </p:iterate>
                                  <p:childTnLst>
                                    <p:set>
                                      <p:cBhvr>
                                        <p:cTn id="36" fill="hold"/>
                                        <p:tgtEl>
                                          <p:spTgt spid="213"/>
                                        </p:tgtEl>
                                        <p:attrNameLst>
                                          <p:attrName>style.visibility</p:attrName>
                                        </p:attrNameLst>
                                      </p:cBhvr>
                                      <p:to>
                                        <p:strVal val="visible"/>
                                      </p:to>
                                    </p:set>
                                    <p:animEffect transition="in" filter="fade">
                                      <p:cBhvr>
                                        <p:cTn id="37" dur="500"/>
                                        <p:tgtEl>
                                          <p:spTgt spid="213"/>
                                        </p:tgtEl>
                                      </p:cBhvr>
                                    </p:animEffect>
                                  </p:childTnLst>
                                </p:cTn>
                              </p:par>
                            </p:childTnLst>
                          </p:cTn>
                        </p:par>
                        <p:par>
                          <p:cTn id="38" fill="hold">
                            <p:stCondLst>
                              <p:cond delay="500"/>
                            </p:stCondLst>
                            <p:childTnLst>
                              <p:par>
                                <p:cTn id="39" presetID="2" presetClass="entr" presetSubtype="2" fill="hold" grpId="0" nodeType="afterEffect">
                                  <p:stCondLst>
                                    <p:cond delay="0"/>
                                  </p:stCondLst>
                                  <p:iterate>
                                    <p:tmAbs val="0"/>
                                  </p:iterate>
                                  <p:childTnLst>
                                    <p:set>
                                      <p:cBhvr>
                                        <p:cTn id="40" fill="hold"/>
                                        <p:tgtEl>
                                          <p:spTgt spid="217"/>
                                        </p:tgtEl>
                                        <p:attrNameLst>
                                          <p:attrName>style.visibility</p:attrName>
                                        </p:attrNameLst>
                                      </p:cBhvr>
                                      <p:to>
                                        <p:strVal val="visible"/>
                                      </p:to>
                                    </p:set>
                                    <p:anim calcmode="lin" valueType="num">
                                      <p:cBhvr>
                                        <p:cTn id="41" dur="500" fill="hold"/>
                                        <p:tgtEl>
                                          <p:spTgt spid="217"/>
                                        </p:tgtEl>
                                        <p:attrNameLst>
                                          <p:attrName>ppt_x</p:attrName>
                                        </p:attrNameLst>
                                      </p:cBhvr>
                                      <p:tavLst>
                                        <p:tav tm="0">
                                          <p:val>
                                            <p:strVal val="1+#ppt_w/2"/>
                                          </p:val>
                                        </p:tav>
                                        <p:tav tm="100000">
                                          <p:val>
                                            <p:strVal val="#ppt_x"/>
                                          </p:val>
                                        </p:tav>
                                      </p:tavLst>
                                    </p:anim>
                                    <p:anim calcmode="lin" valueType="num">
                                      <p:cBhvr>
                                        <p:cTn id="42" dur="500" fill="hold"/>
                                        <p:tgtEl>
                                          <p:spTgt spid="217"/>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iterate>
                                    <p:tmAbs val="0"/>
                                  </p:iterate>
                                  <p:childTnLst>
                                    <p:set>
                                      <p:cBhvr>
                                        <p:cTn id="46" fill="hold"/>
                                        <p:tgtEl>
                                          <p:spTgt spid="219"/>
                                        </p:tgtEl>
                                        <p:attrNameLst>
                                          <p:attrName>style.visibility</p:attrName>
                                        </p:attrNameLst>
                                      </p:cBhvr>
                                      <p:to>
                                        <p:strVal val="visible"/>
                                      </p:to>
                                    </p:set>
                                    <p:animEffect transition="in" filter="fade">
                                      <p:cBhvr>
                                        <p:cTn id="47" dur="1000"/>
                                        <p:tgtEl>
                                          <p:spTgt spid="219"/>
                                        </p:tgtEl>
                                      </p:cBhvr>
                                    </p:animEffect>
                                  </p:childTnLst>
                                </p:cTn>
                              </p:par>
                            </p:childTnLst>
                          </p:cTn>
                        </p:par>
                        <p:par>
                          <p:cTn id="48" fill="hold">
                            <p:stCondLst>
                              <p:cond delay="1000"/>
                            </p:stCondLst>
                            <p:childTnLst>
                              <p:par>
                                <p:cTn id="49" presetID="10" presetClass="entr" presetSubtype="0" fill="hold" grpId="0" nodeType="afterEffect">
                                  <p:stCondLst>
                                    <p:cond delay="0"/>
                                  </p:stCondLst>
                                  <p:iterate>
                                    <p:tmAbs val="0"/>
                                  </p:iterate>
                                  <p:childTnLst>
                                    <p:set>
                                      <p:cBhvr>
                                        <p:cTn id="50" fill="hold"/>
                                        <p:tgtEl>
                                          <p:spTgt spid="218"/>
                                        </p:tgtEl>
                                        <p:attrNameLst>
                                          <p:attrName>style.visibility</p:attrName>
                                        </p:attrNameLst>
                                      </p:cBhvr>
                                      <p:to>
                                        <p:strVal val="visible"/>
                                      </p:to>
                                    </p:set>
                                    <p:animEffect transition="in" filter="fade">
                                      <p:cBhvr>
                                        <p:cTn id="51" dur="1000"/>
                                        <p:tgtEl>
                                          <p:spTgt spid="218"/>
                                        </p:tgtEl>
                                      </p:cBhvr>
                                    </p:animEffect>
                                  </p:childTnLst>
                                </p:cTn>
                              </p:par>
                            </p:childTnLst>
                          </p:cTn>
                        </p:par>
                        <p:par>
                          <p:cTn id="52" fill="hold">
                            <p:stCondLst>
                              <p:cond delay="2000"/>
                            </p:stCondLst>
                            <p:childTnLst>
                              <p:par>
                                <p:cTn id="53" presetID="10" presetClass="entr" presetSubtype="0" fill="hold" grpId="0" nodeType="afterEffect">
                                  <p:stCondLst>
                                    <p:cond delay="0"/>
                                  </p:stCondLst>
                                  <p:iterate>
                                    <p:tmAbs val="0"/>
                                  </p:iterate>
                                  <p:childTnLst>
                                    <p:set>
                                      <p:cBhvr>
                                        <p:cTn id="54" fill="hold"/>
                                        <p:tgtEl>
                                          <p:spTgt spid="221"/>
                                        </p:tgtEl>
                                        <p:attrNameLst>
                                          <p:attrName>style.visibility</p:attrName>
                                        </p:attrNameLst>
                                      </p:cBhvr>
                                      <p:to>
                                        <p:strVal val="visible"/>
                                      </p:to>
                                    </p:set>
                                    <p:animEffect transition="in" filter="fade">
                                      <p:cBhvr>
                                        <p:cTn id="55" dur="1000"/>
                                        <p:tgtEl>
                                          <p:spTgt spid="221"/>
                                        </p:tgtEl>
                                      </p:cBhvr>
                                    </p:animEffect>
                                  </p:childTnLst>
                                </p:cTn>
                              </p:par>
                            </p:childTnLst>
                          </p:cTn>
                        </p:par>
                        <p:par>
                          <p:cTn id="56" fill="hold">
                            <p:stCondLst>
                              <p:cond delay="3000"/>
                            </p:stCondLst>
                            <p:childTnLst>
                              <p:par>
                                <p:cTn id="57" presetID="10" presetClass="entr" presetSubtype="0" fill="hold" grpId="0" nodeType="afterEffect">
                                  <p:stCondLst>
                                    <p:cond delay="0"/>
                                  </p:stCondLst>
                                  <p:iterate>
                                    <p:tmAbs val="0"/>
                                  </p:iterate>
                                  <p:childTnLst>
                                    <p:set>
                                      <p:cBhvr>
                                        <p:cTn id="58" fill="hold"/>
                                        <p:tgtEl>
                                          <p:spTgt spid="541"/>
                                        </p:tgtEl>
                                        <p:attrNameLst>
                                          <p:attrName>style.visibility</p:attrName>
                                        </p:attrNameLst>
                                      </p:cBhvr>
                                      <p:to>
                                        <p:strVal val="visible"/>
                                      </p:to>
                                    </p:set>
                                    <p:animEffect transition="in" filter="fade">
                                      <p:cBhvr>
                                        <p:cTn id="59" dur="1000"/>
                                        <p:tgtEl>
                                          <p:spTgt spid="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advAuto="0"/>
      <p:bldP spid="210" grpId="0" animBg="1" advAuto="0"/>
      <p:bldP spid="211" grpId="0" animBg="1" advAuto="0"/>
      <p:bldP spid="212" grpId="0" animBg="1" advAuto="0"/>
      <p:bldP spid="213" grpId="0" animBg="1" advAuto="0"/>
      <p:bldP spid="214" grpId="0" animBg="1" advAuto="0"/>
      <p:bldP spid="217" grpId="0" animBg="1" advAuto="0"/>
      <p:bldP spid="218" grpId="0" animBg="1" advAuto="0"/>
      <p:bldP spid="219" grpId="0" animBg="1" advAuto="0"/>
      <p:bldP spid="220" grpId="0" animBg="1" advAuto="0"/>
      <p:bldP spid="221" grpId="0" animBg="1" advAuto="0"/>
      <p:bldP spid="541" grpId="0" animBg="1" advAuto="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diacenza">
  <a:themeElements>
    <a:clrScheme name="Cielo">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Adiacenz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iacenz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2143</TotalTime>
  <Words>3857</Words>
  <Application>Microsoft Office PowerPoint</Application>
  <PresentationFormat>Presentazione su schermo (4:3)</PresentationFormat>
  <Paragraphs>317</Paragraphs>
  <Slides>29</Slides>
  <Notes>23</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29</vt:i4>
      </vt:variant>
    </vt:vector>
  </HeadingPairs>
  <TitlesOfParts>
    <vt:vector size="39" baseType="lpstr">
      <vt:lpstr>Arial</vt:lpstr>
      <vt:lpstr>Calibri</vt:lpstr>
      <vt:lpstr>Cambria</vt:lpstr>
      <vt:lpstr>Helvetica</vt:lpstr>
      <vt:lpstr>Impact</vt:lpstr>
      <vt:lpstr>Symbol</vt:lpstr>
      <vt:lpstr>Times New Roman</vt:lpstr>
      <vt:lpstr>Wingdings</vt:lpstr>
      <vt:lpstr>Tema di Office</vt:lpstr>
      <vt:lpstr>Adiacenza</vt:lpstr>
      <vt:lpstr>Presentazione standard di PowerPoint</vt:lpstr>
      <vt:lpstr>Obiettivo della lezione</vt:lpstr>
      <vt:lpstr>Le leve del profitto</vt:lpstr>
      <vt:lpstr>La manovrabilità di costi e ricavi</vt:lpstr>
      <vt:lpstr>Le differenti situazioni di equilibrio economico</vt:lpstr>
      <vt:lpstr>Le fondamenta dell’equilibrio economico</vt:lpstr>
      <vt:lpstr>Una chiave di lettura dei costi</vt:lpstr>
      <vt:lpstr>Due fondamentali tipologie di costi</vt:lpstr>
      <vt:lpstr>Costi variabili proporzionali</vt:lpstr>
      <vt:lpstr>Costi variabili progressivi</vt:lpstr>
      <vt:lpstr>Costi variabili degressivi</vt:lpstr>
      <vt:lpstr>Costi fissi</vt:lpstr>
      <vt:lpstr>Costi semifissi</vt:lpstr>
      <vt:lpstr>Costi semivariabili</vt:lpstr>
      <vt:lpstr>Sommiamo costi fissi e costi variabili</vt:lpstr>
      <vt:lpstr>Riassumendo: costi fissi vs costi variabili</vt:lpstr>
      <vt:lpstr>Quindi</vt:lpstr>
      <vt:lpstr>A cosa serve la distinzione?</vt:lpstr>
      <vt:lpstr>Il Break Even Point (BEP)</vt:lpstr>
      <vt:lpstr>Concentriamoci sui ricavi</vt:lpstr>
      <vt:lpstr>Il BEP</vt:lpstr>
      <vt:lpstr>Presentazione standard di PowerPoint</vt:lpstr>
      <vt:lpstr>Presentazione standard di PowerPoint</vt:lpstr>
      <vt:lpstr>Presentazione standard di PowerPoint</vt:lpstr>
      <vt:lpstr>La determinazione algebrica</vt:lpstr>
      <vt:lpstr> Spiegazioni sulla determinazione algebrica </vt:lpstr>
      <vt:lpstr>I limiti del BEP</vt:lpstr>
      <vt:lpstr>Il margine lordo di contribuzione (MLC)</vt:lpstr>
      <vt:lpstr>Le parole chiave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del Corso</dc:title>
  <dc:creator>Silvia Fissi</dc:creator>
  <cp:lastModifiedBy>Maria Lucetta Russotto</cp:lastModifiedBy>
  <cp:revision>364</cp:revision>
  <cp:lastPrinted>2016-05-12T08:07:33Z</cp:lastPrinted>
  <dcterms:created xsi:type="dcterms:W3CDTF">2015-01-27T09:52:58Z</dcterms:created>
  <dcterms:modified xsi:type="dcterms:W3CDTF">2019-04-04T16:09:08Z</dcterms:modified>
</cp:coreProperties>
</file>