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820" r:id="rId1"/>
  </p:sldMasterIdLst>
  <p:notesMasterIdLst>
    <p:notesMasterId r:id="rId18"/>
  </p:notesMasterIdLst>
  <p:sldIdLst>
    <p:sldId id="314" r:id="rId2"/>
    <p:sldId id="331" r:id="rId3"/>
    <p:sldId id="329" r:id="rId4"/>
    <p:sldId id="346" r:id="rId5"/>
    <p:sldId id="347" r:id="rId6"/>
    <p:sldId id="306" r:id="rId7"/>
    <p:sldId id="353" r:id="rId8"/>
    <p:sldId id="293" r:id="rId9"/>
    <p:sldId id="328" r:id="rId10"/>
    <p:sldId id="287" r:id="rId11"/>
    <p:sldId id="337" r:id="rId12"/>
    <p:sldId id="338" r:id="rId13"/>
    <p:sldId id="339" r:id="rId14"/>
    <p:sldId id="350" r:id="rId15"/>
    <p:sldId id="351" r:id="rId16"/>
    <p:sldId id="326" r:id="rId17"/>
  </p:sldIdLst>
  <p:sldSz cx="12192000" cy="6858000"/>
  <p:notesSz cx="6858000" cy="9144000"/>
  <p:embeddedFontLst>
    <p:embeddedFont>
      <p:font typeface="Bradley Hand" pitchFamily="2" charset="77"/>
      <p:bold r:id="rId19"/>
    </p:embeddedFont>
    <p:embeddedFont>
      <p:font typeface="Calibri" panose="020F0502020204030204" pitchFamily="34" charset="0"/>
      <p:regular r:id="rId20"/>
      <p:bold r:id="rId20"/>
      <p:italic r:id="rId20"/>
      <p:boldItalic r:id="rId20"/>
    </p:embeddedFont>
    <p:embeddedFont>
      <p:font typeface="Chalkduster" panose="03050602040202020205" pitchFamily="66" charset="77"/>
      <p:regular r:id="rId20"/>
    </p:embeddedFont>
    <p:embeddedFont>
      <p:font typeface="Corbel" panose="020B0503020204020204" pitchFamily="34" charset="0"/>
      <p:regular r:id="rId20"/>
      <p:bold r:id="rId20"/>
      <p:italic r:id="rId20"/>
      <p:boldItalic r:id="rId20"/>
    </p:embeddedFont>
    <p:embeddedFont>
      <p:font typeface="Dancing Script"/>
      <p:regular r:id="rId20"/>
      <p:bold r:id="rId20"/>
    </p:embeddedFont>
    <p:embeddedFont>
      <p:font typeface="Garamond" panose="02020404030301010803" pitchFamily="18" charset="0"/>
      <p:regular r:id="rId20"/>
      <p:bold r:id="rId20"/>
      <p:italic r:id="rId20"/>
      <p:boldItalic r:id="rId20"/>
    </p:embeddedFont>
    <p:embeddedFont>
      <p:font typeface="Segoe Script" panose="020B0804020000000003" pitchFamily="3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6371A4-480D-4028-A866-BA170B63D679}">
  <a:tblStyle styleId="{D96371A4-480D-4028-A866-BA170B63D6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1398"/>
  </p:normalViewPr>
  <p:slideViewPr>
    <p:cSldViewPr snapToGrid="0" snapToObjects="1">
      <p:cViewPr>
        <p:scale>
          <a:sx n="100" d="100"/>
          <a:sy n="100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NUL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79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09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24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5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4367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19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618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1599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207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804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223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32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3587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56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5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048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68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8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906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9211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05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aformazionemaestri.it/index.php/tirocinio/documenti-e-modelli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google.com/document/d/1f-3vYgHTaB4chPo4tPaJa9D6R0vZLMEn4dqYiBeGqa4/ed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ctrTitle"/>
          </p:nvPr>
        </p:nvSpPr>
        <p:spPr>
          <a:xfrm>
            <a:off x="1634228" y="1962521"/>
            <a:ext cx="8923544" cy="136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it-IT" sz="4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TIROCINIO: GRUPPO T</a:t>
            </a:r>
            <a:r>
              <a:rPr lang="it-IT" sz="4200" b="1">
                <a:latin typeface="Corbel"/>
                <a:ea typeface="Corbel"/>
                <a:cs typeface="Corbel"/>
                <a:sym typeface="Corbel"/>
              </a:rPr>
              <a:t>4</a:t>
            </a:r>
            <a:endParaRPr sz="42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3941273" y="758916"/>
            <a:ext cx="6117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 dirty="0" err="1">
                <a:solidFill>
                  <a:srgbClr val="000000"/>
                </a:solidFill>
                <a:latin typeface="Bradley Hand" pitchFamily="2" charset="77"/>
                <a:ea typeface="Dancing Script"/>
                <a:cs typeface="Dancing Script"/>
                <a:sym typeface="Dancing Script"/>
              </a:rPr>
              <a:t>CdS</a:t>
            </a:r>
            <a:r>
              <a:rPr lang="it-IT" sz="2400" b="0" i="0" u="none" strike="noStrike" cap="none" dirty="0">
                <a:solidFill>
                  <a:srgbClr val="000000"/>
                </a:solidFill>
                <a:latin typeface="Bradley Hand" pitchFamily="2" charset="77"/>
                <a:ea typeface="Dancing Script"/>
                <a:cs typeface="Dancing Script"/>
                <a:sym typeface="Dancing Script"/>
              </a:rPr>
              <a:t> Scienze della Formazione Primaria</a:t>
            </a:r>
            <a:endParaRPr sz="2400" dirty="0">
              <a:latin typeface="Bradley Hand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7354225" y="3496235"/>
            <a:ext cx="2704174" cy="10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rbel"/>
              <a:buNone/>
            </a:pPr>
            <a:r>
              <a:rPr lang="it-IT" sz="3200" b="1" dirty="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24</a:t>
            </a:r>
            <a:r>
              <a:rPr lang="it-IT" sz="3200" b="1" i="0" u="none" strike="noStrike" cap="none" dirty="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.11.2017</a:t>
            </a:r>
            <a:endParaRPr dirty="0"/>
          </a:p>
          <a:p>
            <a:pPr marL="6350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rbel"/>
              <a:buNone/>
            </a:pPr>
            <a:r>
              <a:rPr lang="it-IT" sz="3200" b="1" i="0" u="none" strike="noStrike" cap="none" dirty="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9:00 – 1</a:t>
            </a:r>
            <a:r>
              <a:rPr lang="it-IT" sz="3200" b="1" dirty="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lang="it-IT" sz="3200" b="1" i="0" u="none" strike="noStrike" cap="none" dirty="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:00</a:t>
            </a:r>
            <a:endParaRPr dirty="0"/>
          </a:p>
        </p:txBody>
      </p:sp>
      <p:pic>
        <p:nvPicPr>
          <p:cNvPr id="176" name="Google Shape;176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85" y="227141"/>
            <a:ext cx="3951511" cy="1894548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</p:spPr>
      </p:pic>
      <p:sp>
        <p:nvSpPr>
          <p:cNvPr id="177" name="Google Shape;177;p26"/>
          <p:cNvSpPr txBox="1"/>
          <p:nvPr/>
        </p:nvSpPr>
        <p:spPr>
          <a:xfrm>
            <a:off x="1208820" y="4379066"/>
            <a:ext cx="86351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Dott.ssa Silvia Innocenti Becchi	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silvia.innocentibecchi@unifi.it</a:t>
            </a:r>
            <a:endParaRPr sz="2000" b="1" i="0" u="none" strike="noStrike" cap="none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Orario Ricevimento: venerdì 13:00 – 15:00</a:t>
            </a:r>
            <a:endParaRPr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2F6B3C-21E8-A244-93BD-48E3D3957BE9}"/>
              </a:ext>
            </a:extLst>
          </p:cNvPr>
          <p:cNvSpPr txBox="1"/>
          <p:nvPr/>
        </p:nvSpPr>
        <p:spPr>
          <a:xfrm>
            <a:off x="3245112" y="3173069"/>
            <a:ext cx="444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Chalkduster" panose="03050602040202020205" pitchFamily="66" charset="77"/>
              </a:rPr>
              <a:t>Quarto incontro</a:t>
            </a:r>
          </a:p>
        </p:txBody>
      </p:sp>
    </p:spTree>
    <p:extLst>
      <p:ext uri="{BB962C8B-B14F-4D97-AF65-F5344CB8AC3E}">
        <p14:creationId xmlns:p14="http://schemas.microsoft.com/office/powerpoint/2010/main" val="3819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59D6C6-1567-5C46-A735-E1CBE5473D8D}"/>
              </a:ext>
            </a:extLst>
          </p:cNvPr>
          <p:cNvSpPr txBox="1"/>
          <p:nvPr/>
        </p:nvSpPr>
        <p:spPr>
          <a:xfrm>
            <a:off x="75917" y="296560"/>
            <a:ext cx="3459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Chalkduster" panose="03050602040202020205" pitchFamily="66" charset="77"/>
              </a:rPr>
              <a:t>progettiamo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174AAA-B183-3943-BE9D-33A97C2D3A3E}"/>
              </a:ext>
            </a:extLst>
          </p:cNvPr>
          <p:cNvSpPr/>
          <p:nvPr/>
        </p:nvSpPr>
        <p:spPr>
          <a:xfrm>
            <a:off x="11537658" y="192389"/>
            <a:ext cx="3181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Chalkduster" panose="03050602040202020205" pitchFamily="66" charset="77"/>
              </a:rPr>
              <a:t>riflettiamo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8450EE6-F9C3-7C4C-A88A-403A9E9D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455" y="4211220"/>
            <a:ext cx="2402284" cy="2478374"/>
          </a:xfrm>
          <a:prstGeom prst="rect">
            <a:avLst/>
          </a:prstGeom>
          <a:effectLst>
            <a:softEdge rad="508000"/>
          </a:effectLst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8337355-A9DC-F940-843D-12DC1E9EF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81522"/>
              </p:ext>
            </p:extLst>
          </p:nvPr>
        </p:nvGraphicFramePr>
        <p:xfrm>
          <a:off x="1058818" y="676994"/>
          <a:ext cx="10160678" cy="5181600"/>
        </p:xfrm>
        <a:graphic>
          <a:graphicData uri="http://schemas.openxmlformats.org/drawingml/2006/table">
            <a:tbl>
              <a:tblPr firstRow="1" bandRow="1">
                <a:tableStyleId>{D96371A4-480D-4028-A866-BA170B63D679}</a:tableStyleId>
              </a:tblPr>
              <a:tblGrid>
                <a:gridCol w="10160678">
                  <a:extLst>
                    <a:ext uri="{9D8B030D-6E8A-4147-A177-3AD203B41FA5}">
                      <a16:colId xmlns:a16="http://schemas.microsoft.com/office/drawing/2014/main" val="2131263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SPECIFICI T 4</a:t>
                      </a:r>
                      <a:br>
                        <a:rPr lang="it-IT" sz="1800" i="1" dirty="0">
                          <a:effectLst/>
                        </a:rPr>
                      </a:b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IL TIROCINANTE …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9907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Progettare, realizzare e valutare un intervento didattico nel piccolo e/o grande gruppo </a:t>
                      </a:r>
                    </a:p>
                    <a:p>
                      <a:pPr marL="0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(MARC – Riferimento alla scheda di cui al punto 4)</a:t>
                      </a:r>
                      <a:endParaRPr lang="it-IT" sz="1800" dirty="0">
                        <a:effectLst/>
                      </a:endParaRPr>
                    </a:p>
                    <a:p>
                      <a:pPr fontAlgn="t"/>
                      <a:br>
                        <a:rPr lang="it-IT" sz="1800" dirty="0">
                          <a:effectLst/>
                        </a:rPr>
                      </a:b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5118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Differenziare un’attività didattica in funzione della presenza di alunni con BES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3820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Guidare un’attività di rielaborazione di un testo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4285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Scegliere e somministrare prove oggettive per la verifica dei prerequisiti e degli esiti degli apprendimenti,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interpretandone i dati</a:t>
                      </a:r>
                      <a:br>
                        <a:rPr lang="it-IT" sz="1800" dirty="0">
                          <a:effectLst/>
                        </a:rPr>
                      </a:br>
                      <a:endParaRPr lang="it-IT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516314557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B2616997-70DD-6D4F-9FF7-5967A7534D4A}"/>
              </a:ext>
            </a:extLst>
          </p:cNvPr>
          <p:cNvSpPr/>
          <p:nvPr/>
        </p:nvSpPr>
        <p:spPr>
          <a:xfrm>
            <a:off x="4170509" y="0"/>
            <a:ext cx="3937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>
                <a:solidFill>
                  <a:srgbClr val="005A29"/>
                </a:solidFill>
                <a:latin typeface="Chalkduster" panose="03050602040202020205" pitchFamily="66" charset="77"/>
                <a:hlinkClick r:id="rId3"/>
              </a:rPr>
              <a:t>Analisi dei task</a:t>
            </a:r>
            <a:endParaRPr lang="it-IT" sz="3200" dirty="0">
              <a:solidFill>
                <a:srgbClr val="005A29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752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59D6C6-1567-5C46-A735-E1CBE5473D8D}"/>
              </a:ext>
            </a:extLst>
          </p:cNvPr>
          <p:cNvSpPr txBox="1"/>
          <p:nvPr/>
        </p:nvSpPr>
        <p:spPr>
          <a:xfrm>
            <a:off x="75917" y="296560"/>
            <a:ext cx="3459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Chalkduster" panose="03050602040202020205" pitchFamily="66" charset="77"/>
              </a:rPr>
              <a:t>progettiamo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174AAA-B183-3943-BE9D-33A97C2D3A3E}"/>
              </a:ext>
            </a:extLst>
          </p:cNvPr>
          <p:cNvSpPr/>
          <p:nvPr/>
        </p:nvSpPr>
        <p:spPr>
          <a:xfrm>
            <a:off x="11537658" y="192389"/>
            <a:ext cx="3181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Chalkduster" panose="03050602040202020205" pitchFamily="66" charset="77"/>
              </a:rPr>
              <a:t>riflettiamo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8450EE6-F9C3-7C4C-A88A-403A9E9D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74" y="3900324"/>
            <a:ext cx="2402284" cy="2478374"/>
          </a:xfrm>
          <a:prstGeom prst="rect">
            <a:avLst/>
          </a:prstGeom>
          <a:effectLst>
            <a:softEdge rad="508000"/>
          </a:effectLst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8337355-A9DC-F940-843D-12DC1E9EF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496304"/>
              </p:ext>
            </p:extLst>
          </p:nvPr>
        </p:nvGraphicFramePr>
        <p:xfrm>
          <a:off x="1058818" y="676994"/>
          <a:ext cx="10160678" cy="4358640"/>
        </p:xfrm>
        <a:graphic>
          <a:graphicData uri="http://schemas.openxmlformats.org/drawingml/2006/table">
            <a:tbl>
              <a:tblPr firstRow="1" bandRow="1">
                <a:tableStyleId>{D96371A4-480D-4028-A866-BA170B63D679}</a:tableStyleId>
              </a:tblPr>
              <a:tblGrid>
                <a:gridCol w="10160678">
                  <a:extLst>
                    <a:ext uri="{9D8B030D-6E8A-4147-A177-3AD203B41FA5}">
                      <a16:colId xmlns:a16="http://schemas.microsoft.com/office/drawing/2014/main" val="2131263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SPECIFICI T 4</a:t>
                      </a:r>
                      <a:br>
                        <a:rPr lang="it-IT" sz="1800" i="1" dirty="0">
                          <a:effectLst/>
                        </a:rPr>
                      </a:b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IL TIROCINANTE …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20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9907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Ipotesi di interventi di sviluppo, potenziamento e recupero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5118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Osservazione delle modalità di gestione e somministrazione delle prove INVALSI</a:t>
                      </a:r>
                      <a:endParaRPr lang="it-IT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3820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 Partecipazione ad un incontro con le famiglie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4285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 Supportare il TS nella predisposizione della documentazione online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516314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26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59D6C6-1567-5C46-A735-E1CBE5473D8D}"/>
              </a:ext>
            </a:extLst>
          </p:cNvPr>
          <p:cNvSpPr txBox="1"/>
          <p:nvPr/>
        </p:nvSpPr>
        <p:spPr>
          <a:xfrm>
            <a:off x="75917" y="296560"/>
            <a:ext cx="3459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Chalkduster" panose="03050602040202020205" pitchFamily="66" charset="77"/>
              </a:rPr>
              <a:t>progettiamo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2174AAA-B183-3943-BE9D-33A97C2D3A3E}"/>
              </a:ext>
            </a:extLst>
          </p:cNvPr>
          <p:cNvSpPr/>
          <p:nvPr/>
        </p:nvSpPr>
        <p:spPr>
          <a:xfrm>
            <a:off x="11537658" y="192389"/>
            <a:ext cx="3181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  <a:latin typeface="Chalkduster" panose="03050602040202020205" pitchFamily="66" charset="77"/>
              </a:rPr>
              <a:t>riflettiamo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8450EE6-F9C3-7C4C-A88A-403A9E9D3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74" y="3900324"/>
            <a:ext cx="2402284" cy="2478374"/>
          </a:xfrm>
          <a:prstGeom prst="rect">
            <a:avLst/>
          </a:prstGeom>
          <a:effectLst>
            <a:softEdge rad="508000"/>
          </a:effectLst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8337355-A9DC-F940-843D-12DC1E9EF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44037"/>
              </p:ext>
            </p:extLst>
          </p:nvPr>
        </p:nvGraphicFramePr>
        <p:xfrm>
          <a:off x="1058818" y="676995"/>
          <a:ext cx="10160678" cy="5548092"/>
        </p:xfrm>
        <a:graphic>
          <a:graphicData uri="http://schemas.openxmlformats.org/drawingml/2006/table">
            <a:tbl>
              <a:tblPr firstRow="1" bandRow="1">
                <a:tableStyleId>{D96371A4-480D-4028-A866-BA170B63D679}</a:tableStyleId>
              </a:tblPr>
              <a:tblGrid>
                <a:gridCol w="10160678">
                  <a:extLst>
                    <a:ext uri="{9D8B030D-6E8A-4147-A177-3AD203B41FA5}">
                      <a16:colId xmlns:a16="http://schemas.microsoft.com/office/drawing/2014/main" val="2131263444"/>
                    </a:ext>
                  </a:extLst>
                </a:gridCol>
              </a:tblGrid>
              <a:tr h="6293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TASK SPECIFICI T 4</a:t>
                      </a:r>
                      <a:br>
                        <a:rPr lang="it-IT" sz="1800" i="1" dirty="0">
                          <a:effectLst/>
                        </a:rPr>
                      </a:b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IL TIROCINANTE …</a:t>
                      </a:r>
                      <a:endParaRPr lang="it-IT" sz="20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399079582"/>
                  </a:ext>
                </a:extLst>
              </a:tr>
              <a:tr h="85825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Partecipazione ai colloqui con i genitori (descrivere brevemente l’esperienza, data, ora, esiti)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51189160"/>
                  </a:ext>
                </a:extLst>
              </a:tr>
              <a:tr h="85825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Partecipazione a incontri di formazione e/o continuità e/o orientamento …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dirty="0">
                        <a:effectLst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38206256"/>
                  </a:ext>
                </a:extLst>
              </a:tr>
              <a:tr h="304873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Altro: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285750" marR="0" lvl="0" indent="-285750" algn="just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Modelli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evidence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based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Modellamento</a:t>
                      </a:r>
                    </a:p>
                    <a:p>
                      <a:pPr marL="285750" indent="-28575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Metodologie didattiche e Progettazione</a:t>
                      </a:r>
                    </a:p>
                    <a:p>
                      <a:pPr marL="285750" marR="0" lvl="0" indent="-285750" algn="just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Discussione di caso</a:t>
                      </a:r>
                    </a:p>
                    <a:p>
                      <a:pPr marL="285750" indent="-28575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Gestione della classe</a:t>
                      </a:r>
                    </a:p>
                    <a:p>
                      <a:pPr marL="285750" indent="-28575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Valutazione ed autovalutazione di sistema</a:t>
                      </a:r>
                    </a:p>
                    <a:p>
                      <a:pPr marL="285750" indent="-28575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Alunni con Bisogni Educativi Speciali e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PdP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285750" indent="-285750"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Lettoscrittura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4285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5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59C61B-5E36-544B-8E2F-1273E545F636}"/>
              </a:ext>
            </a:extLst>
          </p:cNvPr>
          <p:cNvSpPr txBox="1"/>
          <p:nvPr/>
        </p:nvSpPr>
        <p:spPr>
          <a:xfrm>
            <a:off x="2962656" y="0"/>
            <a:ext cx="6306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5A29"/>
                </a:solidFill>
                <a:latin typeface="Chalkduster" panose="03050602040202020205" pitchFamily="66" charset="77"/>
                <a:hlinkClick r:id="rId2"/>
              </a:rPr>
              <a:t>Il mio piano di lavoro</a:t>
            </a:r>
            <a:endParaRPr lang="it-IT" sz="3600" dirty="0">
              <a:solidFill>
                <a:srgbClr val="005A29"/>
              </a:solidFill>
              <a:latin typeface="Chalkduster" panose="03050602040202020205" pitchFamily="66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AA4C47-6556-5842-B56B-4A039570C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53" y="646330"/>
            <a:ext cx="3957591" cy="56615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3945769-71ED-4948-B1C4-C2FF522BB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151" y="716673"/>
            <a:ext cx="3833097" cy="55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5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ACDE362-0025-A343-AC4F-C76F3752D5CE}"/>
              </a:ext>
            </a:extLst>
          </p:cNvPr>
          <p:cNvSpPr/>
          <p:nvPr/>
        </p:nvSpPr>
        <p:spPr>
          <a:xfrm>
            <a:off x="1092200" y="776461"/>
            <a:ext cx="95631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rgbClr val="00B050"/>
                </a:solidFill>
                <a:latin typeface="Bradley Hand" pitchFamily="2" charset="77"/>
              </a:rPr>
              <a:t>4. La situazione attuale dei nostri tirocini </a:t>
            </a:r>
          </a:p>
          <a:p>
            <a:r>
              <a:rPr lang="it-IT" sz="3600" dirty="0">
                <a:solidFill>
                  <a:srgbClr val="00B050"/>
                </a:solidFill>
                <a:latin typeface="Bradley Hand" pitchFamily="2" charset="77"/>
              </a:rPr>
              <a:t>e le nuove modalità di attivazione </a:t>
            </a:r>
          </a:p>
          <a:p>
            <a:r>
              <a:rPr lang="it-IT" sz="3600" dirty="0">
                <a:solidFill>
                  <a:srgbClr val="00B050"/>
                </a:solidFill>
                <a:latin typeface="Bradley Hand" pitchFamily="2" charset="77"/>
              </a:rPr>
              <a:t>del tirocinio diretto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0BEFD1-C8C4-6944-81DD-85D666BB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169" y="2025650"/>
            <a:ext cx="4245935" cy="4229852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20191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E8E4FB2-E6AA-0A41-8A85-CDBAAC3E65C5}"/>
              </a:ext>
            </a:extLst>
          </p:cNvPr>
          <p:cNvSpPr/>
          <p:nvPr/>
        </p:nvSpPr>
        <p:spPr>
          <a:xfrm>
            <a:off x="536380" y="807813"/>
            <a:ext cx="112585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Per la prossima volta, sabato 15 dicembre </a:t>
            </a:r>
          </a:p>
          <a:p>
            <a:r>
              <a:rPr lang="it-IT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aula A 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36F917-466A-B944-8BF5-8A51542828FE}"/>
              </a:ext>
            </a:extLst>
          </p:cNvPr>
          <p:cNvSpPr txBox="1"/>
          <p:nvPr/>
        </p:nvSpPr>
        <p:spPr>
          <a:xfrm>
            <a:off x="956930" y="2464256"/>
            <a:ext cx="65815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Discussione di caso, tra simulazione e realtà alla ricerca di una Comunità di Pratica della professione insegnante</a:t>
            </a:r>
          </a:p>
          <a:p>
            <a:pPr algn="ctr"/>
            <a:endParaRPr lang="it-I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Dovremo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formare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gruppi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identificare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« 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esperte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 »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presentino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narrazione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di un bambino con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difficoltà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cui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esperienza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diretta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: si sono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offerti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svolgere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ruolo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Alessia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Matteo, Valentina,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Giorgia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e Anisa.</a:t>
            </a:r>
          </a:p>
          <a:p>
            <a:pPr algn="ctr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membri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gruppo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avranno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dei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ruoli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Avremo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osservatori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0C31E6-4C55-7047-AF02-4D430DAC0E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748" y="1772388"/>
            <a:ext cx="4388872" cy="3795823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3899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796541-2E14-FA4C-917E-EB36FAE682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264" y="1220793"/>
            <a:ext cx="7957472" cy="4777921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2102FA-DFAD-0A49-9D05-F604BE3DDFE3}"/>
              </a:ext>
            </a:extLst>
          </p:cNvPr>
          <p:cNvSpPr txBox="1"/>
          <p:nvPr/>
        </p:nvSpPr>
        <p:spPr>
          <a:xfrm>
            <a:off x="4722186" y="3517715"/>
            <a:ext cx="2971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Ci vediamo </a:t>
            </a:r>
          </a:p>
          <a:p>
            <a:pPr algn="ctr"/>
            <a:r>
              <a:rPr lang="it-IT" sz="2800" dirty="0"/>
              <a:t>sabato 15 dicembre</a:t>
            </a:r>
          </a:p>
          <a:p>
            <a:pPr algn="ctr"/>
            <a:r>
              <a:rPr lang="it-IT" sz="2800" dirty="0"/>
              <a:t>ore 9 aula A1 </a:t>
            </a:r>
          </a:p>
          <a:p>
            <a:pPr algn="ctr"/>
            <a:r>
              <a:rPr lang="it-IT" sz="2800" dirty="0"/>
              <a:t>ore 9 – 13       </a:t>
            </a:r>
            <a:r>
              <a:rPr lang="it-IT" sz="1800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0278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CD9344-9789-B246-A686-395C3FB4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9" y="1270578"/>
            <a:ext cx="5582410" cy="39160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F8F8B3-B8A0-AF4C-A295-A4805065A369}"/>
              </a:ext>
            </a:extLst>
          </p:cNvPr>
          <p:cNvSpPr txBox="1"/>
          <p:nvPr/>
        </p:nvSpPr>
        <p:spPr>
          <a:xfrm>
            <a:off x="6602819" y="794802"/>
            <a:ext cx="51728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Chalkduster" panose="03050602040202020205" pitchFamily="66" charset="77"/>
                <a:cs typeface="Apple Chancery" panose="03020702040506060504" pitchFamily="66" charset="-79"/>
              </a:rPr>
              <a:t>Secondo me un metodo didattico basato su attività laboratoriali è molto più efficace rispetto al metodo tradizionale in quanto aiuta il bambino a sviluppare un pensiero di scoperta e di creatività e inoltre egli stesso diventa attore attivo del proprio apprendimento attraverso il gioco e l’esplorazione.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Chalkduster" panose="03050602040202020205" pitchFamily="66" charset="77"/>
                <a:cs typeface="Apple Chancery" panose="03020702040506060504" pitchFamily="66" charset="-79"/>
              </a:rPr>
              <a:t>(Paola Mauro</a:t>
            </a:r>
            <a:r>
              <a:rPr lang="it-IT" sz="2400" dirty="0">
                <a:solidFill>
                  <a:srgbClr val="0070C0"/>
                </a:solidFill>
                <a:latin typeface="Segoe Script" panose="020B0804020000000003" pitchFamily="34" charset="0"/>
              </a:rPr>
              <a:t>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203DE9-28D3-CD4C-BA85-A81CA380DED8}"/>
              </a:ext>
            </a:extLst>
          </p:cNvPr>
          <p:cNvSpPr txBox="1"/>
          <p:nvPr/>
        </p:nvSpPr>
        <p:spPr>
          <a:xfrm>
            <a:off x="2118733" y="88951"/>
            <a:ext cx="771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latin typeface="Chalkduster" panose="03050602040202020205" pitchFamily="66" charset="77"/>
              </a:rPr>
              <a:t>MODELLI PER RIFLETTERE</a:t>
            </a:r>
          </a:p>
        </p:txBody>
      </p:sp>
    </p:spTree>
    <p:extLst>
      <p:ext uri="{BB962C8B-B14F-4D97-AF65-F5344CB8AC3E}">
        <p14:creationId xmlns:p14="http://schemas.microsoft.com/office/powerpoint/2010/main" val="269244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2445F-F2A1-3C4A-9945-0D6B5BC2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9" y="340204"/>
            <a:ext cx="11144431" cy="130386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B050"/>
                </a:solidFill>
                <a:latin typeface="Chalkduster" panose="03050602040202020205" pitchFamily="66" charset="77"/>
              </a:rPr>
              <a:t>PROGRAMMA per il IV incontro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044128-B33C-0D47-BC85-62F03D1E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9" y="1419196"/>
            <a:ext cx="6565392" cy="5098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00B050"/>
                </a:solidFill>
                <a:latin typeface="Bradley Hand" pitchFamily="2" charset="77"/>
              </a:rPr>
              <a:t>Prima riflessione condivisa: idee da portarsi dietro dopo il Convegno</a:t>
            </a:r>
          </a:p>
          <a:p>
            <a:pPr marL="457200" indent="-457200">
              <a:buFont typeface="+mj-lt"/>
              <a:buAutoNum type="arabicPeriod"/>
            </a:pPr>
            <a:endParaRPr lang="it-IT" dirty="0">
              <a:solidFill>
                <a:srgbClr val="00B050"/>
              </a:solidFill>
              <a:latin typeface="Bradley Hand" pitchFamily="2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00B050"/>
                </a:solidFill>
                <a:latin typeface="Bradley Hand" pitchFamily="2" charset="77"/>
              </a:rPr>
              <a:t>Seconda riflessione condivisa: »Cose da non fare mai a scuola»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00B050"/>
                </a:solidFill>
                <a:latin typeface="Bradley Hand" pitchFamily="2" charset="77"/>
              </a:rPr>
              <a:t>Avvio alla progettazione del Piano di lavoro/task T4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00B050"/>
                </a:solidFill>
                <a:latin typeface="Bradley Hand" pitchFamily="2" charset="77"/>
              </a:rPr>
              <a:t>Situazione tirocini e nuove modalità di attivazione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00B050"/>
                </a:solidFill>
                <a:latin typeface="Bradley Hand" pitchFamily="2" charset="77"/>
              </a:rPr>
              <a:t>Preparazione per la prossima volta</a:t>
            </a:r>
          </a:p>
          <a:p>
            <a:pPr>
              <a:buFont typeface="Wingdings" pitchFamily="2" charset="2"/>
              <a:buChar char="Ø"/>
            </a:pPr>
            <a:endParaRPr lang="it-IT" dirty="0">
              <a:solidFill>
                <a:srgbClr val="00B050"/>
              </a:solidFill>
              <a:latin typeface="Bradley Hand" pitchFamily="2" charset="77"/>
            </a:endParaRPr>
          </a:p>
          <a:p>
            <a:pPr>
              <a:buFont typeface="Wingdings" pitchFamily="2" charset="2"/>
              <a:buChar char="Ø"/>
            </a:pPr>
            <a:endParaRPr lang="it-IT" dirty="0">
              <a:solidFill>
                <a:srgbClr val="00B050"/>
              </a:solidFill>
              <a:latin typeface="Bradley Hand" pitchFamily="2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F322E1-BC03-CF42-9C8E-D605F58759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336" y="1419196"/>
            <a:ext cx="4506903" cy="48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reenshot&#10;&#10;&#10;&#10;Descrizione generata automaticamente">
            <a:extLst>
              <a:ext uri="{FF2B5EF4-FFF2-40B4-BE49-F238E27FC236}">
                <a16:creationId xmlns:a16="http://schemas.microsoft.com/office/drawing/2014/main" id="{1EE91111-070A-0447-84D5-00FDA391E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5964" y="1290012"/>
            <a:ext cx="5167804" cy="4640855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D053E8F-D06A-5349-8E3A-DFBFFE40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91167"/>
            <a:ext cx="10466173" cy="1303867"/>
          </a:xfrm>
        </p:spPr>
        <p:txBody>
          <a:bodyPr>
            <a:normAutofit fontScale="90000"/>
          </a:bodyPr>
          <a:lstStyle/>
          <a:p>
            <a:pPr algn="r"/>
            <a:r>
              <a:rPr lang="it-IT" sz="5400" dirty="0">
                <a:solidFill>
                  <a:srgbClr val="0070C0"/>
                </a:solidFill>
                <a:latin typeface="Bradley Hand" pitchFamily="2" charset="77"/>
              </a:rPr>
              <a:t>1. Dopo il convegno: idee </a:t>
            </a:r>
            <a:br>
              <a:rPr lang="it-IT" sz="5400" dirty="0">
                <a:solidFill>
                  <a:srgbClr val="0070C0"/>
                </a:solidFill>
                <a:latin typeface="Bradley Hand" pitchFamily="2" charset="77"/>
              </a:rPr>
            </a:br>
            <a:r>
              <a:rPr lang="it-IT" sz="5400" dirty="0">
                <a:solidFill>
                  <a:srgbClr val="0070C0"/>
                </a:solidFill>
                <a:latin typeface="Bradley Hand" pitchFamily="2" charset="77"/>
              </a:rPr>
              <a:t>da portarsi dietro</a:t>
            </a:r>
          </a:p>
        </p:txBody>
      </p:sp>
      <p:pic>
        <p:nvPicPr>
          <p:cNvPr id="4" name="Immagine 3" descr="Immagine che contiene persona, parete, interni, gruppo&#10;&#10;&#10;&#10;Descrizione generata automaticamente">
            <a:extLst>
              <a:ext uri="{FF2B5EF4-FFF2-40B4-BE49-F238E27FC236}">
                <a16:creationId xmlns:a16="http://schemas.microsoft.com/office/drawing/2014/main" id="{CD6D9367-DE46-C74D-9925-61BF80E78F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375" y="3474180"/>
            <a:ext cx="5058815" cy="2456687"/>
          </a:xfrm>
          <a:prstGeom prst="rect">
            <a:avLst/>
          </a:prstGeom>
        </p:spPr>
      </p:pic>
      <p:pic>
        <p:nvPicPr>
          <p:cNvPr id="8" name="Immagine 7" descr="Immagine che contiene persona, interni, persone, gruppo&#10;&#10;&#10;&#10;Descrizione generata automaticamente">
            <a:extLst>
              <a:ext uri="{FF2B5EF4-FFF2-40B4-BE49-F238E27FC236}">
                <a16:creationId xmlns:a16="http://schemas.microsoft.com/office/drawing/2014/main" id="{51F14C50-A5AD-C54D-8FD4-38FE451DFA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77585">
            <a:off x="9603254" y="1995841"/>
            <a:ext cx="2195496" cy="19868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4719927-89B5-9842-B3E6-91FA0E5C9B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0687">
            <a:off x="5727562" y="2219563"/>
            <a:ext cx="1964471" cy="14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26E14B-0540-DE47-A5F8-70B3C646CD4E}"/>
              </a:ext>
            </a:extLst>
          </p:cNvPr>
          <p:cNvSpPr txBox="1">
            <a:spLocks/>
          </p:cNvSpPr>
          <p:nvPr/>
        </p:nvSpPr>
        <p:spPr>
          <a:xfrm>
            <a:off x="6398595" y="674355"/>
            <a:ext cx="5375189" cy="1303867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it-IT" sz="5400" dirty="0">
                <a:solidFill>
                  <a:srgbClr val="0070C0"/>
                </a:solidFill>
                <a:latin typeface="Bradley Hand" pitchFamily="2" charset="77"/>
              </a:rPr>
              <a:t>1. Dopo il convegno: idee da portarsi dietro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2683F6-55F8-864D-A738-7981EAA21E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149" y="3001357"/>
            <a:ext cx="2940051" cy="303971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BBECE2-2A21-3B4A-B24A-33C3B40C3035}"/>
              </a:ext>
            </a:extLst>
          </p:cNvPr>
          <p:cNvSpPr txBox="1"/>
          <p:nvPr/>
        </p:nvSpPr>
        <p:spPr>
          <a:xfrm>
            <a:off x="791308" y="530580"/>
            <a:ext cx="5708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C00000"/>
                </a:solidFill>
                <a:latin typeface="Chalkduster" panose="03050602040202020205" pitchFamily="66" charset="77"/>
              </a:rPr>
              <a:t>PROGETTARE IL CAMBIAMENTO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4B1503-65B5-F349-AE6F-BBFE7FDF1AD4}"/>
              </a:ext>
            </a:extLst>
          </p:cNvPr>
          <p:cNvSpPr txBox="1"/>
          <p:nvPr/>
        </p:nvSpPr>
        <p:spPr>
          <a:xfrm>
            <a:off x="819150" y="1628462"/>
            <a:ext cx="8540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SPAZI</a:t>
            </a:r>
          </a:p>
          <a:p>
            <a:r>
              <a:rPr lang="fr-FR" sz="1800" dirty="0"/>
              <a:t>LA CURA DEGLI SPAZI</a:t>
            </a:r>
          </a:p>
          <a:p>
            <a:r>
              <a:rPr lang="fr-FR" sz="1800" dirty="0"/>
              <a:t>L’AMBIENTAZIONE EDUCATIVA TRA SPAZIO FISICO E METODOLOGICO</a:t>
            </a:r>
          </a:p>
          <a:p>
            <a:endParaRPr lang="fr-FR" sz="1800" dirty="0"/>
          </a:p>
          <a:p>
            <a:r>
              <a:rPr lang="fr-FR" sz="1800" b="1" dirty="0">
                <a:solidFill>
                  <a:srgbClr val="C00000"/>
                </a:solidFill>
              </a:rPr>
              <a:t>VALORI</a:t>
            </a:r>
          </a:p>
          <a:p>
            <a:r>
              <a:rPr lang="fr-FR" sz="1800" dirty="0"/>
              <a:t>IMPORTANZA DELLE BASI FORTI (VALORI, MISSION, VISION)</a:t>
            </a:r>
          </a:p>
          <a:p>
            <a:r>
              <a:rPr lang="fr-FR" sz="1800" dirty="0"/>
              <a:t>VALORI DI RESPONSABILITÀ ED OSPITALITÀ</a:t>
            </a:r>
          </a:p>
          <a:p>
            <a:r>
              <a:rPr lang="fr-FR" sz="1800" dirty="0"/>
              <a:t>L’IMPRESA DA COMPIERE</a:t>
            </a:r>
          </a:p>
          <a:p>
            <a:r>
              <a:rPr lang="fr-FR" sz="1800" dirty="0"/>
              <a:t>PASSIONE E DIVERTIMENTO</a:t>
            </a:r>
          </a:p>
          <a:p>
            <a:endParaRPr lang="fr-FR" sz="1800" dirty="0"/>
          </a:p>
          <a:p>
            <a:r>
              <a:rPr lang="fr-FR" sz="1800" b="1" dirty="0">
                <a:solidFill>
                  <a:srgbClr val="C00000"/>
                </a:solidFill>
              </a:rPr>
              <a:t>PERSONE</a:t>
            </a:r>
          </a:p>
          <a:p>
            <a:r>
              <a:rPr lang="fr-FR" sz="1800" dirty="0"/>
              <a:t>LEADERSHIP FORTE</a:t>
            </a:r>
          </a:p>
          <a:p>
            <a:r>
              <a:rPr lang="fr-FR" sz="1800" dirty="0"/>
              <a:t>PERSONALITÀ FORTI</a:t>
            </a:r>
          </a:p>
          <a:p>
            <a:r>
              <a:rPr lang="fr-FR" sz="1800" dirty="0"/>
              <a:t>COMUNITÀ DI PRATICA</a:t>
            </a:r>
          </a:p>
          <a:p>
            <a:r>
              <a:rPr lang="fr-FR" sz="1800" dirty="0"/>
              <a:t>COLLANTE DELLA COMUNITÀ</a:t>
            </a:r>
          </a:p>
          <a:p>
            <a:r>
              <a:rPr lang="fr-FR" sz="1800" dirty="0"/>
              <a:t>BUONA INTERAZIONE TRA COLLEGHI</a:t>
            </a:r>
          </a:p>
          <a:p>
            <a:r>
              <a:rPr lang="fr-FR" sz="1800" dirty="0"/>
              <a:t>COINVOLGIMENTO GENITORI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75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CEA9BB-E3E3-874D-8706-2B28CB36ABB7}"/>
              </a:ext>
            </a:extLst>
          </p:cNvPr>
          <p:cNvSpPr txBox="1"/>
          <p:nvPr/>
        </p:nvSpPr>
        <p:spPr>
          <a:xfrm>
            <a:off x="0" y="-38636"/>
            <a:ext cx="894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rgbClr val="C00000"/>
                </a:solidFill>
                <a:latin typeface="Chalkduster" panose="03050602040202020205" pitchFamily="66" charset="77"/>
              </a:rPr>
              <a:t>La seconda riflessione condivisa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F16C85-D538-F444-B21F-07DD6D743269}"/>
              </a:ext>
            </a:extLst>
          </p:cNvPr>
          <p:cNvSpPr txBox="1"/>
          <p:nvPr/>
        </p:nvSpPr>
        <p:spPr>
          <a:xfrm>
            <a:off x="5209953" y="837691"/>
            <a:ext cx="6431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B050"/>
                </a:solidFill>
                <a:latin typeface="Chalkduster" panose="03050602040202020205" pitchFamily="66" charset="77"/>
              </a:rPr>
              <a:t>2. Cose da non fare mai a scuola </a:t>
            </a:r>
            <a:r>
              <a:rPr lang="it-IT" sz="2400" b="1" dirty="0">
                <a:solidFill>
                  <a:srgbClr val="00B050"/>
                </a:solidFill>
                <a:latin typeface="Chalkduster" panose="03050602040202020205" pitchFamily="66" charset="77"/>
              </a:rPr>
              <a:t>(riepilogo)</a:t>
            </a:r>
            <a:endParaRPr lang="it-IT" sz="2400" b="1" i="1" dirty="0">
              <a:solidFill>
                <a:srgbClr val="00B050"/>
              </a:solidFill>
              <a:latin typeface="Chalkduster" panose="03050602040202020205" pitchFamily="66" charset="77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2691EF-40FD-4545-A437-A62F14E40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361" y="2869016"/>
            <a:ext cx="2715549" cy="1957458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CD351D-CF9C-E946-84E7-1377E3B44AD7}"/>
              </a:ext>
            </a:extLst>
          </p:cNvPr>
          <p:cNvSpPr txBox="1"/>
          <p:nvPr/>
        </p:nvSpPr>
        <p:spPr>
          <a:xfrm>
            <a:off x="695090" y="1204156"/>
            <a:ext cx="82390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Di tipo relazionale, sui valori, gli atteggiamenti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br>
              <a:rPr lang="it-IT" dirty="0"/>
            </a:br>
            <a:r>
              <a:rPr lang="it-IT" sz="1600" dirty="0"/>
              <a:t>Non ignorare, non isolare la </a:t>
            </a:r>
            <a:r>
              <a:rPr lang="it-IT" sz="1600" dirty="0">
                <a:solidFill>
                  <a:srgbClr val="C00000"/>
                </a:solidFill>
              </a:rPr>
              <a:t>diversità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br>
              <a:rPr lang="it-IT" sz="1600" dirty="0"/>
            </a:br>
            <a:r>
              <a:rPr lang="it-IT" sz="1600" dirty="0"/>
              <a:t>Avere atteggiamenti di </a:t>
            </a:r>
            <a:r>
              <a:rPr lang="it-IT" sz="1600" dirty="0">
                <a:solidFill>
                  <a:srgbClr val="C00000"/>
                </a:solidFill>
              </a:rPr>
              <a:t>incoerenza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br>
              <a:rPr lang="it-IT" sz="1600" dirty="0"/>
            </a:br>
            <a:r>
              <a:rPr lang="it-IT" sz="1600" dirty="0"/>
              <a:t>Avere un comportamento aggressivo o prevaricatore (alzare le mani, la voce, </a:t>
            </a:r>
            <a:r>
              <a:rPr lang="it-IT" sz="1600" dirty="0">
                <a:solidFill>
                  <a:srgbClr val="C00000"/>
                </a:solidFill>
              </a:rPr>
              <a:t>umiliare</a:t>
            </a:r>
            <a:r>
              <a:rPr lang="it-IT" sz="1600" dirty="0"/>
              <a:t>, essere autoritario, identificare l’errore con la persona, far sentire inadeguato, etichettato un bambino…)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br>
              <a:rPr lang="it-IT" sz="1600" dirty="0"/>
            </a:br>
            <a:r>
              <a:rPr lang="it-IT" sz="1600" dirty="0"/>
              <a:t>Praticare la </a:t>
            </a:r>
            <a:r>
              <a:rPr lang="it-IT" sz="1600" dirty="0">
                <a:solidFill>
                  <a:srgbClr val="C00000"/>
                </a:solidFill>
              </a:rPr>
              <a:t>disattenzione</a:t>
            </a:r>
            <a:r>
              <a:rPr lang="it-IT" sz="1600" dirty="0"/>
              <a:t> (non ascolto, ignorare le esigenze della classe o del bambino, avere pregiudizi, essere impreparato)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br>
              <a:rPr lang="it-IT" sz="1600" dirty="0"/>
            </a:br>
            <a:r>
              <a:rPr lang="it-IT" sz="1600" dirty="0">
                <a:solidFill>
                  <a:srgbClr val="C00000"/>
                </a:solidFill>
              </a:rPr>
              <a:t>Presunzione</a:t>
            </a:r>
            <a:r>
              <a:rPr lang="it-IT" sz="1600" dirty="0"/>
              <a:t> (rigidità mentale, rigidità nelle relazioni, mito dell’infallibilità, dare la colpa agli altri, chiusura verso il cambiamento)</a:t>
            </a:r>
            <a:br>
              <a:rPr lang="it-IT" sz="1600" dirty="0"/>
            </a:br>
            <a:br>
              <a:rPr lang="it-IT" dirty="0"/>
            </a:br>
            <a:r>
              <a:rPr lang="it-IT" sz="1800" dirty="0">
                <a:solidFill>
                  <a:srgbClr val="0070C0"/>
                </a:solidFill>
              </a:rPr>
              <a:t>Di tipo metodologico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br>
              <a:rPr lang="it-IT" sz="1800" dirty="0"/>
            </a:br>
            <a:r>
              <a:rPr lang="it-IT" sz="1800" dirty="0"/>
              <a:t>Non utilizzare il solo </a:t>
            </a:r>
            <a:r>
              <a:rPr lang="it-IT" sz="1800" dirty="0">
                <a:solidFill>
                  <a:srgbClr val="C00000"/>
                </a:solidFill>
              </a:rPr>
              <a:t>canale metodologico </a:t>
            </a:r>
            <a:r>
              <a:rPr lang="it-IT" sz="1800" dirty="0"/>
              <a:t> trasmissivo, frontale, non curare l’ambientazione educativa.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714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F16C85-D538-F444-B21F-07DD6D743269}"/>
              </a:ext>
            </a:extLst>
          </p:cNvPr>
          <p:cNvSpPr txBox="1"/>
          <p:nvPr/>
        </p:nvSpPr>
        <p:spPr>
          <a:xfrm>
            <a:off x="370302" y="1012405"/>
            <a:ext cx="11451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B050"/>
                </a:solidFill>
                <a:latin typeface="Chalkduster" panose="03050602040202020205" pitchFamily="66" charset="77"/>
              </a:rPr>
              <a:t>Approccio alla discussione di caso</a:t>
            </a:r>
            <a:endParaRPr lang="it-IT" sz="2400" b="1" i="1" dirty="0">
              <a:solidFill>
                <a:srgbClr val="00B050"/>
              </a:solidFill>
              <a:latin typeface="Chalkduster" panose="03050602040202020205" pitchFamily="66" charset="77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2691EF-40FD-4545-A437-A62F14E40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97290"/>
            <a:ext cx="5134210" cy="370090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CD351D-CF9C-E946-84E7-1377E3B44AD7}"/>
              </a:ext>
            </a:extLst>
          </p:cNvPr>
          <p:cNvSpPr txBox="1"/>
          <p:nvPr/>
        </p:nvSpPr>
        <p:spPr>
          <a:xfrm>
            <a:off x="1153740" y="1997290"/>
            <a:ext cx="40562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  <a:latin typeface="Chalkduster" panose="03050602040202020205" pitchFamily="66" charset="77"/>
              </a:rPr>
              <a:t>La gestione della classe </a:t>
            </a:r>
          </a:p>
          <a:p>
            <a:pPr algn="ctr"/>
            <a:r>
              <a:rPr lang="it-IT" sz="3600" dirty="0">
                <a:solidFill>
                  <a:srgbClr val="0070C0"/>
                </a:solidFill>
                <a:latin typeface="Chalkduster" panose="03050602040202020205" pitchFamily="66" charset="77"/>
              </a:rPr>
              <a:t>e </a:t>
            </a:r>
          </a:p>
          <a:p>
            <a:pPr algn="ctr"/>
            <a:r>
              <a:rPr lang="it-IT" sz="3600" dirty="0">
                <a:solidFill>
                  <a:srgbClr val="0070C0"/>
                </a:solidFill>
                <a:latin typeface="Chalkduster" panose="03050602040202020205" pitchFamily="66" charset="77"/>
              </a:rPr>
              <a:t>le relazioni con i colleghi</a:t>
            </a:r>
            <a:endParaRPr lang="it-IT" sz="3600" dirty="0">
              <a:latin typeface="Chalkduster" panose="03050602040202020205" pitchFamily="66" charset="77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198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ACCF6A6-19F6-5D49-A666-C7B8FBCC2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061" y="958357"/>
            <a:ext cx="6145878" cy="4941286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10171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8DAE7C-9E2D-A64F-B782-E5BE391F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73" y="964855"/>
            <a:ext cx="6300496" cy="3698585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769F0C-5D01-BE44-B0C7-DBCF71A9C18C}"/>
              </a:ext>
            </a:extLst>
          </p:cNvPr>
          <p:cNvSpPr txBox="1"/>
          <p:nvPr/>
        </p:nvSpPr>
        <p:spPr>
          <a:xfrm>
            <a:off x="6969569" y="456247"/>
            <a:ext cx="46923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4400" dirty="0">
                <a:solidFill>
                  <a:srgbClr val="005A29"/>
                </a:solidFill>
                <a:latin typeface="Chalkduster" panose="03050602040202020205" pitchFamily="66" charset="77"/>
              </a:rPr>
              <a:t>3. Avvio alla progettazione del Piano di lavoro/task T4 </a:t>
            </a:r>
          </a:p>
          <a:p>
            <a:pPr algn="ctr"/>
            <a:r>
              <a:rPr lang="it-IT" sz="4400" dirty="0">
                <a:solidFill>
                  <a:srgbClr val="005A29"/>
                </a:solidFill>
                <a:latin typeface="Chalkduster" panose="03050602040202020205" pitchFamily="66" charset="77"/>
              </a:rPr>
              <a:t>ovvero…</a:t>
            </a:r>
          </a:p>
          <a:p>
            <a:pPr algn="ctr"/>
            <a:endParaRPr lang="it-IT" sz="4400" dirty="0">
              <a:solidFill>
                <a:srgbClr val="005A29"/>
              </a:solidFill>
              <a:latin typeface="Chalkduster" panose="03050602040202020205" pitchFamily="66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A9D21A-44D4-0F48-8D80-268E9E2049CD}"/>
              </a:ext>
            </a:extLst>
          </p:cNvPr>
          <p:cNvSpPr txBox="1"/>
          <p:nvPr/>
        </p:nvSpPr>
        <p:spPr>
          <a:xfrm>
            <a:off x="1289154" y="5171607"/>
            <a:ext cx="98485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B050"/>
                </a:solidFill>
                <a:latin typeface="Bradley Hand" pitchFamily="2" charset="77"/>
              </a:rPr>
              <a:t> </a:t>
            </a:r>
            <a:r>
              <a:rPr lang="it-IT" sz="4800" b="1" dirty="0">
                <a:solidFill>
                  <a:srgbClr val="005A29"/>
                </a:solidFill>
                <a:latin typeface="Bradley Hand" pitchFamily="2" charset="77"/>
              </a:rPr>
              <a:t>… il Quaderno di lavoro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90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26242</TotalTime>
  <Words>533</Words>
  <Application>Microsoft Macintosh PowerPoint</Application>
  <PresentationFormat>Widescreen</PresentationFormat>
  <Paragraphs>108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Chalkduster</vt:lpstr>
      <vt:lpstr>Times New Roman</vt:lpstr>
      <vt:lpstr>Segoe Script</vt:lpstr>
      <vt:lpstr>Corbel</vt:lpstr>
      <vt:lpstr>Bradley Hand</vt:lpstr>
      <vt:lpstr>Calibri</vt:lpstr>
      <vt:lpstr>Arial</vt:lpstr>
      <vt:lpstr>Garamond</vt:lpstr>
      <vt:lpstr>Wingdings</vt:lpstr>
      <vt:lpstr>Dancing Script</vt:lpstr>
      <vt:lpstr>Organico</vt:lpstr>
      <vt:lpstr>TIROCINIO: GRUPPO T4</vt:lpstr>
      <vt:lpstr>Presentazione standard di PowerPoint</vt:lpstr>
      <vt:lpstr>PROGRAMMA per il IV incontro</vt:lpstr>
      <vt:lpstr>1. Dopo il convegno: idee  da portarsi dietro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TIROCINIO: GRUPPO T4</dc:title>
  <cp:lastModifiedBy>Utente di Microsoft Office</cp:lastModifiedBy>
  <cp:revision>119</cp:revision>
  <dcterms:modified xsi:type="dcterms:W3CDTF">2018-11-30T15:50:37Z</dcterms:modified>
</cp:coreProperties>
</file>