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3" r:id="rId3"/>
  </p:sldMasterIdLst>
  <p:notesMasterIdLst>
    <p:notesMasterId r:id="rId56"/>
  </p:notesMasterIdLst>
  <p:sldIdLst>
    <p:sldId id="350" r:id="rId4"/>
    <p:sldId id="972" r:id="rId5"/>
    <p:sldId id="910" r:id="rId6"/>
    <p:sldId id="913" r:id="rId7"/>
    <p:sldId id="455" r:id="rId8"/>
    <p:sldId id="456" r:id="rId9"/>
    <p:sldId id="457" r:id="rId10"/>
    <p:sldId id="458" r:id="rId11"/>
    <p:sldId id="459" r:id="rId12"/>
    <p:sldId id="460" r:id="rId13"/>
    <p:sldId id="954" r:id="rId14"/>
    <p:sldId id="987" r:id="rId15"/>
    <p:sldId id="955" r:id="rId16"/>
    <p:sldId id="973" r:id="rId17"/>
    <p:sldId id="988" r:id="rId18"/>
    <p:sldId id="990" r:id="rId19"/>
    <p:sldId id="989" r:id="rId20"/>
    <p:sldId id="991" r:id="rId21"/>
    <p:sldId id="993" r:id="rId22"/>
    <p:sldId id="994" r:id="rId23"/>
    <p:sldId id="995" r:id="rId24"/>
    <p:sldId id="974" r:id="rId25"/>
    <p:sldId id="975" r:id="rId26"/>
    <p:sldId id="976" r:id="rId27"/>
    <p:sldId id="997" r:id="rId28"/>
    <p:sldId id="998" r:id="rId29"/>
    <p:sldId id="999" r:id="rId30"/>
    <p:sldId id="1002" r:id="rId31"/>
    <p:sldId id="996" r:id="rId32"/>
    <p:sldId id="1001" r:id="rId33"/>
    <p:sldId id="1005" r:id="rId34"/>
    <p:sldId id="1006" r:id="rId35"/>
    <p:sldId id="1007" r:id="rId36"/>
    <p:sldId id="977" r:id="rId37"/>
    <p:sldId id="978" r:id="rId38"/>
    <p:sldId id="979" r:id="rId39"/>
    <p:sldId id="980" r:id="rId40"/>
    <p:sldId id="981" r:id="rId41"/>
    <p:sldId id="984" r:id="rId42"/>
    <p:sldId id="985" r:id="rId43"/>
    <p:sldId id="986" r:id="rId44"/>
    <p:sldId id="953" r:id="rId45"/>
    <p:sldId id="908" r:id="rId46"/>
    <p:sldId id="922" r:id="rId47"/>
    <p:sldId id="923" r:id="rId48"/>
    <p:sldId id="924" r:id="rId49"/>
    <p:sldId id="925" r:id="rId50"/>
    <p:sldId id="625" r:id="rId51"/>
    <p:sldId id="626" r:id="rId52"/>
    <p:sldId id="627" r:id="rId53"/>
    <p:sldId id="628" r:id="rId54"/>
    <p:sldId id="629" r:id="rId5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varScale="1">
      <p:scale>
        <a:sx n="1" d="1"/>
        <a:sy n="1" d="1"/>
      </p:scale>
      <p:origin x="0" y="17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Dollar\AppData\Local\Microsoft\Windows\Temporary%20Internet%20Files\Content.Outlook\9GYCWT5P\Figure_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Dollar\AppData\Local\Microsoft\Windows\Temporary%20Internet%20Files\Content.Outlook\9GYCWT5P\Figure_2.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wr.wto.org\dfsroot\DIV\Ersd\_Stat\Its\Training\Services\Nairobi\TiVA%20indicator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Gross Exports of Goods and Services as a share of Total World Gross Exports</a:t>
            </a:r>
          </a:p>
        </c:rich>
      </c:tx>
      <c:overlay val="0"/>
      <c:spPr>
        <a:noFill/>
        <a:ln>
          <a:noFill/>
        </a:ln>
        <a:effectLst/>
      </c:spPr>
    </c:title>
    <c:autoTitleDeleted val="0"/>
    <c:plotArea>
      <c:layout/>
      <c:barChart>
        <c:barDir val="col"/>
        <c:grouping val="clustered"/>
        <c:varyColors val="0"/>
        <c:ser>
          <c:idx val="0"/>
          <c:order val="0"/>
          <c:tx>
            <c:strRef>
              <c:f>'[Figure_2.xlsx]Figure 2'!$C$4</c:f>
              <c:strCache>
                <c:ptCount val="1"/>
                <c:pt idx="0">
                  <c:v>Goods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'[Figure_2.xlsx]Figure 2'!$B$5:$B$7</c:f>
              <c:numCache>
                <c:formatCode>General</c:formatCode>
                <c:ptCount val="3"/>
                <c:pt idx="0">
                  <c:v>1980</c:v>
                </c:pt>
                <c:pt idx="1">
                  <c:v>1995</c:v>
                </c:pt>
                <c:pt idx="2">
                  <c:v>2009</c:v>
                </c:pt>
              </c:numCache>
            </c:numRef>
          </c:cat>
          <c:val>
            <c:numRef>
              <c:f>'[Figure_2.xlsx]Figure 2'!$C$5:$C$7</c:f>
              <c:numCache>
                <c:formatCode>General</c:formatCode>
                <c:ptCount val="3"/>
                <c:pt idx="0">
                  <c:v>81.670211791992188</c:v>
                </c:pt>
                <c:pt idx="1">
                  <c:v>79.878776550292969</c:v>
                </c:pt>
                <c:pt idx="2">
                  <c:v>78.608085632324219</c:v>
                </c:pt>
              </c:numCache>
            </c:numRef>
          </c:val>
          <c:extLst xmlns:c16r2="http://schemas.microsoft.com/office/drawing/2015/06/chart">
            <c:ext xmlns:c16="http://schemas.microsoft.com/office/drawing/2014/chart" uri="{C3380CC4-5D6E-409C-BE32-E72D297353CC}">
              <c16:uniqueId val="{00000000-EB6C-4AAF-AB0F-8AD00D27D021}"/>
            </c:ext>
          </c:extLst>
        </c:ser>
        <c:ser>
          <c:idx val="1"/>
          <c:order val="1"/>
          <c:tx>
            <c:strRef>
              <c:f>'[Figure_2.xlsx]Figure 2'!$D$4</c:f>
              <c:strCache>
                <c:ptCount val="1"/>
                <c:pt idx="0">
                  <c:v>Services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'[Figure_2.xlsx]Figure 2'!$B$5:$B$7</c:f>
              <c:numCache>
                <c:formatCode>General</c:formatCode>
                <c:ptCount val="3"/>
                <c:pt idx="0">
                  <c:v>1980</c:v>
                </c:pt>
                <c:pt idx="1">
                  <c:v>1995</c:v>
                </c:pt>
                <c:pt idx="2">
                  <c:v>2009</c:v>
                </c:pt>
              </c:numCache>
            </c:numRef>
          </c:cat>
          <c:val>
            <c:numRef>
              <c:f>'[Figure_2.xlsx]Figure 2'!$D$5:$D$7</c:f>
              <c:numCache>
                <c:formatCode>General</c:formatCode>
                <c:ptCount val="3"/>
                <c:pt idx="0">
                  <c:v>18.329793930053711</c:v>
                </c:pt>
                <c:pt idx="1">
                  <c:v>20.121223449707031</c:v>
                </c:pt>
                <c:pt idx="2">
                  <c:v>21.391918182373047</c:v>
                </c:pt>
              </c:numCache>
            </c:numRef>
          </c:val>
          <c:extLst xmlns:c16r2="http://schemas.microsoft.com/office/drawing/2015/06/chart">
            <c:ext xmlns:c16="http://schemas.microsoft.com/office/drawing/2014/chart" uri="{C3380CC4-5D6E-409C-BE32-E72D297353CC}">
              <c16:uniqueId val="{00000001-EB6C-4AAF-AB0F-8AD00D27D021}"/>
            </c:ext>
          </c:extLst>
        </c:ser>
        <c:dLbls>
          <c:showLegendKey val="0"/>
          <c:showVal val="0"/>
          <c:showCatName val="0"/>
          <c:showSerName val="0"/>
          <c:showPercent val="0"/>
          <c:showBubbleSize val="0"/>
        </c:dLbls>
        <c:gapWidth val="219"/>
        <c:overlap val="-27"/>
        <c:axId val="655128112"/>
        <c:axId val="655125936"/>
      </c:barChart>
      <c:catAx>
        <c:axId val="65512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55125936"/>
        <c:crosses val="autoZero"/>
        <c:auto val="1"/>
        <c:lblAlgn val="ctr"/>
        <c:lblOffset val="100"/>
        <c:noMultiLvlLbl val="0"/>
      </c:catAx>
      <c:valAx>
        <c:axId val="65512593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655128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Value</a:t>
            </a:r>
            <a:r>
              <a:rPr lang="en-US" sz="2400" baseline="0" dirty="0"/>
              <a:t> Added of Goods and Services as a share of Value Added Exports</a:t>
            </a:r>
            <a:endParaRPr lang="en-US" sz="2400" dirty="0"/>
          </a:p>
        </c:rich>
      </c:tx>
      <c:layout>
        <c:manualLayout>
          <c:xMode val="edge"/>
          <c:yMode val="edge"/>
          <c:x val="0.15049999999999999"/>
          <c:y val="6.4845410168494058E-2"/>
        </c:manualLayout>
      </c:layout>
      <c:overlay val="0"/>
      <c:spPr>
        <a:noFill/>
        <a:ln>
          <a:noFill/>
        </a:ln>
        <a:effectLst/>
      </c:spPr>
    </c:title>
    <c:autoTitleDeleted val="0"/>
    <c:plotArea>
      <c:layout/>
      <c:barChart>
        <c:barDir val="col"/>
        <c:grouping val="clustered"/>
        <c:varyColors val="0"/>
        <c:ser>
          <c:idx val="0"/>
          <c:order val="0"/>
          <c:tx>
            <c:strRef>
              <c:f>'[Figure_2.xlsx]Figure 2'!$G$4</c:f>
              <c:strCache>
                <c:ptCount val="1"/>
                <c:pt idx="0">
                  <c:v>Goods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'[Figure_2.xlsx]Figure 2'!$F$5:$F$7</c:f>
              <c:numCache>
                <c:formatCode>General</c:formatCode>
                <c:ptCount val="3"/>
                <c:pt idx="0">
                  <c:v>1980</c:v>
                </c:pt>
                <c:pt idx="1">
                  <c:v>1995</c:v>
                </c:pt>
                <c:pt idx="2">
                  <c:v>2009</c:v>
                </c:pt>
              </c:numCache>
            </c:numRef>
          </c:cat>
          <c:val>
            <c:numRef>
              <c:f>'[Figure_2.xlsx]Figure 2'!$G$5:$G$7</c:f>
              <c:numCache>
                <c:formatCode>General</c:formatCode>
                <c:ptCount val="3"/>
                <c:pt idx="0">
                  <c:v>68.829849243164062</c:v>
                </c:pt>
                <c:pt idx="1">
                  <c:v>60.543140411376953</c:v>
                </c:pt>
                <c:pt idx="2">
                  <c:v>57.44842529296875</c:v>
                </c:pt>
              </c:numCache>
            </c:numRef>
          </c:val>
          <c:extLst xmlns:c16r2="http://schemas.microsoft.com/office/drawing/2015/06/chart">
            <c:ext xmlns:c16="http://schemas.microsoft.com/office/drawing/2014/chart" uri="{C3380CC4-5D6E-409C-BE32-E72D297353CC}">
              <c16:uniqueId val="{00000000-5639-471F-B189-AE5D39AE13B4}"/>
            </c:ext>
          </c:extLst>
        </c:ser>
        <c:ser>
          <c:idx val="1"/>
          <c:order val="1"/>
          <c:tx>
            <c:strRef>
              <c:f>'[Figure_2.xlsx]Figure 2'!$H$4</c:f>
              <c:strCache>
                <c:ptCount val="1"/>
                <c:pt idx="0">
                  <c:v>Services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'[Figure_2.xlsx]Figure 2'!$F$5:$F$7</c:f>
              <c:numCache>
                <c:formatCode>General</c:formatCode>
                <c:ptCount val="3"/>
                <c:pt idx="0">
                  <c:v>1980</c:v>
                </c:pt>
                <c:pt idx="1">
                  <c:v>1995</c:v>
                </c:pt>
                <c:pt idx="2">
                  <c:v>2009</c:v>
                </c:pt>
              </c:numCache>
            </c:numRef>
          </c:cat>
          <c:val>
            <c:numRef>
              <c:f>'[Figure_2.xlsx]Figure 2'!$H$5:$H$7</c:f>
              <c:numCache>
                <c:formatCode>0</c:formatCode>
                <c:ptCount val="3"/>
                <c:pt idx="0">
                  <c:v>31.170154571533203</c:v>
                </c:pt>
                <c:pt idx="1">
                  <c:v>39.456855773925781</c:v>
                </c:pt>
                <c:pt idx="2">
                  <c:v>42.551578521728516</c:v>
                </c:pt>
              </c:numCache>
            </c:numRef>
          </c:val>
          <c:extLst xmlns:c16r2="http://schemas.microsoft.com/office/drawing/2015/06/chart">
            <c:ext xmlns:c16="http://schemas.microsoft.com/office/drawing/2014/chart" uri="{C3380CC4-5D6E-409C-BE32-E72D297353CC}">
              <c16:uniqueId val="{00000001-5639-471F-B189-AE5D39AE13B4}"/>
            </c:ext>
          </c:extLst>
        </c:ser>
        <c:dLbls>
          <c:showLegendKey val="0"/>
          <c:showVal val="0"/>
          <c:showCatName val="0"/>
          <c:showSerName val="0"/>
          <c:showPercent val="0"/>
          <c:showBubbleSize val="0"/>
        </c:dLbls>
        <c:gapWidth val="219"/>
        <c:overlap val="-27"/>
        <c:axId val="655126480"/>
        <c:axId val="655119408"/>
      </c:barChart>
      <c:catAx>
        <c:axId val="65512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55119408"/>
        <c:crosses val="autoZero"/>
        <c:auto val="1"/>
        <c:lblAlgn val="ctr"/>
        <c:lblOffset val="100"/>
        <c:noMultiLvlLbl val="0"/>
      </c:catAx>
      <c:valAx>
        <c:axId val="65511940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65512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'serv VA in tot manuf'!$B$5</c:f>
              <c:strCache>
                <c:ptCount val="1"/>
                <c:pt idx="0">
                  <c:v>Domestic services
value added</c:v>
                </c:pt>
              </c:strCache>
            </c:strRef>
          </c:tx>
          <c:spPr>
            <a:solidFill>
              <a:schemeClr val="accent1">
                <a:lumMod val="75000"/>
              </a:schemeClr>
            </a:solidFill>
            <a:scene3d>
              <a:camera prst="orthographicFront"/>
              <a:lightRig rig="threePt" dir="t"/>
            </a:scene3d>
            <a:sp3d>
              <a:bevelT w="50800" h="50800"/>
            </a:sp3d>
          </c:spPr>
          <c:invertIfNegative val="0"/>
          <c:cat>
            <c:strRef>
              <c:f>'serv VA in tot manuf'!$A$7:$A$26</c:f>
              <c:strCache>
                <c:ptCount val="20"/>
                <c:pt idx="0">
                  <c:v>Switzerland</c:v>
                </c:pt>
                <c:pt idx="1">
                  <c:v>Costa Rica</c:v>
                </c:pt>
                <c:pt idx="2">
                  <c:v>Ireland</c:v>
                </c:pt>
                <c:pt idx="3">
                  <c:v>Turkey</c:v>
                </c:pt>
                <c:pt idx="4">
                  <c:v>Brazil</c:v>
                </c:pt>
                <c:pt idx="5">
                  <c:v>Germany</c:v>
                </c:pt>
                <c:pt idx="6">
                  <c:v>Russia</c:v>
                </c:pt>
                <c:pt idx="7">
                  <c:v>South Africa</c:v>
                </c:pt>
                <c:pt idx="8">
                  <c:v>Cambodia</c:v>
                </c:pt>
                <c:pt idx="9">
                  <c:v>India</c:v>
                </c:pt>
                <c:pt idx="10">
                  <c:v>Tunisia</c:v>
                </c:pt>
                <c:pt idx="11">
                  <c:v>Japan</c:v>
                </c:pt>
                <c:pt idx="12">
                  <c:v>USA</c:v>
                </c:pt>
                <c:pt idx="13">
                  <c:v>China</c:v>
                </c:pt>
                <c:pt idx="14">
                  <c:v>Korea</c:v>
                </c:pt>
                <c:pt idx="15">
                  <c:v>Philippines</c:v>
                </c:pt>
                <c:pt idx="16">
                  <c:v>Colombia</c:v>
                </c:pt>
                <c:pt idx="17">
                  <c:v>Chile</c:v>
                </c:pt>
                <c:pt idx="18">
                  <c:v>Indonesia</c:v>
                </c:pt>
                <c:pt idx="19">
                  <c:v>Saudi Arabia</c:v>
                </c:pt>
              </c:strCache>
            </c:strRef>
          </c:cat>
          <c:val>
            <c:numRef>
              <c:f>'serv VA in tot manuf'!$B$7:$B$26</c:f>
              <c:numCache>
                <c:formatCode>0</c:formatCode>
                <c:ptCount val="20"/>
                <c:pt idx="0">
                  <c:v>28.75</c:v>
                </c:pt>
                <c:pt idx="1">
                  <c:v>25.69</c:v>
                </c:pt>
                <c:pt idx="2">
                  <c:v>7.65</c:v>
                </c:pt>
                <c:pt idx="3">
                  <c:v>23.72</c:v>
                </c:pt>
                <c:pt idx="4">
                  <c:v>31.77</c:v>
                </c:pt>
                <c:pt idx="5">
                  <c:v>22.85</c:v>
                </c:pt>
                <c:pt idx="6">
                  <c:v>28.13</c:v>
                </c:pt>
                <c:pt idx="7">
                  <c:v>27.72</c:v>
                </c:pt>
                <c:pt idx="8">
                  <c:v>6.36</c:v>
                </c:pt>
                <c:pt idx="9">
                  <c:v>20.88</c:v>
                </c:pt>
                <c:pt idx="10">
                  <c:v>10.24</c:v>
                </c:pt>
                <c:pt idx="11">
                  <c:v>26.52</c:v>
                </c:pt>
                <c:pt idx="12">
                  <c:v>24.11</c:v>
                </c:pt>
                <c:pt idx="13">
                  <c:v>13.33</c:v>
                </c:pt>
                <c:pt idx="14">
                  <c:v>13.33</c:v>
                </c:pt>
                <c:pt idx="15">
                  <c:v>15.65</c:v>
                </c:pt>
                <c:pt idx="16">
                  <c:v>16.84</c:v>
                </c:pt>
                <c:pt idx="17">
                  <c:v>14.35</c:v>
                </c:pt>
                <c:pt idx="18">
                  <c:v>13.46</c:v>
                </c:pt>
                <c:pt idx="19">
                  <c:v>7.4</c:v>
                </c:pt>
              </c:numCache>
            </c:numRef>
          </c:val>
          <c:extLst xmlns:c16r2="http://schemas.microsoft.com/office/drawing/2015/06/chart">
            <c:ext xmlns:c16="http://schemas.microsoft.com/office/drawing/2014/chart" uri="{C3380CC4-5D6E-409C-BE32-E72D297353CC}">
              <c16:uniqueId val="{00000000-12BA-4961-B67B-969EAE3A876A}"/>
            </c:ext>
          </c:extLst>
        </c:ser>
        <c:ser>
          <c:idx val="1"/>
          <c:order val="1"/>
          <c:tx>
            <c:strRef>
              <c:f>'serv VA in tot manuf'!$C$5</c:f>
              <c:strCache>
                <c:ptCount val="1"/>
                <c:pt idx="0">
                  <c:v>Foreign services 
value added</c:v>
                </c:pt>
              </c:strCache>
            </c:strRef>
          </c:tx>
          <c:spPr>
            <a:solidFill>
              <a:srgbClr val="C00000"/>
            </a:solidFill>
            <a:scene3d>
              <a:camera prst="orthographicFront"/>
              <a:lightRig rig="threePt" dir="t"/>
            </a:scene3d>
            <a:sp3d>
              <a:bevelT w="50800" h="50800"/>
            </a:sp3d>
          </c:spPr>
          <c:invertIfNegative val="0"/>
          <c:cat>
            <c:strRef>
              <c:f>'serv VA in tot manuf'!$A$7:$A$26</c:f>
              <c:strCache>
                <c:ptCount val="20"/>
                <c:pt idx="0">
                  <c:v>Switzerland</c:v>
                </c:pt>
                <c:pt idx="1">
                  <c:v>Costa Rica</c:v>
                </c:pt>
                <c:pt idx="2">
                  <c:v>Ireland</c:v>
                </c:pt>
                <c:pt idx="3">
                  <c:v>Turkey</c:v>
                </c:pt>
                <c:pt idx="4">
                  <c:v>Brazil</c:v>
                </c:pt>
                <c:pt idx="5">
                  <c:v>Germany</c:v>
                </c:pt>
                <c:pt idx="6">
                  <c:v>Russia</c:v>
                </c:pt>
                <c:pt idx="7">
                  <c:v>South Africa</c:v>
                </c:pt>
                <c:pt idx="8">
                  <c:v>Cambodia</c:v>
                </c:pt>
                <c:pt idx="9">
                  <c:v>India</c:v>
                </c:pt>
                <c:pt idx="10">
                  <c:v>Tunisia</c:v>
                </c:pt>
                <c:pt idx="11">
                  <c:v>Japan</c:v>
                </c:pt>
                <c:pt idx="12">
                  <c:v>USA</c:v>
                </c:pt>
                <c:pt idx="13">
                  <c:v>China</c:v>
                </c:pt>
                <c:pt idx="14">
                  <c:v>Korea</c:v>
                </c:pt>
                <c:pt idx="15">
                  <c:v>Philippines</c:v>
                </c:pt>
                <c:pt idx="16">
                  <c:v>Colombia</c:v>
                </c:pt>
                <c:pt idx="17">
                  <c:v>Chile</c:v>
                </c:pt>
                <c:pt idx="18">
                  <c:v>Indonesia</c:v>
                </c:pt>
                <c:pt idx="19">
                  <c:v>Saudi Arabia</c:v>
                </c:pt>
              </c:strCache>
            </c:strRef>
          </c:cat>
          <c:val>
            <c:numRef>
              <c:f>'serv VA in tot manuf'!$C$7:$C$26</c:f>
              <c:numCache>
                <c:formatCode>0</c:formatCode>
                <c:ptCount val="20"/>
                <c:pt idx="0">
                  <c:v>14.44</c:v>
                </c:pt>
                <c:pt idx="1">
                  <c:v>14.68</c:v>
                </c:pt>
                <c:pt idx="2">
                  <c:v>32.33</c:v>
                </c:pt>
                <c:pt idx="3">
                  <c:v>14.46</c:v>
                </c:pt>
                <c:pt idx="4">
                  <c:v>5.97</c:v>
                </c:pt>
                <c:pt idx="5">
                  <c:v>14.64</c:v>
                </c:pt>
                <c:pt idx="6">
                  <c:v>9.34</c:v>
                </c:pt>
                <c:pt idx="7">
                  <c:v>8.94</c:v>
                </c:pt>
                <c:pt idx="8">
                  <c:v>30.26</c:v>
                </c:pt>
                <c:pt idx="9">
                  <c:v>12.93</c:v>
                </c:pt>
                <c:pt idx="10">
                  <c:v>22.99</c:v>
                </c:pt>
                <c:pt idx="11">
                  <c:v>6.63</c:v>
                </c:pt>
                <c:pt idx="12">
                  <c:v>8.0399999999999991</c:v>
                </c:pt>
                <c:pt idx="13">
                  <c:v>17.79</c:v>
                </c:pt>
                <c:pt idx="14">
                  <c:v>16.37</c:v>
                </c:pt>
                <c:pt idx="15">
                  <c:v>11.01</c:v>
                </c:pt>
                <c:pt idx="16">
                  <c:v>6.61</c:v>
                </c:pt>
                <c:pt idx="17">
                  <c:v>7.95</c:v>
                </c:pt>
                <c:pt idx="18">
                  <c:v>7.2</c:v>
                </c:pt>
                <c:pt idx="19">
                  <c:v>6.34</c:v>
                </c:pt>
              </c:numCache>
            </c:numRef>
          </c:val>
          <c:extLst xmlns:c16r2="http://schemas.microsoft.com/office/drawing/2015/06/chart">
            <c:ext xmlns:c16="http://schemas.microsoft.com/office/drawing/2014/chart" uri="{C3380CC4-5D6E-409C-BE32-E72D297353CC}">
              <c16:uniqueId val="{00000001-12BA-4961-B67B-969EAE3A876A}"/>
            </c:ext>
          </c:extLst>
        </c:ser>
        <c:dLbls>
          <c:showLegendKey val="0"/>
          <c:showVal val="0"/>
          <c:showCatName val="0"/>
          <c:showSerName val="0"/>
          <c:showPercent val="0"/>
          <c:showBubbleSize val="0"/>
        </c:dLbls>
        <c:gapWidth val="150"/>
        <c:overlap val="100"/>
        <c:axId val="655119952"/>
        <c:axId val="655124304"/>
      </c:barChart>
      <c:catAx>
        <c:axId val="655119952"/>
        <c:scaling>
          <c:orientation val="minMax"/>
        </c:scaling>
        <c:delete val="0"/>
        <c:axPos val="b"/>
        <c:numFmt formatCode="General" sourceLinked="0"/>
        <c:majorTickMark val="out"/>
        <c:minorTickMark val="none"/>
        <c:tickLblPos val="nextTo"/>
        <c:txPr>
          <a:bodyPr/>
          <a:lstStyle/>
          <a:p>
            <a:pPr>
              <a:defRPr sz="1400"/>
            </a:pPr>
            <a:endParaRPr lang="en-US"/>
          </a:p>
        </c:txPr>
        <c:crossAx val="655124304"/>
        <c:crosses val="autoZero"/>
        <c:auto val="1"/>
        <c:lblAlgn val="ctr"/>
        <c:lblOffset val="100"/>
        <c:noMultiLvlLbl val="0"/>
      </c:catAx>
      <c:valAx>
        <c:axId val="655124304"/>
        <c:scaling>
          <c:orientation val="minMax"/>
        </c:scaling>
        <c:delete val="0"/>
        <c:axPos val="l"/>
        <c:majorGridlines/>
        <c:title>
          <c:tx>
            <c:rich>
              <a:bodyPr rot="-5400000" vert="horz"/>
              <a:lstStyle/>
              <a:p>
                <a:pPr>
                  <a:defRPr sz="1200"/>
                </a:pPr>
                <a:r>
                  <a:rPr lang="en-GB" sz="1200" dirty="0"/>
                  <a:t>percentage</a:t>
                </a:r>
              </a:p>
            </c:rich>
          </c:tx>
          <c:overlay val="0"/>
        </c:title>
        <c:numFmt formatCode="0" sourceLinked="1"/>
        <c:majorTickMark val="out"/>
        <c:minorTickMark val="none"/>
        <c:tickLblPos val="nextTo"/>
        <c:txPr>
          <a:bodyPr/>
          <a:lstStyle/>
          <a:p>
            <a:pPr>
              <a:defRPr sz="1200" b="1"/>
            </a:pPr>
            <a:endParaRPr lang="en-US"/>
          </a:p>
        </c:txPr>
        <c:crossAx val="655119952"/>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2DA15F-274A-4436-9D62-7D469647AC7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HK" altLang="en-US"/>
        </a:p>
      </dgm:t>
    </dgm:pt>
    <dgm:pt modelId="{E434E4FD-46AF-4803-9F10-6075C874C4A0}">
      <dgm:prSet phldrT="[文字]"/>
      <dgm:spPr>
        <a:solidFill>
          <a:srgbClr val="C00000"/>
        </a:solidFill>
        <a:ln>
          <a:solidFill>
            <a:srgbClr val="C00000"/>
          </a:solidFill>
        </a:ln>
      </dgm:spPr>
      <dgm:t>
        <a:bodyPr/>
        <a:lstStyle/>
        <a:p>
          <a:r>
            <a:rPr lang="en-US" altLang="zh-HK" dirty="0" smtClean="0"/>
            <a:t>The role of services in GVCs</a:t>
          </a:r>
          <a:endParaRPr lang="zh-HK" altLang="en-US" dirty="0"/>
        </a:p>
      </dgm:t>
    </dgm:pt>
    <dgm:pt modelId="{B1BF90B7-9542-4CA5-9222-4630E91BC6CA}" type="parTrans" cxnId="{D606EF83-33D2-4C58-8D35-6D568BC2E0CA}">
      <dgm:prSet/>
      <dgm:spPr/>
      <dgm:t>
        <a:bodyPr/>
        <a:lstStyle/>
        <a:p>
          <a:endParaRPr lang="zh-HK" altLang="en-US"/>
        </a:p>
      </dgm:t>
    </dgm:pt>
    <dgm:pt modelId="{F0678559-B34E-4040-9AE6-3AA31CFEA991}" type="sibTrans" cxnId="{D606EF83-33D2-4C58-8D35-6D568BC2E0CA}">
      <dgm:prSet/>
      <dgm:spPr/>
      <dgm:t>
        <a:bodyPr/>
        <a:lstStyle/>
        <a:p>
          <a:endParaRPr lang="zh-HK" altLang="en-US"/>
        </a:p>
      </dgm:t>
    </dgm:pt>
    <dgm:pt modelId="{070A3E03-C1DB-4074-B8AD-B0307AF390DF}">
      <dgm:prSet phldrT="[文字]" custT="1"/>
      <dgm:spPr>
        <a:solidFill>
          <a:srgbClr val="A69D61"/>
        </a:solidFill>
      </dgm:spPr>
      <dgm:t>
        <a:bodyPr/>
        <a:lstStyle/>
        <a:p>
          <a:r>
            <a:rPr lang="en-GB" sz="1700" b="0" dirty="0" smtClean="0"/>
            <a:t>Limited</a:t>
          </a:r>
        </a:p>
        <a:p>
          <a:r>
            <a:rPr lang="en-GB" sz="1700" b="0" dirty="0" smtClean="0"/>
            <a:t> knowledge of </a:t>
          </a:r>
        </a:p>
        <a:p>
          <a:r>
            <a:rPr lang="en-GB" sz="1700" b="0" dirty="0" smtClean="0"/>
            <a:t>the role of </a:t>
          </a:r>
        </a:p>
        <a:p>
          <a:r>
            <a:rPr lang="en-GB" sz="1700" b="0" dirty="0" smtClean="0"/>
            <a:t>Intangibles</a:t>
          </a:r>
        </a:p>
        <a:p>
          <a:r>
            <a:rPr lang="en-GB" sz="1700" b="0" dirty="0" smtClean="0"/>
            <a:t> along supply</a:t>
          </a:r>
        </a:p>
        <a:p>
          <a:r>
            <a:rPr lang="en-GB" sz="1700" b="0" dirty="0" smtClean="0"/>
            <a:t> chains</a:t>
          </a:r>
          <a:endParaRPr lang="zh-HK" altLang="en-US" sz="1700" dirty="0"/>
        </a:p>
      </dgm:t>
    </dgm:pt>
    <dgm:pt modelId="{4B5D974E-891F-458A-BCA5-1E8378003343}" type="parTrans" cxnId="{67EDE672-7BFC-4B3C-9B27-15332865B594}">
      <dgm:prSet/>
      <dgm:spPr/>
      <dgm:t>
        <a:bodyPr/>
        <a:lstStyle/>
        <a:p>
          <a:endParaRPr lang="zh-HK" altLang="en-US"/>
        </a:p>
      </dgm:t>
    </dgm:pt>
    <dgm:pt modelId="{45ECA908-C7BE-4250-84FC-30FA5AC905AD}" type="sibTrans" cxnId="{67EDE672-7BFC-4B3C-9B27-15332865B594}">
      <dgm:prSet/>
      <dgm:spPr/>
      <dgm:t>
        <a:bodyPr/>
        <a:lstStyle/>
        <a:p>
          <a:endParaRPr lang="zh-HK" altLang="en-US"/>
        </a:p>
      </dgm:t>
    </dgm:pt>
    <dgm:pt modelId="{7AA592BD-A4EA-42F4-9DF1-C7EB35A85FE9}">
      <dgm:prSet phldrT="[文字]" custT="1"/>
      <dgm:spPr>
        <a:solidFill>
          <a:srgbClr val="A69D61"/>
        </a:solidFill>
      </dgm:spPr>
      <dgm:t>
        <a:bodyPr/>
        <a:lstStyle/>
        <a:p>
          <a:r>
            <a:rPr lang="en-GB" sz="1700" b="0" dirty="0" smtClean="0"/>
            <a:t>Growing</a:t>
          </a:r>
        </a:p>
        <a:p>
          <a:r>
            <a:rPr lang="en-GB" sz="1700" b="0" dirty="0" smtClean="0"/>
            <a:t> prominence of</a:t>
          </a:r>
        </a:p>
        <a:p>
          <a:r>
            <a:rPr lang="en-GB" sz="1700" b="0" dirty="0" smtClean="0"/>
            <a:t> services –</a:t>
          </a:r>
        </a:p>
        <a:p>
          <a:r>
            <a:rPr lang="en-GB" sz="1700" b="0" dirty="0" smtClean="0"/>
            <a:t> “</a:t>
          </a:r>
          <a:r>
            <a:rPr lang="en-GB" sz="1700" b="0" dirty="0" err="1" smtClean="0"/>
            <a:t>servicification</a:t>
          </a:r>
          <a:r>
            <a:rPr lang="en-GB" sz="1700" b="0" dirty="0" smtClean="0"/>
            <a:t>”</a:t>
          </a:r>
          <a:endParaRPr lang="zh-HK" altLang="en-US" sz="1700" dirty="0"/>
        </a:p>
      </dgm:t>
    </dgm:pt>
    <dgm:pt modelId="{71DB9CDB-9038-49C5-BC34-EB5E3429D909}" type="parTrans" cxnId="{7F3DF6B3-BDA3-4AC4-BA3A-40AB8B4CEC4E}">
      <dgm:prSet/>
      <dgm:spPr/>
      <dgm:t>
        <a:bodyPr/>
        <a:lstStyle/>
        <a:p>
          <a:endParaRPr lang="zh-HK" altLang="en-US"/>
        </a:p>
      </dgm:t>
    </dgm:pt>
    <dgm:pt modelId="{CD416BD6-FE6C-4C6B-A13A-CFA5526D7923}" type="sibTrans" cxnId="{7F3DF6B3-BDA3-4AC4-BA3A-40AB8B4CEC4E}">
      <dgm:prSet/>
      <dgm:spPr/>
      <dgm:t>
        <a:bodyPr/>
        <a:lstStyle/>
        <a:p>
          <a:endParaRPr lang="zh-HK" altLang="en-US"/>
        </a:p>
      </dgm:t>
    </dgm:pt>
    <dgm:pt modelId="{A203870E-B494-4700-8477-6C30C8F5298A}">
      <dgm:prSet phldrT="[文字]" custT="1"/>
      <dgm:spPr>
        <a:solidFill>
          <a:srgbClr val="A69D61"/>
        </a:solidFill>
      </dgm:spPr>
      <dgm:t>
        <a:bodyPr/>
        <a:lstStyle/>
        <a:p>
          <a:r>
            <a:rPr lang="en-GB" sz="1700" b="0" dirty="0" smtClean="0"/>
            <a:t>Trade in</a:t>
          </a:r>
        </a:p>
        <a:p>
          <a:r>
            <a:rPr lang="en-GB" sz="1700" b="0" dirty="0" smtClean="0"/>
            <a:t> tasks and</a:t>
          </a:r>
        </a:p>
        <a:p>
          <a:r>
            <a:rPr lang="en-GB" sz="1700" b="0" dirty="0" smtClean="0"/>
            <a:t> services –</a:t>
          </a:r>
        </a:p>
        <a:p>
          <a:r>
            <a:rPr lang="en-GB" sz="1700" b="0" dirty="0" smtClean="0"/>
            <a:t> more than</a:t>
          </a:r>
        </a:p>
        <a:p>
          <a:r>
            <a:rPr lang="en-GB" sz="1700" b="0" dirty="0" smtClean="0"/>
            <a:t> just a </a:t>
          </a:r>
        </a:p>
        <a:p>
          <a:r>
            <a:rPr lang="en-GB" sz="1700" b="0" dirty="0" smtClean="0"/>
            <a:t>nomenclature</a:t>
          </a:r>
        </a:p>
        <a:p>
          <a:r>
            <a:rPr lang="en-GB" sz="1700" b="0" dirty="0" smtClean="0"/>
            <a:t> challenge </a:t>
          </a:r>
          <a:endParaRPr lang="zh-HK" altLang="en-US" sz="1700" dirty="0"/>
        </a:p>
      </dgm:t>
    </dgm:pt>
    <dgm:pt modelId="{6C9EC20F-5D70-4970-A3D8-5C85CB0BEA8C}" type="parTrans" cxnId="{D3F47ACF-80F8-4937-9CFB-FA6059715CD9}">
      <dgm:prSet/>
      <dgm:spPr/>
      <dgm:t>
        <a:bodyPr/>
        <a:lstStyle/>
        <a:p>
          <a:endParaRPr lang="zh-HK" altLang="en-US"/>
        </a:p>
      </dgm:t>
    </dgm:pt>
    <dgm:pt modelId="{0B093F16-4989-4B6C-8D35-525207D1675D}" type="sibTrans" cxnId="{D3F47ACF-80F8-4937-9CFB-FA6059715CD9}">
      <dgm:prSet/>
      <dgm:spPr/>
      <dgm:t>
        <a:bodyPr/>
        <a:lstStyle/>
        <a:p>
          <a:endParaRPr lang="zh-HK" altLang="en-US"/>
        </a:p>
      </dgm:t>
    </dgm:pt>
    <dgm:pt modelId="{6D6543F3-A904-4418-8E7B-E377D98768DA}">
      <dgm:prSet phldrT="[文字]" custT="1"/>
      <dgm:spPr>
        <a:solidFill>
          <a:srgbClr val="A69D61"/>
        </a:solidFill>
      </dgm:spPr>
      <dgm:t>
        <a:bodyPr/>
        <a:lstStyle/>
        <a:p>
          <a:r>
            <a:rPr lang="en-GB" sz="1700" b="0" dirty="0" smtClean="0"/>
            <a:t>Services as a</a:t>
          </a:r>
        </a:p>
        <a:p>
          <a:r>
            <a:rPr lang="en-GB" sz="1700" b="0" dirty="0" smtClean="0"/>
            <a:t> source of </a:t>
          </a:r>
        </a:p>
        <a:p>
          <a:r>
            <a:rPr lang="en-GB" sz="1700" b="0" dirty="0" smtClean="0"/>
            <a:t>innovation – </a:t>
          </a:r>
        </a:p>
        <a:p>
          <a:r>
            <a:rPr lang="en-GB" sz="1700" b="0" dirty="0" smtClean="0"/>
            <a:t>mostly process</a:t>
          </a:r>
        </a:p>
        <a:p>
          <a:r>
            <a:rPr lang="en-GB" sz="1700" b="0" dirty="0" smtClean="0"/>
            <a:t> innovation</a:t>
          </a:r>
          <a:endParaRPr lang="zh-HK" altLang="en-US" sz="1700" dirty="0"/>
        </a:p>
      </dgm:t>
    </dgm:pt>
    <dgm:pt modelId="{B9E7B4AF-2F4F-4BBC-8423-36C9EBF73650}" type="parTrans" cxnId="{76C8D5C7-FC9F-477D-BEE4-E5907490658F}">
      <dgm:prSet/>
      <dgm:spPr/>
      <dgm:t>
        <a:bodyPr/>
        <a:lstStyle/>
        <a:p>
          <a:endParaRPr lang="zh-HK" altLang="en-US"/>
        </a:p>
      </dgm:t>
    </dgm:pt>
    <dgm:pt modelId="{1BAC838D-FD0F-428A-A2CE-01CEA8857F5E}" type="sibTrans" cxnId="{76C8D5C7-FC9F-477D-BEE4-E5907490658F}">
      <dgm:prSet/>
      <dgm:spPr/>
      <dgm:t>
        <a:bodyPr/>
        <a:lstStyle/>
        <a:p>
          <a:endParaRPr lang="zh-HK" altLang="en-US"/>
        </a:p>
      </dgm:t>
    </dgm:pt>
    <dgm:pt modelId="{9BA3AC69-6B44-4304-AD48-68FC497C1937}">
      <dgm:prSet phldrT="[文字]" custT="1"/>
      <dgm:spPr>
        <a:solidFill>
          <a:srgbClr val="A69D61"/>
        </a:solidFill>
      </dgm:spPr>
      <dgm:t>
        <a:bodyPr/>
        <a:lstStyle/>
        <a:p>
          <a:r>
            <a:rPr lang="en-GB" sz="1700" b="0" dirty="0" smtClean="0"/>
            <a:t>Bundling</a:t>
          </a:r>
          <a:endParaRPr lang="zh-HK" altLang="en-US" sz="1700" dirty="0"/>
        </a:p>
      </dgm:t>
    </dgm:pt>
    <dgm:pt modelId="{CA01D303-A783-4F82-8D94-334E82259CF0}" type="parTrans" cxnId="{4A6FAD29-6B34-45C4-836D-0642AFEEFDEE}">
      <dgm:prSet/>
      <dgm:spPr/>
      <dgm:t>
        <a:bodyPr/>
        <a:lstStyle/>
        <a:p>
          <a:endParaRPr lang="zh-HK" altLang="en-US"/>
        </a:p>
      </dgm:t>
    </dgm:pt>
    <dgm:pt modelId="{CA984BBC-D016-4D58-BB50-2A857EB40C8F}" type="sibTrans" cxnId="{4A6FAD29-6B34-45C4-836D-0642AFEEFDEE}">
      <dgm:prSet/>
      <dgm:spPr/>
      <dgm:t>
        <a:bodyPr/>
        <a:lstStyle/>
        <a:p>
          <a:endParaRPr lang="zh-HK" altLang="en-US"/>
        </a:p>
      </dgm:t>
    </dgm:pt>
    <dgm:pt modelId="{AF2D6489-6EFA-4B3F-8DF9-E1D8C047F0F9}">
      <dgm:prSet phldrT="[文字]" custT="1"/>
      <dgm:spPr>
        <a:solidFill>
          <a:srgbClr val="A69D61"/>
        </a:solidFill>
      </dgm:spPr>
      <dgm:t>
        <a:bodyPr/>
        <a:lstStyle/>
        <a:p>
          <a:r>
            <a:rPr lang="en-GB" sz="1700" b="0" dirty="0" smtClean="0"/>
            <a:t>Outsourcing</a:t>
          </a:r>
          <a:endParaRPr lang="zh-HK" altLang="en-US" sz="1700" dirty="0"/>
        </a:p>
      </dgm:t>
    </dgm:pt>
    <dgm:pt modelId="{678458FD-60B5-48C2-876B-441AD396AD04}" type="parTrans" cxnId="{4C5051A2-21D1-4D66-B87C-83F313F94DF2}">
      <dgm:prSet/>
      <dgm:spPr/>
      <dgm:t>
        <a:bodyPr/>
        <a:lstStyle/>
        <a:p>
          <a:endParaRPr lang="zh-HK" altLang="en-US"/>
        </a:p>
      </dgm:t>
    </dgm:pt>
    <dgm:pt modelId="{8A14D912-1A8C-4798-A272-25CB3A6B4A9C}" type="sibTrans" cxnId="{4C5051A2-21D1-4D66-B87C-83F313F94DF2}">
      <dgm:prSet/>
      <dgm:spPr/>
      <dgm:t>
        <a:bodyPr/>
        <a:lstStyle/>
        <a:p>
          <a:endParaRPr lang="zh-HK" altLang="en-US"/>
        </a:p>
      </dgm:t>
    </dgm:pt>
    <dgm:pt modelId="{69D06E74-E990-438D-A4AB-19910FB6060A}" type="pres">
      <dgm:prSet presAssocID="{852DA15F-274A-4436-9D62-7D469647AC7D}" presName="composite" presStyleCnt="0">
        <dgm:presLayoutVars>
          <dgm:chMax val="1"/>
          <dgm:dir/>
          <dgm:resizeHandles val="exact"/>
        </dgm:presLayoutVars>
      </dgm:prSet>
      <dgm:spPr/>
      <dgm:t>
        <a:bodyPr/>
        <a:lstStyle/>
        <a:p>
          <a:endParaRPr lang="en-GB"/>
        </a:p>
      </dgm:t>
    </dgm:pt>
    <dgm:pt modelId="{757CF317-FCEF-418D-956D-CB0A55534F99}" type="pres">
      <dgm:prSet presAssocID="{E434E4FD-46AF-4803-9F10-6075C874C4A0}" presName="roof" presStyleLbl="dkBgShp" presStyleIdx="0" presStyleCnt="2" custLinFactNeighborX="656" custLinFactNeighborY="3191"/>
      <dgm:spPr/>
      <dgm:t>
        <a:bodyPr/>
        <a:lstStyle/>
        <a:p>
          <a:endParaRPr lang="zh-HK" altLang="en-US"/>
        </a:p>
      </dgm:t>
    </dgm:pt>
    <dgm:pt modelId="{C6463601-969D-4452-BE85-6BF22D8CEF96}" type="pres">
      <dgm:prSet presAssocID="{E434E4FD-46AF-4803-9F10-6075C874C4A0}" presName="pillars" presStyleCnt="0"/>
      <dgm:spPr/>
    </dgm:pt>
    <dgm:pt modelId="{D4091877-7A1B-4A30-95FD-859002F4D442}" type="pres">
      <dgm:prSet presAssocID="{E434E4FD-46AF-4803-9F10-6075C874C4A0}" presName="pillar1" presStyleLbl="node1" presStyleIdx="0" presStyleCnt="6" custScaleX="103727">
        <dgm:presLayoutVars>
          <dgm:bulletEnabled val="1"/>
        </dgm:presLayoutVars>
      </dgm:prSet>
      <dgm:spPr/>
      <dgm:t>
        <a:bodyPr/>
        <a:lstStyle/>
        <a:p>
          <a:endParaRPr lang="zh-HK" altLang="en-US"/>
        </a:p>
      </dgm:t>
    </dgm:pt>
    <dgm:pt modelId="{5E8CFCBC-4677-4173-8C49-A104BD2CE213}" type="pres">
      <dgm:prSet presAssocID="{7AA592BD-A4EA-42F4-9DF1-C7EB35A85FE9}" presName="pillarX" presStyleLbl="node1" presStyleIdx="1" presStyleCnt="6" custScaleX="95354">
        <dgm:presLayoutVars>
          <dgm:bulletEnabled val="1"/>
        </dgm:presLayoutVars>
      </dgm:prSet>
      <dgm:spPr/>
      <dgm:t>
        <a:bodyPr/>
        <a:lstStyle/>
        <a:p>
          <a:endParaRPr lang="zh-HK" altLang="en-US"/>
        </a:p>
      </dgm:t>
    </dgm:pt>
    <dgm:pt modelId="{ED40EA9F-A713-45A5-891A-9BA16833A5B7}" type="pres">
      <dgm:prSet presAssocID="{A203870E-B494-4700-8477-6C30C8F5298A}" presName="pillarX" presStyleLbl="node1" presStyleIdx="2" presStyleCnt="6" custScaleX="87507">
        <dgm:presLayoutVars>
          <dgm:bulletEnabled val="1"/>
        </dgm:presLayoutVars>
      </dgm:prSet>
      <dgm:spPr/>
      <dgm:t>
        <a:bodyPr/>
        <a:lstStyle/>
        <a:p>
          <a:endParaRPr lang="zh-HK" altLang="en-US"/>
        </a:p>
      </dgm:t>
    </dgm:pt>
    <dgm:pt modelId="{FDE20389-5460-48A6-8C2F-C7AB8F3374B9}" type="pres">
      <dgm:prSet presAssocID="{9BA3AC69-6B44-4304-AD48-68FC497C1937}" presName="pillarX" presStyleLbl="node1" presStyleIdx="3" presStyleCnt="6" custScaleX="64961">
        <dgm:presLayoutVars>
          <dgm:bulletEnabled val="1"/>
        </dgm:presLayoutVars>
      </dgm:prSet>
      <dgm:spPr/>
      <dgm:t>
        <a:bodyPr/>
        <a:lstStyle/>
        <a:p>
          <a:endParaRPr lang="zh-HK" altLang="en-US"/>
        </a:p>
      </dgm:t>
    </dgm:pt>
    <dgm:pt modelId="{FBCE5787-7FD2-4FC8-9B68-F6D49700CC37}" type="pres">
      <dgm:prSet presAssocID="{AF2D6489-6EFA-4B3F-8DF9-E1D8C047F0F9}" presName="pillarX" presStyleLbl="node1" presStyleIdx="4" presStyleCnt="6" custScaleX="85612">
        <dgm:presLayoutVars>
          <dgm:bulletEnabled val="1"/>
        </dgm:presLayoutVars>
      </dgm:prSet>
      <dgm:spPr/>
      <dgm:t>
        <a:bodyPr/>
        <a:lstStyle/>
        <a:p>
          <a:endParaRPr lang="zh-HK" altLang="en-US"/>
        </a:p>
      </dgm:t>
    </dgm:pt>
    <dgm:pt modelId="{3EC91C3D-D29F-4577-BE53-01F9F9ED28FA}" type="pres">
      <dgm:prSet presAssocID="{6D6543F3-A904-4418-8E7B-E377D98768DA}" presName="pillarX" presStyleLbl="node1" presStyleIdx="5" presStyleCnt="6" custScaleY="101275" custLinFactNeighborX="-496" custLinFactNeighborY="543">
        <dgm:presLayoutVars>
          <dgm:bulletEnabled val="1"/>
        </dgm:presLayoutVars>
      </dgm:prSet>
      <dgm:spPr/>
      <dgm:t>
        <a:bodyPr/>
        <a:lstStyle/>
        <a:p>
          <a:endParaRPr lang="zh-HK" altLang="en-US"/>
        </a:p>
      </dgm:t>
    </dgm:pt>
    <dgm:pt modelId="{01E12E37-AD57-4A49-94B8-DAF403C439CA}" type="pres">
      <dgm:prSet presAssocID="{E434E4FD-46AF-4803-9F10-6075C874C4A0}" presName="base" presStyleLbl="dkBgShp" presStyleIdx="1" presStyleCnt="2" custLinFactNeighborX="-280" custLinFactNeighborY="0"/>
      <dgm:spPr>
        <a:solidFill>
          <a:srgbClr val="BFBFBF"/>
        </a:solidFill>
      </dgm:spPr>
    </dgm:pt>
  </dgm:ptLst>
  <dgm:cxnLst>
    <dgm:cxn modelId="{0A1BD5E8-37BE-4638-8459-74B10EDF7034}" type="presOf" srcId="{AF2D6489-6EFA-4B3F-8DF9-E1D8C047F0F9}" destId="{FBCE5787-7FD2-4FC8-9B68-F6D49700CC37}" srcOrd="0" destOrd="0" presId="urn:microsoft.com/office/officeart/2005/8/layout/hList3"/>
    <dgm:cxn modelId="{05484DD9-7BCC-46A7-86DE-3B0A41DF739E}" type="presOf" srcId="{852DA15F-274A-4436-9D62-7D469647AC7D}" destId="{69D06E74-E990-438D-A4AB-19910FB6060A}" srcOrd="0" destOrd="0" presId="urn:microsoft.com/office/officeart/2005/8/layout/hList3"/>
    <dgm:cxn modelId="{B3D41D88-CAB9-44C4-BF17-F2C636F88E8D}" type="presOf" srcId="{A203870E-B494-4700-8477-6C30C8F5298A}" destId="{ED40EA9F-A713-45A5-891A-9BA16833A5B7}" srcOrd="0" destOrd="0" presId="urn:microsoft.com/office/officeart/2005/8/layout/hList3"/>
    <dgm:cxn modelId="{4C5051A2-21D1-4D66-B87C-83F313F94DF2}" srcId="{E434E4FD-46AF-4803-9F10-6075C874C4A0}" destId="{AF2D6489-6EFA-4B3F-8DF9-E1D8C047F0F9}" srcOrd="4" destOrd="0" parTransId="{678458FD-60B5-48C2-876B-441AD396AD04}" sibTransId="{8A14D912-1A8C-4798-A272-25CB3A6B4A9C}"/>
    <dgm:cxn modelId="{76C8D5C7-FC9F-477D-BEE4-E5907490658F}" srcId="{E434E4FD-46AF-4803-9F10-6075C874C4A0}" destId="{6D6543F3-A904-4418-8E7B-E377D98768DA}" srcOrd="5" destOrd="0" parTransId="{B9E7B4AF-2F4F-4BBC-8423-36C9EBF73650}" sibTransId="{1BAC838D-FD0F-428A-A2CE-01CEA8857F5E}"/>
    <dgm:cxn modelId="{3C3BAA00-CE01-4EE9-B2DD-33295D8377FE}" type="presOf" srcId="{070A3E03-C1DB-4074-B8AD-B0307AF390DF}" destId="{D4091877-7A1B-4A30-95FD-859002F4D442}" srcOrd="0" destOrd="0" presId="urn:microsoft.com/office/officeart/2005/8/layout/hList3"/>
    <dgm:cxn modelId="{4A6FAD29-6B34-45C4-836D-0642AFEEFDEE}" srcId="{E434E4FD-46AF-4803-9F10-6075C874C4A0}" destId="{9BA3AC69-6B44-4304-AD48-68FC497C1937}" srcOrd="3" destOrd="0" parTransId="{CA01D303-A783-4F82-8D94-334E82259CF0}" sibTransId="{CA984BBC-D016-4D58-BB50-2A857EB40C8F}"/>
    <dgm:cxn modelId="{D3F47ACF-80F8-4937-9CFB-FA6059715CD9}" srcId="{E434E4FD-46AF-4803-9F10-6075C874C4A0}" destId="{A203870E-B494-4700-8477-6C30C8F5298A}" srcOrd="2" destOrd="0" parTransId="{6C9EC20F-5D70-4970-A3D8-5C85CB0BEA8C}" sibTransId="{0B093F16-4989-4B6C-8D35-525207D1675D}"/>
    <dgm:cxn modelId="{8E371B60-61BE-4DF3-8DFC-0571C6DC11C4}" type="presOf" srcId="{6D6543F3-A904-4418-8E7B-E377D98768DA}" destId="{3EC91C3D-D29F-4577-BE53-01F9F9ED28FA}" srcOrd="0" destOrd="0" presId="urn:microsoft.com/office/officeart/2005/8/layout/hList3"/>
    <dgm:cxn modelId="{D606EF83-33D2-4C58-8D35-6D568BC2E0CA}" srcId="{852DA15F-274A-4436-9D62-7D469647AC7D}" destId="{E434E4FD-46AF-4803-9F10-6075C874C4A0}" srcOrd="0" destOrd="0" parTransId="{B1BF90B7-9542-4CA5-9222-4630E91BC6CA}" sibTransId="{F0678559-B34E-4040-9AE6-3AA31CFEA991}"/>
    <dgm:cxn modelId="{7F3DF6B3-BDA3-4AC4-BA3A-40AB8B4CEC4E}" srcId="{E434E4FD-46AF-4803-9F10-6075C874C4A0}" destId="{7AA592BD-A4EA-42F4-9DF1-C7EB35A85FE9}" srcOrd="1" destOrd="0" parTransId="{71DB9CDB-9038-49C5-BC34-EB5E3429D909}" sibTransId="{CD416BD6-FE6C-4C6B-A13A-CFA5526D7923}"/>
    <dgm:cxn modelId="{67EDE672-7BFC-4B3C-9B27-15332865B594}" srcId="{E434E4FD-46AF-4803-9F10-6075C874C4A0}" destId="{070A3E03-C1DB-4074-B8AD-B0307AF390DF}" srcOrd="0" destOrd="0" parTransId="{4B5D974E-891F-458A-BCA5-1E8378003343}" sibTransId="{45ECA908-C7BE-4250-84FC-30FA5AC905AD}"/>
    <dgm:cxn modelId="{C050B9A0-D06E-4671-881E-E12624798C1A}" type="presOf" srcId="{9BA3AC69-6B44-4304-AD48-68FC497C1937}" destId="{FDE20389-5460-48A6-8C2F-C7AB8F3374B9}" srcOrd="0" destOrd="0" presId="urn:microsoft.com/office/officeart/2005/8/layout/hList3"/>
    <dgm:cxn modelId="{5DFAA51A-333D-4C01-AC84-78B9E97A79F4}" type="presOf" srcId="{7AA592BD-A4EA-42F4-9DF1-C7EB35A85FE9}" destId="{5E8CFCBC-4677-4173-8C49-A104BD2CE213}" srcOrd="0" destOrd="0" presId="urn:microsoft.com/office/officeart/2005/8/layout/hList3"/>
    <dgm:cxn modelId="{C0AFC9A2-8E0D-4F5F-A491-6D660073AFF9}" type="presOf" srcId="{E434E4FD-46AF-4803-9F10-6075C874C4A0}" destId="{757CF317-FCEF-418D-956D-CB0A55534F99}" srcOrd="0" destOrd="0" presId="urn:microsoft.com/office/officeart/2005/8/layout/hList3"/>
    <dgm:cxn modelId="{A7A18BCC-FD02-4527-82D3-BA93471B9BCC}" type="presParOf" srcId="{69D06E74-E990-438D-A4AB-19910FB6060A}" destId="{757CF317-FCEF-418D-956D-CB0A55534F99}" srcOrd="0" destOrd="0" presId="urn:microsoft.com/office/officeart/2005/8/layout/hList3"/>
    <dgm:cxn modelId="{22269D82-D643-46E7-82EF-0D12E61C5DD7}" type="presParOf" srcId="{69D06E74-E990-438D-A4AB-19910FB6060A}" destId="{C6463601-969D-4452-BE85-6BF22D8CEF96}" srcOrd="1" destOrd="0" presId="urn:microsoft.com/office/officeart/2005/8/layout/hList3"/>
    <dgm:cxn modelId="{4833FE56-CB12-4C35-A9D1-FEB3779F0E4E}" type="presParOf" srcId="{C6463601-969D-4452-BE85-6BF22D8CEF96}" destId="{D4091877-7A1B-4A30-95FD-859002F4D442}" srcOrd="0" destOrd="0" presId="urn:microsoft.com/office/officeart/2005/8/layout/hList3"/>
    <dgm:cxn modelId="{402D7839-0930-4FA3-B506-380E427C502D}" type="presParOf" srcId="{C6463601-969D-4452-BE85-6BF22D8CEF96}" destId="{5E8CFCBC-4677-4173-8C49-A104BD2CE213}" srcOrd="1" destOrd="0" presId="urn:microsoft.com/office/officeart/2005/8/layout/hList3"/>
    <dgm:cxn modelId="{561C98BC-1B13-4726-8764-42416CC66027}" type="presParOf" srcId="{C6463601-969D-4452-BE85-6BF22D8CEF96}" destId="{ED40EA9F-A713-45A5-891A-9BA16833A5B7}" srcOrd="2" destOrd="0" presId="urn:microsoft.com/office/officeart/2005/8/layout/hList3"/>
    <dgm:cxn modelId="{44FC1294-727A-4877-87A0-CD51380E5DD1}" type="presParOf" srcId="{C6463601-969D-4452-BE85-6BF22D8CEF96}" destId="{FDE20389-5460-48A6-8C2F-C7AB8F3374B9}" srcOrd="3" destOrd="0" presId="urn:microsoft.com/office/officeart/2005/8/layout/hList3"/>
    <dgm:cxn modelId="{BFCDE38F-B702-4A58-A87E-EEEDFA2A924F}" type="presParOf" srcId="{C6463601-969D-4452-BE85-6BF22D8CEF96}" destId="{FBCE5787-7FD2-4FC8-9B68-F6D49700CC37}" srcOrd="4" destOrd="0" presId="urn:microsoft.com/office/officeart/2005/8/layout/hList3"/>
    <dgm:cxn modelId="{18031E9E-3CE7-41A1-A375-43F900F12E81}" type="presParOf" srcId="{C6463601-969D-4452-BE85-6BF22D8CEF96}" destId="{3EC91C3D-D29F-4577-BE53-01F9F9ED28FA}" srcOrd="5" destOrd="0" presId="urn:microsoft.com/office/officeart/2005/8/layout/hList3"/>
    <dgm:cxn modelId="{E68389BC-D105-4592-A269-CA3F29415768}" type="presParOf" srcId="{69D06E74-E990-438D-A4AB-19910FB6060A}" destId="{01E12E37-AD57-4A49-94B8-DAF403C439C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907684-5A19-4FBA-8817-E1FAB6EC92B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HK" altLang="en-US"/>
        </a:p>
      </dgm:t>
    </dgm:pt>
    <dgm:pt modelId="{9A00298F-7437-4E82-9194-7BEDF9EC04F8}">
      <dgm:prSet phldrT="[文字]"/>
      <dgm:spPr>
        <a:solidFill>
          <a:srgbClr val="FF0000"/>
        </a:solidFill>
      </dgm:spPr>
      <dgm:t>
        <a:bodyPr/>
        <a:lstStyle/>
        <a:p>
          <a:r>
            <a:rPr lang="en-US" dirty="0" smtClean="0"/>
            <a:t>On the consumption side</a:t>
          </a:r>
          <a:endParaRPr lang="zh-HK" altLang="en-US" dirty="0"/>
        </a:p>
      </dgm:t>
    </dgm:pt>
    <dgm:pt modelId="{B60EB93B-CDAD-4298-A76D-3BAE318BCDF5}" type="parTrans" cxnId="{F60A21F4-2481-467A-9640-CD560FF50673}">
      <dgm:prSet/>
      <dgm:spPr/>
      <dgm:t>
        <a:bodyPr/>
        <a:lstStyle/>
        <a:p>
          <a:endParaRPr lang="zh-HK" altLang="en-US"/>
        </a:p>
      </dgm:t>
    </dgm:pt>
    <dgm:pt modelId="{0162E3D3-3832-4AEA-96FD-D241E06B7C2E}" type="sibTrans" cxnId="{F60A21F4-2481-467A-9640-CD560FF50673}">
      <dgm:prSet/>
      <dgm:spPr/>
      <dgm:t>
        <a:bodyPr/>
        <a:lstStyle/>
        <a:p>
          <a:endParaRPr lang="zh-HK" altLang="en-US"/>
        </a:p>
      </dgm:t>
    </dgm:pt>
    <dgm:pt modelId="{18760B57-20D1-4749-B851-EDF07A90B8AE}">
      <dgm:prSet phldrT="[文字]" custT="1"/>
      <dgm:spPr>
        <a:solidFill>
          <a:srgbClr val="ECA3A2">
            <a:alpha val="90000"/>
          </a:srgbClr>
        </a:solidFill>
        <a:ln>
          <a:solidFill>
            <a:srgbClr val="ECA3A2">
              <a:alpha val="90000"/>
            </a:srgbClr>
          </a:solidFill>
        </a:ln>
      </dgm:spPr>
      <dgm:t>
        <a:bodyPr/>
        <a:lstStyle/>
        <a:p>
          <a:r>
            <a:rPr lang="en-US" sz="1600" dirty="0" smtClean="0"/>
            <a:t>Typically services consumption rises with income levels</a:t>
          </a:r>
          <a:endParaRPr lang="zh-HK" altLang="en-US" sz="1600" dirty="0"/>
        </a:p>
      </dgm:t>
    </dgm:pt>
    <dgm:pt modelId="{4AAD80FB-A349-4A18-A9FD-54D75B44DD46}" type="parTrans" cxnId="{E083B466-563C-42FF-849F-C96CC2E4DB05}">
      <dgm:prSet/>
      <dgm:spPr/>
      <dgm:t>
        <a:bodyPr/>
        <a:lstStyle/>
        <a:p>
          <a:endParaRPr lang="zh-HK" altLang="en-US"/>
        </a:p>
      </dgm:t>
    </dgm:pt>
    <dgm:pt modelId="{9191859F-D274-4AEE-9067-F0A0C28B488A}" type="sibTrans" cxnId="{E083B466-563C-42FF-849F-C96CC2E4DB05}">
      <dgm:prSet/>
      <dgm:spPr/>
      <dgm:t>
        <a:bodyPr/>
        <a:lstStyle/>
        <a:p>
          <a:endParaRPr lang="zh-HK" altLang="en-US"/>
        </a:p>
      </dgm:t>
    </dgm:pt>
    <dgm:pt modelId="{AB18B13C-9E81-467D-9BFF-A4502317E4E4}">
      <dgm:prSet phldrT="[文字]" custT="1"/>
      <dgm:spPr>
        <a:solidFill>
          <a:srgbClr val="F8B8BC">
            <a:alpha val="90000"/>
          </a:srgbClr>
        </a:solidFill>
      </dgm:spPr>
      <dgm:t>
        <a:bodyPr/>
        <a:lstStyle/>
        <a:p>
          <a:r>
            <a:rPr lang="en-US" sz="1600" dirty="0" smtClean="0"/>
            <a:t>Services offer more variety and product choice than goods</a:t>
          </a:r>
          <a:endParaRPr lang="zh-HK" altLang="en-US" sz="1600" dirty="0"/>
        </a:p>
      </dgm:t>
    </dgm:pt>
    <dgm:pt modelId="{088CAF2F-CD99-44BC-84D0-5B381371577C}" type="parTrans" cxnId="{6E1F20AB-409E-404F-8BA6-FFE22531735E}">
      <dgm:prSet/>
      <dgm:spPr/>
      <dgm:t>
        <a:bodyPr/>
        <a:lstStyle/>
        <a:p>
          <a:endParaRPr lang="zh-HK" altLang="en-US"/>
        </a:p>
      </dgm:t>
    </dgm:pt>
    <dgm:pt modelId="{038F244D-DB5F-4D66-877E-0FF5347E74CF}" type="sibTrans" cxnId="{6E1F20AB-409E-404F-8BA6-FFE22531735E}">
      <dgm:prSet/>
      <dgm:spPr/>
      <dgm:t>
        <a:bodyPr/>
        <a:lstStyle/>
        <a:p>
          <a:endParaRPr lang="zh-HK" altLang="en-US"/>
        </a:p>
      </dgm:t>
    </dgm:pt>
    <dgm:pt modelId="{5380E199-259B-4A14-9690-865BAEBB3EDE}">
      <dgm:prSet phldrT="[文字]" custT="1"/>
      <dgm:spPr>
        <a:solidFill>
          <a:srgbClr val="A69D61"/>
        </a:solidFill>
      </dgm:spPr>
      <dgm:t>
        <a:bodyPr/>
        <a:lstStyle/>
        <a:p>
          <a:r>
            <a:rPr lang="en-US" sz="1600" dirty="0" smtClean="0"/>
            <a:t>On the production side</a:t>
          </a:r>
          <a:endParaRPr lang="zh-HK" altLang="en-US" sz="1600" dirty="0"/>
        </a:p>
      </dgm:t>
    </dgm:pt>
    <dgm:pt modelId="{D08686CF-CF74-44C2-814D-BE0BCE2BDD51}" type="parTrans" cxnId="{8DA6A740-B0BA-43F0-8C61-0832795C4402}">
      <dgm:prSet/>
      <dgm:spPr/>
      <dgm:t>
        <a:bodyPr/>
        <a:lstStyle/>
        <a:p>
          <a:endParaRPr lang="zh-HK" altLang="en-US"/>
        </a:p>
      </dgm:t>
    </dgm:pt>
    <dgm:pt modelId="{EFAEABE0-248C-4E38-BC90-D7FFB7B75BCA}" type="sibTrans" cxnId="{8DA6A740-B0BA-43F0-8C61-0832795C4402}">
      <dgm:prSet/>
      <dgm:spPr/>
      <dgm:t>
        <a:bodyPr/>
        <a:lstStyle/>
        <a:p>
          <a:endParaRPr lang="zh-HK" altLang="en-US"/>
        </a:p>
      </dgm:t>
    </dgm:pt>
    <dgm:pt modelId="{31943673-882E-4BF6-9CEC-96EE2B576771}">
      <dgm:prSet phldrT="[文字]" custT="1"/>
      <dgm:spPr>
        <a:solidFill>
          <a:srgbClr val="E4E1CC"/>
        </a:solidFill>
      </dgm:spPr>
      <dgm:t>
        <a:bodyPr/>
        <a:lstStyle/>
        <a:p>
          <a:r>
            <a:rPr lang="en-US" sz="1400" dirty="0" smtClean="0"/>
            <a:t>Globalization, or the internationalized economy, has increased demand for services, especially along GVCs</a:t>
          </a:r>
          <a:endParaRPr lang="zh-HK" altLang="en-US" sz="1400" dirty="0"/>
        </a:p>
      </dgm:t>
    </dgm:pt>
    <dgm:pt modelId="{12D92B6D-08CA-420F-A4D7-3B4EEEB184BB}" type="parTrans" cxnId="{2068ABDF-F49A-49EF-AB21-CFFB127F6E9E}">
      <dgm:prSet/>
      <dgm:spPr/>
      <dgm:t>
        <a:bodyPr/>
        <a:lstStyle/>
        <a:p>
          <a:endParaRPr lang="zh-HK" altLang="en-US"/>
        </a:p>
      </dgm:t>
    </dgm:pt>
    <dgm:pt modelId="{6033536D-14D8-419A-A058-713D938FFDBA}" type="sibTrans" cxnId="{2068ABDF-F49A-49EF-AB21-CFFB127F6E9E}">
      <dgm:prSet/>
      <dgm:spPr/>
      <dgm:t>
        <a:bodyPr/>
        <a:lstStyle/>
        <a:p>
          <a:endParaRPr lang="zh-HK" altLang="en-US"/>
        </a:p>
      </dgm:t>
    </dgm:pt>
    <dgm:pt modelId="{83D1C4A3-9F2B-4CAB-8751-461DF442F8D6}">
      <dgm:prSet phldrT="[文字]" custT="1"/>
      <dgm:spPr>
        <a:solidFill>
          <a:schemeClr val="bg1">
            <a:lumMod val="95000"/>
            <a:alpha val="90000"/>
          </a:schemeClr>
        </a:solidFill>
      </dgm:spPr>
      <dgm:t>
        <a:bodyPr/>
        <a:lstStyle/>
        <a:p>
          <a:r>
            <a:rPr lang="en-US" sz="1400" dirty="0" smtClean="0"/>
            <a:t>As output expands, there is more than proportionate demand across every activity in the economy for certain kinds of services – telecoms, ICT, finance, insurance, energy, transport etc. </a:t>
          </a:r>
          <a:endParaRPr lang="zh-HK" altLang="en-US" sz="1400" dirty="0"/>
        </a:p>
      </dgm:t>
    </dgm:pt>
    <dgm:pt modelId="{9ADCE069-9207-4A73-8EED-5F17AF0F9FF8}" type="parTrans" cxnId="{E0B20497-117A-4943-AA37-78E0EC364456}">
      <dgm:prSet/>
      <dgm:spPr/>
      <dgm:t>
        <a:bodyPr/>
        <a:lstStyle/>
        <a:p>
          <a:endParaRPr lang="zh-HK" altLang="en-US"/>
        </a:p>
      </dgm:t>
    </dgm:pt>
    <dgm:pt modelId="{AF1F07AB-1864-4032-9E56-9CA17425E21B}" type="sibTrans" cxnId="{E0B20497-117A-4943-AA37-78E0EC364456}">
      <dgm:prSet/>
      <dgm:spPr/>
      <dgm:t>
        <a:bodyPr/>
        <a:lstStyle/>
        <a:p>
          <a:endParaRPr lang="zh-HK" altLang="en-US"/>
        </a:p>
      </dgm:t>
    </dgm:pt>
    <dgm:pt modelId="{358C5F14-54D2-4D34-ABAF-4349E1C1A795}">
      <dgm:prSet phldrT="[文字]" custT="1"/>
      <dgm:spPr>
        <a:solidFill>
          <a:srgbClr val="F6D7D6">
            <a:alpha val="89804"/>
          </a:srgbClr>
        </a:solidFill>
      </dgm:spPr>
      <dgm:t>
        <a:bodyPr/>
        <a:lstStyle/>
        <a:p>
          <a:r>
            <a:rPr lang="en-US" sz="1600" dirty="0" smtClean="0"/>
            <a:t>Services are more customized than goods</a:t>
          </a:r>
          <a:endParaRPr lang="zh-HK" altLang="en-US" sz="1600" dirty="0"/>
        </a:p>
      </dgm:t>
    </dgm:pt>
    <dgm:pt modelId="{D8303319-AE2C-4979-8CBB-7BC4BF2A514B}" type="parTrans" cxnId="{8051D8B4-7822-4090-8648-D2EA39DDCAA5}">
      <dgm:prSet/>
      <dgm:spPr/>
      <dgm:t>
        <a:bodyPr/>
        <a:lstStyle/>
        <a:p>
          <a:endParaRPr lang="zh-HK" altLang="en-US"/>
        </a:p>
      </dgm:t>
    </dgm:pt>
    <dgm:pt modelId="{1DE3632B-2818-4DEA-A195-54C35C2BDC3E}" type="sibTrans" cxnId="{8051D8B4-7822-4090-8648-D2EA39DDCAA5}">
      <dgm:prSet/>
      <dgm:spPr/>
      <dgm:t>
        <a:bodyPr/>
        <a:lstStyle/>
        <a:p>
          <a:endParaRPr lang="zh-HK" altLang="en-US"/>
        </a:p>
      </dgm:t>
    </dgm:pt>
    <dgm:pt modelId="{B5D25206-3519-454A-BED4-C0CFC2591591}" type="pres">
      <dgm:prSet presAssocID="{01907684-5A19-4FBA-8817-E1FAB6EC92B8}" presName="list" presStyleCnt="0">
        <dgm:presLayoutVars>
          <dgm:dir/>
          <dgm:animLvl val="lvl"/>
        </dgm:presLayoutVars>
      </dgm:prSet>
      <dgm:spPr/>
      <dgm:t>
        <a:bodyPr/>
        <a:lstStyle/>
        <a:p>
          <a:endParaRPr lang="en-GB"/>
        </a:p>
      </dgm:t>
    </dgm:pt>
    <dgm:pt modelId="{56A57DD3-172A-4ACC-8E20-505A15B7C47E}" type="pres">
      <dgm:prSet presAssocID="{9A00298F-7437-4E82-9194-7BEDF9EC04F8}" presName="posSpace" presStyleCnt="0"/>
      <dgm:spPr/>
    </dgm:pt>
    <dgm:pt modelId="{97937953-D1FD-499E-91C6-C60AB666950A}" type="pres">
      <dgm:prSet presAssocID="{9A00298F-7437-4E82-9194-7BEDF9EC04F8}" presName="vertFlow" presStyleCnt="0"/>
      <dgm:spPr/>
    </dgm:pt>
    <dgm:pt modelId="{052DE697-FF84-43A5-B6E8-5F398B958C5C}" type="pres">
      <dgm:prSet presAssocID="{9A00298F-7437-4E82-9194-7BEDF9EC04F8}" presName="topSpace" presStyleCnt="0"/>
      <dgm:spPr/>
    </dgm:pt>
    <dgm:pt modelId="{DB463954-CE62-4755-A199-80C00CC07ACE}" type="pres">
      <dgm:prSet presAssocID="{9A00298F-7437-4E82-9194-7BEDF9EC04F8}" presName="firstComp" presStyleCnt="0"/>
      <dgm:spPr/>
    </dgm:pt>
    <dgm:pt modelId="{41ECBDCA-2EB1-4153-83A4-F93EB7DE66C2}" type="pres">
      <dgm:prSet presAssocID="{9A00298F-7437-4E82-9194-7BEDF9EC04F8}" presName="firstChild" presStyleLbl="bgAccFollowNode1" presStyleIdx="0" presStyleCnt="5"/>
      <dgm:spPr/>
      <dgm:t>
        <a:bodyPr/>
        <a:lstStyle/>
        <a:p>
          <a:endParaRPr lang="zh-HK" altLang="en-US"/>
        </a:p>
      </dgm:t>
    </dgm:pt>
    <dgm:pt modelId="{091E8711-8F19-47A1-B46C-8C4B6A8D145F}" type="pres">
      <dgm:prSet presAssocID="{9A00298F-7437-4E82-9194-7BEDF9EC04F8}" presName="firstChildTx" presStyleLbl="bgAccFollowNode1" presStyleIdx="0" presStyleCnt="5">
        <dgm:presLayoutVars>
          <dgm:bulletEnabled val="1"/>
        </dgm:presLayoutVars>
      </dgm:prSet>
      <dgm:spPr/>
      <dgm:t>
        <a:bodyPr/>
        <a:lstStyle/>
        <a:p>
          <a:endParaRPr lang="zh-HK" altLang="en-US"/>
        </a:p>
      </dgm:t>
    </dgm:pt>
    <dgm:pt modelId="{7F84E1D3-F985-4D28-BC11-92B467EF7BA1}" type="pres">
      <dgm:prSet presAssocID="{AB18B13C-9E81-467D-9BFF-A4502317E4E4}" presName="comp" presStyleCnt="0"/>
      <dgm:spPr/>
    </dgm:pt>
    <dgm:pt modelId="{CF1D0C0E-146E-4A2B-981A-F49236DDE216}" type="pres">
      <dgm:prSet presAssocID="{AB18B13C-9E81-467D-9BFF-A4502317E4E4}" presName="child" presStyleLbl="bgAccFollowNode1" presStyleIdx="1" presStyleCnt="5"/>
      <dgm:spPr/>
      <dgm:t>
        <a:bodyPr/>
        <a:lstStyle/>
        <a:p>
          <a:endParaRPr lang="zh-HK" altLang="en-US"/>
        </a:p>
      </dgm:t>
    </dgm:pt>
    <dgm:pt modelId="{78D9BC1D-FF77-4FC2-A184-14D0C0E0100F}" type="pres">
      <dgm:prSet presAssocID="{AB18B13C-9E81-467D-9BFF-A4502317E4E4}" presName="childTx" presStyleLbl="bgAccFollowNode1" presStyleIdx="1" presStyleCnt="5">
        <dgm:presLayoutVars>
          <dgm:bulletEnabled val="1"/>
        </dgm:presLayoutVars>
      </dgm:prSet>
      <dgm:spPr/>
      <dgm:t>
        <a:bodyPr/>
        <a:lstStyle/>
        <a:p>
          <a:endParaRPr lang="zh-HK" altLang="en-US"/>
        </a:p>
      </dgm:t>
    </dgm:pt>
    <dgm:pt modelId="{A5893239-554D-4626-A5BD-3C609303FFC4}" type="pres">
      <dgm:prSet presAssocID="{358C5F14-54D2-4D34-ABAF-4349E1C1A795}" presName="comp" presStyleCnt="0"/>
      <dgm:spPr/>
    </dgm:pt>
    <dgm:pt modelId="{56B99F11-8E78-4D2E-B5CB-0ECFCA61E4A2}" type="pres">
      <dgm:prSet presAssocID="{358C5F14-54D2-4D34-ABAF-4349E1C1A795}" presName="child" presStyleLbl="bgAccFollowNode1" presStyleIdx="2" presStyleCnt="5"/>
      <dgm:spPr/>
      <dgm:t>
        <a:bodyPr/>
        <a:lstStyle/>
        <a:p>
          <a:endParaRPr lang="zh-HK" altLang="en-US"/>
        </a:p>
      </dgm:t>
    </dgm:pt>
    <dgm:pt modelId="{1BA8075F-B5E7-40E8-84A3-2721285DD42C}" type="pres">
      <dgm:prSet presAssocID="{358C5F14-54D2-4D34-ABAF-4349E1C1A795}" presName="childTx" presStyleLbl="bgAccFollowNode1" presStyleIdx="2" presStyleCnt="5">
        <dgm:presLayoutVars>
          <dgm:bulletEnabled val="1"/>
        </dgm:presLayoutVars>
      </dgm:prSet>
      <dgm:spPr/>
      <dgm:t>
        <a:bodyPr/>
        <a:lstStyle/>
        <a:p>
          <a:endParaRPr lang="zh-HK" altLang="en-US"/>
        </a:p>
      </dgm:t>
    </dgm:pt>
    <dgm:pt modelId="{FC307921-A7D7-441E-B28E-FC6BE47DAC3F}" type="pres">
      <dgm:prSet presAssocID="{9A00298F-7437-4E82-9194-7BEDF9EC04F8}" presName="negSpace" presStyleCnt="0"/>
      <dgm:spPr/>
    </dgm:pt>
    <dgm:pt modelId="{8F32DC4B-3404-4BA7-9CCF-12854C6C31AF}" type="pres">
      <dgm:prSet presAssocID="{9A00298F-7437-4E82-9194-7BEDF9EC04F8}" presName="circle" presStyleLbl="node1" presStyleIdx="0" presStyleCnt="2"/>
      <dgm:spPr/>
      <dgm:t>
        <a:bodyPr/>
        <a:lstStyle/>
        <a:p>
          <a:endParaRPr lang="zh-HK" altLang="en-US"/>
        </a:p>
      </dgm:t>
    </dgm:pt>
    <dgm:pt modelId="{12005335-2F0A-4F23-9611-107B494CFC3E}" type="pres">
      <dgm:prSet presAssocID="{0162E3D3-3832-4AEA-96FD-D241E06B7C2E}" presName="transSpace" presStyleCnt="0"/>
      <dgm:spPr/>
    </dgm:pt>
    <dgm:pt modelId="{19FD8831-521F-4BB2-BEC8-C15EB6D49311}" type="pres">
      <dgm:prSet presAssocID="{5380E199-259B-4A14-9690-865BAEBB3EDE}" presName="posSpace" presStyleCnt="0"/>
      <dgm:spPr/>
    </dgm:pt>
    <dgm:pt modelId="{48F7BB12-02FB-4AD4-A919-22D4470ECBCE}" type="pres">
      <dgm:prSet presAssocID="{5380E199-259B-4A14-9690-865BAEBB3EDE}" presName="vertFlow" presStyleCnt="0"/>
      <dgm:spPr/>
    </dgm:pt>
    <dgm:pt modelId="{5A7BB4D6-981A-4839-B50B-8C02B646366D}" type="pres">
      <dgm:prSet presAssocID="{5380E199-259B-4A14-9690-865BAEBB3EDE}" presName="topSpace" presStyleCnt="0"/>
      <dgm:spPr/>
    </dgm:pt>
    <dgm:pt modelId="{00765D6F-15B3-4BF8-94E5-A67D6E2E5144}" type="pres">
      <dgm:prSet presAssocID="{5380E199-259B-4A14-9690-865BAEBB3EDE}" presName="firstComp" presStyleCnt="0"/>
      <dgm:spPr/>
    </dgm:pt>
    <dgm:pt modelId="{07687625-29CF-4C97-B2CC-BF0A5F6D5DD6}" type="pres">
      <dgm:prSet presAssocID="{5380E199-259B-4A14-9690-865BAEBB3EDE}" presName="firstChild" presStyleLbl="bgAccFollowNode1" presStyleIdx="3" presStyleCnt="5"/>
      <dgm:spPr/>
      <dgm:t>
        <a:bodyPr/>
        <a:lstStyle/>
        <a:p>
          <a:endParaRPr lang="zh-HK" altLang="en-US"/>
        </a:p>
      </dgm:t>
    </dgm:pt>
    <dgm:pt modelId="{068B92F1-24BA-4297-96DA-1F7AF41B23B0}" type="pres">
      <dgm:prSet presAssocID="{5380E199-259B-4A14-9690-865BAEBB3EDE}" presName="firstChildTx" presStyleLbl="bgAccFollowNode1" presStyleIdx="3" presStyleCnt="5">
        <dgm:presLayoutVars>
          <dgm:bulletEnabled val="1"/>
        </dgm:presLayoutVars>
      </dgm:prSet>
      <dgm:spPr/>
      <dgm:t>
        <a:bodyPr/>
        <a:lstStyle/>
        <a:p>
          <a:endParaRPr lang="zh-HK" altLang="en-US"/>
        </a:p>
      </dgm:t>
    </dgm:pt>
    <dgm:pt modelId="{62B638FD-0A8F-4F5F-B887-B61F5A76F155}" type="pres">
      <dgm:prSet presAssocID="{83D1C4A3-9F2B-4CAB-8751-461DF442F8D6}" presName="comp" presStyleCnt="0"/>
      <dgm:spPr/>
    </dgm:pt>
    <dgm:pt modelId="{B27D2EC2-1FBE-40F9-B3D3-2D2030DB253D}" type="pres">
      <dgm:prSet presAssocID="{83D1C4A3-9F2B-4CAB-8751-461DF442F8D6}" presName="child" presStyleLbl="bgAccFollowNode1" presStyleIdx="4" presStyleCnt="5" custScaleY="205980" custLinFactNeighborX="-45" custLinFactNeighborY="6763"/>
      <dgm:spPr/>
      <dgm:t>
        <a:bodyPr/>
        <a:lstStyle/>
        <a:p>
          <a:endParaRPr lang="zh-HK" altLang="en-US"/>
        </a:p>
      </dgm:t>
    </dgm:pt>
    <dgm:pt modelId="{58846292-979A-4D9A-94F4-90E447B5A253}" type="pres">
      <dgm:prSet presAssocID="{83D1C4A3-9F2B-4CAB-8751-461DF442F8D6}" presName="childTx" presStyleLbl="bgAccFollowNode1" presStyleIdx="4" presStyleCnt="5">
        <dgm:presLayoutVars>
          <dgm:bulletEnabled val="1"/>
        </dgm:presLayoutVars>
      </dgm:prSet>
      <dgm:spPr/>
      <dgm:t>
        <a:bodyPr/>
        <a:lstStyle/>
        <a:p>
          <a:endParaRPr lang="zh-HK" altLang="en-US"/>
        </a:p>
      </dgm:t>
    </dgm:pt>
    <dgm:pt modelId="{8B5623E1-052B-42F9-B4A7-7C9EB6D5939F}" type="pres">
      <dgm:prSet presAssocID="{5380E199-259B-4A14-9690-865BAEBB3EDE}" presName="negSpace" presStyleCnt="0"/>
      <dgm:spPr/>
    </dgm:pt>
    <dgm:pt modelId="{360C95A7-31FC-41F7-960E-ED2361BD46EE}" type="pres">
      <dgm:prSet presAssocID="{5380E199-259B-4A14-9690-865BAEBB3EDE}" presName="circle" presStyleLbl="node1" presStyleIdx="1" presStyleCnt="2"/>
      <dgm:spPr/>
      <dgm:t>
        <a:bodyPr/>
        <a:lstStyle/>
        <a:p>
          <a:endParaRPr lang="zh-HK" altLang="en-US"/>
        </a:p>
      </dgm:t>
    </dgm:pt>
  </dgm:ptLst>
  <dgm:cxnLst>
    <dgm:cxn modelId="{E0B20497-117A-4943-AA37-78E0EC364456}" srcId="{5380E199-259B-4A14-9690-865BAEBB3EDE}" destId="{83D1C4A3-9F2B-4CAB-8751-461DF442F8D6}" srcOrd="1" destOrd="0" parTransId="{9ADCE069-9207-4A73-8EED-5F17AF0F9FF8}" sibTransId="{AF1F07AB-1864-4032-9E56-9CA17425E21B}"/>
    <dgm:cxn modelId="{2C98902E-E6B1-4057-AA81-C402D0010AC8}" type="presOf" srcId="{18760B57-20D1-4749-B851-EDF07A90B8AE}" destId="{091E8711-8F19-47A1-B46C-8C4B6A8D145F}" srcOrd="1" destOrd="0" presId="urn:microsoft.com/office/officeart/2005/8/layout/hList9"/>
    <dgm:cxn modelId="{8DA6A740-B0BA-43F0-8C61-0832795C4402}" srcId="{01907684-5A19-4FBA-8817-E1FAB6EC92B8}" destId="{5380E199-259B-4A14-9690-865BAEBB3EDE}" srcOrd="1" destOrd="0" parTransId="{D08686CF-CF74-44C2-814D-BE0BCE2BDD51}" sibTransId="{EFAEABE0-248C-4E38-BC90-D7FFB7B75BCA}"/>
    <dgm:cxn modelId="{2068ABDF-F49A-49EF-AB21-CFFB127F6E9E}" srcId="{5380E199-259B-4A14-9690-865BAEBB3EDE}" destId="{31943673-882E-4BF6-9CEC-96EE2B576771}" srcOrd="0" destOrd="0" parTransId="{12D92B6D-08CA-420F-A4D7-3B4EEEB184BB}" sibTransId="{6033536D-14D8-419A-A058-713D938FFDBA}"/>
    <dgm:cxn modelId="{8051D8B4-7822-4090-8648-D2EA39DDCAA5}" srcId="{9A00298F-7437-4E82-9194-7BEDF9EC04F8}" destId="{358C5F14-54D2-4D34-ABAF-4349E1C1A795}" srcOrd="2" destOrd="0" parTransId="{D8303319-AE2C-4979-8CBB-7BC4BF2A514B}" sibTransId="{1DE3632B-2818-4DEA-A195-54C35C2BDC3E}"/>
    <dgm:cxn modelId="{7258E2C1-734D-45B2-B784-E5966631A3C1}" type="presOf" srcId="{358C5F14-54D2-4D34-ABAF-4349E1C1A795}" destId="{56B99F11-8E78-4D2E-B5CB-0ECFCA61E4A2}" srcOrd="0" destOrd="0" presId="urn:microsoft.com/office/officeart/2005/8/layout/hList9"/>
    <dgm:cxn modelId="{F200A803-F41B-4A27-86F4-ED54F1F5CAC2}" type="presOf" srcId="{31943673-882E-4BF6-9CEC-96EE2B576771}" destId="{07687625-29CF-4C97-B2CC-BF0A5F6D5DD6}" srcOrd="0" destOrd="0" presId="urn:microsoft.com/office/officeart/2005/8/layout/hList9"/>
    <dgm:cxn modelId="{02FCB1D9-FC45-4248-BE7D-49ABC86543C0}" type="presOf" srcId="{9A00298F-7437-4E82-9194-7BEDF9EC04F8}" destId="{8F32DC4B-3404-4BA7-9CCF-12854C6C31AF}" srcOrd="0" destOrd="0" presId="urn:microsoft.com/office/officeart/2005/8/layout/hList9"/>
    <dgm:cxn modelId="{70ED2881-98B7-4DCC-8769-2B888057947C}" type="presOf" srcId="{83D1C4A3-9F2B-4CAB-8751-461DF442F8D6}" destId="{58846292-979A-4D9A-94F4-90E447B5A253}" srcOrd="1" destOrd="0" presId="urn:microsoft.com/office/officeart/2005/8/layout/hList9"/>
    <dgm:cxn modelId="{E1B7571B-C74B-41DC-91E3-16EB5E3D1219}" type="presOf" srcId="{18760B57-20D1-4749-B851-EDF07A90B8AE}" destId="{41ECBDCA-2EB1-4153-83A4-F93EB7DE66C2}" srcOrd="0" destOrd="0" presId="urn:microsoft.com/office/officeart/2005/8/layout/hList9"/>
    <dgm:cxn modelId="{A82972B9-F708-4492-AB37-4D9D1079FDB7}" type="presOf" srcId="{83D1C4A3-9F2B-4CAB-8751-461DF442F8D6}" destId="{B27D2EC2-1FBE-40F9-B3D3-2D2030DB253D}" srcOrd="0" destOrd="0" presId="urn:microsoft.com/office/officeart/2005/8/layout/hList9"/>
    <dgm:cxn modelId="{A06603C8-73AD-4030-B7DD-6AEB8A450C30}" type="presOf" srcId="{01907684-5A19-4FBA-8817-E1FAB6EC92B8}" destId="{B5D25206-3519-454A-BED4-C0CFC2591591}" srcOrd="0" destOrd="0" presId="urn:microsoft.com/office/officeart/2005/8/layout/hList9"/>
    <dgm:cxn modelId="{23544889-6B9C-4E4B-B52A-7D729A546053}" type="presOf" srcId="{5380E199-259B-4A14-9690-865BAEBB3EDE}" destId="{360C95A7-31FC-41F7-960E-ED2361BD46EE}" srcOrd="0" destOrd="0" presId="urn:microsoft.com/office/officeart/2005/8/layout/hList9"/>
    <dgm:cxn modelId="{30DD507C-621B-438B-8E28-88D931DA51AE}" type="presOf" srcId="{358C5F14-54D2-4D34-ABAF-4349E1C1A795}" destId="{1BA8075F-B5E7-40E8-84A3-2721285DD42C}" srcOrd="1" destOrd="0" presId="urn:microsoft.com/office/officeart/2005/8/layout/hList9"/>
    <dgm:cxn modelId="{7F964E69-9570-4502-B8B5-7BE8E18430B5}" type="presOf" srcId="{AB18B13C-9E81-467D-9BFF-A4502317E4E4}" destId="{CF1D0C0E-146E-4A2B-981A-F49236DDE216}" srcOrd="0" destOrd="0" presId="urn:microsoft.com/office/officeart/2005/8/layout/hList9"/>
    <dgm:cxn modelId="{F60A21F4-2481-467A-9640-CD560FF50673}" srcId="{01907684-5A19-4FBA-8817-E1FAB6EC92B8}" destId="{9A00298F-7437-4E82-9194-7BEDF9EC04F8}" srcOrd="0" destOrd="0" parTransId="{B60EB93B-CDAD-4298-A76D-3BAE318BCDF5}" sibTransId="{0162E3D3-3832-4AEA-96FD-D241E06B7C2E}"/>
    <dgm:cxn modelId="{9E745F65-EB25-4891-AB6C-91AB7169757A}" type="presOf" srcId="{31943673-882E-4BF6-9CEC-96EE2B576771}" destId="{068B92F1-24BA-4297-96DA-1F7AF41B23B0}" srcOrd="1" destOrd="0" presId="urn:microsoft.com/office/officeart/2005/8/layout/hList9"/>
    <dgm:cxn modelId="{6E1F20AB-409E-404F-8BA6-FFE22531735E}" srcId="{9A00298F-7437-4E82-9194-7BEDF9EC04F8}" destId="{AB18B13C-9E81-467D-9BFF-A4502317E4E4}" srcOrd="1" destOrd="0" parTransId="{088CAF2F-CD99-44BC-84D0-5B381371577C}" sibTransId="{038F244D-DB5F-4D66-877E-0FF5347E74CF}"/>
    <dgm:cxn modelId="{E083B466-563C-42FF-849F-C96CC2E4DB05}" srcId="{9A00298F-7437-4E82-9194-7BEDF9EC04F8}" destId="{18760B57-20D1-4749-B851-EDF07A90B8AE}" srcOrd="0" destOrd="0" parTransId="{4AAD80FB-A349-4A18-A9FD-54D75B44DD46}" sibTransId="{9191859F-D274-4AEE-9067-F0A0C28B488A}"/>
    <dgm:cxn modelId="{D234E40B-4426-4529-8447-F07CA11E4CAC}" type="presOf" srcId="{AB18B13C-9E81-467D-9BFF-A4502317E4E4}" destId="{78D9BC1D-FF77-4FC2-A184-14D0C0E0100F}" srcOrd="1" destOrd="0" presId="urn:microsoft.com/office/officeart/2005/8/layout/hList9"/>
    <dgm:cxn modelId="{FD179904-0665-4211-AED6-FEEFECCAD9A4}" type="presParOf" srcId="{B5D25206-3519-454A-BED4-C0CFC2591591}" destId="{56A57DD3-172A-4ACC-8E20-505A15B7C47E}" srcOrd="0" destOrd="0" presId="urn:microsoft.com/office/officeart/2005/8/layout/hList9"/>
    <dgm:cxn modelId="{9028DD94-C170-4E12-9FF1-C3666F49B209}" type="presParOf" srcId="{B5D25206-3519-454A-BED4-C0CFC2591591}" destId="{97937953-D1FD-499E-91C6-C60AB666950A}" srcOrd="1" destOrd="0" presId="urn:microsoft.com/office/officeart/2005/8/layout/hList9"/>
    <dgm:cxn modelId="{FBE3F71B-B6F2-4FF5-B312-66FA4A9BAD41}" type="presParOf" srcId="{97937953-D1FD-499E-91C6-C60AB666950A}" destId="{052DE697-FF84-43A5-B6E8-5F398B958C5C}" srcOrd="0" destOrd="0" presId="urn:microsoft.com/office/officeart/2005/8/layout/hList9"/>
    <dgm:cxn modelId="{4858B699-4F31-4FB5-AA62-84816C9D425E}" type="presParOf" srcId="{97937953-D1FD-499E-91C6-C60AB666950A}" destId="{DB463954-CE62-4755-A199-80C00CC07ACE}" srcOrd="1" destOrd="0" presId="urn:microsoft.com/office/officeart/2005/8/layout/hList9"/>
    <dgm:cxn modelId="{F264F7DD-7562-42F7-8792-D80F974CEF2D}" type="presParOf" srcId="{DB463954-CE62-4755-A199-80C00CC07ACE}" destId="{41ECBDCA-2EB1-4153-83A4-F93EB7DE66C2}" srcOrd="0" destOrd="0" presId="urn:microsoft.com/office/officeart/2005/8/layout/hList9"/>
    <dgm:cxn modelId="{DF7D4132-4473-4D34-87C0-F15376B87BC4}" type="presParOf" srcId="{DB463954-CE62-4755-A199-80C00CC07ACE}" destId="{091E8711-8F19-47A1-B46C-8C4B6A8D145F}" srcOrd="1" destOrd="0" presId="urn:microsoft.com/office/officeart/2005/8/layout/hList9"/>
    <dgm:cxn modelId="{0CBCF746-4BFA-4B1A-8C50-4E74B219BEFA}" type="presParOf" srcId="{97937953-D1FD-499E-91C6-C60AB666950A}" destId="{7F84E1D3-F985-4D28-BC11-92B467EF7BA1}" srcOrd="2" destOrd="0" presId="urn:microsoft.com/office/officeart/2005/8/layout/hList9"/>
    <dgm:cxn modelId="{7D0C89AE-8A4D-4175-94C8-21269915D4CC}" type="presParOf" srcId="{7F84E1D3-F985-4D28-BC11-92B467EF7BA1}" destId="{CF1D0C0E-146E-4A2B-981A-F49236DDE216}" srcOrd="0" destOrd="0" presId="urn:microsoft.com/office/officeart/2005/8/layout/hList9"/>
    <dgm:cxn modelId="{BA28779C-AEF1-4E72-87AF-214F6A492B19}" type="presParOf" srcId="{7F84E1D3-F985-4D28-BC11-92B467EF7BA1}" destId="{78D9BC1D-FF77-4FC2-A184-14D0C0E0100F}" srcOrd="1" destOrd="0" presId="urn:microsoft.com/office/officeart/2005/8/layout/hList9"/>
    <dgm:cxn modelId="{7D56E6CA-2C55-490D-84F5-12EE89759CF9}" type="presParOf" srcId="{97937953-D1FD-499E-91C6-C60AB666950A}" destId="{A5893239-554D-4626-A5BD-3C609303FFC4}" srcOrd="3" destOrd="0" presId="urn:microsoft.com/office/officeart/2005/8/layout/hList9"/>
    <dgm:cxn modelId="{C8449E28-822D-4304-8E13-C0E39C56C885}" type="presParOf" srcId="{A5893239-554D-4626-A5BD-3C609303FFC4}" destId="{56B99F11-8E78-4D2E-B5CB-0ECFCA61E4A2}" srcOrd="0" destOrd="0" presId="urn:microsoft.com/office/officeart/2005/8/layout/hList9"/>
    <dgm:cxn modelId="{A0B51DC7-A711-46C9-A82D-BD9BBC9ED8EC}" type="presParOf" srcId="{A5893239-554D-4626-A5BD-3C609303FFC4}" destId="{1BA8075F-B5E7-40E8-84A3-2721285DD42C}" srcOrd="1" destOrd="0" presId="urn:microsoft.com/office/officeart/2005/8/layout/hList9"/>
    <dgm:cxn modelId="{A939C6C5-36FB-47C5-BD58-D7B25A18F678}" type="presParOf" srcId="{B5D25206-3519-454A-BED4-C0CFC2591591}" destId="{FC307921-A7D7-441E-B28E-FC6BE47DAC3F}" srcOrd="2" destOrd="0" presId="urn:microsoft.com/office/officeart/2005/8/layout/hList9"/>
    <dgm:cxn modelId="{9474A399-7649-4C3D-AFEB-FE4F60889B03}" type="presParOf" srcId="{B5D25206-3519-454A-BED4-C0CFC2591591}" destId="{8F32DC4B-3404-4BA7-9CCF-12854C6C31AF}" srcOrd="3" destOrd="0" presId="urn:microsoft.com/office/officeart/2005/8/layout/hList9"/>
    <dgm:cxn modelId="{968ED21C-4709-46B2-BED8-22F8AEE5EF15}" type="presParOf" srcId="{B5D25206-3519-454A-BED4-C0CFC2591591}" destId="{12005335-2F0A-4F23-9611-107B494CFC3E}" srcOrd="4" destOrd="0" presId="urn:microsoft.com/office/officeart/2005/8/layout/hList9"/>
    <dgm:cxn modelId="{EA2E3C32-F449-41AE-8C84-1095821CA5E3}" type="presParOf" srcId="{B5D25206-3519-454A-BED4-C0CFC2591591}" destId="{19FD8831-521F-4BB2-BEC8-C15EB6D49311}" srcOrd="5" destOrd="0" presId="urn:microsoft.com/office/officeart/2005/8/layout/hList9"/>
    <dgm:cxn modelId="{F0E8DE3A-176E-4177-8441-64D71DDB7AD7}" type="presParOf" srcId="{B5D25206-3519-454A-BED4-C0CFC2591591}" destId="{48F7BB12-02FB-4AD4-A919-22D4470ECBCE}" srcOrd="6" destOrd="0" presId="urn:microsoft.com/office/officeart/2005/8/layout/hList9"/>
    <dgm:cxn modelId="{E07C08DB-E2CD-4750-95DA-FAF7B11950E4}" type="presParOf" srcId="{48F7BB12-02FB-4AD4-A919-22D4470ECBCE}" destId="{5A7BB4D6-981A-4839-B50B-8C02B646366D}" srcOrd="0" destOrd="0" presId="urn:microsoft.com/office/officeart/2005/8/layout/hList9"/>
    <dgm:cxn modelId="{6E343678-7350-4E4B-8B67-0FC3FC7EB65A}" type="presParOf" srcId="{48F7BB12-02FB-4AD4-A919-22D4470ECBCE}" destId="{00765D6F-15B3-4BF8-94E5-A67D6E2E5144}" srcOrd="1" destOrd="0" presId="urn:microsoft.com/office/officeart/2005/8/layout/hList9"/>
    <dgm:cxn modelId="{160DFF48-C3E4-4F7F-93BF-1BAF846DD835}" type="presParOf" srcId="{00765D6F-15B3-4BF8-94E5-A67D6E2E5144}" destId="{07687625-29CF-4C97-B2CC-BF0A5F6D5DD6}" srcOrd="0" destOrd="0" presId="urn:microsoft.com/office/officeart/2005/8/layout/hList9"/>
    <dgm:cxn modelId="{4DFA52DC-539F-4E09-B6B8-5F0FEE63CECE}" type="presParOf" srcId="{00765D6F-15B3-4BF8-94E5-A67D6E2E5144}" destId="{068B92F1-24BA-4297-96DA-1F7AF41B23B0}" srcOrd="1" destOrd="0" presId="urn:microsoft.com/office/officeart/2005/8/layout/hList9"/>
    <dgm:cxn modelId="{BD9AE4A5-4C1E-4F8F-B552-4673998A124E}" type="presParOf" srcId="{48F7BB12-02FB-4AD4-A919-22D4470ECBCE}" destId="{62B638FD-0A8F-4F5F-B887-B61F5A76F155}" srcOrd="2" destOrd="0" presId="urn:microsoft.com/office/officeart/2005/8/layout/hList9"/>
    <dgm:cxn modelId="{8FCAC185-7A4B-41BF-A75D-353000FA53FD}" type="presParOf" srcId="{62B638FD-0A8F-4F5F-B887-B61F5A76F155}" destId="{B27D2EC2-1FBE-40F9-B3D3-2D2030DB253D}" srcOrd="0" destOrd="0" presId="urn:microsoft.com/office/officeart/2005/8/layout/hList9"/>
    <dgm:cxn modelId="{AC56B47F-D74F-4239-BD75-E152AAB1FADE}" type="presParOf" srcId="{62B638FD-0A8F-4F5F-B887-B61F5A76F155}" destId="{58846292-979A-4D9A-94F4-90E447B5A253}" srcOrd="1" destOrd="0" presId="urn:microsoft.com/office/officeart/2005/8/layout/hList9"/>
    <dgm:cxn modelId="{421A5907-54AF-4247-B798-0E683EA00B67}" type="presParOf" srcId="{B5D25206-3519-454A-BED4-C0CFC2591591}" destId="{8B5623E1-052B-42F9-B4A7-7C9EB6D5939F}" srcOrd="7" destOrd="0" presId="urn:microsoft.com/office/officeart/2005/8/layout/hList9"/>
    <dgm:cxn modelId="{7C77B79A-22F5-434A-AA58-91C59D58CBA9}" type="presParOf" srcId="{B5D25206-3519-454A-BED4-C0CFC2591591}" destId="{360C95A7-31FC-41F7-960E-ED2361BD46EE}"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26998C-FA4E-4A69-B366-9793C3269A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F1B898-6281-44A6-9F2F-D394309AB9A7}">
      <dgm:prSet phldrT="[Text]"/>
      <dgm:spPr>
        <a:solidFill>
          <a:srgbClr val="DD6262"/>
        </a:solidFill>
        <a:ln>
          <a:solidFill>
            <a:srgbClr val="DD6262"/>
          </a:solidFill>
        </a:ln>
      </dgm:spPr>
      <dgm:t>
        <a:bodyPr/>
        <a:lstStyle/>
        <a:p>
          <a:r>
            <a:rPr lang="en-US" dirty="0" smtClean="0"/>
            <a:t>Definition</a:t>
          </a:r>
          <a:endParaRPr lang="en-US" dirty="0"/>
        </a:p>
      </dgm:t>
    </dgm:pt>
    <dgm:pt modelId="{58783124-64FE-4369-A02F-6FCC608E7944}" type="parTrans" cxnId="{1BA27247-5DE3-410E-9920-7FC4A46E9880}">
      <dgm:prSet/>
      <dgm:spPr/>
      <dgm:t>
        <a:bodyPr/>
        <a:lstStyle/>
        <a:p>
          <a:endParaRPr lang="en-US"/>
        </a:p>
      </dgm:t>
    </dgm:pt>
    <dgm:pt modelId="{63A1A71D-68C0-4804-ACED-1473DBCE1B39}" type="sibTrans" cxnId="{1BA27247-5DE3-410E-9920-7FC4A46E9880}">
      <dgm:prSet/>
      <dgm:spPr/>
      <dgm:t>
        <a:bodyPr/>
        <a:lstStyle/>
        <a:p>
          <a:endParaRPr lang="en-US"/>
        </a:p>
      </dgm:t>
    </dgm:pt>
    <dgm:pt modelId="{8382F1DE-FB1C-429C-BC3B-7D6A95073E55}">
      <dgm:prSet phldrT="[Text]"/>
      <dgm:spPr/>
      <dgm:t>
        <a:bodyPr/>
        <a:lstStyle/>
        <a:p>
          <a:r>
            <a:rPr lang="en-GB" dirty="0" smtClean="0"/>
            <a:t>Bundling is when different goods and/or services are combined in a single product offering</a:t>
          </a:r>
          <a:endParaRPr lang="en-US" dirty="0"/>
        </a:p>
      </dgm:t>
    </dgm:pt>
    <dgm:pt modelId="{1EFCE27D-C35D-4C8B-A37E-2C40B3E5A628}" type="parTrans" cxnId="{5B96DD94-93CD-422D-A1F1-2DB096174411}">
      <dgm:prSet/>
      <dgm:spPr/>
      <dgm:t>
        <a:bodyPr/>
        <a:lstStyle/>
        <a:p>
          <a:endParaRPr lang="en-US"/>
        </a:p>
      </dgm:t>
    </dgm:pt>
    <dgm:pt modelId="{7C6FB1EA-A6D3-4FEB-B7F1-EC3D47110518}" type="sibTrans" cxnId="{5B96DD94-93CD-422D-A1F1-2DB096174411}">
      <dgm:prSet/>
      <dgm:spPr/>
      <dgm:t>
        <a:bodyPr/>
        <a:lstStyle/>
        <a:p>
          <a:endParaRPr lang="en-US"/>
        </a:p>
      </dgm:t>
    </dgm:pt>
    <dgm:pt modelId="{6D73F2C4-E41E-4695-A348-5C50A90DE8EE}">
      <dgm:prSet phldrT="[Text]"/>
      <dgm:spPr>
        <a:solidFill>
          <a:srgbClr val="DD6262"/>
        </a:solidFill>
        <a:ln>
          <a:solidFill>
            <a:srgbClr val="DD6262"/>
          </a:solidFill>
        </a:ln>
      </dgm:spPr>
      <dgm:t>
        <a:bodyPr/>
        <a:lstStyle/>
        <a:p>
          <a:r>
            <a:rPr lang="en-US" dirty="0" smtClean="0"/>
            <a:t>Where is bundling?</a:t>
          </a:r>
          <a:endParaRPr lang="en-US" dirty="0"/>
        </a:p>
      </dgm:t>
    </dgm:pt>
    <dgm:pt modelId="{A906D28B-02C7-459E-8025-177DF09D2A74}" type="parTrans" cxnId="{15D5B170-1149-4EAA-9443-9A84C3229DCC}">
      <dgm:prSet/>
      <dgm:spPr/>
      <dgm:t>
        <a:bodyPr/>
        <a:lstStyle/>
        <a:p>
          <a:endParaRPr lang="en-US"/>
        </a:p>
      </dgm:t>
    </dgm:pt>
    <dgm:pt modelId="{086C9CD4-0496-4403-AA7F-B1E0EBDCC75F}" type="sibTrans" cxnId="{15D5B170-1149-4EAA-9443-9A84C3229DCC}">
      <dgm:prSet/>
      <dgm:spPr/>
      <dgm:t>
        <a:bodyPr/>
        <a:lstStyle/>
        <a:p>
          <a:endParaRPr lang="en-US"/>
        </a:p>
      </dgm:t>
    </dgm:pt>
    <dgm:pt modelId="{E1D1350A-9ECB-4F75-81E9-23108EA8C9A1}">
      <dgm:prSet phldrT="[Text]"/>
      <dgm:spPr/>
      <dgm:t>
        <a:bodyPr/>
        <a:lstStyle/>
        <a:p>
          <a:r>
            <a:rPr lang="en-GB" dirty="0" smtClean="0"/>
            <a:t>Bundling is quite frequently seen in outsourced offerings, and at the beginning and end of whatever GVC is being examined</a:t>
          </a:r>
          <a:endParaRPr lang="en-US" dirty="0"/>
        </a:p>
      </dgm:t>
    </dgm:pt>
    <dgm:pt modelId="{E61029AF-5774-4AC7-8235-A029C9D1999B}" type="parTrans" cxnId="{C57BA256-101F-4BE4-B770-9E0569B7D161}">
      <dgm:prSet/>
      <dgm:spPr/>
      <dgm:t>
        <a:bodyPr/>
        <a:lstStyle/>
        <a:p>
          <a:endParaRPr lang="en-US"/>
        </a:p>
      </dgm:t>
    </dgm:pt>
    <dgm:pt modelId="{13A9F89A-F9B8-44B6-929A-A02E5077318B}" type="sibTrans" cxnId="{C57BA256-101F-4BE4-B770-9E0569B7D161}">
      <dgm:prSet/>
      <dgm:spPr/>
      <dgm:t>
        <a:bodyPr/>
        <a:lstStyle/>
        <a:p>
          <a:endParaRPr lang="en-US"/>
        </a:p>
      </dgm:t>
    </dgm:pt>
    <dgm:pt modelId="{73DFD87B-D738-480D-B64B-C071060A8894}">
      <dgm:prSet phldrT="[Text]"/>
      <dgm:spPr>
        <a:solidFill>
          <a:srgbClr val="DD6262"/>
        </a:solidFill>
        <a:ln>
          <a:solidFill>
            <a:srgbClr val="DD6262"/>
          </a:solidFill>
        </a:ln>
      </dgm:spPr>
      <dgm:t>
        <a:bodyPr/>
        <a:lstStyle/>
        <a:p>
          <a:r>
            <a:rPr lang="en-US" dirty="0" smtClean="0"/>
            <a:t>Functions of bundling</a:t>
          </a:r>
          <a:endParaRPr lang="en-US" dirty="0"/>
        </a:p>
      </dgm:t>
    </dgm:pt>
    <dgm:pt modelId="{D7EA3A85-F063-4EFB-AA6C-15B317804391}" type="parTrans" cxnId="{79FDAA5E-7936-492F-9082-2120380E16D2}">
      <dgm:prSet/>
      <dgm:spPr/>
      <dgm:t>
        <a:bodyPr/>
        <a:lstStyle/>
        <a:p>
          <a:endParaRPr lang="en-US"/>
        </a:p>
      </dgm:t>
    </dgm:pt>
    <dgm:pt modelId="{41AB2D77-9701-4EBD-93AB-703F2728F254}" type="sibTrans" cxnId="{79FDAA5E-7936-492F-9082-2120380E16D2}">
      <dgm:prSet/>
      <dgm:spPr/>
      <dgm:t>
        <a:bodyPr/>
        <a:lstStyle/>
        <a:p>
          <a:endParaRPr lang="en-US"/>
        </a:p>
      </dgm:t>
    </dgm:pt>
    <dgm:pt modelId="{0C10B421-304C-4E2F-82A7-054386B3D5DC}">
      <dgm:prSet phldrT="[Text]"/>
      <dgm:spPr/>
      <dgm:t>
        <a:bodyPr/>
        <a:lstStyle/>
        <a:p>
          <a:r>
            <a:rPr lang="en-GB" dirty="0" smtClean="0"/>
            <a:t>Differentiate products and accrue more value addition</a:t>
          </a:r>
          <a:endParaRPr lang="en-US" dirty="0"/>
        </a:p>
      </dgm:t>
    </dgm:pt>
    <dgm:pt modelId="{77A068B0-4CB4-4A40-AC29-C38226805439}" type="parTrans" cxnId="{1D6653CD-4C28-4725-BFFC-575DD69E513F}">
      <dgm:prSet/>
      <dgm:spPr/>
      <dgm:t>
        <a:bodyPr/>
        <a:lstStyle/>
        <a:p>
          <a:endParaRPr lang="en-US"/>
        </a:p>
      </dgm:t>
    </dgm:pt>
    <dgm:pt modelId="{70FD4440-B9CC-4FA9-80AC-6DF6AA192EB6}" type="sibTrans" cxnId="{1D6653CD-4C28-4725-BFFC-575DD69E513F}">
      <dgm:prSet/>
      <dgm:spPr/>
      <dgm:t>
        <a:bodyPr/>
        <a:lstStyle/>
        <a:p>
          <a:endParaRPr lang="en-US"/>
        </a:p>
      </dgm:t>
    </dgm:pt>
    <dgm:pt modelId="{6342029A-34B3-4785-A29F-125A41119CC0}">
      <dgm:prSet/>
      <dgm:spPr/>
      <dgm:t>
        <a:bodyPr/>
        <a:lstStyle/>
        <a:p>
          <a:r>
            <a:rPr lang="en-GB" dirty="0" smtClean="0"/>
            <a:t>Facilitate cost-minimizing mixes where scale of component supply a factor</a:t>
          </a:r>
        </a:p>
      </dgm:t>
    </dgm:pt>
    <dgm:pt modelId="{0969D17D-2E83-4536-9793-8FDC6F5F60D9}" type="parTrans" cxnId="{D7521DBB-E431-4680-9DE2-925E4DA7511A}">
      <dgm:prSet/>
      <dgm:spPr/>
      <dgm:t>
        <a:bodyPr/>
        <a:lstStyle/>
        <a:p>
          <a:endParaRPr lang="en-US"/>
        </a:p>
      </dgm:t>
    </dgm:pt>
    <dgm:pt modelId="{055CA48A-2B0B-4229-B983-E40183C5F272}" type="sibTrans" cxnId="{D7521DBB-E431-4680-9DE2-925E4DA7511A}">
      <dgm:prSet/>
      <dgm:spPr/>
      <dgm:t>
        <a:bodyPr/>
        <a:lstStyle/>
        <a:p>
          <a:endParaRPr lang="en-US"/>
        </a:p>
      </dgm:t>
    </dgm:pt>
    <dgm:pt modelId="{58AD93DA-FDEF-4530-8993-C851039D978A}">
      <dgm:prSet/>
      <dgm:spPr/>
      <dgm:t>
        <a:bodyPr/>
        <a:lstStyle/>
        <a:p>
          <a:r>
            <a:rPr lang="en-GB" dirty="0" smtClean="0"/>
            <a:t>Confer tradability on otherwise non-tradable services</a:t>
          </a:r>
          <a:endParaRPr lang="en-US" dirty="0"/>
        </a:p>
      </dgm:t>
    </dgm:pt>
    <dgm:pt modelId="{3552B943-BACF-4A36-9DEC-58FD5FB215A4}" type="parTrans" cxnId="{3882A1F9-2FD1-4A51-ACCB-6E7272BBAE29}">
      <dgm:prSet/>
      <dgm:spPr/>
      <dgm:t>
        <a:bodyPr/>
        <a:lstStyle/>
        <a:p>
          <a:endParaRPr lang="en-US"/>
        </a:p>
      </dgm:t>
    </dgm:pt>
    <dgm:pt modelId="{261174B5-3006-4F0A-9833-DFECE65519DB}" type="sibTrans" cxnId="{3882A1F9-2FD1-4A51-ACCB-6E7272BBAE29}">
      <dgm:prSet/>
      <dgm:spPr/>
      <dgm:t>
        <a:bodyPr/>
        <a:lstStyle/>
        <a:p>
          <a:endParaRPr lang="en-US"/>
        </a:p>
      </dgm:t>
    </dgm:pt>
    <dgm:pt modelId="{BE7DD0A2-EC9C-456A-BC2A-963EEEB583CB}">
      <dgm:prSet/>
      <dgm:spPr>
        <a:solidFill>
          <a:srgbClr val="DD6262"/>
        </a:solidFill>
        <a:ln>
          <a:solidFill>
            <a:srgbClr val="DD6262"/>
          </a:solidFill>
        </a:ln>
      </dgm:spPr>
      <dgm:t>
        <a:bodyPr/>
        <a:lstStyle/>
        <a:p>
          <a:r>
            <a:rPr lang="en-GB" smtClean="0"/>
            <a:t>Innovation and bundling may well go together</a:t>
          </a:r>
          <a:endParaRPr lang="en-US"/>
        </a:p>
      </dgm:t>
    </dgm:pt>
    <dgm:pt modelId="{44AEBB0D-F5FF-4C2A-AA55-BF9E3CCC6432}" type="parTrans" cxnId="{A35FDA99-BAAA-473E-8D24-8CD27F2373DA}">
      <dgm:prSet/>
      <dgm:spPr/>
      <dgm:t>
        <a:bodyPr/>
        <a:lstStyle/>
        <a:p>
          <a:endParaRPr lang="en-US"/>
        </a:p>
      </dgm:t>
    </dgm:pt>
    <dgm:pt modelId="{F6684B03-D083-4C9C-A703-BB3A61143300}" type="sibTrans" cxnId="{A35FDA99-BAAA-473E-8D24-8CD27F2373DA}">
      <dgm:prSet/>
      <dgm:spPr/>
      <dgm:t>
        <a:bodyPr/>
        <a:lstStyle/>
        <a:p>
          <a:endParaRPr lang="en-US"/>
        </a:p>
      </dgm:t>
    </dgm:pt>
    <dgm:pt modelId="{1595822D-17DA-43A6-A57B-C77024030220}" type="pres">
      <dgm:prSet presAssocID="{4426998C-FA4E-4A69-B366-9793C3269A2C}" presName="linear" presStyleCnt="0">
        <dgm:presLayoutVars>
          <dgm:animLvl val="lvl"/>
          <dgm:resizeHandles val="exact"/>
        </dgm:presLayoutVars>
      </dgm:prSet>
      <dgm:spPr/>
      <dgm:t>
        <a:bodyPr/>
        <a:lstStyle/>
        <a:p>
          <a:endParaRPr lang="en-US"/>
        </a:p>
      </dgm:t>
    </dgm:pt>
    <dgm:pt modelId="{2FF6EFD0-D58B-4223-999C-49634DA44FC2}" type="pres">
      <dgm:prSet presAssocID="{1BF1B898-6281-44A6-9F2F-D394309AB9A7}" presName="parentText" presStyleLbl="node1" presStyleIdx="0" presStyleCnt="4" custLinFactNeighborX="121" custLinFactNeighborY="-5326">
        <dgm:presLayoutVars>
          <dgm:chMax val="0"/>
          <dgm:bulletEnabled val="1"/>
        </dgm:presLayoutVars>
      </dgm:prSet>
      <dgm:spPr/>
      <dgm:t>
        <a:bodyPr/>
        <a:lstStyle/>
        <a:p>
          <a:endParaRPr lang="en-US"/>
        </a:p>
      </dgm:t>
    </dgm:pt>
    <dgm:pt modelId="{85FF550A-92B6-41F1-B23C-6C70BE7A778E}" type="pres">
      <dgm:prSet presAssocID="{1BF1B898-6281-44A6-9F2F-D394309AB9A7}" presName="childText" presStyleLbl="revTx" presStyleIdx="0" presStyleCnt="3">
        <dgm:presLayoutVars>
          <dgm:bulletEnabled val="1"/>
        </dgm:presLayoutVars>
      </dgm:prSet>
      <dgm:spPr/>
      <dgm:t>
        <a:bodyPr/>
        <a:lstStyle/>
        <a:p>
          <a:endParaRPr lang="en-US"/>
        </a:p>
      </dgm:t>
    </dgm:pt>
    <dgm:pt modelId="{B4B9FD53-624F-4F86-8064-E91551AD216A}" type="pres">
      <dgm:prSet presAssocID="{6D73F2C4-E41E-4695-A348-5C50A90DE8EE}" presName="parentText" presStyleLbl="node1" presStyleIdx="1" presStyleCnt="4">
        <dgm:presLayoutVars>
          <dgm:chMax val="0"/>
          <dgm:bulletEnabled val="1"/>
        </dgm:presLayoutVars>
      </dgm:prSet>
      <dgm:spPr/>
      <dgm:t>
        <a:bodyPr/>
        <a:lstStyle/>
        <a:p>
          <a:endParaRPr lang="en-US"/>
        </a:p>
      </dgm:t>
    </dgm:pt>
    <dgm:pt modelId="{5E11209E-6703-4D80-B276-89FAD323D300}" type="pres">
      <dgm:prSet presAssocID="{6D73F2C4-E41E-4695-A348-5C50A90DE8EE}" presName="childText" presStyleLbl="revTx" presStyleIdx="1" presStyleCnt="3">
        <dgm:presLayoutVars>
          <dgm:bulletEnabled val="1"/>
        </dgm:presLayoutVars>
      </dgm:prSet>
      <dgm:spPr/>
      <dgm:t>
        <a:bodyPr/>
        <a:lstStyle/>
        <a:p>
          <a:endParaRPr lang="en-US"/>
        </a:p>
      </dgm:t>
    </dgm:pt>
    <dgm:pt modelId="{349C2F50-032A-4AA3-B100-EBC684C50710}" type="pres">
      <dgm:prSet presAssocID="{73DFD87B-D738-480D-B64B-C071060A8894}" presName="parentText" presStyleLbl="node1" presStyleIdx="2" presStyleCnt="4">
        <dgm:presLayoutVars>
          <dgm:chMax val="0"/>
          <dgm:bulletEnabled val="1"/>
        </dgm:presLayoutVars>
      </dgm:prSet>
      <dgm:spPr/>
      <dgm:t>
        <a:bodyPr/>
        <a:lstStyle/>
        <a:p>
          <a:endParaRPr lang="en-US"/>
        </a:p>
      </dgm:t>
    </dgm:pt>
    <dgm:pt modelId="{A6E1E354-1325-479C-A13E-0FCBACCC3C78}" type="pres">
      <dgm:prSet presAssocID="{73DFD87B-D738-480D-B64B-C071060A8894}" presName="childText" presStyleLbl="revTx" presStyleIdx="2" presStyleCnt="3">
        <dgm:presLayoutVars>
          <dgm:bulletEnabled val="1"/>
        </dgm:presLayoutVars>
      </dgm:prSet>
      <dgm:spPr/>
      <dgm:t>
        <a:bodyPr/>
        <a:lstStyle/>
        <a:p>
          <a:endParaRPr lang="en-US"/>
        </a:p>
      </dgm:t>
    </dgm:pt>
    <dgm:pt modelId="{718FB29D-CA9E-4CC4-A770-EFE1FB0CB83D}" type="pres">
      <dgm:prSet presAssocID="{BE7DD0A2-EC9C-456A-BC2A-963EEEB583CB}" presName="parentText" presStyleLbl="node1" presStyleIdx="3" presStyleCnt="4">
        <dgm:presLayoutVars>
          <dgm:chMax val="0"/>
          <dgm:bulletEnabled val="1"/>
        </dgm:presLayoutVars>
      </dgm:prSet>
      <dgm:spPr/>
      <dgm:t>
        <a:bodyPr/>
        <a:lstStyle/>
        <a:p>
          <a:endParaRPr lang="en-US"/>
        </a:p>
      </dgm:t>
    </dgm:pt>
  </dgm:ptLst>
  <dgm:cxnLst>
    <dgm:cxn modelId="{057B6D18-9DE6-40F2-ADB2-B79DDB3282CC}" type="presOf" srcId="{6D73F2C4-E41E-4695-A348-5C50A90DE8EE}" destId="{B4B9FD53-624F-4F86-8064-E91551AD216A}" srcOrd="0" destOrd="0" presId="urn:microsoft.com/office/officeart/2005/8/layout/vList2"/>
    <dgm:cxn modelId="{1D6653CD-4C28-4725-BFFC-575DD69E513F}" srcId="{73DFD87B-D738-480D-B64B-C071060A8894}" destId="{0C10B421-304C-4E2F-82A7-054386B3D5DC}" srcOrd="0" destOrd="0" parTransId="{77A068B0-4CB4-4A40-AC29-C38226805439}" sibTransId="{70FD4440-B9CC-4FA9-80AC-6DF6AA192EB6}"/>
    <dgm:cxn modelId="{1F3B7982-CF40-4367-B9EF-D893622A49F5}" type="presOf" srcId="{E1D1350A-9ECB-4F75-81E9-23108EA8C9A1}" destId="{5E11209E-6703-4D80-B276-89FAD323D300}" srcOrd="0" destOrd="0" presId="urn:microsoft.com/office/officeart/2005/8/layout/vList2"/>
    <dgm:cxn modelId="{5B96DD94-93CD-422D-A1F1-2DB096174411}" srcId="{1BF1B898-6281-44A6-9F2F-D394309AB9A7}" destId="{8382F1DE-FB1C-429C-BC3B-7D6A95073E55}" srcOrd="0" destOrd="0" parTransId="{1EFCE27D-C35D-4C8B-A37E-2C40B3E5A628}" sibTransId="{7C6FB1EA-A6D3-4FEB-B7F1-EC3D47110518}"/>
    <dgm:cxn modelId="{C57BA256-101F-4BE4-B770-9E0569B7D161}" srcId="{6D73F2C4-E41E-4695-A348-5C50A90DE8EE}" destId="{E1D1350A-9ECB-4F75-81E9-23108EA8C9A1}" srcOrd="0" destOrd="0" parTransId="{E61029AF-5774-4AC7-8235-A029C9D1999B}" sibTransId="{13A9F89A-F9B8-44B6-929A-A02E5077318B}"/>
    <dgm:cxn modelId="{15D5B170-1149-4EAA-9443-9A84C3229DCC}" srcId="{4426998C-FA4E-4A69-B366-9793C3269A2C}" destId="{6D73F2C4-E41E-4695-A348-5C50A90DE8EE}" srcOrd="1" destOrd="0" parTransId="{A906D28B-02C7-459E-8025-177DF09D2A74}" sibTransId="{086C9CD4-0496-4403-AA7F-B1E0EBDCC75F}"/>
    <dgm:cxn modelId="{79FDAA5E-7936-492F-9082-2120380E16D2}" srcId="{4426998C-FA4E-4A69-B366-9793C3269A2C}" destId="{73DFD87B-D738-480D-B64B-C071060A8894}" srcOrd="2" destOrd="0" parTransId="{D7EA3A85-F063-4EFB-AA6C-15B317804391}" sibTransId="{41AB2D77-9701-4EBD-93AB-703F2728F254}"/>
    <dgm:cxn modelId="{1BA27247-5DE3-410E-9920-7FC4A46E9880}" srcId="{4426998C-FA4E-4A69-B366-9793C3269A2C}" destId="{1BF1B898-6281-44A6-9F2F-D394309AB9A7}" srcOrd="0" destOrd="0" parTransId="{58783124-64FE-4369-A02F-6FCC608E7944}" sibTransId="{63A1A71D-68C0-4804-ACED-1473DBCE1B39}"/>
    <dgm:cxn modelId="{46108A6C-28AD-46D0-8FAB-079ECEEE3ADF}" type="presOf" srcId="{1BF1B898-6281-44A6-9F2F-D394309AB9A7}" destId="{2FF6EFD0-D58B-4223-999C-49634DA44FC2}" srcOrd="0" destOrd="0" presId="urn:microsoft.com/office/officeart/2005/8/layout/vList2"/>
    <dgm:cxn modelId="{D7521DBB-E431-4680-9DE2-925E4DA7511A}" srcId="{73DFD87B-D738-480D-B64B-C071060A8894}" destId="{6342029A-34B3-4785-A29F-125A41119CC0}" srcOrd="1" destOrd="0" parTransId="{0969D17D-2E83-4536-9793-8FDC6F5F60D9}" sibTransId="{055CA48A-2B0B-4229-B983-E40183C5F272}"/>
    <dgm:cxn modelId="{369F9A58-0E42-40E9-A065-ACF6A263E485}" type="presOf" srcId="{58AD93DA-FDEF-4530-8993-C851039D978A}" destId="{A6E1E354-1325-479C-A13E-0FCBACCC3C78}" srcOrd="0" destOrd="2" presId="urn:microsoft.com/office/officeart/2005/8/layout/vList2"/>
    <dgm:cxn modelId="{63C0339B-CEBE-42FF-8320-4609E6F86F6E}" type="presOf" srcId="{BE7DD0A2-EC9C-456A-BC2A-963EEEB583CB}" destId="{718FB29D-CA9E-4CC4-A770-EFE1FB0CB83D}" srcOrd="0" destOrd="0" presId="urn:microsoft.com/office/officeart/2005/8/layout/vList2"/>
    <dgm:cxn modelId="{43BD1AF9-5B23-4E82-A1A8-7C58E8A72F00}" type="presOf" srcId="{0C10B421-304C-4E2F-82A7-054386B3D5DC}" destId="{A6E1E354-1325-479C-A13E-0FCBACCC3C78}" srcOrd="0" destOrd="0" presId="urn:microsoft.com/office/officeart/2005/8/layout/vList2"/>
    <dgm:cxn modelId="{07522836-658D-4CF1-83FA-8D962FB67C6E}" type="presOf" srcId="{6342029A-34B3-4785-A29F-125A41119CC0}" destId="{A6E1E354-1325-479C-A13E-0FCBACCC3C78}" srcOrd="0" destOrd="1" presId="urn:microsoft.com/office/officeart/2005/8/layout/vList2"/>
    <dgm:cxn modelId="{78BD9E50-605C-4DC0-9FEA-5C5FE9823D3B}" type="presOf" srcId="{8382F1DE-FB1C-429C-BC3B-7D6A95073E55}" destId="{85FF550A-92B6-41F1-B23C-6C70BE7A778E}" srcOrd="0" destOrd="0" presId="urn:microsoft.com/office/officeart/2005/8/layout/vList2"/>
    <dgm:cxn modelId="{6EE23BAB-DFF7-432A-8B01-DB0B552CA30E}" type="presOf" srcId="{73DFD87B-D738-480D-B64B-C071060A8894}" destId="{349C2F50-032A-4AA3-B100-EBC684C50710}" srcOrd="0" destOrd="0" presId="urn:microsoft.com/office/officeart/2005/8/layout/vList2"/>
    <dgm:cxn modelId="{CBEEC5C9-DFE8-4AE4-8F83-2B56647F3B26}" type="presOf" srcId="{4426998C-FA4E-4A69-B366-9793C3269A2C}" destId="{1595822D-17DA-43A6-A57B-C77024030220}" srcOrd="0" destOrd="0" presId="urn:microsoft.com/office/officeart/2005/8/layout/vList2"/>
    <dgm:cxn modelId="{A35FDA99-BAAA-473E-8D24-8CD27F2373DA}" srcId="{4426998C-FA4E-4A69-B366-9793C3269A2C}" destId="{BE7DD0A2-EC9C-456A-BC2A-963EEEB583CB}" srcOrd="3" destOrd="0" parTransId="{44AEBB0D-F5FF-4C2A-AA55-BF9E3CCC6432}" sibTransId="{F6684B03-D083-4C9C-A703-BB3A61143300}"/>
    <dgm:cxn modelId="{3882A1F9-2FD1-4A51-ACCB-6E7272BBAE29}" srcId="{73DFD87B-D738-480D-B64B-C071060A8894}" destId="{58AD93DA-FDEF-4530-8993-C851039D978A}" srcOrd="2" destOrd="0" parTransId="{3552B943-BACF-4A36-9DEC-58FD5FB215A4}" sibTransId="{261174B5-3006-4F0A-9833-DFECE65519DB}"/>
    <dgm:cxn modelId="{486E8EA2-D75F-471C-8E44-4B52EB55B079}" type="presParOf" srcId="{1595822D-17DA-43A6-A57B-C77024030220}" destId="{2FF6EFD0-D58B-4223-999C-49634DA44FC2}" srcOrd="0" destOrd="0" presId="urn:microsoft.com/office/officeart/2005/8/layout/vList2"/>
    <dgm:cxn modelId="{244E3746-C293-4D6A-AB00-0E1FFCAFDF79}" type="presParOf" srcId="{1595822D-17DA-43A6-A57B-C77024030220}" destId="{85FF550A-92B6-41F1-B23C-6C70BE7A778E}" srcOrd="1" destOrd="0" presId="urn:microsoft.com/office/officeart/2005/8/layout/vList2"/>
    <dgm:cxn modelId="{C4CC6EF4-ACE0-4219-AA4B-7BBDBAC2A7E9}" type="presParOf" srcId="{1595822D-17DA-43A6-A57B-C77024030220}" destId="{B4B9FD53-624F-4F86-8064-E91551AD216A}" srcOrd="2" destOrd="0" presId="urn:microsoft.com/office/officeart/2005/8/layout/vList2"/>
    <dgm:cxn modelId="{1DB6EFB7-963D-457D-AC79-9186A41616AB}" type="presParOf" srcId="{1595822D-17DA-43A6-A57B-C77024030220}" destId="{5E11209E-6703-4D80-B276-89FAD323D300}" srcOrd="3" destOrd="0" presId="urn:microsoft.com/office/officeart/2005/8/layout/vList2"/>
    <dgm:cxn modelId="{FBE9D1F4-797D-4B8A-B35C-A3E52763CBC6}" type="presParOf" srcId="{1595822D-17DA-43A6-A57B-C77024030220}" destId="{349C2F50-032A-4AA3-B100-EBC684C50710}" srcOrd="4" destOrd="0" presId="urn:microsoft.com/office/officeart/2005/8/layout/vList2"/>
    <dgm:cxn modelId="{995FB505-2CF4-49EB-B259-838511F284C6}" type="presParOf" srcId="{1595822D-17DA-43A6-A57B-C77024030220}" destId="{A6E1E354-1325-479C-A13E-0FCBACCC3C78}" srcOrd="5" destOrd="0" presId="urn:microsoft.com/office/officeart/2005/8/layout/vList2"/>
    <dgm:cxn modelId="{4850BDDD-676D-40F4-9482-F0BA66B09BC7}" type="presParOf" srcId="{1595822D-17DA-43A6-A57B-C77024030220}" destId="{718FB29D-CA9E-4CC4-A770-EFE1FB0CB83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26998C-FA4E-4A69-B366-9793C3269A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F1B898-6281-44A6-9F2F-D394309AB9A7}">
      <dgm:prSet phldrT="[Text]" custT="1"/>
      <dgm:spPr>
        <a:solidFill>
          <a:srgbClr val="DD6262"/>
        </a:solidFill>
        <a:ln>
          <a:solidFill>
            <a:srgbClr val="DD6262"/>
          </a:solidFill>
        </a:ln>
      </dgm:spPr>
      <dgm:t>
        <a:bodyPr/>
        <a:lstStyle/>
        <a:p>
          <a:r>
            <a:rPr lang="en-GB" sz="2400" dirty="0" smtClean="0"/>
            <a:t>How frequent is outsourcing on GVCs?</a:t>
          </a:r>
          <a:endParaRPr lang="en-US" sz="2400" dirty="0"/>
        </a:p>
      </dgm:t>
    </dgm:pt>
    <dgm:pt modelId="{58783124-64FE-4369-A02F-6FCC608E7944}" type="parTrans" cxnId="{1BA27247-5DE3-410E-9920-7FC4A46E9880}">
      <dgm:prSet/>
      <dgm:spPr/>
      <dgm:t>
        <a:bodyPr/>
        <a:lstStyle/>
        <a:p>
          <a:endParaRPr lang="en-US"/>
        </a:p>
      </dgm:t>
    </dgm:pt>
    <dgm:pt modelId="{63A1A71D-68C0-4804-ACED-1473DBCE1B39}" type="sibTrans" cxnId="{1BA27247-5DE3-410E-9920-7FC4A46E9880}">
      <dgm:prSet/>
      <dgm:spPr/>
      <dgm:t>
        <a:bodyPr/>
        <a:lstStyle/>
        <a:p>
          <a:endParaRPr lang="en-US"/>
        </a:p>
      </dgm:t>
    </dgm:pt>
    <dgm:pt modelId="{6D73F2C4-E41E-4695-A348-5C50A90DE8EE}">
      <dgm:prSet phldrT="[Text]" custT="1"/>
      <dgm:spPr>
        <a:solidFill>
          <a:srgbClr val="DD6262"/>
        </a:solidFill>
        <a:ln>
          <a:solidFill>
            <a:srgbClr val="DD6262"/>
          </a:solidFill>
        </a:ln>
      </dgm:spPr>
      <dgm:t>
        <a:bodyPr/>
        <a:lstStyle/>
        <a:p>
          <a:r>
            <a:rPr lang="en-GB" sz="2400" dirty="0" smtClean="0"/>
            <a:t>Some reasons for outsourcing</a:t>
          </a:r>
          <a:endParaRPr lang="en-US" sz="2400" dirty="0"/>
        </a:p>
      </dgm:t>
    </dgm:pt>
    <dgm:pt modelId="{A906D28B-02C7-459E-8025-177DF09D2A74}" type="parTrans" cxnId="{15D5B170-1149-4EAA-9443-9A84C3229DCC}">
      <dgm:prSet/>
      <dgm:spPr/>
      <dgm:t>
        <a:bodyPr/>
        <a:lstStyle/>
        <a:p>
          <a:endParaRPr lang="en-US"/>
        </a:p>
      </dgm:t>
    </dgm:pt>
    <dgm:pt modelId="{086C9CD4-0496-4403-AA7F-B1E0EBDCC75F}" type="sibTrans" cxnId="{15D5B170-1149-4EAA-9443-9A84C3229DCC}">
      <dgm:prSet/>
      <dgm:spPr/>
      <dgm:t>
        <a:bodyPr/>
        <a:lstStyle/>
        <a:p>
          <a:endParaRPr lang="en-US"/>
        </a:p>
      </dgm:t>
    </dgm:pt>
    <dgm:pt modelId="{E1D1350A-9ECB-4F75-81E9-23108EA8C9A1}">
      <dgm:prSet phldrT="[Text]" custT="1"/>
      <dgm:spPr/>
      <dgm:t>
        <a:bodyPr/>
        <a:lstStyle/>
        <a:p>
          <a:r>
            <a:rPr lang="en-GB" sz="1800" dirty="0" smtClean="0"/>
            <a:t>Standard cost (competitiveness) considerations</a:t>
          </a:r>
          <a:endParaRPr lang="en-US" sz="1800" dirty="0"/>
        </a:p>
      </dgm:t>
    </dgm:pt>
    <dgm:pt modelId="{E61029AF-5774-4AC7-8235-A029C9D1999B}" type="parTrans" cxnId="{C57BA256-101F-4BE4-B770-9E0569B7D161}">
      <dgm:prSet/>
      <dgm:spPr/>
      <dgm:t>
        <a:bodyPr/>
        <a:lstStyle/>
        <a:p>
          <a:endParaRPr lang="en-US"/>
        </a:p>
      </dgm:t>
    </dgm:pt>
    <dgm:pt modelId="{13A9F89A-F9B8-44B6-929A-A02E5077318B}" type="sibTrans" cxnId="{C57BA256-101F-4BE4-B770-9E0569B7D161}">
      <dgm:prSet/>
      <dgm:spPr/>
      <dgm:t>
        <a:bodyPr/>
        <a:lstStyle/>
        <a:p>
          <a:endParaRPr lang="en-US"/>
        </a:p>
      </dgm:t>
    </dgm:pt>
    <dgm:pt modelId="{73DFD87B-D738-480D-B64B-C071060A8894}">
      <dgm:prSet phldrT="[Text]" custT="1"/>
      <dgm:spPr>
        <a:solidFill>
          <a:srgbClr val="DD6262"/>
        </a:solidFill>
        <a:ln>
          <a:solidFill>
            <a:srgbClr val="DD6262"/>
          </a:solidFill>
        </a:ln>
      </dgm:spPr>
      <dgm:t>
        <a:bodyPr/>
        <a:lstStyle/>
        <a:p>
          <a:r>
            <a:rPr lang="en-GB" sz="2400" dirty="0" smtClean="0"/>
            <a:t>Some reasons for not outsourcing (not always cost-driven)</a:t>
          </a:r>
          <a:endParaRPr lang="en-US" sz="2400" dirty="0"/>
        </a:p>
      </dgm:t>
    </dgm:pt>
    <dgm:pt modelId="{D7EA3A85-F063-4EFB-AA6C-15B317804391}" type="parTrans" cxnId="{79FDAA5E-7936-492F-9082-2120380E16D2}">
      <dgm:prSet/>
      <dgm:spPr/>
      <dgm:t>
        <a:bodyPr/>
        <a:lstStyle/>
        <a:p>
          <a:endParaRPr lang="en-US"/>
        </a:p>
      </dgm:t>
    </dgm:pt>
    <dgm:pt modelId="{41AB2D77-9701-4EBD-93AB-703F2728F254}" type="sibTrans" cxnId="{79FDAA5E-7936-492F-9082-2120380E16D2}">
      <dgm:prSet/>
      <dgm:spPr/>
      <dgm:t>
        <a:bodyPr/>
        <a:lstStyle/>
        <a:p>
          <a:endParaRPr lang="en-US"/>
        </a:p>
      </dgm:t>
    </dgm:pt>
    <dgm:pt modelId="{0C10B421-304C-4E2F-82A7-054386B3D5DC}">
      <dgm:prSet phldrT="[Text]" custT="1"/>
      <dgm:spPr/>
      <dgm:t>
        <a:bodyPr/>
        <a:lstStyle/>
        <a:p>
          <a:r>
            <a:rPr lang="en-GB" sz="1800" dirty="0" smtClean="0"/>
            <a:t>Protection of proprietary information, pivotal pieces of the GVC</a:t>
          </a:r>
          <a:endParaRPr lang="en-US" sz="1800" dirty="0"/>
        </a:p>
      </dgm:t>
    </dgm:pt>
    <dgm:pt modelId="{77A068B0-4CB4-4A40-AC29-C38226805439}" type="parTrans" cxnId="{1D6653CD-4C28-4725-BFFC-575DD69E513F}">
      <dgm:prSet/>
      <dgm:spPr/>
      <dgm:t>
        <a:bodyPr/>
        <a:lstStyle/>
        <a:p>
          <a:endParaRPr lang="en-US"/>
        </a:p>
      </dgm:t>
    </dgm:pt>
    <dgm:pt modelId="{70FD4440-B9CC-4FA9-80AC-6DF6AA192EB6}" type="sibTrans" cxnId="{1D6653CD-4C28-4725-BFFC-575DD69E513F}">
      <dgm:prSet/>
      <dgm:spPr/>
      <dgm:t>
        <a:bodyPr/>
        <a:lstStyle/>
        <a:p>
          <a:endParaRPr lang="en-US"/>
        </a:p>
      </dgm:t>
    </dgm:pt>
    <dgm:pt modelId="{BE7DD0A2-EC9C-456A-BC2A-963EEEB583CB}">
      <dgm:prSet custT="1"/>
      <dgm:spPr>
        <a:solidFill>
          <a:srgbClr val="DD6262"/>
        </a:solidFill>
        <a:ln>
          <a:solidFill>
            <a:srgbClr val="DD6262"/>
          </a:solidFill>
        </a:ln>
      </dgm:spPr>
      <dgm:t>
        <a:bodyPr/>
        <a:lstStyle/>
        <a:p>
          <a:r>
            <a:rPr lang="en-GB" sz="2400" dirty="0" smtClean="0"/>
            <a:t>Not just a matter of cost minimisation—cost and efficiency not always the same thing</a:t>
          </a:r>
          <a:endParaRPr lang="en-US" sz="2400" dirty="0"/>
        </a:p>
      </dgm:t>
    </dgm:pt>
    <dgm:pt modelId="{44AEBB0D-F5FF-4C2A-AA55-BF9E3CCC6432}" type="parTrans" cxnId="{A35FDA99-BAAA-473E-8D24-8CD27F2373DA}">
      <dgm:prSet/>
      <dgm:spPr/>
      <dgm:t>
        <a:bodyPr/>
        <a:lstStyle/>
        <a:p>
          <a:endParaRPr lang="en-US"/>
        </a:p>
      </dgm:t>
    </dgm:pt>
    <dgm:pt modelId="{F6684B03-D083-4C9C-A703-BB3A61143300}" type="sibTrans" cxnId="{A35FDA99-BAAA-473E-8D24-8CD27F2373DA}">
      <dgm:prSet/>
      <dgm:spPr/>
      <dgm:t>
        <a:bodyPr/>
        <a:lstStyle/>
        <a:p>
          <a:endParaRPr lang="en-US"/>
        </a:p>
      </dgm:t>
    </dgm:pt>
    <dgm:pt modelId="{EC6F21E6-931B-463F-921A-A64AE426E9E3}">
      <dgm:prSet custT="1"/>
      <dgm:spPr/>
      <dgm:t>
        <a:bodyPr/>
        <a:lstStyle/>
        <a:p>
          <a:r>
            <a:rPr lang="en-GB" sz="1800" dirty="0" smtClean="0"/>
            <a:t>External scale advantages – various forms of networks, networking associated with skill sets (</a:t>
          </a:r>
          <a:r>
            <a:rPr lang="en-GB" sz="1800" dirty="0" err="1" smtClean="0"/>
            <a:t>e,g</a:t>
          </a:r>
          <a:r>
            <a:rPr lang="en-GB" sz="1800" dirty="0" smtClean="0"/>
            <a:t>, security services, recruitment, customs agents)</a:t>
          </a:r>
        </a:p>
      </dgm:t>
    </dgm:pt>
    <dgm:pt modelId="{11F1B341-ED5D-410D-BEE0-B3CD24A3016D}" type="parTrans" cxnId="{CC1222C9-092C-48E4-B61A-CABBE32A2B1D}">
      <dgm:prSet/>
      <dgm:spPr/>
      <dgm:t>
        <a:bodyPr/>
        <a:lstStyle/>
        <a:p>
          <a:endParaRPr lang="en-US"/>
        </a:p>
      </dgm:t>
    </dgm:pt>
    <dgm:pt modelId="{228F03B8-E9EC-47DF-9C89-6282D9CE8439}" type="sibTrans" cxnId="{CC1222C9-092C-48E4-B61A-CABBE32A2B1D}">
      <dgm:prSet/>
      <dgm:spPr/>
      <dgm:t>
        <a:bodyPr/>
        <a:lstStyle/>
        <a:p>
          <a:endParaRPr lang="en-US"/>
        </a:p>
      </dgm:t>
    </dgm:pt>
    <dgm:pt modelId="{038CE70B-9A07-4ECB-A278-62A5B866AAF8}">
      <dgm:prSet custT="1"/>
      <dgm:spPr/>
      <dgm:t>
        <a:bodyPr/>
        <a:lstStyle/>
        <a:p>
          <a:r>
            <a:rPr lang="en-GB" sz="1800" dirty="0" smtClean="0"/>
            <a:t>Some internal economy of scale considerations (e.g. fixed costs, </a:t>
          </a:r>
          <a:r>
            <a:rPr lang="en-GB" sz="2000" dirty="0" smtClean="0"/>
            <a:t>market size, and desire to maintain market share or product variety)  </a:t>
          </a:r>
        </a:p>
      </dgm:t>
    </dgm:pt>
    <dgm:pt modelId="{E3BA8068-FD30-4BEE-BC97-FD9D1DB23E5F}" type="parTrans" cxnId="{C701E615-FD82-4FF6-AC93-BCC9F9E08E7F}">
      <dgm:prSet/>
      <dgm:spPr/>
      <dgm:t>
        <a:bodyPr/>
        <a:lstStyle/>
        <a:p>
          <a:endParaRPr lang="en-US"/>
        </a:p>
      </dgm:t>
    </dgm:pt>
    <dgm:pt modelId="{334DBBBD-8EFE-48A0-A68C-4C44D17281BA}" type="sibTrans" cxnId="{C701E615-FD82-4FF6-AC93-BCC9F9E08E7F}">
      <dgm:prSet/>
      <dgm:spPr/>
      <dgm:t>
        <a:bodyPr/>
        <a:lstStyle/>
        <a:p>
          <a:endParaRPr lang="en-US"/>
        </a:p>
      </dgm:t>
    </dgm:pt>
    <dgm:pt modelId="{7DCEE348-C09F-463B-B7D0-EA0D038E8332}">
      <dgm:prSet phldrT="[Text]" custT="1"/>
      <dgm:spPr/>
      <dgm:t>
        <a:bodyPr/>
        <a:lstStyle/>
        <a:p>
          <a:r>
            <a:rPr lang="en-GB" sz="1800" dirty="0" smtClean="0"/>
            <a:t>Other risk management factors</a:t>
          </a:r>
          <a:endParaRPr lang="en-US" sz="1800" dirty="0"/>
        </a:p>
      </dgm:t>
    </dgm:pt>
    <dgm:pt modelId="{84AD8C0C-D125-4CA9-912D-2B9A3FE9F739}" type="parTrans" cxnId="{3AAE5EEC-8B79-4864-8B6D-FB15F93FA4A7}">
      <dgm:prSet/>
      <dgm:spPr/>
      <dgm:t>
        <a:bodyPr/>
        <a:lstStyle/>
        <a:p>
          <a:endParaRPr lang="en-US"/>
        </a:p>
      </dgm:t>
    </dgm:pt>
    <dgm:pt modelId="{31AD622E-4B6F-42BD-B76D-2F1307AEB71D}" type="sibTrans" cxnId="{3AAE5EEC-8B79-4864-8B6D-FB15F93FA4A7}">
      <dgm:prSet/>
      <dgm:spPr/>
      <dgm:t>
        <a:bodyPr/>
        <a:lstStyle/>
        <a:p>
          <a:endParaRPr lang="en-US"/>
        </a:p>
      </dgm:t>
    </dgm:pt>
    <dgm:pt modelId="{1595822D-17DA-43A6-A57B-C77024030220}" type="pres">
      <dgm:prSet presAssocID="{4426998C-FA4E-4A69-B366-9793C3269A2C}" presName="linear" presStyleCnt="0">
        <dgm:presLayoutVars>
          <dgm:animLvl val="lvl"/>
          <dgm:resizeHandles val="exact"/>
        </dgm:presLayoutVars>
      </dgm:prSet>
      <dgm:spPr/>
      <dgm:t>
        <a:bodyPr/>
        <a:lstStyle/>
        <a:p>
          <a:endParaRPr lang="en-US"/>
        </a:p>
      </dgm:t>
    </dgm:pt>
    <dgm:pt modelId="{2FF6EFD0-D58B-4223-999C-49634DA44FC2}" type="pres">
      <dgm:prSet presAssocID="{1BF1B898-6281-44A6-9F2F-D394309AB9A7}" presName="parentText" presStyleLbl="node1" presStyleIdx="0" presStyleCnt="4" custScaleY="50029" custLinFactNeighborX="121" custLinFactNeighborY="-5326">
        <dgm:presLayoutVars>
          <dgm:chMax val="0"/>
          <dgm:bulletEnabled val="1"/>
        </dgm:presLayoutVars>
      </dgm:prSet>
      <dgm:spPr/>
      <dgm:t>
        <a:bodyPr/>
        <a:lstStyle/>
        <a:p>
          <a:endParaRPr lang="en-US"/>
        </a:p>
      </dgm:t>
    </dgm:pt>
    <dgm:pt modelId="{08AF7A14-C724-4E94-84E0-DBC47FF8C218}" type="pres">
      <dgm:prSet presAssocID="{63A1A71D-68C0-4804-ACED-1473DBCE1B39}" presName="spacer" presStyleCnt="0"/>
      <dgm:spPr/>
    </dgm:pt>
    <dgm:pt modelId="{B4B9FD53-624F-4F86-8064-E91551AD216A}" type="pres">
      <dgm:prSet presAssocID="{6D73F2C4-E41E-4695-A348-5C50A90DE8EE}" presName="parentText" presStyleLbl="node1" presStyleIdx="1" presStyleCnt="4" custScaleY="50385">
        <dgm:presLayoutVars>
          <dgm:chMax val="0"/>
          <dgm:bulletEnabled val="1"/>
        </dgm:presLayoutVars>
      </dgm:prSet>
      <dgm:spPr/>
      <dgm:t>
        <a:bodyPr/>
        <a:lstStyle/>
        <a:p>
          <a:endParaRPr lang="en-US"/>
        </a:p>
      </dgm:t>
    </dgm:pt>
    <dgm:pt modelId="{5E11209E-6703-4D80-B276-89FAD323D300}" type="pres">
      <dgm:prSet presAssocID="{6D73F2C4-E41E-4695-A348-5C50A90DE8EE}" presName="childText" presStyleLbl="revTx" presStyleIdx="0" presStyleCnt="2">
        <dgm:presLayoutVars>
          <dgm:bulletEnabled val="1"/>
        </dgm:presLayoutVars>
      </dgm:prSet>
      <dgm:spPr/>
      <dgm:t>
        <a:bodyPr/>
        <a:lstStyle/>
        <a:p>
          <a:endParaRPr lang="en-US"/>
        </a:p>
      </dgm:t>
    </dgm:pt>
    <dgm:pt modelId="{349C2F50-032A-4AA3-B100-EBC684C50710}" type="pres">
      <dgm:prSet presAssocID="{73DFD87B-D738-480D-B64B-C071060A8894}" presName="parentText" presStyleLbl="node1" presStyleIdx="2" presStyleCnt="4" custScaleY="50129">
        <dgm:presLayoutVars>
          <dgm:chMax val="0"/>
          <dgm:bulletEnabled val="1"/>
        </dgm:presLayoutVars>
      </dgm:prSet>
      <dgm:spPr/>
      <dgm:t>
        <a:bodyPr/>
        <a:lstStyle/>
        <a:p>
          <a:endParaRPr lang="en-US"/>
        </a:p>
      </dgm:t>
    </dgm:pt>
    <dgm:pt modelId="{A6E1E354-1325-479C-A13E-0FCBACCC3C78}" type="pres">
      <dgm:prSet presAssocID="{73DFD87B-D738-480D-B64B-C071060A8894}" presName="childText" presStyleLbl="revTx" presStyleIdx="1" presStyleCnt="2">
        <dgm:presLayoutVars>
          <dgm:bulletEnabled val="1"/>
        </dgm:presLayoutVars>
      </dgm:prSet>
      <dgm:spPr/>
      <dgm:t>
        <a:bodyPr/>
        <a:lstStyle/>
        <a:p>
          <a:endParaRPr lang="en-US"/>
        </a:p>
      </dgm:t>
    </dgm:pt>
    <dgm:pt modelId="{718FB29D-CA9E-4CC4-A770-EFE1FB0CB83D}" type="pres">
      <dgm:prSet presAssocID="{BE7DD0A2-EC9C-456A-BC2A-963EEEB583CB}" presName="parentText" presStyleLbl="node1" presStyleIdx="3" presStyleCnt="4">
        <dgm:presLayoutVars>
          <dgm:chMax val="0"/>
          <dgm:bulletEnabled val="1"/>
        </dgm:presLayoutVars>
      </dgm:prSet>
      <dgm:spPr/>
      <dgm:t>
        <a:bodyPr/>
        <a:lstStyle/>
        <a:p>
          <a:endParaRPr lang="en-US"/>
        </a:p>
      </dgm:t>
    </dgm:pt>
  </dgm:ptLst>
  <dgm:cxnLst>
    <dgm:cxn modelId="{1D6653CD-4C28-4725-BFFC-575DD69E513F}" srcId="{73DFD87B-D738-480D-B64B-C071060A8894}" destId="{0C10B421-304C-4E2F-82A7-054386B3D5DC}" srcOrd="0" destOrd="0" parTransId="{77A068B0-4CB4-4A40-AC29-C38226805439}" sibTransId="{70FD4440-B9CC-4FA9-80AC-6DF6AA192EB6}"/>
    <dgm:cxn modelId="{B4E2EA3B-EDF3-4DAA-9FB9-909FAC86D415}" type="presOf" srcId="{7DCEE348-C09F-463B-B7D0-EA0D038E8332}" destId="{A6E1E354-1325-479C-A13E-0FCBACCC3C78}" srcOrd="0" destOrd="1" presId="urn:microsoft.com/office/officeart/2005/8/layout/vList2"/>
    <dgm:cxn modelId="{B497704F-BD8D-4E0E-9BC0-DF35C3B727C3}" type="presOf" srcId="{1BF1B898-6281-44A6-9F2F-D394309AB9A7}" destId="{2FF6EFD0-D58B-4223-999C-49634DA44FC2}" srcOrd="0" destOrd="0" presId="urn:microsoft.com/office/officeart/2005/8/layout/vList2"/>
    <dgm:cxn modelId="{C57BA256-101F-4BE4-B770-9E0569B7D161}" srcId="{6D73F2C4-E41E-4695-A348-5C50A90DE8EE}" destId="{E1D1350A-9ECB-4F75-81E9-23108EA8C9A1}" srcOrd="0" destOrd="0" parTransId="{E61029AF-5774-4AC7-8235-A029C9D1999B}" sibTransId="{13A9F89A-F9B8-44B6-929A-A02E5077318B}"/>
    <dgm:cxn modelId="{15D5B170-1149-4EAA-9443-9A84C3229DCC}" srcId="{4426998C-FA4E-4A69-B366-9793C3269A2C}" destId="{6D73F2C4-E41E-4695-A348-5C50A90DE8EE}" srcOrd="1" destOrd="0" parTransId="{A906D28B-02C7-459E-8025-177DF09D2A74}" sibTransId="{086C9CD4-0496-4403-AA7F-B1E0EBDCC75F}"/>
    <dgm:cxn modelId="{79FDAA5E-7936-492F-9082-2120380E16D2}" srcId="{4426998C-FA4E-4A69-B366-9793C3269A2C}" destId="{73DFD87B-D738-480D-B64B-C071060A8894}" srcOrd="2" destOrd="0" parTransId="{D7EA3A85-F063-4EFB-AA6C-15B317804391}" sibTransId="{41AB2D77-9701-4EBD-93AB-703F2728F254}"/>
    <dgm:cxn modelId="{8F6D0BBA-4C64-4324-9235-B96956FE109D}" type="presOf" srcId="{73DFD87B-D738-480D-B64B-C071060A8894}" destId="{349C2F50-032A-4AA3-B100-EBC684C50710}" srcOrd="0" destOrd="0" presId="urn:microsoft.com/office/officeart/2005/8/layout/vList2"/>
    <dgm:cxn modelId="{52A7B392-E6A0-4739-82D2-25E02C6E1C06}" type="presOf" srcId="{E1D1350A-9ECB-4F75-81E9-23108EA8C9A1}" destId="{5E11209E-6703-4D80-B276-89FAD323D300}" srcOrd="0" destOrd="0" presId="urn:microsoft.com/office/officeart/2005/8/layout/vList2"/>
    <dgm:cxn modelId="{F5706661-2890-41CA-A730-4154FEDC5687}" type="presOf" srcId="{BE7DD0A2-EC9C-456A-BC2A-963EEEB583CB}" destId="{718FB29D-CA9E-4CC4-A770-EFE1FB0CB83D}" srcOrd="0" destOrd="0" presId="urn:microsoft.com/office/officeart/2005/8/layout/vList2"/>
    <dgm:cxn modelId="{A830C02F-F7AF-403C-AFE4-80CD8C8FA589}" type="presOf" srcId="{6D73F2C4-E41E-4695-A348-5C50A90DE8EE}" destId="{B4B9FD53-624F-4F86-8064-E91551AD216A}" srcOrd="0" destOrd="0" presId="urn:microsoft.com/office/officeart/2005/8/layout/vList2"/>
    <dgm:cxn modelId="{1BA27247-5DE3-410E-9920-7FC4A46E9880}" srcId="{4426998C-FA4E-4A69-B366-9793C3269A2C}" destId="{1BF1B898-6281-44A6-9F2F-D394309AB9A7}" srcOrd="0" destOrd="0" parTransId="{58783124-64FE-4369-A02F-6FCC608E7944}" sibTransId="{63A1A71D-68C0-4804-ACED-1473DBCE1B39}"/>
    <dgm:cxn modelId="{3AAE5EEC-8B79-4864-8B6D-FB15F93FA4A7}" srcId="{73DFD87B-D738-480D-B64B-C071060A8894}" destId="{7DCEE348-C09F-463B-B7D0-EA0D038E8332}" srcOrd="1" destOrd="0" parTransId="{84AD8C0C-D125-4CA9-912D-2B9A3FE9F739}" sibTransId="{31AD622E-4B6F-42BD-B76D-2F1307AEB71D}"/>
    <dgm:cxn modelId="{7AD33835-3D3C-4FCF-9CA2-E6D122B7742E}" type="presOf" srcId="{4426998C-FA4E-4A69-B366-9793C3269A2C}" destId="{1595822D-17DA-43A6-A57B-C77024030220}" srcOrd="0" destOrd="0" presId="urn:microsoft.com/office/officeart/2005/8/layout/vList2"/>
    <dgm:cxn modelId="{46F6FAE6-D77A-47FC-A5FB-C6263C874A75}" type="presOf" srcId="{0C10B421-304C-4E2F-82A7-054386B3D5DC}" destId="{A6E1E354-1325-479C-A13E-0FCBACCC3C78}" srcOrd="0" destOrd="0" presId="urn:microsoft.com/office/officeart/2005/8/layout/vList2"/>
    <dgm:cxn modelId="{1C59B933-B490-4339-88E2-A5CC2CC7BCA8}" type="presOf" srcId="{EC6F21E6-931B-463F-921A-A64AE426E9E3}" destId="{5E11209E-6703-4D80-B276-89FAD323D300}" srcOrd="0" destOrd="1" presId="urn:microsoft.com/office/officeart/2005/8/layout/vList2"/>
    <dgm:cxn modelId="{7882A9A2-AFA9-4F82-8F96-996B3BDDFEBB}" type="presOf" srcId="{038CE70B-9A07-4ECB-A278-62A5B866AAF8}" destId="{5E11209E-6703-4D80-B276-89FAD323D300}" srcOrd="0" destOrd="2" presId="urn:microsoft.com/office/officeart/2005/8/layout/vList2"/>
    <dgm:cxn modelId="{CC1222C9-092C-48E4-B61A-CABBE32A2B1D}" srcId="{6D73F2C4-E41E-4695-A348-5C50A90DE8EE}" destId="{EC6F21E6-931B-463F-921A-A64AE426E9E3}" srcOrd="1" destOrd="0" parTransId="{11F1B341-ED5D-410D-BEE0-B3CD24A3016D}" sibTransId="{228F03B8-E9EC-47DF-9C89-6282D9CE8439}"/>
    <dgm:cxn modelId="{C701E615-FD82-4FF6-AC93-BCC9F9E08E7F}" srcId="{6D73F2C4-E41E-4695-A348-5C50A90DE8EE}" destId="{038CE70B-9A07-4ECB-A278-62A5B866AAF8}" srcOrd="2" destOrd="0" parTransId="{E3BA8068-FD30-4BEE-BC97-FD9D1DB23E5F}" sibTransId="{334DBBBD-8EFE-48A0-A68C-4C44D17281BA}"/>
    <dgm:cxn modelId="{A35FDA99-BAAA-473E-8D24-8CD27F2373DA}" srcId="{4426998C-FA4E-4A69-B366-9793C3269A2C}" destId="{BE7DD0A2-EC9C-456A-BC2A-963EEEB583CB}" srcOrd="3" destOrd="0" parTransId="{44AEBB0D-F5FF-4C2A-AA55-BF9E3CCC6432}" sibTransId="{F6684B03-D083-4C9C-A703-BB3A61143300}"/>
    <dgm:cxn modelId="{0BB3A07F-E058-4EF4-8F7A-B83B94EBFD9F}" type="presParOf" srcId="{1595822D-17DA-43A6-A57B-C77024030220}" destId="{2FF6EFD0-D58B-4223-999C-49634DA44FC2}" srcOrd="0" destOrd="0" presId="urn:microsoft.com/office/officeart/2005/8/layout/vList2"/>
    <dgm:cxn modelId="{3AC0028B-41EB-4817-ACB9-CA963293F66D}" type="presParOf" srcId="{1595822D-17DA-43A6-A57B-C77024030220}" destId="{08AF7A14-C724-4E94-84E0-DBC47FF8C218}" srcOrd="1" destOrd="0" presId="urn:microsoft.com/office/officeart/2005/8/layout/vList2"/>
    <dgm:cxn modelId="{2C883DE5-14F7-4A20-BF57-EE6B01D96A6D}" type="presParOf" srcId="{1595822D-17DA-43A6-A57B-C77024030220}" destId="{B4B9FD53-624F-4F86-8064-E91551AD216A}" srcOrd="2" destOrd="0" presId="urn:microsoft.com/office/officeart/2005/8/layout/vList2"/>
    <dgm:cxn modelId="{1B7A7E1A-04BB-4647-9E87-DAC5D5624639}" type="presParOf" srcId="{1595822D-17DA-43A6-A57B-C77024030220}" destId="{5E11209E-6703-4D80-B276-89FAD323D300}" srcOrd="3" destOrd="0" presId="urn:microsoft.com/office/officeart/2005/8/layout/vList2"/>
    <dgm:cxn modelId="{28FE9187-3C71-421D-9C78-C386E1041BC3}" type="presParOf" srcId="{1595822D-17DA-43A6-A57B-C77024030220}" destId="{349C2F50-032A-4AA3-B100-EBC684C50710}" srcOrd="4" destOrd="0" presId="urn:microsoft.com/office/officeart/2005/8/layout/vList2"/>
    <dgm:cxn modelId="{B0B48763-6784-49DB-9FD9-378A8C985592}" type="presParOf" srcId="{1595822D-17DA-43A6-A57B-C77024030220}" destId="{A6E1E354-1325-479C-A13E-0FCBACCC3C78}" srcOrd="5" destOrd="0" presId="urn:microsoft.com/office/officeart/2005/8/layout/vList2"/>
    <dgm:cxn modelId="{52A91A00-F623-4F13-B53E-741427415FF3}" type="presParOf" srcId="{1595822D-17DA-43A6-A57B-C77024030220}" destId="{718FB29D-CA9E-4CC4-A770-EFE1FB0CB83D}"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5AA081-FA78-4E51-BE61-89077B58E6FE}"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F6FB66DC-88AF-457D-A120-41A3FC9C0D34}">
      <dgm:prSet phldrT="[Text]"/>
      <dgm:spPr>
        <a:solidFill>
          <a:srgbClr val="FF0000">
            <a:alpha val="90000"/>
          </a:srgbClr>
        </a:solidFill>
        <a:ln>
          <a:solidFill>
            <a:srgbClr val="FF0000">
              <a:alpha val="90000"/>
            </a:srgbClr>
          </a:solidFill>
        </a:ln>
      </dgm:spPr>
      <dgm:t>
        <a:bodyPr/>
        <a:lstStyle/>
        <a:p>
          <a:r>
            <a:rPr lang="en-US" dirty="0" smtClean="0">
              <a:solidFill>
                <a:schemeClr val="bg1"/>
              </a:solidFill>
            </a:rPr>
            <a:t>Goods</a:t>
          </a:r>
          <a:endParaRPr lang="en-US" dirty="0">
            <a:solidFill>
              <a:schemeClr val="bg1"/>
            </a:solidFill>
          </a:endParaRPr>
        </a:p>
      </dgm:t>
    </dgm:pt>
    <dgm:pt modelId="{AAC0B0C6-A8F0-4857-9F8E-2785B2B5D2FF}" type="parTrans" cxnId="{38FC2EB9-E84E-4D64-A157-7DEFEBB77DF1}">
      <dgm:prSet/>
      <dgm:spPr/>
      <dgm:t>
        <a:bodyPr/>
        <a:lstStyle/>
        <a:p>
          <a:endParaRPr lang="en-US"/>
        </a:p>
      </dgm:t>
    </dgm:pt>
    <dgm:pt modelId="{7368BE4A-FEC0-4CA2-95DE-EF091D5CEE87}" type="sibTrans" cxnId="{38FC2EB9-E84E-4D64-A157-7DEFEBB77DF1}">
      <dgm:prSet/>
      <dgm:spPr/>
      <dgm:t>
        <a:bodyPr/>
        <a:lstStyle/>
        <a:p>
          <a:endParaRPr lang="en-US"/>
        </a:p>
      </dgm:t>
    </dgm:pt>
    <dgm:pt modelId="{C314D0D7-800D-4C24-A2A4-1775EF67FD82}">
      <dgm:prSet phldrT="[Text]"/>
      <dgm:spPr>
        <a:solidFill>
          <a:srgbClr val="ECA3A2"/>
        </a:solidFill>
        <a:ln>
          <a:solidFill>
            <a:srgbClr val="ECA3A2"/>
          </a:solidFill>
        </a:ln>
      </dgm:spPr>
      <dgm:t>
        <a:bodyPr/>
        <a:lstStyle/>
        <a:p>
          <a:r>
            <a:rPr lang="en-US" dirty="0" smtClean="0">
              <a:solidFill>
                <a:sysClr val="windowText" lastClr="000000"/>
              </a:solidFill>
            </a:rPr>
            <a:t>Lower levels of protection</a:t>
          </a:r>
          <a:endParaRPr lang="en-US" dirty="0">
            <a:solidFill>
              <a:sysClr val="windowText" lastClr="000000"/>
            </a:solidFill>
          </a:endParaRPr>
        </a:p>
      </dgm:t>
    </dgm:pt>
    <dgm:pt modelId="{F00436F9-3965-4993-BEB4-6D51A917C0E0}" type="parTrans" cxnId="{DB65D068-293E-4531-934E-2C729010DF3E}">
      <dgm:prSet/>
      <dgm:spPr/>
      <dgm:t>
        <a:bodyPr/>
        <a:lstStyle/>
        <a:p>
          <a:endParaRPr lang="en-US"/>
        </a:p>
      </dgm:t>
    </dgm:pt>
    <dgm:pt modelId="{7F8308CC-7194-4283-BE03-6F05712C7C94}" type="sibTrans" cxnId="{DB65D068-293E-4531-934E-2C729010DF3E}">
      <dgm:prSet/>
      <dgm:spPr/>
      <dgm:t>
        <a:bodyPr/>
        <a:lstStyle/>
        <a:p>
          <a:endParaRPr lang="en-US"/>
        </a:p>
      </dgm:t>
    </dgm:pt>
    <dgm:pt modelId="{583ED8FD-95F1-4566-A17E-A8E8C0E177AF}">
      <dgm:prSet phldrT="[Text]"/>
      <dgm:spPr>
        <a:solidFill>
          <a:srgbClr val="ECA3A2"/>
        </a:solidFill>
        <a:ln>
          <a:solidFill>
            <a:srgbClr val="ECA3A2"/>
          </a:solidFill>
        </a:ln>
      </dgm:spPr>
      <dgm:t>
        <a:bodyPr/>
        <a:lstStyle/>
        <a:p>
          <a:r>
            <a:rPr lang="en-US" dirty="0" smtClean="0">
              <a:solidFill>
                <a:sysClr val="windowText" lastClr="000000"/>
              </a:solidFill>
            </a:rPr>
            <a:t>Less intense intervention </a:t>
          </a:r>
          <a:endParaRPr lang="en-US" dirty="0">
            <a:solidFill>
              <a:sysClr val="windowText" lastClr="000000"/>
            </a:solidFill>
          </a:endParaRPr>
        </a:p>
      </dgm:t>
    </dgm:pt>
    <dgm:pt modelId="{4F4348AE-F60F-4009-AEED-41EF34E4A012}" type="parTrans" cxnId="{13BC9075-BF8E-4212-AC4E-A2D01E494A58}">
      <dgm:prSet/>
      <dgm:spPr/>
      <dgm:t>
        <a:bodyPr/>
        <a:lstStyle/>
        <a:p>
          <a:endParaRPr lang="en-US"/>
        </a:p>
      </dgm:t>
    </dgm:pt>
    <dgm:pt modelId="{B4E33CFA-AA04-4634-9F4E-A22651CA825D}" type="sibTrans" cxnId="{13BC9075-BF8E-4212-AC4E-A2D01E494A58}">
      <dgm:prSet/>
      <dgm:spPr/>
      <dgm:t>
        <a:bodyPr/>
        <a:lstStyle/>
        <a:p>
          <a:endParaRPr lang="en-US"/>
        </a:p>
      </dgm:t>
    </dgm:pt>
    <dgm:pt modelId="{1AA6DB31-C719-4777-841F-99BA8A111E8A}">
      <dgm:prSet phldrT="[Text]"/>
      <dgm:spPr>
        <a:solidFill>
          <a:srgbClr val="A69D61">
            <a:alpha val="90000"/>
          </a:srgbClr>
        </a:solidFill>
        <a:ln>
          <a:solidFill>
            <a:srgbClr val="A69D61">
              <a:alpha val="90000"/>
            </a:srgbClr>
          </a:solidFill>
        </a:ln>
      </dgm:spPr>
      <dgm:t>
        <a:bodyPr/>
        <a:lstStyle/>
        <a:p>
          <a:r>
            <a:rPr lang="en-US" dirty="0" smtClean="0">
              <a:solidFill>
                <a:schemeClr val="bg1"/>
              </a:solidFill>
            </a:rPr>
            <a:t>Services</a:t>
          </a:r>
          <a:endParaRPr lang="en-US" dirty="0">
            <a:solidFill>
              <a:schemeClr val="bg1"/>
            </a:solidFill>
          </a:endParaRPr>
        </a:p>
      </dgm:t>
    </dgm:pt>
    <dgm:pt modelId="{9900DD67-0718-4F46-A94A-D2D6507E3BF4}" type="parTrans" cxnId="{C5040E41-C54D-4A06-A0B3-473758CC671C}">
      <dgm:prSet/>
      <dgm:spPr/>
      <dgm:t>
        <a:bodyPr/>
        <a:lstStyle/>
        <a:p>
          <a:endParaRPr lang="en-US"/>
        </a:p>
      </dgm:t>
    </dgm:pt>
    <dgm:pt modelId="{6836AD63-E9A2-4848-AFF2-F66F494FF94E}" type="sibTrans" cxnId="{C5040E41-C54D-4A06-A0B3-473758CC671C}">
      <dgm:prSet/>
      <dgm:spPr/>
      <dgm:t>
        <a:bodyPr/>
        <a:lstStyle/>
        <a:p>
          <a:endParaRPr lang="en-US"/>
        </a:p>
      </dgm:t>
    </dgm:pt>
    <dgm:pt modelId="{45BAFB73-829C-42DD-831A-089A0F9D801B}">
      <dgm:prSet phldrT="[Text]"/>
      <dgm:spPr>
        <a:solidFill>
          <a:srgbClr val="BFBFBF"/>
        </a:solidFill>
        <a:ln>
          <a:solidFill>
            <a:srgbClr val="BFBFBF"/>
          </a:solidFill>
        </a:ln>
      </dgm:spPr>
      <dgm:t>
        <a:bodyPr/>
        <a:lstStyle/>
        <a:p>
          <a:r>
            <a:rPr lang="en-US" dirty="0" smtClean="0">
              <a:solidFill>
                <a:sysClr val="windowText" lastClr="000000"/>
              </a:solidFill>
            </a:rPr>
            <a:t>Mostly regulations</a:t>
          </a:r>
          <a:endParaRPr lang="en-US" dirty="0">
            <a:solidFill>
              <a:sysClr val="windowText" lastClr="000000"/>
            </a:solidFill>
          </a:endParaRPr>
        </a:p>
      </dgm:t>
    </dgm:pt>
    <dgm:pt modelId="{086BEEC8-5677-430A-87A4-6ECA3CD495E8}" type="parTrans" cxnId="{05C1FD4A-E67B-4093-BF8F-52714F713A9D}">
      <dgm:prSet/>
      <dgm:spPr/>
      <dgm:t>
        <a:bodyPr/>
        <a:lstStyle/>
        <a:p>
          <a:endParaRPr lang="en-US"/>
        </a:p>
      </dgm:t>
    </dgm:pt>
    <dgm:pt modelId="{9EBA0EEE-8F16-4366-B516-370F69CFACF0}" type="sibTrans" cxnId="{05C1FD4A-E67B-4093-BF8F-52714F713A9D}">
      <dgm:prSet/>
      <dgm:spPr/>
      <dgm:t>
        <a:bodyPr/>
        <a:lstStyle/>
        <a:p>
          <a:endParaRPr lang="en-US"/>
        </a:p>
      </dgm:t>
    </dgm:pt>
    <dgm:pt modelId="{34E7AD44-D53F-4E1A-8F80-16465D7583F1}">
      <dgm:prSet phldrT="[Text]"/>
      <dgm:spPr>
        <a:solidFill>
          <a:srgbClr val="BFBFBF"/>
        </a:solidFill>
        <a:ln>
          <a:solidFill>
            <a:srgbClr val="A69D61"/>
          </a:solidFill>
        </a:ln>
      </dgm:spPr>
      <dgm:t>
        <a:bodyPr/>
        <a:lstStyle/>
        <a:p>
          <a:r>
            <a:rPr lang="en-US" dirty="0" smtClean="0">
              <a:solidFill>
                <a:sysClr val="windowText" lastClr="000000"/>
              </a:solidFill>
            </a:rPr>
            <a:t>Higher levels of protection</a:t>
          </a:r>
          <a:endParaRPr lang="en-US" dirty="0">
            <a:solidFill>
              <a:sysClr val="windowText" lastClr="000000"/>
            </a:solidFill>
          </a:endParaRPr>
        </a:p>
      </dgm:t>
    </dgm:pt>
    <dgm:pt modelId="{7C890243-E3E3-4BCF-8064-6302E4AA2A0B}" type="parTrans" cxnId="{D4D35DF6-7F38-4EB3-8881-F1288CB412A4}">
      <dgm:prSet/>
      <dgm:spPr/>
      <dgm:t>
        <a:bodyPr/>
        <a:lstStyle/>
        <a:p>
          <a:endParaRPr lang="en-US"/>
        </a:p>
      </dgm:t>
    </dgm:pt>
    <dgm:pt modelId="{CC61B8B9-2074-4560-8DC7-8D8F7DAC79C0}" type="sibTrans" cxnId="{D4D35DF6-7F38-4EB3-8881-F1288CB412A4}">
      <dgm:prSet/>
      <dgm:spPr/>
      <dgm:t>
        <a:bodyPr/>
        <a:lstStyle/>
        <a:p>
          <a:endParaRPr lang="en-US"/>
        </a:p>
      </dgm:t>
    </dgm:pt>
    <dgm:pt modelId="{52A21D8C-12B3-4C38-A8E7-C4795AC64DD7}">
      <dgm:prSet phldrT="[Text]"/>
      <dgm:spPr>
        <a:solidFill>
          <a:srgbClr val="BFBFBF"/>
        </a:solidFill>
        <a:ln>
          <a:solidFill>
            <a:srgbClr val="BFBFBF"/>
          </a:solidFill>
        </a:ln>
      </dgm:spPr>
      <dgm:t>
        <a:bodyPr/>
        <a:lstStyle/>
        <a:p>
          <a:r>
            <a:rPr lang="en-US" dirty="0" smtClean="0">
              <a:solidFill>
                <a:sysClr val="windowText" lastClr="000000"/>
              </a:solidFill>
            </a:rPr>
            <a:t>More intense intervention</a:t>
          </a:r>
          <a:endParaRPr lang="en-US" dirty="0">
            <a:solidFill>
              <a:sysClr val="windowText" lastClr="000000"/>
            </a:solidFill>
          </a:endParaRPr>
        </a:p>
      </dgm:t>
    </dgm:pt>
    <dgm:pt modelId="{C19105BF-4AAC-40A9-8239-F54120F802A0}" type="parTrans" cxnId="{FF4DCBF5-4F66-4088-A7F9-7FC9338B31F5}">
      <dgm:prSet/>
      <dgm:spPr/>
      <dgm:t>
        <a:bodyPr/>
        <a:lstStyle/>
        <a:p>
          <a:endParaRPr lang="en-US"/>
        </a:p>
      </dgm:t>
    </dgm:pt>
    <dgm:pt modelId="{646FE0E6-1E18-479E-93B3-39F890347F22}" type="sibTrans" cxnId="{FF4DCBF5-4F66-4088-A7F9-7FC9338B31F5}">
      <dgm:prSet/>
      <dgm:spPr/>
      <dgm:t>
        <a:bodyPr/>
        <a:lstStyle/>
        <a:p>
          <a:endParaRPr lang="en-US"/>
        </a:p>
      </dgm:t>
    </dgm:pt>
    <dgm:pt modelId="{7E0ACBF2-61D9-45FB-A060-51A37A0FC5CE}" type="pres">
      <dgm:prSet presAssocID="{D95AA081-FA78-4E51-BE61-89077B58E6FE}" presName="outerComposite" presStyleCnt="0">
        <dgm:presLayoutVars>
          <dgm:chMax val="2"/>
          <dgm:animLvl val="lvl"/>
          <dgm:resizeHandles val="exact"/>
        </dgm:presLayoutVars>
      </dgm:prSet>
      <dgm:spPr/>
      <dgm:t>
        <a:bodyPr/>
        <a:lstStyle/>
        <a:p>
          <a:endParaRPr lang="en-US"/>
        </a:p>
      </dgm:t>
    </dgm:pt>
    <dgm:pt modelId="{6A6BEAFC-5763-473D-A945-CB380CDADD69}" type="pres">
      <dgm:prSet presAssocID="{D95AA081-FA78-4E51-BE61-89077B58E6FE}" presName="dummyMaxCanvas" presStyleCnt="0"/>
      <dgm:spPr/>
    </dgm:pt>
    <dgm:pt modelId="{7FBE6C0D-C03E-4CFA-92A5-2E90E06A6DCB}" type="pres">
      <dgm:prSet presAssocID="{D95AA081-FA78-4E51-BE61-89077B58E6FE}" presName="parentComposite" presStyleCnt="0"/>
      <dgm:spPr/>
    </dgm:pt>
    <dgm:pt modelId="{75E10035-2506-4600-8FD5-57E8EE742011}" type="pres">
      <dgm:prSet presAssocID="{D95AA081-FA78-4E51-BE61-89077B58E6FE}" presName="parent1" presStyleLbl="alignAccFollowNode1" presStyleIdx="0" presStyleCnt="4" custLinFactNeighborX="10163">
        <dgm:presLayoutVars>
          <dgm:chMax val="4"/>
        </dgm:presLayoutVars>
      </dgm:prSet>
      <dgm:spPr/>
      <dgm:t>
        <a:bodyPr/>
        <a:lstStyle/>
        <a:p>
          <a:endParaRPr lang="en-US"/>
        </a:p>
      </dgm:t>
    </dgm:pt>
    <dgm:pt modelId="{B6B0599B-61AE-4472-83F3-C348B0B54256}" type="pres">
      <dgm:prSet presAssocID="{D95AA081-FA78-4E51-BE61-89077B58E6FE}" presName="parent2" presStyleLbl="alignAccFollowNode1" presStyleIdx="1" presStyleCnt="4" custLinFactNeighborX="11292" custLinFactNeighborY="-1016">
        <dgm:presLayoutVars>
          <dgm:chMax val="4"/>
        </dgm:presLayoutVars>
      </dgm:prSet>
      <dgm:spPr/>
      <dgm:t>
        <a:bodyPr/>
        <a:lstStyle/>
        <a:p>
          <a:endParaRPr lang="en-US"/>
        </a:p>
      </dgm:t>
    </dgm:pt>
    <dgm:pt modelId="{A56971CF-A361-44EE-B12B-13622284BD96}" type="pres">
      <dgm:prSet presAssocID="{D95AA081-FA78-4E51-BE61-89077B58E6FE}" presName="childrenComposite" presStyleCnt="0"/>
      <dgm:spPr/>
    </dgm:pt>
    <dgm:pt modelId="{3C4E0158-7760-464F-AEBD-7AFEC35A0880}" type="pres">
      <dgm:prSet presAssocID="{D95AA081-FA78-4E51-BE61-89077B58E6FE}" presName="dummyMaxCanvas_ChildArea" presStyleCnt="0"/>
      <dgm:spPr/>
    </dgm:pt>
    <dgm:pt modelId="{60E7E05C-81C6-4987-9219-80E6CECBF762}" type="pres">
      <dgm:prSet presAssocID="{D95AA081-FA78-4E51-BE61-89077B58E6FE}" presName="fulcrum" presStyleLbl="alignAccFollowNode1" presStyleIdx="2" presStyleCnt="4"/>
      <dgm:spPr>
        <a:solidFill>
          <a:srgbClr val="808080">
            <a:alpha val="90000"/>
          </a:srgbClr>
        </a:solidFill>
        <a:ln>
          <a:solidFill>
            <a:srgbClr val="808080">
              <a:alpha val="90000"/>
            </a:srgbClr>
          </a:solidFill>
        </a:ln>
      </dgm:spPr>
    </dgm:pt>
    <dgm:pt modelId="{BC52C1D8-602B-448F-B160-A2B7A730BFC4}" type="pres">
      <dgm:prSet presAssocID="{D95AA081-FA78-4E51-BE61-89077B58E6FE}" presName="balance_23" presStyleLbl="alignAccFollowNode1" presStyleIdx="3" presStyleCnt="4">
        <dgm:presLayoutVars>
          <dgm:bulletEnabled val="1"/>
        </dgm:presLayoutVars>
      </dgm:prSet>
      <dgm:spPr>
        <a:solidFill>
          <a:srgbClr val="808080">
            <a:alpha val="90000"/>
          </a:srgbClr>
        </a:solidFill>
        <a:ln>
          <a:solidFill>
            <a:srgbClr val="808080">
              <a:alpha val="90000"/>
            </a:srgbClr>
          </a:solidFill>
        </a:ln>
      </dgm:spPr>
    </dgm:pt>
    <dgm:pt modelId="{B42ECDEE-6B0E-492A-AC5E-AD97ED93BB31}" type="pres">
      <dgm:prSet presAssocID="{D95AA081-FA78-4E51-BE61-89077B58E6FE}" presName="right_23_1" presStyleLbl="node1" presStyleIdx="0" presStyleCnt="5">
        <dgm:presLayoutVars>
          <dgm:bulletEnabled val="1"/>
        </dgm:presLayoutVars>
      </dgm:prSet>
      <dgm:spPr/>
      <dgm:t>
        <a:bodyPr/>
        <a:lstStyle/>
        <a:p>
          <a:endParaRPr lang="en-US"/>
        </a:p>
      </dgm:t>
    </dgm:pt>
    <dgm:pt modelId="{95DC7C50-E0E9-4BD4-9B11-5E654EC27A2C}" type="pres">
      <dgm:prSet presAssocID="{D95AA081-FA78-4E51-BE61-89077B58E6FE}" presName="right_23_2" presStyleLbl="node1" presStyleIdx="1" presStyleCnt="5">
        <dgm:presLayoutVars>
          <dgm:bulletEnabled val="1"/>
        </dgm:presLayoutVars>
      </dgm:prSet>
      <dgm:spPr/>
      <dgm:t>
        <a:bodyPr/>
        <a:lstStyle/>
        <a:p>
          <a:endParaRPr lang="en-US"/>
        </a:p>
      </dgm:t>
    </dgm:pt>
    <dgm:pt modelId="{7CE8BC85-1D8F-4743-972E-87E80F549F89}" type="pres">
      <dgm:prSet presAssocID="{D95AA081-FA78-4E51-BE61-89077B58E6FE}" presName="right_23_3" presStyleLbl="node1" presStyleIdx="2" presStyleCnt="5">
        <dgm:presLayoutVars>
          <dgm:bulletEnabled val="1"/>
        </dgm:presLayoutVars>
      </dgm:prSet>
      <dgm:spPr/>
      <dgm:t>
        <a:bodyPr/>
        <a:lstStyle/>
        <a:p>
          <a:endParaRPr lang="en-US"/>
        </a:p>
      </dgm:t>
    </dgm:pt>
    <dgm:pt modelId="{12DA8604-0E9B-4021-994D-1A40A7B73463}" type="pres">
      <dgm:prSet presAssocID="{D95AA081-FA78-4E51-BE61-89077B58E6FE}" presName="left_23_1" presStyleLbl="node1" presStyleIdx="3" presStyleCnt="5">
        <dgm:presLayoutVars>
          <dgm:bulletEnabled val="1"/>
        </dgm:presLayoutVars>
      </dgm:prSet>
      <dgm:spPr/>
      <dgm:t>
        <a:bodyPr/>
        <a:lstStyle/>
        <a:p>
          <a:endParaRPr lang="en-US"/>
        </a:p>
      </dgm:t>
    </dgm:pt>
    <dgm:pt modelId="{A0AB303D-21C7-4E12-9D49-402A42AC88CB}" type="pres">
      <dgm:prSet presAssocID="{D95AA081-FA78-4E51-BE61-89077B58E6FE}" presName="left_23_2" presStyleLbl="node1" presStyleIdx="4" presStyleCnt="5">
        <dgm:presLayoutVars>
          <dgm:bulletEnabled val="1"/>
        </dgm:presLayoutVars>
      </dgm:prSet>
      <dgm:spPr/>
      <dgm:t>
        <a:bodyPr/>
        <a:lstStyle/>
        <a:p>
          <a:endParaRPr lang="en-US"/>
        </a:p>
      </dgm:t>
    </dgm:pt>
  </dgm:ptLst>
  <dgm:cxnLst>
    <dgm:cxn modelId="{42559BC8-E13D-4AAD-9D38-4DDB338B59D6}" type="presOf" srcId="{45BAFB73-829C-42DD-831A-089A0F9D801B}" destId="{B42ECDEE-6B0E-492A-AC5E-AD97ED93BB31}" srcOrd="0" destOrd="0" presId="urn:microsoft.com/office/officeart/2005/8/layout/balance1"/>
    <dgm:cxn modelId="{38FC2EB9-E84E-4D64-A157-7DEFEBB77DF1}" srcId="{D95AA081-FA78-4E51-BE61-89077B58E6FE}" destId="{F6FB66DC-88AF-457D-A120-41A3FC9C0D34}" srcOrd="0" destOrd="0" parTransId="{AAC0B0C6-A8F0-4857-9F8E-2785B2B5D2FF}" sibTransId="{7368BE4A-FEC0-4CA2-95DE-EF091D5CEE87}"/>
    <dgm:cxn modelId="{AE32BF79-F051-4672-91A5-5EDE963AA447}" type="presOf" srcId="{583ED8FD-95F1-4566-A17E-A8E8C0E177AF}" destId="{A0AB303D-21C7-4E12-9D49-402A42AC88CB}" srcOrd="0" destOrd="0" presId="urn:microsoft.com/office/officeart/2005/8/layout/balance1"/>
    <dgm:cxn modelId="{A7DB5EBB-6BA9-4E40-92D4-0A62FE6E223A}" type="presOf" srcId="{52A21D8C-12B3-4C38-A8E7-C4795AC64DD7}" destId="{7CE8BC85-1D8F-4743-972E-87E80F549F89}" srcOrd="0" destOrd="0" presId="urn:microsoft.com/office/officeart/2005/8/layout/balance1"/>
    <dgm:cxn modelId="{DB65D068-293E-4531-934E-2C729010DF3E}" srcId="{F6FB66DC-88AF-457D-A120-41A3FC9C0D34}" destId="{C314D0D7-800D-4C24-A2A4-1775EF67FD82}" srcOrd="0" destOrd="0" parTransId="{F00436F9-3965-4993-BEB4-6D51A917C0E0}" sibTransId="{7F8308CC-7194-4283-BE03-6F05712C7C94}"/>
    <dgm:cxn modelId="{96D17F4D-AEE8-464D-B8BB-CF487CC7B010}" type="presOf" srcId="{D95AA081-FA78-4E51-BE61-89077B58E6FE}" destId="{7E0ACBF2-61D9-45FB-A060-51A37A0FC5CE}" srcOrd="0" destOrd="0" presId="urn:microsoft.com/office/officeart/2005/8/layout/balance1"/>
    <dgm:cxn modelId="{D8CBE43E-E4AB-4A3D-BF99-B9BAAD886673}" type="presOf" srcId="{C314D0D7-800D-4C24-A2A4-1775EF67FD82}" destId="{12DA8604-0E9B-4021-994D-1A40A7B73463}" srcOrd="0" destOrd="0" presId="urn:microsoft.com/office/officeart/2005/8/layout/balance1"/>
    <dgm:cxn modelId="{C5040E41-C54D-4A06-A0B3-473758CC671C}" srcId="{D95AA081-FA78-4E51-BE61-89077B58E6FE}" destId="{1AA6DB31-C719-4777-841F-99BA8A111E8A}" srcOrd="1" destOrd="0" parTransId="{9900DD67-0718-4F46-A94A-D2D6507E3BF4}" sibTransId="{6836AD63-E9A2-4848-AFF2-F66F494FF94E}"/>
    <dgm:cxn modelId="{D4D35DF6-7F38-4EB3-8881-F1288CB412A4}" srcId="{1AA6DB31-C719-4777-841F-99BA8A111E8A}" destId="{34E7AD44-D53F-4E1A-8F80-16465D7583F1}" srcOrd="1" destOrd="0" parTransId="{7C890243-E3E3-4BCF-8064-6302E4AA2A0B}" sibTransId="{CC61B8B9-2074-4560-8DC7-8D8F7DAC79C0}"/>
    <dgm:cxn modelId="{46CE8D84-058B-4C0D-AF63-D5497F965D92}" type="presOf" srcId="{F6FB66DC-88AF-457D-A120-41A3FC9C0D34}" destId="{75E10035-2506-4600-8FD5-57E8EE742011}" srcOrd="0" destOrd="0" presId="urn:microsoft.com/office/officeart/2005/8/layout/balance1"/>
    <dgm:cxn modelId="{9A75D1DE-F0EA-460B-B46D-2478C8E6AED9}" type="presOf" srcId="{34E7AD44-D53F-4E1A-8F80-16465D7583F1}" destId="{95DC7C50-E0E9-4BD4-9B11-5E654EC27A2C}" srcOrd="0" destOrd="0" presId="urn:microsoft.com/office/officeart/2005/8/layout/balance1"/>
    <dgm:cxn modelId="{60857E07-139A-4DBC-A19D-2F7EC9CD6A0D}" type="presOf" srcId="{1AA6DB31-C719-4777-841F-99BA8A111E8A}" destId="{B6B0599B-61AE-4472-83F3-C348B0B54256}" srcOrd="0" destOrd="0" presId="urn:microsoft.com/office/officeart/2005/8/layout/balance1"/>
    <dgm:cxn modelId="{13BC9075-BF8E-4212-AC4E-A2D01E494A58}" srcId="{F6FB66DC-88AF-457D-A120-41A3FC9C0D34}" destId="{583ED8FD-95F1-4566-A17E-A8E8C0E177AF}" srcOrd="1" destOrd="0" parTransId="{4F4348AE-F60F-4009-AEED-41EF34E4A012}" sibTransId="{B4E33CFA-AA04-4634-9F4E-A22651CA825D}"/>
    <dgm:cxn modelId="{05C1FD4A-E67B-4093-BF8F-52714F713A9D}" srcId="{1AA6DB31-C719-4777-841F-99BA8A111E8A}" destId="{45BAFB73-829C-42DD-831A-089A0F9D801B}" srcOrd="0" destOrd="0" parTransId="{086BEEC8-5677-430A-87A4-6ECA3CD495E8}" sibTransId="{9EBA0EEE-8F16-4366-B516-370F69CFACF0}"/>
    <dgm:cxn modelId="{FF4DCBF5-4F66-4088-A7F9-7FC9338B31F5}" srcId="{1AA6DB31-C719-4777-841F-99BA8A111E8A}" destId="{52A21D8C-12B3-4C38-A8E7-C4795AC64DD7}" srcOrd="2" destOrd="0" parTransId="{C19105BF-4AAC-40A9-8239-F54120F802A0}" sibTransId="{646FE0E6-1E18-479E-93B3-39F890347F22}"/>
    <dgm:cxn modelId="{6F341FFE-8261-4577-935E-C0B919E30D37}" type="presParOf" srcId="{7E0ACBF2-61D9-45FB-A060-51A37A0FC5CE}" destId="{6A6BEAFC-5763-473D-A945-CB380CDADD69}" srcOrd="0" destOrd="0" presId="urn:microsoft.com/office/officeart/2005/8/layout/balance1"/>
    <dgm:cxn modelId="{78961188-1E16-49D0-B2F4-D3519A306665}" type="presParOf" srcId="{7E0ACBF2-61D9-45FB-A060-51A37A0FC5CE}" destId="{7FBE6C0D-C03E-4CFA-92A5-2E90E06A6DCB}" srcOrd="1" destOrd="0" presId="urn:microsoft.com/office/officeart/2005/8/layout/balance1"/>
    <dgm:cxn modelId="{C8361916-B96F-4E6E-9003-B7FBD9D909C6}" type="presParOf" srcId="{7FBE6C0D-C03E-4CFA-92A5-2E90E06A6DCB}" destId="{75E10035-2506-4600-8FD5-57E8EE742011}" srcOrd="0" destOrd="0" presId="urn:microsoft.com/office/officeart/2005/8/layout/balance1"/>
    <dgm:cxn modelId="{D56DD881-D041-4DF6-A5D6-A0BAA5B63969}" type="presParOf" srcId="{7FBE6C0D-C03E-4CFA-92A5-2E90E06A6DCB}" destId="{B6B0599B-61AE-4472-83F3-C348B0B54256}" srcOrd="1" destOrd="0" presId="urn:microsoft.com/office/officeart/2005/8/layout/balance1"/>
    <dgm:cxn modelId="{A8A05B65-1B33-4869-A3BD-DE91B58B1CA7}" type="presParOf" srcId="{7E0ACBF2-61D9-45FB-A060-51A37A0FC5CE}" destId="{A56971CF-A361-44EE-B12B-13622284BD96}" srcOrd="2" destOrd="0" presId="urn:microsoft.com/office/officeart/2005/8/layout/balance1"/>
    <dgm:cxn modelId="{C319B22A-4F31-43AE-A802-785CC3652E65}" type="presParOf" srcId="{A56971CF-A361-44EE-B12B-13622284BD96}" destId="{3C4E0158-7760-464F-AEBD-7AFEC35A0880}" srcOrd="0" destOrd="0" presId="urn:microsoft.com/office/officeart/2005/8/layout/balance1"/>
    <dgm:cxn modelId="{946D40B3-C5B7-4E93-AA0B-1EE94F278ABA}" type="presParOf" srcId="{A56971CF-A361-44EE-B12B-13622284BD96}" destId="{60E7E05C-81C6-4987-9219-80E6CECBF762}" srcOrd="1" destOrd="0" presId="urn:microsoft.com/office/officeart/2005/8/layout/balance1"/>
    <dgm:cxn modelId="{0C7E7F20-2B76-4C6B-9585-5DC16207C3C6}" type="presParOf" srcId="{A56971CF-A361-44EE-B12B-13622284BD96}" destId="{BC52C1D8-602B-448F-B160-A2B7A730BFC4}" srcOrd="2" destOrd="0" presId="urn:microsoft.com/office/officeart/2005/8/layout/balance1"/>
    <dgm:cxn modelId="{FFF587E8-B81D-45AE-8041-CEAD764D3D2D}" type="presParOf" srcId="{A56971CF-A361-44EE-B12B-13622284BD96}" destId="{B42ECDEE-6B0E-492A-AC5E-AD97ED93BB31}" srcOrd="3" destOrd="0" presId="urn:microsoft.com/office/officeart/2005/8/layout/balance1"/>
    <dgm:cxn modelId="{172EDE79-C4DE-45C4-836E-EEAEAA87D986}" type="presParOf" srcId="{A56971CF-A361-44EE-B12B-13622284BD96}" destId="{95DC7C50-E0E9-4BD4-9B11-5E654EC27A2C}" srcOrd="4" destOrd="0" presId="urn:microsoft.com/office/officeart/2005/8/layout/balance1"/>
    <dgm:cxn modelId="{13E9F411-0D7F-41BD-ACF8-CDAE469043FB}" type="presParOf" srcId="{A56971CF-A361-44EE-B12B-13622284BD96}" destId="{7CE8BC85-1D8F-4743-972E-87E80F549F89}" srcOrd="5" destOrd="0" presId="urn:microsoft.com/office/officeart/2005/8/layout/balance1"/>
    <dgm:cxn modelId="{39103516-DE59-46E2-A5DD-DFC386A10485}" type="presParOf" srcId="{A56971CF-A361-44EE-B12B-13622284BD96}" destId="{12DA8604-0E9B-4021-994D-1A40A7B73463}" srcOrd="6" destOrd="0" presId="urn:microsoft.com/office/officeart/2005/8/layout/balance1"/>
    <dgm:cxn modelId="{CCB3BE14-BA9D-4031-8DED-7CCFC18BAF02}" type="presParOf" srcId="{A56971CF-A361-44EE-B12B-13622284BD96}" destId="{A0AB303D-21C7-4E12-9D49-402A42AC88CB}"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4E6FE9-5EE4-47EE-B6A2-2EC8C11B3E5E}" type="doc">
      <dgm:prSet loTypeId="urn:microsoft.com/office/officeart/2005/8/layout/list1" loCatId="list" qsTypeId="urn:microsoft.com/office/officeart/2005/8/quickstyle/simple1" qsCatId="simple" csTypeId="urn:microsoft.com/office/officeart/2005/8/colors/colorful1#3" csCatId="colorful" phldr="1"/>
      <dgm:spPr/>
      <dgm:t>
        <a:bodyPr/>
        <a:lstStyle/>
        <a:p>
          <a:endParaRPr lang="en-US"/>
        </a:p>
      </dgm:t>
    </dgm:pt>
    <dgm:pt modelId="{63CC778F-4BE0-4C77-8FA5-1A7E6D71BBBB}">
      <dgm:prSet phldrT="[Text]"/>
      <dgm:spPr>
        <a:solidFill>
          <a:srgbClr val="FF0000"/>
        </a:solidFill>
        <a:ln>
          <a:solidFill>
            <a:srgbClr val="FF0000"/>
          </a:solidFill>
        </a:ln>
      </dgm:spPr>
      <dgm:t>
        <a:bodyPr/>
        <a:lstStyle/>
        <a:p>
          <a:r>
            <a:rPr lang="en-US" dirty="0" smtClean="0"/>
            <a:t>30</a:t>
          </a:r>
          <a:endParaRPr lang="en-US" dirty="0"/>
        </a:p>
      </dgm:t>
    </dgm:pt>
    <dgm:pt modelId="{A13D75CF-E6CF-4C19-B697-8DEDF5FC138C}" type="parTrans" cxnId="{881F53E0-7DE5-46C2-B2A3-AF6EF2357DDF}">
      <dgm:prSet/>
      <dgm:spPr/>
      <dgm:t>
        <a:bodyPr/>
        <a:lstStyle/>
        <a:p>
          <a:endParaRPr lang="en-US"/>
        </a:p>
      </dgm:t>
    </dgm:pt>
    <dgm:pt modelId="{49E2DAFB-0D85-490E-8877-61B9EA50EC27}" type="sibTrans" cxnId="{881F53E0-7DE5-46C2-B2A3-AF6EF2357DDF}">
      <dgm:prSet/>
      <dgm:spPr/>
      <dgm:t>
        <a:bodyPr/>
        <a:lstStyle/>
        <a:p>
          <a:endParaRPr lang="en-US"/>
        </a:p>
      </dgm:t>
    </dgm:pt>
    <dgm:pt modelId="{F36C2D07-EE63-47DF-A6C0-7A3609722573}">
      <dgm:prSet phldrT="[Text]"/>
      <dgm:spPr>
        <a:ln>
          <a:solidFill>
            <a:srgbClr val="EA0000"/>
          </a:solidFill>
        </a:ln>
      </dgm:spPr>
      <dgm:t>
        <a:bodyPr/>
        <a:lstStyle/>
        <a:p>
          <a:r>
            <a:rPr lang="en-US" dirty="0" smtClean="0"/>
            <a:t>Number of different services identified in the value chain</a:t>
          </a:r>
          <a:endParaRPr lang="en-US" dirty="0"/>
        </a:p>
      </dgm:t>
    </dgm:pt>
    <dgm:pt modelId="{78A92CBA-8ABA-4BFC-9D16-15C7CA7BA472}" type="parTrans" cxnId="{DCB96B08-DFEB-4FEE-B7FB-C28064D4A54B}">
      <dgm:prSet/>
      <dgm:spPr/>
      <dgm:t>
        <a:bodyPr/>
        <a:lstStyle/>
        <a:p>
          <a:endParaRPr lang="en-US"/>
        </a:p>
      </dgm:t>
    </dgm:pt>
    <dgm:pt modelId="{D94F80CE-F36B-4AB0-BC76-495D2F922875}" type="sibTrans" cxnId="{DCB96B08-DFEB-4FEE-B7FB-C28064D4A54B}">
      <dgm:prSet/>
      <dgm:spPr/>
      <dgm:t>
        <a:bodyPr/>
        <a:lstStyle/>
        <a:p>
          <a:endParaRPr lang="en-US"/>
        </a:p>
      </dgm:t>
    </dgm:pt>
    <dgm:pt modelId="{68DABF18-46DD-45DC-A7FC-1955530AD822}">
      <dgm:prSet phldrT="[Text]"/>
      <dgm:spPr>
        <a:solidFill>
          <a:srgbClr val="A69D61"/>
        </a:solidFill>
        <a:ln>
          <a:solidFill>
            <a:schemeClr val="accent5">
              <a:lumMod val="40000"/>
              <a:lumOff val="60000"/>
            </a:schemeClr>
          </a:solidFill>
        </a:ln>
      </dgm:spPr>
      <dgm:t>
        <a:bodyPr/>
        <a:lstStyle/>
        <a:p>
          <a:r>
            <a:rPr lang="en-US" dirty="0" smtClean="0"/>
            <a:t>72%</a:t>
          </a:r>
          <a:endParaRPr lang="en-US" dirty="0"/>
        </a:p>
      </dgm:t>
    </dgm:pt>
    <dgm:pt modelId="{1522FD4D-2EE6-43AE-98B1-C56551C0D7EE}" type="parTrans" cxnId="{79ED00BD-9EC8-44F8-9819-F828912BCA57}">
      <dgm:prSet/>
      <dgm:spPr/>
      <dgm:t>
        <a:bodyPr/>
        <a:lstStyle/>
        <a:p>
          <a:endParaRPr lang="en-US"/>
        </a:p>
      </dgm:t>
    </dgm:pt>
    <dgm:pt modelId="{9CFB7D60-AC8F-4C2D-BC05-0B6104C46384}" type="sibTrans" cxnId="{79ED00BD-9EC8-44F8-9819-F828912BCA57}">
      <dgm:prSet/>
      <dgm:spPr/>
      <dgm:t>
        <a:bodyPr/>
        <a:lstStyle/>
        <a:p>
          <a:endParaRPr lang="en-US"/>
        </a:p>
      </dgm:t>
    </dgm:pt>
    <dgm:pt modelId="{F419CD46-6866-425F-88BC-1E62904AE435}">
      <dgm:prSet phldrT="[Text]"/>
      <dgm:spPr>
        <a:ln>
          <a:solidFill>
            <a:srgbClr val="A69D61"/>
          </a:solidFill>
        </a:ln>
      </dgm:spPr>
      <dgm:t>
        <a:bodyPr/>
        <a:lstStyle/>
        <a:p>
          <a:r>
            <a:rPr lang="en-US" dirty="0" smtClean="0"/>
            <a:t>Value of the product contributed by services</a:t>
          </a:r>
          <a:endParaRPr lang="en-US" dirty="0"/>
        </a:p>
      </dgm:t>
    </dgm:pt>
    <dgm:pt modelId="{E973FE21-123E-4846-BE9F-D11AE19773A8}" type="parTrans" cxnId="{341D6405-B8AF-410D-9C7A-0CF2F3867153}">
      <dgm:prSet/>
      <dgm:spPr/>
      <dgm:t>
        <a:bodyPr/>
        <a:lstStyle/>
        <a:p>
          <a:endParaRPr lang="en-US"/>
        </a:p>
      </dgm:t>
    </dgm:pt>
    <dgm:pt modelId="{855A91DC-E2CA-4016-A3B1-1AC2233D92FE}" type="sibTrans" cxnId="{341D6405-B8AF-410D-9C7A-0CF2F3867153}">
      <dgm:prSet/>
      <dgm:spPr/>
      <dgm:t>
        <a:bodyPr/>
        <a:lstStyle/>
        <a:p>
          <a:endParaRPr lang="en-US"/>
        </a:p>
      </dgm:t>
    </dgm:pt>
    <dgm:pt modelId="{B6AA7A01-6305-4B50-BA01-E5A91FE8B6A4}">
      <dgm:prSet phldrT="[Text]"/>
      <dgm:spPr>
        <a:solidFill>
          <a:srgbClr val="595959"/>
        </a:solidFill>
        <a:ln>
          <a:solidFill>
            <a:srgbClr val="595959"/>
          </a:solidFill>
        </a:ln>
      </dgm:spPr>
      <dgm:t>
        <a:bodyPr/>
        <a:lstStyle/>
        <a:p>
          <a:r>
            <a:rPr lang="en-US" dirty="0" smtClean="0"/>
            <a:t>18 out of 30</a:t>
          </a:r>
          <a:endParaRPr lang="en-US" dirty="0"/>
        </a:p>
      </dgm:t>
    </dgm:pt>
    <dgm:pt modelId="{E3434935-B48C-4AD7-ADF5-17839D2709C8}" type="parTrans" cxnId="{5F1F897E-8B1A-4843-9281-8D4C9027BDF8}">
      <dgm:prSet/>
      <dgm:spPr/>
      <dgm:t>
        <a:bodyPr/>
        <a:lstStyle/>
        <a:p>
          <a:endParaRPr lang="en-US"/>
        </a:p>
      </dgm:t>
    </dgm:pt>
    <dgm:pt modelId="{5AECD408-704E-4B0B-9807-C6235600E3A7}" type="sibTrans" cxnId="{5F1F897E-8B1A-4843-9281-8D4C9027BDF8}">
      <dgm:prSet/>
      <dgm:spPr/>
      <dgm:t>
        <a:bodyPr/>
        <a:lstStyle/>
        <a:p>
          <a:endParaRPr lang="en-US"/>
        </a:p>
      </dgm:t>
    </dgm:pt>
    <dgm:pt modelId="{805C25BB-D047-41E3-BDF4-B89852C1D412}">
      <dgm:prSet phldrT="[Text]"/>
      <dgm:spPr>
        <a:ln>
          <a:solidFill>
            <a:srgbClr val="595959"/>
          </a:solidFill>
        </a:ln>
      </dgm:spPr>
      <dgm:t>
        <a:bodyPr/>
        <a:lstStyle/>
        <a:p>
          <a:r>
            <a:rPr lang="en-US" dirty="0" smtClean="0"/>
            <a:t>Proportion of the services partially or fully outsourced to external suppliers</a:t>
          </a:r>
          <a:br>
            <a:rPr lang="en-US" dirty="0" smtClean="0"/>
          </a:br>
          <a:endParaRPr lang="en-US" dirty="0"/>
        </a:p>
      </dgm:t>
    </dgm:pt>
    <dgm:pt modelId="{5009056A-14D7-486F-B55E-19C098CC7082}" type="parTrans" cxnId="{B8FA3E47-97D1-41CD-802E-89A87DF793B7}">
      <dgm:prSet/>
      <dgm:spPr/>
      <dgm:t>
        <a:bodyPr/>
        <a:lstStyle/>
        <a:p>
          <a:endParaRPr lang="en-US"/>
        </a:p>
      </dgm:t>
    </dgm:pt>
    <dgm:pt modelId="{CB64C6C0-1EAB-47B8-8EEE-FB1189C98F73}" type="sibTrans" cxnId="{B8FA3E47-97D1-41CD-802E-89A87DF793B7}">
      <dgm:prSet/>
      <dgm:spPr/>
      <dgm:t>
        <a:bodyPr/>
        <a:lstStyle/>
        <a:p>
          <a:endParaRPr lang="en-US"/>
        </a:p>
      </dgm:t>
    </dgm:pt>
    <dgm:pt modelId="{A9409B92-9A26-4826-91F6-D93C1114F5C8}" type="pres">
      <dgm:prSet presAssocID="{C84E6FE9-5EE4-47EE-B6A2-2EC8C11B3E5E}" presName="linear" presStyleCnt="0">
        <dgm:presLayoutVars>
          <dgm:dir/>
          <dgm:animLvl val="lvl"/>
          <dgm:resizeHandles val="exact"/>
        </dgm:presLayoutVars>
      </dgm:prSet>
      <dgm:spPr/>
      <dgm:t>
        <a:bodyPr/>
        <a:lstStyle/>
        <a:p>
          <a:endParaRPr lang="en-US"/>
        </a:p>
      </dgm:t>
    </dgm:pt>
    <dgm:pt modelId="{E2AF9DF9-6C11-4487-89E8-31FDBEE9770A}" type="pres">
      <dgm:prSet presAssocID="{63CC778F-4BE0-4C77-8FA5-1A7E6D71BBBB}" presName="parentLin" presStyleCnt="0"/>
      <dgm:spPr/>
    </dgm:pt>
    <dgm:pt modelId="{A5E368C0-7CAB-4C37-A44A-BBE167D83F26}" type="pres">
      <dgm:prSet presAssocID="{63CC778F-4BE0-4C77-8FA5-1A7E6D71BBBB}" presName="parentLeftMargin" presStyleLbl="node1" presStyleIdx="0" presStyleCnt="3"/>
      <dgm:spPr/>
      <dgm:t>
        <a:bodyPr/>
        <a:lstStyle/>
        <a:p>
          <a:endParaRPr lang="en-US"/>
        </a:p>
      </dgm:t>
    </dgm:pt>
    <dgm:pt modelId="{E5A61538-87C5-4F76-BF9E-C2BB7DCDCB5E}" type="pres">
      <dgm:prSet presAssocID="{63CC778F-4BE0-4C77-8FA5-1A7E6D71BBBB}" presName="parentText" presStyleLbl="node1" presStyleIdx="0" presStyleCnt="3" custScaleX="30551">
        <dgm:presLayoutVars>
          <dgm:chMax val="0"/>
          <dgm:bulletEnabled val="1"/>
        </dgm:presLayoutVars>
      </dgm:prSet>
      <dgm:spPr/>
      <dgm:t>
        <a:bodyPr/>
        <a:lstStyle/>
        <a:p>
          <a:endParaRPr lang="en-US"/>
        </a:p>
      </dgm:t>
    </dgm:pt>
    <dgm:pt modelId="{5BB3976A-763C-4869-8566-205D9C96B05D}" type="pres">
      <dgm:prSet presAssocID="{63CC778F-4BE0-4C77-8FA5-1A7E6D71BBBB}" presName="negativeSpace" presStyleCnt="0"/>
      <dgm:spPr/>
    </dgm:pt>
    <dgm:pt modelId="{29870954-A7E3-4D34-BE56-200D94B4C339}" type="pres">
      <dgm:prSet presAssocID="{63CC778F-4BE0-4C77-8FA5-1A7E6D71BBBB}" presName="childText" presStyleLbl="conFgAcc1" presStyleIdx="0" presStyleCnt="3">
        <dgm:presLayoutVars>
          <dgm:bulletEnabled val="1"/>
        </dgm:presLayoutVars>
      </dgm:prSet>
      <dgm:spPr/>
      <dgm:t>
        <a:bodyPr/>
        <a:lstStyle/>
        <a:p>
          <a:endParaRPr lang="en-US"/>
        </a:p>
      </dgm:t>
    </dgm:pt>
    <dgm:pt modelId="{2914CA1C-D172-4606-9762-5DBEB1CA5BC8}" type="pres">
      <dgm:prSet presAssocID="{49E2DAFB-0D85-490E-8877-61B9EA50EC27}" presName="spaceBetweenRectangles" presStyleCnt="0"/>
      <dgm:spPr/>
    </dgm:pt>
    <dgm:pt modelId="{28CD3081-EF13-4E86-B54B-B7AF56276F12}" type="pres">
      <dgm:prSet presAssocID="{68DABF18-46DD-45DC-A7FC-1955530AD822}" presName="parentLin" presStyleCnt="0"/>
      <dgm:spPr/>
    </dgm:pt>
    <dgm:pt modelId="{BEE172F2-C555-497D-B7CD-0E969F3708E8}" type="pres">
      <dgm:prSet presAssocID="{68DABF18-46DD-45DC-A7FC-1955530AD822}" presName="parentLeftMargin" presStyleLbl="node1" presStyleIdx="0" presStyleCnt="3"/>
      <dgm:spPr/>
      <dgm:t>
        <a:bodyPr/>
        <a:lstStyle/>
        <a:p>
          <a:endParaRPr lang="en-US"/>
        </a:p>
      </dgm:t>
    </dgm:pt>
    <dgm:pt modelId="{55504050-4D8B-4C13-A515-01A0AADB0A80}" type="pres">
      <dgm:prSet presAssocID="{68DABF18-46DD-45DC-A7FC-1955530AD822}" presName="parentText" presStyleLbl="node1" presStyleIdx="1" presStyleCnt="3" custScaleX="31095">
        <dgm:presLayoutVars>
          <dgm:chMax val="0"/>
          <dgm:bulletEnabled val="1"/>
        </dgm:presLayoutVars>
      </dgm:prSet>
      <dgm:spPr/>
      <dgm:t>
        <a:bodyPr/>
        <a:lstStyle/>
        <a:p>
          <a:endParaRPr lang="en-US"/>
        </a:p>
      </dgm:t>
    </dgm:pt>
    <dgm:pt modelId="{DDC015B6-A2EC-4709-B675-EA5C5BA1D80D}" type="pres">
      <dgm:prSet presAssocID="{68DABF18-46DD-45DC-A7FC-1955530AD822}" presName="negativeSpace" presStyleCnt="0"/>
      <dgm:spPr/>
    </dgm:pt>
    <dgm:pt modelId="{8B1F13DE-9F08-4F61-8769-09008E733E18}" type="pres">
      <dgm:prSet presAssocID="{68DABF18-46DD-45DC-A7FC-1955530AD822}" presName="childText" presStyleLbl="conFgAcc1" presStyleIdx="1" presStyleCnt="3">
        <dgm:presLayoutVars>
          <dgm:bulletEnabled val="1"/>
        </dgm:presLayoutVars>
      </dgm:prSet>
      <dgm:spPr/>
      <dgm:t>
        <a:bodyPr/>
        <a:lstStyle/>
        <a:p>
          <a:endParaRPr lang="en-US"/>
        </a:p>
      </dgm:t>
    </dgm:pt>
    <dgm:pt modelId="{3A43BD88-FD20-4900-9FA8-456D19776C81}" type="pres">
      <dgm:prSet presAssocID="{9CFB7D60-AC8F-4C2D-BC05-0B6104C46384}" presName="spaceBetweenRectangles" presStyleCnt="0"/>
      <dgm:spPr/>
    </dgm:pt>
    <dgm:pt modelId="{E5FA9BCB-B109-4C5B-8627-60068E8847E0}" type="pres">
      <dgm:prSet presAssocID="{B6AA7A01-6305-4B50-BA01-E5A91FE8B6A4}" presName="parentLin" presStyleCnt="0"/>
      <dgm:spPr/>
    </dgm:pt>
    <dgm:pt modelId="{C7D3F6F8-13C1-4D6E-A4B6-80F950AD99FE}" type="pres">
      <dgm:prSet presAssocID="{B6AA7A01-6305-4B50-BA01-E5A91FE8B6A4}" presName="parentLeftMargin" presStyleLbl="node1" presStyleIdx="1" presStyleCnt="3"/>
      <dgm:spPr/>
      <dgm:t>
        <a:bodyPr/>
        <a:lstStyle/>
        <a:p>
          <a:endParaRPr lang="en-US"/>
        </a:p>
      </dgm:t>
    </dgm:pt>
    <dgm:pt modelId="{0C05CB10-2451-4311-9B17-B6A72F04D41F}" type="pres">
      <dgm:prSet presAssocID="{B6AA7A01-6305-4B50-BA01-E5A91FE8B6A4}" presName="parentText" presStyleLbl="node1" presStyleIdx="2" presStyleCnt="3" custScaleX="30439">
        <dgm:presLayoutVars>
          <dgm:chMax val="0"/>
          <dgm:bulletEnabled val="1"/>
        </dgm:presLayoutVars>
      </dgm:prSet>
      <dgm:spPr/>
      <dgm:t>
        <a:bodyPr/>
        <a:lstStyle/>
        <a:p>
          <a:endParaRPr lang="en-US"/>
        </a:p>
      </dgm:t>
    </dgm:pt>
    <dgm:pt modelId="{C5569E98-F5BD-4FB5-92EB-C8B782FAFB60}" type="pres">
      <dgm:prSet presAssocID="{B6AA7A01-6305-4B50-BA01-E5A91FE8B6A4}" presName="negativeSpace" presStyleCnt="0"/>
      <dgm:spPr/>
    </dgm:pt>
    <dgm:pt modelId="{26AEF7B1-E472-48F6-B2C9-89F8E062680A}" type="pres">
      <dgm:prSet presAssocID="{B6AA7A01-6305-4B50-BA01-E5A91FE8B6A4}" presName="childText" presStyleLbl="conFgAcc1" presStyleIdx="2" presStyleCnt="3">
        <dgm:presLayoutVars>
          <dgm:bulletEnabled val="1"/>
        </dgm:presLayoutVars>
      </dgm:prSet>
      <dgm:spPr/>
      <dgm:t>
        <a:bodyPr/>
        <a:lstStyle/>
        <a:p>
          <a:endParaRPr lang="en-US"/>
        </a:p>
      </dgm:t>
    </dgm:pt>
  </dgm:ptLst>
  <dgm:cxnLst>
    <dgm:cxn modelId="{21F36998-CD1D-4799-931F-EDBC421197EF}" type="presOf" srcId="{F419CD46-6866-425F-88BC-1E62904AE435}" destId="{8B1F13DE-9F08-4F61-8769-09008E733E18}" srcOrd="0" destOrd="0" presId="urn:microsoft.com/office/officeart/2005/8/layout/list1"/>
    <dgm:cxn modelId="{DFF6A267-7885-49D2-8999-FAEE8DA6FE15}" type="presOf" srcId="{63CC778F-4BE0-4C77-8FA5-1A7E6D71BBBB}" destId="{E5A61538-87C5-4F76-BF9E-C2BB7DCDCB5E}" srcOrd="1" destOrd="0" presId="urn:microsoft.com/office/officeart/2005/8/layout/list1"/>
    <dgm:cxn modelId="{279BDCC1-E32C-440C-83F6-7B3A6260E2BD}" type="presOf" srcId="{C84E6FE9-5EE4-47EE-B6A2-2EC8C11B3E5E}" destId="{A9409B92-9A26-4826-91F6-D93C1114F5C8}" srcOrd="0" destOrd="0" presId="urn:microsoft.com/office/officeart/2005/8/layout/list1"/>
    <dgm:cxn modelId="{7BAB84F0-C4B5-4113-AE96-39088DD0E51A}" type="presOf" srcId="{F36C2D07-EE63-47DF-A6C0-7A3609722573}" destId="{29870954-A7E3-4D34-BE56-200D94B4C339}" srcOrd="0" destOrd="0" presId="urn:microsoft.com/office/officeart/2005/8/layout/list1"/>
    <dgm:cxn modelId="{DCB96B08-DFEB-4FEE-B7FB-C28064D4A54B}" srcId="{63CC778F-4BE0-4C77-8FA5-1A7E6D71BBBB}" destId="{F36C2D07-EE63-47DF-A6C0-7A3609722573}" srcOrd="0" destOrd="0" parTransId="{78A92CBA-8ABA-4BFC-9D16-15C7CA7BA472}" sibTransId="{D94F80CE-F36B-4AB0-BC76-495D2F922875}"/>
    <dgm:cxn modelId="{341D6405-B8AF-410D-9C7A-0CF2F3867153}" srcId="{68DABF18-46DD-45DC-A7FC-1955530AD822}" destId="{F419CD46-6866-425F-88BC-1E62904AE435}" srcOrd="0" destOrd="0" parTransId="{E973FE21-123E-4846-BE9F-D11AE19773A8}" sibTransId="{855A91DC-E2CA-4016-A3B1-1AC2233D92FE}"/>
    <dgm:cxn modelId="{0EF5CDD2-599B-49DD-9703-3526C428231E}" type="presOf" srcId="{B6AA7A01-6305-4B50-BA01-E5A91FE8B6A4}" destId="{0C05CB10-2451-4311-9B17-B6A72F04D41F}" srcOrd="1" destOrd="0" presId="urn:microsoft.com/office/officeart/2005/8/layout/list1"/>
    <dgm:cxn modelId="{0AF05705-5592-4CF6-8D9D-8AC4CA0E75A7}" type="presOf" srcId="{68DABF18-46DD-45DC-A7FC-1955530AD822}" destId="{55504050-4D8B-4C13-A515-01A0AADB0A80}" srcOrd="1" destOrd="0" presId="urn:microsoft.com/office/officeart/2005/8/layout/list1"/>
    <dgm:cxn modelId="{6572A747-E026-4530-885E-33256A48284E}" type="presOf" srcId="{B6AA7A01-6305-4B50-BA01-E5A91FE8B6A4}" destId="{C7D3F6F8-13C1-4D6E-A4B6-80F950AD99FE}" srcOrd="0" destOrd="0" presId="urn:microsoft.com/office/officeart/2005/8/layout/list1"/>
    <dgm:cxn modelId="{5F1F897E-8B1A-4843-9281-8D4C9027BDF8}" srcId="{C84E6FE9-5EE4-47EE-B6A2-2EC8C11B3E5E}" destId="{B6AA7A01-6305-4B50-BA01-E5A91FE8B6A4}" srcOrd="2" destOrd="0" parTransId="{E3434935-B48C-4AD7-ADF5-17839D2709C8}" sibTransId="{5AECD408-704E-4B0B-9807-C6235600E3A7}"/>
    <dgm:cxn modelId="{B8FA3E47-97D1-41CD-802E-89A87DF793B7}" srcId="{B6AA7A01-6305-4B50-BA01-E5A91FE8B6A4}" destId="{805C25BB-D047-41E3-BDF4-B89852C1D412}" srcOrd="0" destOrd="0" parTransId="{5009056A-14D7-486F-B55E-19C098CC7082}" sibTransId="{CB64C6C0-1EAB-47B8-8EEE-FB1189C98F73}"/>
    <dgm:cxn modelId="{8E773243-3877-4AD5-9C4B-BB62B42B6FF0}" type="presOf" srcId="{68DABF18-46DD-45DC-A7FC-1955530AD822}" destId="{BEE172F2-C555-497D-B7CD-0E969F3708E8}" srcOrd="0" destOrd="0" presId="urn:microsoft.com/office/officeart/2005/8/layout/list1"/>
    <dgm:cxn modelId="{79ED00BD-9EC8-44F8-9819-F828912BCA57}" srcId="{C84E6FE9-5EE4-47EE-B6A2-2EC8C11B3E5E}" destId="{68DABF18-46DD-45DC-A7FC-1955530AD822}" srcOrd="1" destOrd="0" parTransId="{1522FD4D-2EE6-43AE-98B1-C56551C0D7EE}" sibTransId="{9CFB7D60-AC8F-4C2D-BC05-0B6104C46384}"/>
    <dgm:cxn modelId="{881F53E0-7DE5-46C2-B2A3-AF6EF2357DDF}" srcId="{C84E6FE9-5EE4-47EE-B6A2-2EC8C11B3E5E}" destId="{63CC778F-4BE0-4C77-8FA5-1A7E6D71BBBB}" srcOrd="0" destOrd="0" parTransId="{A13D75CF-E6CF-4C19-B697-8DEDF5FC138C}" sibTransId="{49E2DAFB-0D85-490E-8877-61B9EA50EC27}"/>
    <dgm:cxn modelId="{5BA21F35-9868-4418-8DBE-77E4DD87F4C0}" type="presOf" srcId="{805C25BB-D047-41E3-BDF4-B89852C1D412}" destId="{26AEF7B1-E472-48F6-B2C9-89F8E062680A}" srcOrd="0" destOrd="0" presId="urn:microsoft.com/office/officeart/2005/8/layout/list1"/>
    <dgm:cxn modelId="{92FE2C99-16C1-4DED-94AD-04B057094236}" type="presOf" srcId="{63CC778F-4BE0-4C77-8FA5-1A7E6D71BBBB}" destId="{A5E368C0-7CAB-4C37-A44A-BBE167D83F26}" srcOrd="0" destOrd="0" presId="urn:microsoft.com/office/officeart/2005/8/layout/list1"/>
    <dgm:cxn modelId="{79F75FBA-B61A-4A11-9719-2B02981B2701}" type="presParOf" srcId="{A9409B92-9A26-4826-91F6-D93C1114F5C8}" destId="{E2AF9DF9-6C11-4487-89E8-31FDBEE9770A}" srcOrd="0" destOrd="0" presId="urn:microsoft.com/office/officeart/2005/8/layout/list1"/>
    <dgm:cxn modelId="{504C3B51-A7F0-4B39-9F66-7C82EAE777BA}" type="presParOf" srcId="{E2AF9DF9-6C11-4487-89E8-31FDBEE9770A}" destId="{A5E368C0-7CAB-4C37-A44A-BBE167D83F26}" srcOrd="0" destOrd="0" presId="urn:microsoft.com/office/officeart/2005/8/layout/list1"/>
    <dgm:cxn modelId="{95B5022A-2197-4689-BD3C-052A8E5CFA13}" type="presParOf" srcId="{E2AF9DF9-6C11-4487-89E8-31FDBEE9770A}" destId="{E5A61538-87C5-4F76-BF9E-C2BB7DCDCB5E}" srcOrd="1" destOrd="0" presId="urn:microsoft.com/office/officeart/2005/8/layout/list1"/>
    <dgm:cxn modelId="{4D289B11-8A09-445A-8662-91682D3512E4}" type="presParOf" srcId="{A9409B92-9A26-4826-91F6-D93C1114F5C8}" destId="{5BB3976A-763C-4869-8566-205D9C96B05D}" srcOrd="1" destOrd="0" presId="urn:microsoft.com/office/officeart/2005/8/layout/list1"/>
    <dgm:cxn modelId="{1581B1B9-142A-48BE-8F17-54BF363A4083}" type="presParOf" srcId="{A9409B92-9A26-4826-91F6-D93C1114F5C8}" destId="{29870954-A7E3-4D34-BE56-200D94B4C339}" srcOrd="2" destOrd="0" presId="urn:microsoft.com/office/officeart/2005/8/layout/list1"/>
    <dgm:cxn modelId="{CA7B6A5C-33A6-4FB6-BC1D-498646EBD1B9}" type="presParOf" srcId="{A9409B92-9A26-4826-91F6-D93C1114F5C8}" destId="{2914CA1C-D172-4606-9762-5DBEB1CA5BC8}" srcOrd="3" destOrd="0" presId="urn:microsoft.com/office/officeart/2005/8/layout/list1"/>
    <dgm:cxn modelId="{71391C6D-2C67-4068-A00B-57DEF723BCEF}" type="presParOf" srcId="{A9409B92-9A26-4826-91F6-D93C1114F5C8}" destId="{28CD3081-EF13-4E86-B54B-B7AF56276F12}" srcOrd="4" destOrd="0" presId="urn:microsoft.com/office/officeart/2005/8/layout/list1"/>
    <dgm:cxn modelId="{CA8DBF45-24BE-40B8-9567-135560C3CDB5}" type="presParOf" srcId="{28CD3081-EF13-4E86-B54B-B7AF56276F12}" destId="{BEE172F2-C555-497D-B7CD-0E969F3708E8}" srcOrd="0" destOrd="0" presId="urn:microsoft.com/office/officeart/2005/8/layout/list1"/>
    <dgm:cxn modelId="{DDF14203-828B-4417-BD9F-76172CF84B23}" type="presParOf" srcId="{28CD3081-EF13-4E86-B54B-B7AF56276F12}" destId="{55504050-4D8B-4C13-A515-01A0AADB0A80}" srcOrd="1" destOrd="0" presId="urn:microsoft.com/office/officeart/2005/8/layout/list1"/>
    <dgm:cxn modelId="{A7259302-9A6D-4A4F-802D-4EAD1652F648}" type="presParOf" srcId="{A9409B92-9A26-4826-91F6-D93C1114F5C8}" destId="{DDC015B6-A2EC-4709-B675-EA5C5BA1D80D}" srcOrd="5" destOrd="0" presId="urn:microsoft.com/office/officeart/2005/8/layout/list1"/>
    <dgm:cxn modelId="{92DD483B-12E8-4D0A-ACC6-7C1B8EF8F095}" type="presParOf" srcId="{A9409B92-9A26-4826-91F6-D93C1114F5C8}" destId="{8B1F13DE-9F08-4F61-8769-09008E733E18}" srcOrd="6" destOrd="0" presId="urn:microsoft.com/office/officeart/2005/8/layout/list1"/>
    <dgm:cxn modelId="{48C4E432-5C82-4CED-BA3A-3A0D7EB38EBB}" type="presParOf" srcId="{A9409B92-9A26-4826-91F6-D93C1114F5C8}" destId="{3A43BD88-FD20-4900-9FA8-456D19776C81}" srcOrd="7" destOrd="0" presId="urn:microsoft.com/office/officeart/2005/8/layout/list1"/>
    <dgm:cxn modelId="{E1C6F39F-A1E9-4302-9062-7570402A51A9}" type="presParOf" srcId="{A9409B92-9A26-4826-91F6-D93C1114F5C8}" destId="{E5FA9BCB-B109-4C5B-8627-60068E8847E0}" srcOrd="8" destOrd="0" presId="urn:microsoft.com/office/officeart/2005/8/layout/list1"/>
    <dgm:cxn modelId="{FB843C5F-8109-4D5E-A7BC-1FCAD673FADA}" type="presParOf" srcId="{E5FA9BCB-B109-4C5B-8627-60068E8847E0}" destId="{C7D3F6F8-13C1-4D6E-A4B6-80F950AD99FE}" srcOrd="0" destOrd="0" presId="urn:microsoft.com/office/officeart/2005/8/layout/list1"/>
    <dgm:cxn modelId="{3077016E-A55E-409C-A185-E282463461F9}" type="presParOf" srcId="{E5FA9BCB-B109-4C5B-8627-60068E8847E0}" destId="{0C05CB10-2451-4311-9B17-B6A72F04D41F}" srcOrd="1" destOrd="0" presId="urn:microsoft.com/office/officeart/2005/8/layout/list1"/>
    <dgm:cxn modelId="{ACF07CB1-B563-4E48-8333-34C6D9ECC9B0}" type="presParOf" srcId="{A9409B92-9A26-4826-91F6-D93C1114F5C8}" destId="{C5569E98-F5BD-4FB5-92EB-C8B782FAFB60}" srcOrd="9" destOrd="0" presId="urn:microsoft.com/office/officeart/2005/8/layout/list1"/>
    <dgm:cxn modelId="{9EF84BA6-736A-4C19-9A6B-408895AEBC32}" type="presParOf" srcId="{A9409B92-9A26-4826-91F6-D93C1114F5C8}" destId="{26AEF7B1-E472-48F6-B2C9-89F8E062680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821F8-894B-4A99-8A80-BA4BFCFB9675}" type="datetimeFigureOut">
              <a:rPr lang="it-IT" smtClean="0"/>
              <a:t>29/09/2019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8DB670-50F1-49C5-A940-CC34E1758E56}" type="slidenum">
              <a:rPr lang="it-IT" smtClean="0"/>
              <a:t>‹N›</a:t>
            </a:fld>
            <a:endParaRPr lang="it-IT"/>
          </a:p>
        </p:txBody>
      </p:sp>
    </p:spTree>
    <p:extLst>
      <p:ext uri="{BB962C8B-B14F-4D97-AF65-F5344CB8AC3E}">
        <p14:creationId xmlns:p14="http://schemas.microsoft.com/office/powerpoint/2010/main" val="319485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9955B97-37D1-460C-8748-0EE59BFD675A}" type="slidenum">
              <a:rPr lang="it-IT" smtClean="0"/>
              <a:pPr/>
              <a:t>2</a:t>
            </a:fld>
            <a:endParaRPr lang="it-IT"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7759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it-IT" smtClean="0"/>
          </a:p>
        </p:txBody>
      </p:sp>
      <p:sp>
        <p:nvSpPr>
          <p:cNvPr id="4" name="Slide Number Placeholder 3"/>
          <p:cNvSpPr>
            <a:spLocks noGrp="1"/>
          </p:cNvSpPr>
          <p:nvPr>
            <p:ph type="sldNum" sz="quarter" idx="5"/>
          </p:nvPr>
        </p:nvSpPr>
        <p:spPr/>
        <p:txBody>
          <a:bodyPr/>
          <a:lstStyle/>
          <a:p>
            <a:pPr>
              <a:defRPr/>
            </a:pPr>
            <a:fld id="{53F0DBDD-2374-4522-BC2F-B220654CD07E}" type="slidenum">
              <a:rPr lang="en-GB">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273250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Researchers have looked at specific products</a:t>
            </a:r>
            <a:r>
              <a:rPr lang="en-US" baseline="0" dirty="0"/>
              <a:t> to identify where intermediate inputs came from</a:t>
            </a:r>
          </a:p>
          <a:p>
            <a:r>
              <a:rPr lang="en-US" baseline="0" dirty="0"/>
              <a:t>Hard to look back further than immediate supplier; cannot do for all products.</a:t>
            </a:r>
          </a:p>
          <a:p>
            <a:endParaRPr lang="en-US" baseline="0" dirty="0"/>
          </a:p>
          <a:p>
            <a:r>
              <a:rPr lang="en-US" baseline="0" dirty="0"/>
              <a:t>So turned to the I-O approach.</a:t>
            </a:r>
          </a:p>
          <a:p>
            <a:r>
              <a:rPr lang="en-US" baseline="0" dirty="0"/>
              <a:t>OECD/WTO project has a set of international I-O tables; World I-O database project; IDE-JETRO has Asian I-O tables.</a:t>
            </a:r>
          </a:p>
          <a:p>
            <a:endParaRPr lang="en-US" baseline="0" dirty="0"/>
          </a:p>
          <a:p>
            <a:r>
              <a:rPr lang="en-US" baseline="0" dirty="0"/>
              <a:t>Direct measurement: collection of data on supply chains at customs frontier or through supply chain software that traces products from origin to final destination.  For example, traceability in food supply chains could provide information on value added.  Measuring value and accessing these data could be difficult.</a:t>
            </a:r>
            <a:endParaRPr lang="en-US" dirty="0"/>
          </a:p>
        </p:txBody>
      </p:sp>
      <p:sp>
        <p:nvSpPr>
          <p:cNvPr id="4" name="Slide Number Placeholder 3"/>
          <p:cNvSpPr>
            <a:spLocks noGrp="1"/>
          </p:cNvSpPr>
          <p:nvPr>
            <p:ph type="sldNum" sz="quarter" idx="10"/>
          </p:nvPr>
        </p:nvSpPr>
        <p:spPr/>
        <p:txBody>
          <a:bodyPr/>
          <a:lstStyle/>
          <a:p>
            <a:fld id="{03D3DFAC-7637-4615-BF3E-70B7E816CDD2}" type="slidenum">
              <a:rPr lang="en-US" smtClean="0"/>
              <a:t>16</a:t>
            </a:fld>
            <a:endParaRPr lang="en-US" dirty="0"/>
          </a:p>
        </p:txBody>
      </p:sp>
    </p:spTree>
    <p:extLst>
      <p:ext uri="{BB962C8B-B14F-4D97-AF65-F5344CB8AC3E}">
        <p14:creationId xmlns:p14="http://schemas.microsoft.com/office/powerpoint/2010/main" val="336191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it-IT" smtClean="0"/>
          </a:p>
        </p:txBody>
      </p:sp>
      <p:sp>
        <p:nvSpPr>
          <p:cNvPr id="4" name="Slide Number Placeholder 3"/>
          <p:cNvSpPr>
            <a:spLocks noGrp="1"/>
          </p:cNvSpPr>
          <p:nvPr>
            <p:ph type="sldNum" sz="quarter" idx="5"/>
          </p:nvPr>
        </p:nvSpPr>
        <p:spPr/>
        <p:txBody>
          <a:bodyPr/>
          <a:lstStyle/>
          <a:p>
            <a:pPr>
              <a:defRPr/>
            </a:pPr>
            <a:fld id="{9F69EA32-E82A-4592-9D08-051F663D1F71}" type="slidenum">
              <a:rPr lang="en-GB">
                <a:solidFill>
                  <a:prstClr val="black"/>
                </a:solidFill>
              </a:rPr>
              <a:pPr>
                <a:defRPr/>
              </a:pPr>
              <a:t>17</a:t>
            </a:fld>
            <a:endParaRPr lang="en-GB">
              <a:solidFill>
                <a:prstClr val="black"/>
              </a:solidFill>
            </a:endParaRPr>
          </a:p>
        </p:txBody>
      </p:sp>
    </p:spTree>
    <p:extLst>
      <p:ext uri="{BB962C8B-B14F-4D97-AF65-F5344CB8AC3E}">
        <p14:creationId xmlns:p14="http://schemas.microsoft.com/office/powerpoint/2010/main" val="3421066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H" altLang="it-IT"/>
          </a:p>
        </p:txBody>
      </p:sp>
      <p:sp>
        <p:nvSpPr>
          <p:cNvPr id="4" name="Espace réservé du numéro de diapositive 3"/>
          <p:cNvSpPr>
            <a:spLocks noGrp="1"/>
          </p:cNvSpPr>
          <p:nvPr>
            <p:ph type="sldNum" sz="quarter" idx="5"/>
          </p:nvPr>
        </p:nvSpPr>
        <p:spPr/>
        <p:txBody>
          <a:bodyPr/>
          <a:lstStyle/>
          <a:p>
            <a:pPr>
              <a:defRPr/>
            </a:pPr>
            <a:fld id="{D2D8C9DE-E4D2-47EB-985A-697E5CA510D6}" type="slidenum">
              <a:rPr lang="en-GB" smtClean="0"/>
              <a:pPr>
                <a:defRPr/>
              </a:pPr>
              <a:t>18</a:t>
            </a:fld>
            <a:endParaRPr lang="en-GB"/>
          </a:p>
        </p:txBody>
      </p:sp>
    </p:spTree>
    <p:extLst>
      <p:ext uri="{BB962C8B-B14F-4D97-AF65-F5344CB8AC3E}">
        <p14:creationId xmlns:p14="http://schemas.microsoft.com/office/powerpoint/2010/main" val="4218669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it-IT"/>
          </a:p>
        </p:txBody>
      </p:sp>
      <p:sp>
        <p:nvSpPr>
          <p:cNvPr id="4" name="Slide Number Placeholder 3"/>
          <p:cNvSpPr>
            <a:spLocks noGrp="1"/>
          </p:cNvSpPr>
          <p:nvPr>
            <p:ph type="sldNum" sz="quarter" idx="5"/>
          </p:nvPr>
        </p:nvSpPr>
        <p:spPr/>
        <p:txBody>
          <a:bodyPr/>
          <a:lstStyle/>
          <a:p>
            <a:pPr>
              <a:defRPr/>
            </a:pPr>
            <a:fld id="{81969372-BCFC-4AC8-A48E-6BFE3F0BBC86}" type="slidenum">
              <a:rPr lang="en-GB" smtClean="0"/>
              <a:pPr>
                <a:defRPr/>
              </a:pPr>
              <a:t>19</a:t>
            </a:fld>
            <a:endParaRPr lang="en-GB"/>
          </a:p>
        </p:txBody>
      </p:sp>
    </p:spTree>
    <p:extLst>
      <p:ext uri="{BB962C8B-B14F-4D97-AF65-F5344CB8AC3E}">
        <p14:creationId xmlns:p14="http://schemas.microsoft.com/office/powerpoint/2010/main" val="31040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it-IT"/>
          </a:p>
        </p:txBody>
      </p:sp>
      <p:sp>
        <p:nvSpPr>
          <p:cNvPr id="4" name="Slide Number Placeholder 3"/>
          <p:cNvSpPr>
            <a:spLocks noGrp="1"/>
          </p:cNvSpPr>
          <p:nvPr>
            <p:ph type="sldNum" sz="quarter" idx="5"/>
          </p:nvPr>
        </p:nvSpPr>
        <p:spPr/>
        <p:txBody>
          <a:bodyPr/>
          <a:lstStyle/>
          <a:p>
            <a:pPr>
              <a:defRPr/>
            </a:pPr>
            <a:fld id="{9FD93455-5256-4F84-97DE-DA42412C394F}" type="slidenum">
              <a:rPr lang="en-GB" smtClean="0"/>
              <a:pPr>
                <a:defRPr/>
              </a:pPr>
              <a:t>20</a:t>
            </a:fld>
            <a:endParaRPr lang="en-GB"/>
          </a:p>
        </p:txBody>
      </p:sp>
    </p:spTree>
    <p:extLst>
      <p:ext uri="{BB962C8B-B14F-4D97-AF65-F5344CB8AC3E}">
        <p14:creationId xmlns:p14="http://schemas.microsoft.com/office/powerpoint/2010/main" val="6914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it-IT"/>
          </a:p>
        </p:txBody>
      </p:sp>
      <p:sp>
        <p:nvSpPr>
          <p:cNvPr id="2458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defRPr/>
            </a:pPr>
            <a:fld id="{F4EA2EB3-CE1B-448A-BFA8-37F6BC050090}" type="slidenum">
              <a:rPr lang="en-GB">
                <a:latin typeface="Calibri" pitchFamily="34" charset="0"/>
              </a:rPr>
              <a:pPr fontAlgn="base">
                <a:spcBef>
                  <a:spcPct val="0"/>
                </a:spcBef>
                <a:spcAft>
                  <a:spcPct val="0"/>
                </a:spcAft>
                <a:defRPr/>
              </a:pPr>
              <a:t>21</a:t>
            </a:fld>
            <a:endParaRPr lang="en-GB">
              <a:latin typeface="Calibri" pitchFamily="34" charset="0"/>
            </a:endParaRPr>
          </a:p>
        </p:txBody>
      </p:sp>
    </p:spTree>
    <p:extLst>
      <p:ext uri="{BB962C8B-B14F-4D97-AF65-F5344CB8AC3E}">
        <p14:creationId xmlns:p14="http://schemas.microsoft.com/office/powerpoint/2010/main" val="155097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4035"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E1B5B2-9C0D-411C-8D46-B51F87ACF94D}" type="slidenum">
              <a:rPr lang="en-GB" altLang="en-US">
                <a:latin typeface="Calibri" panose="020F0502020204030204" pitchFamily="34" charset="0"/>
              </a:rPr>
              <a:pPr eaLnBrk="1" hangingPunct="1"/>
              <a:t>22</a:t>
            </a:fld>
            <a:endParaRPr lang="en-GB" altLang="en-US">
              <a:latin typeface="Calibri" panose="020F0502020204030204" pitchFamily="34" charset="0"/>
            </a:endParaRPr>
          </a:p>
        </p:txBody>
      </p:sp>
    </p:spTree>
    <p:extLst>
      <p:ext uri="{BB962C8B-B14F-4D97-AF65-F5344CB8AC3E}">
        <p14:creationId xmlns:p14="http://schemas.microsoft.com/office/powerpoint/2010/main" val="373015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6083"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DF958C-AA07-4F61-962B-F3E244D72F97}" type="slidenum">
              <a:rPr lang="en-GB" altLang="en-US">
                <a:latin typeface="Calibri" panose="020F0502020204030204" pitchFamily="34" charset="0"/>
              </a:rPr>
              <a:pPr eaLnBrk="1" hangingPunct="1"/>
              <a:t>23</a:t>
            </a:fld>
            <a:endParaRPr lang="en-GB" altLang="en-US">
              <a:latin typeface="Calibri" panose="020F0502020204030204" pitchFamily="34" charset="0"/>
            </a:endParaRPr>
          </a:p>
        </p:txBody>
      </p:sp>
    </p:spTree>
    <p:extLst>
      <p:ext uri="{BB962C8B-B14F-4D97-AF65-F5344CB8AC3E}">
        <p14:creationId xmlns:p14="http://schemas.microsoft.com/office/powerpoint/2010/main" val="1080402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buClr>
                <a:srgbClr val="FF3300"/>
              </a:buClr>
              <a:buFont typeface="Wingdings" panose="05000000000000000000" pitchFamily="2" charset="2"/>
              <a:buNone/>
            </a:pPr>
            <a:endParaRPr lang="en-GB" altLang="en-US" sz="1600" smtClean="0">
              <a:latin typeface="Trebuchet MS" panose="020B0603020202020204" pitchFamily="34" charset="0"/>
            </a:endParaRPr>
          </a:p>
        </p:txBody>
      </p:sp>
      <p:sp>
        <p:nvSpPr>
          <p:cNvPr id="48131"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627865-B6AF-4A99-BBEB-18D5C1DC371B}" type="slidenum">
              <a:rPr lang="en-GB" altLang="en-US">
                <a:latin typeface="Calibri" panose="020F0502020204030204" pitchFamily="34" charset="0"/>
              </a:rPr>
              <a:pPr eaLnBrk="1" hangingPunct="1"/>
              <a:t>24</a:t>
            </a:fld>
            <a:endParaRPr lang="en-GB" altLang="en-US">
              <a:latin typeface="Calibri" panose="020F0502020204030204" pitchFamily="34" charset="0"/>
            </a:endParaRPr>
          </a:p>
        </p:txBody>
      </p:sp>
    </p:spTree>
    <p:extLst>
      <p:ext uri="{BB962C8B-B14F-4D97-AF65-F5344CB8AC3E}">
        <p14:creationId xmlns:p14="http://schemas.microsoft.com/office/powerpoint/2010/main" val="319464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8003E2C-FABD-4482-A6E1-568BE2183F14}" type="slidenum">
              <a:rPr lang="it-IT" smtClean="0"/>
              <a:pPr/>
              <a:t>3</a:t>
            </a:fld>
            <a:endParaRPr lang="it-IT"/>
          </a:p>
        </p:txBody>
      </p:sp>
    </p:spTree>
    <p:extLst>
      <p:ext uri="{BB962C8B-B14F-4D97-AF65-F5344CB8AC3E}">
        <p14:creationId xmlns:p14="http://schemas.microsoft.com/office/powerpoint/2010/main" val="134534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ICIO table based on</a:t>
            </a:r>
            <a:r>
              <a:rPr lang="en-US" baseline="0" dirty="0"/>
              <a:t> the GTAP Multi-country I-O tables, detailed trade data from UN COMTRADE, and two additional IO tables for major emerging countries.</a:t>
            </a:r>
          </a:p>
          <a:p>
            <a:endParaRPr lang="en-US" dirty="0"/>
          </a:p>
          <a:p>
            <a:r>
              <a:rPr lang="en-US" dirty="0"/>
              <a:t>There were many results from this study—will focus on two that have</a:t>
            </a:r>
            <a:r>
              <a:rPr lang="en-US" baseline="0" dirty="0"/>
              <a:t> gotten a lot of attention—the impact on bilateral balances.  Reduction in deficit with China because much of the goods imports from China embody foreign VA.  Trade deficit redistributed largely to Japan, whose exports to other Asian countries are assembled into final goods exported to the U.S. and other countries.</a:t>
            </a:r>
            <a:endParaRPr lang="en-US" dirty="0"/>
          </a:p>
        </p:txBody>
      </p:sp>
      <p:sp>
        <p:nvSpPr>
          <p:cNvPr id="4" name="Slide Number Placeholder 3"/>
          <p:cNvSpPr>
            <a:spLocks noGrp="1"/>
          </p:cNvSpPr>
          <p:nvPr>
            <p:ph type="sldNum" sz="quarter" idx="10"/>
          </p:nvPr>
        </p:nvSpPr>
        <p:spPr/>
        <p:txBody>
          <a:bodyPr/>
          <a:lstStyle/>
          <a:p>
            <a:fld id="{03D3DFAC-7637-4615-BF3E-70B7E816CDD2}" type="slidenum">
              <a:rPr lang="en-US" smtClean="0"/>
              <a:t>25</a:t>
            </a:fld>
            <a:endParaRPr lang="en-US" dirty="0"/>
          </a:p>
        </p:txBody>
      </p:sp>
    </p:spTree>
    <p:extLst>
      <p:ext uri="{BB962C8B-B14F-4D97-AF65-F5344CB8AC3E}">
        <p14:creationId xmlns:p14="http://schemas.microsoft.com/office/powerpoint/2010/main" val="4035074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2009 may not be a representative year given impact of financial crisis and</a:t>
            </a:r>
            <a:r>
              <a:rPr lang="en-US" baseline="0" dirty="0"/>
              <a:t> economic slowdown and its impact on global trade.</a:t>
            </a:r>
            <a:endParaRPr lang="en-US" dirty="0"/>
          </a:p>
          <a:p>
            <a:endParaRPr lang="en-US" baseline="0" dirty="0"/>
          </a:p>
          <a:p>
            <a:r>
              <a:rPr lang="en-US" baseline="0" dirty="0"/>
              <a:t>Trade deficit with China redistributed to Japan, Germany, and Korea.</a:t>
            </a:r>
            <a:endParaRPr lang="en-US" dirty="0"/>
          </a:p>
        </p:txBody>
      </p:sp>
      <p:sp>
        <p:nvSpPr>
          <p:cNvPr id="4" name="Slide Number Placeholder 3"/>
          <p:cNvSpPr>
            <a:spLocks noGrp="1"/>
          </p:cNvSpPr>
          <p:nvPr>
            <p:ph type="sldNum" sz="quarter" idx="10"/>
          </p:nvPr>
        </p:nvSpPr>
        <p:spPr/>
        <p:txBody>
          <a:bodyPr/>
          <a:lstStyle/>
          <a:p>
            <a:fld id="{03D3DFAC-7637-4615-BF3E-70B7E816CDD2}" type="slidenum">
              <a:rPr lang="en-US" smtClean="0"/>
              <a:t>26</a:t>
            </a:fld>
            <a:endParaRPr lang="en-US" dirty="0"/>
          </a:p>
        </p:txBody>
      </p:sp>
    </p:spTree>
    <p:extLst>
      <p:ext uri="{BB962C8B-B14F-4D97-AF65-F5344CB8AC3E}">
        <p14:creationId xmlns:p14="http://schemas.microsoft.com/office/powerpoint/2010/main" val="2248543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Countries upstream in value chains produce inputs for other countries—shows up in a high value of indirect value added exports,</a:t>
            </a:r>
            <a:r>
              <a:rPr lang="en-US" baseline="0" dirty="0"/>
              <a:t> which is a country’s value added embodied as intermediate inputs on third countries’ exports</a:t>
            </a:r>
          </a:p>
          <a:p>
            <a:endParaRPr lang="en-US" dirty="0"/>
          </a:p>
          <a:p>
            <a:r>
              <a:rPr lang="en-US" dirty="0"/>
              <a:t>Focus on bilateral</a:t>
            </a:r>
            <a:r>
              <a:rPr lang="en-US" baseline="0" dirty="0"/>
              <a:t> trade imbalances is misplaced if country’s exports embody much value added from other countries.</a:t>
            </a:r>
          </a:p>
          <a:p>
            <a:endParaRPr lang="en-US" dirty="0"/>
          </a:p>
          <a:p>
            <a:r>
              <a:rPr lang="en-US" dirty="0"/>
              <a:t>Revealed</a:t>
            </a:r>
            <a:r>
              <a:rPr lang="en-US" baseline="0" dirty="0"/>
              <a:t> comparative advantage: share of a sector in a country’s exports relative to the world average of that sector in world exports; &gt;1 have a revealed comparative advantage.  Can overstate for countries whose exports in a sector contain lots of foreign value added.  </a:t>
            </a:r>
          </a:p>
          <a:p>
            <a:r>
              <a:rPr lang="en-US" baseline="0" dirty="0"/>
              <a:t>RCA measured on a VA basis looks For example, </a:t>
            </a:r>
            <a:r>
              <a:rPr lang="en-US" baseline="0" dirty="0" err="1"/>
              <a:t>Koopman</a:t>
            </a:r>
            <a:r>
              <a:rPr lang="en-US" baseline="0" dirty="0"/>
              <a:t> et al find that India, which shows a strong RCA in the “real estate and business service” sector measured on a gross basis disappears when measured on a VA basis because of exports of business services embodied in manufacturing exports for advanced countries.</a:t>
            </a:r>
          </a:p>
        </p:txBody>
      </p:sp>
      <p:sp>
        <p:nvSpPr>
          <p:cNvPr id="4" name="Slide Number Placeholder 3"/>
          <p:cNvSpPr>
            <a:spLocks noGrp="1"/>
          </p:cNvSpPr>
          <p:nvPr>
            <p:ph type="sldNum" sz="quarter" idx="10"/>
          </p:nvPr>
        </p:nvSpPr>
        <p:spPr/>
        <p:txBody>
          <a:bodyPr/>
          <a:lstStyle/>
          <a:p>
            <a:fld id="{03D3DFAC-7637-4615-BF3E-70B7E816CDD2}" type="slidenum">
              <a:rPr lang="en-US" smtClean="0"/>
              <a:t>27</a:t>
            </a:fld>
            <a:endParaRPr lang="en-US" dirty="0"/>
          </a:p>
        </p:txBody>
      </p:sp>
    </p:spTree>
    <p:extLst>
      <p:ext uri="{BB962C8B-B14F-4D97-AF65-F5344CB8AC3E}">
        <p14:creationId xmlns:p14="http://schemas.microsoft.com/office/powerpoint/2010/main" val="1984874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Bilateral</a:t>
            </a:r>
            <a:r>
              <a:rPr lang="en-US" baseline="0" dirty="0"/>
              <a:t> trade statistics almost always show different values for country A’s exports to B and B’s imports from A—especially at the product level.  These inconsistencies must be resolved.</a:t>
            </a:r>
          </a:p>
          <a:p>
            <a:r>
              <a:rPr lang="en-US" baseline="0" dirty="0"/>
              <a:t>Services statistics particularly problematic due to lack of detail—econometric models used to estimate missing flows.</a:t>
            </a:r>
          </a:p>
          <a:p>
            <a:r>
              <a:rPr lang="en-US" baseline="0" dirty="0"/>
              <a:t>National I-O tables differ in years and level of detail available—must estimate missing sectors.</a:t>
            </a:r>
          </a:p>
          <a:p>
            <a:r>
              <a:rPr lang="en-US" baseline="0" dirty="0"/>
              <a:t>Proportionality assumption assumes the share of imports of any product us the same for all uses of that product.  That is, if 40% of domestic supply of a product is imported, then all users of that product, whether as an intermediate input for domestic or export production or for final consumption, use that share of imports.</a:t>
            </a:r>
          </a:p>
          <a:p>
            <a:r>
              <a:rPr lang="en-US" baseline="0" dirty="0" err="1"/>
              <a:t>Koopman</a:t>
            </a:r>
            <a:r>
              <a:rPr lang="en-US" baseline="0" dirty="0"/>
              <a:t> et al recognize greater import penetration in processing zones.</a:t>
            </a:r>
          </a:p>
        </p:txBody>
      </p:sp>
      <p:sp>
        <p:nvSpPr>
          <p:cNvPr id="4" name="Slide Number Placeholder 3"/>
          <p:cNvSpPr>
            <a:spLocks noGrp="1"/>
          </p:cNvSpPr>
          <p:nvPr>
            <p:ph type="sldNum" sz="quarter" idx="10"/>
          </p:nvPr>
        </p:nvSpPr>
        <p:spPr/>
        <p:txBody>
          <a:bodyPr/>
          <a:lstStyle/>
          <a:p>
            <a:fld id="{03D3DFAC-7637-4615-BF3E-70B7E816CDD2}" type="slidenum">
              <a:rPr lang="en-US" smtClean="0"/>
              <a:t>28</a:t>
            </a:fld>
            <a:endParaRPr lang="en-US" dirty="0"/>
          </a:p>
        </p:txBody>
      </p:sp>
    </p:spTree>
    <p:extLst>
      <p:ext uri="{BB962C8B-B14F-4D97-AF65-F5344CB8AC3E}">
        <p14:creationId xmlns:p14="http://schemas.microsoft.com/office/powerpoint/2010/main" val="4253979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studies have been done producing </a:t>
            </a:r>
            <a:r>
              <a:rPr lang="en-US" dirty="0" err="1"/>
              <a:t>TiVA</a:t>
            </a:r>
            <a:r>
              <a:rPr lang="en-US" dirty="0"/>
              <a:t> measures.  I will talk about two of these in more detail.</a:t>
            </a:r>
          </a:p>
          <a:p>
            <a:r>
              <a:rPr lang="en-US" dirty="0" err="1"/>
              <a:t>Koopman</a:t>
            </a:r>
            <a:r>
              <a:rPr lang="en-US" dirty="0"/>
              <a:t> et</a:t>
            </a:r>
            <a:r>
              <a:rPr lang="en-US" baseline="0" dirty="0"/>
              <a:t> al: ITC and Columbia University</a:t>
            </a:r>
          </a:p>
          <a:p>
            <a:r>
              <a:rPr lang="en-US" baseline="0" dirty="0"/>
              <a:t>Johnson and </a:t>
            </a:r>
            <a:r>
              <a:rPr lang="en-US" baseline="0" dirty="0" err="1"/>
              <a:t>Noguera</a:t>
            </a:r>
            <a:r>
              <a:rPr lang="en-US" baseline="0" dirty="0"/>
              <a:t>: Dartmouth and Columbia</a:t>
            </a:r>
          </a:p>
          <a:p>
            <a:r>
              <a:rPr lang="en-US" baseline="0" dirty="0"/>
              <a:t>Maurer and </a:t>
            </a:r>
            <a:r>
              <a:rPr lang="en-US" baseline="0" dirty="0" err="1"/>
              <a:t>Degain</a:t>
            </a:r>
            <a:r>
              <a:rPr lang="en-US" baseline="0" dirty="0"/>
              <a:t>: WTO</a:t>
            </a:r>
          </a:p>
          <a:p>
            <a:r>
              <a:rPr lang="en-US" dirty="0" err="1"/>
              <a:t>Meng</a:t>
            </a:r>
            <a:r>
              <a:rPr lang="en-US" dirty="0"/>
              <a:t>, Fang, and </a:t>
            </a:r>
            <a:r>
              <a:rPr lang="en-US" dirty="0" err="1"/>
              <a:t>Yamano</a:t>
            </a:r>
            <a:r>
              <a:rPr lang="en-US" dirty="0"/>
              <a:t>: IDE JETRO, Nanjing University, and OECD</a:t>
            </a:r>
          </a:p>
        </p:txBody>
      </p:sp>
      <p:sp>
        <p:nvSpPr>
          <p:cNvPr id="4" name="Slide Number Placeholder 3"/>
          <p:cNvSpPr>
            <a:spLocks noGrp="1"/>
          </p:cNvSpPr>
          <p:nvPr>
            <p:ph type="sldNum" sz="quarter" idx="10"/>
          </p:nvPr>
        </p:nvSpPr>
        <p:spPr/>
        <p:txBody>
          <a:bodyPr/>
          <a:lstStyle/>
          <a:p>
            <a:fld id="{03D3DFAC-7637-4615-BF3E-70B7E816CDD2}" type="slidenum">
              <a:rPr lang="en-US" smtClean="0"/>
              <a:t>29</a:t>
            </a:fld>
            <a:endParaRPr lang="en-US" dirty="0"/>
          </a:p>
        </p:txBody>
      </p:sp>
    </p:spTree>
    <p:extLst>
      <p:ext uri="{BB962C8B-B14F-4D97-AF65-F5344CB8AC3E}">
        <p14:creationId xmlns:p14="http://schemas.microsoft.com/office/powerpoint/2010/main" val="1928897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 xmlns:a16="http://schemas.microsoft.com/office/drawing/2014/main" id="{8EC0C12E-074D-47D6-92D3-6C2A55586066}"/>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 xmlns:a16="http://schemas.microsoft.com/office/drawing/2014/main" id="{7F80E6FC-86EE-457B-936D-83B2BDEC8AB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spcBef>
                <a:spcPct val="0"/>
              </a:spcBef>
            </a:pPr>
            <a:endParaRPr lang="es-ES" altLang="en-US"/>
          </a:p>
        </p:txBody>
      </p:sp>
      <p:sp>
        <p:nvSpPr>
          <p:cNvPr id="48132" name="Slide Number Placeholder 3">
            <a:extLst>
              <a:ext uri="{FF2B5EF4-FFF2-40B4-BE49-F238E27FC236}">
                <a16:creationId xmlns="" xmlns:a16="http://schemas.microsoft.com/office/drawing/2014/main" id="{AAC75E44-4843-4415-8453-529D4AA7F4F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defRPr>
            </a:lvl1pPr>
            <a:lvl2pPr marL="742950" indent="-285750" defTabSz="920750">
              <a:defRPr sz="2400">
                <a:solidFill>
                  <a:schemeClr val="tx1"/>
                </a:solidFill>
                <a:latin typeface="Times New Roman" panose="02020603050405020304" pitchFamily="18" charset="0"/>
              </a:defRPr>
            </a:lvl2pPr>
            <a:lvl3pPr marL="1143000" indent="-228600" defTabSz="920750">
              <a:defRPr sz="2400">
                <a:solidFill>
                  <a:schemeClr val="tx1"/>
                </a:solidFill>
                <a:latin typeface="Times New Roman" panose="02020603050405020304" pitchFamily="18" charset="0"/>
              </a:defRPr>
            </a:lvl3pPr>
            <a:lvl4pPr marL="1600200" indent="-228600" defTabSz="920750">
              <a:defRPr sz="2400">
                <a:solidFill>
                  <a:schemeClr val="tx1"/>
                </a:solidFill>
                <a:latin typeface="Times New Roman" panose="02020603050405020304" pitchFamily="18" charset="0"/>
              </a:defRPr>
            </a:lvl4pPr>
            <a:lvl5pPr marL="2057400" indent="-228600" defTabSz="920750">
              <a:defRPr sz="2400">
                <a:solidFill>
                  <a:schemeClr val="tx1"/>
                </a:solidFill>
                <a:latin typeface="Times New Roman" panose="02020603050405020304" pitchFamily="18"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defRPr>
            </a:lvl9pPr>
          </a:lstStyle>
          <a:p>
            <a:fld id="{C5DFA824-9576-422A-B7F0-CDDFAA486636}" type="slidenum">
              <a:rPr lang="en-GB" altLang="en-US" sz="1200" smtClean="0">
                <a:latin typeface="Calibri" panose="020F0502020204030204" pitchFamily="34" charset="0"/>
              </a:rPr>
              <a:pPr/>
              <a:t>33</a:t>
            </a:fld>
            <a:endParaRPr lang="en-GB" altLang="en-US" sz="1200">
              <a:latin typeface="Calibri" panose="020F0502020204030204" pitchFamily="34" charset="0"/>
            </a:endParaRPr>
          </a:p>
        </p:txBody>
      </p:sp>
    </p:spTree>
    <p:extLst>
      <p:ext uri="{BB962C8B-B14F-4D97-AF65-F5344CB8AC3E}">
        <p14:creationId xmlns:p14="http://schemas.microsoft.com/office/powerpoint/2010/main" val="2849378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4925" cy="3836987"/>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43826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xfrm>
            <a:off x="992188" y="766763"/>
            <a:ext cx="5114925" cy="3836987"/>
          </a:xfrm>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983540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xfrm>
            <a:off x="992188" y="766763"/>
            <a:ext cx="5114925" cy="3836987"/>
          </a:xfrm>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4053902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0558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91DB4E9-DA97-493B-BC8B-4E8F28F98FDD}" type="slidenum">
              <a:rPr lang="it-IT" sz="1200">
                <a:latin typeface="Calibri" pitchFamily="34" charset="0"/>
              </a:rPr>
              <a:pPr algn="r"/>
              <a:t>4</a:t>
            </a:fld>
            <a:endParaRPr lang="it-IT" sz="1200">
              <a:latin typeface="Calibri" pitchFamily="34"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999140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3784E-790E-4450-8BB2-CFCBC32524CE}" type="slidenum">
              <a:rPr lang="en-US"/>
              <a:pPr/>
              <a:t>44</a:t>
            </a:fld>
            <a:endParaRPr lang="en-US"/>
          </a:p>
        </p:txBody>
      </p:sp>
      <p:sp>
        <p:nvSpPr>
          <p:cNvPr id="142338" name="Rectangle 2"/>
          <p:cNvSpPr>
            <a:spLocks noGrp="1" noRot="1" noChangeAspect="1" noChangeArrowheads="1" noTextEdit="1"/>
          </p:cNvSpPr>
          <p:nvPr>
            <p:ph type="sldImg"/>
          </p:nvPr>
        </p:nvSpPr>
        <p:spPr>
          <a:xfrm>
            <a:off x="1144588" y="684213"/>
            <a:ext cx="4572000" cy="3429000"/>
          </a:xfrm>
          <a:ln/>
        </p:spPr>
      </p:sp>
      <p:sp>
        <p:nvSpPr>
          <p:cNvPr id="142339" name="Rectangle 3"/>
          <p:cNvSpPr>
            <a:spLocks noGrp="1" noChangeArrowheads="1"/>
          </p:cNvSpPr>
          <p:nvPr>
            <p:ph type="body" idx="1"/>
          </p:nvPr>
        </p:nvSpPr>
        <p:spPr>
          <a:xfrm>
            <a:off x="914400" y="4343400"/>
            <a:ext cx="5029200" cy="4116388"/>
          </a:xfrm>
        </p:spPr>
        <p:txBody>
          <a:bodyPr lIns="90567" tIns="45283" rIns="90567" bIns="45283"/>
          <a:lstStyle/>
          <a:p>
            <a:endParaRPr lang="it-IT"/>
          </a:p>
        </p:txBody>
      </p:sp>
    </p:spTree>
    <p:extLst>
      <p:ext uri="{BB962C8B-B14F-4D97-AF65-F5344CB8AC3E}">
        <p14:creationId xmlns:p14="http://schemas.microsoft.com/office/powerpoint/2010/main" val="4117984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6EB58468-E290-4A8A-81FA-8377606F6D92}" type="slidenum">
              <a:rPr lang="en-US" smtClean="0"/>
              <a:pPr/>
              <a:t>45</a:t>
            </a:fld>
            <a:endParaRPr lang="en-US"/>
          </a:p>
        </p:txBody>
      </p:sp>
    </p:spTree>
    <p:extLst>
      <p:ext uri="{BB962C8B-B14F-4D97-AF65-F5344CB8AC3E}">
        <p14:creationId xmlns:p14="http://schemas.microsoft.com/office/powerpoint/2010/main" val="3584764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D8FD19-33C3-459C-BF0C-B0BB4C528E2D}" type="slidenum">
              <a:rPr lang="en-US"/>
              <a:pPr/>
              <a:t>46</a:t>
            </a:fld>
            <a:endParaRPr lang="en-US"/>
          </a:p>
        </p:txBody>
      </p:sp>
      <p:sp>
        <p:nvSpPr>
          <p:cNvPr id="145410" name="Rectangle 2"/>
          <p:cNvSpPr>
            <a:spLocks noGrp="1" noRot="1" noChangeAspect="1" noChangeArrowheads="1" noTextEdit="1"/>
          </p:cNvSpPr>
          <p:nvPr>
            <p:ph type="sldImg"/>
          </p:nvPr>
        </p:nvSpPr>
        <p:spPr>
          <a:xfrm>
            <a:off x="1144588" y="684213"/>
            <a:ext cx="4572000" cy="3429000"/>
          </a:xfrm>
          <a:ln/>
        </p:spPr>
      </p:sp>
      <p:sp>
        <p:nvSpPr>
          <p:cNvPr id="145411" name="Rectangle 3"/>
          <p:cNvSpPr>
            <a:spLocks noGrp="1" noChangeArrowheads="1"/>
          </p:cNvSpPr>
          <p:nvPr>
            <p:ph type="body" idx="1"/>
          </p:nvPr>
        </p:nvSpPr>
        <p:spPr>
          <a:xfrm>
            <a:off x="914400" y="4343400"/>
            <a:ext cx="5029200" cy="4116388"/>
          </a:xfrm>
        </p:spPr>
        <p:txBody>
          <a:bodyPr/>
          <a:lstStyle/>
          <a:p>
            <a:endParaRPr lang="it-IT"/>
          </a:p>
        </p:txBody>
      </p:sp>
    </p:spTree>
    <p:extLst>
      <p:ext uri="{BB962C8B-B14F-4D97-AF65-F5344CB8AC3E}">
        <p14:creationId xmlns:p14="http://schemas.microsoft.com/office/powerpoint/2010/main" val="1255745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C8C8EBE0-0CAE-49F4-84E0-8EFCA8533023}" type="slidenum">
              <a:rPr lang="it-IT" smtClean="0"/>
              <a:pPr>
                <a:defRPr/>
              </a:pPr>
              <a:t>47</a:t>
            </a:fld>
            <a:endParaRPr lang="it-IT"/>
          </a:p>
        </p:txBody>
      </p:sp>
    </p:spTree>
    <p:extLst>
      <p:ext uri="{BB962C8B-B14F-4D97-AF65-F5344CB8AC3E}">
        <p14:creationId xmlns:p14="http://schemas.microsoft.com/office/powerpoint/2010/main" val="4079035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8003E2C-FABD-4482-A6E1-568BE2183F14}" type="slidenum">
              <a:rPr lang="it-IT" smtClean="0"/>
              <a:pPr/>
              <a:t>48</a:t>
            </a:fld>
            <a:endParaRPr lang="it-IT"/>
          </a:p>
        </p:txBody>
      </p:sp>
    </p:spTree>
    <p:extLst>
      <p:ext uri="{BB962C8B-B14F-4D97-AF65-F5344CB8AC3E}">
        <p14:creationId xmlns:p14="http://schemas.microsoft.com/office/powerpoint/2010/main" val="2430319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8003E2C-FABD-4482-A6E1-568BE2183F14}" type="slidenum">
              <a:rPr lang="it-IT" smtClean="0"/>
              <a:pPr/>
              <a:t>49</a:t>
            </a:fld>
            <a:endParaRPr lang="it-IT"/>
          </a:p>
        </p:txBody>
      </p:sp>
    </p:spTree>
    <p:extLst>
      <p:ext uri="{BB962C8B-B14F-4D97-AF65-F5344CB8AC3E}">
        <p14:creationId xmlns:p14="http://schemas.microsoft.com/office/powerpoint/2010/main" val="4271212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8003E2C-FABD-4482-A6E1-568BE2183F14}" type="slidenum">
              <a:rPr lang="it-IT" smtClean="0"/>
              <a:pPr/>
              <a:t>50</a:t>
            </a:fld>
            <a:endParaRPr lang="it-IT"/>
          </a:p>
        </p:txBody>
      </p:sp>
    </p:spTree>
    <p:extLst>
      <p:ext uri="{BB962C8B-B14F-4D97-AF65-F5344CB8AC3E}">
        <p14:creationId xmlns:p14="http://schemas.microsoft.com/office/powerpoint/2010/main" val="278006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8003E2C-FABD-4482-A6E1-568BE2183F14}" type="slidenum">
              <a:rPr lang="it-IT" smtClean="0"/>
              <a:pPr/>
              <a:t>51</a:t>
            </a:fld>
            <a:endParaRPr lang="it-IT"/>
          </a:p>
        </p:txBody>
      </p:sp>
    </p:spTree>
    <p:extLst>
      <p:ext uri="{BB962C8B-B14F-4D97-AF65-F5344CB8AC3E}">
        <p14:creationId xmlns:p14="http://schemas.microsoft.com/office/powerpoint/2010/main" val="6792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8003E2C-FABD-4482-A6E1-568BE2183F14}" type="slidenum">
              <a:rPr lang="it-IT" smtClean="0"/>
              <a:pPr/>
              <a:t>52</a:t>
            </a:fld>
            <a:endParaRPr lang="it-IT"/>
          </a:p>
        </p:txBody>
      </p:sp>
    </p:spTree>
    <p:extLst>
      <p:ext uri="{BB962C8B-B14F-4D97-AF65-F5344CB8AC3E}">
        <p14:creationId xmlns:p14="http://schemas.microsoft.com/office/powerpoint/2010/main" val="54173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13009CB-EB5A-46B8-AB2A-8C0693A04974}" type="slidenum">
              <a:rPr lang="it-IT" sz="1200">
                <a:latin typeface="Calibri" pitchFamily="34" charset="0"/>
              </a:rPr>
              <a:pPr algn="r"/>
              <a:t>5</a:t>
            </a:fld>
            <a:endParaRPr lang="it-IT" sz="1200">
              <a:latin typeface="Calibri" pitchFamily="34" charset="0"/>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6956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7933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8058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041228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it-IT" smtClean="0"/>
          </a:p>
        </p:txBody>
      </p:sp>
      <p:sp>
        <p:nvSpPr>
          <p:cNvPr id="204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defRPr/>
            </a:pPr>
            <a:fld id="{856C41A8-698D-4FCD-96C4-B022BC90AB04}" type="slidenum">
              <a:rPr lang="en-GB">
                <a:latin typeface="Calibri" pitchFamily="34" charset="0"/>
              </a:rPr>
              <a:pPr fontAlgn="base">
                <a:spcBef>
                  <a:spcPct val="0"/>
                </a:spcBef>
                <a:spcAft>
                  <a:spcPct val="0"/>
                </a:spcAft>
                <a:defRPr/>
              </a:pPr>
              <a:t>12</a:t>
            </a:fld>
            <a:endParaRPr lang="en-GB">
              <a:latin typeface="Calibri" pitchFamily="34" charset="0"/>
            </a:endParaRPr>
          </a:p>
        </p:txBody>
      </p:sp>
    </p:spTree>
    <p:extLst>
      <p:ext uri="{BB962C8B-B14F-4D97-AF65-F5344CB8AC3E}">
        <p14:creationId xmlns:p14="http://schemas.microsoft.com/office/powerpoint/2010/main" val="902825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1987"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657EB5-FFCE-4062-92B5-EEB1020B1235}" type="slidenum">
              <a:rPr lang="en-GB" altLang="en-US">
                <a:latin typeface="Calibri" panose="020F0502020204030204" pitchFamily="34" charset="0"/>
              </a:rPr>
              <a:pPr eaLnBrk="1" hangingPunct="1"/>
              <a:t>14</a:t>
            </a:fld>
            <a:endParaRPr lang="en-GB" altLang="en-US">
              <a:latin typeface="Calibri" panose="020F0502020204030204" pitchFamily="34" charset="0"/>
            </a:endParaRPr>
          </a:p>
        </p:txBody>
      </p:sp>
    </p:spTree>
    <p:extLst>
      <p:ext uri="{BB962C8B-B14F-4D97-AF65-F5344CB8AC3E}">
        <p14:creationId xmlns:p14="http://schemas.microsoft.com/office/powerpoint/2010/main" val="342963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2726AD1-3BB8-4A6E-842F-644731C69E2D}" type="datetimeFigureOut">
              <a:rPr lang="it-IT" smtClean="0"/>
              <a:t>29/09/2019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0A6F02-C4D1-4223-BCC6-9FCBD3B108B1}" type="slidenum">
              <a:rPr lang="it-IT" smtClean="0"/>
              <a:t>‹N›</a:t>
            </a:fld>
            <a:endParaRPr lang="it-IT"/>
          </a:p>
        </p:txBody>
      </p:sp>
    </p:spTree>
    <p:extLst>
      <p:ext uri="{BB962C8B-B14F-4D97-AF65-F5344CB8AC3E}">
        <p14:creationId xmlns:p14="http://schemas.microsoft.com/office/powerpoint/2010/main" val="204835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726AD1-3BB8-4A6E-842F-644731C69E2D}" type="datetimeFigureOut">
              <a:rPr lang="it-IT" smtClean="0"/>
              <a:t>29/09/2019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0A6F02-C4D1-4223-BCC6-9FCBD3B108B1}" type="slidenum">
              <a:rPr lang="it-IT" smtClean="0"/>
              <a:t>‹N›</a:t>
            </a:fld>
            <a:endParaRPr lang="it-IT"/>
          </a:p>
        </p:txBody>
      </p:sp>
    </p:spTree>
    <p:extLst>
      <p:ext uri="{BB962C8B-B14F-4D97-AF65-F5344CB8AC3E}">
        <p14:creationId xmlns:p14="http://schemas.microsoft.com/office/powerpoint/2010/main" val="202764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726AD1-3BB8-4A6E-842F-644731C69E2D}" type="datetimeFigureOut">
              <a:rPr lang="it-IT" smtClean="0"/>
              <a:t>29/09/2019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0A6F02-C4D1-4223-BCC6-9FCBD3B108B1}" type="slidenum">
              <a:rPr lang="it-IT" smtClean="0"/>
              <a:t>‹N›</a:t>
            </a:fld>
            <a:endParaRPr lang="it-IT"/>
          </a:p>
        </p:txBody>
      </p:sp>
    </p:spTree>
    <p:extLst>
      <p:ext uri="{BB962C8B-B14F-4D97-AF65-F5344CB8AC3E}">
        <p14:creationId xmlns:p14="http://schemas.microsoft.com/office/powerpoint/2010/main" val="2151550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783448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1913" y="476250"/>
            <a:ext cx="6553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9869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66971" y="6397541"/>
            <a:ext cx="2133600" cy="365125"/>
          </a:xfrm>
          <a:prstGeom prst="rect">
            <a:avLst/>
          </a:prstGeom>
        </p:spPr>
        <p:txBody>
          <a:bodyPr/>
          <a:lstStyle>
            <a:lvl1pPr algn="r">
              <a:defRPr/>
            </a:lvl1pPr>
          </a:lstStyle>
          <a:p>
            <a:fld id="{953DB0D6-DE55-4055-BE68-39FFC5CE80DD}" type="slidenum">
              <a:rPr lang="en-GB" smtClean="0"/>
              <a:pPr/>
              <a:t>‹N›</a:t>
            </a:fld>
            <a:endParaRPr lang="en-GB" dirty="0"/>
          </a:p>
        </p:txBody>
      </p:sp>
    </p:spTree>
    <p:extLst>
      <p:ext uri="{BB962C8B-B14F-4D97-AF65-F5344CB8AC3E}">
        <p14:creationId xmlns:p14="http://schemas.microsoft.com/office/powerpoint/2010/main" val="18577877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66971" y="6397541"/>
            <a:ext cx="2133600" cy="365125"/>
          </a:xfrm>
          <a:prstGeom prst="rect">
            <a:avLst/>
          </a:prstGeom>
        </p:spPr>
        <p:txBody>
          <a:bodyPr/>
          <a:lstStyle>
            <a:lvl1pPr algn="r">
              <a:defRPr/>
            </a:lvl1pPr>
          </a:lstStyle>
          <a:p>
            <a:fld id="{953DB0D6-DE55-4055-BE68-39FFC5CE80DD}" type="slidenum">
              <a:rPr lang="en-GB" smtClean="0"/>
              <a:pPr/>
              <a:t>‹N›</a:t>
            </a:fld>
            <a:endParaRPr lang="en-GB" dirty="0"/>
          </a:p>
        </p:txBody>
      </p:sp>
    </p:spTree>
    <p:extLst>
      <p:ext uri="{BB962C8B-B14F-4D97-AF65-F5344CB8AC3E}">
        <p14:creationId xmlns:p14="http://schemas.microsoft.com/office/powerpoint/2010/main" val="42217182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66971" y="6397541"/>
            <a:ext cx="2133600" cy="365125"/>
          </a:xfrm>
          <a:prstGeom prst="rect">
            <a:avLst/>
          </a:prstGeom>
        </p:spPr>
        <p:txBody>
          <a:bodyPr/>
          <a:lstStyle>
            <a:lvl1pPr algn="r">
              <a:defRPr/>
            </a:lvl1pPr>
          </a:lstStyle>
          <a:p>
            <a:fld id="{953DB0D6-DE55-4055-BE68-39FFC5CE80DD}" type="slidenum">
              <a:rPr lang="en-GB" smtClean="0"/>
              <a:pPr/>
              <a:t>‹N›</a:t>
            </a:fld>
            <a:endParaRPr lang="en-GB" dirty="0"/>
          </a:p>
        </p:txBody>
      </p:sp>
    </p:spTree>
    <p:extLst>
      <p:ext uri="{BB962C8B-B14F-4D97-AF65-F5344CB8AC3E}">
        <p14:creationId xmlns:p14="http://schemas.microsoft.com/office/powerpoint/2010/main" val="29471194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816B0189-81A8-4CB9-A139-6187885F2565}" type="datetimeFigureOut">
              <a:rPr lang="en-GB">
                <a:solidFill>
                  <a:prstClr val="white">
                    <a:shade val="50000"/>
                  </a:prstClr>
                </a:solidFill>
              </a:rPr>
              <a:pPr>
                <a:defRPr/>
              </a:pPr>
              <a:t>29/09/2019</a:t>
            </a:fld>
            <a:endParaRPr lang="en-GB">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F1C42FE5-C19F-43F5-9F89-282CAE56402F}"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3588794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C424C0D-5936-4FA9-8B32-2E656164FE85}" type="datetimeFigureOut">
              <a:rPr lang="en-GB">
                <a:solidFill>
                  <a:prstClr val="white">
                    <a:shade val="50000"/>
                  </a:prstClr>
                </a:solidFill>
              </a:rPr>
              <a:pPr>
                <a:defRPr/>
              </a:pPr>
              <a:t>29/09/2019</a:t>
            </a:fld>
            <a:endParaRPr lang="en-GB">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D0B3FE2F-01F5-45FE-9587-46C86D78D6E2}"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2403965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C78553-4B2A-40BF-9C09-335EBB2AB0F0}" type="datetimeFigureOut">
              <a:rPr lang="en-GB">
                <a:solidFill>
                  <a:prstClr val="white">
                    <a:shade val="50000"/>
                  </a:prstClr>
                </a:solidFill>
              </a:rPr>
              <a:pPr>
                <a:defRPr/>
              </a:pPr>
              <a:t>29/09/2019</a:t>
            </a:fld>
            <a:endParaRPr lang="en-GB">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67BCBB-841A-433E-AC09-F4857FBA2503}"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3728141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726AD1-3BB8-4A6E-842F-644731C69E2D}" type="datetimeFigureOut">
              <a:rPr lang="it-IT" smtClean="0"/>
              <a:t>29/09/2019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0A6F02-C4D1-4223-BCC6-9FCBD3B108B1}" type="slidenum">
              <a:rPr lang="it-IT" smtClean="0"/>
              <a:t>‹N›</a:t>
            </a:fld>
            <a:endParaRPr lang="it-IT"/>
          </a:p>
        </p:txBody>
      </p:sp>
    </p:spTree>
    <p:extLst>
      <p:ext uri="{BB962C8B-B14F-4D97-AF65-F5344CB8AC3E}">
        <p14:creationId xmlns:p14="http://schemas.microsoft.com/office/powerpoint/2010/main" val="2822405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0FDFB2E-469B-4E1E-9A34-D7500A20088A}" type="datetimeFigureOut">
              <a:rPr lang="en-GB">
                <a:solidFill>
                  <a:prstClr val="white">
                    <a:shade val="50000"/>
                  </a:prstClr>
                </a:solidFill>
              </a:rPr>
              <a:pPr>
                <a:defRPr/>
              </a:pPr>
              <a:t>29/09/2019</a:t>
            </a:fld>
            <a:endParaRPr lang="en-GB">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E8B72C66-6BCF-43D1-B4A1-85E770481D3C}"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2422534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36BB6AA9-8D40-4B09-91C5-549A127BD363}" type="datetimeFigureOut">
              <a:rPr lang="en-GB">
                <a:solidFill>
                  <a:prstClr val="white">
                    <a:shade val="50000"/>
                  </a:prstClr>
                </a:solidFill>
              </a:rPr>
              <a:pPr>
                <a:defRPr/>
              </a:pPr>
              <a:t>29/09/2019</a:t>
            </a:fld>
            <a:endParaRPr lang="en-GB">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6C088E36-3B49-4CE1-B6F2-F9B80AC05BB8}"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1910093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589E4E8-7B3A-404D-BC15-4E6C9040AA49}" type="datetimeFigureOut">
              <a:rPr lang="en-GB">
                <a:solidFill>
                  <a:prstClr val="white">
                    <a:shade val="50000"/>
                  </a:prstClr>
                </a:solidFill>
              </a:rPr>
              <a:pPr>
                <a:defRPr/>
              </a:pPr>
              <a:t>29/09/2019</a:t>
            </a:fld>
            <a:endParaRPr lang="en-GB">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14B192B6-CA83-4EF7-B142-1A69DE703432}"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1688653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E448500-8E92-4718-8040-7CA9A86DF2F9}" type="datetimeFigureOut">
              <a:rPr lang="en-GB">
                <a:solidFill>
                  <a:prstClr val="white">
                    <a:shade val="50000"/>
                  </a:prstClr>
                </a:solidFill>
              </a:rPr>
              <a:pPr>
                <a:defRPr/>
              </a:pPr>
              <a:t>29/09/2019</a:t>
            </a:fld>
            <a:endParaRPr lang="en-GB">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96058A63-D9F7-4EC9-9374-44B31B8A2639}"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4045148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79D2243-89B9-45F2-AB7D-42C9E8719390}" type="datetimeFigureOut">
              <a:rPr lang="en-GB">
                <a:solidFill>
                  <a:prstClr val="white">
                    <a:shade val="50000"/>
                  </a:prstClr>
                </a:solidFill>
              </a:rPr>
              <a:pPr>
                <a:defRPr/>
              </a:pPr>
              <a:t>29/09/2019</a:t>
            </a:fld>
            <a:endParaRPr lang="en-GB">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944C2AD-DEE9-457F-9FEC-073C55587A2D}"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3155585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5958430-AC0B-4D68-8EF2-34BDEAAD4035}" type="datetimeFigureOut">
              <a:rPr lang="en-GB">
                <a:solidFill>
                  <a:prstClr val="white">
                    <a:shade val="50000"/>
                  </a:prstClr>
                </a:solidFill>
              </a:rPr>
              <a:pPr>
                <a:defRPr/>
              </a:pPr>
              <a:t>29/09/2019</a:t>
            </a:fld>
            <a:endParaRPr lang="en-GB">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6B8C1945-5C9B-4ED1-888B-816CA372C961}"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3347329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B1DE6FC-A66E-4E2E-93FC-A8B34449760E}" type="datetimeFigureOut">
              <a:rPr lang="en-GB">
                <a:solidFill>
                  <a:prstClr val="white">
                    <a:shade val="50000"/>
                  </a:prstClr>
                </a:solidFill>
              </a:rPr>
              <a:pPr>
                <a:defRPr/>
              </a:pPr>
              <a:t>29/09/2019</a:t>
            </a:fld>
            <a:endParaRPr lang="en-GB">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3289819C-CB44-47C9-B59A-5AF55A79B34B}"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2863834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3329296-533E-42C0-B8CF-56F9558C55FC}" type="datetimeFigureOut">
              <a:rPr lang="en-GB">
                <a:solidFill>
                  <a:prstClr val="white">
                    <a:shade val="50000"/>
                  </a:prstClr>
                </a:solidFill>
              </a:rPr>
              <a:pPr>
                <a:defRPr/>
              </a:pPr>
              <a:t>29/09/2019</a:t>
            </a:fld>
            <a:endParaRPr lang="en-GB">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6D2B1A3-E9B3-4AF2-B58C-BA30B2376FA0}"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1973218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816B0189-81A8-4CB9-A139-6187885F2565}" type="datetimeFigureOut">
              <a:rPr lang="en-GB">
                <a:solidFill>
                  <a:prstClr val="white">
                    <a:shade val="50000"/>
                  </a:prstClr>
                </a:solidFill>
              </a:rPr>
              <a:pPr>
                <a:defRPr/>
              </a:pPr>
              <a:t>29/09/2019</a:t>
            </a:fld>
            <a:endParaRPr lang="en-GB">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F1C42FE5-C19F-43F5-9F89-282CAE56402F}"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2765658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C424C0D-5936-4FA9-8B32-2E656164FE85}" type="datetimeFigureOut">
              <a:rPr lang="en-GB">
                <a:solidFill>
                  <a:prstClr val="white">
                    <a:shade val="50000"/>
                  </a:prstClr>
                </a:solidFill>
              </a:rPr>
              <a:pPr>
                <a:defRPr/>
              </a:pPr>
              <a:t>29/09/2019</a:t>
            </a:fld>
            <a:endParaRPr lang="en-GB">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D0B3FE2F-01F5-45FE-9587-46C86D78D6E2}"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22130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2726AD1-3BB8-4A6E-842F-644731C69E2D}" type="datetimeFigureOut">
              <a:rPr lang="it-IT" smtClean="0"/>
              <a:t>29/09/2019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0A6F02-C4D1-4223-BCC6-9FCBD3B108B1}" type="slidenum">
              <a:rPr lang="it-IT" smtClean="0"/>
              <a:t>‹N›</a:t>
            </a:fld>
            <a:endParaRPr lang="it-IT"/>
          </a:p>
        </p:txBody>
      </p:sp>
    </p:spTree>
    <p:extLst>
      <p:ext uri="{BB962C8B-B14F-4D97-AF65-F5344CB8AC3E}">
        <p14:creationId xmlns:p14="http://schemas.microsoft.com/office/powerpoint/2010/main" val="2369238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C78553-4B2A-40BF-9C09-335EBB2AB0F0}" type="datetimeFigureOut">
              <a:rPr lang="en-GB">
                <a:solidFill>
                  <a:prstClr val="white">
                    <a:shade val="50000"/>
                  </a:prstClr>
                </a:solidFill>
              </a:rPr>
              <a:pPr>
                <a:defRPr/>
              </a:pPr>
              <a:t>29/09/2019</a:t>
            </a:fld>
            <a:endParaRPr lang="en-GB">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67BCBB-841A-433E-AC09-F4857FBA2503}"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521563191"/>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0FDFB2E-469B-4E1E-9A34-D7500A20088A}" type="datetimeFigureOut">
              <a:rPr lang="en-GB">
                <a:solidFill>
                  <a:prstClr val="white">
                    <a:shade val="50000"/>
                  </a:prstClr>
                </a:solidFill>
              </a:rPr>
              <a:pPr>
                <a:defRPr/>
              </a:pPr>
              <a:t>29/09/2019</a:t>
            </a:fld>
            <a:endParaRPr lang="en-GB">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E8B72C66-6BCF-43D1-B4A1-85E770481D3C}"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2936660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36BB6AA9-8D40-4B09-91C5-549A127BD363}" type="datetimeFigureOut">
              <a:rPr lang="en-GB">
                <a:solidFill>
                  <a:prstClr val="white">
                    <a:shade val="50000"/>
                  </a:prstClr>
                </a:solidFill>
              </a:rPr>
              <a:pPr>
                <a:defRPr/>
              </a:pPr>
              <a:t>29/09/2019</a:t>
            </a:fld>
            <a:endParaRPr lang="en-GB">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6C088E36-3B49-4CE1-B6F2-F9B80AC05BB8}"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3409481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589E4E8-7B3A-404D-BC15-4E6C9040AA49}" type="datetimeFigureOut">
              <a:rPr lang="en-GB">
                <a:solidFill>
                  <a:prstClr val="white">
                    <a:shade val="50000"/>
                  </a:prstClr>
                </a:solidFill>
              </a:rPr>
              <a:pPr>
                <a:defRPr/>
              </a:pPr>
              <a:t>29/09/2019</a:t>
            </a:fld>
            <a:endParaRPr lang="en-GB">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14B192B6-CA83-4EF7-B142-1A69DE703432}"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909844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E448500-8E92-4718-8040-7CA9A86DF2F9}" type="datetimeFigureOut">
              <a:rPr lang="en-GB">
                <a:solidFill>
                  <a:prstClr val="white">
                    <a:shade val="50000"/>
                  </a:prstClr>
                </a:solidFill>
              </a:rPr>
              <a:pPr>
                <a:defRPr/>
              </a:pPr>
              <a:t>29/09/2019</a:t>
            </a:fld>
            <a:endParaRPr lang="en-GB">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96058A63-D9F7-4EC9-9374-44B31B8A2639}"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582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79D2243-89B9-45F2-AB7D-42C9E8719390}" type="datetimeFigureOut">
              <a:rPr lang="en-GB">
                <a:solidFill>
                  <a:prstClr val="white">
                    <a:shade val="50000"/>
                  </a:prstClr>
                </a:solidFill>
              </a:rPr>
              <a:pPr>
                <a:defRPr/>
              </a:pPr>
              <a:t>29/09/2019</a:t>
            </a:fld>
            <a:endParaRPr lang="en-GB">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944C2AD-DEE9-457F-9FEC-073C55587A2D}"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1135153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5958430-AC0B-4D68-8EF2-34BDEAAD4035}" type="datetimeFigureOut">
              <a:rPr lang="en-GB">
                <a:solidFill>
                  <a:prstClr val="white">
                    <a:shade val="50000"/>
                  </a:prstClr>
                </a:solidFill>
              </a:rPr>
              <a:pPr>
                <a:defRPr/>
              </a:pPr>
              <a:t>29/09/2019</a:t>
            </a:fld>
            <a:endParaRPr lang="en-GB">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6B8C1945-5C9B-4ED1-888B-816CA372C961}"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97213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B1DE6FC-A66E-4E2E-93FC-A8B34449760E}" type="datetimeFigureOut">
              <a:rPr lang="en-GB">
                <a:solidFill>
                  <a:prstClr val="white">
                    <a:shade val="50000"/>
                  </a:prstClr>
                </a:solidFill>
              </a:rPr>
              <a:pPr>
                <a:defRPr/>
              </a:pPr>
              <a:t>29/09/2019</a:t>
            </a:fld>
            <a:endParaRPr lang="en-GB">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3289819C-CB44-47C9-B59A-5AF55A79B34B}"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2509104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3329296-533E-42C0-B8CF-56F9558C55FC}" type="datetimeFigureOut">
              <a:rPr lang="en-GB">
                <a:solidFill>
                  <a:prstClr val="white">
                    <a:shade val="50000"/>
                  </a:prstClr>
                </a:solidFill>
              </a:rPr>
              <a:pPr>
                <a:defRPr/>
              </a:pPr>
              <a:t>29/09/2019</a:t>
            </a:fld>
            <a:endParaRPr lang="en-GB">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6D2B1A3-E9B3-4AF2-B58C-BA30B2376FA0}"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378596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2726AD1-3BB8-4A6E-842F-644731C69E2D}" type="datetimeFigureOut">
              <a:rPr lang="it-IT" smtClean="0"/>
              <a:t>29/09/2019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90A6F02-C4D1-4223-BCC6-9FCBD3B108B1}" type="slidenum">
              <a:rPr lang="it-IT" smtClean="0"/>
              <a:t>‹N›</a:t>
            </a:fld>
            <a:endParaRPr lang="it-IT"/>
          </a:p>
        </p:txBody>
      </p:sp>
    </p:spTree>
    <p:extLst>
      <p:ext uri="{BB962C8B-B14F-4D97-AF65-F5344CB8AC3E}">
        <p14:creationId xmlns:p14="http://schemas.microsoft.com/office/powerpoint/2010/main" val="2912464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2726AD1-3BB8-4A6E-842F-644731C69E2D}" type="datetimeFigureOut">
              <a:rPr lang="it-IT" smtClean="0"/>
              <a:t>29/09/2019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90A6F02-C4D1-4223-BCC6-9FCBD3B108B1}" type="slidenum">
              <a:rPr lang="it-IT" smtClean="0"/>
              <a:t>‹N›</a:t>
            </a:fld>
            <a:endParaRPr lang="it-IT"/>
          </a:p>
        </p:txBody>
      </p:sp>
    </p:spTree>
    <p:extLst>
      <p:ext uri="{BB962C8B-B14F-4D97-AF65-F5344CB8AC3E}">
        <p14:creationId xmlns:p14="http://schemas.microsoft.com/office/powerpoint/2010/main" val="307653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2726AD1-3BB8-4A6E-842F-644731C69E2D}" type="datetimeFigureOut">
              <a:rPr lang="it-IT" smtClean="0"/>
              <a:t>29/09/2019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90A6F02-C4D1-4223-BCC6-9FCBD3B108B1}" type="slidenum">
              <a:rPr lang="it-IT" smtClean="0"/>
              <a:t>‹N›</a:t>
            </a:fld>
            <a:endParaRPr lang="it-IT"/>
          </a:p>
        </p:txBody>
      </p:sp>
    </p:spTree>
    <p:extLst>
      <p:ext uri="{BB962C8B-B14F-4D97-AF65-F5344CB8AC3E}">
        <p14:creationId xmlns:p14="http://schemas.microsoft.com/office/powerpoint/2010/main" val="270557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2726AD1-3BB8-4A6E-842F-644731C69E2D}" type="datetimeFigureOut">
              <a:rPr lang="it-IT" smtClean="0"/>
              <a:t>29/09/2019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90A6F02-C4D1-4223-BCC6-9FCBD3B108B1}" type="slidenum">
              <a:rPr lang="it-IT" smtClean="0"/>
              <a:t>‹N›</a:t>
            </a:fld>
            <a:endParaRPr lang="it-IT"/>
          </a:p>
        </p:txBody>
      </p:sp>
    </p:spTree>
    <p:extLst>
      <p:ext uri="{BB962C8B-B14F-4D97-AF65-F5344CB8AC3E}">
        <p14:creationId xmlns:p14="http://schemas.microsoft.com/office/powerpoint/2010/main" val="268148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2726AD1-3BB8-4A6E-842F-644731C69E2D}" type="datetimeFigureOut">
              <a:rPr lang="it-IT" smtClean="0"/>
              <a:t>29/09/2019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90A6F02-C4D1-4223-BCC6-9FCBD3B108B1}" type="slidenum">
              <a:rPr lang="it-IT" smtClean="0"/>
              <a:t>‹N›</a:t>
            </a:fld>
            <a:endParaRPr lang="it-IT"/>
          </a:p>
        </p:txBody>
      </p:sp>
    </p:spTree>
    <p:extLst>
      <p:ext uri="{BB962C8B-B14F-4D97-AF65-F5344CB8AC3E}">
        <p14:creationId xmlns:p14="http://schemas.microsoft.com/office/powerpoint/2010/main" val="150583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2726AD1-3BB8-4A6E-842F-644731C69E2D}" type="datetimeFigureOut">
              <a:rPr lang="it-IT" smtClean="0"/>
              <a:t>29/09/2019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90A6F02-C4D1-4223-BCC6-9FCBD3B108B1}" type="slidenum">
              <a:rPr lang="it-IT" smtClean="0"/>
              <a:t>‹N›</a:t>
            </a:fld>
            <a:endParaRPr lang="it-IT"/>
          </a:p>
        </p:txBody>
      </p:sp>
    </p:spTree>
    <p:extLst>
      <p:ext uri="{BB962C8B-B14F-4D97-AF65-F5344CB8AC3E}">
        <p14:creationId xmlns:p14="http://schemas.microsoft.com/office/powerpoint/2010/main" val="63449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26AD1-3BB8-4A6E-842F-644731C69E2D}" type="datetimeFigureOut">
              <a:rPr lang="it-IT" smtClean="0"/>
              <a:t>29/09/2019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A6F02-C4D1-4223-BCC6-9FCBD3B108B1}" type="slidenum">
              <a:rPr lang="it-IT" smtClean="0"/>
              <a:t>‹N›</a:t>
            </a:fld>
            <a:endParaRPr lang="it-IT"/>
          </a:p>
        </p:txBody>
      </p:sp>
    </p:spTree>
    <p:extLst>
      <p:ext uri="{BB962C8B-B14F-4D97-AF65-F5344CB8AC3E}">
        <p14:creationId xmlns:p14="http://schemas.microsoft.com/office/powerpoint/2010/main" val="2110788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6" r:id="rId13"/>
    <p:sldLayoutId id="2147483668" r:id="rId14"/>
    <p:sldLayoutId id="2147483669" r:id="rId15"/>
    <p:sldLayoutId id="2147483670"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4A920E1-F2F0-4ADE-908E-38CC5141F068}" type="datetimeFigureOut">
              <a:rPr lang="en-GB">
                <a:solidFill>
                  <a:prstClr val="white">
                    <a:shade val="50000"/>
                  </a:prstClr>
                </a:solidFill>
              </a:rPr>
              <a:pPr>
                <a:defRPr/>
              </a:pPr>
              <a:t>29/09/2019</a:t>
            </a:fld>
            <a:endParaRPr lang="en-GB">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GB">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44B039F3-3CB4-49C6-80DB-85C684D7DF3B}"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363399586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4A920E1-F2F0-4ADE-908E-38CC5141F068}" type="datetimeFigureOut">
              <a:rPr lang="en-GB">
                <a:solidFill>
                  <a:prstClr val="white">
                    <a:shade val="50000"/>
                  </a:prstClr>
                </a:solidFill>
              </a:rPr>
              <a:pPr>
                <a:defRPr/>
              </a:pPr>
              <a:t>29/09/2019</a:t>
            </a:fld>
            <a:endParaRPr lang="en-GB">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GB">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44B039F3-3CB4-49C6-80DB-85C684D7DF3B}" type="slidenum">
              <a:rPr lang="en-GB">
                <a:solidFill>
                  <a:prstClr val="white">
                    <a:shade val="50000"/>
                  </a:prstClr>
                </a:solidFill>
              </a:rPr>
              <a:pPr>
                <a:defRPr/>
              </a:pPr>
              <a:t>‹N›</a:t>
            </a:fld>
            <a:endParaRPr lang="en-GB">
              <a:solidFill>
                <a:prstClr val="white">
                  <a:shade val="50000"/>
                </a:prstClr>
              </a:solidFill>
            </a:endParaRPr>
          </a:p>
        </p:txBody>
      </p:sp>
    </p:spTree>
    <p:extLst>
      <p:ext uri="{BB962C8B-B14F-4D97-AF65-F5344CB8AC3E}">
        <p14:creationId xmlns:p14="http://schemas.microsoft.com/office/powerpoint/2010/main" val="1787167221"/>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wto.org/english/res_e/publications_e/wto_unctad12_e.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mapsopensource.com/" TargetMode="External"/><Relationship Id="rId7" Type="http://schemas.openxmlformats.org/officeDocument/2006/relationships/image" Target="../media/image18.wmf"/><Relationship Id="rId12"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7504" y="1196753"/>
            <a:ext cx="9036496" cy="2376264"/>
          </a:xfrm>
        </p:spPr>
        <p:txBody>
          <a:bodyPr>
            <a:normAutofit fontScale="90000"/>
          </a:bodyPr>
          <a:lstStyle/>
          <a:p>
            <a:r>
              <a:rPr lang="it-IT" dirty="0" err="1" smtClean="0"/>
              <a:t>Lecture</a:t>
            </a:r>
            <a:r>
              <a:rPr lang="it-IT" dirty="0" smtClean="0"/>
              <a:t> 4</a:t>
            </a:r>
            <a:br>
              <a:rPr lang="it-IT" dirty="0" smtClean="0"/>
            </a:br>
            <a:r>
              <a:rPr lang="it-IT" dirty="0" err="1" smtClean="0"/>
              <a:t>Measuring</a:t>
            </a:r>
            <a:r>
              <a:rPr lang="it-IT" dirty="0" smtClean="0"/>
              <a:t> </a:t>
            </a:r>
            <a:r>
              <a:rPr lang="it-IT" dirty="0" err="1" smtClean="0"/>
              <a:t>Globalization</a:t>
            </a:r>
            <a:r>
              <a:rPr lang="it-IT" dirty="0" smtClean="0"/>
              <a:t>: </a:t>
            </a:r>
            <a:r>
              <a:rPr lang="it-IT" dirty="0" err="1" smtClean="0"/>
              <a:t>Trade</a:t>
            </a:r>
            <a:r>
              <a:rPr lang="it-IT" dirty="0" smtClean="0"/>
              <a:t> in Value </a:t>
            </a:r>
            <a:r>
              <a:rPr lang="it-IT" dirty="0" err="1" smtClean="0"/>
              <a:t>Added</a:t>
            </a:r>
            <a:r>
              <a:rPr lang="it-IT" dirty="0" smtClean="0"/>
              <a:t/>
            </a:r>
            <a:br>
              <a:rPr lang="it-IT" dirty="0" smtClean="0"/>
            </a:br>
            <a:r>
              <a:rPr lang="en-US" b="1" dirty="0" smtClean="0"/>
              <a:t>Trade &amp; firms: an introduction to the models</a:t>
            </a:r>
            <a:endParaRPr lang="it-IT" dirty="0"/>
          </a:p>
        </p:txBody>
      </p:sp>
      <p:sp>
        <p:nvSpPr>
          <p:cNvPr id="3" name="Sottotitolo 2"/>
          <p:cNvSpPr>
            <a:spLocks noGrp="1"/>
          </p:cNvSpPr>
          <p:nvPr>
            <p:ph type="subTitle" idx="1"/>
          </p:nvPr>
        </p:nvSpPr>
        <p:spPr>
          <a:xfrm>
            <a:off x="1259632" y="4869160"/>
            <a:ext cx="6400800" cy="1752600"/>
          </a:xfrm>
        </p:spPr>
        <p:txBody>
          <a:bodyPr/>
          <a:lstStyle/>
          <a:p>
            <a:r>
              <a:rPr lang="it-IT" dirty="0" smtClean="0"/>
              <a:t>Giorgia </a:t>
            </a:r>
            <a:r>
              <a:rPr lang="it-IT" dirty="0" err="1" smtClean="0"/>
              <a:t>Giovannetti</a:t>
            </a:r>
            <a:endParaRPr lang="it-IT" dirty="0" smtClean="0"/>
          </a:p>
        </p:txBody>
      </p:sp>
    </p:spTree>
    <p:extLst>
      <p:ext uri="{BB962C8B-B14F-4D97-AF65-F5344CB8AC3E}">
        <p14:creationId xmlns:p14="http://schemas.microsoft.com/office/powerpoint/2010/main" val="1761829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Intensive and </a:t>
            </a:r>
            <a:r>
              <a:rPr lang="it-IT" dirty="0" err="1" smtClean="0"/>
              <a:t>extensive</a:t>
            </a:r>
            <a:r>
              <a:rPr lang="it-IT" dirty="0" smtClean="0"/>
              <a:t> </a:t>
            </a:r>
            <a:r>
              <a:rPr lang="it-IT" dirty="0" err="1" smtClean="0"/>
              <a:t>margins</a:t>
            </a:r>
            <a:r>
              <a:rPr lang="it-IT" dirty="0" smtClean="0"/>
              <a:t> and </a:t>
            </a:r>
            <a:r>
              <a:rPr lang="it-IT" dirty="0" err="1" smtClean="0"/>
              <a:t>trade</a:t>
            </a:r>
            <a:r>
              <a:rPr lang="it-IT" dirty="0" smtClean="0"/>
              <a:t> </a:t>
            </a:r>
            <a:r>
              <a:rPr lang="it-IT" dirty="0" err="1" smtClean="0"/>
              <a:t>liberalization</a:t>
            </a:r>
            <a:endParaRPr lang="it-IT" dirty="0"/>
          </a:p>
        </p:txBody>
      </p:sp>
      <p:pic>
        <p:nvPicPr>
          <p:cNvPr id="4802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04545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723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8F22BF4-1110-4314-990E-A1EE949139CA}"/>
              </a:ext>
            </a:extLst>
          </p:cNvPr>
          <p:cNvSpPr>
            <a:spLocks noGrp="1"/>
          </p:cNvSpPr>
          <p:nvPr>
            <p:ph type="title"/>
          </p:nvPr>
        </p:nvSpPr>
        <p:spPr>
          <a:xfrm>
            <a:off x="457200" y="2204864"/>
            <a:ext cx="8229600" cy="1143000"/>
          </a:xfrm>
        </p:spPr>
        <p:txBody>
          <a:bodyPr>
            <a:normAutofit fontScale="90000"/>
          </a:bodyPr>
          <a:lstStyle/>
          <a:p>
            <a:r>
              <a:rPr lang="en-US" dirty="0" smtClean="0">
                <a:solidFill>
                  <a:schemeClr val="accent6">
                    <a:lumMod val="75000"/>
                  </a:schemeClr>
                </a:solidFill>
              </a:rPr>
              <a:t>New topic (important, not in textbooks)</a:t>
            </a:r>
            <a:br>
              <a:rPr lang="en-US" dirty="0" smtClean="0">
                <a:solidFill>
                  <a:schemeClr val="accent6">
                    <a:lumMod val="75000"/>
                  </a:schemeClr>
                </a:solidFill>
              </a:rPr>
            </a:br>
            <a:r>
              <a:rPr lang="en-US" dirty="0" smtClean="0">
                <a:solidFill>
                  <a:schemeClr val="accent6">
                    <a:lumMod val="75000"/>
                  </a:schemeClr>
                </a:solidFill>
              </a:rPr>
              <a:t>Beyond </a:t>
            </a:r>
            <a:r>
              <a:rPr lang="en-US" dirty="0">
                <a:solidFill>
                  <a:schemeClr val="accent6">
                    <a:lumMod val="75000"/>
                  </a:schemeClr>
                </a:solidFill>
              </a:rPr>
              <a:t>Traditional Trade Statistics:</a:t>
            </a:r>
            <a:br>
              <a:rPr lang="en-US" dirty="0">
                <a:solidFill>
                  <a:schemeClr val="accent6">
                    <a:lumMod val="75000"/>
                  </a:schemeClr>
                </a:solidFill>
              </a:rPr>
            </a:br>
            <a:r>
              <a:rPr lang="en-US" dirty="0">
                <a:solidFill>
                  <a:schemeClr val="accent6">
                    <a:lumMod val="75000"/>
                  </a:schemeClr>
                </a:solidFill>
              </a:rPr>
              <a:t>Trade in Value Added</a:t>
            </a:r>
            <a:endParaRPr lang="it-IT" dirty="0">
              <a:solidFill>
                <a:schemeClr val="accent6">
                  <a:lumMod val="75000"/>
                </a:schemeClr>
              </a:solidFill>
            </a:endParaRPr>
          </a:p>
        </p:txBody>
      </p:sp>
    </p:spTree>
    <p:extLst>
      <p:ext uri="{BB962C8B-B14F-4D97-AF65-F5344CB8AC3E}">
        <p14:creationId xmlns:p14="http://schemas.microsoft.com/office/powerpoint/2010/main" val="3931383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162272"/>
            <a:ext cx="10225136" cy="1143000"/>
          </a:xfrm>
        </p:spPr>
        <p:txBody>
          <a:bodyPr/>
          <a:lstStyle/>
          <a:p>
            <a:pPr eaLnBrk="1" fontAlgn="auto" hangingPunct="1">
              <a:spcAft>
                <a:spcPts val="0"/>
              </a:spcAft>
              <a:defRPr/>
            </a:pPr>
            <a:r>
              <a:rPr lang="en-GB" sz="2400" dirty="0" smtClean="0">
                <a:solidFill>
                  <a:schemeClr val="bg2">
                    <a:lumMod val="25000"/>
                  </a:schemeClr>
                </a:solidFill>
                <a:effectLst/>
                <a:latin typeface="Arial Rounded MT Bold" pitchFamily="34" charset="0"/>
                <a:ea typeface="+mn-ea"/>
                <a:cs typeface="+mn-cs"/>
              </a:rPr>
              <a:t>The rationale:</a:t>
            </a:r>
            <a:br>
              <a:rPr lang="en-GB" sz="2400" dirty="0" smtClean="0">
                <a:solidFill>
                  <a:schemeClr val="bg2">
                    <a:lumMod val="25000"/>
                  </a:schemeClr>
                </a:solidFill>
                <a:effectLst/>
                <a:latin typeface="Arial Rounded MT Bold" pitchFamily="34" charset="0"/>
                <a:ea typeface="+mn-ea"/>
                <a:cs typeface="+mn-cs"/>
              </a:rPr>
            </a:br>
            <a:r>
              <a:rPr lang="en-GB" sz="2400" dirty="0" smtClean="0">
                <a:solidFill>
                  <a:schemeClr val="bg2">
                    <a:lumMod val="25000"/>
                  </a:schemeClr>
                </a:solidFill>
                <a:effectLst/>
                <a:latin typeface="Arial Rounded MT Bold" pitchFamily="34" charset="0"/>
                <a:ea typeface="+mn-ea"/>
                <a:cs typeface="+mn-cs"/>
              </a:rPr>
              <a:t>GVCs </a:t>
            </a:r>
            <a:r>
              <a:rPr lang="en-GB" sz="2400" dirty="0">
                <a:solidFill>
                  <a:schemeClr val="bg2">
                    <a:lumMod val="25000"/>
                  </a:schemeClr>
                </a:solidFill>
                <a:effectLst/>
                <a:latin typeface="Arial Rounded MT Bold" pitchFamily="34" charset="0"/>
                <a:ea typeface="+mn-ea"/>
                <a:cs typeface="+mn-cs"/>
              </a:rPr>
              <a:t>and world trade - Ins and Outs </a:t>
            </a:r>
          </a:p>
        </p:txBody>
      </p:sp>
      <p:sp>
        <p:nvSpPr>
          <p:cNvPr id="5124" name="TextBox 13"/>
          <p:cNvSpPr txBox="1">
            <a:spLocks noChangeArrowheads="1"/>
          </p:cNvSpPr>
          <p:nvPr/>
        </p:nvSpPr>
        <p:spPr bwMode="auto">
          <a:xfrm>
            <a:off x="2643188" y="3779838"/>
            <a:ext cx="4200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r>
              <a:rPr lang="en-GB" altLang="it-IT" b="1" dirty="0">
                <a:solidFill>
                  <a:srgbClr val="FF0000"/>
                </a:solidFill>
              </a:rPr>
              <a:t>Emergence of “Trade in tasks”:</a:t>
            </a:r>
          </a:p>
        </p:txBody>
      </p:sp>
      <p:sp>
        <p:nvSpPr>
          <p:cNvPr id="17" name="TextBox 16"/>
          <p:cNvSpPr txBox="1"/>
          <p:nvPr/>
        </p:nvSpPr>
        <p:spPr>
          <a:xfrm>
            <a:off x="-57150" y="5380038"/>
            <a:ext cx="4989513" cy="1362075"/>
          </a:xfrm>
          <a:prstGeom prst="rect">
            <a:avLst/>
          </a:prstGeom>
          <a:noFill/>
        </p:spPr>
        <p:txBody>
          <a:bodyPr>
            <a:spAutoFit/>
          </a:bodyPr>
          <a:lstStyle/>
          <a:p>
            <a:pPr fontAlgn="auto">
              <a:spcBef>
                <a:spcPts val="0"/>
              </a:spcBef>
              <a:spcAft>
                <a:spcPts val="0"/>
              </a:spcAft>
              <a:defRPr/>
            </a:pPr>
            <a:r>
              <a:rPr lang="en-GB" b="1" u="sng" dirty="0">
                <a:solidFill>
                  <a:srgbClr val="FF0000"/>
                </a:solidFill>
                <a:latin typeface="+mn-lt"/>
                <a:cs typeface="+mn-cs"/>
              </a:rPr>
              <a:t>Impact on statistics</a:t>
            </a:r>
          </a:p>
          <a:p>
            <a:pPr fontAlgn="auto">
              <a:spcBef>
                <a:spcPts val="0"/>
              </a:spcBef>
              <a:spcAft>
                <a:spcPts val="0"/>
              </a:spcAft>
              <a:defRPr/>
            </a:pPr>
            <a:endParaRPr lang="en-GB" sz="1050" b="1" u="sng" dirty="0">
              <a:solidFill>
                <a:srgbClr val="FF0000"/>
              </a:solidFill>
              <a:latin typeface="+mn-lt"/>
              <a:cs typeface="+mn-cs"/>
            </a:endParaRPr>
          </a:p>
          <a:p>
            <a:pPr marL="342900" indent="-342900" fontAlgn="auto">
              <a:spcBef>
                <a:spcPts val="0"/>
              </a:spcBef>
              <a:spcAft>
                <a:spcPts val="0"/>
              </a:spcAft>
              <a:buFont typeface="Wingdings" pitchFamily="2" charset="2"/>
              <a:buChar char="Ø"/>
              <a:defRPr/>
            </a:pPr>
            <a:r>
              <a:rPr lang="en-GB" dirty="0">
                <a:solidFill>
                  <a:srgbClr val="FF0000"/>
                </a:solidFill>
                <a:latin typeface="+mn-lt"/>
                <a:cs typeface="+mn-cs"/>
              </a:rPr>
              <a:t>Revision of international statistical concepts</a:t>
            </a:r>
          </a:p>
          <a:p>
            <a:pPr marL="342900" indent="-342900" fontAlgn="auto">
              <a:spcBef>
                <a:spcPts val="0"/>
              </a:spcBef>
              <a:spcAft>
                <a:spcPts val="0"/>
              </a:spcAft>
              <a:buFont typeface="Wingdings" pitchFamily="2" charset="2"/>
              <a:buChar char="Ø"/>
              <a:defRPr/>
            </a:pPr>
            <a:r>
              <a:rPr lang="en-GB" dirty="0">
                <a:solidFill>
                  <a:srgbClr val="FF0000"/>
                </a:solidFill>
                <a:latin typeface="+mn-lt"/>
                <a:cs typeface="+mn-cs"/>
              </a:rPr>
              <a:t>Need for new measures of international trade taking place within GVCs</a:t>
            </a:r>
          </a:p>
        </p:txBody>
      </p:sp>
      <p:sp>
        <p:nvSpPr>
          <p:cNvPr id="5126" name="TextBox 17"/>
          <p:cNvSpPr txBox="1">
            <a:spLocks noChangeArrowheads="1"/>
          </p:cNvSpPr>
          <p:nvPr/>
        </p:nvSpPr>
        <p:spPr bwMode="auto">
          <a:xfrm>
            <a:off x="2681288" y="2668588"/>
            <a:ext cx="4122737" cy="461962"/>
          </a:xfrm>
          <a:prstGeom prst="rect">
            <a:avLst/>
          </a:prstGeom>
          <a:noFill/>
          <a:ln>
            <a:noFill/>
          </a:ln>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defRPr/>
            </a:pPr>
            <a:r>
              <a:rPr lang="en-GB" sz="2400" b="1" dirty="0" smtClean="0">
                <a:solidFill>
                  <a:schemeClr val="accent4">
                    <a:lumMod val="75000"/>
                  </a:schemeClr>
                </a:solidFill>
              </a:rPr>
              <a:t>Global Value Chains</a:t>
            </a:r>
          </a:p>
        </p:txBody>
      </p:sp>
      <p:sp>
        <p:nvSpPr>
          <p:cNvPr id="5127" name="TextBox 2"/>
          <p:cNvSpPr txBox="1">
            <a:spLocks noChangeArrowheads="1"/>
          </p:cNvSpPr>
          <p:nvPr/>
        </p:nvSpPr>
        <p:spPr bwMode="auto">
          <a:xfrm>
            <a:off x="2643188" y="4102100"/>
            <a:ext cx="5784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buFont typeface="Arial" charset="0"/>
              <a:buChar char="•"/>
            </a:pPr>
            <a:r>
              <a:rPr lang="en-GB" altLang="it-IT" dirty="0">
                <a:solidFill>
                  <a:srgbClr val="FF0000"/>
                </a:solidFill>
              </a:rPr>
              <a:t>Predominance of trade in intermediate goods</a:t>
            </a:r>
          </a:p>
          <a:p>
            <a:pPr eaLnBrk="1" hangingPunct="1">
              <a:buFont typeface="Arial" charset="0"/>
              <a:buChar char="•"/>
            </a:pPr>
            <a:r>
              <a:rPr lang="en-GB" altLang="it-IT" dirty="0">
                <a:solidFill>
                  <a:srgbClr val="FF0000"/>
                </a:solidFill>
              </a:rPr>
              <a:t>Development of intra-firm trade</a:t>
            </a:r>
          </a:p>
          <a:p>
            <a:pPr eaLnBrk="1" hangingPunct="1">
              <a:buFont typeface="Arial" charset="0"/>
              <a:buChar char="•"/>
            </a:pPr>
            <a:r>
              <a:rPr lang="en-GB" altLang="it-IT" dirty="0">
                <a:solidFill>
                  <a:schemeClr val="bg1"/>
                </a:solidFill>
              </a:rPr>
              <a:t>Increase of processing trade</a:t>
            </a:r>
          </a:p>
        </p:txBody>
      </p:sp>
      <p:sp>
        <p:nvSpPr>
          <p:cNvPr id="22" name="TextBox 21"/>
          <p:cNvSpPr txBox="1"/>
          <p:nvPr/>
        </p:nvSpPr>
        <p:spPr>
          <a:xfrm>
            <a:off x="4811713" y="5329238"/>
            <a:ext cx="4584700" cy="1362075"/>
          </a:xfrm>
          <a:prstGeom prst="rect">
            <a:avLst/>
          </a:prstGeom>
          <a:noFill/>
        </p:spPr>
        <p:txBody>
          <a:bodyPr>
            <a:spAutoFit/>
          </a:bodyPr>
          <a:lstStyle/>
          <a:p>
            <a:pPr fontAlgn="auto">
              <a:spcBef>
                <a:spcPts val="0"/>
              </a:spcBef>
              <a:spcAft>
                <a:spcPts val="0"/>
              </a:spcAft>
              <a:defRPr/>
            </a:pPr>
            <a:r>
              <a:rPr lang="en-GB" b="1" u="sng" dirty="0">
                <a:solidFill>
                  <a:schemeClr val="bg1"/>
                </a:solidFill>
                <a:latin typeface="+mn-lt"/>
                <a:cs typeface="+mn-cs"/>
              </a:rPr>
              <a:t>Policy </a:t>
            </a:r>
            <a:r>
              <a:rPr lang="en-GB" b="1" u="sng" dirty="0">
                <a:solidFill>
                  <a:srgbClr val="FF0000"/>
                </a:solidFill>
                <a:latin typeface="+mn-lt"/>
                <a:cs typeface="+mn-cs"/>
              </a:rPr>
              <a:t>impact</a:t>
            </a:r>
          </a:p>
          <a:p>
            <a:pPr fontAlgn="auto">
              <a:spcBef>
                <a:spcPts val="0"/>
              </a:spcBef>
              <a:spcAft>
                <a:spcPts val="0"/>
              </a:spcAft>
              <a:defRPr/>
            </a:pPr>
            <a:endParaRPr lang="en-GB" sz="1050" b="1" dirty="0">
              <a:solidFill>
                <a:srgbClr val="FF0000"/>
              </a:solidFill>
              <a:latin typeface="+mn-lt"/>
              <a:cs typeface="+mn-cs"/>
            </a:endParaRPr>
          </a:p>
          <a:p>
            <a:pPr marL="342900" indent="-342900" fontAlgn="auto">
              <a:spcBef>
                <a:spcPts val="0"/>
              </a:spcBef>
              <a:spcAft>
                <a:spcPts val="0"/>
              </a:spcAft>
              <a:buFont typeface="Wingdings" pitchFamily="2" charset="2"/>
              <a:buChar char="Ø"/>
              <a:defRPr/>
            </a:pPr>
            <a:r>
              <a:rPr lang="en-GB" dirty="0">
                <a:solidFill>
                  <a:srgbClr val="FF0000"/>
                </a:solidFill>
                <a:latin typeface="+mn-lt"/>
                <a:cs typeface="+mn-cs"/>
              </a:rPr>
              <a:t>Need for a new angle of trade analysis </a:t>
            </a:r>
          </a:p>
          <a:p>
            <a:pPr marL="342900" indent="-342900" fontAlgn="auto">
              <a:spcBef>
                <a:spcPts val="0"/>
              </a:spcBef>
              <a:spcAft>
                <a:spcPts val="0"/>
              </a:spcAft>
              <a:buFont typeface="Wingdings" pitchFamily="2" charset="2"/>
              <a:buChar char="Ø"/>
              <a:defRPr/>
            </a:pPr>
            <a:r>
              <a:rPr lang="en-GB" dirty="0">
                <a:solidFill>
                  <a:srgbClr val="FF0000"/>
                </a:solidFill>
                <a:latin typeface="+mn-lt"/>
                <a:cs typeface="+mn-cs"/>
              </a:rPr>
              <a:t>Need to adapt trade regulation to business reality</a:t>
            </a:r>
          </a:p>
        </p:txBody>
      </p:sp>
      <p:sp>
        <p:nvSpPr>
          <p:cNvPr id="31" name="Curved Right Arrow 30"/>
          <p:cNvSpPr/>
          <p:nvPr/>
        </p:nvSpPr>
        <p:spPr>
          <a:xfrm rot="1846347">
            <a:off x="2033588" y="4498975"/>
            <a:ext cx="422275" cy="893763"/>
          </a:xfrm>
          <a:prstGeom prst="curv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8" name="Down Arrow 7"/>
          <p:cNvSpPr/>
          <p:nvPr/>
        </p:nvSpPr>
        <p:spPr>
          <a:xfrm>
            <a:off x="4429125" y="3284538"/>
            <a:ext cx="242888" cy="381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Curved Right Arrow 18"/>
          <p:cNvSpPr/>
          <p:nvPr/>
        </p:nvSpPr>
        <p:spPr>
          <a:xfrm rot="20421336" flipH="1">
            <a:off x="6651625" y="4565650"/>
            <a:ext cx="382588" cy="839788"/>
          </a:xfrm>
          <a:prstGeom prst="curv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9" name="Left-Right Arrow 8"/>
          <p:cNvSpPr/>
          <p:nvPr/>
        </p:nvSpPr>
        <p:spPr>
          <a:xfrm>
            <a:off x="3260725" y="5445125"/>
            <a:ext cx="747713" cy="239713"/>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35" name="TextBox 15"/>
          <p:cNvSpPr txBox="1">
            <a:spLocks noChangeArrowheads="1"/>
          </p:cNvSpPr>
          <p:nvPr/>
        </p:nvSpPr>
        <p:spPr bwMode="auto">
          <a:xfrm rot="-1509475">
            <a:off x="153988" y="2068513"/>
            <a:ext cx="2089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r>
              <a:rPr lang="en-GB" altLang="it-IT" sz="1600" b="1">
                <a:solidFill>
                  <a:srgbClr val="00B050"/>
                </a:solidFill>
              </a:rPr>
              <a:t>International consumer demand</a:t>
            </a:r>
          </a:p>
        </p:txBody>
      </p:sp>
      <p:sp>
        <p:nvSpPr>
          <p:cNvPr id="5136" name="TextBox 17"/>
          <p:cNvSpPr txBox="1">
            <a:spLocks noChangeArrowheads="1"/>
          </p:cNvSpPr>
          <p:nvPr/>
        </p:nvSpPr>
        <p:spPr bwMode="auto">
          <a:xfrm>
            <a:off x="203200" y="1125538"/>
            <a:ext cx="300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r>
              <a:rPr lang="en-GB" altLang="it-IT" sz="1600" b="1">
                <a:solidFill>
                  <a:srgbClr val="00B050"/>
                </a:solidFill>
              </a:rPr>
              <a:t>Lower applied tariffs </a:t>
            </a:r>
          </a:p>
          <a:p>
            <a:pPr eaLnBrk="1" hangingPunct="1"/>
            <a:r>
              <a:rPr lang="en-GB" altLang="it-IT" sz="1600" b="1">
                <a:solidFill>
                  <a:srgbClr val="00B050"/>
                </a:solidFill>
              </a:rPr>
              <a:t>and trade policy incentives</a:t>
            </a:r>
          </a:p>
        </p:txBody>
      </p:sp>
      <p:sp>
        <p:nvSpPr>
          <p:cNvPr id="5137" name="TextBox 20"/>
          <p:cNvSpPr txBox="1">
            <a:spLocks noChangeArrowheads="1"/>
          </p:cNvSpPr>
          <p:nvPr/>
        </p:nvSpPr>
        <p:spPr bwMode="auto">
          <a:xfrm>
            <a:off x="3162300" y="1116013"/>
            <a:ext cx="3065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r>
              <a:rPr lang="en-GB" altLang="it-IT" sz="1600" b="1">
                <a:solidFill>
                  <a:srgbClr val="00B050"/>
                </a:solidFill>
              </a:rPr>
              <a:t>Development of infrastructure </a:t>
            </a:r>
          </a:p>
          <a:p>
            <a:pPr eaLnBrk="1" hangingPunct="1"/>
            <a:r>
              <a:rPr lang="en-GB" altLang="it-IT" sz="1600" b="1">
                <a:solidFill>
                  <a:srgbClr val="00B050"/>
                </a:solidFill>
              </a:rPr>
              <a:t>and technology</a:t>
            </a:r>
          </a:p>
        </p:txBody>
      </p:sp>
      <p:sp>
        <p:nvSpPr>
          <p:cNvPr id="5138" name="TextBox 22"/>
          <p:cNvSpPr txBox="1">
            <a:spLocks noChangeArrowheads="1"/>
          </p:cNvSpPr>
          <p:nvPr/>
        </p:nvSpPr>
        <p:spPr bwMode="auto">
          <a:xfrm rot="1579637">
            <a:off x="6802438" y="2330450"/>
            <a:ext cx="2592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r>
              <a:rPr lang="en-GB" altLang="it-IT" sz="1600" b="1">
                <a:solidFill>
                  <a:srgbClr val="00B050"/>
                </a:solidFill>
              </a:rPr>
              <a:t>Export processing zones</a:t>
            </a:r>
          </a:p>
        </p:txBody>
      </p:sp>
      <p:sp>
        <p:nvSpPr>
          <p:cNvPr id="5139" name="TextBox 23"/>
          <p:cNvSpPr txBox="1">
            <a:spLocks noChangeArrowheads="1"/>
          </p:cNvSpPr>
          <p:nvPr/>
        </p:nvSpPr>
        <p:spPr bwMode="auto">
          <a:xfrm>
            <a:off x="6472238" y="1125538"/>
            <a:ext cx="4003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r>
              <a:rPr lang="en-GB" altLang="it-IT" sz="1600" b="1">
                <a:solidFill>
                  <a:srgbClr val="00B050"/>
                </a:solidFill>
              </a:rPr>
              <a:t>Outsourcing/Offshoring </a:t>
            </a:r>
          </a:p>
          <a:p>
            <a:pPr eaLnBrk="1" hangingPunct="1"/>
            <a:r>
              <a:rPr lang="en-GB" altLang="it-IT" sz="1600" b="1">
                <a:solidFill>
                  <a:srgbClr val="00B050"/>
                </a:solidFill>
              </a:rPr>
              <a:t>strategies and FDI</a:t>
            </a:r>
          </a:p>
        </p:txBody>
      </p:sp>
      <p:sp>
        <p:nvSpPr>
          <p:cNvPr id="12" name="Right Arrow 11"/>
          <p:cNvSpPr/>
          <p:nvPr/>
        </p:nvSpPr>
        <p:spPr>
          <a:xfrm rot="1402200">
            <a:off x="2049463" y="2332038"/>
            <a:ext cx="604837" cy="7302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ight Arrow 31"/>
          <p:cNvSpPr/>
          <p:nvPr/>
        </p:nvSpPr>
        <p:spPr>
          <a:xfrm rot="2736301">
            <a:off x="2688431" y="1937544"/>
            <a:ext cx="576263" cy="7302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3" name="Right Arrow 32"/>
          <p:cNvSpPr/>
          <p:nvPr/>
        </p:nvSpPr>
        <p:spPr>
          <a:xfrm rot="5400000">
            <a:off x="4302920" y="1999456"/>
            <a:ext cx="576262" cy="7302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Right Arrow 33"/>
          <p:cNvSpPr/>
          <p:nvPr/>
        </p:nvSpPr>
        <p:spPr>
          <a:xfrm rot="7660967">
            <a:off x="6042026" y="1920875"/>
            <a:ext cx="576262" cy="7143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Right Arrow 34"/>
          <p:cNvSpPr/>
          <p:nvPr/>
        </p:nvSpPr>
        <p:spPr>
          <a:xfrm rot="9243735">
            <a:off x="6529388" y="2327275"/>
            <a:ext cx="576262" cy="7143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777658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17" grpId="0"/>
      <p:bldP spid="5127" grpId="0"/>
      <p:bldP spid="22" grpId="0"/>
      <p:bldP spid="31" grpId="0" animBg="1"/>
      <p:bldP spid="8" grpId="0" animBg="1"/>
      <p:bldP spid="19" grpId="0" animBg="1"/>
      <p:bldP spid="9" grpId="0" animBg="1"/>
      <p:bldP spid="5135" grpId="0"/>
      <p:bldP spid="5136" grpId="0"/>
      <p:bldP spid="5137" grpId="0"/>
      <p:bldP spid="5138" grpId="0"/>
      <p:bldP spid="5139" grpId="0"/>
      <p:bldP spid="12" grpId="0" animBg="1"/>
      <p:bldP spid="32" grpId="0" animBg="1"/>
      <p:bldP spid="33"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6486" y="25410"/>
            <a:ext cx="8229600" cy="1143000"/>
          </a:xfrm>
        </p:spPr>
        <p:txBody>
          <a:bodyPr/>
          <a:lstStyle/>
          <a:p>
            <a:r>
              <a:rPr lang="it-IT" b="1" dirty="0" err="1" smtClean="0">
                <a:solidFill>
                  <a:schemeClr val="accent6">
                    <a:lumMod val="75000"/>
                  </a:schemeClr>
                </a:solidFill>
              </a:rPr>
              <a:t>We</a:t>
            </a:r>
            <a:r>
              <a:rPr lang="it-IT" b="1" dirty="0" smtClean="0">
                <a:solidFill>
                  <a:schemeClr val="accent6">
                    <a:lumMod val="75000"/>
                  </a:schemeClr>
                </a:solidFill>
              </a:rPr>
              <a:t> </a:t>
            </a:r>
            <a:r>
              <a:rPr lang="it-IT" b="1" dirty="0" err="1" smtClean="0">
                <a:solidFill>
                  <a:schemeClr val="accent6">
                    <a:lumMod val="75000"/>
                  </a:schemeClr>
                </a:solidFill>
              </a:rPr>
              <a:t>saw</a:t>
            </a:r>
            <a:r>
              <a:rPr lang="it-IT" b="1" dirty="0" smtClean="0">
                <a:solidFill>
                  <a:schemeClr val="accent6">
                    <a:lumMod val="75000"/>
                  </a:schemeClr>
                </a:solidFill>
              </a:rPr>
              <a:t> </a:t>
            </a:r>
            <a:r>
              <a:rPr lang="it-IT" b="1" dirty="0" err="1" smtClean="0">
                <a:solidFill>
                  <a:schemeClr val="accent6">
                    <a:lumMod val="75000"/>
                  </a:schemeClr>
                </a:solidFill>
              </a:rPr>
              <a:t>that</a:t>
            </a:r>
            <a:r>
              <a:rPr lang="it-IT" b="1" dirty="0" smtClean="0">
                <a:solidFill>
                  <a:schemeClr val="accent6">
                    <a:lumMod val="75000"/>
                  </a:schemeClr>
                </a:solidFill>
              </a:rPr>
              <a:t> </a:t>
            </a:r>
            <a:r>
              <a:rPr lang="it-IT" b="1" dirty="0">
                <a:solidFill>
                  <a:schemeClr val="accent6">
                    <a:lumMod val="75000"/>
                  </a:schemeClr>
                </a:solidFill>
              </a:rPr>
              <a:t>country </a:t>
            </a:r>
            <a:r>
              <a:rPr lang="it-IT" b="1" dirty="0" err="1" smtClean="0">
                <a:solidFill>
                  <a:schemeClr val="accent6">
                    <a:lumMod val="75000"/>
                  </a:schemeClr>
                </a:solidFill>
              </a:rPr>
              <a:t>trade</a:t>
            </a:r>
            <a:r>
              <a:rPr lang="it-IT" b="1" dirty="0" smtClean="0">
                <a:solidFill>
                  <a:schemeClr val="accent6">
                    <a:lumMod val="75000"/>
                  </a:schemeClr>
                </a:solidFill>
              </a:rPr>
              <a:t>….</a:t>
            </a:r>
            <a:endParaRPr lang="it-IT" b="1" dirty="0">
              <a:solidFill>
                <a:schemeClr val="accent6">
                  <a:lumMod val="75000"/>
                </a:schemeClr>
              </a:solidFill>
            </a:endParaRPr>
          </a:p>
        </p:txBody>
      </p:sp>
      <p:sp>
        <p:nvSpPr>
          <p:cNvPr id="3" name="Segnaposto contenuto 2"/>
          <p:cNvSpPr>
            <a:spLocks noGrp="1"/>
          </p:cNvSpPr>
          <p:nvPr>
            <p:ph idx="1"/>
          </p:nvPr>
        </p:nvSpPr>
        <p:spPr>
          <a:xfrm>
            <a:off x="457200" y="1196752"/>
            <a:ext cx="8229600" cy="4929411"/>
          </a:xfrm>
        </p:spPr>
        <p:txBody>
          <a:bodyPr/>
          <a:lstStyle/>
          <a:p>
            <a:r>
              <a:rPr lang="it-IT" b="1" dirty="0" err="1">
                <a:solidFill>
                  <a:schemeClr val="accent5">
                    <a:lumMod val="60000"/>
                    <a:lumOff val="40000"/>
                  </a:schemeClr>
                </a:solidFill>
              </a:rPr>
              <a:t>Final</a:t>
            </a:r>
            <a:r>
              <a:rPr lang="it-IT" b="1" dirty="0">
                <a:solidFill>
                  <a:schemeClr val="accent5">
                    <a:lumMod val="60000"/>
                    <a:lumOff val="40000"/>
                  </a:schemeClr>
                </a:solidFill>
              </a:rPr>
              <a:t> </a:t>
            </a:r>
            <a:r>
              <a:rPr lang="it-IT" b="1" dirty="0" err="1">
                <a:solidFill>
                  <a:schemeClr val="accent5">
                    <a:lumMod val="60000"/>
                    <a:lumOff val="40000"/>
                  </a:schemeClr>
                </a:solidFill>
              </a:rPr>
              <a:t>products</a:t>
            </a:r>
            <a:endParaRPr lang="it-IT" b="1" dirty="0">
              <a:solidFill>
                <a:schemeClr val="accent5">
                  <a:lumMod val="60000"/>
                  <a:lumOff val="40000"/>
                </a:schemeClr>
              </a:solidFill>
            </a:endParaRPr>
          </a:p>
          <a:p>
            <a:r>
              <a:rPr lang="it-IT" b="1" dirty="0">
                <a:solidFill>
                  <a:srgbClr val="FF0000"/>
                </a:solidFill>
              </a:rPr>
              <a:t>Intermediate </a:t>
            </a:r>
            <a:r>
              <a:rPr lang="it-IT" b="1" dirty="0" err="1">
                <a:solidFill>
                  <a:srgbClr val="FF0000"/>
                </a:solidFill>
              </a:rPr>
              <a:t>products</a:t>
            </a:r>
            <a:endParaRPr lang="it-IT" b="1"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 y="2791145"/>
            <a:ext cx="4613493" cy="4066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852936"/>
            <a:ext cx="4541485" cy="374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324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850" y="198438"/>
            <a:ext cx="9791700" cy="1143000"/>
          </a:xfrm>
        </p:spPr>
        <p:txBody>
          <a:bodyPr/>
          <a:lstStyle/>
          <a:p>
            <a:pPr eaLnBrk="1" hangingPunct="1"/>
            <a:r>
              <a:rPr lang="en-GB" altLang="en-US" sz="3600" dirty="0" smtClean="0"/>
              <a:t>Towards a new measure of international trade</a:t>
            </a:r>
          </a:p>
        </p:txBody>
      </p:sp>
      <p:sp>
        <p:nvSpPr>
          <p:cNvPr id="16387" name="Content Placeholder 2"/>
          <p:cNvSpPr>
            <a:spLocks noGrp="1"/>
          </p:cNvSpPr>
          <p:nvPr>
            <p:ph idx="1"/>
          </p:nvPr>
        </p:nvSpPr>
        <p:spPr>
          <a:xfrm>
            <a:off x="323850" y="1773238"/>
            <a:ext cx="8820150" cy="4813300"/>
          </a:xfrm>
        </p:spPr>
        <p:txBody>
          <a:bodyPr/>
          <a:lstStyle/>
          <a:p>
            <a:pPr eaLnBrk="1" hangingPunct="1"/>
            <a:r>
              <a:rPr lang="en-GB" altLang="en-US" sz="2400" b="1" u="sng" dirty="0" smtClean="0"/>
              <a:t>Traditional statistics </a:t>
            </a:r>
            <a:r>
              <a:rPr lang="en-GB" altLang="en-US" sz="2400" u="sng" dirty="0" smtClean="0"/>
              <a:t>present some biases:</a:t>
            </a:r>
          </a:p>
          <a:p>
            <a:pPr lvl="1" eaLnBrk="1" hangingPunct="1"/>
            <a:r>
              <a:rPr lang="en-GB" altLang="en-US" sz="2400" dirty="0" smtClean="0"/>
              <a:t> </a:t>
            </a:r>
            <a:r>
              <a:rPr lang="en-GB" altLang="en-US" sz="2400" b="1" dirty="0" smtClean="0">
                <a:solidFill>
                  <a:srgbClr val="FF0000"/>
                </a:solidFill>
              </a:rPr>
              <a:t>Multi-counting of trade flows in intermediate goods</a:t>
            </a:r>
          </a:p>
          <a:p>
            <a:pPr lvl="1" eaLnBrk="1" hangingPunct="1"/>
            <a:r>
              <a:rPr lang="en-GB" altLang="en-US" sz="2400" b="1" dirty="0" smtClean="0">
                <a:solidFill>
                  <a:srgbClr val="FF0000"/>
                </a:solidFill>
              </a:rPr>
              <a:t>Difficult attribution of the country of origin of an imported product</a:t>
            </a:r>
          </a:p>
          <a:p>
            <a:pPr eaLnBrk="1" hangingPunct="1"/>
            <a:endParaRPr lang="en-GB" altLang="en-US" sz="2400" dirty="0" smtClean="0"/>
          </a:p>
          <a:p>
            <a:pPr eaLnBrk="1" hangingPunct="1"/>
            <a:r>
              <a:rPr lang="en-GB" altLang="en-US" sz="2400" u="sng" dirty="0" smtClean="0"/>
              <a:t>Measuring </a:t>
            </a:r>
            <a:r>
              <a:rPr lang="en-GB" altLang="en-US" sz="2400" b="1" u="sng" dirty="0" smtClean="0"/>
              <a:t>trade in value added </a:t>
            </a:r>
            <a:r>
              <a:rPr lang="en-GB" altLang="en-US" sz="2400" u="sng" dirty="0" smtClean="0"/>
              <a:t>terms allows:</a:t>
            </a:r>
          </a:p>
          <a:p>
            <a:pPr lvl="1" eaLnBrk="1" hangingPunct="1"/>
            <a:r>
              <a:rPr lang="en-GB" altLang="en-US" sz="2400" b="1" dirty="0" smtClean="0">
                <a:solidFill>
                  <a:srgbClr val="FF0000"/>
                </a:solidFill>
              </a:rPr>
              <a:t>To circumvent the biases observed with traditional statistics</a:t>
            </a:r>
          </a:p>
          <a:p>
            <a:pPr lvl="1" eaLnBrk="1" hangingPunct="1"/>
            <a:r>
              <a:rPr lang="en-GB" altLang="en-US" sz="2400" b="1" dirty="0" smtClean="0">
                <a:solidFill>
                  <a:srgbClr val="FF0000"/>
                </a:solidFill>
              </a:rPr>
              <a:t>To take into account the specificity of trade occurring between the different actors of a production chain</a:t>
            </a:r>
          </a:p>
        </p:txBody>
      </p:sp>
    </p:spTree>
    <p:extLst>
      <p:ext uri="{BB962C8B-B14F-4D97-AF65-F5344CB8AC3E}">
        <p14:creationId xmlns:p14="http://schemas.microsoft.com/office/powerpoint/2010/main" val="3529088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99392"/>
            <a:ext cx="9468544" cy="1143000"/>
          </a:xfrm>
        </p:spPr>
        <p:txBody>
          <a:bodyPr/>
          <a:lstStyle/>
          <a:p>
            <a:pPr eaLnBrk="1" hangingPunct="1">
              <a:defRPr/>
            </a:pPr>
            <a:r>
              <a:rPr lang="en-GB" sz="2000" dirty="0">
                <a:solidFill>
                  <a:schemeClr val="bg2">
                    <a:lumMod val="25000"/>
                  </a:schemeClr>
                </a:solidFill>
                <a:effectLst/>
                <a:latin typeface="Arial Rounded MT Bold" pitchFamily="34" charset="0"/>
              </a:rPr>
              <a:t>Towards a new measure of trade in value added terms</a:t>
            </a:r>
            <a:r>
              <a:rPr lang="en-GB" sz="2000" dirty="0" smtClean="0">
                <a:solidFill>
                  <a:schemeClr val="bg2">
                    <a:lumMod val="25000"/>
                  </a:schemeClr>
                </a:solidFill>
                <a:effectLst/>
                <a:latin typeface="Arial Rounded MT Bold" pitchFamily="34" charset="0"/>
              </a:rPr>
              <a:t>  </a:t>
            </a:r>
            <a:r>
              <a:rPr lang="en-GB" sz="2000" dirty="0">
                <a:solidFill>
                  <a:schemeClr val="bg2">
                    <a:lumMod val="25000"/>
                  </a:schemeClr>
                </a:solidFill>
                <a:effectLst/>
                <a:latin typeface="Arial Rounded MT Bold" pitchFamily="34" charset="0"/>
              </a:rPr>
              <a:t/>
            </a:r>
            <a:br>
              <a:rPr lang="en-GB" sz="2000" dirty="0">
                <a:solidFill>
                  <a:schemeClr val="bg2">
                    <a:lumMod val="25000"/>
                  </a:schemeClr>
                </a:solidFill>
                <a:effectLst/>
                <a:latin typeface="Arial Rounded MT Bold" pitchFamily="34" charset="0"/>
              </a:rPr>
            </a:br>
            <a:r>
              <a:rPr lang="en-GB" sz="1800" dirty="0">
                <a:solidFill>
                  <a:srgbClr val="C00000"/>
                </a:solidFill>
                <a:effectLst/>
                <a:latin typeface="Arial Rounded MT Bold" pitchFamily="34" charset="0"/>
              </a:rPr>
              <a:t>Three approaches to measure trade in tasks or in value </a:t>
            </a:r>
            <a:r>
              <a:rPr lang="en-GB" sz="1800" dirty="0" smtClean="0">
                <a:solidFill>
                  <a:srgbClr val="C00000"/>
                </a:solidFill>
                <a:effectLst/>
                <a:latin typeface="Arial Rounded MT Bold" pitchFamily="34" charset="0"/>
              </a:rPr>
              <a:t>added plus one…</a:t>
            </a:r>
            <a:endParaRPr lang="en-GB" sz="1800" dirty="0">
              <a:solidFill>
                <a:srgbClr val="C00000"/>
              </a:solidFill>
              <a:effectLst/>
              <a:latin typeface="Arial Rounded MT Bold" pitchFamily="34" charset="0"/>
              <a:ea typeface="+mn-ea"/>
              <a:cs typeface="+mn-cs"/>
            </a:endParaRPr>
          </a:p>
        </p:txBody>
      </p:sp>
      <p:graphicFrame>
        <p:nvGraphicFramePr>
          <p:cNvPr id="12" name="Table 11"/>
          <p:cNvGraphicFramePr>
            <a:graphicFrameLocks noGrp="1"/>
          </p:cNvGraphicFramePr>
          <p:nvPr/>
        </p:nvGraphicFramePr>
        <p:xfrm>
          <a:off x="179388" y="1312863"/>
          <a:ext cx="8713786" cy="5212042"/>
        </p:xfrm>
        <a:graphic>
          <a:graphicData uri="http://schemas.openxmlformats.org/drawingml/2006/table">
            <a:tbl>
              <a:tblPr firstRow="1" bandRow="1">
                <a:tableStyleId>{5C22544A-7EE6-4342-B048-85BDC9FD1C3A}</a:tableStyleId>
              </a:tblPr>
              <a:tblGrid>
                <a:gridCol w="4032572"/>
                <a:gridCol w="1224136"/>
                <a:gridCol w="1800200"/>
                <a:gridCol w="1656878"/>
              </a:tblGrid>
              <a:tr h="596490">
                <a:tc>
                  <a:txBody>
                    <a:bodyPr/>
                    <a:lstStyle/>
                    <a:p>
                      <a:pPr algn="ctr"/>
                      <a:r>
                        <a:rPr kumimoji="0" lang="en-GB" sz="1600" b="1" kern="1200" dirty="0" smtClean="0">
                          <a:solidFill>
                            <a:schemeClr val="bg1"/>
                          </a:solidFill>
                          <a:latin typeface="+mn-lt"/>
                          <a:ea typeface="+mn-ea"/>
                          <a:cs typeface="+mn-cs"/>
                        </a:rPr>
                        <a:t>Approach</a:t>
                      </a:r>
                      <a:endParaRPr kumimoji="0" lang="en-GB" sz="1600" b="1" kern="1200" dirty="0">
                        <a:solidFill>
                          <a:schemeClr val="bg1"/>
                        </a:solidFill>
                        <a:latin typeface="+mn-lt"/>
                        <a:ea typeface="+mn-ea"/>
                        <a:cs typeface="+mn-cs"/>
                      </a:endParaRPr>
                    </a:p>
                  </a:txBody>
                  <a:tcPr marL="91449" marR="91449" marT="45701" marB="45701">
                    <a:solidFill>
                      <a:schemeClr val="accent4">
                        <a:lumMod val="40000"/>
                        <a:lumOff val="60000"/>
                      </a:schemeClr>
                    </a:solidFill>
                  </a:tcPr>
                </a:tc>
                <a:tc rowSpan="5">
                  <a:txBody>
                    <a:bodyPr/>
                    <a:lstStyle/>
                    <a:p>
                      <a:pPr marL="137160" indent="0" fontAlgn="auto">
                        <a:spcAft>
                          <a:spcPts val="0"/>
                        </a:spcAft>
                        <a:buClrTx/>
                        <a:buNone/>
                        <a:defRPr/>
                      </a:pPr>
                      <a:endParaRPr kumimoji="0" lang="en-GB" sz="1400" kern="1200" dirty="0" smtClean="0">
                        <a:solidFill>
                          <a:schemeClr val="bg1"/>
                        </a:solidFill>
                        <a:latin typeface="+mn-lt"/>
                        <a:ea typeface="+mn-ea"/>
                        <a:cs typeface="+mn-cs"/>
                      </a:endParaRPr>
                    </a:p>
                    <a:p>
                      <a:pPr marL="137160" indent="0" fontAlgn="auto">
                        <a:spcAft>
                          <a:spcPts val="0"/>
                        </a:spcAft>
                        <a:buClrTx/>
                        <a:buNone/>
                        <a:defRPr/>
                      </a:pPr>
                      <a:endParaRPr kumimoji="0" lang="en-GB" sz="1400" kern="1200" dirty="0" smtClean="0">
                        <a:solidFill>
                          <a:schemeClr val="bg1"/>
                        </a:solidFill>
                        <a:latin typeface="+mn-lt"/>
                        <a:ea typeface="+mn-ea"/>
                        <a:cs typeface="+mn-cs"/>
                      </a:endParaRPr>
                    </a:p>
                    <a:p>
                      <a:pPr marL="137160" indent="0" fontAlgn="auto">
                        <a:spcAft>
                          <a:spcPts val="0"/>
                        </a:spcAft>
                        <a:buClrTx/>
                        <a:buNone/>
                        <a:defRPr/>
                      </a:pPr>
                      <a:endParaRPr kumimoji="0" lang="en-GB" sz="1400" kern="1200" dirty="0" smtClean="0">
                        <a:solidFill>
                          <a:schemeClr val="bg1"/>
                        </a:solidFill>
                        <a:latin typeface="+mn-lt"/>
                        <a:ea typeface="+mn-ea"/>
                        <a:cs typeface="+mn-cs"/>
                      </a:endParaRPr>
                    </a:p>
                    <a:p>
                      <a:pPr marL="137160" indent="0" fontAlgn="auto">
                        <a:spcAft>
                          <a:spcPts val="0"/>
                        </a:spcAft>
                        <a:buClrTx/>
                        <a:buNone/>
                        <a:defRPr/>
                      </a:pPr>
                      <a:endParaRPr kumimoji="0" lang="en-GB" sz="1400" kern="1200" dirty="0" smtClean="0">
                        <a:solidFill>
                          <a:schemeClr val="bg1"/>
                        </a:solidFill>
                        <a:latin typeface="+mn-lt"/>
                        <a:ea typeface="+mn-ea"/>
                        <a:cs typeface="+mn-cs"/>
                      </a:endParaRPr>
                    </a:p>
                    <a:p>
                      <a:pPr marL="137160" indent="0" fontAlgn="auto">
                        <a:spcAft>
                          <a:spcPts val="0"/>
                        </a:spcAft>
                        <a:buClrTx/>
                        <a:buNone/>
                        <a:defRPr/>
                      </a:pPr>
                      <a:r>
                        <a:rPr kumimoji="0" lang="en-GB" sz="1400" kern="1200" dirty="0" smtClean="0">
                          <a:solidFill>
                            <a:schemeClr val="bg1"/>
                          </a:solidFill>
                          <a:latin typeface="+mn-lt"/>
                          <a:ea typeface="+mn-ea"/>
                          <a:cs typeface="+mn-cs"/>
                        </a:rPr>
                        <a:t>Bottom up</a:t>
                      </a:r>
                    </a:p>
                    <a:p>
                      <a:pPr marL="137160" indent="0" fontAlgn="auto">
                        <a:spcAft>
                          <a:spcPts val="0"/>
                        </a:spcAft>
                        <a:buClrTx/>
                        <a:buNone/>
                        <a:defRPr/>
                      </a:pPr>
                      <a:r>
                        <a:rPr kumimoji="0" lang="en-GB" sz="1400" kern="1200" dirty="0" smtClean="0">
                          <a:solidFill>
                            <a:schemeClr val="bg1"/>
                          </a:solidFill>
                          <a:latin typeface="+mn-lt"/>
                          <a:ea typeface="+mn-ea"/>
                          <a:cs typeface="+mn-cs"/>
                        </a:rPr>
                        <a:t>approach</a:t>
                      </a:r>
                    </a:p>
                    <a:p>
                      <a:endParaRPr kumimoji="0" lang="en-GB" sz="1400" kern="1200" dirty="0" smtClean="0">
                        <a:solidFill>
                          <a:schemeClr val="bg1"/>
                        </a:solidFill>
                        <a:latin typeface="+mn-lt"/>
                        <a:ea typeface="+mn-ea"/>
                        <a:cs typeface="+mn-cs"/>
                      </a:endParaRPr>
                    </a:p>
                    <a:p>
                      <a:endParaRPr kumimoji="0" lang="en-GB" sz="1400" kern="1200" dirty="0" smtClean="0">
                        <a:solidFill>
                          <a:schemeClr val="bg1"/>
                        </a:solidFill>
                        <a:latin typeface="+mn-lt"/>
                        <a:ea typeface="+mn-ea"/>
                        <a:cs typeface="+mn-cs"/>
                      </a:endParaRPr>
                    </a:p>
                    <a:p>
                      <a:endParaRPr kumimoji="0" lang="en-GB" sz="1400" kern="1200" dirty="0" smtClean="0">
                        <a:solidFill>
                          <a:schemeClr val="bg1"/>
                        </a:solidFill>
                        <a:latin typeface="+mn-lt"/>
                        <a:ea typeface="+mn-ea"/>
                        <a:cs typeface="+mn-cs"/>
                      </a:endParaRPr>
                    </a:p>
                    <a:p>
                      <a:endParaRPr kumimoji="0" lang="en-GB" sz="1400" kern="1200" dirty="0" smtClean="0">
                        <a:solidFill>
                          <a:schemeClr val="bg1"/>
                        </a:solidFill>
                        <a:latin typeface="+mn-lt"/>
                        <a:ea typeface="+mn-ea"/>
                        <a:cs typeface="+mn-cs"/>
                      </a:endParaRPr>
                    </a:p>
                    <a:p>
                      <a:endParaRPr kumimoji="0" lang="en-GB" sz="1400" kern="1200" dirty="0" smtClean="0">
                        <a:solidFill>
                          <a:schemeClr val="bg1"/>
                        </a:solidFill>
                        <a:latin typeface="+mn-lt"/>
                        <a:ea typeface="+mn-ea"/>
                        <a:cs typeface="+mn-cs"/>
                      </a:endParaRPr>
                    </a:p>
                    <a:p>
                      <a:endParaRPr kumimoji="0" lang="en-GB" sz="1400" kern="1200" dirty="0" smtClean="0">
                        <a:solidFill>
                          <a:schemeClr val="bg1"/>
                        </a:solidFill>
                        <a:latin typeface="+mn-lt"/>
                        <a:ea typeface="+mn-ea"/>
                        <a:cs typeface="+mn-cs"/>
                      </a:endParaRPr>
                    </a:p>
                    <a:p>
                      <a:endParaRPr kumimoji="0" lang="en-GB" sz="1400" kern="1200" dirty="0" smtClean="0">
                        <a:solidFill>
                          <a:schemeClr val="bg1"/>
                        </a:solidFill>
                        <a:latin typeface="+mn-lt"/>
                        <a:ea typeface="+mn-ea"/>
                        <a:cs typeface="+mn-cs"/>
                      </a:endParaRPr>
                    </a:p>
                    <a:p>
                      <a:endParaRPr kumimoji="0" lang="en-GB" sz="1400" kern="1200" dirty="0" smtClean="0">
                        <a:solidFill>
                          <a:schemeClr val="bg1"/>
                        </a:solidFill>
                        <a:latin typeface="+mn-lt"/>
                        <a:ea typeface="+mn-ea"/>
                        <a:cs typeface="+mn-cs"/>
                      </a:endParaRPr>
                    </a:p>
                    <a:p>
                      <a:endParaRPr kumimoji="0" lang="en-GB" sz="1400" kern="1200" dirty="0" smtClean="0">
                        <a:solidFill>
                          <a:schemeClr val="bg1"/>
                        </a:solidFill>
                        <a:latin typeface="+mn-lt"/>
                        <a:ea typeface="+mn-ea"/>
                        <a:cs typeface="+mn-cs"/>
                      </a:endParaRPr>
                    </a:p>
                    <a:p>
                      <a:endParaRPr kumimoji="0" lang="en-GB" sz="1400" kern="1200" dirty="0" smtClean="0">
                        <a:solidFill>
                          <a:schemeClr val="bg1"/>
                        </a:solidFill>
                        <a:latin typeface="+mn-lt"/>
                        <a:ea typeface="+mn-ea"/>
                        <a:cs typeface="+mn-cs"/>
                      </a:endParaRPr>
                    </a:p>
                    <a:p>
                      <a:endParaRPr kumimoji="0" lang="en-GB" sz="1400" kern="1200" dirty="0" smtClean="0">
                        <a:solidFill>
                          <a:schemeClr val="bg1"/>
                        </a:solidFill>
                        <a:latin typeface="+mn-lt"/>
                        <a:ea typeface="+mn-ea"/>
                        <a:cs typeface="+mn-cs"/>
                      </a:endParaRPr>
                    </a:p>
                    <a:p>
                      <a:endParaRPr kumimoji="0" lang="en-GB" sz="1400" kern="1200" dirty="0" smtClean="0">
                        <a:solidFill>
                          <a:schemeClr val="bg1"/>
                        </a:solidFill>
                        <a:latin typeface="+mn-lt"/>
                        <a:ea typeface="+mn-ea"/>
                        <a:cs typeface="+mn-cs"/>
                      </a:endParaRPr>
                    </a:p>
                    <a:p>
                      <a:endParaRPr kumimoji="0" lang="en-GB" sz="1400" kern="1200" dirty="0" smtClean="0">
                        <a:solidFill>
                          <a:schemeClr val="bg1"/>
                        </a:solidFill>
                        <a:latin typeface="+mn-lt"/>
                        <a:ea typeface="+mn-ea"/>
                        <a:cs typeface="+mn-cs"/>
                      </a:endParaRPr>
                    </a:p>
                    <a:p>
                      <a:endParaRPr kumimoji="0" lang="en-GB" sz="1400" kern="1200" dirty="0" smtClean="0">
                        <a:solidFill>
                          <a:schemeClr val="bg1"/>
                        </a:solidFill>
                        <a:latin typeface="+mn-lt"/>
                        <a:ea typeface="+mn-ea"/>
                        <a:cs typeface="+mn-cs"/>
                      </a:endParaRPr>
                    </a:p>
                    <a:p>
                      <a:endParaRPr kumimoji="0" lang="en-GB" sz="1400" kern="1200" dirty="0">
                        <a:solidFill>
                          <a:schemeClr val="bg1"/>
                        </a:solidFill>
                        <a:latin typeface="+mn-lt"/>
                        <a:ea typeface="+mn-ea"/>
                        <a:cs typeface="+mn-cs"/>
                      </a:endParaRPr>
                    </a:p>
                    <a:p>
                      <a:pPr marL="137160" indent="0" fontAlgn="auto">
                        <a:spcAft>
                          <a:spcPts val="0"/>
                        </a:spcAft>
                        <a:buClrTx/>
                        <a:buNone/>
                        <a:defRPr/>
                      </a:pPr>
                      <a:r>
                        <a:rPr kumimoji="0" lang="en-GB" sz="1400" kern="1200" dirty="0" smtClean="0">
                          <a:solidFill>
                            <a:schemeClr val="bg1"/>
                          </a:solidFill>
                          <a:latin typeface="+mn-lt"/>
                          <a:ea typeface="+mn-ea"/>
                          <a:cs typeface="+mn-cs"/>
                        </a:rPr>
                        <a:t>Top down</a:t>
                      </a:r>
                    </a:p>
                    <a:p>
                      <a:pPr marL="137160" indent="0" fontAlgn="auto">
                        <a:spcAft>
                          <a:spcPts val="0"/>
                        </a:spcAft>
                        <a:buClrTx/>
                        <a:buNone/>
                        <a:defRPr/>
                      </a:pPr>
                      <a:r>
                        <a:rPr kumimoji="0" lang="en-GB" sz="1400" kern="1200" dirty="0" smtClean="0">
                          <a:solidFill>
                            <a:schemeClr val="bg1"/>
                          </a:solidFill>
                          <a:latin typeface="+mn-lt"/>
                          <a:ea typeface="+mn-ea"/>
                          <a:cs typeface="+mn-cs"/>
                        </a:rPr>
                        <a:t>approach</a:t>
                      </a:r>
                    </a:p>
                    <a:p>
                      <a:endParaRPr kumimoji="0" lang="en-GB" sz="1400" kern="1200" dirty="0">
                        <a:solidFill>
                          <a:schemeClr val="bg1"/>
                        </a:solidFill>
                        <a:latin typeface="+mn-lt"/>
                        <a:ea typeface="+mn-ea"/>
                        <a:cs typeface="+mn-cs"/>
                      </a:endParaRPr>
                    </a:p>
                  </a:txBody>
                  <a:tcPr marL="91449" marR="91449" marT="45701" marB="45701">
                    <a:solidFill>
                      <a:schemeClr val="accent4">
                        <a:lumMod val="20000"/>
                        <a:lumOff val="80000"/>
                      </a:schemeClr>
                    </a:solidFill>
                  </a:tcPr>
                </a:tc>
                <a:tc>
                  <a:txBody>
                    <a:bodyPr/>
                    <a:lstStyle/>
                    <a:p>
                      <a:pPr algn="ctr"/>
                      <a:r>
                        <a:rPr kumimoji="0" lang="en-GB" sz="1600" kern="1200" dirty="0" smtClean="0">
                          <a:solidFill>
                            <a:schemeClr val="bg1"/>
                          </a:solidFill>
                          <a:latin typeface="+mn-lt"/>
                          <a:ea typeface="+mn-ea"/>
                          <a:cs typeface="+mn-cs"/>
                        </a:rPr>
                        <a:t>Level of detail</a:t>
                      </a:r>
                      <a:endParaRPr kumimoji="0" lang="en-GB" sz="1600" kern="1200" dirty="0">
                        <a:solidFill>
                          <a:schemeClr val="bg1"/>
                        </a:solidFill>
                        <a:latin typeface="+mn-lt"/>
                        <a:ea typeface="+mn-ea"/>
                        <a:cs typeface="+mn-cs"/>
                      </a:endParaRPr>
                    </a:p>
                  </a:txBody>
                  <a:tcPr marL="91449" marR="91449" marT="45701" marB="45701">
                    <a:solidFill>
                      <a:schemeClr val="accent4">
                        <a:lumMod val="40000"/>
                        <a:lumOff val="60000"/>
                      </a:schemeClr>
                    </a:solidFill>
                  </a:tcPr>
                </a:tc>
                <a:tc>
                  <a:txBody>
                    <a:bodyPr/>
                    <a:lstStyle/>
                    <a:p>
                      <a:pPr algn="ctr"/>
                      <a:r>
                        <a:rPr kumimoji="0" lang="en-GB" sz="1600" kern="1200" dirty="0" smtClean="0">
                          <a:solidFill>
                            <a:schemeClr val="bg1"/>
                          </a:solidFill>
                          <a:latin typeface="+mn-lt"/>
                          <a:ea typeface="+mn-ea"/>
                          <a:cs typeface="+mn-cs"/>
                        </a:rPr>
                        <a:t>Measurement type</a:t>
                      </a:r>
                      <a:endParaRPr kumimoji="0" lang="en-GB" sz="1600" kern="1200" dirty="0">
                        <a:solidFill>
                          <a:schemeClr val="bg1"/>
                        </a:solidFill>
                        <a:latin typeface="+mn-lt"/>
                        <a:ea typeface="+mn-ea"/>
                        <a:cs typeface="+mn-cs"/>
                      </a:endParaRPr>
                    </a:p>
                  </a:txBody>
                  <a:tcPr marL="91449" marR="91449" marT="45701" marB="45701">
                    <a:solidFill>
                      <a:schemeClr val="accent4">
                        <a:lumMod val="40000"/>
                        <a:lumOff val="60000"/>
                      </a:schemeClr>
                    </a:solidFill>
                  </a:tcPr>
                </a:tc>
              </a:tr>
              <a:tr h="1468009">
                <a:tc>
                  <a:txBody>
                    <a:bodyPr/>
                    <a:lstStyle/>
                    <a:p>
                      <a:pPr marL="594360" indent="-457200" fontAlgn="auto">
                        <a:spcAft>
                          <a:spcPts val="0"/>
                        </a:spcAft>
                        <a:buClrTx/>
                        <a:buFont typeface="+mj-lt"/>
                        <a:buAutoNum type="arabicPeriod"/>
                        <a:defRPr/>
                      </a:pPr>
                      <a:r>
                        <a:rPr lang="en-GB" sz="1400" dirty="0" smtClean="0">
                          <a:solidFill>
                            <a:srgbClr val="DA3A2E"/>
                          </a:solidFill>
                        </a:rPr>
                        <a:t>Case studies </a:t>
                      </a:r>
                      <a:r>
                        <a:rPr lang="en-GB" sz="1400" dirty="0" smtClean="0">
                          <a:solidFill>
                            <a:schemeClr val="bg1"/>
                          </a:solidFill>
                        </a:rPr>
                        <a:t>: geographical decomposition of a product value into the components and services used for its production</a:t>
                      </a:r>
                    </a:p>
                    <a:p>
                      <a:pPr marL="457835" lvl="1" indent="0" fontAlgn="auto">
                        <a:spcAft>
                          <a:spcPts val="0"/>
                        </a:spcAft>
                        <a:buClrTx/>
                        <a:buFont typeface="Courier New" pitchFamily="49" charset="0"/>
                        <a:buNone/>
                        <a:defRPr/>
                      </a:pPr>
                      <a:endParaRPr lang="en-GB" sz="800" u="sng" dirty="0" smtClean="0">
                        <a:solidFill>
                          <a:schemeClr val="bg1"/>
                        </a:solidFill>
                      </a:endParaRPr>
                    </a:p>
                    <a:p>
                      <a:pPr marL="629285" lvl="1" indent="-171450" fontAlgn="auto">
                        <a:spcAft>
                          <a:spcPts val="0"/>
                        </a:spcAft>
                        <a:buClrTx/>
                        <a:buFont typeface="Courier New" pitchFamily="49" charset="0"/>
                        <a:buChar char="o"/>
                        <a:defRPr/>
                      </a:pPr>
                      <a:r>
                        <a:rPr kumimoji="0" lang="en-GB" sz="1200" kern="1200" dirty="0" smtClean="0">
                          <a:solidFill>
                            <a:schemeClr val="bg1"/>
                          </a:solidFill>
                          <a:latin typeface="+mn-lt"/>
                          <a:ea typeface="+mn-ea"/>
                          <a:cs typeface="+mn-cs"/>
                        </a:rPr>
                        <a:t>Examples: iPhone, iPod, </a:t>
                      </a:r>
                      <a:r>
                        <a:rPr kumimoji="0" lang="en-GB" sz="1200" kern="1200" dirty="0" err="1" smtClean="0">
                          <a:solidFill>
                            <a:schemeClr val="bg1"/>
                          </a:solidFill>
                          <a:latin typeface="+mn-lt"/>
                          <a:ea typeface="+mn-ea"/>
                          <a:cs typeface="+mn-cs"/>
                        </a:rPr>
                        <a:t>iPad</a:t>
                      </a:r>
                      <a:r>
                        <a:rPr kumimoji="0" lang="en-GB" sz="1200" kern="1200" dirty="0" smtClean="0">
                          <a:solidFill>
                            <a:schemeClr val="bg1"/>
                          </a:solidFill>
                          <a:latin typeface="+mn-lt"/>
                          <a:ea typeface="+mn-ea"/>
                          <a:cs typeface="+mn-cs"/>
                        </a:rPr>
                        <a:t>, Barbie doll</a:t>
                      </a:r>
                      <a:r>
                        <a:rPr lang="en-GB" sz="1200" dirty="0" smtClean="0">
                          <a:solidFill>
                            <a:schemeClr val="bg1"/>
                          </a:solidFill>
                        </a:rPr>
                        <a:t>…</a:t>
                      </a:r>
                    </a:p>
                  </a:txBody>
                  <a:tcPr marL="91449" marR="91449" marT="45701" marB="45701">
                    <a:solidFill>
                      <a:schemeClr val="accent4">
                        <a:lumMod val="20000"/>
                        <a:lumOff val="80000"/>
                      </a:schemeClr>
                    </a:solidFill>
                  </a:tcPr>
                </a:tc>
                <a:tc vMerge="1">
                  <a:txBody>
                    <a:bodyPr/>
                    <a:lstStyle/>
                    <a:p>
                      <a:endParaRPr lang="en-GB" dirty="0">
                        <a:solidFill>
                          <a:schemeClr val="bg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bg1"/>
                          </a:solidFill>
                          <a:latin typeface="+mn-lt"/>
                          <a:ea typeface="+mn-ea"/>
                          <a:cs typeface="+mn-cs"/>
                        </a:rPr>
                        <a:t>Product level</a:t>
                      </a:r>
                    </a:p>
                    <a:p>
                      <a:endParaRPr kumimoji="0" lang="en-GB" sz="1400" kern="1200" dirty="0">
                        <a:solidFill>
                          <a:schemeClr val="bg1"/>
                        </a:solidFill>
                        <a:latin typeface="+mn-lt"/>
                        <a:ea typeface="+mn-ea"/>
                        <a:cs typeface="+mn-cs"/>
                      </a:endParaRPr>
                    </a:p>
                  </a:txBody>
                  <a:tcPr marL="91449" marR="91449" marT="45701" marB="45701">
                    <a:solidFill>
                      <a:schemeClr val="accent4">
                        <a:lumMod val="20000"/>
                        <a:lumOff val="80000"/>
                      </a:schemeClr>
                    </a:solidFill>
                  </a:tcPr>
                </a:tc>
                <a:tc>
                  <a:txBody>
                    <a:bodyPr/>
                    <a:lstStyle/>
                    <a:p>
                      <a:r>
                        <a:rPr kumimoji="0" lang="en-GB" sz="1400" i="1" kern="1200" dirty="0" smtClean="0">
                          <a:solidFill>
                            <a:schemeClr val="bg1"/>
                          </a:solidFill>
                          <a:latin typeface="+mn-lt"/>
                          <a:ea typeface="+mn-ea"/>
                          <a:cs typeface="+mn-cs"/>
                        </a:rPr>
                        <a:t>Not applicable</a:t>
                      </a:r>
                      <a:endParaRPr kumimoji="0" lang="en-GB" sz="1400" i="1" kern="1200" dirty="0">
                        <a:solidFill>
                          <a:schemeClr val="bg1"/>
                        </a:solidFill>
                        <a:latin typeface="+mn-lt"/>
                        <a:ea typeface="+mn-ea"/>
                        <a:cs typeface="+mn-cs"/>
                      </a:endParaRPr>
                    </a:p>
                  </a:txBody>
                  <a:tcPr marL="91449" marR="91449" marT="45701" marB="45701">
                    <a:solidFill>
                      <a:schemeClr val="accent4">
                        <a:lumMod val="20000"/>
                        <a:lumOff val="80000"/>
                      </a:schemeClr>
                    </a:solidFill>
                  </a:tcPr>
                </a:tc>
              </a:tr>
              <a:tr h="1920103">
                <a:tc>
                  <a:txBody>
                    <a:bodyPr/>
                    <a:lstStyle/>
                    <a:p>
                      <a:pPr marL="594360" indent="-457200" fontAlgn="auto">
                        <a:spcAft>
                          <a:spcPts val="0"/>
                        </a:spcAft>
                        <a:buClrTx/>
                        <a:buFont typeface="+mj-lt"/>
                        <a:buAutoNum type="arabicPeriod" startAt="2"/>
                        <a:defRPr/>
                      </a:pPr>
                      <a:r>
                        <a:rPr lang="en-GB" sz="1400" dirty="0" smtClean="0">
                          <a:solidFill>
                            <a:srgbClr val="DA3A2E"/>
                          </a:solidFill>
                        </a:rPr>
                        <a:t>Trade statistics </a:t>
                      </a:r>
                      <a:r>
                        <a:rPr lang="en-GB" sz="1400" dirty="0" smtClean="0">
                          <a:solidFill>
                            <a:schemeClr val="bg1"/>
                          </a:solidFill>
                        </a:rPr>
                        <a:t>: focus on the role of intermediates in  foreign trade </a:t>
                      </a:r>
                    </a:p>
                    <a:p>
                      <a:pPr marL="743585" lvl="1" indent="-285750" fontAlgn="auto">
                        <a:spcAft>
                          <a:spcPts val="0"/>
                        </a:spcAft>
                        <a:buClrTx/>
                        <a:buFont typeface="Courier New" pitchFamily="49" charset="0"/>
                        <a:buChar char="o"/>
                        <a:defRPr/>
                      </a:pPr>
                      <a:endParaRPr lang="en-GB" sz="800" dirty="0" smtClean="0">
                        <a:solidFill>
                          <a:schemeClr val="bg1"/>
                        </a:solidFill>
                      </a:endParaRPr>
                    </a:p>
                    <a:p>
                      <a:pPr marL="743585" lvl="1" indent="-285750" fontAlgn="auto">
                        <a:spcAft>
                          <a:spcPts val="0"/>
                        </a:spcAft>
                        <a:buClrTx/>
                        <a:buFont typeface="Courier New" pitchFamily="49" charset="0"/>
                        <a:buChar char="o"/>
                        <a:defRPr/>
                      </a:pPr>
                      <a:r>
                        <a:rPr lang="en-GB" sz="1200" dirty="0" smtClean="0">
                          <a:solidFill>
                            <a:schemeClr val="bg1"/>
                          </a:solidFill>
                        </a:rPr>
                        <a:t>Use</a:t>
                      </a:r>
                      <a:r>
                        <a:rPr lang="en-GB" sz="1200" baseline="0" dirty="0" smtClean="0">
                          <a:solidFill>
                            <a:schemeClr val="bg1"/>
                          </a:solidFill>
                        </a:rPr>
                        <a:t> of </a:t>
                      </a:r>
                      <a:r>
                        <a:rPr lang="en-GB" sz="1200" dirty="0" smtClean="0">
                          <a:solidFill>
                            <a:schemeClr val="bg1"/>
                          </a:solidFill>
                        </a:rPr>
                        <a:t>BEC or BOP (e.g. business and computer services) classifications</a:t>
                      </a:r>
                    </a:p>
                    <a:p>
                      <a:pPr marL="743585" lvl="1" indent="-285750" fontAlgn="auto">
                        <a:spcAft>
                          <a:spcPts val="0"/>
                        </a:spcAft>
                        <a:buClrTx/>
                        <a:buFont typeface="Courier New" pitchFamily="49" charset="0"/>
                        <a:buChar char="o"/>
                        <a:defRPr/>
                      </a:pPr>
                      <a:r>
                        <a:rPr lang="en-GB" sz="1200" dirty="0" smtClean="0">
                          <a:solidFill>
                            <a:schemeClr val="bg1"/>
                          </a:solidFill>
                        </a:rPr>
                        <a:t>Estimation of vertical specialization or shares of parts and components in total trade</a:t>
                      </a:r>
                    </a:p>
                    <a:p>
                      <a:pPr marL="743585" lvl="1" indent="-285750" fontAlgn="auto">
                        <a:spcAft>
                          <a:spcPts val="0"/>
                        </a:spcAft>
                        <a:buClrTx/>
                        <a:buFont typeface="Courier New" pitchFamily="49" charset="0"/>
                        <a:buChar char="o"/>
                        <a:defRPr/>
                      </a:pPr>
                      <a:r>
                        <a:rPr lang="en-GB" sz="1200" dirty="0" smtClean="0">
                          <a:solidFill>
                            <a:schemeClr val="bg1"/>
                          </a:solidFill>
                        </a:rPr>
                        <a:t>Strengthening linkage between trade and business statistics</a:t>
                      </a:r>
                    </a:p>
                    <a:p>
                      <a:pPr marL="743585" lvl="1" indent="-285750" fontAlgn="auto">
                        <a:spcAft>
                          <a:spcPts val="0"/>
                        </a:spcAft>
                        <a:buClrTx/>
                        <a:buFont typeface="Courier New" pitchFamily="49" charset="0"/>
                        <a:buChar char="o"/>
                        <a:defRPr/>
                      </a:pPr>
                      <a:endParaRPr lang="en-GB" sz="1200" dirty="0" smtClean="0">
                        <a:solidFill>
                          <a:schemeClr val="bg1"/>
                        </a:solidFill>
                      </a:endParaRPr>
                    </a:p>
                  </a:txBody>
                  <a:tcPr marL="91449" marR="91449" marT="45701" marB="45701">
                    <a:solidFill>
                      <a:schemeClr val="accent4">
                        <a:lumMod val="20000"/>
                        <a:lumOff val="80000"/>
                      </a:schemeClr>
                    </a:solidFill>
                  </a:tcPr>
                </a:tc>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bg1"/>
                          </a:solidFill>
                          <a:latin typeface="+mn-lt"/>
                          <a:ea typeface="+mn-ea"/>
                          <a:cs typeface="+mn-cs"/>
                        </a:rPr>
                        <a:t>Product/</a:t>
                      </a:r>
                      <a:r>
                        <a:rPr kumimoji="0" lang="en-GB" sz="1400" kern="1200" dirty="0" err="1" smtClean="0">
                          <a:solidFill>
                            <a:schemeClr val="bg1"/>
                          </a:solidFill>
                          <a:latin typeface="+mn-lt"/>
                          <a:ea typeface="+mn-ea"/>
                          <a:cs typeface="+mn-cs"/>
                        </a:rPr>
                        <a:t>sectoral</a:t>
                      </a:r>
                      <a:r>
                        <a:rPr kumimoji="0" lang="en-GB" sz="1400" kern="1200" dirty="0" smtClean="0">
                          <a:solidFill>
                            <a:schemeClr val="bg1"/>
                          </a:solidFill>
                          <a:latin typeface="+mn-lt"/>
                          <a:ea typeface="+mn-ea"/>
                          <a:cs typeface="+mn-cs"/>
                        </a:rPr>
                        <a:t> / product group level</a:t>
                      </a:r>
                    </a:p>
                  </a:txBody>
                  <a:tcPr marL="91449" marR="91449" marT="45701" marB="45701">
                    <a:solidFill>
                      <a:schemeClr val="accent4">
                        <a:lumMod val="20000"/>
                        <a:lumOff val="80000"/>
                      </a:schemeClr>
                    </a:solidFill>
                  </a:tcPr>
                </a:tc>
                <a:tc rowSpan="2">
                  <a:txBody>
                    <a:bodyPr/>
                    <a:lstStyle/>
                    <a:p>
                      <a:pPr marL="137160" indent="0" algn="l" fontAlgn="auto">
                        <a:spcAft>
                          <a:spcPts val="0"/>
                        </a:spcAft>
                        <a:buClrTx/>
                        <a:buNone/>
                        <a:defRPr/>
                      </a:pPr>
                      <a:r>
                        <a:rPr kumimoji="0" lang="en-GB" sz="1400" kern="1200" dirty="0" smtClean="0">
                          <a:solidFill>
                            <a:schemeClr val="bg1"/>
                          </a:solidFill>
                          <a:latin typeface="+mn-lt"/>
                          <a:ea typeface="+mn-ea"/>
                          <a:cs typeface="+mn-cs"/>
                        </a:rPr>
                        <a:t>Direct measurement</a:t>
                      </a:r>
                    </a:p>
                    <a:p>
                      <a:pPr marL="137160" indent="0" fontAlgn="auto">
                        <a:spcAft>
                          <a:spcPts val="0"/>
                        </a:spcAft>
                        <a:buClrTx/>
                        <a:buNone/>
                        <a:defRPr/>
                      </a:pPr>
                      <a:r>
                        <a:rPr kumimoji="0" lang="en-GB" sz="1400" kern="1200" dirty="0" smtClean="0">
                          <a:solidFill>
                            <a:schemeClr val="bg1"/>
                          </a:solidFill>
                          <a:latin typeface="+mn-lt"/>
                          <a:ea typeface="+mn-ea"/>
                          <a:cs typeface="+mn-cs"/>
                        </a:rPr>
                        <a:t>(based on raw reported data)</a:t>
                      </a:r>
                    </a:p>
                    <a:p>
                      <a:endParaRPr kumimoji="0" lang="en-GB" sz="1400" kern="1200" dirty="0">
                        <a:solidFill>
                          <a:schemeClr val="bg1"/>
                        </a:solidFill>
                        <a:latin typeface="+mn-lt"/>
                        <a:ea typeface="+mn-ea"/>
                        <a:cs typeface="+mn-cs"/>
                      </a:endParaRPr>
                    </a:p>
                  </a:txBody>
                  <a:tcPr marL="91449" marR="91449" marT="45701" marB="45701">
                    <a:solidFill>
                      <a:schemeClr val="accent4">
                        <a:lumMod val="20000"/>
                        <a:lumOff val="80000"/>
                      </a:schemeClr>
                    </a:solidFill>
                  </a:tcPr>
                </a:tc>
              </a:tr>
              <a:tr h="215962">
                <a:tc rowSpan="2">
                  <a:txBody>
                    <a:bodyPr/>
                    <a:lstStyle/>
                    <a:p>
                      <a:pPr marL="594360" indent="-457200" fontAlgn="auto">
                        <a:spcAft>
                          <a:spcPts val="0"/>
                        </a:spcAft>
                        <a:buClrTx/>
                        <a:buFont typeface="+mj-lt"/>
                        <a:buAutoNum type="arabicPeriod" startAt="3"/>
                        <a:defRPr/>
                      </a:pPr>
                      <a:r>
                        <a:rPr lang="en-GB" sz="1400" dirty="0" smtClean="0">
                          <a:solidFill>
                            <a:srgbClr val="DA3A2E"/>
                          </a:solidFill>
                        </a:rPr>
                        <a:t>Input-output tables </a:t>
                      </a:r>
                      <a:r>
                        <a:rPr lang="en-GB" sz="1400" dirty="0" smtClean="0">
                          <a:solidFill>
                            <a:schemeClr val="bg1"/>
                          </a:solidFill>
                        </a:rPr>
                        <a:t>: combining national accounts with trade statistics</a:t>
                      </a:r>
                    </a:p>
                    <a:p>
                      <a:pPr marL="743585" lvl="1" indent="-285750" fontAlgn="auto">
                        <a:spcAft>
                          <a:spcPts val="0"/>
                        </a:spcAft>
                        <a:buClrTx/>
                        <a:buFont typeface="Courier New" pitchFamily="49" charset="0"/>
                        <a:buChar char="o"/>
                        <a:defRPr/>
                      </a:pPr>
                      <a:endParaRPr lang="en-GB" sz="800" dirty="0" smtClean="0">
                        <a:solidFill>
                          <a:schemeClr val="bg1"/>
                        </a:solidFill>
                      </a:endParaRPr>
                    </a:p>
                    <a:p>
                      <a:pPr marL="743585" lvl="1" indent="-285750" fontAlgn="auto">
                        <a:spcAft>
                          <a:spcPts val="0"/>
                        </a:spcAft>
                        <a:buClrTx/>
                        <a:buFont typeface="Courier New" pitchFamily="49" charset="0"/>
                        <a:buChar char="o"/>
                        <a:defRPr/>
                      </a:pPr>
                      <a:r>
                        <a:rPr lang="en-GB" sz="1200" dirty="0" smtClean="0">
                          <a:solidFill>
                            <a:schemeClr val="bg1"/>
                          </a:solidFill>
                        </a:rPr>
                        <a:t>Decomposition of gross trade into its foreign and domestic value added contents</a:t>
                      </a:r>
                    </a:p>
                  </a:txBody>
                  <a:tcPr marL="91449" marR="91449" marT="45701" marB="45701">
                    <a:solidFill>
                      <a:schemeClr val="accent4">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r>
              <a:tr h="1011198">
                <a:tc vMerge="1">
                  <a:txBody>
                    <a:bodyPr/>
                    <a:lstStyle/>
                    <a:p>
                      <a:pPr marL="594360" indent="-457200" fontAlgn="auto">
                        <a:spcAft>
                          <a:spcPts val="0"/>
                        </a:spcAft>
                        <a:buClrTx/>
                        <a:buFont typeface="+mj-lt"/>
                        <a:buAutoNum type="arabicPeriod" startAt="3"/>
                        <a:defRPr/>
                      </a:pPr>
                      <a:endParaRPr lang="en-GB" sz="1200" dirty="0" smtClean="0">
                        <a:solidFill>
                          <a:schemeClr val="bg1"/>
                        </a:solidFill>
                      </a:endParaRPr>
                    </a:p>
                  </a:txBody>
                  <a:tcPr marL="91449" marR="91449" marT="45716" marB="45716">
                    <a:solidFill>
                      <a:schemeClr val="accent4">
                        <a:lumMod val="20000"/>
                        <a:lumOff val="80000"/>
                      </a:schemeClr>
                    </a:solidFill>
                  </a:tcPr>
                </a:tc>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err="1" smtClean="0">
                          <a:solidFill>
                            <a:schemeClr val="bg1"/>
                          </a:solidFill>
                          <a:latin typeface="+mn-lt"/>
                          <a:ea typeface="+mn-ea"/>
                          <a:cs typeface="+mn-cs"/>
                        </a:rPr>
                        <a:t>Sectoral</a:t>
                      </a:r>
                      <a:r>
                        <a:rPr kumimoji="0" lang="en-GB" sz="1400" kern="1200" dirty="0" smtClean="0">
                          <a:solidFill>
                            <a:schemeClr val="bg1"/>
                          </a:solidFill>
                          <a:latin typeface="+mn-lt"/>
                          <a:ea typeface="+mn-ea"/>
                          <a:cs typeface="+mn-cs"/>
                        </a:rPr>
                        <a:t> level (aggregated)</a:t>
                      </a:r>
                    </a:p>
                    <a:p>
                      <a:endParaRPr kumimoji="0" lang="en-GB" sz="1400" kern="1200" dirty="0">
                        <a:solidFill>
                          <a:schemeClr val="bg1"/>
                        </a:solidFill>
                        <a:latin typeface="+mn-lt"/>
                        <a:ea typeface="+mn-ea"/>
                        <a:cs typeface="+mn-cs"/>
                      </a:endParaRPr>
                    </a:p>
                  </a:txBody>
                  <a:tcPr marL="91449" marR="91449" marT="45701" marB="45701">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bg1"/>
                          </a:solidFill>
                          <a:latin typeface="+mn-lt"/>
                          <a:ea typeface="+mn-ea"/>
                          <a:cs typeface="+mn-cs"/>
                        </a:rPr>
                        <a:t>Indirect measurement (estimates)</a:t>
                      </a:r>
                    </a:p>
                    <a:p>
                      <a:endParaRPr kumimoji="0" lang="en-GB" sz="1400" kern="1200" dirty="0">
                        <a:solidFill>
                          <a:schemeClr val="bg1"/>
                        </a:solidFill>
                        <a:latin typeface="+mn-lt"/>
                        <a:ea typeface="+mn-ea"/>
                        <a:cs typeface="+mn-cs"/>
                      </a:endParaRPr>
                    </a:p>
                  </a:txBody>
                  <a:tcPr marL="91449" marR="91449" marT="45701" marB="45701">
                    <a:solidFill>
                      <a:schemeClr val="accent4">
                        <a:lumMod val="20000"/>
                        <a:lumOff val="80000"/>
                      </a:schemeClr>
                    </a:solidFill>
                  </a:tcPr>
                </a:tc>
              </a:tr>
            </a:tbl>
          </a:graphicData>
        </a:graphic>
      </p:graphicFrame>
      <p:sp>
        <p:nvSpPr>
          <p:cNvPr id="14" name="Down Arrow 13"/>
          <p:cNvSpPr/>
          <p:nvPr/>
        </p:nvSpPr>
        <p:spPr>
          <a:xfrm>
            <a:off x="4645025" y="3573463"/>
            <a:ext cx="214313" cy="8636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extLst>
      <p:ext uri="{BB962C8B-B14F-4D97-AF65-F5344CB8AC3E}">
        <p14:creationId xmlns:p14="http://schemas.microsoft.com/office/powerpoint/2010/main" val="2186479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5" cy="914400"/>
          </a:xfrm>
        </p:spPr>
        <p:txBody>
          <a:bodyPr>
            <a:noAutofit/>
          </a:bodyPr>
          <a:lstStyle/>
          <a:p>
            <a:r>
              <a:rPr lang="en-US" sz="3600" b="1" dirty="0" smtClean="0">
                <a:solidFill>
                  <a:schemeClr val="accent6">
                    <a:lumMod val="75000"/>
                  </a:schemeClr>
                </a:solidFill>
              </a:rPr>
              <a:t>Measuring Trade </a:t>
            </a:r>
            <a:r>
              <a:rPr lang="en-US" sz="3600" b="1" dirty="0">
                <a:solidFill>
                  <a:schemeClr val="accent6">
                    <a:lumMod val="75000"/>
                  </a:schemeClr>
                </a:solidFill>
              </a:rPr>
              <a:t>in Value Added (</a:t>
            </a:r>
            <a:r>
              <a:rPr lang="en-US" sz="3600" b="1" dirty="0" err="1">
                <a:solidFill>
                  <a:schemeClr val="accent6">
                    <a:lumMod val="75000"/>
                  </a:schemeClr>
                </a:solidFill>
              </a:rPr>
              <a:t>TiVA</a:t>
            </a:r>
            <a:r>
              <a:rPr lang="en-US" sz="3600" b="1" dirty="0">
                <a:solidFill>
                  <a:schemeClr val="accent6">
                    <a:lumMod val="75000"/>
                  </a:schemeClr>
                </a:solidFill>
              </a:rPr>
              <a:t>)</a:t>
            </a:r>
          </a:p>
        </p:txBody>
      </p:sp>
      <p:sp>
        <p:nvSpPr>
          <p:cNvPr id="3" name="Content Placeholder 2"/>
          <p:cNvSpPr>
            <a:spLocks noGrp="1"/>
          </p:cNvSpPr>
          <p:nvPr>
            <p:ph idx="1"/>
          </p:nvPr>
        </p:nvSpPr>
        <p:spPr>
          <a:xfrm>
            <a:off x="457200" y="1143000"/>
            <a:ext cx="8229600" cy="5395912"/>
          </a:xfrm>
        </p:spPr>
        <p:txBody>
          <a:bodyPr>
            <a:normAutofit lnSpcReduction="10000"/>
          </a:bodyPr>
          <a:lstStyle/>
          <a:p>
            <a:pPr marL="0" indent="0">
              <a:buNone/>
            </a:pPr>
            <a:r>
              <a:rPr lang="en-US" sz="2600" b="1" dirty="0" smtClean="0"/>
              <a:t>As we saw above, three plus one measure</a:t>
            </a:r>
          </a:p>
          <a:p>
            <a:pPr marL="0" indent="0">
              <a:buNone/>
            </a:pPr>
            <a:r>
              <a:rPr lang="en-US" sz="2600" b="1" dirty="0" smtClean="0"/>
              <a:t>Let’s see the problems…</a:t>
            </a:r>
          </a:p>
          <a:p>
            <a:r>
              <a:rPr lang="en-US" sz="2600" b="1" dirty="0" smtClean="0"/>
              <a:t>Case </a:t>
            </a:r>
            <a:r>
              <a:rPr lang="en-US" sz="2600" b="1" dirty="0"/>
              <a:t>studies</a:t>
            </a:r>
          </a:p>
          <a:p>
            <a:pPr lvl="1">
              <a:lnSpc>
                <a:spcPct val="100000"/>
              </a:lnSpc>
            </a:pPr>
            <a:r>
              <a:rPr lang="en-US" sz="2400" dirty="0"/>
              <a:t>IPod, IPhone, </a:t>
            </a:r>
            <a:r>
              <a:rPr lang="en-US" sz="2400" dirty="0" err="1"/>
              <a:t>IPad</a:t>
            </a:r>
            <a:r>
              <a:rPr lang="en-US" sz="2400" dirty="0"/>
              <a:t>, Airbus/Boeing, and Barbie</a:t>
            </a:r>
          </a:p>
          <a:p>
            <a:pPr marL="457200" lvl="1" indent="0">
              <a:lnSpc>
                <a:spcPct val="100000"/>
              </a:lnSpc>
              <a:buNone/>
            </a:pPr>
            <a:r>
              <a:rPr lang="en-US" sz="2400" b="1" dirty="0">
                <a:solidFill>
                  <a:srgbClr val="FF0000"/>
                </a:solidFill>
              </a:rPr>
              <a:t>Cannot be done for all products (time and resources…)</a:t>
            </a:r>
          </a:p>
          <a:p>
            <a:pPr marL="457200" lvl="1" indent="0">
              <a:lnSpc>
                <a:spcPct val="100000"/>
              </a:lnSpc>
              <a:buNone/>
            </a:pPr>
            <a:r>
              <a:rPr lang="en-US" sz="2400" b="1" dirty="0">
                <a:solidFill>
                  <a:srgbClr val="FF0000"/>
                </a:solidFill>
              </a:rPr>
              <a:t>Identifies only countries of the first link in the chain</a:t>
            </a:r>
          </a:p>
          <a:p>
            <a:r>
              <a:rPr lang="en-US" sz="2600" b="1" dirty="0"/>
              <a:t>Input Output (I-O) approach</a:t>
            </a:r>
          </a:p>
          <a:p>
            <a:pPr lvl="1"/>
            <a:r>
              <a:rPr lang="en-US" sz="2400" dirty="0"/>
              <a:t>Use national I-O tables and bilateral merchandise trade statistics by end use category</a:t>
            </a:r>
          </a:p>
          <a:p>
            <a:pPr lvl="1"/>
            <a:r>
              <a:rPr lang="en-US" sz="2400" dirty="0"/>
              <a:t>Create links between exports in one country and use as intermediate inputs or final demand in importing country</a:t>
            </a:r>
          </a:p>
          <a:p>
            <a:r>
              <a:rPr lang="en-US" sz="2600" b="1" dirty="0"/>
              <a:t>Direct measurement</a:t>
            </a:r>
          </a:p>
          <a:p>
            <a:r>
              <a:rPr lang="en-US" sz="2600" b="1" dirty="0" smtClean="0">
                <a:solidFill>
                  <a:srgbClr val="FF0000"/>
                </a:solidFill>
              </a:rPr>
              <a:t>“plus one” Surveys: expensive to run</a:t>
            </a:r>
            <a:endParaRPr lang="en-US" sz="2600" b="1" dirty="0">
              <a:solidFill>
                <a:srgbClr val="FF0000"/>
              </a:solidFill>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algn="l" rtl="0" fontAlgn="base">
              <a:spcBef>
                <a:spcPct val="0"/>
              </a:spcBef>
              <a:spcAft>
                <a:spcPct val="0"/>
              </a:spcAft>
              <a:defRPr sz="2400" kern="1200">
                <a:solidFill>
                  <a:srgbClr val="00267F"/>
                </a:solidFill>
                <a:latin typeface="Calibri" pitchFamily="34" charset="0"/>
                <a:ea typeface="+mn-ea"/>
                <a:cs typeface="+mn-cs"/>
              </a:defRPr>
            </a:lvl1pPr>
            <a:lvl2pPr marL="457200" algn="l" rtl="0" fontAlgn="base">
              <a:spcBef>
                <a:spcPct val="0"/>
              </a:spcBef>
              <a:spcAft>
                <a:spcPct val="0"/>
              </a:spcAft>
              <a:defRPr sz="2400" kern="1200">
                <a:solidFill>
                  <a:srgbClr val="00267F"/>
                </a:solidFill>
                <a:latin typeface="Calibri" pitchFamily="34" charset="0"/>
                <a:ea typeface="+mn-ea"/>
                <a:cs typeface="+mn-cs"/>
              </a:defRPr>
            </a:lvl2pPr>
            <a:lvl3pPr marL="914400" algn="l" rtl="0" fontAlgn="base">
              <a:spcBef>
                <a:spcPct val="0"/>
              </a:spcBef>
              <a:spcAft>
                <a:spcPct val="0"/>
              </a:spcAft>
              <a:defRPr sz="2400" kern="1200">
                <a:solidFill>
                  <a:srgbClr val="00267F"/>
                </a:solidFill>
                <a:latin typeface="Calibri" pitchFamily="34" charset="0"/>
                <a:ea typeface="+mn-ea"/>
                <a:cs typeface="+mn-cs"/>
              </a:defRPr>
            </a:lvl3pPr>
            <a:lvl4pPr marL="1371600" algn="l" rtl="0" fontAlgn="base">
              <a:spcBef>
                <a:spcPct val="0"/>
              </a:spcBef>
              <a:spcAft>
                <a:spcPct val="0"/>
              </a:spcAft>
              <a:defRPr sz="2400" kern="1200">
                <a:solidFill>
                  <a:srgbClr val="00267F"/>
                </a:solidFill>
                <a:latin typeface="Calibri" pitchFamily="34" charset="0"/>
                <a:ea typeface="+mn-ea"/>
                <a:cs typeface="+mn-cs"/>
              </a:defRPr>
            </a:lvl4pPr>
            <a:lvl5pPr marL="1828800" algn="l" rtl="0" fontAlgn="base">
              <a:spcBef>
                <a:spcPct val="0"/>
              </a:spcBef>
              <a:spcAft>
                <a:spcPct val="0"/>
              </a:spcAft>
              <a:defRPr sz="2400" kern="1200">
                <a:solidFill>
                  <a:srgbClr val="00267F"/>
                </a:solidFill>
                <a:latin typeface="Calibri" pitchFamily="34" charset="0"/>
                <a:ea typeface="+mn-ea"/>
                <a:cs typeface="+mn-cs"/>
              </a:defRPr>
            </a:lvl5pPr>
            <a:lvl6pPr marL="2286000" algn="l" defTabSz="914400" rtl="0" eaLnBrk="1" latinLnBrk="0" hangingPunct="1">
              <a:defRPr sz="2400" kern="1200">
                <a:solidFill>
                  <a:srgbClr val="00267F"/>
                </a:solidFill>
                <a:latin typeface="Calibri" pitchFamily="34" charset="0"/>
                <a:ea typeface="+mn-ea"/>
                <a:cs typeface="+mn-cs"/>
              </a:defRPr>
            </a:lvl6pPr>
            <a:lvl7pPr marL="2743200" algn="l" defTabSz="914400" rtl="0" eaLnBrk="1" latinLnBrk="0" hangingPunct="1">
              <a:defRPr sz="2400" kern="1200">
                <a:solidFill>
                  <a:srgbClr val="00267F"/>
                </a:solidFill>
                <a:latin typeface="Calibri" pitchFamily="34" charset="0"/>
                <a:ea typeface="+mn-ea"/>
                <a:cs typeface="+mn-cs"/>
              </a:defRPr>
            </a:lvl7pPr>
            <a:lvl8pPr marL="3200400" algn="l" defTabSz="914400" rtl="0" eaLnBrk="1" latinLnBrk="0" hangingPunct="1">
              <a:defRPr sz="2400" kern="1200">
                <a:solidFill>
                  <a:srgbClr val="00267F"/>
                </a:solidFill>
                <a:latin typeface="Calibri" pitchFamily="34" charset="0"/>
                <a:ea typeface="+mn-ea"/>
                <a:cs typeface="+mn-cs"/>
              </a:defRPr>
            </a:lvl8pPr>
            <a:lvl9pPr marL="3657600" algn="l" defTabSz="914400" rtl="0" eaLnBrk="1" latinLnBrk="0" hangingPunct="1">
              <a:defRPr sz="2400" kern="1200">
                <a:solidFill>
                  <a:srgbClr val="00267F"/>
                </a:solidFill>
                <a:latin typeface="Calibri" pitchFamily="34" charset="0"/>
                <a:ea typeface="+mn-ea"/>
                <a:cs typeface="+mn-cs"/>
              </a:defRPr>
            </a:lvl9pPr>
          </a:lstStyle>
          <a:p>
            <a:pPr algn="r"/>
            <a:fld id="{E38CE7BD-07B9-47AB-B864-B78BB969610B}" type="slidenum">
              <a:rPr lang="en-US" smtClean="0"/>
              <a:pPr algn="r"/>
              <a:t>16</a:t>
            </a:fld>
            <a:endParaRPr lang="en-US" dirty="0"/>
          </a:p>
        </p:txBody>
      </p:sp>
    </p:spTree>
    <p:extLst>
      <p:ext uri="{BB962C8B-B14F-4D97-AF65-F5344CB8AC3E}">
        <p14:creationId xmlns:p14="http://schemas.microsoft.com/office/powerpoint/2010/main" val="2260153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7384"/>
            <a:ext cx="9433048" cy="1143000"/>
          </a:xfrm>
        </p:spPr>
        <p:txBody>
          <a:bodyPr/>
          <a:lstStyle/>
          <a:p>
            <a:pPr>
              <a:defRPr/>
            </a:pPr>
            <a:r>
              <a:rPr lang="en-GB" sz="2100" dirty="0" smtClean="0">
                <a:solidFill>
                  <a:srgbClr val="C00000"/>
                </a:solidFill>
                <a:effectLst/>
                <a:latin typeface="Arial Rounded MT Bold" pitchFamily="34" charset="0"/>
              </a:rPr>
              <a:t>For macro analysis International Input-Output (II-O) tables seem to be the best way..</a:t>
            </a:r>
            <a:endParaRPr lang="en-GB" sz="2100" dirty="0">
              <a:solidFill>
                <a:srgbClr val="C00000"/>
              </a:solidFill>
              <a:effectLst/>
              <a:latin typeface="Arial Rounded MT Bold" pitchFamily="34" charset="0"/>
            </a:endParaRPr>
          </a:p>
        </p:txBody>
      </p:sp>
      <p:sp>
        <p:nvSpPr>
          <p:cNvPr id="4" name="Content Placeholder 2"/>
          <p:cNvSpPr>
            <a:spLocks noGrp="1"/>
          </p:cNvSpPr>
          <p:nvPr>
            <p:ph idx="1"/>
          </p:nvPr>
        </p:nvSpPr>
        <p:spPr>
          <a:xfrm>
            <a:off x="250825" y="1484312"/>
            <a:ext cx="8820150" cy="5041031"/>
          </a:xfrm>
          <a:noFill/>
          <a:ln>
            <a:noFill/>
          </a:ln>
        </p:spPr>
        <p:txBody>
          <a:bodyPr>
            <a:normAutofit fontScale="92500" lnSpcReduction="20000"/>
          </a:bodyPr>
          <a:lstStyle/>
          <a:p>
            <a:pPr marL="422910" lvl="1" indent="-285750">
              <a:buClrTx/>
              <a:buSzPct val="65000"/>
              <a:buFont typeface="Wingdings" pitchFamily="2" charset="2"/>
              <a:buChar char="q"/>
              <a:defRPr/>
            </a:pPr>
            <a:r>
              <a:rPr lang="en-US" sz="2000" b="1" dirty="0" smtClean="0">
                <a:solidFill>
                  <a:schemeClr val="bg2">
                    <a:lumMod val="25000"/>
                  </a:schemeClr>
                </a:solidFill>
              </a:rPr>
              <a:t>Advantages of II-O tables</a:t>
            </a:r>
            <a:endParaRPr lang="en-US" sz="2000" b="1" dirty="0">
              <a:solidFill>
                <a:schemeClr val="bg2">
                  <a:lumMod val="25000"/>
                </a:schemeClr>
              </a:solidFill>
            </a:endParaRPr>
          </a:p>
          <a:p>
            <a:pPr marL="813816" lvl="2" indent="-411480">
              <a:buClrTx/>
              <a:buSzPct val="65000"/>
              <a:buFont typeface="Arial" pitchFamily="34" charset="0"/>
              <a:buChar char="•"/>
              <a:defRPr/>
            </a:pPr>
            <a:r>
              <a:rPr lang="en-US" sz="2000" dirty="0">
                <a:solidFill>
                  <a:schemeClr val="bg2">
                    <a:lumMod val="25000"/>
                  </a:schemeClr>
                </a:solidFill>
              </a:rPr>
              <a:t>Identification of the origin </a:t>
            </a:r>
            <a:r>
              <a:rPr lang="en-US" sz="2000" u="sng" dirty="0">
                <a:solidFill>
                  <a:schemeClr val="bg2">
                    <a:lumMod val="25000"/>
                  </a:schemeClr>
                </a:solidFill>
              </a:rPr>
              <a:t>and use </a:t>
            </a:r>
            <a:r>
              <a:rPr lang="en-US" sz="2000" dirty="0">
                <a:solidFill>
                  <a:schemeClr val="bg2">
                    <a:lumMod val="25000"/>
                  </a:schemeClr>
                </a:solidFill>
              </a:rPr>
              <a:t>of intermediate goods and services produced and traded amongst countries and industries (intermediate demand matrix)</a:t>
            </a:r>
          </a:p>
          <a:p>
            <a:pPr marL="813816" lvl="2" indent="-411480">
              <a:buClrTx/>
              <a:buSzPct val="65000"/>
              <a:buFont typeface="Arial" pitchFamily="34" charset="0"/>
              <a:buChar char="•"/>
              <a:defRPr/>
            </a:pPr>
            <a:r>
              <a:rPr lang="en-GB" sz="2000" dirty="0" smtClean="0">
                <a:solidFill>
                  <a:schemeClr val="bg2">
                    <a:lumMod val="25000"/>
                  </a:schemeClr>
                </a:solidFill>
              </a:rPr>
              <a:t>Enable to take into account backward linkages between countries and industries (Leontief inverse matrix)</a:t>
            </a:r>
          </a:p>
          <a:p>
            <a:pPr marL="813816" lvl="2" indent="-411480">
              <a:buClrTx/>
              <a:buSzPct val="65000"/>
              <a:buFont typeface="Arial" pitchFamily="34" charset="0"/>
              <a:buChar char="•"/>
              <a:defRPr/>
            </a:pPr>
            <a:r>
              <a:rPr lang="en-GB" sz="2000" dirty="0" smtClean="0">
                <a:solidFill>
                  <a:schemeClr val="bg2">
                    <a:lumMod val="25000"/>
                  </a:schemeClr>
                </a:solidFill>
              </a:rPr>
              <a:t>Coverage of all of goods and services</a:t>
            </a:r>
          </a:p>
          <a:p>
            <a:pPr marL="137160" lvl="1" indent="0">
              <a:buClrTx/>
              <a:buSzPct val="65000"/>
              <a:buFont typeface="Wingdings 2" pitchFamily="18" charset="2"/>
              <a:buNone/>
              <a:defRPr/>
            </a:pPr>
            <a:endParaRPr lang="en-GB" sz="2000" dirty="0">
              <a:solidFill>
                <a:schemeClr val="bg2">
                  <a:lumMod val="25000"/>
                </a:schemeClr>
              </a:solidFill>
            </a:endParaRPr>
          </a:p>
          <a:p>
            <a:pPr marL="422910" lvl="1" indent="-285750">
              <a:buClrTx/>
              <a:buSzPct val="65000"/>
              <a:buFont typeface="Wingdings" pitchFamily="2" charset="2"/>
              <a:buChar char="q"/>
              <a:defRPr/>
            </a:pPr>
            <a:r>
              <a:rPr lang="en-GB" sz="2000" b="1" dirty="0" smtClean="0">
                <a:solidFill>
                  <a:schemeClr val="bg2">
                    <a:lumMod val="25000"/>
                  </a:schemeClr>
                </a:solidFill>
              </a:rPr>
              <a:t>Some limitations</a:t>
            </a:r>
          </a:p>
          <a:p>
            <a:pPr marL="813816" lvl="2" indent="-411480">
              <a:buClrTx/>
              <a:buSzPct val="65000"/>
              <a:buFont typeface="Arial" pitchFamily="34" charset="0"/>
              <a:buChar char="•"/>
              <a:defRPr/>
            </a:pPr>
            <a:r>
              <a:rPr lang="en-GB" sz="2000" dirty="0" smtClean="0">
                <a:solidFill>
                  <a:schemeClr val="bg2">
                    <a:lumMod val="25000"/>
                  </a:schemeClr>
                </a:solidFill>
              </a:rPr>
              <a:t>Assumptions applied during the construction phase of II-O tables  (production assumption, proportionality assumption, dealing with inconsistencies of official trade statistics)</a:t>
            </a:r>
          </a:p>
          <a:p>
            <a:pPr marL="813816" lvl="2" indent="-411480">
              <a:buClrTx/>
              <a:buSzPct val="65000"/>
              <a:buFont typeface="Arial" pitchFamily="34" charset="0"/>
              <a:buChar char="•"/>
              <a:defRPr/>
            </a:pPr>
            <a:r>
              <a:rPr lang="en-GB" sz="2000" b="1" dirty="0" smtClean="0">
                <a:solidFill>
                  <a:srgbClr val="FF0000"/>
                </a:solidFill>
              </a:rPr>
              <a:t>Aggregated </a:t>
            </a:r>
            <a:r>
              <a:rPr lang="en-GB" sz="2000" b="1" dirty="0" err="1" smtClean="0">
                <a:solidFill>
                  <a:srgbClr val="FF0000"/>
                </a:solidFill>
              </a:rPr>
              <a:t>sectoral</a:t>
            </a:r>
            <a:r>
              <a:rPr lang="en-GB" sz="2000" b="1" dirty="0" smtClean="0">
                <a:solidFill>
                  <a:srgbClr val="FF0000"/>
                </a:solidFill>
              </a:rPr>
              <a:t> level only, not product or firm level</a:t>
            </a:r>
          </a:p>
          <a:p>
            <a:pPr marL="813816" lvl="2" indent="-411480">
              <a:buClrTx/>
              <a:buSzPct val="65000"/>
              <a:buFont typeface="Arial" pitchFamily="34" charset="0"/>
              <a:buChar char="•"/>
              <a:defRPr/>
            </a:pPr>
            <a:r>
              <a:rPr lang="en-GB" sz="2000" b="1" dirty="0" smtClean="0">
                <a:solidFill>
                  <a:srgbClr val="FF0000"/>
                </a:solidFill>
              </a:rPr>
              <a:t>Benchmark years only (every 5 years)</a:t>
            </a:r>
          </a:p>
          <a:p>
            <a:pPr marL="813816" lvl="2" indent="-411480">
              <a:buClrTx/>
              <a:buSzPct val="65000"/>
              <a:buFont typeface="Arial" pitchFamily="34" charset="0"/>
              <a:buChar char="•"/>
              <a:defRPr/>
            </a:pPr>
            <a:endParaRPr lang="en-GB" sz="2000" dirty="0">
              <a:solidFill>
                <a:schemeClr val="bg2">
                  <a:lumMod val="25000"/>
                </a:schemeClr>
              </a:solidFill>
            </a:endParaRPr>
          </a:p>
          <a:p>
            <a:pPr marL="480124" lvl="1" indent="-342900">
              <a:buClrTx/>
              <a:buSzPct val="65000"/>
              <a:buFont typeface="Wingdings" pitchFamily="2" charset="2"/>
              <a:buChar char="q"/>
              <a:defRPr/>
            </a:pPr>
            <a:r>
              <a:rPr lang="en-GB" sz="2100" b="1" dirty="0">
                <a:solidFill>
                  <a:schemeClr val="bg2">
                    <a:lumMod val="25000"/>
                  </a:schemeClr>
                </a:solidFill>
              </a:rPr>
              <a:t>Some </a:t>
            </a:r>
            <a:r>
              <a:rPr lang="en-GB" sz="2100" b="1" dirty="0" smtClean="0">
                <a:solidFill>
                  <a:schemeClr val="bg2">
                    <a:lumMod val="25000"/>
                  </a:schemeClr>
                </a:solidFill>
              </a:rPr>
              <a:t>official II-O </a:t>
            </a:r>
            <a:r>
              <a:rPr lang="en-GB" sz="2100" b="1" dirty="0">
                <a:solidFill>
                  <a:schemeClr val="bg2">
                    <a:lumMod val="25000"/>
                  </a:schemeClr>
                </a:solidFill>
              </a:rPr>
              <a:t>tables available</a:t>
            </a:r>
            <a:r>
              <a:rPr lang="en-GB" sz="2100" dirty="0">
                <a:solidFill>
                  <a:schemeClr val="bg2">
                    <a:lumMod val="25000"/>
                  </a:schemeClr>
                </a:solidFill>
              </a:rPr>
              <a:t>: </a:t>
            </a:r>
            <a:r>
              <a:rPr lang="en-GB" sz="2100" dirty="0" smtClean="0">
                <a:solidFill>
                  <a:schemeClr val="bg2">
                    <a:lumMod val="25000"/>
                  </a:schemeClr>
                </a:solidFill>
              </a:rPr>
              <a:t>ICIO (OECD), WIOT (WIOD project), AIO (from IDE-JETRO), GTAP (Purdue University)</a:t>
            </a:r>
            <a:endParaRPr lang="en-GB" sz="1800" dirty="0">
              <a:solidFill>
                <a:schemeClr val="bg2">
                  <a:lumMod val="25000"/>
                </a:schemeClr>
              </a:solidFill>
            </a:endParaRPr>
          </a:p>
        </p:txBody>
      </p:sp>
    </p:spTree>
    <p:extLst>
      <p:ext uri="{BB962C8B-B14F-4D97-AF65-F5344CB8AC3E}">
        <p14:creationId xmlns:p14="http://schemas.microsoft.com/office/powerpoint/2010/main" val="1952634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7"/>
          <p:cNvSpPr txBox="1">
            <a:spLocks noChangeArrowheads="1"/>
          </p:cNvSpPr>
          <p:nvPr/>
        </p:nvSpPr>
        <p:spPr bwMode="auto">
          <a:xfrm>
            <a:off x="395536" y="1556792"/>
            <a:ext cx="8496300" cy="3333750"/>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85750" indent="-285750" eaLnBrk="1" hangingPunct="1">
              <a:buFont typeface="Wingdings" pitchFamily="2" charset="2"/>
              <a:buChar char="q"/>
              <a:defRPr/>
            </a:pPr>
            <a:r>
              <a:rPr lang="fr-CH" sz="2200" b="1" dirty="0">
                <a:solidFill>
                  <a:schemeClr val="bg2">
                    <a:lumMod val="25000"/>
                  </a:schemeClr>
                </a:solidFill>
                <a:latin typeface="+mn-lt"/>
                <a:cs typeface="+mn-cs"/>
              </a:rPr>
              <a:t>The value </a:t>
            </a:r>
            <a:r>
              <a:rPr lang="fr-CH" sz="2200" b="1" dirty="0" err="1">
                <a:solidFill>
                  <a:schemeClr val="bg2">
                    <a:lumMod val="25000"/>
                  </a:schemeClr>
                </a:solidFill>
                <a:latin typeface="+mn-lt"/>
                <a:cs typeface="+mn-cs"/>
              </a:rPr>
              <a:t>added</a:t>
            </a:r>
            <a:r>
              <a:rPr lang="fr-CH" sz="2200" b="1" dirty="0">
                <a:solidFill>
                  <a:schemeClr val="bg2">
                    <a:lumMod val="25000"/>
                  </a:schemeClr>
                </a:solidFill>
                <a:latin typeface="+mn-lt"/>
                <a:cs typeface="+mn-cs"/>
              </a:rPr>
              <a:t> </a:t>
            </a:r>
            <a:r>
              <a:rPr lang="fr-CH" sz="2200" b="1" dirty="0" err="1">
                <a:solidFill>
                  <a:schemeClr val="bg2">
                    <a:lumMod val="25000"/>
                  </a:schemeClr>
                </a:solidFill>
                <a:latin typeface="+mn-lt"/>
                <a:cs typeface="+mn-cs"/>
              </a:rPr>
              <a:t>embodied</a:t>
            </a:r>
            <a:r>
              <a:rPr lang="fr-CH" sz="2200" b="1" dirty="0">
                <a:solidFill>
                  <a:schemeClr val="bg2">
                    <a:lumMod val="25000"/>
                  </a:schemeClr>
                </a:solidFill>
                <a:latin typeface="+mn-lt"/>
                <a:cs typeface="+mn-cs"/>
              </a:rPr>
              <a:t> in </a:t>
            </a:r>
            <a:r>
              <a:rPr lang="fr-CH" sz="2200" b="1" dirty="0" err="1">
                <a:solidFill>
                  <a:schemeClr val="bg2">
                    <a:lumMod val="25000"/>
                  </a:schemeClr>
                </a:solidFill>
                <a:latin typeface="+mn-lt"/>
                <a:cs typeface="+mn-cs"/>
              </a:rPr>
              <a:t>gross</a:t>
            </a:r>
            <a:r>
              <a:rPr lang="fr-CH" sz="2200" b="1" dirty="0">
                <a:solidFill>
                  <a:schemeClr val="bg2">
                    <a:lumMod val="25000"/>
                  </a:schemeClr>
                </a:solidFill>
                <a:latin typeface="+mn-lt"/>
                <a:cs typeface="+mn-cs"/>
              </a:rPr>
              <a:t> exports:</a:t>
            </a:r>
          </a:p>
          <a:p>
            <a:pPr marL="1085850" lvl="1" indent="-342900" eaLnBrk="1" hangingPunct="1">
              <a:buFont typeface="Arial" pitchFamily="34" charset="0"/>
              <a:buChar char="•"/>
              <a:defRPr/>
            </a:pPr>
            <a:r>
              <a:rPr lang="fr-CH" sz="2200" dirty="0" err="1">
                <a:solidFill>
                  <a:schemeClr val="bg2">
                    <a:lumMod val="25000"/>
                  </a:schemeClr>
                </a:solidFill>
                <a:latin typeface="+mn-lt"/>
                <a:cs typeface="+mn-cs"/>
              </a:rPr>
              <a:t>Domestic</a:t>
            </a:r>
            <a:r>
              <a:rPr lang="fr-CH" sz="2200" dirty="0">
                <a:solidFill>
                  <a:schemeClr val="bg2">
                    <a:lumMod val="25000"/>
                  </a:schemeClr>
                </a:solidFill>
                <a:latin typeface="+mn-lt"/>
                <a:cs typeface="+mn-cs"/>
              </a:rPr>
              <a:t> value </a:t>
            </a:r>
            <a:r>
              <a:rPr lang="fr-CH" sz="2200" dirty="0" err="1">
                <a:solidFill>
                  <a:schemeClr val="bg2">
                    <a:lumMod val="25000"/>
                  </a:schemeClr>
                </a:solidFill>
                <a:latin typeface="+mn-lt"/>
                <a:cs typeface="+mn-cs"/>
              </a:rPr>
              <a:t>added</a:t>
            </a:r>
            <a:r>
              <a:rPr lang="fr-CH" sz="2200" dirty="0">
                <a:solidFill>
                  <a:schemeClr val="bg2">
                    <a:lumMod val="25000"/>
                  </a:schemeClr>
                </a:solidFill>
                <a:latin typeface="+mn-lt"/>
                <a:cs typeface="+mn-cs"/>
              </a:rPr>
              <a:t> content of </a:t>
            </a:r>
            <a:r>
              <a:rPr lang="fr-CH" sz="2200" dirty="0" err="1">
                <a:solidFill>
                  <a:schemeClr val="bg2">
                    <a:lumMod val="25000"/>
                  </a:schemeClr>
                </a:solidFill>
                <a:latin typeface="+mn-lt"/>
                <a:cs typeface="+mn-cs"/>
              </a:rPr>
              <a:t>gross</a:t>
            </a:r>
            <a:r>
              <a:rPr lang="fr-CH" sz="2200" dirty="0">
                <a:solidFill>
                  <a:schemeClr val="bg2">
                    <a:lumMod val="25000"/>
                  </a:schemeClr>
                </a:solidFill>
                <a:latin typeface="+mn-lt"/>
                <a:cs typeface="+mn-cs"/>
              </a:rPr>
              <a:t> exports</a:t>
            </a:r>
          </a:p>
          <a:p>
            <a:pPr marL="1085850" lvl="1" indent="-342900">
              <a:spcBef>
                <a:spcPct val="30000"/>
              </a:spcBef>
              <a:buFont typeface="Arial" pitchFamily="34" charset="0"/>
              <a:buChar char="•"/>
              <a:defRPr/>
            </a:pPr>
            <a:r>
              <a:rPr lang="fr-CH" sz="2200" dirty="0" err="1">
                <a:solidFill>
                  <a:schemeClr val="bg2">
                    <a:lumMod val="25000"/>
                  </a:schemeClr>
                </a:solidFill>
                <a:latin typeface="+mn-lt"/>
                <a:cs typeface="+mn-cs"/>
              </a:rPr>
              <a:t>Foreign</a:t>
            </a:r>
            <a:r>
              <a:rPr lang="fr-CH" sz="2200" dirty="0">
                <a:solidFill>
                  <a:schemeClr val="bg2">
                    <a:lumMod val="25000"/>
                  </a:schemeClr>
                </a:solidFill>
                <a:latin typeface="+mn-lt"/>
                <a:cs typeface="+mn-cs"/>
              </a:rPr>
              <a:t> value </a:t>
            </a:r>
            <a:r>
              <a:rPr lang="fr-CH" sz="2200" dirty="0" err="1">
                <a:solidFill>
                  <a:schemeClr val="bg2">
                    <a:lumMod val="25000"/>
                  </a:schemeClr>
                </a:solidFill>
                <a:latin typeface="+mn-lt"/>
                <a:cs typeface="+mn-cs"/>
              </a:rPr>
              <a:t>added</a:t>
            </a:r>
            <a:r>
              <a:rPr lang="fr-CH" sz="2200" dirty="0">
                <a:solidFill>
                  <a:schemeClr val="bg2">
                    <a:lumMod val="25000"/>
                  </a:schemeClr>
                </a:solidFill>
                <a:latin typeface="+mn-lt"/>
                <a:cs typeface="+mn-cs"/>
              </a:rPr>
              <a:t> content of </a:t>
            </a:r>
            <a:r>
              <a:rPr lang="fr-CH" sz="2200" dirty="0" err="1">
                <a:solidFill>
                  <a:schemeClr val="bg2">
                    <a:lumMod val="25000"/>
                  </a:schemeClr>
                </a:solidFill>
                <a:latin typeface="+mn-lt"/>
                <a:cs typeface="+mn-cs"/>
              </a:rPr>
              <a:t>gross</a:t>
            </a:r>
            <a:r>
              <a:rPr lang="fr-CH" sz="2200" dirty="0">
                <a:solidFill>
                  <a:schemeClr val="bg2">
                    <a:lumMod val="25000"/>
                  </a:schemeClr>
                </a:solidFill>
                <a:latin typeface="+mn-lt"/>
                <a:cs typeface="+mn-cs"/>
              </a:rPr>
              <a:t> exports</a:t>
            </a:r>
          </a:p>
          <a:p>
            <a:pPr eaLnBrk="1" hangingPunct="1">
              <a:defRPr/>
            </a:pPr>
            <a:endParaRPr lang="fr-CH" sz="2200" dirty="0">
              <a:solidFill>
                <a:schemeClr val="bg2">
                  <a:lumMod val="25000"/>
                </a:schemeClr>
              </a:solidFill>
              <a:latin typeface="+mn-lt"/>
              <a:cs typeface="+mn-cs"/>
            </a:endParaRPr>
          </a:p>
          <a:p>
            <a:pPr eaLnBrk="1" hangingPunct="1">
              <a:defRPr/>
            </a:pPr>
            <a:endParaRPr lang="fr-CH" sz="2200" dirty="0">
              <a:solidFill>
                <a:schemeClr val="bg2">
                  <a:lumMod val="25000"/>
                </a:schemeClr>
              </a:solidFill>
              <a:latin typeface="+mn-lt"/>
              <a:cs typeface="+mn-cs"/>
            </a:endParaRPr>
          </a:p>
          <a:p>
            <a:pPr marL="342900" indent="-342900" eaLnBrk="1" hangingPunct="1">
              <a:buFont typeface="Wingdings" pitchFamily="2" charset="2"/>
              <a:buChar char="q"/>
              <a:defRPr/>
            </a:pPr>
            <a:r>
              <a:rPr lang="fr-CH" sz="2200" b="1" dirty="0">
                <a:solidFill>
                  <a:schemeClr val="bg2">
                    <a:lumMod val="25000"/>
                  </a:schemeClr>
                </a:solidFill>
                <a:latin typeface="+mn-lt"/>
                <a:cs typeface="+mn-cs"/>
              </a:rPr>
              <a:t>The value </a:t>
            </a:r>
            <a:r>
              <a:rPr lang="fr-CH" sz="2200" b="1" dirty="0" err="1">
                <a:solidFill>
                  <a:schemeClr val="bg2">
                    <a:lumMod val="25000"/>
                  </a:schemeClr>
                </a:solidFill>
                <a:latin typeface="+mn-lt"/>
                <a:cs typeface="+mn-cs"/>
              </a:rPr>
              <a:t>added</a:t>
            </a:r>
            <a:r>
              <a:rPr lang="fr-CH" sz="2200" b="1" dirty="0">
                <a:solidFill>
                  <a:schemeClr val="bg2">
                    <a:lumMod val="25000"/>
                  </a:schemeClr>
                </a:solidFill>
                <a:latin typeface="+mn-lt"/>
                <a:cs typeface="+mn-cs"/>
              </a:rPr>
              <a:t> </a:t>
            </a:r>
            <a:r>
              <a:rPr lang="fr-CH" sz="2200" b="1" dirty="0" err="1">
                <a:solidFill>
                  <a:schemeClr val="bg2">
                    <a:lumMod val="25000"/>
                  </a:schemeClr>
                </a:solidFill>
                <a:latin typeface="+mn-lt"/>
                <a:cs typeface="+mn-cs"/>
              </a:rPr>
              <a:t>created</a:t>
            </a:r>
            <a:r>
              <a:rPr lang="fr-CH" sz="2200" b="1" dirty="0">
                <a:solidFill>
                  <a:schemeClr val="bg2">
                    <a:lumMod val="25000"/>
                  </a:schemeClr>
                </a:solidFill>
                <a:latin typeface="+mn-lt"/>
                <a:cs typeface="+mn-cs"/>
              </a:rPr>
              <a:t> by final </a:t>
            </a:r>
            <a:r>
              <a:rPr lang="fr-CH" sz="2200" b="1" dirty="0" err="1">
                <a:solidFill>
                  <a:schemeClr val="bg2">
                    <a:lumMod val="25000"/>
                  </a:schemeClr>
                </a:solidFill>
                <a:latin typeface="+mn-lt"/>
                <a:cs typeface="+mn-cs"/>
              </a:rPr>
              <a:t>demand</a:t>
            </a:r>
            <a:r>
              <a:rPr lang="fr-CH" sz="2200" b="1" dirty="0">
                <a:solidFill>
                  <a:schemeClr val="bg2">
                    <a:lumMod val="25000"/>
                  </a:schemeClr>
                </a:solidFill>
                <a:latin typeface="+mn-lt"/>
                <a:cs typeface="+mn-cs"/>
              </a:rPr>
              <a:t>:</a:t>
            </a:r>
          </a:p>
          <a:p>
            <a:pPr marL="1085850" lvl="1" indent="-342900" eaLnBrk="1" hangingPunct="1">
              <a:buFont typeface="Arial" pitchFamily="34" charset="0"/>
              <a:buChar char="•"/>
              <a:defRPr/>
            </a:pPr>
            <a:r>
              <a:rPr lang="fr-CH" sz="2200" dirty="0" err="1">
                <a:solidFill>
                  <a:schemeClr val="bg2">
                    <a:lumMod val="25000"/>
                  </a:schemeClr>
                </a:solidFill>
                <a:latin typeface="+mn-lt"/>
                <a:cs typeface="+mn-cs"/>
              </a:rPr>
              <a:t>Domestic</a:t>
            </a:r>
            <a:r>
              <a:rPr lang="fr-CH" sz="2200" dirty="0">
                <a:solidFill>
                  <a:schemeClr val="bg2">
                    <a:lumMod val="25000"/>
                  </a:schemeClr>
                </a:solidFill>
                <a:latin typeface="+mn-lt"/>
                <a:cs typeface="+mn-cs"/>
              </a:rPr>
              <a:t> value </a:t>
            </a:r>
            <a:r>
              <a:rPr lang="fr-CH" sz="2200" dirty="0" err="1">
                <a:solidFill>
                  <a:schemeClr val="bg2">
                    <a:lumMod val="25000"/>
                  </a:schemeClr>
                </a:solidFill>
                <a:latin typeface="+mn-lt"/>
                <a:cs typeface="+mn-cs"/>
              </a:rPr>
              <a:t>added</a:t>
            </a:r>
            <a:r>
              <a:rPr lang="fr-CH" sz="2200" dirty="0">
                <a:solidFill>
                  <a:schemeClr val="bg2">
                    <a:lumMod val="25000"/>
                  </a:schemeClr>
                </a:solidFill>
                <a:latin typeface="+mn-lt"/>
                <a:cs typeface="+mn-cs"/>
              </a:rPr>
              <a:t> </a:t>
            </a:r>
            <a:r>
              <a:rPr lang="fr-CH" sz="2200" dirty="0" err="1">
                <a:solidFill>
                  <a:schemeClr val="bg2">
                    <a:lumMod val="25000"/>
                  </a:schemeClr>
                </a:solidFill>
                <a:latin typeface="+mn-lt"/>
                <a:cs typeface="+mn-cs"/>
              </a:rPr>
              <a:t>embodied</a:t>
            </a:r>
            <a:r>
              <a:rPr lang="fr-CH" sz="2200" dirty="0">
                <a:solidFill>
                  <a:schemeClr val="bg2">
                    <a:lumMod val="25000"/>
                  </a:schemeClr>
                </a:solidFill>
                <a:latin typeface="+mn-lt"/>
                <a:cs typeface="+mn-cs"/>
              </a:rPr>
              <a:t> in </a:t>
            </a:r>
            <a:r>
              <a:rPr lang="fr-CH" sz="2200" dirty="0" err="1">
                <a:solidFill>
                  <a:schemeClr val="bg2">
                    <a:lumMod val="25000"/>
                  </a:schemeClr>
                </a:solidFill>
                <a:latin typeface="+mn-lt"/>
                <a:cs typeface="+mn-cs"/>
              </a:rPr>
              <a:t>foreign</a:t>
            </a:r>
            <a:r>
              <a:rPr lang="fr-CH" sz="2200" dirty="0">
                <a:solidFill>
                  <a:schemeClr val="bg2">
                    <a:lumMod val="25000"/>
                  </a:schemeClr>
                </a:solidFill>
                <a:latin typeface="+mn-lt"/>
                <a:cs typeface="+mn-cs"/>
              </a:rPr>
              <a:t> final </a:t>
            </a:r>
            <a:r>
              <a:rPr lang="fr-CH" sz="2200" dirty="0" err="1">
                <a:solidFill>
                  <a:schemeClr val="bg2">
                    <a:lumMod val="25000"/>
                  </a:schemeClr>
                </a:solidFill>
                <a:latin typeface="+mn-lt"/>
                <a:cs typeface="+mn-cs"/>
              </a:rPr>
              <a:t>demand</a:t>
            </a:r>
            <a:endParaRPr lang="fr-CH" sz="2200" dirty="0">
              <a:solidFill>
                <a:schemeClr val="bg2">
                  <a:lumMod val="25000"/>
                </a:schemeClr>
              </a:solidFill>
              <a:latin typeface="+mn-lt"/>
              <a:cs typeface="+mn-cs"/>
            </a:endParaRPr>
          </a:p>
          <a:p>
            <a:pPr marL="1085850" lvl="1" indent="-342900" eaLnBrk="1" hangingPunct="1">
              <a:buFont typeface="Arial" pitchFamily="34" charset="0"/>
              <a:buChar char="•"/>
              <a:defRPr/>
            </a:pPr>
            <a:r>
              <a:rPr lang="fr-CH" sz="2200" dirty="0" err="1">
                <a:solidFill>
                  <a:schemeClr val="bg2">
                    <a:lumMod val="25000"/>
                  </a:schemeClr>
                </a:solidFill>
                <a:latin typeface="+mn-lt"/>
                <a:cs typeface="+mn-cs"/>
              </a:rPr>
              <a:t>Foreign</a:t>
            </a:r>
            <a:r>
              <a:rPr lang="fr-CH" sz="2200" dirty="0">
                <a:solidFill>
                  <a:schemeClr val="bg2">
                    <a:lumMod val="25000"/>
                  </a:schemeClr>
                </a:solidFill>
                <a:latin typeface="+mn-lt"/>
                <a:cs typeface="+mn-cs"/>
              </a:rPr>
              <a:t> value </a:t>
            </a:r>
            <a:r>
              <a:rPr lang="fr-CH" sz="2200" dirty="0" err="1">
                <a:solidFill>
                  <a:schemeClr val="bg2">
                    <a:lumMod val="25000"/>
                  </a:schemeClr>
                </a:solidFill>
                <a:latin typeface="+mn-lt"/>
                <a:cs typeface="+mn-cs"/>
              </a:rPr>
              <a:t>added</a:t>
            </a:r>
            <a:r>
              <a:rPr lang="fr-CH" sz="2200" dirty="0">
                <a:solidFill>
                  <a:schemeClr val="bg2">
                    <a:lumMod val="25000"/>
                  </a:schemeClr>
                </a:solidFill>
                <a:latin typeface="+mn-lt"/>
                <a:cs typeface="+mn-cs"/>
              </a:rPr>
              <a:t> </a:t>
            </a:r>
            <a:r>
              <a:rPr lang="fr-CH" sz="2200" dirty="0" err="1">
                <a:solidFill>
                  <a:schemeClr val="bg2">
                    <a:lumMod val="25000"/>
                  </a:schemeClr>
                </a:solidFill>
                <a:latin typeface="+mn-lt"/>
                <a:cs typeface="+mn-cs"/>
              </a:rPr>
              <a:t>embodied</a:t>
            </a:r>
            <a:r>
              <a:rPr lang="fr-CH" sz="2200" dirty="0">
                <a:solidFill>
                  <a:schemeClr val="bg2">
                    <a:lumMod val="25000"/>
                  </a:schemeClr>
                </a:solidFill>
                <a:latin typeface="+mn-lt"/>
                <a:cs typeface="+mn-cs"/>
              </a:rPr>
              <a:t> in </a:t>
            </a:r>
            <a:r>
              <a:rPr lang="fr-CH" sz="2200" dirty="0" err="1">
                <a:solidFill>
                  <a:schemeClr val="bg2">
                    <a:lumMod val="25000"/>
                  </a:schemeClr>
                </a:solidFill>
                <a:latin typeface="+mn-lt"/>
                <a:cs typeface="+mn-cs"/>
              </a:rPr>
              <a:t>domestic</a:t>
            </a:r>
            <a:r>
              <a:rPr lang="fr-CH" sz="2200" dirty="0">
                <a:solidFill>
                  <a:schemeClr val="bg2">
                    <a:lumMod val="25000"/>
                  </a:schemeClr>
                </a:solidFill>
                <a:latin typeface="+mn-lt"/>
                <a:cs typeface="+mn-cs"/>
              </a:rPr>
              <a:t> final </a:t>
            </a:r>
            <a:r>
              <a:rPr lang="fr-CH" sz="2200" dirty="0" err="1">
                <a:solidFill>
                  <a:schemeClr val="bg2">
                    <a:lumMod val="25000"/>
                  </a:schemeClr>
                </a:solidFill>
                <a:latin typeface="+mn-lt"/>
                <a:cs typeface="+mn-cs"/>
              </a:rPr>
              <a:t>demand</a:t>
            </a:r>
            <a:endParaRPr lang="fr-CH" sz="2200" dirty="0">
              <a:solidFill>
                <a:schemeClr val="bg2">
                  <a:lumMod val="25000"/>
                </a:schemeClr>
              </a:solidFill>
              <a:latin typeface="+mn-lt"/>
              <a:cs typeface="+mn-cs"/>
            </a:endParaRPr>
          </a:p>
          <a:p>
            <a:pPr marL="1085850" lvl="1" indent="-342900" eaLnBrk="1" hangingPunct="1">
              <a:buFont typeface="Arial" pitchFamily="34" charset="0"/>
              <a:buChar char="•"/>
              <a:defRPr/>
            </a:pPr>
            <a:endParaRPr lang="fr-CH" sz="2200" dirty="0">
              <a:solidFill>
                <a:schemeClr val="bg2">
                  <a:lumMod val="25000"/>
                </a:schemeClr>
              </a:solidFill>
              <a:latin typeface="+mn-lt"/>
              <a:cs typeface="+mn-cs"/>
            </a:endParaRPr>
          </a:p>
        </p:txBody>
      </p:sp>
      <p:sp>
        <p:nvSpPr>
          <p:cNvPr id="3" name="Title 1"/>
          <p:cNvSpPr>
            <a:spLocks noGrp="1"/>
          </p:cNvSpPr>
          <p:nvPr>
            <p:ph type="title"/>
          </p:nvPr>
        </p:nvSpPr>
        <p:spPr>
          <a:xfrm>
            <a:off x="-108520" y="44624"/>
            <a:ext cx="9433048" cy="1143000"/>
          </a:xfrm>
        </p:spPr>
        <p:txBody>
          <a:bodyPr/>
          <a:lstStyle/>
          <a:p>
            <a:pPr>
              <a:defRPr/>
            </a:pPr>
            <a:r>
              <a:rPr lang="en-GB" sz="2400" dirty="0" smtClean="0">
                <a:solidFill>
                  <a:schemeClr val="accent6">
                    <a:lumMod val="75000"/>
                  </a:schemeClr>
                </a:solidFill>
                <a:effectLst/>
                <a:latin typeface="Arial Rounded MT Bold" pitchFamily="34" charset="0"/>
              </a:rPr>
              <a:t>Two </a:t>
            </a:r>
            <a:r>
              <a:rPr lang="en-GB" sz="2400" dirty="0">
                <a:solidFill>
                  <a:schemeClr val="accent6">
                    <a:lumMod val="75000"/>
                  </a:schemeClr>
                </a:solidFill>
                <a:effectLst/>
                <a:latin typeface="Arial Rounded MT Bold" pitchFamily="34" charset="0"/>
              </a:rPr>
              <a:t>main concepts</a:t>
            </a:r>
          </a:p>
        </p:txBody>
      </p:sp>
    </p:spTree>
    <p:extLst>
      <p:ext uri="{BB962C8B-B14F-4D97-AF65-F5344CB8AC3E}">
        <p14:creationId xmlns:p14="http://schemas.microsoft.com/office/powerpoint/2010/main" val="3258585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0" y="1120775"/>
            <a:ext cx="9324975" cy="6070600"/>
          </a:xfrm>
          <a:prstGeom prst="rect">
            <a:avLst/>
          </a:prstGeom>
          <a:noFill/>
          <a:ln>
            <a:noFill/>
          </a:ln>
          <a:extLst/>
        </p:spPr>
        <p:txBody>
          <a:bodyPr>
            <a:spAutoFit/>
          </a:bodyPr>
          <a:lstStyle>
            <a:lvl1pPr marL="285750" indent="-285750"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marL="0" indent="0" eaLnBrk="1" hangingPunct="1">
              <a:defRPr/>
            </a:pPr>
            <a:r>
              <a:rPr lang="en-GB" b="1" dirty="0"/>
              <a:t>The notion of comparative advantage: </a:t>
            </a:r>
            <a:r>
              <a:rPr lang="en-GB" dirty="0"/>
              <a:t>within GVCs, comparative advantage applies more to tasks than to final goods. Trade in value added enables to identify new comparative advantages, notably in the area of services. (</a:t>
            </a:r>
            <a:r>
              <a:rPr lang="en-GB" u="sng" dirty="0"/>
              <a:t>see RCAs in the </a:t>
            </a:r>
            <a:r>
              <a:rPr lang="en-GB" u="sng" dirty="0" err="1"/>
              <a:t>TiVA</a:t>
            </a:r>
            <a:r>
              <a:rPr lang="en-GB" u="sng" dirty="0"/>
              <a:t> database</a:t>
            </a:r>
            <a:r>
              <a:rPr lang="en-GB" dirty="0">
                <a:solidFill>
                  <a:schemeClr val="bg1"/>
                </a:solidFill>
              </a:rPr>
              <a:t>)</a:t>
            </a:r>
          </a:p>
          <a:p>
            <a:pPr marL="0" indent="0" eaLnBrk="1" hangingPunct="1">
              <a:defRPr/>
            </a:pPr>
            <a:endParaRPr lang="en-GB" sz="1050"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endParaRPr lang="en-GB" dirty="0">
              <a:solidFill>
                <a:schemeClr val="bg1"/>
              </a:solidFill>
            </a:endParaRPr>
          </a:p>
          <a:p>
            <a:pPr marL="0" indent="0" eaLnBrk="1" hangingPunct="1">
              <a:defRPr/>
            </a:pPr>
            <a:r>
              <a:rPr lang="en-GB" dirty="0">
                <a:solidFill>
                  <a:schemeClr val="bg1"/>
                </a:solidFill>
              </a:rPr>
              <a:t>                       Source: WTO Secretariat estimates based on WIOD data, 2007</a:t>
            </a:r>
          </a:p>
          <a:p>
            <a:pPr marL="0" indent="0" eaLnBrk="1" hangingPunct="1">
              <a:defRPr/>
            </a:pPr>
            <a:endParaRPr lang="en-GB" dirty="0">
              <a:solidFill>
                <a:schemeClr val="bg1"/>
              </a:solidFill>
            </a:endParaRPr>
          </a:p>
        </p:txBody>
      </p:sp>
      <p:sp>
        <p:nvSpPr>
          <p:cNvPr id="7" name="Title 1"/>
          <p:cNvSpPr txBox="1">
            <a:spLocks/>
          </p:cNvSpPr>
          <p:nvPr/>
        </p:nvSpPr>
        <p:spPr>
          <a:xfrm>
            <a:off x="179512" y="116632"/>
            <a:ext cx="8784976" cy="926976"/>
          </a:xfrm>
          <a:prstGeom prst="rect">
            <a:avLst/>
          </a:prstGeom>
        </p:spPr>
        <p:txBody>
          <a:bodyPr anchor="ctr">
            <a:normAutofit lnSpcReduction="10000"/>
            <a:scene3d>
              <a:camera prst="orthographicFront"/>
              <a:lightRig rig="soft" dir="t">
                <a:rot lat="0" lon="0" rev="16800000"/>
              </a:lightRig>
            </a:scene3d>
            <a:sp3d prstMaterial="softEdge">
              <a:bevelT w="38100" h="38100"/>
            </a:sp3d>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eaLnBrk="1" fontAlgn="auto" hangingPunct="1">
              <a:spcAft>
                <a:spcPts val="0"/>
              </a:spcAft>
              <a:defRPr/>
            </a:pPr>
            <a:r>
              <a:rPr lang="en-GB" sz="2800" dirty="0">
                <a:solidFill>
                  <a:schemeClr val="bg2">
                    <a:lumMod val="25000"/>
                  </a:schemeClr>
                </a:solidFill>
                <a:effectLst/>
                <a:latin typeface="Arial Rounded MT Bold" pitchFamily="34" charset="0"/>
                <a:ea typeface="+mn-ea"/>
                <a:cs typeface="+mn-cs"/>
              </a:rPr>
              <a:t>Implications of </a:t>
            </a:r>
            <a:r>
              <a:rPr lang="en-GB" sz="2800" dirty="0">
                <a:solidFill>
                  <a:schemeClr val="bg2">
                    <a:lumMod val="25000"/>
                  </a:schemeClr>
                </a:solidFill>
                <a:effectLst/>
                <a:latin typeface="Arial Rounded MT Bold" pitchFamily="34" charset="0"/>
              </a:rPr>
              <a:t>GVCs and </a:t>
            </a:r>
            <a:r>
              <a:rPr lang="en-GB" sz="2800" dirty="0" err="1">
                <a:solidFill>
                  <a:schemeClr val="bg2">
                    <a:lumMod val="25000"/>
                  </a:schemeClr>
                </a:solidFill>
                <a:effectLst/>
                <a:latin typeface="Arial Rounded MT Bold" pitchFamily="34" charset="0"/>
              </a:rPr>
              <a:t>TiVA</a:t>
            </a:r>
            <a:r>
              <a:rPr lang="en-GB" sz="2800" dirty="0">
                <a:solidFill>
                  <a:schemeClr val="bg2">
                    <a:lumMod val="25000"/>
                  </a:schemeClr>
                </a:solidFill>
                <a:effectLst/>
                <a:latin typeface="Arial Rounded MT Bold" pitchFamily="34" charset="0"/>
              </a:rPr>
              <a:t> </a:t>
            </a:r>
            <a:r>
              <a:rPr lang="en-GB" sz="2800" dirty="0">
                <a:solidFill>
                  <a:schemeClr val="bg2">
                    <a:lumMod val="25000"/>
                  </a:schemeClr>
                </a:solidFill>
                <a:effectLst/>
                <a:latin typeface="Arial Rounded MT Bold" pitchFamily="34" charset="0"/>
                <a:ea typeface="+mn-ea"/>
                <a:cs typeface="+mn-cs"/>
              </a:rPr>
              <a:t>on trade policy</a:t>
            </a:r>
            <a:br>
              <a:rPr lang="en-GB" sz="2800" dirty="0">
                <a:solidFill>
                  <a:schemeClr val="bg2">
                    <a:lumMod val="25000"/>
                  </a:schemeClr>
                </a:solidFill>
                <a:effectLst/>
                <a:latin typeface="Arial Rounded MT Bold" pitchFamily="34" charset="0"/>
                <a:ea typeface="+mn-ea"/>
                <a:cs typeface="+mn-cs"/>
              </a:rPr>
            </a:br>
            <a:r>
              <a:rPr lang="en-GB" sz="2800" dirty="0">
                <a:solidFill>
                  <a:schemeClr val="accent6">
                    <a:lumMod val="75000"/>
                  </a:schemeClr>
                </a:solidFill>
                <a:effectLst/>
                <a:latin typeface="Arial Rounded MT Bold" pitchFamily="34" charset="0"/>
                <a:ea typeface="+mn-ea"/>
                <a:cs typeface="+mn-cs"/>
              </a:rPr>
              <a:t>Some traditional rules and principles in question</a:t>
            </a:r>
          </a:p>
        </p:txBody>
      </p:sp>
      <p:grpSp>
        <p:nvGrpSpPr>
          <p:cNvPr id="2" name="Group 1">
            <a:extLst>
              <a:ext uri="{FF2B5EF4-FFF2-40B4-BE49-F238E27FC236}">
                <a16:creationId xmlns:a16="http://schemas.microsoft.com/office/drawing/2014/main" xmlns="" id="{D0B6CE76-2B2F-4D46-A45E-42A63AE438AC}"/>
              </a:ext>
            </a:extLst>
          </p:cNvPr>
          <p:cNvGrpSpPr/>
          <p:nvPr/>
        </p:nvGrpSpPr>
        <p:grpSpPr>
          <a:xfrm>
            <a:off x="647564" y="2132856"/>
            <a:ext cx="7848872" cy="4320480"/>
            <a:chOff x="985838" y="1993371"/>
            <a:chExt cx="7378700" cy="4430713"/>
          </a:xfrm>
        </p:grpSpPr>
        <p:pic>
          <p:nvPicPr>
            <p:cNvPr id="6" name="Picture 17">
              <a:extLst>
                <a:ext uri="{FF2B5EF4-FFF2-40B4-BE49-F238E27FC236}">
                  <a16:creationId xmlns:a16="http://schemas.microsoft.com/office/drawing/2014/main" xmlns="" id="{4405182D-100B-4536-9C4F-4E6DBEB01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1993371"/>
              <a:ext cx="7378700"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8">
              <a:extLst>
                <a:ext uri="{FF2B5EF4-FFF2-40B4-BE49-F238E27FC236}">
                  <a16:creationId xmlns:a16="http://schemas.microsoft.com/office/drawing/2014/main" xmlns="" id="{79DED7A9-7DD6-46C0-A107-A3B2E972BBCD}"/>
                </a:ext>
              </a:extLst>
            </p:cNvPr>
            <p:cNvSpPr/>
            <p:nvPr/>
          </p:nvSpPr>
          <p:spPr>
            <a:xfrm>
              <a:off x="5076056" y="2247768"/>
              <a:ext cx="2951163" cy="1962150"/>
            </a:xfrm>
            <a:prstGeom prst="roundRect">
              <a:avLst/>
            </a:prstGeom>
            <a:solidFill>
              <a:srgbClr val="C00000">
                <a:alpha val="12000"/>
              </a:srgb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GB"/>
            </a:p>
          </p:txBody>
        </p:sp>
      </p:grpSp>
    </p:spTree>
    <p:extLst>
      <p:ext uri="{BB962C8B-B14F-4D97-AF65-F5344CB8AC3E}">
        <p14:creationId xmlns:p14="http://schemas.microsoft.com/office/powerpoint/2010/main" val="629637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698298" y="332656"/>
            <a:ext cx="1470114" cy="1938992"/>
          </a:xfrm>
          <a:prstGeom prst="rect">
            <a:avLst/>
          </a:prstGeom>
          <a:noFill/>
        </p:spPr>
        <p:txBody>
          <a:bodyPr wrap="square" rtlCol="0">
            <a:spAutoFit/>
          </a:bodyPr>
          <a:lstStyle/>
          <a:p>
            <a:r>
              <a:rPr lang="en-GB" dirty="0">
                <a:solidFill>
                  <a:srgbClr val="000099"/>
                </a:solidFill>
                <a:effectLst>
                  <a:outerShdw blurRad="38100" dist="38100" dir="2700000" algn="tl">
                    <a:srgbClr val="C0C0C0"/>
                  </a:outerShdw>
                </a:effectLst>
              </a:rPr>
              <a:t>Plan of the </a:t>
            </a:r>
            <a:endParaRPr lang="en-GB" dirty="0" smtClean="0">
              <a:solidFill>
                <a:srgbClr val="000099"/>
              </a:solidFill>
              <a:effectLst>
                <a:outerShdw blurRad="38100" dist="38100" dir="2700000" algn="tl">
                  <a:srgbClr val="C0C0C0"/>
                </a:outerShdw>
              </a:effectLst>
            </a:endParaRPr>
          </a:p>
          <a:p>
            <a:r>
              <a:rPr lang="en-GB" dirty="0" smtClean="0">
                <a:solidFill>
                  <a:srgbClr val="000099"/>
                </a:solidFill>
                <a:effectLst>
                  <a:outerShdw blurRad="38100" dist="38100" dir="2700000" algn="tl">
                    <a:srgbClr val="C0C0C0"/>
                  </a:outerShdw>
                </a:effectLst>
              </a:rPr>
              <a:t>course/lectures</a:t>
            </a: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1745573001"/>
              </p:ext>
            </p:extLst>
          </p:nvPr>
        </p:nvGraphicFramePr>
        <p:xfrm>
          <a:off x="179512" y="116632"/>
          <a:ext cx="7518787" cy="6840760"/>
        </p:xfrm>
        <a:graphic>
          <a:graphicData uri="http://schemas.openxmlformats.org/drawingml/2006/table">
            <a:tbl>
              <a:tblPr/>
              <a:tblGrid>
                <a:gridCol w="1150513"/>
                <a:gridCol w="1081735"/>
                <a:gridCol w="498401"/>
                <a:gridCol w="4788138"/>
              </a:tblGrid>
              <a:tr h="179055">
                <a:tc gridSpan="4">
                  <a:txBody>
                    <a:bodyPr/>
                    <a:lstStyle/>
                    <a:p>
                      <a:pPr>
                        <a:lnSpc>
                          <a:spcPct val="115000"/>
                        </a:lnSpc>
                        <a:spcAft>
                          <a:spcPts val="0"/>
                        </a:spcAft>
                      </a:pPr>
                      <a:r>
                        <a:rPr lang="en-GB" sz="1400" b="1" kern="50" dirty="0">
                          <a:effectLst/>
                          <a:latin typeface="Times New Roman"/>
                          <a:ea typeface="SimSun"/>
                          <a:cs typeface="Lucida Sans"/>
                        </a:rPr>
                        <a:t>International </a:t>
                      </a:r>
                      <a:r>
                        <a:rPr lang="en-GB" sz="1400" b="1" kern="50" dirty="0" smtClean="0">
                          <a:effectLst/>
                          <a:latin typeface="Times New Roman"/>
                          <a:ea typeface="SimSun"/>
                          <a:cs typeface="Lucida Sans"/>
                        </a:rPr>
                        <a:t>Trade, September 16</a:t>
                      </a:r>
                      <a:r>
                        <a:rPr lang="en-GB" sz="1400" b="1" kern="50" baseline="30000" dirty="0" smtClean="0">
                          <a:effectLst/>
                          <a:latin typeface="Times New Roman"/>
                          <a:ea typeface="SimSun"/>
                          <a:cs typeface="Lucida Sans"/>
                        </a:rPr>
                        <a:t>th</a:t>
                      </a:r>
                      <a:r>
                        <a:rPr lang="en-GB" sz="1400" b="1" kern="50" dirty="0" smtClean="0">
                          <a:effectLst/>
                          <a:latin typeface="Times New Roman"/>
                          <a:ea typeface="SimSun"/>
                          <a:cs typeface="Lucida Sans"/>
                        </a:rPr>
                        <a:t>- </a:t>
                      </a:r>
                      <a:r>
                        <a:rPr lang="en-GB" sz="1400" b="1" kern="50" dirty="0">
                          <a:effectLst/>
                          <a:latin typeface="Times New Roman"/>
                          <a:ea typeface="SimSun"/>
                          <a:cs typeface="Lucida Sans"/>
                        </a:rPr>
                        <a:t>December </a:t>
                      </a:r>
                      <a:r>
                        <a:rPr lang="en-GB" sz="1400" b="1" kern="50" dirty="0" smtClean="0">
                          <a:effectLst/>
                          <a:latin typeface="Times New Roman"/>
                          <a:ea typeface="SimSun"/>
                          <a:cs typeface="Lucida Sans"/>
                        </a:rPr>
                        <a:t>8</a:t>
                      </a:r>
                      <a:r>
                        <a:rPr lang="en-GB" sz="1400" b="1" kern="50" baseline="30000" dirty="0" smtClean="0">
                          <a:effectLst/>
                          <a:latin typeface="Times New Roman"/>
                          <a:ea typeface="SimSun"/>
                          <a:cs typeface="Lucida Sans"/>
                        </a:rPr>
                        <a:t>th</a:t>
                      </a:r>
                      <a:r>
                        <a:rPr lang="en-GB" sz="1400" b="1" kern="50" dirty="0" smtClean="0">
                          <a:effectLst/>
                          <a:latin typeface="Times New Roman"/>
                          <a:ea typeface="SimSun"/>
                          <a:cs typeface="Lucida Sans"/>
                        </a:rPr>
                        <a:t> </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251872">
                <a:tc>
                  <a:txBody>
                    <a:bodyPr/>
                    <a:lstStyle/>
                    <a:p>
                      <a:pPr marL="0" lvl="0" indent="0" algn="ctr">
                        <a:lnSpc>
                          <a:spcPct val="115000"/>
                        </a:lnSpc>
                        <a:spcAft>
                          <a:spcPts val="0"/>
                        </a:spcAft>
                        <a:buFont typeface="+mj-lt"/>
                        <a:buNone/>
                      </a:pPr>
                      <a:r>
                        <a:rPr lang="en-GB" sz="1400" b="1" kern="50" dirty="0" smtClean="0">
                          <a:solidFill>
                            <a:srgbClr val="FF0000"/>
                          </a:solidFill>
                          <a:effectLst/>
                          <a:latin typeface="Times New Roman"/>
                          <a:ea typeface="SimSun"/>
                          <a:cs typeface="Lucida Sans"/>
                        </a:rPr>
                        <a:t>1</a:t>
                      </a:r>
                      <a:r>
                        <a:rPr lang="en-GB" sz="1400" b="1" kern="50" dirty="0">
                          <a:solidFill>
                            <a:srgbClr val="FF0000"/>
                          </a:solidFill>
                          <a:effectLst/>
                          <a:latin typeface="Times New Roman"/>
                          <a:ea typeface="SimSun"/>
                          <a:cs typeface="Lucida Sans"/>
                        </a:rPr>
                        <a:t> </a:t>
                      </a: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smtClean="0">
                          <a:solidFill>
                            <a:srgbClr val="FF0000"/>
                          </a:solidFill>
                          <a:effectLst/>
                          <a:latin typeface="Times New Roman"/>
                          <a:ea typeface="SimSun"/>
                          <a:cs typeface="Lucida Sans"/>
                        </a:rPr>
                        <a:t>16/9</a:t>
                      </a: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Introduction: The main issues </a:t>
                      </a:r>
                      <a:endParaRPr lang="it-IT" sz="1400" kern="50" dirty="0">
                        <a:solidFill>
                          <a:srgbClr val="FF0000"/>
                        </a:solidFill>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52">
                <a:tc>
                  <a:txBody>
                    <a:bodyPr/>
                    <a:lstStyle/>
                    <a:p>
                      <a:pPr marL="0" lvl="0" indent="0" algn="ctr">
                        <a:lnSpc>
                          <a:spcPct val="115000"/>
                        </a:lnSpc>
                        <a:spcAft>
                          <a:spcPts val="0"/>
                        </a:spcAft>
                        <a:buFont typeface="+mj-lt"/>
                        <a:buNone/>
                      </a:pPr>
                      <a:r>
                        <a:rPr lang="en-GB" sz="1400" b="1" kern="50" dirty="0" smtClean="0">
                          <a:solidFill>
                            <a:srgbClr val="FF0000"/>
                          </a:solidFill>
                          <a:effectLst/>
                          <a:latin typeface="Times New Roman"/>
                          <a:ea typeface="SimSun"/>
                          <a:cs typeface="Lucida Sans"/>
                        </a:rPr>
                        <a:t>2</a:t>
                      </a:r>
                      <a:r>
                        <a:rPr lang="en-GB" sz="1400" b="1" kern="50" dirty="0">
                          <a:solidFill>
                            <a:srgbClr val="FF0000"/>
                          </a:solidFill>
                          <a:effectLst/>
                          <a:latin typeface="Times New Roman"/>
                          <a:ea typeface="SimSun"/>
                          <a:cs typeface="Lucida Sans"/>
                        </a:rPr>
                        <a:t> </a:t>
                      </a: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19/9</a:t>
                      </a:r>
                      <a:endParaRPr lang="it-IT" sz="1400" kern="50" dirty="0">
                        <a:solidFill>
                          <a:srgbClr val="FF0000"/>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solidFill>
                            <a:srgbClr val="FF0000"/>
                          </a:solidFill>
                          <a:effectLst/>
                          <a:latin typeface="Times New Roman"/>
                          <a:ea typeface="SimSun"/>
                          <a:cs typeface="Lucida Sans"/>
                        </a:rPr>
                        <a:t> </a:t>
                      </a:r>
                      <a:endParaRPr lang="it-IT" sz="1400" kern="50">
                        <a:solidFill>
                          <a:srgbClr val="FF0000"/>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Introduction, 2 detailed presentation of the course</a:t>
                      </a:r>
                      <a:endParaRPr lang="it-IT" sz="1400" kern="50" dirty="0">
                        <a:solidFill>
                          <a:srgbClr val="FF0000"/>
                        </a:solidFill>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a:lnSpc>
                          <a:spcPct val="115000"/>
                        </a:lnSpc>
                        <a:spcAft>
                          <a:spcPts val="0"/>
                        </a:spcAft>
                        <a:buFont typeface="+mj-lt"/>
                        <a:buNone/>
                      </a:pPr>
                      <a:r>
                        <a:rPr lang="en-GB" sz="1400" b="1" kern="50" dirty="0" smtClean="0">
                          <a:solidFill>
                            <a:srgbClr val="FF0000"/>
                          </a:solidFill>
                          <a:effectLst/>
                          <a:latin typeface="Times New Roman"/>
                          <a:ea typeface="SimSun"/>
                          <a:cs typeface="Lucida Sans"/>
                        </a:rPr>
                        <a:t>3</a:t>
                      </a:r>
                      <a:r>
                        <a:rPr lang="en-GB" sz="1400" b="1" kern="50" dirty="0">
                          <a:solidFill>
                            <a:srgbClr val="FF0000"/>
                          </a:solidFill>
                          <a:effectLst/>
                          <a:latin typeface="Times New Roman"/>
                          <a:ea typeface="SimSun"/>
                          <a:cs typeface="Lucida Sans"/>
                        </a:rPr>
                        <a:t> </a:t>
                      </a: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23/9</a:t>
                      </a:r>
                      <a:endParaRPr lang="it-IT" sz="1400" kern="50" dirty="0">
                        <a:solidFill>
                          <a:srgbClr val="FF0000"/>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smtClean="0">
                          <a:solidFill>
                            <a:srgbClr val="FF0000"/>
                          </a:solidFill>
                          <a:effectLst/>
                          <a:latin typeface="Times New Roman"/>
                          <a:ea typeface="SimSun"/>
                          <a:cs typeface="Lucida Sans"/>
                        </a:rPr>
                        <a:t>F.S</a:t>
                      </a: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Introduction, 3; Measuring globalization</a:t>
                      </a:r>
                      <a:endParaRPr lang="it-IT" sz="1400" kern="50" dirty="0">
                        <a:solidFill>
                          <a:srgbClr val="FF0000"/>
                        </a:solidFill>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a:lnSpc>
                          <a:spcPct val="115000"/>
                        </a:lnSpc>
                        <a:spcAft>
                          <a:spcPts val="0"/>
                        </a:spcAft>
                        <a:buFont typeface="+mj-lt"/>
                        <a:buNone/>
                      </a:pPr>
                      <a:r>
                        <a:rPr lang="en-GB" sz="1400" b="1" kern="50" dirty="0" smtClean="0">
                          <a:effectLst/>
                          <a:latin typeface="Times New Roman"/>
                          <a:ea typeface="SimSun"/>
                          <a:cs typeface="Lucida Sans"/>
                        </a:rPr>
                        <a:t>4</a:t>
                      </a:r>
                      <a:r>
                        <a:rPr lang="en-GB" sz="1400" b="1" kern="50" dirty="0">
                          <a:effectLst/>
                          <a:latin typeface="Times New Roman"/>
                          <a:ea typeface="SimSun"/>
                          <a:cs typeface="Lucida Sans"/>
                        </a:rPr>
                        <a:t> </a:t>
                      </a: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26/9</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Measuring Globalization, </a:t>
                      </a:r>
                      <a:r>
                        <a:rPr lang="en-GB" sz="1400" b="1" kern="50" dirty="0" smtClean="0">
                          <a:effectLst/>
                          <a:latin typeface="Times New Roman"/>
                          <a:ea typeface="SimSun"/>
                          <a:cs typeface="Lucida Sans"/>
                        </a:rPr>
                        <a:t>(VA)</a:t>
                      </a:r>
                      <a:r>
                        <a:rPr lang="en-GB" sz="1400" b="1" kern="50" baseline="0" dirty="0" smtClean="0">
                          <a:effectLst/>
                          <a:latin typeface="Times New Roman"/>
                          <a:ea typeface="SimSun"/>
                          <a:cs typeface="Lucida Sans"/>
                        </a:rPr>
                        <a:t> and overview of models</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5</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30/9</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a:effectLst/>
                          <a:latin typeface="Times New Roman"/>
                          <a:ea typeface="SimSun"/>
                          <a:cs typeface="Lucida Sans"/>
                        </a:rPr>
                        <a:t>Overview trade models (Bernard et al 2007; 2011)</a:t>
                      </a:r>
                      <a:endParaRPr lang="it-IT" sz="1400" kern="5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6</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3/10</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smtClean="0">
                          <a:effectLst/>
                          <a:latin typeface="Times New Roman"/>
                          <a:ea typeface="SimSun"/>
                          <a:cs typeface="Lucida Sans"/>
                        </a:rPr>
                        <a:t>Gravity model</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7</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7/10</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it-IT" sz="1400" b="1" kern="50" dirty="0" err="1" smtClean="0">
                          <a:solidFill>
                            <a:schemeClr val="tx1"/>
                          </a:solidFill>
                          <a:effectLst/>
                          <a:latin typeface="Times New Roman"/>
                          <a:ea typeface="SimSun"/>
                          <a:cs typeface="Lucida Sans"/>
                        </a:rPr>
                        <a:t>Gravity</a:t>
                      </a:r>
                      <a:r>
                        <a:rPr lang="it-IT" sz="1400" b="1" kern="50" dirty="0" smtClean="0">
                          <a:solidFill>
                            <a:schemeClr val="tx1"/>
                          </a:solidFill>
                          <a:effectLst/>
                          <a:latin typeface="Times New Roman"/>
                          <a:ea typeface="SimSun"/>
                          <a:cs typeface="Lucida Sans"/>
                        </a:rPr>
                        <a:t>,</a:t>
                      </a:r>
                      <a:r>
                        <a:rPr lang="it-IT" sz="1400" b="1" kern="50" baseline="0" dirty="0" smtClean="0">
                          <a:solidFill>
                            <a:schemeClr val="tx1"/>
                          </a:solidFill>
                          <a:effectLst/>
                          <a:latin typeface="Times New Roman"/>
                          <a:ea typeface="SimSun"/>
                          <a:cs typeface="Lucida Sans"/>
                        </a:rPr>
                        <a:t> </a:t>
                      </a:r>
                      <a:r>
                        <a:rPr lang="it-IT" sz="1400" b="1" kern="50" baseline="0" dirty="0" err="1" smtClean="0">
                          <a:solidFill>
                            <a:schemeClr val="tx1"/>
                          </a:solidFill>
                          <a:effectLst/>
                          <a:latin typeface="Times New Roman"/>
                          <a:ea typeface="SimSun"/>
                          <a:cs typeface="Lucida Sans"/>
                        </a:rPr>
                        <a:t>Melitz</a:t>
                      </a:r>
                      <a:r>
                        <a:rPr lang="it-IT" sz="1400" b="1" kern="50" baseline="0" dirty="0" smtClean="0">
                          <a:solidFill>
                            <a:schemeClr val="tx1"/>
                          </a:solidFill>
                          <a:effectLst/>
                          <a:latin typeface="Times New Roman"/>
                          <a:ea typeface="SimSun"/>
                          <a:cs typeface="Lucida Sans"/>
                        </a:rPr>
                        <a:t> intro and intro Ricardo</a:t>
                      </a:r>
                      <a:endParaRPr lang="en-GB" sz="1400" b="1" kern="50" dirty="0">
                        <a:solidFill>
                          <a:schemeClr val="tx1"/>
                        </a:solidFill>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8</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10/10</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highlight>
                            <a:srgbClr val="FFFF00"/>
                          </a:highligh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Ricardo and comparative advantage, </a:t>
                      </a:r>
                      <a:r>
                        <a:rPr lang="en-GB" sz="1400" b="1" kern="50" dirty="0" smtClean="0">
                          <a:effectLst/>
                          <a:latin typeface="Times New Roman"/>
                          <a:ea typeface="SimSun"/>
                          <a:cs typeface="Lucida Sans"/>
                        </a:rPr>
                        <a:t>2</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9</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14/10</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Trade models: H-O</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10</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17/10</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 Trade models: </a:t>
                      </a:r>
                      <a:r>
                        <a:rPr lang="en-GB" sz="1400" b="1" kern="50" dirty="0" smtClean="0">
                          <a:effectLst/>
                          <a:latin typeface="Times New Roman"/>
                          <a:ea typeface="SimSun"/>
                          <a:cs typeface="Lucida Sans"/>
                        </a:rPr>
                        <a:t>H-O,2, </a:t>
                      </a:r>
                      <a:r>
                        <a:rPr lang="en-GB" sz="1400" b="1" kern="50" dirty="0" err="1" smtClean="0">
                          <a:effectLst/>
                          <a:latin typeface="Times New Roman"/>
                          <a:ea typeface="SimSun"/>
                          <a:cs typeface="Lucida Sans"/>
                        </a:rPr>
                        <a:t>Leontieff</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11</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21/10</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Trade and Imperfect competition, 1</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12</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24/10</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highlight>
                            <a:srgbClr val="00FF00"/>
                          </a:highligh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Trade and imperfect competition, 2</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5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13</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28/10</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kern="50" dirty="0" err="1" smtClean="0">
                          <a:effectLst/>
                          <a:latin typeface="+mn-lt"/>
                          <a:ea typeface="SimSun"/>
                          <a:cs typeface="Lucida Sans"/>
                        </a:rPr>
                        <a:t>Recap</a:t>
                      </a:r>
                      <a:endParaRPr lang="it-IT" sz="1400" b="1" kern="50" dirty="0" smtClean="0">
                        <a:effectLst/>
                        <a:latin typeface="+mn-lt"/>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14</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31/10</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it-IT" sz="1400" b="1" kern="50" dirty="0" err="1" smtClean="0">
                          <a:solidFill>
                            <a:srgbClr val="FF0000"/>
                          </a:solidFill>
                          <a:effectLst/>
                          <a:latin typeface="+mn-lt"/>
                          <a:ea typeface="SimSun"/>
                          <a:cs typeface="Lucida Sans"/>
                        </a:rPr>
                        <a:t>Mid</a:t>
                      </a:r>
                      <a:r>
                        <a:rPr lang="it-IT" sz="1400" b="1" kern="50" dirty="0" smtClean="0">
                          <a:solidFill>
                            <a:srgbClr val="FF0000"/>
                          </a:solidFill>
                          <a:effectLst/>
                          <a:latin typeface="+mn-lt"/>
                          <a:ea typeface="SimSun"/>
                          <a:cs typeface="Lucida Sans"/>
                        </a:rPr>
                        <a:t> </a:t>
                      </a:r>
                      <a:r>
                        <a:rPr lang="it-IT" sz="1400" b="1" kern="50" dirty="0" err="1" smtClean="0">
                          <a:solidFill>
                            <a:srgbClr val="FF0000"/>
                          </a:solidFill>
                          <a:effectLst/>
                          <a:latin typeface="+mn-lt"/>
                          <a:ea typeface="SimSun"/>
                          <a:cs typeface="Lucida Sans"/>
                        </a:rPr>
                        <a:t>term</a:t>
                      </a:r>
                      <a:r>
                        <a:rPr lang="en-GB" sz="1400" b="1" kern="50" dirty="0" smtClean="0">
                          <a:solidFill>
                            <a:srgbClr val="FF0000"/>
                          </a:solidFill>
                          <a:effectLst/>
                          <a:latin typeface="+mn-lt"/>
                          <a:ea typeface="SimSun"/>
                          <a:cs typeface="Lucida Sans"/>
                        </a:rPr>
                        <a:t> (indicators, gravity, Ricardo, H-O, imp. Comp)</a:t>
                      </a:r>
                      <a:endParaRPr lang="it-IT" sz="1400" kern="50" dirty="0" smtClean="0">
                        <a:effectLst/>
                        <a:latin typeface="+mn-lt"/>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US" sz="1400" b="1" kern="50" dirty="0">
                          <a:solidFill>
                            <a:schemeClr val="tx1"/>
                          </a:solidFill>
                          <a:effectLst/>
                          <a:latin typeface="Times New Roman"/>
                          <a:ea typeface="SimSun"/>
                          <a:cs typeface="Lucida Sans"/>
                        </a:rPr>
                        <a:t> </a:t>
                      </a:r>
                      <a:r>
                        <a:rPr lang="en-US" sz="1400" b="1" kern="50" dirty="0" smtClean="0">
                          <a:solidFill>
                            <a:schemeClr val="tx1"/>
                          </a:solidFill>
                          <a:effectLst/>
                          <a:latin typeface="Times New Roman"/>
                          <a:ea typeface="SimSun"/>
                          <a:cs typeface="Lucida Sans"/>
                        </a:rPr>
                        <a:t>15</a:t>
                      </a:r>
                      <a:endParaRPr lang="en-US"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4/11</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Hysteresis, Heterogeneous firms</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16</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7/11</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highlight>
                            <a:srgbClr val="FFFF00"/>
                          </a:highligh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The Melitz model</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17</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11/11</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GB" sz="1400" b="1" kern="50" dirty="0" smtClean="0">
                          <a:solidFill>
                            <a:schemeClr val="tx1"/>
                          </a:solidFill>
                          <a:effectLst/>
                          <a:latin typeface="Times New Roman"/>
                          <a:ea typeface="SimSun"/>
                          <a:cs typeface="Lucida Sans"/>
                        </a:rPr>
                        <a:t>Networks of </a:t>
                      </a:r>
                      <a:r>
                        <a:rPr lang="en-GB" sz="1400" b="1" kern="50" dirty="0" err="1" smtClean="0">
                          <a:solidFill>
                            <a:schemeClr val="tx1"/>
                          </a:solidFill>
                          <a:effectLst/>
                          <a:latin typeface="Times New Roman"/>
                          <a:ea typeface="SimSun"/>
                          <a:cs typeface="Lucida Sans"/>
                        </a:rPr>
                        <a:t>tradeFDI</a:t>
                      </a:r>
                      <a:r>
                        <a:rPr lang="en-GB" sz="1400" b="1" kern="50" dirty="0" smtClean="0">
                          <a:solidFill>
                            <a:schemeClr val="tx1"/>
                          </a:solidFill>
                          <a:effectLst/>
                          <a:latin typeface="Times New Roman"/>
                          <a:ea typeface="SimSun"/>
                          <a:cs typeface="Lucida Sans"/>
                        </a:rPr>
                        <a:t>/migrants</a:t>
                      </a:r>
                      <a:endParaRPr lang="it-IT" sz="1400" b="1" kern="50" dirty="0">
                        <a:solidFill>
                          <a:schemeClr val="tx1"/>
                        </a:solidFill>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18</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14/11</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FDI and Multinationals: OLI theory</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US" sz="1400" b="1" kern="50" dirty="0">
                          <a:solidFill>
                            <a:schemeClr val="tx1"/>
                          </a:solidFill>
                          <a:effectLst/>
                          <a:latin typeface="Times New Roman"/>
                          <a:ea typeface="SimSun"/>
                          <a:cs typeface="Lucida Sans"/>
                        </a:rPr>
                        <a:t> </a:t>
                      </a:r>
                      <a:r>
                        <a:rPr lang="en-US" sz="1400" b="1" kern="50" dirty="0" smtClean="0">
                          <a:solidFill>
                            <a:schemeClr val="tx1"/>
                          </a:solidFill>
                          <a:effectLst/>
                          <a:latin typeface="Times New Roman"/>
                          <a:ea typeface="SimSun"/>
                          <a:cs typeface="Lucida Sans"/>
                        </a:rPr>
                        <a:t>19</a:t>
                      </a:r>
                      <a:endParaRPr lang="en-US"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18/11</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FDI and Multinationals Offshoring/trade in tasks</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20</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21/11</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b="1" kern="50" dirty="0" err="1" smtClean="0">
                          <a:solidFill>
                            <a:schemeClr val="tx1"/>
                          </a:solidFill>
                          <a:effectLst/>
                          <a:latin typeface="Times New Roman"/>
                          <a:ea typeface="SimSun"/>
                          <a:cs typeface="Lucida Sans"/>
                        </a:rPr>
                        <a:t>Trade</a:t>
                      </a:r>
                      <a:r>
                        <a:rPr lang="it-IT" sz="1400" b="1" kern="50" dirty="0" smtClean="0">
                          <a:solidFill>
                            <a:schemeClr val="tx1"/>
                          </a:solidFill>
                          <a:effectLst/>
                          <a:latin typeface="Times New Roman"/>
                          <a:ea typeface="SimSun"/>
                          <a:cs typeface="Lucida Sans"/>
                        </a:rPr>
                        <a:t> policy</a:t>
                      </a:r>
                      <a:endParaRPr lang="en-GB" sz="1400" b="1" kern="50" dirty="0">
                        <a:solidFill>
                          <a:schemeClr val="tx1"/>
                        </a:solidFill>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21</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25/11</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kern="50" dirty="0" err="1" smtClean="0">
                          <a:solidFill>
                            <a:schemeClr val="tx1"/>
                          </a:solidFill>
                          <a:effectLst/>
                          <a:latin typeface="Times New Roman"/>
                          <a:ea typeface="SimSun"/>
                          <a:cs typeface="Lucida Sans"/>
                        </a:rPr>
                        <a:t>Trade</a:t>
                      </a:r>
                      <a:r>
                        <a:rPr lang="it-IT" sz="1400" b="1" kern="50" dirty="0" smtClean="0">
                          <a:solidFill>
                            <a:schemeClr val="tx1"/>
                          </a:solidFill>
                          <a:effectLst/>
                          <a:latin typeface="Times New Roman"/>
                          <a:ea typeface="SimSun"/>
                          <a:cs typeface="Lucida Sans"/>
                        </a:rPr>
                        <a:t> policy- </a:t>
                      </a:r>
                      <a:r>
                        <a:rPr lang="it-IT" sz="1400" b="1" kern="50" dirty="0" err="1" smtClean="0">
                          <a:solidFill>
                            <a:schemeClr val="tx1"/>
                          </a:solidFill>
                          <a:effectLst/>
                          <a:latin typeface="Times New Roman"/>
                          <a:ea typeface="SimSun"/>
                          <a:cs typeface="Lucida Sans"/>
                        </a:rPr>
                        <a:t>trade</a:t>
                      </a:r>
                      <a:r>
                        <a:rPr lang="it-IT" sz="1400" b="1" kern="50" dirty="0" smtClean="0">
                          <a:solidFill>
                            <a:schemeClr val="tx1"/>
                          </a:solidFill>
                          <a:effectLst/>
                          <a:latin typeface="Times New Roman"/>
                          <a:ea typeface="SimSun"/>
                          <a:cs typeface="Lucida Sans"/>
                        </a:rPr>
                        <a:t> </a:t>
                      </a:r>
                      <a:r>
                        <a:rPr lang="it-IT" sz="1400" b="1" kern="50" dirty="0" err="1" smtClean="0">
                          <a:solidFill>
                            <a:schemeClr val="tx1"/>
                          </a:solidFill>
                          <a:effectLst/>
                          <a:latin typeface="Times New Roman"/>
                          <a:ea typeface="SimSun"/>
                          <a:cs typeface="Lucida Sans"/>
                        </a:rPr>
                        <a:t>wars</a:t>
                      </a:r>
                      <a:endParaRPr lang="en-GB" sz="1400" b="1" kern="50" dirty="0" smtClean="0">
                        <a:solidFill>
                          <a:schemeClr val="tx1"/>
                        </a:solidFill>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22</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28/11</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China and India (BRICS)</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5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23</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2/12</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400" b="1" kern="50" dirty="0" err="1">
                          <a:effectLst/>
                          <a:latin typeface="Times New Roman"/>
                          <a:ea typeface="SimSun"/>
                          <a:cs typeface="Lucida Sans"/>
                        </a:rPr>
                        <a:t>Granularity</a:t>
                      </a:r>
                      <a:r>
                        <a:rPr lang="it-IT" sz="1400" b="1" kern="50" dirty="0">
                          <a:effectLst/>
                          <a:latin typeface="Times New Roman"/>
                          <a:ea typeface="SimSun"/>
                          <a:cs typeface="Lucida Sans"/>
                        </a:rPr>
                        <a:t> and aggregate shocks</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316">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24</a:t>
                      </a:r>
                      <a:endParaRPr lang="en-GB" sz="1400" b="1" kern="50" dirty="0">
                        <a:solidFill>
                          <a:schemeClr val="tx1"/>
                        </a:solidFill>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5/12</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endParaRPr lang="it-IT" sz="1400" kern="50" dirty="0">
                        <a:effectLst/>
                        <a:latin typeface="Times New Roman"/>
                        <a:ea typeface="SimSun"/>
                        <a:cs typeface="Lucida Sans"/>
                      </a:endParaRPr>
                    </a:p>
                  </a:txBody>
                  <a:tcPr marL="22674" marR="22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400" b="1" kern="50" dirty="0" err="1" smtClean="0">
                          <a:effectLst/>
                          <a:latin typeface="Times New Roman"/>
                          <a:ea typeface="SimSun"/>
                          <a:cs typeface="Lucida Sans"/>
                        </a:rPr>
                        <a:t>Final</a:t>
                      </a:r>
                      <a:r>
                        <a:rPr lang="it-IT" sz="1400" b="1" kern="50" dirty="0" smtClean="0">
                          <a:effectLst/>
                          <a:latin typeface="Times New Roman"/>
                          <a:ea typeface="SimSun"/>
                          <a:cs typeface="Lucida Sans"/>
                        </a:rPr>
                        <a:t> test</a:t>
                      </a:r>
                      <a:endParaRPr lang="it-IT" sz="1400" kern="50" dirty="0">
                        <a:effectLst/>
                        <a:latin typeface="Times New Roman"/>
                        <a:ea typeface="SimSun"/>
                        <a:cs typeface="Lucida Sans"/>
                      </a:endParaRPr>
                    </a:p>
                  </a:txBody>
                  <a:tcPr marL="22674" marR="22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148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1196975"/>
            <a:ext cx="6761163"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612576" y="-27384"/>
            <a:ext cx="10225136" cy="1143000"/>
          </a:xfrm>
          <a:prstGeom prst="rect">
            <a:avLst/>
          </a:prstGeom>
        </p:spPr>
        <p:txBody>
          <a:bodyPr anchor="ctr">
            <a:normAutofit/>
            <a:scene3d>
              <a:camera prst="orthographicFront"/>
              <a:lightRig rig="soft" dir="t">
                <a:rot lat="0" lon="0" rev="16800000"/>
              </a:lightRig>
            </a:scene3d>
            <a:sp3d prstMaterial="softEdge">
              <a:bevelT w="38100" h="38100"/>
            </a:sp3d>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eaLnBrk="1" fontAlgn="auto" hangingPunct="1">
              <a:spcAft>
                <a:spcPts val="0"/>
              </a:spcAft>
              <a:defRPr/>
            </a:pPr>
            <a:r>
              <a:rPr lang="en-GB" sz="2200" dirty="0">
                <a:solidFill>
                  <a:schemeClr val="bg2">
                    <a:lumMod val="25000"/>
                  </a:schemeClr>
                </a:solidFill>
                <a:effectLst/>
                <a:latin typeface="Arial Rounded MT Bold" pitchFamily="34" charset="0"/>
                <a:ea typeface="+mn-ea"/>
                <a:cs typeface="+mn-cs"/>
              </a:rPr>
              <a:t>Implications of </a:t>
            </a:r>
            <a:r>
              <a:rPr lang="en-GB" sz="2200" dirty="0">
                <a:solidFill>
                  <a:schemeClr val="bg2">
                    <a:lumMod val="25000"/>
                  </a:schemeClr>
                </a:solidFill>
                <a:effectLst/>
                <a:latin typeface="Arial Rounded MT Bold" pitchFamily="34" charset="0"/>
              </a:rPr>
              <a:t>GVCs </a:t>
            </a:r>
            <a:r>
              <a:rPr lang="en-GB" sz="2000" dirty="0">
                <a:solidFill>
                  <a:schemeClr val="bg2">
                    <a:lumMod val="25000"/>
                  </a:schemeClr>
                </a:solidFill>
                <a:effectLst/>
                <a:latin typeface="Arial Rounded MT Bold" pitchFamily="34" charset="0"/>
              </a:rPr>
              <a:t>and </a:t>
            </a:r>
            <a:r>
              <a:rPr lang="en-GB" sz="2000" dirty="0" err="1">
                <a:solidFill>
                  <a:schemeClr val="bg2">
                    <a:lumMod val="25000"/>
                  </a:schemeClr>
                </a:solidFill>
                <a:effectLst/>
                <a:latin typeface="Arial Rounded MT Bold" pitchFamily="34" charset="0"/>
              </a:rPr>
              <a:t>TiVA</a:t>
            </a:r>
            <a:r>
              <a:rPr lang="en-GB" sz="2000" dirty="0">
                <a:solidFill>
                  <a:schemeClr val="bg2">
                    <a:lumMod val="25000"/>
                  </a:schemeClr>
                </a:solidFill>
                <a:effectLst/>
                <a:latin typeface="Arial Rounded MT Bold" pitchFamily="34" charset="0"/>
              </a:rPr>
              <a:t> </a:t>
            </a:r>
            <a:r>
              <a:rPr lang="en-GB" sz="2200" dirty="0">
                <a:solidFill>
                  <a:schemeClr val="bg2">
                    <a:lumMod val="25000"/>
                  </a:schemeClr>
                </a:solidFill>
                <a:effectLst/>
                <a:latin typeface="Arial Rounded MT Bold" pitchFamily="34" charset="0"/>
                <a:ea typeface="+mn-ea"/>
                <a:cs typeface="+mn-cs"/>
              </a:rPr>
              <a:t>on trade policy</a:t>
            </a:r>
            <a:br>
              <a:rPr lang="en-GB" sz="2200" dirty="0">
                <a:solidFill>
                  <a:schemeClr val="bg2">
                    <a:lumMod val="25000"/>
                  </a:schemeClr>
                </a:solidFill>
                <a:effectLst/>
                <a:latin typeface="Arial Rounded MT Bold" pitchFamily="34" charset="0"/>
                <a:ea typeface="+mn-ea"/>
                <a:cs typeface="+mn-cs"/>
              </a:rPr>
            </a:br>
            <a:r>
              <a:rPr lang="en-GB" sz="2200" dirty="0">
                <a:solidFill>
                  <a:srgbClr val="C00000"/>
                </a:solidFill>
                <a:effectLst/>
                <a:latin typeface="Arial Rounded MT Bold" pitchFamily="34" charset="0"/>
                <a:ea typeface="+mn-ea"/>
                <a:cs typeface="+mn-cs"/>
              </a:rPr>
              <a:t>Importing intermediate goods and services to export</a:t>
            </a:r>
          </a:p>
        </p:txBody>
      </p:sp>
      <p:sp>
        <p:nvSpPr>
          <p:cNvPr id="15364" name="TextBox 4"/>
          <p:cNvSpPr txBox="1">
            <a:spLocks noChangeArrowheads="1"/>
          </p:cNvSpPr>
          <p:nvPr/>
        </p:nvSpPr>
        <p:spPr bwMode="auto">
          <a:xfrm>
            <a:off x="323850" y="6381750"/>
            <a:ext cx="813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r>
              <a:rPr lang="en-GB" altLang="it-IT">
                <a:solidFill>
                  <a:schemeClr val="bg1"/>
                </a:solidFill>
              </a:rPr>
              <a:t>             Source: WTO Secretariat estimates based on WIOD data, 1995-2007</a:t>
            </a:r>
          </a:p>
          <a:p>
            <a:pPr eaLnBrk="1" hangingPunct="1"/>
            <a:endParaRPr lang="en-GB" altLang="it-IT"/>
          </a:p>
        </p:txBody>
      </p:sp>
    </p:spTree>
    <p:extLst>
      <p:ext uri="{BB962C8B-B14F-4D97-AF65-F5344CB8AC3E}">
        <p14:creationId xmlns:p14="http://schemas.microsoft.com/office/powerpoint/2010/main" val="3418930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99392"/>
            <a:ext cx="10225136" cy="1143000"/>
          </a:xfrm>
        </p:spPr>
        <p:txBody>
          <a:bodyPr/>
          <a:lstStyle/>
          <a:p>
            <a:pPr eaLnBrk="1" fontAlgn="auto" hangingPunct="1">
              <a:spcAft>
                <a:spcPts val="0"/>
              </a:spcAft>
              <a:defRPr/>
            </a:pPr>
            <a:r>
              <a:rPr lang="en-GB" sz="2100" dirty="0">
                <a:solidFill>
                  <a:schemeClr val="bg2">
                    <a:lumMod val="25000"/>
                  </a:schemeClr>
                </a:solidFill>
                <a:effectLst/>
                <a:latin typeface="Arial Rounded MT Bold" pitchFamily="34" charset="0"/>
                <a:ea typeface="+mn-ea"/>
                <a:cs typeface="+mn-cs"/>
              </a:rPr>
              <a:t>Implications </a:t>
            </a:r>
            <a:r>
              <a:rPr lang="en-GB" sz="2100" dirty="0">
                <a:solidFill>
                  <a:schemeClr val="bg2">
                    <a:lumMod val="25000"/>
                  </a:schemeClr>
                </a:solidFill>
                <a:effectLst/>
                <a:latin typeface="Arial Rounded MT Bold" pitchFamily="34" charset="0"/>
              </a:rPr>
              <a:t>of GVCs and </a:t>
            </a:r>
            <a:r>
              <a:rPr lang="en-GB" sz="2100" dirty="0" err="1">
                <a:solidFill>
                  <a:schemeClr val="bg2">
                    <a:lumMod val="25000"/>
                  </a:schemeClr>
                </a:solidFill>
                <a:effectLst/>
                <a:latin typeface="Arial Rounded MT Bold" pitchFamily="34" charset="0"/>
              </a:rPr>
              <a:t>TiVA</a:t>
            </a:r>
            <a:r>
              <a:rPr lang="en-GB" sz="2100" dirty="0">
                <a:solidFill>
                  <a:schemeClr val="bg2">
                    <a:lumMod val="25000"/>
                  </a:schemeClr>
                </a:solidFill>
                <a:effectLst/>
                <a:latin typeface="Arial Rounded MT Bold" pitchFamily="34" charset="0"/>
              </a:rPr>
              <a:t> </a:t>
            </a:r>
            <a:r>
              <a:rPr lang="en-GB" sz="2100" dirty="0">
                <a:solidFill>
                  <a:schemeClr val="bg2">
                    <a:lumMod val="25000"/>
                  </a:schemeClr>
                </a:solidFill>
                <a:effectLst/>
                <a:latin typeface="Arial Rounded MT Bold" pitchFamily="34" charset="0"/>
                <a:ea typeface="+mn-ea"/>
                <a:cs typeface="+mn-cs"/>
              </a:rPr>
              <a:t>on trade policy</a:t>
            </a:r>
            <a:br>
              <a:rPr lang="en-GB" sz="2100" dirty="0">
                <a:solidFill>
                  <a:schemeClr val="bg2">
                    <a:lumMod val="25000"/>
                  </a:schemeClr>
                </a:solidFill>
                <a:effectLst/>
                <a:latin typeface="Arial Rounded MT Bold" pitchFamily="34" charset="0"/>
                <a:ea typeface="+mn-ea"/>
                <a:cs typeface="+mn-cs"/>
              </a:rPr>
            </a:br>
            <a:r>
              <a:rPr lang="en-GB" sz="2100" dirty="0">
                <a:solidFill>
                  <a:srgbClr val="C00000"/>
                </a:solidFill>
                <a:effectLst/>
                <a:latin typeface="Arial Rounded MT Bold" pitchFamily="34" charset="0"/>
                <a:ea typeface="+mn-ea"/>
                <a:cs typeface="+mn-cs"/>
              </a:rPr>
              <a:t>A better evaluation of the role of services in GVCs </a:t>
            </a:r>
            <a:r>
              <a:rPr lang="en-GB" sz="2100" dirty="0" smtClean="0">
                <a:solidFill>
                  <a:srgbClr val="C00000"/>
                </a:solidFill>
                <a:effectLst/>
                <a:latin typeface="Arial Rounded MT Bold" pitchFamily="34" charset="0"/>
                <a:ea typeface="+mn-ea"/>
                <a:cs typeface="+mn-cs"/>
              </a:rPr>
              <a:t> </a:t>
            </a:r>
            <a:endParaRPr lang="en-GB" sz="2100" dirty="0">
              <a:solidFill>
                <a:srgbClr val="C00000"/>
              </a:solidFill>
              <a:effectLst/>
              <a:latin typeface="Arial Rounded MT Bold" pitchFamily="34" charset="0"/>
              <a:ea typeface="+mn-ea"/>
              <a:cs typeface="+mn-cs"/>
            </a:endParaRPr>
          </a:p>
        </p:txBody>
      </p:sp>
      <p:sp>
        <p:nvSpPr>
          <p:cNvPr id="13" name="AutoShape 32"/>
          <p:cNvSpPr>
            <a:spLocks noChangeArrowheads="1"/>
          </p:cNvSpPr>
          <p:nvPr/>
        </p:nvSpPr>
        <p:spPr bwMode="auto">
          <a:xfrm rot="5400000">
            <a:off x="4717256" y="1126332"/>
            <a:ext cx="153987" cy="8483600"/>
          </a:xfrm>
          <a:prstGeom prst="upArrow">
            <a:avLst>
              <a:gd name="adj1" fmla="val 50000"/>
              <a:gd name="adj2" fmla="val 683073"/>
            </a:avLst>
          </a:prstGeom>
          <a:gradFill>
            <a:gsLst>
              <a:gs pos="60000">
                <a:schemeClr val="bg1"/>
              </a:gs>
              <a:gs pos="100000">
                <a:srgbClr val="D3DD8B"/>
              </a:gs>
            </a:gsLst>
            <a:lin ang="5400000" scaled="1"/>
          </a:gradFill>
          <a:ln w="9525">
            <a:solidFill>
              <a:schemeClr val="tx1"/>
            </a:solidFill>
            <a:miter lim="800000"/>
            <a:headEnd/>
            <a:tailEnd/>
          </a:ln>
        </p:spPr>
        <p:txBody>
          <a:bodyPr vert="eaVert" wrap="none" anchor="ctr"/>
          <a:lstStyle/>
          <a:p>
            <a:pPr fontAlgn="auto">
              <a:spcBef>
                <a:spcPts val="0"/>
              </a:spcBef>
              <a:spcAft>
                <a:spcPts val="0"/>
              </a:spcAft>
              <a:defRPr/>
            </a:pPr>
            <a:endParaRPr lang="en-AU" sz="3500" b="1">
              <a:solidFill>
                <a:srgbClr val="FF7C80"/>
              </a:solidFill>
              <a:latin typeface="+mn-lt"/>
              <a:ea typeface="MS PGothic" pitchFamily="34" charset="-128"/>
              <a:cs typeface="+mn-cs"/>
            </a:endParaRPr>
          </a:p>
        </p:txBody>
      </p:sp>
      <p:sp>
        <p:nvSpPr>
          <p:cNvPr id="16390" name="Rectangle 56"/>
          <p:cNvSpPr>
            <a:spLocks noChangeArrowheads="1"/>
          </p:cNvSpPr>
          <p:nvPr/>
        </p:nvSpPr>
        <p:spPr bwMode="auto">
          <a:xfrm>
            <a:off x="-323850" y="1219200"/>
            <a:ext cx="80645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endParaRPr lang="en-AU" altLang="it-IT" sz="3500" b="1">
              <a:solidFill>
                <a:srgbClr val="FF7C80"/>
              </a:solidFill>
              <a:ea typeface="MS PGothic" pitchFamily="34" charset="-128"/>
            </a:endParaRPr>
          </a:p>
        </p:txBody>
      </p:sp>
      <p:sp>
        <p:nvSpPr>
          <p:cNvPr id="16391" name="AutoShape 12"/>
          <p:cNvSpPr>
            <a:spLocks noChangeArrowheads="1"/>
          </p:cNvSpPr>
          <p:nvPr/>
        </p:nvSpPr>
        <p:spPr bwMode="auto">
          <a:xfrm rot="-5400000">
            <a:off x="2521744" y="-137318"/>
            <a:ext cx="3524250" cy="6049962"/>
          </a:xfrm>
          <a:prstGeom prst="moon">
            <a:avLst>
              <a:gd name="adj" fmla="val 29329"/>
            </a:avLst>
          </a:prstGeom>
          <a:solidFill>
            <a:srgbClr val="F2FC92">
              <a:alpha val="50195"/>
            </a:srgbClr>
          </a:solidFill>
          <a:ln w="9525">
            <a:solidFill>
              <a:schemeClr val="tx1"/>
            </a:solidFill>
            <a:miter lim="800000"/>
            <a:headEnd/>
            <a:tailEnd/>
          </a:ln>
        </p:spPr>
        <p:txBody>
          <a:bodyPr wrap="none" anchor="ct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endParaRPr lang="en-AU" altLang="it-IT" sz="3500" b="1">
              <a:solidFill>
                <a:srgbClr val="FF7C80"/>
              </a:solidFill>
              <a:ea typeface="MS PGothic" pitchFamily="34" charset="-128"/>
            </a:endParaRPr>
          </a:p>
        </p:txBody>
      </p:sp>
      <p:pic>
        <p:nvPicPr>
          <p:cNvPr id="16392" name="Picture 13"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4192588"/>
            <a:ext cx="14446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4"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3832225"/>
            <a:ext cx="14446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5"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3328988"/>
            <a:ext cx="1444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16"/>
          <p:cNvSpPr txBox="1">
            <a:spLocks noChangeArrowheads="1"/>
          </p:cNvSpPr>
          <p:nvPr/>
        </p:nvSpPr>
        <p:spPr bwMode="auto">
          <a:xfrm>
            <a:off x="5724525" y="4021138"/>
            <a:ext cx="10985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80000"/>
              </a:lnSpc>
              <a:spcBef>
                <a:spcPct val="50000"/>
              </a:spcBef>
            </a:pPr>
            <a:r>
              <a:rPr kumimoji="1" lang="en-US" altLang="zh-TW" sz="1400" b="1">
                <a:solidFill>
                  <a:srgbClr val="78003C"/>
                </a:solidFill>
                <a:latin typeface="Calibri" pitchFamily="34" charset="0"/>
                <a:ea typeface="DFKai-SB" pitchFamily="65" charset="-120"/>
              </a:rPr>
              <a:t>Marketing</a:t>
            </a:r>
          </a:p>
        </p:txBody>
      </p:sp>
      <p:sp>
        <p:nvSpPr>
          <p:cNvPr id="16396" name="Text Box 17"/>
          <p:cNvSpPr txBox="1">
            <a:spLocks noChangeArrowheads="1"/>
          </p:cNvSpPr>
          <p:nvPr/>
        </p:nvSpPr>
        <p:spPr bwMode="auto">
          <a:xfrm>
            <a:off x="6227763" y="3517900"/>
            <a:ext cx="9810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80000"/>
              </a:lnSpc>
              <a:spcBef>
                <a:spcPct val="50000"/>
              </a:spcBef>
            </a:pPr>
            <a:r>
              <a:rPr kumimoji="1" lang="en-US" altLang="zh-TW" sz="1400" b="1">
                <a:solidFill>
                  <a:srgbClr val="78003C"/>
                </a:solidFill>
                <a:latin typeface="Calibri" pitchFamily="34" charset="0"/>
              </a:rPr>
              <a:t>Brand</a:t>
            </a:r>
          </a:p>
        </p:txBody>
      </p:sp>
      <p:sp>
        <p:nvSpPr>
          <p:cNvPr id="16397" name="Text Box 18"/>
          <p:cNvSpPr txBox="1">
            <a:spLocks noChangeArrowheads="1"/>
          </p:cNvSpPr>
          <p:nvPr/>
        </p:nvSpPr>
        <p:spPr bwMode="auto">
          <a:xfrm>
            <a:off x="1331913" y="3255963"/>
            <a:ext cx="122396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60000"/>
              </a:lnSpc>
              <a:spcBef>
                <a:spcPct val="50000"/>
              </a:spcBef>
            </a:pPr>
            <a:r>
              <a:rPr kumimoji="1" lang="en-US" altLang="zh-TW" sz="1400" b="1">
                <a:solidFill>
                  <a:srgbClr val="004462"/>
                </a:solidFill>
                <a:latin typeface="Calibri" pitchFamily="34" charset="0"/>
                <a:ea typeface="DFKai-SB" pitchFamily="65" charset="-120"/>
              </a:rPr>
              <a:t>Innovation</a:t>
            </a:r>
          </a:p>
        </p:txBody>
      </p:sp>
      <p:sp>
        <p:nvSpPr>
          <p:cNvPr id="16398" name="Text Box 19"/>
          <p:cNvSpPr txBox="1">
            <a:spLocks noChangeArrowheads="1"/>
          </p:cNvSpPr>
          <p:nvPr/>
        </p:nvSpPr>
        <p:spPr bwMode="auto">
          <a:xfrm>
            <a:off x="2393950" y="4208463"/>
            <a:ext cx="9366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80000"/>
              </a:lnSpc>
              <a:spcBef>
                <a:spcPct val="50000"/>
              </a:spcBef>
            </a:pPr>
            <a:r>
              <a:rPr kumimoji="1" lang="en-US" altLang="zh-TW" sz="1400" b="1">
                <a:solidFill>
                  <a:srgbClr val="004462"/>
                </a:solidFill>
                <a:latin typeface="Calibri" pitchFamily="34" charset="0"/>
                <a:ea typeface="DFKai-SB" pitchFamily="65" charset="-120"/>
              </a:rPr>
              <a:t>Design</a:t>
            </a:r>
          </a:p>
        </p:txBody>
      </p:sp>
      <p:pic>
        <p:nvPicPr>
          <p:cNvPr id="16399" name="Picture 20"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3060700"/>
            <a:ext cx="14446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21"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75" y="3633788"/>
            <a:ext cx="1444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22"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338" y="4017963"/>
            <a:ext cx="14446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Text Box 23"/>
          <p:cNvSpPr txBox="1">
            <a:spLocks noChangeArrowheads="1"/>
          </p:cNvSpPr>
          <p:nvPr/>
        </p:nvSpPr>
        <p:spPr bwMode="auto">
          <a:xfrm>
            <a:off x="1985963" y="3883025"/>
            <a:ext cx="7683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60000"/>
              </a:lnSpc>
              <a:spcBef>
                <a:spcPct val="50000"/>
              </a:spcBef>
            </a:pPr>
            <a:r>
              <a:rPr kumimoji="1" lang="en-US" altLang="zh-TW" sz="1400" b="1">
                <a:solidFill>
                  <a:srgbClr val="004462"/>
                </a:solidFill>
                <a:latin typeface="Calibri" pitchFamily="34" charset="0"/>
                <a:ea typeface="DFKai-SB" pitchFamily="65" charset="-120"/>
              </a:rPr>
              <a:t>R&amp;D</a:t>
            </a:r>
          </a:p>
        </p:txBody>
      </p:sp>
      <p:pic>
        <p:nvPicPr>
          <p:cNvPr id="16403" name="Picture 27"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4549775"/>
            <a:ext cx="1444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28"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913" y="4481513"/>
            <a:ext cx="14446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30"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392363"/>
            <a:ext cx="1444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6" name="Text Box 31"/>
          <p:cNvSpPr txBox="1">
            <a:spLocks noChangeArrowheads="1"/>
          </p:cNvSpPr>
          <p:nvPr/>
        </p:nvSpPr>
        <p:spPr bwMode="auto">
          <a:xfrm>
            <a:off x="827088" y="2608263"/>
            <a:ext cx="13684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60000"/>
              </a:lnSpc>
              <a:spcBef>
                <a:spcPct val="50000"/>
              </a:spcBef>
            </a:pPr>
            <a:r>
              <a:rPr kumimoji="1" lang="en-US" altLang="zh-TW" sz="1400" b="1">
                <a:solidFill>
                  <a:srgbClr val="004462"/>
                </a:solidFill>
                <a:latin typeface="Calibri" pitchFamily="34" charset="0"/>
                <a:ea typeface="DFKai-SB" pitchFamily="65" charset="-120"/>
              </a:rPr>
              <a:t>Standardization</a:t>
            </a:r>
          </a:p>
        </p:txBody>
      </p:sp>
      <p:sp>
        <p:nvSpPr>
          <p:cNvPr id="34" name="AutoShape 32"/>
          <p:cNvSpPr>
            <a:spLocks noChangeArrowheads="1"/>
          </p:cNvSpPr>
          <p:nvPr/>
        </p:nvSpPr>
        <p:spPr bwMode="auto">
          <a:xfrm>
            <a:off x="523875" y="1008063"/>
            <a:ext cx="152400" cy="4410075"/>
          </a:xfrm>
          <a:prstGeom prst="upArrow">
            <a:avLst>
              <a:gd name="adj1" fmla="val 50000"/>
              <a:gd name="adj2" fmla="val 683073"/>
            </a:avLst>
          </a:prstGeom>
          <a:gradFill>
            <a:gsLst>
              <a:gs pos="60000">
                <a:schemeClr val="bg1"/>
              </a:gs>
              <a:gs pos="100000">
                <a:srgbClr val="D3DD8B"/>
              </a:gs>
            </a:gsLst>
            <a:lin ang="5400000" scaled="1"/>
          </a:gradFill>
          <a:ln w="9525">
            <a:solidFill>
              <a:schemeClr val="tx1"/>
            </a:solidFill>
            <a:miter lim="800000"/>
            <a:headEnd/>
            <a:tailEnd/>
          </a:ln>
        </p:spPr>
        <p:txBody>
          <a:bodyPr vert="eaVert" wrap="none" anchor="ctr"/>
          <a:lstStyle/>
          <a:p>
            <a:pPr fontAlgn="auto">
              <a:spcBef>
                <a:spcPts val="0"/>
              </a:spcBef>
              <a:spcAft>
                <a:spcPts val="0"/>
              </a:spcAft>
              <a:defRPr/>
            </a:pPr>
            <a:endParaRPr lang="en-AU" sz="3500" b="1">
              <a:solidFill>
                <a:srgbClr val="FF7C80"/>
              </a:solidFill>
              <a:latin typeface="+mn-lt"/>
              <a:ea typeface="MS PGothic" pitchFamily="34" charset="-128"/>
              <a:cs typeface="+mn-cs"/>
            </a:endParaRPr>
          </a:p>
        </p:txBody>
      </p:sp>
      <p:sp>
        <p:nvSpPr>
          <p:cNvPr id="16408" name="Text Box 34"/>
          <p:cNvSpPr txBox="1">
            <a:spLocks noChangeArrowheads="1"/>
          </p:cNvSpPr>
          <p:nvPr/>
        </p:nvSpPr>
        <p:spPr bwMode="auto">
          <a:xfrm rot="2910923">
            <a:off x="1576388" y="5732463"/>
            <a:ext cx="105886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80000"/>
              </a:lnSpc>
              <a:spcBef>
                <a:spcPct val="50000"/>
              </a:spcBef>
            </a:pPr>
            <a:r>
              <a:rPr kumimoji="1" lang="en-US" altLang="zh-TW" sz="1400" b="1">
                <a:solidFill>
                  <a:srgbClr val="004462"/>
                </a:solidFill>
                <a:latin typeface="Calibri" pitchFamily="34" charset="0"/>
                <a:ea typeface="DFKai-SB" pitchFamily="65" charset="-120"/>
              </a:rPr>
              <a:t>Innovation</a:t>
            </a:r>
          </a:p>
        </p:txBody>
      </p:sp>
      <p:sp>
        <p:nvSpPr>
          <p:cNvPr id="16409" name="Text Box 35"/>
          <p:cNvSpPr txBox="1">
            <a:spLocks noChangeArrowheads="1"/>
          </p:cNvSpPr>
          <p:nvPr/>
        </p:nvSpPr>
        <p:spPr bwMode="auto">
          <a:xfrm rot="3039263">
            <a:off x="2004219" y="5598319"/>
            <a:ext cx="638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80000"/>
              </a:lnSpc>
              <a:spcBef>
                <a:spcPct val="50000"/>
              </a:spcBef>
            </a:pPr>
            <a:r>
              <a:rPr kumimoji="1" lang="en-US" altLang="zh-TW" sz="1400" b="1">
                <a:solidFill>
                  <a:srgbClr val="004462"/>
                </a:solidFill>
                <a:latin typeface="Calibri" pitchFamily="34" charset="0"/>
                <a:ea typeface="DFKai-SB" pitchFamily="65" charset="-120"/>
              </a:rPr>
              <a:t>R&amp;D</a:t>
            </a:r>
          </a:p>
        </p:txBody>
      </p:sp>
      <p:sp>
        <p:nvSpPr>
          <p:cNvPr id="16410" name="Text Box 36"/>
          <p:cNvSpPr txBox="1">
            <a:spLocks noChangeArrowheads="1"/>
          </p:cNvSpPr>
          <p:nvPr/>
        </p:nvSpPr>
        <p:spPr bwMode="auto">
          <a:xfrm rot="3042462">
            <a:off x="2493963" y="5573713"/>
            <a:ext cx="70961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80000"/>
              </a:lnSpc>
              <a:spcBef>
                <a:spcPct val="50000"/>
              </a:spcBef>
            </a:pPr>
            <a:r>
              <a:rPr kumimoji="1" lang="en-US" altLang="zh-TW" sz="1400" b="1">
                <a:solidFill>
                  <a:srgbClr val="004462"/>
                </a:solidFill>
                <a:latin typeface="Calibri" pitchFamily="34" charset="0"/>
                <a:ea typeface="DFKai-SB" pitchFamily="65" charset="-120"/>
              </a:rPr>
              <a:t>Design</a:t>
            </a:r>
          </a:p>
        </p:txBody>
      </p:sp>
      <p:sp>
        <p:nvSpPr>
          <p:cNvPr id="16411" name="Text Box 37"/>
          <p:cNvSpPr txBox="1">
            <a:spLocks noChangeArrowheads="1"/>
          </p:cNvSpPr>
          <p:nvPr/>
        </p:nvSpPr>
        <p:spPr bwMode="auto">
          <a:xfrm>
            <a:off x="-36513" y="1328738"/>
            <a:ext cx="7286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60000"/>
              </a:lnSpc>
              <a:spcBef>
                <a:spcPct val="50000"/>
              </a:spcBef>
            </a:pPr>
            <a:r>
              <a:rPr kumimoji="1" lang="en-US" altLang="zh-TW" sz="1400" b="1">
                <a:solidFill>
                  <a:schemeClr val="bg1"/>
                </a:solidFill>
                <a:latin typeface="Calibri" pitchFamily="34" charset="0"/>
                <a:ea typeface="DFKai-SB" pitchFamily="65" charset="-120"/>
              </a:rPr>
              <a:t>Added </a:t>
            </a:r>
          </a:p>
          <a:p>
            <a:pPr eaLnBrk="1" hangingPunct="1">
              <a:lnSpc>
                <a:spcPct val="60000"/>
              </a:lnSpc>
              <a:spcBef>
                <a:spcPct val="50000"/>
              </a:spcBef>
            </a:pPr>
            <a:r>
              <a:rPr kumimoji="1" lang="en-US" altLang="zh-TW" sz="1400" b="1">
                <a:solidFill>
                  <a:schemeClr val="bg1"/>
                </a:solidFill>
                <a:latin typeface="Calibri" pitchFamily="34" charset="0"/>
                <a:ea typeface="DFKai-SB" pitchFamily="65" charset="-120"/>
              </a:rPr>
              <a:t>Value</a:t>
            </a:r>
            <a:r>
              <a:rPr kumimoji="1" lang="en-US" altLang="zh-TW" sz="1400" b="1">
                <a:solidFill>
                  <a:srgbClr val="800000"/>
                </a:solidFill>
                <a:latin typeface="Calibri" pitchFamily="34" charset="0"/>
                <a:ea typeface="DFKai-SB" pitchFamily="65" charset="-120"/>
              </a:rPr>
              <a:t>	</a:t>
            </a:r>
          </a:p>
        </p:txBody>
      </p:sp>
      <p:pic>
        <p:nvPicPr>
          <p:cNvPr id="16412" name="Picture 38"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963" y="5291138"/>
            <a:ext cx="14446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39"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5291138"/>
            <a:ext cx="1444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40"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5283200"/>
            <a:ext cx="14446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41"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0" y="5291138"/>
            <a:ext cx="1444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Text Box 42"/>
          <p:cNvSpPr txBox="1">
            <a:spLocks noChangeArrowheads="1"/>
          </p:cNvSpPr>
          <p:nvPr/>
        </p:nvSpPr>
        <p:spPr bwMode="auto">
          <a:xfrm rot="2716369">
            <a:off x="3509963" y="5734050"/>
            <a:ext cx="1236662"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70000"/>
              </a:lnSpc>
              <a:spcBef>
                <a:spcPct val="50000"/>
              </a:spcBef>
            </a:pPr>
            <a:r>
              <a:rPr kumimoji="1" lang="en-US" altLang="zh-TW" sz="1400" b="1">
                <a:solidFill>
                  <a:srgbClr val="00582C"/>
                </a:solidFill>
                <a:latin typeface="Calibri" pitchFamily="34" charset="0"/>
                <a:ea typeface="DFKai-SB" pitchFamily="65" charset="-120"/>
              </a:rPr>
              <a:t>Manufacture</a:t>
            </a:r>
          </a:p>
        </p:txBody>
      </p:sp>
      <p:pic>
        <p:nvPicPr>
          <p:cNvPr id="16417" name="Picture 44"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5291138"/>
            <a:ext cx="1444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45"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5292725"/>
            <a:ext cx="14446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9" name="Picture 46"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5283200"/>
            <a:ext cx="14446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0" name="Text Box 47"/>
          <p:cNvSpPr txBox="1">
            <a:spLocks noChangeArrowheads="1"/>
          </p:cNvSpPr>
          <p:nvPr/>
        </p:nvSpPr>
        <p:spPr bwMode="auto">
          <a:xfrm rot="2768185">
            <a:off x="5516563" y="5656262"/>
            <a:ext cx="8969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80000"/>
              </a:lnSpc>
              <a:spcBef>
                <a:spcPct val="50000"/>
              </a:spcBef>
            </a:pPr>
            <a:r>
              <a:rPr kumimoji="1" lang="en-US" altLang="zh-TW" sz="1400" b="1">
                <a:solidFill>
                  <a:srgbClr val="78003C"/>
                </a:solidFill>
                <a:latin typeface="Calibri" pitchFamily="34" charset="0"/>
                <a:ea typeface="DFKai-SB" pitchFamily="65" charset="-120"/>
              </a:rPr>
              <a:t>Logistics</a:t>
            </a:r>
          </a:p>
        </p:txBody>
      </p:sp>
      <p:sp>
        <p:nvSpPr>
          <p:cNvPr id="16421" name="Text Box 48"/>
          <p:cNvSpPr txBox="1">
            <a:spLocks noChangeArrowheads="1"/>
          </p:cNvSpPr>
          <p:nvPr/>
        </p:nvSpPr>
        <p:spPr bwMode="auto">
          <a:xfrm rot="2548859">
            <a:off x="5989638" y="5676900"/>
            <a:ext cx="1000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80000"/>
              </a:lnSpc>
              <a:spcBef>
                <a:spcPct val="50000"/>
              </a:spcBef>
            </a:pPr>
            <a:r>
              <a:rPr kumimoji="1" lang="en-US" altLang="zh-TW" sz="1400" b="1">
                <a:solidFill>
                  <a:srgbClr val="78003C"/>
                </a:solidFill>
                <a:latin typeface="Calibri" pitchFamily="34" charset="0"/>
                <a:ea typeface="DFKai-SB" pitchFamily="65" charset="-120"/>
              </a:rPr>
              <a:t>Marketing</a:t>
            </a:r>
          </a:p>
        </p:txBody>
      </p:sp>
      <p:sp>
        <p:nvSpPr>
          <p:cNvPr id="16422" name="Text Box 49"/>
          <p:cNvSpPr txBox="1">
            <a:spLocks noChangeArrowheads="1"/>
          </p:cNvSpPr>
          <p:nvPr/>
        </p:nvSpPr>
        <p:spPr bwMode="auto">
          <a:xfrm rot="2581244">
            <a:off x="6515100" y="5557838"/>
            <a:ext cx="6461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80000"/>
              </a:lnSpc>
              <a:spcBef>
                <a:spcPct val="50000"/>
              </a:spcBef>
            </a:pPr>
            <a:r>
              <a:rPr kumimoji="1" lang="en-US" altLang="zh-TW" sz="1400" b="1">
                <a:solidFill>
                  <a:srgbClr val="78003C"/>
                </a:solidFill>
                <a:latin typeface="Calibri" pitchFamily="34" charset="0"/>
                <a:ea typeface="DFKai-SB" pitchFamily="65" charset="-120"/>
              </a:rPr>
              <a:t>Brand</a:t>
            </a:r>
          </a:p>
        </p:txBody>
      </p:sp>
      <p:pic>
        <p:nvPicPr>
          <p:cNvPr id="16423" name="Picture 50"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5291138"/>
            <a:ext cx="14446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4" name="Text Box 51"/>
          <p:cNvSpPr txBox="1">
            <a:spLocks noChangeArrowheads="1"/>
          </p:cNvSpPr>
          <p:nvPr/>
        </p:nvSpPr>
        <p:spPr bwMode="auto">
          <a:xfrm rot="2992270">
            <a:off x="1155701" y="5853112"/>
            <a:ext cx="1357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80000"/>
              </a:lnSpc>
              <a:spcBef>
                <a:spcPct val="50000"/>
              </a:spcBef>
            </a:pPr>
            <a:r>
              <a:rPr kumimoji="1" lang="en-US" altLang="zh-TW" sz="1400" b="1">
                <a:solidFill>
                  <a:srgbClr val="004462"/>
                </a:solidFill>
                <a:latin typeface="Calibri" pitchFamily="34" charset="0"/>
                <a:ea typeface="DFKai-SB" pitchFamily="65" charset="-120"/>
              </a:rPr>
              <a:t>Standardization</a:t>
            </a:r>
          </a:p>
        </p:txBody>
      </p:sp>
      <p:pic>
        <p:nvPicPr>
          <p:cNvPr id="16425" name="Picture 53"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5292725"/>
            <a:ext cx="14446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6" name="Text Box 57"/>
          <p:cNvSpPr txBox="1">
            <a:spLocks noChangeArrowheads="1"/>
          </p:cNvSpPr>
          <p:nvPr/>
        </p:nvSpPr>
        <p:spPr bwMode="auto">
          <a:xfrm>
            <a:off x="5292725" y="4381500"/>
            <a:ext cx="12033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80000"/>
              </a:lnSpc>
              <a:spcBef>
                <a:spcPct val="50000"/>
              </a:spcBef>
            </a:pPr>
            <a:r>
              <a:rPr kumimoji="1" lang="en-US" altLang="zh-TW" sz="1400" b="1">
                <a:solidFill>
                  <a:srgbClr val="78003C"/>
                </a:solidFill>
                <a:latin typeface="Calibri" pitchFamily="34" charset="0"/>
                <a:ea typeface="DFKai-SB" pitchFamily="65" charset="-120"/>
              </a:rPr>
              <a:t>Logistics</a:t>
            </a:r>
          </a:p>
        </p:txBody>
      </p:sp>
      <p:sp>
        <p:nvSpPr>
          <p:cNvPr id="16427" name="Text Box 58"/>
          <p:cNvSpPr txBox="1">
            <a:spLocks noChangeArrowheads="1"/>
          </p:cNvSpPr>
          <p:nvPr/>
        </p:nvSpPr>
        <p:spPr bwMode="auto">
          <a:xfrm>
            <a:off x="4265613" y="4759325"/>
            <a:ext cx="11525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70000"/>
              </a:lnSpc>
              <a:spcBef>
                <a:spcPct val="50000"/>
              </a:spcBef>
            </a:pPr>
            <a:r>
              <a:rPr kumimoji="1" lang="en-US" altLang="zh-TW" sz="1400" b="1">
                <a:solidFill>
                  <a:srgbClr val="00582C"/>
                </a:solidFill>
                <a:latin typeface="Calibri" pitchFamily="34" charset="0"/>
                <a:ea typeface="DFKai-SB" pitchFamily="65" charset="-120"/>
              </a:rPr>
              <a:t>Assembly</a:t>
            </a:r>
          </a:p>
        </p:txBody>
      </p:sp>
      <p:sp>
        <p:nvSpPr>
          <p:cNvPr id="16428" name="Text Box 59"/>
          <p:cNvSpPr txBox="1">
            <a:spLocks noChangeArrowheads="1"/>
          </p:cNvSpPr>
          <p:nvPr/>
        </p:nvSpPr>
        <p:spPr bwMode="auto">
          <a:xfrm>
            <a:off x="3059113" y="4697413"/>
            <a:ext cx="12969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70000"/>
              </a:lnSpc>
              <a:spcBef>
                <a:spcPct val="50000"/>
              </a:spcBef>
            </a:pPr>
            <a:r>
              <a:rPr kumimoji="1" lang="en-US" altLang="zh-TW" sz="1400" b="1">
                <a:solidFill>
                  <a:srgbClr val="00582C"/>
                </a:solidFill>
                <a:latin typeface="Calibri" pitchFamily="34" charset="0"/>
                <a:ea typeface="DFKai-SB" pitchFamily="65" charset="-120"/>
              </a:rPr>
              <a:t>Manufacture</a:t>
            </a:r>
          </a:p>
        </p:txBody>
      </p:sp>
      <p:sp>
        <p:nvSpPr>
          <p:cNvPr id="16429" name="Text Box 43"/>
          <p:cNvSpPr txBox="1">
            <a:spLocks noChangeArrowheads="1"/>
          </p:cNvSpPr>
          <p:nvPr/>
        </p:nvSpPr>
        <p:spPr bwMode="auto">
          <a:xfrm rot="2661576">
            <a:off x="4414838" y="5665788"/>
            <a:ext cx="9525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70000"/>
              </a:lnSpc>
              <a:spcBef>
                <a:spcPct val="50000"/>
              </a:spcBef>
            </a:pPr>
            <a:r>
              <a:rPr kumimoji="1" lang="en-US" altLang="zh-TW" sz="1400" b="1">
                <a:solidFill>
                  <a:srgbClr val="00582C"/>
                </a:solidFill>
                <a:latin typeface="Calibri" pitchFamily="34" charset="0"/>
                <a:ea typeface="DFKai-SB" pitchFamily="65" charset="-120"/>
              </a:rPr>
              <a:t>Assembly</a:t>
            </a:r>
          </a:p>
        </p:txBody>
      </p:sp>
      <p:pic>
        <p:nvPicPr>
          <p:cNvPr id="16430" name="Picture 46"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538" y="5243513"/>
            <a:ext cx="14446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1" name="Text Box 49"/>
          <p:cNvSpPr txBox="1">
            <a:spLocks noChangeArrowheads="1"/>
          </p:cNvSpPr>
          <p:nvPr/>
        </p:nvSpPr>
        <p:spPr bwMode="auto">
          <a:xfrm rot="2581244">
            <a:off x="7088188" y="5629275"/>
            <a:ext cx="11382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80000"/>
              </a:lnSpc>
              <a:spcBef>
                <a:spcPct val="50000"/>
              </a:spcBef>
            </a:pPr>
            <a:r>
              <a:rPr kumimoji="1" lang="en-US" altLang="zh-TW" sz="1400" b="1">
                <a:solidFill>
                  <a:srgbClr val="4A452A"/>
                </a:solidFill>
                <a:latin typeface="Calibri" pitchFamily="34" charset="0"/>
                <a:ea typeface="DFKai-SB" pitchFamily="65" charset="-120"/>
              </a:rPr>
              <a:t>Customer services</a:t>
            </a:r>
          </a:p>
        </p:txBody>
      </p:sp>
      <p:pic>
        <p:nvPicPr>
          <p:cNvPr id="16432" name="Picture 46" descr="BD1486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032000"/>
            <a:ext cx="14446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3" name="Text Box 49"/>
          <p:cNvSpPr txBox="1">
            <a:spLocks noChangeArrowheads="1"/>
          </p:cNvSpPr>
          <p:nvPr/>
        </p:nvSpPr>
        <p:spPr bwMode="auto">
          <a:xfrm>
            <a:off x="6673850" y="2224088"/>
            <a:ext cx="1570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lnSpc>
                <a:spcPct val="80000"/>
              </a:lnSpc>
              <a:spcBef>
                <a:spcPct val="50000"/>
              </a:spcBef>
            </a:pPr>
            <a:r>
              <a:rPr kumimoji="1" lang="en-US" altLang="zh-TW" sz="1400" b="1">
                <a:solidFill>
                  <a:srgbClr val="4A452A"/>
                </a:solidFill>
                <a:latin typeface="Calibri" pitchFamily="34" charset="0"/>
                <a:ea typeface="DFKai-SB" pitchFamily="65" charset="-120"/>
              </a:rPr>
              <a:t>Customer services</a:t>
            </a:r>
          </a:p>
        </p:txBody>
      </p:sp>
      <p:sp>
        <p:nvSpPr>
          <p:cNvPr id="10290" name="Text Box 47"/>
          <p:cNvSpPr txBox="1">
            <a:spLocks noChangeArrowheads="1"/>
          </p:cNvSpPr>
          <p:nvPr/>
        </p:nvSpPr>
        <p:spPr bwMode="auto">
          <a:xfrm>
            <a:off x="1403350" y="5032375"/>
            <a:ext cx="12128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lnSpc>
                <a:spcPct val="80000"/>
              </a:lnSpc>
              <a:spcBef>
                <a:spcPct val="50000"/>
              </a:spcBef>
            </a:pPr>
            <a:r>
              <a:rPr kumimoji="1" lang="en-US" altLang="zh-TW" sz="1400" b="1">
                <a:solidFill>
                  <a:srgbClr val="FF0000"/>
                </a:solidFill>
                <a:latin typeface="Calibri" pitchFamily="34" charset="0"/>
                <a:ea typeface="DFKai-SB" pitchFamily="65" charset="-120"/>
              </a:rPr>
              <a:t>Services</a:t>
            </a:r>
          </a:p>
        </p:txBody>
      </p:sp>
      <p:cxnSp>
        <p:nvCxnSpPr>
          <p:cNvPr id="62" name="Straight Arrow Connector 61"/>
          <p:cNvCxnSpPr/>
          <p:nvPr/>
        </p:nvCxnSpPr>
        <p:spPr>
          <a:xfrm>
            <a:off x="1258888" y="5229225"/>
            <a:ext cx="1509712"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538538" y="5243513"/>
            <a:ext cx="1754187"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508625" y="5229225"/>
            <a:ext cx="1998663"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294" name="Text Box 47"/>
          <p:cNvSpPr txBox="1">
            <a:spLocks noChangeArrowheads="1"/>
          </p:cNvSpPr>
          <p:nvPr/>
        </p:nvSpPr>
        <p:spPr bwMode="auto">
          <a:xfrm>
            <a:off x="3563938" y="5037138"/>
            <a:ext cx="8223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lnSpc>
                <a:spcPct val="80000"/>
              </a:lnSpc>
              <a:spcBef>
                <a:spcPct val="50000"/>
              </a:spcBef>
            </a:pPr>
            <a:r>
              <a:rPr kumimoji="1" lang="en-US" altLang="zh-TW" sz="1400" b="1">
                <a:solidFill>
                  <a:srgbClr val="FF0000"/>
                </a:solidFill>
                <a:latin typeface="Calibri" pitchFamily="34" charset="0"/>
                <a:ea typeface="DFKai-SB" pitchFamily="65" charset="-120"/>
              </a:rPr>
              <a:t>Goods</a:t>
            </a:r>
          </a:p>
        </p:txBody>
      </p:sp>
      <p:sp>
        <p:nvSpPr>
          <p:cNvPr id="10295" name="Text Box 47"/>
          <p:cNvSpPr txBox="1">
            <a:spLocks noChangeArrowheads="1"/>
          </p:cNvSpPr>
          <p:nvPr/>
        </p:nvSpPr>
        <p:spPr bwMode="auto">
          <a:xfrm>
            <a:off x="5867400" y="5032375"/>
            <a:ext cx="12128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lnSpc>
                <a:spcPct val="80000"/>
              </a:lnSpc>
              <a:spcBef>
                <a:spcPct val="50000"/>
              </a:spcBef>
            </a:pPr>
            <a:r>
              <a:rPr kumimoji="1" lang="en-US" altLang="zh-TW" sz="1400" b="1">
                <a:solidFill>
                  <a:srgbClr val="FF0000"/>
                </a:solidFill>
                <a:latin typeface="Calibri" pitchFamily="34" charset="0"/>
                <a:ea typeface="DFKai-SB" pitchFamily="65" charset="-120"/>
              </a:rPr>
              <a:t>Services</a:t>
            </a:r>
          </a:p>
        </p:txBody>
      </p:sp>
      <p:sp>
        <p:nvSpPr>
          <p:cNvPr id="10296" name="Text Box 47"/>
          <p:cNvSpPr txBox="1">
            <a:spLocks noChangeArrowheads="1"/>
          </p:cNvSpPr>
          <p:nvPr/>
        </p:nvSpPr>
        <p:spPr bwMode="auto">
          <a:xfrm>
            <a:off x="4117975" y="5032375"/>
            <a:ext cx="11747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lnSpc>
                <a:spcPct val="80000"/>
              </a:lnSpc>
              <a:spcBef>
                <a:spcPct val="50000"/>
              </a:spcBef>
            </a:pPr>
            <a:r>
              <a:rPr kumimoji="1" lang="en-US" altLang="zh-TW" sz="1400" b="1">
                <a:solidFill>
                  <a:srgbClr val="FF0000"/>
                </a:solidFill>
                <a:latin typeface="Calibri" pitchFamily="34" charset="0"/>
                <a:ea typeface="DFKai-SB" pitchFamily="65" charset="-120"/>
              </a:rPr>
              <a:t>and services</a:t>
            </a:r>
          </a:p>
        </p:txBody>
      </p:sp>
      <p:sp>
        <p:nvSpPr>
          <p:cNvPr id="16441" name="Rectangle 67"/>
          <p:cNvSpPr>
            <a:spLocks noChangeArrowheads="1"/>
          </p:cNvSpPr>
          <p:nvPr/>
        </p:nvSpPr>
        <p:spPr bwMode="auto">
          <a:xfrm>
            <a:off x="1822450" y="6521450"/>
            <a:ext cx="8150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lnSpc>
                <a:spcPct val="72000"/>
              </a:lnSpc>
              <a:spcBef>
                <a:spcPts val="200"/>
              </a:spcBef>
              <a:spcAft>
                <a:spcPts val="300"/>
              </a:spcAft>
            </a:pPr>
            <a:r>
              <a:rPr lang="en-AU" altLang="it-IT">
                <a:solidFill>
                  <a:schemeClr val="bg1"/>
                </a:solidFill>
              </a:rPr>
              <a:t>Source: WTO, based on Shih S. , Business Week (</a:t>
            </a:r>
            <a:r>
              <a:rPr lang="en-AU" altLang="it-IT" sz="1600">
                <a:solidFill>
                  <a:schemeClr val="bg1"/>
                </a:solidFill>
              </a:rPr>
              <a:t>May 16, 2005</a:t>
            </a:r>
            <a:r>
              <a:rPr lang="en-AU" altLang="it-IT">
                <a:solidFill>
                  <a:schemeClr val="bg1"/>
                </a:solidFill>
              </a:rPr>
              <a:t>)</a:t>
            </a:r>
          </a:p>
        </p:txBody>
      </p:sp>
      <p:sp>
        <p:nvSpPr>
          <p:cNvPr id="16442" name="AutoShape 54"/>
          <p:cNvSpPr>
            <a:spLocks noChangeArrowheads="1"/>
          </p:cNvSpPr>
          <p:nvPr/>
        </p:nvSpPr>
        <p:spPr bwMode="auto">
          <a:xfrm>
            <a:off x="7632700" y="5438775"/>
            <a:ext cx="1763713" cy="503238"/>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lnSpc>
                <a:spcPct val="60000"/>
              </a:lnSpc>
              <a:spcBef>
                <a:spcPct val="30000"/>
              </a:spcBef>
            </a:pPr>
            <a:r>
              <a:rPr kumimoji="1" lang="en-US" altLang="zh-TW" sz="1400" b="1">
                <a:solidFill>
                  <a:schemeClr val="bg1"/>
                </a:solidFill>
                <a:ea typeface="DFKai-SB" pitchFamily="65" charset="-120"/>
              </a:rPr>
              <a:t>Manufacturing </a:t>
            </a:r>
          </a:p>
          <a:p>
            <a:pPr algn="ctr" eaLnBrk="1" hangingPunct="1">
              <a:lnSpc>
                <a:spcPct val="60000"/>
              </a:lnSpc>
              <a:spcBef>
                <a:spcPct val="30000"/>
              </a:spcBef>
            </a:pPr>
            <a:r>
              <a:rPr kumimoji="1" lang="en-US" altLang="zh-TW" sz="1400" b="1">
                <a:solidFill>
                  <a:schemeClr val="bg1"/>
                </a:solidFill>
                <a:ea typeface="DFKai-SB" pitchFamily="65" charset="-120"/>
              </a:rPr>
              <a:t>process</a:t>
            </a:r>
          </a:p>
        </p:txBody>
      </p:sp>
    </p:spTree>
    <p:extLst>
      <p:ext uri="{BB962C8B-B14F-4D97-AF65-F5344CB8AC3E}">
        <p14:creationId xmlns:p14="http://schemas.microsoft.com/office/powerpoint/2010/main" val="1777717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9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0" grpId="0"/>
      <p:bldP spid="10294" grpId="0"/>
      <p:bldP spid="10295" grpId="0"/>
      <p:bldP spid="102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3528" y="260349"/>
            <a:ext cx="8739510" cy="1655763"/>
          </a:xfrm>
        </p:spPr>
        <p:txBody>
          <a:bodyPr>
            <a:normAutofit fontScale="90000"/>
          </a:bodyPr>
          <a:lstStyle/>
          <a:p>
            <a:pPr eaLnBrk="1" hangingPunct="1"/>
            <a:r>
              <a:rPr lang="en-GB" altLang="en-US" sz="2800" dirty="0" smtClean="0"/>
              <a:t>And goods have a </a:t>
            </a:r>
            <a:r>
              <a:rPr lang="en-GB" altLang="en-US" sz="2800" b="1" dirty="0" smtClean="0">
                <a:solidFill>
                  <a:srgbClr val="FF0000"/>
                </a:solidFill>
              </a:rPr>
              <a:t>domestic and a foreign content</a:t>
            </a:r>
            <a:r>
              <a:rPr lang="en-GB" altLang="en-US" sz="2800" dirty="0" smtClean="0"/>
              <a:t>….</a:t>
            </a:r>
            <a:br>
              <a:rPr lang="en-GB" altLang="en-US" sz="2800" dirty="0" smtClean="0"/>
            </a:br>
            <a:r>
              <a:rPr lang="en-GB" altLang="en-US" sz="2800" dirty="0" smtClean="0"/>
              <a:t>The case of Computers and electronic equipment</a:t>
            </a:r>
            <a:br>
              <a:rPr lang="en-GB" altLang="en-US" sz="2800" dirty="0" smtClean="0"/>
            </a:br>
            <a:r>
              <a:rPr lang="en-GB" altLang="en-US" sz="2800" dirty="0" smtClean="0"/>
              <a:t>exports</a:t>
            </a:r>
            <a:br>
              <a:rPr lang="en-GB" altLang="en-US" sz="2800" dirty="0" smtClean="0"/>
            </a:br>
            <a:r>
              <a:rPr lang="en-GB" altLang="en-US" sz="2800" dirty="0" smtClean="0"/>
              <a:t> (in billions of $ and percentage)</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1916113"/>
            <a:ext cx="901382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p:cNvSpPr txBox="1">
            <a:spLocks noChangeArrowheads="1"/>
          </p:cNvSpPr>
          <p:nvPr/>
        </p:nvSpPr>
        <p:spPr bwMode="auto">
          <a:xfrm>
            <a:off x="3851275" y="6210300"/>
            <a:ext cx="5211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latin typeface="Calibri" panose="020F0502020204030204" pitchFamily="34" charset="0"/>
              </a:rPr>
              <a:t>Source: WTO, based on IDE-JETRO Asian Input-Output tables</a:t>
            </a:r>
          </a:p>
        </p:txBody>
      </p:sp>
    </p:spTree>
    <p:extLst>
      <p:ext uri="{BB962C8B-B14F-4D97-AF65-F5344CB8AC3E}">
        <p14:creationId xmlns:p14="http://schemas.microsoft.com/office/powerpoint/2010/main" val="1130457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341313"/>
            <a:ext cx="9036050" cy="1519280"/>
          </a:xfrm>
        </p:spPr>
        <p:txBody>
          <a:bodyPr>
            <a:normAutofit fontScale="90000"/>
          </a:bodyPr>
          <a:lstStyle/>
          <a:p>
            <a:pPr eaLnBrk="1" hangingPunct="1"/>
            <a:r>
              <a:rPr lang="en-GB" altLang="en-US" sz="3000" b="1" dirty="0" smtClean="0"/>
              <a:t>To have statistics in value added changes the picture….</a:t>
            </a:r>
            <a:br>
              <a:rPr lang="en-GB" altLang="en-US" sz="3000" b="1" dirty="0" smtClean="0"/>
            </a:br>
            <a:r>
              <a:rPr lang="en-GB" altLang="en-US" sz="3000" b="1" dirty="0" smtClean="0"/>
              <a:t>US-China trade balance (deficit)</a:t>
            </a:r>
            <a:br>
              <a:rPr lang="en-GB" altLang="en-US" sz="3000" b="1" dirty="0" smtClean="0"/>
            </a:br>
            <a:r>
              <a:rPr lang="en-GB" altLang="en-US" sz="3000" b="1" dirty="0" smtClean="0"/>
              <a:t>Traditional </a:t>
            </a:r>
            <a:r>
              <a:rPr lang="en-GB" altLang="en-US" sz="3000" b="1" i="1" dirty="0" smtClean="0"/>
              <a:t>versus </a:t>
            </a:r>
            <a:r>
              <a:rPr lang="en-GB" altLang="en-US" sz="3000" b="1" dirty="0" smtClean="0"/>
              <a:t>VA measure (in billions of US$)</a:t>
            </a:r>
            <a:r>
              <a:rPr lang="en-GB" altLang="en-US" sz="2400" b="1" i="1" dirty="0" smtClean="0"/>
              <a:t/>
            </a:r>
            <a:br>
              <a:rPr lang="en-GB" altLang="en-US" sz="2400" b="1" i="1" dirty="0" smtClean="0"/>
            </a:br>
            <a:endParaRPr lang="en-GB" altLang="en-US" sz="3600" b="1" i="1" dirty="0" smtClean="0"/>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860593"/>
            <a:ext cx="8929687"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5"/>
          <p:cNvSpPr txBox="1">
            <a:spLocks noChangeArrowheads="1"/>
          </p:cNvSpPr>
          <p:nvPr/>
        </p:nvSpPr>
        <p:spPr bwMode="auto">
          <a:xfrm>
            <a:off x="2124075" y="6418305"/>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Calibri" panose="020F0502020204030204" pitchFamily="34" charset="0"/>
              </a:rPr>
              <a:t>Sources: UN Comtrade Database, IDE-JETRO AIO table and WTO estimates</a:t>
            </a:r>
          </a:p>
        </p:txBody>
      </p:sp>
    </p:spTree>
    <p:extLst>
      <p:ext uri="{BB962C8B-B14F-4D97-AF65-F5344CB8AC3E}">
        <p14:creationId xmlns:p14="http://schemas.microsoft.com/office/powerpoint/2010/main" val="114921458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0975" y="125413"/>
            <a:ext cx="9505950" cy="1143000"/>
          </a:xfrm>
        </p:spPr>
        <p:txBody>
          <a:bodyPr/>
          <a:lstStyle/>
          <a:p>
            <a:pPr eaLnBrk="1" hangingPunct="1"/>
            <a:r>
              <a:rPr lang="en-GB" altLang="en-US" sz="3200" dirty="0" smtClean="0"/>
              <a:t>Summary of the benefits of trade in value added analysis</a:t>
            </a:r>
          </a:p>
        </p:txBody>
      </p:sp>
      <p:sp>
        <p:nvSpPr>
          <p:cNvPr id="19459" name="Content Placeholder 2"/>
          <p:cNvSpPr>
            <a:spLocks noGrp="1"/>
          </p:cNvSpPr>
          <p:nvPr>
            <p:ph idx="1"/>
          </p:nvPr>
        </p:nvSpPr>
        <p:spPr/>
        <p:txBody>
          <a:bodyPr>
            <a:normAutofit lnSpcReduction="10000"/>
          </a:bodyPr>
          <a:lstStyle/>
          <a:p>
            <a:pPr eaLnBrk="1" hangingPunct="1">
              <a:lnSpc>
                <a:spcPct val="80000"/>
              </a:lnSpc>
            </a:pPr>
            <a:r>
              <a:rPr lang="en-GB" altLang="en-US" sz="2400" b="1" dirty="0" smtClean="0"/>
              <a:t>A better evaluation of the actual contribution of international trade to an economy </a:t>
            </a:r>
          </a:p>
          <a:p>
            <a:pPr eaLnBrk="1" hangingPunct="1">
              <a:lnSpc>
                <a:spcPct val="80000"/>
              </a:lnSpc>
              <a:buFont typeface="Arial" panose="020B0604020202020204" pitchFamily="34" charset="0"/>
              <a:buNone/>
            </a:pPr>
            <a:r>
              <a:rPr lang="en-GB" altLang="en-US" sz="2400" b="1" dirty="0" smtClean="0"/>
              <a:t>     </a:t>
            </a:r>
            <a:r>
              <a:rPr lang="en-GB" altLang="en-US" sz="2400" dirty="0" smtClean="0"/>
              <a:t>(incl. development, employment, environment)</a:t>
            </a:r>
          </a:p>
          <a:p>
            <a:pPr eaLnBrk="1" hangingPunct="1">
              <a:lnSpc>
                <a:spcPct val="80000"/>
              </a:lnSpc>
            </a:pPr>
            <a:endParaRPr lang="en-GB" altLang="en-US" sz="2400" dirty="0" smtClean="0"/>
          </a:p>
          <a:p>
            <a:pPr eaLnBrk="1" hangingPunct="1">
              <a:lnSpc>
                <a:spcPct val="80000"/>
              </a:lnSpc>
            </a:pPr>
            <a:r>
              <a:rPr lang="en-GB" altLang="en-US" sz="2400" dirty="0" smtClean="0"/>
              <a:t>To highlight the </a:t>
            </a:r>
            <a:r>
              <a:rPr lang="en-GB" altLang="en-US" sz="2400" b="1" dirty="0" smtClean="0"/>
              <a:t>interdependency of economies</a:t>
            </a:r>
            <a:r>
              <a:rPr lang="en-GB" altLang="en-US" sz="2400" dirty="0" smtClean="0"/>
              <a:t>, and the </a:t>
            </a:r>
            <a:r>
              <a:rPr lang="en-GB" altLang="en-US" sz="2400" b="1" dirty="0" smtClean="0"/>
              <a:t>counter-productive effects of protectionist measures</a:t>
            </a:r>
            <a:r>
              <a:rPr lang="en-GB" altLang="en-US" sz="2400" dirty="0" smtClean="0"/>
              <a:t> on economies and enterprises they are supposed to protect</a:t>
            </a:r>
          </a:p>
          <a:p>
            <a:pPr eaLnBrk="1" hangingPunct="1">
              <a:lnSpc>
                <a:spcPct val="80000"/>
              </a:lnSpc>
            </a:pPr>
            <a:endParaRPr lang="en-GB" altLang="en-US" sz="2400" b="1" dirty="0" smtClean="0"/>
          </a:p>
          <a:p>
            <a:pPr eaLnBrk="1" hangingPunct="1">
              <a:lnSpc>
                <a:spcPct val="80000"/>
              </a:lnSpc>
            </a:pPr>
            <a:r>
              <a:rPr lang="en-GB" altLang="en-US" sz="2400" b="1" dirty="0" smtClean="0"/>
              <a:t>Better evaluation of the contribution of the services sector on trade</a:t>
            </a:r>
          </a:p>
          <a:p>
            <a:pPr eaLnBrk="1" hangingPunct="1">
              <a:lnSpc>
                <a:spcPct val="80000"/>
              </a:lnSpc>
              <a:buFont typeface="Arial" panose="020B0604020202020204" pitchFamily="34" charset="0"/>
              <a:buNone/>
            </a:pPr>
            <a:endParaRPr lang="en-GB" altLang="en-US" sz="2400" b="1" dirty="0" smtClean="0"/>
          </a:p>
          <a:p>
            <a:pPr eaLnBrk="1" hangingPunct="1">
              <a:lnSpc>
                <a:spcPct val="80000"/>
              </a:lnSpc>
            </a:pPr>
            <a:r>
              <a:rPr lang="en-GB" altLang="en-US" sz="2400" dirty="0" smtClean="0"/>
              <a:t>Conventional trade statistics need </a:t>
            </a:r>
            <a:r>
              <a:rPr lang="en-GB" altLang="en-US" sz="2400" b="1" dirty="0" smtClean="0"/>
              <a:t>complement </a:t>
            </a:r>
            <a:r>
              <a:rPr lang="en-GB" altLang="en-US" sz="2400" dirty="0" smtClean="0"/>
              <a:t>for analysing value added – data gaps and how can they be closed (TEC, WIOD, OECD/WTO)</a:t>
            </a:r>
          </a:p>
          <a:p>
            <a:pPr eaLnBrk="1" hangingPunct="1">
              <a:lnSpc>
                <a:spcPct val="80000"/>
              </a:lnSpc>
            </a:pPr>
            <a:endParaRPr lang="en-GB" altLang="en-US" sz="2400" b="1" dirty="0" smtClean="0"/>
          </a:p>
          <a:p>
            <a:pPr eaLnBrk="1" hangingPunct="1">
              <a:lnSpc>
                <a:spcPct val="80000"/>
              </a:lnSpc>
            </a:pPr>
            <a:endParaRPr lang="en-GB" altLang="en-US" sz="2400" dirty="0" smtClean="0"/>
          </a:p>
          <a:p>
            <a:pPr eaLnBrk="1" hangingPunct="1">
              <a:lnSpc>
                <a:spcPct val="80000"/>
              </a:lnSpc>
              <a:buFont typeface="Arial" panose="020B0604020202020204" pitchFamily="34" charset="0"/>
              <a:buNone/>
            </a:pPr>
            <a:endParaRPr lang="en-GB" altLang="en-US" sz="2400" b="1" dirty="0" smtClean="0"/>
          </a:p>
        </p:txBody>
      </p:sp>
    </p:spTree>
    <p:extLst>
      <p:ext uri="{BB962C8B-B14F-4D97-AF65-F5344CB8AC3E}">
        <p14:creationId xmlns:p14="http://schemas.microsoft.com/office/powerpoint/2010/main" val="2897436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58837"/>
            <a:ext cx="8496944" cy="792088"/>
          </a:xfrm>
        </p:spPr>
        <p:txBody>
          <a:bodyPr>
            <a:normAutofit/>
          </a:bodyPr>
          <a:lstStyle/>
          <a:p>
            <a:r>
              <a:rPr lang="en-US" sz="4000" b="1" dirty="0">
                <a:solidFill>
                  <a:schemeClr val="accent6">
                    <a:lumMod val="75000"/>
                  </a:schemeClr>
                </a:solidFill>
              </a:rPr>
              <a:t>Why </a:t>
            </a:r>
            <a:r>
              <a:rPr lang="en-US" sz="4000" b="1" dirty="0" err="1">
                <a:solidFill>
                  <a:schemeClr val="accent6">
                    <a:lumMod val="75000"/>
                  </a:schemeClr>
                </a:solidFill>
              </a:rPr>
              <a:t>TiVA</a:t>
            </a:r>
            <a:r>
              <a:rPr lang="en-US" sz="4000" b="1" dirty="0">
                <a:solidFill>
                  <a:schemeClr val="accent6">
                    <a:lumMod val="75000"/>
                  </a:schemeClr>
                </a:solidFill>
              </a:rPr>
              <a:t>: Results from Recent Studies</a:t>
            </a:r>
          </a:p>
        </p:txBody>
      </p:sp>
      <p:sp>
        <p:nvSpPr>
          <p:cNvPr id="3" name="Content Placeholder 2"/>
          <p:cNvSpPr>
            <a:spLocks noGrp="1"/>
          </p:cNvSpPr>
          <p:nvPr>
            <p:ph idx="1"/>
          </p:nvPr>
        </p:nvSpPr>
        <p:spPr>
          <a:xfrm>
            <a:off x="457200" y="1143000"/>
            <a:ext cx="8229600" cy="5029199"/>
          </a:xfrm>
        </p:spPr>
        <p:txBody>
          <a:bodyPr/>
          <a:lstStyle/>
          <a:p>
            <a:r>
              <a:rPr lang="en-US" sz="2800" dirty="0"/>
              <a:t>Koopman, Powers, Wang, and Wei (2010)</a:t>
            </a:r>
          </a:p>
          <a:p>
            <a:endParaRPr lang="en-US" sz="2800" dirty="0"/>
          </a:p>
          <a:p>
            <a:pPr lvl="1">
              <a:lnSpc>
                <a:spcPct val="100000"/>
              </a:lnSpc>
            </a:pPr>
            <a:r>
              <a:rPr lang="en-US" sz="2600" dirty="0"/>
              <a:t>Built their own global Inter-Country I-O table</a:t>
            </a:r>
          </a:p>
          <a:p>
            <a:pPr lvl="1">
              <a:lnSpc>
                <a:spcPct val="100000"/>
              </a:lnSpc>
            </a:pPr>
            <a:r>
              <a:rPr lang="en-US" sz="2600" dirty="0"/>
              <a:t>26 countries and 41 sectors</a:t>
            </a:r>
          </a:p>
          <a:p>
            <a:pPr lvl="2"/>
            <a:r>
              <a:rPr lang="en-US" sz="2400" dirty="0"/>
              <a:t>Treated China processing and Mexico processing as separate exporters from China and Mexico for domestic production</a:t>
            </a:r>
          </a:p>
          <a:p>
            <a:pPr lvl="1">
              <a:lnSpc>
                <a:spcPct val="100000"/>
              </a:lnSpc>
            </a:pPr>
            <a:r>
              <a:rPr lang="en-US" sz="2600" b="1" dirty="0"/>
              <a:t>41% decrease in U.S. trade deficit with China in 2004</a:t>
            </a:r>
          </a:p>
          <a:p>
            <a:pPr lvl="1">
              <a:lnSpc>
                <a:spcPct val="100000"/>
              </a:lnSpc>
            </a:pPr>
            <a:r>
              <a:rPr lang="en-US" sz="2600" b="1" dirty="0"/>
              <a:t>40% increase in U.S. trade deficit with Japan in 2004</a:t>
            </a: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algn="l" rtl="0" fontAlgn="base">
              <a:spcBef>
                <a:spcPct val="0"/>
              </a:spcBef>
              <a:spcAft>
                <a:spcPct val="0"/>
              </a:spcAft>
              <a:defRPr sz="2400" kern="1200">
                <a:solidFill>
                  <a:srgbClr val="00267F"/>
                </a:solidFill>
                <a:latin typeface="Calibri" pitchFamily="34" charset="0"/>
                <a:ea typeface="+mn-ea"/>
                <a:cs typeface="+mn-cs"/>
              </a:defRPr>
            </a:lvl1pPr>
            <a:lvl2pPr marL="457200" algn="l" rtl="0" fontAlgn="base">
              <a:spcBef>
                <a:spcPct val="0"/>
              </a:spcBef>
              <a:spcAft>
                <a:spcPct val="0"/>
              </a:spcAft>
              <a:defRPr sz="2400" kern="1200">
                <a:solidFill>
                  <a:srgbClr val="00267F"/>
                </a:solidFill>
                <a:latin typeface="Calibri" pitchFamily="34" charset="0"/>
                <a:ea typeface="+mn-ea"/>
                <a:cs typeface="+mn-cs"/>
              </a:defRPr>
            </a:lvl2pPr>
            <a:lvl3pPr marL="914400" algn="l" rtl="0" fontAlgn="base">
              <a:spcBef>
                <a:spcPct val="0"/>
              </a:spcBef>
              <a:spcAft>
                <a:spcPct val="0"/>
              </a:spcAft>
              <a:defRPr sz="2400" kern="1200">
                <a:solidFill>
                  <a:srgbClr val="00267F"/>
                </a:solidFill>
                <a:latin typeface="Calibri" pitchFamily="34" charset="0"/>
                <a:ea typeface="+mn-ea"/>
                <a:cs typeface="+mn-cs"/>
              </a:defRPr>
            </a:lvl3pPr>
            <a:lvl4pPr marL="1371600" algn="l" rtl="0" fontAlgn="base">
              <a:spcBef>
                <a:spcPct val="0"/>
              </a:spcBef>
              <a:spcAft>
                <a:spcPct val="0"/>
              </a:spcAft>
              <a:defRPr sz="2400" kern="1200">
                <a:solidFill>
                  <a:srgbClr val="00267F"/>
                </a:solidFill>
                <a:latin typeface="Calibri" pitchFamily="34" charset="0"/>
                <a:ea typeface="+mn-ea"/>
                <a:cs typeface="+mn-cs"/>
              </a:defRPr>
            </a:lvl4pPr>
            <a:lvl5pPr marL="1828800" algn="l" rtl="0" fontAlgn="base">
              <a:spcBef>
                <a:spcPct val="0"/>
              </a:spcBef>
              <a:spcAft>
                <a:spcPct val="0"/>
              </a:spcAft>
              <a:defRPr sz="2400" kern="1200">
                <a:solidFill>
                  <a:srgbClr val="00267F"/>
                </a:solidFill>
                <a:latin typeface="Calibri" pitchFamily="34" charset="0"/>
                <a:ea typeface="+mn-ea"/>
                <a:cs typeface="+mn-cs"/>
              </a:defRPr>
            </a:lvl5pPr>
            <a:lvl6pPr marL="2286000" algn="l" defTabSz="914400" rtl="0" eaLnBrk="1" latinLnBrk="0" hangingPunct="1">
              <a:defRPr sz="2400" kern="1200">
                <a:solidFill>
                  <a:srgbClr val="00267F"/>
                </a:solidFill>
                <a:latin typeface="Calibri" pitchFamily="34" charset="0"/>
                <a:ea typeface="+mn-ea"/>
                <a:cs typeface="+mn-cs"/>
              </a:defRPr>
            </a:lvl6pPr>
            <a:lvl7pPr marL="2743200" algn="l" defTabSz="914400" rtl="0" eaLnBrk="1" latinLnBrk="0" hangingPunct="1">
              <a:defRPr sz="2400" kern="1200">
                <a:solidFill>
                  <a:srgbClr val="00267F"/>
                </a:solidFill>
                <a:latin typeface="Calibri" pitchFamily="34" charset="0"/>
                <a:ea typeface="+mn-ea"/>
                <a:cs typeface="+mn-cs"/>
              </a:defRPr>
            </a:lvl7pPr>
            <a:lvl8pPr marL="3200400" algn="l" defTabSz="914400" rtl="0" eaLnBrk="1" latinLnBrk="0" hangingPunct="1">
              <a:defRPr sz="2400" kern="1200">
                <a:solidFill>
                  <a:srgbClr val="00267F"/>
                </a:solidFill>
                <a:latin typeface="Calibri" pitchFamily="34" charset="0"/>
                <a:ea typeface="+mn-ea"/>
                <a:cs typeface="+mn-cs"/>
              </a:defRPr>
            </a:lvl8pPr>
            <a:lvl9pPr marL="3657600" algn="l" defTabSz="914400" rtl="0" eaLnBrk="1" latinLnBrk="0" hangingPunct="1">
              <a:defRPr sz="2400" kern="1200">
                <a:solidFill>
                  <a:srgbClr val="00267F"/>
                </a:solidFill>
                <a:latin typeface="Calibri" pitchFamily="34" charset="0"/>
                <a:ea typeface="+mn-ea"/>
                <a:cs typeface="+mn-cs"/>
              </a:defRPr>
            </a:lvl9pPr>
          </a:lstStyle>
          <a:p>
            <a:pPr algn="r"/>
            <a:fld id="{E38CE7BD-07B9-47AB-B864-B78BB969610B}" type="slidenum">
              <a:rPr lang="en-US" smtClean="0"/>
              <a:pPr algn="r"/>
              <a:t>25</a:t>
            </a:fld>
            <a:endParaRPr lang="en-US" dirty="0"/>
          </a:p>
        </p:txBody>
      </p:sp>
    </p:spTree>
    <p:extLst>
      <p:ext uri="{BB962C8B-B14F-4D97-AF65-F5344CB8AC3E}">
        <p14:creationId xmlns:p14="http://schemas.microsoft.com/office/powerpoint/2010/main" val="2146995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199"/>
          </a:xfrm>
        </p:spPr>
        <p:txBody>
          <a:bodyPr/>
          <a:lstStyle/>
          <a:p>
            <a:r>
              <a:rPr lang="en-US" sz="2800" dirty="0"/>
              <a:t>OECD-WTO </a:t>
            </a:r>
            <a:r>
              <a:rPr lang="en-US" sz="2800" dirty="0" err="1"/>
              <a:t>TiVA</a:t>
            </a:r>
            <a:r>
              <a:rPr lang="en-US" sz="2800" dirty="0"/>
              <a:t> database</a:t>
            </a:r>
          </a:p>
          <a:p>
            <a:pPr lvl="1">
              <a:lnSpc>
                <a:spcPct val="100000"/>
              </a:lnSpc>
            </a:pPr>
            <a:r>
              <a:rPr lang="en-US" sz="2600" dirty="0"/>
              <a:t>Global I-O table covers 57 countries and 37 industries</a:t>
            </a:r>
          </a:p>
          <a:p>
            <a:pPr lvl="1">
              <a:lnSpc>
                <a:spcPct val="100000"/>
              </a:lnSpc>
            </a:pPr>
            <a:r>
              <a:rPr lang="en-US" sz="2600" dirty="0"/>
              <a:t>The database publishes results for 40 countries and 18 industries due to concerns about quality of the underlying data</a:t>
            </a:r>
          </a:p>
          <a:p>
            <a:pPr lvl="1">
              <a:lnSpc>
                <a:spcPct val="100000"/>
              </a:lnSpc>
            </a:pPr>
            <a:r>
              <a:rPr lang="en-US" sz="2600" b="1" dirty="0"/>
              <a:t>25% decrease in U.S. trade deficit with China in 2009</a:t>
            </a:r>
          </a:p>
          <a:p>
            <a:pPr lvl="1">
              <a:lnSpc>
                <a:spcPct val="100000"/>
              </a:lnSpc>
            </a:pPr>
            <a:r>
              <a:rPr lang="en-US" sz="2600" b="1" dirty="0"/>
              <a:t>60% increase in U.S. trade deficit with Japan in 2009</a:t>
            </a: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algn="l" rtl="0" fontAlgn="base">
              <a:spcBef>
                <a:spcPct val="0"/>
              </a:spcBef>
              <a:spcAft>
                <a:spcPct val="0"/>
              </a:spcAft>
              <a:defRPr sz="2400" kern="1200">
                <a:solidFill>
                  <a:srgbClr val="00267F"/>
                </a:solidFill>
                <a:latin typeface="Calibri" pitchFamily="34" charset="0"/>
                <a:ea typeface="+mn-ea"/>
                <a:cs typeface="+mn-cs"/>
              </a:defRPr>
            </a:lvl1pPr>
            <a:lvl2pPr marL="457200" algn="l" rtl="0" fontAlgn="base">
              <a:spcBef>
                <a:spcPct val="0"/>
              </a:spcBef>
              <a:spcAft>
                <a:spcPct val="0"/>
              </a:spcAft>
              <a:defRPr sz="2400" kern="1200">
                <a:solidFill>
                  <a:srgbClr val="00267F"/>
                </a:solidFill>
                <a:latin typeface="Calibri" pitchFamily="34" charset="0"/>
                <a:ea typeface="+mn-ea"/>
                <a:cs typeface="+mn-cs"/>
              </a:defRPr>
            </a:lvl2pPr>
            <a:lvl3pPr marL="914400" algn="l" rtl="0" fontAlgn="base">
              <a:spcBef>
                <a:spcPct val="0"/>
              </a:spcBef>
              <a:spcAft>
                <a:spcPct val="0"/>
              </a:spcAft>
              <a:defRPr sz="2400" kern="1200">
                <a:solidFill>
                  <a:srgbClr val="00267F"/>
                </a:solidFill>
                <a:latin typeface="Calibri" pitchFamily="34" charset="0"/>
                <a:ea typeface="+mn-ea"/>
                <a:cs typeface="+mn-cs"/>
              </a:defRPr>
            </a:lvl3pPr>
            <a:lvl4pPr marL="1371600" algn="l" rtl="0" fontAlgn="base">
              <a:spcBef>
                <a:spcPct val="0"/>
              </a:spcBef>
              <a:spcAft>
                <a:spcPct val="0"/>
              </a:spcAft>
              <a:defRPr sz="2400" kern="1200">
                <a:solidFill>
                  <a:srgbClr val="00267F"/>
                </a:solidFill>
                <a:latin typeface="Calibri" pitchFamily="34" charset="0"/>
                <a:ea typeface="+mn-ea"/>
                <a:cs typeface="+mn-cs"/>
              </a:defRPr>
            </a:lvl4pPr>
            <a:lvl5pPr marL="1828800" algn="l" rtl="0" fontAlgn="base">
              <a:spcBef>
                <a:spcPct val="0"/>
              </a:spcBef>
              <a:spcAft>
                <a:spcPct val="0"/>
              </a:spcAft>
              <a:defRPr sz="2400" kern="1200">
                <a:solidFill>
                  <a:srgbClr val="00267F"/>
                </a:solidFill>
                <a:latin typeface="Calibri" pitchFamily="34" charset="0"/>
                <a:ea typeface="+mn-ea"/>
                <a:cs typeface="+mn-cs"/>
              </a:defRPr>
            </a:lvl5pPr>
            <a:lvl6pPr marL="2286000" algn="l" defTabSz="914400" rtl="0" eaLnBrk="1" latinLnBrk="0" hangingPunct="1">
              <a:defRPr sz="2400" kern="1200">
                <a:solidFill>
                  <a:srgbClr val="00267F"/>
                </a:solidFill>
                <a:latin typeface="Calibri" pitchFamily="34" charset="0"/>
                <a:ea typeface="+mn-ea"/>
                <a:cs typeface="+mn-cs"/>
              </a:defRPr>
            </a:lvl6pPr>
            <a:lvl7pPr marL="2743200" algn="l" defTabSz="914400" rtl="0" eaLnBrk="1" latinLnBrk="0" hangingPunct="1">
              <a:defRPr sz="2400" kern="1200">
                <a:solidFill>
                  <a:srgbClr val="00267F"/>
                </a:solidFill>
                <a:latin typeface="Calibri" pitchFamily="34" charset="0"/>
                <a:ea typeface="+mn-ea"/>
                <a:cs typeface="+mn-cs"/>
              </a:defRPr>
            </a:lvl7pPr>
            <a:lvl8pPr marL="3200400" algn="l" defTabSz="914400" rtl="0" eaLnBrk="1" latinLnBrk="0" hangingPunct="1">
              <a:defRPr sz="2400" kern="1200">
                <a:solidFill>
                  <a:srgbClr val="00267F"/>
                </a:solidFill>
                <a:latin typeface="Calibri" pitchFamily="34" charset="0"/>
                <a:ea typeface="+mn-ea"/>
                <a:cs typeface="+mn-cs"/>
              </a:defRPr>
            </a:lvl8pPr>
            <a:lvl9pPr marL="3657600" algn="l" defTabSz="914400" rtl="0" eaLnBrk="1" latinLnBrk="0" hangingPunct="1">
              <a:defRPr sz="2400" kern="1200">
                <a:solidFill>
                  <a:srgbClr val="00267F"/>
                </a:solidFill>
                <a:latin typeface="Calibri" pitchFamily="34" charset="0"/>
                <a:ea typeface="+mn-ea"/>
                <a:cs typeface="+mn-cs"/>
              </a:defRPr>
            </a:lvl9pPr>
          </a:lstStyle>
          <a:p>
            <a:pPr algn="r"/>
            <a:fld id="{E38CE7BD-07B9-47AB-B864-B78BB969610B}" type="slidenum">
              <a:rPr lang="en-US" smtClean="0"/>
              <a:pPr algn="r"/>
              <a:t>26</a:t>
            </a:fld>
            <a:endParaRPr lang="en-US" dirty="0"/>
          </a:p>
        </p:txBody>
      </p:sp>
      <p:sp>
        <p:nvSpPr>
          <p:cNvPr id="5" name="Title 1">
            <a:extLst>
              <a:ext uri="{FF2B5EF4-FFF2-40B4-BE49-F238E27FC236}">
                <a16:creationId xmlns:a16="http://schemas.microsoft.com/office/drawing/2014/main" xmlns="" id="{BFC13C40-866B-4B7B-A599-07049D8A8ADE}"/>
              </a:ext>
            </a:extLst>
          </p:cNvPr>
          <p:cNvSpPr txBox="1">
            <a:spLocks/>
          </p:cNvSpPr>
          <p:nvPr/>
        </p:nvSpPr>
        <p:spPr bwMode="auto">
          <a:xfrm>
            <a:off x="251520" y="188640"/>
            <a:ext cx="87129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ctr" rtl="0" fontAlgn="base">
              <a:spcBef>
                <a:spcPct val="0"/>
              </a:spcBef>
              <a:spcAft>
                <a:spcPct val="0"/>
              </a:spcAft>
              <a:defRPr sz="2500" kern="1200">
                <a:solidFill>
                  <a:srgbClr val="0033CC"/>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a:solidFill>
                  <a:schemeClr val="accent6">
                    <a:lumMod val="75000"/>
                  </a:schemeClr>
                </a:solidFill>
              </a:rPr>
              <a:t>Why </a:t>
            </a:r>
            <a:r>
              <a:rPr lang="en-US" sz="4000" b="1" dirty="0" err="1">
                <a:solidFill>
                  <a:schemeClr val="accent6">
                    <a:lumMod val="75000"/>
                  </a:schemeClr>
                </a:solidFill>
              </a:rPr>
              <a:t>TiVA</a:t>
            </a:r>
            <a:r>
              <a:rPr lang="en-US" sz="4000" b="1" dirty="0">
                <a:solidFill>
                  <a:schemeClr val="accent6">
                    <a:lumMod val="75000"/>
                  </a:schemeClr>
                </a:solidFill>
              </a:rPr>
              <a:t>: Results from Recent Studies 2</a:t>
            </a:r>
          </a:p>
        </p:txBody>
      </p:sp>
    </p:spTree>
    <p:extLst>
      <p:ext uri="{BB962C8B-B14F-4D97-AF65-F5344CB8AC3E}">
        <p14:creationId xmlns:p14="http://schemas.microsoft.com/office/powerpoint/2010/main" val="3118607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6">
                    <a:lumMod val="75000"/>
                  </a:schemeClr>
                </a:solidFill>
              </a:rPr>
              <a:t>Why </a:t>
            </a:r>
            <a:r>
              <a:rPr lang="en-US" sz="4000" b="1" dirty="0" err="1">
                <a:solidFill>
                  <a:schemeClr val="accent6">
                    <a:lumMod val="75000"/>
                  </a:schemeClr>
                </a:solidFill>
              </a:rPr>
              <a:t>TiVA</a:t>
            </a:r>
            <a:r>
              <a:rPr lang="en-US" sz="4000" b="1" dirty="0">
                <a:solidFill>
                  <a:schemeClr val="accent6">
                    <a:lumMod val="75000"/>
                  </a:schemeClr>
                </a:solidFill>
              </a:rPr>
              <a:t>: Insights Gained</a:t>
            </a:r>
          </a:p>
        </p:txBody>
      </p:sp>
      <p:sp>
        <p:nvSpPr>
          <p:cNvPr id="3" name="Content Placeholder 2"/>
          <p:cNvSpPr>
            <a:spLocks noGrp="1"/>
          </p:cNvSpPr>
          <p:nvPr>
            <p:ph idx="1"/>
          </p:nvPr>
        </p:nvSpPr>
        <p:spPr>
          <a:xfrm>
            <a:off x="457200" y="1143000"/>
            <a:ext cx="8229600" cy="5029199"/>
          </a:xfrm>
        </p:spPr>
        <p:txBody>
          <a:bodyPr/>
          <a:lstStyle/>
          <a:p>
            <a:r>
              <a:rPr lang="en-US" sz="2800" dirty="0"/>
              <a:t>Place in global value chains</a:t>
            </a:r>
          </a:p>
          <a:p>
            <a:pPr lvl="1"/>
            <a:r>
              <a:rPr lang="en-US" sz="2400" dirty="0"/>
              <a:t>Countries upstream in value chains produce inputs used by other countries</a:t>
            </a:r>
          </a:p>
          <a:p>
            <a:r>
              <a:rPr lang="en-US" sz="2800" dirty="0"/>
              <a:t>Bilateral trade issues/policies</a:t>
            </a:r>
          </a:p>
          <a:p>
            <a:pPr lvl="1"/>
            <a:r>
              <a:rPr lang="en-US" sz="2400" dirty="0"/>
              <a:t>Countries may have persistent trade surpluses due to position at end of global value chain</a:t>
            </a:r>
          </a:p>
          <a:p>
            <a:pPr lvl="1"/>
            <a:r>
              <a:rPr lang="en-US" sz="2400" dirty="0"/>
              <a:t>Anti-dumping and other trade measures may adversely affect domestic producers of intermediate inputs</a:t>
            </a:r>
          </a:p>
          <a:p>
            <a:r>
              <a:rPr lang="en-US" sz="2800" dirty="0"/>
              <a:t>Revealed comparative advantage</a:t>
            </a:r>
          </a:p>
          <a:p>
            <a:pPr lvl="1"/>
            <a:r>
              <a:rPr lang="en-US" sz="2600" dirty="0"/>
              <a:t>Gross flows may distort</a:t>
            </a: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algn="l" rtl="0" fontAlgn="base">
              <a:spcBef>
                <a:spcPct val="0"/>
              </a:spcBef>
              <a:spcAft>
                <a:spcPct val="0"/>
              </a:spcAft>
              <a:defRPr sz="2400" kern="1200">
                <a:solidFill>
                  <a:srgbClr val="00267F"/>
                </a:solidFill>
                <a:latin typeface="Calibri" pitchFamily="34" charset="0"/>
                <a:ea typeface="+mn-ea"/>
                <a:cs typeface="+mn-cs"/>
              </a:defRPr>
            </a:lvl1pPr>
            <a:lvl2pPr marL="457200" algn="l" rtl="0" fontAlgn="base">
              <a:spcBef>
                <a:spcPct val="0"/>
              </a:spcBef>
              <a:spcAft>
                <a:spcPct val="0"/>
              </a:spcAft>
              <a:defRPr sz="2400" kern="1200">
                <a:solidFill>
                  <a:srgbClr val="00267F"/>
                </a:solidFill>
                <a:latin typeface="Calibri" pitchFamily="34" charset="0"/>
                <a:ea typeface="+mn-ea"/>
                <a:cs typeface="+mn-cs"/>
              </a:defRPr>
            </a:lvl2pPr>
            <a:lvl3pPr marL="914400" algn="l" rtl="0" fontAlgn="base">
              <a:spcBef>
                <a:spcPct val="0"/>
              </a:spcBef>
              <a:spcAft>
                <a:spcPct val="0"/>
              </a:spcAft>
              <a:defRPr sz="2400" kern="1200">
                <a:solidFill>
                  <a:srgbClr val="00267F"/>
                </a:solidFill>
                <a:latin typeface="Calibri" pitchFamily="34" charset="0"/>
                <a:ea typeface="+mn-ea"/>
                <a:cs typeface="+mn-cs"/>
              </a:defRPr>
            </a:lvl3pPr>
            <a:lvl4pPr marL="1371600" algn="l" rtl="0" fontAlgn="base">
              <a:spcBef>
                <a:spcPct val="0"/>
              </a:spcBef>
              <a:spcAft>
                <a:spcPct val="0"/>
              </a:spcAft>
              <a:defRPr sz="2400" kern="1200">
                <a:solidFill>
                  <a:srgbClr val="00267F"/>
                </a:solidFill>
                <a:latin typeface="Calibri" pitchFamily="34" charset="0"/>
                <a:ea typeface="+mn-ea"/>
                <a:cs typeface="+mn-cs"/>
              </a:defRPr>
            </a:lvl4pPr>
            <a:lvl5pPr marL="1828800" algn="l" rtl="0" fontAlgn="base">
              <a:spcBef>
                <a:spcPct val="0"/>
              </a:spcBef>
              <a:spcAft>
                <a:spcPct val="0"/>
              </a:spcAft>
              <a:defRPr sz="2400" kern="1200">
                <a:solidFill>
                  <a:srgbClr val="00267F"/>
                </a:solidFill>
                <a:latin typeface="Calibri" pitchFamily="34" charset="0"/>
                <a:ea typeface="+mn-ea"/>
                <a:cs typeface="+mn-cs"/>
              </a:defRPr>
            </a:lvl5pPr>
            <a:lvl6pPr marL="2286000" algn="l" defTabSz="914400" rtl="0" eaLnBrk="1" latinLnBrk="0" hangingPunct="1">
              <a:defRPr sz="2400" kern="1200">
                <a:solidFill>
                  <a:srgbClr val="00267F"/>
                </a:solidFill>
                <a:latin typeface="Calibri" pitchFamily="34" charset="0"/>
                <a:ea typeface="+mn-ea"/>
                <a:cs typeface="+mn-cs"/>
              </a:defRPr>
            </a:lvl6pPr>
            <a:lvl7pPr marL="2743200" algn="l" defTabSz="914400" rtl="0" eaLnBrk="1" latinLnBrk="0" hangingPunct="1">
              <a:defRPr sz="2400" kern="1200">
                <a:solidFill>
                  <a:srgbClr val="00267F"/>
                </a:solidFill>
                <a:latin typeface="Calibri" pitchFamily="34" charset="0"/>
                <a:ea typeface="+mn-ea"/>
                <a:cs typeface="+mn-cs"/>
              </a:defRPr>
            </a:lvl7pPr>
            <a:lvl8pPr marL="3200400" algn="l" defTabSz="914400" rtl="0" eaLnBrk="1" latinLnBrk="0" hangingPunct="1">
              <a:defRPr sz="2400" kern="1200">
                <a:solidFill>
                  <a:srgbClr val="00267F"/>
                </a:solidFill>
                <a:latin typeface="Calibri" pitchFamily="34" charset="0"/>
                <a:ea typeface="+mn-ea"/>
                <a:cs typeface="+mn-cs"/>
              </a:defRPr>
            </a:lvl8pPr>
            <a:lvl9pPr marL="3657600" algn="l" defTabSz="914400" rtl="0" eaLnBrk="1" latinLnBrk="0" hangingPunct="1">
              <a:defRPr sz="2400" kern="1200">
                <a:solidFill>
                  <a:srgbClr val="00267F"/>
                </a:solidFill>
                <a:latin typeface="Calibri" pitchFamily="34" charset="0"/>
                <a:ea typeface="+mn-ea"/>
                <a:cs typeface="+mn-cs"/>
              </a:defRPr>
            </a:lvl9pPr>
          </a:lstStyle>
          <a:p>
            <a:pPr algn="r"/>
            <a:fld id="{E38CE7BD-07B9-47AB-B864-B78BB969610B}" type="slidenum">
              <a:rPr lang="en-US" smtClean="0"/>
              <a:pPr algn="r"/>
              <a:t>27</a:t>
            </a:fld>
            <a:endParaRPr lang="en-US" dirty="0"/>
          </a:p>
        </p:txBody>
      </p:sp>
    </p:spTree>
    <p:extLst>
      <p:ext uri="{BB962C8B-B14F-4D97-AF65-F5344CB8AC3E}">
        <p14:creationId xmlns:p14="http://schemas.microsoft.com/office/powerpoint/2010/main" val="2702710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eaLnBrk="1" hangingPunct="1"/>
            <a:r>
              <a:rPr lang="en-US" sz="4000" b="1" dirty="0">
                <a:solidFill>
                  <a:schemeClr val="accent6">
                    <a:lumMod val="75000"/>
                  </a:schemeClr>
                </a:solidFill>
              </a:rPr>
              <a:t>Limitations of </a:t>
            </a:r>
            <a:r>
              <a:rPr lang="en-US" sz="4000" b="1" dirty="0" err="1">
                <a:solidFill>
                  <a:schemeClr val="accent6">
                    <a:lumMod val="75000"/>
                  </a:schemeClr>
                </a:solidFill>
              </a:rPr>
              <a:t>TiVA</a:t>
            </a:r>
            <a:endParaRPr lang="en-US" sz="4000" b="1" dirty="0">
              <a:solidFill>
                <a:schemeClr val="accent6">
                  <a:lumMod val="75000"/>
                </a:schemeClr>
              </a:solidFill>
            </a:endParaRPr>
          </a:p>
        </p:txBody>
      </p:sp>
      <p:sp>
        <p:nvSpPr>
          <p:cNvPr id="4099" name="Content Placeholder 2"/>
          <p:cNvSpPr>
            <a:spLocks noGrp="1"/>
          </p:cNvSpPr>
          <p:nvPr>
            <p:ph idx="1"/>
          </p:nvPr>
        </p:nvSpPr>
        <p:spPr>
          <a:xfrm>
            <a:off x="457200" y="1219200"/>
            <a:ext cx="8229600" cy="4906963"/>
          </a:xfrm>
        </p:spPr>
        <p:txBody>
          <a:bodyPr/>
          <a:lstStyle/>
          <a:p>
            <a:pPr eaLnBrk="1" hangingPunct="1"/>
            <a:r>
              <a:rPr lang="en-US" sz="2800" dirty="0"/>
              <a:t>Data and methods for measurement of </a:t>
            </a:r>
            <a:r>
              <a:rPr lang="en-US" sz="2800" dirty="0" err="1"/>
              <a:t>TiVA</a:t>
            </a:r>
            <a:endParaRPr lang="en-US" sz="2800" dirty="0"/>
          </a:p>
          <a:p>
            <a:pPr lvl="1" eaLnBrk="1" hangingPunct="1"/>
            <a:r>
              <a:rPr lang="en-US" sz="2400" dirty="0"/>
              <a:t>Inconsistent international trade statistics</a:t>
            </a:r>
          </a:p>
          <a:p>
            <a:pPr lvl="1" eaLnBrk="1" hangingPunct="1"/>
            <a:r>
              <a:rPr lang="en-US" sz="2400" dirty="0"/>
              <a:t>Timeliness and level-of-detail of national I-O accounts used to construct international I-O tables varies</a:t>
            </a:r>
          </a:p>
          <a:p>
            <a:pPr lvl="1" eaLnBrk="1" hangingPunct="1"/>
            <a:r>
              <a:rPr lang="en-US" sz="2400" dirty="0"/>
              <a:t>Detailed I-O tables often have long time lags but being used to study current global value chains</a:t>
            </a:r>
            <a:r>
              <a:rPr lang="en-US" sz="2400" strike="sngStrike" dirty="0"/>
              <a:t> </a:t>
            </a:r>
          </a:p>
          <a:p>
            <a:pPr lvl="1" eaLnBrk="1" hangingPunct="1"/>
            <a:r>
              <a:rPr lang="en-US" sz="2400" dirty="0"/>
              <a:t>Reliance on mechanical procedures to “balance” statistics and allocate imports to using industries (“proportionality” assumption)</a:t>
            </a:r>
          </a:p>
        </p:txBody>
      </p:sp>
    </p:spTree>
    <p:extLst>
      <p:ext uri="{BB962C8B-B14F-4D97-AF65-F5344CB8AC3E}">
        <p14:creationId xmlns:p14="http://schemas.microsoft.com/office/powerpoint/2010/main" val="95910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792088"/>
          </a:xfrm>
        </p:spPr>
        <p:txBody>
          <a:bodyPr>
            <a:normAutofit/>
          </a:bodyPr>
          <a:lstStyle/>
          <a:p>
            <a:r>
              <a:rPr lang="en-US" sz="4000" b="1" dirty="0" smtClean="0">
                <a:solidFill>
                  <a:schemeClr val="accent6">
                    <a:lumMod val="75000"/>
                  </a:schemeClr>
                </a:solidFill>
              </a:rPr>
              <a:t>Some references on </a:t>
            </a:r>
            <a:r>
              <a:rPr lang="en-US" sz="4000" b="1" dirty="0" err="1">
                <a:solidFill>
                  <a:schemeClr val="accent6">
                    <a:lumMod val="75000"/>
                  </a:schemeClr>
                </a:solidFill>
              </a:rPr>
              <a:t>TiVA</a:t>
            </a:r>
            <a:r>
              <a:rPr lang="en-US" sz="4000" b="1" dirty="0">
                <a:solidFill>
                  <a:schemeClr val="accent6">
                    <a:lumMod val="75000"/>
                  </a:schemeClr>
                </a:solidFill>
              </a:rPr>
              <a:t> Measures</a:t>
            </a:r>
          </a:p>
        </p:txBody>
      </p:sp>
      <p:sp>
        <p:nvSpPr>
          <p:cNvPr id="3" name="Content Placeholder 2"/>
          <p:cNvSpPr>
            <a:spLocks noGrp="1"/>
          </p:cNvSpPr>
          <p:nvPr>
            <p:ph idx="1"/>
          </p:nvPr>
        </p:nvSpPr>
        <p:spPr>
          <a:xfrm>
            <a:off x="457200" y="1143000"/>
            <a:ext cx="8229600" cy="5029199"/>
          </a:xfrm>
        </p:spPr>
        <p:txBody>
          <a:bodyPr>
            <a:normAutofit lnSpcReduction="10000"/>
          </a:bodyPr>
          <a:lstStyle/>
          <a:p>
            <a:r>
              <a:rPr lang="en-US" sz="2800" dirty="0" err="1"/>
              <a:t>Koopman</a:t>
            </a:r>
            <a:r>
              <a:rPr lang="en-US" sz="2800" dirty="0"/>
              <a:t>, Powers, Wang, and Wei (2010), “Give Credit Where Credit is Due: Tracing Value Added in Global Production Chains”</a:t>
            </a:r>
          </a:p>
          <a:p>
            <a:r>
              <a:rPr lang="en-US" sz="2800" dirty="0"/>
              <a:t>Johnson and </a:t>
            </a:r>
            <a:r>
              <a:rPr lang="en-US" sz="2800" dirty="0" err="1"/>
              <a:t>Noguera</a:t>
            </a:r>
            <a:r>
              <a:rPr lang="en-US" sz="2800" dirty="0"/>
              <a:t> (2012), “Accounting for Intermediates and Trade in Value Added”</a:t>
            </a:r>
          </a:p>
          <a:p>
            <a:r>
              <a:rPr lang="en-US" sz="2800" dirty="0"/>
              <a:t>Maurer and </a:t>
            </a:r>
            <a:r>
              <a:rPr lang="en-US" sz="2800" dirty="0" err="1"/>
              <a:t>Degain</a:t>
            </a:r>
            <a:r>
              <a:rPr lang="en-US" sz="2800" dirty="0"/>
              <a:t> (2010), “Globalization and Trade Flows: What You See Is Not What You Get”</a:t>
            </a:r>
          </a:p>
          <a:p>
            <a:r>
              <a:rPr lang="en-US" sz="2800" dirty="0" err="1"/>
              <a:t>Meng</a:t>
            </a:r>
            <a:r>
              <a:rPr lang="en-US" sz="2800" dirty="0"/>
              <a:t>, Fang, and </a:t>
            </a:r>
            <a:r>
              <a:rPr lang="en-US" sz="2800" dirty="0" err="1"/>
              <a:t>Yamano</a:t>
            </a:r>
            <a:r>
              <a:rPr lang="en-US" sz="2800" dirty="0"/>
              <a:t> (2012), “Measuring Global Value Chains and Regional Economic Integration: An International Input-Output Approach”</a:t>
            </a:r>
          </a:p>
          <a:p>
            <a:r>
              <a:rPr lang="en-US" sz="2800" dirty="0"/>
              <a:t>WTO and OECD Trade in Value Added Database</a:t>
            </a:r>
          </a:p>
          <a:p>
            <a:endParaRPr lang="en-US" sz="2800" dirty="0"/>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algn="l" rtl="0" fontAlgn="base">
              <a:spcBef>
                <a:spcPct val="0"/>
              </a:spcBef>
              <a:spcAft>
                <a:spcPct val="0"/>
              </a:spcAft>
              <a:defRPr sz="2400" kern="1200">
                <a:solidFill>
                  <a:srgbClr val="00267F"/>
                </a:solidFill>
                <a:latin typeface="Calibri" pitchFamily="34" charset="0"/>
                <a:ea typeface="+mn-ea"/>
                <a:cs typeface="+mn-cs"/>
              </a:defRPr>
            </a:lvl1pPr>
            <a:lvl2pPr marL="457200" algn="l" rtl="0" fontAlgn="base">
              <a:spcBef>
                <a:spcPct val="0"/>
              </a:spcBef>
              <a:spcAft>
                <a:spcPct val="0"/>
              </a:spcAft>
              <a:defRPr sz="2400" kern="1200">
                <a:solidFill>
                  <a:srgbClr val="00267F"/>
                </a:solidFill>
                <a:latin typeface="Calibri" pitchFamily="34" charset="0"/>
                <a:ea typeface="+mn-ea"/>
                <a:cs typeface="+mn-cs"/>
              </a:defRPr>
            </a:lvl2pPr>
            <a:lvl3pPr marL="914400" algn="l" rtl="0" fontAlgn="base">
              <a:spcBef>
                <a:spcPct val="0"/>
              </a:spcBef>
              <a:spcAft>
                <a:spcPct val="0"/>
              </a:spcAft>
              <a:defRPr sz="2400" kern="1200">
                <a:solidFill>
                  <a:srgbClr val="00267F"/>
                </a:solidFill>
                <a:latin typeface="Calibri" pitchFamily="34" charset="0"/>
                <a:ea typeface="+mn-ea"/>
                <a:cs typeface="+mn-cs"/>
              </a:defRPr>
            </a:lvl3pPr>
            <a:lvl4pPr marL="1371600" algn="l" rtl="0" fontAlgn="base">
              <a:spcBef>
                <a:spcPct val="0"/>
              </a:spcBef>
              <a:spcAft>
                <a:spcPct val="0"/>
              </a:spcAft>
              <a:defRPr sz="2400" kern="1200">
                <a:solidFill>
                  <a:srgbClr val="00267F"/>
                </a:solidFill>
                <a:latin typeface="Calibri" pitchFamily="34" charset="0"/>
                <a:ea typeface="+mn-ea"/>
                <a:cs typeface="+mn-cs"/>
              </a:defRPr>
            </a:lvl4pPr>
            <a:lvl5pPr marL="1828800" algn="l" rtl="0" fontAlgn="base">
              <a:spcBef>
                <a:spcPct val="0"/>
              </a:spcBef>
              <a:spcAft>
                <a:spcPct val="0"/>
              </a:spcAft>
              <a:defRPr sz="2400" kern="1200">
                <a:solidFill>
                  <a:srgbClr val="00267F"/>
                </a:solidFill>
                <a:latin typeface="Calibri" pitchFamily="34" charset="0"/>
                <a:ea typeface="+mn-ea"/>
                <a:cs typeface="+mn-cs"/>
              </a:defRPr>
            </a:lvl5pPr>
            <a:lvl6pPr marL="2286000" algn="l" defTabSz="914400" rtl="0" eaLnBrk="1" latinLnBrk="0" hangingPunct="1">
              <a:defRPr sz="2400" kern="1200">
                <a:solidFill>
                  <a:srgbClr val="00267F"/>
                </a:solidFill>
                <a:latin typeface="Calibri" pitchFamily="34" charset="0"/>
                <a:ea typeface="+mn-ea"/>
                <a:cs typeface="+mn-cs"/>
              </a:defRPr>
            </a:lvl6pPr>
            <a:lvl7pPr marL="2743200" algn="l" defTabSz="914400" rtl="0" eaLnBrk="1" latinLnBrk="0" hangingPunct="1">
              <a:defRPr sz="2400" kern="1200">
                <a:solidFill>
                  <a:srgbClr val="00267F"/>
                </a:solidFill>
                <a:latin typeface="Calibri" pitchFamily="34" charset="0"/>
                <a:ea typeface="+mn-ea"/>
                <a:cs typeface="+mn-cs"/>
              </a:defRPr>
            </a:lvl7pPr>
            <a:lvl8pPr marL="3200400" algn="l" defTabSz="914400" rtl="0" eaLnBrk="1" latinLnBrk="0" hangingPunct="1">
              <a:defRPr sz="2400" kern="1200">
                <a:solidFill>
                  <a:srgbClr val="00267F"/>
                </a:solidFill>
                <a:latin typeface="Calibri" pitchFamily="34" charset="0"/>
                <a:ea typeface="+mn-ea"/>
                <a:cs typeface="+mn-cs"/>
              </a:defRPr>
            </a:lvl8pPr>
            <a:lvl9pPr marL="3657600" algn="l" defTabSz="914400" rtl="0" eaLnBrk="1" latinLnBrk="0" hangingPunct="1">
              <a:defRPr sz="2400" kern="1200">
                <a:solidFill>
                  <a:srgbClr val="00267F"/>
                </a:solidFill>
                <a:latin typeface="Calibri" pitchFamily="34" charset="0"/>
                <a:ea typeface="+mn-ea"/>
                <a:cs typeface="+mn-cs"/>
              </a:defRPr>
            </a:lvl9pPr>
          </a:lstStyle>
          <a:p>
            <a:pPr algn="r"/>
            <a:fld id="{E38CE7BD-07B9-47AB-B864-B78BB969610B}" type="slidenum">
              <a:rPr lang="en-US" smtClean="0"/>
              <a:pPr algn="r"/>
              <a:t>29</a:t>
            </a:fld>
            <a:endParaRPr lang="en-US" dirty="0"/>
          </a:p>
        </p:txBody>
      </p:sp>
    </p:spTree>
    <p:extLst>
      <p:ext uri="{BB962C8B-B14F-4D97-AF65-F5344CB8AC3E}">
        <p14:creationId xmlns:p14="http://schemas.microsoft.com/office/powerpoint/2010/main" val="305664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p:spPr>
        <p:txBody>
          <a:bodyPr/>
          <a:lstStyle/>
          <a:p>
            <a:r>
              <a:rPr lang="it-IT" dirty="0" err="1" smtClean="0">
                <a:solidFill>
                  <a:schemeClr val="tx1">
                    <a:lumMod val="65000"/>
                    <a:lumOff val="35000"/>
                  </a:schemeClr>
                </a:solidFill>
              </a:rPr>
              <a:t>Outline</a:t>
            </a:r>
            <a:endParaRPr lang="it-IT" dirty="0">
              <a:solidFill>
                <a:schemeClr val="tx1">
                  <a:lumMod val="65000"/>
                  <a:lumOff val="35000"/>
                </a:schemeClr>
              </a:solidFill>
            </a:endParaRPr>
          </a:p>
        </p:txBody>
      </p:sp>
      <p:sp>
        <p:nvSpPr>
          <p:cNvPr id="3" name="Segnaposto contenuto 2"/>
          <p:cNvSpPr>
            <a:spLocks noGrp="1"/>
          </p:cNvSpPr>
          <p:nvPr>
            <p:ph idx="1"/>
          </p:nvPr>
        </p:nvSpPr>
        <p:spPr>
          <a:xfrm>
            <a:off x="457200" y="1268760"/>
            <a:ext cx="8229600" cy="4857403"/>
          </a:xfrm>
          <a:noFill/>
        </p:spPr>
        <p:txBody>
          <a:bodyPr anchor="ctr" anchorCtr="0">
            <a:noAutofit/>
          </a:bodyPr>
          <a:lstStyle/>
          <a:p>
            <a:pPr>
              <a:buFont typeface="Times New Roman" pitchFamily="18" charset="0"/>
              <a:buChar char="►"/>
            </a:pPr>
            <a:r>
              <a:rPr lang="it-IT" sz="2800" dirty="0" err="1" smtClean="0">
                <a:solidFill>
                  <a:schemeClr val="tx1">
                    <a:lumMod val="50000"/>
                    <a:lumOff val="50000"/>
                  </a:schemeClr>
                </a:solidFill>
              </a:rPr>
              <a:t>Summary</a:t>
            </a:r>
            <a:r>
              <a:rPr lang="it-IT" sz="2800" dirty="0" smtClean="0">
                <a:solidFill>
                  <a:schemeClr val="tx1">
                    <a:lumMod val="50000"/>
                    <a:lumOff val="50000"/>
                  </a:schemeClr>
                </a:solidFill>
              </a:rPr>
              <a:t> of last </a:t>
            </a:r>
            <a:r>
              <a:rPr lang="it-IT" sz="2800" dirty="0" err="1" smtClean="0">
                <a:solidFill>
                  <a:schemeClr val="tx1">
                    <a:lumMod val="50000"/>
                    <a:lumOff val="50000"/>
                  </a:schemeClr>
                </a:solidFill>
              </a:rPr>
              <a:t>lecture</a:t>
            </a:r>
            <a:r>
              <a:rPr lang="it-IT" sz="2800" dirty="0" smtClean="0">
                <a:solidFill>
                  <a:schemeClr val="tx1">
                    <a:lumMod val="50000"/>
                    <a:lumOff val="50000"/>
                  </a:schemeClr>
                </a:solidFill>
              </a:rPr>
              <a:t> (intensive and </a:t>
            </a:r>
            <a:r>
              <a:rPr lang="it-IT" sz="2800" dirty="0" err="1" smtClean="0">
                <a:solidFill>
                  <a:schemeClr val="tx1">
                    <a:lumMod val="50000"/>
                    <a:lumOff val="50000"/>
                  </a:schemeClr>
                </a:solidFill>
              </a:rPr>
              <a:t>extensive</a:t>
            </a:r>
            <a:r>
              <a:rPr lang="it-IT" sz="2800" dirty="0" smtClean="0">
                <a:solidFill>
                  <a:schemeClr val="tx1">
                    <a:lumMod val="50000"/>
                    <a:lumOff val="50000"/>
                  </a:schemeClr>
                </a:solidFill>
              </a:rPr>
              <a:t> </a:t>
            </a:r>
            <a:r>
              <a:rPr lang="it-IT" sz="2800" dirty="0" err="1" smtClean="0">
                <a:solidFill>
                  <a:schemeClr val="tx1">
                    <a:lumMod val="50000"/>
                    <a:lumOff val="50000"/>
                  </a:schemeClr>
                </a:solidFill>
              </a:rPr>
              <a:t>margins</a:t>
            </a:r>
            <a:r>
              <a:rPr lang="it-IT" sz="2800" dirty="0" smtClean="0">
                <a:solidFill>
                  <a:schemeClr val="tx1">
                    <a:lumMod val="50000"/>
                    <a:lumOff val="50000"/>
                  </a:schemeClr>
                </a:solidFill>
              </a:rPr>
              <a:t>)</a:t>
            </a:r>
          </a:p>
          <a:p>
            <a:pPr>
              <a:buFont typeface="Times New Roman" pitchFamily="18" charset="0"/>
              <a:buChar char="►"/>
            </a:pPr>
            <a:r>
              <a:rPr lang="it-IT" sz="2800" dirty="0" err="1" smtClean="0">
                <a:solidFill>
                  <a:schemeClr val="tx1">
                    <a:lumMod val="50000"/>
                    <a:lumOff val="50000"/>
                  </a:schemeClr>
                </a:solidFill>
              </a:rPr>
              <a:t>Trade</a:t>
            </a:r>
            <a:r>
              <a:rPr lang="it-IT" sz="2800" dirty="0" smtClean="0">
                <a:solidFill>
                  <a:schemeClr val="tx1">
                    <a:lumMod val="50000"/>
                    <a:lumOff val="50000"/>
                  </a:schemeClr>
                </a:solidFill>
              </a:rPr>
              <a:t> in </a:t>
            </a:r>
            <a:r>
              <a:rPr lang="it-IT" sz="2800" dirty="0" err="1" smtClean="0">
                <a:solidFill>
                  <a:schemeClr val="tx1">
                    <a:lumMod val="50000"/>
                    <a:lumOff val="50000"/>
                  </a:schemeClr>
                </a:solidFill>
              </a:rPr>
              <a:t>value</a:t>
            </a:r>
            <a:r>
              <a:rPr lang="it-IT" sz="2800" dirty="0" smtClean="0">
                <a:solidFill>
                  <a:schemeClr val="tx1">
                    <a:lumMod val="50000"/>
                    <a:lumOff val="50000"/>
                  </a:schemeClr>
                </a:solidFill>
              </a:rPr>
              <a:t> </a:t>
            </a:r>
            <a:r>
              <a:rPr lang="it-IT" sz="2800" dirty="0" err="1" smtClean="0">
                <a:solidFill>
                  <a:schemeClr val="tx1">
                    <a:lumMod val="50000"/>
                    <a:lumOff val="50000"/>
                  </a:schemeClr>
                </a:solidFill>
              </a:rPr>
              <a:t>added</a:t>
            </a:r>
            <a:endParaRPr lang="it-IT" sz="2800" dirty="0" smtClean="0">
              <a:solidFill>
                <a:schemeClr val="tx1">
                  <a:lumMod val="50000"/>
                  <a:lumOff val="50000"/>
                </a:schemeClr>
              </a:solidFill>
            </a:endParaRPr>
          </a:p>
          <a:p>
            <a:pPr>
              <a:buFont typeface="Times New Roman" pitchFamily="18" charset="0"/>
              <a:buChar char="►"/>
            </a:pPr>
            <a:r>
              <a:rPr lang="it-IT" sz="2800" dirty="0" err="1" smtClean="0">
                <a:solidFill>
                  <a:schemeClr val="tx1">
                    <a:lumMod val="50000"/>
                    <a:lumOff val="50000"/>
                  </a:schemeClr>
                </a:solidFill>
              </a:rPr>
              <a:t>Recent</a:t>
            </a:r>
            <a:r>
              <a:rPr lang="it-IT" sz="2800" dirty="0" smtClean="0">
                <a:solidFill>
                  <a:schemeClr val="tx1">
                    <a:lumMod val="50000"/>
                    <a:lumOff val="50000"/>
                  </a:schemeClr>
                </a:solidFill>
              </a:rPr>
              <a:t> (</a:t>
            </a:r>
            <a:r>
              <a:rPr lang="it-IT" sz="2800" dirty="0" err="1" smtClean="0">
                <a:solidFill>
                  <a:schemeClr val="tx1">
                    <a:lumMod val="50000"/>
                    <a:lumOff val="50000"/>
                  </a:schemeClr>
                </a:solidFill>
              </a:rPr>
              <a:t>partially</a:t>
            </a:r>
            <a:r>
              <a:rPr lang="it-IT" sz="2800" dirty="0" smtClean="0">
                <a:solidFill>
                  <a:schemeClr val="tx1">
                    <a:lumMod val="50000"/>
                    <a:lumOff val="50000"/>
                  </a:schemeClr>
                </a:solidFill>
              </a:rPr>
              <a:t> </a:t>
            </a:r>
            <a:r>
              <a:rPr lang="it-IT" sz="2800" dirty="0" err="1" smtClean="0">
                <a:solidFill>
                  <a:schemeClr val="tx1">
                    <a:lumMod val="50000"/>
                    <a:lumOff val="50000"/>
                  </a:schemeClr>
                </a:solidFill>
              </a:rPr>
              <a:t>unexplained</a:t>
            </a:r>
            <a:r>
              <a:rPr lang="it-IT" sz="2800" dirty="0" smtClean="0">
                <a:solidFill>
                  <a:schemeClr val="tx1">
                    <a:lumMod val="50000"/>
                    <a:lumOff val="50000"/>
                  </a:schemeClr>
                </a:solidFill>
              </a:rPr>
              <a:t>) trends in the world economy</a:t>
            </a:r>
          </a:p>
          <a:p>
            <a:pPr>
              <a:buFont typeface="Times New Roman" pitchFamily="18" charset="0"/>
              <a:buChar char="►"/>
            </a:pPr>
            <a:r>
              <a:rPr lang="it-IT" sz="2800" dirty="0" smtClean="0">
                <a:solidFill>
                  <a:schemeClr val="tx1">
                    <a:lumMod val="50000"/>
                    <a:lumOff val="50000"/>
                  </a:schemeClr>
                </a:solidFill>
              </a:rPr>
              <a:t>A </a:t>
            </a:r>
            <a:r>
              <a:rPr lang="it-IT" sz="2800" dirty="0" err="1" smtClean="0">
                <a:solidFill>
                  <a:schemeClr val="tx1">
                    <a:lumMod val="50000"/>
                    <a:lumOff val="50000"/>
                  </a:schemeClr>
                </a:solidFill>
              </a:rPr>
              <a:t>glance</a:t>
            </a:r>
            <a:r>
              <a:rPr lang="it-IT" sz="2800" dirty="0" smtClean="0">
                <a:solidFill>
                  <a:schemeClr val="tx1">
                    <a:lumMod val="50000"/>
                    <a:lumOff val="50000"/>
                  </a:schemeClr>
                </a:solidFill>
              </a:rPr>
              <a:t> </a:t>
            </a:r>
            <a:r>
              <a:rPr lang="it-IT" sz="2800" dirty="0" err="1" smtClean="0">
                <a:solidFill>
                  <a:schemeClr val="tx1">
                    <a:lumMod val="50000"/>
                    <a:lumOff val="50000"/>
                  </a:schemeClr>
                </a:solidFill>
              </a:rPr>
              <a:t>at</a:t>
            </a:r>
            <a:r>
              <a:rPr lang="it-IT" sz="2800" dirty="0" smtClean="0">
                <a:solidFill>
                  <a:schemeClr val="tx1">
                    <a:lumMod val="50000"/>
                    <a:lumOff val="50000"/>
                  </a:schemeClr>
                </a:solidFill>
              </a:rPr>
              <a:t> the </a:t>
            </a:r>
            <a:r>
              <a:rPr lang="it-IT" sz="2800" dirty="0" err="1" smtClean="0">
                <a:solidFill>
                  <a:schemeClr val="tx1">
                    <a:lumMod val="50000"/>
                    <a:lumOff val="50000"/>
                  </a:schemeClr>
                </a:solidFill>
              </a:rPr>
              <a:t>different</a:t>
            </a:r>
            <a:r>
              <a:rPr lang="it-IT" sz="2800" dirty="0" smtClean="0">
                <a:solidFill>
                  <a:schemeClr val="tx1">
                    <a:lumMod val="50000"/>
                    <a:lumOff val="50000"/>
                  </a:schemeClr>
                </a:solidFill>
              </a:rPr>
              <a:t> </a:t>
            </a:r>
            <a:r>
              <a:rPr lang="it-IT" sz="2800" dirty="0" err="1" smtClean="0">
                <a:solidFill>
                  <a:schemeClr val="tx1">
                    <a:lumMod val="50000"/>
                    <a:lumOff val="50000"/>
                  </a:schemeClr>
                </a:solidFill>
              </a:rPr>
              <a:t>explanatory</a:t>
            </a:r>
            <a:r>
              <a:rPr lang="it-IT" sz="2800" dirty="0" smtClean="0">
                <a:solidFill>
                  <a:schemeClr val="tx1">
                    <a:lumMod val="50000"/>
                    <a:lumOff val="50000"/>
                  </a:schemeClr>
                </a:solidFill>
              </a:rPr>
              <a:t> </a:t>
            </a:r>
            <a:r>
              <a:rPr lang="it-IT" sz="2800" dirty="0" err="1" smtClean="0">
                <a:solidFill>
                  <a:schemeClr val="tx1">
                    <a:lumMod val="50000"/>
                    <a:lumOff val="50000"/>
                  </a:schemeClr>
                </a:solidFill>
              </a:rPr>
              <a:t>models</a:t>
            </a:r>
            <a:r>
              <a:rPr lang="it-IT" sz="2800" dirty="0" smtClean="0">
                <a:solidFill>
                  <a:schemeClr val="tx1">
                    <a:lumMod val="50000"/>
                    <a:lumOff val="50000"/>
                  </a:schemeClr>
                </a:solidFill>
              </a:rPr>
              <a:t> (</a:t>
            </a:r>
            <a:r>
              <a:rPr lang="it-IT" sz="2800" dirty="0" err="1" smtClean="0">
                <a:solidFill>
                  <a:schemeClr val="tx1">
                    <a:lumMod val="50000"/>
                    <a:lumOff val="50000"/>
                  </a:schemeClr>
                </a:solidFill>
              </a:rPr>
              <a:t>history</a:t>
            </a:r>
            <a:r>
              <a:rPr lang="it-IT" sz="2800" dirty="0" smtClean="0">
                <a:solidFill>
                  <a:schemeClr val="tx1">
                    <a:lumMod val="50000"/>
                    <a:lumOff val="50000"/>
                  </a:schemeClr>
                </a:solidFill>
              </a:rPr>
              <a:t>) </a:t>
            </a:r>
          </a:p>
          <a:p>
            <a:pPr>
              <a:buFont typeface="Times New Roman" pitchFamily="18" charset="0"/>
              <a:buChar char="►"/>
            </a:pPr>
            <a:r>
              <a:rPr lang="it-IT" sz="2800" dirty="0" smtClean="0">
                <a:solidFill>
                  <a:schemeClr val="tx1">
                    <a:lumMod val="50000"/>
                    <a:lumOff val="50000"/>
                  </a:schemeClr>
                </a:solidFill>
              </a:rPr>
              <a:t>The </a:t>
            </a:r>
            <a:r>
              <a:rPr lang="it-IT" sz="2800" dirty="0" err="1" smtClean="0">
                <a:solidFill>
                  <a:schemeClr val="tx1">
                    <a:lumMod val="50000"/>
                    <a:lumOff val="50000"/>
                  </a:schemeClr>
                </a:solidFill>
              </a:rPr>
              <a:t>Ricardian</a:t>
            </a:r>
            <a:r>
              <a:rPr lang="it-IT" sz="2800" dirty="0" smtClean="0">
                <a:solidFill>
                  <a:schemeClr val="tx1">
                    <a:lumMod val="50000"/>
                    <a:lumOff val="50000"/>
                  </a:schemeClr>
                </a:solidFill>
              </a:rPr>
              <a:t> </a:t>
            </a:r>
            <a:r>
              <a:rPr lang="it-IT" sz="2800" dirty="0" err="1" smtClean="0">
                <a:solidFill>
                  <a:schemeClr val="tx1">
                    <a:lumMod val="50000"/>
                    <a:lumOff val="50000"/>
                  </a:schemeClr>
                </a:solidFill>
              </a:rPr>
              <a:t>model</a:t>
            </a:r>
            <a:endParaRPr lang="it-IT" sz="2800" dirty="0" smtClean="0">
              <a:solidFill>
                <a:schemeClr val="tx1">
                  <a:lumMod val="50000"/>
                  <a:lumOff val="50000"/>
                </a:schemeClr>
              </a:solidFill>
            </a:endParaRPr>
          </a:p>
          <a:p>
            <a:pPr>
              <a:buFont typeface="Times New Roman" pitchFamily="18" charset="0"/>
              <a:buChar char="►"/>
            </a:pPr>
            <a:r>
              <a:rPr lang="en-US" sz="2800" dirty="0" smtClean="0">
                <a:solidFill>
                  <a:schemeClr val="tx1">
                    <a:lumMod val="50000"/>
                    <a:lumOff val="50000"/>
                  </a:schemeClr>
                </a:solidFill>
              </a:rPr>
              <a:t>The </a:t>
            </a:r>
            <a:r>
              <a:rPr lang="en-US" sz="2800" dirty="0" err="1" smtClean="0">
                <a:solidFill>
                  <a:schemeClr val="tx1">
                    <a:lumMod val="50000"/>
                    <a:lumOff val="50000"/>
                  </a:schemeClr>
                </a:solidFill>
              </a:rPr>
              <a:t>Heckscher</a:t>
            </a:r>
            <a:r>
              <a:rPr lang="en-US" sz="2800" dirty="0" smtClean="0">
                <a:solidFill>
                  <a:schemeClr val="tx1">
                    <a:lumMod val="50000"/>
                    <a:lumOff val="50000"/>
                  </a:schemeClr>
                </a:solidFill>
              </a:rPr>
              <a:t>-Ohlin model</a:t>
            </a:r>
          </a:p>
          <a:p>
            <a:pPr>
              <a:buFont typeface="Times New Roman" pitchFamily="18" charset="0"/>
              <a:buChar char="►"/>
            </a:pPr>
            <a:r>
              <a:rPr lang="en-US" sz="2800" dirty="0" smtClean="0">
                <a:solidFill>
                  <a:schemeClr val="tx1">
                    <a:lumMod val="50000"/>
                    <a:lumOff val="50000"/>
                  </a:schemeClr>
                </a:solidFill>
              </a:rPr>
              <a:t>The imperfect competition model</a:t>
            </a:r>
          </a:p>
          <a:p>
            <a:pPr>
              <a:buFont typeface="Times New Roman" pitchFamily="18" charset="0"/>
              <a:buChar char="►"/>
            </a:pPr>
            <a:r>
              <a:rPr lang="en-US" sz="2800" dirty="0" smtClean="0">
                <a:solidFill>
                  <a:schemeClr val="tx1">
                    <a:lumMod val="50000"/>
                    <a:lumOff val="50000"/>
                  </a:schemeClr>
                </a:solidFill>
              </a:rPr>
              <a:t>Heterogeneous firms models</a:t>
            </a:r>
          </a:p>
          <a:p>
            <a:pPr>
              <a:buFont typeface="Times New Roman" pitchFamily="18" charset="0"/>
              <a:buChar char="►"/>
            </a:pPr>
            <a:r>
              <a:rPr lang="en-US" sz="2800" dirty="0" smtClean="0">
                <a:solidFill>
                  <a:schemeClr val="tx1">
                    <a:lumMod val="50000"/>
                    <a:lumOff val="50000"/>
                  </a:schemeClr>
                </a:solidFill>
              </a:rPr>
              <a:t>Now….</a:t>
            </a:r>
          </a:p>
        </p:txBody>
      </p:sp>
      <p:sp>
        <p:nvSpPr>
          <p:cNvPr id="4" name="Segnaposto numero diapositiva 3"/>
          <p:cNvSpPr>
            <a:spLocks noGrp="1"/>
          </p:cNvSpPr>
          <p:nvPr>
            <p:ph type="sldNum" sz="quarter" idx="12"/>
          </p:nvPr>
        </p:nvSpPr>
        <p:spPr/>
        <p:txBody>
          <a:bodyPr/>
          <a:lstStyle/>
          <a:p>
            <a:fld id="{363E1C34-33DD-4762-9DE6-6129CD9C4DC9}" type="slidenum">
              <a:rPr lang="it-IT" smtClean="0"/>
              <a:pPr/>
              <a:t>3</a:t>
            </a:fld>
            <a:endParaRPr lang="it-IT"/>
          </a:p>
        </p:txBody>
      </p:sp>
      <p:sp>
        <p:nvSpPr>
          <p:cNvPr id="5" name="Segnaposto piè di pagina 4"/>
          <p:cNvSpPr>
            <a:spLocks noGrp="1"/>
          </p:cNvSpPr>
          <p:nvPr>
            <p:ph type="ftr" sz="quarter" idx="11"/>
          </p:nvPr>
        </p:nvSpPr>
        <p:spPr/>
        <p:txBody>
          <a:bodyPr/>
          <a:lstStyle/>
          <a:p>
            <a:r>
              <a:rPr lang="it-IT" dirty="0" smtClean="0"/>
              <a:t>Giorgia </a:t>
            </a:r>
            <a:r>
              <a:rPr lang="it-IT" dirty="0" err="1" smtClean="0"/>
              <a:t>Giovannetti</a:t>
            </a:r>
            <a:endParaRPr lang="it-IT" dirty="0"/>
          </a:p>
        </p:txBody>
      </p:sp>
      <p:sp>
        <p:nvSpPr>
          <p:cNvPr id="6" name="Segnaposto data 5"/>
          <p:cNvSpPr>
            <a:spLocks noGrp="1"/>
          </p:cNvSpPr>
          <p:nvPr>
            <p:ph type="dt" sz="half" idx="10"/>
          </p:nvPr>
        </p:nvSpPr>
        <p:spPr/>
        <p:txBody>
          <a:bodyPr/>
          <a:lstStyle/>
          <a:p>
            <a:fld id="{ED66E372-CD07-4EF3-B8AF-A8CF1EDE919A}" type="datetime6">
              <a:rPr lang="en-US" smtClean="0"/>
              <a:pPr/>
              <a:t>September 19</a:t>
            </a:fld>
            <a:endParaRPr lang="it-IT" dirty="0"/>
          </a:p>
        </p:txBody>
      </p:sp>
    </p:spTree>
    <p:extLst>
      <p:ext uri="{BB962C8B-B14F-4D97-AF65-F5344CB8AC3E}">
        <p14:creationId xmlns:p14="http://schemas.microsoft.com/office/powerpoint/2010/main" val="137548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References</a:t>
            </a:r>
            <a:endParaRPr lang="it-IT" dirty="0"/>
          </a:p>
        </p:txBody>
      </p:sp>
      <p:sp>
        <p:nvSpPr>
          <p:cNvPr id="3" name="Segnaposto contenuto 2"/>
          <p:cNvSpPr>
            <a:spLocks noGrp="1"/>
          </p:cNvSpPr>
          <p:nvPr>
            <p:ph idx="1"/>
          </p:nvPr>
        </p:nvSpPr>
        <p:spPr/>
        <p:txBody>
          <a:bodyPr/>
          <a:lstStyle/>
          <a:p>
            <a:r>
              <a:rPr lang="en-US" dirty="0"/>
              <a:t>WTO, 2012, A Practical Guide to Trade Policy </a:t>
            </a:r>
          </a:p>
          <a:p>
            <a:r>
              <a:rPr lang="it-IT" dirty="0">
                <a:hlinkClick r:id="rId2"/>
              </a:rPr>
              <a:t>http://www.wto.org/english/res_e/publications_e/wto_unctad12_e.pdf</a:t>
            </a:r>
            <a:endParaRPr lang="it-IT" dirty="0"/>
          </a:p>
          <a:p>
            <a:r>
              <a:rPr lang="it-IT" dirty="0" err="1"/>
              <a:t>Very</a:t>
            </a:r>
            <a:r>
              <a:rPr lang="it-IT" dirty="0"/>
              <a:t> </a:t>
            </a:r>
            <a:r>
              <a:rPr lang="it-IT" dirty="0" err="1"/>
              <a:t>useful</a:t>
            </a:r>
            <a:r>
              <a:rPr lang="it-IT" dirty="0"/>
              <a:t> </a:t>
            </a:r>
            <a:r>
              <a:rPr lang="it-IT" dirty="0" err="1"/>
              <a:t>manual</a:t>
            </a:r>
            <a:r>
              <a:rPr lang="it-IT" dirty="0"/>
              <a:t> for </a:t>
            </a:r>
            <a:r>
              <a:rPr lang="it-IT" dirty="0" err="1"/>
              <a:t>indicators</a:t>
            </a:r>
            <a:r>
              <a:rPr lang="it-IT" dirty="0"/>
              <a:t> and </a:t>
            </a:r>
            <a:r>
              <a:rPr lang="it-IT" dirty="0" err="1"/>
              <a:t>dataset</a:t>
            </a:r>
            <a:endParaRPr lang="it-IT" dirty="0"/>
          </a:p>
          <a:p>
            <a:endParaRPr lang="it-IT" dirty="0"/>
          </a:p>
        </p:txBody>
      </p:sp>
    </p:spTree>
    <p:extLst>
      <p:ext uri="{BB962C8B-B14F-4D97-AF65-F5344CB8AC3E}">
        <p14:creationId xmlns:p14="http://schemas.microsoft.com/office/powerpoint/2010/main" val="1217321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trade is in goods, not services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67912631"/>
              </p:ext>
            </p:extLst>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3958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value added terms, however, nearly half of trade now is in services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957463150"/>
              </p:ext>
            </p:extLst>
          </p:nvPr>
        </p:nvGraphicFramePr>
        <p:xfrm>
          <a:off x="0" y="1417638"/>
          <a:ext cx="9144000" cy="52879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664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 xmlns:a16="http://schemas.microsoft.com/office/drawing/2014/main" id="{1C3689A8-74FA-4A34-9BE9-6C86AE4AA405}"/>
              </a:ext>
            </a:extLst>
          </p:cNvPr>
          <p:cNvSpPr>
            <a:spLocks noGrp="1"/>
          </p:cNvSpPr>
          <p:nvPr>
            <p:ph type="sldNum" sz="quarter" idx="4294967295"/>
          </p:nvPr>
        </p:nvSpPr>
        <p:spPr>
          <a:xfrm>
            <a:off x="3124200" y="6356350"/>
            <a:ext cx="2895600" cy="365125"/>
          </a:xfrm>
          <a:prstGeom prst="rect">
            <a:avLst/>
          </a:prstGeom>
          <a:noFill/>
        </p:spPr>
        <p:txBody>
          <a:bodyPr/>
          <a:lstStyle>
            <a:lvl1pPr>
              <a:spcBef>
                <a:spcPct val="20000"/>
              </a:spcBef>
              <a:buClr>
                <a:srgbClr val="0000FF"/>
              </a:buClr>
              <a:buChar char="•"/>
              <a:defRPr sz="3200">
                <a:solidFill>
                  <a:schemeClr val="tx1"/>
                </a:solidFill>
                <a:latin typeface="Arial" panose="020B0604020202020204" pitchFamily="34" charset="0"/>
              </a:defRPr>
            </a:lvl1pPr>
            <a:lvl2pPr marL="742950" indent="-285750">
              <a:spcBef>
                <a:spcPct val="20000"/>
              </a:spcBef>
              <a:buClr>
                <a:srgbClr val="0000FF"/>
              </a:buClr>
              <a:buChar char="–"/>
              <a:defRPr sz="2800">
                <a:solidFill>
                  <a:schemeClr val="tx1"/>
                </a:solidFill>
                <a:latin typeface="Arial" panose="020B0604020202020204" pitchFamily="34" charset="0"/>
              </a:defRPr>
            </a:lvl2pPr>
            <a:lvl3pPr marL="1143000" indent="-228600">
              <a:spcBef>
                <a:spcPct val="20000"/>
              </a:spcBef>
              <a:buClr>
                <a:srgbClr val="0000FF"/>
              </a:buClr>
              <a:buChar char="•"/>
              <a:defRPr sz="2400">
                <a:solidFill>
                  <a:schemeClr val="tx1"/>
                </a:solidFill>
                <a:latin typeface="Arial" panose="020B0604020202020204" pitchFamily="34" charset="0"/>
              </a:defRPr>
            </a:lvl3pPr>
            <a:lvl4pPr marL="1600200" indent="-228600">
              <a:spcBef>
                <a:spcPct val="20000"/>
              </a:spcBef>
              <a:buClr>
                <a:srgbClr val="0000FF"/>
              </a:buClr>
              <a:buChar char="–"/>
              <a:defRPr sz="2000">
                <a:solidFill>
                  <a:schemeClr val="tx1"/>
                </a:solidFill>
                <a:latin typeface="Arial" panose="020B0604020202020204" pitchFamily="34" charset="0"/>
              </a:defRPr>
            </a:lvl4pPr>
            <a:lvl5pPr marL="2057400" indent="-228600">
              <a:spcBef>
                <a:spcPct val="20000"/>
              </a:spcBef>
              <a:buClr>
                <a:srgbClr val="0000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9pPr>
          </a:lstStyle>
          <a:p>
            <a:pPr algn="ctr">
              <a:spcBef>
                <a:spcPct val="0"/>
              </a:spcBef>
              <a:buClrTx/>
              <a:buFontTx/>
              <a:buNone/>
            </a:pPr>
            <a:fld id="{C59BA711-88FB-4CE1-8A24-0A16B96D40CA}" type="slidenum">
              <a:rPr lang="en-GB" altLang="en-US" sz="1400" smtClean="0">
                <a:latin typeface="Times New Roman" panose="02020603050405020304" pitchFamily="18" charset="0"/>
              </a:rPr>
              <a:pPr algn="ctr">
                <a:spcBef>
                  <a:spcPct val="0"/>
                </a:spcBef>
                <a:buClrTx/>
                <a:buFontTx/>
                <a:buNone/>
              </a:pPr>
              <a:t>33</a:t>
            </a:fld>
            <a:endParaRPr lang="en-GB" altLang="en-US" sz="1400">
              <a:latin typeface="Times New Roman" panose="02020603050405020304" pitchFamily="18" charset="0"/>
            </a:endParaRPr>
          </a:p>
        </p:txBody>
      </p:sp>
      <p:graphicFrame>
        <p:nvGraphicFramePr>
          <p:cNvPr id="6" name="Chart 5">
            <a:extLst>
              <a:ext uri="{FF2B5EF4-FFF2-40B4-BE49-F238E27FC236}">
                <a16:creationId xmlns="" xmlns:a16="http://schemas.microsoft.com/office/drawing/2014/main" id="{AADDB005-A371-4A4C-80DB-CE7C3D1E4042}"/>
              </a:ext>
            </a:extLst>
          </p:cNvPr>
          <p:cNvGraphicFramePr>
            <a:graphicFrameLocks/>
          </p:cNvGraphicFramePr>
          <p:nvPr/>
        </p:nvGraphicFramePr>
        <p:xfrm>
          <a:off x="323528" y="1412776"/>
          <a:ext cx="8439150" cy="4614862"/>
        </p:xfrm>
        <a:graphic>
          <a:graphicData uri="http://schemas.openxmlformats.org/drawingml/2006/chart">
            <c:chart xmlns:c="http://schemas.openxmlformats.org/drawingml/2006/chart" xmlns:r="http://schemas.openxmlformats.org/officeDocument/2006/relationships" r:id="rId3"/>
          </a:graphicData>
        </a:graphic>
      </p:graphicFrame>
      <p:sp>
        <p:nvSpPr>
          <p:cNvPr id="47108" name="Title 2">
            <a:extLst>
              <a:ext uri="{FF2B5EF4-FFF2-40B4-BE49-F238E27FC236}">
                <a16:creationId xmlns="" xmlns:a16="http://schemas.microsoft.com/office/drawing/2014/main" id="{41EB86C0-6027-4FAC-8A33-ACDC295FF844}"/>
              </a:ext>
            </a:extLst>
          </p:cNvPr>
          <p:cNvSpPr txBox="1">
            <a:spLocks/>
          </p:cNvSpPr>
          <p:nvPr/>
        </p:nvSpPr>
        <p:spPr bwMode="auto">
          <a:xfrm>
            <a:off x="457200" y="274638"/>
            <a:ext cx="8001000" cy="9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Char char="•"/>
              <a:defRPr sz="3200">
                <a:solidFill>
                  <a:schemeClr val="tx1"/>
                </a:solidFill>
                <a:latin typeface="Arial" panose="020B0604020202020204" pitchFamily="34" charset="0"/>
              </a:defRPr>
            </a:lvl1pPr>
            <a:lvl2pPr marL="742950" indent="-285750">
              <a:spcBef>
                <a:spcPct val="20000"/>
              </a:spcBef>
              <a:buClr>
                <a:srgbClr val="0000FF"/>
              </a:buClr>
              <a:buChar char="–"/>
              <a:defRPr sz="2800">
                <a:solidFill>
                  <a:schemeClr val="tx1"/>
                </a:solidFill>
                <a:latin typeface="Arial" panose="020B0604020202020204" pitchFamily="34" charset="0"/>
              </a:defRPr>
            </a:lvl2pPr>
            <a:lvl3pPr marL="1143000" indent="-228600">
              <a:spcBef>
                <a:spcPct val="20000"/>
              </a:spcBef>
              <a:buClr>
                <a:srgbClr val="0000FF"/>
              </a:buClr>
              <a:buChar char="•"/>
              <a:defRPr sz="2400">
                <a:solidFill>
                  <a:schemeClr val="tx1"/>
                </a:solidFill>
                <a:latin typeface="Arial" panose="020B0604020202020204" pitchFamily="34" charset="0"/>
              </a:defRPr>
            </a:lvl3pPr>
            <a:lvl4pPr marL="1600200" indent="-228600">
              <a:spcBef>
                <a:spcPct val="20000"/>
              </a:spcBef>
              <a:buClr>
                <a:srgbClr val="0000FF"/>
              </a:buClr>
              <a:buChar char="–"/>
              <a:defRPr sz="2000">
                <a:solidFill>
                  <a:schemeClr val="tx1"/>
                </a:solidFill>
                <a:latin typeface="Arial" panose="020B0604020202020204" pitchFamily="34" charset="0"/>
              </a:defRPr>
            </a:lvl4pPr>
            <a:lvl5pPr marL="2057400" indent="-228600">
              <a:spcBef>
                <a:spcPct val="20000"/>
              </a:spcBef>
              <a:buClr>
                <a:srgbClr val="0000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dirty="0">
                <a:latin typeface="Calibri" panose="020F0502020204030204" pitchFamily="34" charset="0"/>
              </a:rPr>
              <a:t>Services VA in exports of manufactured </a:t>
            </a:r>
            <a:r>
              <a:rPr lang="en-US" altLang="en-US" sz="2800" b="1" dirty="0" smtClean="0">
                <a:latin typeface="Calibri" panose="020F0502020204030204" pitchFamily="34" charset="0"/>
              </a:rPr>
              <a:t>products, different countries</a:t>
            </a:r>
            <a:endParaRPr lang="en-US" altLang="en-US" sz="2800" b="1" dirty="0">
              <a:latin typeface="Calibri" panose="020F0502020204030204" pitchFamily="34" charset="0"/>
            </a:endParaRPr>
          </a:p>
        </p:txBody>
      </p:sp>
      <p:sp>
        <p:nvSpPr>
          <p:cNvPr id="47109" name="TextBox 4">
            <a:extLst>
              <a:ext uri="{FF2B5EF4-FFF2-40B4-BE49-F238E27FC236}">
                <a16:creationId xmlns="" xmlns:a16="http://schemas.microsoft.com/office/drawing/2014/main" id="{2935B00E-30B1-4A8D-8762-FF6065FD787B}"/>
              </a:ext>
            </a:extLst>
          </p:cNvPr>
          <p:cNvSpPr txBox="1">
            <a:spLocks noChangeArrowheads="1"/>
          </p:cNvSpPr>
          <p:nvPr/>
        </p:nvSpPr>
        <p:spPr bwMode="auto">
          <a:xfrm>
            <a:off x="3779838" y="6211888"/>
            <a:ext cx="5329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FF"/>
              </a:buClr>
              <a:buChar char="•"/>
              <a:defRPr sz="3200">
                <a:solidFill>
                  <a:schemeClr val="tx1"/>
                </a:solidFill>
                <a:latin typeface="Arial" panose="020B0604020202020204" pitchFamily="34" charset="0"/>
              </a:defRPr>
            </a:lvl1pPr>
            <a:lvl2pPr marL="742950" indent="-285750">
              <a:spcBef>
                <a:spcPct val="20000"/>
              </a:spcBef>
              <a:buClr>
                <a:srgbClr val="0000FF"/>
              </a:buClr>
              <a:buChar char="–"/>
              <a:defRPr sz="2800">
                <a:solidFill>
                  <a:schemeClr val="tx1"/>
                </a:solidFill>
                <a:latin typeface="Arial" panose="020B0604020202020204" pitchFamily="34" charset="0"/>
              </a:defRPr>
            </a:lvl2pPr>
            <a:lvl3pPr marL="1143000" indent="-228600">
              <a:spcBef>
                <a:spcPct val="20000"/>
              </a:spcBef>
              <a:buClr>
                <a:srgbClr val="0000FF"/>
              </a:buClr>
              <a:buChar char="•"/>
              <a:defRPr sz="2400">
                <a:solidFill>
                  <a:schemeClr val="tx1"/>
                </a:solidFill>
                <a:latin typeface="Arial" panose="020B0604020202020204" pitchFamily="34" charset="0"/>
              </a:defRPr>
            </a:lvl3pPr>
            <a:lvl4pPr marL="1600200" indent="-228600">
              <a:spcBef>
                <a:spcPct val="20000"/>
              </a:spcBef>
              <a:buClr>
                <a:srgbClr val="0000FF"/>
              </a:buClr>
              <a:buChar char="–"/>
              <a:defRPr sz="2000">
                <a:solidFill>
                  <a:schemeClr val="tx1"/>
                </a:solidFill>
                <a:latin typeface="Arial" panose="020B0604020202020204" pitchFamily="34" charset="0"/>
              </a:defRPr>
            </a:lvl4pPr>
            <a:lvl5pPr marL="2057400" indent="-228600">
              <a:spcBef>
                <a:spcPct val="20000"/>
              </a:spcBef>
              <a:buClr>
                <a:srgbClr val="0000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9pPr>
          </a:lstStyle>
          <a:p>
            <a:pPr algn="r" eaLnBrk="1" hangingPunct="1">
              <a:spcBef>
                <a:spcPct val="0"/>
              </a:spcBef>
              <a:buClrTx/>
              <a:buFontTx/>
              <a:buNone/>
            </a:pPr>
            <a:r>
              <a:rPr lang="es-ES" altLang="en-US" sz="1400">
                <a:latin typeface="Calibri" panose="020F0502020204030204" pitchFamily="34" charset="0"/>
              </a:rPr>
              <a:t>Source: Based on OECD-WTO TiVA database, June 2015</a:t>
            </a:r>
          </a:p>
        </p:txBody>
      </p:sp>
      <p:grpSp>
        <p:nvGrpSpPr>
          <p:cNvPr id="47110" name="Group 9">
            <a:extLst>
              <a:ext uri="{FF2B5EF4-FFF2-40B4-BE49-F238E27FC236}">
                <a16:creationId xmlns="" xmlns:a16="http://schemas.microsoft.com/office/drawing/2014/main" id="{80E301A8-319D-443C-9483-974106FBA320}"/>
              </a:ext>
            </a:extLst>
          </p:cNvPr>
          <p:cNvGrpSpPr>
            <a:grpSpLocks/>
          </p:cNvGrpSpPr>
          <p:nvPr/>
        </p:nvGrpSpPr>
        <p:grpSpPr bwMode="auto">
          <a:xfrm>
            <a:off x="7164388" y="1968500"/>
            <a:ext cx="1584325" cy="585788"/>
            <a:chOff x="7164288" y="1969095"/>
            <a:chExt cx="1368152" cy="584775"/>
          </a:xfrm>
        </p:grpSpPr>
        <p:sp>
          <p:nvSpPr>
            <p:cNvPr id="2" name="Rectangle 1">
              <a:extLst>
                <a:ext uri="{FF2B5EF4-FFF2-40B4-BE49-F238E27FC236}">
                  <a16:creationId xmlns="" xmlns:a16="http://schemas.microsoft.com/office/drawing/2014/main" id="{C3093051-F46E-4577-9435-2F9B404A2FCE}"/>
                </a:ext>
              </a:extLst>
            </p:cNvPr>
            <p:cNvSpPr/>
            <p:nvPr/>
          </p:nvSpPr>
          <p:spPr>
            <a:xfrm>
              <a:off x="7164288" y="2060848"/>
              <a:ext cx="216024" cy="144016"/>
            </a:xfrm>
            <a:prstGeom prst="rect">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8" name="Rectangle 7">
              <a:extLst>
                <a:ext uri="{FF2B5EF4-FFF2-40B4-BE49-F238E27FC236}">
                  <a16:creationId xmlns="" xmlns:a16="http://schemas.microsoft.com/office/drawing/2014/main" id="{5B776B68-1346-4BD7-AE08-4F4B9CBDCA6F}"/>
                </a:ext>
              </a:extLst>
            </p:cNvPr>
            <p:cNvSpPr/>
            <p:nvPr/>
          </p:nvSpPr>
          <p:spPr>
            <a:xfrm>
              <a:off x="7164288" y="2276872"/>
              <a:ext cx="216024" cy="144016"/>
            </a:xfrm>
            <a:prstGeom prst="rect">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47118" name="TextBox 2">
              <a:extLst>
                <a:ext uri="{FF2B5EF4-FFF2-40B4-BE49-F238E27FC236}">
                  <a16:creationId xmlns="" xmlns:a16="http://schemas.microsoft.com/office/drawing/2014/main" id="{830CFBC9-3F12-44CB-A55B-ACE0FE676D89}"/>
                </a:ext>
              </a:extLst>
            </p:cNvPr>
            <p:cNvSpPr txBox="1">
              <a:spLocks noChangeArrowheads="1"/>
            </p:cNvSpPr>
            <p:nvPr/>
          </p:nvSpPr>
          <p:spPr bwMode="auto">
            <a:xfrm>
              <a:off x="7380312" y="1969095"/>
              <a:ext cx="1152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FF"/>
                </a:buClr>
                <a:buChar char="•"/>
                <a:defRPr sz="3200">
                  <a:solidFill>
                    <a:schemeClr val="tx1"/>
                  </a:solidFill>
                  <a:latin typeface="Arial" panose="020B0604020202020204" pitchFamily="34" charset="0"/>
                </a:defRPr>
              </a:lvl1pPr>
              <a:lvl2pPr marL="742950" indent="-285750">
                <a:spcBef>
                  <a:spcPct val="20000"/>
                </a:spcBef>
                <a:buClr>
                  <a:srgbClr val="0000FF"/>
                </a:buClr>
                <a:buChar char="–"/>
                <a:defRPr sz="2800">
                  <a:solidFill>
                    <a:schemeClr val="tx1"/>
                  </a:solidFill>
                  <a:latin typeface="Arial" panose="020B0604020202020204" pitchFamily="34" charset="0"/>
                </a:defRPr>
              </a:lvl2pPr>
              <a:lvl3pPr marL="1143000" indent="-228600">
                <a:spcBef>
                  <a:spcPct val="20000"/>
                </a:spcBef>
                <a:buClr>
                  <a:srgbClr val="0000FF"/>
                </a:buClr>
                <a:buChar char="•"/>
                <a:defRPr sz="2400">
                  <a:solidFill>
                    <a:schemeClr val="tx1"/>
                  </a:solidFill>
                  <a:latin typeface="Arial" panose="020B0604020202020204" pitchFamily="34" charset="0"/>
                </a:defRPr>
              </a:lvl3pPr>
              <a:lvl4pPr marL="1600200" indent="-228600">
                <a:spcBef>
                  <a:spcPct val="20000"/>
                </a:spcBef>
                <a:buClr>
                  <a:srgbClr val="0000FF"/>
                </a:buClr>
                <a:buChar char="–"/>
                <a:defRPr sz="2000">
                  <a:solidFill>
                    <a:schemeClr val="tx1"/>
                  </a:solidFill>
                  <a:latin typeface="Arial" panose="020B0604020202020204" pitchFamily="34" charset="0"/>
                </a:defRPr>
              </a:lvl4pPr>
              <a:lvl5pPr marL="2057400" indent="-228600">
                <a:spcBef>
                  <a:spcPct val="20000"/>
                </a:spcBef>
                <a:buClr>
                  <a:srgbClr val="0000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latin typeface="Calibri" panose="020F0502020204030204" pitchFamily="34" charset="0"/>
                </a:rPr>
                <a:t>Domestic VA</a:t>
              </a:r>
            </a:p>
          </p:txBody>
        </p:sp>
        <p:sp>
          <p:nvSpPr>
            <p:cNvPr id="47119" name="TextBox 8">
              <a:extLst>
                <a:ext uri="{FF2B5EF4-FFF2-40B4-BE49-F238E27FC236}">
                  <a16:creationId xmlns="" xmlns:a16="http://schemas.microsoft.com/office/drawing/2014/main" id="{198DC2A2-56ED-4C54-AE8F-15EE5C3E9AC2}"/>
                </a:ext>
              </a:extLst>
            </p:cNvPr>
            <p:cNvSpPr txBox="1">
              <a:spLocks noChangeArrowheads="1"/>
            </p:cNvSpPr>
            <p:nvPr/>
          </p:nvSpPr>
          <p:spPr bwMode="auto">
            <a:xfrm>
              <a:off x="7380312" y="2185119"/>
              <a:ext cx="11521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FF"/>
                </a:buClr>
                <a:buChar char="•"/>
                <a:defRPr sz="3200">
                  <a:solidFill>
                    <a:schemeClr val="tx1"/>
                  </a:solidFill>
                  <a:latin typeface="Arial" panose="020B0604020202020204" pitchFamily="34" charset="0"/>
                </a:defRPr>
              </a:lvl1pPr>
              <a:lvl2pPr marL="742950" indent="-285750">
                <a:spcBef>
                  <a:spcPct val="20000"/>
                </a:spcBef>
                <a:buClr>
                  <a:srgbClr val="0000FF"/>
                </a:buClr>
                <a:buChar char="–"/>
                <a:defRPr sz="2800">
                  <a:solidFill>
                    <a:schemeClr val="tx1"/>
                  </a:solidFill>
                  <a:latin typeface="Arial" panose="020B0604020202020204" pitchFamily="34" charset="0"/>
                </a:defRPr>
              </a:lvl2pPr>
              <a:lvl3pPr marL="1143000" indent="-228600">
                <a:spcBef>
                  <a:spcPct val="20000"/>
                </a:spcBef>
                <a:buClr>
                  <a:srgbClr val="0000FF"/>
                </a:buClr>
                <a:buChar char="•"/>
                <a:defRPr sz="2400">
                  <a:solidFill>
                    <a:schemeClr val="tx1"/>
                  </a:solidFill>
                  <a:latin typeface="Arial" panose="020B0604020202020204" pitchFamily="34" charset="0"/>
                </a:defRPr>
              </a:lvl3pPr>
              <a:lvl4pPr marL="1600200" indent="-228600">
                <a:spcBef>
                  <a:spcPct val="20000"/>
                </a:spcBef>
                <a:buClr>
                  <a:srgbClr val="0000FF"/>
                </a:buClr>
                <a:buChar char="–"/>
                <a:defRPr sz="2000">
                  <a:solidFill>
                    <a:schemeClr val="tx1"/>
                  </a:solidFill>
                  <a:latin typeface="Arial" panose="020B0604020202020204" pitchFamily="34" charset="0"/>
                </a:defRPr>
              </a:lvl4pPr>
              <a:lvl5pPr marL="2057400" indent="-228600">
                <a:spcBef>
                  <a:spcPct val="20000"/>
                </a:spcBef>
                <a:buClr>
                  <a:srgbClr val="0000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latin typeface="Calibri" panose="020F0502020204030204" pitchFamily="34" charset="0"/>
                </a:rPr>
                <a:t>Foreign VA</a:t>
              </a:r>
            </a:p>
          </p:txBody>
        </p:sp>
      </p:grpSp>
      <p:sp>
        <p:nvSpPr>
          <p:cNvPr id="47111" name="TextBox 10">
            <a:extLst>
              <a:ext uri="{FF2B5EF4-FFF2-40B4-BE49-F238E27FC236}">
                <a16:creationId xmlns="" xmlns:a16="http://schemas.microsoft.com/office/drawing/2014/main" id="{FF9EDD59-E760-4304-9F57-B6F36886F761}"/>
              </a:ext>
            </a:extLst>
          </p:cNvPr>
          <p:cNvSpPr txBox="1">
            <a:spLocks noChangeArrowheads="1"/>
          </p:cNvSpPr>
          <p:nvPr/>
        </p:nvSpPr>
        <p:spPr bwMode="auto">
          <a:xfrm>
            <a:off x="1042988" y="6211888"/>
            <a:ext cx="2592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FF"/>
              </a:buClr>
              <a:buChar char="•"/>
              <a:defRPr sz="3200">
                <a:solidFill>
                  <a:schemeClr val="tx1"/>
                </a:solidFill>
                <a:latin typeface="Arial" panose="020B0604020202020204" pitchFamily="34" charset="0"/>
              </a:defRPr>
            </a:lvl1pPr>
            <a:lvl2pPr marL="742950" indent="-285750">
              <a:spcBef>
                <a:spcPct val="20000"/>
              </a:spcBef>
              <a:buClr>
                <a:srgbClr val="0000FF"/>
              </a:buClr>
              <a:buChar char="–"/>
              <a:defRPr sz="2800">
                <a:solidFill>
                  <a:schemeClr val="tx1"/>
                </a:solidFill>
                <a:latin typeface="Arial" panose="020B0604020202020204" pitchFamily="34" charset="0"/>
              </a:defRPr>
            </a:lvl2pPr>
            <a:lvl3pPr marL="1143000" indent="-228600">
              <a:spcBef>
                <a:spcPct val="20000"/>
              </a:spcBef>
              <a:buClr>
                <a:srgbClr val="0000FF"/>
              </a:buClr>
              <a:buChar char="•"/>
              <a:defRPr sz="2400">
                <a:solidFill>
                  <a:schemeClr val="tx1"/>
                </a:solidFill>
                <a:latin typeface="Arial" panose="020B0604020202020204" pitchFamily="34" charset="0"/>
              </a:defRPr>
            </a:lvl3pPr>
            <a:lvl4pPr marL="1600200" indent="-228600">
              <a:spcBef>
                <a:spcPct val="20000"/>
              </a:spcBef>
              <a:buClr>
                <a:srgbClr val="0000FF"/>
              </a:buClr>
              <a:buChar char="–"/>
              <a:defRPr sz="2000">
                <a:solidFill>
                  <a:schemeClr val="tx1"/>
                </a:solidFill>
                <a:latin typeface="Arial" panose="020B0604020202020204" pitchFamily="34" charset="0"/>
              </a:defRPr>
            </a:lvl4pPr>
            <a:lvl5pPr marL="2057400" indent="-228600">
              <a:spcBef>
                <a:spcPct val="20000"/>
              </a:spcBef>
              <a:buClr>
                <a:srgbClr val="0000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FF"/>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latin typeface="Calibri" panose="020F0502020204030204" pitchFamily="34" charset="0"/>
              </a:rPr>
              <a:t>Note: Figures refer to 2011.</a:t>
            </a:r>
          </a:p>
        </p:txBody>
      </p:sp>
    </p:spTree>
    <p:extLst>
      <p:ext uri="{BB962C8B-B14F-4D97-AF65-F5344CB8AC3E}">
        <p14:creationId xmlns:p14="http://schemas.microsoft.com/office/powerpoint/2010/main" val="353383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9"/>
          <p:cNvSpPr txBox="1">
            <a:spLocks/>
          </p:cNvSpPr>
          <p:nvPr/>
        </p:nvSpPr>
        <p:spPr>
          <a:xfrm>
            <a:off x="855597" y="458983"/>
            <a:ext cx="7843976" cy="826440"/>
          </a:xfrm>
          <a:prstGeom prst="rect">
            <a:avLst/>
          </a:prstGeom>
        </p:spPr>
        <p:txBody>
          <a:bodyPr/>
          <a:lstStyle>
            <a:lvl1pPr marL="174625" indent="-174625" algn="l" rtl="0" eaLnBrk="0" fontAlgn="base" hangingPunct="0">
              <a:spcBef>
                <a:spcPct val="60000"/>
              </a:spcBef>
              <a:spcAft>
                <a:spcPct val="0"/>
              </a:spcAft>
              <a:buChar char="•"/>
              <a:defRPr sz="1600">
                <a:solidFill>
                  <a:schemeClr val="tx1"/>
                </a:solidFill>
                <a:latin typeface="+mn-lt"/>
                <a:ea typeface="+mn-ea"/>
                <a:cs typeface="+mn-cs"/>
                <a:sym typeface="Arial" charset="0"/>
              </a:defRPr>
            </a:lvl1pPr>
            <a:lvl2pPr marL="342900" indent="-16668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2pPr>
            <a:lvl3pPr marL="515938" indent="-171450"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3pPr>
            <a:lvl4pPr marL="684213" indent="-16668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4pPr>
            <a:lvl5pPr marL="858838" indent="-17303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a:lstStyle>
          <a:p>
            <a:pPr marL="0" indent="0" algn="ctr">
              <a:buNone/>
            </a:pPr>
            <a:r>
              <a:rPr lang="en-GB" sz="3428" kern="0" dirty="0" smtClean="0">
                <a:solidFill>
                  <a:srgbClr val="FF0000"/>
                </a:solidFill>
              </a:rPr>
              <a:t>More on …</a:t>
            </a:r>
            <a:endParaRPr lang="en-US" sz="3428" kern="0" dirty="0">
              <a:solidFill>
                <a:srgbClr val="FF0000"/>
              </a:solidFill>
            </a:endParaRPr>
          </a:p>
        </p:txBody>
      </p:sp>
      <p:graphicFrame>
        <p:nvGraphicFramePr>
          <p:cNvPr id="12" name="資料庫圖表 11"/>
          <p:cNvGraphicFramePr/>
          <p:nvPr>
            <p:extLst/>
          </p:nvPr>
        </p:nvGraphicFramePr>
        <p:xfrm>
          <a:off x="217678" y="1171595"/>
          <a:ext cx="8742981" cy="4712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投影片編號版面配置區 12"/>
          <p:cNvSpPr>
            <a:spLocks noGrp="1"/>
          </p:cNvSpPr>
          <p:nvPr>
            <p:ph type="sldNum" sz="quarter" idx="12"/>
          </p:nvPr>
        </p:nvSpPr>
        <p:spPr>
          <a:xfrm>
            <a:off x="6925232" y="6237854"/>
            <a:ext cx="2133601" cy="347681"/>
          </a:xfrm>
        </p:spPr>
        <p:txBody>
          <a:bodyPr/>
          <a:lstStyle/>
          <a:p>
            <a:fld id="{953DB0D6-DE55-4055-BE68-39FFC5CE80DD}" type="slidenum">
              <a:rPr lang="en-GB" smtClean="0"/>
              <a:pPr/>
              <a:t>34</a:t>
            </a:fld>
            <a:endParaRPr lang="en-GB" dirty="0"/>
          </a:p>
        </p:txBody>
      </p:sp>
    </p:spTree>
    <p:extLst>
      <p:ext uri="{BB962C8B-B14F-4D97-AF65-F5344CB8AC3E}">
        <p14:creationId xmlns:p14="http://schemas.microsoft.com/office/powerpoint/2010/main" val="3148459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9"/>
          <p:cNvSpPr txBox="1">
            <a:spLocks/>
          </p:cNvSpPr>
          <p:nvPr/>
        </p:nvSpPr>
        <p:spPr>
          <a:xfrm>
            <a:off x="855597" y="458983"/>
            <a:ext cx="7843976" cy="826440"/>
          </a:xfrm>
          <a:prstGeom prst="rect">
            <a:avLst/>
          </a:prstGeom>
        </p:spPr>
        <p:txBody>
          <a:bodyPr/>
          <a:lstStyle>
            <a:lvl1pPr marL="174625" indent="-174625" algn="l" rtl="0" eaLnBrk="0" fontAlgn="base" hangingPunct="0">
              <a:spcBef>
                <a:spcPct val="60000"/>
              </a:spcBef>
              <a:spcAft>
                <a:spcPct val="0"/>
              </a:spcAft>
              <a:buChar char="•"/>
              <a:defRPr sz="1600">
                <a:solidFill>
                  <a:schemeClr val="tx1"/>
                </a:solidFill>
                <a:latin typeface="+mn-lt"/>
                <a:ea typeface="+mn-ea"/>
                <a:cs typeface="+mn-cs"/>
                <a:sym typeface="Arial" charset="0"/>
              </a:defRPr>
            </a:lvl1pPr>
            <a:lvl2pPr marL="342900" indent="-16668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2pPr>
            <a:lvl3pPr marL="515938" indent="-171450"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3pPr>
            <a:lvl4pPr marL="684213" indent="-16668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4pPr>
            <a:lvl5pPr marL="858838" indent="-17303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a:lstStyle>
          <a:p>
            <a:pPr marL="0" indent="0" algn="ctr">
              <a:buNone/>
            </a:pPr>
            <a:r>
              <a:rPr lang="en-US" sz="3428" dirty="0" err="1">
                <a:solidFill>
                  <a:srgbClr val="FF0000"/>
                </a:solidFill>
              </a:rPr>
              <a:t>Servicification</a:t>
            </a:r>
            <a:r>
              <a:rPr lang="en-US" sz="3428" dirty="0">
                <a:solidFill>
                  <a:srgbClr val="FF0000"/>
                </a:solidFill>
              </a:rPr>
              <a:t>: what is it?</a:t>
            </a:r>
            <a:endParaRPr lang="en-US" sz="3428" kern="0" dirty="0">
              <a:solidFill>
                <a:srgbClr val="FF0000"/>
              </a:solidFill>
            </a:endParaRPr>
          </a:p>
        </p:txBody>
      </p:sp>
      <p:sp>
        <p:nvSpPr>
          <p:cNvPr id="13" name="投影片編號版面配置區 12"/>
          <p:cNvSpPr>
            <a:spLocks noGrp="1"/>
          </p:cNvSpPr>
          <p:nvPr>
            <p:ph type="sldNum" sz="quarter" idx="12"/>
          </p:nvPr>
        </p:nvSpPr>
        <p:spPr>
          <a:xfrm>
            <a:off x="6925232" y="6237854"/>
            <a:ext cx="2133601" cy="347681"/>
          </a:xfrm>
        </p:spPr>
        <p:txBody>
          <a:bodyPr/>
          <a:lstStyle/>
          <a:p>
            <a:fld id="{953DB0D6-DE55-4055-BE68-39FFC5CE80DD}" type="slidenum">
              <a:rPr lang="en-GB" smtClean="0"/>
              <a:pPr/>
              <a:t>35</a:t>
            </a:fld>
            <a:endParaRPr lang="en-GB" dirty="0"/>
          </a:p>
        </p:txBody>
      </p:sp>
      <p:graphicFrame>
        <p:nvGraphicFramePr>
          <p:cNvPr id="11" name="資料庫圖表 9"/>
          <p:cNvGraphicFramePr/>
          <p:nvPr>
            <p:extLst/>
          </p:nvPr>
        </p:nvGraphicFramePr>
        <p:xfrm>
          <a:off x="851698" y="1731564"/>
          <a:ext cx="7385230" cy="4509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文字版面配置區 8"/>
          <p:cNvSpPr txBox="1">
            <a:spLocks/>
          </p:cNvSpPr>
          <p:nvPr/>
        </p:nvSpPr>
        <p:spPr>
          <a:xfrm>
            <a:off x="427127" y="1322685"/>
            <a:ext cx="8271775" cy="4695200"/>
          </a:xfrm>
          <a:prstGeom prst="rect">
            <a:avLst/>
          </a:prstGeom>
        </p:spPr>
        <p:txBody>
          <a:bodyPr/>
          <a:lstStyle/>
          <a:p>
            <a:pPr defTabSz="870692" fontAlgn="base">
              <a:spcBef>
                <a:spcPct val="0"/>
              </a:spcBef>
              <a:spcAft>
                <a:spcPct val="0"/>
              </a:spcAft>
              <a:buFont typeface="Arial" pitchFamily="34" charset="0"/>
              <a:buChar char="•"/>
              <a:defRPr/>
            </a:pPr>
            <a:r>
              <a:rPr lang="en-US" altLang="zh-HK" sz="1904" dirty="0">
                <a:latin typeface="Arial" charset="0"/>
                <a:cs typeface="Arial" charset="0"/>
              </a:rPr>
              <a:t>  Services are becoming increasingly important in all economies </a:t>
            </a:r>
          </a:p>
          <a:p>
            <a:pPr algn="r" defTabSz="870692" fontAlgn="base">
              <a:spcBef>
                <a:spcPct val="0"/>
              </a:spcBef>
              <a:spcAft>
                <a:spcPct val="0"/>
              </a:spcAft>
              <a:defRPr/>
            </a:pPr>
            <a:endParaRPr lang="zh-HK" altLang="en-US" sz="952" dirty="0">
              <a:latin typeface="Arial" charset="0"/>
              <a:cs typeface="Arial" charset="0"/>
            </a:endParaRPr>
          </a:p>
        </p:txBody>
      </p:sp>
    </p:spTree>
    <p:extLst>
      <p:ext uri="{BB962C8B-B14F-4D97-AF65-F5344CB8AC3E}">
        <p14:creationId xmlns:p14="http://schemas.microsoft.com/office/powerpoint/2010/main" val="4230043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3428" dirty="0"/>
              <a:t>Bundling</a:t>
            </a:r>
            <a:endParaRPr lang="en-US" dirty="0"/>
          </a:p>
        </p:txBody>
      </p:sp>
      <p:graphicFrame>
        <p:nvGraphicFramePr>
          <p:cNvPr id="9" name="Content Placeholder 8"/>
          <p:cNvGraphicFramePr>
            <a:graphicFrameLocks noGrp="1"/>
          </p:cNvGraphicFramePr>
          <p:nvPr>
            <p:ph idx="1"/>
          </p:nvPr>
        </p:nvGraphicFramePr>
        <p:xfrm>
          <a:off x="440830" y="1292980"/>
          <a:ext cx="8274798" cy="4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6866970" y="6255714"/>
            <a:ext cx="2133601" cy="347681"/>
          </a:xfrm>
          <a:prstGeom prst="rect">
            <a:avLst/>
          </a:prstGeom>
        </p:spPr>
        <p:txBody>
          <a:bodyPr/>
          <a:lstStyle/>
          <a:p>
            <a:fld id="{953DB0D6-DE55-4055-BE68-39FFC5CE80DD}" type="slidenum">
              <a:rPr lang="en-GB" smtClean="0"/>
              <a:pPr/>
              <a:t>36</a:t>
            </a:fld>
            <a:endParaRPr lang="en-GB" dirty="0"/>
          </a:p>
        </p:txBody>
      </p:sp>
    </p:spTree>
    <p:extLst>
      <p:ext uri="{BB962C8B-B14F-4D97-AF65-F5344CB8AC3E}">
        <p14:creationId xmlns:p14="http://schemas.microsoft.com/office/powerpoint/2010/main" val="3071567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ctr"/>
            <a:r>
              <a:rPr lang="en-US" sz="3428" dirty="0" smtClean="0"/>
              <a:t>Outsourcing</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25157822"/>
              </p:ext>
            </p:extLst>
          </p:nvPr>
        </p:nvGraphicFramePr>
        <p:xfrm>
          <a:off x="440830" y="1292981"/>
          <a:ext cx="8451650" cy="523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6866970" y="6255714"/>
            <a:ext cx="2133601" cy="347681"/>
          </a:xfrm>
          <a:prstGeom prst="rect">
            <a:avLst/>
          </a:prstGeom>
        </p:spPr>
        <p:txBody>
          <a:bodyPr/>
          <a:lstStyle/>
          <a:p>
            <a:fld id="{953DB0D6-DE55-4055-BE68-39FFC5CE80DD}" type="slidenum">
              <a:rPr lang="en-GB" smtClean="0"/>
              <a:pPr/>
              <a:t>37</a:t>
            </a:fld>
            <a:endParaRPr lang="en-GB" dirty="0"/>
          </a:p>
        </p:txBody>
      </p:sp>
    </p:spTree>
    <p:extLst>
      <p:ext uri="{BB962C8B-B14F-4D97-AF65-F5344CB8AC3E}">
        <p14:creationId xmlns:p14="http://schemas.microsoft.com/office/powerpoint/2010/main" val="257445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428" dirty="0"/>
              <a:t>Policy and Services in GVCs</a:t>
            </a:r>
          </a:p>
        </p:txBody>
      </p:sp>
      <p:sp>
        <p:nvSpPr>
          <p:cNvPr id="4" name="Slide Number Placeholder 3"/>
          <p:cNvSpPr>
            <a:spLocks noGrp="1"/>
          </p:cNvSpPr>
          <p:nvPr>
            <p:ph type="sldNum" sz="quarter" idx="4294967295"/>
          </p:nvPr>
        </p:nvSpPr>
        <p:spPr>
          <a:xfrm>
            <a:off x="6866970" y="6255714"/>
            <a:ext cx="2133601" cy="347681"/>
          </a:xfrm>
          <a:prstGeom prst="rect">
            <a:avLst/>
          </a:prstGeom>
        </p:spPr>
        <p:txBody>
          <a:bodyPr/>
          <a:lstStyle/>
          <a:p>
            <a:fld id="{953DB0D6-DE55-4055-BE68-39FFC5CE80DD}" type="slidenum">
              <a:rPr lang="en-GB" smtClean="0"/>
              <a:pPr/>
              <a:t>38</a:t>
            </a:fld>
            <a:endParaRPr lang="en-GB" dirty="0"/>
          </a:p>
        </p:txBody>
      </p:sp>
      <p:sp>
        <p:nvSpPr>
          <p:cNvPr id="12" name="Content Placeholder 11"/>
          <p:cNvSpPr>
            <a:spLocks noGrp="1"/>
          </p:cNvSpPr>
          <p:nvPr>
            <p:ph idx="1"/>
          </p:nvPr>
        </p:nvSpPr>
        <p:spPr>
          <a:xfrm>
            <a:off x="420812" y="1042775"/>
            <a:ext cx="8274799" cy="4696712"/>
          </a:xfrm>
        </p:spPr>
        <p:txBody>
          <a:bodyPr/>
          <a:lstStyle/>
          <a:p>
            <a:r>
              <a:rPr lang="en-US" sz="2285" dirty="0"/>
              <a:t>Policy intervention on goods vs. policy intervention on services</a:t>
            </a:r>
          </a:p>
        </p:txBody>
      </p:sp>
      <p:graphicFrame>
        <p:nvGraphicFramePr>
          <p:cNvPr id="13" name="Diagram 12"/>
          <p:cNvGraphicFramePr/>
          <p:nvPr/>
        </p:nvGraphicFramePr>
        <p:xfrm>
          <a:off x="-257460" y="1489913"/>
          <a:ext cx="6122264" cy="4924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Cloud Callout 18"/>
          <p:cNvSpPr/>
          <p:nvPr/>
        </p:nvSpPr>
        <p:spPr bwMode="auto">
          <a:xfrm rot="10800000" flipV="1">
            <a:off x="5234287" y="1865219"/>
            <a:ext cx="3719557" cy="3418888"/>
          </a:xfrm>
          <a:prstGeom prst="cloudCallout">
            <a:avLst>
              <a:gd name="adj1" fmla="val 47347"/>
              <a:gd name="adj2" fmla="val 26354"/>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24" dirty="0"/>
              <a:t>Because production is international and intermediate products cross frontiers several times, policies have a multiplicative effect on production costs</a:t>
            </a:r>
          </a:p>
          <a:p>
            <a:pPr algn="ctr">
              <a:defRPr/>
            </a:pPr>
            <a:endParaRPr lang="en-US" sz="1714" dirty="0"/>
          </a:p>
        </p:txBody>
      </p:sp>
    </p:spTree>
    <p:extLst>
      <p:ext uri="{BB962C8B-B14F-4D97-AF65-F5344CB8AC3E}">
        <p14:creationId xmlns:p14="http://schemas.microsoft.com/office/powerpoint/2010/main" val="3116122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1" name="Rectangle 27"/>
          <p:cNvSpPr>
            <a:spLocks noChangeArrowheads="1"/>
          </p:cNvSpPr>
          <p:nvPr/>
        </p:nvSpPr>
        <p:spPr bwMode="auto">
          <a:xfrm>
            <a:off x="26989" y="6194610"/>
            <a:ext cx="5121107" cy="249057"/>
          </a:xfrm>
          <a:prstGeom prst="rect">
            <a:avLst/>
          </a:prstGeom>
          <a:noFill/>
          <a:ln w="9525">
            <a:noFill/>
            <a:miter lim="800000"/>
            <a:headEnd/>
            <a:tailEnd/>
          </a:ln>
          <a:effectLst/>
        </p:spPr>
        <p:txBody>
          <a:bodyPr vert="horz" wrap="none" lIns="87071" tIns="43536" rIns="87071" bIns="43536" numCol="1" anchor="ctr" anchorCtr="0" compatLnSpc="1">
            <a:prstTxWarp prst="textNoShape">
              <a:avLst/>
            </a:prstTxWarp>
            <a:spAutoFit/>
          </a:bodyPr>
          <a:lstStyle/>
          <a:p>
            <a:pPr defTabSz="435346" eaLnBrk="0" fontAlgn="base" hangingPunct="0">
              <a:spcBef>
                <a:spcPct val="0"/>
              </a:spcBef>
              <a:spcAft>
                <a:spcPct val="0"/>
              </a:spcAft>
            </a:pPr>
            <a:r>
              <a:rPr lang="en-US" altLang="zh-TW" sz="1047" u="sng" dirty="0">
                <a:latin typeface="Times New Roman" pitchFamily="18" charset="0"/>
                <a:ea typeface="ＭＳ Ｐゴシック" pitchFamily="34" charset="-128"/>
                <a:cs typeface="Times New Roman" pitchFamily="18" charset="0"/>
              </a:rPr>
              <a:t>Source</a:t>
            </a:r>
            <a:r>
              <a:rPr lang="en-US" altLang="zh-TW" sz="1047" dirty="0">
                <a:latin typeface="Times New Roman" pitchFamily="18" charset="0"/>
                <a:ea typeface="ＭＳ Ｐゴシック" pitchFamily="34" charset="-128"/>
                <a:cs typeface="Times New Roman" pitchFamily="18" charset="0"/>
              </a:rPr>
              <a:t>: Fung Global Institute. Outline map of Hong Kong from </a:t>
            </a:r>
            <a:r>
              <a:rPr lang="en-US" altLang="zh-TW" sz="1047" dirty="0">
                <a:latin typeface="Times New Roman" pitchFamily="18" charset="0"/>
                <a:ea typeface="ＭＳ Ｐゴシック" pitchFamily="34" charset="-128"/>
                <a:cs typeface="Times New Roman" pitchFamily="18" charset="0"/>
                <a:hlinkClick r:id="rId3"/>
              </a:rPr>
              <a:t>www.mapsopensource.com</a:t>
            </a:r>
            <a:endParaRPr lang="en-US" altLang="zh-TW" sz="2285" dirty="0">
              <a:latin typeface="Arial" pitchFamily="34" charset="0"/>
              <a:ea typeface="ＭＳ Ｐゴシック" pitchFamily="34" charset="-128"/>
            </a:endParaRPr>
          </a:p>
        </p:txBody>
      </p:sp>
      <p:sp>
        <p:nvSpPr>
          <p:cNvPr id="29" name="Rectangle 6"/>
          <p:cNvSpPr>
            <a:spLocks noChangeArrowheads="1"/>
          </p:cNvSpPr>
          <p:nvPr/>
        </p:nvSpPr>
        <p:spPr bwMode="auto">
          <a:xfrm>
            <a:off x="624841" y="163826"/>
            <a:ext cx="7917180" cy="619850"/>
          </a:xfrm>
          <a:prstGeom prst="rect">
            <a:avLst/>
          </a:prstGeom>
          <a:noFill/>
          <a:ln w="9525">
            <a:noFill/>
            <a:miter lim="800000"/>
            <a:headEnd/>
            <a:tailEnd/>
          </a:ln>
        </p:spPr>
        <p:txBody>
          <a:bodyPr wrap="square" lIns="0" rIns="0">
            <a:spAutoFit/>
          </a:bodyPr>
          <a:lstStyle/>
          <a:p>
            <a:pPr algn="ctr"/>
            <a:r>
              <a:rPr lang="en-US" sz="3428" dirty="0">
                <a:solidFill>
                  <a:srgbClr val="EA0000"/>
                </a:solidFill>
              </a:rPr>
              <a:t>Case Study  – Bread Value Chain</a:t>
            </a:r>
          </a:p>
        </p:txBody>
      </p:sp>
      <p:grpSp>
        <p:nvGrpSpPr>
          <p:cNvPr id="30" name="Group 29"/>
          <p:cNvGrpSpPr/>
          <p:nvPr/>
        </p:nvGrpSpPr>
        <p:grpSpPr>
          <a:xfrm>
            <a:off x="143323" y="799891"/>
            <a:ext cx="8514767" cy="5248785"/>
            <a:chOff x="196910" y="492057"/>
            <a:chExt cx="8514767" cy="5512136"/>
          </a:xfrm>
        </p:grpSpPr>
        <p:grpSp>
          <p:nvGrpSpPr>
            <p:cNvPr id="31" name="Group 3"/>
            <p:cNvGrpSpPr>
              <a:grpSpLocks/>
            </p:cNvGrpSpPr>
            <p:nvPr/>
          </p:nvGrpSpPr>
          <p:grpSpPr bwMode="auto">
            <a:xfrm>
              <a:off x="822362" y="492057"/>
              <a:ext cx="7889315" cy="5512136"/>
              <a:chOff x="1570" y="8802"/>
              <a:chExt cx="8981" cy="6448"/>
            </a:xfrm>
          </p:grpSpPr>
          <p:pic>
            <p:nvPicPr>
              <p:cNvPr id="41" name="Picture 4" descr="Hong Kong Outline without symbols"/>
              <p:cNvPicPr>
                <a:picLocks noChangeAspect="1" noChangeArrowheads="1"/>
              </p:cNvPicPr>
              <p:nvPr/>
            </p:nvPicPr>
            <p:blipFill>
              <a:blip r:embed="rId4" cstate="print"/>
              <a:srcRect/>
              <a:stretch>
                <a:fillRect/>
              </a:stretch>
            </p:blipFill>
            <p:spPr bwMode="auto">
              <a:xfrm>
                <a:off x="1570" y="9295"/>
                <a:ext cx="8981" cy="5955"/>
              </a:xfrm>
              <a:prstGeom prst="rect">
                <a:avLst/>
              </a:prstGeom>
              <a:noFill/>
              <a:ln w="9525">
                <a:noFill/>
                <a:miter lim="800000"/>
                <a:headEnd/>
                <a:tailEnd/>
              </a:ln>
            </p:spPr>
          </p:pic>
          <p:cxnSp>
            <p:nvCxnSpPr>
              <p:cNvPr id="42" name="AutoShape 5"/>
              <p:cNvCxnSpPr>
                <a:cxnSpLocks noChangeShapeType="1"/>
              </p:cNvCxnSpPr>
              <p:nvPr/>
            </p:nvCxnSpPr>
            <p:spPr bwMode="auto">
              <a:xfrm flipV="1">
                <a:off x="1948" y="10846"/>
                <a:ext cx="304" cy="1562"/>
              </a:xfrm>
              <a:prstGeom prst="straightConnector1">
                <a:avLst/>
              </a:prstGeom>
              <a:noFill/>
              <a:ln w="9525">
                <a:solidFill>
                  <a:srgbClr val="000000"/>
                </a:solidFill>
                <a:round/>
                <a:headEnd/>
                <a:tailEnd type="triangle" w="med" len="med"/>
              </a:ln>
            </p:spPr>
          </p:cxnSp>
          <p:cxnSp>
            <p:nvCxnSpPr>
              <p:cNvPr id="43" name="AutoShape 7"/>
              <p:cNvCxnSpPr>
                <a:cxnSpLocks noChangeShapeType="1"/>
              </p:cNvCxnSpPr>
              <p:nvPr/>
            </p:nvCxnSpPr>
            <p:spPr bwMode="auto">
              <a:xfrm flipH="1">
                <a:off x="6779" y="13068"/>
                <a:ext cx="575" cy="627"/>
              </a:xfrm>
              <a:prstGeom prst="straightConnector1">
                <a:avLst/>
              </a:prstGeom>
              <a:noFill/>
              <a:ln w="9525">
                <a:solidFill>
                  <a:srgbClr val="000000"/>
                </a:solidFill>
                <a:round/>
                <a:headEnd/>
                <a:tailEnd type="triangle" w="med" len="med"/>
              </a:ln>
            </p:spPr>
          </p:cxnSp>
          <p:pic>
            <p:nvPicPr>
              <p:cNvPr id="44" name="Picture 8" descr="MC900434820[1]"/>
              <p:cNvPicPr>
                <a:picLocks noChangeAspect="1" noChangeArrowheads="1"/>
              </p:cNvPicPr>
              <p:nvPr/>
            </p:nvPicPr>
            <p:blipFill>
              <a:blip r:embed="rId5" cstate="print"/>
              <a:srcRect/>
              <a:stretch>
                <a:fillRect/>
              </a:stretch>
            </p:blipFill>
            <p:spPr bwMode="auto">
              <a:xfrm>
                <a:off x="5616" y="9759"/>
                <a:ext cx="1038" cy="914"/>
              </a:xfrm>
              <a:prstGeom prst="rect">
                <a:avLst/>
              </a:prstGeom>
              <a:noFill/>
              <a:ln w="9525">
                <a:noFill/>
                <a:miter lim="800000"/>
                <a:headEnd/>
                <a:tailEnd/>
              </a:ln>
            </p:spPr>
          </p:pic>
          <p:pic>
            <p:nvPicPr>
              <p:cNvPr id="45" name="Picture 9" descr="MC900311244[1]"/>
              <p:cNvPicPr>
                <a:picLocks noChangeAspect="1" noChangeArrowheads="1"/>
              </p:cNvPicPr>
              <p:nvPr/>
            </p:nvPicPr>
            <p:blipFill>
              <a:blip r:embed="rId6" cstate="print"/>
              <a:srcRect/>
              <a:stretch>
                <a:fillRect/>
              </a:stretch>
            </p:blipFill>
            <p:spPr bwMode="auto">
              <a:xfrm>
                <a:off x="1570" y="12408"/>
                <a:ext cx="1645" cy="552"/>
              </a:xfrm>
              <a:prstGeom prst="rect">
                <a:avLst/>
              </a:prstGeom>
              <a:noFill/>
              <a:ln w="9525">
                <a:noFill/>
                <a:miter lim="800000"/>
                <a:headEnd/>
                <a:tailEnd/>
              </a:ln>
            </p:spPr>
          </p:pic>
          <p:pic>
            <p:nvPicPr>
              <p:cNvPr id="46" name="Picture 10" descr="MC900030031[1]"/>
              <p:cNvPicPr>
                <a:picLocks noChangeAspect="1" noChangeArrowheads="1"/>
              </p:cNvPicPr>
              <p:nvPr/>
            </p:nvPicPr>
            <p:blipFill>
              <a:blip r:embed="rId7" cstate="print"/>
              <a:srcRect/>
              <a:stretch>
                <a:fillRect/>
              </a:stretch>
            </p:blipFill>
            <p:spPr bwMode="auto">
              <a:xfrm>
                <a:off x="7097" y="12501"/>
                <a:ext cx="711" cy="802"/>
              </a:xfrm>
              <a:prstGeom prst="rect">
                <a:avLst/>
              </a:prstGeom>
              <a:noFill/>
              <a:ln w="9525">
                <a:noFill/>
                <a:miter lim="800000"/>
                <a:headEnd/>
                <a:tailEnd/>
              </a:ln>
            </p:spPr>
          </p:pic>
          <p:pic>
            <p:nvPicPr>
              <p:cNvPr id="47" name="Picture 11" descr="MC900431639[1]"/>
              <p:cNvPicPr>
                <a:picLocks noChangeAspect="1" noChangeArrowheads="1"/>
              </p:cNvPicPr>
              <p:nvPr/>
            </p:nvPicPr>
            <p:blipFill>
              <a:blip r:embed="rId8" cstate="print"/>
              <a:srcRect/>
              <a:stretch>
                <a:fillRect/>
              </a:stretch>
            </p:blipFill>
            <p:spPr bwMode="auto">
              <a:xfrm>
                <a:off x="6210" y="13644"/>
                <a:ext cx="569" cy="501"/>
              </a:xfrm>
              <a:prstGeom prst="rect">
                <a:avLst/>
              </a:prstGeom>
              <a:noFill/>
              <a:ln w="9525">
                <a:noFill/>
                <a:miter lim="800000"/>
                <a:headEnd/>
                <a:tailEnd/>
              </a:ln>
            </p:spPr>
          </p:pic>
          <p:pic>
            <p:nvPicPr>
              <p:cNvPr id="48" name="Picture 13" descr="MC900318310[1]"/>
              <p:cNvPicPr>
                <a:picLocks noChangeAspect="1" noChangeArrowheads="1"/>
              </p:cNvPicPr>
              <p:nvPr/>
            </p:nvPicPr>
            <p:blipFill>
              <a:blip r:embed="rId9" cstate="print"/>
              <a:srcRect/>
              <a:stretch>
                <a:fillRect/>
              </a:stretch>
            </p:blipFill>
            <p:spPr bwMode="auto">
              <a:xfrm>
                <a:off x="1948" y="10204"/>
                <a:ext cx="1113" cy="642"/>
              </a:xfrm>
              <a:prstGeom prst="rect">
                <a:avLst/>
              </a:prstGeom>
              <a:noFill/>
              <a:ln w="9525">
                <a:noFill/>
                <a:miter lim="800000"/>
                <a:headEnd/>
                <a:tailEnd/>
              </a:ln>
            </p:spPr>
          </p:pic>
          <p:pic>
            <p:nvPicPr>
              <p:cNvPr id="49" name="Picture 14" descr="MC900441741[1]"/>
              <p:cNvPicPr>
                <a:picLocks noChangeAspect="1" noChangeArrowheads="1"/>
              </p:cNvPicPr>
              <p:nvPr/>
            </p:nvPicPr>
            <p:blipFill>
              <a:blip r:embed="rId10" cstate="print"/>
              <a:srcRect/>
              <a:stretch>
                <a:fillRect/>
              </a:stretch>
            </p:blipFill>
            <p:spPr bwMode="auto">
              <a:xfrm>
                <a:off x="7097" y="13198"/>
                <a:ext cx="899" cy="792"/>
              </a:xfrm>
              <a:prstGeom prst="rect">
                <a:avLst/>
              </a:prstGeom>
              <a:noFill/>
              <a:ln w="9525">
                <a:noFill/>
                <a:miter lim="800000"/>
                <a:headEnd/>
                <a:tailEnd/>
              </a:ln>
            </p:spPr>
          </p:pic>
          <p:pic>
            <p:nvPicPr>
              <p:cNvPr id="50" name="Picture 15" descr="MC900391224[1]"/>
              <p:cNvPicPr>
                <a:picLocks noChangeAspect="1" noChangeArrowheads="1"/>
              </p:cNvPicPr>
              <p:nvPr/>
            </p:nvPicPr>
            <p:blipFill>
              <a:blip r:embed="rId11" cstate="print"/>
              <a:srcRect/>
              <a:stretch>
                <a:fillRect/>
              </a:stretch>
            </p:blipFill>
            <p:spPr bwMode="auto">
              <a:xfrm>
                <a:off x="3180" y="9295"/>
                <a:ext cx="1385" cy="1279"/>
              </a:xfrm>
              <a:prstGeom prst="rect">
                <a:avLst/>
              </a:prstGeom>
              <a:noFill/>
              <a:ln w="9525">
                <a:noFill/>
                <a:miter lim="800000"/>
                <a:headEnd/>
                <a:tailEnd/>
              </a:ln>
            </p:spPr>
          </p:pic>
          <p:cxnSp>
            <p:nvCxnSpPr>
              <p:cNvPr id="51" name="AutoShape 16"/>
              <p:cNvCxnSpPr>
                <a:cxnSpLocks noChangeShapeType="1"/>
              </p:cNvCxnSpPr>
              <p:nvPr/>
            </p:nvCxnSpPr>
            <p:spPr bwMode="auto">
              <a:xfrm>
                <a:off x="4496" y="10345"/>
                <a:ext cx="2858" cy="2353"/>
              </a:xfrm>
              <a:prstGeom prst="curvedConnector3">
                <a:avLst>
                  <a:gd name="adj1" fmla="val 95380"/>
                </a:avLst>
              </a:prstGeom>
              <a:noFill/>
              <a:ln w="9525">
                <a:solidFill>
                  <a:srgbClr val="000000"/>
                </a:solidFill>
                <a:round/>
                <a:headEnd/>
                <a:tailEnd type="triangle" w="med" len="med"/>
              </a:ln>
            </p:spPr>
          </p:cxnSp>
          <p:pic>
            <p:nvPicPr>
              <p:cNvPr id="52" name="Picture 17" descr="MC900434820[1]"/>
              <p:cNvPicPr>
                <a:picLocks noChangeAspect="1" noChangeArrowheads="1"/>
              </p:cNvPicPr>
              <p:nvPr/>
            </p:nvPicPr>
            <p:blipFill>
              <a:blip r:embed="rId5" cstate="print"/>
              <a:srcRect/>
              <a:stretch>
                <a:fillRect/>
              </a:stretch>
            </p:blipFill>
            <p:spPr bwMode="auto">
              <a:xfrm>
                <a:off x="5109" y="8802"/>
                <a:ext cx="1038" cy="914"/>
              </a:xfrm>
              <a:prstGeom prst="rect">
                <a:avLst/>
              </a:prstGeom>
              <a:noFill/>
              <a:ln w="9525">
                <a:noFill/>
                <a:miter lim="800000"/>
                <a:headEnd/>
                <a:tailEnd/>
              </a:ln>
            </p:spPr>
          </p:pic>
          <p:cxnSp>
            <p:nvCxnSpPr>
              <p:cNvPr id="53" name="AutoShape 18"/>
              <p:cNvCxnSpPr>
                <a:cxnSpLocks noChangeShapeType="1"/>
              </p:cNvCxnSpPr>
              <p:nvPr/>
            </p:nvCxnSpPr>
            <p:spPr bwMode="auto">
              <a:xfrm flipH="1">
                <a:off x="4301" y="9560"/>
                <a:ext cx="967" cy="487"/>
              </a:xfrm>
              <a:prstGeom prst="straightConnector1">
                <a:avLst/>
              </a:prstGeom>
              <a:noFill/>
              <a:ln w="9525">
                <a:solidFill>
                  <a:srgbClr val="000000"/>
                </a:solidFill>
                <a:round/>
                <a:headEnd/>
                <a:tailEnd type="triangle" w="med" len="med"/>
              </a:ln>
            </p:spPr>
          </p:cxnSp>
        </p:grpSp>
        <p:sp>
          <p:nvSpPr>
            <p:cNvPr id="32" name="文字方塊 2"/>
            <p:cNvSpPr txBox="1">
              <a:spLocks noChangeArrowheads="1"/>
            </p:cNvSpPr>
            <p:nvPr/>
          </p:nvSpPr>
          <p:spPr bwMode="auto">
            <a:xfrm>
              <a:off x="196910" y="823743"/>
              <a:ext cx="1935214" cy="732615"/>
            </a:xfrm>
            <a:prstGeom prst="rect">
              <a:avLst/>
            </a:prstGeom>
            <a:solidFill>
              <a:srgbClr val="FFFFFF"/>
            </a:solidFill>
            <a:ln w="9525">
              <a:solidFill>
                <a:srgbClr val="000000"/>
              </a:solidFill>
              <a:miter lim="800000"/>
              <a:headEnd/>
              <a:tailEnd/>
            </a:ln>
          </p:spPr>
          <p:txBody>
            <a:bodyPr vert="horz" wrap="square" lIns="87071" tIns="43536" rIns="87071" bIns="43536" numCol="1" anchor="t" anchorCtr="0" compatLnSpc="1">
              <a:prstTxWarp prst="textNoShape">
                <a:avLst/>
              </a:prstTxWarp>
            </a:bodyPr>
            <a:lstStyle/>
            <a:p>
              <a:pPr algn="ctr" defTabSz="435346" fontAlgn="base">
                <a:spcBef>
                  <a:spcPct val="0"/>
                </a:spcBef>
                <a:spcAft>
                  <a:spcPts val="952"/>
                </a:spcAft>
              </a:pPr>
              <a:r>
                <a:rPr lang="en-US" altLang="zh-HK" sz="1333" dirty="0">
                  <a:latin typeface="Calibri" pitchFamily="34" charset="0"/>
                  <a:ea typeface="ＭＳ Ｐゴシック" pitchFamily="34" charset="-128"/>
                </a:rPr>
                <a:t>2.  Manufacturing Plant in industrial park in Shenzhen</a:t>
              </a:r>
              <a:endParaRPr lang="en-US" sz="1333" dirty="0">
                <a:latin typeface="Arial" pitchFamily="34" charset="0"/>
                <a:ea typeface="ＭＳ Ｐゴシック" pitchFamily="34" charset="-128"/>
              </a:endParaRPr>
            </a:p>
          </p:txBody>
        </p:sp>
        <p:sp>
          <p:nvSpPr>
            <p:cNvPr id="33" name="文字方塊 2"/>
            <p:cNvSpPr txBox="1">
              <a:spLocks noChangeArrowheads="1"/>
            </p:cNvSpPr>
            <p:nvPr/>
          </p:nvSpPr>
          <p:spPr bwMode="auto">
            <a:xfrm>
              <a:off x="1518091" y="2395469"/>
              <a:ext cx="1935214" cy="288943"/>
            </a:xfrm>
            <a:prstGeom prst="rect">
              <a:avLst/>
            </a:prstGeom>
            <a:solidFill>
              <a:srgbClr val="FFFFFF"/>
            </a:solidFill>
            <a:ln w="9525">
              <a:solidFill>
                <a:srgbClr val="000000"/>
              </a:solidFill>
              <a:miter lim="800000"/>
              <a:headEnd/>
              <a:tailEnd/>
            </a:ln>
          </p:spPr>
          <p:txBody>
            <a:bodyPr vert="horz" wrap="square" lIns="87071" tIns="43536" rIns="87071" bIns="43536" numCol="1" anchor="t" anchorCtr="0" compatLnSpc="1">
              <a:prstTxWarp prst="textNoShape">
                <a:avLst/>
              </a:prstTxWarp>
            </a:bodyPr>
            <a:lstStyle/>
            <a:p>
              <a:pPr defTabSz="435346" fontAlgn="base">
                <a:spcBef>
                  <a:spcPct val="0"/>
                </a:spcBef>
                <a:spcAft>
                  <a:spcPts val="952"/>
                </a:spcAft>
              </a:pPr>
              <a:r>
                <a:rPr lang="en-US" altLang="zh-HK" sz="1333" dirty="0">
                  <a:latin typeface="Calibri" pitchFamily="34" charset="0"/>
                  <a:ea typeface="ＭＳ Ｐゴシック" pitchFamily="34" charset="-128"/>
                </a:rPr>
                <a:t>1.  Port in </a:t>
              </a:r>
              <a:r>
                <a:rPr lang="en-US" altLang="zh-HK" sz="1333" dirty="0">
                  <a:latin typeface="Calibri" pitchFamily="34" charset="0"/>
                </a:rPr>
                <a:t>Shenzhen</a:t>
              </a:r>
              <a:endParaRPr lang="en-US" altLang="zh-HK" sz="1333" dirty="0">
                <a:latin typeface="Times New Roman" pitchFamily="18" charset="0"/>
                <a:ea typeface="ＭＳ Ｐゴシック" pitchFamily="34" charset="-128"/>
              </a:endParaRPr>
            </a:p>
            <a:p>
              <a:pPr defTabSz="435346" fontAlgn="base">
                <a:spcBef>
                  <a:spcPct val="0"/>
                </a:spcBef>
                <a:spcAft>
                  <a:spcPct val="0"/>
                </a:spcAft>
              </a:pPr>
              <a:endParaRPr lang="en-US" sz="1714" dirty="0">
                <a:latin typeface="Arial" pitchFamily="34" charset="0"/>
                <a:ea typeface="ＭＳ Ｐゴシック" pitchFamily="34" charset="-128"/>
              </a:endParaRPr>
            </a:p>
          </p:txBody>
        </p:sp>
        <p:sp>
          <p:nvSpPr>
            <p:cNvPr id="34" name="文字方塊 2"/>
            <p:cNvSpPr txBox="1">
              <a:spLocks noChangeArrowheads="1"/>
            </p:cNvSpPr>
            <p:nvPr/>
          </p:nvSpPr>
          <p:spPr bwMode="auto">
            <a:xfrm>
              <a:off x="5340205" y="1497372"/>
              <a:ext cx="1935214" cy="516335"/>
            </a:xfrm>
            <a:prstGeom prst="rect">
              <a:avLst/>
            </a:prstGeom>
            <a:solidFill>
              <a:srgbClr val="FFFFFF"/>
            </a:solidFill>
            <a:ln w="9525">
              <a:solidFill>
                <a:srgbClr val="000000"/>
              </a:solidFill>
              <a:miter lim="800000"/>
              <a:headEnd/>
              <a:tailEnd/>
            </a:ln>
          </p:spPr>
          <p:txBody>
            <a:bodyPr vert="horz" wrap="square" lIns="87071" tIns="43536" rIns="87071" bIns="43536" numCol="1" anchor="t" anchorCtr="0" compatLnSpc="1">
              <a:prstTxWarp prst="textNoShape">
                <a:avLst/>
              </a:prstTxWarp>
            </a:bodyPr>
            <a:lstStyle/>
            <a:p>
              <a:pPr algn="ctr" defTabSz="435346" fontAlgn="base">
                <a:spcBef>
                  <a:spcPct val="0"/>
                </a:spcBef>
                <a:spcAft>
                  <a:spcPts val="952"/>
                </a:spcAft>
              </a:pPr>
              <a:r>
                <a:rPr lang="en-US" altLang="zh-HK" sz="1333" dirty="0">
                  <a:latin typeface="Calibri" pitchFamily="34" charset="0"/>
                  <a:ea typeface="ＭＳ Ｐゴシック" pitchFamily="34" charset="-128"/>
                </a:rPr>
                <a:t>3. Cross-border transport for bread </a:t>
              </a:r>
              <a:endParaRPr lang="en-US" sz="1333" dirty="0">
                <a:latin typeface="Arial" pitchFamily="34" charset="0"/>
                <a:ea typeface="ＭＳ Ｐゴシック" pitchFamily="34" charset="-128"/>
              </a:endParaRPr>
            </a:p>
          </p:txBody>
        </p:sp>
        <p:sp>
          <p:nvSpPr>
            <p:cNvPr id="35" name="文字方塊 2"/>
            <p:cNvSpPr txBox="1">
              <a:spLocks noChangeArrowheads="1"/>
            </p:cNvSpPr>
            <p:nvPr/>
          </p:nvSpPr>
          <p:spPr bwMode="auto">
            <a:xfrm>
              <a:off x="6500631" y="4046564"/>
              <a:ext cx="1935214" cy="516335"/>
            </a:xfrm>
            <a:prstGeom prst="rect">
              <a:avLst/>
            </a:prstGeom>
            <a:solidFill>
              <a:srgbClr val="FFFFFF"/>
            </a:solidFill>
            <a:ln w="9525">
              <a:solidFill>
                <a:srgbClr val="000000"/>
              </a:solidFill>
              <a:miter lim="800000"/>
              <a:headEnd/>
              <a:tailEnd/>
            </a:ln>
          </p:spPr>
          <p:txBody>
            <a:bodyPr vert="horz" wrap="square" lIns="87071" tIns="43536" rIns="87071" bIns="43536" numCol="1" anchor="t" anchorCtr="0" compatLnSpc="1">
              <a:prstTxWarp prst="textNoShape">
                <a:avLst/>
              </a:prstTxWarp>
            </a:bodyPr>
            <a:lstStyle/>
            <a:p>
              <a:pPr algn="ctr" defTabSz="435346" fontAlgn="base">
                <a:spcBef>
                  <a:spcPct val="0"/>
                </a:spcBef>
                <a:spcAft>
                  <a:spcPts val="952"/>
                </a:spcAft>
              </a:pPr>
              <a:r>
                <a:rPr lang="en-US" altLang="zh-HK" sz="1333" dirty="0">
                  <a:latin typeface="Calibri" pitchFamily="34" charset="0"/>
                  <a:ea typeface="ＭＳ Ｐゴシック" pitchFamily="34" charset="-128"/>
                </a:rPr>
                <a:t>4. Warehouse in Kowloon, Hong Kong</a:t>
              </a:r>
              <a:endParaRPr lang="en-US" sz="1333" dirty="0">
                <a:latin typeface="Arial" pitchFamily="34" charset="0"/>
                <a:ea typeface="ＭＳ Ｐゴシック" pitchFamily="34" charset="-128"/>
              </a:endParaRPr>
            </a:p>
          </p:txBody>
        </p:sp>
        <p:sp>
          <p:nvSpPr>
            <p:cNvPr id="36" name="文字方塊 2"/>
            <p:cNvSpPr txBox="1">
              <a:spLocks noChangeArrowheads="1"/>
            </p:cNvSpPr>
            <p:nvPr/>
          </p:nvSpPr>
          <p:spPr bwMode="auto">
            <a:xfrm>
              <a:off x="5009910" y="5098042"/>
              <a:ext cx="1779730" cy="683033"/>
            </a:xfrm>
            <a:prstGeom prst="rect">
              <a:avLst/>
            </a:prstGeom>
            <a:solidFill>
              <a:srgbClr val="FFFFFF"/>
            </a:solidFill>
            <a:ln w="9525">
              <a:solidFill>
                <a:srgbClr val="000000"/>
              </a:solidFill>
              <a:miter lim="800000"/>
              <a:headEnd/>
              <a:tailEnd/>
            </a:ln>
          </p:spPr>
          <p:txBody>
            <a:bodyPr vert="horz" wrap="square" lIns="87071" tIns="43536" rIns="87071" bIns="43536" numCol="1" anchor="t" anchorCtr="0" compatLnSpc="1">
              <a:prstTxWarp prst="textNoShape">
                <a:avLst/>
              </a:prstTxWarp>
            </a:bodyPr>
            <a:lstStyle/>
            <a:p>
              <a:pPr algn="ctr" defTabSz="435346" fontAlgn="base">
                <a:spcBef>
                  <a:spcPct val="0"/>
                </a:spcBef>
                <a:spcAft>
                  <a:spcPts val="952"/>
                </a:spcAft>
              </a:pPr>
              <a:r>
                <a:rPr lang="en-US" altLang="zh-HK" sz="1333" dirty="0">
                  <a:latin typeface="Calibri" pitchFamily="34" charset="0"/>
                  <a:ea typeface="ＭＳ Ｐゴシック" pitchFamily="34" charset="-128"/>
                </a:rPr>
                <a:t>5.  Local delivery from warehouse to over 90 retail outlets</a:t>
              </a:r>
            </a:p>
            <a:p>
              <a:pPr defTabSz="435346" fontAlgn="base">
                <a:spcBef>
                  <a:spcPct val="0"/>
                </a:spcBef>
                <a:spcAft>
                  <a:spcPct val="0"/>
                </a:spcAft>
              </a:pPr>
              <a:endParaRPr lang="en-US" sz="1714" dirty="0">
                <a:latin typeface="Arial" pitchFamily="34" charset="0"/>
                <a:ea typeface="ＭＳ Ｐゴシック" pitchFamily="34" charset="-128"/>
              </a:endParaRPr>
            </a:p>
          </p:txBody>
        </p:sp>
        <p:sp>
          <p:nvSpPr>
            <p:cNvPr id="37" name="文字方塊 2"/>
            <p:cNvSpPr txBox="1">
              <a:spLocks noChangeArrowheads="1"/>
            </p:cNvSpPr>
            <p:nvPr/>
          </p:nvSpPr>
          <p:spPr bwMode="auto">
            <a:xfrm>
              <a:off x="453855" y="4138889"/>
              <a:ext cx="1935214" cy="1101059"/>
            </a:xfrm>
            <a:prstGeom prst="rect">
              <a:avLst/>
            </a:prstGeom>
            <a:solidFill>
              <a:srgbClr val="FFFFFF"/>
            </a:solidFill>
            <a:ln w="9525">
              <a:solidFill>
                <a:srgbClr val="000000"/>
              </a:solidFill>
              <a:miter lim="800000"/>
              <a:headEnd/>
              <a:tailEnd/>
            </a:ln>
          </p:spPr>
          <p:txBody>
            <a:bodyPr vert="horz" wrap="square" lIns="87071" tIns="43536" rIns="87071" bIns="43536" numCol="1" anchor="t" anchorCtr="0" compatLnSpc="1">
              <a:prstTxWarp prst="textNoShape">
                <a:avLst/>
              </a:prstTxWarp>
            </a:bodyPr>
            <a:lstStyle/>
            <a:p>
              <a:pPr algn="ctr" defTabSz="435346" fontAlgn="base">
                <a:spcBef>
                  <a:spcPct val="0"/>
                </a:spcBef>
                <a:spcAft>
                  <a:spcPts val="952"/>
                </a:spcAft>
              </a:pPr>
              <a:r>
                <a:rPr lang="en-US" altLang="zh-HK" sz="1333" dirty="0">
                  <a:latin typeface="Calibri" pitchFamily="34" charset="0"/>
                  <a:ea typeface="ＭＳ Ｐゴシック" pitchFamily="34" charset="-128"/>
                </a:rPr>
                <a:t>1. Imported Ingredients from South Korea (sugar), Taiwan (margarine) and Australia (salted butter)</a:t>
              </a:r>
              <a:endParaRPr lang="en-US" sz="1333" dirty="0">
                <a:latin typeface="Arial" pitchFamily="34" charset="0"/>
                <a:ea typeface="ＭＳ Ｐゴシック" pitchFamily="34" charset="-128"/>
              </a:endParaRPr>
            </a:p>
          </p:txBody>
        </p:sp>
        <p:sp>
          <p:nvSpPr>
            <p:cNvPr id="38" name="文字方塊 2"/>
            <p:cNvSpPr txBox="1">
              <a:spLocks noChangeArrowheads="1"/>
            </p:cNvSpPr>
            <p:nvPr/>
          </p:nvSpPr>
          <p:spPr bwMode="auto">
            <a:xfrm>
              <a:off x="4954568" y="716885"/>
              <a:ext cx="1935214" cy="518900"/>
            </a:xfrm>
            <a:prstGeom prst="rect">
              <a:avLst/>
            </a:prstGeom>
            <a:solidFill>
              <a:srgbClr val="FFFFFF"/>
            </a:solidFill>
            <a:ln w="9525">
              <a:solidFill>
                <a:srgbClr val="000000"/>
              </a:solidFill>
              <a:miter lim="800000"/>
              <a:headEnd/>
              <a:tailEnd/>
            </a:ln>
          </p:spPr>
          <p:txBody>
            <a:bodyPr vert="horz" wrap="square" lIns="87071" tIns="43536" rIns="87071" bIns="43536" numCol="1" anchor="t" anchorCtr="0" compatLnSpc="1">
              <a:prstTxWarp prst="textNoShape">
                <a:avLst/>
              </a:prstTxWarp>
            </a:bodyPr>
            <a:lstStyle/>
            <a:p>
              <a:pPr algn="ctr" defTabSz="435346" fontAlgn="base">
                <a:spcBef>
                  <a:spcPct val="0"/>
                </a:spcBef>
                <a:spcAft>
                  <a:spcPts val="952"/>
                </a:spcAft>
              </a:pPr>
              <a:r>
                <a:rPr lang="en-US" altLang="zh-HK" sz="1333" dirty="0">
                  <a:latin typeface="Calibri" pitchFamily="34" charset="0"/>
                  <a:ea typeface="ＭＳ Ｐゴシック" pitchFamily="34" charset="-128"/>
                </a:rPr>
                <a:t>1. Ingredients procured in China</a:t>
              </a:r>
              <a:endParaRPr lang="en-US" sz="1333" dirty="0">
                <a:latin typeface="Arial" pitchFamily="34" charset="0"/>
                <a:ea typeface="ＭＳ Ｐゴシック" pitchFamily="34" charset="-128"/>
              </a:endParaRPr>
            </a:p>
          </p:txBody>
        </p:sp>
        <p:pic>
          <p:nvPicPr>
            <p:cNvPr id="39" name="Picture 11" descr="MC900431639[1]"/>
            <p:cNvPicPr>
              <a:picLocks noChangeAspect="1" noChangeArrowheads="1"/>
            </p:cNvPicPr>
            <p:nvPr/>
          </p:nvPicPr>
          <p:blipFill>
            <a:blip r:embed="rId12" cstate="print"/>
            <a:srcRect/>
            <a:stretch>
              <a:fillRect/>
            </a:stretch>
          </p:blipFill>
          <p:spPr bwMode="auto">
            <a:xfrm>
              <a:off x="3654145" y="2684412"/>
              <a:ext cx="776870" cy="665663"/>
            </a:xfrm>
            <a:prstGeom prst="rect">
              <a:avLst/>
            </a:prstGeom>
            <a:noFill/>
            <a:ln w="9525">
              <a:noFill/>
              <a:miter lim="800000"/>
              <a:headEnd/>
              <a:tailEnd/>
            </a:ln>
          </p:spPr>
        </p:pic>
        <p:cxnSp>
          <p:nvCxnSpPr>
            <p:cNvPr id="40" name="AutoShape 7"/>
            <p:cNvCxnSpPr>
              <a:cxnSpLocks noChangeShapeType="1"/>
              <a:stCxn id="46" idx="1"/>
            </p:cNvCxnSpPr>
            <p:nvPr/>
          </p:nvCxnSpPr>
          <p:spPr bwMode="auto">
            <a:xfrm flipH="1" flipV="1">
              <a:off x="4337899" y="3220409"/>
              <a:ext cx="1339629" cy="776573"/>
            </a:xfrm>
            <a:prstGeom prst="straightConnector1">
              <a:avLst/>
            </a:prstGeom>
            <a:noFill/>
            <a:ln w="9525">
              <a:solidFill>
                <a:srgbClr val="000000"/>
              </a:solidFill>
              <a:round/>
              <a:headEnd/>
              <a:tailEnd type="triangle" w="med" len="med"/>
            </a:ln>
          </p:spPr>
        </p:cxnSp>
      </p:grpSp>
    </p:spTree>
    <p:extLst>
      <p:ext uri="{BB962C8B-B14F-4D97-AF65-F5344CB8AC3E}">
        <p14:creationId xmlns:p14="http://schemas.microsoft.com/office/powerpoint/2010/main" val="2615118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p:txBody>
          <a:bodyPr rtlCol="0">
            <a:normAutofit fontScale="90000"/>
          </a:bodyPr>
          <a:lstStyle/>
          <a:p>
            <a:pPr eaLnBrk="1" fontAlgn="auto" hangingPunct="1">
              <a:spcAft>
                <a:spcPts val="0"/>
              </a:spcAft>
              <a:defRPr/>
            </a:pPr>
            <a:r>
              <a:rPr lang="it-IT" sz="3600" b="1" dirty="0" err="1" smtClean="0">
                <a:effectLst>
                  <a:outerShdw blurRad="38100" dist="38100" dir="2700000" algn="tl">
                    <a:srgbClr val="C0C0C0"/>
                  </a:outerShdw>
                </a:effectLst>
                <a:latin typeface="Verdana" pitchFamily="34" charset="0"/>
              </a:rPr>
              <a:t>Summary</a:t>
            </a:r>
            <a:r>
              <a:rPr lang="it-IT" sz="3600" b="1" dirty="0" smtClean="0">
                <a:effectLst>
                  <a:outerShdw blurRad="38100" dist="38100" dir="2700000" algn="tl">
                    <a:srgbClr val="C0C0C0"/>
                  </a:outerShdw>
                </a:effectLst>
                <a:latin typeface="Verdana" pitchFamily="34" charset="0"/>
              </a:rPr>
              <a:t>: </a:t>
            </a:r>
            <a:r>
              <a:rPr lang="it-IT" sz="3600" b="1" dirty="0" err="1" smtClean="0">
                <a:effectLst>
                  <a:outerShdw blurRad="38100" dist="38100" dir="2700000" algn="tl">
                    <a:srgbClr val="C0C0C0"/>
                  </a:outerShdw>
                </a:effectLst>
                <a:latin typeface="Verdana" pitchFamily="34" charset="0"/>
              </a:rPr>
              <a:t>Definitions</a:t>
            </a:r>
            <a:r>
              <a:rPr lang="it-IT" sz="3600" b="1" dirty="0" smtClean="0">
                <a:effectLst>
                  <a:outerShdw blurRad="38100" dist="38100" dir="2700000" algn="tl">
                    <a:srgbClr val="C0C0C0"/>
                  </a:outerShdw>
                </a:effectLst>
                <a:latin typeface="Verdana" pitchFamily="34" charset="0"/>
              </a:rPr>
              <a:t> of intensive and </a:t>
            </a:r>
            <a:r>
              <a:rPr lang="it-IT" sz="3600" b="1" dirty="0" err="1" smtClean="0">
                <a:effectLst>
                  <a:outerShdw blurRad="38100" dist="38100" dir="2700000" algn="tl">
                    <a:srgbClr val="C0C0C0"/>
                  </a:outerShdw>
                </a:effectLst>
                <a:latin typeface="Verdana" pitchFamily="34" charset="0"/>
              </a:rPr>
              <a:t>extensive</a:t>
            </a:r>
            <a:r>
              <a:rPr lang="it-IT" sz="3600" b="1" dirty="0" smtClean="0">
                <a:effectLst>
                  <a:outerShdw blurRad="38100" dist="38100" dir="2700000" algn="tl">
                    <a:srgbClr val="C0C0C0"/>
                  </a:outerShdw>
                </a:effectLst>
                <a:latin typeface="Verdana" pitchFamily="34" charset="0"/>
              </a:rPr>
              <a:t> </a:t>
            </a:r>
            <a:r>
              <a:rPr lang="it-IT" sz="3600" b="1" dirty="0" err="1" smtClean="0">
                <a:effectLst>
                  <a:outerShdw blurRad="38100" dist="38100" dir="2700000" algn="tl">
                    <a:srgbClr val="C0C0C0"/>
                  </a:outerShdw>
                </a:effectLst>
                <a:latin typeface="Verdana" pitchFamily="34" charset="0"/>
              </a:rPr>
              <a:t>margins</a:t>
            </a:r>
            <a:endParaRPr lang="it-IT" sz="3600" b="1" dirty="0" smtClean="0">
              <a:effectLst>
                <a:outerShdw blurRad="38100" dist="38100" dir="2700000" algn="tl">
                  <a:srgbClr val="C0C0C0"/>
                </a:outerShdw>
              </a:effectLst>
              <a:latin typeface="Verdana" pitchFamily="34" charset="0"/>
            </a:endParaRPr>
          </a:p>
        </p:txBody>
      </p:sp>
      <p:sp>
        <p:nvSpPr>
          <p:cNvPr id="21507" name="Rectangle 3"/>
          <p:cNvSpPr>
            <a:spLocks noGrp="1" noChangeArrowheads="1"/>
          </p:cNvSpPr>
          <p:nvPr>
            <p:ph type="body" idx="4294967295"/>
          </p:nvPr>
        </p:nvSpPr>
        <p:spPr>
          <a:xfrm>
            <a:off x="0" y="1772816"/>
            <a:ext cx="9001125" cy="4656559"/>
          </a:xfrm>
        </p:spPr>
        <p:txBody>
          <a:bodyPr>
            <a:normAutofit fontScale="92500" lnSpcReduction="10000"/>
          </a:bodyPr>
          <a:lstStyle/>
          <a:p>
            <a:pPr eaLnBrk="1" hangingPunct="1"/>
            <a:r>
              <a:rPr lang="it-IT" dirty="0" smtClean="0"/>
              <a:t>The </a:t>
            </a:r>
            <a:r>
              <a:rPr lang="it-IT" b="1" dirty="0" smtClean="0"/>
              <a:t>‘</a:t>
            </a:r>
            <a:r>
              <a:rPr lang="it-IT" b="1" dirty="0" smtClean="0">
                <a:solidFill>
                  <a:srgbClr val="FF0000"/>
                </a:solidFill>
              </a:rPr>
              <a:t>intensive </a:t>
            </a:r>
            <a:r>
              <a:rPr lang="it-IT" b="1" dirty="0" err="1" smtClean="0">
                <a:solidFill>
                  <a:srgbClr val="FF0000"/>
                </a:solidFill>
              </a:rPr>
              <a:t>margin</a:t>
            </a:r>
            <a:r>
              <a:rPr lang="it-IT" b="1" dirty="0" smtClean="0"/>
              <a:t>’</a:t>
            </a:r>
            <a:r>
              <a:rPr lang="it-IT" dirty="0" smtClean="0"/>
              <a:t> </a:t>
            </a:r>
            <a:r>
              <a:rPr lang="it-IT" dirty="0" err="1" smtClean="0"/>
              <a:t>refers</a:t>
            </a:r>
            <a:r>
              <a:rPr lang="it-IT" dirty="0" smtClean="0"/>
              <a:t> to </a:t>
            </a:r>
            <a:r>
              <a:rPr lang="it-IT" b="1" dirty="0" err="1" smtClean="0">
                <a:solidFill>
                  <a:srgbClr val="FF0000"/>
                </a:solidFill>
              </a:rPr>
              <a:t>average</a:t>
            </a:r>
            <a:r>
              <a:rPr lang="it-IT" b="1" dirty="0" smtClean="0">
                <a:solidFill>
                  <a:srgbClr val="FF0000"/>
                </a:solidFill>
              </a:rPr>
              <a:t> </a:t>
            </a:r>
            <a:r>
              <a:rPr lang="it-IT" b="1" dirty="0" err="1" smtClean="0">
                <a:solidFill>
                  <a:srgbClr val="FF0000"/>
                </a:solidFill>
              </a:rPr>
              <a:t>exports</a:t>
            </a:r>
            <a:r>
              <a:rPr lang="it-IT" b="1" dirty="0" smtClean="0">
                <a:solidFill>
                  <a:srgbClr val="FF0000"/>
                </a:solidFill>
              </a:rPr>
              <a:t>, </a:t>
            </a:r>
            <a:r>
              <a:rPr lang="it-IT" b="1" dirty="0" err="1" smtClean="0">
                <a:solidFill>
                  <a:srgbClr val="FF0000"/>
                </a:solidFill>
              </a:rPr>
              <a:t>imports</a:t>
            </a:r>
            <a:r>
              <a:rPr lang="it-IT" b="1" dirty="0" smtClean="0">
                <a:solidFill>
                  <a:srgbClr val="FF0000"/>
                </a:solidFill>
              </a:rPr>
              <a:t>, FDI per </a:t>
            </a:r>
            <a:r>
              <a:rPr lang="it-IT" b="1" dirty="0" err="1" smtClean="0">
                <a:solidFill>
                  <a:srgbClr val="FF0000"/>
                </a:solidFill>
              </a:rPr>
              <a:t>firm</a:t>
            </a:r>
            <a:r>
              <a:rPr lang="it-IT" dirty="0" smtClean="0"/>
              <a:t>.  </a:t>
            </a:r>
            <a:r>
              <a:rPr lang="en-GB" dirty="0" smtClean="0"/>
              <a:t>“Intensive margin” of trade = volume of a particular product exported to a particular market</a:t>
            </a:r>
          </a:p>
          <a:p>
            <a:pPr eaLnBrk="1" hangingPunct="1">
              <a:buFont typeface="Arial" pitchFamily="34" charset="0"/>
              <a:buNone/>
            </a:pPr>
            <a:endParaRPr lang="it-IT" dirty="0" smtClean="0"/>
          </a:p>
          <a:p>
            <a:pPr eaLnBrk="1" hangingPunct="1"/>
            <a:r>
              <a:rPr lang="it-IT" dirty="0" smtClean="0"/>
              <a:t>The </a:t>
            </a:r>
            <a:r>
              <a:rPr lang="it-IT" b="1" dirty="0" smtClean="0"/>
              <a:t>‘</a:t>
            </a:r>
            <a:r>
              <a:rPr lang="it-IT" b="1" dirty="0" err="1" smtClean="0">
                <a:solidFill>
                  <a:srgbClr val="FF0000"/>
                </a:solidFill>
              </a:rPr>
              <a:t>extensive</a:t>
            </a:r>
            <a:r>
              <a:rPr lang="it-IT" b="1" dirty="0" smtClean="0">
                <a:solidFill>
                  <a:srgbClr val="FF0000"/>
                </a:solidFill>
              </a:rPr>
              <a:t> </a:t>
            </a:r>
            <a:r>
              <a:rPr lang="it-IT" b="1" dirty="0" err="1" smtClean="0">
                <a:solidFill>
                  <a:srgbClr val="FF0000"/>
                </a:solidFill>
              </a:rPr>
              <a:t>margin</a:t>
            </a:r>
            <a:r>
              <a:rPr lang="it-IT" b="1" dirty="0" smtClean="0"/>
              <a:t>’</a:t>
            </a:r>
            <a:r>
              <a:rPr lang="it-IT" dirty="0" smtClean="0"/>
              <a:t> </a:t>
            </a:r>
            <a:r>
              <a:rPr lang="it-IT" dirty="0" err="1" smtClean="0"/>
              <a:t>refers</a:t>
            </a:r>
            <a:r>
              <a:rPr lang="it-IT" dirty="0" smtClean="0"/>
              <a:t> to the </a:t>
            </a:r>
            <a:r>
              <a:rPr lang="it-IT" b="1" dirty="0" err="1" smtClean="0">
                <a:solidFill>
                  <a:srgbClr val="FF0000"/>
                </a:solidFill>
              </a:rPr>
              <a:t>number</a:t>
            </a:r>
            <a:r>
              <a:rPr lang="it-IT" b="1" dirty="0" smtClean="0">
                <a:solidFill>
                  <a:srgbClr val="FF0000"/>
                </a:solidFill>
              </a:rPr>
              <a:t> of </a:t>
            </a:r>
            <a:r>
              <a:rPr lang="it-IT" b="1" dirty="0" err="1" smtClean="0">
                <a:solidFill>
                  <a:srgbClr val="FF0000"/>
                </a:solidFill>
              </a:rPr>
              <a:t>firms</a:t>
            </a:r>
            <a:r>
              <a:rPr lang="it-IT" b="1" dirty="0" smtClean="0">
                <a:solidFill>
                  <a:srgbClr val="FF0000"/>
                </a:solidFill>
              </a:rPr>
              <a:t> </a:t>
            </a:r>
            <a:r>
              <a:rPr lang="it-IT" b="1" dirty="0" err="1" smtClean="0">
                <a:solidFill>
                  <a:srgbClr val="FF0000"/>
                </a:solidFill>
              </a:rPr>
              <a:t>actually</a:t>
            </a:r>
            <a:r>
              <a:rPr lang="it-IT" b="1" dirty="0" smtClean="0">
                <a:solidFill>
                  <a:srgbClr val="FF0000"/>
                </a:solidFill>
              </a:rPr>
              <a:t> </a:t>
            </a:r>
            <a:r>
              <a:rPr lang="it-IT" b="1" dirty="0" err="1" smtClean="0">
                <a:solidFill>
                  <a:srgbClr val="FF0000"/>
                </a:solidFill>
              </a:rPr>
              <a:t>involved</a:t>
            </a:r>
            <a:r>
              <a:rPr lang="it-IT" dirty="0" smtClean="0"/>
              <a:t> in </a:t>
            </a:r>
            <a:r>
              <a:rPr lang="it-IT" dirty="0" err="1" smtClean="0"/>
              <a:t>those</a:t>
            </a:r>
            <a:r>
              <a:rPr lang="it-IT" dirty="0" smtClean="0"/>
              <a:t> </a:t>
            </a:r>
            <a:r>
              <a:rPr lang="it-IT" dirty="0" err="1" smtClean="0"/>
              <a:t>international</a:t>
            </a:r>
            <a:r>
              <a:rPr lang="it-IT" dirty="0" smtClean="0"/>
              <a:t> </a:t>
            </a:r>
            <a:r>
              <a:rPr lang="it-IT" dirty="0" err="1" smtClean="0"/>
              <a:t>activities</a:t>
            </a:r>
            <a:r>
              <a:rPr lang="it-IT" dirty="0" smtClean="0"/>
              <a:t> (‘</a:t>
            </a:r>
            <a:r>
              <a:rPr lang="it-IT" dirty="0" err="1" smtClean="0"/>
              <a:t>internationalized</a:t>
            </a:r>
            <a:r>
              <a:rPr lang="it-IT" dirty="0" smtClean="0"/>
              <a:t> </a:t>
            </a:r>
            <a:r>
              <a:rPr lang="it-IT" dirty="0" err="1" smtClean="0"/>
              <a:t>firms</a:t>
            </a:r>
            <a:r>
              <a:rPr lang="it-IT" dirty="0" smtClean="0"/>
              <a:t>’, </a:t>
            </a:r>
            <a:r>
              <a:rPr lang="it-IT" dirty="0" err="1" smtClean="0"/>
              <a:t>IFs</a:t>
            </a:r>
            <a:r>
              <a:rPr lang="it-IT" dirty="0" smtClean="0"/>
              <a:t>). </a:t>
            </a:r>
            <a:r>
              <a:rPr lang="en-GB" dirty="0" smtClean="0"/>
              <a:t>“Extensive margin” of trade = number of products exported and number of markets exported to;</a:t>
            </a:r>
            <a:endParaRPr lang="it-IT" dirty="0" smtClean="0"/>
          </a:p>
        </p:txBody>
      </p:sp>
    </p:spTree>
    <p:extLst>
      <p:ext uri="{BB962C8B-B14F-4D97-AF65-F5344CB8AC3E}">
        <p14:creationId xmlns:p14="http://schemas.microsoft.com/office/powerpoint/2010/main" val="2015237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p:cNvSpPr>
          <p:nvPr/>
        </p:nvSpPr>
        <p:spPr bwMode="auto">
          <a:xfrm>
            <a:off x="228276" y="1244635"/>
            <a:ext cx="8574201" cy="168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435346" indent="-435346">
              <a:buFont typeface="Arial" pitchFamily="34" charset="0"/>
              <a:buChar char="•"/>
            </a:pPr>
            <a:endParaRPr lang="en-US" sz="2857" dirty="0"/>
          </a:p>
          <a:p>
            <a:pPr marL="435346" indent="-435346">
              <a:buFont typeface="Arial" pitchFamily="34" charset="0"/>
              <a:buChar char="•"/>
            </a:pPr>
            <a:endParaRPr lang="en-US" sz="2857" dirty="0"/>
          </a:p>
          <a:p>
            <a:pPr marL="435346" indent="-435346">
              <a:buFont typeface="Arial" pitchFamily="34" charset="0"/>
              <a:buChar char="•"/>
            </a:pPr>
            <a:endParaRPr lang="en-US" sz="2857" dirty="0"/>
          </a:p>
          <a:p>
            <a:pPr marL="435346" indent="-435346"/>
            <a:endParaRPr lang="en-US" sz="2381" dirty="0"/>
          </a:p>
        </p:txBody>
      </p:sp>
      <p:sp>
        <p:nvSpPr>
          <p:cNvPr id="6146" name="Rectangle 6"/>
          <p:cNvSpPr>
            <a:spLocks noChangeArrowheads="1"/>
          </p:cNvSpPr>
          <p:nvPr/>
        </p:nvSpPr>
        <p:spPr bwMode="auto">
          <a:xfrm>
            <a:off x="624841" y="475226"/>
            <a:ext cx="7917180" cy="619850"/>
          </a:xfrm>
          <a:prstGeom prst="rect">
            <a:avLst/>
          </a:prstGeom>
          <a:noFill/>
          <a:ln w="9525">
            <a:noFill/>
            <a:miter lim="800000"/>
            <a:headEnd/>
            <a:tailEnd/>
          </a:ln>
        </p:spPr>
        <p:txBody>
          <a:bodyPr wrap="square" lIns="0" rIns="0">
            <a:spAutoFit/>
          </a:bodyPr>
          <a:lstStyle/>
          <a:p>
            <a:pPr algn="ctr"/>
            <a:r>
              <a:rPr lang="en-US" sz="3428" dirty="0">
                <a:solidFill>
                  <a:srgbClr val="EA0000"/>
                </a:solidFill>
              </a:rPr>
              <a:t>Case Study – Bread Value Chain</a:t>
            </a:r>
          </a:p>
        </p:txBody>
      </p:sp>
      <p:sp>
        <p:nvSpPr>
          <p:cNvPr id="6147" name="TextBox 1"/>
          <p:cNvSpPr txBox="1">
            <a:spLocks noChangeArrowheads="1"/>
          </p:cNvSpPr>
          <p:nvPr/>
        </p:nvSpPr>
        <p:spPr bwMode="auto">
          <a:xfrm>
            <a:off x="4318001" y="2614220"/>
            <a:ext cx="184731" cy="356123"/>
          </a:xfrm>
          <a:prstGeom prst="rect">
            <a:avLst/>
          </a:prstGeom>
          <a:noFill/>
          <a:ln w="9525">
            <a:noFill/>
            <a:miter lim="800000"/>
            <a:headEnd/>
            <a:tailEnd/>
          </a:ln>
        </p:spPr>
        <p:txBody>
          <a:bodyPr wrap="none">
            <a:spAutoFit/>
          </a:bodyPr>
          <a:lstStyle/>
          <a:p>
            <a:endParaRPr lang="en-US" sz="1714">
              <a:latin typeface="Calibri" pitchFamily="34" charset="0"/>
            </a:endParaRPr>
          </a:p>
        </p:txBody>
      </p:sp>
      <p:sp>
        <p:nvSpPr>
          <p:cNvPr id="5" name="Rectangle 2"/>
          <p:cNvSpPr>
            <a:spLocks/>
          </p:cNvSpPr>
          <p:nvPr/>
        </p:nvSpPr>
        <p:spPr bwMode="auto">
          <a:xfrm>
            <a:off x="215049" y="1090678"/>
            <a:ext cx="8574201" cy="80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435346" indent="-435346">
              <a:buFont typeface="Arial" pitchFamily="34" charset="0"/>
              <a:buChar char="•"/>
            </a:pPr>
            <a:r>
              <a:rPr lang="en-US" sz="2857" dirty="0"/>
              <a:t>Key findings</a:t>
            </a:r>
          </a:p>
          <a:p>
            <a:pPr marL="435346" indent="-435346"/>
            <a:endParaRPr lang="en-US" sz="2381" dirty="0"/>
          </a:p>
        </p:txBody>
      </p:sp>
      <p:graphicFrame>
        <p:nvGraphicFramePr>
          <p:cNvPr id="6" name="Diagram 5"/>
          <p:cNvGraphicFramePr/>
          <p:nvPr>
            <p:extLst/>
          </p:nvPr>
        </p:nvGraphicFramePr>
        <p:xfrm>
          <a:off x="887911" y="1619160"/>
          <a:ext cx="7654110" cy="4639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p:cNvSpPr>
            <a:spLocks noGrp="1"/>
          </p:cNvSpPr>
          <p:nvPr>
            <p:ph type="sldNum" sz="quarter" idx="12"/>
          </p:nvPr>
        </p:nvSpPr>
        <p:spPr>
          <a:xfrm>
            <a:off x="6553200" y="6216493"/>
            <a:ext cx="2133601" cy="347681"/>
          </a:xfrm>
          <a:prstGeom prst="rect">
            <a:avLst/>
          </a:prstGeom>
        </p:spPr>
        <p:txBody>
          <a:bodyPr/>
          <a:lstStyle/>
          <a:p>
            <a:fld id="{953DB0D6-DE55-4055-BE68-39FFC5CE80DD}" type="slidenum">
              <a:rPr lang="en-GB" smtClean="0"/>
              <a:pPr/>
              <a:t>40</a:t>
            </a:fld>
            <a:endParaRPr lang="en-GB"/>
          </a:p>
        </p:txBody>
      </p:sp>
    </p:spTree>
    <p:extLst>
      <p:ext uri="{BB962C8B-B14F-4D97-AF65-F5344CB8AC3E}">
        <p14:creationId xmlns:p14="http://schemas.microsoft.com/office/powerpoint/2010/main" val="93945030"/>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p:cNvSpPr>
          <p:nvPr/>
        </p:nvSpPr>
        <p:spPr bwMode="auto">
          <a:xfrm>
            <a:off x="215049" y="1090680"/>
            <a:ext cx="8574201" cy="168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435346" indent="-435346">
              <a:buFont typeface="Arial" pitchFamily="34" charset="0"/>
              <a:buChar char="•"/>
            </a:pPr>
            <a:r>
              <a:rPr lang="en-US" sz="2857" dirty="0"/>
              <a:t>Examples of policy interface</a:t>
            </a:r>
          </a:p>
          <a:p>
            <a:pPr marL="435346" indent="-435346"/>
            <a:endParaRPr lang="en-US" sz="2857" dirty="0"/>
          </a:p>
          <a:p>
            <a:pPr marL="435346" indent="-435346">
              <a:buFont typeface="Arial" pitchFamily="34" charset="0"/>
              <a:buChar char="•"/>
            </a:pPr>
            <a:endParaRPr lang="en-US" sz="2857" dirty="0"/>
          </a:p>
          <a:p>
            <a:pPr marL="435346" indent="-435346"/>
            <a:endParaRPr lang="en-US" sz="2381" dirty="0"/>
          </a:p>
        </p:txBody>
      </p:sp>
      <p:sp>
        <p:nvSpPr>
          <p:cNvPr id="6146" name="Rectangle 6"/>
          <p:cNvSpPr>
            <a:spLocks noChangeArrowheads="1"/>
          </p:cNvSpPr>
          <p:nvPr/>
        </p:nvSpPr>
        <p:spPr bwMode="auto">
          <a:xfrm>
            <a:off x="624841" y="475226"/>
            <a:ext cx="7917180" cy="619850"/>
          </a:xfrm>
          <a:prstGeom prst="rect">
            <a:avLst/>
          </a:prstGeom>
          <a:noFill/>
          <a:ln w="9525">
            <a:noFill/>
            <a:miter lim="800000"/>
            <a:headEnd/>
            <a:tailEnd/>
          </a:ln>
        </p:spPr>
        <p:txBody>
          <a:bodyPr wrap="square" lIns="0" rIns="0">
            <a:spAutoFit/>
          </a:bodyPr>
          <a:lstStyle/>
          <a:p>
            <a:pPr algn="ctr"/>
            <a:r>
              <a:rPr lang="en-US" sz="3428" dirty="0">
                <a:solidFill>
                  <a:srgbClr val="FF0000"/>
                </a:solidFill>
              </a:rPr>
              <a:t>Case Study – Bread Value Chain</a:t>
            </a:r>
          </a:p>
        </p:txBody>
      </p:sp>
      <p:sp>
        <p:nvSpPr>
          <p:cNvPr id="6147" name="TextBox 1"/>
          <p:cNvSpPr txBox="1">
            <a:spLocks noChangeArrowheads="1"/>
          </p:cNvSpPr>
          <p:nvPr/>
        </p:nvSpPr>
        <p:spPr bwMode="auto">
          <a:xfrm>
            <a:off x="4318001" y="2614220"/>
            <a:ext cx="184731" cy="356123"/>
          </a:xfrm>
          <a:prstGeom prst="rect">
            <a:avLst/>
          </a:prstGeom>
          <a:noFill/>
          <a:ln w="9525">
            <a:noFill/>
            <a:miter lim="800000"/>
            <a:headEnd/>
            <a:tailEnd/>
          </a:ln>
        </p:spPr>
        <p:txBody>
          <a:bodyPr wrap="none">
            <a:spAutoFit/>
          </a:bodyPr>
          <a:lstStyle/>
          <a:p>
            <a:endParaRPr lang="en-US" sz="1714">
              <a:latin typeface="Calibri" pitchFamily="34" charset="0"/>
            </a:endParaRPr>
          </a:p>
        </p:txBody>
      </p:sp>
      <p:graphicFrame>
        <p:nvGraphicFramePr>
          <p:cNvPr id="6" name="Table 5"/>
          <p:cNvGraphicFramePr>
            <a:graphicFrameLocks noGrp="1"/>
          </p:cNvGraphicFramePr>
          <p:nvPr>
            <p:extLst/>
          </p:nvPr>
        </p:nvGraphicFramePr>
        <p:xfrm>
          <a:off x="215049" y="1590126"/>
          <a:ext cx="8574201" cy="4831386"/>
        </p:xfrm>
        <a:graphic>
          <a:graphicData uri="http://schemas.openxmlformats.org/drawingml/2006/table">
            <a:tbl>
              <a:tblPr firstRow="1" bandRow="1">
                <a:tableStyleId>{5C22544A-7EE6-4342-B048-85BDC9FD1C3A}</a:tableStyleId>
              </a:tblPr>
              <a:tblGrid>
                <a:gridCol w="2289612"/>
                <a:gridCol w="2968487"/>
                <a:gridCol w="3316102"/>
              </a:tblGrid>
              <a:tr h="337160">
                <a:tc>
                  <a:txBody>
                    <a:bodyPr/>
                    <a:lstStyle/>
                    <a:p>
                      <a:r>
                        <a:rPr lang="en-US" sz="1100" b="1" kern="1200" dirty="0" smtClean="0">
                          <a:solidFill>
                            <a:schemeClr val="lt1"/>
                          </a:solidFill>
                          <a:latin typeface="+mn-lt"/>
                          <a:ea typeface="+mn-ea"/>
                          <a:cs typeface="+mn-cs"/>
                        </a:rPr>
                        <a:t>Policy</a:t>
                      </a:r>
                      <a:endParaRPr lang="en-US" sz="1100" b="1" kern="1200" dirty="0">
                        <a:solidFill>
                          <a:schemeClr val="lt1"/>
                        </a:solidFill>
                        <a:latin typeface="+mn-lt"/>
                        <a:ea typeface="+mn-ea"/>
                        <a:cs typeface="+mn-cs"/>
                      </a:endParaRPr>
                    </a:p>
                  </a:txBody>
                  <a:tcPr marT="43536" marB="43536">
                    <a:solidFill>
                      <a:srgbClr val="FF0000"/>
                    </a:solidFill>
                  </a:tcPr>
                </a:tc>
                <a:tc>
                  <a:txBody>
                    <a:bodyPr/>
                    <a:lstStyle/>
                    <a:p>
                      <a:r>
                        <a:rPr lang="en-US" sz="1100" b="1" kern="1200" dirty="0" smtClean="0">
                          <a:solidFill>
                            <a:schemeClr val="lt1"/>
                          </a:solidFill>
                          <a:latin typeface="+mn-lt"/>
                          <a:ea typeface="+mn-ea"/>
                          <a:cs typeface="+mn-cs"/>
                        </a:rPr>
                        <a:t>Value addition</a:t>
                      </a:r>
                      <a:endParaRPr lang="en-US" sz="1100" b="1" kern="1200" dirty="0">
                        <a:solidFill>
                          <a:schemeClr val="lt1"/>
                        </a:solidFill>
                        <a:latin typeface="+mn-lt"/>
                        <a:ea typeface="+mn-ea"/>
                        <a:cs typeface="+mn-cs"/>
                      </a:endParaRPr>
                    </a:p>
                  </a:txBody>
                  <a:tcPr marT="43536" marB="43536">
                    <a:solidFill>
                      <a:srgbClr val="A69D61"/>
                    </a:solidFill>
                  </a:tcPr>
                </a:tc>
                <a:tc>
                  <a:txBody>
                    <a:bodyPr/>
                    <a:lstStyle/>
                    <a:p>
                      <a:r>
                        <a:rPr lang="en-US" sz="1100" b="1" kern="1200" dirty="0" smtClean="0">
                          <a:solidFill>
                            <a:schemeClr val="lt1"/>
                          </a:solidFill>
                          <a:latin typeface="+mn-lt"/>
                          <a:ea typeface="+mn-ea"/>
                          <a:cs typeface="+mn-cs"/>
                        </a:rPr>
                        <a:t>Cost addition</a:t>
                      </a:r>
                      <a:endParaRPr lang="en-US" sz="1100" b="1" kern="1200" dirty="0">
                        <a:solidFill>
                          <a:schemeClr val="lt1"/>
                        </a:solidFill>
                        <a:latin typeface="+mn-lt"/>
                        <a:ea typeface="+mn-ea"/>
                        <a:cs typeface="+mn-cs"/>
                      </a:endParaRPr>
                    </a:p>
                  </a:txBody>
                  <a:tcPr marT="43536" marB="43536">
                    <a:solidFill>
                      <a:srgbClr val="808080"/>
                    </a:solidFill>
                  </a:tcPr>
                </a:tc>
              </a:tr>
              <a:tr h="16015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Food safety standards</a:t>
                      </a:r>
                    </a:p>
                    <a:p>
                      <a:endParaRPr lang="en-US" sz="1900" dirty="0"/>
                    </a:p>
                  </a:txBody>
                  <a:tcPr marT="43536" marB="43536">
                    <a:solidFill>
                      <a:srgbClr val="ECA3A2"/>
                    </a:solidFill>
                  </a:tcPr>
                </a:tc>
                <a:tc>
                  <a:txBody>
                    <a:bodyPr/>
                    <a:lstStyle/>
                    <a:p>
                      <a:pPr lvl="0"/>
                      <a:r>
                        <a:rPr lang="en-US" sz="1700" dirty="0" smtClean="0"/>
                        <a:t>Improved reputation</a:t>
                      </a:r>
                      <a:r>
                        <a:rPr lang="en-US" sz="1700" baseline="0" dirty="0" smtClean="0"/>
                        <a:t> </a:t>
                      </a:r>
                      <a:r>
                        <a:rPr lang="en-US" sz="1700" dirty="0" smtClean="0"/>
                        <a:t>of China’s food exports</a:t>
                      </a:r>
                    </a:p>
                    <a:p>
                      <a:pPr lvl="0"/>
                      <a:endParaRPr lang="en-US" sz="1700" dirty="0" smtClean="0"/>
                    </a:p>
                    <a:p>
                      <a:pPr lvl="0"/>
                      <a:r>
                        <a:rPr lang="en-US" sz="1700" dirty="0" smtClean="0"/>
                        <a:t>Easy tracking of food sources in case of food safety issues</a:t>
                      </a:r>
                    </a:p>
                  </a:txBody>
                  <a:tcPr marT="43536" marB="43536">
                    <a:solidFill>
                      <a:srgbClr val="E4E1CC"/>
                    </a:solidFill>
                  </a:tcPr>
                </a:tc>
                <a:tc>
                  <a:txBody>
                    <a:bodyPr/>
                    <a:lstStyle/>
                    <a:p>
                      <a:pPr lvl="0"/>
                      <a:r>
                        <a:rPr lang="en-US" sz="1700" dirty="0" smtClean="0"/>
                        <a:t>Complicated standards are subject to local officials’ interpretation</a:t>
                      </a:r>
                    </a:p>
                    <a:p>
                      <a:pPr lvl="0"/>
                      <a:endParaRPr lang="en-US" sz="1700" dirty="0" smtClean="0"/>
                    </a:p>
                    <a:p>
                      <a:pPr lvl="0"/>
                      <a:r>
                        <a:rPr lang="en-US" sz="1700" dirty="0" smtClean="0"/>
                        <a:t>Heavy administrative burden of compliance</a:t>
                      </a:r>
                    </a:p>
                  </a:txBody>
                  <a:tcPr marT="43536" marB="43536">
                    <a:solidFill>
                      <a:srgbClr val="BFBFBF"/>
                    </a:solidFill>
                  </a:tcPr>
                </a:tc>
              </a:tr>
              <a:tr h="1760785">
                <a:tc>
                  <a:txBody>
                    <a:bodyPr/>
                    <a:lstStyle/>
                    <a:p>
                      <a:pPr lvl="0"/>
                      <a:r>
                        <a:rPr lang="en-US" sz="1900" dirty="0" smtClean="0"/>
                        <a:t>Environmental policies</a:t>
                      </a:r>
                    </a:p>
                    <a:p>
                      <a:pPr lvl="0"/>
                      <a:r>
                        <a:rPr lang="en-US" sz="1900" dirty="0" smtClean="0"/>
                        <a:t>(e.g. carbon trading, wastewater discharge)</a:t>
                      </a:r>
                    </a:p>
                  </a:txBody>
                  <a:tcPr marT="43536" marB="43536">
                    <a:solidFill>
                      <a:srgbClr val="ECA3A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smtClean="0"/>
                        <a:t>Better air quality.</a:t>
                      </a:r>
                      <a:r>
                        <a:rPr lang="en-US" sz="1700" baseline="0" dirty="0" smtClean="0"/>
                        <a:t> e</a:t>
                      </a:r>
                      <a:r>
                        <a:rPr lang="en-US" sz="1700" dirty="0" smtClean="0"/>
                        <a:t>nvironmental hygiene and water safety </a:t>
                      </a:r>
                    </a:p>
                    <a:p>
                      <a:endParaRPr lang="en-US" sz="17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smtClean="0"/>
                        <a:t>Induced process innovation to improve energy efficiency</a:t>
                      </a:r>
                    </a:p>
                  </a:txBody>
                  <a:tcPr marT="43536" marB="43536">
                    <a:solidFill>
                      <a:srgbClr val="E4E1CC"/>
                    </a:solidFill>
                  </a:tcPr>
                </a:tc>
                <a:tc>
                  <a:txBody>
                    <a:bodyPr/>
                    <a:lstStyle/>
                    <a:p>
                      <a:pPr lvl="0"/>
                      <a:r>
                        <a:rPr lang="en-US" sz="1700" dirty="0" smtClean="0"/>
                        <a:t>Energy audit services required</a:t>
                      </a:r>
                    </a:p>
                    <a:p>
                      <a:pPr lvl="0"/>
                      <a:endParaRPr lang="en-US" sz="1700" dirty="0" smtClean="0"/>
                    </a:p>
                    <a:p>
                      <a:endParaRPr lang="en-US" sz="1700" dirty="0"/>
                    </a:p>
                  </a:txBody>
                  <a:tcPr marT="43536" marB="43536">
                    <a:solidFill>
                      <a:srgbClr val="BFBFBF"/>
                    </a:solidFill>
                  </a:tcPr>
                </a:tc>
              </a:tr>
              <a:tr h="11319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Customs regulations</a:t>
                      </a:r>
                    </a:p>
                    <a:p>
                      <a:endParaRPr lang="en-US" sz="1900" dirty="0"/>
                    </a:p>
                  </a:txBody>
                  <a:tcPr marT="43536" marB="43536">
                    <a:solidFill>
                      <a:srgbClr val="ECA3A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smtClean="0"/>
                        <a:t>Ensures accurate calculation and collection of import duties, VAT, etc.</a:t>
                      </a:r>
                    </a:p>
                    <a:p>
                      <a:endParaRPr lang="en-US" sz="1700" dirty="0"/>
                    </a:p>
                  </a:txBody>
                  <a:tcPr marT="43536" marB="43536">
                    <a:solidFill>
                      <a:srgbClr val="E4E1CC"/>
                    </a:solidFill>
                  </a:tcPr>
                </a:tc>
                <a:tc>
                  <a:txBody>
                    <a:bodyPr/>
                    <a:lstStyle/>
                    <a:p>
                      <a:pPr lvl="0"/>
                      <a:r>
                        <a:rPr lang="en-US" sz="1700" dirty="0" smtClean="0"/>
                        <a:t>Specialized</a:t>
                      </a:r>
                      <a:r>
                        <a:rPr lang="en-US" sz="1700" baseline="0" dirty="0" smtClean="0"/>
                        <a:t> c</a:t>
                      </a:r>
                      <a:r>
                        <a:rPr lang="en-US" sz="1700" dirty="0" smtClean="0"/>
                        <a:t>ustoms services agents are required</a:t>
                      </a:r>
                    </a:p>
                  </a:txBody>
                  <a:tcPr marT="43536" marB="43536">
                    <a:solidFill>
                      <a:srgbClr val="BFBFBF"/>
                    </a:solidFill>
                  </a:tcPr>
                </a:tc>
              </a:tr>
            </a:tbl>
          </a:graphicData>
        </a:graphic>
      </p:graphicFrame>
      <p:sp>
        <p:nvSpPr>
          <p:cNvPr id="2" name="投影片編號版面配置區 1"/>
          <p:cNvSpPr>
            <a:spLocks noGrp="1"/>
          </p:cNvSpPr>
          <p:nvPr>
            <p:ph type="sldNum" sz="quarter" idx="12"/>
          </p:nvPr>
        </p:nvSpPr>
        <p:spPr>
          <a:xfrm>
            <a:off x="6553200" y="6216493"/>
            <a:ext cx="2133601" cy="347681"/>
          </a:xfrm>
          <a:prstGeom prst="rect">
            <a:avLst/>
          </a:prstGeom>
        </p:spPr>
        <p:txBody>
          <a:bodyPr/>
          <a:lstStyle/>
          <a:p>
            <a:fld id="{953DB0D6-DE55-4055-BE68-39FFC5CE80DD}" type="slidenum">
              <a:rPr lang="en-GB" smtClean="0"/>
              <a:pPr/>
              <a:t>41</a:t>
            </a:fld>
            <a:endParaRPr lang="en-GB"/>
          </a:p>
        </p:txBody>
      </p:sp>
    </p:spTree>
    <p:extLst>
      <p:ext uri="{BB962C8B-B14F-4D97-AF65-F5344CB8AC3E}">
        <p14:creationId xmlns:p14="http://schemas.microsoft.com/office/powerpoint/2010/main" val="4005440147"/>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8964488" cy="1143000"/>
          </a:xfrm>
        </p:spPr>
        <p:txBody>
          <a:bodyPr>
            <a:normAutofit fontScale="90000"/>
          </a:bodyPr>
          <a:lstStyle/>
          <a:p>
            <a:r>
              <a:rPr lang="it-IT" dirty="0" smtClean="0"/>
              <a:t>The </a:t>
            </a:r>
            <a:r>
              <a:rPr lang="it-IT" dirty="0" err="1" smtClean="0"/>
              <a:t>aim</a:t>
            </a:r>
            <a:r>
              <a:rPr lang="it-IT" dirty="0" smtClean="0"/>
              <a:t> of </a:t>
            </a:r>
            <a:r>
              <a:rPr lang="it-IT" dirty="0" err="1" smtClean="0"/>
              <a:t>this</a:t>
            </a:r>
            <a:r>
              <a:rPr lang="it-IT" dirty="0" smtClean="0"/>
              <a:t> </a:t>
            </a:r>
            <a:r>
              <a:rPr lang="it-IT" dirty="0" err="1" smtClean="0"/>
              <a:t>course</a:t>
            </a:r>
            <a:r>
              <a:rPr lang="it-IT" dirty="0" smtClean="0"/>
              <a:t> </a:t>
            </a:r>
            <a:r>
              <a:rPr lang="it-IT" dirty="0" err="1" smtClean="0"/>
              <a:t>is</a:t>
            </a:r>
            <a:r>
              <a:rPr lang="it-IT" dirty="0" smtClean="0"/>
              <a:t> to </a:t>
            </a:r>
            <a:r>
              <a:rPr lang="it-IT" dirty="0" err="1" smtClean="0"/>
              <a:t>explain</a:t>
            </a:r>
            <a:r>
              <a:rPr lang="it-IT" dirty="0" smtClean="0"/>
              <a:t> </a:t>
            </a:r>
            <a:r>
              <a:rPr lang="it-IT" dirty="0" err="1" smtClean="0"/>
              <a:t>trade</a:t>
            </a:r>
            <a:r>
              <a:rPr lang="it-IT" dirty="0" smtClean="0"/>
              <a:t> </a:t>
            </a:r>
            <a:r>
              <a:rPr lang="it-IT" dirty="0" err="1" smtClean="0"/>
              <a:t>patterns</a:t>
            </a:r>
            <a:r>
              <a:rPr lang="it-IT" dirty="0" smtClean="0"/>
              <a:t>, </a:t>
            </a:r>
            <a:r>
              <a:rPr lang="it-IT" dirty="0" err="1" smtClean="0"/>
              <a:t>puzzles</a:t>
            </a:r>
            <a:r>
              <a:rPr lang="it-IT" dirty="0" smtClean="0"/>
              <a:t> (e.g. </a:t>
            </a:r>
            <a:r>
              <a:rPr lang="it-IT" dirty="0" err="1" smtClean="0"/>
              <a:t>elasticity</a:t>
            </a:r>
            <a:r>
              <a:rPr lang="it-IT" dirty="0" smtClean="0"/>
              <a:t>)…</a:t>
            </a:r>
            <a:endParaRPr lang="it-IT" dirty="0"/>
          </a:p>
        </p:txBody>
      </p:sp>
      <p:sp>
        <p:nvSpPr>
          <p:cNvPr id="3" name="Segnaposto contenuto 2"/>
          <p:cNvSpPr>
            <a:spLocks noGrp="1"/>
          </p:cNvSpPr>
          <p:nvPr>
            <p:ph idx="1"/>
          </p:nvPr>
        </p:nvSpPr>
        <p:spPr>
          <a:xfrm>
            <a:off x="457200" y="1988840"/>
            <a:ext cx="8229600" cy="4137323"/>
          </a:xfrm>
        </p:spPr>
        <p:txBody>
          <a:bodyPr/>
          <a:lstStyle/>
          <a:p>
            <a:r>
              <a:rPr lang="it-IT" dirty="0" smtClean="0"/>
              <a:t>Last time </a:t>
            </a:r>
            <a:r>
              <a:rPr lang="it-IT" dirty="0" err="1" smtClean="0"/>
              <a:t>we</a:t>
            </a:r>
            <a:r>
              <a:rPr lang="it-IT" dirty="0" smtClean="0"/>
              <a:t> </a:t>
            </a:r>
            <a:r>
              <a:rPr lang="it-IT" dirty="0" err="1" smtClean="0"/>
              <a:t>introduced</a:t>
            </a:r>
            <a:r>
              <a:rPr lang="it-IT" dirty="0" smtClean="0"/>
              <a:t> the </a:t>
            </a:r>
            <a:r>
              <a:rPr lang="it-IT" dirty="0" err="1" smtClean="0"/>
              <a:t>table</a:t>
            </a:r>
            <a:r>
              <a:rPr lang="it-IT" dirty="0" smtClean="0"/>
              <a:t> in Bernard et al </a:t>
            </a:r>
            <a:r>
              <a:rPr lang="it-IT" dirty="0" err="1" smtClean="0"/>
              <a:t>which</a:t>
            </a:r>
            <a:r>
              <a:rPr lang="it-IT" dirty="0" smtClean="0"/>
              <a:t> </a:t>
            </a:r>
            <a:r>
              <a:rPr lang="it-IT" dirty="0" err="1" smtClean="0"/>
              <a:t>is</a:t>
            </a:r>
            <a:r>
              <a:rPr lang="it-IT" dirty="0" smtClean="0"/>
              <a:t> </a:t>
            </a:r>
            <a:r>
              <a:rPr lang="it-IT" dirty="0" err="1" smtClean="0"/>
              <a:t>very</a:t>
            </a:r>
            <a:r>
              <a:rPr lang="it-IT" dirty="0" smtClean="0"/>
              <a:t> </a:t>
            </a:r>
            <a:r>
              <a:rPr lang="it-IT" dirty="0" err="1" smtClean="0"/>
              <a:t>useful</a:t>
            </a:r>
            <a:r>
              <a:rPr lang="it-IT" dirty="0" smtClean="0"/>
              <a:t> to frame the </a:t>
            </a:r>
            <a:r>
              <a:rPr lang="it-IT" dirty="0" err="1" smtClean="0"/>
              <a:t>debate</a:t>
            </a:r>
            <a:r>
              <a:rPr lang="it-IT" dirty="0" smtClean="0"/>
              <a:t>.</a:t>
            </a:r>
          </a:p>
          <a:p>
            <a:r>
              <a:rPr lang="it-IT" dirty="0" err="1" smtClean="0"/>
              <a:t>We</a:t>
            </a:r>
            <a:r>
              <a:rPr lang="it-IT" dirty="0" smtClean="0"/>
              <a:t> </a:t>
            </a:r>
            <a:r>
              <a:rPr lang="it-IT" dirty="0" err="1" smtClean="0"/>
              <a:t>also</a:t>
            </a:r>
            <a:r>
              <a:rPr lang="it-IT" dirty="0" smtClean="0"/>
              <a:t> </a:t>
            </a:r>
            <a:r>
              <a:rPr lang="it-IT" dirty="0" err="1" smtClean="0"/>
              <a:t>introduced</a:t>
            </a:r>
            <a:r>
              <a:rPr lang="it-IT" dirty="0" smtClean="0"/>
              <a:t> the </a:t>
            </a:r>
            <a:r>
              <a:rPr lang="it-IT" dirty="0" err="1" smtClean="0"/>
              <a:t>concept</a:t>
            </a:r>
            <a:r>
              <a:rPr lang="it-IT" dirty="0" smtClean="0"/>
              <a:t> of </a:t>
            </a:r>
            <a:r>
              <a:rPr lang="it-IT" dirty="0" err="1" smtClean="0"/>
              <a:t>absolute</a:t>
            </a:r>
            <a:r>
              <a:rPr lang="it-IT" dirty="0" smtClean="0"/>
              <a:t> </a:t>
            </a:r>
            <a:r>
              <a:rPr lang="it-IT" dirty="0" err="1" smtClean="0"/>
              <a:t>advantage</a:t>
            </a:r>
            <a:r>
              <a:rPr lang="it-IT" dirty="0" smtClean="0"/>
              <a:t> and comparative </a:t>
            </a:r>
            <a:r>
              <a:rPr lang="it-IT" dirty="0" err="1" smtClean="0"/>
              <a:t>advantage</a:t>
            </a:r>
            <a:endParaRPr lang="it-IT" dirty="0" smtClean="0"/>
          </a:p>
          <a:p>
            <a:r>
              <a:rPr lang="it-IT" dirty="0" err="1" smtClean="0"/>
              <a:t>Now</a:t>
            </a:r>
            <a:r>
              <a:rPr lang="it-IT" dirty="0" smtClean="0"/>
              <a:t> </a:t>
            </a:r>
            <a:r>
              <a:rPr lang="it-IT" dirty="0" err="1" smtClean="0"/>
              <a:t>we</a:t>
            </a:r>
            <a:r>
              <a:rPr lang="it-IT" dirty="0" smtClean="0"/>
              <a:t> start with a brief sketch of more </a:t>
            </a:r>
            <a:r>
              <a:rPr lang="it-IT" dirty="0" err="1" smtClean="0"/>
              <a:t>recent</a:t>
            </a:r>
            <a:r>
              <a:rPr lang="it-IT" dirty="0" smtClean="0"/>
              <a:t> </a:t>
            </a:r>
            <a:r>
              <a:rPr lang="it-IT" dirty="0" err="1" smtClean="0"/>
              <a:t>models</a:t>
            </a:r>
            <a:endParaRPr lang="it-IT" dirty="0" smtClean="0"/>
          </a:p>
        </p:txBody>
      </p:sp>
    </p:spTree>
    <p:extLst>
      <p:ext uri="{BB962C8B-B14F-4D97-AF65-F5344CB8AC3E}">
        <p14:creationId xmlns:p14="http://schemas.microsoft.com/office/powerpoint/2010/main" val="22747437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684213" y="142875"/>
            <a:ext cx="8135937" cy="6572250"/>
          </a:xfrm>
          <a:prstGeom prst="rect">
            <a:avLst/>
          </a:prstGeom>
          <a:noFill/>
          <a:ln w="9525">
            <a:noFill/>
            <a:miter lim="800000"/>
            <a:headEnd/>
            <a:tailEnd/>
          </a:ln>
        </p:spPr>
      </p:pic>
      <p:sp>
        <p:nvSpPr>
          <p:cNvPr id="15363" name="Oval 3"/>
          <p:cNvSpPr>
            <a:spLocks noChangeArrowheads="1"/>
          </p:cNvSpPr>
          <p:nvPr/>
        </p:nvSpPr>
        <p:spPr bwMode="auto">
          <a:xfrm>
            <a:off x="755650" y="0"/>
            <a:ext cx="3960813" cy="2781300"/>
          </a:xfrm>
          <a:prstGeom prst="ellipse">
            <a:avLst/>
          </a:prstGeom>
          <a:noFill/>
          <a:ln w="47625">
            <a:solidFill>
              <a:srgbClr val="FF0000"/>
            </a:solidFill>
            <a:round/>
            <a:headEnd/>
            <a:tailEnd/>
          </a:ln>
        </p:spPr>
        <p:txBody>
          <a:bodyPr wrap="none" anchor="ctr"/>
          <a:lstStyle/>
          <a:p>
            <a:endParaRPr lang="it-IT">
              <a:latin typeface="Calibri" pitchFamily="34" charset="0"/>
            </a:endParaRPr>
          </a:p>
        </p:txBody>
      </p:sp>
      <p:sp>
        <p:nvSpPr>
          <p:cNvPr id="15364" name="Oval 4"/>
          <p:cNvSpPr>
            <a:spLocks noChangeArrowheads="1"/>
          </p:cNvSpPr>
          <p:nvPr/>
        </p:nvSpPr>
        <p:spPr bwMode="auto">
          <a:xfrm>
            <a:off x="6227763" y="0"/>
            <a:ext cx="936625" cy="6453188"/>
          </a:xfrm>
          <a:prstGeom prst="ellipse">
            <a:avLst/>
          </a:prstGeom>
          <a:noFill/>
          <a:ln w="47625">
            <a:solidFill>
              <a:srgbClr val="0000FF"/>
            </a:solidFill>
            <a:round/>
            <a:headEnd/>
            <a:tailEnd/>
          </a:ln>
        </p:spPr>
        <p:txBody>
          <a:bodyPr wrap="none" anchor="ctr"/>
          <a:lstStyle/>
          <a:p>
            <a:endParaRPr lang="it-IT">
              <a:latin typeface="Calibri" pitchFamily="34" charset="0"/>
            </a:endParaRPr>
          </a:p>
        </p:txBody>
      </p:sp>
    </p:spTree>
    <p:extLst>
      <p:ext uri="{BB962C8B-B14F-4D97-AF65-F5344CB8AC3E}">
        <p14:creationId xmlns:p14="http://schemas.microsoft.com/office/powerpoint/2010/main" val="10987189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CEB47CFC-F462-4255-B8A0-5896279363CD}" type="slidenum">
              <a:rPr lang="en-US"/>
              <a:pPr/>
              <a:t>44</a:t>
            </a:fld>
            <a:endParaRPr lang="en-US"/>
          </a:p>
        </p:txBody>
      </p:sp>
      <p:sp>
        <p:nvSpPr>
          <p:cNvPr id="141314" name="Rectangle 2"/>
          <p:cNvSpPr>
            <a:spLocks noGrp="1" noChangeArrowheads="1"/>
          </p:cNvSpPr>
          <p:nvPr>
            <p:ph type="body" idx="1"/>
          </p:nvPr>
        </p:nvSpPr>
        <p:spPr>
          <a:xfrm>
            <a:off x="228600" y="1524000"/>
            <a:ext cx="8610600" cy="4569296"/>
          </a:xfrm>
        </p:spPr>
        <p:txBody>
          <a:bodyPr/>
          <a:lstStyle/>
          <a:p>
            <a:pPr lvl="1">
              <a:buFontTx/>
              <a:buNone/>
            </a:pPr>
            <a:r>
              <a:rPr lang="en-US" dirty="0"/>
              <a:t>The Pattern of Trade (who sells what to whom?)</a:t>
            </a:r>
          </a:p>
          <a:p>
            <a:pPr lvl="2"/>
            <a:r>
              <a:rPr lang="en-US" b="1" dirty="0">
                <a:solidFill>
                  <a:srgbClr val="FF0000"/>
                </a:solidFill>
              </a:rPr>
              <a:t>Differences in Technology determine the trade pattern-</a:t>
            </a:r>
            <a:r>
              <a:rPr lang="en-US" b="1" dirty="0" err="1">
                <a:solidFill>
                  <a:srgbClr val="FF0000"/>
                </a:solidFill>
              </a:rPr>
              <a:t>Ricardian</a:t>
            </a:r>
            <a:r>
              <a:rPr lang="en-US" b="1" dirty="0">
                <a:solidFill>
                  <a:srgbClr val="FF0000"/>
                </a:solidFill>
              </a:rPr>
              <a:t> Model</a:t>
            </a:r>
          </a:p>
          <a:p>
            <a:pPr lvl="2"/>
            <a:r>
              <a:rPr lang="en-US" b="1" dirty="0">
                <a:solidFill>
                  <a:srgbClr val="00B050"/>
                </a:solidFill>
              </a:rPr>
              <a:t>Climate and resources determine the trade pattern of several goods-</a:t>
            </a:r>
            <a:r>
              <a:rPr lang="en-US" b="1" dirty="0" err="1">
                <a:solidFill>
                  <a:srgbClr val="00B050"/>
                </a:solidFill>
              </a:rPr>
              <a:t>Heckesher</a:t>
            </a:r>
            <a:r>
              <a:rPr lang="en-US" b="1" dirty="0">
                <a:solidFill>
                  <a:srgbClr val="00B050"/>
                </a:solidFill>
              </a:rPr>
              <a:t>-Ohlin Model</a:t>
            </a:r>
          </a:p>
          <a:p>
            <a:pPr lvl="2"/>
            <a:r>
              <a:rPr lang="en-US" b="1" dirty="0">
                <a:solidFill>
                  <a:schemeClr val="accent1"/>
                </a:solidFill>
              </a:rPr>
              <a:t>Economies of Scale</a:t>
            </a:r>
          </a:p>
          <a:p>
            <a:pPr lvl="1">
              <a:buFontTx/>
              <a:buNone/>
            </a:pPr>
            <a:r>
              <a:rPr lang="en-US" dirty="0"/>
              <a:t>The </a:t>
            </a:r>
            <a:r>
              <a:rPr lang="en-US" b="1" dirty="0" err="1"/>
              <a:t>Ricardian</a:t>
            </a:r>
            <a:r>
              <a:rPr lang="en-US" b="1" dirty="0"/>
              <a:t> model</a:t>
            </a:r>
            <a:r>
              <a:rPr lang="en-US" dirty="0"/>
              <a:t> is based on technological differences across countries.</a:t>
            </a:r>
          </a:p>
          <a:p>
            <a:pPr lvl="2"/>
            <a:r>
              <a:rPr lang="en-US" dirty="0"/>
              <a:t>These technological differences are reflected in differences in the productivity of labor</a:t>
            </a:r>
            <a:r>
              <a:rPr lang="en-US" dirty="0" smtClean="0"/>
              <a:t>.</a:t>
            </a:r>
            <a:endParaRPr lang="en-US" dirty="0"/>
          </a:p>
          <a:p>
            <a:pPr lvl="2"/>
            <a:endParaRPr lang="en-US" dirty="0"/>
          </a:p>
        </p:txBody>
      </p:sp>
      <p:sp>
        <p:nvSpPr>
          <p:cNvPr id="141315" name="Rectangle 3"/>
          <p:cNvSpPr>
            <a:spLocks noGrp="1" noChangeArrowheads="1"/>
          </p:cNvSpPr>
          <p:nvPr>
            <p:ph type="title"/>
          </p:nvPr>
        </p:nvSpPr>
        <p:spPr>
          <a:xfrm>
            <a:off x="76200" y="76200"/>
            <a:ext cx="9067800" cy="1143000"/>
          </a:xfrm>
          <a:noFill/>
          <a:ln/>
        </p:spPr>
        <p:txBody>
          <a:bodyPr anchorCtr="0"/>
          <a:lstStyle/>
          <a:p>
            <a:r>
              <a:rPr lang="en-US" dirty="0">
                <a:solidFill>
                  <a:schemeClr val="tx1"/>
                </a:solidFill>
              </a:rPr>
              <a:t>International Trade between </a:t>
            </a:r>
            <a:r>
              <a:rPr lang="en-US" dirty="0" smtClean="0">
                <a:solidFill>
                  <a:schemeClr val="tx1"/>
                </a:solidFill>
              </a:rPr>
              <a:t>Countries</a:t>
            </a:r>
            <a:endParaRPr lang="en-US" dirty="0">
              <a:solidFill>
                <a:schemeClr val="tx1"/>
              </a:solidFill>
            </a:endParaRPr>
          </a:p>
        </p:txBody>
      </p:sp>
    </p:spTree>
    <p:extLst>
      <p:ext uri="{BB962C8B-B14F-4D97-AF65-F5344CB8AC3E}">
        <p14:creationId xmlns:p14="http://schemas.microsoft.com/office/powerpoint/2010/main" val="22315293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644D66FF-BE34-4A48-A33D-6BFBAC491F82}" type="slidenum">
              <a:rPr lang="en-US"/>
              <a:pPr/>
              <a:t>45</a:t>
            </a:fld>
            <a:endParaRPr lang="en-US"/>
          </a:p>
        </p:txBody>
      </p:sp>
      <p:sp>
        <p:nvSpPr>
          <p:cNvPr id="143362" name="Rectangle 2"/>
          <p:cNvSpPr>
            <a:spLocks noGrp="1" noChangeArrowheads="1"/>
          </p:cNvSpPr>
          <p:nvPr>
            <p:ph type="title"/>
          </p:nvPr>
        </p:nvSpPr>
        <p:spPr>
          <a:xfrm>
            <a:off x="0" y="152400"/>
            <a:ext cx="8964488" cy="1143000"/>
          </a:xfrm>
        </p:spPr>
        <p:txBody>
          <a:bodyPr/>
          <a:lstStyle/>
          <a:p>
            <a:r>
              <a:rPr lang="en-US" sz="4000" dirty="0"/>
              <a:t>Lay Out followed for </a:t>
            </a:r>
            <a:r>
              <a:rPr lang="en-US" sz="4000" dirty="0">
                <a:solidFill>
                  <a:srgbClr val="FF0000"/>
                </a:solidFill>
              </a:rPr>
              <a:t>all the Trade Models</a:t>
            </a:r>
          </a:p>
        </p:txBody>
      </p:sp>
      <p:sp>
        <p:nvSpPr>
          <p:cNvPr id="143363" name="Rectangle 3"/>
          <p:cNvSpPr>
            <a:spLocks noGrp="1" noChangeArrowheads="1"/>
          </p:cNvSpPr>
          <p:nvPr>
            <p:ph type="body" idx="1"/>
          </p:nvPr>
        </p:nvSpPr>
        <p:spPr/>
        <p:txBody>
          <a:bodyPr/>
          <a:lstStyle/>
          <a:p>
            <a:r>
              <a:rPr lang="en-US" dirty="0"/>
              <a:t>Concepts</a:t>
            </a:r>
          </a:p>
          <a:p>
            <a:r>
              <a:rPr lang="en-US" dirty="0"/>
              <a:t>Story for a single country</a:t>
            </a:r>
          </a:p>
          <a:p>
            <a:pPr lvl="1"/>
            <a:r>
              <a:rPr lang="en-US" dirty="0"/>
              <a:t>Under Autarky (No Trade)</a:t>
            </a:r>
          </a:p>
          <a:p>
            <a:r>
              <a:rPr lang="en-US" dirty="0"/>
              <a:t>Introducing Trade between two </a:t>
            </a:r>
            <a:r>
              <a:rPr lang="en-US" dirty="0" smtClean="0"/>
              <a:t>countries (much later, after 2000, focus on firms)</a:t>
            </a:r>
            <a:endParaRPr lang="en-US" dirty="0"/>
          </a:p>
          <a:p>
            <a:pPr lvl="1"/>
            <a:r>
              <a:rPr lang="en-US" dirty="0"/>
              <a:t>Pattern of Trade</a:t>
            </a:r>
          </a:p>
          <a:p>
            <a:pPr lvl="1"/>
            <a:r>
              <a:rPr lang="en-US" dirty="0"/>
              <a:t>Gains or Losses from trade?</a:t>
            </a:r>
          </a:p>
          <a:p>
            <a:pPr lvl="1"/>
            <a:r>
              <a:rPr lang="en-US" dirty="0"/>
              <a:t>Comparative Analysis</a:t>
            </a:r>
          </a:p>
          <a:p>
            <a:pPr lvl="1"/>
            <a:endParaRPr lang="en-US" dirty="0"/>
          </a:p>
        </p:txBody>
      </p:sp>
    </p:spTree>
    <p:extLst>
      <p:ext uri="{BB962C8B-B14F-4D97-AF65-F5344CB8AC3E}">
        <p14:creationId xmlns:p14="http://schemas.microsoft.com/office/powerpoint/2010/main" val="38507890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B521B526-3E01-4F93-8478-D416A8392EC8}" type="slidenum">
              <a:rPr lang="en-US"/>
              <a:pPr/>
              <a:t>46</a:t>
            </a:fld>
            <a:endParaRPr lang="en-US"/>
          </a:p>
        </p:txBody>
      </p:sp>
      <p:sp>
        <p:nvSpPr>
          <p:cNvPr id="144386" name="Rectangle 2"/>
          <p:cNvSpPr>
            <a:spLocks noGrp="1" noChangeArrowheads="1"/>
          </p:cNvSpPr>
          <p:nvPr>
            <p:ph type="body" idx="1"/>
          </p:nvPr>
        </p:nvSpPr>
        <p:spPr>
          <a:xfrm>
            <a:off x="457200" y="1524000"/>
            <a:ext cx="8229600" cy="4114800"/>
          </a:xfrm>
        </p:spPr>
        <p:txBody>
          <a:bodyPr>
            <a:normAutofit lnSpcReduction="10000"/>
          </a:bodyPr>
          <a:lstStyle/>
          <a:p>
            <a:r>
              <a:rPr lang="en-US" dirty="0"/>
              <a:t>The Gains from Trade</a:t>
            </a:r>
          </a:p>
          <a:p>
            <a:pPr lvl="1"/>
            <a:r>
              <a:rPr lang="en-US" dirty="0">
                <a:solidFill>
                  <a:srgbClr val="FF0000"/>
                </a:solidFill>
              </a:rPr>
              <a:t>Many people are skeptical about importing goods that a country could produce for itself</a:t>
            </a:r>
            <a:r>
              <a:rPr lang="en-US" dirty="0"/>
              <a:t>.</a:t>
            </a:r>
          </a:p>
          <a:p>
            <a:pPr lvl="1"/>
            <a:r>
              <a:rPr lang="en-US" dirty="0"/>
              <a:t>When countries sell goods to one another, countries do benefit.</a:t>
            </a:r>
            <a:endParaRPr lang="en-US" sz="2600" dirty="0"/>
          </a:p>
          <a:p>
            <a:pPr lvl="1"/>
            <a:r>
              <a:rPr lang="en-US" dirty="0"/>
              <a:t>Trade and income distribution</a:t>
            </a:r>
          </a:p>
          <a:p>
            <a:pPr lvl="2"/>
            <a:r>
              <a:rPr lang="en-US" dirty="0">
                <a:solidFill>
                  <a:srgbClr val="FF0000"/>
                </a:solidFill>
              </a:rPr>
              <a:t>International trade might hurt some groups within nations</a:t>
            </a:r>
            <a:r>
              <a:rPr lang="en-US" dirty="0"/>
              <a:t>.</a:t>
            </a:r>
          </a:p>
          <a:p>
            <a:pPr lvl="2"/>
            <a:r>
              <a:rPr lang="en-US" dirty="0"/>
              <a:t>Trade and wages of high and low-skilled workers.</a:t>
            </a:r>
          </a:p>
          <a:p>
            <a:pPr lvl="2">
              <a:buNone/>
            </a:pPr>
            <a:endParaRPr lang="en-US" sz="2600" dirty="0"/>
          </a:p>
        </p:txBody>
      </p:sp>
      <p:sp>
        <p:nvSpPr>
          <p:cNvPr id="144387" name="Rectangle 3"/>
          <p:cNvSpPr>
            <a:spLocks noGrp="1" noChangeArrowheads="1"/>
          </p:cNvSpPr>
          <p:nvPr>
            <p:ph type="title"/>
          </p:nvPr>
        </p:nvSpPr>
        <p:spPr>
          <a:xfrm>
            <a:off x="76200" y="76200"/>
            <a:ext cx="7772400" cy="1143000"/>
          </a:xfrm>
          <a:noFill/>
          <a:ln/>
        </p:spPr>
        <p:txBody>
          <a:bodyPr anchorCtr="0"/>
          <a:lstStyle/>
          <a:p>
            <a:r>
              <a:rPr lang="en-US"/>
              <a:t>International Trade </a:t>
            </a:r>
          </a:p>
        </p:txBody>
      </p:sp>
    </p:spTree>
    <p:extLst>
      <p:ext uri="{BB962C8B-B14F-4D97-AF65-F5344CB8AC3E}">
        <p14:creationId xmlns:p14="http://schemas.microsoft.com/office/powerpoint/2010/main" val="132888987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57200" y="274638"/>
            <a:ext cx="8229600" cy="868362"/>
          </a:xfrm>
        </p:spPr>
        <p:txBody>
          <a:bodyPr/>
          <a:lstStyle/>
          <a:p>
            <a:r>
              <a:rPr lang="en-GB" b="1" smtClean="0"/>
              <a:t>Sources of Gains from Trade</a:t>
            </a:r>
            <a:endParaRPr lang="it-IT" b="1" smtClean="0"/>
          </a:p>
        </p:txBody>
      </p:sp>
      <p:sp>
        <p:nvSpPr>
          <p:cNvPr id="8195" name="Segnaposto testo 2"/>
          <p:cNvSpPr>
            <a:spLocks noGrp="1"/>
          </p:cNvSpPr>
          <p:nvPr>
            <p:ph type="body" idx="1"/>
          </p:nvPr>
        </p:nvSpPr>
        <p:spPr>
          <a:xfrm>
            <a:off x="428625" y="1214438"/>
            <a:ext cx="4040188" cy="639762"/>
          </a:xfrm>
        </p:spPr>
        <p:txBody>
          <a:bodyPr/>
          <a:lstStyle/>
          <a:p>
            <a:pPr algn="ctr"/>
            <a:r>
              <a:rPr lang="it-IT" smtClean="0">
                <a:solidFill>
                  <a:srgbClr val="FF0000"/>
                </a:solidFill>
              </a:rPr>
              <a:t>Static</a:t>
            </a:r>
          </a:p>
        </p:txBody>
      </p:sp>
      <p:sp>
        <p:nvSpPr>
          <p:cNvPr id="8196" name="Segnaposto contenuto 3"/>
          <p:cNvSpPr>
            <a:spLocks noGrp="1"/>
          </p:cNvSpPr>
          <p:nvPr>
            <p:ph sz="half" idx="2"/>
          </p:nvPr>
        </p:nvSpPr>
        <p:spPr/>
        <p:txBody>
          <a:bodyPr/>
          <a:lstStyle/>
          <a:p>
            <a:pPr>
              <a:buFontTx/>
              <a:buNone/>
            </a:pPr>
            <a:r>
              <a:rPr lang="en-GB" b="1" smtClean="0">
                <a:solidFill>
                  <a:schemeClr val="tx2"/>
                </a:solidFill>
              </a:rPr>
              <a:t>New Products/Improved Inputs</a:t>
            </a:r>
          </a:p>
          <a:p>
            <a:pPr>
              <a:buFontTx/>
              <a:buNone/>
            </a:pPr>
            <a:r>
              <a:rPr lang="en-GB" b="1" smtClean="0">
                <a:solidFill>
                  <a:schemeClr val="tx2"/>
                </a:solidFill>
              </a:rPr>
              <a:t>	</a:t>
            </a:r>
          </a:p>
          <a:p>
            <a:pPr>
              <a:buFontTx/>
              <a:buNone/>
            </a:pPr>
            <a:r>
              <a:rPr lang="en-GB" b="1" smtClean="0">
                <a:solidFill>
                  <a:schemeClr val="tx2"/>
                </a:solidFill>
              </a:rPr>
              <a:t>Economies of Scale</a:t>
            </a:r>
          </a:p>
          <a:p>
            <a:pPr>
              <a:buFontTx/>
              <a:buNone/>
            </a:pPr>
            <a:r>
              <a:rPr lang="en-GB" b="1" smtClean="0">
                <a:solidFill>
                  <a:schemeClr val="tx2"/>
                </a:solidFill>
              </a:rPr>
              <a:t>	 - in manufacturing</a:t>
            </a:r>
          </a:p>
          <a:p>
            <a:pPr>
              <a:buFontTx/>
              <a:buNone/>
            </a:pPr>
            <a:endParaRPr lang="en-GB" b="1" smtClean="0">
              <a:solidFill>
                <a:schemeClr val="tx2"/>
              </a:solidFill>
            </a:endParaRPr>
          </a:p>
          <a:p>
            <a:pPr>
              <a:buFontTx/>
              <a:buNone/>
            </a:pPr>
            <a:r>
              <a:rPr lang="en-GB" b="1" smtClean="0">
                <a:solidFill>
                  <a:schemeClr val="tx2"/>
                </a:solidFill>
              </a:rPr>
              <a:t>Comparative Advantage</a:t>
            </a:r>
          </a:p>
          <a:p>
            <a:pPr>
              <a:buFontTx/>
              <a:buNone/>
            </a:pPr>
            <a:r>
              <a:rPr lang="en-GB" b="1" smtClean="0">
                <a:solidFill>
                  <a:schemeClr val="tx2"/>
                </a:solidFill>
              </a:rPr>
              <a:t>	 - resource re-allocation</a:t>
            </a:r>
            <a:endParaRPr lang="en-US" b="1" smtClean="0">
              <a:solidFill>
                <a:schemeClr val="tx2"/>
              </a:solidFill>
            </a:endParaRPr>
          </a:p>
          <a:p>
            <a:endParaRPr lang="it-IT" smtClean="0"/>
          </a:p>
        </p:txBody>
      </p:sp>
      <p:sp>
        <p:nvSpPr>
          <p:cNvPr id="8197" name="Segnaposto testo 4"/>
          <p:cNvSpPr>
            <a:spLocks noGrp="1"/>
          </p:cNvSpPr>
          <p:nvPr>
            <p:ph type="body" sz="quarter" idx="3"/>
          </p:nvPr>
        </p:nvSpPr>
        <p:spPr>
          <a:xfrm>
            <a:off x="4643438" y="1285875"/>
            <a:ext cx="4041775" cy="639763"/>
          </a:xfrm>
        </p:spPr>
        <p:txBody>
          <a:bodyPr/>
          <a:lstStyle/>
          <a:p>
            <a:pPr algn="ctr"/>
            <a:r>
              <a:rPr lang="it-IT" smtClean="0">
                <a:solidFill>
                  <a:srgbClr val="FF0000"/>
                </a:solidFill>
              </a:rPr>
              <a:t>Dynamic</a:t>
            </a:r>
          </a:p>
        </p:txBody>
      </p:sp>
      <p:sp>
        <p:nvSpPr>
          <p:cNvPr id="8198" name="Segnaposto contenuto 5"/>
          <p:cNvSpPr>
            <a:spLocks noGrp="1"/>
          </p:cNvSpPr>
          <p:nvPr>
            <p:ph sz="quarter" idx="4"/>
          </p:nvPr>
        </p:nvSpPr>
        <p:spPr/>
        <p:txBody>
          <a:bodyPr/>
          <a:lstStyle/>
          <a:p>
            <a:pPr>
              <a:lnSpc>
                <a:spcPct val="90000"/>
              </a:lnSpc>
              <a:buFontTx/>
              <a:buNone/>
            </a:pPr>
            <a:r>
              <a:rPr lang="en-GB" b="1" smtClean="0">
                <a:solidFill>
                  <a:srgbClr val="00B050"/>
                </a:solidFill>
              </a:rPr>
              <a:t>Learning by doing/exporting</a:t>
            </a:r>
          </a:p>
          <a:p>
            <a:pPr>
              <a:lnSpc>
                <a:spcPct val="90000"/>
              </a:lnSpc>
              <a:buFontTx/>
              <a:buNone/>
            </a:pPr>
            <a:endParaRPr lang="en-GB" b="1" smtClean="0">
              <a:solidFill>
                <a:srgbClr val="00B050"/>
              </a:solidFill>
            </a:endParaRPr>
          </a:p>
          <a:p>
            <a:pPr>
              <a:lnSpc>
                <a:spcPct val="90000"/>
              </a:lnSpc>
              <a:buFontTx/>
              <a:buNone/>
            </a:pPr>
            <a:r>
              <a:rPr lang="en-GB" b="1" smtClean="0">
                <a:solidFill>
                  <a:srgbClr val="00B050"/>
                </a:solidFill>
              </a:rPr>
              <a:t>Technology transfer (broadly defined)</a:t>
            </a:r>
          </a:p>
          <a:p>
            <a:pPr>
              <a:lnSpc>
                <a:spcPct val="90000"/>
              </a:lnSpc>
              <a:buFontTx/>
              <a:buNone/>
            </a:pPr>
            <a:endParaRPr lang="en-GB" b="1" smtClean="0">
              <a:solidFill>
                <a:srgbClr val="00B050"/>
              </a:solidFill>
            </a:endParaRPr>
          </a:p>
          <a:p>
            <a:pPr>
              <a:lnSpc>
                <a:spcPct val="90000"/>
              </a:lnSpc>
              <a:buFontTx/>
              <a:buNone/>
            </a:pPr>
            <a:r>
              <a:rPr lang="en-GB" b="1" smtClean="0">
                <a:solidFill>
                  <a:srgbClr val="00B050"/>
                </a:solidFill>
              </a:rPr>
              <a:t>Need spillovers for sustained growth</a:t>
            </a:r>
          </a:p>
          <a:p>
            <a:pPr>
              <a:lnSpc>
                <a:spcPct val="90000"/>
              </a:lnSpc>
              <a:buFontTx/>
              <a:buNone/>
            </a:pPr>
            <a:endParaRPr lang="en-GB" b="1" smtClean="0">
              <a:solidFill>
                <a:srgbClr val="00B050"/>
              </a:solidFill>
            </a:endParaRPr>
          </a:p>
          <a:p>
            <a:pPr>
              <a:lnSpc>
                <a:spcPct val="90000"/>
              </a:lnSpc>
              <a:buFontTx/>
              <a:buNone/>
            </a:pPr>
            <a:r>
              <a:rPr lang="en-GB" b="1" smtClean="0">
                <a:solidFill>
                  <a:srgbClr val="00B050"/>
                </a:solidFill>
              </a:rPr>
              <a:t>Need analysis at firm/worker level</a:t>
            </a:r>
            <a:endParaRPr lang="en-US" b="1" smtClean="0">
              <a:solidFill>
                <a:srgbClr val="00B050"/>
              </a:solidFill>
            </a:endParaRPr>
          </a:p>
          <a:p>
            <a:endParaRPr lang="it-IT" b="1" smtClean="0"/>
          </a:p>
        </p:txBody>
      </p:sp>
    </p:spTree>
    <p:extLst>
      <p:ext uri="{BB962C8B-B14F-4D97-AF65-F5344CB8AC3E}">
        <p14:creationId xmlns:p14="http://schemas.microsoft.com/office/powerpoint/2010/main" val="41775638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ctrTitle"/>
          </p:nvPr>
        </p:nvSpPr>
        <p:spPr/>
        <p:txBody>
          <a:bodyPr>
            <a:normAutofit/>
          </a:bodyPr>
          <a:lstStyle/>
          <a:p>
            <a:r>
              <a:rPr lang="it-IT" dirty="0" smtClean="0">
                <a:solidFill>
                  <a:schemeClr val="tx1">
                    <a:lumMod val="65000"/>
                    <a:lumOff val="35000"/>
                  </a:schemeClr>
                </a:solidFill>
              </a:rPr>
              <a:t>The </a:t>
            </a:r>
            <a:r>
              <a:rPr lang="it-IT" dirty="0" err="1" smtClean="0">
                <a:solidFill>
                  <a:schemeClr val="tx1">
                    <a:lumMod val="65000"/>
                    <a:lumOff val="35000"/>
                  </a:schemeClr>
                </a:solidFill>
              </a:rPr>
              <a:t>Ricardian</a:t>
            </a:r>
            <a:r>
              <a:rPr lang="it-IT" dirty="0" smtClean="0">
                <a:solidFill>
                  <a:schemeClr val="tx1">
                    <a:lumMod val="65000"/>
                    <a:lumOff val="35000"/>
                  </a:schemeClr>
                </a:solidFill>
              </a:rPr>
              <a:t> </a:t>
            </a:r>
            <a:r>
              <a:rPr lang="it-IT" dirty="0" err="1" smtClean="0">
                <a:solidFill>
                  <a:schemeClr val="tx1">
                    <a:lumMod val="65000"/>
                    <a:lumOff val="35000"/>
                  </a:schemeClr>
                </a:solidFill>
              </a:rPr>
              <a:t>model</a:t>
            </a:r>
            <a:endParaRPr lang="it-IT" dirty="0" smtClean="0">
              <a:solidFill>
                <a:schemeClr val="tx1">
                  <a:lumMod val="65000"/>
                  <a:lumOff val="35000"/>
                </a:schemeClr>
              </a:solidFill>
            </a:endParaRPr>
          </a:p>
        </p:txBody>
      </p:sp>
      <p:sp>
        <p:nvSpPr>
          <p:cNvPr id="12" name="Sottotitolo 11"/>
          <p:cNvSpPr>
            <a:spLocks noGrp="1"/>
          </p:cNvSpPr>
          <p:nvPr>
            <p:ph type="subTitle" idx="1"/>
          </p:nvPr>
        </p:nvSpPr>
        <p:spPr/>
        <p:txBody>
          <a:bodyPr/>
          <a:lstStyle/>
          <a:p>
            <a:endParaRPr lang="it-IT" dirty="0"/>
          </a:p>
        </p:txBody>
      </p:sp>
      <p:sp>
        <p:nvSpPr>
          <p:cNvPr id="6" name="Segnaposto data 5"/>
          <p:cNvSpPr>
            <a:spLocks noGrp="1"/>
          </p:cNvSpPr>
          <p:nvPr>
            <p:ph type="dt" sz="half" idx="10"/>
          </p:nvPr>
        </p:nvSpPr>
        <p:spPr/>
        <p:txBody>
          <a:bodyPr/>
          <a:lstStyle/>
          <a:p>
            <a:fld id="{ED66E372-CD07-4EF3-B8AF-A8CF1EDE919A}" type="datetime6">
              <a:rPr lang="en-US" smtClean="0"/>
              <a:pPr/>
              <a:t>September 19</a:t>
            </a:fld>
            <a:endParaRPr lang="it-IT" dirty="0"/>
          </a:p>
        </p:txBody>
      </p:sp>
      <p:sp>
        <p:nvSpPr>
          <p:cNvPr id="4" name="Segnaposto numero diapositiva 3"/>
          <p:cNvSpPr>
            <a:spLocks noGrp="1"/>
          </p:cNvSpPr>
          <p:nvPr>
            <p:ph type="sldNum" sz="quarter" idx="12"/>
          </p:nvPr>
        </p:nvSpPr>
        <p:spPr/>
        <p:txBody>
          <a:bodyPr/>
          <a:lstStyle/>
          <a:p>
            <a:fld id="{363E1C34-33DD-4762-9DE6-6129CD9C4DC9}" type="slidenum">
              <a:rPr lang="it-IT" smtClean="0"/>
              <a:pPr/>
              <a:t>48</a:t>
            </a:fld>
            <a:endParaRPr lang="it-IT"/>
          </a:p>
        </p:txBody>
      </p:sp>
    </p:spTree>
    <p:extLst>
      <p:ext uri="{BB962C8B-B14F-4D97-AF65-F5344CB8AC3E}">
        <p14:creationId xmlns:p14="http://schemas.microsoft.com/office/powerpoint/2010/main" val="296928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p:spPr>
        <p:txBody>
          <a:bodyPr>
            <a:normAutofit fontScale="90000"/>
          </a:bodyPr>
          <a:lstStyle/>
          <a:p>
            <a:r>
              <a:rPr lang="it-IT" dirty="0" smtClean="0">
                <a:solidFill>
                  <a:schemeClr val="tx1">
                    <a:lumMod val="65000"/>
                    <a:lumOff val="35000"/>
                  </a:schemeClr>
                </a:solidFill>
              </a:rPr>
              <a:t>Ricardo and the </a:t>
            </a:r>
            <a:r>
              <a:rPr lang="it-IT" dirty="0" err="1" smtClean="0">
                <a:solidFill>
                  <a:schemeClr val="tx1">
                    <a:lumMod val="65000"/>
                    <a:lumOff val="35000"/>
                  </a:schemeClr>
                </a:solidFill>
              </a:rPr>
              <a:t>concept</a:t>
            </a:r>
            <a:r>
              <a:rPr lang="it-IT" dirty="0" smtClean="0">
                <a:solidFill>
                  <a:schemeClr val="tx1">
                    <a:lumMod val="65000"/>
                    <a:lumOff val="35000"/>
                  </a:schemeClr>
                </a:solidFill>
              </a:rPr>
              <a:t> </a:t>
            </a:r>
            <a:r>
              <a:rPr lang="it-IT" dirty="0" err="1" smtClean="0">
                <a:solidFill>
                  <a:schemeClr val="tx1">
                    <a:lumMod val="65000"/>
                    <a:lumOff val="35000"/>
                  </a:schemeClr>
                </a:solidFill>
              </a:rPr>
              <a:t>of</a:t>
            </a:r>
            <a:r>
              <a:rPr lang="it-IT" dirty="0" smtClean="0">
                <a:solidFill>
                  <a:schemeClr val="tx1">
                    <a:lumMod val="65000"/>
                    <a:lumOff val="35000"/>
                  </a:schemeClr>
                </a:solidFill>
              </a:rPr>
              <a:t> comparative </a:t>
            </a:r>
            <a:r>
              <a:rPr lang="it-IT" dirty="0" err="1" smtClean="0">
                <a:solidFill>
                  <a:schemeClr val="tx1">
                    <a:lumMod val="65000"/>
                    <a:lumOff val="35000"/>
                  </a:schemeClr>
                </a:solidFill>
              </a:rPr>
              <a:t>advantage</a:t>
            </a:r>
            <a:endParaRPr lang="it-IT" dirty="0">
              <a:solidFill>
                <a:schemeClr val="tx1">
                  <a:lumMod val="65000"/>
                  <a:lumOff val="35000"/>
                </a:schemeClr>
              </a:solidFill>
            </a:endParaRPr>
          </a:p>
        </p:txBody>
      </p:sp>
      <p:sp>
        <p:nvSpPr>
          <p:cNvPr id="3" name="Segnaposto contenuto 2"/>
          <p:cNvSpPr>
            <a:spLocks noGrp="1"/>
          </p:cNvSpPr>
          <p:nvPr>
            <p:ph idx="1"/>
          </p:nvPr>
        </p:nvSpPr>
        <p:spPr>
          <a:noFill/>
        </p:spPr>
        <p:txBody>
          <a:bodyPr anchor="ctr" anchorCtr="0">
            <a:noAutofit/>
          </a:bodyPr>
          <a:lstStyle/>
          <a:p>
            <a:pPr>
              <a:buNone/>
            </a:pPr>
            <a:r>
              <a:rPr lang="it-IT" dirty="0" err="1" smtClean="0">
                <a:solidFill>
                  <a:schemeClr val="tx1">
                    <a:lumMod val="50000"/>
                    <a:lumOff val="50000"/>
                  </a:schemeClr>
                </a:solidFill>
              </a:rPr>
              <a:t>Let’s</a:t>
            </a:r>
            <a:r>
              <a:rPr lang="it-IT" dirty="0" smtClean="0">
                <a:solidFill>
                  <a:schemeClr val="tx1">
                    <a:lumMod val="50000"/>
                    <a:lumOff val="50000"/>
                  </a:schemeClr>
                </a:solidFill>
              </a:rPr>
              <a:t> start with </a:t>
            </a:r>
            <a:r>
              <a:rPr lang="it-IT" dirty="0" err="1" smtClean="0">
                <a:solidFill>
                  <a:schemeClr val="tx1">
                    <a:lumMod val="50000"/>
                    <a:lumOff val="50000"/>
                  </a:schemeClr>
                </a:solidFill>
              </a:rPr>
              <a:t>few</a:t>
            </a:r>
            <a:r>
              <a:rPr lang="it-IT" dirty="0" smtClean="0">
                <a:solidFill>
                  <a:schemeClr val="tx1">
                    <a:lumMod val="50000"/>
                    <a:lumOff val="50000"/>
                  </a:schemeClr>
                </a:solidFill>
              </a:rPr>
              <a:t> </a:t>
            </a:r>
            <a:r>
              <a:rPr lang="it-IT" dirty="0" err="1" smtClean="0">
                <a:solidFill>
                  <a:schemeClr val="tx1">
                    <a:lumMod val="50000"/>
                    <a:lumOff val="50000"/>
                  </a:schemeClr>
                </a:solidFill>
              </a:rPr>
              <a:t>quotes</a:t>
            </a:r>
            <a:r>
              <a:rPr lang="it-IT" dirty="0" smtClean="0">
                <a:solidFill>
                  <a:schemeClr val="tx1">
                    <a:lumMod val="50000"/>
                    <a:lumOff val="50000"/>
                  </a:schemeClr>
                </a:solidFill>
              </a:rPr>
              <a:t>...</a:t>
            </a:r>
          </a:p>
        </p:txBody>
      </p:sp>
      <p:sp>
        <p:nvSpPr>
          <p:cNvPr id="4" name="Segnaposto numero diapositiva 3"/>
          <p:cNvSpPr>
            <a:spLocks noGrp="1"/>
          </p:cNvSpPr>
          <p:nvPr>
            <p:ph type="sldNum" sz="quarter" idx="12"/>
          </p:nvPr>
        </p:nvSpPr>
        <p:spPr/>
        <p:txBody>
          <a:bodyPr/>
          <a:lstStyle/>
          <a:p>
            <a:fld id="{363E1C34-33DD-4762-9DE6-6129CD9C4DC9}" type="slidenum">
              <a:rPr lang="it-IT" smtClean="0"/>
              <a:pPr/>
              <a:t>49</a:t>
            </a:fld>
            <a:endParaRPr lang="it-IT"/>
          </a:p>
        </p:txBody>
      </p:sp>
      <p:sp>
        <p:nvSpPr>
          <p:cNvPr id="6" name="Segnaposto data 5"/>
          <p:cNvSpPr>
            <a:spLocks noGrp="1"/>
          </p:cNvSpPr>
          <p:nvPr>
            <p:ph type="dt" sz="half" idx="10"/>
          </p:nvPr>
        </p:nvSpPr>
        <p:spPr/>
        <p:txBody>
          <a:bodyPr/>
          <a:lstStyle/>
          <a:p>
            <a:fld id="{ED66E372-CD07-4EF3-B8AF-A8CF1EDE919A}" type="datetime6">
              <a:rPr lang="en-US" smtClean="0"/>
              <a:pPr/>
              <a:t>September 19</a:t>
            </a:fld>
            <a:endParaRPr lang="it-IT" dirty="0"/>
          </a:p>
        </p:txBody>
      </p:sp>
    </p:spTree>
    <p:extLst>
      <p:ext uri="{BB962C8B-B14F-4D97-AF65-F5344CB8AC3E}">
        <p14:creationId xmlns:p14="http://schemas.microsoft.com/office/powerpoint/2010/main" val="208486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idx="4294967295"/>
          </p:nvPr>
        </p:nvSpPr>
        <p:spPr>
          <a:xfrm>
            <a:off x="250825" y="188913"/>
            <a:ext cx="8642350" cy="863600"/>
          </a:xfrm>
        </p:spPr>
        <p:txBody>
          <a:bodyPr rtlCol="0">
            <a:normAutofit/>
          </a:bodyPr>
          <a:lstStyle/>
          <a:p>
            <a:pPr eaLnBrk="1" fontAlgn="auto" hangingPunct="1">
              <a:spcAft>
                <a:spcPts val="0"/>
              </a:spcAft>
              <a:defRPr/>
            </a:pPr>
            <a:r>
              <a:rPr lang="it-IT" sz="3600" b="1" dirty="0" err="1" smtClean="0">
                <a:effectLst>
                  <a:outerShdw blurRad="38100" dist="38100" dir="2700000" algn="tl">
                    <a:srgbClr val="C0C0C0"/>
                  </a:outerShdw>
                </a:effectLst>
                <a:latin typeface="Verdana" pitchFamily="34" charset="0"/>
              </a:rPr>
              <a:t>Summary</a:t>
            </a:r>
            <a:r>
              <a:rPr lang="it-IT" sz="3600" b="1" dirty="0" smtClean="0">
                <a:effectLst>
                  <a:outerShdw blurRad="38100" dist="38100" dir="2700000" algn="tl">
                    <a:srgbClr val="C0C0C0"/>
                  </a:outerShdw>
                </a:effectLst>
                <a:latin typeface="Verdana" pitchFamily="34" charset="0"/>
              </a:rPr>
              <a:t>: </a:t>
            </a:r>
            <a:r>
              <a:rPr lang="it-IT" sz="3600" b="1" dirty="0" err="1" smtClean="0">
                <a:latin typeface="Verdana" pitchFamily="34" charset="0"/>
              </a:rPr>
              <a:t>extensive</a:t>
            </a:r>
            <a:r>
              <a:rPr lang="it-IT" sz="3600" b="1" dirty="0" smtClean="0">
                <a:latin typeface="Verdana" pitchFamily="34" charset="0"/>
              </a:rPr>
              <a:t> </a:t>
            </a:r>
            <a:r>
              <a:rPr lang="it-IT" sz="3600" b="1" dirty="0" err="1" smtClean="0">
                <a:latin typeface="Verdana" pitchFamily="34" charset="0"/>
              </a:rPr>
              <a:t>margin</a:t>
            </a:r>
            <a:endParaRPr lang="it-IT" sz="3600" b="1" dirty="0" smtClean="0">
              <a:latin typeface="Verdana" pitchFamily="34" charset="0"/>
            </a:endParaRPr>
          </a:p>
        </p:txBody>
      </p:sp>
      <p:sp>
        <p:nvSpPr>
          <p:cNvPr id="24579" name="Rectangle 3"/>
          <p:cNvSpPr>
            <a:spLocks noGrp="1" noChangeArrowheads="1"/>
          </p:cNvSpPr>
          <p:nvPr>
            <p:ph type="body" idx="4294967295"/>
          </p:nvPr>
        </p:nvSpPr>
        <p:spPr>
          <a:xfrm>
            <a:off x="250825" y="1700213"/>
            <a:ext cx="8893175" cy="4968875"/>
          </a:xfrm>
        </p:spPr>
        <p:txBody>
          <a:bodyPr/>
          <a:lstStyle/>
          <a:p>
            <a:pPr eaLnBrk="1" hangingPunct="1">
              <a:lnSpc>
                <a:spcPct val="80000"/>
              </a:lnSpc>
            </a:pPr>
            <a:r>
              <a:rPr lang="it-IT" sz="2800" dirty="0" smtClean="0"/>
              <a:t>More </a:t>
            </a:r>
            <a:r>
              <a:rPr lang="it-IT" sz="2800" dirty="0" err="1" smtClean="0"/>
              <a:t>important</a:t>
            </a:r>
            <a:r>
              <a:rPr lang="it-IT" sz="2800" dirty="0" smtClean="0"/>
              <a:t> </a:t>
            </a:r>
            <a:r>
              <a:rPr lang="it-IT" sz="2800" dirty="0" err="1" smtClean="0"/>
              <a:t>than</a:t>
            </a:r>
            <a:r>
              <a:rPr lang="it-IT" sz="2800" dirty="0" smtClean="0"/>
              <a:t> intensive </a:t>
            </a:r>
            <a:r>
              <a:rPr lang="it-IT" sz="2800" dirty="0" err="1" smtClean="0"/>
              <a:t>margin</a:t>
            </a:r>
            <a:r>
              <a:rPr lang="it-IT" sz="2800" dirty="0" smtClean="0"/>
              <a:t>. </a:t>
            </a:r>
          </a:p>
          <a:p>
            <a:pPr eaLnBrk="1" hangingPunct="1">
              <a:lnSpc>
                <a:spcPct val="80000"/>
              </a:lnSpc>
            </a:pPr>
            <a:r>
              <a:rPr lang="it-IT" sz="2800" b="1" dirty="0" smtClean="0">
                <a:solidFill>
                  <a:srgbClr val="FF0000"/>
                </a:solidFill>
              </a:rPr>
              <a:t>Impossible to </a:t>
            </a:r>
            <a:r>
              <a:rPr lang="it-IT" sz="2800" b="1" dirty="0" err="1" smtClean="0">
                <a:solidFill>
                  <a:srgbClr val="FF0000"/>
                </a:solidFill>
              </a:rPr>
              <a:t>measure</a:t>
            </a:r>
            <a:r>
              <a:rPr lang="it-IT" sz="2800" b="1" dirty="0" smtClean="0">
                <a:solidFill>
                  <a:srgbClr val="FF0000"/>
                </a:solidFill>
              </a:rPr>
              <a:t> </a:t>
            </a:r>
            <a:r>
              <a:rPr lang="it-IT" sz="2800" b="1" dirty="0" err="1" smtClean="0">
                <a:solidFill>
                  <a:srgbClr val="FF0000"/>
                </a:solidFill>
              </a:rPr>
              <a:t>without</a:t>
            </a:r>
            <a:r>
              <a:rPr lang="it-IT" sz="2800" b="1" dirty="0" smtClean="0">
                <a:solidFill>
                  <a:srgbClr val="FF0000"/>
                </a:solidFill>
              </a:rPr>
              <a:t> </a:t>
            </a:r>
            <a:r>
              <a:rPr lang="it-IT" sz="2800" b="1" dirty="0" err="1" smtClean="0">
                <a:solidFill>
                  <a:srgbClr val="FF0000"/>
                </a:solidFill>
              </a:rPr>
              <a:t>firm</a:t>
            </a:r>
            <a:r>
              <a:rPr lang="it-IT" sz="2800" b="1" dirty="0" smtClean="0">
                <a:solidFill>
                  <a:srgbClr val="FF0000"/>
                </a:solidFill>
              </a:rPr>
              <a:t> </a:t>
            </a:r>
            <a:r>
              <a:rPr lang="it-IT" sz="2800" b="1" dirty="0" err="1" smtClean="0">
                <a:solidFill>
                  <a:srgbClr val="FF0000"/>
                </a:solidFill>
              </a:rPr>
              <a:t>level</a:t>
            </a:r>
            <a:r>
              <a:rPr lang="it-IT" sz="2800" b="1" dirty="0" smtClean="0">
                <a:solidFill>
                  <a:srgbClr val="FF0000"/>
                </a:solidFill>
              </a:rPr>
              <a:t> data.</a:t>
            </a:r>
          </a:p>
          <a:p>
            <a:pPr eaLnBrk="1" hangingPunct="1">
              <a:lnSpc>
                <a:spcPct val="80000"/>
              </a:lnSpc>
            </a:pPr>
            <a:r>
              <a:rPr lang="it-IT" sz="2800" dirty="0" err="1" smtClean="0"/>
              <a:t>Thin</a:t>
            </a:r>
            <a:r>
              <a:rPr lang="it-IT" sz="2800" dirty="0" smtClean="0"/>
              <a:t> International </a:t>
            </a:r>
            <a:r>
              <a:rPr lang="it-IT" sz="2800" dirty="0" err="1" smtClean="0"/>
              <a:t>Firms</a:t>
            </a:r>
            <a:r>
              <a:rPr lang="it-IT" sz="2800" dirty="0" smtClean="0"/>
              <a:t> (</a:t>
            </a:r>
            <a:r>
              <a:rPr lang="it-IT" sz="2800" dirty="0" err="1" smtClean="0"/>
              <a:t>IFs</a:t>
            </a:r>
            <a:r>
              <a:rPr lang="it-IT" sz="2800" dirty="0" smtClean="0"/>
              <a:t>) are rare and </a:t>
            </a:r>
            <a:r>
              <a:rPr lang="it-IT" sz="2800" dirty="0" err="1" smtClean="0"/>
              <a:t>their</a:t>
            </a:r>
            <a:r>
              <a:rPr lang="it-IT" sz="2800" dirty="0" smtClean="0"/>
              <a:t> </a:t>
            </a:r>
            <a:r>
              <a:rPr lang="it-IT" sz="2800" dirty="0" err="1" smtClean="0"/>
              <a:t>distribution</a:t>
            </a:r>
            <a:r>
              <a:rPr lang="it-IT" sz="2800" dirty="0" smtClean="0"/>
              <a:t> </a:t>
            </a:r>
            <a:r>
              <a:rPr lang="it-IT" sz="2800" dirty="0" err="1" smtClean="0"/>
              <a:t>is</a:t>
            </a:r>
            <a:r>
              <a:rPr lang="it-IT" sz="2800" dirty="0" smtClean="0"/>
              <a:t> </a:t>
            </a:r>
            <a:r>
              <a:rPr lang="it-IT" sz="2800" dirty="0" err="1" smtClean="0"/>
              <a:t>highly</a:t>
            </a:r>
            <a:r>
              <a:rPr lang="it-IT" sz="2800" dirty="0" smtClean="0"/>
              <a:t> </a:t>
            </a:r>
            <a:r>
              <a:rPr lang="it-IT" sz="2800" dirty="0" err="1" smtClean="0"/>
              <a:t>skewed</a:t>
            </a:r>
            <a:r>
              <a:rPr lang="it-IT" sz="2800" dirty="0" smtClean="0"/>
              <a:t> </a:t>
            </a:r>
            <a:r>
              <a:rPr lang="it-IT" sz="2800" dirty="0" err="1" smtClean="0"/>
              <a:t>as</a:t>
            </a:r>
            <a:r>
              <a:rPr lang="it-IT" sz="2800" dirty="0" smtClean="0"/>
              <a:t> a </a:t>
            </a:r>
            <a:r>
              <a:rPr lang="it-IT" sz="2800" dirty="0" err="1" smtClean="0"/>
              <a:t>handful</a:t>
            </a:r>
            <a:r>
              <a:rPr lang="it-IT" sz="2800" dirty="0" smtClean="0"/>
              <a:t> of </a:t>
            </a:r>
            <a:r>
              <a:rPr lang="it-IT" sz="2800" dirty="0" err="1" smtClean="0"/>
              <a:t>firms</a:t>
            </a:r>
            <a:r>
              <a:rPr lang="it-IT" sz="2800" dirty="0" smtClean="0"/>
              <a:t> accounts for </a:t>
            </a:r>
            <a:r>
              <a:rPr lang="it-IT" sz="2800" dirty="0" err="1" smtClean="0"/>
              <a:t>most</a:t>
            </a:r>
            <a:r>
              <a:rPr lang="it-IT" sz="2800" dirty="0" smtClean="0"/>
              <a:t> aggregate </a:t>
            </a:r>
            <a:r>
              <a:rPr lang="it-IT" sz="2800" dirty="0" err="1" smtClean="0"/>
              <a:t>international</a:t>
            </a:r>
            <a:r>
              <a:rPr lang="it-IT" sz="2800" dirty="0" smtClean="0"/>
              <a:t> </a:t>
            </a:r>
            <a:r>
              <a:rPr lang="it-IT" sz="2800" dirty="0" err="1" smtClean="0"/>
              <a:t>activity</a:t>
            </a:r>
            <a:r>
              <a:rPr lang="it-IT" sz="2800" dirty="0" smtClean="0"/>
              <a:t>.</a:t>
            </a:r>
          </a:p>
          <a:p>
            <a:pPr eaLnBrk="1" hangingPunct="1">
              <a:lnSpc>
                <a:spcPct val="80000"/>
              </a:lnSpc>
            </a:pPr>
            <a:r>
              <a:rPr lang="it-IT" sz="2800" b="1" i="1" dirty="0" smtClean="0">
                <a:solidFill>
                  <a:srgbClr val="FF0000"/>
                </a:solidFill>
              </a:rPr>
              <a:t>The </a:t>
            </a:r>
            <a:r>
              <a:rPr lang="it-IT" sz="2800" b="1" i="1" dirty="0" err="1" smtClean="0">
                <a:solidFill>
                  <a:srgbClr val="FF0000"/>
                </a:solidFill>
              </a:rPr>
              <a:t>extensive</a:t>
            </a:r>
            <a:r>
              <a:rPr lang="it-IT" sz="2800" b="1" i="1" dirty="0" smtClean="0">
                <a:solidFill>
                  <a:srgbClr val="FF0000"/>
                </a:solidFill>
              </a:rPr>
              <a:t> </a:t>
            </a:r>
            <a:r>
              <a:rPr lang="it-IT" sz="2800" b="1" i="1" dirty="0" err="1" smtClean="0">
                <a:solidFill>
                  <a:srgbClr val="FF0000"/>
                </a:solidFill>
              </a:rPr>
              <a:t>margin</a:t>
            </a:r>
            <a:r>
              <a:rPr lang="it-IT" sz="2800" b="1" i="1" dirty="0" smtClean="0">
                <a:solidFill>
                  <a:srgbClr val="FF0000"/>
                </a:solidFill>
              </a:rPr>
              <a:t> </a:t>
            </a:r>
            <a:r>
              <a:rPr lang="it-IT" sz="2800" b="1" i="1" dirty="0" err="1" smtClean="0">
                <a:solidFill>
                  <a:srgbClr val="FF0000"/>
                </a:solidFill>
              </a:rPr>
              <a:t>is</a:t>
            </a:r>
            <a:r>
              <a:rPr lang="it-IT" sz="2800" b="1" i="1" dirty="0" smtClean="0">
                <a:solidFill>
                  <a:srgbClr val="FF0000"/>
                </a:solidFill>
              </a:rPr>
              <a:t> an </a:t>
            </a:r>
            <a:r>
              <a:rPr lang="it-IT" sz="2800" b="1" i="1" dirty="0" err="1" smtClean="0">
                <a:solidFill>
                  <a:srgbClr val="FF0000"/>
                </a:solidFill>
              </a:rPr>
              <a:t>exclusive</a:t>
            </a:r>
            <a:r>
              <a:rPr lang="it-IT" sz="2800" b="1" i="1" dirty="0" smtClean="0">
                <a:solidFill>
                  <a:srgbClr val="FF0000"/>
                </a:solidFill>
              </a:rPr>
              <a:t> club</a:t>
            </a:r>
            <a:r>
              <a:rPr lang="it-IT" sz="2800" i="1" dirty="0" smtClean="0"/>
              <a:t>. </a:t>
            </a:r>
          </a:p>
          <a:p>
            <a:pPr eaLnBrk="1" hangingPunct="1">
              <a:lnSpc>
                <a:spcPct val="80000"/>
              </a:lnSpc>
            </a:pPr>
            <a:r>
              <a:rPr lang="it-IT" sz="2800" dirty="0" err="1" smtClean="0"/>
              <a:t>IFs</a:t>
            </a:r>
            <a:r>
              <a:rPr lang="it-IT" sz="2800" dirty="0" smtClean="0"/>
              <a:t> are </a:t>
            </a:r>
            <a:r>
              <a:rPr lang="it-IT" sz="2800" dirty="0" err="1" smtClean="0"/>
              <a:t>bigger</a:t>
            </a:r>
            <a:r>
              <a:rPr lang="it-IT" sz="2800" dirty="0" smtClean="0"/>
              <a:t> </a:t>
            </a:r>
            <a:r>
              <a:rPr lang="it-IT" sz="2800" dirty="0" err="1" smtClean="0"/>
              <a:t>than</a:t>
            </a:r>
            <a:r>
              <a:rPr lang="it-IT" sz="2800" dirty="0" smtClean="0"/>
              <a:t> </a:t>
            </a:r>
            <a:r>
              <a:rPr lang="it-IT" sz="2800" dirty="0" err="1" smtClean="0"/>
              <a:t>domestic</a:t>
            </a:r>
            <a:r>
              <a:rPr lang="it-IT" sz="2800" dirty="0" smtClean="0"/>
              <a:t> </a:t>
            </a:r>
            <a:r>
              <a:rPr lang="it-IT" sz="2800" dirty="0" err="1" smtClean="0"/>
              <a:t>firms</a:t>
            </a:r>
            <a:r>
              <a:rPr lang="it-IT" sz="2800" dirty="0" smtClean="0"/>
              <a:t>, generate </a:t>
            </a:r>
            <a:r>
              <a:rPr lang="it-IT" sz="2800" dirty="0" err="1" smtClean="0"/>
              <a:t>higher</a:t>
            </a:r>
            <a:r>
              <a:rPr lang="it-IT" sz="2800" dirty="0" smtClean="0"/>
              <a:t> </a:t>
            </a:r>
            <a:r>
              <a:rPr lang="it-IT" sz="2800" dirty="0" err="1" smtClean="0"/>
              <a:t>value</a:t>
            </a:r>
            <a:r>
              <a:rPr lang="it-IT" sz="2800" dirty="0" smtClean="0"/>
              <a:t> </a:t>
            </a:r>
            <a:r>
              <a:rPr lang="it-IT" sz="2800" dirty="0" err="1" smtClean="0"/>
              <a:t>added</a:t>
            </a:r>
            <a:r>
              <a:rPr lang="it-IT" sz="2800" dirty="0" smtClean="0"/>
              <a:t>, </a:t>
            </a:r>
            <a:r>
              <a:rPr lang="it-IT" sz="2800" dirty="0" err="1" smtClean="0"/>
              <a:t>pay</a:t>
            </a:r>
            <a:r>
              <a:rPr lang="it-IT" sz="2800" dirty="0" smtClean="0"/>
              <a:t> </a:t>
            </a:r>
            <a:r>
              <a:rPr lang="it-IT" sz="2800" dirty="0" err="1" smtClean="0"/>
              <a:t>higher</a:t>
            </a:r>
            <a:r>
              <a:rPr lang="it-IT" sz="2800" dirty="0" smtClean="0"/>
              <a:t> </a:t>
            </a:r>
            <a:r>
              <a:rPr lang="it-IT" sz="2800" dirty="0" err="1" smtClean="0"/>
              <a:t>wages</a:t>
            </a:r>
            <a:r>
              <a:rPr lang="it-IT" sz="2800" dirty="0" smtClean="0"/>
              <a:t>, </a:t>
            </a:r>
            <a:r>
              <a:rPr lang="it-IT" sz="2800" dirty="0" err="1" smtClean="0"/>
              <a:t>employ</a:t>
            </a:r>
            <a:r>
              <a:rPr lang="it-IT" sz="2800" dirty="0" smtClean="0"/>
              <a:t> more capital per </a:t>
            </a:r>
            <a:r>
              <a:rPr lang="it-IT" sz="2800" dirty="0" err="1" smtClean="0"/>
              <a:t>worker</a:t>
            </a:r>
            <a:r>
              <a:rPr lang="it-IT" sz="2800" dirty="0" smtClean="0"/>
              <a:t> and more </a:t>
            </a:r>
            <a:r>
              <a:rPr lang="it-IT" sz="2800" dirty="0" err="1" smtClean="0"/>
              <a:t>skilled</a:t>
            </a:r>
            <a:r>
              <a:rPr lang="it-IT" sz="2800" dirty="0" smtClean="0"/>
              <a:t> </a:t>
            </a:r>
            <a:r>
              <a:rPr lang="it-IT" sz="2800" dirty="0" err="1" smtClean="0"/>
              <a:t>workers</a:t>
            </a:r>
            <a:r>
              <a:rPr lang="it-IT" sz="2800" dirty="0" smtClean="0"/>
              <a:t>, </a:t>
            </a:r>
            <a:r>
              <a:rPr lang="it-IT" sz="2800" dirty="0" err="1" smtClean="0"/>
              <a:t>have</a:t>
            </a:r>
            <a:r>
              <a:rPr lang="it-IT" sz="2800" dirty="0" smtClean="0"/>
              <a:t> </a:t>
            </a:r>
            <a:r>
              <a:rPr lang="it-IT" sz="2800" dirty="0" err="1" smtClean="0"/>
              <a:t>higher</a:t>
            </a:r>
            <a:r>
              <a:rPr lang="it-IT" sz="2800" dirty="0" smtClean="0"/>
              <a:t> </a:t>
            </a:r>
            <a:r>
              <a:rPr lang="it-IT" sz="2800" dirty="0" err="1" smtClean="0"/>
              <a:t>productivity</a:t>
            </a:r>
            <a:r>
              <a:rPr lang="it-IT" sz="2800" dirty="0" smtClean="0"/>
              <a:t>.</a:t>
            </a:r>
          </a:p>
          <a:p>
            <a:pPr eaLnBrk="1" hangingPunct="1">
              <a:lnSpc>
                <a:spcPct val="80000"/>
              </a:lnSpc>
            </a:pPr>
            <a:endParaRPr lang="it-IT" sz="2800" dirty="0" smtClean="0"/>
          </a:p>
        </p:txBody>
      </p:sp>
    </p:spTree>
    <p:extLst>
      <p:ext uri="{BB962C8B-B14F-4D97-AF65-F5344CB8AC3E}">
        <p14:creationId xmlns:p14="http://schemas.microsoft.com/office/powerpoint/2010/main" val="14779545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p:spPr>
        <p:txBody>
          <a:bodyPr>
            <a:normAutofit/>
          </a:bodyPr>
          <a:lstStyle/>
          <a:p>
            <a:r>
              <a:rPr lang="it-IT" dirty="0" err="1" smtClean="0">
                <a:solidFill>
                  <a:schemeClr val="tx1">
                    <a:lumMod val="65000"/>
                    <a:lumOff val="35000"/>
                  </a:schemeClr>
                </a:solidFill>
              </a:rPr>
              <a:t>True</a:t>
            </a:r>
            <a:r>
              <a:rPr lang="it-IT" dirty="0" smtClean="0">
                <a:solidFill>
                  <a:schemeClr val="tx1">
                    <a:lumMod val="65000"/>
                    <a:lumOff val="35000"/>
                  </a:schemeClr>
                </a:solidFill>
              </a:rPr>
              <a:t> and </a:t>
            </a:r>
            <a:r>
              <a:rPr lang="it-IT" dirty="0" err="1" smtClean="0">
                <a:solidFill>
                  <a:schemeClr val="tx1">
                    <a:lumMod val="65000"/>
                    <a:lumOff val="35000"/>
                  </a:schemeClr>
                </a:solidFill>
              </a:rPr>
              <a:t>non-trivial</a:t>
            </a:r>
            <a:endParaRPr lang="it-IT" dirty="0">
              <a:solidFill>
                <a:schemeClr val="tx1">
                  <a:lumMod val="65000"/>
                  <a:lumOff val="35000"/>
                </a:schemeClr>
              </a:solidFill>
            </a:endParaRPr>
          </a:p>
        </p:txBody>
      </p:sp>
      <p:sp>
        <p:nvSpPr>
          <p:cNvPr id="3" name="Segnaposto contenuto 2"/>
          <p:cNvSpPr>
            <a:spLocks noGrp="1"/>
          </p:cNvSpPr>
          <p:nvPr>
            <p:ph idx="1"/>
          </p:nvPr>
        </p:nvSpPr>
        <p:spPr>
          <a:noFill/>
        </p:spPr>
        <p:txBody>
          <a:bodyPr anchor="ctr" anchorCtr="0">
            <a:normAutofit fontScale="77500" lnSpcReduction="20000"/>
          </a:bodyPr>
          <a:lstStyle/>
          <a:p>
            <a:pPr>
              <a:buFont typeface="Times New Roman" pitchFamily="18" charset="0"/>
              <a:buChar char="►"/>
            </a:pPr>
            <a:r>
              <a:rPr lang="en-US" dirty="0" smtClean="0">
                <a:solidFill>
                  <a:schemeClr val="tx1">
                    <a:lumMod val="50000"/>
                    <a:lumOff val="50000"/>
                  </a:schemeClr>
                </a:solidFill>
              </a:rPr>
              <a:t>A mathematician, Stan </a:t>
            </a:r>
            <a:r>
              <a:rPr lang="en-US" dirty="0" err="1" smtClean="0">
                <a:solidFill>
                  <a:schemeClr val="tx1">
                    <a:lumMod val="50000"/>
                    <a:lumOff val="50000"/>
                  </a:schemeClr>
                </a:solidFill>
              </a:rPr>
              <a:t>Ulam</a:t>
            </a:r>
            <a:r>
              <a:rPr lang="en-US" dirty="0" smtClean="0">
                <a:solidFill>
                  <a:schemeClr val="tx1">
                    <a:lumMod val="50000"/>
                    <a:lumOff val="50000"/>
                  </a:schemeClr>
                </a:solidFill>
              </a:rPr>
              <a:t>, once challenged </a:t>
            </a:r>
            <a:r>
              <a:rPr lang="en-US" b="1" dirty="0" smtClean="0">
                <a:solidFill>
                  <a:schemeClr val="tx1">
                    <a:lumMod val="50000"/>
                    <a:lumOff val="50000"/>
                  </a:schemeClr>
                </a:solidFill>
              </a:rPr>
              <a:t>Paul Samuelson</a:t>
            </a:r>
            <a:r>
              <a:rPr lang="en-US" dirty="0" smtClean="0">
                <a:solidFill>
                  <a:schemeClr val="tx1">
                    <a:lumMod val="50000"/>
                    <a:lumOff val="50000"/>
                  </a:schemeClr>
                </a:solidFill>
              </a:rPr>
              <a:t> to name one proposition in the social sciences that is both </a:t>
            </a:r>
            <a:r>
              <a:rPr lang="en-US" u="sng" dirty="0" smtClean="0">
                <a:solidFill>
                  <a:schemeClr val="tx1">
                    <a:lumMod val="50000"/>
                    <a:lumOff val="50000"/>
                  </a:schemeClr>
                </a:solidFill>
              </a:rPr>
              <a:t>true and non-trivial</a:t>
            </a:r>
            <a:r>
              <a:rPr lang="en-US" dirty="0" smtClean="0">
                <a:solidFill>
                  <a:schemeClr val="tx1">
                    <a:lumMod val="50000"/>
                    <a:lumOff val="50000"/>
                  </a:schemeClr>
                </a:solidFill>
              </a:rPr>
              <a:t>.</a:t>
            </a:r>
          </a:p>
          <a:p>
            <a:pPr>
              <a:buFont typeface="Times New Roman" pitchFamily="18" charset="0"/>
              <a:buChar char="►"/>
            </a:pPr>
            <a:r>
              <a:rPr lang="en-US" dirty="0" smtClean="0">
                <a:solidFill>
                  <a:schemeClr val="tx1">
                    <a:lumMod val="50000"/>
                    <a:lumOff val="50000"/>
                  </a:schemeClr>
                </a:solidFill>
              </a:rPr>
              <a:t>His reply was Ricardo’s theory of </a:t>
            </a:r>
            <a:r>
              <a:rPr lang="en-US" u="sng" dirty="0" smtClean="0">
                <a:solidFill>
                  <a:schemeClr val="tx1">
                    <a:lumMod val="50000"/>
                    <a:lumOff val="50000"/>
                  </a:schemeClr>
                </a:solidFill>
              </a:rPr>
              <a:t>comparative advantage</a:t>
            </a:r>
            <a:r>
              <a:rPr lang="en-US" dirty="0" smtClean="0">
                <a:solidFill>
                  <a:schemeClr val="tx1">
                    <a:lumMod val="50000"/>
                    <a:lumOff val="50000"/>
                  </a:schemeClr>
                </a:solidFill>
              </a:rPr>
              <a:t>:</a:t>
            </a:r>
          </a:p>
          <a:p>
            <a:pPr>
              <a:buFont typeface="Times New Roman" pitchFamily="18" charset="0"/>
              <a:buChar char="►"/>
            </a:pPr>
            <a:r>
              <a:rPr lang="en-US" dirty="0" smtClean="0">
                <a:solidFill>
                  <a:schemeClr val="tx1">
                    <a:lumMod val="50000"/>
                    <a:lumOff val="50000"/>
                  </a:schemeClr>
                </a:solidFill>
              </a:rPr>
              <a:t>“</a:t>
            </a:r>
            <a:r>
              <a:rPr lang="en-US" i="1" dirty="0" smtClean="0">
                <a:solidFill>
                  <a:schemeClr val="tx1">
                    <a:lumMod val="50000"/>
                    <a:lumOff val="50000"/>
                  </a:schemeClr>
                </a:solidFill>
              </a:rPr>
              <a:t>That it is </a:t>
            </a:r>
            <a:r>
              <a:rPr lang="en-US" i="1" u="sng" dirty="0" smtClean="0">
                <a:solidFill>
                  <a:schemeClr val="tx1">
                    <a:lumMod val="50000"/>
                    <a:lumOff val="50000"/>
                  </a:schemeClr>
                </a:solidFill>
              </a:rPr>
              <a:t>logically true</a:t>
            </a:r>
            <a:r>
              <a:rPr lang="en-US" i="1" dirty="0" smtClean="0">
                <a:solidFill>
                  <a:schemeClr val="tx1">
                    <a:lumMod val="50000"/>
                    <a:lumOff val="50000"/>
                  </a:schemeClr>
                </a:solidFill>
              </a:rPr>
              <a:t> need not be argued before a mathematician;</a:t>
            </a:r>
          </a:p>
          <a:p>
            <a:pPr>
              <a:buFont typeface="Times New Roman" pitchFamily="18" charset="0"/>
              <a:buChar char="►"/>
            </a:pPr>
            <a:r>
              <a:rPr lang="en-US" i="1" dirty="0" smtClean="0">
                <a:solidFill>
                  <a:schemeClr val="tx1">
                    <a:lumMod val="50000"/>
                    <a:lumOff val="50000"/>
                  </a:schemeClr>
                </a:solidFill>
              </a:rPr>
              <a:t>that is </a:t>
            </a:r>
            <a:r>
              <a:rPr lang="en-US" i="1" u="sng" dirty="0" smtClean="0">
                <a:solidFill>
                  <a:schemeClr val="tx1">
                    <a:lumMod val="50000"/>
                    <a:lumOff val="50000"/>
                  </a:schemeClr>
                </a:solidFill>
              </a:rPr>
              <a:t>not trivial</a:t>
            </a:r>
            <a:r>
              <a:rPr lang="en-US" i="1" dirty="0" smtClean="0">
                <a:solidFill>
                  <a:schemeClr val="tx1">
                    <a:lumMod val="50000"/>
                    <a:lumOff val="50000"/>
                  </a:schemeClr>
                </a:solidFill>
              </a:rPr>
              <a:t> is attested by the thousands of important and intelligent men who have never been able</a:t>
            </a:r>
          </a:p>
          <a:p>
            <a:pPr>
              <a:buFont typeface="Times New Roman" pitchFamily="18" charset="0"/>
              <a:buChar char="►"/>
            </a:pPr>
            <a:r>
              <a:rPr lang="en-US" i="1" u="sng" dirty="0" smtClean="0">
                <a:solidFill>
                  <a:schemeClr val="tx1">
                    <a:lumMod val="50000"/>
                    <a:lumOff val="50000"/>
                  </a:schemeClr>
                </a:solidFill>
              </a:rPr>
              <a:t>to grasp</a:t>
            </a:r>
            <a:r>
              <a:rPr lang="en-US" i="1" dirty="0" smtClean="0">
                <a:solidFill>
                  <a:schemeClr val="tx1">
                    <a:lumMod val="50000"/>
                    <a:lumOff val="50000"/>
                  </a:schemeClr>
                </a:solidFill>
              </a:rPr>
              <a:t> the doctrine for themselves</a:t>
            </a:r>
          </a:p>
          <a:p>
            <a:pPr>
              <a:buFont typeface="Times New Roman" pitchFamily="18" charset="0"/>
              <a:buChar char="►"/>
            </a:pPr>
            <a:r>
              <a:rPr lang="en-US" i="1" dirty="0" smtClean="0">
                <a:solidFill>
                  <a:schemeClr val="tx1">
                    <a:lumMod val="50000"/>
                    <a:lumOff val="50000"/>
                  </a:schemeClr>
                </a:solidFill>
              </a:rPr>
              <a:t>or </a:t>
            </a:r>
            <a:r>
              <a:rPr lang="en-US" i="1" u="sng" dirty="0" smtClean="0">
                <a:solidFill>
                  <a:schemeClr val="tx1">
                    <a:lumMod val="50000"/>
                    <a:lumOff val="50000"/>
                  </a:schemeClr>
                </a:solidFill>
              </a:rPr>
              <a:t>to believe</a:t>
            </a:r>
            <a:r>
              <a:rPr lang="en-US" i="1" dirty="0" smtClean="0">
                <a:solidFill>
                  <a:schemeClr val="tx1">
                    <a:lumMod val="50000"/>
                    <a:lumOff val="50000"/>
                  </a:schemeClr>
                </a:solidFill>
              </a:rPr>
              <a:t> it after it was explained to them.</a:t>
            </a:r>
            <a:r>
              <a:rPr lang="en-US" dirty="0" smtClean="0">
                <a:solidFill>
                  <a:schemeClr val="tx1">
                    <a:lumMod val="50000"/>
                    <a:lumOff val="50000"/>
                  </a:schemeClr>
                </a:solidFill>
              </a:rPr>
              <a:t>”</a:t>
            </a:r>
          </a:p>
          <a:p>
            <a:pPr>
              <a:buNone/>
            </a:pPr>
            <a:r>
              <a:rPr lang="en-US" dirty="0" smtClean="0">
                <a:solidFill>
                  <a:schemeClr val="tx1">
                    <a:lumMod val="50000"/>
                    <a:lumOff val="50000"/>
                  </a:schemeClr>
                </a:solidFill>
              </a:rPr>
              <a:t>								</a:t>
            </a:r>
            <a:r>
              <a:rPr lang="en-US" sz="1600" dirty="0" smtClean="0">
                <a:solidFill>
                  <a:schemeClr val="tx1">
                    <a:lumMod val="50000"/>
                    <a:lumOff val="50000"/>
                  </a:schemeClr>
                </a:solidFill>
              </a:rPr>
              <a:t>Samuelson (1969)</a:t>
            </a:r>
            <a:endParaRPr lang="en-US" dirty="0" smtClean="0">
              <a:solidFill>
                <a:schemeClr val="tx1">
                  <a:lumMod val="50000"/>
                  <a:lumOff val="50000"/>
                </a:schemeClr>
              </a:solidFill>
            </a:endParaRPr>
          </a:p>
        </p:txBody>
      </p:sp>
      <p:sp>
        <p:nvSpPr>
          <p:cNvPr id="4" name="Segnaposto numero diapositiva 3"/>
          <p:cNvSpPr>
            <a:spLocks noGrp="1"/>
          </p:cNvSpPr>
          <p:nvPr>
            <p:ph type="sldNum" sz="quarter" idx="12"/>
          </p:nvPr>
        </p:nvSpPr>
        <p:spPr/>
        <p:txBody>
          <a:bodyPr/>
          <a:lstStyle/>
          <a:p>
            <a:fld id="{363E1C34-33DD-4762-9DE6-6129CD9C4DC9}" type="slidenum">
              <a:rPr lang="it-IT" smtClean="0"/>
              <a:pPr/>
              <a:t>50</a:t>
            </a:fld>
            <a:endParaRPr lang="it-IT"/>
          </a:p>
        </p:txBody>
      </p:sp>
      <p:sp>
        <p:nvSpPr>
          <p:cNvPr id="6" name="Segnaposto data 5"/>
          <p:cNvSpPr>
            <a:spLocks noGrp="1"/>
          </p:cNvSpPr>
          <p:nvPr>
            <p:ph type="dt" sz="half" idx="10"/>
          </p:nvPr>
        </p:nvSpPr>
        <p:spPr/>
        <p:txBody>
          <a:bodyPr/>
          <a:lstStyle/>
          <a:p>
            <a:fld id="{ED66E372-CD07-4EF3-B8AF-A8CF1EDE919A}" type="datetime6">
              <a:rPr lang="en-US" smtClean="0"/>
              <a:pPr/>
              <a:t>September 19</a:t>
            </a:fld>
            <a:endParaRPr lang="it-IT" dirty="0"/>
          </a:p>
        </p:txBody>
      </p:sp>
    </p:spTree>
    <p:extLst>
      <p:ext uri="{BB962C8B-B14F-4D97-AF65-F5344CB8AC3E}">
        <p14:creationId xmlns:p14="http://schemas.microsoft.com/office/powerpoint/2010/main" val="1503662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p:spPr>
        <p:txBody>
          <a:bodyPr>
            <a:normAutofit/>
          </a:bodyPr>
          <a:lstStyle/>
          <a:p>
            <a:r>
              <a:rPr lang="it-IT" dirty="0" smtClean="0">
                <a:solidFill>
                  <a:schemeClr val="tx1">
                    <a:lumMod val="65000"/>
                    <a:lumOff val="35000"/>
                  </a:schemeClr>
                </a:solidFill>
              </a:rPr>
              <a:t>“Ricardo’s </a:t>
            </a:r>
            <a:r>
              <a:rPr lang="it-IT" dirty="0" err="1" smtClean="0">
                <a:solidFill>
                  <a:schemeClr val="tx1">
                    <a:lumMod val="65000"/>
                    <a:lumOff val="35000"/>
                  </a:schemeClr>
                </a:solidFill>
              </a:rPr>
              <a:t>difficult</a:t>
            </a:r>
            <a:r>
              <a:rPr lang="it-IT" dirty="0" smtClean="0">
                <a:solidFill>
                  <a:schemeClr val="tx1">
                    <a:lumMod val="65000"/>
                    <a:lumOff val="35000"/>
                  </a:schemeClr>
                </a:solidFill>
              </a:rPr>
              <a:t> idea”</a:t>
            </a:r>
            <a:endParaRPr lang="it-IT" dirty="0">
              <a:solidFill>
                <a:schemeClr val="tx1">
                  <a:lumMod val="65000"/>
                  <a:lumOff val="35000"/>
                </a:schemeClr>
              </a:solidFill>
            </a:endParaRPr>
          </a:p>
        </p:txBody>
      </p:sp>
      <p:sp>
        <p:nvSpPr>
          <p:cNvPr id="3" name="Segnaposto contenuto 2"/>
          <p:cNvSpPr>
            <a:spLocks noGrp="1"/>
          </p:cNvSpPr>
          <p:nvPr>
            <p:ph idx="1"/>
          </p:nvPr>
        </p:nvSpPr>
        <p:spPr>
          <a:noFill/>
        </p:spPr>
        <p:txBody>
          <a:bodyPr anchor="ctr" anchorCtr="0">
            <a:normAutofit/>
          </a:bodyPr>
          <a:lstStyle/>
          <a:p>
            <a:pPr algn="ctr">
              <a:buNone/>
            </a:pPr>
            <a:r>
              <a:rPr lang="en-US" sz="2000" i="1" dirty="0" smtClean="0">
                <a:solidFill>
                  <a:schemeClr val="tx1">
                    <a:lumMod val="50000"/>
                    <a:lumOff val="50000"/>
                  </a:schemeClr>
                </a:solidFill>
              </a:rPr>
              <a:t>“Ricardo's idea is truly, madly, deeply difficult. But it is also utterly true, immensely sophisticated -- and extremely relevant to the modern world.”</a:t>
            </a:r>
          </a:p>
          <a:p>
            <a:pPr>
              <a:buFont typeface="Times New Roman" pitchFamily="18" charset="0"/>
              <a:buChar char="►"/>
            </a:pPr>
            <a:r>
              <a:rPr lang="en-US" b="1" dirty="0" err="1" smtClean="0">
                <a:solidFill>
                  <a:schemeClr val="tx1">
                    <a:lumMod val="50000"/>
                    <a:lumOff val="50000"/>
                  </a:schemeClr>
                </a:solidFill>
              </a:rPr>
              <a:t>Krugman</a:t>
            </a:r>
            <a:r>
              <a:rPr lang="en-US" b="1" dirty="0" smtClean="0">
                <a:solidFill>
                  <a:schemeClr val="tx1">
                    <a:lumMod val="50000"/>
                    <a:lumOff val="50000"/>
                  </a:schemeClr>
                </a:solidFill>
              </a:rPr>
              <a:t> (1996)</a:t>
            </a:r>
            <a:r>
              <a:rPr lang="en-US" dirty="0" smtClean="0">
                <a:solidFill>
                  <a:schemeClr val="tx1">
                    <a:lumMod val="50000"/>
                    <a:lumOff val="50000"/>
                  </a:schemeClr>
                </a:solidFill>
              </a:rPr>
              <a:t> 	</a:t>
            </a:r>
            <a:r>
              <a:rPr lang="en-US" sz="2000" dirty="0" smtClean="0">
                <a:solidFill>
                  <a:schemeClr val="tx1">
                    <a:lumMod val="50000"/>
                    <a:lumOff val="50000"/>
                  </a:schemeClr>
                </a:solidFill>
              </a:rPr>
              <a:t> </a:t>
            </a:r>
            <a:r>
              <a:rPr lang="en-US" sz="2000" dirty="0" smtClean="0">
                <a:solidFill>
                  <a:schemeClr val="accent2">
                    <a:lumMod val="60000"/>
                    <a:lumOff val="40000"/>
                  </a:schemeClr>
                </a:solidFill>
              </a:rPr>
              <a:t>[pre-blog]</a:t>
            </a:r>
            <a:endParaRPr lang="en-US" dirty="0" smtClean="0">
              <a:solidFill>
                <a:schemeClr val="accent2">
                  <a:lumMod val="60000"/>
                  <a:lumOff val="40000"/>
                </a:schemeClr>
              </a:solidFill>
            </a:endParaRPr>
          </a:p>
          <a:p>
            <a:pPr>
              <a:buFont typeface="Times New Roman" pitchFamily="18" charset="0"/>
              <a:buChar char="►"/>
            </a:pPr>
            <a:r>
              <a:rPr lang="en-US" i="1" dirty="0" smtClean="0">
                <a:solidFill>
                  <a:schemeClr val="tx1">
                    <a:lumMod val="50000"/>
                    <a:lumOff val="50000"/>
                  </a:schemeClr>
                </a:solidFill>
              </a:rPr>
              <a:t>“</a:t>
            </a:r>
            <a:r>
              <a:rPr lang="en-US" i="1" u="sng" dirty="0" smtClean="0">
                <a:solidFill>
                  <a:schemeClr val="tx1">
                    <a:lumMod val="50000"/>
                    <a:lumOff val="50000"/>
                  </a:schemeClr>
                </a:solidFill>
              </a:rPr>
              <a:t>books that say that the experts have all been wrong</a:t>
            </a:r>
            <a:r>
              <a:rPr lang="en-US" i="1" dirty="0" smtClean="0">
                <a:solidFill>
                  <a:schemeClr val="tx1">
                    <a:lumMod val="50000"/>
                    <a:lumOff val="50000"/>
                  </a:schemeClr>
                </a:solidFill>
              </a:rPr>
              <a:t> are far more likely to attract a wide audience than </a:t>
            </a:r>
            <a:r>
              <a:rPr lang="en-US" i="1" u="sng" dirty="0" smtClean="0">
                <a:solidFill>
                  <a:schemeClr val="tx1">
                    <a:lumMod val="50000"/>
                    <a:lumOff val="50000"/>
                  </a:schemeClr>
                </a:solidFill>
              </a:rPr>
              <a:t>books that explain why the experts are probably right</a:t>
            </a:r>
            <a:r>
              <a:rPr lang="en-US" i="1" dirty="0" smtClean="0">
                <a:solidFill>
                  <a:schemeClr val="tx1">
                    <a:lumMod val="50000"/>
                    <a:lumOff val="50000"/>
                  </a:schemeClr>
                </a:solidFill>
              </a:rPr>
              <a:t>.”</a:t>
            </a:r>
          </a:p>
          <a:p>
            <a:pPr>
              <a:buFont typeface="Times New Roman" pitchFamily="18" charset="0"/>
              <a:buChar char="►"/>
            </a:pPr>
            <a:r>
              <a:rPr lang="en-US" i="1" dirty="0" smtClean="0">
                <a:solidFill>
                  <a:schemeClr val="tx1">
                    <a:lumMod val="50000"/>
                    <a:lumOff val="50000"/>
                  </a:schemeClr>
                </a:solidFill>
              </a:rPr>
              <a:t>“The same principle applies to international economics.”</a:t>
            </a:r>
          </a:p>
        </p:txBody>
      </p:sp>
      <p:sp>
        <p:nvSpPr>
          <p:cNvPr id="4" name="Segnaposto numero diapositiva 3"/>
          <p:cNvSpPr>
            <a:spLocks noGrp="1"/>
          </p:cNvSpPr>
          <p:nvPr>
            <p:ph type="sldNum" sz="quarter" idx="12"/>
          </p:nvPr>
        </p:nvSpPr>
        <p:spPr/>
        <p:txBody>
          <a:bodyPr/>
          <a:lstStyle/>
          <a:p>
            <a:fld id="{363E1C34-33DD-4762-9DE6-6129CD9C4DC9}" type="slidenum">
              <a:rPr lang="it-IT" smtClean="0"/>
              <a:pPr/>
              <a:t>51</a:t>
            </a:fld>
            <a:endParaRPr lang="it-IT"/>
          </a:p>
        </p:txBody>
      </p:sp>
      <p:sp>
        <p:nvSpPr>
          <p:cNvPr id="6" name="Segnaposto data 5"/>
          <p:cNvSpPr>
            <a:spLocks noGrp="1"/>
          </p:cNvSpPr>
          <p:nvPr>
            <p:ph type="dt" sz="half" idx="10"/>
          </p:nvPr>
        </p:nvSpPr>
        <p:spPr/>
        <p:txBody>
          <a:bodyPr/>
          <a:lstStyle/>
          <a:p>
            <a:fld id="{ED66E372-CD07-4EF3-B8AF-A8CF1EDE919A}" type="datetime6">
              <a:rPr lang="en-US" smtClean="0"/>
              <a:pPr/>
              <a:t>September 19</a:t>
            </a:fld>
            <a:endParaRPr lang="it-IT" dirty="0"/>
          </a:p>
        </p:txBody>
      </p:sp>
    </p:spTree>
    <p:extLst>
      <p:ext uri="{BB962C8B-B14F-4D97-AF65-F5344CB8AC3E}">
        <p14:creationId xmlns:p14="http://schemas.microsoft.com/office/powerpoint/2010/main" val="370831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p:spPr>
        <p:txBody>
          <a:bodyPr>
            <a:normAutofit/>
          </a:bodyPr>
          <a:lstStyle/>
          <a:p>
            <a:r>
              <a:rPr lang="it-IT" dirty="0" smtClean="0">
                <a:solidFill>
                  <a:schemeClr val="tx1">
                    <a:lumMod val="65000"/>
                    <a:lumOff val="35000"/>
                  </a:schemeClr>
                </a:solidFill>
              </a:rPr>
              <a:t>“Ricardo’s </a:t>
            </a:r>
            <a:r>
              <a:rPr lang="it-IT" dirty="0" err="1" smtClean="0">
                <a:solidFill>
                  <a:schemeClr val="tx1">
                    <a:lumMod val="65000"/>
                    <a:lumOff val="35000"/>
                  </a:schemeClr>
                </a:solidFill>
              </a:rPr>
              <a:t>difficult</a:t>
            </a:r>
            <a:r>
              <a:rPr lang="it-IT" dirty="0" smtClean="0">
                <a:solidFill>
                  <a:schemeClr val="tx1">
                    <a:lumMod val="65000"/>
                    <a:lumOff val="35000"/>
                  </a:schemeClr>
                </a:solidFill>
              </a:rPr>
              <a:t> idea”</a:t>
            </a:r>
            <a:endParaRPr lang="it-IT" dirty="0">
              <a:solidFill>
                <a:schemeClr val="tx1">
                  <a:lumMod val="65000"/>
                  <a:lumOff val="35000"/>
                </a:schemeClr>
              </a:solidFill>
            </a:endParaRPr>
          </a:p>
        </p:txBody>
      </p:sp>
      <p:sp>
        <p:nvSpPr>
          <p:cNvPr id="3" name="Segnaposto contenuto 2"/>
          <p:cNvSpPr>
            <a:spLocks noGrp="1"/>
          </p:cNvSpPr>
          <p:nvPr>
            <p:ph idx="1"/>
          </p:nvPr>
        </p:nvSpPr>
        <p:spPr>
          <a:noFill/>
        </p:spPr>
        <p:txBody>
          <a:bodyPr anchor="ctr" anchorCtr="0">
            <a:normAutofit fontScale="85000" lnSpcReduction="20000"/>
          </a:bodyPr>
          <a:lstStyle/>
          <a:p>
            <a:pPr>
              <a:buFont typeface="Times New Roman" pitchFamily="18" charset="0"/>
              <a:buChar char="►"/>
            </a:pPr>
            <a:r>
              <a:rPr lang="en-US" i="1" dirty="0" smtClean="0">
                <a:solidFill>
                  <a:schemeClr val="tx1">
                    <a:lumMod val="50000"/>
                    <a:lumOff val="50000"/>
                  </a:schemeClr>
                </a:solidFill>
              </a:rPr>
              <a:t>“Comparative advantage is an </a:t>
            </a:r>
            <a:r>
              <a:rPr lang="en-US" i="1" u="sng" dirty="0" smtClean="0">
                <a:solidFill>
                  <a:schemeClr val="tx1">
                    <a:lumMod val="50000"/>
                    <a:lumOff val="50000"/>
                  </a:schemeClr>
                </a:solidFill>
              </a:rPr>
              <a:t>old idea</a:t>
            </a:r>
            <a:r>
              <a:rPr lang="en-US" i="1" dirty="0" smtClean="0">
                <a:solidFill>
                  <a:schemeClr val="tx1">
                    <a:lumMod val="50000"/>
                    <a:lumOff val="50000"/>
                  </a:schemeClr>
                </a:solidFill>
              </a:rPr>
              <a:t>; intellectuals who want to read about international trade want to hear </a:t>
            </a:r>
            <a:r>
              <a:rPr lang="en-US" i="1" u="sng" dirty="0" smtClean="0">
                <a:solidFill>
                  <a:schemeClr val="tx1">
                    <a:lumMod val="50000"/>
                    <a:lumOff val="50000"/>
                  </a:schemeClr>
                </a:solidFill>
              </a:rPr>
              <a:t>radical new ideas</a:t>
            </a:r>
            <a:r>
              <a:rPr lang="en-US" i="1" dirty="0" smtClean="0">
                <a:solidFill>
                  <a:schemeClr val="tx1">
                    <a:lumMod val="50000"/>
                    <a:lumOff val="50000"/>
                  </a:schemeClr>
                </a:solidFill>
              </a:rPr>
              <a:t>, not boring old doctrines, </a:t>
            </a:r>
            <a:r>
              <a:rPr lang="en-US" i="1" u="sng" dirty="0" smtClean="0">
                <a:solidFill>
                  <a:schemeClr val="tx1">
                    <a:lumMod val="50000"/>
                    <a:lumOff val="50000"/>
                  </a:schemeClr>
                </a:solidFill>
              </a:rPr>
              <a:t>even if they are quite blurry about what those doctrines actually say</a:t>
            </a:r>
            <a:r>
              <a:rPr lang="en-US" i="1" dirty="0" smtClean="0">
                <a:solidFill>
                  <a:schemeClr val="tx1">
                    <a:lumMod val="50000"/>
                    <a:lumOff val="50000"/>
                  </a:schemeClr>
                </a:solidFill>
              </a:rPr>
              <a:t>.”</a:t>
            </a:r>
          </a:p>
          <a:p>
            <a:pPr>
              <a:buFont typeface="Times New Roman" pitchFamily="18" charset="0"/>
              <a:buChar char="►"/>
            </a:pPr>
            <a:r>
              <a:rPr lang="en-US" i="1" dirty="0" smtClean="0">
                <a:solidFill>
                  <a:schemeClr val="tx1">
                    <a:lumMod val="50000"/>
                    <a:lumOff val="50000"/>
                  </a:schemeClr>
                </a:solidFill>
              </a:rPr>
              <a:t>“Just imagine trying to tell an ambitious, energetic, forward-looking intellectual who is interested in economics that </a:t>
            </a:r>
            <a:r>
              <a:rPr lang="en-US" i="1" u="sng" dirty="0" smtClean="0">
                <a:solidFill>
                  <a:schemeClr val="tx1">
                    <a:lumMod val="50000"/>
                    <a:lumOff val="50000"/>
                  </a:schemeClr>
                </a:solidFill>
              </a:rPr>
              <a:t>before he can start talking knowledgeably</a:t>
            </a:r>
            <a:r>
              <a:rPr lang="en-US" i="1" dirty="0" smtClean="0">
                <a:solidFill>
                  <a:schemeClr val="tx1">
                    <a:lumMod val="50000"/>
                    <a:lumOff val="50000"/>
                  </a:schemeClr>
                </a:solidFill>
              </a:rPr>
              <a:t> about globalization and the information economy he must </a:t>
            </a:r>
            <a:r>
              <a:rPr lang="en-US" i="1" u="sng" dirty="0" smtClean="0">
                <a:solidFill>
                  <a:schemeClr val="tx1">
                    <a:lumMod val="50000"/>
                    <a:lumOff val="50000"/>
                  </a:schemeClr>
                </a:solidFill>
              </a:rPr>
              <a:t>wrap his mind around a difficult concept that was devised by a frock-coated banker 180 years ago</a:t>
            </a:r>
            <a:r>
              <a:rPr lang="en-US" i="1" dirty="0" smtClean="0">
                <a:solidFill>
                  <a:schemeClr val="tx1">
                    <a:lumMod val="50000"/>
                    <a:lumOff val="50000"/>
                  </a:schemeClr>
                </a:solidFill>
              </a:rPr>
              <a:t>!”</a:t>
            </a:r>
          </a:p>
        </p:txBody>
      </p:sp>
      <p:sp>
        <p:nvSpPr>
          <p:cNvPr id="4" name="Segnaposto numero diapositiva 3"/>
          <p:cNvSpPr>
            <a:spLocks noGrp="1"/>
          </p:cNvSpPr>
          <p:nvPr>
            <p:ph type="sldNum" sz="quarter" idx="12"/>
          </p:nvPr>
        </p:nvSpPr>
        <p:spPr/>
        <p:txBody>
          <a:bodyPr/>
          <a:lstStyle/>
          <a:p>
            <a:fld id="{363E1C34-33DD-4762-9DE6-6129CD9C4DC9}" type="slidenum">
              <a:rPr lang="it-IT" smtClean="0"/>
              <a:pPr/>
              <a:t>52</a:t>
            </a:fld>
            <a:endParaRPr lang="it-IT"/>
          </a:p>
        </p:txBody>
      </p:sp>
      <p:sp>
        <p:nvSpPr>
          <p:cNvPr id="6" name="Segnaposto data 5"/>
          <p:cNvSpPr>
            <a:spLocks noGrp="1"/>
          </p:cNvSpPr>
          <p:nvPr>
            <p:ph type="dt" sz="half" idx="10"/>
          </p:nvPr>
        </p:nvSpPr>
        <p:spPr/>
        <p:txBody>
          <a:bodyPr/>
          <a:lstStyle/>
          <a:p>
            <a:fld id="{ED66E372-CD07-4EF3-B8AF-A8CF1EDE919A}" type="datetime6">
              <a:rPr lang="en-US" smtClean="0"/>
              <a:pPr/>
              <a:t>September 19</a:t>
            </a:fld>
            <a:endParaRPr lang="it-IT" dirty="0"/>
          </a:p>
        </p:txBody>
      </p:sp>
    </p:spTree>
    <p:extLst>
      <p:ext uri="{BB962C8B-B14F-4D97-AF65-F5344CB8AC3E}">
        <p14:creationId xmlns:p14="http://schemas.microsoft.com/office/powerpoint/2010/main" val="715709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379413" y="939800"/>
            <a:ext cx="8385175" cy="4978400"/>
          </a:xfrm>
          <a:prstGeom prst="rect">
            <a:avLst/>
          </a:prstGeom>
          <a:noFill/>
          <a:ln w="9525">
            <a:noFill/>
            <a:miter lim="800000"/>
            <a:headEnd/>
            <a:tailEnd/>
          </a:ln>
        </p:spPr>
      </p:pic>
      <p:sp>
        <p:nvSpPr>
          <p:cNvPr id="415747" name="Rectangle 3"/>
          <p:cNvSpPr>
            <a:spLocks noGrp="1" noChangeArrowheads="1"/>
          </p:cNvSpPr>
          <p:nvPr>
            <p:ph type="title"/>
          </p:nvPr>
        </p:nvSpPr>
        <p:spPr>
          <a:xfrm>
            <a:off x="0" y="274638"/>
            <a:ext cx="9144000" cy="777875"/>
          </a:xfrm>
        </p:spPr>
        <p:txBody>
          <a:bodyPr rtlCol="0">
            <a:normAutofit/>
          </a:bodyPr>
          <a:lstStyle/>
          <a:p>
            <a:pPr eaLnBrk="1" fontAlgn="auto" hangingPunct="1">
              <a:spcAft>
                <a:spcPts val="0"/>
              </a:spcAft>
              <a:defRPr/>
            </a:pPr>
            <a:r>
              <a:rPr lang="it-IT" sz="3600" b="1" dirty="0" smtClean="0">
                <a:solidFill>
                  <a:schemeClr val="tx1"/>
                </a:solidFill>
                <a:effectLst>
                  <a:outerShdw blurRad="38100" dist="38100" dir="2700000" algn="tl">
                    <a:srgbClr val="C0C0C0"/>
                  </a:outerShdw>
                </a:effectLst>
              </a:rPr>
              <a:t>The </a:t>
            </a:r>
            <a:r>
              <a:rPr lang="it-IT" sz="3600" b="1" dirty="0" err="1" smtClean="0">
                <a:solidFill>
                  <a:schemeClr val="tx1"/>
                </a:solidFill>
                <a:effectLst>
                  <a:outerShdw blurRad="38100" dist="38100" dir="2700000" algn="tl">
                    <a:srgbClr val="C0C0C0"/>
                  </a:outerShdw>
                </a:effectLst>
              </a:rPr>
              <a:t>extensive</a:t>
            </a:r>
            <a:r>
              <a:rPr lang="it-IT" sz="3600" b="1" dirty="0" smtClean="0">
                <a:solidFill>
                  <a:schemeClr val="tx1"/>
                </a:solidFill>
                <a:effectLst>
                  <a:outerShdw blurRad="38100" dist="38100" dir="2700000" algn="tl">
                    <a:srgbClr val="C0C0C0"/>
                  </a:outerShdw>
                </a:effectLst>
              </a:rPr>
              <a:t> </a:t>
            </a:r>
            <a:r>
              <a:rPr lang="it-IT" sz="3600" b="1" dirty="0" err="1" smtClean="0">
                <a:solidFill>
                  <a:schemeClr val="tx1"/>
                </a:solidFill>
                <a:effectLst>
                  <a:outerShdw blurRad="38100" dist="38100" dir="2700000" algn="tl">
                    <a:srgbClr val="C0C0C0"/>
                  </a:outerShdw>
                </a:effectLst>
              </a:rPr>
              <a:t>margin</a:t>
            </a:r>
            <a:r>
              <a:rPr lang="it-IT" sz="3600" b="1" dirty="0" smtClean="0">
                <a:solidFill>
                  <a:schemeClr val="tx1"/>
                </a:solidFill>
                <a:effectLst>
                  <a:outerShdw blurRad="38100" dist="38100" dir="2700000" algn="tl">
                    <a:srgbClr val="C0C0C0"/>
                  </a:outerShdw>
                </a:effectLst>
              </a:rPr>
              <a:t>: </a:t>
            </a:r>
            <a:r>
              <a:rPr lang="it-IT" sz="3600" b="1" dirty="0" err="1" smtClean="0">
                <a:solidFill>
                  <a:schemeClr val="tx1"/>
                </a:solidFill>
                <a:effectLst>
                  <a:outerShdw blurRad="38100" dist="38100" dir="2700000" algn="tl">
                    <a:srgbClr val="C0C0C0"/>
                  </a:outerShdw>
                </a:effectLst>
              </a:rPr>
              <a:t>number</a:t>
            </a:r>
            <a:r>
              <a:rPr lang="it-IT" sz="3600" b="1" dirty="0" smtClean="0">
                <a:solidFill>
                  <a:schemeClr val="tx1"/>
                </a:solidFill>
                <a:effectLst>
                  <a:outerShdw blurRad="38100" dist="38100" dir="2700000" algn="tl">
                    <a:srgbClr val="C0C0C0"/>
                  </a:outerShdw>
                </a:effectLst>
              </a:rPr>
              <a:t> of </a:t>
            </a:r>
            <a:r>
              <a:rPr lang="it-IT" sz="3600" b="1" dirty="0" err="1" smtClean="0">
                <a:solidFill>
                  <a:schemeClr val="tx1"/>
                </a:solidFill>
                <a:effectLst>
                  <a:outerShdw blurRad="38100" dist="38100" dir="2700000" algn="tl">
                    <a:srgbClr val="C0C0C0"/>
                  </a:outerShdw>
                </a:effectLst>
              </a:rPr>
              <a:t>exporters</a:t>
            </a:r>
            <a:endParaRPr lang="it-IT" sz="3600" b="1" dirty="0" smtClean="0">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47445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179388" y="1341438"/>
            <a:ext cx="8640762" cy="5326062"/>
          </a:xfrm>
          <a:prstGeom prst="rect">
            <a:avLst/>
          </a:prstGeom>
          <a:noFill/>
          <a:ln w="9525">
            <a:noFill/>
            <a:miter lim="800000"/>
            <a:headEnd/>
            <a:tailEnd/>
          </a:ln>
        </p:spPr>
      </p:pic>
      <p:sp>
        <p:nvSpPr>
          <p:cNvPr id="416771" name="Rectangle 3"/>
          <p:cNvSpPr>
            <a:spLocks noGrp="1" noChangeArrowheads="1"/>
          </p:cNvSpPr>
          <p:nvPr>
            <p:ph type="title"/>
          </p:nvPr>
        </p:nvSpPr>
        <p:spPr>
          <a:xfrm>
            <a:off x="179388" y="274638"/>
            <a:ext cx="8785225" cy="1143000"/>
          </a:xfrm>
        </p:spPr>
        <p:txBody>
          <a:bodyPr rtlCol="0">
            <a:normAutofit/>
          </a:bodyPr>
          <a:lstStyle/>
          <a:p>
            <a:pPr eaLnBrk="1" fontAlgn="auto" hangingPunct="1">
              <a:spcAft>
                <a:spcPts val="0"/>
              </a:spcAft>
              <a:defRPr/>
            </a:pPr>
            <a:r>
              <a:rPr lang="it-IT" sz="3600" b="1" dirty="0" smtClean="0">
                <a:solidFill>
                  <a:schemeClr val="tx1"/>
                </a:solidFill>
                <a:effectLst>
                  <a:outerShdw blurRad="38100" dist="38100" dir="2700000" algn="tl">
                    <a:srgbClr val="C0C0C0"/>
                  </a:outerShdw>
                </a:effectLst>
              </a:rPr>
              <a:t>The </a:t>
            </a:r>
            <a:r>
              <a:rPr lang="it-IT" sz="3600" b="1" dirty="0" err="1" smtClean="0">
                <a:solidFill>
                  <a:schemeClr val="tx1"/>
                </a:solidFill>
                <a:effectLst>
                  <a:outerShdw blurRad="38100" dist="38100" dir="2700000" algn="tl">
                    <a:srgbClr val="C0C0C0"/>
                  </a:outerShdw>
                </a:effectLst>
              </a:rPr>
              <a:t>extensive</a:t>
            </a:r>
            <a:r>
              <a:rPr lang="it-IT" sz="3600" b="1" dirty="0" smtClean="0">
                <a:solidFill>
                  <a:schemeClr val="tx1"/>
                </a:solidFill>
                <a:effectLst>
                  <a:outerShdw blurRad="38100" dist="38100" dir="2700000" algn="tl">
                    <a:srgbClr val="C0C0C0"/>
                  </a:outerShdw>
                </a:effectLst>
              </a:rPr>
              <a:t> </a:t>
            </a:r>
            <a:r>
              <a:rPr lang="it-IT" sz="3600" b="1" dirty="0" err="1" smtClean="0">
                <a:solidFill>
                  <a:schemeClr val="tx1"/>
                </a:solidFill>
                <a:effectLst>
                  <a:outerShdw blurRad="38100" dist="38100" dir="2700000" algn="tl">
                    <a:srgbClr val="C0C0C0"/>
                  </a:outerShdw>
                </a:effectLst>
              </a:rPr>
              <a:t>margins</a:t>
            </a:r>
            <a:r>
              <a:rPr lang="it-IT" sz="3600" b="1" dirty="0" smtClean="0">
                <a:solidFill>
                  <a:schemeClr val="tx1"/>
                </a:solidFill>
                <a:effectLst>
                  <a:outerShdw blurRad="38100" dist="38100" dir="2700000" algn="tl">
                    <a:srgbClr val="C0C0C0"/>
                  </a:outerShdw>
                </a:effectLst>
              </a:rPr>
              <a:t>: </a:t>
            </a:r>
            <a:r>
              <a:rPr lang="it-IT" sz="3600" b="1" dirty="0" err="1" smtClean="0">
                <a:solidFill>
                  <a:schemeClr val="tx1"/>
                </a:solidFill>
                <a:effectLst>
                  <a:outerShdw blurRad="38100" dist="38100" dir="2700000" algn="tl">
                    <a:srgbClr val="C0C0C0"/>
                  </a:outerShdw>
                </a:effectLst>
              </a:rPr>
              <a:t>number</a:t>
            </a:r>
            <a:r>
              <a:rPr lang="it-IT" sz="3600" b="1" dirty="0" smtClean="0">
                <a:solidFill>
                  <a:schemeClr val="tx1"/>
                </a:solidFill>
                <a:effectLst>
                  <a:outerShdw blurRad="38100" dist="38100" dir="2700000" algn="tl">
                    <a:srgbClr val="C0C0C0"/>
                  </a:outerShdw>
                </a:effectLst>
              </a:rPr>
              <a:t> of </a:t>
            </a:r>
            <a:r>
              <a:rPr lang="it-IT" sz="3600" b="1" dirty="0" err="1" smtClean="0">
                <a:solidFill>
                  <a:schemeClr val="tx1"/>
                </a:solidFill>
                <a:effectLst>
                  <a:outerShdw blurRad="38100" dist="38100" dir="2700000" algn="tl">
                    <a:srgbClr val="C0C0C0"/>
                  </a:outerShdw>
                </a:effectLst>
              </a:rPr>
              <a:t>products</a:t>
            </a:r>
            <a:endParaRPr lang="it-IT" sz="3600" b="1" dirty="0" smtClean="0">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4055708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927100" y="1023938"/>
            <a:ext cx="7288213" cy="4808537"/>
          </a:xfrm>
          <a:prstGeom prst="rect">
            <a:avLst/>
          </a:prstGeom>
          <a:noFill/>
          <a:ln w="9525">
            <a:noFill/>
            <a:miter lim="800000"/>
            <a:headEnd/>
            <a:tailEnd/>
          </a:ln>
        </p:spPr>
      </p:pic>
      <p:sp>
        <p:nvSpPr>
          <p:cNvPr id="417795" name="Rectangle 3"/>
          <p:cNvSpPr>
            <a:spLocks noGrp="1" noChangeArrowheads="1"/>
          </p:cNvSpPr>
          <p:nvPr>
            <p:ph type="title"/>
          </p:nvPr>
        </p:nvSpPr>
        <p:spPr/>
        <p:txBody>
          <a:bodyPr rtlCol="0">
            <a:normAutofit fontScale="90000"/>
          </a:bodyPr>
          <a:lstStyle/>
          <a:p>
            <a:pPr eaLnBrk="1" fontAlgn="auto" hangingPunct="1">
              <a:spcAft>
                <a:spcPts val="0"/>
              </a:spcAft>
              <a:defRPr/>
            </a:pPr>
            <a:r>
              <a:rPr lang="it-IT" sz="3600" b="1" dirty="0" smtClean="0">
                <a:solidFill>
                  <a:schemeClr val="tx1"/>
                </a:solidFill>
                <a:effectLst>
                  <a:outerShdw blurRad="38100" dist="38100" dir="2700000" algn="tl">
                    <a:srgbClr val="C0C0C0"/>
                  </a:outerShdw>
                </a:effectLst>
              </a:rPr>
              <a:t>The intensive </a:t>
            </a:r>
            <a:r>
              <a:rPr lang="it-IT" sz="3600" b="1" dirty="0" err="1" smtClean="0">
                <a:solidFill>
                  <a:schemeClr val="tx1"/>
                </a:solidFill>
                <a:effectLst>
                  <a:outerShdw blurRad="38100" dist="38100" dir="2700000" algn="tl">
                    <a:srgbClr val="C0C0C0"/>
                  </a:outerShdw>
                </a:effectLst>
              </a:rPr>
              <a:t>margin</a:t>
            </a:r>
            <a:r>
              <a:rPr lang="it-IT" sz="3600" b="1" dirty="0" smtClean="0">
                <a:solidFill>
                  <a:schemeClr val="tx1"/>
                </a:solidFill>
                <a:effectLst>
                  <a:outerShdw blurRad="38100" dist="38100" dir="2700000" algn="tl">
                    <a:srgbClr val="C0C0C0"/>
                  </a:outerShdw>
                </a:effectLst>
              </a:rPr>
              <a:t>:  </a:t>
            </a:r>
            <a:r>
              <a:rPr lang="it-IT" sz="3600" b="1" dirty="0" err="1" smtClean="0">
                <a:solidFill>
                  <a:schemeClr val="tx1"/>
                </a:solidFill>
                <a:effectLst>
                  <a:outerShdw blurRad="38100" dist="38100" dir="2700000" algn="tl">
                    <a:srgbClr val="C0C0C0"/>
                  </a:outerShdw>
                </a:effectLst>
              </a:rPr>
              <a:t>average</a:t>
            </a:r>
            <a:r>
              <a:rPr lang="it-IT" sz="3600" b="1" dirty="0" smtClean="0">
                <a:solidFill>
                  <a:schemeClr val="tx1"/>
                </a:solidFill>
                <a:effectLst>
                  <a:outerShdw blurRad="38100" dist="38100" dir="2700000" algn="tl">
                    <a:srgbClr val="C0C0C0"/>
                  </a:outerShdw>
                </a:effectLst>
              </a:rPr>
              <a:t> export </a:t>
            </a:r>
            <a:r>
              <a:rPr lang="it-IT" sz="3600" b="1" dirty="0" err="1" smtClean="0">
                <a:solidFill>
                  <a:schemeClr val="tx1"/>
                </a:solidFill>
                <a:effectLst>
                  <a:outerShdw blurRad="38100" dist="38100" dir="2700000" algn="tl">
                    <a:srgbClr val="C0C0C0"/>
                  </a:outerShdw>
                </a:effectLst>
              </a:rPr>
              <a:t>quantity</a:t>
            </a:r>
            <a:r>
              <a:rPr lang="it-IT" sz="3600" b="1" dirty="0" smtClean="0">
                <a:solidFill>
                  <a:schemeClr val="tx1"/>
                </a:solidFill>
                <a:effectLst>
                  <a:outerShdw blurRad="38100" dist="38100" dir="2700000" algn="tl">
                    <a:srgbClr val="C0C0C0"/>
                  </a:outerShdw>
                </a:effectLst>
              </a:rPr>
              <a:t> per </a:t>
            </a:r>
            <a:r>
              <a:rPr lang="it-IT" sz="3600" b="1" dirty="0" err="1" smtClean="0">
                <a:solidFill>
                  <a:schemeClr val="tx1"/>
                </a:solidFill>
                <a:effectLst>
                  <a:outerShdw blurRad="38100" dist="38100" dir="2700000" algn="tl">
                    <a:srgbClr val="C0C0C0"/>
                  </a:outerShdw>
                </a:effectLst>
              </a:rPr>
              <a:t>firms</a:t>
            </a:r>
            <a:endParaRPr lang="it-IT" sz="3600" b="1" dirty="0" smtClean="0">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2068097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142875" y="274638"/>
            <a:ext cx="9001125" cy="1143000"/>
          </a:xfrm>
        </p:spPr>
        <p:txBody>
          <a:bodyPr/>
          <a:lstStyle/>
          <a:p>
            <a:pPr eaLnBrk="1" hangingPunct="1"/>
            <a:r>
              <a:rPr lang="it-IT" b="1" dirty="0" smtClean="0">
                <a:solidFill>
                  <a:schemeClr val="tx1"/>
                </a:solidFill>
              </a:rPr>
              <a:t>Intensive &amp; </a:t>
            </a:r>
            <a:r>
              <a:rPr lang="it-IT" b="1" dirty="0" err="1" smtClean="0">
                <a:solidFill>
                  <a:schemeClr val="tx1"/>
                </a:solidFill>
              </a:rPr>
              <a:t>Extensive</a:t>
            </a:r>
            <a:r>
              <a:rPr lang="it-IT" b="1" dirty="0" smtClean="0">
                <a:solidFill>
                  <a:schemeClr val="tx1"/>
                </a:solidFill>
              </a:rPr>
              <a:t> </a:t>
            </a:r>
            <a:r>
              <a:rPr lang="it-IT" b="1" dirty="0" err="1" smtClean="0">
                <a:solidFill>
                  <a:schemeClr val="tx1"/>
                </a:solidFill>
              </a:rPr>
              <a:t>margin</a:t>
            </a:r>
            <a:r>
              <a:rPr lang="it-IT" b="1" dirty="0" smtClean="0">
                <a:solidFill>
                  <a:schemeClr val="tx1"/>
                </a:solidFill>
              </a:rPr>
              <a:t> of </a:t>
            </a:r>
            <a:r>
              <a:rPr lang="it-IT" b="1" dirty="0" err="1" smtClean="0">
                <a:solidFill>
                  <a:schemeClr val="tx1"/>
                </a:solidFill>
              </a:rPr>
              <a:t>Trade</a:t>
            </a:r>
            <a:endParaRPr lang="it-IT" b="1" dirty="0" smtClean="0">
              <a:solidFill>
                <a:schemeClr val="tx1"/>
              </a:solidFill>
            </a:endParaRPr>
          </a:p>
        </p:txBody>
      </p:sp>
      <p:pic>
        <p:nvPicPr>
          <p:cNvPr id="20483" name="Picture 2"/>
          <p:cNvPicPr>
            <a:picLocks noGrp="1" noChangeAspect="1" noChangeArrowheads="1"/>
          </p:cNvPicPr>
          <p:nvPr>
            <p:ph idx="1"/>
          </p:nvPr>
        </p:nvPicPr>
        <p:blipFill>
          <a:blip r:embed="rId2"/>
          <a:srcRect/>
          <a:stretch>
            <a:fillRect/>
          </a:stretch>
        </p:blipFill>
        <p:spPr>
          <a:xfrm>
            <a:off x="-123825" y="1428750"/>
            <a:ext cx="9413875" cy="5286375"/>
          </a:xfrm>
          <a:noFill/>
        </p:spPr>
      </p:pic>
    </p:spTree>
    <p:extLst>
      <p:ext uri="{BB962C8B-B14F-4D97-AF65-F5344CB8AC3E}">
        <p14:creationId xmlns:p14="http://schemas.microsoft.com/office/powerpoint/2010/main" val="382546718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1914</TotalTime>
  <Words>3499</Words>
  <Application>Microsoft Office PowerPoint</Application>
  <PresentationFormat>Presentazione su schermo (4:3)</PresentationFormat>
  <Paragraphs>609</Paragraphs>
  <Slides>52</Slides>
  <Notes>38</Notes>
  <HiddenSlides>0</HiddenSlides>
  <MMClips>0</MMClips>
  <ScaleCrop>false</ScaleCrop>
  <HeadingPairs>
    <vt:vector size="6" baseType="variant">
      <vt:variant>
        <vt:lpstr>Caratteri utilizzati</vt:lpstr>
      </vt:variant>
      <vt:variant>
        <vt:i4>17</vt:i4>
      </vt:variant>
      <vt:variant>
        <vt:lpstr>Tema</vt:lpstr>
      </vt:variant>
      <vt:variant>
        <vt:i4>3</vt:i4>
      </vt:variant>
      <vt:variant>
        <vt:lpstr>Titoli diapositive</vt:lpstr>
      </vt:variant>
      <vt:variant>
        <vt:i4>52</vt:i4>
      </vt:variant>
    </vt:vector>
  </HeadingPairs>
  <TitlesOfParts>
    <vt:vector size="72" baseType="lpstr">
      <vt:lpstr>ＭＳ Ｐゴシック</vt:lpstr>
      <vt:lpstr>ＭＳ Ｐゴシック</vt:lpstr>
      <vt:lpstr>SimSun</vt:lpstr>
      <vt:lpstr>Arial</vt:lpstr>
      <vt:lpstr>Arial Rounded MT Bold</vt:lpstr>
      <vt:lpstr>Book Antiqua</vt:lpstr>
      <vt:lpstr>Calibri</vt:lpstr>
      <vt:lpstr>Courier New</vt:lpstr>
      <vt:lpstr>DFKai-SB</vt:lpstr>
      <vt:lpstr>Lucida Sans</vt:lpstr>
      <vt:lpstr>新細明體</vt:lpstr>
      <vt:lpstr>Times New Roman</vt:lpstr>
      <vt:lpstr>Trebuchet MS</vt:lpstr>
      <vt:lpstr>Verdana</vt:lpstr>
      <vt:lpstr>Wingdings</vt:lpstr>
      <vt:lpstr>Wingdings 2</vt:lpstr>
      <vt:lpstr>Wingdings 3</vt:lpstr>
      <vt:lpstr>Tema di Office</vt:lpstr>
      <vt:lpstr>Apex</vt:lpstr>
      <vt:lpstr>1_Apex</vt:lpstr>
      <vt:lpstr>Lecture 4 Measuring Globalization: Trade in Value Added Trade &amp; firms: an introduction to the models</vt:lpstr>
      <vt:lpstr>Presentazione standard di PowerPoint</vt:lpstr>
      <vt:lpstr>Outline</vt:lpstr>
      <vt:lpstr>Summary: Definitions of intensive and extensive margins</vt:lpstr>
      <vt:lpstr>Summary: extensive margin</vt:lpstr>
      <vt:lpstr>The extensive margin: number of exporters</vt:lpstr>
      <vt:lpstr>The extensive margins: number of products</vt:lpstr>
      <vt:lpstr>The intensive margin:  average export quantity per firms</vt:lpstr>
      <vt:lpstr>Intensive &amp; Extensive margin of Trade</vt:lpstr>
      <vt:lpstr>Intensive and extensive margins and trade liberalization</vt:lpstr>
      <vt:lpstr>New topic (important, not in textbooks) Beyond Traditional Trade Statistics: Trade in Value Added</vt:lpstr>
      <vt:lpstr>The rationale: GVCs and world trade - Ins and Outs </vt:lpstr>
      <vt:lpstr>We saw that country trade….</vt:lpstr>
      <vt:lpstr>Towards a new measure of international trade</vt:lpstr>
      <vt:lpstr>Towards a new measure of trade in value added terms   Three approaches to measure trade in tasks or in value added plus one…</vt:lpstr>
      <vt:lpstr>Measuring Trade in Value Added (TiVA)</vt:lpstr>
      <vt:lpstr>For macro analysis International Input-Output (II-O) tables seem to be the best way..</vt:lpstr>
      <vt:lpstr>Two main concepts</vt:lpstr>
      <vt:lpstr>Presentazione standard di PowerPoint</vt:lpstr>
      <vt:lpstr>Presentazione standard di PowerPoint</vt:lpstr>
      <vt:lpstr>Implications of GVCs and TiVA on trade policy A better evaluation of the role of services in GVCs  </vt:lpstr>
      <vt:lpstr>And goods have a domestic and a foreign content…. The case of Computers and electronic equipment exports  (in billions of $ and percentage)</vt:lpstr>
      <vt:lpstr>To have statistics in value added changes the picture…. US-China trade balance (deficit) Traditional versus VA measure (in billions of US$) </vt:lpstr>
      <vt:lpstr>Summary of the benefits of trade in value added analysis</vt:lpstr>
      <vt:lpstr>Why TiVA: Results from Recent Studies</vt:lpstr>
      <vt:lpstr>Presentazione standard di PowerPoint</vt:lpstr>
      <vt:lpstr>Why TiVA: Insights Gained</vt:lpstr>
      <vt:lpstr>Limitations of TiVA</vt:lpstr>
      <vt:lpstr>Some references on TiVA Measures</vt:lpstr>
      <vt:lpstr>References</vt:lpstr>
      <vt:lpstr>Most trade is in goods, not services</vt:lpstr>
      <vt:lpstr>In value added terms, however, nearly half of trade now is in services</vt:lpstr>
      <vt:lpstr>Presentazione standard di PowerPoint</vt:lpstr>
      <vt:lpstr>Presentazione standard di PowerPoint</vt:lpstr>
      <vt:lpstr>Presentazione standard di PowerPoint</vt:lpstr>
      <vt:lpstr> Bundling</vt:lpstr>
      <vt:lpstr>Outsourcing</vt:lpstr>
      <vt:lpstr>Policy and Services in GVCs</vt:lpstr>
      <vt:lpstr>Presentazione standard di PowerPoint</vt:lpstr>
      <vt:lpstr>Presentazione standard di PowerPoint</vt:lpstr>
      <vt:lpstr>Presentazione standard di PowerPoint</vt:lpstr>
      <vt:lpstr>The aim of this course is to explain trade patterns, puzzles (e.g. elasticity)…</vt:lpstr>
      <vt:lpstr>Presentazione standard di PowerPoint</vt:lpstr>
      <vt:lpstr>International Trade between Countries</vt:lpstr>
      <vt:lpstr>Lay Out followed for all the Trade Models</vt:lpstr>
      <vt:lpstr>International Trade </vt:lpstr>
      <vt:lpstr>Sources of Gains from Trade</vt:lpstr>
      <vt:lpstr>The Ricardian model</vt:lpstr>
      <vt:lpstr>Ricardo and the concept of comparative advantage</vt:lpstr>
      <vt:lpstr>True and non-trivial</vt:lpstr>
      <vt:lpstr>“Ricardo’s difficult idea”</vt:lpstr>
      <vt:lpstr>“Ricardo’s difficult idea”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 Trade, firms and value chains</dc:title>
  <dc:creator>Giorgia Giovannetti</dc:creator>
  <cp:lastModifiedBy>GiorgiaG</cp:lastModifiedBy>
  <cp:revision>55</cp:revision>
  <dcterms:created xsi:type="dcterms:W3CDTF">2015-04-16T21:35:28Z</dcterms:created>
  <dcterms:modified xsi:type="dcterms:W3CDTF">2019-09-29T15:18:22Z</dcterms:modified>
</cp:coreProperties>
</file>