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5"/>
  </p:notesMasterIdLst>
  <p:handoutMasterIdLst>
    <p:handoutMasterId r:id="rId46"/>
  </p:handoutMasterIdLst>
  <p:sldIdLst>
    <p:sldId id="396" r:id="rId2"/>
    <p:sldId id="431" r:id="rId3"/>
    <p:sldId id="437" r:id="rId4"/>
    <p:sldId id="450" r:id="rId5"/>
    <p:sldId id="427" r:id="rId6"/>
    <p:sldId id="434" r:id="rId7"/>
    <p:sldId id="436" r:id="rId8"/>
    <p:sldId id="438" r:id="rId9"/>
    <p:sldId id="439" r:id="rId10"/>
    <p:sldId id="441" r:id="rId11"/>
    <p:sldId id="442" r:id="rId12"/>
    <p:sldId id="444" r:id="rId13"/>
    <p:sldId id="445" r:id="rId14"/>
    <p:sldId id="446" r:id="rId15"/>
    <p:sldId id="448" r:id="rId16"/>
    <p:sldId id="451" r:id="rId17"/>
    <p:sldId id="452" r:id="rId18"/>
    <p:sldId id="453" r:id="rId19"/>
    <p:sldId id="460" r:id="rId20"/>
    <p:sldId id="454" r:id="rId21"/>
    <p:sldId id="455" r:id="rId22"/>
    <p:sldId id="461" r:id="rId23"/>
    <p:sldId id="462" r:id="rId24"/>
    <p:sldId id="456" r:id="rId25"/>
    <p:sldId id="457" r:id="rId26"/>
    <p:sldId id="458" r:id="rId27"/>
    <p:sldId id="459" r:id="rId28"/>
    <p:sldId id="463" r:id="rId29"/>
    <p:sldId id="464" r:id="rId30"/>
    <p:sldId id="440" r:id="rId31"/>
    <p:sldId id="465" r:id="rId32"/>
    <p:sldId id="467" r:id="rId33"/>
    <p:sldId id="468" r:id="rId34"/>
    <p:sldId id="469" r:id="rId35"/>
    <p:sldId id="470" r:id="rId36"/>
    <p:sldId id="471" r:id="rId37"/>
    <p:sldId id="476" r:id="rId38"/>
    <p:sldId id="472" r:id="rId39"/>
    <p:sldId id="473" r:id="rId40"/>
    <p:sldId id="474" r:id="rId41"/>
    <p:sldId id="475" r:id="rId42"/>
    <p:sldId id="477" r:id="rId43"/>
    <p:sldId id="478" r:id="rId44"/>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12" autoAdjust="0"/>
    <p:restoredTop sz="93241" autoAdjust="0"/>
  </p:normalViewPr>
  <p:slideViewPr>
    <p:cSldViewPr snapToGrid="0" snapToObjects="1">
      <p:cViewPr varScale="1">
        <p:scale>
          <a:sx n="108" d="100"/>
          <a:sy n="108" d="100"/>
        </p:scale>
        <p:origin x="188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0" d="100"/>
          <a:sy n="60" d="100"/>
        </p:scale>
        <p:origin x="-33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4329E9-7B65-B84B-BDAB-1017F7136E96}" type="datetimeFigureOut">
              <a:rPr lang="it-IT" smtClean="0"/>
              <a:t>15/03/2019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BCC40C-7A67-754A-9ACF-12795F3ACA13}" type="slidenum">
              <a:rPr lang="it-IT" smtClean="0"/>
              <a:t>‹N›</a:t>
            </a:fld>
            <a:endParaRPr lang="it-IT"/>
          </a:p>
        </p:txBody>
      </p:sp>
    </p:spTree>
    <p:extLst>
      <p:ext uri="{BB962C8B-B14F-4D97-AF65-F5344CB8AC3E}">
        <p14:creationId xmlns:p14="http://schemas.microsoft.com/office/powerpoint/2010/main" val="19072435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F1108-0964-F049-9CEB-F681F4C323A8}" type="datetimeFigureOut">
              <a:rPr lang="it-IT" smtClean="0"/>
              <a:t>15/03/2019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F8C6D-F7D9-8747-B593-00CE082FD540}" type="slidenum">
              <a:rPr lang="it-IT" smtClean="0"/>
              <a:t>‹N›</a:t>
            </a:fld>
            <a:endParaRPr lang="it-IT"/>
          </a:p>
        </p:txBody>
      </p:sp>
    </p:spTree>
    <p:extLst>
      <p:ext uri="{BB962C8B-B14F-4D97-AF65-F5344CB8AC3E}">
        <p14:creationId xmlns:p14="http://schemas.microsoft.com/office/powerpoint/2010/main" val="2289244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egnaposto immagin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6" name="Segnaposto note 2"/>
          <p:cNvSpPr>
            <a:spLocks noGrp="1"/>
          </p:cNvSpPr>
          <p:nvPr>
            <p:ph type="body" idx="1"/>
          </p:nvPr>
        </p:nvSpPr>
        <p:spPr bwMode="auto">
          <a:xfrm>
            <a:off x="0" y="4343400"/>
            <a:ext cx="6856413"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lnSpc>
                <a:spcPct val="80000"/>
              </a:lnSpc>
            </a:pPr>
            <a:endParaRPr lang="it-IT" dirty="0">
              <a:latin typeface="Calibri" charset="0"/>
              <a:ea typeface="ＭＳ Ｐゴシック" charset="0"/>
              <a:cs typeface="ＭＳ Ｐゴシック" charset="0"/>
            </a:endParaRPr>
          </a:p>
        </p:txBody>
      </p:sp>
      <p:sp>
        <p:nvSpPr>
          <p:cNvPr id="62467" name="Segnaposto numero diapositiva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0E264A-E036-7C41-8347-505E9D20F5AA}" type="slidenum">
              <a:rPr lang="it-IT" sz="1200">
                <a:latin typeface="Calibri" charset="0"/>
              </a:rPr>
              <a:pPr eaLnBrk="1" hangingPunct="1"/>
              <a:t>1</a:t>
            </a:fld>
            <a:endParaRPr lang="it-IT" sz="1200">
              <a:latin typeface="Calibri" charset="0"/>
            </a:endParaRPr>
          </a:p>
        </p:txBody>
      </p:sp>
    </p:spTree>
    <p:extLst>
      <p:ext uri="{BB962C8B-B14F-4D97-AF65-F5344CB8AC3E}">
        <p14:creationId xmlns:p14="http://schemas.microsoft.com/office/powerpoint/2010/main" val="204902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463675" y="685800"/>
            <a:ext cx="4079875" cy="3060700"/>
          </a:xfrm>
        </p:spPr>
      </p:sp>
      <p:sp>
        <p:nvSpPr>
          <p:cNvPr id="3" name="Segnaposto note 2"/>
          <p:cNvSpPr>
            <a:spLocks noGrp="1"/>
          </p:cNvSpPr>
          <p:nvPr>
            <p:ph type="body" idx="1"/>
          </p:nvPr>
        </p:nvSpPr>
        <p:spPr>
          <a:xfrm>
            <a:off x="217713" y="3877167"/>
            <a:ext cx="6440715" cy="5077924"/>
          </a:xfrm>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it-IT" dirty="0" smtClean="0"/>
              <a:t>Il sistema aziendale deve perseguire</a:t>
            </a:r>
            <a:r>
              <a:rPr lang="it-IT" baseline="0" dirty="0" smtClean="0"/>
              <a:t> determinati obiettivi. L’individuazione degli obiettivi e delle vie da seguire per raggiungerli presuppone che siano prese delle decisioni che devono essere razionalizzate al fine di renderle più efficienti ed efficaci. Tuttavia, le decisioni, in una prospettiva organizzativa, non sono tutte uguali e, in particolare, con riferimento al CONTENUTO si distinguono tre fondamentali ordini di decisioni che occorre prendere per far funzionare un’impresa:</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b="1" baseline="0" dirty="0" smtClean="0"/>
              <a:t>Strategiche</a:t>
            </a:r>
            <a:r>
              <a:rPr lang="it-IT" baseline="0" dirty="0" smtClean="0"/>
              <a:t>: riguardano gli aspetti di fondo dell’attività produttiva dell’impresa, mirando a definire i rapporti impresa-ambiente. Le variabili oggetto delle decisioni strategiche sono costituite dalle combinazioni prodotto/mercato/tecnologia nelle quali l’impresa si deve impegnare.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b="1" baseline="0" dirty="0" smtClean="0"/>
              <a:t>Tattiche</a:t>
            </a:r>
            <a:r>
              <a:rPr lang="it-IT" baseline="0" dirty="0" smtClean="0"/>
              <a:t>: servono a precostituire le risorse e le capacità necessarie per realizzare le scelte strategiche. Dunque, esse sono strumentali rispetto a quelle strategiche (ad esempio, riguardano la costituzione o la variazione dell’impianto per raggiungere una certa capacità produttiva in relazione a certi obiettivi di mercato fissati a livello strategico; ancora, tattica è la scelta di acquisire capitali da banche piuttosto che da altri finanziatori, una volta che a livello strategico si sia deciso se e quanto indebitarsi per sostenere un dato grado di crescita degli investimenti produttivi).</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it-IT" b="1" baseline="0" dirty="0" smtClean="0"/>
              <a:t>Operative</a:t>
            </a:r>
            <a:r>
              <a:rPr lang="it-IT" baseline="0" dirty="0" smtClean="0"/>
              <a:t>: rappresentano il momento terminale del processo decisionale e mirano a realizzare in concreto le decisioni tattiche impiegando al meglio le risorse e le capacità da queste precostituite. Ad esempio, sono operative le decisioni riguardanti le modalità di selezione e acquisizione degli specifici macchinari con cui realizzare l’impianto produttivo.</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Queste decisioni si differenziano non solo in relazione al contenuto ma, in considerazione di esso, anche in relazione al TEMPO al quale si riferiscono: dunque le decisioni strategiche sono di lungo termine, quelle tattiche di medio e quelle operative di breve.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Ulteriori differenze si presentano anche sul piano del grado di STRUTTURABILITA’, ossia in termini di capacità di intervenire organizzativamente sullo svolgimento del processo decisionale. Le decisioni strategiche sono sostanzialmente non strutturabili e formalizzabili perché affrontano problemi sempre nuovi, complessi e imprevedibili. In parte, lo stesso discorso vale per le decisioni tattiche, mentre quelle operative, al contrario, sono le più strutturabili e formalizzabili.</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Quanto alla FREQUENZA DI FORMULAZIONE, le decisioni strategiche e quelle tattiche sono assunte periodicamente, mentre quelle operative vengono prese con frequenza anche quotidiana.</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Naturalmente, le decisioni strategiche assumono rilievo prioritario perché da esse discendono le altre.</a:t>
            </a:r>
          </a:p>
          <a:p>
            <a:pPr marL="0" marR="0" indent="0" algn="l" defTabSz="457200" rtl="0" eaLnBrk="1" fontAlgn="auto" latinLnBrk="0" hangingPunct="1">
              <a:lnSpc>
                <a:spcPct val="100000"/>
              </a:lnSpc>
              <a:spcBef>
                <a:spcPts val="0"/>
              </a:spcBef>
              <a:spcAft>
                <a:spcPts val="0"/>
              </a:spcAft>
              <a:buClrTx/>
              <a:buSzTx/>
              <a:buFontTx/>
              <a:buNone/>
              <a:tabLst/>
              <a:defRPr/>
            </a:pPr>
            <a:r>
              <a:rPr lang="it-IT" baseline="0" dirty="0" smtClean="0"/>
              <a:t>Con riferimento ai LIVELLI GERARCHICI coinvolti nella loro formulazione, le decisioni strategiche sono prese dall’alta direzione, quelle tattiche dalle direzioni funzionali e dai manager di line e, infine, quelle operative dai livelli più bassi ovvero gli organi operativi. </a:t>
            </a:r>
          </a:p>
        </p:txBody>
      </p:sp>
      <p:sp>
        <p:nvSpPr>
          <p:cNvPr id="4" name="Segnaposto numero diapositiva 3"/>
          <p:cNvSpPr>
            <a:spLocks noGrp="1"/>
          </p:cNvSpPr>
          <p:nvPr>
            <p:ph type="sldNum" sz="quarter" idx="10"/>
          </p:nvPr>
        </p:nvSpPr>
        <p:spPr/>
        <p:txBody>
          <a:bodyPr/>
          <a:lstStyle/>
          <a:p>
            <a:fld id="{AFCE0F89-203E-264F-9817-C18BEC17F5B1}" type="slidenum">
              <a:rPr lang="it-IT" smtClean="0">
                <a:solidFill>
                  <a:prstClr val="black"/>
                </a:solidFill>
                <a:latin typeface="Calibri"/>
              </a:rPr>
              <a:pPr/>
              <a:t>4</a:t>
            </a:fld>
            <a:endParaRPr lang="it-IT">
              <a:solidFill>
                <a:prstClr val="black"/>
              </a:solidFill>
              <a:latin typeface="Calibri"/>
            </a:endParaRPr>
          </a:p>
        </p:txBody>
      </p:sp>
    </p:spTree>
    <p:extLst>
      <p:ext uri="{BB962C8B-B14F-4D97-AF65-F5344CB8AC3E}">
        <p14:creationId xmlns:p14="http://schemas.microsoft.com/office/powerpoint/2010/main" val="30588747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7999"/>
            <a:ext cx="7543800" cy="1450976"/>
          </a:xfrm>
        </p:spPr>
        <p:txBody>
          <a:bodyPr anchor="b"/>
          <a:lstStyle>
            <a:lvl1pPr algn="ctr">
              <a:defRPr sz="3600" baseline="0">
                <a:ln>
                  <a:noFill/>
                </a:ln>
                <a:solidFill>
                  <a:schemeClr val="tx2"/>
                </a:solidFill>
              </a:defRPr>
            </a:lvl1pPr>
          </a:lstStyle>
          <a:p>
            <a:r>
              <a:rPr lang="it-IT" dirty="0"/>
              <a:t>Fare clic per inserire il titolo</a:t>
            </a:r>
            <a:endParaRPr lang="en-US" dirty="0"/>
          </a:p>
        </p:txBody>
      </p:sp>
      <p:sp>
        <p:nvSpPr>
          <p:cNvPr id="3" name="Subtitle 2"/>
          <p:cNvSpPr>
            <a:spLocks noGrp="1"/>
          </p:cNvSpPr>
          <p:nvPr>
            <p:ph type="subTitle" idx="1"/>
          </p:nvPr>
        </p:nvSpPr>
        <p:spPr>
          <a:xfrm>
            <a:off x="3016131" y="4572000"/>
            <a:ext cx="3016132" cy="637338"/>
          </a:xfrm>
        </p:spPr>
        <p:txBody>
          <a:bodyPr anchor="t">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3776F3E-6495-4BF3-8DBD-F37E3DF2AF95}" type="datetime1">
              <a:rPr lang="it-IT" smtClean="0"/>
              <a:t>15/03/2019</a:t>
            </a:fld>
            <a:endParaRPr lang="it-IT"/>
          </a:p>
        </p:txBody>
      </p:sp>
      <p:sp>
        <p:nvSpPr>
          <p:cNvPr id="5" name="Footer Placeholder 4"/>
          <p:cNvSpPr>
            <a:spLocks noGrp="1"/>
          </p:cNvSpPr>
          <p:nvPr>
            <p:ph type="ftr" sz="quarter" idx="11"/>
          </p:nvPr>
        </p:nvSpPr>
        <p:spPr/>
        <p:txBody>
          <a:bodyPr/>
          <a:lstStyle/>
          <a:p>
            <a:r>
              <a:rPr lang="it-IT" smtClean="0"/>
              <a:t>Maria Lucetta Russotto</a:t>
            </a:r>
            <a:endParaRPr lang="it-IT"/>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
        <p:nvSpPr>
          <p:cNvPr id="8" name="Subtitle 2"/>
          <p:cNvSpPr txBox="1">
            <a:spLocks/>
          </p:cNvSpPr>
          <p:nvPr userDrawn="1"/>
        </p:nvSpPr>
        <p:spPr>
          <a:xfrm>
            <a:off x="685800" y="732118"/>
            <a:ext cx="7543799" cy="2000781"/>
          </a:xfrm>
          <a:prstGeom prst="rect">
            <a:avLst/>
          </a:prstGeom>
        </p:spPr>
        <p:txBody>
          <a:bodyPr vert="horz" lIns="91440" tIns="45720" rIns="91440" bIns="45720" rtlCol="0" anchor="t">
            <a:no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73779"/>
                </a:solidFill>
                <a:effectLst/>
                <a:uLnTx/>
                <a:uFillTx/>
                <a:latin typeface="Cambria"/>
                <a:ea typeface="+mn-ea"/>
                <a:cs typeface="+mn-cs"/>
              </a:rPr>
              <a:t>Dialoghi sulle procedure concorsuali</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4000" b="1" i="0" u="none" strike="noStrike" kern="1200" cap="none" spc="0" normalizeH="0" baseline="0" noProof="0" dirty="0">
                <a:ln>
                  <a:noFill/>
                </a:ln>
                <a:solidFill>
                  <a:srgbClr val="073779"/>
                </a:solidFill>
                <a:effectLst/>
                <a:uLnTx/>
                <a:uFillTx/>
                <a:latin typeface="Cambria"/>
                <a:ea typeface="+mn-ea"/>
                <a:cs typeface="+mn-cs"/>
              </a:rPr>
              <a:t>Libera Università di Bolzano</a:t>
            </a:r>
            <a:endParaRPr kumimoji="0" lang="en-US" sz="3600" b="1" i="1" u="none" strike="noStrike" kern="1200" cap="none" spc="0" normalizeH="0" baseline="0" noProof="0" dirty="0">
              <a:ln>
                <a:noFill/>
              </a:ln>
              <a:solidFill>
                <a:srgbClr val="073779"/>
              </a:solidFill>
              <a:effectLst/>
              <a:uLnTx/>
              <a:uFillTx/>
              <a:latin typeface="Cambria"/>
              <a:ea typeface="+mn-ea"/>
              <a:cs typeface="+mn-cs"/>
            </a:endParaRPr>
          </a:p>
        </p:txBody>
      </p:sp>
      <p:pic>
        <p:nvPicPr>
          <p:cNvPr id="11" name="Picture 16"/>
          <p:cNvPicPr/>
          <p:nvPr userDrawn="1"/>
        </p:nvPicPr>
        <p:blipFill>
          <a:blip r:embed="rId2" cstate="print">
            <a:extLst>
              <a:ext uri="{28A0092B-C50C-407E-A947-70E740481C1C}">
                <a14:useLocalDpi xmlns:a14="http://schemas.microsoft.com/office/drawing/2010/main" val="0"/>
              </a:ext>
            </a:extLst>
          </a:blip>
          <a:stretch>
            <a:fillRect/>
          </a:stretch>
        </p:blipFill>
        <p:spPr>
          <a:xfrm>
            <a:off x="0" y="15099"/>
            <a:ext cx="3162537" cy="719418"/>
          </a:xfrm>
          <a:prstGeom prst="rect">
            <a:avLst/>
          </a:prstGeom>
          <a:solidFill>
            <a:srgbClr val="0000FF"/>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a:t>Fare clic per modificare stile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Trascinare l'immagine su un segnaposto o fare clic sull'icona per aggiungerla</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8" name="Date Placeholder 7"/>
          <p:cNvSpPr>
            <a:spLocks noGrp="1"/>
          </p:cNvSpPr>
          <p:nvPr>
            <p:ph type="dt" sz="half" idx="10"/>
          </p:nvPr>
        </p:nvSpPr>
        <p:spPr/>
        <p:txBody>
          <a:bodyPr/>
          <a:lstStyle/>
          <a:p>
            <a:fld id="{8235FD46-FCDA-49E3-A39E-07C5EA533531}" type="datetime1">
              <a:rPr lang="it-IT" smtClean="0"/>
              <a:t>15/03/2019</a:t>
            </a:fld>
            <a:endParaRPr lang="it-IT"/>
          </a:p>
        </p:txBody>
      </p:sp>
      <p:sp>
        <p:nvSpPr>
          <p:cNvPr id="9" name="Slide Number Placeholder 8"/>
          <p:cNvSpPr>
            <a:spLocks noGrp="1"/>
          </p:cNvSpPr>
          <p:nvPr>
            <p:ph type="sldNum" sz="quarter" idx="11"/>
          </p:nvPr>
        </p:nvSpPr>
        <p:spPr/>
        <p:txBody>
          <a:bodyPr/>
          <a:lstStyle/>
          <a:p>
            <a:fld id="{6F7AA945-76CB-D84C-9264-6FE1FA9D39BC}" type="slidenum">
              <a:rPr lang="it-IT" smtClean="0"/>
              <a:t>‹N›</a:t>
            </a:fld>
            <a:endParaRPr lang="it-IT"/>
          </a:p>
        </p:txBody>
      </p:sp>
      <p:sp>
        <p:nvSpPr>
          <p:cNvPr id="10" name="Footer Placeholder 9"/>
          <p:cNvSpPr>
            <a:spLocks noGrp="1"/>
          </p:cNvSpPr>
          <p:nvPr>
            <p:ph type="ftr" sz="quarter" idx="12"/>
          </p:nvPr>
        </p:nvSpPr>
        <p:spPr/>
        <p:txBody>
          <a:bodyPr/>
          <a:lstStyle/>
          <a:p>
            <a:r>
              <a:rPr lang="it-IT" smtClean="0"/>
              <a:t>Maria Lucetta Russotto</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B266BCE-383B-4416-8500-93CC1B34F395}" type="datetime1">
              <a:rPr lang="it-IT" smtClean="0"/>
              <a:t>15/03/2019</a:t>
            </a:fld>
            <a:endParaRPr lang="it-IT"/>
          </a:p>
        </p:txBody>
      </p:sp>
      <p:sp>
        <p:nvSpPr>
          <p:cNvPr id="5" name="Footer Placeholder 4"/>
          <p:cNvSpPr>
            <a:spLocks noGrp="1"/>
          </p:cNvSpPr>
          <p:nvPr>
            <p:ph type="ftr" sz="quarter" idx="11"/>
          </p:nvPr>
        </p:nvSpPr>
        <p:spPr/>
        <p:txBody>
          <a:bodyPr/>
          <a:lstStyle/>
          <a:p>
            <a:r>
              <a:rPr lang="it-IT" smtClean="0"/>
              <a:t>Maria Lucetta Russotto</a:t>
            </a:r>
            <a:endParaRPr lang="it-IT"/>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a:t>Fare clic per modificare stile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237FC4D-F404-4945-913A-167748AE0EA9}" type="datetime1">
              <a:rPr lang="it-IT" smtClean="0"/>
              <a:t>15/03/2019</a:t>
            </a:fld>
            <a:endParaRPr lang="it-IT"/>
          </a:p>
        </p:txBody>
      </p:sp>
      <p:sp>
        <p:nvSpPr>
          <p:cNvPr id="5" name="Footer Placeholder 4"/>
          <p:cNvSpPr>
            <a:spLocks noGrp="1"/>
          </p:cNvSpPr>
          <p:nvPr>
            <p:ph type="ftr" sz="quarter" idx="11"/>
          </p:nvPr>
        </p:nvSpPr>
        <p:spPr/>
        <p:txBody>
          <a:bodyPr/>
          <a:lstStyle/>
          <a:p>
            <a:r>
              <a:rPr lang="it-IT" smtClean="0"/>
              <a:t>Maria Lucetta Russotto</a:t>
            </a:r>
            <a:endParaRPr lang="it-IT"/>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645014C5-7E06-4957-95A2-A12F826229A5}" type="datetime1">
              <a:rPr lang="it-IT" smtClean="0"/>
              <a:t>15/03/2019</a:t>
            </a:fld>
            <a:endParaRPr lang="it-IT"/>
          </a:p>
        </p:txBody>
      </p:sp>
      <p:sp>
        <p:nvSpPr>
          <p:cNvPr id="5" name="Footer Placeholder 4"/>
          <p:cNvSpPr>
            <a:spLocks noGrp="1"/>
          </p:cNvSpPr>
          <p:nvPr>
            <p:ph type="ftr" sz="quarter" idx="11"/>
          </p:nvPr>
        </p:nvSpPr>
        <p:spPr/>
        <p:txBody>
          <a:bodyPr/>
          <a:lstStyle/>
          <a:p>
            <a:r>
              <a:rPr lang="it-IT" smtClean="0"/>
              <a:t>Maria Lucetta Russotto</a:t>
            </a:r>
            <a:endParaRPr lang="it-IT"/>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numero diapositiva 2"/>
          <p:cNvSpPr>
            <a:spLocks noGrp="1"/>
          </p:cNvSpPr>
          <p:nvPr>
            <p:ph type="sldNum" sz="quarter" idx="10"/>
          </p:nvPr>
        </p:nvSpPr>
        <p:spPr/>
        <p:txBody>
          <a:bodyPr/>
          <a:lstStyle/>
          <a:p>
            <a:fld id="{6F7AA945-76CB-D84C-9264-6FE1FA9D39BC}" type="slidenum">
              <a:rPr lang="it-IT" smtClean="0"/>
              <a:t>‹N›</a:t>
            </a:fld>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dirty="0"/>
          </a:p>
        </p:txBody>
      </p:sp>
      <p:sp>
        <p:nvSpPr>
          <p:cNvPr id="5" name="Segnaposto data 4"/>
          <p:cNvSpPr>
            <a:spLocks noGrp="1"/>
          </p:cNvSpPr>
          <p:nvPr>
            <p:ph type="dt" sz="half" idx="12"/>
          </p:nvPr>
        </p:nvSpPr>
        <p:spPr/>
        <p:txBody>
          <a:bodyPr/>
          <a:lstStyle/>
          <a:p>
            <a:fld id="{97246479-9B4E-4317-A999-1625E650FF3C}" type="datetime1">
              <a:rPr lang="it-IT" smtClean="0"/>
              <a:t>15/03/2019</a:t>
            </a:fld>
            <a:endParaRPr lang="it-IT" dirty="0"/>
          </a:p>
        </p:txBody>
      </p:sp>
      <p:pic>
        <p:nvPicPr>
          <p:cNvPr id="6" name="Immagine 5"/>
          <p:cNvPicPr>
            <a:picLocks noChangeAspect="1"/>
          </p:cNvPicPr>
          <p:nvPr userDrawn="1"/>
        </p:nvPicPr>
        <p:blipFill>
          <a:blip r:embed="rId2"/>
          <a:stretch>
            <a:fillRect/>
          </a:stretch>
        </p:blipFill>
        <p:spPr>
          <a:xfrm>
            <a:off x="8457450" y="0"/>
            <a:ext cx="686550" cy="680718"/>
          </a:xfrm>
          <a:prstGeom prst="rect">
            <a:avLst/>
          </a:prstGeom>
        </p:spPr>
      </p:pic>
    </p:spTree>
    <p:extLst>
      <p:ext uri="{BB962C8B-B14F-4D97-AF65-F5344CB8AC3E}">
        <p14:creationId xmlns:p14="http://schemas.microsoft.com/office/powerpoint/2010/main" val="655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a:t>Fare clic per modificare stile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DE20903-E04F-42D0-B10C-C7BAA9EB1959}" type="datetime1">
              <a:rPr lang="it-IT" smtClean="0"/>
              <a:t>15/03/2019</a:t>
            </a:fld>
            <a:endParaRPr lang="it-IT"/>
          </a:p>
        </p:txBody>
      </p:sp>
      <p:sp>
        <p:nvSpPr>
          <p:cNvPr id="5" name="Footer Placeholder 4"/>
          <p:cNvSpPr>
            <a:spLocks noGrp="1"/>
          </p:cNvSpPr>
          <p:nvPr>
            <p:ph type="ftr" sz="quarter" idx="11"/>
          </p:nvPr>
        </p:nvSpPr>
        <p:spPr/>
        <p:txBody>
          <a:bodyPr/>
          <a:lstStyle/>
          <a:p>
            <a:r>
              <a:rPr lang="it-IT" smtClean="0"/>
              <a:t>Maria Lucetta Russotto</a:t>
            </a:r>
            <a:endParaRPr lang="it-IT"/>
          </a:p>
        </p:txBody>
      </p:sp>
      <p:sp>
        <p:nvSpPr>
          <p:cNvPr id="6" name="Slide Number Placeholder 5"/>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stile</a:t>
            </a:r>
            <a:endParaRPr lang="en-US" dirty="0"/>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361DCF3-B286-4A64-8458-C7231E91597C}" type="datetime1">
              <a:rPr lang="it-IT" smtClean="0"/>
              <a:t>15/03/2019</a:t>
            </a:fld>
            <a:endParaRPr lang="it-IT"/>
          </a:p>
        </p:txBody>
      </p:sp>
      <p:sp>
        <p:nvSpPr>
          <p:cNvPr id="6" name="Footer Placeholder 5"/>
          <p:cNvSpPr>
            <a:spLocks noGrp="1"/>
          </p:cNvSpPr>
          <p:nvPr>
            <p:ph type="ftr" sz="quarter" idx="11"/>
          </p:nvPr>
        </p:nvSpPr>
        <p:spPr/>
        <p:txBody>
          <a:bodyPr/>
          <a:lstStyle/>
          <a:p>
            <a:r>
              <a:rPr lang="it-IT" smtClean="0"/>
              <a:t>Maria Lucetta Russotto</a:t>
            </a:r>
            <a:endParaRPr lang="it-IT"/>
          </a:p>
        </p:txBody>
      </p:sp>
      <p:sp>
        <p:nvSpPr>
          <p:cNvPr id="7" name="Slide Number Placeholder 6"/>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stile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F66619DE-CF4B-47AA-8099-D34145DFD31F}" type="datetime1">
              <a:rPr lang="it-IT" smtClean="0"/>
              <a:t>15/03/2019</a:t>
            </a:fld>
            <a:endParaRPr lang="it-IT"/>
          </a:p>
        </p:txBody>
      </p:sp>
      <p:sp>
        <p:nvSpPr>
          <p:cNvPr id="8" name="Footer Placeholder 7"/>
          <p:cNvSpPr>
            <a:spLocks noGrp="1"/>
          </p:cNvSpPr>
          <p:nvPr>
            <p:ph type="ftr" sz="quarter" idx="11"/>
          </p:nvPr>
        </p:nvSpPr>
        <p:spPr/>
        <p:txBody>
          <a:bodyPr/>
          <a:lstStyle/>
          <a:p>
            <a:r>
              <a:rPr lang="it-IT" smtClean="0"/>
              <a:t>Maria Lucetta Russotto</a:t>
            </a:r>
            <a:endParaRPr lang="it-IT"/>
          </a:p>
        </p:txBody>
      </p:sp>
      <p:sp>
        <p:nvSpPr>
          <p:cNvPr id="9" name="Slide Number Placeholder 8"/>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stile</a:t>
            </a:r>
            <a:endParaRPr lang="en-US"/>
          </a:p>
        </p:txBody>
      </p:sp>
      <p:sp>
        <p:nvSpPr>
          <p:cNvPr id="3" name="Date Placeholder 2"/>
          <p:cNvSpPr>
            <a:spLocks noGrp="1"/>
          </p:cNvSpPr>
          <p:nvPr>
            <p:ph type="dt" sz="half" idx="10"/>
          </p:nvPr>
        </p:nvSpPr>
        <p:spPr/>
        <p:txBody>
          <a:bodyPr/>
          <a:lstStyle/>
          <a:p>
            <a:fld id="{60A14B0C-EC97-42CC-8E56-1D20221BDA7F}" type="datetime1">
              <a:rPr lang="it-IT" smtClean="0"/>
              <a:t>15/03/2019</a:t>
            </a:fld>
            <a:endParaRPr lang="it-IT"/>
          </a:p>
        </p:txBody>
      </p:sp>
      <p:sp>
        <p:nvSpPr>
          <p:cNvPr id="4" name="Footer Placeholder 3"/>
          <p:cNvSpPr>
            <a:spLocks noGrp="1"/>
          </p:cNvSpPr>
          <p:nvPr>
            <p:ph type="ftr" sz="quarter" idx="11"/>
          </p:nvPr>
        </p:nvSpPr>
        <p:spPr/>
        <p:txBody>
          <a:bodyPr/>
          <a:lstStyle/>
          <a:p>
            <a:r>
              <a:rPr lang="it-IT" smtClean="0"/>
              <a:t>Maria Lucetta Russotto</a:t>
            </a:r>
            <a:endParaRPr lang="it-IT"/>
          </a:p>
        </p:txBody>
      </p:sp>
      <p:sp>
        <p:nvSpPr>
          <p:cNvPr id="5" name="Slide Number Placeholder 4"/>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25D3-F6A5-4332-B802-43451F7BC1B1}" type="datetime1">
              <a:rPr lang="it-IT" smtClean="0"/>
              <a:t>15/03/2019</a:t>
            </a:fld>
            <a:endParaRPr lang="it-IT"/>
          </a:p>
        </p:txBody>
      </p:sp>
      <p:sp>
        <p:nvSpPr>
          <p:cNvPr id="3" name="Footer Placeholder 2"/>
          <p:cNvSpPr>
            <a:spLocks noGrp="1"/>
          </p:cNvSpPr>
          <p:nvPr>
            <p:ph type="ftr" sz="quarter" idx="11"/>
          </p:nvPr>
        </p:nvSpPr>
        <p:spPr/>
        <p:txBody>
          <a:bodyPr/>
          <a:lstStyle/>
          <a:p>
            <a:r>
              <a:rPr lang="it-IT" smtClean="0"/>
              <a:t>Maria Lucetta Russotto</a:t>
            </a:r>
            <a:endParaRPr lang="it-IT"/>
          </a:p>
        </p:txBody>
      </p:sp>
      <p:sp>
        <p:nvSpPr>
          <p:cNvPr id="4" name="Slide Number Placeholder 3"/>
          <p:cNvSpPr>
            <a:spLocks noGrp="1"/>
          </p:cNvSpPr>
          <p:nvPr>
            <p:ph type="sldNum" sz="quarter" idx="12"/>
          </p:nvPr>
        </p:nvSpPr>
        <p:spPr/>
        <p:txBody>
          <a:bodyPr/>
          <a:lstStyle/>
          <a:p>
            <a:fld id="{6F7AA945-76CB-D84C-9264-6FE1FA9D39BC}"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a:t>Fare clic per modificare stile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565692D-8DE7-41CA-B0A1-B566CC9E997F}" type="datetime1">
              <a:rPr lang="it-IT" smtClean="0"/>
              <a:t>15/03/2019</a:t>
            </a:fld>
            <a:endParaRPr lang="it-IT"/>
          </a:p>
        </p:txBody>
      </p:sp>
      <p:sp>
        <p:nvSpPr>
          <p:cNvPr id="6" name="Footer Placeholder 5"/>
          <p:cNvSpPr>
            <a:spLocks noGrp="1"/>
          </p:cNvSpPr>
          <p:nvPr>
            <p:ph type="ftr" sz="quarter" idx="11"/>
          </p:nvPr>
        </p:nvSpPr>
        <p:spPr/>
        <p:txBody>
          <a:bodyPr/>
          <a:lstStyle/>
          <a:p>
            <a:r>
              <a:rPr lang="it-IT" smtClean="0"/>
              <a:t>Maria Lucetta Russotto</a:t>
            </a:r>
            <a:endParaRPr lang="it-IT"/>
          </a:p>
        </p:txBody>
      </p:sp>
      <p:sp>
        <p:nvSpPr>
          <p:cNvPr id="7" name="Slide Number Placeholder 6"/>
          <p:cNvSpPr>
            <a:spLocks noGrp="1"/>
          </p:cNvSpPr>
          <p:nvPr>
            <p:ph type="sldNum" sz="quarter" idx="12"/>
          </p:nvPr>
        </p:nvSpPr>
        <p:spPr/>
        <p:txBody>
          <a:bodyPr/>
          <a:lstStyle/>
          <a:p>
            <a:fld id="{6F7AA945-76CB-D84C-9264-6FE1FA9D39BC}" type="slidenum">
              <a:rPr lang="it-IT" smtClean="0"/>
              <a:t>‹N›</a:t>
            </a:fld>
            <a:endParaRPr lang="it-IT"/>
          </a:p>
        </p:txBody>
      </p:sp>
      <p:sp>
        <p:nvSpPr>
          <p:cNvPr id="9" name="Content Placeholder 8"/>
          <p:cNvSpPr>
            <a:spLocks noGrp="1"/>
          </p:cNvSpPr>
          <p:nvPr>
            <p:ph sz="quarter" idx="13"/>
          </p:nvPr>
        </p:nvSpPr>
        <p:spPr>
          <a:xfrm>
            <a:off x="304800" y="381000"/>
            <a:ext cx="7772400" cy="494284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dirty="0"/>
              <a:t>Fare clic per modificare stile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Rectangle 6"/>
          <p:cNvSpPr/>
          <p:nvPr/>
        </p:nvSpPr>
        <p:spPr>
          <a:xfrm>
            <a:off x="8458200" y="672804"/>
            <a:ext cx="685800" cy="61851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F7AA945-76CB-D84C-9264-6FE1FA9D39BC}" type="slidenum">
              <a:rPr lang="it-IT" smtClean="0"/>
              <a:t>‹N›</a:t>
            </a:fld>
            <a:endParaRPr lang="it-IT"/>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1"/>
                </a:solidFill>
              </a:defRPr>
            </a:lvl1pPr>
          </a:lstStyle>
          <a:p>
            <a:r>
              <a:rPr lang="it-IT" smtClean="0"/>
              <a:t>Maria Lucetta Russotto</a:t>
            </a:r>
            <a:endParaRPr lang="it-IT"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rgbClr val="FFFFFF"/>
                </a:solidFill>
              </a:defRPr>
            </a:lvl1pPr>
          </a:lstStyle>
          <a:p>
            <a:fld id="{97246479-9B4E-4317-A999-1625E650FF3C}" type="datetime1">
              <a:rPr lang="it-IT" smtClean="0"/>
              <a:t>15/03/2019</a:t>
            </a:fld>
            <a:endParaRPr lang="it-IT" dirty="0"/>
          </a:p>
        </p:txBody>
      </p:sp>
      <p:pic>
        <p:nvPicPr>
          <p:cNvPr id="10" name="Picture 15"/>
          <p:cNvPicPr/>
          <p:nvPr userDrawn="1"/>
        </p:nvPicPr>
        <p:blipFill>
          <a:blip r:embed="rId14" cstate="print">
            <a:extLst>
              <a:ext uri="{28A0092B-C50C-407E-A947-70E740481C1C}">
                <a14:useLocalDpi xmlns:a14="http://schemas.microsoft.com/office/drawing/2010/main" val="0"/>
              </a:ext>
            </a:extLst>
          </a:blip>
          <a:stretch>
            <a:fillRect/>
          </a:stretch>
        </p:blipFill>
        <p:spPr>
          <a:xfrm>
            <a:off x="8458200" y="1"/>
            <a:ext cx="689293" cy="672803"/>
          </a:xfrm>
          <a:prstGeom prst="rect">
            <a:avLst/>
          </a:prstGeom>
          <a:solidFill>
            <a:srgbClr val="0000FF"/>
          </a:solidFill>
        </p:spPr>
      </p:pic>
      <p:pic>
        <p:nvPicPr>
          <p:cNvPr id="11" name="Immagine 10"/>
          <p:cNvPicPr>
            <a:picLocks noChangeAspect="1"/>
          </p:cNvPicPr>
          <p:nvPr userDrawn="1"/>
        </p:nvPicPr>
        <p:blipFill>
          <a:blip r:embed="rId15"/>
          <a:stretch>
            <a:fillRect/>
          </a:stretch>
        </p:blipFill>
        <p:spPr>
          <a:xfrm>
            <a:off x="8457450" y="0"/>
            <a:ext cx="686550" cy="68071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914400" rtl="0" eaLnBrk="1" latinLnBrk="0" hangingPunct="1">
        <a:spcBef>
          <a:spcPct val="0"/>
        </a:spcBef>
        <a:buNone/>
        <a:defRPr sz="3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15"/>
          <p:cNvPicPr>
            <a:picLocks noChangeAspect="1"/>
          </p:cNvPicPr>
          <p:nvPr/>
        </p:nvPicPr>
        <p:blipFill>
          <a:blip r:embed="rId3"/>
          <a:stretch>
            <a:fillRect/>
          </a:stretch>
        </p:blipFill>
        <p:spPr>
          <a:xfrm>
            <a:off x="525509" y="358415"/>
            <a:ext cx="4541914" cy="975445"/>
          </a:xfrm>
          <a:prstGeom prst="rect">
            <a:avLst/>
          </a:prstGeom>
        </p:spPr>
      </p:pic>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normAutofit/>
          </a:bodyPr>
          <a:lstStyle/>
          <a:p>
            <a:endParaRPr lang="it-IT" dirty="0" smtClean="0"/>
          </a:p>
          <a:p>
            <a:endParaRPr lang="it-IT" dirty="0"/>
          </a:p>
          <a:p>
            <a:pPr marL="114300" indent="0">
              <a:buNone/>
            </a:pPr>
            <a:endParaRPr lang="it-IT" dirty="0" smtClean="0"/>
          </a:p>
          <a:p>
            <a:pPr marL="114300" indent="0">
              <a:buNone/>
            </a:pPr>
            <a:r>
              <a:rPr lang="it-IT" dirty="0" smtClean="0"/>
              <a:t>Programmazione e controllo</a:t>
            </a:r>
            <a:endParaRPr lang="it-IT" dirty="0"/>
          </a:p>
          <a:p>
            <a:endParaRPr lang="it-IT" dirty="0" smtClean="0"/>
          </a:p>
          <a:p>
            <a:endParaRPr lang="it-IT" dirty="0"/>
          </a:p>
          <a:p>
            <a:endParaRPr lang="it-IT" dirty="0" smtClean="0"/>
          </a:p>
          <a:p>
            <a:endParaRPr lang="it-IT" dirty="0"/>
          </a:p>
          <a:p>
            <a:pPr marL="114300" indent="0">
              <a:buNone/>
            </a:pPr>
            <a:r>
              <a:rPr lang="it-IT" dirty="0" smtClean="0"/>
              <a:t> Prof. Maria Lucetta Russotto – Università degli Studi di Firenze</a:t>
            </a:r>
          </a:p>
          <a:p>
            <a:endParaRPr lang="it-IT" dirty="0"/>
          </a:p>
          <a:p>
            <a:endParaRPr lang="it-IT" dirty="0" smtClean="0"/>
          </a:p>
          <a:p>
            <a:endParaRPr lang="it-IT" dirty="0"/>
          </a:p>
          <a:p>
            <a:endParaRPr lang="it-IT" dirty="0" smtClean="0"/>
          </a:p>
          <a:p>
            <a:endParaRPr lang="it-IT" dirty="0"/>
          </a:p>
          <a:p>
            <a:pPr marL="114300" indent="0">
              <a:buNone/>
            </a:pPr>
            <a:endParaRPr lang="it-IT" dirty="0" smtClean="0"/>
          </a:p>
          <a:p>
            <a:pPr marL="114300" indent="0">
              <a:buNone/>
            </a:pPr>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dirty="0"/>
          </a:p>
        </p:txBody>
      </p:sp>
      <p:sp>
        <p:nvSpPr>
          <p:cNvPr id="7" name="Segnaposto numero diapositiva 4"/>
          <p:cNvSpPr>
            <a:spLocks noGrp="1"/>
          </p:cNvSpPr>
          <p:nvPr>
            <p:ph type="sldNum" sz="quarter" idx="12"/>
          </p:nvPr>
        </p:nvSpPr>
        <p:spPr/>
        <p:txBody>
          <a:bodyPr/>
          <a:lstStyle/>
          <a:p>
            <a:fld id="{6F7AA945-76CB-D84C-9264-6FE1FA9D39BC}" type="slidenum">
              <a:rPr lang="it-IT" smtClean="0"/>
              <a:pPr/>
              <a:t>1</a:t>
            </a:fld>
            <a:endParaRPr lang="it-IT"/>
          </a:p>
        </p:txBody>
      </p:sp>
      <p:sp>
        <p:nvSpPr>
          <p:cNvPr id="6" name="Segnaposto piè di pagina 3"/>
          <p:cNvSpPr txBox="1">
            <a:spLocks/>
          </p:cNvSpPr>
          <p:nvPr/>
        </p:nvSpPr>
        <p:spPr>
          <a:xfrm rot="16200000">
            <a:off x="7739310" y="4201160"/>
            <a:ext cx="2367281" cy="365760"/>
          </a:xfrm>
          <a:prstGeom prst="rect">
            <a:avLst/>
          </a:prstGeom>
        </p:spPr>
        <p:txBody>
          <a:bodyPr vert="horz" lIns="91440" tIns="45720" rIns="91440" bIns="45720" rtlCol="0" anchor="ctr"/>
          <a:lstStyle>
            <a:defPPr>
              <a:defRPr lang="it-IT"/>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it-IT" dirty="0"/>
          </a:p>
        </p:txBody>
      </p:sp>
    </p:spTree>
    <p:extLst>
      <p:ext uri="{BB962C8B-B14F-4D97-AF65-F5344CB8AC3E}">
        <p14:creationId xmlns:p14="http://schemas.microsoft.com/office/powerpoint/2010/main" val="2140464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Definizione degli obiettivi</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r>
              <a:rPr lang="it-IT" dirty="0" smtClean="0"/>
              <a:t>Le due analisi coniugate portano alla definizione e formulazione di chiari obiettivi di fondo:</a:t>
            </a:r>
          </a:p>
          <a:p>
            <a:pPr marL="114300" indent="0" algn="just">
              <a:buNone/>
            </a:pPr>
            <a:r>
              <a:rPr lang="it-IT" dirty="0"/>
              <a:t> </a:t>
            </a:r>
            <a:r>
              <a:rPr lang="it-IT" dirty="0" smtClean="0"/>
              <a:t>- obiettivi globali ovvero relativi all’impresa nel suo  complesso</a:t>
            </a:r>
          </a:p>
          <a:p>
            <a:pPr marL="114300" indent="0" algn="just">
              <a:buNone/>
            </a:pPr>
            <a:r>
              <a:rPr lang="it-IT" dirty="0" smtClean="0"/>
              <a:t>- </a:t>
            </a:r>
            <a:r>
              <a:rPr lang="it-IT" dirty="0"/>
              <a:t>o</a:t>
            </a:r>
            <a:r>
              <a:rPr lang="it-IT" dirty="0" smtClean="0"/>
              <a:t>biettivi intermedi riferiti a singole parti dell’impresa come le divisioni e le funzioni.</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10</a:t>
            </a:fld>
            <a:endParaRPr lang="it-IT" dirty="0"/>
          </a:p>
        </p:txBody>
      </p:sp>
    </p:spTree>
    <p:extLst>
      <p:ext uri="{BB962C8B-B14F-4D97-AF65-F5344CB8AC3E}">
        <p14:creationId xmlns:p14="http://schemas.microsoft.com/office/powerpoint/2010/main" val="3179831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opzioni strategiche</a:t>
            </a:r>
            <a:endParaRPr lang="it-IT" dirty="0"/>
          </a:p>
        </p:txBody>
      </p:sp>
      <p:sp>
        <p:nvSpPr>
          <p:cNvPr id="3" name="Segnaposto contenuto 2"/>
          <p:cNvSpPr>
            <a:spLocks noGrp="1"/>
          </p:cNvSpPr>
          <p:nvPr>
            <p:ph idx="1"/>
          </p:nvPr>
        </p:nvSpPr>
        <p:spPr/>
        <p:txBody>
          <a:bodyPr/>
          <a:lstStyle/>
          <a:p>
            <a:pPr marL="114300" indent="0">
              <a:buNone/>
            </a:pPr>
            <a:endParaRPr lang="it-IT" dirty="0" smtClean="0"/>
          </a:p>
          <a:p>
            <a:pPr marL="114300" indent="0">
              <a:buNone/>
            </a:pPr>
            <a:endParaRPr lang="it-IT" dirty="0"/>
          </a:p>
          <a:p>
            <a:pPr marL="114300" indent="0" algn="just">
              <a:buNone/>
            </a:pPr>
            <a:r>
              <a:rPr lang="it-IT" dirty="0" smtClean="0"/>
              <a:t>Fissati gli obiettivi si devono individuare le strade percorribili per raggiungerli. Le </a:t>
            </a:r>
            <a:r>
              <a:rPr lang="it-IT" i="1" dirty="0" smtClean="0"/>
              <a:t>opzioni strategiche </a:t>
            </a:r>
            <a:r>
              <a:rPr lang="it-IT" dirty="0" smtClean="0"/>
              <a:t>sono le </a:t>
            </a:r>
            <a:r>
              <a:rPr lang="it-IT" i="1" dirty="0" smtClean="0">
                <a:solidFill>
                  <a:srgbClr val="FF0000"/>
                </a:solidFill>
              </a:rPr>
              <a:t>specifiche iniziative </a:t>
            </a:r>
            <a:r>
              <a:rPr lang="it-IT" dirty="0" smtClean="0"/>
              <a:t>da realizzare per concretizzare gli obiettivi.</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11</a:t>
            </a:fld>
            <a:endParaRPr lang="it-IT" dirty="0"/>
          </a:p>
        </p:txBody>
      </p:sp>
    </p:spTree>
    <p:extLst>
      <p:ext uri="{BB962C8B-B14F-4D97-AF65-F5344CB8AC3E}">
        <p14:creationId xmlns:p14="http://schemas.microsoft.com/office/powerpoint/2010/main" val="154179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alternative di strategie</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r>
              <a:rPr lang="it-IT" dirty="0" smtClean="0"/>
              <a:t>Varie saranno le strade per raggiungere gli obiettivi.</a:t>
            </a:r>
          </a:p>
          <a:p>
            <a:pPr marL="114300" indent="0" algn="just">
              <a:buNone/>
            </a:pPr>
            <a:r>
              <a:rPr lang="it-IT" dirty="0" smtClean="0"/>
              <a:t>Gli obiettivi saranno: globali e parziali.</a:t>
            </a:r>
          </a:p>
          <a:p>
            <a:pPr marL="114300" indent="0" algn="just">
              <a:buNone/>
            </a:pPr>
            <a:r>
              <a:rPr lang="it-IT" dirty="0" smtClean="0"/>
              <a:t>Anche le strategie saranno globali e/o parziali. Dovranno quindi essere esaminate le alternative e selezionate le migliori.</a:t>
            </a:r>
          </a:p>
          <a:p>
            <a:pPr marL="114300" indent="0" algn="just">
              <a:buNone/>
            </a:pPr>
            <a:r>
              <a:rPr lang="it-IT" dirty="0" smtClean="0"/>
              <a:t>Nel farlo sarà necessario verificare la compatibilità e la coerenza fra scelte globali e parziali.</a:t>
            </a:r>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12</a:t>
            </a:fld>
            <a:endParaRPr lang="it-IT" dirty="0"/>
          </a:p>
        </p:txBody>
      </p:sp>
    </p:spTree>
    <p:extLst>
      <p:ext uri="{BB962C8B-B14F-4D97-AF65-F5344CB8AC3E}">
        <p14:creationId xmlns:p14="http://schemas.microsoft.com/office/powerpoint/2010/main" val="376168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piano strategico</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r>
              <a:rPr lang="it-IT" dirty="0" smtClean="0"/>
              <a:t>Il piano strategico è un documento che precisa obiettivi, risorse, iniziative e soluzioni organizzative necessarie per costruire la strategia con il conseguimento dell’obiettivo.</a:t>
            </a:r>
          </a:p>
          <a:p>
            <a:pPr marL="114300" indent="0" algn="just">
              <a:buNone/>
            </a:pPr>
            <a:r>
              <a:rPr lang="it-IT" dirty="0" smtClean="0"/>
              <a:t>E’ composto da una parte descrittivo-qualitativa e di una parte quantitativo-monetaria ovvero valori-obiettivo di investimenti, finanziamenti e risultati economici attesi ponendo in essere le decisioni pianificate.</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13</a:t>
            </a:fld>
            <a:endParaRPr lang="it-IT" dirty="0"/>
          </a:p>
        </p:txBody>
      </p:sp>
    </p:spTree>
    <p:extLst>
      <p:ext uri="{BB962C8B-B14F-4D97-AF65-F5344CB8AC3E}">
        <p14:creationId xmlns:p14="http://schemas.microsoft.com/office/powerpoint/2010/main" val="2654760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Piani</a:t>
            </a:r>
            <a:endParaRPr lang="it-IT" dirty="0"/>
          </a:p>
        </p:txBody>
      </p:sp>
      <p:sp>
        <p:nvSpPr>
          <p:cNvPr id="3" name="Segnaposto contenuto 2"/>
          <p:cNvSpPr>
            <a:spLocks noGrp="1"/>
          </p:cNvSpPr>
          <p:nvPr>
            <p:ph idx="1"/>
          </p:nvPr>
        </p:nvSpPr>
        <p:spPr/>
        <p:txBody>
          <a:bodyPr>
            <a:normAutofit fontScale="92500" lnSpcReduction="20000"/>
          </a:bodyPr>
          <a:lstStyle/>
          <a:p>
            <a:pPr marL="114300" indent="0" algn="just">
              <a:buNone/>
            </a:pPr>
            <a:r>
              <a:rPr lang="it-IT" dirty="0" smtClean="0">
                <a:solidFill>
                  <a:srgbClr val="FF0000"/>
                </a:solidFill>
              </a:rPr>
              <a:t>Piano globale</a:t>
            </a:r>
            <a:r>
              <a:rPr lang="it-IT" dirty="0" smtClean="0"/>
              <a:t>: per l’impresa nella sua unità</a:t>
            </a:r>
          </a:p>
          <a:p>
            <a:pPr marL="114300" indent="0" algn="just">
              <a:buNone/>
            </a:pPr>
            <a:r>
              <a:rPr lang="it-IT" dirty="0">
                <a:solidFill>
                  <a:srgbClr val="FF0000"/>
                </a:solidFill>
              </a:rPr>
              <a:t>Piano di ASA</a:t>
            </a:r>
            <a:r>
              <a:rPr lang="it-IT" dirty="0" smtClean="0"/>
              <a:t>: per l’area </a:t>
            </a:r>
            <a:r>
              <a:rPr lang="it-IT" dirty="0"/>
              <a:t>strategica d'affari (ASA</a:t>
            </a:r>
            <a:r>
              <a:rPr lang="it-IT" dirty="0" smtClean="0"/>
              <a:t>), ovvero </a:t>
            </a:r>
            <a:r>
              <a:rPr lang="it-IT" dirty="0"/>
              <a:t>un sottoinsieme dell'impresa coincidente con un business specifico in grado, se scorporato dall'azienda, di sopravvivere autonomamente. Il concetto di area strategica di affari è stato sviluppato dagli studiosi di organizzazione d'impresa e di </a:t>
            </a:r>
            <a:r>
              <a:rPr lang="it-IT" dirty="0" smtClean="0"/>
              <a:t>marketing. Una </a:t>
            </a:r>
            <a:r>
              <a:rPr lang="it-IT" dirty="0"/>
              <a:t>singola azienda che operi in aree strategiche d'affari diverse si rivolgerà a mercati e clienti diversi per ciascuna delle ASA. Le aree strategiche d'affari possono assumere all'interno dell'azienda un'autonomia giuridica (è il caso delle holding), o </a:t>
            </a:r>
            <a:r>
              <a:rPr lang="it-IT" dirty="0" smtClean="0"/>
              <a:t>organizzativa. </a:t>
            </a:r>
            <a:r>
              <a:rPr lang="it-IT" dirty="0"/>
              <a:t>L</a:t>
            </a:r>
            <a:r>
              <a:rPr lang="it-IT" dirty="0" smtClean="0"/>
              <a:t>'ASA </a:t>
            </a:r>
            <a:r>
              <a:rPr lang="it-IT" dirty="0"/>
              <a:t>è costituita da una o più combinazioni prodotto/mercato/tecnologia configuratesi come un'unità di sintesi e responsabilità reddituale, con una struttura economica sua propria e con esigenze di conduzione strategica differenziata derivanti dalle caratteristiche della sua </a:t>
            </a:r>
            <a:r>
              <a:rPr lang="it-IT" dirty="0" smtClean="0"/>
              <a:t>area.</a:t>
            </a:r>
          </a:p>
          <a:p>
            <a:pPr marL="114300" indent="0" algn="just">
              <a:buNone/>
            </a:pPr>
            <a:r>
              <a:rPr lang="it-IT" dirty="0" smtClean="0">
                <a:solidFill>
                  <a:srgbClr val="FF0000"/>
                </a:solidFill>
              </a:rPr>
              <a:t>Piano di funzione</a:t>
            </a:r>
            <a:r>
              <a:rPr lang="it-IT" dirty="0" smtClean="0"/>
              <a:t>: per la singola funziona.</a:t>
            </a:r>
            <a:endParaRPr lang="it-IT" dirty="0"/>
          </a:p>
          <a:p>
            <a:pPr marL="114300" indent="0">
              <a:buNone/>
            </a:pP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14</a:t>
            </a:fld>
            <a:endParaRPr lang="it-IT" dirty="0"/>
          </a:p>
        </p:txBody>
      </p:sp>
    </p:spTree>
    <p:extLst>
      <p:ext uri="{BB962C8B-B14F-4D97-AF65-F5344CB8AC3E}">
        <p14:creationId xmlns:p14="http://schemas.microsoft.com/office/powerpoint/2010/main" val="290675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Sistemi di programmazione</a:t>
            </a:r>
            <a:endParaRPr lang="it-IT" dirty="0"/>
          </a:p>
        </p:txBody>
      </p:sp>
      <p:sp>
        <p:nvSpPr>
          <p:cNvPr id="3" name="Segnaposto contenuto 2"/>
          <p:cNvSpPr>
            <a:spLocks noGrp="1"/>
          </p:cNvSpPr>
          <p:nvPr>
            <p:ph idx="1"/>
          </p:nvPr>
        </p:nvSpPr>
        <p:spPr/>
        <p:txBody>
          <a:bodyPr/>
          <a:lstStyle/>
          <a:p>
            <a:endParaRPr lang="it-IT" dirty="0" smtClean="0"/>
          </a:p>
          <a:p>
            <a:endParaRPr lang="it-IT" dirty="0"/>
          </a:p>
          <a:p>
            <a:endParaRPr lang="it-IT" dirty="0" smtClean="0"/>
          </a:p>
          <a:p>
            <a:pPr algn="just"/>
            <a:r>
              <a:rPr lang="it-IT" dirty="0" smtClean="0"/>
              <a:t>I </a:t>
            </a:r>
            <a:r>
              <a:rPr lang="it-IT" dirty="0"/>
              <a:t>sistemi di </a:t>
            </a:r>
            <a:r>
              <a:rPr lang="it-IT" dirty="0" smtClean="0"/>
              <a:t>programmazione </a:t>
            </a:r>
            <a:r>
              <a:rPr lang="it-IT" dirty="0"/>
              <a:t>sono un sistema organizzato  </a:t>
            </a:r>
            <a:r>
              <a:rPr lang="it-IT" dirty="0" smtClean="0"/>
              <a:t>attraverso il quale si elaborano le decisioni </a:t>
            </a:r>
            <a:r>
              <a:rPr lang="it-IT" i="1" dirty="0" smtClean="0">
                <a:solidFill>
                  <a:srgbClr val="FF0000"/>
                </a:solidFill>
              </a:rPr>
              <a:t>tattiche e operative.</a:t>
            </a:r>
          </a:p>
          <a:p>
            <a:endParaRPr lang="it-IT" dirty="0"/>
          </a:p>
          <a:p>
            <a:pPr marL="114300" indent="0">
              <a:buNone/>
            </a:pP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15</a:t>
            </a:fld>
            <a:endParaRPr lang="it-IT" dirty="0"/>
          </a:p>
        </p:txBody>
      </p:sp>
    </p:spTree>
    <p:extLst>
      <p:ext uri="{BB962C8B-B14F-4D97-AF65-F5344CB8AC3E}">
        <p14:creationId xmlns:p14="http://schemas.microsoft.com/office/powerpoint/2010/main" val="3188467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16</a:t>
            </a:fld>
            <a:endParaRPr lang="it-IT" dirty="0"/>
          </a:p>
        </p:txBody>
      </p:sp>
    </p:spTree>
    <p:extLst>
      <p:ext uri="{BB962C8B-B14F-4D97-AF65-F5344CB8AC3E}">
        <p14:creationId xmlns:p14="http://schemas.microsoft.com/office/powerpoint/2010/main" val="3623245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stretch>
            <a:fillRect/>
          </a:stretch>
        </p:blipFill>
        <p:spPr>
          <a:xfrm>
            <a:off x="1003176" y="1721842"/>
            <a:ext cx="6471821" cy="4518064"/>
          </a:xfrm>
          <a:prstGeom prst="rect">
            <a:avLst/>
          </a:prstGeo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17</a:t>
            </a:fld>
            <a:endParaRPr lang="it-IT" dirty="0"/>
          </a:p>
        </p:txBody>
      </p:sp>
    </p:spTree>
    <p:extLst>
      <p:ext uri="{BB962C8B-B14F-4D97-AF65-F5344CB8AC3E}">
        <p14:creationId xmlns:p14="http://schemas.microsoft.com/office/powerpoint/2010/main" val="323828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sistemi di programmazione</a:t>
            </a:r>
            <a:endParaRPr lang="it-IT" dirty="0"/>
          </a:p>
        </p:txBody>
      </p:sp>
      <p:sp>
        <p:nvSpPr>
          <p:cNvPr id="3" name="Segnaposto contenuto 2"/>
          <p:cNvSpPr>
            <a:spLocks noGrp="1"/>
          </p:cNvSpPr>
          <p:nvPr>
            <p:ph idx="1"/>
          </p:nvPr>
        </p:nvSpPr>
        <p:spPr/>
        <p:txBody>
          <a:bodyPr/>
          <a:lstStyle/>
          <a:p>
            <a:pPr algn="just"/>
            <a:r>
              <a:rPr lang="it-IT" dirty="0" smtClean="0"/>
              <a:t>I sistemi di programmazione utilizzano il piano strategico elaborato dal sistema di pianificazione e lo suddividono in piani di durata annuale.</a:t>
            </a:r>
          </a:p>
          <a:p>
            <a:pPr algn="just"/>
            <a:r>
              <a:rPr lang="it-IT" dirty="0" smtClean="0"/>
              <a:t>All’interno di ogni anno vengono definite le azioni da svolgere e i soggetti chiamati a compierle.</a:t>
            </a:r>
          </a:p>
          <a:p>
            <a:pPr algn="just"/>
            <a:r>
              <a:rPr lang="it-IT" dirty="0" smtClean="0"/>
              <a:t>Il processo di programmazione consente di verificare in anticipo quanto le indicazioni strategiche siano realizzabili</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18</a:t>
            </a:fld>
            <a:endParaRPr lang="it-IT" dirty="0"/>
          </a:p>
        </p:txBody>
      </p:sp>
    </p:spTree>
    <p:extLst>
      <p:ext uri="{BB962C8B-B14F-4D97-AF65-F5344CB8AC3E}">
        <p14:creationId xmlns:p14="http://schemas.microsoft.com/office/powerpoint/2010/main" val="2735488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 name="Segnaposto contenuto 6"/>
          <p:cNvPicPr>
            <a:picLocks noGrp="1" noChangeAspect="1"/>
          </p:cNvPicPr>
          <p:nvPr>
            <p:ph idx="1"/>
          </p:nvPr>
        </p:nvPicPr>
        <p:blipFill>
          <a:blip r:embed="rId2"/>
          <a:stretch>
            <a:fillRect/>
          </a:stretch>
        </p:blipFill>
        <p:spPr>
          <a:xfrm>
            <a:off x="576262" y="2505075"/>
            <a:ext cx="7381875" cy="2990850"/>
          </a:xfrm>
          <a:prstGeom prst="rect">
            <a:avLst/>
          </a:prstGeo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19</a:t>
            </a:fld>
            <a:endParaRPr lang="it-IT" dirty="0"/>
          </a:p>
        </p:txBody>
      </p:sp>
    </p:spTree>
    <p:extLst>
      <p:ext uri="{BB962C8B-B14F-4D97-AF65-F5344CB8AC3E}">
        <p14:creationId xmlns:p14="http://schemas.microsoft.com/office/powerpoint/2010/main" val="4041947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decisioni nell’impresa</a:t>
            </a:r>
            <a:endParaRPr lang="it-IT" dirty="0"/>
          </a:p>
        </p:txBody>
      </p:sp>
      <p:sp>
        <p:nvSpPr>
          <p:cNvPr id="3" name="Segnaposto contenuto 2"/>
          <p:cNvSpPr>
            <a:spLocks noGrp="1"/>
          </p:cNvSpPr>
          <p:nvPr>
            <p:ph idx="1"/>
          </p:nvPr>
        </p:nvSpPr>
        <p:spPr/>
        <p:txBody>
          <a:bodyPr/>
          <a:lstStyle/>
          <a:p>
            <a:pPr algn="just"/>
            <a:r>
              <a:rPr lang="it-IT" dirty="0" smtClean="0"/>
              <a:t>Il processo decisionale avviene attraverso precisi </a:t>
            </a:r>
            <a:r>
              <a:rPr lang="it-IT" i="1" dirty="0" smtClean="0"/>
              <a:t>sistemi organizzativi formalizzati.</a:t>
            </a:r>
          </a:p>
          <a:p>
            <a:pPr algn="just"/>
            <a:endParaRPr lang="it-IT" i="1" dirty="0"/>
          </a:p>
          <a:p>
            <a:pPr algn="just">
              <a:buFontTx/>
              <a:buChar char="-"/>
            </a:pPr>
            <a:r>
              <a:rPr lang="it-IT" i="1" dirty="0" smtClean="0"/>
              <a:t>Sistemi di pianificazione</a:t>
            </a:r>
          </a:p>
          <a:p>
            <a:pPr algn="just">
              <a:buFontTx/>
              <a:buChar char="-"/>
            </a:pPr>
            <a:endParaRPr lang="it-IT" i="1" dirty="0"/>
          </a:p>
          <a:p>
            <a:pPr algn="just">
              <a:buFontTx/>
              <a:buChar char="-"/>
            </a:pPr>
            <a:r>
              <a:rPr lang="it-IT" i="1" dirty="0" smtClean="0"/>
              <a:t>Sistemi di programmazione</a:t>
            </a:r>
            <a:endParaRPr lang="it-IT" i="1"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a:t>
            </a:fld>
            <a:endParaRPr lang="it-IT" dirty="0"/>
          </a:p>
        </p:txBody>
      </p:sp>
    </p:spTree>
    <p:extLst>
      <p:ext uri="{BB962C8B-B14F-4D97-AF65-F5344CB8AC3E}">
        <p14:creationId xmlns:p14="http://schemas.microsoft.com/office/powerpoint/2010/main" val="73501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Fasi del sistema di programmazione</a:t>
            </a:r>
            <a:endParaRPr lang="it-IT" dirty="0"/>
          </a:p>
        </p:txBody>
      </p:sp>
      <p:sp>
        <p:nvSpPr>
          <p:cNvPr id="3" name="Segnaposto contenuto 2"/>
          <p:cNvSpPr>
            <a:spLocks noGrp="1"/>
          </p:cNvSpPr>
          <p:nvPr>
            <p:ph idx="1"/>
          </p:nvPr>
        </p:nvSpPr>
        <p:spPr/>
        <p:txBody>
          <a:bodyPr/>
          <a:lstStyle/>
          <a:p>
            <a:pPr algn="just">
              <a:buFontTx/>
              <a:buChar char="-"/>
            </a:pPr>
            <a:r>
              <a:rPr lang="it-IT" dirty="0" smtClean="0"/>
              <a:t>Tradurre in termini operativi gli obiettivi della pianificazione (riconoscimento del problema)</a:t>
            </a:r>
          </a:p>
          <a:p>
            <a:pPr algn="just">
              <a:buFontTx/>
              <a:buChar char="-"/>
            </a:pPr>
            <a:r>
              <a:rPr lang="it-IT" dirty="0" smtClean="0"/>
              <a:t>Diagnosi del problema (esterno e interno)</a:t>
            </a:r>
          </a:p>
          <a:p>
            <a:pPr algn="just">
              <a:buFontTx/>
              <a:buChar char="-"/>
            </a:pPr>
            <a:r>
              <a:rPr lang="it-IT" dirty="0" smtClean="0"/>
              <a:t>Sviluppo di alternative di soluzione</a:t>
            </a:r>
          </a:p>
          <a:p>
            <a:pPr algn="just">
              <a:buFontTx/>
              <a:buChar char="-"/>
            </a:pPr>
            <a:r>
              <a:rPr lang="it-IT" dirty="0" smtClean="0"/>
              <a:t>Selezione delle alternative</a:t>
            </a:r>
          </a:p>
          <a:p>
            <a:pPr algn="just">
              <a:buFontTx/>
              <a:buChar char="-"/>
            </a:pPr>
            <a:r>
              <a:rPr lang="it-IT" dirty="0" smtClean="0"/>
              <a:t>Formalizzazione delle decisione prese (attraverso la stesura del programma)</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20</a:t>
            </a:fld>
            <a:endParaRPr lang="it-IT" dirty="0"/>
          </a:p>
        </p:txBody>
      </p:sp>
    </p:spTree>
    <p:extLst>
      <p:ext uri="{BB962C8B-B14F-4D97-AF65-F5344CB8AC3E}">
        <p14:creationId xmlns:p14="http://schemas.microsoft.com/office/powerpoint/2010/main" val="3491563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programma</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endParaRPr lang="it-IT" smtClean="0"/>
          </a:p>
          <a:p>
            <a:pPr marL="114300" indent="0" algn="just">
              <a:buNone/>
            </a:pPr>
            <a:r>
              <a:rPr lang="it-IT" smtClean="0"/>
              <a:t>Il </a:t>
            </a:r>
            <a:r>
              <a:rPr lang="it-IT" dirty="0" smtClean="0"/>
              <a:t>programma si articola in una parte descrittivo-qualitativa e una parte quantitativo-monetaria.</a:t>
            </a:r>
          </a:p>
          <a:p>
            <a:pPr marL="114300" indent="0" algn="just">
              <a:buNone/>
            </a:pPr>
            <a:r>
              <a:rPr lang="it-IT" dirty="0"/>
              <a:t>Il </a:t>
            </a:r>
            <a:r>
              <a:rPr lang="it-IT" dirty="0" smtClean="0"/>
              <a:t>profilo quantitativo-monetario si denomina </a:t>
            </a:r>
            <a:r>
              <a:rPr lang="it-IT" dirty="0" smtClean="0">
                <a:solidFill>
                  <a:srgbClr val="FF0000"/>
                </a:solidFill>
              </a:rPr>
              <a:t>budget.</a:t>
            </a:r>
          </a:p>
          <a:p>
            <a:pPr marL="114300" indent="0" algn="just">
              <a:buNone/>
            </a:pPr>
            <a:endParaRPr lang="it-IT" dirty="0">
              <a:solidFill>
                <a:srgbClr val="FF0000"/>
              </a:solidFill>
            </a:endParaRPr>
          </a:p>
          <a:p>
            <a:pPr marL="114300" indent="0" algn="just">
              <a:buNone/>
            </a:pP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21</a:t>
            </a:fld>
            <a:endParaRPr lang="it-IT" dirty="0"/>
          </a:p>
        </p:txBody>
      </p:sp>
    </p:spTree>
    <p:extLst>
      <p:ext uri="{BB962C8B-B14F-4D97-AF65-F5344CB8AC3E}">
        <p14:creationId xmlns:p14="http://schemas.microsoft.com/office/powerpoint/2010/main" val="308949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600200"/>
            <a:ext cx="69342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22</a:t>
            </a:fld>
            <a:endParaRPr lang="it-IT" dirty="0"/>
          </a:p>
        </p:txBody>
      </p:sp>
    </p:spTree>
    <p:extLst>
      <p:ext uri="{BB962C8B-B14F-4D97-AF65-F5344CB8AC3E}">
        <p14:creationId xmlns:p14="http://schemas.microsoft.com/office/powerpoint/2010/main" val="3086898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valori del budget</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r>
              <a:rPr lang="it-IT" dirty="0" smtClean="0"/>
              <a:t>I </a:t>
            </a:r>
            <a:r>
              <a:rPr lang="it-IT" dirty="0"/>
              <a:t>valori obiettivo del budget si dividono in:</a:t>
            </a:r>
          </a:p>
          <a:p>
            <a:pPr algn="just">
              <a:buFontTx/>
              <a:buChar char="-"/>
            </a:pPr>
            <a:r>
              <a:rPr lang="it-IT" dirty="0" smtClean="0"/>
              <a:t>valori-obiettivo </a:t>
            </a:r>
            <a:r>
              <a:rPr lang="it-IT" dirty="0"/>
              <a:t>globali (relativi all’intera </a:t>
            </a:r>
            <a:r>
              <a:rPr lang="it-IT" dirty="0" smtClean="0"/>
              <a:t>impresa)</a:t>
            </a:r>
          </a:p>
          <a:p>
            <a:pPr algn="just">
              <a:buFontTx/>
              <a:buChar char="-"/>
            </a:pPr>
            <a:r>
              <a:rPr lang="it-IT" dirty="0" smtClean="0"/>
              <a:t>valori-obiettivo </a:t>
            </a:r>
            <a:r>
              <a:rPr lang="it-IT" dirty="0"/>
              <a:t>parziali (relativi alle varie aree funzionali dell’impresa</a:t>
            </a:r>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23</a:t>
            </a:fld>
            <a:endParaRPr lang="it-IT" dirty="0"/>
          </a:p>
        </p:txBody>
      </p:sp>
    </p:spTree>
    <p:extLst>
      <p:ext uri="{BB962C8B-B14F-4D97-AF65-F5344CB8AC3E}">
        <p14:creationId xmlns:p14="http://schemas.microsoft.com/office/powerpoint/2010/main" val="265468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600200"/>
            <a:ext cx="69342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24</a:t>
            </a:fld>
            <a:endParaRPr lang="it-IT" dirty="0"/>
          </a:p>
        </p:txBody>
      </p:sp>
    </p:spTree>
    <p:extLst>
      <p:ext uri="{BB962C8B-B14F-4D97-AF65-F5344CB8AC3E}">
        <p14:creationId xmlns:p14="http://schemas.microsoft.com/office/powerpoint/2010/main" val="226685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1600200"/>
            <a:ext cx="69342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25</a:t>
            </a:fld>
            <a:endParaRPr lang="it-IT" dirty="0"/>
          </a:p>
        </p:txBody>
      </p:sp>
    </p:spTree>
    <p:extLst>
      <p:ext uri="{BB962C8B-B14F-4D97-AF65-F5344CB8AC3E}">
        <p14:creationId xmlns:p14="http://schemas.microsoft.com/office/powerpoint/2010/main" val="150630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26</a:t>
            </a:fld>
            <a:endParaRPr lang="it-IT" dirty="0"/>
          </a:p>
        </p:txBody>
      </p:sp>
    </p:spTree>
    <p:extLst>
      <p:ext uri="{BB962C8B-B14F-4D97-AF65-F5344CB8AC3E}">
        <p14:creationId xmlns:p14="http://schemas.microsoft.com/office/powerpoint/2010/main" val="2951622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27</a:t>
            </a:fld>
            <a:endParaRPr lang="it-IT" dirty="0"/>
          </a:p>
        </p:txBody>
      </p:sp>
    </p:spTree>
    <p:extLst>
      <p:ext uri="{BB962C8B-B14F-4D97-AF65-F5344CB8AC3E}">
        <p14:creationId xmlns:p14="http://schemas.microsoft.com/office/powerpoint/2010/main" val="2701042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strumenti</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8725" y="1719262"/>
            <a:ext cx="6076950" cy="4562475"/>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28</a:t>
            </a:fld>
            <a:endParaRPr lang="it-IT" dirty="0"/>
          </a:p>
        </p:txBody>
      </p:sp>
    </p:spTree>
    <p:extLst>
      <p:ext uri="{BB962C8B-B14F-4D97-AF65-F5344CB8AC3E}">
        <p14:creationId xmlns:p14="http://schemas.microsoft.com/office/powerpoint/2010/main" val="2367730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budget</a:t>
            </a:r>
            <a:endParaRPr lang="it-IT" dirty="0"/>
          </a:p>
        </p:txBody>
      </p:sp>
      <p:sp>
        <p:nvSpPr>
          <p:cNvPr id="3" name="Segnaposto contenuto 2"/>
          <p:cNvSpPr>
            <a:spLocks noGrp="1"/>
          </p:cNvSpPr>
          <p:nvPr>
            <p:ph idx="1"/>
          </p:nvPr>
        </p:nvSpPr>
        <p:spPr/>
        <p:txBody>
          <a:bodyPr/>
          <a:lstStyle/>
          <a:p>
            <a:pPr marL="114300" indent="0">
              <a:buNone/>
            </a:pPr>
            <a:endParaRPr lang="it-IT" dirty="0"/>
          </a:p>
          <a:p>
            <a:pPr marL="114300" indent="0" algn="just">
              <a:buNone/>
            </a:pPr>
            <a:r>
              <a:rPr lang="it-IT" dirty="0" smtClean="0"/>
              <a:t>Il budget, per essere concretamente attuabile, viene poi suddiviso in periodi più brevi, in genere mesi.</a:t>
            </a:r>
          </a:p>
          <a:p>
            <a:pPr marL="114300" indent="0" algn="just">
              <a:buNone/>
            </a:pPr>
            <a:r>
              <a:rPr lang="it-IT" dirty="0" smtClean="0"/>
              <a:t>Attraverso il budget la direzione:</a:t>
            </a:r>
          </a:p>
          <a:p>
            <a:pPr algn="just">
              <a:buFontTx/>
              <a:buChar char="-"/>
            </a:pPr>
            <a:r>
              <a:rPr lang="it-IT" dirty="0" smtClean="0"/>
              <a:t>Definisce quanto e quando vendere, produrre, acquistare, per conseguire gli obiettivi economici previsti</a:t>
            </a:r>
          </a:p>
          <a:p>
            <a:pPr algn="just">
              <a:buFontTx/>
              <a:buChar char="-"/>
            </a:pPr>
            <a:r>
              <a:rPr lang="it-IT" dirty="0" smtClean="0"/>
              <a:t>Verifica se le risorse umane, materiali, tecnologiche e finanziarie sono adeguate;</a:t>
            </a:r>
          </a:p>
          <a:p>
            <a:pPr algn="just">
              <a:buFontTx/>
              <a:buChar char="-"/>
            </a:pPr>
            <a:r>
              <a:rPr lang="it-IT" dirty="0" smtClean="0"/>
              <a:t>Identifica chi è responsabile dell’attuazione dei programmi;</a:t>
            </a:r>
            <a:endParaRPr lang="it-IT" dirty="0"/>
          </a:p>
        </p:txBody>
      </p:sp>
      <p:sp>
        <p:nvSpPr>
          <p:cNvPr id="4" name="Segnaposto piè di pagina 3"/>
          <p:cNvSpPr>
            <a:spLocks noGrp="1"/>
          </p:cNvSpPr>
          <p:nvPr>
            <p:ph type="ftr" sz="quarter" idx="11"/>
          </p:nvPr>
        </p:nvSpPr>
        <p:spPr/>
        <p:txBody>
          <a:bodyPr/>
          <a:lstStyle/>
          <a:p>
            <a:r>
              <a:rPr lang="it-IT" dirty="0" err="1" smtClean="0"/>
              <a:t>Ma;ria</a:t>
            </a:r>
            <a:r>
              <a:rPr lang="it-IT" dirty="0" smtClean="0"/>
              <a:t> Lucetta Russotto</a:t>
            </a:r>
            <a:endParaRPr lang="it-IT" dirty="0"/>
          </a:p>
        </p:txBody>
      </p:sp>
      <p:sp>
        <p:nvSpPr>
          <p:cNvPr id="5" name="Segnaposto numero diapositiva 4"/>
          <p:cNvSpPr>
            <a:spLocks noGrp="1"/>
          </p:cNvSpPr>
          <p:nvPr>
            <p:ph type="sldNum" sz="quarter" idx="12"/>
          </p:nvPr>
        </p:nvSpPr>
        <p:spPr/>
        <p:txBody>
          <a:bodyPr/>
          <a:lstStyle/>
          <a:p>
            <a:fld id="{6F7AA945-76CB-D84C-9264-6FE1FA9D39BC}" type="slidenum">
              <a:rPr lang="it-IT" smtClean="0"/>
              <a:t>29</a:t>
            </a:fld>
            <a:endParaRPr lang="it-IT" dirty="0"/>
          </a:p>
        </p:txBody>
      </p:sp>
    </p:spTree>
    <p:extLst>
      <p:ext uri="{BB962C8B-B14F-4D97-AF65-F5344CB8AC3E}">
        <p14:creationId xmlns:p14="http://schemas.microsoft.com/office/powerpoint/2010/main" val="1257831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a:t>
            </a:fld>
            <a:endParaRPr lang="it-IT" dirty="0"/>
          </a:p>
        </p:txBody>
      </p:sp>
    </p:spTree>
    <p:extLst>
      <p:ext uri="{BB962C8B-B14F-4D97-AF65-F5344CB8AC3E}">
        <p14:creationId xmlns:p14="http://schemas.microsoft.com/office/powerpoint/2010/main" val="2568922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30</a:t>
            </a:fld>
            <a:endParaRPr lang="it-IT" dirty="0"/>
          </a:p>
        </p:txBody>
      </p:sp>
    </p:spTree>
    <p:extLst>
      <p:ext uri="{BB962C8B-B14F-4D97-AF65-F5344CB8AC3E}">
        <p14:creationId xmlns:p14="http://schemas.microsoft.com/office/powerpoint/2010/main" val="1014784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Sistema di controllo</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r>
              <a:rPr lang="it-IT" dirty="0" smtClean="0"/>
              <a:t>L’attività programmata deve poi essere soggetta a un controllo per verificare se si svolge come deciso, capirne gli eventuali scostamenti e correggerli.</a:t>
            </a:r>
          </a:p>
          <a:p>
            <a:pPr marL="114300" indent="0" algn="just">
              <a:buNone/>
            </a:pPr>
            <a:r>
              <a:rPr lang="it-IT" dirty="0" smtClean="0"/>
              <a:t>Deve quindi essere identificato l’oggetto del controllo (che deve quindi essere misurabile).</a:t>
            </a:r>
          </a:p>
          <a:p>
            <a:pPr marL="114300" indent="0" algn="just">
              <a:buNone/>
            </a:pPr>
            <a:r>
              <a:rPr lang="it-IT" dirty="0" smtClean="0"/>
              <a:t>Il controllo riguarda  il </a:t>
            </a:r>
            <a:r>
              <a:rPr lang="it-IT" dirty="0"/>
              <a:t>grado </a:t>
            </a:r>
            <a:r>
              <a:rPr lang="it-IT" dirty="0">
                <a:solidFill>
                  <a:srgbClr val="FF0000"/>
                </a:solidFill>
              </a:rPr>
              <a:t>di efficienza </a:t>
            </a:r>
            <a:r>
              <a:rPr lang="it-IT" dirty="0" smtClean="0"/>
              <a:t>e di </a:t>
            </a:r>
            <a:r>
              <a:rPr lang="it-IT" dirty="0" smtClean="0">
                <a:solidFill>
                  <a:srgbClr val="FF0000"/>
                </a:solidFill>
              </a:rPr>
              <a:t>efficacia</a:t>
            </a:r>
            <a:r>
              <a:rPr lang="it-IT" dirty="0" smtClean="0"/>
              <a:t> delle operazioni d’impresa.</a:t>
            </a:r>
            <a:endParaRPr lang="it-IT" dirty="0"/>
          </a:p>
        </p:txBody>
      </p:sp>
      <p:sp>
        <p:nvSpPr>
          <p:cNvPr id="4" name="Segnaposto piè di pagina 3"/>
          <p:cNvSpPr>
            <a:spLocks noGrp="1"/>
          </p:cNvSpPr>
          <p:nvPr>
            <p:ph type="ftr" sz="quarter" idx="11"/>
          </p:nvPr>
        </p:nvSpPr>
        <p:spPr/>
        <p:txBody>
          <a:bodyPr/>
          <a:lstStyle/>
          <a:p>
            <a:r>
              <a:rPr lang="it-IT" dirty="0" smtClean="0"/>
              <a:t>Mara Lucetta Russotto</a:t>
            </a:r>
            <a:endParaRPr lang="it-IT" dirty="0"/>
          </a:p>
        </p:txBody>
      </p:sp>
      <p:sp>
        <p:nvSpPr>
          <p:cNvPr id="5" name="Segnaposto numero diapositiva 4"/>
          <p:cNvSpPr>
            <a:spLocks noGrp="1"/>
          </p:cNvSpPr>
          <p:nvPr>
            <p:ph type="sldNum" sz="quarter" idx="12"/>
          </p:nvPr>
        </p:nvSpPr>
        <p:spPr/>
        <p:txBody>
          <a:bodyPr/>
          <a:lstStyle/>
          <a:p>
            <a:fld id="{6F7AA945-76CB-D84C-9264-6FE1FA9D39BC}" type="slidenum">
              <a:rPr lang="it-IT" smtClean="0"/>
              <a:t>31</a:t>
            </a:fld>
            <a:endParaRPr lang="it-IT" dirty="0"/>
          </a:p>
        </p:txBody>
      </p:sp>
    </p:spTree>
    <p:extLst>
      <p:ext uri="{BB962C8B-B14F-4D97-AF65-F5344CB8AC3E}">
        <p14:creationId xmlns:p14="http://schemas.microsoft.com/office/powerpoint/2010/main" val="24668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L’efficienza</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r>
              <a:rPr lang="it-IT" dirty="0" smtClean="0"/>
              <a:t>E’ l’attitudine dell’impresa o di un suo sub-sistema a ottimizzare la quantità di risorse (input) occorrenti per ottenere un determinato volume di output (o di produzione in senso ampio).</a:t>
            </a:r>
          </a:p>
          <a:p>
            <a:pPr marL="114300" indent="0" algn="just">
              <a:buNone/>
            </a:pPr>
            <a:r>
              <a:rPr lang="it-IT" dirty="0" smtClean="0"/>
              <a:t>Essere efficienti implica evitare o ridurre gli sprechi di risorse.</a:t>
            </a:r>
          </a:p>
          <a:p>
            <a:pPr marL="114300" indent="0" algn="just">
              <a:buNone/>
            </a:pPr>
            <a:r>
              <a:rPr lang="it-IT" dirty="0" smtClean="0"/>
              <a:t>Si tratta di un carattere prettamente economico della gestione misurabile con la grandezza dei costi.</a:t>
            </a:r>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32</a:t>
            </a:fld>
            <a:endParaRPr lang="it-IT" dirty="0"/>
          </a:p>
        </p:txBody>
      </p:sp>
    </p:spTree>
    <p:extLst>
      <p:ext uri="{BB962C8B-B14F-4D97-AF65-F5344CB8AC3E}">
        <p14:creationId xmlns:p14="http://schemas.microsoft.com/office/powerpoint/2010/main" val="130698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determinazione dell’efficienza</a:t>
            </a:r>
            <a:endParaRPr lang="it-IT" dirty="0"/>
          </a:p>
        </p:txBody>
      </p:sp>
      <p:sp>
        <p:nvSpPr>
          <p:cNvPr id="3" name="Segnaposto contenuto 2"/>
          <p:cNvSpPr>
            <a:spLocks noGrp="1"/>
          </p:cNvSpPr>
          <p:nvPr>
            <p:ph idx="1"/>
          </p:nvPr>
        </p:nvSpPr>
        <p:spPr/>
        <p:txBody>
          <a:bodyPr/>
          <a:lstStyle/>
          <a:p>
            <a:endParaRPr lang="it-IT" dirty="0" smtClean="0"/>
          </a:p>
          <a:p>
            <a:endParaRPr lang="it-IT" dirty="0"/>
          </a:p>
          <a:p>
            <a:pPr marL="114300" indent="0" algn="just">
              <a:buNone/>
            </a:pPr>
            <a:r>
              <a:rPr lang="it-IT" dirty="0" smtClean="0">
                <a:solidFill>
                  <a:srgbClr val="FF0000"/>
                </a:solidFill>
              </a:rPr>
              <a:t>L’analisi </a:t>
            </a:r>
            <a:r>
              <a:rPr lang="it-IT" dirty="0">
                <a:solidFill>
                  <a:srgbClr val="FF0000"/>
                </a:solidFill>
              </a:rPr>
              <a:t>dei costi è quindi fondamentale per </a:t>
            </a:r>
            <a:r>
              <a:rPr lang="it-IT" dirty="0" smtClean="0">
                <a:solidFill>
                  <a:srgbClr val="FF0000"/>
                </a:solidFill>
              </a:rPr>
              <a:t>misurare, verificare </a:t>
            </a:r>
            <a:r>
              <a:rPr lang="it-IT" dirty="0">
                <a:solidFill>
                  <a:srgbClr val="FF0000"/>
                </a:solidFill>
              </a:rPr>
              <a:t>e migliorare l’efficienza dell’impresa.</a:t>
            </a:r>
          </a:p>
          <a:p>
            <a:pPr marL="114300" indent="0" algn="just">
              <a:buNone/>
            </a:pPr>
            <a:r>
              <a:rPr lang="it-IT" dirty="0">
                <a:solidFill>
                  <a:srgbClr val="FF0000"/>
                </a:solidFill>
              </a:rPr>
              <a:t>Ex. Calcolare il costo unitario del prodotto. </a:t>
            </a:r>
          </a:p>
          <a:p>
            <a:pPr algn="just"/>
            <a:endParaRPr lang="it-IT" dirty="0">
              <a:solidFill>
                <a:srgbClr val="FF0000"/>
              </a:solidFill>
            </a:endParaRPr>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33</a:t>
            </a:fld>
            <a:endParaRPr lang="it-IT" dirty="0"/>
          </a:p>
        </p:txBody>
      </p:sp>
    </p:spTree>
    <p:extLst>
      <p:ext uri="{BB962C8B-B14F-4D97-AF65-F5344CB8AC3E}">
        <p14:creationId xmlns:p14="http://schemas.microsoft.com/office/powerpoint/2010/main" val="618445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L’efficacia</a:t>
            </a:r>
            <a:endParaRPr lang="it-IT" dirty="0"/>
          </a:p>
        </p:txBody>
      </p:sp>
      <p:sp>
        <p:nvSpPr>
          <p:cNvPr id="3" name="Segnaposto contenuto 2"/>
          <p:cNvSpPr>
            <a:spLocks noGrp="1"/>
          </p:cNvSpPr>
          <p:nvPr>
            <p:ph idx="1"/>
          </p:nvPr>
        </p:nvSpPr>
        <p:spPr/>
        <p:txBody>
          <a:bodyPr/>
          <a:lstStyle/>
          <a:p>
            <a:endParaRPr lang="it-IT" dirty="0" smtClean="0"/>
          </a:p>
          <a:p>
            <a:pPr marL="114300" indent="0">
              <a:buNone/>
            </a:pPr>
            <a:r>
              <a:rPr lang="it-IT" dirty="0" smtClean="0"/>
              <a:t>L’efficacia è l’attitudine a ottimizzare i risultati riguardanti gli output della gestione.</a:t>
            </a:r>
          </a:p>
          <a:p>
            <a:pPr marL="114300" indent="0">
              <a:buNone/>
            </a:pPr>
            <a:r>
              <a:rPr lang="it-IT" dirty="0" smtClean="0"/>
              <a:t>Non è di definizione univoca perché riguarda i vari aspetti dell’output:</a:t>
            </a:r>
          </a:p>
          <a:p>
            <a:pPr>
              <a:buFontTx/>
              <a:buChar char="-"/>
            </a:pPr>
            <a:r>
              <a:rPr lang="it-IT" dirty="0" smtClean="0"/>
              <a:t>La quantità di produzione;</a:t>
            </a:r>
          </a:p>
          <a:p>
            <a:pPr>
              <a:buFontTx/>
              <a:buChar char="-"/>
            </a:pPr>
            <a:r>
              <a:rPr lang="it-IT" dirty="0" smtClean="0"/>
              <a:t>La qualità di produzione;</a:t>
            </a:r>
          </a:p>
          <a:p>
            <a:pPr>
              <a:buFontTx/>
              <a:buChar char="-"/>
            </a:pPr>
            <a:r>
              <a:rPr lang="it-IT" dirty="0" smtClean="0"/>
              <a:t>La tempestività di consegna; </a:t>
            </a:r>
          </a:p>
          <a:p>
            <a:pPr>
              <a:buFontTx/>
              <a:buChar char="-"/>
            </a:pPr>
            <a:r>
              <a:rPr lang="it-IT" dirty="0" smtClean="0"/>
              <a:t>Il livello di servizio al cliente</a:t>
            </a:r>
          </a:p>
          <a:p>
            <a:pPr>
              <a:buFontTx/>
              <a:buChar char="-"/>
            </a:pPr>
            <a:r>
              <a:rPr lang="it-IT" dirty="0" smtClean="0"/>
              <a:t>Ecc.</a:t>
            </a:r>
          </a:p>
          <a:p>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34</a:t>
            </a:fld>
            <a:endParaRPr lang="it-IT" dirty="0"/>
          </a:p>
        </p:txBody>
      </p:sp>
    </p:spTree>
    <p:extLst>
      <p:ext uri="{BB962C8B-B14F-4D97-AF65-F5344CB8AC3E}">
        <p14:creationId xmlns:p14="http://schemas.microsoft.com/office/powerpoint/2010/main" val="662859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determinazione dell’efficacia</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35</a:t>
            </a:fld>
            <a:endParaRPr lang="it-IT" dirty="0"/>
          </a:p>
        </p:txBody>
      </p:sp>
      <p:sp>
        <p:nvSpPr>
          <p:cNvPr id="8" name="Segnaposto contenuto 7"/>
          <p:cNvSpPr>
            <a:spLocks noGrp="1"/>
          </p:cNvSpPr>
          <p:nvPr>
            <p:ph idx="1"/>
          </p:nvPr>
        </p:nvSpPr>
        <p:spPr/>
        <p:txBody>
          <a:bodyPr/>
          <a:lstStyle/>
          <a:p>
            <a:pPr marL="114300" indent="0" algn="just">
              <a:buNone/>
            </a:pPr>
            <a:r>
              <a:rPr lang="it-IT" dirty="0" smtClean="0"/>
              <a:t> </a:t>
            </a:r>
          </a:p>
          <a:p>
            <a:pPr marL="114300" indent="0" algn="just">
              <a:buNone/>
            </a:pPr>
            <a:r>
              <a:rPr lang="it-IT" dirty="0" smtClean="0"/>
              <a:t>La determinazione non passa attraverso misurazione univoche e di tipo contabile (costi e ricavi) ma richiede misurazioni fisiche.</a:t>
            </a:r>
          </a:p>
          <a:p>
            <a:pPr marL="114300" indent="0" algn="just">
              <a:buNone/>
            </a:pPr>
            <a:endParaRPr lang="it-IT" dirty="0"/>
          </a:p>
          <a:p>
            <a:pPr marL="114300" indent="0" algn="just">
              <a:buNone/>
            </a:pPr>
            <a:r>
              <a:rPr lang="it-IT" dirty="0" smtClean="0"/>
              <a:t>Ex. Trenitalia è EFFICACE se è in grado di erogare il proprio servizio di trasporti a quel numero di clienti che ne fa richiesta.</a:t>
            </a:r>
            <a:endParaRPr lang="it-IT" dirty="0"/>
          </a:p>
        </p:txBody>
      </p:sp>
    </p:spTree>
    <p:extLst>
      <p:ext uri="{BB962C8B-B14F-4D97-AF65-F5344CB8AC3E}">
        <p14:creationId xmlns:p14="http://schemas.microsoft.com/office/powerpoint/2010/main" val="864563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Gli obiettivi e il controllo.</a:t>
            </a:r>
            <a:endParaRPr lang="it-IT" dirty="0"/>
          </a:p>
        </p:txBody>
      </p:sp>
      <p:sp>
        <p:nvSpPr>
          <p:cNvPr id="3" name="Segnaposto contenuto 2"/>
          <p:cNvSpPr>
            <a:spLocks noGrp="1"/>
          </p:cNvSpPr>
          <p:nvPr>
            <p:ph idx="1"/>
          </p:nvPr>
        </p:nvSpPr>
        <p:spPr/>
        <p:txBody>
          <a:bodyPr/>
          <a:lstStyle/>
          <a:p>
            <a:pPr marL="114300" indent="0" algn="just">
              <a:buNone/>
            </a:pPr>
            <a:r>
              <a:rPr lang="it-IT" dirty="0" smtClean="0"/>
              <a:t>Gli obiettivi (</a:t>
            </a:r>
            <a:r>
              <a:rPr lang="it-IT" dirty="0" smtClean="0">
                <a:solidFill>
                  <a:srgbClr val="FF0000"/>
                </a:solidFill>
              </a:rPr>
              <a:t>grandezze-obiettivi) </a:t>
            </a:r>
            <a:r>
              <a:rPr lang="it-IT" dirty="0" smtClean="0"/>
              <a:t>devono essere assegnati alle posizioni organizzative chiamate a realizzarli. Si individuano così i </a:t>
            </a:r>
            <a:r>
              <a:rPr lang="it-IT" dirty="0" smtClean="0">
                <a:solidFill>
                  <a:srgbClr val="FF0000"/>
                </a:solidFill>
              </a:rPr>
              <a:t>centri di responsabilità </a:t>
            </a:r>
            <a:r>
              <a:rPr lang="it-IT" dirty="0" smtClean="0"/>
              <a:t>sui quali si basa il controllo.</a:t>
            </a:r>
          </a:p>
          <a:p>
            <a:pPr marL="114300" indent="0" algn="just">
              <a:buNone/>
            </a:pPr>
            <a:r>
              <a:rPr lang="it-IT" dirty="0" smtClean="0"/>
              <a:t>Con il controllo si misurano le</a:t>
            </a:r>
            <a:r>
              <a:rPr lang="it-IT" dirty="0" smtClean="0">
                <a:solidFill>
                  <a:srgbClr val="FF0000"/>
                </a:solidFill>
              </a:rPr>
              <a:t> grandezze-risultato</a:t>
            </a:r>
            <a:r>
              <a:rPr lang="it-IT" dirty="0" smtClean="0"/>
              <a:t>.</a:t>
            </a:r>
          </a:p>
          <a:p>
            <a:pPr marL="114300" indent="0" algn="just">
              <a:buNone/>
            </a:pPr>
            <a:r>
              <a:rPr lang="it-IT" dirty="0" smtClean="0"/>
              <a:t>I </a:t>
            </a:r>
            <a:r>
              <a:rPr lang="it-IT" dirty="0" smtClean="0">
                <a:solidFill>
                  <a:srgbClr val="FF0000"/>
                </a:solidFill>
              </a:rPr>
              <a:t>risultati</a:t>
            </a:r>
            <a:r>
              <a:rPr lang="it-IT" dirty="0" smtClean="0"/>
              <a:t> si confrontano con gli </a:t>
            </a:r>
            <a:r>
              <a:rPr lang="it-IT" dirty="0" smtClean="0">
                <a:solidFill>
                  <a:srgbClr val="FF0000"/>
                </a:solidFill>
              </a:rPr>
              <a:t>obiettivi</a:t>
            </a:r>
            <a:r>
              <a:rPr lang="it-IT" dirty="0" smtClean="0"/>
              <a:t> e si cerca di individuare eventuali </a:t>
            </a:r>
            <a:r>
              <a:rPr lang="it-IT" dirty="0" smtClean="0">
                <a:solidFill>
                  <a:srgbClr val="FF0000"/>
                </a:solidFill>
              </a:rPr>
              <a:t>scostamenti</a:t>
            </a:r>
            <a:r>
              <a:rPr lang="it-IT" dirty="0" smtClean="0"/>
              <a:t>.</a:t>
            </a:r>
          </a:p>
          <a:p>
            <a:pPr marL="114300" indent="0" algn="just">
              <a:buNone/>
            </a:pPr>
            <a:r>
              <a:rPr lang="it-IT" dirty="0" smtClean="0"/>
              <a:t>La correzione degli </a:t>
            </a:r>
            <a:r>
              <a:rPr lang="it-IT" dirty="0" smtClean="0">
                <a:solidFill>
                  <a:srgbClr val="FF0000"/>
                </a:solidFill>
              </a:rPr>
              <a:t>scostamenti</a:t>
            </a:r>
            <a:r>
              <a:rPr lang="it-IT" dirty="0" smtClean="0"/>
              <a:t> si tradurrà in </a:t>
            </a:r>
            <a:r>
              <a:rPr lang="it-IT" dirty="0" smtClean="0">
                <a:solidFill>
                  <a:srgbClr val="FF0000"/>
                </a:solidFill>
              </a:rPr>
              <a:t>interventi</a:t>
            </a:r>
            <a:r>
              <a:rPr lang="it-IT" dirty="0" smtClean="0"/>
              <a:t> sulle </a:t>
            </a:r>
            <a:r>
              <a:rPr lang="it-IT" dirty="0" smtClean="0">
                <a:solidFill>
                  <a:srgbClr val="FF0000"/>
                </a:solidFill>
              </a:rPr>
              <a:t>attività</a:t>
            </a:r>
            <a:r>
              <a:rPr lang="it-IT" dirty="0" smtClean="0"/>
              <a:t> o anche sugli obiettivi</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36</a:t>
            </a:fld>
            <a:endParaRPr lang="it-IT" dirty="0"/>
          </a:p>
        </p:txBody>
      </p:sp>
    </p:spTree>
    <p:extLst>
      <p:ext uri="{BB962C8B-B14F-4D97-AF65-F5344CB8AC3E}">
        <p14:creationId xmlns:p14="http://schemas.microsoft.com/office/powerpoint/2010/main" val="122631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1066800" y="1600200"/>
            <a:ext cx="6400800" cy="4800600"/>
          </a:xfrm>
          <a:prstGeom prst="rect">
            <a:avLst/>
          </a:prstGeo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37</a:t>
            </a:fld>
            <a:endParaRPr lang="it-IT" dirty="0"/>
          </a:p>
        </p:txBody>
      </p:sp>
    </p:spTree>
    <p:extLst>
      <p:ext uri="{BB962C8B-B14F-4D97-AF65-F5344CB8AC3E}">
        <p14:creationId xmlns:p14="http://schemas.microsoft.com/office/powerpoint/2010/main" val="2122432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1280244" y="2192784"/>
            <a:ext cx="5687876" cy="3456175"/>
          </a:xfrm>
          <a:prstGeom prst="rect">
            <a:avLst/>
          </a:prstGeo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38</a:t>
            </a:fld>
            <a:endParaRPr lang="it-IT" dirty="0"/>
          </a:p>
        </p:txBody>
      </p:sp>
    </p:spTree>
    <p:extLst>
      <p:ext uri="{BB962C8B-B14F-4D97-AF65-F5344CB8AC3E}">
        <p14:creationId xmlns:p14="http://schemas.microsoft.com/office/powerpoint/2010/main" val="3185602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786934" y="1600200"/>
            <a:ext cx="6960531" cy="4800600"/>
          </a:xfrm>
          <a:prstGeom prst="rect">
            <a:avLst/>
          </a:prstGeo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39</a:t>
            </a:fld>
            <a:endParaRPr lang="it-IT" dirty="0"/>
          </a:p>
        </p:txBody>
      </p:sp>
    </p:spTree>
    <p:extLst>
      <p:ext uri="{BB962C8B-B14F-4D97-AF65-F5344CB8AC3E}">
        <p14:creationId xmlns:p14="http://schemas.microsoft.com/office/powerpoint/2010/main" val="74747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bwMode="auto">
          <a:xfrm>
            <a:off x="530254" y="1704806"/>
            <a:ext cx="1867969"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Organi volitivi</a:t>
            </a:r>
          </a:p>
        </p:txBody>
      </p:sp>
      <p:sp>
        <p:nvSpPr>
          <p:cNvPr id="8" name="Rettangolo 7"/>
          <p:cNvSpPr/>
          <p:nvPr/>
        </p:nvSpPr>
        <p:spPr bwMode="auto">
          <a:xfrm>
            <a:off x="3450557" y="1704806"/>
            <a:ext cx="1979929"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Organi direttivi</a:t>
            </a:r>
          </a:p>
        </p:txBody>
      </p:sp>
      <p:sp>
        <p:nvSpPr>
          <p:cNvPr id="9" name="Rettangolo 8"/>
          <p:cNvSpPr/>
          <p:nvPr/>
        </p:nvSpPr>
        <p:spPr bwMode="auto">
          <a:xfrm>
            <a:off x="6056686" y="1704806"/>
            <a:ext cx="2120292"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Organi operativi</a:t>
            </a:r>
          </a:p>
        </p:txBody>
      </p:sp>
      <p:cxnSp>
        <p:nvCxnSpPr>
          <p:cNvPr id="13" name="Connettore 1 12"/>
          <p:cNvCxnSpPr>
            <a:stCxn id="7" idx="3"/>
            <a:endCxn id="8" idx="1"/>
          </p:cNvCxnSpPr>
          <p:nvPr/>
        </p:nvCxnSpPr>
        <p:spPr bwMode="auto">
          <a:xfrm>
            <a:off x="2398223" y="1935639"/>
            <a:ext cx="1052334" cy="0"/>
          </a:xfrm>
          <a:prstGeom prst="line">
            <a:avLst/>
          </a:prstGeom>
          <a:solidFill>
            <a:schemeClr val="accent1"/>
          </a:solidFill>
          <a:ln w="317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5" name="Connettore 1 14"/>
          <p:cNvCxnSpPr>
            <a:stCxn id="8" idx="3"/>
            <a:endCxn id="9" idx="1"/>
          </p:cNvCxnSpPr>
          <p:nvPr/>
        </p:nvCxnSpPr>
        <p:spPr bwMode="auto">
          <a:xfrm>
            <a:off x="5430486" y="1935639"/>
            <a:ext cx="626200" cy="0"/>
          </a:xfrm>
          <a:prstGeom prst="line">
            <a:avLst/>
          </a:prstGeom>
          <a:solidFill>
            <a:schemeClr val="accent1"/>
          </a:solidFill>
          <a:ln w="3175" cap="flat" cmpd="sng" algn="ctr">
            <a:solidFill>
              <a:srgbClr val="000066"/>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16" name="Rettangolo 15"/>
          <p:cNvSpPr/>
          <p:nvPr/>
        </p:nvSpPr>
        <p:spPr bwMode="auto">
          <a:xfrm>
            <a:off x="102478" y="2664029"/>
            <a:ext cx="2723522"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Decisioni strategiche</a:t>
            </a:r>
          </a:p>
        </p:txBody>
      </p:sp>
      <p:sp>
        <p:nvSpPr>
          <p:cNvPr id="17" name="Rettangolo 16"/>
          <p:cNvSpPr/>
          <p:nvPr/>
        </p:nvSpPr>
        <p:spPr bwMode="auto">
          <a:xfrm>
            <a:off x="3307070" y="2664029"/>
            <a:ext cx="2274481"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Decisioni tattiche</a:t>
            </a:r>
          </a:p>
        </p:txBody>
      </p:sp>
      <p:sp>
        <p:nvSpPr>
          <p:cNvPr id="18" name="Rettangolo 17"/>
          <p:cNvSpPr/>
          <p:nvPr/>
        </p:nvSpPr>
        <p:spPr bwMode="auto">
          <a:xfrm>
            <a:off x="5867256" y="2664029"/>
            <a:ext cx="2499152" cy="461665"/>
          </a:xfrm>
          <a:prstGeom prst="rect">
            <a:avLst/>
          </a:prstGeom>
          <a:noFill/>
          <a:ln w="6350" cap="flat" cmpd="sng" algn="ctr">
            <a:solidFill>
              <a:srgbClr val="000066"/>
            </a:solidFill>
            <a:prstDash val="solid"/>
            <a:round/>
            <a:headEnd type="none" w="med" len="med"/>
            <a:tailEnd type="triangle" w="med" len="med"/>
          </a:ln>
          <a:effectLst/>
          <a:extLst/>
        </p:spPr>
        <p:txBody>
          <a:bodyPr vert="horz" wrap="none" lIns="91440" tIns="45720" rIns="91440" bIns="45720" numCol="1" rtlCol="0" anchor="b" anchorCtr="0" compatLnSpc="1">
            <a:prstTxWarp prst="textNoShape">
              <a:avLst/>
            </a:prstTxWarp>
            <a:spAutoFit/>
          </a:bodyPr>
          <a:lstStyle/>
          <a:p>
            <a:pPr algn="ctr" defTabSz="914400" fontAlgn="base">
              <a:spcBef>
                <a:spcPct val="0"/>
              </a:spcBef>
              <a:spcAft>
                <a:spcPct val="0"/>
              </a:spcAft>
            </a:pPr>
            <a:r>
              <a:rPr lang="it-IT" sz="2400" b="1" dirty="0">
                <a:solidFill>
                  <a:srgbClr val="000066"/>
                </a:solidFill>
                <a:latin typeface="Arial Narrow" charset="0"/>
                <a:ea typeface="ＭＳ Ｐゴシック" charset="0"/>
              </a:rPr>
              <a:t>Decisioni operative</a:t>
            </a:r>
          </a:p>
        </p:txBody>
      </p:sp>
      <p:cxnSp>
        <p:nvCxnSpPr>
          <p:cNvPr id="20" name="Connettore 2 19"/>
          <p:cNvCxnSpPr>
            <a:stCxn id="7" idx="2"/>
            <a:endCxn id="16" idx="0"/>
          </p:cNvCxnSpPr>
          <p:nvPr/>
        </p:nvCxnSpPr>
        <p:spPr bwMode="auto">
          <a:xfrm>
            <a:off x="1464239" y="2166471"/>
            <a:ext cx="0" cy="497558"/>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2" name="Connettore 2 21"/>
          <p:cNvCxnSpPr>
            <a:stCxn id="8" idx="2"/>
            <a:endCxn id="17" idx="0"/>
          </p:cNvCxnSpPr>
          <p:nvPr/>
        </p:nvCxnSpPr>
        <p:spPr bwMode="auto">
          <a:xfrm>
            <a:off x="4440522" y="2166471"/>
            <a:ext cx="3789" cy="497558"/>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Connettore 2 23"/>
          <p:cNvCxnSpPr>
            <a:stCxn id="9" idx="2"/>
            <a:endCxn id="18" idx="0"/>
          </p:cNvCxnSpPr>
          <p:nvPr/>
        </p:nvCxnSpPr>
        <p:spPr bwMode="auto">
          <a:xfrm>
            <a:off x="7116832" y="2166471"/>
            <a:ext cx="0" cy="497558"/>
          </a:xfrm>
          <a:prstGeom prst="straightConnector1">
            <a:avLst/>
          </a:prstGeom>
          <a:solidFill>
            <a:schemeClr val="accent1"/>
          </a:solidFill>
          <a:ln w="3175" cap="flat" cmpd="sng" algn="ctr">
            <a:solidFill>
              <a:srgbClr val="000066"/>
            </a:solidFill>
            <a:prstDash val="solid"/>
            <a:round/>
            <a:headEnd type="none" w="med" len="med"/>
            <a:tailEnd type="arrow"/>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7" name="Rettangolo 26"/>
          <p:cNvSpPr/>
          <p:nvPr/>
        </p:nvSpPr>
        <p:spPr bwMode="auto">
          <a:xfrm>
            <a:off x="530253" y="3553950"/>
            <a:ext cx="1867969" cy="1200329"/>
          </a:xfrm>
          <a:prstGeom prst="rect">
            <a:avLst/>
          </a:prstGeom>
          <a:noFill/>
          <a:ln w="6350" cap="flat" cmpd="sng" algn="ctr">
            <a:solidFill>
              <a:srgbClr val="000066"/>
            </a:solidFill>
            <a:prstDash val="dash"/>
            <a:round/>
            <a:headEnd type="none" w="med" len="med"/>
            <a:tailEnd type="triangle" w="med" len="med"/>
          </a:ln>
          <a:effectLs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r>
              <a:rPr lang="it-IT" b="1" dirty="0">
                <a:solidFill>
                  <a:srgbClr val="000066"/>
                </a:solidFill>
                <a:latin typeface="Arial Narrow" charset="0"/>
                <a:ea typeface="ＭＳ Ｐゴシック" charset="0"/>
              </a:rPr>
              <a:t>Aspetti di fondo</a:t>
            </a:r>
          </a:p>
          <a:p>
            <a:pPr defTabSz="914400" fontAlgn="base">
              <a:spcBef>
                <a:spcPct val="0"/>
              </a:spcBef>
              <a:spcAft>
                <a:spcPct val="0"/>
              </a:spcAft>
            </a:pPr>
            <a:r>
              <a:rPr lang="it-IT" b="1" dirty="0">
                <a:solidFill>
                  <a:srgbClr val="000066"/>
                </a:solidFill>
                <a:latin typeface="Arial Narrow" charset="0"/>
                <a:ea typeface="ＭＳ Ｐゴシック" charset="0"/>
              </a:rPr>
              <a:t>Lungo periodo</a:t>
            </a:r>
          </a:p>
          <a:p>
            <a:pPr defTabSz="914400" fontAlgn="base">
              <a:spcBef>
                <a:spcPct val="0"/>
              </a:spcBef>
              <a:spcAft>
                <a:spcPct val="0"/>
              </a:spcAft>
            </a:pPr>
            <a:r>
              <a:rPr lang="it-IT" b="1" dirty="0">
                <a:solidFill>
                  <a:srgbClr val="000066"/>
                </a:solidFill>
                <a:latin typeface="Arial Narrow" charset="0"/>
                <a:ea typeface="ＭＳ Ｐゴシック" charset="0"/>
              </a:rPr>
              <a:t>Non strutturabili</a:t>
            </a:r>
          </a:p>
          <a:p>
            <a:pPr defTabSz="914400" fontAlgn="base">
              <a:spcBef>
                <a:spcPct val="0"/>
              </a:spcBef>
              <a:spcAft>
                <a:spcPct val="0"/>
              </a:spcAft>
            </a:pPr>
            <a:r>
              <a:rPr lang="it-IT" b="1" dirty="0">
                <a:solidFill>
                  <a:srgbClr val="000066"/>
                </a:solidFill>
                <a:latin typeface="Arial Narrow" charset="0"/>
                <a:ea typeface="ＭＳ Ｐゴシック" charset="0"/>
              </a:rPr>
              <a:t>Periodiche </a:t>
            </a:r>
          </a:p>
        </p:txBody>
      </p:sp>
      <p:sp>
        <p:nvSpPr>
          <p:cNvPr id="28" name="Rettangolo 27"/>
          <p:cNvSpPr/>
          <p:nvPr/>
        </p:nvSpPr>
        <p:spPr bwMode="auto">
          <a:xfrm>
            <a:off x="3307070" y="3553950"/>
            <a:ext cx="2274481" cy="1200329"/>
          </a:xfrm>
          <a:prstGeom prst="rect">
            <a:avLst/>
          </a:prstGeom>
          <a:noFill/>
          <a:ln w="6350" cap="flat" cmpd="sng" algn="ctr">
            <a:solidFill>
              <a:srgbClr val="000066"/>
            </a:solidFill>
            <a:prstDash val="dash"/>
            <a:round/>
            <a:headEnd type="none" w="med" len="med"/>
            <a:tailEnd type="triangle" w="med" len="med"/>
          </a:ln>
          <a:effectLs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r>
              <a:rPr lang="it-IT" b="1" dirty="0">
                <a:solidFill>
                  <a:srgbClr val="000066"/>
                </a:solidFill>
                <a:latin typeface="Arial Narrow" charset="0"/>
                <a:ea typeface="ＭＳ Ｐゴシック" charset="0"/>
              </a:rPr>
              <a:t>Gestione risorse</a:t>
            </a:r>
          </a:p>
          <a:p>
            <a:pPr defTabSz="914400" fontAlgn="base">
              <a:spcBef>
                <a:spcPct val="0"/>
              </a:spcBef>
              <a:spcAft>
                <a:spcPct val="0"/>
              </a:spcAft>
            </a:pPr>
            <a:r>
              <a:rPr lang="it-IT" b="1" dirty="0">
                <a:solidFill>
                  <a:srgbClr val="000066"/>
                </a:solidFill>
                <a:latin typeface="Arial Narrow" charset="0"/>
                <a:ea typeface="ＭＳ Ｐゴシック" charset="0"/>
              </a:rPr>
              <a:t>Medio periodo</a:t>
            </a:r>
          </a:p>
          <a:p>
            <a:pPr defTabSz="914400" fontAlgn="base">
              <a:spcBef>
                <a:spcPct val="0"/>
              </a:spcBef>
              <a:spcAft>
                <a:spcPct val="0"/>
              </a:spcAft>
            </a:pPr>
            <a:r>
              <a:rPr lang="it-IT" b="1" dirty="0" smtClean="0">
                <a:solidFill>
                  <a:srgbClr val="000066"/>
                </a:solidFill>
                <a:latin typeface="Arial Narrow" charset="0"/>
                <a:ea typeface="ＭＳ Ｐゴシック" charset="0"/>
              </a:rPr>
              <a:t>Strutturabili in parte</a:t>
            </a:r>
          </a:p>
          <a:p>
            <a:pPr defTabSz="914400" fontAlgn="base">
              <a:spcBef>
                <a:spcPct val="0"/>
              </a:spcBef>
              <a:spcAft>
                <a:spcPct val="0"/>
              </a:spcAft>
            </a:pPr>
            <a:r>
              <a:rPr lang="it-IT" b="1" dirty="0" smtClean="0">
                <a:solidFill>
                  <a:srgbClr val="000066"/>
                </a:solidFill>
                <a:latin typeface="Arial Narrow" charset="0"/>
                <a:ea typeface="ＭＳ Ｐゴシック" charset="0"/>
              </a:rPr>
              <a:t>Periodiche </a:t>
            </a:r>
            <a:endParaRPr lang="it-IT" b="1" dirty="0">
              <a:solidFill>
                <a:srgbClr val="000066"/>
              </a:solidFill>
              <a:latin typeface="Arial Narrow" charset="0"/>
              <a:ea typeface="ＭＳ Ｐゴシック" charset="0"/>
            </a:endParaRPr>
          </a:p>
        </p:txBody>
      </p:sp>
      <p:sp>
        <p:nvSpPr>
          <p:cNvPr id="29" name="Rettangolo 28"/>
          <p:cNvSpPr/>
          <p:nvPr/>
        </p:nvSpPr>
        <p:spPr bwMode="auto">
          <a:xfrm>
            <a:off x="6229846" y="3539937"/>
            <a:ext cx="1867969" cy="1200329"/>
          </a:xfrm>
          <a:prstGeom prst="rect">
            <a:avLst/>
          </a:prstGeom>
          <a:noFill/>
          <a:ln w="6350" cap="flat" cmpd="sng" algn="ctr">
            <a:solidFill>
              <a:srgbClr val="000066"/>
            </a:solidFill>
            <a:prstDash val="dash"/>
            <a:round/>
            <a:headEnd type="none" w="med" len="med"/>
            <a:tailEnd type="triangle" w="med" len="med"/>
          </a:ln>
          <a:effectLst/>
          <a:extLst/>
        </p:spPr>
        <p:txBody>
          <a:bodyPr vert="horz" wrap="square" lIns="91440" tIns="45720" rIns="91440" bIns="45720" numCol="1" rtlCol="0" anchor="b" anchorCtr="0" compatLnSpc="1">
            <a:prstTxWarp prst="textNoShape">
              <a:avLst/>
            </a:prstTxWarp>
            <a:spAutoFit/>
          </a:bodyPr>
          <a:lstStyle/>
          <a:p>
            <a:pPr defTabSz="914400" fontAlgn="base">
              <a:spcBef>
                <a:spcPct val="0"/>
              </a:spcBef>
              <a:spcAft>
                <a:spcPct val="0"/>
              </a:spcAft>
            </a:pPr>
            <a:r>
              <a:rPr lang="it-IT" b="1" dirty="0">
                <a:solidFill>
                  <a:srgbClr val="000066"/>
                </a:solidFill>
                <a:latin typeface="Arial Narrow" charset="0"/>
                <a:ea typeface="ＭＳ Ｐゴシック" charset="0"/>
              </a:rPr>
              <a:t>Ciclo produttivo</a:t>
            </a:r>
          </a:p>
          <a:p>
            <a:pPr defTabSz="914400" fontAlgn="base">
              <a:spcBef>
                <a:spcPct val="0"/>
              </a:spcBef>
              <a:spcAft>
                <a:spcPct val="0"/>
              </a:spcAft>
            </a:pPr>
            <a:r>
              <a:rPr lang="it-IT" b="1" dirty="0">
                <a:solidFill>
                  <a:srgbClr val="000066"/>
                </a:solidFill>
                <a:latin typeface="Arial Narrow" charset="0"/>
                <a:ea typeface="ＭＳ Ｐゴシック" charset="0"/>
              </a:rPr>
              <a:t>Breve periodo</a:t>
            </a:r>
          </a:p>
          <a:p>
            <a:pPr defTabSz="914400" fontAlgn="base">
              <a:spcBef>
                <a:spcPct val="0"/>
              </a:spcBef>
              <a:spcAft>
                <a:spcPct val="0"/>
              </a:spcAft>
            </a:pPr>
            <a:r>
              <a:rPr lang="it-IT" b="1" dirty="0">
                <a:solidFill>
                  <a:srgbClr val="000066"/>
                </a:solidFill>
                <a:latin typeface="Arial Narrow" charset="0"/>
                <a:ea typeface="ＭＳ Ｐゴシック" charset="0"/>
              </a:rPr>
              <a:t>Strutturabili</a:t>
            </a:r>
          </a:p>
          <a:p>
            <a:pPr defTabSz="914400" fontAlgn="base">
              <a:spcBef>
                <a:spcPct val="0"/>
              </a:spcBef>
              <a:spcAft>
                <a:spcPct val="0"/>
              </a:spcAft>
            </a:pPr>
            <a:r>
              <a:rPr lang="it-IT" b="1" dirty="0">
                <a:solidFill>
                  <a:srgbClr val="000066"/>
                </a:solidFill>
                <a:latin typeface="Arial Narrow" charset="0"/>
                <a:ea typeface="ＭＳ Ｐゴシック" charset="0"/>
              </a:rPr>
              <a:t>Quotidiane</a:t>
            </a:r>
          </a:p>
        </p:txBody>
      </p:sp>
      <p:sp>
        <p:nvSpPr>
          <p:cNvPr id="3" name="Segnaposto piè di pagina 2"/>
          <p:cNvSpPr>
            <a:spLocks noGrp="1"/>
          </p:cNvSpPr>
          <p:nvPr>
            <p:ph type="ftr" sz="quarter" idx="11"/>
          </p:nvPr>
        </p:nvSpPr>
        <p:spPr>
          <a:xfrm rot="16200000">
            <a:off x="7468474" y="4048759"/>
            <a:ext cx="2367281" cy="365760"/>
          </a:xfrm>
        </p:spPr>
        <p:txBody>
          <a:bodyPr/>
          <a:lstStyle/>
          <a:p>
            <a:r>
              <a:rPr lang="it-IT" smtClean="0">
                <a:solidFill>
                  <a:prstClr val="white"/>
                </a:solidFill>
                <a:latin typeface="Calibri"/>
              </a:rPr>
              <a:t>Maria Lucetta Russotto</a:t>
            </a:r>
            <a:endParaRPr lang="it-IT">
              <a:solidFill>
                <a:prstClr val="white"/>
              </a:solidFill>
              <a:latin typeface="Calibri"/>
            </a:endParaRPr>
          </a:p>
        </p:txBody>
      </p:sp>
      <p:sp>
        <p:nvSpPr>
          <p:cNvPr id="4" name="Titolo 3"/>
          <p:cNvSpPr>
            <a:spLocks noGrp="1"/>
          </p:cNvSpPr>
          <p:nvPr>
            <p:ph type="title"/>
          </p:nvPr>
        </p:nvSpPr>
        <p:spPr/>
        <p:txBody>
          <a:bodyPr/>
          <a:lstStyle/>
          <a:p>
            <a:r>
              <a:rPr lang="it-IT" dirty="0" smtClean="0"/>
              <a:t>Il sistema delle decisioni manageriali</a:t>
            </a:r>
            <a:endParaRPr lang="it-IT" dirty="0"/>
          </a:p>
        </p:txBody>
      </p:sp>
    </p:spTree>
    <p:extLst>
      <p:ext uri="{BB962C8B-B14F-4D97-AF65-F5344CB8AC3E}">
        <p14:creationId xmlns:p14="http://schemas.microsoft.com/office/powerpoint/2010/main" val="3566083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p:tgtEl>
                                          <p:spTgt spid="29"/>
                                        </p:tgtEl>
                                        <p:attrNameLst>
                                          <p:attrName>ppt_y</p:attrName>
                                        </p:attrNameLst>
                                      </p:cBhvr>
                                      <p:tavLst>
                                        <p:tav tm="0">
                                          <p:val>
                                            <p:strVal val="#ppt_y+#ppt_h*1.125000"/>
                                          </p:val>
                                        </p:tav>
                                        <p:tav tm="100000">
                                          <p:val>
                                            <p:strVal val="#ppt_y"/>
                                          </p:val>
                                        </p:tav>
                                      </p:tavLst>
                                    </p:anim>
                                    <p:animEffect transition="in" filter="wipe(up)">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par>
                                <p:cTn id="33" presetID="14" presetClass="entr" presetSubtype="1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randombar(horizontal)">
                                      <p:cBhvr>
                                        <p:cTn id="35" dur="500"/>
                                        <p:tgtEl>
                                          <p:spTgt spid="20"/>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randombar(horizontal)">
                                      <p:cBhvr>
                                        <p:cTn id="50" dur="500"/>
                                        <p:tgtEl>
                                          <p:spTgt spid="9"/>
                                        </p:tgtEl>
                                      </p:cBhvr>
                                    </p:animEffect>
                                  </p:childTnLst>
                                </p:cTn>
                              </p:par>
                              <p:par>
                                <p:cTn id="51" presetID="14" presetClass="entr" presetSubtype="1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randombar(horizontal)">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animBg="1"/>
      <p:bldP spid="17" grpId="0" animBg="1"/>
      <p:bldP spid="18" grpId="0" animBg="1"/>
      <p:bldP spid="27" grpId="0" animBg="1"/>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40</a:t>
            </a:fld>
            <a:endParaRPr lang="it-IT" dirty="0"/>
          </a:p>
        </p:txBody>
      </p:sp>
      <p:pic>
        <p:nvPicPr>
          <p:cNvPr id="8" name="Segnaposto contenuto 7"/>
          <p:cNvPicPr>
            <a:picLocks noGrp="1" noChangeAspect="1"/>
          </p:cNvPicPr>
          <p:nvPr>
            <p:ph idx="1"/>
          </p:nvPr>
        </p:nvPicPr>
        <p:blipFill>
          <a:blip r:embed="rId2"/>
          <a:stretch>
            <a:fillRect/>
          </a:stretch>
        </p:blipFill>
        <p:spPr>
          <a:xfrm>
            <a:off x="1228725" y="1719262"/>
            <a:ext cx="6076950" cy="4562475"/>
          </a:xfrm>
          <a:prstGeom prst="rect">
            <a:avLst/>
          </a:prstGeom>
        </p:spPr>
      </p:pic>
    </p:spTree>
    <p:extLst>
      <p:ext uri="{BB962C8B-B14F-4D97-AF65-F5344CB8AC3E}">
        <p14:creationId xmlns:p14="http://schemas.microsoft.com/office/powerpoint/2010/main" val="3054217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stretch>
            <a:fillRect/>
          </a:stretch>
        </p:blipFill>
        <p:spPr>
          <a:xfrm>
            <a:off x="1262062" y="1671637"/>
            <a:ext cx="6010275" cy="4657725"/>
          </a:xfrm>
          <a:prstGeom prst="rect">
            <a:avLst/>
          </a:prstGeo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41</a:t>
            </a:fld>
            <a:endParaRPr lang="it-IT" dirty="0"/>
          </a:p>
        </p:txBody>
      </p:sp>
    </p:spTree>
    <p:extLst>
      <p:ext uri="{BB962C8B-B14F-4D97-AF65-F5344CB8AC3E}">
        <p14:creationId xmlns:p14="http://schemas.microsoft.com/office/powerpoint/2010/main" val="1406001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sistemi di gestione del personale</a:t>
            </a:r>
            <a:endParaRPr lang="it-IT" dirty="0"/>
          </a:p>
        </p:txBody>
      </p:sp>
      <p:sp>
        <p:nvSpPr>
          <p:cNvPr id="3" name="Segnaposto contenuto 2"/>
          <p:cNvSpPr>
            <a:spLocks noGrp="1"/>
          </p:cNvSpPr>
          <p:nvPr>
            <p:ph idx="1"/>
          </p:nvPr>
        </p:nvSpPr>
        <p:spPr/>
        <p:txBody>
          <a:bodyPr/>
          <a:lstStyle/>
          <a:p>
            <a:pPr marL="114300" indent="0">
              <a:buNone/>
            </a:pPr>
            <a:endParaRPr lang="it-IT" dirty="0" smtClean="0"/>
          </a:p>
          <a:p>
            <a:pPr marL="114300" indent="0">
              <a:buNone/>
            </a:pPr>
            <a:endParaRPr lang="it-IT" dirty="0"/>
          </a:p>
          <a:p>
            <a:pPr marL="114300" indent="0">
              <a:buNone/>
            </a:pPr>
            <a:r>
              <a:rPr lang="it-IT" dirty="0" smtClean="0"/>
              <a:t>L’insieme dei processi per: </a:t>
            </a:r>
          </a:p>
          <a:p>
            <a:pPr>
              <a:buFontTx/>
              <a:buChar char="-"/>
            </a:pPr>
            <a:r>
              <a:rPr lang="it-IT" dirty="0" smtClean="0"/>
              <a:t>Procurare all’impresa il fattore umano</a:t>
            </a:r>
          </a:p>
          <a:p>
            <a:pPr>
              <a:buFontTx/>
              <a:buChar char="-"/>
            </a:pPr>
            <a:r>
              <a:rPr lang="it-IT" dirty="0" smtClean="0"/>
              <a:t>Governare la presenza di tale fattore</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42</a:t>
            </a:fld>
            <a:endParaRPr lang="it-IT" dirty="0"/>
          </a:p>
        </p:txBody>
      </p:sp>
    </p:spTree>
    <p:extLst>
      <p:ext uri="{BB962C8B-B14F-4D97-AF65-F5344CB8AC3E}">
        <p14:creationId xmlns:p14="http://schemas.microsoft.com/office/powerpoint/2010/main" val="3825313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Sottosistemi</a:t>
            </a:r>
            <a:endParaRPr lang="it-IT" dirty="0"/>
          </a:p>
        </p:txBody>
      </p:sp>
      <p:sp>
        <p:nvSpPr>
          <p:cNvPr id="3" name="Segnaposto contenuto 2"/>
          <p:cNvSpPr>
            <a:spLocks noGrp="1"/>
          </p:cNvSpPr>
          <p:nvPr>
            <p:ph idx="1"/>
          </p:nvPr>
        </p:nvSpPr>
        <p:spPr/>
        <p:txBody>
          <a:bodyPr/>
          <a:lstStyle/>
          <a:p>
            <a:pPr marL="114300" indent="0">
              <a:buNone/>
            </a:pPr>
            <a:endParaRPr lang="it-IT" dirty="0" smtClean="0"/>
          </a:p>
          <a:p>
            <a:pPr>
              <a:buFontTx/>
              <a:buChar char="-"/>
            </a:pPr>
            <a:r>
              <a:rPr lang="it-IT" dirty="0" smtClean="0"/>
              <a:t>Selezione (individuare le persone più adatte).</a:t>
            </a:r>
          </a:p>
          <a:p>
            <a:pPr>
              <a:buFontTx/>
              <a:buChar char="-"/>
            </a:pPr>
            <a:r>
              <a:rPr lang="it-IT" dirty="0" smtClean="0"/>
              <a:t>Formazione e addestramento </a:t>
            </a:r>
          </a:p>
          <a:p>
            <a:pPr>
              <a:buFontTx/>
              <a:buChar char="-"/>
            </a:pPr>
            <a:r>
              <a:rPr lang="it-IT" dirty="0" smtClean="0"/>
              <a:t>Valutazione </a:t>
            </a:r>
          </a:p>
          <a:p>
            <a:pPr>
              <a:buFontTx/>
              <a:buChar char="-"/>
            </a:pPr>
            <a:r>
              <a:rPr lang="it-IT" dirty="0" smtClean="0"/>
              <a:t>Sistemi premi </a:t>
            </a:r>
            <a:r>
              <a:rPr lang="it-IT" smtClean="0"/>
              <a:t>e punizioni</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43</a:t>
            </a:fld>
            <a:endParaRPr lang="it-IT" dirty="0"/>
          </a:p>
        </p:txBody>
      </p:sp>
    </p:spTree>
    <p:extLst>
      <p:ext uri="{BB962C8B-B14F-4D97-AF65-F5344CB8AC3E}">
        <p14:creationId xmlns:p14="http://schemas.microsoft.com/office/powerpoint/2010/main" val="377812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Sistemi di pianificazione</a:t>
            </a:r>
            <a:endParaRPr lang="it-IT" dirty="0"/>
          </a:p>
        </p:txBody>
      </p:sp>
      <p:sp>
        <p:nvSpPr>
          <p:cNvPr id="3" name="Segnaposto contenuto 2"/>
          <p:cNvSpPr>
            <a:spLocks noGrp="1"/>
          </p:cNvSpPr>
          <p:nvPr>
            <p:ph idx="1"/>
          </p:nvPr>
        </p:nvSpPr>
        <p:spPr/>
        <p:txBody>
          <a:bodyPr/>
          <a:lstStyle/>
          <a:p>
            <a:endParaRPr lang="it-IT" dirty="0" smtClean="0"/>
          </a:p>
          <a:p>
            <a:pPr algn="just"/>
            <a:endParaRPr lang="it-IT" dirty="0" smtClean="0"/>
          </a:p>
          <a:p>
            <a:pPr algn="just"/>
            <a:endParaRPr lang="it-IT" dirty="0"/>
          </a:p>
          <a:p>
            <a:pPr algn="just"/>
            <a:r>
              <a:rPr lang="it-IT" dirty="0" smtClean="0"/>
              <a:t>I sistemi di pianificazione sono un sistema organizzato  atto a pervenire a una razionale formulazione delle </a:t>
            </a:r>
            <a:r>
              <a:rPr lang="it-IT" i="1" dirty="0" smtClean="0">
                <a:solidFill>
                  <a:srgbClr val="FF0000"/>
                </a:solidFill>
              </a:rPr>
              <a:t>decisioni strategiche </a:t>
            </a:r>
            <a:r>
              <a:rPr lang="it-IT" dirty="0" smtClean="0"/>
              <a:t>dell’impresa.</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5</a:t>
            </a:fld>
            <a:endParaRPr lang="it-IT" dirty="0"/>
          </a:p>
        </p:txBody>
      </p:sp>
    </p:spTree>
    <p:extLst>
      <p:ext uri="{BB962C8B-B14F-4D97-AF65-F5344CB8AC3E}">
        <p14:creationId xmlns:p14="http://schemas.microsoft.com/office/powerpoint/2010/main" val="315586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Rilevanza</a:t>
            </a:r>
            <a:endParaRPr lang="it-IT" dirty="0"/>
          </a:p>
        </p:txBody>
      </p:sp>
      <p:sp>
        <p:nvSpPr>
          <p:cNvPr id="3" name="Segnaposto contenuto 2"/>
          <p:cNvSpPr>
            <a:spLocks noGrp="1"/>
          </p:cNvSpPr>
          <p:nvPr>
            <p:ph idx="1"/>
          </p:nvPr>
        </p:nvSpPr>
        <p:spPr/>
        <p:txBody>
          <a:bodyPr/>
          <a:lstStyle/>
          <a:p>
            <a:pPr marL="114300" indent="0" algn="just">
              <a:buNone/>
            </a:pPr>
            <a:r>
              <a:rPr lang="it-IT" dirty="0" smtClean="0"/>
              <a:t>Le decisioni strategiche sono quelle rilevanti, per cui i sistemi di pianificazione sono quelli prioritari.</a:t>
            </a:r>
          </a:p>
          <a:p>
            <a:pPr marL="114300" indent="0" algn="just">
              <a:buNone/>
            </a:pPr>
            <a:r>
              <a:rPr lang="it-IT" dirty="0"/>
              <a:t>I</a:t>
            </a:r>
            <a:r>
              <a:rPr lang="it-IT" dirty="0" smtClean="0"/>
              <a:t>l processo di pianificazione segue alcuni fondamentali passaggi chiavi:</a:t>
            </a:r>
          </a:p>
          <a:p>
            <a:pPr algn="just">
              <a:buFontTx/>
              <a:buChar char="-"/>
            </a:pPr>
            <a:r>
              <a:rPr lang="it-IT" dirty="0" smtClean="0"/>
              <a:t>Analisi dell’ambiente</a:t>
            </a:r>
          </a:p>
          <a:p>
            <a:pPr algn="just">
              <a:buFontTx/>
              <a:buChar char="-"/>
            </a:pPr>
            <a:r>
              <a:rPr lang="it-IT" dirty="0" smtClean="0"/>
              <a:t>Analisi dell’impresa</a:t>
            </a:r>
          </a:p>
          <a:p>
            <a:pPr algn="just">
              <a:buFontTx/>
              <a:buChar char="-"/>
            </a:pPr>
            <a:r>
              <a:rPr lang="it-IT" dirty="0" smtClean="0"/>
              <a:t>Definizione degli obiettivi</a:t>
            </a:r>
          </a:p>
          <a:p>
            <a:pPr algn="just">
              <a:buFontTx/>
              <a:buChar char="-"/>
            </a:pPr>
            <a:r>
              <a:rPr lang="it-IT" dirty="0" smtClean="0"/>
              <a:t>Formulazione e selezione delle strategie</a:t>
            </a:r>
          </a:p>
          <a:p>
            <a:pPr algn="just">
              <a:buFontTx/>
              <a:buChar char="-"/>
            </a:pPr>
            <a:r>
              <a:rPr lang="it-IT" dirty="0" smtClean="0"/>
              <a:t>Redazione del piano</a:t>
            </a:r>
          </a:p>
          <a:p>
            <a:pPr algn="just">
              <a:buFontTx/>
              <a:buChar char="-"/>
            </a:pPr>
            <a:r>
              <a:rPr lang="it-IT" dirty="0" smtClean="0"/>
              <a:t>Approvazione, esecuzione e controllo del piano</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6</a:t>
            </a:fld>
            <a:endParaRPr lang="it-IT" dirty="0"/>
          </a:p>
        </p:txBody>
      </p:sp>
    </p:spTree>
    <p:extLst>
      <p:ext uri="{BB962C8B-B14F-4D97-AF65-F5344CB8AC3E}">
        <p14:creationId xmlns:p14="http://schemas.microsoft.com/office/powerpoint/2010/main" val="3008981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7</a:t>
            </a:fld>
            <a:endParaRPr lang="it-IT" dirty="0"/>
          </a:p>
        </p:txBody>
      </p:sp>
    </p:spTree>
    <p:extLst>
      <p:ext uri="{BB962C8B-B14F-4D97-AF65-F5344CB8AC3E}">
        <p14:creationId xmlns:p14="http://schemas.microsoft.com/office/powerpoint/2010/main" val="4278215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dell’ambiente esterno</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endParaRPr lang="it-IT" dirty="0" smtClean="0"/>
          </a:p>
          <a:p>
            <a:pPr marL="114300" indent="0" algn="just">
              <a:buNone/>
            </a:pPr>
            <a:endParaRPr lang="it-IT" dirty="0"/>
          </a:p>
          <a:p>
            <a:pPr marL="114300" indent="0" algn="just">
              <a:buNone/>
            </a:pPr>
            <a:r>
              <a:rPr lang="it-IT" dirty="0" smtClean="0"/>
              <a:t>Viene analizzato l’ambiente esterno all’impresa. L’analisi è finalizzata a individuare fattori e circostanze, attuali e soprattutto future, che possono interessare la vita dell’impresa come opportunità o minacce.</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8</a:t>
            </a:fld>
            <a:endParaRPr lang="it-IT" dirty="0"/>
          </a:p>
        </p:txBody>
      </p:sp>
    </p:spTree>
    <p:extLst>
      <p:ext uri="{BB962C8B-B14F-4D97-AF65-F5344CB8AC3E}">
        <p14:creationId xmlns:p14="http://schemas.microsoft.com/office/powerpoint/2010/main" val="99490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Analisi dell’impresa</a:t>
            </a:r>
            <a:endParaRPr lang="it-IT" dirty="0"/>
          </a:p>
        </p:txBody>
      </p:sp>
      <p:sp>
        <p:nvSpPr>
          <p:cNvPr id="3" name="Segnaposto contenuto 2"/>
          <p:cNvSpPr>
            <a:spLocks noGrp="1"/>
          </p:cNvSpPr>
          <p:nvPr>
            <p:ph idx="1"/>
          </p:nvPr>
        </p:nvSpPr>
        <p:spPr/>
        <p:txBody>
          <a:bodyPr/>
          <a:lstStyle/>
          <a:p>
            <a:pPr marL="114300" indent="0" algn="just">
              <a:buNone/>
            </a:pPr>
            <a:endParaRPr lang="it-IT" dirty="0" smtClean="0"/>
          </a:p>
          <a:p>
            <a:pPr marL="114300" indent="0" algn="just">
              <a:buNone/>
            </a:pPr>
            <a:endParaRPr lang="it-IT" dirty="0"/>
          </a:p>
          <a:p>
            <a:pPr marL="114300" indent="0" algn="just">
              <a:buNone/>
            </a:pPr>
            <a:endParaRPr lang="it-IT" dirty="0" smtClean="0"/>
          </a:p>
          <a:p>
            <a:pPr marL="114300" indent="0" algn="just">
              <a:buNone/>
            </a:pPr>
            <a:endParaRPr lang="it-IT" dirty="0"/>
          </a:p>
          <a:p>
            <a:pPr marL="114300" indent="0" algn="just">
              <a:buNone/>
            </a:pPr>
            <a:r>
              <a:rPr lang="it-IT" dirty="0" smtClean="0"/>
              <a:t>Analizzare i punti di forza e di debolezza dell’impresa</a:t>
            </a:r>
          </a:p>
          <a:p>
            <a:pPr marL="114300" indent="0" algn="just">
              <a:buNone/>
            </a:pPr>
            <a:r>
              <a:rPr lang="it-IT" dirty="0" smtClean="0"/>
              <a:t>Esplicitare i valori e le aspirazioni dell’alta direzione ovvero le aspettative su cosa si desidera che l’impresa realmente faccia.</a:t>
            </a:r>
            <a:endParaRPr lang="it-IT" dirty="0"/>
          </a:p>
        </p:txBody>
      </p:sp>
      <p:sp>
        <p:nvSpPr>
          <p:cNvPr id="4" name="Segnaposto piè di pagina 3"/>
          <p:cNvSpPr>
            <a:spLocks noGrp="1"/>
          </p:cNvSpPr>
          <p:nvPr>
            <p:ph type="ftr" sz="quarter" idx="11"/>
          </p:nvPr>
        </p:nvSpPr>
        <p:spPr/>
        <p:txBody>
          <a:bodyPr/>
          <a:lstStyle/>
          <a:p>
            <a:r>
              <a:rPr lang="it-IT" smtClean="0"/>
              <a:t>Maria Lucetta Russotto</a:t>
            </a:r>
            <a:endParaRPr lang="it-IT"/>
          </a:p>
        </p:txBody>
      </p:sp>
      <p:sp>
        <p:nvSpPr>
          <p:cNvPr id="5" name="Segnaposto numero diapositiva 4"/>
          <p:cNvSpPr>
            <a:spLocks noGrp="1"/>
          </p:cNvSpPr>
          <p:nvPr>
            <p:ph type="sldNum" sz="quarter" idx="12"/>
          </p:nvPr>
        </p:nvSpPr>
        <p:spPr/>
        <p:txBody>
          <a:bodyPr/>
          <a:lstStyle/>
          <a:p>
            <a:fld id="{6F7AA945-76CB-D84C-9264-6FE1FA9D39BC}" type="slidenum">
              <a:rPr lang="it-IT" smtClean="0"/>
              <a:t>9</a:t>
            </a:fld>
            <a:endParaRPr lang="it-IT" dirty="0"/>
          </a:p>
        </p:txBody>
      </p:sp>
    </p:spTree>
    <p:extLst>
      <p:ext uri="{BB962C8B-B14F-4D97-AF65-F5344CB8AC3E}">
        <p14:creationId xmlns:p14="http://schemas.microsoft.com/office/powerpoint/2010/main" val="35039498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iacenza">
  <a:themeElements>
    <a:clrScheme name="Cielo">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Adiacenza">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z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1706</TotalTime>
  <Words>1779</Words>
  <Application>Microsoft Office PowerPoint</Application>
  <PresentationFormat>Presentazione su schermo (4:3)</PresentationFormat>
  <Paragraphs>280</Paragraphs>
  <Slides>43</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43</vt:i4>
      </vt:variant>
    </vt:vector>
  </HeadingPairs>
  <TitlesOfParts>
    <vt:vector size="49" baseType="lpstr">
      <vt:lpstr>ＭＳ Ｐゴシック</vt:lpstr>
      <vt:lpstr>Arial</vt:lpstr>
      <vt:lpstr>Arial Narrow</vt:lpstr>
      <vt:lpstr>Calibri</vt:lpstr>
      <vt:lpstr>Cambria</vt:lpstr>
      <vt:lpstr>Adiacenza</vt:lpstr>
      <vt:lpstr>                     </vt:lpstr>
      <vt:lpstr>Le decisioni nell’impresa</vt:lpstr>
      <vt:lpstr>Presentazione standard di PowerPoint</vt:lpstr>
      <vt:lpstr>Il sistema delle decisioni manageriali</vt:lpstr>
      <vt:lpstr>Sistemi di pianificazione</vt:lpstr>
      <vt:lpstr>Rilevanza</vt:lpstr>
      <vt:lpstr>Presentazione standard di PowerPoint</vt:lpstr>
      <vt:lpstr>Analisi dell’ambiente esterno</vt:lpstr>
      <vt:lpstr>Analisi dell’impresa</vt:lpstr>
      <vt:lpstr>Definizione degli obiettivi</vt:lpstr>
      <vt:lpstr>Le opzioni strategiche</vt:lpstr>
      <vt:lpstr>Le alternative di strategie</vt:lpstr>
      <vt:lpstr>Il piano strategico</vt:lpstr>
      <vt:lpstr>Piani</vt:lpstr>
      <vt:lpstr>Sistemi di programmazione</vt:lpstr>
      <vt:lpstr>Presentazione standard di PowerPoint</vt:lpstr>
      <vt:lpstr>Presentazione standard di PowerPoint</vt:lpstr>
      <vt:lpstr>I sistemi di programmazione</vt:lpstr>
      <vt:lpstr>Presentazione standard di PowerPoint</vt:lpstr>
      <vt:lpstr>Fasi del sistema di programmazione</vt:lpstr>
      <vt:lpstr>Il programma</vt:lpstr>
      <vt:lpstr>Presentazione standard di PowerPoint</vt:lpstr>
      <vt:lpstr>I valori del budget</vt:lpstr>
      <vt:lpstr>Presentazione standard di PowerPoint</vt:lpstr>
      <vt:lpstr>Presentazione standard di PowerPoint</vt:lpstr>
      <vt:lpstr>Presentazione standard di PowerPoint</vt:lpstr>
      <vt:lpstr>Presentazione standard di PowerPoint</vt:lpstr>
      <vt:lpstr>Gli strumenti</vt:lpstr>
      <vt:lpstr>Il budget</vt:lpstr>
      <vt:lpstr>Presentazione standard di PowerPoint</vt:lpstr>
      <vt:lpstr>Sistema di controllo</vt:lpstr>
      <vt:lpstr>L’efficienza</vt:lpstr>
      <vt:lpstr>La determinazione dell’efficienza</vt:lpstr>
      <vt:lpstr>L’efficacia</vt:lpstr>
      <vt:lpstr>La determinazione dell’efficacia</vt:lpstr>
      <vt:lpstr>Gli obiettivi e il controllo.</vt:lpstr>
      <vt:lpstr>Presentazione standard di PowerPoint</vt:lpstr>
      <vt:lpstr>Presentazione standard di PowerPoint</vt:lpstr>
      <vt:lpstr>Presentazione standard di PowerPoint</vt:lpstr>
      <vt:lpstr>Presentazione standard di PowerPoint</vt:lpstr>
      <vt:lpstr>Presentazione standard di PowerPoint</vt:lpstr>
      <vt:lpstr>I sistemi di gestione del personale</vt:lpstr>
      <vt:lpstr>Sottosistemi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Silvia Fissi</dc:creator>
  <cp:lastModifiedBy>Maria Lucetta Russotto</cp:lastModifiedBy>
  <cp:revision>248</cp:revision>
  <cp:lastPrinted>2017-03-20T13:14:57Z</cp:lastPrinted>
  <dcterms:created xsi:type="dcterms:W3CDTF">2014-11-20T17:28:56Z</dcterms:created>
  <dcterms:modified xsi:type="dcterms:W3CDTF">2019-03-15T10:15:13Z</dcterms:modified>
</cp:coreProperties>
</file>