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500" y="-96"/>
      </p:cViewPr>
      <p:guideLst>
        <p:guide orient="horz" pos="2160"/>
        <p:guide pos="2880"/>
      </p:guideLst>
    </p:cSldViewPr>
  </p:slid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764B31-670C-49E7-9FE0-0B1E17F2F82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823895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8CEC1D-309A-4DC9-8D13-515A788BEAB5}"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80384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2A6117-687C-4846-B6C9-3491838526A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625481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972636-9E21-4BFA-86D5-EF50C11DE320}"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92344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23BF20F-0A85-4313-A2C1-762375477A3F}"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16592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38574D-4EB8-4F44-AF85-802B203B63C9}"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56863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2B1D4B7-3422-43F6-9A51-652BA0081FA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2682248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98196A7-A94D-4352-8BD5-8381E3F89A4A}"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336573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ECE990-4046-4C21-8DED-2BF423341FF1}"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878212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6C5BC8F-2F3F-428F-AFB2-C17AEECAD762}"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191927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1C190F4-8EEB-4B48-BE88-D23BEA4A5F1B}" type="slidenum">
              <a:rPr lang="it-IT" altLang="it-IT">
                <a:solidFill>
                  <a:srgbClr val="000000"/>
                </a:solidFill>
              </a:rPr>
              <a:pPr>
                <a:defRPr/>
              </a:pPr>
              <a:t>‹N›</a:t>
            </a:fld>
            <a:endParaRPr lang="it-IT" altLang="it-IT">
              <a:solidFill>
                <a:srgbClr val="000000"/>
              </a:solidFill>
            </a:endParaRPr>
          </a:p>
        </p:txBody>
      </p:sp>
    </p:spTree>
    <p:extLst>
      <p:ext uri="{BB962C8B-B14F-4D97-AF65-F5344CB8AC3E}">
        <p14:creationId xmlns:p14="http://schemas.microsoft.com/office/powerpoint/2010/main" val="301916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81847"/>
            </a:gs>
            <a:gs pos="100000">
              <a:schemeClr val="accent2"/>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Fare clic per modificare gli stili del testo dello schema</a:t>
            </a:r>
          </a:p>
          <a:p>
            <a:pPr lvl="1"/>
            <a:r>
              <a:rPr lang="it-IT" altLang="it-IT" smtClean="0"/>
              <a:t>Secondo livello</a:t>
            </a:r>
          </a:p>
          <a:p>
            <a:pPr lvl="2"/>
            <a:r>
              <a:rPr lang="it-IT" altLang="it-IT" smtClean="0"/>
              <a:t>Terzo livello</a:t>
            </a:r>
          </a:p>
          <a:p>
            <a:pPr lvl="3"/>
            <a:r>
              <a:rPr lang="it-IT" altLang="it-IT" smtClean="0"/>
              <a:t>Quarto livello</a:t>
            </a:r>
          </a:p>
          <a:p>
            <a:pPr lvl="4"/>
            <a:r>
              <a:rPr lang="it-IT" alt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it-IT" altLang="it-IT">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it-IT" altLang="it-IT">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09104DA-994D-4CC7-A65D-93E14EFA7631}" type="slidenum">
              <a:rPr lang="it-IT" altLang="it-IT">
                <a:solidFill>
                  <a:srgbClr val="000000"/>
                </a:solidFill>
              </a:rPr>
              <a:pPr fontAlgn="base">
                <a:spcBef>
                  <a:spcPct val="0"/>
                </a:spcBef>
                <a:spcAft>
                  <a:spcPct val="0"/>
                </a:spcAft>
                <a:defRPr/>
              </a:pPr>
              <a:t>‹N›</a:t>
            </a:fld>
            <a:endParaRPr lang="it-IT" altLang="it-IT">
              <a:solidFill>
                <a:srgbClr val="000000"/>
              </a:solidFill>
            </a:endParaRPr>
          </a:p>
        </p:txBody>
      </p:sp>
    </p:spTree>
    <p:extLst>
      <p:ext uri="{BB962C8B-B14F-4D97-AF65-F5344CB8AC3E}">
        <p14:creationId xmlns:p14="http://schemas.microsoft.com/office/powerpoint/2010/main" val="1142608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2.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0" y="0"/>
            <a:ext cx="9144000" cy="675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200">
                <a:solidFill>
                  <a:srgbClr val="FFFFCC"/>
                </a:solidFill>
              </a:rPr>
              <a:t>Percent prevalence of </a:t>
            </a:r>
            <a:r>
              <a:rPr lang="it-IT" altLang="it-IT" sz="2400" b="1">
                <a:solidFill>
                  <a:srgbClr val="FF9900"/>
                </a:solidFill>
              </a:rPr>
              <a:t>low idea density in early life autobiographies</a:t>
            </a:r>
            <a:r>
              <a:rPr lang="it-IT" altLang="it-IT" sz="2200">
                <a:solidFill>
                  <a:srgbClr val="FFFFCC"/>
                </a:solidFill>
              </a:rPr>
              <a:t> by </a:t>
            </a:r>
            <a:r>
              <a:rPr lang="it-IT" altLang="it-IT" sz="2400" b="1">
                <a:solidFill>
                  <a:srgbClr val="FF9900"/>
                </a:solidFill>
              </a:rPr>
              <a:t>late life cognitive state</a:t>
            </a:r>
            <a:r>
              <a:rPr lang="it-IT" altLang="it-IT" sz="2200">
                <a:solidFill>
                  <a:srgbClr val="FFFFCC"/>
                </a:solidFill>
              </a:rPr>
              <a:t> at the last examination for 180 participants in the Nun Study.</a:t>
            </a:r>
          </a:p>
          <a:p>
            <a:pPr algn="ctr" eaLnBrk="1" fontAlgn="base" hangingPunct="1">
              <a:spcBef>
                <a:spcPct val="0"/>
              </a:spcBef>
              <a:spcAft>
                <a:spcPct val="0"/>
              </a:spcAft>
              <a:buFontTx/>
              <a:buNone/>
            </a:pPr>
            <a:endParaRPr lang="it-IT" altLang="it-IT" sz="2200">
              <a:solidFill>
                <a:srgbClr val="FFFFCC"/>
              </a:solidFill>
            </a:endParaRPr>
          </a:p>
          <a:p>
            <a:pPr algn="r" eaLnBrk="1" fontAlgn="base" hangingPunct="1">
              <a:spcBef>
                <a:spcPct val="0"/>
              </a:spcBef>
              <a:spcAft>
                <a:spcPct val="0"/>
              </a:spcAft>
              <a:buFontTx/>
              <a:buNone/>
            </a:pPr>
            <a:r>
              <a:rPr lang="it-IT" altLang="it-IT" sz="2400" b="1">
                <a:solidFill>
                  <a:srgbClr val="FFFFCC"/>
                </a:solidFill>
              </a:rPr>
              <a:t>		                </a:t>
            </a:r>
            <a:r>
              <a:rPr lang="it-IT" altLang="it-IT" sz="2000" b="1">
                <a:solidFill>
                  <a:srgbClr val="FFFFCC"/>
                </a:solidFill>
              </a:rPr>
              <a:t>Percent prevalence of low idea density (95% CI) </a:t>
            </a:r>
          </a:p>
          <a:p>
            <a:pPr eaLnBrk="1" fontAlgn="base" hangingPunct="1">
              <a:spcBef>
                <a:spcPct val="0"/>
              </a:spcBef>
              <a:spcAft>
                <a:spcPct val="0"/>
              </a:spcAft>
              <a:buFontTx/>
              <a:buNone/>
            </a:pPr>
            <a:r>
              <a:rPr lang="it-IT" altLang="it-IT" sz="2400" b="1">
                <a:solidFill>
                  <a:srgbClr val="FFFFCC"/>
                </a:solidFill>
              </a:rPr>
              <a:t>Cognitive State Last Exam </a:t>
            </a:r>
          </a:p>
          <a:p>
            <a:pPr eaLnBrk="1" fontAlgn="base" hangingPunct="1">
              <a:spcBef>
                <a:spcPct val="0"/>
              </a:spcBef>
              <a:spcAft>
                <a:spcPct val="0"/>
              </a:spcAft>
              <a:buFontTx/>
              <a:buNone/>
            </a:pPr>
            <a:r>
              <a:rPr lang="it-IT" altLang="it-IT" sz="2400">
                <a:solidFill>
                  <a:srgbClr val="FF9900"/>
                </a:solidFill>
              </a:rPr>
              <a:t>Memory intact                                                          10 (3-22)</a:t>
            </a:r>
          </a:p>
          <a:p>
            <a:pPr eaLnBrk="1" fontAlgn="base" hangingPunct="1">
              <a:spcBef>
                <a:spcPct val="0"/>
              </a:spcBef>
              <a:spcAft>
                <a:spcPct val="0"/>
              </a:spcAft>
              <a:buFontTx/>
              <a:buNone/>
            </a:pPr>
            <a:endParaRPr lang="it-IT" altLang="it-IT" sz="2400">
              <a:solidFill>
                <a:srgbClr val="FFFFCC"/>
              </a:solidFill>
            </a:endParaRPr>
          </a:p>
          <a:p>
            <a:pPr eaLnBrk="1" fontAlgn="base" hangingPunct="1">
              <a:spcBef>
                <a:spcPct val="0"/>
              </a:spcBef>
              <a:spcAft>
                <a:spcPct val="0"/>
              </a:spcAft>
              <a:buFontTx/>
              <a:buNone/>
            </a:pPr>
            <a:r>
              <a:rPr lang="it-IT" altLang="it-IT" sz="2400">
                <a:solidFill>
                  <a:srgbClr val="FFFFCC"/>
                </a:solidFill>
              </a:rPr>
              <a:t>                                        </a:t>
            </a:r>
          </a:p>
          <a:p>
            <a:pPr eaLnBrk="1" fontAlgn="base" hangingPunct="1">
              <a:spcBef>
                <a:spcPct val="0"/>
              </a:spcBef>
              <a:spcAft>
                <a:spcPct val="0"/>
              </a:spcAft>
              <a:buFontTx/>
              <a:buNone/>
            </a:pPr>
            <a:r>
              <a:rPr lang="it-IT" altLang="it-IT" sz="2400">
                <a:solidFill>
                  <a:srgbClr val="FFFFCC"/>
                </a:solidFill>
              </a:rPr>
              <a:t>Memory impaired </a:t>
            </a:r>
            <a:r>
              <a:rPr lang="it-IT" altLang="it-IT" sz="2400">
                <a:solidFill>
                  <a:srgbClr val="FF9900"/>
                </a:solidFill>
              </a:rPr>
              <a:t>Mild impairment                        45 (23-68)</a:t>
            </a:r>
          </a:p>
          <a:p>
            <a:pPr eaLnBrk="1" fontAlgn="base" hangingPunct="1">
              <a:spcBef>
                <a:spcPct val="0"/>
              </a:spcBef>
              <a:spcAft>
                <a:spcPct val="0"/>
              </a:spcAft>
              <a:buFontTx/>
              <a:buNone/>
            </a:pPr>
            <a:r>
              <a:rPr lang="it-IT" altLang="it-IT" sz="2400">
                <a:solidFill>
                  <a:srgbClr val="FF9900"/>
                </a:solidFill>
              </a:rPr>
              <a:t>                             Global impairment                    50 (19-81)</a:t>
            </a:r>
          </a:p>
          <a:p>
            <a:pPr eaLnBrk="1" fontAlgn="base" hangingPunct="1">
              <a:spcBef>
                <a:spcPct val="0"/>
              </a:spcBef>
              <a:spcAft>
                <a:spcPct val="0"/>
              </a:spcAft>
              <a:buFontTx/>
              <a:buNone/>
            </a:pPr>
            <a:r>
              <a:rPr lang="it-IT" altLang="it-IT" sz="2400">
                <a:solidFill>
                  <a:srgbClr val="FF9900"/>
                </a:solidFill>
              </a:rPr>
              <a:t>                             Dementia                                  62 (47-75)</a:t>
            </a:r>
          </a:p>
          <a:p>
            <a:pPr eaLnBrk="1" fontAlgn="base" hangingPunct="1">
              <a:spcBef>
                <a:spcPct val="0"/>
              </a:spcBef>
              <a:spcAft>
                <a:spcPct val="0"/>
              </a:spcAft>
              <a:buFontTx/>
              <a:buNone/>
            </a:pPr>
            <a:endParaRPr lang="it-IT" altLang="it-IT" sz="2400">
              <a:solidFill>
                <a:srgbClr val="FF9900"/>
              </a:solidFill>
            </a:endParaRPr>
          </a:p>
          <a:p>
            <a:pPr eaLnBrk="1" fontAlgn="base" hangingPunct="1">
              <a:spcBef>
                <a:spcPct val="0"/>
              </a:spcBef>
              <a:spcAft>
                <a:spcPct val="0"/>
              </a:spcAft>
              <a:buFontTx/>
              <a:buNone/>
            </a:pPr>
            <a:endParaRPr lang="it-IT" altLang="it-IT" sz="2400">
              <a:solidFill>
                <a:srgbClr val="FF9900"/>
              </a:solidFill>
            </a:endParaRPr>
          </a:p>
          <a:p>
            <a:pPr eaLnBrk="1" fontAlgn="base" hangingPunct="1">
              <a:spcBef>
                <a:spcPct val="0"/>
              </a:spcBef>
              <a:spcAft>
                <a:spcPct val="0"/>
              </a:spcAft>
              <a:buFontTx/>
              <a:buNone/>
            </a:pPr>
            <a:endParaRPr lang="it-IT" altLang="it-IT" sz="2400">
              <a:solidFill>
                <a:srgbClr val="FFFFCC"/>
              </a:solidFill>
            </a:endParaRPr>
          </a:p>
          <a:p>
            <a:pPr algn="ctr" eaLnBrk="1" fontAlgn="base" hangingPunct="1">
              <a:spcBef>
                <a:spcPct val="0"/>
              </a:spcBef>
              <a:spcAft>
                <a:spcPct val="0"/>
              </a:spcAft>
              <a:buFontTx/>
              <a:buNone/>
            </a:pPr>
            <a:r>
              <a:rPr lang="it-IT" altLang="it-IT" sz="2000">
                <a:solidFill>
                  <a:srgbClr val="FFFFCC"/>
                </a:solidFill>
              </a:rPr>
              <a:t>Tangles and plaques are lower in high idea density than in low idea density nuns.</a:t>
            </a:r>
          </a:p>
          <a:p>
            <a:pPr algn="ctr" eaLnBrk="1" fontAlgn="base" hangingPunct="1">
              <a:spcBef>
                <a:spcPct val="0"/>
              </a:spcBef>
              <a:spcAft>
                <a:spcPct val="0"/>
              </a:spcAft>
              <a:buFontTx/>
              <a:buNone/>
            </a:pPr>
            <a:endParaRPr lang="it-IT" altLang="it-IT" sz="2000">
              <a:solidFill>
                <a:srgbClr val="FFFFCC"/>
              </a:solidFill>
            </a:endParaRPr>
          </a:p>
          <a:p>
            <a:pPr eaLnBrk="1" fontAlgn="base" hangingPunct="1">
              <a:spcBef>
                <a:spcPct val="0"/>
              </a:spcBef>
              <a:spcAft>
                <a:spcPct val="0"/>
              </a:spcAft>
              <a:buFontTx/>
              <a:buNone/>
            </a:pPr>
            <a:r>
              <a:rPr lang="it-IT" altLang="it-IT" sz="2200">
                <a:solidFill>
                  <a:srgbClr val="FFFFCC"/>
                </a:solidFill>
              </a:rPr>
              <a:t>Riley et al., 2005          </a:t>
            </a:r>
            <a:r>
              <a:rPr lang="it-IT" altLang="it-IT" sz="2200">
                <a:solidFill>
                  <a:srgbClr val="FF9900"/>
                </a:solidFill>
              </a:rPr>
              <a:t>Effects of experience in childhood and youth?? </a:t>
            </a:r>
          </a:p>
        </p:txBody>
      </p:sp>
      <p:pic>
        <p:nvPicPr>
          <p:cNvPr id="8806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916113"/>
            <a:ext cx="1327150"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02665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4"/>
          <p:cNvSpPr>
            <a:spLocks noChangeArrowheads="1"/>
          </p:cNvSpPr>
          <p:nvPr/>
        </p:nvSpPr>
        <p:spPr bwMode="auto">
          <a:xfrm>
            <a:off x="-50800" y="1482725"/>
            <a:ext cx="9229725"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3600" b="1">
                <a:solidFill>
                  <a:srgbClr val="FFFFFF"/>
                </a:solidFill>
              </a:rPr>
              <a:t>The results showed that </a:t>
            </a:r>
            <a:r>
              <a:rPr lang="en-GB" altLang="it-IT" sz="3600" b="1">
                <a:solidFill>
                  <a:srgbClr val="FF9900"/>
                </a:solidFill>
              </a:rPr>
              <a:t>greater participation in cognitively stimulating activities</a:t>
            </a:r>
            <a:r>
              <a:rPr lang="en-GB" altLang="it-IT" sz="3600" b="1">
                <a:solidFill>
                  <a:srgbClr val="FFFFFF"/>
                </a:solidFill>
              </a:rPr>
              <a:t> across the lifespan, but particularly in early </a:t>
            </a:r>
            <a:r>
              <a:rPr lang="en-GB" altLang="it-IT" sz="3600" b="1">
                <a:solidFill>
                  <a:srgbClr val="FFFFFF"/>
                </a:solidFill>
                <a:sym typeface="Symbol" pitchFamily="18" charset="2"/>
              </a:rPr>
              <a:t>and middle life, was associated with </a:t>
            </a:r>
            <a:r>
              <a:rPr lang="en-GB" altLang="it-IT" sz="3600" b="1">
                <a:solidFill>
                  <a:srgbClr val="FF9900"/>
                </a:solidFill>
                <a:sym typeface="Symbol" pitchFamily="18" charset="2"/>
              </a:rPr>
              <a:t>reduced [11C]PiB uptake</a:t>
            </a:r>
            <a:r>
              <a:rPr lang="en-GB" altLang="it-IT" sz="3600" b="1">
                <a:solidFill>
                  <a:srgbClr val="FFFFFF"/>
                </a:solidFill>
                <a:sym typeface="Symbol" pitchFamily="18" charset="2"/>
              </a:rPr>
              <a:t>.</a:t>
            </a:r>
            <a:r>
              <a:rPr lang="en-GB" altLang="it-IT" sz="3600">
                <a:solidFill>
                  <a:srgbClr val="FFFFFF"/>
                </a:solidFill>
                <a:sym typeface="Symbol" pitchFamily="18" charset="2"/>
              </a:rPr>
              <a:t> </a:t>
            </a:r>
            <a:endParaRPr lang="en-GB" altLang="it-IT" sz="360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508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4"/>
          <p:cNvSpPr>
            <a:spLocks noChangeArrowheads="1"/>
          </p:cNvSpPr>
          <p:nvPr/>
        </p:nvSpPr>
        <p:spPr bwMode="auto">
          <a:xfrm>
            <a:off x="0" y="161925"/>
            <a:ext cx="9229725" cy="564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sym typeface="Symbol" pitchFamily="18" charset="2"/>
              </a:rPr>
              <a:t>Particularly important is that older participants in the highest cognitive activity tertile had [11C]PiB uptake comparable to young controls, whereas those in the lowest cognitive activity tertile had [11C]PiB uptake comparable to patients with AD. </a:t>
            </a:r>
          </a:p>
          <a:p>
            <a:pPr algn="ctr" eaLnBrk="1" fontAlgn="base" hangingPunct="1">
              <a:spcBef>
                <a:spcPct val="0"/>
              </a:spcBef>
              <a:spcAft>
                <a:spcPct val="0"/>
              </a:spcAft>
              <a:buFontTx/>
              <a:buNone/>
            </a:pPr>
            <a:endParaRPr lang="en-GB" altLang="it-IT" sz="2800">
              <a:solidFill>
                <a:srgbClr val="FFFFFF"/>
              </a:solidFill>
              <a:sym typeface="Symbol" pitchFamily="18" charset="2"/>
            </a:endParaRPr>
          </a:p>
          <a:p>
            <a:pPr algn="ctr" eaLnBrk="1" fontAlgn="base" hangingPunct="1">
              <a:spcBef>
                <a:spcPct val="0"/>
              </a:spcBef>
              <a:spcAft>
                <a:spcPct val="0"/>
              </a:spcAft>
              <a:buFontTx/>
              <a:buNone/>
            </a:pPr>
            <a:endParaRPr lang="en-GB" altLang="it-IT" sz="2800">
              <a:solidFill>
                <a:srgbClr val="FFFFFF"/>
              </a:solidFill>
              <a:sym typeface="Symbol" pitchFamily="18" charset="2"/>
            </a:endParaRPr>
          </a:p>
          <a:p>
            <a:pPr algn="ctr" eaLnBrk="1" fontAlgn="base" hangingPunct="1">
              <a:spcBef>
                <a:spcPct val="0"/>
              </a:spcBef>
              <a:spcAft>
                <a:spcPct val="0"/>
              </a:spcAft>
              <a:buFontTx/>
              <a:buNone/>
            </a:pPr>
            <a:r>
              <a:rPr lang="en-GB" altLang="it-IT" sz="2800" b="1">
                <a:solidFill>
                  <a:srgbClr val="FFFFFF"/>
                </a:solidFill>
                <a:sym typeface="Symbol" pitchFamily="18" charset="2"/>
              </a:rPr>
              <a:t>Thus, there seems to be a direct correlation between cognitive activity and [11C]PiB uptake, suggesting that lifestyle factors found in individuals with high cognitive engagement may prevent or slow deposition of A</a:t>
            </a:r>
            <a:r>
              <a:rPr lang="en-GB" altLang="it-IT" sz="2800" b="1">
                <a:solidFill>
                  <a:srgbClr val="FFFFFF"/>
                </a:solidFill>
              </a:rPr>
              <a:t>, possibly influencing the onset and progression of clinical symptom of AD</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9017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2700" y="188913"/>
            <a:ext cx="9144000"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ja-JP" sz="2400" dirty="0">
                <a:solidFill>
                  <a:srgbClr val="FFFFFF"/>
                </a:solidFill>
                <a:ea typeface="MS PGothic" pitchFamily="34" charset="-128"/>
              </a:rPr>
              <a:t>Great help towards understanding mechanisms underlying the effects of experience on the human brain comes from animal models. </a:t>
            </a:r>
          </a:p>
          <a:p>
            <a:pPr algn="ctr" eaLnBrk="1" fontAlgn="base" hangingPunct="1">
              <a:spcBef>
                <a:spcPct val="0"/>
              </a:spcBef>
              <a:spcAft>
                <a:spcPct val="0"/>
              </a:spcAft>
              <a:buFontTx/>
              <a:buNone/>
            </a:pPr>
            <a:r>
              <a:rPr lang="en-US" altLang="ja-JP" sz="2400" b="1" dirty="0">
                <a:solidFill>
                  <a:srgbClr val="FFFFFF"/>
                </a:solidFill>
                <a:ea typeface="MS PGothic" pitchFamily="34" charset="-128"/>
              </a:rPr>
              <a:t>In the case of cognitive reserve, however, it is intrinsically impossible to reproduce in animal models different levels of education or occupational attainment. </a:t>
            </a:r>
          </a:p>
          <a:p>
            <a:pPr algn="ctr" eaLnBrk="1" fontAlgn="base" hangingPunct="1">
              <a:spcBef>
                <a:spcPct val="0"/>
              </a:spcBef>
              <a:spcAft>
                <a:spcPct val="0"/>
              </a:spcAft>
              <a:buFontTx/>
              <a:buNone/>
            </a:pPr>
            <a:endParaRPr lang="en-US" altLang="ja-JP" sz="2400" dirty="0">
              <a:solidFill>
                <a:srgbClr val="FFFFFF"/>
              </a:solidFill>
              <a:ea typeface="MS PGothic" pitchFamily="34" charset="-128"/>
            </a:endParaRPr>
          </a:p>
          <a:p>
            <a:pPr algn="ctr" eaLnBrk="1" fontAlgn="base" hangingPunct="1">
              <a:spcBef>
                <a:spcPct val="0"/>
              </a:spcBef>
              <a:spcAft>
                <a:spcPct val="0"/>
              </a:spcAft>
              <a:buFontTx/>
              <a:buNone/>
            </a:pPr>
            <a:r>
              <a:rPr lang="en-US" altLang="ja-JP" sz="2400" dirty="0">
                <a:solidFill>
                  <a:srgbClr val="FFFFFF"/>
                </a:solidFill>
                <a:ea typeface="MS PGothic" pitchFamily="34" charset="-128"/>
              </a:rPr>
              <a:t>Some analogies can be drawn from the effects on the aging brain of EE paradigms starting from a young or adult age. </a:t>
            </a:r>
          </a:p>
          <a:p>
            <a:pPr algn="ctr" eaLnBrk="1" fontAlgn="base" hangingPunct="1">
              <a:spcBef>
                <a:spcPct val="0"/>
              </a:spcBef>
              <a:spcAft>
                <a:spcPct val="0"/>
              </a:spcAft>
              <a:buFontTx/>
              <a:buNone/>
            </a:pPr>
            <a:endParaRPr lang="en-US" altLang="ja-JP" sz="2400" dirty="0">
              <a:solidFill>
                <a:srgbClr val="FFFFFF"/>
              </a:solidFill>
              <a:ea typeface="MS PGothic" pitchFamily="34" charset="-128"/>
            </a:endParaRPr>
          </a:p>
          <a:p>
            <a:pPr algn="ctr" eaLnBrk="1" fontAlgn="base" hangingPunct="1">
              <a:spcBef>
                <a:spcPct val="0"/>
              </a:spcBef>
              <a:spcAft>
                <a:spcPct val="0"/>
              </a:spcAft>
              <a:buFontTx/>
              <a:buNone/>
            </a:pPr>
            <a:r>
              <a:rPr lang="en-US" altLang="ja-JP" sz="2400" dirty="0">
                <a:solidFill>
                  <a:srgbClr val="FFFFFF"/>
                </a:solidFill>
                <a:ea typeface="MS PGothic" pitchFamily="34" charset="-128"/>
              </a:rPr>
              <a:t>Indeed, a prolonged and successful school experience and engaging in satisfactory and rewarding work activity might be considered akin to an “enriched environment”, although EE contains a component of physical activity not necessarily present in subjects with a high cognitive reserve. </a:t>
            </a:r>
          </a:p>
          <a:p>
            <a:pPr algn="ctr" eaLnBrk="1" fontAlgn="base" hangingPunct="1">
              <a:spcBef>
                <a:spcPct val="0"/>
              </a:spcBef>
              <a:spcAft>
                <a:spcPct val="0"/>
              </a:spcAft>
              <a:buFontTx/>
              <a:buNone/>
            </a:pPr>
            <a:endParaRPr lang="en-US" altLang="ja-JP" sz="2400" dirty="0">
              <a:solidFill>
                <a:srgbClr val="FFFFFF"/>
              </a:solidFill>
              <a:ea typeface="MS PGothic" pitchFamily="34" charset="-128"/>
            </a:endParaRPr>
          </a:p>
          <a:p>
            <a:pPr algn="ctr" eaLnBrk="1" fontAlgn="base" hangingPunct="1">
              <a:spcBef>
                <a:spcPct val="0"/>
              </a:spcBef>
              <a:spcAft>
                <a:spcPct val="0"/>
              </a:spcAft>
              <a:buFontTx/>
              <a:buNone/>
            </a:pPr>
            <a:r>
              <a:rPr lang="en-US" altLang="ja-JP" sz="2400" dirty="0">
                <a:solidFill>
                  <a:srgbClr val="FFFFFF"/>
                </a:solidFill>
                <a:ea typeface="MS PGothic" pitchFamily="34" charset="-128"/>
              </a:rPr>
              <a:t>We shall see </a:t>
            </a:r>
            <a:r>
              <a:rPr lang="en-US" altLang="ja-JP" sz="2400" dirty="0" smtClean="0">
                <a:solidFill>
                  <a:srgbClr val="FFFFFF"/>
                </a:solidFill>
                <a:ea typeface="MS PGothic" pitchFamily="34" charset="-128"/>
              </a:rPr>
              <a:t>in detail the </a:t>
            </a:r>
            <a:r>
              <a:rPr lang="en-US" altLang="ja-JP" sz="2400" dirty="0">
                <a:solidFill>
                  <a:srgbClr val="FFFFFF"/>
                </a:solidFill>
                <a:ea typeface="MS PGothic" pitchFamily="34" charset="-128"/>
              </a:rPr>
              <a:t>studies in animal models later on.</a:t>
            </a:r>
            <a:endParaRPr lang="it-IT" altLang="it-IT" sz="2400" dirty="0">
              <a:solidFill>
                <a:srgbClr val="FFFFFF"/>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9982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0" y="188913"/>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3600">
                <a:solidFill>
                  <a:srgbClr val="FFFFCC"/>
                </a:solidFill>
              </a:rPr>
              <a:t>Physical exercise and cognitive decline in humans</a:t>
            </a:r>
          </a:p>
        </p:txBody>
      </p:sp>
      <p:pic>
        <p:nvPicPr>
          <p:cNvPr id="1054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50" y="1628775"/>
            <a:ext cx="5256213"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1555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1042988" y="0"/>
            <a:ext cx="6388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a:solidFill>
                  <a:srgbClr val="FFFF66"/>
                </a:solidFill>
              </a:rPr>
              <a:t>EE on cognitive decline in humans</a:t>
            </a:r>
          </a:p>
        </p:txBody>
      </p:sp>
      <p:pic>
        <p:nvPicPr>
          <p:cNvPr id="901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692150"/>
            <a:ext cx="3624262" cy="5329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16" name="Text Box 4"/>
          <p:cNvSpPr txBox="1">
            <a:spLocks noChangeArrowheads="1"/>
          </p:cNvSpPr>
          <p:nvPr/>
        </p:nvSpPr>
        <p:spPr bwMode="auto">
          <a:xfrm>
            <a:off x="684213" y="6092825"/>
            <a:ext cx="8035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400">
                <a:solidFill>
                  <a:srgbClr val="FF9933"/>
                </a:solidFill>
              </a:rPr>
              <a:t>Can an “enrichment” which begins in old age be effective?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2935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0" y="115888"/>
            <a:ext cx="9134475" cy="655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it-IT" altLang="it-IT" sz="2400">
                <a:solidFill>
                  <a:srgbClr val="FFFFFF"/>
                </a:solidFill>
              </a:rPr>
              <a:t>Brain reserve and dementia: a systematic review </a:t>
            </a:r>
          </a:p>
          <a:p>
            <a:pPr algn="ctr" eaLnBrk="1" fontAlgn="base" hangingPunct="1">
              <a:spcBef>
                <a:spcPct val="0"/>
              </a:spcBef>
              <a:spcAft>
                <a:spcPct val="0"/>
              </a:spcAft>
              <a:buFontTx/>
              <a:buNone/>
            </a:pPr>
            <a:endParaRPr lang="it-IT" altLang="it-IT" sz="20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Valenzuela MJ, Sachdev P</a:t>
            </a:r>
          </a:p>
          <a:p>
            <a:pPr algn="ctr" eaLnBrk="1" fontAlgn="base" hangingPunct="1">
              <a:lnSpc>
                <a:spcPct val="80000"/>
              </a:lnSpc>
              <a:spcBef>
                <a:spcPct val="0"/>
              </a:spcBef>
              <a:spcAft>
                <a:spcPct val="0"/>
              </a:spcAft>
              <a:buFontTx/>
              <a:buNone/>
            </a:pPr>
            <a:endParaRPr lang="it-IT" altLang="it-IT" sz="20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Psychol Med. 2006 Apr;36(4):441-54</a:t>
            </a:r>
          </a:p>
          <a:p>
            <a:pPr algn="ctr" eaLnBrk="1" fontAlgn="base" hangingPunct="1">
              <a:lnSpc>
                <a:spcPct val="80000"/>
              </a:lnSpc>
              <a:spcBef>
                <a:spcPct val="0"/>
              </a:spcBef>
              <a:spcAft>
                <a:spcPct val="0"/>
              </a:spcAft>
              <a:buFontTx/>
              <a:buNone/>
            </a:pPr>
            <a:endParaRPr lang="it-IT" altLang="it-IT" sz="20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Meta-analysis of 22 studies, median follow up 7.1 years, data across 29000 individuals</a:t>
            </a:r>
          </a:p>
          <a:p>
            <a:pPr algn="ctr" eaLnBrk="1" fontAlgn="base" hangingPunct="1">
              <a:spcBef>
                <a:spcPct val="0"/>
              </a:spcBef>
              <a:spcAft>
                <a:spcPct val="0"/>
              </a:spcAft>
              <a:buFontTx/>
              <a:buNone/>
            </a:pPr>
            <a:endParaRPr lang="it-IT" altLang="it-IT" sz="2000">
              <a:solidFill>
                <a:srgbClr val="FFFFFF"/>
              </a:solidFill>
            </a:endParaRPr>
          </a:p>
          <a:p>
            <a:pPr algn="ctr" eaLnBrk="1" fontAlgn="base" hangingPunct="1">
              <a:spcBef>
                <a:spcPct val="0"/>
              </a:spcBef>
              <a:spcAft>
                <a:spcPct val="0"/>
              </a:spcAft>
              <a:buFontTx/>
              <a:buNone/>
            </a:pPr>
            <a:r>
              <a:rPr lang="it-IT" altLang="it-IT" sz="2400">
                <a:solidFill>
                  <a:srgbClr val="FFFFFF"/>
                </a:solidFill>
              </a:rPr>
              <a:t>Brain reserve and cognitive decline: a non parametric systematic review</a:t>
            </a:r>
          </a:p>
          <a:p>
            <a:pPr algn="ctr" eaLnBrk="1" fontAlgn="base" hangingPunct="1">
              <a:spcBef>
                <a:spcPct val="0"/>
              </a:spcBef>
              <a:spcAft>
                <a:spcPct val="0"/>
              </a:spcAft>
              <a:buFontTx/>
              <a:buNone/>
            </a:pPr>
            <a:endParaRPr lang="it-IT" altLang="it-IT" sz="24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Valenzuela MJ, Sachdev P</a:t>
            </a:r>
          </a:p>
          <a:p>
            <a:pPr algn="ctr" eaLnBrk="1" fontAlgn="base" hangingPunct="1">
              <a:lnSpc>
                <a:spcPct val="80000"/>
              </a:lnSpc>
              <a:spcBef>
                <a:spcPct val="0"/>
              </a:spcBef>
              <a:spcAft>
                <a:spcPct val="0"/>
              </a:spcAft>
              <a:buFontTx/>
              <a:buNone/>
            </a:pPr>
            <a:endParaRPr lang="it-IT" altLang="it-IT" sz="20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Psychol Med. 2006 Apr;36(8):1065-73</a:t>
            </a:r>
          </a:p>
          <a:p>
            <a:pPr algn="ctr" eaLnBrk="1" fontAlgn="base" hangingPunct="1">
              <a:lnSpc>
                <a:spcPct val="80000"/>
              </a:lnSpc>
              <a:spcBef>
                <a:spcPct val="0"/>
              </a:spcBef>
              <a:spcAft>
                <a:spcPct val="0"/>
              </a:spcAft>
              <a:buFontTx/>
              <a:buNone/>
            </a:pPr>
            <a:endParaRPr lang="it-IT" altLang="it-IT" sz="2000">
              <a:solidFill>
                <a:srgbClr val="FFFFFF"/>
              </a:solidFill>
            </a:endParaRPr>
          </a:p>
          <a:p>
            <a:pPr algn="ctr" eaLnBrk="1" fontAlgn="base" hangingPunct="1">
              <a:lnSpc>
                <a:spcPct val="80000"/>
              </a:lnSpc>
              <a:spcBef>
                <a:spcPct val="0"/>
              </a:spcBef>
              <a:spcAft>
                <a:spcPct val="0"/>
              </a:spcAft>
              <a:buFontTx/>
              <a:buNone/>
            </a:pPr>
            <a:r>
              <a:rPr lang="it-IT" altLang="it-IT" sz="2000">
                <a:solidFill>
                  <a:srgbClr val="FFFFFF"/>
                </a:solidFill>
              </a:rPr>
              <a:t>Meta-analysis of 18 studies, data from 47000 individuals</a:t>
            </a:r>
          </a:p>
          <a:p>
            <a:pPr algn="ctr" eaLnBrk="1" fontAlgn="base" hangingPunct="1">
              <a:lnSpc>
                <a:spcPct val="80000"/>
              </a:lnSpc>
              <a:spcBef>
                <a:spcPct val="0"/>
              </a:spcBef>
              <a:spcAft>
                <a:spcPct val="0"/>
              </a:spcAft>
              <a:buFontTx/>
              <a:buNone/>
            </a:pPr>
            <a:endParaRPr lang="it-IT" altLang="it-IT" sz="2000">
              <a:solidFill>
                <a:srgbClr val="FFFFFF"/>
              </a:solidFill>
            </a:endParaRPr>
          </a:p>
          <a:p>
            <a:pPr algn="ctr" eaLnBrk="1" fontAlgn="base" hangingPunct="1">
              <a:spcBef>
                <a:spcPct val="0"/>
              </a:spcBef>
              <a:spcAft>
                <a:spcPct val="0"/>
              </a:spcAft>
              <a:buFontTx/>
              <a:buNone/>
            </a:pPr>
            <a:endParaRPr lang="it-IT" altLang="it-IT" sz="1200">
              <a:solidFill>
                <a:srgbClr val="FFFFFF"/>
              </a:solidFill>
            </a:endParaRPr>
          </a:p>
          <a:p>
            <a:pPr algn="ctr" eaLnBrk="1" fontAlgn="base" hangingPunct="1">
              <a:spcBef>
                <a:spcPct val="0"/>
              </a:spcBef>
              <a:spcAft>
                <a:spcPct val="0"/>
              </a:spcAft>
              <a:buFontTx/>
              <a:buNone/>
            </a:pPr>
            <a:r>
              <a:rPr lang="it-IT" altLang="it-IT" sz="2800" b="1">
                <a:solidFill>
                  <a:srgbClr val="FF9900"/>
                </a:solidFill>
              </a:rPr>
              <a:t>Complex patterns of mental activity in early, mid- and late-life stages is associated with a significant reduction in dementia incidence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975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4"/>
          <p:cNvSpPr txBox="1">
            <a:spLocks noChangeArrowheads="1"/>
          </p:cNvSpPr>
          <p:nvPr/>
        </p:nvSpPr>
        <p:spPr bwMode="auto">
          <a:xfrm>
            <a:off x="0" y="327025"/>
            <a:ext cx="9144000" cy="466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r>
              <a:rPr lang="it-IT" altLang="it-IT" sz="2000" b="1">
                <a:solidFill>
                  <a:srgbClr val="FFFF66"/>
                </a:solidFill>
              </a:rPr>
              <a:t>Midlife activity predicts risk of dementia in older male twin pairs.</a:t>
            </a:r>
          </a:p>
          <a:p>
            <a:pPr eaLnBrk="1" fontAlgn="base" hangingPunct="1">
              <a:spcBef>
                <a:spcPct val="0"/>
              </a:spcBef>
              <a:spcAft>
                <a:spcPct val="0"/>
              </a:spcAft>
              <a:buFontTx/>
              <a:buNone/>
            </a:pPr>
            <a:endParaRPr lang="it-IT" altLang="it-IT" sz="2000" b="1">
              <a:solidFill>
                <a:srgbClr val="FFFF66"/>
              </a:solidFill>
            </a:endParaRPr>
          </a:p>
          <a:p>
            <a:pPr eaLnBrk="1" fontAlgn="base" hangingPunct="1">
              <a:spcBef>
                <a:spcPct val="0"/>
              </a:spcBef>
              <a:spcAft>
                <a:spcPct val="0"/>
              </a:spcAft>
              <a:buFontTx/>
              <a:buNone/>
            </a:pPr>
            <a:r>
              <a:rPr lang="it-IT" altLang="it-IT" sz="2000" b="1">
                <a:solidFill>
                  <a:srgbClr val="FFFF66"/>
                </a:solidFill>
              </a:rPr>
              <a:t>Carlson et al., 2008</a:t>
            </a:r>
          </a:p>
          <a:p>
            <a:pPr eaLnBrk="1" fontAlgn="base" hangingPunct="1">
              <a:spcBef>
                <a:spcPct val="0"/>
              </a:spcBef>
              <a:spcAft>
                <a:spcPct val="0"/>
              </a:spcAft>
              <a:buFontTx/>
              <a:buNone/>
            </a:pPr>
            <a:endParaRPr lang="it-IT" altLang="it-IT" sz="2000" b="1">
              <a:solidFill>
                <a:srgbClr val="FFFF66"/>
              </a:solidFill>
            </a:endParaRPr>
          </a:p>
          <a:p>
            <a:pPr eaLnBrk="1" fontAlgn="base" hangingPunct="1">
              <a:spcBef>
                <a:spcPct val="0"/>
              </a:spcBef>
              <a:spcAft>
                <a:spcPct val="0"/>
              </a:spcAft>
              <a:buFontTx/>
              <a:buNone/>
            </a:pPr>
            <a:r>
              <a:rPr lang="it-IT" altLang="it-IT" sz="2000" b="1">
                <a:solidFill>
                  <a:srgbClr val="FFFF66"/>
                </a:solidFill>
              </a:rPr>
              <a:t>147 male twin-pairs who were discordant for dementia or age of dementia onset</a:t>
            </a:r>
            <a:r>
              <a:rPr lang="it-IT" altLang="it-IT" sz="1800">
                <a:solidFill>
                  <a:srgbClr val="000000"/>
                </a:solidFill>
              </a:rPr>
              <a:t> </a:t>
            </a:r>
            <a:endParaRPr lang="it-IT" altLang="it-IT" sz="2000" b="1">
              <a:solidFill>
                <a:srgbClr val="FFFF66"/>
              </a:solidFill>
            </a:endParaRPr>
          </a:p>
          <a:p>
            <a:pPr eaLnBrk="1" fontAlgn="base" hangingPunct="1">
              <a:spcBef>
                <a:spcPct val="0"/>
              </a:spcBef>
              <a:spcAft>
                <a:spcPct val="0"/>
              </a:spcAft>
              <a:buFontTx/>
              <a:buNone/>
            </a:pPr>
            <a:endParaRPr lang="it-IT" altLang="it-IT" sz="2000">
              <a:solidFill>
                <a:srgbClr val="FFFF66"/>
              </a:solidFill>
            </a:endParaRPr>
          </a:p>
          <a:p>
            <a:pPr eaLnBrk="1" fontAlgn="base" hangingPunct="1">
              <a:spcBef>
                <a:spcPct val="0"/>
              </a:spcBef>
              <a:spcAft>
                <a:spcPct val="0"/>
              </a:spcAft>
              <a:buFontTx/>
              <a:buNone/>
            </a:pPr>
            <a:endParaRPr lang="it-IT" altLang="it-IT" sz="2000">
              <a:solidFill>
                <a:srgbClr val="FFFF66"/>
              </a:solidFill>
            </a:endParaRPr>
          </a:p>
          <a:p>
            <a:pPr eaLnBrk="1" fontAlgn="base" hangingPunct="1">
              <a:spcBef>
                <a:spcPct val="0"/>
              </a:spcBef>
              <a:spcAft>
                <a:spcPct val="0"/>
              </a:spcAft>
              <a:buFontTx/>
              <a:buNone/>
            </a:pPr>
            <a:endParaRPr lang="it-IT" altLang="it-IT" sz="2000">
              <a:solidFill>
                <a:srgbClr val="FFFF66"/>
              </a:solidFill>
            </a:endParaRPr>
          </a:p>
          <a:p>
            <a:pPr algn="ctr" eaLnBrk="1" fontAlgn="base" hangingPunct="1">
              <a:spcBef>
                <a:spcPct val="0"/>
              </a:spcBef>
              <a:spcAft>
                <a:spcPct val="0"/>
              </a:spcAft>
              <a:buFontTx/>
              <a:buNone/>
            </a:pPr>
            <a:r>
              <a:rPr lang="it-IT" altLang="it-IT" sz="2400">
                <a:solidFill>
                  <a:srgbClr val="FFFF66"/>
                </a:solidFill>
              </a:rPr>
              <a:t>“Participation in a range of cognitively and socially engaging activities in midlife reduced risk for dementia and AD in twins discordant for onset, particularly among monozygotic twin pairs at elevated genetic risk, and might be indicative of an enriched environment” </a:t>
            </a:r>
          </a:p>
        </p:txBody>
      </p:sp>
      <p:sp>
        <p:nvSpPr>
          <p:cNvPr id="93187" name="Rectangle 5"/>
          <p:cNvSpPr>
            <a:spLocks noChangeArrowheads="1"/>
          </p:cNvSpPr>
          <p:nvPr/>
        </p:nvSpPr>
        <p:spPr bwMode="auto">
          <a:xfrm>
            <a:off x="0" y="2852738"/>
            <a:ext cx="9144000" cy="223202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base" hangingPunct="1">
              <a:spcBef>
                <a:spcPct val="0"/>
              </a:spcBef>
              <a:spcAft>
                <a:spcPct val="0"/>
              </a:spcAft>
              <a:buFontTx/>
              <a:buNone/>
            </a:pPr>
            <a:endParaRPr lang="it-IT" altLang="it-IT" sz="1800">
              <a:solidFill>
                <a:srgbClr val="000000"/>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029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ChangeArrowheads="1"/>
          </p:cNvSpPr>
          <p:nvPr/>
        </p:nvSpPr>
        <p:spPr bwMode="auto">
          <a:xfrm>
            <a:off x="0" y="608013"/>
            <a:ext cx="9072563"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sz="2800">
                <a:solidFill>
                  <a:srgbClr val="FFFFFF"/>
                </a:solidFill>
                <a:ea typeface="MS PGothic" pitchFamily="34" charset="-128"/>
              </a:rPr>
              <a:t>Thus, cognitive reserve might be compared to the effects of an enriched environment, with components typical of childhood and youth (education), others typical of adulthood and early old age (occupational type and attainments) and other shared by all ages (cognitively stimulating leisure activities and socially engaging activities). </a:t>
            </a:r>
          </a:p>
          <a:p>
            <a:pPr algn="ctr" eaLnBrk="1" fontAlgn="base" hangingPunct="1">
              <a:spcBef>
                <a:spcPct val="0"/>
              </a:spcBef>
              <a:spcAft>
                <a:spcPct val="0"/>
              </a:spcAft>
              <a:buFontTx/>
              <a:buNone/>
            </a:pPr>
            <a:endParaRPr lang="en-GB" altLang="ja-JP" sz="2800">
              <a:solidFill>
                <a:srgbClr val="FFFFFF"/>
              </a:solidFill>
              <a:ea typeface="MS PGothic" pitchFamily="34" charset="-128"/>
            </a:endParaRPr>
          </a:p>
          <a:p>
            <a:pPr algn="ctr" eaLnBrk="1" fontAlgn="base" hangingPunct="1">
              <a:spcBef>
                <a:spcPct val="0"/>
              </a:spcBef>
              <a:spcAft>
                <a:spcPct val="0"/>
              </a:spcAft>
              <a:buFontTx/>
              <a:buNone/>
            </a:pPr>
            <a:r>
              <a:rPr lang="en-GB" altLang="ja-JP" sz="2800">
                <a:solidFill>
                  <a:srgbClr val="FFFFFF"/>
                </a:solidFill>
                <a:ea typeface="MS PGothic" pitchFamily="34" charset="-128"/>
              </a:rPr>
              <a:t>Separate or synergistic effects for higher educational and occupational attainment and leisure activities have been demonstrated, suggesting that each of these life experiences contributes independently to the reserve (see Stern et al., 2010; Valenzuela and Sachdev, 2009)..</a:t>
            </a:r>
            <a:r>
              <a:rPr lang="it-IT" altLang="ja-JP" sz="2800">
                <a:solidFill>
                  <a:srgbClr val="FFFFFF"/>
                </a:solidFill>
                <a:ea typeface="MS PGothic" pitchFamily="34" charset="-128"/>
              </a:rPr>
              <a: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87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ChangeArrowheads="1"/>
          </p:cNvSpPr>
          <p:nvPr/>
        </p:nvSpPr>
        <p:spPr bwMode="auto">
          <a:xfrm>
            <a:off x="-9525" y="182752"/>
            <a:ext cx="9153525" cy="64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dirty="0">
                <a:solidFill>
                  <a:srgbClr val="FFFFFF"/>
                </a:solidFill>
                <a:ea typeface="MS PGothic" pitchFamily="34" charset="-128"/>
              </a:rPr>
              <a:t>These findings have been confirmed by </a:t>
            </a:r>
            <a:r>
              <a:rPr lang="en-GB" altLang="ja-JP" dirty="0" err="1">
                <a:solidFill>
                  <a:srgbClr val="FFFFFF"/>
                </a:solidFill>
                <a:ea typeface="MS PGothic" pitchFamily="34" charset="-128"/>
              </a:rPr>
              <a:t>Yaffe</a:t>
            </a:r>
            <a:r>
              <a:rPr lang="en-GB" altLang="ja-JP" dirty="0">
                <a:solidFill>
                  <a:srgbClr val="FFFFFF"/>
                </a:solidFill>
                <a:ea typeface="MS PGothic" pitchFamily="34" charset="-128"/>
              </a:rPr>
              <a:t> et al. (2009), who followed the time course of cognitive status of 2,509 well-functioning black and white elders enrolled in a prospective study for 7 years. </a:t>
            </a:r>
          </a:p>
          <a:p>
            <a:pPr algn="ctr" eaLnBrk="1" fontAlgn="base" hangingPunct="1">
              <a:spcBef>
                <a:spcPct val="0"/>
              </a:spcBef>
              <a:spcAft>
                <a:spcPct val="0"/>
              </a:spcAft>
              <a:buFontTx/>
              <a:buNone/>
            </a:pPr>
            <a:r>
              <a:rPr lang="en-GB" altLang="ja-JP" dirty="0">
                <a:solidFill>
                  <a:srgbClr val="FFFFFF"/>
                </a:solidFill>
                <a:ea typeface="MS PGothic" pitchFamily="34" charset="-128"/>
              </a:rPr>
              <a:t>Participants were classified as cognitive maintainers, minor decliners or major decliners according to the slope of the curve describing cognitive score change with time. </a:t>
            </a:r>
          </a:p>
          <a:p>
            <a:pPr algn="ctr" eaLnBrk="1" fontAlgn="base" hangingPunct="1">
              <a:spcBef>
                <a:spcPct val="0"/>
              </a:spcBef>
              <a:spcAft>
                <a:spcPct val="0"/>
              </a:spcAft>
              <a:buFontTx/>
              <a:buNone/>
            </a:pPr>
            <a:r>
              <a:rPr lang="en-GB" altLang="ja-JP" b="1" dirty="0">
                <a:solidFill>
                  <a:srgbClr val="FFFFFF"/>
                </a:solidFill>
                <a:ea typeface="MS PGothic" pitchFamily="34" charset="-128"/>
              </a:rPr>
              <a:t>Characteristics of the cognitive reserve, such as education level, literacy and life style resulted significant predictors of being a </a:t>
            </a:r>
            <a:r>
              <a:rPr lang="en-GB" altLang="ja-JP" b="1" dirty="0" smtClean="0">
                <a:solidFill>
                  <a:srgbClr val="FFFFFF"/>
                </a:solidFill>
                <a:ea typeface="MS PGothic" pitchFamily="34" charset="-128"/>
              </a:rPr>
              <a:t>maintainer vs </a:t>
            </a:r>
            <a:r>
              <a:rPr lang="en-GB" altLang="ja-JP" b="1" dirty="0">
                <a:solidFill>
                  <a:srgbClr val="FFFFFF"/>
                </a:solidFill>
                <a:ea typeface="MS PGothic" pitchFamily="34" charset="-128"/>
              </a:rPr>
              <a:t>a minor decliner.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550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4"/>
          <p:cNvSpPr>
            <a:spLocks noChangeArrowheads="1"/>
          </p:cNvSpPr>
          <p:nvPr/>
        </p:nvSpPr>
        <p:spPr bwMode="auto">
          <a:xfrm>
            <a:off x="0" y="815975"/>
            <a:ext cx="9144000" cy="436245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US" altLang="ja-JP" sz="2800" dirty="0">
                <a:solidFill>
                  <a:srgbClr val="FFFFFF"/>
                </a:solidFill>
                <a:ea typeface="MS PGothic" pitchFamily="34" charset="-128"/>
              </a:rPr>
              <a:t>Of particular interest is the study by </a:t>
            </a:r>
            <a:r>
              <a:rPr lang="en-US" altLang="ja-JP" sz="2800" dirty="0" err="1">
                <a:solidFill>
                  <a:srgbClr val="FFFFFF"/>
                </a:solidFill>
                <a:ea typeface="MS PGothic" pitchFamily="34" charset="-128"/>
              </a:rPr>
              <a:t>Paillard</a:t>
            </a:r>
            <a:r>
              <a:rPr lang="en-US" altLang="ja-JP" sz="2800" dirty="0">
                <a:solidFill>
                  <a:srgbClr val="FFFFFF"/>
                </a:solidFill>
                <a:ea typeface="MS PGothic" pitchFamily="34" charset="-128"/>
              </a:rPr>
              <a:t>-Borg et al. which, in a 9 years follow-up study show that an active lifestyle including mental, physical and social activities delay the onset of clinical condition in old subjects: </a:t>
            </a:r>
          </a:p>
          <a:p>
            <a:pPr algn="ctr" eaLnBrk="1" fontAlgn="base" hangingPunct="1">
              <a:spcBef>
                <a:spcPct val="0"/>
              </a:spcBef>
              <a:spcAft>
                <a:spcPct val="0"/>
              </a:spcAft>
              <a:buFontTx/>
              <a:buNone/>
            </a:pPr>
            <a:endParaRPr lang="en-US" altLang="ja-JP" sz="2800" dirty="0">
              <a:solidFill>
                <a:srgbClr val="FFFFFF"/>
              </a:solidFill>
              <a:ea typeface="MS PGothic" pitchFamily="34" charset="-128"/>
            </a:endParaRPr>
          </a:p>
          <a:p>
            <a:pPr algn="ctr" eaLnBrk="1" fontAlgn="base" hangingPunct="1">
              <a:spcBef>
                <a:spcPct val="0"/>
              </a:spcBef>
              <a:spcAft>
                <a:spcPct val="0"/>
              </a:spcAft>
              <a:buFontTx/>
              <a:buNone/>
            </a:pPr>
            <a:r>
              <a:rPr lang="en-US" altLang="ja-JP" sz="2800" dirty="0">
                <a:solidFill>
                  <a:srgbClr val="FFFFFF"/>
                </a:solidFill>
                <a:ea typeface="MS PGothic" pitchFamily="34" charset="-128"/>
              </a:rPr>
              <a:t>when the three types of activities are combined to generate a single index, it emerges clearly that </a:t>
            </a:r>
            <a:r>
              <a:rPr lang="en-US" altLang="ja-JP" sz="2800" b="1" u="sng" dirty="0">
                <a:solidFill>
                  <a:srgbClr val="FFFFFF"/>
                </a:solidFill>
                <a:ea typeface="MS PGothic" pitchFamily="34" charset="-128"/>
              </a:rPr>
              <a:t>the broader the spectrum of participation in the activities</a:t>
            </a:r>
            <a:r>
              <a:rPr lang="en-US" altLang="ja-JP" sz="2800" dirty="0">
                <a:solidFill>
                  <a:srgbClr val="FFFFFF"/>
                </a:solidFill>
                <a:ea typeface="MS PGothic" pitchFamily="34" charset="-128"/>
              </a:rPr>
              <a:t>, </a:t>
            </a:r>
            <a:r>
              <a:rPr lang="en-US" altLang="ja-JP" sz="2800" b="1" u="sng" dirty="0">
                <a:solidFill>
                  <a:srgbClr val="FFFFFF"/>
                </a:solidFill>
                <a:ea typeface="MS PGothic" pitchFamily="34" charset="-128"/>
              </a:rPr>
              <a:t>the later the onset of disease</a:t>
            </a:r>
            <a:r>
              <a:rPr lang="en-US" altLang="ja-JP" sz="2800" dirty="0">
                <a:solidFill>
                  <a:srgbClr val="FFFFFF"/>
                </a:solidFill>
                <a:ea typeface="MS PGothic" pitchFamily="34" charset="-128"/>
              </a:rPr>
              <a:t>, in accordance with the concept of enriched environment.</a:t>
            </a:r>
          </a:p>
        </p:txBody>
      </p:sp>
      <p:sp>
        <p:nvSpPr>
          <p:cNvPr id="2" name="Rettangolo 1"/>
          <p:cNvSpPr/>
          <p:nvPr/>
        </p:nvSpPr>
        <p:spPr>
          <a:xfrm>
            <a:off x="179512" y="2852936"/>
            <a:ext cx="8856984" cy="259228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FFFFFF"/>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358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4"/>
          <p:cNvSpPr>
            <a:spLocks noChangeArrowheads="1"/>
          </p:cNvSpPr>
          <p:nvPr/>
        </p:nvSpPr>
        <p:spPr bwMode="auto">
          <a:xfrm>
            <a:off x="0" y="1003300"/>
            <a:ext cx="91440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ja-JP" sz="3600">
                <a:solidFill>
                  <a:srgbClr val="FFFFFF"/>
                </a:solidFill>
                <a:ea typeface="MS Mincho" charset="-128"/>
                <a:cs typeface="AGaramond-Regular"/>
              </a:rPr>
              <a:t>Very few epidemiological studies attempted t</a:t>
            </a:r>
            <a:r>
              <a:rPr lang="en-GB" altLang="ja-JP" sz="3600">
                <a:solidFill>
                  <a:srgbClr val="FFFFFF"/>
                </a:solidFill>
                <a:ea typeface="MS Mincho" charset="-128"/>
                <a:cs typeface="Times New Roman" pitchFamily="18" charset="0"/>
              </a:rPr>
              <a:t>o explore, in humans, the mechanisms underlying the effects of being engaged in complex mental activity</a:t>
            </a:r>
            <a:r>
              <a:rPr lang="it-IT" altLang="ja-JP" sz="3600">
                <a:solidFill>
                  <a:srgbClr val="FFFFFF"/>
                </a:solidFill>
                <a:ea typeface="MS Mincho" charset="-128"/>
                <a:cs typeface="Times New Roman" pitchFamily="18" charset="0"/>
              </a:rPr>
              <a:t> </a:t>
            </a:r>
            <a:r>
              <a:rPr lang="en-GB" altLang="ja-JP" sz="3600">
                <a:solidFill>
                  <a:srgbClr val="FFFFFF"/>
                </a:solidFill>
                <a:ea typeface="MS Mincho" charset="-128"/>
                <a:cs typeface="Times New Roman" pitchFamily="18" charset="0"/>
              </a:rPr>
              <a:t> on dementia risk, and the results are not always in complete agreement. </a:t>
            </a:r>
            <a:endParaRPr lang="it-IT" altLang="ja-JP" sz="3600">
              <a:solidFill>
                <a:srgbClr val="FFFFFF"/>
              </a:solidFill>
              <a:ea typeface="MS Mincho" charset="-128"/>
              <a:cs typeface="Times New Roman" pitchFamily="18" charset="0"/>
            </a:endParaRPr>
          </a:p>
          <a:p>
            <a:pPr algn="ctr" fontAlgn="base">
              <a:spcBef>
                <a:spcPct val="0"/>
              </a:spcBef>
              <a:spcAft>
                <a:spcPct val="0"/>
              </a:spcAft>
              <a:buFontTx/>
              <a:buNone/>
            </a:pPr>
            <a:endParaRPr lang="it-IT" altLang="ja-JP" sz="3600">
              <a:solidFill>
                <a:srgbClr val="FFFFFF"/>
              </a:solidFill>
              <a:ea typeface="MS Mincho" charset="-128"/>
              <a:cs typeface="Times New Roman" pitchFamily="18"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3007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4"/>
          <p:cNvSpPr>
            <a:spLocks noChangeArrowheads="1"/>
          </p:cNvSpPr>
          <p:nvPr/>
        </p:nvSpPr>
        <p:spPr bwMode="auto">
          <a:xfrm>
            <a:off x="0" y="528638"/>
            <a:ext cx="9229725" cy="564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449263"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fontAlgn="base" hangingPunct="1">
              <a:spcBef>
                <a:spcPct val="0"/>
              </a:spcBef>
              <a:spcAft>
                <a:spcPct val="0"/>
              </a:spcAft>
              <a:buFontTx/>
              <a:buNone/>
            </a:pPr>
            <a:r>
              <a:rPr lang="en-GB" altLang="it-IT" sz="2800">
                <a:solidFill>
                  <a:srgbClr val="FFFFFF"/>
                </a:solidFill>
              </a:rPr>
              <a:t>Landau et al. (2012) assessed the association between lifestyle practices (cognitive and physical activity) and A</a:t>
            </a:r>
            <a:r>
              <a:rPr lang="en-GB" altLang="it-IT" sz="2800">
                <a:solidFill>
                  <a:srgbClr val="FFFFFF"/>
                </a:solidFill>
                <a:sym typeface="Symbol" pitchFamily="18" charset="2"/>
              </a:rPr>
              <a:t></a:t>
            </a:r>
            <a:r>
              <a:rPr lang="en-GB" altLang="it-IT" sz="2800">
                <a:solidFill>
                  <a:srgbClr val="FFFFFF"/>
                </a:solidFill>
              </a:rPr>
              <a:t> deposition, measured with positron emission tomography using carbon 11–labeled Pittsburgh Compound B ([11C]PiB), in healthy older individuals. </a:t>
            </a:r>
          </a:p>
          <a:p>
            <a:pPr algn="ctr" eaLnBrk="1" fontAlgn="base" hangingPunct="1">
              <a:spcBef>
                <a:spcPct val="0"/>
              </a:spcBef>
              <a:spcAft>
                <a:spcPct val="0"/>
              </a:spcAft>
              <a:buFontTx/>
              <a:buNone/>
            </a:pPr>
            <a:endParaRPr lang="en-GB" altLang="it-IT" sz="2800">
              <a:solidFill>
                <a:srgbClr val="FFFFFF"/>
              </a:solidFill>
            </a:endParaRPr>
          </a:p>
          <a:p>
            <a:pPr algn="ctr" eaLnBrk="1" fontAlgn="base" hangingPunct="1">
              <a:spcBef>
                <a:spcPct val="0"/>
              </a:spcBef>
              <a:spcAft>
                <a:spcPct val="0"/>
              </a:spcAft>
              <a:buFontTx/>
              <a:buNone/>
            </a:pPr>
            <a:r>
              <a:rPr lang="en-GB" altLang="it-IT" sz="2800">
                <a:solidFill>
                  <a:srgbClr val="FFFFFF"/>
                </a:solidFill>
              </a:rPr>
              <a:t>The subjects were followed for 6 years. </a:t>
            </a:r>
          </a:p>
          <a:p>
            <a:pPr algn="ctr" eaLnBrk="1" fontAlgn="base" hangingPunct="1">
              <a:spcBef>
                <a:spcPct val="0"/>
              </a:spcBef>
              <a:spcAft>
                <a:spcPct val="0"/>
              </a:spcAft>
              <a:buFontTx/>
              <a:buNone/>
            </a:pPr>
            <a:r>
              <a:rPr lang="en-GB" altLang="it-IT" sz="2800">
                <a:solidFill>
                  <a:srgbClr val="FFFFFF"/>
                </a:solidFill>
              </a:rPr>
              <a:t>Cortical [11C]PiB levels (frontal, parietal, lateral temporal, and cingulate regions) were correlated with retrospective, self-report scales assessing participation in cognitive activities (eg, reading, writing, and playing games) and physical exercise.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515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0</TotalTime>
  <Words>848</Words>
  <Application>Microsoft Office PowerPoint</Application>
  <PresentationFormat>Presentazione su schermo (4:3)</PresentationFormat>
  <Paragraphs>73</Paragraphs>
  <Slides>13</Slides>
  <Notes>0</Notes>
  <HiddenSlides>0</HiddenSlides>
  <MMClips>13</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Struttura predefinita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admin</dc:creator>
  <cp:lastModifiedBy>admin</cp:lastModifiedBy>
  <cp:revision>1</cp:revision>
  <dcterms:created xsi:type="dcterms:W3CDTF">2020-05-14T17:22:47Z</dcterms:created>
  <dcterms:modified xsi:type="dcterms:W3CDTF">2020-05-14T17:23:38Z</dcterms:modified>
</cp:coreProperties>
</file>