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8" r:id="rId19"/>
    <p:sldId id="279" r:id="rId20"/>
    <p:sldId id="280" r:id="rId21"/>
    <p:sldId id="286" r:id="rId22"/>
    <p:sldId id="273" r:id="rId23"/>
    <p:sldId id="287" r:id="rId24"/>
    <p:sldId id="274" r:id="rId25"/>
    <p:sldId id="275" r:id="rId26"/>
    <p:sldId id="288" r:id="rId27"/>
    <p:sldId id="276" r:id="rId28"/>
    <p:sldId id="277" r:id="rId29"/>
    <p:sldId id="282" r:id="rId30"/>
    <p:sldId id="283" r:id="rId31"/>
    <p:sldId id="284" r:id="rId32"/>
    <p:sldId id="285" r:id="rId33"/>
    <p:sldId id="289" r:id="rId34"/>
    <p:sldId id="291" r:id="rId35"/>
    <p:sldId id="293" r:id="rId36"/>
    <p:sldId id="294" r:id="rId37"/>
    <p:sldId id="295" r:id="rId38"/>
    <p:sldId id="296" r:id="rId39"/>
    <p:sldId id="297"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70" d="100"/>
          <a:sy n="70" d="100"/>
        </p:scale>
        <p:origin x="7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0FCCE2-2DF0-455B-B1EC-B390473D07D7}" type="datetimeFigureOut">
              <a:rPr lang="en-GB" smtClean="0"/>
              <a:t>26/11/2015</a:t>
            </a:fld>
            <a:endParaRPr lang="en-GB"/>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4008BF-6C1A-4EA4-B9D7-1999347C85B2}" type="slidenum">
              <a:rPr lang="en-GB" smtClean="0"/>
              <a:t>‹N›</a:t>
            </a:fld>
            <a:endParaRPr lang="en-GB"/>
          </a:p>
        </p:txBody>
      </p:sp>
    </p:spTree>
    <p:extLst>
      <p:ext uri="{BB962C8B-B14F-4D97-AF65-F5344CB8AC3E}">
        <p14:creationId xmlns:p14="http://schemas.microsoft.com/office/powerpoint/2010/main" val="24379748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esm.europa.eu/index.htm" TargetMode="External"/><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GB" dirty="0" smtClean="0"/>
              <a:t>The European Financial Stability Facility (EFSF) was created as a </a:t>
            </a:r>
            <a:r>
              <a:rPr lang="en-GB" b="1" dirty="0" smtClean="0"/>
              <a:t>temporary crisis resolution mechanism</a:t>
            </a:r>
            <a:r>
              <a:rPr lang="en-GB" dirty="0" smtClean="0"/>
              <a:t> by the euro area Member States in June 2010. The EFSF has provided financial assistance to </a:t>
            </a:r>
            <a:r>
              <a:rPr lang="en-GB" b="1" dirty="0" smtClean="0"/>
              <a:t>Ireland, Portugal and Greece</a:t>
            </a:r>
            <a:r>
              <a:rPr lang="en-GB" dirty="0" smtClean="0"/>
              <a:t>. </a:t>
            </a:r>
            <a:r>
              <a:rPr lang="en-GB" b="1" dirty="0" smtClean="0"/>
              <a:t>permanent rescue mechanism</a:t>
            </a:r>
            <a:r>
              <a:rPr lang="en-GB" dirty="0" smtClean="0"/>
              <a:t>, the </a:t>
            </a:r>
            <a:r>
              <a:rPr lang="en-GB" dirty="0" smtClean="0">
                <a:hlinkClick r:id="rId3"/>
              </a:rPr>
              <a:t>European Stability Mechanism (ESM)</a:t>
            </a:r>
            <a:r>
              <a:rPr lang="en-GB" dirty="0" smtClean="0"/>
              <a:t> started its operations on 8 October 2012. The </a:t>
            </a:r>
            <a:r>
              <a:rPr lang="en-GB" b="1" dirty="0" smtClean="0"/>
              <a:t>ESM</a:t>
            </a:r>
            <a:r>
              <a:rPr lang="en-GB" dirty="0" smtClean="0"/>
              <a:t> is currently </a:t>
            </a:r>
            <a:r>
              <a:rPr lang="en-GB" b="1" dirty="0" smtClean="0"/>
              <a:t>the sole mechanism</a:t>
            </a:r>
            <a:r>
              <a:rPr lang="en-GB" dirty="0" smtClean="0"/>
              <a:t> for responding to new requests for financial assistance by euro area Member States. It has provided loans to Spain, Cyprus and Greece.</a:t>
            </a:r>
            <a:endParaRPr lang="en-GB" dirty="0"/>
          </a:p>
        </p:txBody>
      </p:sp>
      <p:sp>
        <p:nvSpPr>
          <p:cNvPr id="4" name="Segnaposto numero diapositiva 3"/>
          <p:cNvSpPr>
            <a:spLocks noGrp="1"/>
          </p:cNvSpPr>
          <p:nvPr>
            <p:ph type="sldNum" sz="quarter" idx="10"/>
          </p:nvPr>
        </p:nvSpPr>
        <p:spPr/>
        <p:txBody>
          <a:bodyPr/>
          <a:lstStyle/>
          <a:p>
            <a:fld id="{114008BF-6C1A-4EA4-B9D7-1999347C85B2}" type="slidenum">
              <a:rPr lang="en-GB" smtClean="0"/>
              <a:t>28</a:t>
            </a:fld>
            <a:endParaRPr lang="en-GB"/>
          </a:p>
        </p:txBody>
      </p:sp>
    </p:spTree>
    <p:extLst>
      <p:ext uri="{BB962C8B-B14F-4D97-AF65-F5344CB8AC3E}">
        <p14:creationId xmlns:p14="http://schemas.microsoft.com/office/powerpoint/2010/main" val="3635142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primary market ban stemmed directly from the Treaty prohibition of ‘monetary financing’, i.e. the financing of public deficit (and debt, on the long run) of the Member States governments in the euro area by the ECB. This prohibition is applied strictly to purchases of government bonds on primary markets, but the European Central Bank exploits its room of maneuver in interpreting this ban: purchasing bonds on the secondary markets and providing liquidity to banks that in turn invest in their financially troubled sovereigns is allowed by the Treaty, but arguably has very similar fiscal implications. </a:t>
            </a:r>
            <a:endParaRPr lang="en-GB" dirty="0" smtClean="0"/>
          </a:p>
          <a:p>
            <a:endParaRPr lang="en-GB" dirty="0"/>
          </a:p>
        </p:txBody>
      </p:sp>
      <p:sp>
        <p:nvSpPr>
          <p:cNvPr id="4" name="Segnaposto numero diapositiva 3"/>
          <p:cNvSpPr>
            <a:spLocks noGrp="1"/>
          </p:cNvSpPr>
          <p:nvPr>
            <p:ph type="sldNum" sz="quarter" idx="10"/>
          </p:nvPr>
        </p:nvSpPr>
        <p:spPr/>
        <p:txBody>
          <a:bodyPr/>
          <a:lstStyle/>
          <a:p>
            <a:fld id="{114008BF-6C1A-4EA4-B9D7-1999347C85B2}" type="slidenum">
              <a:rPr lang="en-GB" smtClean="0"/>
              <a:t>31</a:t>
            </a:fld>
            <a:endParaRPr lang="en-GB"/>
          </a:p>
        </p:txBody>
      </p:sp>
    </p:spTree>
    <p:extLst>
      <p:ext uri="{BB962C8B-B14F-4D97-AF65-F5344CB8AC3E}">
        <p14:creationId xmlns:p14="http://schemas.microsoft.com/office/powerpoint/2010/main" val="34579593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numero diapositiva 3"/>
          <p:cNvSpPr>
            <a:spLocks noGrp="1"/>
          </p:cNvSpPr>
          <p:nvPr>
            <p:ph type="sldNum" sz="quarter" idx="10"/>
          </p:nvPr>
        </p:nvSpPr>
        <p:spPr/>
        <p:txBody>
          <a:bodyPr/>
          <a:lstStyle/>
          <a:p>
            <a:fld id="{114008BF-6C1A-4EA4-B9D7-1999347C85B2}" type="slidenum">
              <a:rPr lang="en-GB" smtClean="0"/>
              <a:t>37</a:t>
            </a:fld>
            <a:endParaRPr lang="en-GB"/>
          </a:p>
        </p:txBody>
      </p:sp>
    </p:spTree>
    <p:extLst>
      <p:ext uri="{BB962C8B-B14F-4D97-AF65-F5344CB8AC3E}">
        <p14:creationId xmlns:p14="http://schemas.microsoft.com/office/powerpoint/2010/main" val="2225134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fld id="{196E3F45-ADAA-4F1D-83A8-0A290C37DB2F}" type="datetimeFigureOut">
              <a:rPr lang="en-GB" smtClean="0"/>
              <a:t>26/11/2015</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1E20E0BD-784F-4470-942C-A067D4EBB2FC}" type="slidenum">
              <a:rPr lang="en-GB" smtClean="0"/>
              <a:t>‹N›</a:t>
            </a:fld>
            <a:endParaRPr lang="en-GB"/>
          </a:p>
        </p:txBody>
      </p:sp>
    </p:spTree>
    <p:extLst>
      <p:ext uri="{BB962C8B-B14F-4D97-AF65-F5344CB8AC3E}">
        <p14:creationId xmlns:p14="http://schemas.microsoft.com/office/powerpoint/2010/main" val="3291418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196E3F45-ADAA-4F1D-83A8-0A290C37DB2F}" type="datetimeFigureOut">
              <a:rPr lang="en-GB" smtClean="0"/>
              <a:t>26/11/2015</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1E20E0BD-784F-4470-942C-A067D4EBB2FC}" type="slidenum">
              <a:rPr lang="en-GB" smtClean="0"/>
              <a:t>‹N›</a:t>
            </a:fld>
            <a:endParaRPr lang="en-GB"/>
          </a:p>
        </p:txBody>
      </p:sp>
    </p:spTree>
    <p:extLst>
      <p:ext uri="{BB962C8B-B14F-4D97-AF65-F5344CB8AC3E}">
        <p14:creationId xmlns:p14="http://schemas.microsoft.com/office/powerpoint/2010/main" val="3658278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196E3F45-ADAA-4F1D-83A8-0A290C37DB2F}" type="datetimeFigureOut">
              <a:rPr lang="en-GB" smtClean="0"/>
              <a:t>26/11/2015</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1E20E0BD-784F-4470-942C-A067D4EBB2FC}" type="slidenum">
              <a:rPr lang="en-GB" smtClean="0"/>
              <a:t>‹N›</a:t>
            </a:fld>
            <a:endParaRPr lang="en-GB"/>
          </a:p>
        </p:txBody>
      </p:sp>
    </p:spTree>
    <p:extLst>
      <p:ext uri="{BB962C8B-B14F-4D97-AF65-F5344CB8AC3E}">
        <p14:creationId xmlns:p14="http://schemas.microsoft.com/office/powerpoint/2010/main" val="2500003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196E3F45-ADAA-4F1D-83A8-0A290C37DB2F}" type="datetimeFigureOut">
              <a:rPr lang="en-GB" smtClean="0"/>
              <a:t>26/11/2015</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1E20E0BD-784F-4470-942C-A067D4EBB2FC}" type="slidenum">
              <a:rPr lang="en-GB" smtClean="0"/>
              <a:t>‹N›</a:t>
            </a:fld>
            <a:endParaRPr lang="en-GB"/>
          </a:p>
        </p:txBody>
      </p:sp>
    </p:spTree>
    <p:extLst>
      <p:ext uri="{BB962C8B-B14F-4D97-AF65-F5344CB8AC3E}">
        <p14:creationId xmlns:p14="http://schemas.microsoft.com/office/powerpoint/2010/main" val="779008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GB"/>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196E3F45-ADAA-4F1D-83A8-0A290C37DB2F}" type="datetimeFigureOut">
              <a:rPr lang="en-GB" smtClean="0"/>
              <a:t>26/11/2015</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1E20E0BD-784F-4470-942C-A067D4EBB2FC}" type="slidenum">
              <a:rPr lang="en-GB" smtClean="0"/>
              <a:t>‹N›</a:t>
            </a:fld>
            <a:endParaRPr lang="en-GB"/>
          </a:p>
        </p:txBody>
      </p:sp>
    </p:spTree>
    <p:extLst>
      <p:ext uri="{BB962C8B-B14F-4D97-AF65-F5344CB8AC3E}">
        <p14:creationId xmlns:p14="http://schemas.microsoft.com/office/powerpoint/2010/main" val="1708268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fld id="{196E3F45-ADAA-4F1D-83A8-0A290C37DB2F}" type="datetimeFigureOut">
              <a:rPr lang="en-GB" smtClean="0"/>
              <a:t>26/11/2015</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1E20E0BD-784F-4470-942C-A067D4EBB2FC}" type="slidenum">
              <a:rPr lang="en-GB" smtClean="0"/>
              <a:t>‹N›</a:t>
            </a:fld>
            <a:endParaRPr lang="en-GB"/>
          </a:p>
        </p:txBody>
      </p:sp>
    </p:spTree>
    <p:extLst>
      <p:ext uri="{BB962C8B-B14F-4D97-AF65-F5344CB8AC3E}">
        <p14:creationId xmlns:p14="http://schemas.microsoft.com/office/powerpoint/2010/main" val="820991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GB"/>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fld id="{196E3F45-ADAA-4F1D-83A8-0A290C37DB2F}" type="datetimeFigureOut">
              <a:rPr lang="en-GB" smtClean="0"/>
              <a:t>26/11/2015</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1E20E0BD-784F-4470-942C-A067D4EBB2FC}" type="slidenum">
              <a:rPr lang="en-GB" smtClean="0"/>
              <a:t>‹N›</a:t>
            </a:fld>
            <a:endParaRPr lang="en-GB"/>
          </a:p>
        </p:txBody>
      </p:sp>
    </p:spTree>
    <p:extLst>
      <p:ext uri="{BB962C8B-B14F-4D97-AF65-F5344CB8AC3E}">
        <p14:creationId xmlns:p14="http://schemas.microsoft.com/office/powerpoint/2010/main" val="685488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fld id="{196E3F45-ADAA-4F1D-83A8-0A290C37DB2F}" type="datetimeFigureOut">
              <a:rPr lang="en-GB" smtClean="0"/>
              <a:t>26/11/2015</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1E20E0BD-784F-4470-942C-A067D4EBB2FC}" type="slidenum">
              <a:rPr lang="en-GB" smtClean="0"/>
              <a:t>‹N›</a:t>
            </a:fld>
            <a:endParaRPr lang="en-GB"/>
          </a:p>
        </p:txBody>
      </p:sp>
    </p:spTree>
    <p:extLst>
      <p:ext uri="{BB962C8B-B14F-4D97-AF65-F5344CB8AC3E}">
        <p14:creationId xmlns:p14="http://schemas.microsoft.com/office/powerpoint/2010/main" val="4157076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96E3F45-ADAA-4F1D-83A8-0A290C37DB2F}" type="datetimeFigureOut">
              <a:rPr lang="en-GB" smtClean="0"/>
              <a:t>26/11/2015</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1E20E0BD-784F-4470-942C-A067D4EBB2FC}" type="slidenum">
              <a:rPr lang="en-GB" smtClean="0"/>
              <a:t>‹N›</a:t>
            </a:fld>
            <a:endParaRPr lang="en-GB"/>
          </a:p>
        </p:txBody>
      </p:sp>
    </p:spTree>
    <p:extLst>
      <p:ext uri="{BB962C8B-B14F-4D97-AF65-F5344CB8AC3E}">
        <p14:creationId xmlns:p14="http://schemas.microsoft.com/office/powerpoint/2010/main" val="2537552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96E3F45-ADAA-4F1D-83A8-0A290C37DB2F}" type="datetimeFigureOut">
              <a:rPr lang="en-GB" smtClean="0"/>
              <a:t>26/11/2015</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1E20E0BD-784F-4470-942C-A067D4EBB2FC}" type="slidenum">
              <a:rPr lang="en-GB" smtClean="0"/>
              <a:t>‹N›</a:t>
            </a:fld>
            <a:endParaRPr lang="en-GB"/>
          </a:p>
        </p:txBody>
      </p:sp>
    </p:spTree>
    <p:extLst>
      <p:ext uri="{BB962C8B-B14F-4D97-AF65-F5344CB8AC3E}">
        <p14:creationId xmlns:p14="http://schemas.microsoft.com/office/powerpoint/2010/main" val="395338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96E3F45-ADAA-4F1D-83A8-0A290C37DB2F}" type="datetimeFigureOut">
              <a:rPr lang="en-GB" smtClean="0"/>
              <a:t>26/11/2015</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1E20E0BD-784F-4470-942C-A067D4EBB2FC}" type="slidenum">
              <a:rPr lang="en-GB" smtClean="0"/>
              <a:t>‹N›</a:t>
            </a:fld>
            <a:endParaRPr lang="en-GB"/>
          </a:p>
        </p:txBody>
      </p:sp>
    </p:spTree>
    <p:extLst>
      <p:ext uri="{BB962C8B-B14F-4D97-AF65-F5344CB8AC3E}">
        <p14:creationId xmlns:p14="http://schemas.microsoft.com/office/powerpoint/2010/main" val="286749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6E3F45-ADAA-4F1D-83A8-0A290C37DB2F}" type="datetimeFigureOut">
              <a:rPr lang="en-GB" smtClean="0"/>
              <a:t>26/11/2015</a:t>
            </a:fld>
            <a:endParaRPr lang="en-GB"/>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20E0BD-784F-4470-942C-A067D4EBB2FC}" type="slidenum">
              <a:rPr lang="en-GB" smtClean="0"/>
              <a:t>‹N›</a:t>
            </a:fld>
            <a:endParaRPr lang="en-GB"/>
          </a:p>
        </p:txBody>
      </p:sp>
    </p:spTree>
    <p:extLst>
      <p:ext uri="{BB962C8B-B14F-4D97-AF65-F5344CB8AC3E}">
        <p14:creationId xmlns:p14="http://schemas.microsoft.com/office/powerpoint/2010/main" val="3502403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bbc.co.uk/news/business-13408497"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en.wikipedia.org/wiki/Cyprus_Popular_Bank" TargetMode="External"/><Relationship Id="rId3" Type="http://schemas.openxmlformats.org/officeDocument/2006/relationships/hyperlink" Target="https://en.wikipedia.org/wiki/Bailout" TargetMode="External"/><Relationship Id="rId7" Type="http://schemas.openxmlformats.org/officeDocument/2006/relationships/hyperlink" Target="https://en.wikipedia.org/wiki/International_Monetary_Fund" TargetMode="External"/><Relationship Id="rId2" Type="http://schemas.openxmlformats.org/officeDocument/2006/relationships/hyperlink" Target="http://www.bbc.com/news/business-17338100" TargetMode="External"/><Relationship Id="rId1" Type="http://schemas.openxmlformats.org/officeDocument/2006/relationships/slideLayout" Target="../slideLayouts/slideLayout2.xml"/><Relationship Id="rId6" Type="http://schemas.openxmlformats.org/officeDocument/2006/relationships/hyperlink" Target="https://en.wikipedia.org/wiki/European_Central_Bank" TargetMode="External"/><Relationship Id="rId5" Type="http://schemas.openxmlformats.org/officeDocument/2006/relationships/hyperlink" Target="https://en.wikipedia.org/wiki/European_Commission" TargetMode="External"/><Relationship Id="rId4" Type="http://schemas.openxmlformats.org/officeDocument/2006/relationships/hyperlink" Target="https://en.wikipedia.org/wiki/Eurogroup"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hyperlink" Target="http://bruegel.org/2015/03/european-central-bank-quantitative-easing-the-detailed-manua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dirty="0" smtClean="0"/>
              <a:t/>
            </a:r>
            <a:br>
              <a:rPr lang="it-IT" dirty="0" smtClean="0"/>
            </a:br>
            <a:r>
              <a:rPr lang="en-GB" b="1" dirty="0"/>
              <a:t>The European Sovereign Debt </a:t>
            </a:r>
            <a:r>
              <a:rPr lang="en-GB" b="1" dirty="0" smtClean="0"/>
              <a:t>Crisis</a:t>
            </a:r>
            <a:endParaRPr lang="en-GB" dirty="0"/>
          </a:p>
        </p:txBody>
      </p:sp>
      <p:sp>
        <p:nvSpPr>
          <p:cNvPr id="3" name="Sottotitolo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1119894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GB"/>
          </a:p>
        </p:txBody>
      </p:sp>
      <p:sp>
        <p:nvSpPr>
          <p:cNvPr id="3" name="Segnaposto contenuto 2"/>
          <p:cNvSpPr>
            <a:spLocks noGrp="1"/>
          </p:cNvSpPr>
          <p:nvPr>
            <p:ph idx="1"/>
          </p:nvPr>
        </p:nvSpPr>
        <p:spPr/>
        <p:txBody>
          <a:bodyPr>
            <a:normAutofit/>
          </a:bodyPr>
          <a:lstStyle/>
          <a:p>
            <a:r>
              <a:rPr lang="en-GB" dirty="0"/>
              <a:t>For countries running large and sustained external </a:t>
            </a:r>
            <a:r>
              <a:rPr lang="en-GB" dirty="0" smtClean="0"/>
              <a:t>deficits</a:t>
            </a:r>
            <a:r>
              <a:rPr lang="en-GB" dirty="0"/>
              <a:t>, </a:t>
            </a:r>
            <a:r>
              <a:rPr lang="en-GB" dirty="0" smtClean="0"/>
              <a:t>Blanchard (2007</a:t>
            </a:r>
            <a:r>
              <a:rPr lang="en-GB" dirty="0"/>
              <a:t>) </a:t>
            </a:r>
            <a:r>
              <a:rPr lang="en-GB" dirty="0" smtClean="0"/>
              <a:t>identifies </a:t>
            </a:r>
            <a:r>
              <a:rPr lang="en-GB" dirty="0"/>
              <a:t>several risk factors. In terms of medium-term growth </a:t>
            </a:r>
            <a:r>
              <a:rPr lang="en-GB" dirty="0" smtClean="0"/>
              <a:t>performance, a </a:t>
            </a:r>
            <a:r>
              <a:rPr lang="en-GB" dirty="0"/>
              <a:t>current account </a:t>
            </a:r>
            <a:r>
              <a:rPr lang="en-GB" dirty="0" smtClean="0"/>
              <a:t>deficit </a:t>
            </a:r>
            <a:r>
              <a:rPr lang="en-GB" dirty="0"/>
              <a:t>can be harmful if </a:t>
            </a:r>
            <a:r>
              <a:rPr lang="en-GB" b="1" dirty="0"/>
              <a:t>increased expenditure on </a:t>
            </a:r>
            <a:r>
              <a:rPr lang="en-GB" b="1" dirty="0" err="1" smtClean="0"/>
              <a:t>nontradables</a:t>
            </a:r>
            <a:r>
              <a:rPr lang="en-GB" b="1" dirty="0" smtClean="0"/>
              <a:t> squeezes </a:t>
            </a:r>
            <a:r>
              <a:rPr lang="en-GB" b="1" dirty="0"/>
              <a:t>the </a:t>
            </a:r>
            <a:r>
              <a:rPr lang="en-GB" b="1" dirty="0" err="1"/>
              <a:t>tradables</a:t>
            </a:r>
            <a:r>
              <a:rPr lang="en-GB" b="1" dirty="0"/>
              <a:t> sector </a:t>
            </a:r>
            <a:r>
              <a:rPr lang="en-GB" dirty="0"/>
              <a:t>by bidding up wages and drawing resources away </a:t>
            </a:r>
            <a:r>
              <a:rPr lang="en-GB" dirty="0" smtClean="0"/>
              <a:t>from industries </a:t>
            </a:r>
            <a:r>
              <a:rPr lang="en-GB" dirty="0"/>
              <a:t>that have more scope for productivity growth</a:t>
            </a:r>
            <a:r>
              <a:rPr lang="en-GB" dirty="0" smtClean="0"/>
              <a:t>.</a:t>
            </a:r>
          </a:p>
          <a:p>
            <a:pPr marL="0" indent="0">
              <a:buNone/>
            </a:pPr>
            <a:endParaRPr lang="en-GB" dirty="0"/>
          </a:p>
        </p:txBody>
      </p:sp>
    </p:spTree>
    <p:extLst>
      <p:ext uri="{BB962C8B-B14F-4D97-AF65-F5344CB8AC3E}">
        <p14:creationId xmlns:p14="http://schemas.microsoft.com/office/powerpoint/2010/main" val="1498529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GB"/>
          </a:p>
        </p:txBody>
      </p:sp>
      <p:sp>
        <p:nvSpPr>
          <p:cNvPr id="3" name="Segnaposto contenuto 2"/>
          <p:cNvSpPr>
            <a:spLocks noGrp="1"/>
          </p:cNvSpPr>
          <p:nvPr>
            <p:ph idx="1"/>
          </p:nvPr>
        </p:nvSpPr>
        <p:spPr/>
        <p:txBody>
          <a:bodyPr>
            <a:normAutofit/>
          </a:bodyPr>
          <a:lstStyle/>
          <a:p>
            <a:r>
              <a:rPr lang="en-GB" dirty="0"/>
              <a:t>In addition, a large current account </a:t>
            </a:r>
            <a:r>
              <a:rPr lang="en-GB" dirty="0" smtClean="0"/>
              <a:t>deficit </a:t>
            </a:r>
            <a:r>
              <a:rPr lang="en-GB" dirty="0"/>
              <a:t>poses short-term risks, if there </a:t>
            </a:r>
            <a:r>
              <a:rPr lang="en-GB" dirty="0" smtClean="0"/>
              <a:t>is a </a:t>
            </a:r>
            <a:r>
              <a:rPr lang="en-GB" dirty="0"/>
              <a:t>sudden stop in funding markets such that the </a:t>
            </a:r>
            <a:r>
              <a:rPr lang="en-GB" dirty="0" smtClean="0"/>
              <a:t>deficit </a:t>
            </a:r>
            <a:r>
              <a:rPr lang="en-GB" dirty="0"/>
              <a:t>must be narrowed quickly.</a:t>
            </a:r>
          </a:p>
          <a:p>
            <a:r>
              <a:rPr lang="en-GB" dirty="0"/>
              <a:t>Large and sudden capital </a:t>
            </a:r>
            <a:r>
              <a:rPr lang="en-GB" dirty="0" smtClean="0"/>
              <a:t>flow </a:t>
            </a:r>
            <a:r>
              <a:rPr lang="en-GB" dirty="0"/>
              <a:t>reversals have often proven costly in terms of </a:t>
            </a:r>
            <a:r>
              <a:rPr lang="en-GB" dirty="0" smtClean="0"/>
              <a:t>output contractions</a:t>
            </a:r>
            <a:r>
              <a:rPr lang="en-GB" dirty="0"/>
              <a:t>, rising unemployment, and asset price declines (Freund and </a:t>
            </a:r>
            <a:r>
              <a:rPr lang="en-GB" dirty="0" smtClean="0"/>
              <a:t>Warnock 2007</a:t>
            </a:r>
            <a:r>
              <a:rPr lang="en-GB" dirty="0"/>
              <a:t>). A reversal in capital </a:t>
            </a:r>
            <a:r>
              <a:rPr lang="en-GB" dirty="0" smtClean="0"/>
              <a:t>flows </a:t>
            </a:r>
            <a:r>
              <a:rPr lang="en-GB" dirty="0"/>
              <a:t>is also associated with a greater risk of a </a:t>
            </a:r>
            <a:r>
              <a:rPr lang="en-GB" dirty="0" smtClean="0"/>
              <a:t>banking crisis</a:t>
            </a:r>
            <a:r>
              <a:rPr lang="en-GB" dirty="0"/>
              <a:t>, especially if capital </a:t>
            </a:r>
            <a:r>
              <a:rPr lang="en-GB" dirty="0" smtClean="0"/>
              <a:t>flows </a:t>
            </a:r>
            <a:r>
              <a:rPr lang="en-GB" dirty="0"/>
              <a:t>have been intermediated through the </a:t>
            </a:r>
            <a:r>
              <a:rPr lang="en-GB" dirty="0" smtClean="0"/>
              <a:t>domestic banking </a:t>
            </a:r>
            <a:r>
              <a:rPr lang="en-GB" dirty="0"/>
              <a:t>system</a:t>
            </a:r>
          </a:p>
        </p:txBody>
      </p:sp>
    </p:spTree>
    <p:extLst>
      <p:ext uri="{BB962C8B-B14F-4D97-AF65-F5344CB8AC3E}">
        <p14:creationId xmlns:p14="http://schemas.microsoft.com/office/powerpoint/2010/main" val="26737061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Failure</a:t>
            </a:r>
            <a:r>
              <a:rPr lang="it-IT" dirty="0" smtClean="0"/>
              <a:t> to </a:t>
            </a:r>
            <a:r>
              <a:rPr lang="it-IT" dirty="0" err="1" smtClean="0"/>
              <a:t>tighten</a:t>
            </a:r>
            <a:r>
              <a:rPr lang="it-IT" dirty="0" smtClean="0"/>
              <a:t> fiscal </a:t>
            </a:r>
            <a:r>
              <a:rPr lang="it-IT" dirty="0" err="1" smtClean="0"/>
              <a:t>policies</a:t>
            </a:r>
            <a:r>
              <a:rPr lang="it-IT" dirty="0" smtClean="0"/>
              <a:t> </a:t>
            </a:r>
            <a:r>
              <a:rPr lang="it-IT" dirty="0" err="1" smtClean="0"/>
              <a:t>between</a:t>
            </a:r>
            <a:r>
              <a:rPr lang="it-IT" dirty="0" smtClean="0"/>
              <a:t> 2003-07 (credit boom)</a:t>
            </a:r>
            <a:endParaRPr lang="en-GB" dirty="0"/>
          </a:p>
        </p:txBody>
      </p:sp>
      <p:sp>
        <p:nvSpPr>
          <p:cNvPr id="3" name="Segnaposto contenuto 2"/>
          <p:cNvSpPr>
            <a:spLocks noGrp="1"/>
          </p:cNvSpPr>
          <p:nvPr>
            <p:ph idx="1"/>
          </p:nvPr>
        </p:nvSpPr>
        <p:spPr/>
        <p:txBody>
          <a:bodyPr>
            <a:normAutofit/>
          </a:bodyPr>
          <a:lstStyle/>
          <a:p>
            <a:r>
              <a:rPr lang="en-GB" dirty="0"/>
              <a:t>Looking back, the failure of national governments to tighten </a:t>
            </a:r>
            <a:r>
              <a:rPr lang="en-GB" dirty="0" smtClean="0"/>
              <a:t>fiscal policy substantially </a:t>
            </a:r>
            <a:r>
              <a:rPr lang="en-GB" dirty="0"/>
              <a:t>during the 2003 –2007 was a missed </a:t>
            </a:r>
            <a:r>
              <a:rPr lang="en-GB" dirty="0" smtClean="0"/>
              <a:t>opportunity</a:t>
            </a:r>
          </a:p>
          <a:p>
            <a:r>
              <a:rPr lang="en-GB" dirty="0" smtClean="0"/>
              <a:t>Low </a:t>
            </a:r>
            <a:r>
              <a:rPr lang="en-GB" dirty="0"/>
              <a:t>interest rates meant that debt servicing costs were </a:t>
            </a:r>
            <a:r>
              <a:rPr lang="en-GB" dirty="0" smtClean="0"/>
              <a:t>below historical </a:t>
            </a:r>
            <a:r>
              <a:rPr lang="en-GB" dirty="0"/>
              <a:t>averages. However, </a:t>
            </a:r>
            <a:r>
              <a:rPr lang="en-GB" dirty="0" smtClean="0"/>
              <a:t>this only partially translated  improving fiscal </a:t>
            </a:r>
            <a:r>
              <a:rPr lang="en-GB" dirty="0"/>
              <a:t>positions, with the balance paid out in terms of extra </a:t>
            </a:r>
            <a:r>
              <a:rPr lang="en-GB" dirty="0" smtClean="0"/>
              <a:t>public spending </a:t>
            </a:r>
            <a:r>
              <a:rPr lang="en-GB" dirty="0"/>
              <a:t>or tax cuts. </a:t>
            </a:r>
            <a:endParaRPr lang="en-GB" dirty="0" smtClean="0"/>
          </a:p>
          <a:p>
            <a:r>
              <a:rPr lang="en-GB" dirty="0" smtClean="0"/>
              <a:t>Overall</a:t>
            </a:r>
            <a:r>
              <a:rPr lang="en-GB" dirty="0"/>
              <a:t>, </a:t>
            </a:r>
            <a:r>
              <a:rPr lang="en-GB" dirty="0" smtClean="0"/>
              <a:t>fiscal </a:t>
            </a:r>
            <a:r>
              <a:rPr lang="en-GB" dirty="0"/>
              <a:t>policy became less countercyclical after </a:t>
            </a:r>
            <a:r>
              <a:rPr lang="en-GB" dirty="0" smtClean="0"/>
              <a:t>the creation </a:t>
            </a:r>
            <a:r>
              <a:rPr lang="en-GB" dirty="0"/>
              <a:t>of the euro, undoing an improvement in cyclical performance that </a:t>
            </a:r>
            <a:r>
              <a:rPr lang="en-GB" dirty="0" smtClean="0"/>
              <a:t>had been </a:t>
            </a:r>
            <a:r>
              <a:rPr lang="en-GB" dirty="0"/>
              <a:t>evident in the 1990s (</a:t>
            </a:r>
            <a:r>
              <a:rPr lang="en-GB" dirty="0" err="1"/>
              <a:t>Benetrix</a:t>
            </a:r>
            <a:r>
              <a:rPr lang="en-GB" dirty="0"/>
              <a:t> and Lane 2012).</a:t>
            </a:r>
          </a:p>
        </p:txBody>
      </p:sp>
    </p:spTree>
    <p:extLst>
      <p:ext uri="{BB962C8B-B14F-4D97-AF65-F5344CB8AC3E}">
        <p14:creationId xmlns:p14="http://schemas.microsoft.com/office/powerpoint/2010/main" val="1252106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b="1" dirty="0"/>
              <a:t>The Financial Crisis and the Sovereign Debt Crisis</a:t>
            </a:r>
            <a:endParaRPr lang="en-GB" dirty="0"/>
          </a:p>
        </p:txBody>
      </p:sp>
      <p:sp>
        <p:nvSpPr>
          <p:cNvPr id="3" name="Segnaposto contenuto 2"/>
          <p:cNvSpPr>
            <a:spLocks noGrp="1"/>
          </p:cNvSpPr>
          <p:nvPr>
            <p:ph idx="1"/>
          </p:nvPr>
        </p:nvSpPr>
        <p:spPr/>
        <p:txBody>
          <a:bodyPr>
            <a:normAutofit/>
          </a:bodyPr>
          <a:lstStyle/>
          <a:p>
            <a:r>
              <a:rPr lang="en-GB" dirty="0"/>
              <a:t>August 2007 marked the </a:t>
            </a:r>
            <a:r>
              <a:rPr lang="en-GB" dirty="0" smtClean="0"/>
              <a:t>first </a:t>
            </a:r>
            <a:r>
              <a:rPr lang="en-GB" dirty="0"/>
              <a:t>phase of the global </a:t>
            </a:r>
            <a:r>
              <a:rPr lang="en-GB" dirty="0" smtClean="0"/>
              <a:t>financial </a:t>
            </a:r>
            <a:r>
              <a:rPr lang="en-GB" dirty="0"/>
              <a:t>crisis, with the </a:t>
            </a:r>
            <a:r>
              <a:rPr lang="en-GB" dirty="0" smtClean="0"/>
              <a:t>initiation of </a:t>
            </a:r>
            <a:r>
              <a:rPr lang="en-GB" dirty="0"/>
              <a:t>liquidity operations by the European Central Bank</a:t>
            </a:r>
            <a:r>
              <a:rPr lang="en-GB" dirty="0" smtClean="0"/>
              <a:t>.</a:t>
            </a:r>
          </a:p>
          <a:p>
            <a:r>
              <a:rPr lang="en-GB" dirty="0" smtClean="0"/>
              <a:t> </a:t>
            </a:r>
            <a:r>
              <a:rPr lang="en-GB" dirty="0"/>
              <a:t>The high exposure </a:t>
            </a:r>
            <a:r>
              <a:rPr lang="en-GB" dirty="0" smtClean="0"/>
              <a:t>of major </a:t>
            </a:r>
            <a:r>
              <a:rPr lang="en-GB" dirty="0"/>
              <a:t>European banks to losses in the U.S. market in asset-backed securities has </a:t>
            </a:r>
            <a:r>
              <a:rPr lang="en-GB" dirty="0" smtClean="0"/>
              <a:t>been well </a:t>
            </a:r>
            <a:r>
              <a:rPr lang="en-GB" dirty="0"/>
              <a:t>documented, as has the dependence of these banks on U.S. money markets as </a:t>
            </a:r>
            <a:r>
              <a:rPr lang="en-GB" dirty="0" smtClean="0"/>
              <a:t>a source </a:t>
            </a:r>
            <a:r>
              <a:rPr lang="en-GB" dirty="0"/>
              <a:t>of dollar </a:t>
            </a:r>
            <a:r>
              <a:rPr lang="en-GB" dirty="0" smtClean="0"/>
              <a:t>finance </a:t>
            </a:r>
            <a:r>
              <a:rPr lang="en-GB" dirty="0"/>
              <a:t>(McGuire and von Peter 2009; Acharya and </a:t>
            </a:r>
            <a:r>
              <a:rPr lang="en-GB" dirty="0" err="1"/>
              <a:t>Schnabl</a:t>
            </a:r>
            <a:r>
              <a:rPr lang="en-GB" dirty="0"/>
              <a:t> </a:t>
            </a:r>
            <a:r>
              <a:rPr lang="en-GB" dirty="0" smtClean="0"/>
              <a:t>2010; Shin </a:t>
            </a:r>
            <a:r>
              <a:rPr lang="en-GB" dirty="0"/>
              <a:t>2012). </a:t>
            </a:r>
            <a:endParaRPr lang="en-GB" dirty="0" smtClean="0"/>
          </a:p>
          <a:p>
            <a:r>
              <a:rPr lang="en-GB" dirty="0" smtClean="0"/>
              <a:t>The </a:t>
            </a:r>
            <a:r>
              <a:rPr lang="en-GB" dirty="0"/>
              <a:t>global crisis entered a more acute phase in September 2008 </a:t>
            </a:r>
            <a:r>
              <a:rPr lang="en-GB" dirty="0" smtClean="0"/>
              <a:t>with the </a:t>
            </a:r>
            <a:r>
              <a:rPr lang="en-GB" dirty="0"/>
              <a:t>collapse of Lehman Brothers. The severe global </a:t>
            </a:r>
            <a:r>
              <a:rPr lang="en-GB" dirty="0" smtClean="0"/>
              <a:t>financial </a:t>
            </a:r>
            <a:r>
              <a:rPr lang="en-GB" dirty="0"/>
              <a:t>crisis in late 2008 </a:t>
            </a:r>
            <a:r>
              <a:rPr lang="en-GB" dirty="0" smtClean="0"/>
              <a:t>and early </a:t>
            </a:r>
            <a:r>
              <a:rPr lang="en-GB" dirty="0"/>
              <a:t>2009 shook Europe as much as the United States.</a:t>
            </a:r>
          </a:p>
        </p:txBody>
      </p:sp>
    </p:spTree>
    <p:extLst>
      <p:ext uri="{BB962C8B-B14F-4D97-AF65-F5344CB8AC3E}">
        <p14:creationId xmlns:p14="http://schemas.microsoft.com/office/powerpoint/2010/main" val="6858956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b="1" dirty="0"/>
              <a:t>From Financial Shock to Sovereign Debt Crisis</a:t>
            </a:r>
            <a:endParaRPr lang="en-GB" dirty="0"/>
          </a:p>
        </p:txBody>
      </p:sp>
      <p:sp>
        <p:nvSpPr>
          <p:cNvPr id="3" name="Segnaposto contenuto 2"/>
          <p:cNvSpPr>
            <a:spLocks noGrp="1"/>
          </p:cNvSpPr>
          <p:nvPr>
            <p:ph idx="1"/>
          </p:nvPr>
        </p:nvSpPr>
        <p:spPr/>
        <p:txBody>
          <a:bodyPr>
            <a:normAutofit fontScale="92500" lnSpcReduction="10000"/>
          </a:bodyPr>
          <a:lstStyle/>
          <a:p>
            <a:r>
              <a:rPr lang="en-GB" dirty="0"/>
              <a:t>T</a:t>
            </a:r>
            <a:r>
              <a:rPr lang="en-GB" dirty="0" smtClean="0"/>
              <a:t>he </a:t>
            </a:r>
            <a:r>
              <a:rPr lang="en-GB" dirty="0"/>
              <a:t>global </a:t>
            </a:r>
            <a:r>
              <a:rPr lang="en-GB" dirty="0" smtClean="0"/>
              <a:t>financial </a:t>
            </a:r>
            <a:r>
              <a:rPr lang="en-GB" dirty="0"/>
              <a:t>shock had asymmetric effects across the euro </a:t>
            </a:r>
            <a:r>
              <a:rPr lang="en-GB" dirty="0" smtClean="0"/>
              <a:t>area. </a:t>
            </a:r>
            <a:r>
              <a:rPr lang="en-GB" b="1" dirty="0" smtClean="0"/>
              <a:t>Cross-border financial flows </a:t>
            </a:r>
            <a:r>
              <a:rPr lang="en-GB" b="1" dirty="0"/>
              <a:t>dried up in late 2008, with </a:t>
            </a:r>
            <a:r>
              <a:rPr lang="en-GB" b="1" u="sng" dirty="0"/>
              <a:t>investors repatriating </a:t>
            </a:r>
            <a:r>
              <a:rPr lang="en-GB" b="1" u="sng" dirty="0" smtClean="0"/>
              <a:t>funds to </a:t>
            </a:r>
            <a:r>
              <a:rPr lang="en-GB" b="1" u="sng" dirty="0"/>
              <a:t>home markets </a:t>
            </a:r>
            <a:r>
              <a:rPr lang="en-GB" b="1" dirty="0"/>
              <a:t>and reassessing their international exposure levels (</a:t>
            </a:r>
            <a:r>
              <a:rPr lang="en-GB" b="1" dirty="0" err="1" smtClean="0"/>
              <a:t>Milesi</a:t>
            </a:r>
            <a:r>
              <a:rPr lang="en-GB" b="1" dirty="0" smtClean="0"/>
              <a:t>-Ferretti and </a:t>
            </a:r>
            <a:r>
              <a:rPr lang="en-GB" b="1" dirty="0" err="1"/>
              <a:t>Tille</a:t>
            </a:r>
            <a:r>
              <a:rPr lang="en-GB" b="1" dirty="0"/>
              <a:t> 2011</a:t>
            </a:r>
            <a:r>
              <a:rPr lang="en-GB" b="1" dirty="0" smtClean="0"/>
              <a:t>).</a:t>
            </a:r>
          </a:p>
          <a:p>
            <a:r>
              <a:rPr lang="en-GB" b="1" dirty="0" smtClean="0"/>
              <a:t> </a:t>
            </a:r>
            <a:r>
              <a:rPr lang="en-GB" dirty="0"/>
              <a:t>This process disproportionately affected countries with the </a:t>
            </a:r>
            <a:r>
              <a:rPr lang="en-GB" dirty="0" smtClean="0"/>
              <a:t>greatest reliance </a:t>
            </a:r>
            <a:r>
              <a:rPr lang="en-GB" dirty="0"/>
              <a:t>on external funding, especially international short-term debt markets.</a:t>
            </a:r>
          </a:p>
          <a:p>
            <a:r>
              <a:rPr lang="en-GB" dirty="0"/>
              <a:t>Inside the euro area, </a:t>
            </a:r>
            <a:r>
              <a:rPr lang="en-GB" b="1" dirty="0"/>
              <a:t>Ireland</a:t>
            </a:r>
            <a:r>
              <a:rPr lang="en-GB" dirty="0"/>
              <a:t> was the most striking example: the high </a:t>
            </a:r>
            <a:r>
              <a:rPr lang="en-GB" dirty="0" smtClean="0"/>
              <a:t>dependence of </a:t>
            </a:r>
            <a:r>
              <a:rPr lang="en-GB" dirty="0"/>
              <a:t>Ireland’s banking system on international short-term funding prompted </a:t>
            </a:r>
            <a:r>
              <a:rPr lang="en-GB" dirty="0" smtClean="0"/>
              <a:t>its government </a:t>
            </a:r>
            <a:r>
              <a:rPr lang="en-GB" dirty="0"/>
              <a:t>at the end of September 2008 to provide an extensive two-year </a:t>
            </a:r>
            <a:r>
              <a:rPr lang="en-GB" dirty="0" smtClean="0"/>
              <a:t>liability guarantee </a:t>
            </a:r>
            <a:r>
              <a:rPr lang="en-GB" dirty="0"/>
              <a:t>to its banks (</a:t>
            </a:r>
            <a:r>
              <a:rPr lang="en-GB" dirty="0" err="1"/>
              <a:t>Honohan</a:t>
            </a:r>
            <a:r>
              <a:rPr lang="en-GB" dirty="0"/>
              <a:t> 2010; Lane 2011).</a:t>
            </a:r>
          </a:p>
        </p:txBody>
      </p:sp>
    </p:spTree>
    <p:extLst>
      <p:ext uri="{BB962C8B-B14F-4D97-AF65-F5344CB8AC3E}">
        <p14:creationId xmlns:p14="http://schemas.microsoft.com/office/powerpoint/2010/main" val="40157474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GB"/>
          </a:p>
        </p:txBody>
      </p:sp>
      <p:sp>
        <p:nvSpPr>
          <p:cNvPr id="3" name="Segnaposto contenuto 2"/>
          <p:cNvSpPr>
            <a:spLocks noGrp="1"/>
          </p:cNvSpPr>
          <p:nvPr>
            <p:ph idx="1"/>
          </p:nvPr>
        </p:nvSpPr>
        <p:spPr/>
        <p:txBody>
          <a:bodyPr>
            <a:normAutofit/>
          </a:bodyPr>
          <a:lstStyle/>
          <a:p>
            <a:r>
              <a:rPr lang="en-GB" dirty="0"/>
              <a:t>More generally, the global </a:t>
            </a:r>
            <a:r>
              <a:rPr lang="en-GB" dirty="0" smtClean="0"/>
              <a:t>financial </a:t>
            </a:r>
            <a:r>
              <a:rPr lang="en-GB" dirty="0"/>
              <a:t>crisis prompted a reassessment of </a:t>
            </a:r>
            <a:r>
              <a:rPr lang="en-GB" dirty="0" smtClean="0"/>
              <a:t>asset prices </a:t>
            </a:r>
            <a:r>
              <a:rPr lang="en-GB" dirty="0"/>
              <a:t>and growth prospects, especially for those countries that displayed </a:t>
            </a:r>
            <a:r>
              <a:rPr lang="en-GB" dirty="0" smtClean="0"/>
              <a:t>macroeconomic imbalances</a:t>
            </a:r>
            <a:r>
              <a:rPr lang="en-GB" dirty="0"/>
              <a:t>. </a:t>
            </a:r>
          </a:p>
          <a:p>
            <a:r>
              <a:rPr lang="en-GB" dirty="0"/>
              <a:t>The </a:t>
            </a:r>
            <a:r>
              <a:rPr lang="en-GB" b="1" dirty="0"/>
              <a:t>cessation </a:t>
            </a:r>
            <a:r>
              <a:rPr lang="en-GB" b="1" dirty="0" smtClean="0"/>
              <a:t>of the </a:t>
            </a:r>
            <a:r>
              <a:rPr lang="en-GB" b="1" dirty="0"/>
              <a:t>credit boom </a:t>
            </a:r>
            <a:r>
              <a:rPr lang="en-GB" dirty="0"/>
              <a:t>was especially troubling for </a:t>
            </a:r>
            <a:r>
              <a:rPr lang="en-GB" b="1" dirty="0"/>
              <a:t>Ireland and Spain</a:t>
            </a:r>
            <a:r>
              <a:rPr lang="en-GB" dirty="0"/>
              <a:t>, since the </a:t>
            </a:r>
            <a:r>
              <a:rPr lang="en-GB" dirty="0" smtClean="0"/>
              <a:t>construction sectors </a:t>
            </a:r>
            <a:r>
              <a:rPr lang="en-GB" dirty="0"/>
              <a:t>in these countries had grown rapidly. The </a:t>
            </a:r>
            <a:r>
              <a:rPr lang="en-GB" b="1" dirty="0"/>
              <a:t>decline in construction </a:t>
            </a:r>
            <a:r>
              <a:rPr lang="en-GB" b="1" dirty="0" smtClean="0"/>
              <a:t>was a </a:t>
            </a:r>
            <a:r>
              <a:rPr lang="en-GB" b="1" dirty="0"/>
              <a:t>major shock to domestic economic activity</a:t>
            </a:r>
            <a:r>
              <a:rPr lang="en-GB" dirty="0"/>
              <a:t>, while abandoned projects and </a:t>
            </a:r>
            <a:r>
              <a:rPr lang="en-GB" dirty="0" smtClean="0"/>
              <a:t>falling property </a:t>
            </a:r>
            <a:r>
              <a:rPr lang="en-GB" dirty="0"/>
              <a:t>prices indicated </a:t>
            </a:r>
            <a:r>
              <a:rPr lang="en-GB" b="1" dirty="0"/>
              <a:t>large prospective losses for banks that had made too </a:t>
            </a:r>
            <a:r>
              <a:rPr lang="en-GB" b="1" dirty="0" smtClean="0"/>
              <a:t>many property-backed </a:t>
            </a:r>
            <a:r>
              <a:rPr lang="en-GB" b="1" dirty="0"/>
              <a:t>loans</a:t>
            </a:r>
            <a:r>
              <a:rPr lang="en-GB" b="1" dirty="0" smtClean="0"/>
              <a:t>.</a:t>
            </a:r>
          </a:p>
          <a:p>
            <a:r>
              <a:rPr lang="it-IT" b="1" dirty="0" err="1" smtClean="0"/>
              <a:t>Still</a:t>
            </a:r>
            <a:r>
              <a:rPr lang="it-IT" b="1" dirty="0" smtClean="0"/>
              <a:t>, </a:t>
            </a:r>
            <a:r>
              <a:rPr lang="it-IT" b="1" dirty="0" err="1" smtClean="0"/>
              <a:t>there</a:t>
            </a:r>
            <a:r>
              <a:rPr lang="it-IT" b="1" dirty="0" smtClean="0"/>
              <a:t> are no </a:t>
            </a:r>
            <a:r>
              <a:rPr lang="it-IT" b="1" dirty="0" err="1" smtClean="0"/>
              <a:t>worries</a:t>
            </a:r>
            <a:r>
              <a:rPr lang="it-IT" b="1" dirty="0" smtClean="0"/>
              <a:t> </a:t>
            </a:r>
            <a:r>
              <a:rPr lang="it-IT" b="1" dirty="0" err="1" smtClean="0"/>
              <a:t>about</a:t>
            </a:r>
            <a:r>
              <a:rPr lang="it-IT" b="1" dirty="0" smtClean="0"/>
              <a:t> </a:t>
            </a:r>
            <a:r>
              <a:rPr lang="it-IT" b="1" dirty="0" err="1" smtClean="0"/>
              <a:t>sovereigns</a:t>
            </a:r>
            <a:r>
              <a:rPr lang="it-IT" b="1" dirty="0" smtClean="0"/>
              <a:t> </a:t>
            </a:r>
            <a:r>
              <a:rPr lang="it-IT" b="1" dirty="0" err="1" smtClean="0"/>
              <a:t>sustainability</a:t>
            </a:r>
            <a:endParaRPr lang="en-GB" b="1" dirty="0"/>
          </a:p>
        </p:txBody>
      </p:sp>
    </p:spTree>
    <p:extLst>
      <p:ext uri="{BB962C8B-B14F-4D97-AF65-F5344CB8AC3E}">
        <p14:creationId xmlns:p14="http://schemas.microsoft.com/office/powerpoint/2010/main" val="39539655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b="1" dirty="0"/>
              <a:t>L</a:t>
            </a:r>
            <a:r>
              <a:rPr lang="en-GB" b="1" dirty="0" smtClean="0"/>
              <a:t>ate </a:t>
            </a:r>
            <a:r>
              <a:rPr lang="en-GB" b="1" dirty="0"/>
              <a:t>2009, the European sovereign debt crisis </a:t>
            </a:r>
            <a:r>
              <a:rPr lang="en-GB" b="1" dirty="0" smtClean="0"/>
              <a:t>enters </a:t>
            </a:r>
            <a:r>
              <a:rPr lang="en-GB" b="1" dirty="0"/>
              <a:t>a new phase</a:t>
            </a:r>
            <a:r>
              <a:rPr lang="en-GB" dirty="0"/>
              <a:t>.</a:t>
            </a:r>
          </a:p>
        </p:txBody>
      </p:sp>
      <p:sp>
        <p:nvSpPr>
          <p:cNvPr id="3" name="Segnaposto contenuto 2"/>
          <p:cNvSpPr>
            <a:spLocks noGrp="1"/>
          </p:cNvSpPr>
          <p:nvPr>
            <p:ph idx="1"/>
          </p:nvPr>
        </p:nvSpPr>
        <p:spPr/>
        <p:txBody>
          <a:bodyPr>
            <a:normAutofit/>
          </a:bodyPr>
          <a:lstStyle/>
          <a:p>
            <a:r>
              <a:rPr lang="en-GB" dirty="0" smtClean="0"/>
              <a:t>Greece reveals extreme </a:t>
            </a:r>
            <a:r>
              <a:rPr lang="en-GB" dirty="0"/>
              <a:t>violation </a:t>
            </a:r>
            <a:r>
              <a:rPr lang="en-GB" dirty="0" smtClean="0"/>
              <a:t>of the </a:t>
            </a:r>
            <a:r>
              <a:rPr lang="en-GB" dirty="0"/>
              <a:t>euro’s </a:t>
            </a:r>
            <a:r>
              <a:rPr lang="en-GB" dirty="0" smtClean="0"/>
              <a:t>fiscal rules.</a:t>
            </a:r>
            <a:r>
              <a:rPr lang="en-GB" dirty="0"/>
              <a:t> </a:t>
            </a:r>
            <a:endParaRPr lang="en-GB" dirty="0" smtClean="0"/>
          </a:p>
          <a:p>
            <a:r>
              <a:rPr lang="en-GB" dirty="0" smtClean="0"/>
              <a:t>These </a:t>
            </a:r>
            <a:r>
              <a:rPr lang="en-GB" dirty="0"/>
              <a:t>adverse developments were </a:t>
            </a:r>
            <a:r>
              <a:rPr lang="en-GB" dirty="0" smtClean="0"/>
              <a:t>reflected </a:t>
            </a:r>
            <a:r>
              <a:rPr lang="en-GB" dirty="0"/>
              <a:t>in </a:t>
            </a:r>
            <a:r>
              <a:rPr lang="en-GB" b="1" dirty="0"/>
              <a:t>rising spreads on </a:t>
            </a:r>
            <a:r>
              <a:rPr lang="en-GB" b="1" dirty="0" smtClean="0"/>
              <a:t>sovereign bonds</a:t>
            </a:r>
            <a:r>
              <a:rPr lang="en-GB" b="1" dirty="0"/>
              <a:t>. </a:t>
            </a:r>
          </a:p>
        </p:txBody>
      </p:sp>
    </p:spTree>
    <p:extLst>
      <p:ext uri="{BB962C8B-B14F-4D97-AF65-F5344CB8AC3E}">
        <p14:creationId xmlns:p14="http://schemas.microsoft.com/office/powerpoint/2010/main" val="11515960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GB"/>
          </a:p>
        </p:txBody>
      </p:sp>
      <p:pic>
        <p:nvPicPr>
          <p:cNvPr id="4" name="Segnaposto contenuto 3"/>
          <p:cNvPicPr>
            <a:picLocks noGrp="1" noChangeAspect="1"/>
          </p:cNvPicPr>
          <p:nvPr>
            <p:ph idx="1"/>
          </p:nvPr>
        </p:nvPicPr>
        <p:blipFill>
          <a:blip r:embed="rId2"/>
          <a:stretch>
            <a:fillRect/>
          </a:stretch>
        </p:blipFill>
        <p:spPr>
          <a:xfrm>
            <a:off x="1712891" y="1893194"/>
            <a:ext cx="8345510" cy="4964806"/>
          </a:xfrm>
          <a:prstGeom prst="rect">
            <a:avLst/>
          </a:prstGeom>
        </p:spPr>
      </p:pic>
    </p:spTree>
    <p:extLst>
      <p:ext uri="{BB962C8B-B14F-4D97-AF65-F5344CB8AC3E}">
        <p14:creationId xmlns:p14="http://schemas.microsoft.com/office/powerpoint/2010/main" val="37656947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it-IT" altLang="en-US"/>
              <a:t>Greece</a:t>
            </a:r>
          </a:p>
        </p:txBody>
      </p:sp>
      <p:sp>
        <p:nvSpPr>
          <p:cNvPr id="17411" name="Rectangle 3"/>
          <p:cNvSpPr>
            <a:spLocks noGrp="1" noChangeArrowheads="1"/>
          </p:cNvSpPr>
          <p:nvPr>
            <p:ph type="body" idx="1"/>
          </p:nvPr>
        </p:nvSpPr>
        <p:spPr/>
        <p:txBody>
          <a:bodyPr/>
          <a:lstStyle/>
          <a:p>
            <a:pPr>
              <a:lnSpc>
                <a:spcPct val="90000"/>
              </a:lnSpc>
            </a:pPr>
            <a:r>
              <a:rPr lang="it-IT" altLang="en-US" sz="2400" dirty="0" err="1"/>
              <a:t>Greece</a:t>
            </a:r>
            <a:r>
              <a:rPr lang="it-IT" altLang="en-US" sz="2400" dirty="0"/>
              <a:t> </a:t>
            </a:r>
            <a:r>
              <a:rPr lang="it-IT" altLang="en-US" sz="2400" dirty="0" err="1" smtClean="0"/>
              <a:t>had</a:t>
            </a:r>
            <a:r>
              <a:rPr lang="it-IT" altLang="en-US" sz="2400" dirty="0" smtClean="0"/>
              <a:t> </a:t>
            </a:r>
            <a:r>
              <a:rPr lang="it-IT" altLang="en-US" sz="2400" dirty="0"/>
              <a:t>a long </a:t>
            </a:r>
            <a:r>
              <a:rPr lang="it-IT" altLang="en-US" sz="2400" dirty="0" err="1"/>
              <a:t>history</a:t>
            </a:r>
            <a:r>
              <a:rPr lang="it-IT" altLang="en-US" sz="2400" dirty="0"/>
              <a:t> of fiscal </a:t>
            </a:r>
            <a:r>
              <a:rPr lang="it-IT" altLang="en-US" sz="2400" dirty="0" err="1"/>
              <a:t>trouble</a:t>
            </a:r>
            <a:r>
              <a:rPr lang="it-IT" altLang="en-US" sz="2400" dirty="0"/>
              <a:t>. </a:t>
            </a:r>
            <a:r>
              <a:rPr lang="it-IT" altLang="en-US" sz="2400" dirty="0" err="1"/>
              <a:t>It</a:t>
            </a:r>
            <a:r>
              <a:rPr lang="it-IT" altLang="en-US" sz="2400" dirty="0"/>
              <a:t> </a:t>
            </a:r>
            <a:r>
              <a:rPr lang="it-IT" altLang="en-US" sz="2400" dirty="0" err="1"/>
              <a:t>has</a:t>
            </a:r>
            <a:r>
              <a:rPr lang="it-IT" altLang="en-US" sz="2400" dirty="0"/>
              <a:t> </a:t>
            </a:r>
            <a:r>
              <a:rPr lang="it-IT" altLang="en-US" sz="2400" dirty="0" err="1"/>
              <a:t>spent</a:t>
            </a:r>
            <a:r>
              <a:rPr lang="it-IT" altLang="en-US" sz="2400" dirty="0"/>
              <a:t> </a:t>
            </a:r>
            <a:r>
              <a:rPr lang="it-IT" altLang="en-US" sz="2400" dirty="0" err="1"/>
              <a:t>half</a:t>
            </a:r>
            <a:r>
              <a:rPr lang="it-IT" altLang="en-US" sz="2400" dirty="0"/>
              <a:t> of the </a:t>
            </a:r>
            <a:r>
              <a:rPr lang="it-IT" altLang="en-US" sz="2400" dirty="0" err="1"/>
              <a:t>past</a:t>
            </a:r>
            <a:r>
              <a:rPr lang="it-IT" altLang="en-US" sz="2400" dirty="0"/>
              <a:t> </a:t>
            </a:r>
            <a:r>
              <a:rPr lang="it-IT" altLang="en-US" sz="2400" dirty="0" err="1"/>
              <a:t>two</a:t>
            </a:r>
            <a:r>
              <a:rPr lang="it-IT" altLang="en-US" sz="2400" dirty="0"/>
              <a:t> </a:t>
            </a:r>
            <a:r>
              <a:rPr lang="it-IT" altLang="en-US" sz="2400" dirty="0" err="1"/>
              <a:t>centuries</a:t>
            </a:r>
            <a:r>
              <a:rPr lang="it-IT" altLang="en-US" sz="2400" dirty="0"/>
              <a:t> in default.</a:t>
            </a:r>
          </a:p>
          <a:p>
            <a:pPr>
              <a:lnSpc>
                <a:spcPct val="90000"/>
              </a:lnSpc>
            </a:pPr>
            <a:r>
              <a:rPr lang="it-IT" altLang="en-US" sz="2400" dirty="0"/>
              <a:t> </a:t>
            </a:r>
            <a:r>
              <a:rPr lang="it-IT" altLang="en-US" sz="2400" dirty="0" err="1"/>
              <a:t>When</a:t>
            </a:r>
            <a:r>
              <a:rPr lang="it-IT" altLang="en-US" sz="2400" dirty="0"/>
              <a:t> </a:t>
            </a:r>
            <a:r>
              <a:rPr lang="it-IT" altLang="en-US" sz="2400" dirty="0" err="1"/>
              <a:t>it</a:t>
            </a:r>
            <a:r>
              <a:rPr lang="it-IT" altLang="en-US" sz="2400" dirty="0"/>
              <a:t> </a:t>
            </a:r>
            <a:r>
              <a:rPr lang="it-IT" altLang="en-US" sz="2400" dirty="0" err="1"/>
              <a:t>became</a:t>
            </a:r>
            <a:r>
              <a:rPr lang="it-IT" altLang="en-US" sz="2400" dirty="0"/>
              <a:t> the 12th country to join the euro in 2001, </a:t>
            </a:r>
            <a:r>
              <a:rPr lang="it-IT" altLang="en-US" sz="2400" dirty="0" err="1"/>
              <a:t>its</a:t>
            </a:r>
            <a:r>
              <a:rPr lang="it-IT" altLang="en-US" sz="2400" dirty="0"/>
              <a:t> public </a:t>
            </a:r>
            <a:r>
              <a:rPr lang="it-IT" altLang="en-US" sz="2400" dirty="0" err="1"/>
              <a:t>debt</a:t>
            </a:r>
            <a:r>
              <a:rPr lang="it-IT" altLang="en-US" sz="2400" dirty="0"/>
              <a:t> </a:t>
            </a:r>
            <a:r>
              <a:rPr lang="it-IT" altLang="en-US" sz="2400" dirty="0" err="1"/>
              <a:t>was</a:t>
            </a:r>
            <a:r>
              <a:rPr lang="it-IT" altLang="en-US" sz="2400" dirty="0"/>
              <a:t> more </a:t>
            </a:r>
            <a:r>
              <a:rPr lang="it-IT" altLang="en-US" sz="2400" dirty="0" err="1"/>
              <a:t>than</a:t>
            </a:r>
            <a:r>
              <a:rPr lang="it-IT" altLang="en-US" sz="2400" dirty="0"/>
              <a:t> 100% of GDP. </a:t>
            </a:r>
          </a:p>
          <a:p>
            <a:pPr>
              <a:lnSpc>
                <a:spcPct val="90000"/>
              </a:lnSpc>
            </a:pPr>
            <a:r>
              <a:rPr lang="it-IT" altLang="en-US" sz="2400" dirty="0"/>
              <a:t>For </a:t>
            </a:r>
            <a:r>
              <a:rPr lang="it-IT" altLang="en-US" sz="2400" dirty="0" err="1"/>
              <a:t>Greece</a:t>
            </a:r>
            <a:r>
              <a:rPr lang="it-IT" altLang="en-US" sz="2400" dirty="0"/>
              <a:t>, </a:t>
            </a:r>
            <a:r>
              <a:rPr lang="it-IT" altLang="en-US" sz="2400" dirty="0" err="1"/>
              <a:t>membership</a:t>
            </a:r>
            <a:r>
              <a:rPr lang="it-IT" altLang="en-US" sz="2400" dirty="0"/>
              <a:t> </a:t>
            </a:r>
            <a:r>
              <a:rPr lang="it-IT" altLang="en-US" sz="2400" dirty="0" err="1"/>
              <a:t>was</a:t>
            </a:r>
            <a:r>
              <a:rPr lang="it-IT" altLang="en-US" sz="2400" dirty="0"/>
              <a:t> a </a:t>
            </a:r>
            <a:r>
              <a:rPr lang="it-IT" altLang="en-US" sz="2400" dirty="0" err="1"/>
              <a:t>boon</a:t>
            </a:r>
            <a:r>
              <a:rPr lang="it-IT" altLang="en-US" sz="2400" dirty="0"/>
              <a:t>. Lower </a:t>
            </a:r>
            <a:r>
              <a:rPr lang="it-IT" altLang="en-US" sz="2400" dirty="0" err="1"/>
              <a:t>interest</a:t>
            </a:r>
            <a:r>
              <a:rPr lang="it-IT" altLang="en-US" sz="2400" dirty="0"/>
              <a:t> </a:t>
            </a:r>
            <a:r>
              <a:rPr lang="it-IT" altLang="en-US" sz="2400" dirty="0" err="1"/>
              <a:t>rates</a:t>
            </a:r>
            <a:r>
              <a:rPr lang="it-IT" altLang="en-US" sz="2400" dirty="0"/>
              <a:t> </a:t>
            </a:r>
            <a:r>
              <a:rPr lang="it-IT" altLang="en-US" sz="2400" dirty="0" err="1"/>
              <a:t>allowed</a:t>
            </a:r>
            <a:r>
              <a:rPr lang="it-IT" altLang="en-US" sz="2400" dirty="0"/>
              <a:t> the </a:t>
            </a:r>
            <a:r>
              <a:rPr lang="it-IT" altLang="en-US" sz="2400" dirty="0" err="1"/>
              <a:t>government</a:t>
            </a:r>
            <a:r>
              <a:rPr lang="it-IT" altLang="en-US" sz="2400" dirty="0"/>
              <a:t> to </a:t>
            </a:r>
            <a:r>
              <a:rPr lang="it-IT" altLang="en-US" sz="2400" dirty="0" err="1"/>
              <a:t>refinance</a:t>
            </a:r>
            <a:r>
              <a:rPr lang="it-IT" altLang="en-US" sz="2400" dirty="0"/>
              <a:t> </a:t>
            </a:r>
            <a:r>
              <a:rPr lang="it-IT" altLang="en-US" sz="2400" dirty="0" err="1"/>
              <a:t>debt</a:t>
            </a:r>
            <a:r>
              <a:rPr lang="it-IT" altLang="en-US" sz="2400" dirty="0"/>
              <a:t> on more </a:t>
            </a:r>
            <a:r>
              <a:rPr lang="it-IT" altLang="en-US" sz="2400" dirty="0" err="1"/>
              <a:t>favourable</a:t>
            </a:r>
            <a:r>
              <a:rPr lang="it-IT" altLang="en-US" sz="2400" dirty="0"/>
              <a:t> </a:t>
            </a:r>
            <a:r>
              <a:rPr lang="it-IT" altLang="en-US" sz="2400" dirty="0" err="1"/>
              <a:t>terms</a:t>
            </a:r>
            <a:r>
              <a:rPr lang="it-IT" altLang="en-US" sz="2400" dirty="0"/>
              <a:t>. The ratio of net </a:t>
            </a:r>
            <a:r>
              <a:rPr lang="it-IT" altLang="en-US" sz="2400" dirty="0" err="1"/>
              <a:t>interest</a:t>
            </a:r>
            <a:r>
              <a:rPr lang="it-IT" altLang="en-US" sz="2400" dirty="0"/>
              <a:t> </a:t>
            </a:r>
            <a:r>
              <a:rPr lang="it-IT" altLang="en-US" sz="2400" dirty="0" err="1"/>
              <a:t>costs</a:t>
            </a:r>
            <a:r>
              <a:rPr lang="it-IT" altLang="en-US" sz="2400" dirty="0"/>
              <a:t> to GDP </a:t>
            </a:r>
            <a:r>
              <a:rPr lang="it-IT" altLang="en-US" sz="2400" dirty="0" err="1"/>
              <a:t>fell</a:t>
            </a:r>
            <a:r>
              <a:rPr lang="it-IT" altLang="en-US" sz="2400" dirty="0"/>
              <a:t> by 6.5 </a:t>
            </a:r>
            <a:r>
              <a:rPr lang="it-IT" altLang="en-US" sz="2400" dirty="0" err="1"/>
              <a:t>percentage</a:t>
            </a:r>
            <a:r>
              <a:rPr lang="it-IT" altLang="en-US" sz="2400" dirty="0"/>
              <a:t> </a:t>
            </a:r>
            <a:r>
              <a:rPr lang="it-IT" altLang="en-US" sz="2400" dirty="0" err="1"/>
              <a:t>points</a:t>
            </a:r>
            <a:r>
              <a:rPr lang="it-IT" altLang="en-US" sz="2400" dirty="0"/>
              <a:t> in the decade </a:t>
            </a:r>
            <a:r>
              <a:rPr lang="it-IT" altLang="en-US" sz="2400" dirty="0" err="1"/>
              <a:t>after</a:t>
            </a:r>
            <a:r>
              <a:rPr lang="it-IT" altLang="en-US" sz="2400" dirty="0"/>
              <a:t> 1995.</a:t>
            </a:r>
          </a:p>
          <a:p>
            <a:pPr>
              <a:lnSpc>
                <a:spcPct val="90000"/>
              </a:lnSpc>
            </a:pPr>
            <a:r>
              <a:rPr lang="it-IT" altLang="en-US" sz="2400" dirty="0"/>
              <a:t>  </a:t>
            </a:r>
            <a:r>
              <a:rPr lang="it-IT" altLang="en-US" sz="2400" dirty="0" err="1"/>
              <a:t>Greece</a:t>
            </a:r>
            <a:r>
              <a:rPr lang="it-IT" altLang="en-US" sz="2400" dirty="0"/>
              <a:t> </a:t>
            </a:r>
            <a:r>
              <a:rPr lang="it-IT" altLang="en-US" sz="2400" dirty="0" err="1"/>
              <a:t>had</a:t>
            </a:r>
            <a:r>
              <a:rPr lang="it-IT" altLang="en-US" sz="2400" dirty="0"/>
              <a:t> easy </a:t>
            </a:r>
            <a:r>
              <a:rPr lang="it-IT" altLang="en-US" sz="2400" dirty="0" err="1"/>
              <a:t>access</a:t>
            </a:r>
            <a:r>
              <a:rPr lang="it-IT" altLang="en-US" sz="2400" dirty="0"/>
              <a:t> to </a:t>
            </a:r>
            <a:r>
              <a:rPr lang="it-IT" altLang="en-US" sz="2400" dirty="0" err="1"/>
              <a:t>longer-term</a:t>
            </a:r>
            <a:r>
              <a:rPr lang="it-IT" altLang="en-US" sz="2400" dirty="0"/>
              <a:t> </a:t>
            </a:r>
            <a:r>
              <a:rPr lang="it-IT" altLang="en-US" sz="2400" dirty="0" err="1"/>
              <a:t>borrowing</a:t>
            </a:r>
            <a:r>
              <a:rPr lang="it-IT" altLang="en-US" sz="2400" dirty="0"/>
              <a:t>. Lower </a:t>
            </a:r>
            <a:r>
              <a:rPr lang="it-IT" altLang="en-US" sz="2400" dirty="0" err="1"/>
              <a:t>interest</a:t>
            </a:r>
            <a:r>
              <a:rPr lang="it-IT" altLang="en-US" sz="2400" dirty="0"/>
              <a:t> </a:t>
            </a:r>
            <a:r>
              <a:rPr lang="it-IT" altLang="en-US" sz="2400" dirty="0" err="1"/>
              <a:t>rates</a:t>
            </a:r>
            <a:r>
              <a:rPr lang="it-IT" altLang="en-US" sz="2400" dirty="0"/>
              <a:t>  </a:t>
            </a:r>
            <a:r>
              <a:rPr lang="it-IT" altLang="en-US" sz="2400" dirty="0" err="1"/>
              <a:t>spurred</a:t>
            </a:r>
            <a:r>
              <a:rPr lang="it-IT" altLang="en-US" sz="2400" dirty="0"/>
              <a:t> a </a:t>
            </a:r>
            <a:r>
              <a:rPr lang="it-IT" altLang="en-US" sz="2400" dirty="0" err="1"/>
              <a:t>spending</a:t>
            </a:r>
            <a:r>
              <a:rPr lang="it-IT" altLang="en-US" sz="2400" dirty="0"/>
              <a:t> boom. The economy </a:t>
            </a:r>
            <a:r>
              <a:rPr lang="it-IT" altLang="en-US" sz="2400" dirty="0" err="1"/>
              <a:t>grew</a:t>
            </a:r>
            <a:r>
              <a:rPr lang="it-IT" altLang="en-US" sz="2400" dirty="0"/>
              <a:t> by an </a:t>
            </a:r>
            <a:r>
              <a:rPr lang="it-IT" altLang="en-US" sz="2400" dirty="0" err="1"/>
              <a:t>average</a:t>
            </a:r>
            <a:r>
              <a:rPr lang="it-IT" altLang="en-US" sz="2400" dirty="0"/>
              <a:t> of 4% a </a:t>
            </a:r>
            <a:r>
              <a:rPr lang="it-IT" altLang="en-US" sz="2400" dirty="0" err="1"/>
              <a:t>year</a:t>
            </a:r>
            <a:r>
              <a:rPr lang="it-IT" altLang="en-US" sz="2400" dirty="0"/>
              <a:t> </a:t>
            </a:r>
            <a:r>
              <a:rPr lang="it-IT" altLang="en-US" sz="2400" dirty="0" err="1"/>
              <a:t>until</a:t>
            </a:r>
            <a:r>
              <a:rPr lang="it-IT" altLang="en-US" sz="2400" dirty="0"/>
              <a:t> 2008.</a:t>
            </a:r>
          </a:p>
        </p:txBody>
      </p:sp>
    </p:spTree>
    <p:extLst>
      <p:ext uri="{BB962C8B-B14F-4D97-AF65-F5344CB8AC3E}">
        <p14:creationId xmlns:p14="http://schemas.microsoft.com/office/powerpoint/2010/main" val="693415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it-IT" altLang="en-US"/>
              <a:t>Greece</a:t>
            </a:r>
          </a:p>
        </p:txBody>
      </p:sp>
      <p:sp>
        <p:nvSpPr>
          <p:cNvPr id="20483" name="Rectangle 3"/>
          <p:cNvSpPr>
            <a:spLocks noGrp="1" noChangeArrowheads="1"/>
          </p:cNvSpPr>
          <p:nvPr>
            <p:ph type="body" idx="1"/>
          </p:nvPr>
        </p:nvSpPr>
        <p:spPr/>
        <p:txBody>
          <a:bodyPr/>
          <a:lstStyle/>
          <a:p>
            <a:pPr>
              <a:lnSpc>
                <a:spcPct val="80000"/>
              </a:lnSpc>
            </a:pPr>
            <a:r>
              <a:rPr lang="it-IT" altLang="en-US" dirty="0"/>
              <a:t> The public-</a:t>
            </a:r>
            <a:r>
              <a:rPr lang="it-IT" altLang="en-US" dirty="0" err="1"/>
              <a:t>debt</a:t>
            </a:r>
            <a:r>
              <a:rPr lang="it-IT" altLang="en-US" dirty="0"/>
              <a:t> ratio </a:t>
            </a:r>
            <a:r>
              <a:rPr lang="it-IT" altLang="en-US" dirty="0" err="1"/>
              <a:t>fell</a:t>
            </a:r>
            <a:r>
              <a:rPr lang="it-IT" altLang="en-US" dirty="0"/>
              <a:t>, </a:t>
            </a:r>
            <a:r>
              <a:rPr lang="it-IT" altLang="en-US" dirty="0" err="1"/>
              <a:t>but</a:t>
            </a:r>
            <a:r>
              <a:rPr lang="it-IT" altLang="en-US" dirty="0"/>
              <a:t> </a:t>
            </a:r>
            <a:r>
              <a:rPr lang="it-IT" altLang="en-US" dirty="0" err="1"/>
              <a:t>only</a:t>
            </a:r>
            <a:r>
              <a:rPr lang="it-IT" altLang="en-US" dirty="0"/>
              <a:t> </a:t>
            </a:r>
            <a:r>
              <a:rPr lang="it-IT" altLang="en-US" dirty="0" err="1"/>
              <a:t>because</a:t>
            </a:r>
            <a:r>
              <a:rPr lang="it-IT" altLang="en-US" dirty="0"/>
              <a:t> GDP in cash </a:t>
            </a:r>
            <a:r>
              <a:rPr lang="it-IT" altLang="en-US" dirty="0" err="1"/>
              <a:t>terms</a:t>
            </a:r>
            <a:r>
              <a:rPr lang="it-IT" altLang="en-US" dirty="0"/>
              <a:t> </a:t>
            </a:r>
            <a:r>
              <a:rPr lang="it-IT" altLang="en-US" dirty="0" err="1"/>
              <a:t>grew</a:t>
            </a:r>
            <a:r>
              <a:rPr lang="it-IT" altLang="en-US" dirty="0"/>
              <a:t> more </a:t>
            </a:r>
            <a:r>
              <a:rPr lang="it-IT" altLang="en-US" dirty="0" err="1"/>
              <a:t>quickly</a:t>
            </a:r>
            <a:r>
              <a:rPr lang="it-IT" altLang="en-US" dirty="0"/>
              <a:t> </a:t>
            </a:r>
            <a:r>
              <a:rPr lang="it-IT" altLang="en-US" dirty="0" err="1"/>
              <a:t>than</a:t>
            </a:r>
            <a:r>
              <a:rPr lang="it-IT" altLang="en-US" dirty="0"/>
              <a:t> </a:t>
            </a:r>
            <a:r>
              <a:rPr lang="it-IT" altLang="en-US" dirty="0" err="1"/>
              <a:t>debt</a:t>
            </a:r>
            <a:r>
              <a:rPr lang="it-IT" altLang="en-US" b="1" dirty="0"/>
              <a:t>. Large budget </a:t>
            </a:r>
            <a:r>
              <a:rPr lang="it-IT" altLang="en-US" b="1" dirty="0" err="1"/>
              <a:t>deficits</a:t>
            </a:r>
            <a:r>
              <a:rPr lang="it-IT" altLang="en-US" b="1" dirty="0"/>
              <a:t> </a:t>
            </a:r>
            <a:r>
              <a:rPr lang="it-IT" altLang="en-US" b="1" dirty="0" err="1"/>
              <a:t>continued</a:t>
            </a:r>
            <a:r>
              <a:rPr lang="it-IT" altLang="en-US" dirty="0"/>
              <a:t>. </a:t>
            </a:r>
          </a:p>
          <a:p>
            <a:pPr>
              <a:lnSpc>
                <a:spcPct val="80000"/>
              </a:lnSpc>
            </a:pPr>
            <a:r>
              <a:rPr lang="it-IT" altLang="en-US" dirty="0"/>
              <a:t> </a:t>
            </a:r>
            <a:r>
              <a:rPr lang="it-IT" altLang="en-US" b="1" u="sng" dirty="0"/>
              <a:t>The </a:t>
            </a:r>
            <a:r>
              <a:rPr lang="it-IT" altLang="en-US" b="1" u="sng" dirty="0" err="1"/>
              <a:t>primary</a:t>
            </a:r>
            <a:r>
              <a:rPr lang="it-IT" altLang="en-US" b="1" u="sng" dirty="0"/>
              <a:t> budget balance (</a:t>
            </a:r>
            <a:r>
              <a:rPr lang="it-IT" altLang="en-US" b="1" u="sng" dirty="0" err="1"/>
              <a:t>ie</a:t>
            </a:r>
            <a:r>
              <a:rPr lang="it-IT" altLang="en-US" b="1" u="sng" dirty="0"/>
              <a:t>, </a:t>
            </a:r>
            <a:r>
              <a:rPr lang="it-IT" altLang="en-US" b="1" u="sng" dirty="0" err="1"/>
              <a:t>excluding</a:t>
            </a:r>
            <a:r>
              <a:rPr lang="it-IT" altLang="en-US" b="1" u="sng" dirty="0"/>
              <a:t> </a:t>
            </a:r>
            <a:r>
              <a:rPr lang="it-IT" altLang="en-US" b="1" u="sng" dirty="0" err="1"/>
              <a:t>interest</a:t>
            </a:r>
            <a:r>
              <a:rPr lang="it-IT" altLang="en-US" b="1" u="sng" dirty="0"/>
              <a:t> </a:t>
            </a:r>
            <a:r>
              <a:rPr lang="it-IT" altLang="en-US" b="1" u="sng" dirty="0" err="1"/>
              <a:t>payments</a:t>
            </a:r>
            <a:r>
              <a:rPr lang="it-IT" altLang="en-US" b="1" u="sng" dirty="0"/>
              <a:t>) </a:t>
            </a:r>
            <a:r>
              <a:rPr lang="it-IT" altLang="en-US" b="1" u="sng" dirty="0" err="1"/>
              <a:t>was</a:t>
            </a:r>
            <a:r>
              <a:rPr lang="it-IT" altLang="en-US" b="1" u="sng" dirty="0"/>
              <a:t> in surplus in the </a:t>
            </a:r>
            <a:r>
              <a:rPr lang="it-IT" altLang="en-US" b="1" u="sng" dirty="0" err="1"/>
              <a:t>run</a:t>
            </a:r>
            <a:r>
              <a:rPr lang="it-IT" altLang="en-US" b="1" u="sng" dirty="0"/>
              <a:t>-up to </a:t>
            </a:r>
            <a:r>
              <a:rPr lang="it-IT" altLang="en-US" b="1" u="sng" dirty="0" err="1"/>
              <a:t>membership</a:t>
            </a:r>
            <a:r>
              <a:rPr lang="it-IT" altLang="en-US" b="1" u="sng" dirty="0"/>
              <a:t> </a:t>
            </a:r>
            <a:r>
              <a:rPr lang="it-IT" altLang="en-US" b="1" u="sng" dirty="0" err="1"/>
              <a:t>but</a:t>
            </a:r>
            <a:r>
              <a:rPr lang="it-IT" altLang="en-US" b="1" u="sng" dirty="0"/>
              <a:t> </a:t>
            </a:r>
            <a:r>
              <a:rPr lang="it-IT" altLang="en-US" b="1" u="sng" dirty="0" err="1"/>
              <a:t>has</a:t>
            </a:r>
            <a:r>
              <a:rPr lang="it-IT" altLang="en-US" b="1" u="sng" dirty="0"/>
              <a:t> </a:t>
            </a:r>
            <a:r>
              <a:rPr lang="it-IT" altLang="en-US" b="1" u="sng" dirty="0" err="1"/>
              <a:t>been</a:t>
            </a:r>
            <a:r>
              <a:rPr lang="it-IT" altLang="en-US" b="1" u="sng" dirty="0"/>
              <a:t> in deficit </a:t>
            </a:r>
            <a:r>
              <a:rPr lang="it-IT" altLang="en-US" b="1" u="sng" dirty="0" err="1"/>
              <a:t>since</a:t>
            </a:r>
            <a:r>
              <a:rPr lang="it-IT" altLang="en-US" b="1" u="sng" dirty="0"/>
              <a:t> 2003. </a:t>
            </a:r>
          </a:p>
          <a:p>
            <a:pPr>
              <a:lnSpc>
                <a:spcPct val="80000"/>
              </a:lnSpc>
            </a:pPr>
            <a:r>
              <a:rPr lang="it-IT" altLang="en-US" dirty="0"/>
              <a:t> </a:t>
            </a:r>
            <a:r>
              <a:rPr lang="it-IT" altLang="en-US" dirty="0" err="1"/>
              <a:t>Greece’s</a:t>
            </a:r>
            <a:r>
              <a:rPr lang="it-IT" altLang="en-US" dirty="0"/>
              <a:t> </a:t>
            </a:r>
            <a:r>
              <a:rPr lang="it-IT" altLang="en-US" dirty="0" err="1"/>
              <a:t>inflation</a:t>
            </a:r>
            <a:r>
              <a:rPr lang="it-IT" altLang="en-US" dirty="0"/>
              <a:t> rate </a:t>
            </a:r>
            <a:r>
              <a:rPr lang="it-IT" altLang="en-US" dirty="0" err="1"/>
              <a:t>stayed</a:t>
            </a:r>
            <a:r>
              <a:rPr lang="it-IT" altLang="en-US" dirty="0"/>
              <a:t> </a:t>
            </a:r>
            <a:r>
              <a:rPr lang="it-IT" altLang="en-US" dirty="0" err="1"/>
              <a:t>above</a:t>
            </a:r>
            <a:r>
              <a:rPr lang="it-IT" altLang="en-US" dirty="0"/>
              <a:t> the euro-area </a:t>
            </a:r>
            <a:r>
              <a:rPr lang="it-IT" altLang="en-US" dirty="0" err="1"/>
              <a:t>average</a:t>
            </a:r>
            <a:r>
              <a:rPr lang="it-IT" altLang="en-US" dirty="0"/>
              <a:t>, </a:t>
            </a:r>
            <a:r>
              <a:rPr lang="it-IT" altLang="en-US" dirty="0" err="1"/>
              <a:t>hurting</a:t>
            </a:r>
            <a:r>
              <a:rPr lang="it-IT" altLang="en-US" dirty="0"/>
              <a:t> </a:t>
            </a:r>
            <a:r>
              <a:rPr lang="it-IT" altLang="en-US" dirty="0" err="1"/>
              <a:t>its</a:t>
            </a:r>
            <a:r>
              <a:rPr lang="it-IT" altLang="en-US" dirty="0"/>
              <a:t> </a:t>
            </a:r>
            <a:r>
              <a:rPr lang="it-IT" altLang="en-US" dirty="0" err="1"/>
              <a:t>competitiveness</a:t>
            </a:r>
            <a:r>
              <a:rPr lang="it-IT" altLang="en-US" dirty="0"/>
              <a:t>.</a:t>
            </a:r>
          </a:p>
          <a:p>
            <a:pPr>
              <a:lnSpc>
                <a:spcPct val="80000"/>
              </a:lnSpc>
            </a:pPr>
            <a:r>
              <a:rPr lang="it-IT" altLang="en-US" dirty="0"/>
              <a:t> </a:t>
            </a:r>
            <a:r>
              <a:rPr lang="it-IT" altLang="en-US" b="1" dirty="0"/>
              <a:t>The economy </a:t>
            </a:r>
            <a:r>
              <a:rPr lang="it-IT" altLang="en-US" b="1" dirty="0" err="1"/>
              <a:t>relied</a:t>
            </a:r>
            <a:r>
              <a:rPr lang="it-IT" altLang="en-US" b="1" dirty="0"/>
              <a:t> </a:t>
            </a:r>
            <a:r>
              <a:rPr lang="it-IT" altLang="en-US" b="1" dirty="0" err="1"/>
              <a:t>increasingly</a:t>
            </a:r>
            <a:r>
              <a:rPr lang="it-IT" altLang="en-US" b="1" dirty="0"/>
              <a:t> on </a:t>
            </a:r>
            <a:r>
              <a:rPr lang="it-IT" altLang="en-US" b="1" dirty="0" err="1"/>
              <a:t>foreign</a:t>
            </a:r>
            <a:r>
              <a:rPr lang="it-IT" altLang="en-US" b="1" dirty="0"/>
              <a:t> </a:t>
            </a:r>
            <a:r>
              <a:rPr lang="it-IT" altLang="en-US" b="1" dirty="0" err="1"/>
              <a:t>borrowing</a:t>
            </a:r>
            <a:r>
              <a:rPr lang="it-IT" altLang="en-US" b="1" dirty="0"/>
              <a:t>. The </a:t>
            </a:r>
            <a:r>
              <a:rPr lang="it-IT" altLang="en-US" b="1" dirty="0" err="1"/>
              <a:t>current</a:t>
            </a:r>
            <a:r>
              <a:rPr lang="it-IT" altLang="en-US" b="1" dirty="0"/>
              <a:t>-account deficit </a:t>
            </a:r>
            <a:r>
              <a:rPr lang="it-IT" altLang="en-US" b="1" dirty="0" err="1"/>
              <a:t>widened</a:t>
            </a:r>
            <a:r>
              <a:rPr lang="it-IT" altLang="en-US" b="1" dirty="0"/>
              <a:t> to 14.6% of GDP in 2008. </a:t>
            </a:r>
          </a:p>
          <a:p>
            <a:pPr>
              <a:lnSpc>
                <a:spcPct val="80000"/>
              </a:lnSpc>
            </a:pPr>
            <a:endParaRPr lang="it-IT" altLang="en-US" dirty="0"/>
          </a:p>
        </p:txBody>
      </p:sp>
    </p:spTree>
    <p:extLst>
      <p:ext uri="{BB962C8B-B14F-4D97-AF65-F5344CB8AC3E}">
        <p14:creationId xmlns:p14="http://schemas.microsoft.com/office/powerpoint/2010/main" val="3282525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GB"/>
          </a:p>
        </p:txBody>
      </p:sp>
      <p:sp>
        <p:nvSpPr>
          <p:cNvPr id="3" name="Segnaposto contenuto 2"/>
          <p:cNvSpPr>
            <a:spLocks noGrp="1"/>
          </p:cNvSpPr>
          <p:nvPr>
            <p:ph idx="1"/>
          </p:nvPr>
        </p:nvSpPr>
        <p:spPr/>
        <p:txBody>
          <a:bodyPr>
            <a:normAutofit/>
          </a:bodyPr>
          <a:lstStyle/>
          <a:p>
            <a:r>
              <a:rPr lang="en-GB" dirty="0"/>
              <a:t>By switching off the option for national </a:t>
            </a:r>
            <a:r>
              <a:rPr lang="en-GB" dirty="0" smtClean="0"/>
              <a:t>currency devaluations</a:t>
            </a:r>
            <a:r>
              <a:rPr lang="en-GB" dirty="0"/>
              <a:t>, a traditional adjustment mechanism between national economies </a:t>
            </a:r>
            <a:r>
              <a:rPr lang="en-GB" dirty="0" smtClean="0"/>
              <a:t>was eliminated</a:t>
            </a:r>
            <a:r>
              <a:rPr lang="en-GB" dirty="0"/>
              <a:t>. Moreover, the euro area did not match the design of the “dollar </a:t>
            </a:r>
            <a:r>
              <a:rPr lang="en-GB" dirty="0" smtClean="0"/>
              <a:t>union” of </a:t>
            </a:r>
            <a:r>
              <a:rPr lang="en-GB" dirty="0"/>
              <a:t>the United States in key respects, since the monetary union was not </a:t>
            </a:r>
            <a:r>
              <a:rPr lang="en-GB" dirty="0" smtClean="0"/>
              <a:t>accompanied by </a:t>
            </a:r>
            <a:r>
              <a:rPr lang="en-GB" dirty="0"/>
              <a:t>a </a:t>
            </a:r>
            <a:r>
              <a:rPr lang="en-GB" dirty="0" smtClean="0"/>
              <a:t>significant </a:t>
            </a:r>
            <a:r>
              <a:rPr lang="en-GB" dirty="0"/>
              <a:t>degree of banking union or </a:t>
            </a:r>
            <a:r>
              <a:rPr lang="en-GB" dirty="0" err="1"/>
              <a:t>fifi</a:t>
            </a:r>
            <a:r>
              <a:rPr lang="en-GB" dirty="0"/>
              <a:t> </a:t>
            </a:r>
            <a:r>
              <a:rPr lang="en-GB" dirty="0" err="1"/>
              <a:t>scal</a:t>
            </a:r>
            <a:r>
              <a:rPr lang="en-GB" dirty="0"/>
              <a:t> union. Rather, it was </a:t>
            </a:r>
            <a:r>
              <a:rPr lang="en-GB" dirty="0" smtClean="0"/>
              <a:t>deemed feasible </a:t>
            </a:r>
            <a:r>
              <a:rPr lang="en-GB" dirty="0"/>
              <a:t>to retain national responsibility for </a:t>
            </a:r>
            <a:r>
              <a:rPr lang="en-GB" dirty="0" smtClean="0"/>
              <a:t>financial </a:t>
            </a:r>
            <a:r>
              <a:rPr lang="en-GB" dirty="0"/>
              <a:t>regulation and </a:t>
            </a:r>
            <a:r>
              <a:rPr lang="en-GB" dirty="0" smtClean="0"/>
              <a:t>fiscal </a:t>
            </a:r>
            <a:r>
              <a:rPr lang="en-GB" dirty="0"/>
              <a:t>policy.</a:t>
            </a:r>
          </a:p>
        </p:txBody>
      </p:sp>
    </p:spTree>
    <p:extLst>
      <p:ext uri="{BB962C8B-B14F-4D97-AF65-F5344CB8AC3E}">
        <p14:creationId xmlns:p14="http://schemas.microsoft.com/office/powerpoint/2010/main" val="28802978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dirty="0" smtClean="0"/>
              <a:t>Greece and the other troubled countries</a:t>
            </a:r>
            <a:endParaRPr lang="en-US" altLang="en-US" dirty="0"/>
          </a:p>
        </p:txBody>
      </p:sp>
      <p:sp>
        <p:nvSpPr>
          <p:cNvPr id="18435" name="Rectangle 3"/>
          <p:cNvSpPr>
            <a:spLocks noGrp="1" noChangeArrowheads="1"/>
          </p:cNvSpPr>
          <p:nvPr>
            <p:ph type="body" idx="1"/>
          </p:nvPr>
        </p:nvSpPr>
        <p:spPr/>
        <p:txBody>
          <a:bodyPr/>
          <a:lstStyle/>
          <a:p>
            <a:pPr>
              <a:lnSpc>
                <a:spcPct val="80000"/>
              </a:lnSpc>
            </a:pPr>
            <a:r>
              <a:rPr lang="it-IT" altLang="en-US" sz="2000" dirty="0" err="1"/>
              <a:t>What</a:t>
            </a:r>
            <a:r>
              <a:rPr lang="it-IT" altLang="en-US" sz="2000" dirty="0"/>
              <a:t> </a:t>
            </a:r>
            <a:r>
              <a:rPr lang="it-IT" altLang="en-US" sz="2000" dirty="0" smtClean="0"/>
              <a:t>made </a:t>
            </a:r>
            <a:r>
              <a:rPr lang="it-IT" altLang="en-US" sz="2000" dirty="0" err="1" smtClean="0"/>
              <a:t>greek</a:t>
            </a:r>
            <a:r>
              <a:rPr lang="it-IT" altLang="en-US" sz="2000" dirty="0" smtClean="0"/>
              <a:t> </a:t>
            </a:r>
            <a:r>
              <a:rPr lang="it-IT" altLang="en-US" sz="2000" dirty="0"/>
              <a:t>default </a:t>
            </a:r>
            <a:r>
              <a:rPr lang="it-IT" altLang="en-US" sz="2000" dirty="0" err="1"/>
              <a:t>unpalatable</a:t>
            </a:r>
            <a:r>
              <a:rPr lang="it-IT" altLang="en-US" sz="2000" dirty="0"/>
              <a:t> </a:t>
            </a:r>
            <a:r>
              <a:rPr lang="it-IT" altLang="en-US" sz="2000" dirty="0" err="1" smtClean="0"/>
              <a:t>was</a:t>
            </a:r>
            <a:r>
              <a:rPr lang="it-IT" altLang="en-US" sz="2000" dirty="0" smtClean="0"/>
              <a:t> </a:t>
            </a:r>
            <a:r>
              <a:rPr lang="it-IT" altLang="en-US" sz="2000" dirty="0"/>
              <a:t>the </a:t>
            </a:r>
            <a:r>
              <a:rPr lang="it-IT" altLang="en-US" sz="2000" dirty="0" err="1"/>
              <a:t>fear</a:t>
            </a:r>
            <a:r>
              <a:rPr lang="it-IT" altLang="en-US" sz="2000" dirty="0"/>
              <a:t> of </a:t>
            </a:r>
            <a:r>
              <a:rPr lang="it-IT" altLang="en-US" sz="2000" b="1" dirty="0" err="1"/>
              <a:t>contagion</a:t>
            </a:r>
            <a:r>
              <a:rPr lang="it-IT" altLang="en-US" sz="2000" dirty="0"/>
              <a:t>—</a:t>
            </a:r>
            <a:r>
              <a:rPr lang="it-IT" altLang="en-US" sz="2000" dirty="0" err="1"/>
              <a:t>that</a:t>
            </a:r>
            <a:r>
              <a:rPr lang="it-IT" altLang="en-US" sz="2000" dirty="0"/>
              <a:t> </a:t>
            </a:r>
            <a:r>
              <a:rPr lang="it-IT" altLang="en-US" sz="2000" dirty="0" err="1"/>
              <a:t>if</a:t>
            </a:r>
            <a:r>
              <a:rPr lang="it-IT" altLang="en-US" sz="2000" dirty="0"/>
              <a:t> </a:t>
            </a:r>
            <a:r>
              <a:rPr lang="it-IT" altLang="en-US" sz="2000" dirty="0" err="1"/>
              <a:t>Greece</a:t>
            </a:r>
            <a:r>
              <a:rPr lang="it-IT" altLang="en-US" sz="2000" dirty="0"/>
              <a:t> </a:t>
            </a:r>
            <a:r>
              <a:rPr lang="it-IT" altLang="en-US" sz="2000" dirty="0" err="1"/>
              <a:t>were</a:t>
            </a:r>
            <a:r>
              <a:rPr lang="it-IT" altLang="en-US" sz="2000" dirty="0"/>
              <a:t> </a:t>
            </a:r>
            <a:r>
              <a:rPr lang="it-IT" altLang="en-US" sz="2000" dirty="0" err="1"/>
              <a:t>allowed</a:t>
            </a:r>
            <a:r>
              <a:rPr lang="it-IT" altLang="en-US" sz="2000" dirty="0"/>
              <a:t> to go under, the </a:t>
            </a:r>
            <a:r>
              <a:rPr lang="it-IT" altLang="en-US" sz="2000" dirty="0" err="1"/>
              <a:t>cost</a:t>
            </a:r>
            <a:r>
              <a:rPr lang="it-IT" altLang="en-US" sz="2000" dirty="0"/>
              <a:t> of </a:t>
            </a:r>
            <a:r>
              <a:rPr lang="it-IT" altLang="en-US" sz="2000" dirty="0" err="1"/>
              <a:t>borrowing</a:t>
            </a:r>
            <a:r>
              <a:rPr lang="it-IT" altLang="en-US" sz="2000" dirty="0"/>
              <a:t> for </a:t>
            </a:r>
            <a:r>
              <a:rPr lang="it-IT" altLang="en-US" sz="2000" dirty="0" err="1"/>
              <a:t>other</a:t>
            </a:r>
            <a:r>
              <a:rPr lang="it-IT" altLang="en-US" sz="2000" dirty="0"/>
              <a:t> </a:t>
            </a:r>
            <a:r>
              <a:rPr lang="it-IT" altLang="en-US" sz="2000" dirty="0" err="1"/>
              <a:t>troubled</a:t>
            </a:r>
            <a:r>
              <a:rPr lang="it-IT" altLang="en-US" sz="2000" dirty="0"/>
              <a:t> euro </a:t>
            </a:r>
            <a:r>
              <a:rPr lang="it-IT" altLang="en-US" sz="2000" dirty="0" err="1"/>
              <a:t>members</a:t>
            </a:r>
            <a:r>
              <a:rPr lang="it-IT" altLang="en-US" sz="2000" dirty="0"/>
              <a:t> </a:t>
            </a:r>
            <a:r>
              <a:rPr lang="it-IT" altLang="en-US" sz="2000" dirty="0" err="1"/>
              <a:t>would</a:t>
            </a:r>
            <a:r>
              <a:rPr lang="it-IT" altLang="en-US" sz="2000" dirty="0"/>
              <a:t> </a:t>
            </a:r>
            <a:r>
              <a:rPr lang="it-IT" altLang="en-US" sz="2000" dirty="0" err="1"/>
              <a:t>shoot</a:t>
            </a:r>
            <a:r>
              <a:rPr lang="it-IT" altLang="en-US" sz="2000" dirty="0"/>
              <a:t> up. (</a:t>
            </a:r>
            <a:r>
              <a:rPr lang="it-IT" altLang="en-US" sz="2000" dirty="0" err="1"/>
              <a:t>Banks</a:t>
            </a:r>
            <a:r>
              <a:rPr lang="it-IT" altLang="en-US" sz="2000" dirty="0"/>
              <a:t> holding </a:t>
            </a:r>
            <a:r>
              <a:rPr lang="it-IT" altLang="en-US" sz="2000" dirty="0" err="1"/>
              <a:t>troubled</a:t>
            </a:r>
            <a:r>
              <a:rPr lang="it-IT" altLang="en-US" sz="2000" dirty="0"/>
              <a:t> </a:t>
            </a:r>
            <a:r>
              <a:rPr lang="it-IT" altLang="en-US" sz="2000" dirty="0" err="1"/>
              <a:t>countries</a:t>
            </a:r>
            <a:r>
              <a:rPr lang="it-IT" altLang="en-US" sz="2000" dirty="0"/>
              <a:t>’ bonds </a:t>
            </a:r>
            <a:r>
              <a:rPr lang="it-IT" altLang="en-US" sz="2000" dirty="0" err="1"/>
              <a:t>would</a:t>
            </a:r>
            <a:r>
              <a:rPr lang="it-IT" altLang="en-US" sz="2000" dirty="0"/>
              <a:t> </a:t>
            </a:r>
            <a:r>
              <a:rPr lang="it-IT" altLang="en-US" sz="2000" dirty="0" err="1"/>
              <a:t>also</a:t>
            </a:r>
            <a:r>
              <a:rPr lang="it-IT" altLang="en-US" sz="2000" dirty="0"/>
              <a:t> </a:t>
            </a:r>
            <a:r>
              <a:rPr lang="it-IT" altLang="en-US" sz="2000" dirty="0" err="1"/>
              <a:t>suffer</a:t>
            </a:r>
            <a:r>
              <a:rPr lang="it-IT" altLang="en-US" sz="2000" dirty="0"/>
              <a:t>.)</a:t>
            </a:r>
          </a:p>
          <a:p>
            <a:pPr>
              <a:lnSpc>
                <a:spcPct val="80000"/>
              </a:lnSpc>
            </a:pPr>
            <a:r>
              <a:rPr lang="it-IT" altLang="en-US" sz="2000" b="1" dirty="0" smtClean="0"/>
              <a:t>Portugal</a:t>
            </a:r>
            <a:r>
              <a:rPr lang="it-IT" altLang="en-US" sz="2000" dirty="0" smtClean="0"/>
              <a:t>, </a:t>
            </a:r>
            <a:r>
              <a:rPr lang="it-IT" altLang="en-US" sz="2000" dirty="0" err="1" smtClean="0"/>
              <a:t>was</a:t>
            </a:r>
            <a:r>
              <a:rPr lang="it-IT" altLang="en-US" sz="2000" dirty="0" smtClean="0"/>
              <a:t> </a:t>
            </a:r>
            <a:r>
              <a:rPr lang="it-IT" altLang="en-US" sz="2000" dirty="0" err="1"/>
              <a:t>next</a:t>
            </a:r>
            <a:r>
              <a:rPr lang="it-IT" altLang="en-US" sz="2000" dirty="0"/>
              <a:t> in line. </a:t>
            </a:r>
            <a:r>
              <a:rPr lang="it-IT" altLang="en-US" sz="2000" dirty="0" err="1"/>
              <a:t>Its</a:t>
            </a:r>
            <a:r>
              <a:rPr lang="it-IT" altLang="en-US" sz="2000" dirty="0"/>
              <a:t> public-</a:t>
            </a:r>
            <a:r>
              <a:rPr lang="it-IT" altLang="en-US" sz="2000" dirty="0" err="1"/>
              <a:t>debt</a:t>
            </a:r>
            <a:r>
              <a:rPr lang="it-IT" altLang="en-US" sz="2000" dirty="0"/>
              <a:t> ratio </a:t>
            </a:r>
            <a:r>
              <a:rPr lang="it-IT" altLang="en-US" sz="2000" dirty="0" err="1" smtClean="0"/>
              <a:t>was</a:t>
            </a:r>
            <a:r>
              <a:rPr lang="it-IT" altLang="en-US" sz="2000" dirty="0" smtClean="0"/>
              <a:t> </a:t>
            </a:r>
            <a:r>
              <a:rPr lang="it-IT" altLang="en-US" sz="2000" dirty="0"/>
              <a:t>77% and </a:t>
            </a:r>
            <a:r>
              <a:rPr lang="it-IT" altLang="en-US" sz="2000" dirty="0" err="1"/>
              <a:t>rising</a:t>
            </a:r>
            <a:r>
              <a:rPr lang="it-IT" altLang="en-US" sz="2000" dirty="0"/>
              <a:t>. </a:t>
            </a:r>
            <a:r>
              <a:rPr lang="it-IT" altLang="en-US" sz="2000" dirty="0" err="1"/>
              <a:t>Its</a:t>
            </a:r>
            <a:r>
              <a:rPr lang="it-IT" altLang="en-US" sz="2000" dirty="0"/>
              <a:t> </a:t>
            </a:r>
            <a:r>
              <a:rPr lang="it-IT" altLang="en-US" sz="2000" dirty="0" err="1"/>
              <a:t>current</a:t>
            </a:r>
            <a:r>
              <a:rPr lang="it-IT" altLang="en-US" sz="2000" dirty="0"/>
              <a:t>-account deficit </a:t>
            </a:r>
            <a:r>
              <a:rPr lang="it-IT" altLang="en-US" sz="2000" dirty="0" err="1" smtClean="0"/>
              <a:t>was</a:t>
            </a:r>
            <a:r>
              <a:rPr lang="it-IT" altLang="en-US" sz="2000" dirty="0" smtClean="0"/>
              <a:t> </a:t>
            </a:r>
            <a:r>
              <a:rPr lang="it-IT" altLang="en-US" sz="2000" dirty="0" err="1"/>
              <a:t>almost</a:t>
            </a:r>
            <a:r>
              <a:rPr lang="it-IT" altLang="en-US" sz="2000" dirty="0"/>
              <a:t> </a:t>
            </a:r>
            <a:r>
              <a:rPr lang="it-IT" altLang="en-US" sz="2000" dirty="0" err="1"/>
              <a:t>as</a:t>
            </a:r>
            <a:r>
              <a:rPr lang="it-IT" altLang="en-US" sz="2000" dirty="0"/>
              <a:t> big </a:t>
            </a:r>
            <a:r>
              <a:rPr lang="it-IT" altLang="en-US" sz="2000" dirty="0" err="1"/>
              <a:t>as</a:t>
            </a:r>
            <a:r>
              <a:rPr lang="it-IT" altLang="en-US" sz="2000" dirty="0"/>
              <a:t> </a:t>
            </a:r>
            <a:r>
              <a:rPr lang="it-IT" altLang="en-US" sz="2000" dirty="0" err="1" smtClean="0"/>
              <a:t>Greece’s</a:t>
            </a:r>
            <a:r>
              <a:rPr lang="it-IT" altLang="en-US" sz="2000" dirty="0" smtClean="0"/>
              <a:t>.</a:t>
            </a:r>
            <a:endParaRPr lang="it-IT" altLang="en-US" sz="2000" dirty="0"/>
          </a:p>
          <a:p>
            <a:pPr>
              <a:lnSpc>
                <a:spcPct val="80000"/>
              </a:lnSpc>
            </a:pPr>
            <a:r>
              <a:rPr lang="it-IT" altLang="en-US" sz="2000" b="1" dirty="0"/>
              <a:t> </a:t>
            </a:r>
            <a:r>
              <a:rPr lang="it-IT" altLang="en-US" sz="2000" b="1" dirty="0" err="1"/>
              <a:t>Italy</a:t>
            </a:r>
            <a:r>
              <a:rPr lang="it-IT" altLang="en-US" sz="2000" b="1" dirty="0"/>
              <a:t> </a:t>
            </a:r>
            <a:r>
              <a:rPr lang="it-IT" altLang="en-US" sz="2000" dirty="0" err="1" smtClean="0"/>
              <a:t>had</a:t>
            </a:r>
            <a:r>
              <a:rPr lang="it-IT" altLang="en-US" sz="2000" dirty="0" smtClean="0"/>
              <a:t> </a:t>
            </a:r>
            <a:r>
              <a:rPr lang="it-IT" altLang="en-US" sz="2000" dirty="0"/>
              <a:t>public </a:t>
            </a:r>
            <a:r>
              <a:rPr lang="it-IT" altLang="en-US" sz="2000" dirty="0" err="1"/>
              <a:t>debt</a:t>
            </a:r>
            <a:r>
              <a:rPr lang="it-IT" altLang="en-US" sz="2000" dirty="0"/>
              <a:t> of a </a:t>
            </a:r>
            <a:r>
              <a:rPr lang="it-IT" altLang="en-US" sz="2000" dirty="0" err="1"/>
              <a:t>similar</a:t>
            </a:r>
            <a:r>
              <a:rPr lang="it-IT" altLang="en-US" sz="2000" dirty="0"/>
              <a:t> scale, relative to GDP, to </a:t>
            </a:r>
            <a:r>
              <a:rPr lang="it-IT" altLang="en-US" sz="2000" dirty="0" err="1"/>
              <a:t>Greece’s</a:t>
            </a:r>
            <a:r>
              <a:rPr lang="it-IT" altLang="en-US" sz="2000" dirty="0"/>
              <a:t>; </a:t>
            </a:r>
            <a:r>
              <a:rPr lang="it-IT" altLang="en-US" sz="2000" dirty="0" err="1"/>
              <a:t>but</a:t>
            </a:r>
            <a:r>
              <a:rPr lang="it-IT" altLang="en-US" sz="2000" dirty="0"/>
              <a:t> </a:t>
            </a:r>
            <a:r>
              <a:rPr lang="it-IT" altLang="en-US" sz="2000" dirty="0" err="1"/>
              <a:t>its</a:t>
            </a:r>
            <a:r>
              <a:rPr lang="it-IT" altLang="en-US" sz="2000" dirty="0"/>
              <a:t> budget deficit </a:t>
            </a:r>
            <a:r>
              <a:rPr lang="it-IT" altLang="en-US" sz="2000" dirty="0" err="1" smtClean="0"/>
              <a:t>was</a:t>
            </a:r>
            <a:r>
              <a:rPr lang="it-IT" altLang="en-US" sz="2000" dirty="0" smtClean="0"/>
              <a:t> </a:t>
            </a:r>
            <a:r>
              <a:rPr lang="it-IT" altLang="en-US" sz="2000" dirty="0" err="1"/>
              <a:t>only</a:t>
            </a:r>
            <a:r>
              <a:rPr lang="it-IT" altLang="en-US" sz="2000" dirty="0"/>
              <a:t> </a:t>
            </a:r>
            <a:r>
              <a:rPr lang="it-IT" altLang="en-US" sz="2000" dirty="0" err="1"/>
              <a:t>half</a:t>
            </a:r>
            <a:r>
              <a:rPr lang="it-IT" altLang="en-US" sz="2000" dirty="0"/>
              <a:t> </a:t>
            </a:r>
            <a:r>
              <a:rPr lang="it-IT" altLang="en-US" sz="2000" dirty="0" err="1"/>
              <a:t>as</a:t>
            </a:r>
            <a:r>
              <a:rPr lang="it-IT" altLang="en-US" sz="2000" dirty="0"/>
              <a:t> big and </a:t>
            </a:r>
            <a:r>
              <a:rPr lang="it-IT" altLang="en-US" sz="2000" dirty="0" err="1"/>
              <a:t>its</a:t>
            </a:r>
            <a:r>
              <a:rPr lang="it-IT" altLang="en-US" sz="2000" dirty="0"/>
              <a:t> </a:t>
            </a:r>
            <a:r>
              <a:rPr lang="it-IT" altLang="en-US" sz="2000" dirty="0" err="1"/>
              <a:t>current</a:t>
            </a:r>
            <a:r>
              <a:rPr lang="it-IT" altLang="en-US" sz="2000" dirty="0"/>
              <a:t>-account deficit </a:t>
            </a:r>
            <a:r>
              <a:rPr lang="it-IT" altLang="en-US" sz="2000" dirty="0" err="1" smtClean="0"/>
              <a:t>was</a:t>
            </a:r>
            <a:r>
              <a:rPr lang="it-IT" altLang="en-US" sz="2000" dirty="0" smtClean="0"/>
              <a:t> </a:t>
            </a:r>
            <a:r>
              <a:rPr lang="it-IT" altLang="en-US" sz="2000" dirty="0" err="1"/>
              <a:t>relatively</a:t>
            </a:r>
            <a:r>
              <a:rPr lang="it-IT" altLang="en-US" sz="2000" dirty="0"/>
              <a:t> small. The </a:t>
            </a:r>
            <a:r>
              <a:rPr lang="it-IT" altLang="en-US" sz="2000" dirty="0" err="1"/>
              <a:t>Italian</a:t>
            </a:r>
            <a:r>
              <a:rPr lang="it-IT" altLang="en-US" sz="2000" dirty="0"/>
              <a:t> bond market </a:t>
            </a:r>
            <a:r>
              <a:rPr lang="it-IT" altLang="en-US" sz="2000" dirty="0" err="1"/>
              <a:t>is</a:t>
            </a:r>
            <a:r>
              <a:rPr lang="it-IT" altLang="en-US" sz="2000" dirty="0"/>
              <a:t> the </a:t>
            </a:r>
            <a:r>
              <a:rPr lang="it-IT" altLang="en-US" sz="2000" dirty="0" err="1"/>
              <a:t>world’s</a:t>
            </a:r>
            <a:r>
              <a:rPr lang="it-IT" altLang="en-US" sz="2000" dirty="0"/>
              <a:t> </a:t>
            </a:r>
            <a:r>
              <a:rPr lang="it-IT" altLang="en-US" sz="2000" dirty="0" err="1"/>
              <a:t>third-largest</a:t>
            </a:r>
            <a:r>
              <a:rPr lang="it-IT" altLang="en-US" sz="2000" dirty="0"/>
              <a:t>. </a:t>
            </a:r>
            <a:r>
              <a:rPr lang="it-IT" altLang="en-US" sz="2000" dirty="0" err="1"/>
              <a:t>Such</a:t>
            </a:r>
            <a:r>
              <a:rPr lang="it-IT" altLang="en-US" sz="2000" dirty="0"/>
              <a:t> a large and </a:t>
            </a:r>
            <a:r>
              <a:rPr lang="it-IT" altLang="en-US" sz="2000" dirty="0" err="1"/>
              <a:t>liquid</a:t>
            </a:r>
            <a:r>
              <a:rPr lang="it-IT" altLang="en-US" sz="2000" dirty="0"/>
              <a:t> market </a:t>
            </a:r>
            <a:r>
              <a:rPr lang="it-IT" altLang="en-US" sz="2000" dirty="0" err="1"/>
              <a:t>is</a:t>
            </a:r>
            <a:r>
              <a:rPr lang="it-IT" altLang="en-US" sz="2000" dirty="0"/>
              <a:t> </a:t>
            </a:r>
            <a:r>
              <a:rPr lang="it-IT" altLang="en-US" sz="2000" dirty="0" err="1"/>
              <a:t>less</a:t>
            </a:r>
            <a:r>
              <a:rPr lang="it-IT" altLang="en-US" sz="2000" dirty="0"/>
              <a:t> </a:t>
            </a:r>
            <a:r>
              <a:rPr lang="it-IT" altLang="en-US" sz="2000" dirty="0" err="1"/>
              <a:t>vulnerable</a:t>
            </a:r>
            <a:r>
              <a:rPr lang="it-IT" altLang="en-US" sz="2000" dirty="0"/>
              <a:t> to speculative </a:t>
            </a:r>
            <a:r>
              <a:rPr lang="it-IT" altLang="en-US" sz="2000" dirty="0" err="1"/>
              <a:t>attack</a:t>
            </a:r>
            <a:r>
              <a:rPr lang="it-IT" altLang="en-US" sz="2000" dirty="0"/>
              <a:t> </a:t>
            </a:r>
            <a:r>
              <a:rPr lang="it-IT" altLang="en-US" sz="2000" dirty="0" err="1"/>
              <a:t>than</a:t>
            </a:r>
            <a:r>
              <a:rPr lang="it-IT" altLang="en-US" sz="2000" dirty="0"/>
              <a:t> a small </a:t>
            </a:r>
            <a:r>
              <a:rPr lang="it-IT" altLang="en-US" sz="2000" dirty="0" err="1"/>
              <a:t>one</a:t>
            </a:r>
            <a:r>
              <a:rPr lang="it-IT" altLang="en-US" sz="2000" dirty="0"/>
              <a:t>, </a:t>
            </a:r>
            <a:r>
              <a:rPr lang="it-IT" altLang="en-US" sz="2000" dirty="0" err="1"/>
              <a:t>such</a:t>
            </a:r>
            <a:r>
              <a:rPr lang="it-IT" altLang="en-US" sz="2000" dirty="0"/>
              <a:t> </a:t>
            </a:r>
            <a:r>
              <a:rPr lang="it-IT" altLang="en-US" sz="2000" dirty="0" err="1"/>
              <a:t>as</a:t>
            </a:r>
            <a:r>
              <a:rPr lang="it-IT" altLang="en-US" sz="2000" dirty="0"/>
              <a:t> </a:t>
            </a:r>
            <a:r>
              <a:rPr lang="it-IT" altLang="en-US" sz="2000" dirty="0" err="1"/>
              <a:t>Greece’s</a:t>
            </a:r>
            <a:r>
              <a:rPr lang="it-IT" altLang="en-US" sz="2000" dirty="0"/>
              <a:t> or </a:t>
            </a:r>
            <a:r>
              <a:rPr lang="it-IT" altLang="en-US" sz="2000" dirty="0" err="1"/>
              <a:t>Portugal’s</a:t>
            </a:r>
            <a:r>
              <a:rPr lang="it-IT" altLang="en-US" sz="2000" dirty="0"/>
              <a:t>. </a:t>
            </a:r>
          </a:p>
          <a:p>
            <a:pPr>
              <a:lnSpc>
                <a:spcPct val="80000"/>
              </a:lnSpc>
            </a:pPr>
            <a:r>
              <a:rPr lang="it-IT" altLang="en-US" sz="2000" b="1" dirty="0" err="1"/>
              <a:t>Ireland</a:t>
            </a:r>
            <a:r>
              <a:rPr lang="it-IT" altLang="en-US" sz="2000" dirty="0"/>
              <a:t> </a:t>
            </a:r>
            <a:r>
              <a:rPr lang="it-IT" altLang="en-US" sz="2000" dirty="0" err="1" smtClean="0"/>
              <a:t>was</a:t>
            </a:r>
            <a:r>
              <a:rPr lang="it-IT" altLang="en-US" sz="2000" dirty="0" smtClean="0"/>
              <a:t> </a:t>
            </a:r>
            <a:r>
              <a:rPr lang="it-IT" altLang="en-US" sz="2000" dirty="0"/>
              <a:t>small, </a:t>
            </a:r>
            <a:r>
              <a:rPr lang="it-IT" altLang="en-US" sz="2000" dirty="0" err="1"/>
              <a:t>too</a:t>
            </a:r>
            <a:r>
              <a:rPr lang="it-IT" altLang="en-US" sz="2000" dirty="0"/>
              <a:t>, </a:t>
            </a:r>
            <a:r>
              <a:rPr lang="it-IT" altLang="en-US" sz="2000" dirty="0" err="1"/>
              <a:t>but</a:t>
            </a:r>
            <a:r>
              <a:rPr lang="it-IT" altLang="en-US" sz="2000" dirty="0"/>
              <a:t> </a:t>
            </a:r>
            <a:r>
              <a:rPr lang="it-IT" altLang="en-US" sz="2000" dirty="0" err="1"/>
              <a:t>its</a:t>
            </a:r>
            <a:r>
              <a:rPr lang="it-IT" altLang="en-US" sz="2000" dirty="0"/>
              <a:t> </a:t>
            </a:r>
            <a:r>
              <a:rPr lang="it-IT" altLang="en-US" sz="2000" dirty="0" err="1"/>
              <a:t>government</a:t>
            </a:r>
            <a:r>
              <a:rPr lang="it-IT" altLang="en-US" sz="2000" dirty="0"/>
              <a:t> </a:t>
            </a:r>
            <a:r>
              <a:rPr lang="it-IT" altLang="en-US" sz="2000" dirty="0" err="1"/>
              <a:t>has</a:t>
            </a:r>
            <a:r>
              <a:rPr lang="it-IT" altLang="en-US" sz="2000" dirty="0"/>
              <a:t> </a:t>
            </a:r>
            <a:r>
              <a:rPr lang="it-IT" altLang="en-US" sz="2000" dirty="0" err="1"/>
              <a:t>shown</a:t>
            </a:r>
            <a:r>
              <a:rPr lang="it-IT" altLang="en-US" sz="2000" dirty="0"/>
              <a:t> </a:t>
            </a:r>
            <a:r>
              <a:rPr lang="it-IT" altLang="en-US" sz="2000" dirty="0" err="1"/>
              <a:t>itself</a:t>
            </a:r>
            <a:r>
              <a:rPr lang="it-IT" altLang="en-US" sz="2000" dirty="0"/>
              <a:t> </a:t>
            </a:r>
            <a:r>
              <a:rPr lang="it-IT" altLang="en-US" sz="2000" dirty="0" err="1"/>
              <a:t>willing</a:t>
            </a:r>
            <a:r>
              <a:rPr lang="it-IT" altLang="en-US" sz="2000" dirty="0"/>
              <a:t> to take </a:t>
            </a:r>
            <a:r>
              <a:rPr lang="it-IT" altLang="en-US" sz="2000" dirty="0" err="1"/>
              <a:t>unpopular</a:t>
            </a:r>
            <a:r>
              <a:rPr lang="it-IT" altLang="en-US" sz="2000" dirty="0"/>
              <a:t> </a:t>
            </a:r>
            <a:r>
              <a:rPr lang="it-IT" altLang="en-US" sz="2000" dirty="0" err="1"/>
              <a:t>decisions</a:t>
            </a:r>
            <a:r>
              <a:rPr lang="it-IT" altLang="en-US" sz="2000" dirty="0"/>
              <a:t> to right </a:t>
            </a:r>
            <a:r>
              <a:rPr lang="it-IT" altLang="en-US" sz="2000" dirty="0" err="1"/>
              <a:t>its</a:t>
            </a:r>
            <a:r>
              <a:rPr lang="it-IT" altLang="en-US" sz="2000" dirty="0"/>
              <a:t> public </a:t>
            </a:r>
            <a:r>
              <a:rPr lang="it-IT" altLang="en-US" sz="2000" dirty="0" err="1"/>
              <a:t>finances</a:t>
            </a:r>
            <a:r>
              <a:rPr lang="it-IT" altLang="en-US" sz="2000" dirty="0"/>
              <a:t>. The Irish economy </a:t>
            </a:r>
            <a:r>
              <a:rPr lang="it-IT" altLang="en-US" sz="2000" dirty="0" err="1"/>
              <a:t>is</a:t>
            </a:r>
            <a:r>
              <a:rPr lang="it-IT" altLang="en-US" sz="2000" dirty="0"/>
              <a:t> more </a:t>
            </a:r>
            <a:r>
              <a:rPr lang="it-IT" altLang="en-US" sz="2000" dirty="0" err="1"/>
              <a:t>flexible</a:t>
            </a:r>
            <a:r>
              <a:rPr lang="it-IT" altLang="en-US" sz="2000" dirty="0"/>
              <a:t> so </a:t>
            </a:r>
            <a:r>
              <a:rPr lang="it-IT" altLang="en-US" sz="2000" dirty="0" err="1"/>
              <a:t>its</a:t>
            </a:r>
            <a:r>
              <a:rPr lang="it-IT" altLang="en-US" sz="2000" dirty="0"/>
              <a:t> medium-</a:t>
            </a:r>
            <a:r>
              <a:rPr lang="it-IT" altLang="en-US" sz="2000" dirty="0" err="1"/>
              <a:t>term</a:t>
            </a:r>
            <a:r>
              <a:rPr lang="it-IT" altLang="en-US" sz="2000" dirty="0"/>
              <a:t> </a:t>
            </a:r>
            <a:r>
              <a:rPr lang="it-IT" altLang="en-US" sz="2000" dirty="0" err="1"/>
              <a:t>prospects</a:t>
            </a:r>
            <a:r>
              <a:rPr lang="it-IT" altLang="en-US" sz="2000" dirty="0"/>
              <a:t> </a:t>
            </a:r>
            <a:r>
              <a:rPr lang="it-IT" altLang="en-US" sz="2000" dirty="0" err="1" smtClean="0"/>
              <a:t>seemed</a:t>
            </a:r>
            <a:r>
              <a:rPr lang="it-IT" altLang="en-US" sz="2000" dirty="0" smtClean="0"/>
              <a:t> </a:t>
            </a:r>
            <a:r>
              <a:rPr lang="it-IT" altLang="en-US" sz="2000" dirty="0" err="1" smtClean="0"/>
              <a:t>brighter</a:t>
            </a:r>
            <a:r>
              <a:rPr lang="it-IT" altLang="en-US" sz="2000" dirty="0"/>
              <a:t>.</a:t>
            </a:r>
            <a:endParaRPr lang="it-IT" altLang="en-US" sz="2000" dirty="0"/>
          </a:p>
        </p:txBody>
      </p:sp>
    </p:spTree>
    <p:extLst>
      <p:ext uri="{BB962C8B-B14F-4D97-AF65-F5344CB8AC3E}">
        <p14:creationId xmlns:p14="http://schemas.microsoft.com/office/powerpoint/2010/main" val="23403487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it-IT" altLang="en-US" sz="4000"/>
              <a:t>Financial markets and fiscal positions</a:t>
            </a:r>
          </a:p>
        </p:txBody>
      </p:sp>
      <p:sp>
        <p:nvSpPr>
          <p:cNvPr id="15363" name="Rectangle 3"/>
          <p:cNvSpPr>
            <a:spLocks noGrp="1" noChangeArrowheads="1"/>
          </p:cNvSpPr>
          <p:nvPr>
            <p:ph type="body" idx="1"/>
          </p:nvPr>
        </p:nvSpPr>
        <p:spPr/>
        <p:txBody>
          <a:bodyPr/>
          <a:lstStyle/>
          <a:p>
            <a:pPr>
              <a:lnSpc>
                <a:spcPct val="90000"/>
              </a:lnSpc>
            </a:pPr>
            <a:r>
              <a:rPr lang="it-IT" altLang="en-US" sz="2400" dirty="0"/>
              <a:t>Financial </a:t>
            </a:r>
            <a:r>
              <a:rPr lang="it-IT" altLang="en-US" sz="2400" dirty="0" err="1"/>
              <a:t>markets</a:t>
            </a:r>
            <a:r>
              <a:rPr lang="it-IT" altLang="en-US" sz="2400" dirty="0"/>
              <a:t> </a:t>
            </a:r>
            <a:r>
              <a:rPr lang="it-IT" altLang="en-US" sz="2400" dirty="0" smtClean="0"/>
              <a:t> </a:t>
            </a:r>
            <a:r>
              <a:rPr lang="it-IT" altLang="en-US" sz="2400" dirty="0" err="1"/>
              <a:t>responded</a:t>
            </a:r>
            <a:r>
              <a:rPr lang="it-IT" altLang="en-US" sz="2400" dirty="0"/>
              <a:t> to the </a:t>
            </a:r>
            <a:r>
              <a:rPr lang="it-IT" altLang="en-US" sz="2400" dirty="0" err="1"/>
              <a:t>significant</a:t>
            </a:r>
            <a:r>
              <a:rPr lang="it-IT" altLang="en-US" sz="2400" dirty="0"/>
              <a:t> </a:t>
            </a:r>
            <a:r>
              <a:rPr lang="it-IT" altLang="en-US" sz="2400" dirty="0" err="1"/>
              <a:t>deterioration</a:t>
            </a:r>
            <a:r>
              <a:rPr lang="it-IT" altLang="en-US" sz="2400" dirty="0"/>
              <a:t> in fiscal positions by </a:t>
            </a:r>
            <a:r>
              <a:rPr lang="it-IT" altLang="en-US" sz="2400" dirty="0" err="1"/>
              <a:t>requiring</a:t>
            </a:r>
            <a:r>
              <a:rPr lang="it-IT" altLang="en-US" sz="2400" dirty="0"/>
              <a:t> </a:t>
            </a:r>
            <a:r>
              <a:rPr lang="it-IT" altLang="en-US" sz="2400" dirty="0" err="1"/>
              <a:t>higher</a:t>
            </a:r>
            <a:r>
              <a:rPr lang="it-IT" altLang="en-US" sz="2400" dirty="0"/>
              <a:t> </a:t>
            </a:r>
            <a:r>
              <a:rPr lang="it-IT" altLang="en-US" sz="2400" dirty="0" err="1"/>
              <a:t>sovereign</a:t>
            </a:r>
            <a:r>
              <a:rPr lang="it-IT" altLang="en-US" sz="2400" dirty="0"/>
              <a:t> default </a:t>
            </a:r>
            <a:r>
              <a:rPr lang="it-IT" altLang="en-US" sz="2400" dirty="0" err="1"/>
              <a:t>risk</a:t>
            </a:r>
            <a:r>
              <a:rPr lang="it-IT" altLang="en-US" sz="2400" dirty="0"/>
              <a:t> </a:t>
            </a:r>
            <a:r>
              <a:rPr lang="it-IT" altLang="en-US" sz="2400" dirty="0" err="1"/>
              <a:t>premiums</a:t>
            </a:r>
            <a:r>
              <a:rPr lang="it-IT" altLang="en-US" sz="2400" dirty="0"/>
              <a:t> for </a:t>
            </a:r>
            <a:r>
              <a:rPr lang="it-IT" altLang="en-US" sz="2400" dirty="0" err="1"/>
              <a:t>most</a:t>
            </a:r>
            <a:r>
              <a:rPr lang="it-IT" altLang="en-US" sz="2400" dirty="0"/>
              <a:t> </a:t>
            </a:r>
            <a:r>
              <a:rPr lang="it-IT" altLang="en-US" sz="2400" dirty="0" err="1"/>
              <a:t>countries</a:t>
            </a:r>
            <a:r>
              <a:rPr lang="it-IT" altLang="en-US" sz="2400" dirty="0"/>
              <a:t>, and </a:t>
            </a:r>
            <a:r>
              <a:rPr lang="it-IT" altLang="en-US" sz="2400" dirty="0" err="1"/>
              <a:t>differentiating</a:t>
            </a:r>
            <a:r>
              <a:rPr lang="it-IT" altLang="en-US" sz="2400" dirty="0"/>
              <a:t> </a:t>
            </a:r>
            <a:r>
              <a:rPr lang="it-IT" altLang="en-US" sz="2400" dirty="0" err="1"/>
              <a:t>across</a:t>
            </a:r>
            <a:r>
              <a:rPr lang="it-IT" altLang="en-US" sz="2400" dirty="0"/>
              <a:t> </a:t>
            </a:r>
            <a:r>
              <a:rPr lang="it-IT" altLang="en-US" sz="2400" dirty="0" err="1"/>
              <a:t>sovereign</a:t>
            </a:r>
            <a:r>
              <a:rPr lang="it-IT" altLang="en-US" sz="2400" dirty="0"/>
              <a:t> </a:t>
            </a:r>
            <a:r>
              <a:rPr lang="it-IT" altLang="en-US" sz="2400" dirty="0" err="1"/>
              <a:t>issuers</a:t>
            </a:r>
            <a:r>
              <a:rPr lang="it-IT" altLang="en-US" sz="2400" dirty="0"/>
              <a:t> </a:t>
            </a:r>
            <a:r>
              <a:rPr lang="it-IT" altLang="en-US" sz="2400" dirty="0" err="1"/>
              <a:t>much</a:t>
            </a:r>
            <a:r>
              <a:rPr lang="it-IT" altLang="en-US" sz="2400" dirty="0"/>
              <a:t> more </a:t>
            </a:r>
            <a:r>
              <a:rPr lang="it-IT" altLang="en-US" sz="2400" dirty="0" err="1"/>
              <a:t>than</a:t>
            </a:r>
            <a:r>
              <a:rPr lang="it-IT" altLang="en-US" sz="2400" dirty="0"/>
              <a:t> </a:t>
            </a:r>
            <a:r>
              <a:rPr lang="it-IT" altLang="en-US" sz="2400" dirty="0" err="1"/>
              <a:t>before</a:t>
            </a:r>
            <a:r>
              <a:rPr lang="it-IT" altLang="en-US" sz="2400" dirty="0"/>
              <a:t>. </a:t>
            </a:r>
          </a:p>
          <a:p>
            <a:pPr>
              <a:lnSpc>
                <a:spcPct val="90000"/>
              </a:lnSpc>
            </a:pPr>
            <a:r>
              <a:rPr lang="it-IT" altLang="en-US" sz="2400" dirty="0" smtClean="0"/>
              <a:t>Country-</a:t>
            </a:r>
            <a:r>
              <a:rPr lang="it-IT" altLang="en-US" sz="2400" dirty="0" err="1" smtClean="0"/>
              <a:t>specific</a:t>
            </a:r>
            <a:r>
              <a:rPr lang="it-IT" altLang="en-US" sz="2400" dirty="0" smtClean="0"/>
              <a:t> </a:t>
            </a:r>
            <a:r>
              <a:rPr lang="it-IT" altLang="en-US" sz="2400" dirty="0" err="1"/>
              <a:t>developments</a:t>
            </a:r>
            <a:r>
              <a:rPr lang="it-IT" altLang="en-US" sz="2400" dirty="0"/>
              <a:t>—in </a:t>
            </a:r>
            <a:r>
              <a:rPr lang="it-IT" altLang="en-US" sz="2400" dirty="0" err="1"/>
              <a:t>particular</a:t>
            </a:r>
            <a:r>
              <a:rPr lang="it-IT" altLang="en-US" sz="2400" dirty="0"/>
              <a:t> </a:t>
            </a:r>
            <a:r>
              <a:rPr lang="it-IT" altLang="en-US" sz="2400" dirty="0" err="1"/>
              <a:t>rapidly</a:t>
            </a:r>
            <a:r>
              <a:rPr lang="it-IT" altLang="en-US" sz="2400" dirty="0"/>
              <a:t> </a:t>
            </a:r>
            <a:r>
              <a:rPr lang="it-IT" altLang="en-US" sz="2400" dirty="0" err="1"/>
              <a:t>rising</a:t>
            </a:r>
            <a:r>
              <a:rPr lang="it-IT" altLang="en-US" sz="2400" dirty="0"/>
              <a:t> </a:t>
            </a:r>
            <a:r>
              <a:rPr lang="it-IT" altLang="en-US" sz="2400" dirty="0" err="1"/>
              <a:t>projected</a:t>
            </a:r>
            <a:r>
              <a:rPr lang="it-IT" altLang="en-US" sz="2400" dirty="0"/>
              <a:t> </a:t>
            </a:r>
            <a:r>
              <a:rPr lang="it-IT" altLang="en-US" sz="2400" dirty="0" err="1"/>
              <a:t>debt</a:t>
            </a:r>
            <a:r>
              <a:rPr lang="it-IT" altLang="en-US" sz="2400" dirty="0"/>
              <a:t> </a:t>
            </a:r>
            <a:r>
              <a:rPr lang="it-IT" altLang="en-US" sz="2400" dirty="0" err="1"/>
              <a:t>levels</a:t>
            </a:r>
            <a:r>
              <a:rPr lang="it-IT" altLang="en-US" sz="2400" dirty="0"/>
              <a:t> </a:t>
            </a:r>
            <a:r>
              <a:rPr lang="it-IT" altLang="en-US" sz="2400" dirty="0" err="1"/>
              <a:t>as</a:t>
            </a:r>
            <a:r>
              <a:rPr lang="it-IT" altLang="en-US" sz="2400" dirty="0"/>
              <a:t> </a:t>
            </a:r>
            <a:r>
              <a:rPr lang="it-IT" altLang="en-US" sz="2400" dirty="0" err="1"/>
              <a:t>well</a:t>
            </a:r>
            <a:r>
              <a:rPr lang="it-IT" altLang="en-US" sz="2400" dirty="0"/>
              <a:t> </a:t>
            </a:r>
            <a:r>
              <a:rPr lang="it-IT" altLang="en-US" sz="2400" dirty="0" err="1"/>
              <a:t>as</a:t>
            </a:r>
            <a:r>
              <a:rPr lang="it-IT" altLang="en-US" sz="2400" dirty="0"/>
              <a:t> </a:t>
            </a:r>
            <a:r>
              <a:rPr lang="it-IT" altLang="en-US" sz="2400" dirty="0" err="1"/>
              <a:t>concerns</a:t>
            </a:r>
            <a:r>
              <a:rPr lang="it-IT" altLang="en-US" sz="2400" dirty="0"/>
              <a:t> </a:t>
            </a:r>
            <a:r>
              <a:rPr lang="it-IT" altLang="en-US" sz="2400" dirty="0" err="1"/>
              <a:t>about</a:t>
            </a:r>
            <a:r>
              <a:rPr lang="it-IT" altLang="en-US" sz="2400" dirty="0"/>
              <a:t> the </a:t>
            </a:r>
            <a:r>
              <a:rPr lang="it-IT" altLang="en-US" sz="2400" dirty="0" err="1"/>
              <a:t>solvency</a:t>
            </a:r>
            <a:r>
              <a:rPr lang="it-IT" altLang="en-US" sz="2400" dirty="0"/>
              <a:t> of </a:t>
            </a:r>
            <a:r>
              <a:rPr lang="it-IT" altLang="en-US" sz="2400" dirty="0" err="1"/>
              <a:t>national</a:t>
            </a:r>
            <a:r>
              <a:rPr lang="it-IT" altLang="en-US" sz="2400" dirty="0"/>
              <a:t> banking </a:t>
            </a:r>
            <a:r>
              <a:rPr lang="it-IT" altLang="en-US" sz="2400" dirty="0" err="1"/>
              <a:t>systems</a:t>
            </a:r>
            <a:r>
              <a:rPr lang="it-IT" altLang="en-US" sz="2400" dirty="0"/>
              <a:t> and </a:t>
            </a:r>
            <a:r>
              <a:rPr lang="it-IT" altLang="en-US" sz="2400" dirty="0" err="1"/>
              <a:t>their</a:t>
            </a:r>
            <a:r>
              <a:rPr lang="it-IT" altLang="en-US" sz="2400" dirty="0"/>
              <a:t> </a:t>
            </a:r>
            <a:r>
              <a:rPr lang="it-IT" altLang="en-US" sz="2400" dirty="0" err="1"/>
              <a:t>budgetary</a:t>
            </a:r>
            <a:r>
              <a:rPr lang="it-IT" altLang="en-US" sz="2400" dirty="0"/>
              <a:t> </a:t>
            </a:r>
            <a:r>
              <a:rPr lang="it-IT" altLang="en-US" sz="2400" dirty="0" err="1" smtClean="0"/>
              <a:t>consequences</a:t>
            </a:r>
            <a:r>
              <a:rPr lang="it-IT" altLang="en-US" sz="2400" dirty="0" smtClean="0"/>
              <a:t>—</a:t>
            </a:r>
            <a:r>
              <a:rPr lang="it-IT" altLang="en-US" sz="2400" dirty="0" err="1" smtClean="0"/>
              <a:t>became</a:t>
            </a:r>
            <a:r>
              <a:rPr lang="it-IT" altLang="en-US" sz="2400" dirty="0" smtClean="0"/>
              <a:t> </a:t>
            </a:r>
            <a:r>
              <a:rPr lang="it-IT" altLang="en-US" sz="2400" dirty="0" err="1"/>
              <a:t>increasingly</a:t>
            </a:r>
            <a:r>
              <a:rPr lang="it-IT" altLang="en-US" sz="2400" dirty="0"/>
              <a:t> </a:t>
            </a:r>
            <a:r>
              <a:rPr lang="it-IT" altLang="en-US" sz="2400" dirty="0" err="1" smtClean="0"/>
              <a:t>important</a:t>
            </a:r>
            <a:r>
              <a:rPr lang="it-IT" altLang="en-US" sz="2400" dirty="0" smtClean="0"/>
              <a:t> in </a:t>
            </a:r>
            <a:r>
              <a:rPr lang="it-IT" altLang="en-US" sz="2400" dirty="0" err="1" smtClean="0"/>
              <a:t>evaluating</a:t>
            </a:r>
            <a:r>
              <a:rPr lang="it-IT" altLang="en-US" sz="2400" dirty="0" smtClean="0"/>
              <a:t> country-</a:t>
            </a:r>
            <a:r>
              <a:rPr lang="it-IT" altLang="en-US" sz="2400" dirty="0" err="1" smtClean="0"/>
              <a:t>risk</a:t>
            </a:r>
            <a:r>
              <a:rPr lang="it-IT" altLang="en-US" sz="2400" dirty="0" smtClean="0"/>
              <a:t>.</a:t>
            </a:r>
          </a:p>
          <a:p>
            <a:pPr>
              <a:lnSpc>
                <a:spcPct val="90000"/>
              </a:lnSpc>
            </a:pPr>
            <a:r>
              <a:rPr lang="it-IT" altLang="en-US" sz="2400" dirty="0" smtClean="0"/>
              <a:t>The </a:t>
            </a:r>
            <a:r>
              <a:rPr lang="it-IT" altLang="en-US" sz="2400" dirty="0" err="1" smtClean="0"/>
              <a:t>financial</a:t>
            </a:r>
            <a:r>
              <a:rPr lang="it-IT" altLang="en-US" sz="2400" dirty="0" smtClean="0"/>
              <a:t> market </a:t>
            </a:r>
            <a:r>
              <a:rPr lang="it-IT" altLang="en-US" sz="2400" dirty="0" err="1" smtClean="0"/>
              <a:t>concerns</a:t>
            </a:r>
            <a:r>
              <a:rPr lang="it-IT" altLang="en-US" sz="2400" dirty="0" smtClean="0"/>
              <a:t> </a:t>
            </a:r>
            <a:r>
              <a:rPr lang="it-IT" altLang="en-US" sz="2400" dirty="0" err="1" smtClean="0"/>
              <a:t>finally</a:t>
            </a:r>
            <a:r>
              <a:rPr lang="it-IT" altLang="en-US" sz="2400" dirty="0" smtClean="0"/>
              <a:t> led to the </a:t>
            </a:r>
            <a:r>
              <a:rPr lang="it-IT" altLang="en-US" sz="2400" dirty="0" err="1" smtClean="0"/>
              <a:t>shutting</a:t>
            </a:r>
            <a:r>
              <a:rPr lang="it-IT" altLang="en-US" sz="2400" dirty="0" smtClean="0"/>
              <a:t> up of  </a:t>
            </a:r>
            <a:r>
              <a:rPr lang="it-IT" altLang="en-US" sz="2400" dirty="0" err="1" smtClean="0"/>
              <a:t>most</a:t>
            </a:r>
            <a:r>
              <a:rPr lang="it-IT" altLang="en-US" sz="2400" dirty="0" smtClean="0"/>
              <a:t> </a:t>
            </a:r>
            <a:r>
              <a:rPr lang="it-IT" altLang="en-US" sz="2400" dirty="0" err="1" smtClean="0"/>
              <a:t>troubled</a:t>
            </a:r>
            <a:r>
              <a:rPr lang="it-IT" altLang="en-US" sz="2400" dirty="0" smtClean="0"/>
              <a:t> </a:t>
            </a:r>
            <a:r>
              <a:rPr lang="it-IT" altLang="en-US" sz="2400" dirty="0" err="1" smtClean="0"/>
              <a:t>countries</a:t>
            </a:r>
            <a:r>
              <a:rPr lang="it-IT" altLang="en-US" sz="2400" dirty="0" smtClean="0"/>
              <a:t> bond </a:t>
            </a:r>
            <a:r>
              <a:rPr lang="it-IT" altLang="en-US" sz="2400" dirty="0" err="1" smtClean="0"/>
              <a:t>markets</a:t>
            </a:r>
            <a:r>
              <a:rPr lang="it-IT" altLang="en-US" sz="2400" dirty="0" smtClean="0"/>
              <a:t>. </a:t>
            </a:r>
            <a:r>
              <a:rPr lang="it-IT" altLang="en-US" sz="2400" dirty="0" err="1" smtClean="0"/>
              <a:t>This</a:t>
            </a:r>
            <a:r>
              <a:rPr lang="it-IT" altLang="en-US" sz="2400" dirty="0" smtClean="0"/>
              <a:t> </a:t>
            </a:r>
            <a:r>
              <a:rPr lang="it-IT" altLang="en-US" sz="2400" dirty="0" err="1" smtClean="0"/>
              <a:t>means</a:t>
            </a:r>
            <a:r>
              <a:rPr lang="it-IT" altLang="en-US" sz="2400" dirty="0" smtClean="0"/>
              <a:t> </a:t>
            </a:r>
            <a:r>
              <a:rPr lang="it-IT" altLang="en-US" sz="2400" dirty="0" err="1" smtClean="0"/>
              <a:t>that</a:t>
            </a:r>
            <a:r>
              <a:rPr lang="it-IT" altLang="en-US" sz="2400" dirty="0" smtClean="0"/>
              <a:t> </a:t>
            </a:r>
            <a:r>
              <a:rPr lang="it-IT" altLang="en-US" sz="2400" dirty="0" err="1" smtClean="0"/>
              <a:t>sovereign</a:t>
            </a:r>
            <a:r>
              <a:rPr lang="it-IT" altLang="en-US" sz="2400" dirty="0" smtClean="0"/>
              <a:t> default </a:t>
            </a:r>
            <a:r>
              <a:rPr lang="it-IT" altLang="en-US" sz="2400" dirty="0" err="1" smtClean="0"/>
              <a:t>was</a:t>
            </a:r>
            <a:r>
              <a:rPr lang="it-IT" altLang="en-US" sz="2400" dirty="0" smtClean="0"/>
              <a:t> </a:t>
            </a:r>
            <a:r>
              <a:rPr lang="it-IT" altLang="en-US" sz="2400" dirty="0" err="1" smtClean="0"/>
              <a:t>at</a:t>
            </a:r>
            <a:r>
              <a:rPr lang="it-IT" altLang="en-US" sz="2400" dirty="0" smtClean="0"/>
              <a:t> the </a:t>
            </a:r>
            <a:r>
              <a:rPr lang="it-IT" altLang="en-US" sz="2400" dirty="0" err="1" smtClean="0"/>
              <a:t>doorstep</a:t>
            </a:r>
            <a:r>
              <a:rPr lang="it-IT" altLang="en-US" sz="2400" dirty="0" smtClean="0"/>
              <a:t>  for </a:t>
            </a:r>
            <a:r>
              <a:rPr lang="it-IT" altLang="en-US" sz="2400" dirty="0" err="1" smtClean="0"/>
              <a:t>Greece</a:t>
            </a:r>
            <a:r>
              <a:rPr lang="it-IT" altLang="en-US" sz="2400" dirty="0" smtClean="0"/>
              <a:t>, Portugal, </a:t>
            </a:r>
            <a:r>
              <a:rPr lang="it-IT" altLang="en-US" sz="2400" dirty="0" err="1" smtClean="0"/>
              <a:t>but</a:t>
            </a:r>
            <a:r>
              <a:rPr lang="it-IT" altLang="en-US" sz="2400" dirty="0" smtClean="0"/>
              <a:t> </a:t>
            </a:r>
            <a:r>
              <a:rPr lang="it-IT" altLang="en-US" sz="2400" dirty="0" err="1" smtClean="0"/>
              <a:t>also</a:t>
            </a:r>
            <a:r>
              <a:rPr lang="it-IT" altLang="en-US" sz="2400" dirty="0" smtClean="0"/>
              <a:t> </a:t>
            </a:r>
            <a:r>
              <a:rPr lang="it-IT" altLang="en-US" sz="2400" dirty="0" err="1" smtClean="0"/>
              <a:t>Ireland</a:t>
            </a:r>
            <a:r>
              <a:rPr lang="it-IT" altLang="en-US" sz="2400" dirty="0" smtClean="0"/>
              <a:t> (</a:t>
            </a:r>
            <a:r>
              <a:rPr lang="it-IT" altLang="en-US" sz="2400" dirty="0" err="1" smtClean="0"/>
              <a:t>notwithstanding</a:t>
            </a:r>
            <a:r>
              <a:rPr lang="it-IT" altLang="en-US" sz="2400" dirty="0" smtClean="0"/>
              <a:t> the fiscal </a:t>
            </a:r>
            <a:r>
              <a:rPr lang="it-IT" altLang="en-US" sz="2400" dirty="0" err="1" smtClean="0"/>
              <a:t>measures</a:t>
            </a:r>
            <a:r>
              <a:rPr lang="it-IT" altLang="en-US" sz="2400" dirty="0" smtClean="0"/>
              <a:t>  </a:t>
            </a:r>
            <a:r>
              <a:rPr lang="it-IT" altLang="en-US" sz="2400" dirty="0" err="1" smtClean="0"/>
              <a:t>undertaken</a:t>
            </a:r>
            <a:r>
              <a:rPr lang="it-IT" altLang="en-US" sz="2400" dirty="0" smtClean="0"/>
              <a:t>)  and  </a:t>
            </a:r>
            <a:r>
              <a:rPr lang="it-IT" altLang="en-US" sz="2400" dirty="0" err="1" smtClean="0"/>
              <a:t>finally</a:t>
            </a:r>
            <a:r>
              <a:rPr lang="it-IT" altLang="en-US" sz="2400" dirty="0" smtClean="0"/>
              <a:t> </a:t>
            </a:r>
            <a:r>
              <a:rPr lang="it-IT" altLang="en-US" sz="2400" dirty="0" err="1" smtClean="0"/>
              <a:t>Spain</a:t>
            </a:r>
            <a:r>
              <a:rPr lang="it-IT" altLang="en-US" sz="2400" dirty="0" smtClean="0"/>
              <a:t> </a:t>
            </a:r>
            <a:endParaRPr lang="it-IT" altLang="en-US" sz="2400" dirty="0"/>
          </a:p>
        </p:txBody>
      </p:sp>
    </p:spTree>
    <p:extLst>
      <p:ext uri="{BB962C8B-B14F-4D97-AF65-F5344CB8AC3E}">
        <p14:creationId xmlns:p14="http://schemas.microsoft.com/office/powerpoint/2010/main" val="18007741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Bailouts</a:t>
            </a:r>
            <a:r>
              <a:rPr lang="it-IT" dirty="0" smtClean="0"/>
              <a:t> </a:t>
            </a:r>
            <a:r>
              <a:rPr lang="it-IT" dirty="0" smtClean="0"/>
              <a:t>2010-12 </a:t>
            </a:r>
            <a:r>
              <a:rPr lang="it-IT" dirty="0" err="1" smtClean="0"/>
              <a:t>Timeline</a:t>
            </a:r>
            <a:endParaRPr lang="en-GB" dirty="0"/>
          </a:p>
        </p:txBody>
      </p:sp>
      <p:sp>
        <p:nvSpPr>
          <p:cNvPr id="3" name="Segnaposto contenuto 2"/>
          <p:cNvSpPr>
            <a:spLocks noGrp="1"/>
          </p:cNvSpPr>
          <p:nvPr>
            <p:ph idx="1"/>
          </p:nvPr>
        </p:nvSpPr>
        <p:spPr/>
        <p:txBody>
          <a:bodyPr>
            <a:normAutofit fontScale="92500" lnSpcReduction="20000"/>
          </a:bodyPr>
          <a:lstStyle/>
          <a:p>
            <a:r>
              <a:rPr lang="en-GB" dirty="0"/>
              <a:t>Greece was the </a:t>
            </a:r>
            <a:r>
              <a:rPr lang="en-GB" dirty="0" smtClean="0"/>
              <a:t>first </a:t>
            </a:r>
            <a:r>
              <a:rPr lang="en-GB" dirty="0"/>
              <a:t>country to be shut out of the bond market in May </a:t>
            </a:r>
            <a:r>
              <a:rPr lang="en-GB" dirty="0" smtClean="0"/>
              <a:t>2010, with </a:t>
            </a:r>
            <a:r>
              <a:rPr lang="en-GB" dirty="0"/>
              <a:t>Ireland following in November 2010, and Portugal in April 2011. </a:t>
            </a:r>
            <a:endParaRPr lang="en-GB" dirty="0" smtClean="0"/>
          </a:p>
          <a:p>
            <a:r>
              <a:rPr lang="it-IT" dirty="0" smtClean="0"/>
              <a:t>Eurozone </a:t>
            </a:r>
            <a:r>
              <a:rPr lang="it-IT" dirty="0" err="1" smtClean="0"/>
              <a:t>members</a:t>
            </a:r>
            <a:r>
              <a:rPr lang="it-IT" dirty="0" smtClean="0"/>
              <a:t> and IMF </a:t>
            </a:r>
            <a:r>
              <a:rPr lang="it-IT" dirty="0" err="1" smtClean="0"/>
              <a:t>agree</a:t>
            </a:r>
            <a:r>
              <a:rPr lang="it-IT" dirty="0" smtClean="0"/>
              <a:t> on 2 </a:t>
            </a:r>
            <a:r>
              <a:rPr lang="it-IT" dirty="0" err="1" smtClean="0"/>
              <a:t>May</a:t>
            </a:r>
            <a:r>
              <a:rPr lang="it-IT" dirty="0" smtClean="0"/>
              <a:t> 2010 on  110 </a:t>
            </a:r>
            <a:r>
              <a:rPr lang="it-IT" dirty="0" err="1" smtClean="0"/>
              <a:t>bl</a:t>
            </a:r>
            <a:r>
              <a:rPr lang="it-IT" dirty="0" smtClean="0"/>
              <a:t> of euro to </a:t>
            </a:r>
            <a:r>
              <a:rPr lang="it-IT" dirty="0" err="1" smtClean="0"/>
              <a:t>Greece</a:t>
            </a:r>
            <a:r>
              <a:rPr lang="it-IT" dirty="0" smtClean="0"/>
              <a:t>  (</a:t>
            </a:r>
            <a:r>
              <a:rPr lang="it-IT" dirty="0" err="1" smtClean="0"/>
              <a:t>bailout</a:t>
            </a:r>
            <a:r>
              <a:rPr lang="it-IT" dirty="0" smtClean="0"/>
              <a:t> package)</a:t>
            </a:r>
          </a:p>
          <a:p>
            <a:r>
              <a:rPr lang="it-IT" dirty="0" smtClean="0"/>
              <a:t>Eurozone </a:t>
            </a:r>
            <a:r>
              <a:rPr lang="it-IT" dirty="0" err="1"/>
              <a:t>members</a:t>
            </a:r>
            <a:r>
              <a:rPr lang="it-IT" dirty="0"/>
              <a:t> and IMF </a:t>
            </a:r>
            <a:r>
              <a:rPr lang="it-IT" dirty="0" err="1" smtClean="0"/>
              <a:t>agree</a:t>
            </a:r>
            <a:r>
              <a:rPr lang="it-IT" dirty="0" smtClean="0"/>
              <a:t> on </a:t>
            </a:r>
            <a:r>
              <a:rPr lang="it-IT" dirty="0" err="1" smtClean="0"/>
              <a:t>November</a:t>
            </a:r>
            <a:r>
              <a:rPr lang="it-IT" dirty="0" smtClean="0"/>
              <a:t> 2010 on 85bl of euro to </a:t>
            </a:r>
            <a:r>
              <a:rPr lang="it-IT" dirty="0" err="1" smtClean="0"/>
              <a:t>Ireland</a:t>
            </a:r>
            <a:r>
              <a:rPr lang="it-IT" dirty="0" smtClean="0"/>
              <a:t>. The  </a:t>
            </a:r>
            <a:r>
              <a:rPr lang="it-IT" dirty="0" err="1" smtClean="0"/>
              <a:t>Ireland</a:t>
            </a:r>
            <a:r>
              <a:rPr lang="it-IT" dirty="0" smtClean="0"/>
              <a:t> </a:t>
            </a:r>
            <a:r>
              <a:rPr lang="it-IT" dirty="0" err="1" smtClean="0"/>
              <a:t>approved</a:t>
            </a:r>
            <a:r>
              <a:rPr lang="it-IT" dirty="0" smtClean="0"/>
              <a:t> </a:t>
            </a:r>
            <a:r>
              <a:rPr lang="it-IT" dirty="0" err="1" smtClean="0"/>
              <a:t>very</a:t>
            </a:r>
            <a:r>
              <a:rPr lang="it-IT" dirty="0" smtClean="0"/>
              <a:t> </a:t>
            </a:r>
            <a:r>
              <a:rPr lang="it-IT" dirty="0" err="1" smtClean="0"/>
              <a:t>tough</a:t>
            </a:r>
            <a:r>
              <a:rPr lang="it-IT" dirty="0" smtClean="0"/>
              <a:t> fiscal austerity </a:t>
            </a:r>
            <a:r>
              <a:rPr lang="it-IT" dirty="0" err="1" smtClean="0"/>
              <a:t>measures</a:t>
            </a:r>
            <a:r>
              <a:rPr lang="it-IT" dirty="0" smtClean="0"/>
              <a:t>.</a:t>
            </a:r>
          </a:p>
          <a:p>
            <a:r>
              <a:rPr lang="it-IT" dirty="0" err="1" smtClean="0"/>
              <a:t>Growing</a:t>
            </a:r>
            <a:r>
              <a:rPr lang="it-IT" dirty="0" smtClean="0"/>
              <a:t> </a:t>
            </a:r>
            <a:r>
              <a:rPr lang="it-IT" dirty="0" err="1" smtClean="0"/>
              <a:t>speculation</a:t>
            </a:r>
            <a:r>
              <a:rPr lang="it-IT" dirty="0" smtClean="0"/>
              <a:t> on </a:t>
            </a:r>
            <a:r>
              <a:rPr lang="it-IT" dirty="0" err="1" smtClean="0"/>
              <a:t>who</a:t>
            </a:r>
            <a:r>
              <a:rPr lang="it-IT" dirty="0" smtClean="0"/>
              <a:t> </a:t>
            </a:r>
            <a:r>
              <a:rPr lang="it-IT" dirty="0" err="1" smtClean="0"/>
              <a:t>will</a:t>
            </a:r>
            <a:r>
              <a:rPr lang="it-IT" dirty="0" smtClean="0"/>
              <a:t> be </a:t>
            </a:r>
            <a:r>
              <a:rPr lang="it-IT" dirty="0" err="1" smtClean="0"/>
              <a:t>next</a:t>
            </a:r>
            <a:r>
              <a:rPr lang="it-IT" dirty="0" smtClean="0"/>
              <a:t> in line</a:t>
            </a:r>
          </a:p>
          <a:p>
            <a:r>
              <a:rPr lang="en-GB" b="1" dirty="0" smtClean="0"/>
              <a:t>In February 2011, </a:t>
            </a:r>
            <a:r>
              <a:rPr lang="en-GB" b="1" dirty="0" err="1"/>
              <a:t>eurozone</a:t>
            </a:r>
            <a:r>
              <a:rPr lang="en-GB" b="1" dirty="0"/>
              <a:t> finance ministers set up a permanent bailout fund, called the European Stability Mechanism, worth about 500bn </a:t>
            </a:r>
            <a:r>
              <a:rPr lang="en-GB" b="1" dirty="0" smtClean="0"/>
              <a:t>euros</a:t>
            </a:r>
            <a:r>
              <a:rPr lang="en-GB" dirty="0"/>
              <a:t> </a:t>
            </a:r>
            <a:endParaRPr lang="en-GB" dirty="0" smtClean="0"/>
          </a:p>
          <a:p>
            <a:r>
              <a:rPr lang="en-GB" dirty="0" smtClean="0"/>
              <a:t>In May 2011, </a:t>
            </a:r>
            <a:r>
              <a:rPr lang="en-GB" dirty="0"/>
              <a:t>the </a:t>
            </a:r>
            <a:r>
              <a:rPr lang="en-GB" dirty="0" err="1">
                <a:hlinkClick r:id="rId2"/>
              </a:rPr>
              <a:t>eurozone</a:t>
            </a:r>
            <a:r>
              <a:rPr lang="en-GB" dirty="0">
                <a:hlinkClick r:id="rId2"/>
              </a:rPr>
              <a:t> and the IMF approve a 78bn-euro bailout for Portugal</a:t>
            </a:r>
            <a:r>
              <a:rPr lang="en-GB" dirty="0"/>
              <a:t>.</a:t>
            </a:r>
            <a:endParaRPr lang="en-GB" b="1" dirty="0" smtClean="0"/>
          </a:p>
          <a:p>
            <a:r>
              <a:rPr lang="en-GB" dirty="0" smtClean="0"/>
              <a:t> </a:t>
            </a:r>
            <a:endParaRPr lang="en-GB" dirty="0"/>
          </a:p>
        </p:txBody>
      </p:sp>
    </p:spTree>
    <p:extLst>
      <p:ext uri="{BB962C8B-B14F-4D97-AF65-F5344CB8AC3E}">
        <p14:creationId xmlns:p14="http://schemas.microsoft.com/office/powerpoint/2010/main" val="24763046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Bailouts</a:t>
            </a:r>
            <a:r>
              <a:rPr lang="it-IT" dirty="0" smtClean="0"/>
              <a:t> 2010-13 </a:t>
            </a:r>
            <a:r>
              <a:rPr lang="it-IT" dirty="0" err="1" smtClean="0"/>
              <a:t>timeline</a:t>
            </a:r>
            <a:endParaRPr lang="en-GB" dirty="0"/>
          </a:p>
        </p:txBody>
      </p:sp>
      <p:sp>
        <p:nvSpPr>
          <p:cNvPr id="3" name="Segnaposto contenuto 2"/>
          <p:cNvSpPr>
            <a:spLocks noGrp="1"/>
          </p:cNvSpPr>
          <p:nvPr>
            <p:ph idx="1"/>
          </p:nvPr>
        </p:nvSpPr>
        <p:spPr/>
        <p:txBody>
          <a:bodyPr>
            <a:normAutofit fontScale="62500" lnSpcReduction="20000"/>
          </a:bodyPr>
          <a:lstStyle/>
          <a:p>
            <a:r>
              <a:rPr lang="en-GB" dirty="0" smtClean="0"/>
              <a:t> </a:t>
            </a:r>
            <a:endParaRPr lang="en-GB" dirty="0"/>
          </a:p>
          <a:p>
            <a:r>
              <a:rPr lang="en-GB" dirty="0"/>
              <a:t> August </a:t>
            </a:r>
            <a:r>
              <a:rPr lang="en-GB" dirty="0" smtClean="0"/>
              <a:t>2011 The </a:t>
            </a:r>
            <a:r>
              <a:rPr lang="en-GB" dirty="0"/>
              <a:t>yields on government bonds from Spain and Italy rise sharply - and Germany's falls to record lows - as investors demand huge returns to borrow</a:t>
            </a:r>
            <a:r>
              <a:rPr lang="en-GB" dirty="0" smtClean="0"/>
              <a:t>.</a:t>
            </a:r>
          </a:p>
          <a:p>
            <a:r>
              <a:rPr lang="en-GB" dirty="0" smtClean="0"/>
              <a:t> </a:t>
            </a:r>
            <a:r>
              <a:rPr lang="en-GB" dirty="0"/>
              <a:t>On 13 March 2012, the </a:t>
            </a:r>
            <a:r>
              <a:rPr lang="en-GB" dirty="0" err="1">
                <a:hlinkClick r:id="rId2"/>
              </a:rPr>
              <a:t>eurozone</a:t>
            </a:r>
            <a:r>
              <a:rPr lang="en-GB" dirty="0">
                <a:hlinkClick r:id="rId2"/>
              </a:rPr>
              <a:t> finally backs a second Greek bailout</a:t>
            </a:r>
            <a:r>
              <a:rPr lang="en-GB" dirty="0"/>
              <a:t> of 130bn euros. IMF backing was also required and was later given</a:t>
            </a:r>
            <a:r>
              <a:rPr lang="en-GB" dirty="0" smtClean="0"/>
              <a:t>.</a:t>
            </a:r>
          </a:p>
          <a:p>
            <a:r>
              <a:rPr lang="en-GB" dirty="0" smtClean="0"/>
              <a:t>On </a:t>
            </a:r>
            <a:r>
              <a:rPr lang="en-GB" dirty="0"/>
              <a:t>25 </a:t>
            </a:r>
            <a:r>
              <a:rPr lang="en-GB" dirty="0" smtClean="0"/>
              <a:t>May 2012, </a:t>
            </a:r>
            <a:r>
              <a:rPr lang="en-GB" dirty="0"/>
              <a:t>Spain's fourth largest bank, </a:t>
            </a:r>
            <a:r>
              <a:rPr lang="en-GB" dirty="0" err="1"/>
              <a:t>Bankia</a:t>
            </a:r>
            <a:r>
              <a:rPr lang="en-GB" dirty="0"/>
              <a:t>, says it has asked the government for a bailout worth 19bn euros </a:t>
            </a:r>
            <a:endParaRPr lang="en-GB" dirty="0" smtClean="0"/>
          </a:p>
          <a:p>
            <a:r>
              <a:rPr lang="en-GB" dirty="0" smtClean="0"/>
              <a:t>On 9 June 2012 The </a:t>
            </a:r>
            <a:r>
              <a:rPr lang="en-GB" dirty="0"/>
              <a:t>provision of up to €100 billion of rescue loans </a:t>
            </a:r>
            <a:r>
              <a:rPr lang="en-GB" dirty="0" smtClean="0"/>
              <a:t> to </a:t>
            </a:r>
            <a:r>
              <a:rPr lang="en-GB" b="1" dirty="0" smtClean="0"/>
              <a:t>Spain</a:t>
            </a:r>
            <a:r>
              <a:rPr lang="en-GB" dirty="0" smtClean="0"/>
              <a:t> from </a:t>
            </a:r>
            <a:r>
              <a:rPr lang="en-GB" dirty="0" err="1"/>
              <a:t>eurozone</a:t>
            </a:r>
            <a:r>
              <a:rPr lang="en-GB" dirty="0"/>
              <a:t> funds was agreed by </a:t>
            </a:r>
            <a:r>
              <a:rPr lang="en-GB" dirty="0" err="1"/>
              <a:t>eurozone</a:t>
            </a:r>
            <a:r>
              <a:rPr lang="en-GB" dirty="0"/>
              <a:t> finance ministers </a:t>
            </a:r>
            <a:endParaRPr lang="en-GB" dirty="0" smtClean="0"/>
          </a:p>
          <a:p>
            <a:r>
              <a:rPr lang="en-GB" dirty="0"/>
              <a:t>On 25 March 2013, a €10 billion international </a:t>
            </a:r>
            <a:r>
              <a:rPr lang="en-GB" dirty="0">
                <a:hlinkClick r:id="rId3" tooltip="Bailout"/>
              </a:rPr>
              <a:t>bailout</a:t>
            </a:r>
            <a:r>
              <a:rPr lang="en-GB" dirty="0"/>
              <a:t> by the </a:t>
            </a:r>
            <a:r>
              <a:rPr lang="en-GB" dirty="0" err="1">
                <a:hlinkClick r:id="rId4" tooltip="Eurogroup"/>
              </a:rPr>
              <a:t>Eurogroup</a:t>
            </a:r>
            <a:r>
              <a:rPr lang="en-GB" dirty="0"/>
              <a:t>, </a:t>
            </a:r>
            <a:r>
              <a:rPr lang="en-GB" dirty="0">
                <a:hlinkClick r:id="rId5" tooltip="European Commission"/>
              </a:rPr>
              <a:t>European Commission</a:t>
            </a:r>
            <a:r>
              <a:rPr lang="en-GB" dirty="0"/>
              <a:t> (EC), </a:t>
            </a:r>
            <a:r>
              <a:rPr lang="en-GB" dirty="0">
                <a:hlinkClick r:id="rId6" tooltip="European Central Bank"/>
              </a:rPr>
              <a:t>European Central Bank</a:t>
            </a:r>
            <a:r>
              <a:rPr lang="en-GB" dirty="0"/>
              <a:t> (ECB) and </a:t>
            </a:r>
            <a:r>
              <a:rPr lang="en-GB" dirty="0">
                <a:hlinkClick r:id="rId7" tooltip="International Monetary Fund"/>
              </a:rPr>
              <a:t>International Monetary Fund</a:t>
            </a:r>
            <a:r>
              <a:rPr lang="en-GB" dirty="0"/>
              <a:t> (IMF) was announced, in return for </a:t>
            </a:r>
            <a:r>
              <a:rPr lang="en-GB" b="1" dirty="0"/>
              <a:t>Cyprus</a:t>
            </a:r>
            <a:r>
              <a:rPr lang="en-GB" dirty="0"/>
              <a:t> agreeing to close the country's second-largest bank, the </a:t>
            </a:r>
            <a:r>
              <a:rPr lang="en-GB" dirty="0">
                <a:hlinkClick r:id="rId8" tooltip="Cyprus Popular Bank"/>
              </a:rPr>
              <a:t>Cyprus Popular Bank</a:t>
            </a:r>
            <a:r>
              <a:rPr lang="en-GB" dirty="0"/>
              <a:t> (also known as </a:t>
            </a:r>
            <a:r>
              <a:rPr lang="en-GB" dirty="0" err="1"/>
              <a:t>Laiki</a:t>
            </a:r>
            <a:r>
              <a:rPr lang="en-GB" dirty="0"/>
              <a:t> Bank</a:t>
            </a:r>
            <a:r>
              <a:rPr lang="en-GB" dirty="0" smtClean="0"/>
              <a:t>).</a:t>
            </a:r>
            <a:endParaRPr lang="en-GB" dirty="0"/>
          </a:p>
          <a:p>
            <a:r>
              <a:rPr lang="en-GB" dirty="0"/>
              <a:t>In each of bailouts, joint </a:t>
            </a:r>
            <a:r>
              <a:rPr lang="en-GB" b="1" dirty="0"/>
              <a:t>European Union/IMF programs </a:t>
            </a:r>
            <a:r>
              <a:rPr lang="en-GB" dirty="0"/>
              <a:t>were established under which three-year funding would be provided on condition that the recipient countries implemented </a:t>
            </a:r>
            <a:r>
              <a:rPr lang="en-GB" b="1" dirty="0"/>
              <a:t>fiscal austerity packages and structural reforms</a:t>
            </a:r>
            <a:r>
              <a:rPr lang="en-GB" dirty="0"/>
              <a:t> to boost growth (especially important in Greece and Portugal) and </a:t>
            </a:r>
            <a:r>
              <a:rPr lang="en-GB" b="1" dirty="0"/>
              <a:t>recapitalized and deleveraged overextended banking systems</a:t>
            </a:r>
            <a:r>
              <a:rPr lang="en-GB" dirty="0"/>
              <a:t> (especially important in Ireland).</a:t>
            </a:r>
          </a:p>
          <a:p>
            <a:endParaRPr lang="en-GB" dirty="0"/>
          </a:p>
        </p:txBody>
      </p:sp>
    </p:spTree>
    <p:extLst>
      <p:ext uri="{BB962C8B-B14F-4D97-AF65-F5344CB8AC3E}">
        <p14:creationId xmlns:p14="http://schemas.microsoft.com/office/powerpoint/2010/main" val="33343192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Sovereign</a:t>
            </a:r>
            <a:r>
              <a:rPr lang="it-IT" dirty="0" smtClean="0"/>
              <a:t> </a:t>
            </a:r>
            <a:r>
              <a:rPr lang="it-IT" dirty="0" err="1" smtClean="0"/>
              <a:t>exposure</a:t>
            </a:r>
            <a:r>
              <a:rPr lang="it-IT" dirty="0" smtClean="0"/>
              <a:t> to </a:t>
            </a:r>
            <a:r>
              <a:rPr lang="it-IT" dirty="0" err="1" smtClean="0"/>
              <a:t>guarantee</a:t>
            </a:r>
            <a:r>
              <a:rPr lang="it-IT" dirty="0" smtClean="0"/>
              <a:t> </a:t>
            </a:r>
            <a:r>
              <a:rPr lang="it-IT" dirty="0" err="1" smtClean="0"/>
              <a:t>financial</a:t>
            </a:r>
            <a:r>
              <a:rPr lang="it-IT" dirty="0" smtClean="0"/>
              <a:t> </a:t>
            </a:r>
            <a:r>
              <a:rPr lang="it-IT" dirty="0" err="1" smtClean="0"/>
              <a:t>institutions</a:t>
            </a:r>
            <a:endParaRPr lang="en-GB" dirty="0"/>
          </a:p>
        </p:txBody>
      </p:sp>
      <p:sp>
        <p:nvSpPr>
          <p:cNvPr id="3" name="Segnaposto contenuto 2"/>
          <p:cNvSpPr>
            <a:spLocks noGrp="1"/>
          </p:cNvSpPr>
          <p:nvPr>
            <p:ph idx="1"/>
          </p:nvPr>
        </p:nvSpPr>
        <p:spPr/>
        <p:txBody>
          <a:bodyPr>
            <a:normAutofit fontScale="85000" lnSpcReduction="20000"/>
          </a:bodyPr>
          <a:lstStyle/>
          <a:p>
            <a:r>
              <a:rPr lang="en-GB" b="1" dirty="0"/>
              <a:t>T</a:t>
            </a:r>
            <a:r>
              <a:rPr lang="en-GB" b="1" dirty="0" smtClean="0"/>
              <a:t>he </a:t>
            </a:r>
            <a:r>
              <a:rPr lang="en-GB" b="1" dirty="0"/>
              <a:t>bailout funds have been used to recapitalize banking systems</a:t>
            </a:r>
            <a:r>
              <a:rPr lang="en-GB" dirty="0"/>
              <a:t>, </a:t>
            </a:r>
            <a:r>
              <a:rPr lang="en-GB" dirty="0" smtClean="0"/>
              <a:t>in addition </a:t>
            </a:r>
            <a:r>
              <a:rPr lang="en-GB" dirty="0"/>
              <a:t>to covering the “regular” </a:t>
            </a:r>
            <a:r>
              <a:rPr lang="en-GB" dirty="0" smtClean="0"/>
              <a:t>fiscal deficits</a:t>
            </a:r>
            <a:r>
              <a:rPr lang="en-GB" dirty="0"/>
              <a:t>. </a:t>
            </a:r>
            <a:r>
              <a:rPr lang="en-GB" dirty="0"/>
              <a:t>T</a:t>
            </a:r>
            <a:r>
              <a:rPr lang="en-GB" dirty="0" smtClean="0"/>
              <a:t>his </a:t>
            </a:r>
            <a:r>
              <a:rPr lang="en-GB" dirty="0"/>
              <a:t>element has been </a:t>
            </a:r>
            <a:r>
              <a:rPr lang="en-GB" dirty="0" smtClean="0"/>
              <a:t>most important </a:t>
            </a:r>
            <a:r>
              <a:rPr lang="en-GB" dirty="0"/>
              <a:t>in the Irish bailout, but it was also a feature of the Greek and </a:t>
            </a:r>
            <a:r>
              <a:rPr lang="en-GB" dirty="0" smtClean="0"/>
              <a:t>Portuguese  bailouts</a:t>
            </a:r>
            <a:r>
              <a:rPr lang="en-GB" dirty="0"/>
              <a:t>; it is also the primary element in the </a:t>
            </a:r>
            <a:r>
              <a:rPr lang="en-GB" dirty="0" smtClean="0"/>
              <a:t>official </a:t>
            </a:r>
            <a:r>
              <a:rPr lang="en-GB" dirty="0"/>
              <a:t>funding requested by Spain </a:t>
            </a:r>
            <a:r>
              <a:rPr lang="en-GB" dirty="0" smtClean="0"/>
              <a:t>in June </a:t>
            </a:r>
            <a:r>
              <a:rPr lang="en-GB" dirty="0" smtClean="0"/>
              <a:t>2012</a:t>
            </a:r>
            <a:r>
              <a:rPr lang="en-GB" dirty="0"/>
              <a:t> </a:t>
            </a:r>
            <a:r>
              <a:rPr lang="en-GB" dirty="0" smtClean="0"/>
              <a:t>and Cyprus in 2013.</a:t>
            </a:r>
            <a:endParaRPr lang="en-GB" dirty="0" smtClean="0"/>
          </a:p>
          <a:p>
            <a:r>
              <a:rPr lang="en-GB" dirty="0" smtClean="0"/>
              <a:t> </a:t>
            </a:r>
            <a:r>
              <a:rPr lang="en-GB" dirty="0"/>
              <a:t>While publicly funded recapitalization of troubled banks can </a:t>
            </a:r>
            <a:r>
              <a:rPr lang="en-GB" dirty="0" smtClean="0"/>
              <a:t>ameliorate a </a:t>
            </a:r>
            <a:r>
              <a:rPr lang="en-GB" dirty="0"/>
              <a:t>banking crisis, this strategy is problematic if it raises public debt and sovereign </a:t>
            </a:r>
            <a:r>
              <a:rPr lang="en-GB" dirty="0" smtClean="0"/>
              <a:t>risk to </a:t>
            </a:r>
            <a:r>
              <a:rPr lang="en-GB" dirty="0"/>
              <a:t>an excessive level </a:t>
            </a:r>
            <a:r>
              <a:rPr lang="en-GB" dirty="0" smtClean="0"/>
              <a:t>.Excessive levels </a:t>
            </a:r>
            <a:r>
              <a:rPr lang="en-GB" dirty="0"/>
              <a:t>of sovereign debt can amplify a banking </a:t>
            </a:r>
            <a:r>
              <a:rPr lang="en-GB" dirty="0" smtClean="0"/>
              <a:t>crisis: </a:t>
            </a:r>
            <a:r>
              <a:rPr lang="en-GB" dirty="0" smtClean="0"/>
              <a:t>domestic banks </a:t>
            </a:r>
            <a:r>
              <a:rPr lang="en-GB" dirty="0"/>
              <a:t>typically hold domestic sovereign </a:t>
            </a:r>
            <a:r>
              <a:rPr lang="en-GB" dirty="0" smtClean="0"/>
              <a:t>bonds. </a:t>
            </a:r>
          </a:p>
          <a:p>
            <a:r>
              <a:rPr lang="en-GB" dirty="0" smtClean="0"/>
              <a:t>Furthermore</a:t>
            </a:r>
            <a:r>
              <a:rPr lang="en-GB" dirty="0"/>
              <a:t>, the generally poor health of major European banks and </a:t>
            </a:r>
            <a:r>
              <a:rPr lang="en-GB" b="1" dirty="0"/>
              <a:t>the </a:t>
            </a:r>
            <a:r>
              <a:rPr lang="en-GB" b="1" dirty="0" err="1" smtClean="0"/>
              <a:t>crossborder</a:t>
            </a:r>
            <a:r>
              <a:rPr lang="en-GB" b="1" dirty="0" smtClean="0"/>
              <a:t> nature </a:t>
            </a:r>
            <a:r>
              <a:rPr lang="en-GB" b="1" dirty="0"/>
              <a:t>of </a:t>
            </a:r>
            <a:r>
              <a:rPr lang="en-GB" b="1" dirty="0" smtClean="0"/>
              <a:t>financial </a:t>
            </a:r>
            <a:r>
              <a:rPr lang="en-GB" b="1" dirty="0"/>
              <a:t>stability inside a monetary union</a:t>
            </a:r>
            <a:r>
              <a:rPr lang="en-GB" dirty="0"/>
              <a:t> means that </a:t>
            </a:r>
            <a:r>
              <a:rPr lang="en-GB" dirty="0" smtClean="0"/>
              <a:t>national governments </a:t>
            </a:r>
            <a:r>
              <a:rPr lang="en-GB" dirty="0"/>
              <a:t>are under international pressure to rescue failing banks in order </a:t>
            </a:r>
            <a:r>
              <a:rPr lang="en-GB" dirty="0" smtClean="0"/>
              <a:t>to avoid </a:t>
            </a:r>
            <a:r>
              <a:rPr lang="en-GB" dirty="0"/>
              <a:t>the cross-border contagion risks from imposing losses on bank </a:t>
            </a:r>
            <a:r>
              <a:rPr lang="en-GB" dirty="0" smtClean="0"/>
              <a:t>creditors.</a:t>
            </a:r>
            <a:endParaRPr lang="en-GB" dirty="0"/>
          </a:p>
        </p:txBody>
      </p:sp>
    </p:spTree>
    <p:extLst>
      <p:ext uri="{BB962C8B-B14F-4D97-AF65-F5344CB8AC3E}">
        <p14:creationId xmlns:p14="http://schemas.microsoft.com/office/powerpoint/2010/main" val="11860020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Greece</a:t>
            </a:r>
            <a:r>
              <a:rPr lang="it-IT" dirty="0" smtClean="0"/>
              <a:t> </a:t>
            </a:r>
            <a:r>
              <a:rPr lang="it-IT" dirty="0" err="1" smtClean="0"/>
              <a:t>second</a:t>
            </a:r>
            <a:r>
              <a:rPr lang="it-IT" dirty="0" smtClean="0"/>
              <a:t> </a:t>
            </a:r>
            <a:r>
              <a:rPr lang="it-IT" dirty="0" err="1" smtClean="0"/>
              <a:t>bailout</a:t>
            </a:r>
            <a:r>
              <a:rPr lang="it-IT" dirty="0" smtClean="0"/>
              <a:t> </a:t>
            </a:r>
            <a:r>
              <a:rPr lang="it-IT" dirty="0" smtClean="0"/>
              <a:t>2012 and the </a:t>
            </a:r>
            <a:r>
              <a:rPr lang="it-IT" dirty="0" err="1" smtClean="0"/>
              <a:t>haircut</a:t>
            </a:r>
            <a:endParaRPr lang="en-GB" dirty="0"/>
          </a:p>
        </p:txBody>
      </p:sp>
      <p:sp>
        <p:nvSpPr>
          <p:cNvPr id="3" name="Segnaposto contenuto 2"/>
          <p:cNvSpPr>
            <a:spLocks noGrp="1"/>
          </p:cNvSpPr>
          <p:nvPr>
            <p:ph idx="1"/>
          </p:nvPr>
        </p:nvSpPr>
        <p:spPr/>
        <p:txBody>
          <a:bodyPr>
            <a:normAutofit fontScale="70000" lnSpcReduction="20000"/>
          </a:bodyPr>
          <a:lstStyle/>
          <a:p>
            <a:r>
              <a:rPr lang="en-GB" dirty="0"/>
              <a:t>IMF principle that funding is only </a:t>
            </a:r>
            <a:r>
              <a:rPr lang="en-GB" dirty="0" smtClean="0"/>
              <a:t>provided if </a:t>
            </a:r>
            <a:r>
              <a:rPr lang="en-GB" dirty="0"/>
              <a:t>the sovereign debt level is considered to be sustainable</a:t>
            </a:r>
            <a:r>
              <a:rPr lang="en-GB" b="1" dirty="0"/>
              <a:t>. If it is not sustainable, </a:t>
            </a:r>
            <a:r>
              <a:rPr lang="en-GB" b="1" dirty="0" smtClean="0"/>
              <a:t>the traditional </a:t>
            </a:r>
            <a:r>
              <a:rPr lang="en-GB" b="1" dirty="0"/>
              <a:t>IMF practice has been to require private sector creditors to agree to </a:t>
            </a:r>
            <a:r>
              <a:rPr lang="en-GB" b="1" dirty="0" smtClean="0"/>
              <a:t>a reduction </a:t>
            </a:r>
            <a:r>
              <a:rPr lang="en-GB" b="1" dirty="0"/>
              <a:t>in the present value of the debt owed to them</a:t>
            </a:r>
            <a:r>
              <a:rPr lang="en-GB" dirty="0"/>
              <a:t>. Under the joint EU– </a:t>
            </a:r>
            <a:r>
              <a:rPr lang="en-GB" dirty="0" smtClean="0"/>
              <a:t>IMF programs</a:t>
            </a:r>
            <a:r>
              <a:rPr lang="en-GB" dirty="0"/>
              <a:t>, such “private sector involvement” was not initially deemed necessary </a:t>
            </a:r>
            <a:r>
              <a:rPr lang="en-GB" dirty="0" smtClean="0"/>
              <a:t>  for Greece during  </a:t>
            </a:r>
            <a:r>
              <a:rPr lang="en-GB" dirty="0"/>
              <a:t>2010 and 2011.</a:t>
            </a:r>
          </a:p>
          <a:p>
            <a:r>
              <a:rPr lang="en-GB" dirty="0"/>
              <a:t>The argument against requiring private sector involvement is that it can </a:t>
            </a:r>
            <a:r>
              <a:rPr lang="en-GB" dirty="0" smtClean="0"/>
              <a:t>spook an </a:t>
            </a:r>
            <a:r>
              <a:rPr lang="en-GB" dirty="0"/>
              <a:t>already nervous sovereign debt market. For example, when the prospect </a:t>
            </a:r>
            <a:r>
              <a:rPr lang="en-GB" dirty="0" smtClean="0"/>
              <a:t>of requiring </a:t>
            </a:r>
            <a:r>
              <a:rPr lang="en-GB" dirty="0"/>
              <a:t>private sector involvement was broached in October 2010 (in the </a:t>
            </a:r>
            <a:r>
              <a:rPr lang="en-GB" dirty="0" smtClean="0"/>
              <a:t>Franco- German </a:t>
            </a:r>
            <a:r>
              <a:rPr lang="en-GB" dirty="0"/>
              <a:t>“Deauville Declaration”), interest rate spreads immediately </a:t>
            </a:r>
            <a:r>
              <a:rPr lang="en-GB" dirty="0" smtClean="0"/>
              <a:t>increased</a:t>
            </a:r>
            <a:r>
              <a:rPr lang="en-GB" dirty="0" smtClean="0"/>
              <a:t>, especially </a:t>
            </a:r>
            <a:r>
              <a:rPr lang="en-GB" dirty="0"/>
              <a:t>for Greece, Ireland, and Portugal</a:t>
            </a:r>
            <a:r>
              <a:rPr lang="en-GB" dirty="0" smtClean="0"/>
              <a:t>.</a:t>
            </a:r>
          </a:p>
          <a:p>
            <a:r>
              <a:rPr lang="en-GB" dirty="0" smtClean="0"/>
              <a:t>European </a:t>
            </a:r>
            <a:r>
              <a:rPr lang="en-GB" dirty="0"/>
              <a:t>banks also had </a:t>
            </a:r>
            <a:r>
              <a:rPr lang="en-GB" dirty="0" smtClean="0"/>
              <a:t>increased difficulties </a:t>
            </a:r>
            <a:r>
              <a:rPr lang="en-GB" dirty="0"/>
              <a:t>in raising funds, especially the local banks in the troubled periphery, </a:t>
            </a:r>
            <a:r>
              <a:rPr lang="en-GB" dirty="0" smtClean="0"/>
              <a:t>in line </a:t>
            </a:r>
            <a:r>
              <a:rPr lang="en-GB" dirty="0"/>
              <a:t>with the increase in the perceived riskiness of their home </a:t>
            </a:r>
            <a:r>
              <a:rPr lang="en-GB" dirty="0" smtClean="0"/>
              <a:t>governments.</a:t>
            </a:r>
          </a:p>
          <a:p>
            <a:r>
              <a:rPr lang="en-GB" dirty="0" smtClean="0"/>
              <a:t>The </a:t>
            </a:r>
            <a:r>
              <a:rPr lang="en-GB" dirty="0"/>
              <a:t>March 2012 agreement to provide Greece with a second bailout </a:t>
            </a:r>
            <a:r>
              <a:rPr lang="en-GB" dirty="0" smtClean="0"/>
              <a:t>package did </a:t>
            </a:r>
            <a:r>
              <a:rPr lang="en-GB" dirty="0"/>
              <a:t>require that private sector creditors accept a haircut, which eventually </a:t>
            </a:r>
            <a:r>
              <a:rPr lang="en-GB" dirty="0" smtClean="0"/>
              <a:t>turned out </a:t>
            </a:r>
            <a:r>
              <a:rPr lang="en-GB" dirty="0"/>
              <a:t>to be about 50 percent of value, which is equal to 47 percent of Greek GDP</a:t>
            </a:r>
            <a:r>
              <a:rPr lang="en-GB" dirty="0" smtClean="0"/>
              <a:t>.</a:t>
            </a:r>
            <a:r>
              <a:rPr lang="en-GB" dirty="0"/>
              <a:t> </a:t>
            </a:r>
            <a:r>
              <a:rPr lang="en-GB" dirty="0" smtClean="0"/>
              <a:t>As </a:t>
            </a:r>
            <a:r>
              <a:rPr lang="en-GB" dirty="0"/>
              <a:t>this requirement was discussed during the course of 2011, </a:t>
            </a:r>
            <a:r>
              <a:rPr lang="en-GB" b="1" dirty="0"/>
              <a:t>it contributed to </a:t>
            </a:r>
            <a:r>
              <a:rPr lang="en-GB" b="1" dirty="0" smtClean="0"/>
              <a:t>the sharp </a:t>
            </a:r>
            <a:r>
              <a:rPr lang="en-GB" b="1" dirty="0"/>
              <a:t>widening of the spreads on Spanish and Italian debt</a:t>
            </a:r>
            <a:r>
              <a:rPr lang="en-GB" dirty="0"/>
              <a:t>.</a:t>
            </a:r>
            <a:endParaRPr lang="en-GB" dirty="0" smtClean="0"/>
          </a:p>
          <a:p>
            <a:endParaRPr lang="it-IT" dirty="0"/>
          </a:p>
          <a:p>
            <a:endParaRPr lang="en-GB" dirty="0"/>
          </a:p>
        </p:txBody>
      </p:sp>
    </p:spTree>
    <p:extLst>
      <p:ext uri="{BB962C8B-B14F-4D97-AF65-F5344CB8AC3E}">
        <p14:creationId xmlns:p14="http://schemas.microsoft.com/office/powerpoint/2010/main" val="22213531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European</a:t>
            </a:r>
            <a:r>
              <a:rPr lang="it-IT" dirty="0" smtClean="0"/>
              <a:t> Financial </a:t>
            </a:r>
            <a:r>
              <a:rPr lang="it-IT" dirty="0" err="1" smtClean="0"/>
              <a:t>safety</a:t>
            </a:r>
            <a:r>
              <a:rPr lang="it-IT" dirty="0" smtClean="0"/>
              <a:t> net</a:t>
            </a:r>
            <a:endParaRPr lang="en-GB" dirty="0"/>
          </a:p>
        </p:txBody>
      </p:sp>
      <p:sp>
        <p:nvSpPr>
          <p:cNvPr id="3" name="Segnaposto contenuto 2"/>
          <p:cNvSpPr>
            <a:spLocks noGrp="1"/>
          </p:cNvSpPr>
          <p:nvPr>
            <p:ph idx="1"/>
          </p:nvPr>
        </p:nvSpPr>
        <p:spPr/>
        <p:txBody>
          <a:bodyPr>
            <a:normAutofit fontScale="85000" lnSpcReduction="20000"/>
          </a:bodyPr>
          <a:lstStyle/>
          <a:p>
            <a:r>
              <a:rPr lang="en-GB" dirty="0"/>
              <a:t>The European Financial Stability Facility (EFSF) was created as a </a:t>
            </a:r>
            <a:r>
              <a:rPr lang="en-GB" b="1" dirty="0"/>
              <a:t>temporary crisis resolution mechanism</a:t>
            </a:r>
            <a:r>
              <a:rPr lang="en-GB" dirty="0"/>
              <a:t> by the euro area Member States in June 2010. The EFSF has provided financial assistance to </a:t>
            </a:r>
            <a:r>
              <a:rPr lang="en-GB" b="1" dirty="0"/>
              <a:t>Ireland, Portugal and Greece</a:t>
            </a:r>
            <a:r>
              <a:rPr lang="en-GB" dirty="0"/>
              <a:t>. The assistance was financed by the EFSF through the issuance of bonds and other debt instruments on capital markets</a:t>
            </a:r>
            <a:r>
              <a:rPr lang="en-GB" dirty="0" smtClean="0"/>
              <a:t>.</a:t>
            </a:r>
          </a:p>
          <a:p>
            <a:r>
              <a:rPr lang="en-GB" dirty="0"/>
              <a:t>The €440 billion lending capacity of the Facility may be combined with loans up to €60 billion from the European Financial Stabilisation Mechanism (reliant on funds raised by the European Commission using the EU budget as collateral) and up to €250 billion from the International Monetary Fund (IMF) to obtain a financial safety net up to €750 billion</a:t>
            </a:r>
            <a:endParaRPr lang="en-GB" dirty="0" smtClean="0"/>
          </a:p>
          <a:p>
            <a:r>
              <a:rPr lang="en-GB" dirty="0"/>
              <a:t>A </a:t>
            </a:r>
            <a:r>
              <a:rPr lang="en-GB" b="1" dirty="0"/>
              <a:t>permanent rescue mechanism</a:t>
            </a:r>
            <a:r>
              <a:rPr lang="en-GB" dirty="0"/>
              <a:t>, the European Stability Mechanism (ESM) started its operations on 8 October 2012. The </a:t>
            </a:r>
            <a:r>
              <a:rPr lang="en-GB" b="1" dirty="0"/>
              <a:t>ESM</a:t>
            </a:r>
            <a:r>
              <a:rPr lang="en-GB" dirty="0"/>
              <a:t> is currently </a:t>
            </a:r>
            <a:r>
              <a:rPr lang="en-GB" b="1" dirty="0"/>
              <a:t>the sole mechanism</a:t>
            </a:r>
            <a:r>
              <a:rPr lang="en-GB" dirty="0"/>
              <a:t> for responding to new requests for financial assistance by euro area Member States. It has provided loans to Spain, Cyprus and Greece. </a:t>
            </a:r>
            <a:r>
              <a:rPr lang="en-GB" dirty="0" smtClean="0"/>
              <a:t>Maximum </a:t>
            </a:r>
            <a:r>
              <a:rPr lang="en-GB" dirty="0"/>
              <a:t>lending capacity of €500 billion.</a:t>
            </a:r>
            <a:endParaRPr lang="en-GB" dirty="0" smtClean="0"/>
          </a:p>
          <a:p>
            <a:endParaRPr lang="en-GB" dirty="0"/>
          </a:p>
        </p:txBody>
      </p:sp>
    </p:spTree>
    <p:extLst>
      <p:ext uri="{BB962C8B-B14F-4D97-AF65-F5344CB8AC3E}">
        <p14:creationId xmlns:p14="http://schemas.microsoft.com/office/powerpoint/2010/main" val="8201415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b="1" dirty="0"/>
              <a:t>Risks of Multiple Equilibria when Sovereign Debt is </a:t>
            </a:r>
            <a:r>
              <a:rPr lang="en-GB" b="1" dirty="0" smtClean="0"/>
              <a:t>High: speculative attacks</a:t>
            </a:r>
            <a:endParaRPr lang="en-GB" dirty="0"/>
          </a:p>
        </p:txBody>
      </p:sp>
      <p:sp>
        <p:nvSpPr>
          <p:cNvPr id="3" name="Segnaposto contenuto 2"/>
          <p:cNvSpPr>
            <a:spLocks noGrp="1"/>
          </p:cNvSpPr>
          <p:nvPr>
            <p:ph idx="1"/>
          </p:nvPr>
        </p:nvSpPr>
        <p:spPr/>
        <p:txBody>
          <a:bodyPr>
            <a:normAutofit lnSpcReduction="10000"/>
          </a:bodyPr>
          <a:lstStyle/>
          <a:p>
            <a:r>
              <a:rPr lang="en-GB" dirty="0"/>
              <a:t>A country with a high level of sovereign debt is </a:t>
            </a:r>
            <a:r>
              <a:rPr lang="en-GB" dirty="0" smtClean="0"/>
              <a:t>vulnerable to </a:t>
            </a:r>
            <a:r>
              <a:rPr lang="en-GB" dirty="0"/>
              <a:t>increases in the interest rate it pays on its debt (</a:t>
            </a:r>
            <a:r>
              <a:rPr lang="en-GB" dirty="0" err="1"/>
              <a:t>Calvo</a:t>
            </a:r>
            <a:r>
              <a:rPr lang="en-GB" dirty="0"/>
              <a:t> 1988; </a:t>
            </a:r>
            <a:r>
              <a:rPr lang="en-GB" dirty="0" err="1"/>
              <a:t>Corsetti</a:t>
            </a:r>
            <a:r>
              <a:rPr lang="en-GB" dirty="0"/>
              <a:t> </a:t>
            </a:r>
            <a:r>
              <a:rPr lang="en-GB" dirty="0" smtClean="0"/>
              <a:t>and </a:t>
            </a:r>
            <a:r>
              <a:rPr lang="en-GB" dirty="0" err="1" smtClean="0"/>
              <a:t>Dedola</a:t>
            </a:r>
            <a:r>
              <a:rPr lang="en-GB" dirty="0" smtClean="0"/>
              <a:t> </a:t>
            </a:r>
            <a:r>
              <a:rPr lang="en-GB" dirty="0"/>
              <a:t>2011). </a:t>
            </a:r>
            <a:r>
              <a:rPr lang="en-GB" b="1" dirty="0"/>
              <a:t>This risk can give rise to </a:t>
            </a:r>
            <a:r>
              <a:rPr lang="en-GB" b="1" dirty="0" smtClean="0"/>
              <a:t>self-</a:t>
            </a:r>
            <a:r>
              <a:rPr lang="en-GB" b="1" dirty="0" err="1" smtClean="0"/>
              <a:t>fulfifilling</a:t>
            </a:r>
            <a:r>
              <a:rPr lang="en-GB" b="1" dirty="0" smtClean="0"/>
              <a:t> </a:t>
            </a:r>
            <a:r>
              <a:rPr lang="en-GB" b="1" dirty="0"/>
              <a:t>speculative attacks: an </a:t>
            </a:r>
            <a:r>
              <a:rPr lang="en-GB" b="1" dirty="0" smtClean="0"/>
              <a:t>increase in </a:t>
            </a:r>
            <a:r>
              <a:rPr lang="en-GB" b="1" dirty="0"/>
              <a:t>perceptions of default risk induces investors to demand higher yields, which </a:t>
            </a:r>
            <a:r>
              <a:rPr lang="en-GB" b="1" dirty="0" smtClean="0"/>
              <a:t>in turn </a:t>
            </a:r>
            <a:r>
              <a:rPr lang="en-GB" b="1" dirty="0"/>
              <a:t>makes default more likely</a:t>
            </a:r>
            <a:r>
              <a:rPr lang="en-GB" dirty="0"/>
              <a:t>. In contrast, if default risk is perceived to be </a:t>
            </a:r>
            <a:r>
              <a:rPr lang="en-GB" dirty="0" smtClean="0"/>
              <a:t>low, interest </a:t>
            </a:r>
            <a:r>
              <a:rPr lang="en-GB" dirty="0"/>
              <a:t>rates remain low, and default does not occur. </a:t>
            </a:r>
            <a:r>
              <a:rPr lang="en-GB" b="1" u="sng" dirty="0"/>
              <a:t>This multiple </a:t>
            </a:r>
            <a:r>
              <a:rPr lang="en-GB" b="1" u="sng" dirty="0" smtClean="0"/>
              <a:t>equilibria problem </a:t>
            </a:r>
            <a:r>
              <a:rPr lang="en-GB" b="1" u="sng" dirty="0"/>
              <a:t>may have greater force in the context of a </a:t>
            </a:r>
            <a:r>
              <a:rPr lang="en-GB" b="1" u="sng" dirty="0" err="1"/>
              <a:t>multicountry</a:t>
            </a:r>
            <a:r>
              <a:rPr lang="en-GB" b="1" u="sng" dirty="0"/>
              <a:t> currency </a:t>
            </a:r>
            <a:r>
              <a:rPr lang="en-GB" b="1" u="sng" dirty="0" smtClean="0"/>
              <a:t>union, since </a:t>
            </a:r>
            <a:r>
              <a:rPr lang="en-GB" b="1" u="sng" dirty="0"/>
              <a:t>a small adverse shift in </a:t>
            </a:r>
            <a:r>
              <a:rPr lang="en-GB" b="1" u="sng" dirty="0" smtClean="0"/>
              <a:t>the fundamentals </a:t>
            </a:r>
            <a:r>
              <a:rPr lang="en-GB" b="1" u="sng" dirty="0"/>
              <a:t>of one individual country can </a:t>
            </a:r>
            <a:r>
              <a:rPr lang="en-GB" b="1" u="sng" dirty="0" smtClean="0"/>
              <a:t>trigger a </a:t>
            </a:r>
            <a:r>
              <a:rPr lang="en-GB" b="1" u="sng" dirty="0"/>
              <a:t>large decline in demand for the sovereign debt of that country as investors “</a:t>
            </a:r>
            <a:r>
              <a:rPr lang="en-GB" b="1" u="sng" dirty="0" smtClean="0"/>
              <a:t>run for </a:t>
            </a:r>
            <a:r>
              <a:rPr lang="en-GB" b="1" u="sng" dirty="0"/>
              <a:t>the exit” and switch to sovereign debt of other safer euro area countries.</a:t>
            </a:r>
          </a:p>
        </p:txBody>
      </p:sp>
    </p:spTree>
    <p:extLst>
      <p:ext uri="{BB962C8B-B14F-4D97-AF65-F5344CB8AC3E}">
        <p14:creationId xmlns:p14="http://schemas.microsoft.com/office/powerpoint/2010/main" val="6314527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smtClean="0"/>
              <a:t>A </a:t>
            </a:r>
            <a:r>
              <a:rPr lang="en-GB" b="1" dirty="0" smtClean="0"/>
              <a:t>firewall</a:t>
            </a:r>
            <a:r>
              <a:rPr lang="en-GB" dirty="0" smtClean="0"/>
              <a:t> </a:t>
            </a:r>
            <a:r>
              <a:rPr lang="en-GB" dirty="0"/>
              <a:t>through the availability of an </a:t>
            </a:r>
            <a:r>
              <a:rPr lang="en-GB" b="1" dirty="0" smtClean="0"/>
              <a:t>official </a:t>
            </a:r>
            <a:r>
              <a:rPr lang="en-GB" b="1" dirty="0"/>
              <a:t>safety net</a:t>
            </a:r>
          </a:p>
        </p:txBody>
      </p:sp>
      <p:sp>
        <p:nvSpPr>
          <p:cNvPr id="3" name="Segnaposto contenuto 2"/>
          <p:cNvSpPr>
            <a:spLocks noGrp="1"/>
          </p:cNvSpPr>
          <p:nvPr>
            <p:ph idx="1"/>
          </p:nvPr>
        </p:nvSpPr>
        <p:spPr/>
        <p:txBody>
          <a:bodyPr>
            <a:normAutofit fontScale="92500" lnSpcReduction="20000"/>
          </a:bodyPr>
          <a:lstStyle/>
          <a:p>
            <a:pPr marL="0" indent="0">
              <a:buNone/>
            </a:pPr>
            <a:r>
              <a:rPr lang="en-GB" dirty="0" smtClean="0"/>
              <a:t>The </a:t>
            </a:r>
            <a:r>
              <a:rPr lang="en-GB" dirty="0"/>
              <a:t>European Financial Stability </a:t>
            </a:r>
            <a:r>
              <a:rPr lang="en-GB" dirty="0" smtClean="0"/>
              <a:t>Facility (2010) and </a:t>
            </a:r>
            <a:r>
              <a:rPr lang="en-GB" dirty="0"/>
              <a:t>its successor, the European Stability </a:t>
            </a:r>
            <a:r>
              <a:rPr lang="en-GB" dirty="0" smtClean="0"/>
              <a:t>Mechanism (2012), </a:t>
            </a:r>
            <a:r>
              <a:rPr lang="en-GB" dirty="0"/>
              <a:t>was only enough to </a:t>
            </a:r>
            <a:r>
              <a:rPr lang="en-GB" dirty="0" smtClean="0"/>
              <a:t>address the </a:t>
            </a:r>
            <a:r>
              <a:rPr lang="en-GB" dirty="0"/>
              <a:t>bailouts of Greece, Ireland, and </a:t>
            </a:r>
            <a:r>
              <a:rPr lang="en-GB" dirty="0" smtClean="0"/>
              <a:t>Portugal Spain and Cyprus (with the IMF  help and above all the ECB help as we will see) —and </a:t>
            </a:r>
            <a:r>
              <a:rPr lang="en-GB" dirty="0"/>
              <a:t>thus not nearly </a:t>
            </a:r>
            <a:r>
              <a:rPr lang="en-GB" dirty="0" smtClean="0"/>
              <a:t>sufficient to offer </a:t>
            </a:r>
            <a:r>
              <a:rPr lang="en-GB" dirty="0"/>
              <a:t>substantial support to </a:t>
            </a:r>
            <a:r>
              <a:rPr lang="en-GB" dirty="0" smtClean="0"/>
              <a:t>a </a:t>
            </a:r>
            <a:r>
              <a:rPr lang="en-GB" dirty="0" smtClean="0"/>
              <a:t>big country such as </a:t>
            </a:r>
            <a:r>
              <a:rPr lang="en-GB" dirty="0" smtClean="0"/>
              <a:t>Italy</a:t>
            </a:r>
            <a:r>
              <a:rPr lang="en-GB" dirty="0"/>
              <a:t>. </a:t>
            </a:r>
            <a:endParaRPr lang="en-GB" dirty="0" smtClean="0"/>
          </a:p>
          <a:p>
            <a:pPr marL="0" indent="0">
              <a:buNone/>
            </a:pPr>
            <a:r>
              <a:rPr lang="en-GB" dirty="0" smtClean="0"/>
              <a:t>Proposals </a:t>
            </a:r>
            <a:r>
              <a:rPr lang="en-GB" dirty="0"/>
              <a:t>to create a large </a:t>
            </a:r>
            <a:r>
              <a:rPr lang="en-GB" dirty="0" smtClean="0"/>
              <a:t>firewall fund </a:t>
            </a:r>
            <a:r>
              <a:rPr lang="en-GB" dirty="0"/>
              <a:t>are </a:t>
            </a:r>
            <a:r>
              <a:rPr lang="en-GB" b="1" dirty="0"/>
              <a:t>politically unpopular in creditor countries </a:t>
            </a:r>
            <a:r>
              <a:rPr lang="en-GB" dirty="0"/>
              <a:t>for many reasons, </a:t>
            </a:r>
            <a:r>
              <a:rPr lang="en-GB" dirty="0" smtClean="0"/>
              <a:t>including fear </a:t>
            </a:r>
            <a:r>
              <a:rPr lang="en-GB" dirty="0"/>
              <a:t>of taking losses, and concerns that such a fund would tempt politicians in </a:t>
            </a:r>
            <a:r>
              <a:rPr lang="en-GB" dirty="0" smtClean="0"/>
              <a:t>at-risk countries </a:t>
            </a:r>
            <a:r>
              <a:rPr lang="en-GB" dirty="0"/>
              <a:t>to postpone or avoid tough </a:t>
            </a:r>
            <a:r>
              <a:rPr lang="en-GB" dirty="0" smtClean="0"/>
              <a:t>fiscal </a:t>
            </a:r>
            <a:r>
              <a:rPr lang="en-GB" dirty="0"/>
              <a:t>and structural reform </a:t>
            </a:r>
            <a:r>
              <a:rPr lang="en-GB" dirty="0" smtClean="0"/>
              <a:t>decisions </a:t>
            </a:r>
            <a:r>
              <a:rPr lang="en-GB" dirty="0" smtClean="0"/>
              <a:t>(moral </a:t>
            </a:r>
            <a:r>
              <a:rPr lang="en-GB" dirty="0" smtClean="0"/>
              <a:t>hazard</a:t>
            </a:r>
            <a:r>
              <a:rPr lang="en-GB" dirty="0" smtClean="0"/>
              <a:t>). </a:t>
            </a:r>
          </a:p>
          <a:p>
            <a:pPr marL="0" indent="0">
              <a:buNone/>
            </a:pPr>
            <a:r>
              <a:rPr lang="en-GB" dirty="0" err="1" smtClean="0"/>
              <a:t>Marimon</a:t>
            </a:r>
            <a:r>
              <a:rPr lang="en-GB" dirty="0" smtClean="0"/>
              <a:t>  et al (2015) Proposal ; contingent transfer decided ex-ante conditional on the country’s adherence to a set of “sound” policies. This mechanism would be a substitute for a “real” Fiscal Union. BUT what about credibility?</a:t>
            </a:r>
          </a:p>
          <a:p>
            <a:pPr marL="0" indent="0">
              <a:buNone/>
            </a:pPr>
            <a:endParaRPr lang="en-GB" dirty="0"/>
          </a:p>
        </p:txBody>
      </p:sp>
    </p:spTree>
    <p:extLst>
      <p:ext uri="{BB962C8B-B14F-4D97-AF65-F5344CB8AC3E}">
        <p14:creationId xmlns:p14="http://schemas.microsoft.com/office/powerpoint/2010/main" val="14012595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The </a:t>
            </a:r>
            <a:r>
              <a:rPr lang="it-IT" dirty="0" err="1" smtClean="0"/>
              <a:t>role</a:t>
            </a:r>
            <a:r>
              <a:rPr lang="it-IT" dirty="0" smtClean="0"/>
              <a:t> of ECB</a:t>
            </a:r>
            <a:endParaRPr lang="en-GB" dirty="0"/>
          </a:p>
        </p:txBody>
      </p:sp>
      <p:sp>
        <p:nvSpPr>
          <p:cNvPr id="3" name="Segnaposto contenuto 2"/>
          <p:cNvSpPr>
            <a:spLocks noGrp="1"/>
          </p:cNvSpPr>
          <p:nvPr>
            <p:ph idx="1"/>
          </p:nvPr>
        </p:nvSpPr>
        <p:spPr/>
        <p:txBody>
          <a:bodyPr>
            <a:normAutofit fontScale="92500"/>
          </a:bodyPr>
          <a:lstStyle/>
          <a:p>
            <a:r>
              <a:rPr lang="en-GB" b="1" dirty="0"/>
              <a:t>The European Central Bank’s program to purchase sovereign bonds can </a:t>
            </a:r>
            <a:r>
              <a:rPr lang="en-GB" b="1" dirty="0" smtClean="0"/>
              <a:t>also be </a:t>
            </a:r>
            <a:r>
              <a:rPr lang="en-GB" b="1" dirty="0"/>
              <a:t>viewed as a way to reduce the risk of the “bad” equilibrium. </a:t>
            </a:r>
            <a:endParaRPr lang="en-GB" b="1" dirty="0" smtClean="0"/>
          </a:p>
          <a:p>
            <a:r>
              <a:rPr lang="en-GB" dirty="0" smtClean="0"/>
              <a:t>Between </a:t>
            </a:r>
            <a:r>
              <a:rPr lang="en-GB" dirty="0"/>
              <a:t>May </a:t>
            </a:r>
            <a:r>
              <a:rPr lang="en-GB" dirty="0" smtClean="0"/>
              <a:t>2010 and </a:t>
            </a:r>
            <a:r>
              <a:rPr lang="en-GB" dirty="0"/>
              <a:t>October 2010, about 65 billion euro of bonds were bought by the ECB; </a:t>
            </a:r>
            <a:r>
              <a:rPr lang="en-GB" dirty="0" smtClean="0"/>
              <a:t>a further </a:t>
            </a:r>
            <a:r>
              <a:rPr lang="en-GB" dirty="0"/>
              <a:t>125 billion euro were committed during the market turmoil between </a:t>
            </a:r>
            <a:r>
              <a:rPr lang="en-GB" dirty="0" smtClean="0"/>
              <a:t>August 2011 </a:t>
            </a:r>
            <a:r>
              <a:rPr lang="en-GB" dirty="0"/>
              <a:t>and November 2011 such that the cumulative bond holdings grew to </a:t>
            </a:r>
            <a:r>
              <a:rPr lang="en-GB" dirty="0" smtClean="0"/>
              <a:t>over 200 </a:t>
            </a:r>
            <a:r>
              <a:rPr lang="en-GB" dirty="0"/>
              <a:t>billion euros (about 2 percent of euro area GDP). </a:t>
            </a:r>
            <a:endParaRPr lang="en-GB" dirty="0" smtClean="0"/>
          </a:p>
          <a:p>
            <a:r>
              <a:rPr lang="en-GB" dirty="0" smtClean="0"/>
              <a:t>The </a:t>
            </a:r>
            <a:r>
              <a:rPr lang="en-GB" dirty="0"/>
              <a:t>ECB has taken pains </a:t>
            </a:r>
            <a:r>
              <a:rPr lang="en-GB" dirty="0" smtClean="0"/>
              <a:t>to emphasise </a:t>
            </a:r>
            <a:r>
              <a:rPr lang="en-GB" dirty="0"/>
              <a:t>that these purchases are not monetizing debt because liquidity created </a:t>
            </a:r>
            <a:r>
              <a:rPr lang="en-GB" dirty="0" smtClean="0"/>
              <a:t>is </a:t>
            </a:r>
            <a:r>
              <a:rPr lang="en-GB" dirty="0" err="1" smtClean="0"/>
              <a:t>canceled</a:t>
            </a:r>
            <a:r>
              <a:rPr lang="en-GB" dirty="0" smtClean="0"/>
              <a:t> </a:t>
            </a:r>
            <a:r>
              <a:rPr lang="en-GB" dirty="0"/>
              <a:t>out through offsetting sterilization operations. Instead, the program </a:t>
            </a:r>
            <a:r>
              <a:rPr lang="en-GB" dirty="0" smtClean="0"/>
              <a:t>seeks to </a:t>
            </a:r>
            <a:r>
              <a:rPr lang="en-GB" dirty="0"/>
              <a:t>provide liquidity and depth when certain sovereign debt markets are troubled.</a:t>
            </a:r>
          </a:p>
        </p:txBody>
      </p:sp>
    </p:spTree>
    <p:extLst>
      <p:ext uri="{BB962C8B-B14F-4D97-AF65-F5344CB8AC3E}">
        <p14:creationId xmlns:p14="http://schemas.microsoft.com/office/powerpoint/2010/main" val="3920184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GB"/>
          </a:p>
        </p:txBody>
      </p:sp>
      <p:sp>
        <p:nvSpPr>
          <p:cNvPr id="3" name="Segnaposto contenuto 2"/>
          <p:cNvSpPr>
            <a:spLocks noGrp="1"/>
          </p:cNvSpPr>
          <p:nvPr>
            <p:ph idx="1"/>
          </p:nvPr>
        </p:nvSpPr>
        <p:spPr/>
        <p:txBody>
          <a:bodyPr>
            <a:normAutofit/>
          </a:bodyPr>
          <a:lstStyle/>
          <a:p>
            <a:r>
              <a:rPr lang="en-GB" dirty="0" smtClean="0"/>
              <a:t>The </a:t>
            </a:r>
            <a:r>
              <a:rPr lang="en-GB" dirty="0"/>
              <a:t>elimination of national currencies meant that </a:t>
            </a:r>
            <a:r>
              <a:rPr lang="en-GB" dirty="0" smtClean="0"/>
              <a:t>national </a:t>
            </a:r>
            <a:r>
              <a:rPr lang="en-GB" dirty="0" smtClean="0"/>
              <a:t>fiscal </a:t>
            </a:r>
            <a:r>
              <a:rPr lang="en-GB" dirty="0"/>
              <a:t>policies took on additional importance as a tool for countercyclical </a:t>
            </a:r>
            <a:r>
              <a:rPr lang="en-GB" dirty="0" smtClean="0"/>
              <a:t>macroeconomic policy</a:t>
            </a:r>
          </a:p>
          <a:p>
            <a:r>
              <a:rPr lang="en-GB" dirty="0" smtClean="0"/>
              <a:t>Moreover</a:t>
            </a:r>
            <a:r>
              <a:rPr lang="en-GB" dirty="0"/>
              <a:t> </a:t>
            </a:r>
            <a:r>
              <a:rPr lang="en-GB" dirty="0" smtClean="0"/>
              <a:t>Banking regulation and banking crisis management remained in national hands.</a:t>
            </a:r>
          </a:p>
          <a:p>
            <a:endParaRPr lang="en-GB" dirty="0" smtClean="0"/>
          </a:p>
          <a:p>
            <a:r>
              <a:rPr lang="en-GB" b="1" dirty="0" smtClean="0"/>
              <a:t>The </a:t>
            </a:r>
            <a:r>
              <a:rPr lang="en-GB" b="1" dirty="0"/>
              <a:t>sovereign debt crisis is </a:t>
            </a:r>
            <a:r>
              <a:rPr lang="en-GB" b="1" dirty="0" smtClean="0"/>
              <a:t>deeply intertwined </a:t>
            </a:r>
            <a:r>
              <a:rPr lang="en-GB" b="1" dirty="0"/>
              <a:t>with the </a:t>
            </a:r>
            <a:r>
              <a:rPr lang="en-GB" b="1" u="sng" dirty="0"/>
              <a:t>banking crisis</a:t>
            </a:r>
            <a:r>
              <a:rPr lang="en-GB" b="1" dirty="0"/>
              <a:t> and </a:t>
            </a:r>
            <a:r>
              <a:rPr lang="en-GB" b="1" u="sng" dirty="0"/>
              <a:t>macroeconomic imbalances </a:t>
            </a:r>
            <a:r>
              <a:rPr lang="en-GB" b="1" dirty="0"/>
              <a:t>that </a:t>
            </a:r>
            <a:r>
              <a:rPr lang="en-GB" b="1" dirty="0" smtClean="0"/>
              <a:t>afflict the </a:t>
            </a:r>
            <a:r>
              <a:rPr lang="en-GB" b="1" dirty="0"/>
              <a:t>euro area.</a:t>
            </a:r>
            <a:endParaRPr lang="en-GB" b="1" dirty="0" smtClean="0"/>
          </a:p>
        </p:txBody>
      </p:sp>
    </p:spTree>
    <p:extLst>
      <p:ext uri="{BB962C8B-B14F-4D97-AF65-F5344CB8AC3E}">
        <p14:creationId xmlns:p14="http://schemas.microsoft.com/office/powerpoint/2010/main" val="30472086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Strenghtening</a:t>
            </a:r>
            <a:r>
              <a:rPr lang="it-IT" dirty="0" smtClean="0"/>
              <a:t> ECB </a:t>
            </a:r>
            <a:r>
              <a:rPr lang="it-IT" dirty="0" err="1" smtClean="0"/>
              <a:t>role</a:t>
            </a:r>
            <a:endParaRPr lang="en-GB" dirty="0"/>
          </a:p>
        </p:txBody>
      </p:sp>
      <p:sp>
        <p:nvSpPr>
          <p:cNvPr id="3" name="Segnaposto contenuto 2"/>
          <p:cNvSpPr>
            <a:spLocks noGrp="1"/>
          </p:cNvSpPr>
          <p:nvPr>
            <p:ph idx="1"/>
          </p:nvPr>
        </p:nvSpPr>
        <p:spPr/>
        <p:txBody>
          <a:bodyPr>
            <a:normAutofit/>
          </a:bodyPr>
          <a:lstStyle/>
          <a:p>
            <a:r>
              <a:rPr lang="en-GB" dirty="0"/>
              <a:t>There have also been calls for the European Central Bank to take </a:t>
            </a:r>
            <a:r>
              <a:rPr lang="en-GB" dirty="0" smtClean="0"/>
              <a:t>further steps </a:t>
            </a:r>
            <a:r>
              <a:rPr lang="en-GB" dirty="0"/>
              <a:t>to stabilize the sovereign debt market (for example, De </a:t>
            </a:r>
            <a:r>
              <a:rPr lang="en-GB" dirty="0" err="1"/>
              <a:t>Grauwe</a:t>
            </a:r>
            <a:r>
              <a:rPr lang="en-GB" dirty="0"/>
              <a:t> 2012). </a:t>
            </a:r>
            <a:r>
              <a:rPr lang="en-GB" dirty="0" smtClean="0"/>
              <a:t>At one </a:t>
            </a:r>
            <a:r>
              <a:rPr lang="en-GB" dirty="0"/>
              <a:t>level, </a:t>
            </a:r>
            <a:r>
              <a:rPr lang="en-GB" b="1" dirty="0"/>
              <a:t>it could increase the </a:t>
            </a:r>
            <a:r>
              <a:rPr lang="en-GB" b="1" dirty="0" smtClean="0"/>
              <a:t>firepower </a:t>
            </a:r>
            <a:r>
              <a:rPr lang="en-GB" b="1" dirty="0"/>
              <a:t>of the European Stability Mechanism </a:t>
            </a:r>
            <a:r>
              <a:rPr lang="en-GB" b="1" dirty="0" smtClean="0"/>
              <a:t>by allowing </a:t>
            </a:r>
            <a:r>
              <a:rPr lang="en-GB" b="1" dirty="0"/>
              <a:t>it to borrow from the ECB</a:t>
            </a:r>
            <a:r>
              <a:rPr lang="en-GB" dirty="0"/>
              <a:t>. Going further, the ECB could </a:t>
            </a:r>
            <a:r>
              <a:rPr lang="en-GB" b="1" dirty="0"/>
              <a:t>announce </a:t>
            </a:r>
            <a:r>
              <a:rPr lang="en-GB" b="1" dirty="0" smtClean="0"/>
              <a:t>a ceiling </a:t>
            </a:r>
            <a:r>
              <a:rPr lang="en-GB" b="1" dirty="0"/>
              <a:t>to the interest rate it would tolerate on the sovereign debt of countries </a:t>
            </a:r>
            <a:r>
              <a:rPr lang="en-GB" b="1" dirty="0" smtClean="0"/>
              <a:t>that meet </a:t>
            </a:r>
            <a:r>
              <a:rPr lang="en-GB" b="1" dirty="0"/>
              <a:t>certain </a:t>
            </a:r>
            <a:r>
              <a:rPr lang="en-GB" b="1" dirty="0" smtClean="0"/>
              <a:t>fiscal </a:t>
            </a:r>
            <a:r>
              <a:rPr lang="en-GB" b="1" dirty="0"/>
              <a:t>criteri</a:t>
            </a:r>
            <a:r>
              <a:rPr lang="en-GB" dirty="0"/>
              <a:t>a (such as taking credible steps to ensure debt </a:t>
            </a:r>
            <a:r>
              <a:rPr lang="en-GB" dirty="0" smtClean="0"/>
              <a:t>declines to </a:t>
            </a:r>
            <a:r>
              <a:rPr lang="en-GB" dirty="0"/>
              <a:t>a safe level over the medium term), and guarantee to buy the debt at that </a:t>
            </a:r>
            <a:r>
              <a:rPr lang="en-GB" dirty="0" smtClean="0"/>
              <a:t>price if </a:t>
            </a:r>
            <a:r>
              <a:rPr lang="en-GB" dirty="0"/>
              <a:t>needed</a:t>
            </a:r>
          </a:p>
        </p:txBody>
      </p:sp>
    </p:spTree>
    <p:extLst>
      <p:ext uri="{BB962C8B-B14F-4D97-AF65-F5344CB8AC3E}">
        <p14:creationId xmlns:p14="http://schemas.microsoft.com/office/powerpoint/2010/main" val="11186479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Approfondimento ECB </a:t>
            </a:r>
            <a:r>
              <a:rPr lang="it-IT" dirty="0" smtClean="0"/>
              <a:t>policy on  public bond </a:t>
            </a:r>
            <a:r>
              <a:rPr lang="it-IT" dirty="0" err="1" smtClean="0"/>
              <a:t>markets</a:t>
            </a:r>
            <a:endParaRPr lang="en-GB" dirty="0"/>
          </a:p>
        </p:txBody>
      </p:sp>
      <p:sp>
        <p:nvSpPr>
          <p:cNvPr id="3" name="Segnaposto contenuto 2"/>
          <p:cNvSpPr>
            <a:spLocks noGrp="1"/>
          </p:cNvSpPr>
          <p:nvPr>
            <p:ph idx="1"/>
          </p:nvPr>
        </p:nvSpPr>
        <p:spPr/>
        <p:txBody>
          <a:bodyPr>
            <a:normAutofit lnSpcReduction="10000"/>
          </a:bodyPr>
          <a:lstStyle/>
          <a:p>
            <a:r>
              <a:rPr lang="en-US" dirty="0"/>
              <a:t>T</a:t>
            </a:r>
            <a:r>
              <a:rPr lang="en-US" dirty="0" smtClean="0"/>
              <a:t>he </a:t>
            </a:r>
            <a:r>
              <a:rPr lang="en-US" dirty="0"/>
              <a:t>ECB </a:t>
            </a:r>
            <a:r>
              <a:rPr lang="en-US" dirty="0" smtClean="0"/>
              <a:t>launched  </a:t>
            </a:r>
            <a:r>
              <a:rPr lang="en-US" dirty="0"/>
              <a:t>the Securities Markets </a:t>
            </a:r>
            <a:r>
              <a:rPr lang="en-US" dirty="0" err="1"/>
              <a:t>Programme</a:t>
            </a:r>
            <a:r>
              <a:rPr lang="en-US" dirty="0"/>
              <a:t> (SMP</a:t>
            </a:r>
            <a:r>
              <a:rPr lang="en-US" dirty="0" smtClean="0"/>
              <a:t>) </a:t>
            </a:r>
            <a:r>
              <a:rPr lang="en-US" dirty="0"/>
              <a:t>in May 2010 to purchase public and private securities on the secondary markets. </a:t>
            </a:r>
            <a:r>
              <a:rPr lang="en-US" b="1" dirty="0"/>
              <a:t>The </a:t>
            </a:r>
            <a:r>
              <a:rPr lang="en-US" b="1" dirty="0" err="1"/>
              <a:t>programme</a:t>
            </a:r>
            <a:r>
              <a:rPr lang="en-US" b="1" dirty="0"/>
              <a:t>, resumed in August 2011 when sovereign borrowing costs experienced a new peak, was primarily aimed at calming down the Italian and Spanish debt markets, since both countries had a systemic importance due to being </a:t>
            </a:r>
            <a:r>
              <a:rPr lang="en-US" b="1" dirty="0" smtClean="0"/>
              <a:t>‘Too </a:t>
            </a:r>
            <a:r>
              <a:rPr lang="en-US" b="1" dirty="0"/>
              <a:t>big to fail’ as respectively the third and fourth economy in the euro zone.</a:t>
            </a:r>
            <a:r>
              <a:rPr lang="en-US" dirty="0"/>
              <a:t> </a:t>
            </a:r>
            <a:endParaRPr lang="en-US" dirty="0" smtClean="0"/>
          </a:p>
          <a:p>
            <a:r>
              <a:rPr lang="en-US" dirty="0" smtClean="0"/>
              <a:t>The </a:t>
            </a:r>
            <a:r>
              <a:rPr lang="en-US" dirty="0"/>
              <a:t>bond buying policy had several operational features that limited its controversy. First, it was strictly limited in time; second, assets were only purchased on the secondary markets; third, the Governing Council had full control over the scope and timing of the </a:t>
            </a:r>
            <a:r>
              <a:rPr lang="en-US" dirty="0" err="1"/>
              <a:t>programme</a:t>
            </a:r>
            <a:r>
              <a:rPr lang="en-US" dirty="0"/>
              <a:t>. </a:t>
            </a:r>
            <a:endParaRPr lang="en-GB" dirty="0"/>
          </a:p>
        </p:txBody>
      </p:sp>
    </p:spTree>
    <p:extLst>
      <p:ext uri="{BB962C8B-B14F-4D97-AF65-F5344CB8AC3E}">
        <p14:creationId xmlns:p14="http://schemas.microsoft.com/office/powerpoint/2010/main" val="10326225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Approfondimento ECB </a:t>
            </a:r>
            <a:r>
              <a:rPr lang="it-IT" dirty="0" smtClean="0"/>
              <a:t>policy on bond </a:t>
            </a:r>
            <a:r>
              <a:rPr lang="it-IT" dirty="0" err="1" smtClean="0"/>
              <a:t>markets</a:t>
            </a:r>
            <a:endParaRPr lang="en-GB" dirty="0"/>
          </a:p>
        </p:txBody>
      </p:sp>
      <p:sp>
        <p:nvSpPr>
          <p:cNvPr id="3" name="Segnaposto contenuto 2"/>
          <p:cNvSpPr>
            <a:spLocks noGrp="1"/>
          </p:cNvSpPr>
          <p:nvPr>
            <p:ph idx="1"/>
          </p:nvPr>
        </p:nvSpPr>
        <p:spPr/>
        <p:txBody>
          <a:bodyPr>
            <a:normAutofit fontScale="92500" lnSpcReduction="20000"/>
          </a:bodyPr>
          <a:lstStyle/>
          <a:p>
            <a:r>
              <a:rPr lang="en-US" b="1" dirty="0" smtClean="0"/>
              <a:t>A second – and wider – bond buying </a:t>
            </a:r>
            <a:r>
              <a:rPr lang="en-US" b="1" dirty="0" err="1" smtClean="0"/>
              <a:t>programme</a:t>
            </a:r>
            <a:r>
              <a:rPr lang="en-US" b="1" dirty="0" smtClean="0"/>
              <a:t> was launched, in September 2012, the Outright Monetary Transactions (OMT), following on from Draghi’s speech in July 2012 (the ‘whatever it takes’ speech) that was so successful in calming down financial markets and effectively put an end to the worst phase of the financial crisis</a:t>
            </a:r>
            <a:r>
              <a:rPr lang="en-US" dirty="0" smtClean="0"/>
              <a:t>. </a:t>
            </a:r>
          </a:p>
          <a:p>
            <a:r>
              <a:rPr lang="en-US" dirty="0"/>
              <a:t>S</a:t>
            </a:r>
            <a:r>
              <a:rPr lang="en-US" dirty="0" smtClean="0"/>
              <a:t>overeign </a:t>
            </a:r>
            <a:r>
              <a:rPr lang="en-US" dirty="0" smtClean="0"/>
              <a:t>bonds purchased through the </a:t>
            </a:r>
            <a:r>
              <a:rPr lang="en-US" dirty="0" err="1" smtClean="0"/>
              <a:t>programme</a:t>
            </a:r>
            <a:r>
              <a:rPr lang="en-US" dirty="0" smtClean="0"/>
              <a:t> must have a maturity of 1-3 years; second and most important, the interventions are subject to strict conditionality as </a:t>
            </a:r>
            <a:r>
              <a:rPr lang="en-US" dirty="0" smtClean="0"/>
              <a:t>the </a:t>
            </a:r>
            <a:r>
              <a:rPr lang="en-US" dirty="0" err="1" smtClean="0"/>
              <a:t>recipent</a:t>
            </a:r>
            <a:r>
              <a:rPr lang="en-US" dirty="0" smtClean="0"/>
              <a:t> </a:t>
            </a:r>
            <a:r>
              <a:rPr lang="en-US" dirty="0" smtClean="0"/>
              <a:t>country </a:t>
            </a:r>
            <a:r>
              <a:rPr lang="en-US" dirty="0" smtClean="0"/>
              <a:t> must </a:t>
            </a:r>
            <a:r>
              <a:rPr lang="en-US" dirty="0" smtClean="0"/>
              <a:t>agree to a macroeconomic adjustment </a:t>
            </a:r>
            <a:r>
              <a:rPr lang="en-US" dirty="0" err="1" smtClean="0"/>
              <a:t>programme</a:t>
            </a:r>
            <a:r>
              <a:rPr lang="en-US" dirty="0" smtClean="0"/>
              <a:t> in partnership with the ESM, comprising severe fiscal and structural conditions.</a:t>
            </a:r>
          </a:p>
          <a:p>
            <a:r>
              <a:rPr lang="en-US" dirty="0" smtClean="0"/>
              <a:t> </a:t>
            </a:r>
            <a:r>
              <a:rPr lang="en-US" b="1" dirty="0" smtClean="0"/>
              <a:t>To date (2015), borrowing costs for all euro zone sovereigns have come down again and no country has applied for support through the OMT </a:t>
            </a:r>
            <a:r>
              <a:rPr lang="en-US" b="1" dirty="0" err="1" smtClean="0"/>
              <a:t>programme</a:t>
            </a:r>
            <a:r>
              <a:rPr lang="en-US" b="1" dirty="0" smtClean="0"/>
              <a:t>, whose announcement already had a beneficial effect on market stability.</a:t>
            </a:r>
            <a:endParaRPr lang="en-GB" b="1" dirty="0" smtClean="0"/>
          </a:p>
        </p:txBody>
      </p:sp>
    </p:spTree>
    <p:extLst>
      <p:ext uri="{BB962C8B-B14F-4D97-AF65-F5344CB8AC3E}">
        <p14:creationId xmlns:p14="http://schemas.microsoft.com/office/powerpoint/2010/main" val="2531837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Time line of ECB  non </a:t>
            </a:r>
            <a:r>
              <a:rPr lang="it-IT" dirty="0" err="1" smtClean="0"/>
              <a:t>conventional</a:t>
            </a:r>
            <a:r>
              <a:rPr lang="it-IT" dirty="0" smtClean="0"/>
              <a:t> </a:t>
            </a:r>
            <a:r>
              <a:rPr lang="it-IT" dirty="0" err="1" smtClean="0"/>
              <a:t>Interventions</a:t>
            </a:r>
            <a:r>
              <a:rPr lang="it-IT" dirty="0" smtClean="0"/>
              <a:t> </a:t>
            </a:r>
            <a:r>
              <a:rPr lang="it-IT" dirty="0" err="1" smtClean="0"/>
              <a:t>during</a:t>
            </a:r>
            <a:r>
              <a:rPr lang="it-IT" dirty="0" smtClean="0"/>
              <a:t> </a:t>
            </a:r>
            <a:r>
              <a:rPr lang="it-IT" dirty="0" err="1" smtClean="0"/>
              <a:t>crisis</a:t>
            </a:r>
            <a:endParaRPr lang="en-GB" dirty="0"/>
          </a:p>
        </p:txBody>
      </p:sp>
      <p:sp>
        <p:nvSpPr>
          <p:cNvPr id="3" name="Segnaposto contenuto 2"/>
          <p:cNvSpPr>
            <a:spLocks noGrp="1"/>
          </p:cNvSpPr>
          <p:nvPr>
            <p:ph idx="1"/>
          </p:nvPr>
        </p:nvSpPr>
        <p:spPr/>
        <p:txBody>
          <a:bodyPr/>
          <a:lstStyle/>
          <a:p>
            <a:endParaRPr lang="en-GB" dirty="0"/>
          </a:p>
        </p:txBody>
      </p:sp>
    </p:spTree>
    <p:extLst>
      <p:ext uri="{BB962C8B-B14F-4D97-AF65-F5344CB8AC3E}">
        <p14:creationId xmlns:p14="http://schemas.microsoft.com/office/powerpoint/2010/main" val="17967626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hidden="1"/>
          <p:cNvSpPr>
            <a:spLocks noGrp="1" noChangeArrowheads="1"/>
          </p:cNvSpPr>
          <p:nvPr>
            <p:ph type="title"/>
          </p:nvPr>
        </p:nvSpPr>
        <p:spPr/>
        <p:txBody>
          <a:bodyPr/>
          <a:lstStyle/>
          <a:p>
            <a:pPr eaLnBrk="1" hangingPunct="1"/>
            <a:endParaRPr lang="en-US" altLang="en-US" smtClean="0"/>
          </a:p>
        </p:txBody>
      </p:sp>
      <p:sp>
        <p:nvSpPr>
          <p:cNvPr id="11267" name="Rectangle 3" descr="slide_mp_010"/>
          <p:cNvSpPr>
            <a:spLocks noGrp="1" noChangeAspect="1" noChangeArrowheads="1"/>
          </p:cNvSpPr>
          <p:nvPr isPhoto="1"/>
        </p:nvSpPr>
        <p:spPr bwMode="auto">
          <a:xfrm>
            <a:off x="1524000" y="4764"/>
            <a:ext cx="9144000" cy="6853237"/>
          </a:xfrm>
          <a:prstGeom prst="rect">
            <a:avLst/>
          </a:pr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ヒラギノ角ゴ Pro W3" pitchFamily="123" charset="-128"/>
              </a:defRPr>
            </a:lvl1pPr>
            <a:lvl2pPr marL="742950" indent="-285750">
              <a:defRPr>
                <a:solidFill>
                  <a:schemeClr val="tx1"/>
                </a:solidFill>
                <a:latin typeface="Arial" panose="020B0604020202020204" pitchFamily="34" charset="0"/>
                <a:ea typeface="ヒラギノ角ゴ Pro W3" pitchFamily="123" charset="-128"/>
              </a:defRPr>
            </a:lvl2pPr>
            <a:lvl3pPr marL="1143000" indent="-228600">
              <a:defRPr>
                <a:solidFill>
                  <a:schemeClr val="tx1"/>
                </a:solidFill>
                <a:latin typeface="Arial" panose="020B0604020202020204" pitchFamily="34" charset="0"/>
                <a:ea typeface="ヒラギノ角ゴ Pro W3" pitchFamily="123" charset="-128"/>
              </a:defRPr>
            </a:lvl3pPr>
            <a:lvl4pPr marL="1600200" indent="-228600">
              <a:defRPr>
                <a:solidFill>
                  <a:schemeClr val="tx1"/>
                </a:solidFill>
                <a:latin typeface="Arial" panose="020B0604020202020204" pitchFamily="34" charset="0"/>
                <a:ea typeface="ヒラギノ角ゴ Pro W3" pitchFamily="123" charset="-128"/>
              </a:defRPr>
            </a:lvl4pPr>
            <a:lvl5pPr marL="2057400" indent="-228600">
              <a:defRPr>
                <a:solidFill>
                  <a:schemeClr val="tx1"/>
                </a:solidFill>
                <a:latin typeface="Arial" panose="020B0604020202020204" pitchFamily="34" charset="0"/>
                <a:ea typeface="ヒラギノ角ゴ Pro W3" pitchFamily="123"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ヒラギノ角ゴ Pro W3" pitchFamily="123"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ヒラギノ角ゴ Pro W3" pitchFamily="123"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ヒラギノ角ゴ Pro W3" pitchFamily="123"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ヒラギノ角ゴ Pro W3" pitchFamily="123" charset="-128"/>
              </a:defRPr>
            </a:lvl9pPr>
          </a:lstStyle>
          <a:p>
            <a:pPr eaLnBrk="1" hangingPunct="1"/>
            <a:endParaRPr lang="en-US" altLang="en-US"/>
          </a:p>
        </p:txBody>
      </p:sp>
    </p:spTree>
    <p:extLst>
      <p:ext uri="{BB962C8B-B14F-4D97-AF65-F5344CB8AC3E}">
        <p14:creationId xmlns:p14="http://schemas.microsoft.com/office/powerpoint/2010/main" val="38335455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hidden="1"/>
          <p:cNvSpPr>
            <a:spLocks noGrp="1" noChangeArrowheads="1"/>
          </p:cNvSpPr>
          <p:nvPr>
            <p:ph type="title"/>
          </p:nvPr>
        </p:nvSpPr>
        <p:spPr/>
        <p:txBody>
          <a:bodyPr/>
          <a:lstStyle/>
          <a:p>
            <a:pPr eaLnBrk="1" hangingPunct="1"/>
            <a:endParaRPr lang="en-US" altLang="en-US" smtClean="0"/>
          </a:p>
        </p:txBody>
      </p:sp>
      <p:sp>
        <p:nvSpPr>
          <p:cNvPr id="12291" name="Rectangle 3" descr="slide_mp_011"/>
          <p:cNvSpPr>
            <a:spLocks noGrp="1" noChangeAspect="1" noChangeArrowheads="1"/>
          </p:cNvSpPr>
          <p:nvPr isPhoto="1"/>
        </p:nvSpPr>
        <p:spPr bwMode="auto">
          <a:xfrm>
            <a:off x="1155510" y="1014699"/>
            <a:ext cx="9144000" cy="6853237"/>
          </a:xfrm>
          <a:prstGeom prst="rect">
            <a:avLst/>
          </a:pr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ヒラギノ角ゴ Pro W3" pitchFamily="123" charset="-128"/>
              </a:defRPr>
            </a:lvl1pPr>
            <a:lvl2pPr marL="742950" indent="-285750">
              <a:defRPr>
                <a:solidFill>
                  <a:schemeClr val="tx1"/>
                </a:solidFill>
                <a:latin typeface="Arial" panose="020B0604020202020204" pitchFamily="34" charset="0"/>
                <a:ea typeface="ヒラギノ角ゴ Pro W3" pitchFamily="123" charset="-128"/>
              </a:defRPr>
            </a:lvl2pPr>
            <a:lvl3pPr marL="1143000" indent="-228600">
              <a:defRPr>
                <a:solidFill>
                  <a:schemeClr val="tx1"/>
                </a:solidFill>
                <a:latin typeface="Arial" panose="020B0604020202020204" pitchFamily="34" charset="0"/>
                <a:ea typeface="ヒラギノ角ゴ Pro W3" pitchFamily="123" charset="-128"/>
              </a:defRPr>
            </a:lvl3pPr>
            <a:lvl4pPr marL="1600200" indent="-228600">
              <a:defRPr>
                <a:solidFill>
                  <a:schemeClr val="tx1"/>
                </a:solidFill>
                <a:latin typeface="Arial" panose="020B0604020202020204" pitchFamily="34" charset="0"/>
                <a:ea typeface="ヒラギノ角ゴ Pro W3" pitchFamily="123" charset="-128"/>
              </a:defRPr>
            </a:lvl4pPr>
            <a:lvl5pPr marL="2057400" indent="-228600">
              <a:defRPr>
                <a:solidFill>
                  <a:schemeClr val="tx1"/>
                </a:solidFill>
                <a:latin typeface="Arial" panose="020B0604020202020204" pitchFamily="34" charset="0"/>
                <a:ea typeface="ヒラギノ角ゴ Pro W3" pitchFamily="123"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ヒラギノ角ゴ Pro W3" pitchFamily="123"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ヒラギノ角ゴ Pro W3" pitchFamily="123"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ヒラギノ角ゴ Pro W3" pitchFamily="123"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ヒラギノ角ゴ Pro W3" pitchFamily="123" charset="-128"/>
              </a:defRPr>
            </a:lvl9pPr>
          </a:lstStyle>
          <a:p>
            <a:pPr eaLnBrk="1" hangingPunct="1"/>
            <a:endParaRPr lang="en-US" altLang="en-US"/>
          </a:p>
        </p:txBody>
      </p:sp>
      <p:sp>
        <p:nvSpPr>
          <p:cNvPr id="2" name="CasellaDiTesto 1"/>
          <p:cNvSpPr txBox="1"/>
          <p:nvPr/>
        </p:nvSpPr>
        <p:spPr>
          <a:xfrm>
            <a:off x="5363570" y="1119116"/>
            <a:ext cx="1528548" cy="923330"/>
          </a:xfrm>
          <a:prstGeom prst="rect">
            <a:avLst/>
          </a:prstGeom>
          <a:noFill/>
        </p:spPr>
        <p:txBody>
          <a:bodyPr wrap="square" rtlCol="0">
            <a:spAutoFit/>
          </a:bodyPr>
          <a:lstStyle/>
          <a:p>
            <a:r>
              <a:rPr lang="it-IT" dirty="0" err="1" smtClean="0"/>
              <a:t>Outright</a:t>
            </a:r>
            <a:r>
              <a:rPr lang="it-IT" dirty="0" smtClean="0"/>
              <a:t> </a:t>
            </a:r>
            <a:r>
              <a:rPr lang="it-IT" dirty="0" err="1" smtClean="0"/>
              <a:t>monetary</a:t>
            </a:r>
            <a:r>
              <a:rPr lang="it-IT" dirty="0" smtClean="0"/>
              <a:t> </a:t>
            </a:r>
            <a:r>
              <a:rPr lang="it-IT" dirty="0" err="1" smtClean="0"/>
              <a:t>transactions</a:t>
            </a:r>
            <a:endParaRPr lang="en-GB" dirty="0"/>
          </a:p>
        </p:txBody>
      </p:sp>
    </p:spTree>
    <p:extLst>
      <p:ext uri="{BB962C8B-B14F-4D97-AF65-F5344CB8AC3E}">
        <p14:creationId xmlns:p14="http://schemas.microsoft.com/office/powerpoint/2010/main" val="37524357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hidden="1"/>
          <p:cNvSpPr>
            <a:spLocks noGrp="1" noChangeArrowheads="1"/>
          </p:cNvSpPr>
          <p:nvPr>
            <p:ph type="title"/>
          </p:nvPr>
        </p:nvSpPr>
        <p:spPr/>
        <p:txBody>
          <a:bodyPr/>
          <a:lstStyle/>
          <a:p>
            <a:pPr eaLnBrk="1" hangingPunct="1"/>
            <a:endParaRPr lang="en-US" altLang="en-US" smtClean="0"/>
          </a:p>
        </p:txBody>
      </p:sp>
      <p:sp>
        <p:nvSpPr>
          <p:cNvPr id="13315" name="Rectangle 3" descr="slide_mp_012"/>
          <p:cNvSpPr>
            <a:spLocks noGrp="1" noChangeAspect="1" noChangeArrowheads="1"/>
          </p:cNvSpPr>
          <p:nvPr isPhoto="1"/>
        </p:nvSpPr>
        <p:spPr bwMode="auto">
          <a:xfrm>
            <a:off x="1524000" y="4764"/>
            <a:ext cx="9144000" cy="6853237"/>
          </a:xfrm>
          <a:prstGeom prst="rect">
            <a:avLst/>
          </a:pr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ヒラギノ角ゴ Pro W3" pitchFamily="123" charset="-128"/>
              </a:defRPr>
            </a:lvl1pPr>
            <a:lvl2pPr marL="742950" indent="-285750">
              <a:defRPr>
                <a:solidFill>
                  <a:schemeClr val="tx1"/>
                </a:solidFill>
                <a:latin typeface="Arial" panose="020B0604020202020204" pitchFamily="34" charset="0"/>
                <a:ea typeface="ヒラギノ角ゴ Pro W3" pitchFamily="123" charset="-128"/>
              </a:defRPr>
            </a:lvl2pPr>
            <a:lvl3pPr marL="1143000" indent="-228600">
              <a:defRPr>
                <a:solidFill>
                  <a:schemeClr val="tx1"/>
                </a:solidFill>
                <a:latin typeface="Arial" panose="020B0604020202020204" pitchFamily="34" charset="0"/>
                <a:ea typeface="ヒラギノ角ゴ Pro W3" pitchFamily="123" charset="-128"/>
              </a:defRPr>
            </a:lvl3pPr>
            <a:lvl4pPr marL="1600200" indent="-228600">
              <a:defRPr>
                <a:solidFill>
                  <a:schemeClr val="tx1"/>
                </a:solidFill>
                <a:latin typeface="Arial" panose="020B0604020202020204" pitchFamily="34" charset="0"/>
                <a:ea typeface="ヒラギノ角ゴ Pro W3" pitchFamily="123" charset="-128"/>
              </a:defRPr>
            </a:lvl4pPr>
            <a:lvl5pPr marL="2057400" indent="-228600">
              <a:defRPr>
                <a:solidFill>
                  <a:schemeClr val="tx1"/>
                </a:solidFill>
                <a:latin typeface="Arial" panose="020B0604020202020204" pitchFamily="34" charset="0"/>
                <a:ea typeface="ヒラギノ角ゴ Pro W3" pitchFamily="123"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ヒラギノ角ゴ Pro W3" pitchFamily="123"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ヒラギノ角ゴ Pro W3" pitchFamily="123"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ヒラギノ角ゴ Pro W3" pitchFamily="123"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ヒラギノ角ゴ Pro W3" pitchFamily="123" charset="-128"/>
              </a:defRPr>
            </a:lvl9pPr>
          </a:lstStyle>
          <a:p>
            <a:pPr eaLnBrk="1" hangingPunct="1"/>
            <a:endParaRPr lang="en-US" altLang="en-US"/>
          </a:p>
        </p:txBody>
      </p:sp>
    </p:spTree>
    <p:extLst>
      <p:ext uri="{BB962C8B-B14F-4D97-AF65-F5344CB8AC3E}">
        <p14:creationId xmlns:p14="http://schemas.microsoft.com/office/powerpoint/2010/main" val="39596124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hidden="1"/>
          <p:cNvSpPr>
            <a:spLocks noGrp="1" noChangeArrowheads="1"/>
          </p:cNvSpPr>
          <p:nvPr>
            <p:ph type="title"/>
          </p:nvPr>
        </p:nvSpPr>
        <p:spPr/>
        <p:txBody>
          <a:bodyPr/>
          <a:lstStyle/>
          <a:p>
            <a:pPr eaLnBrk="1" hangingPunct="1"/>
            <a:endParaRPr lang="en-US" altLang="en-US" smtClean="0"/>
          </a:p>
        </p:txBody>
      </p:sp>
      <p:sp>
        <p:nvSpPr>
          <p:cNvPr id="14339" name="Rectangle 3" descr="slide_mp_013"/>
          <p:cNvSpPr>
            <a:spLocks noGrp="1" noChangeAspect="1" noChangeArrowheads="1"/>
          </p:cNvSpPr>
          <p:nvPr isPhoto="1"/>
        </p:nvSpPr>
        <p:spPr bwMode="auto">
          <a:xfrm>
            <a:off x="1524000" y="4764"/>
            <a:ext cx="9144000" cy="6853237"/>
          </a:xfrm>
          <a:prstGeom prst="rect">
            <a:avLst/>
          </a:pr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ヒラギノ角ゴ Pro W3" pitchFamily="123" charset="-128"/>
              </a:defRPr>
            </a:lvl1pPr>
            <a:lvl2pPr marL="742950" indent="-285750">
              <a:defRPr>
                <a:solidFill>
                  <a:schemeClr val="tx1"/>
                </a:solidFill>
                <a:latin typeface="Arial" panose="020B0604020202020204" pitchFamily="34" charset="0"/>
                <a:ea typeface="ヒラギノ角ゴ Pro W3" pitchFamily="123" charset="-128"/>
              </a:defRPr>
            </a:lvl2pPr>
            <a:lvl3pPr marL="1143000" indent="-228600">
              <a:defRPr>
                <a:solidFill>
                  <a:schemeClr val="tx1"/>
                </a:solidFill>
                <a:latin typeface="Arial" panose="020B0604020202020204" pitchFamily="34" charset="0"/>
                <a:ea typeface="ヒラギノ角ゴ Pro W3" pitchFamily="123" charset="-128"/>
              </a:defRPr>
            </a:lvl3pPr>
            <a:lvl4pPr marL="1600200" indent="-228600">
              <a:defRPr>
                <a:solidFill>
                  <a:schemeClr val="tx1"/>
                </a:solidFill>
                <a:latin typeface="Arial" panose="020B0604020202020204" pitchFamily="34" charset="0"/>
                <a:ea typeface="ヒラギノ角ゴ Pro W3" pitchFamily="123" charset="-128"/>
              </a:defRPr>
            </a:lvl4pPr>
            <a:lvl5pPr marL="2057400" indent="-228600">
              <a:defRPr>
                <a:solidFill>
                  <a:schemeClr val="tx1"/>
                </a:solidFill>
                <a:latin typeface="Arial" panose="020B0604020202020204" pitchFamily="34" charset="0"/>
                <a:ea typeface="ヒラギノ角ゴ Pro W3" pitchFamily="123"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ヒラギノ角ゴ Pro W3" pitchFamily="123"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ヒラギノ角ゴ Pro W3" pitchFamily="123"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ヒラギノ角ゴ Pro W3" pitchFamily="123"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ヒラギノ角ゴ Pro W3" pitchFamily="123" charset="-128"/>
              </a:defRPr>
            </a:lvl9pPr>
          </a:lstStyle>
          <a:p>
            <a:pPr eaLnBrk="1" hangingPunct="1"/>
            <a:endParaRPr lang="en-US" altLang="en-US"/>
          </a:p>
        </p:txBody>
      </p:sp>
    </p:spTree>
    <p:extLst>
      <p:ext uri="{BB962C8B-B14F-4D97-AF65-F5344CB8AC3E}">
        <p14:creationId xmlns:p14="http://schemas.microsoft.com/office/powerpoint/2010/main" val="42083368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hidden="1"/>
          <p:cNvSpPr>
            <a:spLocks noGrp="1" noChangeArrowheads="1"/>
          </p:cNvSpPr>
          <p:nvPr>
            <p:ph type="title"/>
          </p:nvPr>
        </p:nvSpPr>
        <p:spPr/>
        <p:txBody>
          <a:bodyPr/>
          <a:lstStyle/>
          <a:p>
            <a:pPr eaLnBrk="1" hangingPunct="1"/>
            <a:endParaRPr lang="en-US" altLang="en-US" smtClean="0"/>
          </a:p>
        </p:txBody>
      </p:sp>
      <p:sp>
        <p:nvSpPr>
          <p:cNvPr id="15363" name="Rectangle 3" descr="slide_mp_014"/>
          <p:cNvSpPr>
            <a:spLocks noGrp="1" noChangeAspect="1" noChangeArrowheads="1"/>
          </p:cNvSpPr>
          <p:nvPr isPhoto="1"/>
        </p:nvSpPr>
        <p:spPr bwMode="auto">
          <a:xfrm>
            <a:off x="1524000" y="4764"/>
            <a:ext cx="9144000" cy="6853237"/>
          </a:xfrm>
          <a:prstGeom prst="rect">
            <a:avLst/>
          </a:pr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ヒラギノ角ゴ Pro W3" pitchFamily="123" charset="-128"/>
              </a:defRPr>
            </a:lvl1pPr>
            <a:lvl2pPr marL="742950" indent="-285750">
              <a:defRPr>
                <a:solidFill>
                  <a:schemeClr val="tx1"/>
                </a:solidFill>
                <a:latin typeface="Arial" panose="020B0604020202020204" pitchFamily="34" charset="0"/>
                <a:ea typeface="ヒラギノ角ゴ Pro W3" pitchFamily="123" charset="-128"/>
              </a:defRPr>
            </a:lvl2pPr>
            <a:lvl3pPr marL="1143000" indent="-228600">
              <a:defRPr>
                <a:solidFill>
                  <a:schemeClr val="tx1"/>
                </a:solidFill>
                <a:latin typeface="Arial" panose="020B0604020202020204" pitchFamily="34" charset="0"/>
                <a:ea typeface="ヒラギノ角ゴ Pro W3" pitchFamily="123" charset="-128"/>
              </a:defRPr>
            </a:lvl3pPr>
            <a:lvl4pPr marL="1600200" indent="-228600">
              <a:defRPr>
                <a:solidFill>
                  <a:schemeClr val="tx1"/>
                </a:solidFill>
                <a:latin typeface="Arial" panose="020B0604020202020204" pitchFamily="34" charset="0"/>
                <a:ea typeface="ヒラギノ角ゴ Pro W3" pitchFamily="123" charset="-128"/>
              </a:defRPr>
            </a:lvl4pPr>
            <a:lvl5pPr marL="2057400" indent="-228600">
              <a:defRPr>
                <a:solidFill>
                  <a:schemeClr val="tx1"/>
                </a:solidFill>
                <a:latin typeface="Arial" panose="020B0604020202020204" pitchFamily="34" charset="0"/>
                <a:ea typeface="ヒラギノ角ゴ Pro W3" pitchFamily="123"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ヒラギノ角ゴ Pro W3" pitchFamily="123"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ヒラギノ角ゴ Pro W3" pitchFamily="123"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ヒラギノ角ゴ Pro W3" pitchFamily="123"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ヒラギノ角ゴ Pro W3" pitchFamily="123" charset="-128"/>
              </a:defRPr>
            </a:lvl9pPr>
          </a:lstStyle>
          <a:p>
            <a:pPr eaLnBrk="1" hangingPunct="1"/>
            <a:endParaRPr lang="en-US" altLang="en-US"/>
          </a:p>
        </p:txBody>
      </p:sp>
    </p:spTree>
    <p:extLst>
      <p:ext uri="{BB962C8B-B14F-4D97-AF65-F5344CB8AC3E}">
        <p14:creationId xmlns:p14="http://schemas.microsoft.com/office/powerpoint/2010/main" val="40735578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2015 Quantitative </a:t>
            </a:r>
            <a:r>
              <a:rPr lang="it-IT" dirty="0" err="1"/>
              <a:t>E</a:t>
            </a:r>
            <a:r>
              <a:rPr lang="it-IT" dirty="0" err="1" smtClean="0"/>
              <a:t>asing</a:t>
            </a:r>
            <a:r>
              <a:rPr lang="it-IT" dirty="0" smtClean="0"/>
              <a:t> </a:t>
            </a:r>
            <a:r>
              <a:rPr lang="it-IT" dirty="0" err="1" smtClean="0"/>
              <a:t>programme</a:t>
            </a:r>
            <a:endParaRPr lang="en-GB" dirty="0"/>
          </a:p>
        </p:txBody>
      </p:sp>
      <p:sp>
        <p:nvSpPr>
          <p:cNvPr id="3" name="Segnaposto contenuto 2"/>
          <p:cNvSpPr>
            <a:spLocks noGrp="1"/>
          </p:cNvSpPr>
          <p:nvPr>
            <p:ph idx="1"/>
          </p:nvPr>
        </p:nvSpPr>
        <p:spPr/>
        <p:txBody>
          <a:bodyPr>
            <a:normAutofit fontScale="62500" lnSpcReduction="20000"/>
          </a:bodyPr>
          <a:lstStyle/>
          <a:p>
            <a:r>
              <a:rPr lang="en-US" dirty="0" smtClean="0"/>
              <a:t>Quantitative </a:t>
            </a:r>
            <a:r>
              <a:rPr lang="en-US" dirty="0"/>
              <a:t>Easing </a:t>
            </a:r>
            <a:r>
              <a:rPr lang="en-US" dirty="0" err="1"/>
              <a:t>programme</a:t>
            </a:r>
            <a:r>
              <a:rPr lang="en-US" dirty="0"/>
              <a:t> (QE) launched in March </a:t>
            </a:r>
            <a:r>
              <a:rPr lang="en-US" dirty="0" smtClean="0"/>
              <a:t>2015,</a:t>
            </a:r>
          </a:p>
          <a:p>
            <a:r>
              <a:rPr lang="en-US" dirty="0" smtClean="0"/>
              <a:t>The </a:t>
            </a:r>
            <a:r>
              <a:rPr lang="en-US" dirty="0"/>
              <a:t>Public Sector Purchase </a:t>
            </a:r>
            <a:r>
              <a:rPr lang="en-US" dirty="0" err="1"/>
              <a:t>Programme</a:t>
            </a:r>
            <a:r>
              <a:rPr lang="en-US" dirty="0"/>
              <a:t> </a:t>
            </a:r>
            <a:r>
              <a:rPr lang="en-US" dirty="0" smtClean="0"/>
              <a:t> PSPP (how </a:t>
            </a:r>
            <a:r>
              <a:rPr lang="en-US" dirty="0"/>
              <a:t>the ECB QE is formally called) will be based on secondary markets purchases of sovereign bonds and securities from European institutions and national agencies</a:t>
            </a:r>
            <a:r>
              <a:rPr lang="en-US" dirty="0" smtClean="0"/>
              <a:t>.</a:t>
            </a:r>
          </a:p>
          <a:p>
            <a:r>
              <a:rPr lang="en-US" dirty="0" smtClean="0"/>
              <a:t>Differently </a:t>
            </a:r>
            <a:r>
              <a:rPr lang="en-US" dirty="0"/>
              <a:t>from the </a:t>
            </a:r>
            <a:r>
              <a:rPr lang="en-US" dirty="0" smtClean="0"/>
              <a:t>previous policies  SMP and OMT the </a:t>
            </a:r>
            <a:r>
              <a:rPr lang="en-US" dirty="0"/>
              <a:t>primary purpose of QE has not been to address the sovereign debt crisis and hence aid the most distressed euro area countries, but rather to signal an expansionary monetary policy stance in a low interest rate environment</a:t>
            </a:r>
            <a:r>
              <a:rPr lang="en-US" dirty="0" smtClean="0"/>
              <a:t>.</a:t>
            </a:r>
          </a:p>
          <a:p>
            <a:r>
              <a:rPr lang="en-US" dirty="0" smtClean="0"/>
              <a:t> </a:t>
            </a:r>
            <a:r>
              <a:rPr lang="en-US" dirty="0"/>
              <a:t>The circumstances surrounding price stability in the euro area have indeed changes since the SMP and OMT were introduced, as the common currency area had been facing deflationary pressure for over a year when the PSPP was unveiled. </a:t>
            </a:r>
            <a:r>
              <a:rPr lang="en-US" b="1" dirty="0"/>
              <a:t>The hope here therefore is not to help fiscally distressed sovereigns, but to revive the economy of the euro zone, in the impossibility to further lower interest rates that have already reached historically low figures. </a:t>
            </a:r>
            <a:endParaRPr lang="en-GB" b="1" dirty="0"/>
          </a:p>
          <a:p>
            <a:r>
              <a:rPr lang="en-US" dirty="0"/>
              <a:t>See G. </a:t>
            </a:r>
            <a:r>
              <a:rPr lang="en-US" dirty="0" err="1"/>
              <a:t>Claeys</a:t>
            </a:r>
            <a:r>
              <a:rPr lang="en-US" dirty="0"/>
              <a:t>, A. Leandro and A. </a:t>
            </a:r>
            <a:r>
              <a:rPr lang="en-US" dirty="0" err="1"/>
              <a:t>Mandra</a:t>
            </a:r>
            <a:r>
              <a:rPr lang="en-US" dirty="0"/>
              <a:t>, </a:t>
            </a:r>
            <a:r>
              <a:rPr lang="en-US" i="1" dirty="0"/>
              <a:t>European Central Bank quantitative easing: the detailed manual</a:t>
            </a:r>
            <a:r>
              <a:rPr lang="en-US" dirty="0"/>
              <a:t>, Bruegel Policy contribution, March 2015, available at </a:t>
            </a:r>
            <a:r>
              <a:rPr lang="en-US" u="sng" dirty="0">
                <a:hlinkClick r:id="rId2"/>
              </a:rPr>
              <a:t>http://bruegel.org/2015/03/european-central-bank-quantitative-easing-the-detailed-manual/</a:t>
            </a:r>
            <a:r>
              <a:rPr lang="en-US" dirty="0"/>
              <a:t>. </a:t>
            </a:r>
            <a:endParaRPr lang="en-GB" dirty="0"/>
          </a:p>
          <a:p>
            <a:r>
              <a:rPr lang="en-US" dirty="0"/>
              <a:t>D. Lombardi and M. </a:t>
            </a:r>
            <a:r>
              <a:rPr lang="en-US" dirty="0" err="1"/>
              <a:t>Moschella</a:t>
            </a:r>
            <a:r>
              <a:rPr lang="en-US" dirty="0"/>
              <a:t>, ‘The government bond buying </a:t>
            </a:r>
            <a:r>
              <a:rPr lang="en-US" dirty="0" err="1"/>
              <a:t>programme</a:t>
            </a:r>
            <a:r>
              <a:rPr lang="en-US" dirty="0"/>
              <a:t> of the European Central Bank: an analysis of their policy settings’, op. cit., pp. 14-15.</a:t>
            </a:r>
            <a:endParaRPr lang="en-GB" dirty="0"/>
          </a:p>
          <a:p>
            <a:endParaRPr lang="en-GB" dirty="0"/>
          </a:p>
        </p:txBody>
      </p:sp>
    </p:spTree>
    <p:extLst>
      <p:ext uri="{BB962C8B-B14F-4D97-AF65-F5344CB8AC3E}">
        <p14:creationId xmlns:p14="http://schemas.microsoft.com/office/powerpoint/2010/main" val="1627794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GB"/>
          </a:p>
        </p:txBody>
      </p:sp>
      <p:sp>
        <p:nvSpPr>
          <p:cNvPr id="3" name="Segnaposto contenuto 2"/>
          <p:cNvSpPr>
            <a:spLocks noGrp="1"/>
          </p:cNvSpPr>
          <p:nvPr>
            <p:ph idx="1"/>
          </p:nvPr>
        </p:nvSpPr>
        <p:spPr/>
        <p:txBody>
          <a:bodyPr>
            <a:normAutofit fontScale="92500"/>
          </a:bodyPr>
          <a:lstStyle/>
          <a:p>
            <a:r>
              <a:rPr lang="en-GB" dirty="0"/>
              <a:t>Public debt for the aggregate euro area did </a:t>
            </a:r>
            <a:r>
              <a:rPr lang="en-GB" dirty="0" smtClean="0"/>
              <a:t>not appear </a:t>
            </a:r>
            <a:r>
              <a:rPr lang="en-GB" dirty="0"/>
              <a:t>to be a looming problem in the mid 2000s. During the previous decade, </a:t>
            </a:r>
            <a:r>
              <a:rPr lang="en-GB" dirty="0" smtClean="0"/>
              <a:t>the euro </a:t>
            </a:r>
            <a:r>
              <a:rPr lang="en-GB" dirty="0"/>
              <a:t>area and the United States shared broadly similar debt dynamics. </a:t>
            </a:r>
            <a:endParaRPr lang="en-GB" dirty="0" smtClean="0"/>
          </a:p>
          <a:p>
            <a:r>
              <a:rPr lang="en-GB" dirty="0" smtClean="0"/>
              <a:t>The </a:t>
            </a:r>
            <a:r>
              <a:rPr lang="en-GB" dirty="0"/>
              <a:t>ratio of gross public debt to GDP in 1995 was about 60 percent for the </a:t>
            </a:r>
            <a:r>
              <a:rPr lang="en-GB" dirty="0" smtClean="0"/>
              <a:t>United States </a:t>
            </a:r>
            <a:r>
              <a:rPr lang="en-GB" dirty="0"/>
              <a:t>and 70 percent for the set of countries that would later form the euro </a:t>
            </a:r>
            <a:r>
              <a:rPr lang="en-GB" dirty="0" smtClean="0"/>
              <a:t>area, based </a:t>
            </a:r>
            <a:r>
              <a:rPr lang="en-GB" dirty="0"/>
              <a:t>on my calculations with data from the IMF Public Debt Database. In both </a:t>
            </a:r>
            <a:r>
              <a:rPr lang="en-GB" dirty="0" smtClean="0"/>
              <a:t>the United </a:t>
            </a:r>
            <a:r>
              <a:rPr lang="en-GB" dirty="0"/>
              <a:t>States and the euro area, the debt/GDP ratios declined in the late 1990s, </a:t>
            </a:r>
            <a:r>
              <a:rPr lang="en-GB" dirty="0" smtClean="0"/>
              <a:t>but had </a:t>
            </a:r>
            <a:r>
              <a:rPr lang="en-GB" dirty="0"/>
              <a:t>returned to mid 1990s levels by 2007. </a:t>
            </a:r>
            <a:endParaRPr lang="en-GB" dirty="0" smtClean="0"/>
          </a:p>
          <a:p>
            <a:r>
              <a:rPr lang="en-GB" dirty="0" smtClean="0"/>
              <a:t>The </a:t>
            </a:r>
            <a:r>
              <a:rPr lang="en-GB" dirty="0"/>
              <a:t>debt/GDP ratios then climbed </a:t>
            </a:r>
            <a:r>
              <a:rPr lang="en-GB" dirty="0" smtClean="0"/>
              <a:t>during the </a:t>
            </a:r>
            <a:r>
              <a:rPr lang="en-GB" dirty="0"/>
              <a:t>crisis, growing more quickly for the United States than for the euro area</a:t>
            </a:r>
          </a:p>
        </p:txBody>
      </p:sp>
    </p:spTree>
    <p:extLst>
      <p:ext uri="{BB962C8B-B14F-4D97-AF65-F5344CB8AC3E}">
        <p14:creationId xmlns:p14="http://schemas.microsoft.com/office/powerpoint/2010/main" val="1624858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The </a:t>
            </a:r>
            <a:r>
              <a:rPr lang="it-IT" dirty="0" err="1" smtClean="0"/>
              <a:t>evolution</a:t>
            </a:r>
            <a:r>
              <a:rPr lang="it-IT" dirty="0" smtClean="0"/>
              <a:t> of public </a:t>
            </a:r>
            <a:r>
              <a:rPr lang="it-IT" dirty="0" err="1" smtClean="0"/>
              <a:t>debt</a:t>
            </a:r>
            <a:r>
              <a:rPr lang="it-IT" dirty="0" smtClean="0"/>
              <a:t> 1982-2011</a:t>
            </a:r>
            <a:endParaRPr lang="en-GB" dirty="0"/>
          </a:p>
        </p:txBody>
      </p:sp>
      <p:pic>
        <p:nvPicPr>
          <p:cNvPr id="4" name="Segnaposto contenuto 3"/>
          <p:cNvPicPr>
            <a:picLocks noGrp="1" noChangeAspect="1"/>
          </p:cNvPicPr>
          <p:nvPr>
            <p:ph idx="1"/>
          </p:nvPr>
        </p:nvPicPr>
        <p:blipFill>
          <a:blip r:embed="rId2"/>
          <a:stretch>
            <a:fillRect/>
          </a:stretch>
        </p:blipFill>
        <p:spPr>
          <a:xfrm>
            <a:off x="2099256" y="1889809"/>
            <a:ext cx="8126569" cy="4614022"/>
          </a:xfrm>
          <a:prstGeom prst="rect">
            <a:avLst/>
          </a:prstGeom>
        </p:spPr>
      </p:pic>
    </p:spTree>
    <p:extLst>
      <p:ext uri="{BB962C8B-B14F-4D97-AF65-F5344CB8AC3E}">
        <p14:creationId xmlns:p14="http://schemas.microsoft.com/office/powerpoint/2010/main" val="823017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Sovereign</a:t>
            </a:r>
            <a:r>
              <a:rPr lang="it-IT" dirty="0" smtClean="0"/>
              <a:t> </a:t>
            </a:r>
            <a:r>
              <a:rPr lang="it-IT" dirty="0" err="1" smtClean="0"/>
              <a:t>risks</a:t>
            </a:r>
            <a:endParaRPr lang="en-GB" dirty="0"/>
          </a:p>
        </p:txBody>
      </p:sp>
      <p:sp>
        <p:nvSpPr>
          <p:cNvPr id="3" name="Segnaposto contenuto 2"/>
          <p:cNvSpPr>
            <a:spLocks noGrp="1"/>
          </p:cNvSpPr>
          <p:nvPr>
            <p:ph idx="1"/>
          </p:nvPr>
        </p:nvSpPr>
        <p:spPr/>
        <p:txBody>
          <a:bodyPr>
            <a:normAutofit fontScale="77500" lnSpcReduction="20000"/>
          </a:bodyPr>
          <a:lstStyle/>
          <a:p>
            <a:r>
              <a:rPr lang="en-GB" dirty="0"/>
              <a:t>In one group, both Italy and Greece had debt/GDP ratios above 90 </a:t>
            </a:r>
            <a:r>
              <a:rPr lang="en-GB" dirty="0" smtClean="0"/>
              <a:t>percent since </a:t>
            </a:r>
            <a:r>
              <a:rPr lang="en-GB" dirty="0"/>
              <a:t>the early 1990s; these countries never achieved the 60 percent debt/GDP </a:t>
            </a:r>
            <a:r>
              <a:rPr lang="en-GB" dirty="0" smtClean="0"/>
              <a:t>limit specified </a:t>
            </a:r>
            <a:r>
              <a:rPr lang="en-GB" dirty="0"/>
              <a:t>in the European </a:t>
            </a:r>
            <a:r>
              <a:rPr lang="en-GB" dirty="0" smtClean="0"/>
              <a:t>fiscal </a:t>
            </a:r>
            <a:r>
              <a:rPr lang="en-GB" dirty="0"/>
              <a:t>rules</a:t>
            </a:r>
            <a:r>
              <a:rPr lang="en-GB" dirty="0" smtClean="0"/>
              <a:t>.</a:t>
            </a:r>
          </a:p>
          <a:p>
            <a:r>
              <a:rPr lang="en-GB" dirty="0" smtClean="0"/>
              <a:t> </a:t>
            </a:r>
            <a:r>
              <a:rPr lang="en-GB" dirty="0"/>
              <a:t>Ireland, Portugal, and Spain each </a:t>
            </a:r>
            <a:r>
              <a:rPr lang="en-GB" dirty="0" smtClean="0"/>
              <a:t>achieved </a:t>
            </a:r>
            <a:r>
              <a:rPr lang="en-GB" dirty="0" err="1" smtClean="0"/>
              <a:t>signifi</a:t>
            </a:r>
            <a:r>
              <a:rPr lang="en-GB" dirty="0" smtClean="0"/>
              <a:t> </a:t>
            </a:r>
            <a:r>
              <a:rPr lang="en-GB" dirty="0"/>
              <a:t>cant declines in debt ratios in the second half of the 1990s, dipping </a:t>
            </a:r>
            <a:r>
              <a:rPr lang="en-GB" dirty="0" smtClean="0"/>
              <a:t>below the </a:t>
            </a:r>
            <a:r>
              <a:rPr lang="en-GB" dirty="0"/>
              <a:t>60 percent ceiling. While the Portuguese debt ratio began to climb from </a:t>
            </a:r>
            <a:r>
              <a:rPr lang="en-GB" dirty="0" smtClean="0"/>
              <a:t>2000 onwards</a:t>
            </a:r>
            <a:r>
              <a:rPr lang="en-GB" dirty="0"/>
              <a:t>, rapid output growth in Ireland and Spain contributed to sizable </a:t>
            </a:r>
            <a:r>
              <a:rPr lang="en-GB" dirty="0" smtClean="0"/>
              <a:t>reductions in </a:t>
            </a:r>
            <a:r>
              <a:rPr lang="en-GB" dirty="0"/>
              <a:t>debt–output ratios up to 2007</a:t>
            </a:r>
            <a:r>
              <a:rPr lang="en-GB" dirty="0" smtClean="0"/>
              <a:t>.</a:t>
            </a:r>
          </a:p>
          <a:p>
            <a:r>
              <a:rPr lang="en-GB" dirty="0" smtClean="0"/>
              <a:t> </a:t>
            </a:r>
            <a:r>
              <a:rPr lang="en-GB" dirty="0"/>
              <a:t>Finally, France and Germany had stable </a:t>
            </a:r>
            <a:r>
              <a:rPr lang="en-GB" dirty="0" smtClean="0"/>
              <a:t>debt/GDP ratios </a:t>
            </a:r>
            <a:r>
              <a:rPr lang="en-GB" dirty="0"/>
              <a:t>at around 60 percent in the decade prior to the onset of the crisis; </a:t>
            </a:r>
            <a:r>
              <a:rPr lang="en-GB" dirty="0" smtClean="0"/>
              <a:t>indeed, their </a:t>
            </a:r>
            <a:r>
              <a:rPr lang="en-GB" dirty="0"/>
              <a:t>debt ratios were far above the corresponding values for Ireland and </a:t>
            </a:r>
            <a:r>
              <a:rPr lang="en-GB" dirty="0" smtClean="0"/>
              <a:t>Spain during </a:t>
            </a:r>
            <a:r>
              <a:rPr lang="en-GB" dirty="0"/>
              <a:t>2002–2007. Thus, circa 2007, sovereign debt levels were elevated for </a:t>
            </a:r>
            <a:r>
              <a:rPr lang="en-GB" dirty="0" smtClean="0"/>
              <a:t>Greece and </a:t>
            </a:r>
            <a:r>
              <a:rPr lang="en-GB" dirty="0"/>
              <a:t>Italy, and the trend for Portugal was also worrisome, but the </a:t>
            </a:r>
            <a:r>
              <a:rPr lang="en-GB" dirty="0" smtClean="0"/>
              <a:t>fiscal </a:t>
            </a:r>
            <a:r>
              <a:rPr lang="en-GB" dirty="0"/>
              <a:t>positions </a:t>
            </a:r>
            <a:r>
              <a:rPr lang="en-GB" dirty="0" smtClean="0"/>
              <a:t>of Ireland </a:t>
            </a:r>
            <a:r>
              <a:rPr lang="en-GB" dirty="0"/>
              <a:t>and Spain looked relatively healthy. Moreover, the low spreads on </a:t>
            </a:r>
            <a:r>
              <a:rPr lang="en-GB" dirty="0" smtClean="0"/>
              <a:t>sovereign debt </a:t>
            </a:r>
            <a:r>
              <a:rPr lang="en-GB" dirty="0"/>
              <a:t>also indicated that markets did not expect substantial default risk and </a:t>
            </a:r>
            <a:r>
              <a:rPr lang="en-GB" dirty="0" smtClean="0"/>
              <a:t>certainly not </a:t>
            </a:r>
            <a:r>
              <a:rPr lang="en-GB" dirty="0"/>
              <a:t>a </a:t>
            </a:r>
            <a:r>
              <a:rPr lang="en-GB" dirty="0" smtClean="0"/>
              <a:t>fiscal </a:t>
            </a:r>
            <a:r>
              <a:rPr lang="en-GB" dirty="0"/>
              <a:t>crisis of the scale that could engulf the euro system as a whole.</a:t>
            </a:r>
          </a:p>
        </p:txBody>
      </p:sp>
    </p:spTree>
    <p:extLst>
      <p:ext uri="{BB962C8B-B14F-4D97-AF65-F5344CB8AC3E}">
        <p14:creationId xmlns:p14="http://schemas.microsoft.com/office/powerpoint/2010/main" val="8144476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Private </a:t>
            </a:r>
            <a:r>
              <a:rPr lang="it-IT" dirty="0" err="1" smtClean="0"/>
              <a:t>credits</a:t>
            </a:r>
            <a:endParaRPr lang="en-GB" dirty="0"/>
          </a:p>
        </p:txBody>
      </p:sp>
      <p:pic>
        <p:nvPicPr>
          <p:cNvPr id="4" name="Segnaposto contenuto 3"/>
          <p:cNvPicPr>
            <a:picLocks noGrp="1" noChangeAspect="1"/>
          </p:cNvPicPr>
          <p:nvPr>
            <p:ph idx="1"/>
          </p:nvPr>
        </p:nvPicPr>
        <p:blipFill>
          <a:blip r:embed="rId2"/>
          <a:stretch>
            <a:fillRect/>
          </a:stretch>
        </p:blipFill>
        <p:spPr>
          <a:xfrm>
            <a:off x="2717441" y="1803042"/>
            <a:ext cx="5821251" cy="4533364"/>
          </a:xfrm>
          <a:prstGeom prst="rect">
            <a:avLst/>
          </a:prstGeom>
        </p:spPr>
      </p:pic>
    </p:spTree>
    <p:extLst>
      <p:ext uri="{BB962C8B-B14F-4D97-AF65-F5344CB8AC3E}">
        <p14:creationId xmlns:p14="http://schemas.microsoft.com/office/powerpoint/2010/main" val="2927705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Sovereign</a:t>
            </a:r>
            <a:r>
              <a:rPr lang="it-IT" dirty="0" smtClean="0"/>
              <a:t> </a:t>
            </a:r>
            <a:r>
              <a:rPr lang="it-IT" dirty="0" err="1" smtClean="0"/>
              <a:t>risks</a:t>
            </a:r>
            <a:endParaRPr lang="en-GB" dirty="0"/>
          </a:p>
        </p:txBody>
      </p:sp>
      <p:sp>
        <p:nvSpPr>
          <p:cNvPr id="3" name="Segnaposto contenuto 2"/>
          <p:cNvSpPr>
            <a:spLocks noGrp="1"/>
          </p:cNvSpPr>
          <p:nvPr>
            <p:ph idx="1"/>
          </p:nvPr>
        </p:nvSpPr>
        <p:spPr/>
        <p:txBody>
          <a:bodyPr>
            <a:normAutofit/>
          </a:bodyPr>
          <a:lstStyle/>
          <a:p>
            <a:r>
              <a:rPr lang="en-GB" dirty="0"/>
              <a:t>The European periphery </a:t>
            </a:r>
            <a:r>
              <a:rPr lang="en-GB" dirty="0" smtClean="0"/>
              <a:t>experienced strong </a:t>
            </a:r>
            <a:r>
              <a:rPr lang="en-GB" dirty="0"/>
              <a:t>credit booms, in part because joining the euro zone meant that their </a:t>
            </a:r>
            <a:r>
              <a:rPr lang="en-GB" dirty="0" smtClean="0"/>
              <a:t>banks could </a:t>
            </a:r>
            <a:r>
              <a:rPr lang="en-GB" dirty="0"/>
              <a:t>raise funds from international sources in their own currency—the </a:t>
            </a:r>
            <a:r>
              <a:rPr lang="en-GB" dirty="0" smtClean="0"/>
              <a:t>euro—rather </a:t>
            </a:r>
            <a:r>
              <a:rPr lang="en-GB" dirty="0"/>
              <a:t>than their previous situation of borrowing in a currency not their own (</a:t>
            </a:r>
            <a:r>
              <a:rPr lang="en-GB" dirty="0" smtClean="0"/>
              <a:t>say, U.S</a:t>
            </a:r>
            <a:r>
              <a:rPr lang="en-GB" dirty="0"/>
              <a:t>. dollars or German marks or British pounds) and then hoping that </a:t>
            </a:r>
            <a:r>
              <a:rPr lang="en-GB" dirty="0" smtClean="0"/>
              <a:t>exchange rates </a:t>
            </a:r>
            <a:r>
              <a:rPr lang="en-GB" dirty="0"/>
              <a:t>would not move against them. In related fashion, lower interest rates </a:t>
            </a:r>
            <a:r>
              <a:rPr lang="en-GB" dirty="0" smtClean="0"/>
              <a:t>and easier </a:t>
            </a:r>
            <a:r>
              <a:rPr lang="en-GB" dirty="0"/>
              <a:t>availability of credit stimulated consumption-related and </a:t>
            </a:r>
            <a:r>
              <a:rPr lang="en-GB" dirty="0" smtClean="0"/>
              <a:t>property-related borrowing </a:t>
            </a:r>
            <a:r>
              <a:rPr lang="en-GB" dirty="0"/>
              <a:t>(Fagan and Gaspar 2007).</a:t>
            </a:r>
          </a:p>
        </p:txBody>
      </p:sp>
    </p:spTree>
    <p:extLst>
      <p:ext uri="{BB962C8B-B14F-4D97-AF65-F5344CB8AC3E}">
        <p14:creationId xmlns:p14="http://schemas.microsoft.com/office/powerpoint/2010/main" val="3400876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Sovereign</a:t>
            </a:r>
            <a:r>
              <a:rPr lang="it-IT" dirty="0" smtClean="0"/>
              <a:t> </a:t>
            </a:r>
            <a:r>
              <a:rPr lang="it-IT" dirty="0" err="1" smtClean="0"/>
              <a:t>riskd</a:t>
            </a:r>
            <a:endParaRPr lang="en-GB" dirty="0"/>
          </a:p>
        </p:txBody>
      </p:sp>
      <p:pic>
        <p:nvPicPr>
          <p:cNvPr id="4" name="Segnaposto contenuto 3"/>
          <p:cNvPicPr>
            <a:picLocks noGrp="1" noChangeAspect="1"/>
          </p:cNvPicPr>
          <p:nvPr>
            <p:ph idx="1"/>
          </p:nvPr>
        </p:nvPicPr>
        <p:blipFill>
          <a:blip r:embed="rId2"/>
          <a:stretch>
            <a:fillRect/>
          </a:stretch>
        </p:blipFill>
        <p:spPr>
          <a:xfrm>
            <a:off x="2704563" y="1970468"/>
            <a:ext cx="5958415" cy="3541690"/>
          </a:xfrm>
          <a:prstGeom prst="rect">
            <a:avLst/>
          </a:prstGeom>
        </p:spPr>
      </p:pic>
    </p:spTree>
    <p:extLst>
      <p:ext uri="{BB962C8B-B14F-4D97-AF65-F5344CB8AC3E}">
        <p14:creationId xmlns:p14="http://schemas.microsoft.com/office/powerpoint/2010/main" val="87085635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616</TotalTime>
  <Words>3881</Words>
  <Application>Microsoft Office PowerPoint</Application>
  <PresentationFormat>Widescreen</PresentationFormat>
  <Paragraphs>120</Paragraphs>
  <Slides>39</Slides>
  <Notes>3</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39</vt:i4>
      </vt:variant>
    </vt:vector>
  </HeadingPairs>
  <TitlesOfParts>
    <vt:vector size="44" baseType="lpstr">
      <vt:lpstr>ヒラギノ角ゴ Pro W3</vt:lpstr>
      <vt:lpstr>Arial</vt:lpstr>
      <vt:lpstr>Calibri</vt:lpstr>
      <vt:lpstr>Calibri Light</vt:lpstr>
      <vt:lpstr>Tema di Office</vt:lpstr>
      <vt:lpstr> The European Sovereign Debt Crisis</vt:lpstr>
      <vt:lpstr>Presentazione standard di PowerPoint</vt:lpstr>
      <vt:lpstr>Presentazione standard di PowerPoint</vt:lpstr>
      <vt:lpstr>Presentazione standard di PowerPoint</vt:lpstr>
      <vt:lpstr>The evolution of public debt 1982-2011</vt:lpstr>
      <vt:lpstr>Sovereign risks</vt:lpstr>
      <vt:lpstr>Private credits</vt:lpstr>
      <vt:lpstr>Sovereign risks</vt:lpstr>
      <vt:lpstr>Sovereign riskd</vt:lpstr>
      <vt:lpstr>Presentazione standard di PowerPoint</vt:lpstr>
      <vt:lpstr>Presentazione standard di PowerPoint</vt:lpstr>
      <vt:lpstr>Failure to tighten fiscal policies between 2003-07 (credit boom)</vt:lpstr>
      <vt:lpstr>The Financial Crisis and the Sovereign Debt Crisis</vt:lpstr>
      <vt:lpstr>From Financial Shock to Sovereign Debt Crisis</vt:lpstr>
      <vt:lpstr>Presentazione standard di PowerPoint</vt:lpstr>
      <vt:lpstr>Late 2009, the European sovereign debt crisis enters a new phase.</vt:lpstr>
      <vt:lpstr>Presentazione standard di PowerPoint</vt:lpstr>
      <vt:lpstr>Greece</vt:lpstr>
      <vt:lpstr>Greece</vt:lpstr>
      <vt:lpstr>Greece and the other troubled countries</vt:lpstr>
      <vt:lpstr>Financial markets and fiscal positions</vt:lpstr>
      <vt:lpstr>Bailouts 2010-12 Timeline</vt:lpstr>
      <vt:lpstr>Bailouts 2010-13 timeline</vt:lpstr>
      <vt:lpstr>Sovereign exposure to guarantee financial institutions</vt:lpstr>
      <vt:lpstr>Greece second bailout 2012 and the haircut</vt:lpstr>
      <vt:lpstr>European Financial safety net</vt:lpstr>
      <vt:lpstr>Risks of Multiple Equilibria when Sovereign Debt is High: speculative attacks</vt:lpstr>
      <vt:lpstr>A firewall through the availability of an official safety net</vt:lpstr>
      <vt:lpstr>The role of ECB</vt:lpstr>
      <vt:lpstr>Strenghtening ECB role</vt:lpstr>
      <vt:lpstr>Approfondimento ECB policy on  public bond markets</vt:lpstr>
      <vt:lpstr>Approfondimento ECB policy on bond markets</vt:lpstr>
      <vt:lpstr>Time line of ECB  non conventional Interventions during crisis</vt:lpstr>
      <vt:lpstr>Presentazione standard di PowerPoint</vt:lpstr>
      <vt:lpstr>Presentazione standard di PowerPoint</vt:lpstr>
      <vt:lpstr>Presentazione standard di PowerPoint</vt:lpstr>
      <vt:lpstr>Presentazione standard di PowerPoint</vt:lpstr>
      <vt:lpstr>Presentazione standard di PowerPoint</vt:lpstr>
      <vt:lpstr>2015 Quantitative Easing programme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European Sovereign Debt Crisis</dc:title>
  <dc:creator>Utente</dc:creator>
  <cp:lastModifiedBy>Utente</cp:lastModifiedBy>
  <cp:revision>38</cp:revision>
  <dcterms:created xsi:type="dcterms:W3CDTF">2015-11-21T11:23:36Z</dcterms:created>
  <dcterms:modified xsi:type="dcterms:W3CDTF">2015-11-26T12:45:06Z</dcterms:modified>
</cp:coreProperties>
</file>