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5316867657317197E-2"/>
          <c:y val="3.0210937918474502E-2"/>
          <c:w val="0.91460813850788902"/>
          <c:h val="0.79743639187958604"/>
        </c:manualLayout>
      </c:layout>
      <c:lineChart>
        <c:grouping val="standard"/>
        <c:varyColors val="0"/>
        <c:ser>
          <c:idx val="2"/>
          <c:order val="0"/>
          <c:tx>
            <c:strRef>
              <c:f>'TAB. 6.1'!$A$5</c:f>
              <c:strCache>
                <c:ptCount val="1"/>
                <c:pt idx="0">
                  <c:v>Francia</c:v>
                </c:pt>
              </c:strCache>
            </c:strRef>
          </c:tx>
          <c:spPr>
            <a:ln w="22225">
              <a:solidFill>
                <a:schemeClr val="tx1"/>
              </a:solidFill>
            </a:ln>
          </c:spPr>
          <c:marker>
            <c:symbol val="diamond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cat>
            <c:strRef>
              <c:f>'TAB. 6.1'!$B$2:$L$2</c:f>
              <c:strCache>
                <c:ptCount val="11"/>
                <c:pt idx="0">
                  <c:v>1955-60 (stima)</c:v>
                </c:pt>
                <c:pt idx="1">
                  <c:v>1964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1995</c:v>
                </c:pt>
                <c:pt idx="8">
                  <c:v>2000</c:v>
                </c:pt>
                <c:pt idx="9">
                  <c:v>2005</c:v>
                </c:pt>
                <c:pt idx="10">
                  <c:v>2010</c:v>
                </c:pt>
              </c:strCache>
            </c:strRef>
          </c:cat>
          <c:val>
            <c:numRef>
              <c:f>'TAB. 6.1'!$B$5:$L$5</c:f>
              <c:numCache>
                <c:formatCode>_(* #,##0.0_);_(* \(#,##0.0\);_(* "-"??_);_(@_)</c:formatCode>
                <c:ptCount val="11"/>
                <c:pt idx="0" formatCode="_-* #,##0.0_-;\-* #,##0.0_-;_-* &quot;-&quot;??_-;_-@_-">
                  <c:v>0.8</c:v>
                </c:pt>
                <c:pt idx="1">
                  <c:v>1.8051716587476121</c:v>
                </c:pt>
                <c:pt idx="2">
                  <c:v>1.8388057605434931</c:v>
                </c:pt>
                <c:pt idx="3">
                  <c:v>1.71843694748427</c:v>
                </c:pt>
                <c:pt idx="4">
                  <c:v>1.748803123084943</c:v>
                </c:pt>
                <c:pt idx="5">
                  <c:v>2.1689332779786041</c:v>
                </c:pt>
                <c:pt idx="6">
                  <c:v>2.319879108937787</c:v>
                </c:pt>
                <c:pt idx="7">
                  <c:v>2.282470095782148</c:v>
                </c:pt>
                <c:pt idx="8">
                  <c:v>2.1501477420795201</c:v>
                </c:pt>
                <c:pt idx="9">
                  <c:v>2.1086524229369248</c:v>
                </c:pt>
                <c:pt idx="10">
                  <c:v>2.25750534869454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99-FC48-93F7-7653AE423757}"/>
            </c:ext>
          </c:extLst>
        </c:ser>
        <c:ser>
          <c:idx val="3"/>
          <c:order val="1"/>
          <c:tx>
            <c:strRef>
              <c:f>'TAB. 6.1'!$A$6</c:f>
              <c:strCache>
                <c:ptCount val="1"/>
                <c:pt idx="0">
                  <c:v>Germania</c:v>
                </c:pt>
              </c:strCache>
            </c:strRef>
          </c:tx>
          <c:spPr>
            <a:ln w="19050">
              <a:solidFill>
                <a:schemeClr val="tx1"/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'TAB. 6.1'!$B$2:$L$2</c:f>
              <c:strCache>
                <c:ptCount val="11"/>
                <c:pt idx="0">
                  <c:v>1955-60 (stima)</c:v>
                </c:pt>
                <c:pt idx="1">
                  <c:v>1964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1995</c:v>
                </c:pt>
                <c:pt idx="8">
                  <c:v>2000</c:v>
                </c:pt>
                <c:pt idx="9">
                  <c:v>2005</c:v>
                </c:pt>
                <c:pt idx="10">
                  <c:v>2010</c:v>
                </c:pt>
              </c:strCache>
            </c:strRef>
          </c:cat>
          <c:val>
            <c:numRef>
              <c:f>'TAB. 6.1'!$B$6:$L$6</c:f>
              <c:numCache>
                <c:formatCode>_(* #,##0.0_);_(* \(#,##0.0\);_(* "-"??_);_(@_)</c:formatCode>
                <c:ptCount val="11"/>
                <c:pt idx="0" formatCode="_-* #,##0.0_-;\-* #,##0.0_-;_-* &quot;-&quot;??_-;_-@_-">
                  <c:v>0.6</c:v>
                </c:pt>
                <c:pt idx="1">
                  <c:v>1.414869817697175</c:v>
                </c:pt>
                <c:pt idx="2">
                  <c:v>1.971295347828905</c:v>
                </c:pt>
                <c:pt idx="3">
                  <c:v>2.13124116210499</c:v>
                </c:pt>
                <c:pt idx="4">
                  <c:v>2.351612024814258</c:v>
                </c:pt>
                <c:pt idx="5">
                  <c:v>2.6035420331694001</c:v>
                </c:pt>
                <c:pt idx="6">
                  <c:v>2.6058794358239621</c:v>
                </c:pt>
                <c:pt idx="7">
                  <c:v>2.1888125507168041</c:v>
                </c:pt>
                <c:pt idx="8">
                  <c:v>2.4722344322344312</c:v>
                </c:pt>
                <c:pt idx="9">
                  <c:v>2.5058010249955029</c:v>
                </c:pt>
                <c:pt idx="10">
                  <c:v>2.818556201550388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99-FC48-93F7-7653AE423757}"/>
            </c:ext>
          </c:extLst>
        </c:ser>
        <c:ser>
          <c:idx val="4"/>
          <c:order val="2"/>
          <c:tx>
            <c:strRef>
              <c:f>'TAB. 6.1'!$A$7</c:f>
              <c:strCache>
                <c:ptCount val="1"/>
                <c:pt idx="0">
                  <c:v>Giappone</c:v>
                </c:pt>
              </c:strCache>
            </c:strRef>
          </c:tx>
          <c:spPr>
            <a:ln w="22225">
              <a:solidFill>
                <a:schemeClr val="tx1"/>
              </a:solidFill>
              <a:prstDash val="sysDash"/>
            </a:ln>
          </c:spPr>
          <c:marker>
            <c:symbol val="triangle"/>
            <c:size val="4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'TAB. 6.1'!$B$2:$L$2</c:f>
              <c:strCache>
                <c:ptCount val="11"/>
                <c:pt idx="0">
                  <c:v>1955-60 (stima)</c:v>
                </c:pt>
                <c:pt idx="1">
                  <c:v>1964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1995</c:v>
                </c:pt>
                <c:pt idx="8">
                  <c:v>2000</c:v>
                </c:pt>
                <c:pt idx="9">
                  <c:v>2005</c:v>
                </c:pt>
                <c:pt idx="10">
                  <c:v>2010</c:v>
                </c:pt>
              </c:strCache>
            </c:strRef>
          </c:cat>
          <c:val>
            <c:numRef>
              <c:f>'TAB. 6.1'!$B$7:$L$7</c:f>
              <c:numCache>
                <c:formatCode>_(* #,##0.0_);_(* \(#,##0.0\);_(* "-"??_);_(@_)</c:formatCode>
                <c:ptCount val="11"/>
                <c:pt idx="1">
                  <c:v>1.466857982585797</c:v>
                </c:pt>
                <c:pt idx="2">
                  <c:v>1.827857433681022</c:v>
                </c:pt>
                <c:pt idx="3">
                  <c:v>1.7906420921241879</c:v>
                </c:pt>
                <c:pt idx="4">
                  <c:v>1.9817044812050091</c:v>
                </c:pt>
                <c:pt idx="5">
                  <c:v>2.5429221525750161</c:v>
                </c:pt>
                <c:pt idx="6">
                  <c:v>2.772823946826986</c:v>
                </c:pt>
                <c:pt idx="7">
                  <c:v>2.69991625022341</c:v>
                </c:pt>
                <c:pt idx="8">
                  <c:v>3.042689922799644</c:v>
                </c:pt>
                <c:pt idx="9">
                  <c:v>3.3229995790601441</c:v>
                </c:pt>
                <c:pt idx="10">
                  <c:v>3.3587800653463682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899-FC48-93F7-7653AE423757}"/>
            </c:ext>
          </c:extLst>
        </c:ser>
        <c:ser>
          <c:idx val="5"/>
          <c:order val="3"/>
          <c:tx>
            <c:strRef>
              <c:f>'TAB. 6.1'!$A$8</c:f>
              <c:strCache>
                <c:ptCount val="1"/>
                <c:pt idx="0">
                  <c:v>Italia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marker>
            <c:symbol val="star"/>
            <c:size val="5"/>
            <c:spPr>
              <a:ln>
                <a:solidFill>
                  <a:schemeClr val="tx1"/>
                </a:solidFill>
              </a:ln>
            </c:spPr>
          </c:marker>
          <c:dLbls>
            <c:dLbl>
              <c:idx val="1"/>
              <c:layout>
                <c:manualLayout>
                  <c:x val="-1.5933715742511199E-2"/>
                  <c:y val="-3.9180229053646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99-FC48-93F7-7653AE423757}"/>
                </c:ext>
              </c:extLst>
            </c:dLbl>
            <c:dLbl>
              <c:idx val="2"/>
              <c:layout>
                <c:manualLayout>
                  <c:x val="-2.8680688336520099E-2"/>
                  <c:y val="-1.5069318866787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99-FC48-93F7-7653AE423757}"/>
                </c:ext>
              </c:extLst>
            </c:dLbl>
            <c:dLbl>
              <c:idx val="3"/>
              <c:layout>
                <c:manualLayout>
                  <c:x val="-1.27469725940089E-2"/>
                  <c:y val="-2.1097046413502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99-FC48-93F7-7653AE423757}"/>
                </c:ext>
              </c:extLst>
            </c:dLbl>
            <c:dLbl>
              <c:idx val="4"/>
              <c:layout>
                <c:manualLayout>
                  <c:x val="-2.8680688336520099E-2"/>
                  <c:y val="-2.7124773960217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99-FC48-93F7-7653AE423757}"/>
                </c:ext>
              </c:extLst>
            </c:dLbl>
            <c:dLbl>
              <c:idx val="5"/>
              <c:layout>
                <c:manualLayout>
                  <c:x val="5.8422949482309902E-17"/>
                  <c:y val="-3.0138637733574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99-FC48-93F7-7653AE423757}"/>
                </c:ext>
              </c:extLst>
            </c:dLbl>
            <c:dLbl>
              <c:idx val="6"/>
              <c:layout>
                <c:manualLayout>
                  <c:x val="-1.11536010197578E-2"/>
                  <c:y val="-1.8083182640144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899-FC48-93F7-7653AE423757}"/>
                </c:ext>
              </c:extLst>
            </c:dLbl>
            <c:dLbl>
              <c:idx val="7"/>
              <c:layout>
                <c:manualLayout>
                  <c:x val="-6.3734862970044603E-3"/>
                  <c:y val="-3.9180229053646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899-FC48-93F7-7653AE423757}"/>
                </c:ext>
              </c:extLst>
            </c:dLbl>
            <c:dLbl>
              <c:idx val="8"/>
              <c:layout>
                <c:manualLayout>
                  <c:x val="-3.1867431485022302E-3"/>
                  <c:y val="-4.5207956600361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899-FC48-93F7-7653AE423757}"/>
                </c:ext>
              </c:extLst>
            </c:dLbl>
            <c:dLbl>
              <c:idx val="9"/>
              <c:layout>
                <c:manualLayout>
                  <c:x val="-1.5933715742511201E-3"/>
                  <c:y val="3.31525015069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899-FC48-93F7-7653AE423757}"/>
                </c:ext>
              </c:extLst>
            </c:dLbl>
            <c:dLbl>
              <c:idx val="10"/>
              <c:layout>
                <c:manualLayout>
                  <c:x val="-2.86806883365202E-2"/>
                  <c:y val="2.41109101868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899-FC48-93F7-7653AE4237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'TAB. 6.1'!$B$2:$L$2</c:f>
              <c:strCache>
                <c:ptCount val="11"/>
                <c:pt idx="0">
                  <c:v>1955-60 (stima)</c:v>
                </c:pt>
                <c:pt idx="1">
                  <c:v>1964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1995</c:v>
                </c:pt>
                <c:pt idx="8">
                  <c:v>2000</c:v>
                </c:pt>
                <c:pt idx="9">
                  <c:v>2005</c:v>
                </c:pt>
                <c:pt idx="10">
                  <c:v>2010</c:v>
                </c:pt>
              </c:strCache>
            </c:strRef>
          </c:cat>
          <c:val>
            <c:numRef>
              <c:f>'TAB. 6.1'!$B$8:$L$8</c:f>
              <c:numCache>
                <c:formatCode>_(* #,##0.0_);_(* \(#,##0.0\);_(* "-"??_);_(@_)</c:formatCode>
                <c:ptCount val="11"/>
                <c:pt idx="0" formatCode="_-* #,##0.0_-;\-* #,##0.0_-;_-* &quot;-&quot;??_-;_-@_-">
                  <c:v>0.2</c:v>
                </c:pt>
                <c:pt idx="1">
                  <c:v>0.58558379501455804</c:v>
                </c:pt>
                <c:pt idx="2">
                  <c:v>0.81226104999628901</c:v>
                </c:pt>
                <c:pt idx="3">
                  <c:v>0.81550619785460099</c:v>
                </c:pt>
                <c:pt idx="4">
                  <c:v>0.73571453275104004</c:v>
                </c:pt>
                <c:pt idx="5">
                  <c:v>1.097815328349997</c:v>
                </c:pt>
                <c:pt idx="6">
                  <c:v>1.2519245393493159</c:v>
                </c:pt>
                <c:pt idx="7">
                  <c:v>0.96894979962489303</c:v>
                </c:pt>
                <c:pt idx="8">
                  <c:v>1.039838482179223</c:v>
                </c:pt>
                <c:pt idx="9">
                  <c:v>1.0859804381848119</c:v>
                </c:pt>
                <c:pt idx="10">
                  <c:v>1.2557223861857361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9899-FC48-93F7-7653AE423757}"/>
            </c:ext>
          </c:extLst>
        </c:ser>
        <c:ser>
          <c:idx val="7"/>
          <c:order val="4"/>
          <c:tx>
            <c:strRef>
              <c:f>'TAB. 6.1'!$A$10</c:f>
              <c:strCache>
                <c:ptCount val="1"/>
                <c:pt idx="0">
                  <c:v>Regno Unito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'TAB. 6.1'!$B$2:$L$2</c:f>
              <c:strCache>
                <c:ptCount val="11"/>
                <c:pt idx="0">
                  <c:v>1955-60 (stima)</c:v>
                </c:pt>
                <c:pt idx="1">
                  <c:v>1964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1995</c:v>
                </c:pt>
                <c:pt idx="8">
                  <c:v>2000</c:v>
                </c:pt>
                <c:pt idx="9">
                  <c:v>2005</c:v>
                </c:pt>
                <c:pt idx="10">
                  <c:v>2010</c:v>
                </c:pt>
              </c:strCache>
            </c:strRef>
          </c:cat>
          <c:val>
            <c:numRef>
              <c:f>'TAB. 6.1'!$B$10:$L$10</c:f>
              <c:numCache>
                <c:formatCode>_(* #,##0.0_);_(* \(#,##0.0\);_(* "-"??_);_(@_)</c:formatCode>
                <c:ptCount val="11"/>
                <c:pt idx="0" formatCode="_-* #,##0.0_-;\-* #,##0.0_-;_-* &quot;-&quot;??_-;_-@_-">
                  <c:v>1.6</c:v>
                </c:pt>
                <c:pt idx="1">
                  <c:v>2.2872964757576679</c:v>
                </c:pt>
                <c:pt idx="2">
                  <c:v>2.232311847393825</c:v>
                </c:pt>
                <c:pt idx="3">
                  <c:v>2.025562402189232</c:v>
                </c:pt>
                <c:pt idx="4">
                  <c:v>2.3503681534577621</c:v>
                </c:pt>
                <c:pt idx="5">
                  <c:v>2.2000895626357981</c:v>
                </c:pt>
                <c:pt idx="6">
                  <c:v>2.102640268077423</c:v>
                </c:pt>
                <c:pt idx="7">
                  <c:v>1.9138348157421741</c:v>
                </c:pt>
                <c:pt idx="8">
                  <c:v>1.814378008730883</c:v>
                </c:pt>
                <c:pt idx="9">
                  <c:v>1.72888335308256</c:v>
                </c:pt>
                <c:pt idx="10">
                  <c:v>1.7724063510368619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9899-FC48-93F7-7653AE423757}"/>
            </c:ext>
          </c:extLst>
        </c:ser>
        <c:ser>
          <c:idx val="9"/>
          <c:order val="5"/>
          <c:tx>
            <c:strRef>
              <c:f>'TAB. 6.1'!$A$12</c:f>
              <c:strCache>
                <c:ptCount val="1"/>
                <c:pt idx="0">
                  <c:v>Stati Uniti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strRef>
              <c:f>'TAB. 6.1'!$B$2:$L$2</c:f>
              <c:strCache>
                <c:ptCount val="11"/>
                <c:pt idx="0">
                  <c:v>1955-60 (stima)</c:v>
                </c:pt>
                <c:pt idx="1">
                  <c:v>1964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1995</c:v>
                </c:pt>
                <c:pt idx="8">
                  <c:v>2000</c:v>
                </c:pt>
                <c:pt idx="9">
                  <c:v>2005</c:v>
                </c:pt>
                <c:pt idx="10">
                  <c:v>2010</c:v>
                </c:pt>
              </c:strCache>
            </c:strRef>
          </c:cat>
          <c:val>
            <c:numRef>
              <c:f>'TAB. 6.1'!$B$12:$L$12</c:f>
              <c:numCache>
                <c:formatCode>0.0</c:formatCode>
                <c:ptCount val="11"/>
                <c:pt idx="0" formatCode="_-* #,##0.0_-;\-* #,##0.0_-;_-* &quot;-&quot;??_-;_-@_-">
                  <c:v>3</c:v>
                </c:pt>
                <c:pt idx="1">
                  <c:v>3.3</c:v>
                </c:pt>
                <c:pt idx="2" formatCode="_(* #,##0.0_);_(* \(#,##0.0\);_(* &quot;-&quot;??_);_(@_)">
                  <c:v>2.5818091334894588</c:v>
                </c:pt>
                <c:pt idx="3" formatCode="_(* #,##0.0_);_(* \(#,##0.0\);_(* &quot;-&quot;??_);_(@_)">
                  <c:v>2.2177386657632132</c:v>
                </c:pt>
                <c:pt idx="4" formatCode="_(* #,##0.0_);_(* \(#,##0.0\);_(* &quot;-&quot;??_);_(@_)">
                  <c:v>2.303895672990063</c:v>
                </c:pt>
                <c:pt idx="5" formatCode="_(* #,##0.0_);_(* \(#,##0.0\);_(* &quot;-&quot;??_);_(@_)">
                  <c:v>2.7532695559882669</c:v>
                </c:pt>
                <c:pt idx="6" formatCode="_(* #,##0.0_);_(* \(#,##0.0\);_(* &quot;-&quot;??_);_(@_)">
                  <c:v>2.648027653232623</c:v>
                </c:pt>
                <c:pt idx="7" formatCode="_(* #,##0.0_);_(* \(#,##0.0\);_(* &quot;-&quot;??_);_(@_)">
                  <c:v>2.5012839833069722</c:v>
                </c:pt>
                <c:pt idx="8" formatCode="_(* #,##0.0_);_(* \(#,##0.0\);_(* &quot;-&quot;??_);_(@_)">
                  <c:v>2.708621247019841</c:v>
                </c:pt>
                <c:pt idx="9" formatCode="_(* #,##0.0_);_(* \(#,##0.0\);_(* &quot;-&quot;??_);_(@_)">
                  <c:v>2.5941437246802441</c:v>
                </c:pt>
                <c:pt idx="10" formatCode="_(* #,##0.0_);_(* \(#,##0.0\);_(* &quot;-&quot;??_);_(@_)">
                  <c:v>2.8966213681871951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9899-FC48-93F7-7653AE423757}"/>
            </c:ext>
          </c:extLst>
        </c:ser>
        <c:ser>
          <c:idx val="0"/>
          <c:order val="6"/>
          <c:tx>
            <c:strRef>
              <c:f>'TAB. 6.1'!$A$14</c:f>
              <c:strCache>
                <c:ptCount val="1"/>
                <c:pt idx="0">
                  <c:v>OECD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'TAB. 6.1'!$B$14:$L$14</c:f>
              <c:numCache>
                <c:formatCode>_-* #,##0.0_-;\-* #,##0.0_-;_-* "-"??_-;_-@_-</c:formatCode>
                <c:ptCount val="11"/>
                <c:pt idx="1">
                  <c:v>1.0885359773990271</c:v>
                </c:pt>
                <c:pt idx="2">
                  <c:v>1.2517741139820999</c:v>
                </c:pt>
                <c:pt idx="3">
                  <c:v>1.269199797544696</c:v>
                </c:pt>
                <c:pt idx="4">
                  <c:v>1.274805477677428</c:v>
                </c:pt>
                <c:pt idx="5">
                  <c:v>1.5253915006807011</c:v>
                </c:pt>
                <c:pt idx="6">
                  <c:v>1.5863500648834501</c:v>
                </c:pt>
                <c:pt idx="7">
                  <c:v>1.556278880567515</c:v>
                </c:pt>
                <c:pt idx="8">
                  <c:v>1.6982768567793709</c:v>
                </c:pt>
                <c:pt idx="9">
                  <c:v>1.7890487656929519</c:v>
                </c:pt>
                <c:pt idx="10">
                  <c:v>2.015137985551545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9899-FC48-93F7-7653AE423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233128"/>
        <c:axId val="110232736"/>
      </c:lineChart>
      <c:catAx>
        <c:axId val="110233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0232736"/>
        <c:crosses val="autoZero"/>
        <c:auto val="1"/>
        <c:lblAlgn val="ctr"/>
        <c:lblOffset val="100"/>
        <c:noMultiLvlLbl val="0"/>
      </c:catAx>
      <c:valAx>
        <c:axId val="110232736"/>
        <c:scaling>
          <c:orientation val="minMax"/>
          <c:max val="3.5"/>
        </c:scaling>
        <c:delete val="0"/>
        <c:axPos val="l"/>
        <c:majorGridlines>
          <c:spPr>
            <a:ln>
              <a:noFill/>
            </a:ln>
          </c:spPr>
        </c:majorGridlines>
        <c:numFmt formatCode="#,##0.0" sourceLinked="0"/>
        <c:majorTickMark val="out"/>
        <c:minorTickMark val="none"/>
        <c:tickLblPos val="nextTo"/>
        <c:crossAx val="1102331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5935396937715499E-2"/>
          <c:y val="0.92641834056457195"/>
          <c:w val="0.88528904011281595"/>
          <c:h val="4.92052064920456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'FIG. 6.2'!$K$4</c:f>
              <c:strCache>
                <c:ptCount val="1"/>
                <c:pt idx="0">
                  <c:v>1963-64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layout>
                <c:manualLayout>
                  <c:x val="-3.3003300330032999E-3"/>
                  <c:y val="1.1467889908256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1C9-314B-899D-6CB906425965}"/>
                </c:ext>
              </c:extLst>
            </c:dLbl>
            <c:dLbl>
              <c:idx val="3"/>
              <c:layout>
                <c:manualLayout>
                  <c:x val="-4.9504950495050104E-3"/>
                  <c:y val="7.64525993883777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C9-314B-899D-6CB906425965}"/>
                </c:ext>
              </c:extLst>
            </c:dLbl>
            <c:dLbl>
              <c:idx val="4"/>
              <c:layout>
                <c:manualLayout>
                  <c:x val="-6.6006600660065999E-3"/>
                  <c:y val="3.82262996941896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1C9-314B-899D-6CB906425965}"/>
                </c:ext>
              </c:extLst>
            </c:dLbl>
            <c:dLbl>
              <c:idx val="5"/>
              <c:layout>
                <c:manualLayout>
                  <c:x val="-8.25082508250825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C9-314B-899D-6CB906425965}"/>
                </c:ext>
              </c:extLst>
            </c:dLbl>
            <c:dLbl>
              <c:idx val="6"/>
              <c:layout>
                <c:manualLayout>
                  <c:x val="-4.9504950495049497E-3"/>
                  <c:y val="1.14678899082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C9-314B-899D-6CB906425965}"/>
                </c:ext>
              </c:extLst>
            </c:dLbl>
            <c:dLbl>
              <c:idx val="7"/>
              <c:layout>
                <c:manualLayout>
                  <c:x val="-4.9504950495049497E-3"/>
                  <c:y val="3.82262996941888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1C9-314B-899D-6CB906425965}"/>
                </c:ext>
              </c:extLst>
            </c:dLbl>
            <c:dLbl>
              <c:idx val="8"/>
              <c:layout>
                <c:manualLayout>
                  <c:x val="-6.6006600660067196E-3"/>
                  <c:y val="7.6452599388379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1C9-314B-899D-6CB906425965}"/>
                </c:ext>
              </c:extLst>
            </c:dLbl>
            <c:dLbl>
              <c:idx val="9"/>
              <c:layout>
                <c:manualLayout>
                  <c:x val="-6.6006600660067196E-3"/>
                  <c:y val="1.14678899082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1C9-314B-899D-6CB906425965}"/>
                </c:ext>
              </c:extLst>
            </c:dLbl>
            <c:dLbl>
              <c:idx val="10"/>
              <c:layout>
                <c:manualLayout>
                  <c:x val="-6.600660066006599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1C9-314B-899D-6CB9064259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'FIG. 6.2'!$J$5:$J$15</c:f>
              <c:strCache>
                <c:ptCount val="11"/>
                <c:pt idx="0">
                  <c:v>Cina</c:v>
                </c:pt>
                <c:pt idx="1">
                  <c:v>Corea del Sud</c:v>
                </c:pt>
                <c:pt idx="2">
                  <c:v>Francia</c:v>
                </c:pt>
                <c:pt idx="3">
                  <c:v>Germania</c:v>
                </c:pt>
                <c:pt idx="4">
                  <c:v>Giappone</c:v>
                </c:pt>
                <c:pt idx="5">
                  <c:v>Italia</c:v>
                </c:pt>
                <c:pt idx="6">
                  <c:v>Olanda</c:v>
                </c:pt>
                <c:pt idx="7">
                  <c:v>Regno Unito</c:v>
                </c:pt>
                <c:pt idx="8">
                  <c:v>Spagna</c:v>
                </c:pt>
                <c:pt idx="9">
                  <c:v>Stati Uniti</c:v>
                </c:pt>
                <c:pt idx="10">
                  <c:v>Svezia</c:v>
                </c:pt>
              </c:strCache>
            </c:strRef>
          </c:cat>
          <c:val>
            <c:numRef>
              <c:f>'FIG. 6.2'!$K$5:$K$15</c:f>
              <c:numCache>
                <c:formatCode>General</c:formatCode>
                <c:ptCount val="11"/>
                <c:pt idx="2" formatCode="_-* #,##0.0_-;\-* #,##0.0_-;_-* &quot;-&quot;??_-;_-@_-">
                  <c:v>0.65907571367789797</c:v>
                </c:pt>
                <c:pt idx="3" formatCode="_-* #,##0.0_-;\-* #,##0.0_-;_-* &quot;-&quot;??_-;_-@_-">
                  <c:v>0.44536493468510202</c:v>
                </c:pt>
                <c:pt idx="4" formatCode="_-* #,##0.0_-;\-* #,##0.0_-;_-* &quot;-&quot;??_-;_-@_-">
                  <c:v>1.173907617266025</c:v>
                </c:pt>
                <c:pt idx="5" formatCode="_-* #,##0.0_-;\-* #,##0.0_-;_-* &quot;-&quot;??_-;_-@_-">
                  <c:v>0.37625823155724197</c:v>
                </c:pt>
                <c:pt idx="6" formatCode="_-* #,##0.0_-;\-* #,##0.0_-;_-* &quot;-&quot;??_-;_-@_-">
                  <c:v>0.76333045273733602</c:v>
                </c:pt>
                <c:pt idx="7" formatCode="_-* #,##0.0_-;\-* #,##0.0_-;_-* &quot;-&quot;??_-;_-@_-">
                  <c:v>1.11157415124743</c:v>
                </c:pt>
                <c:pt idx="8" formatCode="_-* #,##0.0_-;\-* #,##0.0_-;_-* &quot;-&quot;??_-;_-@_-">
                  <c:v>0.12173582431378201</c:v>
                </c:pt>
                <c:pt idx="9" formatCode="_-* #,##0.0_-;\-* #,##0.0_-;_-* &quot;-&quot;??_-;_-@_-">
                  <c:v>2.4467270140549999</c:v>
                </c:pt>
                <c:pt idx="10" formatCode="_-* #,##0.0_-;\-* #,##0.0_-;_-* &quot;-&quot;??_-;_-@_-">
                  <c:v>2.1570291084714799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1C9-314B-899D-6CB906425965}"/>
            </c:ext>
          </c:extLst>
        </c:ser>
        <c:ser>
          <c:idx val="1"/>
          <c:order val="1"/>
          <c:tx>
            <c:strRef>
              <c:f>'FIG. 6.2'!$L$4</c:f>
              <c:strCache>
                <c:ptCount val="1"/>
                <c:pt idx="0">
                  <c:v>1981</c:v>
                </c:pt>
              </c:strCache>
            </c:strRef>
          </c:tx>
          <c:spPr>
            <a:solidFill>
              <a:srgbClr val="3333FF"/>
            </a:solidFill>
            <a:ln>
              <a:solidFill>
                <a:srgbClr val="0070C0"/>
              </a:solidFill>
            </a:ln>
          </c:spPr>
          <c:invertIfNegative val="0"/>
          <c:dLbls>
            <c:dLbl>
              <c:idx val="2"/>
              <c:layout>
                <c:manualLayout>
                  <c:x val="-1.6501650165016799E-3"/>
                  <c:y val="3.82262996941888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1C9-314B-899D-6CB906425965}"/>
                </c:ext>
              </c:extLst>
            </c:dLbl>
            <c:dLbl>
              <c:idx val="3"/>
              <c:layout>
                <c:manualLayout>
                  <c:x val="-6.6006600660065999E-3"/>
                  <c:y val="1.14678899082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1C9-314B-899D-6CB906425965}"/>
                </c:ext>
              </c:extLst>
            </c:dLbl>
            <c:dLbl>
              <c:idx val="4"/>
              <c:layout>
                <c:manualLayout>
                  <c:x val="-1.65016501650165E-3"/>
                  <c:y val="1.14678899082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1C9-314B-899D-6CB906425965}"/>
                </c:ext>
              </c:extLst>
            </c:dLbl>
            <c:dLbl>
              <c:idx val="5"/>
              <c:layout>
                <c:manualLayout>
                  <c:x val="-6.60066006600665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1C9-314B-899D-6CB906425965}"/>
                </c:ext>
              </c:extLst>
            </c:dLbl>
            <c:dLbl>
              <c:idx val="6"/>
              <c:layout>
                <c:manualLayout>
                  <c:x val="-4.9504950495049497E-3"/>
                  <c:y val="1.5290519877675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1C9-314B-899D-6CB906425965}"/>
                </c:ext>
              </c:extLst>
            </c:dLbl>
            <c:dLbl>
              <c:idx val="7"/>
              <c:layout>
                <c:manualLayout>
                  <c:x val="0"/>
                  <c:y val="1.5290519877675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1C9-314B-899D-6CB906425965}"/>
                </c:ext>
              </c:extLst>
            </c:dLbl>
            <c:dLbl>
              <c:idx val="9"/>
              <c:layout>
                <c:manualLayout>
                  <c:x val="-4.9504950495049497E-3"/>
                  <c:y val="1.14678899082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1C9-314B-899D-6CB906425965}"/>
                </c:ext>
              </c:extLst>
            </c:dLbl>
            <c:dLbl>
              <c:idx val="10"/>
              <c:layout>
                <c:manualLayout>
                  <c:x val="-1.650165016501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1C9-314B-899D-6CB9064259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'FIG. 6.2'!$J$5:$J$15</c:f>
              <c:strCache>
                <c:ptCount val="11"/>
                <c:pt idx="0">
                  <c:v>Cina</c:v>
                </c:pt>
                <c:pt idx="1">
                  <c:v>Corea del Sud</c:v>
                </c:pt>
                <c:pt idx="2">
                  <c:v>Francia</c:v>
                </c:pt>
                <c:pt idx="3">
                  <c:v>Germania</c:v>
                </c:pt>
                <c:pt idx="4">
                  <c:v>Giappone</c:v>
                </c:pt>
                <c:pt idx="5">
                  <c:v>Italia</c:v>
                </c:pt>
                <c:pt idx="6">
                  <c:v>Olanda</c:v>
                </c:pt>
                <c:pt idx="7">
                  <c:v>Regno Unito</c:v>
                </c:pt>
                <c:pt idx="8">
                  <c:v>Spagna</c:v>
                </c:pt>
                <c:pt idx="9">
                  <c:v>Stati Uniti</c:v>
                </c:pt>
                <c:pt idx="10">
                  <c:v>Svezia</c:v>
                </c:pt>
              </c:strCache>
            </c:strRef>
          </c:cat>
          <c:val>
            <c:numRef>
              <c:f>'FIG. 6.2'!$L$5:$L$15</c:f>
              <c:numCache>
                <c:formatCode>General</c:formatCode>
                <c:ptCount val="11"/>
                <c:pt idx="2" formatCode="_-* #,##0.0_-;\-* #,##0.0_-;_-* &quot;-&quot;??_-;_-@_-">
                  <c:v>1.543349157927038</c:v>
                </c:pt>
                <c:pt idx="3" formatCode="_-* #,##0.0_-;\-* #,##0.0_-;_-* &quot;-&quot;??_-;_-@_-">
                  <c:v>1.6351659138568579</c:v>
                </c:pt>
                <c:pt idx="4" formatCode="_-* #,##0.0_-;\-* #,##0.0_-;_-* &quot;-&quot;??_-;_-@_-">
                  <c:v>2.6434172855094</c:v>
                </c:pt>
                <c:pt idx="5" formatCode="_-* #,##0.0_-;\-* #,##0.0_-;_-* &quot;-&quot;??_-;_-@_-">
                  <c:v>0.92137533976600605</c:v>
                </c:pt>
                <c:pt idx="6" formatCode="_-* #,##0.0_-;\-* #,##0.0_-;_-* &quot;-&quot;??_-;_-@_-">
                  <c:v>1.3643080969327011</c:v>
                </c:pt>
                <c:pt idx="7" formatCode="_-* #,##0.0_-;\-* #,##0.0_-;_-* &quot;-&quot;??_-;_-@_-">
                  <c:v>2.2524680798225729</c:v>
                </c:pt>
                <c:pt idx="8" formatCode="_-* #,##0.0_-;\-* #,##0.0_-;_-* &quot;-&quot;??_-;_-@_-">
                  <c:v>0.51039977960731997</c:v>
                </c:pt>
                <c:pt idx="9" formatCode="_-* #,##0.0_-;\-* #,##0.0_-;_-* &quot;-&quot;??_-;_-@_-">
                  <c:v>2.9713088021707561</c:v>
                </c:pt>
                <c:pt idx="10" formatCode="_-* #,##0.0_-;\-* #,##0.0_-;_-* &quot;-&quot;??_-;_-@_-">
                  <c:v>2.1509615384615399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1C9-314B-899D-6CB906425965}"/>
            </c:ext>
          </c:extLst>
        </c:ser>
        <c:ser>
          <c:idx val="2"/>
          <c:order val="2"/>
          <c:tx>
            <c:strRef>
              <c:f>'FIG. 6.2'!$M$4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'FIG. 6.2'!$J$5:$J$15</c:f>
              <c:strCache>
                <c:ptCount val="11"/>
                <c:pt idx="0">
                  <c:v>Cina</c:v>
                </c:pt>
                <c:pt idx="1">
                  <c:v>Corea del Sud</c:v>
                </c:pt>
                <c:pt idx="2">
                  <c:v>Francia</c:v>
                </c:pt>
                <c:pt idx="3">
                  <c:v>Germania</c:v>
                </c:pt>
                <c:pt idx="4">
                  <c:v>Giappone</c:v>
                </c:pt>
                <c:pt idx="5">
                  <c:v>Italia</c:v>
                </c:pt>
                <c:pt idx="6">
                  <c:v>Olanda</c:v>
                </c:pt>
                <c:pt idx="7">
                  <c:v>Regno Unito</c:v>
                </c:pt>
                <c:pt idx="8">
                  <c:v>Spagna</c:v>
                </c:pt>
                <c:pt idx="9">
                  <c:v>Stati Uniti</c:v>
                </c:pt>
                <c:pt idx="10">
                  <c:v>Svezia</c:v>
                </c:pt>
              </c:strCache>
            </c:strRef>
          </c:cat>
          <c:val>
            <c:numRef>
              <c:f>'FIG. 6.2'!$M$5:$M$15</c:f>
              <c:numCache>
                <c:formatCode>_-* #,##0.0_-;\-* #,##0.0_-;_-* "-"??_-;_-@_-</c:formatCode>
                <c:ptCount val="11"/>
                <c:pt idx="0">
                  <c:v>0.86548820790145697</c:v>
                </c:pt>
                <c:pt idx="1">
                  <c:v>5.4447215980539703</c:v>
                </c:pt>
                <c:pt idx="2">
                  <c:v>3.6355324433405771</c:v>
                </c:pt>
                <c:pt idx="3">
                  <c:v>3.9778938418559462</c:v>
                </c:pt>
                <c:pt idx="4">
                  <c:v>5.1584447469684189</c:v>
                </c:pt>
                <c:pt idx="5">
                  <c:v>1.8209751230086371</c:v>
                </c:pt>
                <c:pt idx="6">
                  <c:v>3.1147403685092132</c:v>
                </c:pt>
                <c:pt idx="7">
                  <c:v>3.851439137335753</c:v>
                </c:pt>
                <c:pt idx="8">
                  <c:v>3.322714373843306</c:v>
                </c:pt>
                <c:pt idx="9">
                  <c:v>4.5982546254703589</c:v>
                </c:pt>
                <c:pt idx="10">
                  <c:v>5.4428256070640177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01C9-314B-899D-6CB9064259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132552"/>
        <c:axId val="145132944"/>
      </c:barChart>
      <c:catAx>
        <c:axId val="145132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5132944"/>
        <c:crosses val="autoZero"/>
        <c:auto val="1"/>
        <c:lblAlgn val="ctr"/>
        <c:lblOffset val="100"/>
        <c:noMultiLvlLbl val="0"/>
      </c:catAx>
      <c:valAx>
        <c:axId val="14513294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451325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'TAB. 6.3'!$A$3</c:f>
              <c:strCache>
                <c:ptCount val="1"/>
                <c:pt idx="0">
                  <c:v>1883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layout>
                <c:manualLayout>
                  <c:x val="-1.6920473773266E-3"/>
                  <c:y val="1.2088244182532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C7-7749-B2BD-4E18052F99B8}"/>
                </c:ext>
              </c:extLst>
            </c:dLbl>
            <c:dLbl>
              <c:idx val="7"/>
              <c:layout>
                <c:manualLayout>
                  <c:x val="-3.6231884057971002E-3"/>
                  <c:y val="6.91085003455433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C7-7749-B2BD-4E18052F99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'TAB. 6.3'!$B$2:$L$2</c:f>
              <c:strCache>
                <c:ptCount val="11"/>
                <c:pt idx="0">
                  <c:v>Cina</c:v>
                </c:pt>
                <c:pt idx="1">
                  <c:v>Corea del Sud</c:v>
                </c:pt>
                <c:pt idx="2">
                  <c:v>Francia</c:v>
                </c:pt>
                <c:pt idx="3">
                  <c:v>Germania</c:v>
                </c:pt>
                <c:pt idx="4">
                  <c:v>Giappone</c:v>
                </c:pt>
                <c:pt idx="5">
                  <c:v>Italia</c:v>
                </c:pt>
                <c:pt idx="6">
                  <c:v>Olanda</c:v>
                </c:pt>
                <c:pt idx="7">
                  <c:v>Regno Unito</c:v>
                </c:pt>
                <c:pt idx="8">
                  <c:v>Spagna</c:v>
                </c:pt>
                <c:pt idx="9">
                  <c:v>Svezia</c:v>
                </c:pt>
                <c:pt idx="10">
                  <c:v>Svizzera</c:v>
                </c:pt>
              </c:strCache>
            </c:strRef>
          </c:cat>
          <c:val>
            <c:numRef>
              <c:f>'TAB. 6.3'!$B$3:$L$3</c:f>
              <c:numCache>
                <c:formatCode>General</c:formatCode>
                <c:ptCount val="11"/>
                <c:pt idx="2" formatCode="_-* #,##0.0_-;\-* #,##0.0_-;_-* &quot;-&quot;??_-;_-@_-">
                  <c:v>4.5348601539683537</c:v>
                </c:pt>
                <c:pt idx="3" formatCode="_-* #,##0.0_-;\-* #,##0.0_-;_-* &quot;-&quot;??_-;_-@_-">
                  <c:v>5.2923160074620146</c:v>
                </c:pt>
                <c:pt idx="4" formatCode="_-* #,##0.0_-;\-* #,##0.0_-;_-* &quot;-&quot;??_-;_-@_-">
                  <c:v>5.2957686808240201E-2</c:v>
                </c:pt>
                <c:pt idx="5" formatCode="_-* #,##0.0_-;\-* #,##0.0_-;_-* &quot;-&quot;??_-;_-@_-">
                  <c:v>9.9624746787222801E-2</c:v>
                </c:pt>
                <c:pt idx="7" formatCode="_-* #,##0.0_-;\-* #,##0.0_-;_-* &quot;-&quot;??_-;_-@_-">
                  <c:v>12.270803949053491</c:v>
                </c:pt>
                <c:pt idx="8" formatCode="_-* #,##0.0_-;\-* #,##0.0_-;_-* &quot;-&quot;??_-;_-@_-">
                  <c:v>0.11671335200747</c:v>
                </c:pt>
                <c:pt idx="9" formatCode="_-* #,##0.0_-;\-* #,##0.0_-;_-* &quot;-&quot;??_-;_-@_-">
                  <c:v>2.6138096275194491</c:v>
                </c:pt>
                <c:pt idx="10" formatCode="_-* #,##0.0_-;\-* #,##0.0_-;_-* &quot;-&quot;??_-;_-@_-">
                  <c:v>7.6548364647864489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C7-7749-B2BD-4E18052F99B8}"/>
            </c:ext>
          </c:extLst>
        </c:ser>
        <c:ser>
          <c:idx val="4"/>
          <c:order val="1"/>
          <c:tx>
            <c:strRef>
              <c:f>'TAB. 6.3'!$A$9</c:f>
              <c:strCache>
                <c:ptCount val="1"/>
                <c:pt idx="0">
                  <c:v>1950</c:v>
                </c:pt>
              </c:strCache>
            </c:strRef>
          </c:tx>
          <c:spPr>
            <a:solidFill>
              <a:srgbClr val="3333FF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layout>
                <c:manualLayout>
                  <c:x val="-5.0761421319797002E-3"/>
                  <c:y val="-1.1080762494740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C7-7749-B2BD-4E18052F99B8}"/>
                </c:ext>
              </c:extLst>
            </c:dLbl>
            <c:dLbl>
              <c:idx val="4"/>
              <c:layout>
                <c:manualLayout>
                  <c:x val="-1.6920473773265701E-3"/>
                  <c:y val="1.5110067270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C7-7749-B2BD-4E18052F99B8}"/>
                </c:ext>
              </c:extLst>
            </c:dLbl>
            <c:dLbl>
              <c:idx val="6"/>
              <c:layout>
                <c:manualLayout>
                  <c:x val="-8.4603701187097799E-3"/>
                  <c:y val="1.2088244182532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C7-7749-B2BD-4E18052F99B8}"/>
                </c:ext>
              </c:extLst>
            </c:dLbl>
            <c:dLbl>
              <c:idx val="7"/>
              <c:layout>
                <c:manualLayout>
                  <c:x val="-3.3840947546531302E-3"/>
                  <c:y val="9.06618313689925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C7-7749-B2BD-4E18052F99B8}"/>
                </c:ext>
              </c:extLst>
            </c:dLbl>
            <c:dLbl>
              <c:idx val="9"/>
              <c:layout>
                <c:manualLayout>
                  <c:x val="-8.4602368866329505E-3"/>
                  <c:y val="-9.06618313689937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C7-7749-B2BD-4E18052F99B8}"/>
                </c:ext>
              </c:extLst>
            </c:dLbl>
            <c:dLbl>
              <c:idx val="10"/>
              <c:layout>
                <c:manualLayout>
                  <c:x val="-6.7681895093061398E-3"/>
                  <c:y val="-2.3795756264827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7C7-7749-B2BD-4E18052F99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'TAB. 6.3'!$B$2:$L$2</c:f>
              <c:strCache>
                <c:ptCount val="11"/>
                <c:pt idx="0">
                  <c:v>Cina</c:v>
                </c:pt>
                <c:pt idx="1">
                  <c:v>Corea del Sud</c:v>
                </c:pt>
                <c:pt idx="2">
                  <c:v>Francia</c:v>
                </c:pt>
                <c:pt idx="3">
                  <c:v>Germania</c:v>
                </c:pt>
                <c:pt idx="4">
                  <c:v>Giappone</c:v>
                </c:pt>
                <c:pt idx="5">
                  <c:v>Italia</c:v>
                </c:pt>
                <c:pt idx="6">
                  <c:v>Olanda</c:v>
                </c:pt>
                <c:pt idx="7">
                  <c:v>Regno Unito</c:v>
                </c:pt>
                <c:pt idx="8">
                  <c:v>Spagna</c:v>
                </c:pt>
                <c:pt idx="9">
                  <c:v>Svezia</c:v>
                </c:pt>
                <c:pt idx="10">
                  <c:v>Svizzera</c:v>
                </c:pt>
              </c:strCache>
            </c:strRef>
          </c:cat>
          <c:val>
            <c:numRef>
              <c:f>'TAB. 6.3'!$B$9:$L$9</c:f>
              <c:numCache>
                <c:formatCode>General</c:formatCode>
                <c:ptCount val="11"/>
                <c:pt idx="0" formatCode="_-* #,##0.0_-;\-* #,##0.0_-;_-* &quot;-&quot;??_-;_-@_-">
                  <c:v>9.1438603549646603E-3</c:v>
                </c:pt>
                <c:pt idx="2" formatCode="_-* #,##0.0_-;\-* #,##0.0_-;_-* &quot;-&quot;??_-;_-@_-">
                  <c:v>16.11082365076523</c:v>
                </c:pt>
                <c:pt idx="3" formatCode="_-* #,##0.0_-;\-* #,##0.0_-;_-* &quot;-&quot;??_-;_-@_-">
                  <c:v>0.365633001692872</c:v>
                </c:pt>
                <c:pt idx="4" formatCode="_-* #,##0.0_-;\-* #,##0.0_-;_-* &quot;-&quot;??_-;_-@_-">
                  <c:v>2.3864924527176201E-2</c:v>
                </c:pt>
                <c:pt idx="5" formatCode="_-* #,##0.0_-;\-* #,##0.0_-;_-* &quot;-&quot;??_-;_-@_-">
                  <c:v>0.80670841735557497</c:v>
                </c:pt>
                <c:pt idx="6" formatCode="_-* #,##0.0_-;\-* #,##0.0_-;_-* &quot;-&quot;??_-;_-@_-">
                  <c:v>35.2992581117364</c:v>
                </c:pt>
                <c:pt idx="7" formatCode="_-* #,##0.0_-;\-* #,##0.0_-;_-* &quot;-&quot;??_-;_-@_-">
                  <c:v>31.65958465445614</c:v>
                </c:pt>
                <c:pt idx="8" formatCode="_-* #,##0.0_-;\-* #,##0.0_-;_-* &quot;-&quot;??_-;_-@_-">
                  <c:v>0.64141480711874099</c:v>
                </c:pt>
                <c:pt idx="9" formatCode="_-* #,##0.0_-;\-* #,##0.0_-;_-* &quot;-&quot;??_-;_-@_-">
                  <c:v>41.916167663940328</c:v>
                </c:pt>
                <c:pt idx="10" formatCode="_-* #,##0.0_-;\-* #,##0.0_-;_-* &quot;-&quot;??_-;_-@_-">
                  <c:v>91.393268000017855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7C7-7749-B2BD-4E18052F99B8}"/>
            </c:ext>
          </c:extLst>
        </c:ser>
        <c:ser>
          <c:idx val="11"/>
          <c:order val="2"/>
          <c:tx>
            <c:strRef>
              <c:f>'TAB. 6.3'!$A$15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'TAB. 6.3'!$B$2:$L$2</c:f>
              <c:strCache>
                <c:ptCount val="11"/>
                <c:pt idx="0">
                  <c:v>Cina</c:v>
                </c:pt>
                <c:pt idx="1">
                  <c:v>Corea del Sud</c:v>
                </c:pt>
                <c:pt idx="2">
                  <c:v>Francia</c:v>
                </c:pt>
                <c:pt idx="3">
                  <c:v>Germania</c:v>
                </c:pt>
                <c:pt idx="4">
                  <c:v>Giappone</c:v>
                </c:pt>
                <c:pt idx="5">
                  <c:v>Italia</c:v>
                </c:pt>
                <c:pt idx="6">
                  <c:v>Olanda</c:v>
                </c:pt>
                <c:pt idx="7">
                  <c:v>Regno Unito</c:v>
                </c:pt>
                <c:pt idx="8">
                  <c:v>Spagna</c:v>
                </c:pt>
                <c:pt idx="9">
                  <c:v>Svezia</c:v>
                </c:pt>
                <c:pt idx="10">
                  <c:v>Svizzera</c:v>
                </c:pt>
              </c:strCache>
            </c:strRef>
          </c:cat>
          <c:val>
            <c:numRef>
              <c:f>'TAB. 6.3'!$B$15:$L$15</c:f>
              <c:numCache>
                <c:formatCode>_-* #,##0.0_-;\-* #,##0.0_-;_-* "-"??_-;_-@_-</c:formatCode>
                <c:ptCount val="11"/>
                <c:pt idx="0">
                  <c:v>1.995643683340844</c:v>
                </c:pt>
                <c:pt idx="1">
                  <c:v>240.59452885031641</c:v>
                </c:pt>
                <c:pt idx="2">
                  <c:v>69.077926109903757</c:v>
                </c:pt>
                <c:pt idx="3">
                  <c:v>150.16397424996961</c:v>
                </c:pt>
                <c:pt idx="4">
                  <c:v>352.63890965462417</c:v>
                </c:pt>
                <c:pt idx="5">
                  <c:v>30.932801156109139</c:v>
                </c:pt>
                <c:pt idx="6">
                  <c:v>96.554199569274985</c:v>
                </c:pt>
                <c:pt idx="7">
                  <c:v>70.394187816012931</c:v>
                </c:pt>
                <c:pt idx="8">
                  <c:v>10.215916101172111</c:v>
                </c:pt>
                <c:pt idx="9">
                  <c:v>158.2781456953642</c:v>
                </c:pt>
                <c:pt idx="10">
                  <c:v>211.467648605997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7C7-7749-B2BD-4E18052F9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133728"/>
        <c:axId val="145134120"/>
      </c:barChart>
      <c:catAx>
        <c:axId val="14513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134120"/>
        <c:crosses val="autoZero"/>
        <c:auto val="1"/>
        <c:lblAlgn val="ctr"/>
        <c:lblOffset val="100"/>
        <c:noMultiLvlLbl val="0"/>
      </c:catAx>
      <c:valAx>
        <c:axId val="145134120"/>
        <c:scaling>
          <c:orientation val="minMax"/>
          <c:max val="4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451337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5FA63-47BC-482F-B3FD-32C9AB74CD83}" type="datetimeFigureOut">
              <a:rPr lang="it-IT" smtClean="0"/>
              <a:t>15/05/18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79641-0ADD-47B5-8390-5CF3FFE18E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8575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300477B-D972-4FD2-B516-F833C3C3D229}" type="slidenum">
              <a:rPr lang="it-IT">
                <a:latin typeface="Times New Roman" pitchFamily="18" charset="0"/>
              </a:rPr>
              <a:pPr/>
              <a:t>1</a:t>
            </a:fld>
            <a:endParaRPr lang="it-IT">
              <a:latin typeface="Times New Roman" pitchFamily="18" charset="0"/>
            </a:endParaRPr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83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FCFFF9D-7CBB-4217-92B1-67024D532B20}" type="slidenum">
              <a:rPr lang="it-IT">
                <a:latin typeface="Times New Roman" pitchFamily="18" charset="0"/>
              </a:rPr>
              <a:pPr/>
              <a:t>3</a:t>
            </a:fld>
            <a:endParaRPr lang="it-IT">
              <a:latin typeface="Times New Roman" pitchFamily="18" charset="0"/>
            </a:endParaRPr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5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AAC4D25-D6DE-45D0-BB0A-2E12DFF06020}" type="slidenum">
              <a:rPr lang="it-IT">
                <a:latin typeface="Times New Roman" pitchFamily="18" charset="0"/>
              </a:rPr>
              <a:pPr/>
              <a:t>6</a:t>
            </a:fld>
            <a:endParaRPr lang="it-IT">
              <a:latin typeface="Times New Roman" pitchFamily="18" charset="0"/>
            </a:endParaRPr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6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5A02D0F-0CE7-412A-96F2-C4BBBAD4E159}" type="slidenum">
              <a:rPr lang="it-IT">
                <a:latin typeface="Times New Roman" pitchFamily="18" charset="0"/>
              </a:rPr>
              <a:pPr/>
              <a:t>7</a:t>
            </a:fld>
            <a:endParaRPr lang="it-IT">
              <a:latin typeface="Times New Roman" pitchFamily="18" charset="0"/>
            </a:endParaRPr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08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078DE4D-D584-4278-8A98-066501F88680}" type="slidenum">
              <a:rPr lang="it-IT">
                <a:latin typeface="Times New Roman" pitchFamily="18" charset="0"/>
              </a:rPr>
              <a:pPr/>
              <a:t>8</a:t>
            </a:fld>
            <a:endParaRPr lang="it-IT">
              <a:latin typeface="Times New Roman" pitchFamily="18" charset="0"/>
            </a:endParaRPr>
          </a:p>
        </p:txBody>
      </p:sp>
      <p:sp>
        <p:nvSpPr>
          <p:cNvPr id="232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51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82E3CF8-6E0B-4EF0-99E2-9F06143D57D3}" type="slidenum">
              <a:rPr lang="it-IT">
                <a:latin typeface="Times New Roman" pitchFamily="18" charset="0"/>
              </a:rPr>
              <a:pPr/>
              <a:t>10</a:t>
            </a:fld>
            <a:endParaRPr lang="it-IT">
              <a:latin typeface="Times New Roman" pitchFamily="18" charset="0"/>
            </a:endParaRPr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95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7449320-BD72-486E-ACC4-4277A5F7DDB0}" type="slidenum">
              <a:rPr lang="it-IT">
                <a:latin typeface="Times New Roman" pitchFamily="18" charset="0"/>
              </a:rPr>
              <a:pPr/>
              <a:t>11</a:t>
            </a:fld>
            <a:endParaRPr lang="it-IT">
              <a:latin typeface="Times New Roman" pitchFamily="18" charset="0"/>
            </a:endParaRPr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40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7449320-BD72-486E-ACC4-4277A5F7DDB0}" type="slidenum">
              <a:rPr lang="it-IT">
                <a:latin typeface="Times New Roman" pitchFamily="18" charset="0"/>
              </a:rPr>
              <a:pPr/>
              <a:t>12</a:t>
            </a:fld>
            <a:endParaRPr lang="it-IT">
              <a:latin typeface="Times New Roman" pitchFamily="18" charset="0"/>
            </a:endParaRPr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94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ABC2116-5D5E-4269-9A80-8F3BCD1E6803}" type="slidenum">
              <a:rPr lang="it-IT">
                <a:latin typeface="Times New Roman" pitchFamily="18" charset="0"/>
              </a:rPr>
              <a:pPr/>
              <a:t>16</a:t>
            </a:fld>
            <a:endParaRPr lang="it-IT">
              <a:latin typeface="Times New Roman" pitchFamily="18" charset="0"/>
            </a:endParaRPr>
          </a:p>
        </p:txBody>
      </p:sp>
      <p:sp>
        <p:nvSpPr>
          <p:cNvPr id="236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53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6EE8-4981-5C42-B39D-CD78F29AFE4E}" type="datetime1">
              <a:rPr lang="it-IT" smtClean="0"/>
              <a:t>15/05/18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storia dell'impresa 2017-18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32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2B04-C5B5-4D46-AACE-82F984EDF5BD}" type="datetime1">
              <a:rPr lang="it-IT" smtClean="0"/>
              <a:t>15/05/18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storia dell'impresa 2017-18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58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AE05-7A13-8240-8454-9A427CE64C93}" type="datetime1">
              <a:rPr lang="it-IT" smtClean="0"/>
              <a:t>15/05/18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storia dell'impresa 2017-18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8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0C9A-A9D0-FC42-AA12-B8688B9E91C8}" type="datetime1">
              <a:rPr lang="it-IT" smtClean="0"/>
              <a:t>15/05/18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storia dell'impresa 2017-18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66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8857-9E0F-C745-9ED4-2A7FCC303674}" type="datetime1">
              <a:rPr lang="it-IT" smtClean="0"/>
              <a:t>15/05/18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storia dell'impresa 2017-18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8F16-C784-9144-A236-2E94513111CE}" type="datetime1">
              <a:rPr lang="it-IT" smtClean="0"/>
              <a:t>15/05/18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storia dell'impresa 2017-18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4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6940-C22B-5C41-B60E-39D5EB87971E}" type="datetime1">
              <a:rPr lang="it-IT" smtClean="0"/>
              <a:t>15/05/18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storia dell'impresa 2017-18</a:t>
            </a:r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9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235A-EF9A-244A-899E-645EE86F21E3}" type="datetime1">
              <a:rPr lang="it-IT" smtClean="0"/>
              <a:t>15/05/18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storia dell'impresa 2017-18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7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F15F-5C80-0C4D-8393-CF9B290308C1}" type="datetime1">
              <a:rPr lang="it-IT" smtClean="0"/>
              <a:t>15/05/18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storia dell'impresa 2017-18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2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10E8-76DB-F246-AB93-D7F79A4DD2FD}" type="datetime1">
              <a:rPr lang="it-IT" smtClean="0"/>
              <a:t>15/05/18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storia dell'impresa 2017-18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74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BAF5-836A-0F4F-9F90-34EF8C44E660}" type="datetime1">
              <a:rPr lang="it-IT" smtClean="0"/>
              <a:t>15/05/18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storia dell'impresa 2017-18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21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82B3-8513-0D41-9936-02F01EB6EA22}" type="datetime1">
              <a:rPr lang="it-IT" smtClean="0"/>
              <a:t>15/05/18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storia dell'impresa 2017-18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3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/>
              <a:t>L’innovazione tecnologica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idx="1"/>
          </p:nvPr>
        </p:nvSpPr>
        <p:spPr>
          <a:xfrm>
            <a:off x="1775520" y="1600200"/>
            <a:ext cx="8514528" cy="485313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it-IT" sz="2800" dirty="0"/>
              <a:t>La centralità del cambiamento tecnologico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2400" dirty="0"/>
              <a:t>Approcci teorici</a:t>
            </a:r>
          </a:p>
          <a:p>
            <a:pPr lvl="2" eaLnBrk="1" hangingPunct="1">
              <a:lnSpc>
                <a:spcPct val="80000"/>
              </a:lnSpc>
            </a:pPr>
            <a:r>
              <a:rPr lang="it-IT" sz="2200" dirty="0"/>
              <a:t>Economia neoclassica e </a:t>
            </a:r>
            <a:r>
              <a:rPr lang="it-IT" sz="2200" i="1" dirty="0" err="1"/>
              <a:t>growth</a:t>
            </a:r>
            <a:r>
              <a:rPr lang="it-IT" sz="2200" i="1" dirty="0"/>
              <a:t> </a:t>
            </a:r>
            <a:r>
              <a:rPr lang="it-IT" sz="2200" i="1" dirty="0" err="1"/>
              <a:t>accounting</a:t>
            </a:r>
            <a:r>
              <a:rPr lang="it-IT" sz="2200" dirty="0"/>
              <a:t> (</a:t>
            </a:r>
            <a:r>
              <a:rPr lang="it-IT" sz="2200" dirty="0" err="1"/>
              <a:t>Solow</a:t>
            </a:r>
            <a:r>
              <a:rPr lang="it-IT" sz="2200" dirty="0"/>
              <a:t>)</a:t>
            </a:r>
          </a:p>
          <a:p>
            <a:pPr lvl="2" eaLnBrk="1" hangingPunct="1">
              <a:lnSpc>
                <a:spcPct val="80000"/>
              </a:lnSpc>
            </a:pPr>
            <a:r>
              <a:rPr lang="it-IT" sz="2200" dirty="0" err="1"/>
              <a:t>Schumpeter</a:t>
            </a:r>
            <a:r>
              <a:rPr lang="it-IT" sz="2200" dirty="0"/>
              <a:t> e i cicli</a:t>
            </a:r>
          </a:p>
          <a:p>
            <a:pPr lvl="2" eaLnBrk="1" hangingPunct="1">
              <a:lnSpc>
                <a:spcPct val="80000"/>
              </a:lnSpc>
            </a:pPr>
            <a:r>
              <a:rPr lang="it-IT" sz="2200" dirty="0"/>
              <a:t>I contributi in prospettiva storica (</a:t>
            </a:r>
            <a:r>
              <a:rPr lang="it-IT" sz="2200" dirty="0" err="1"/>
              <a:t>Gerschenkron</a:t>
            </a:r>
            <a:r>
              <a:rPr lang="it-IT" sz="2200" dirty="0"/>
              <a:t>, </a:t>
            </a:r>
            <a:r>
              <a:rPr lang="it-IT" sz="2200" dirty="0" err="1"/>
              <a:t>Landes</a:t>
            </a:r>
            <a:r>
              <a:rPr lang="it-IT" sz="2200" dirty="0"/>
              <a:t>, Rosenberg)</a:t>
            </a:r>
          </a:p>
          <a:p>
            <a:pPr lvl="2" eaLnBrk="1" hangingPunct="1">
              <a:lnSpc>
                <a:spcPct val="80000"/>
              </a:lnSpc>
            </a:pPr>
            <a:r>
              <a:rPr lang="it-IT" sz="2200" dirty="0"/>
              <a:t> </a:t>
            </a:r>
            <a:r>
              <a:rPr lang="it-IT" sz="2200" dirty="0" err="1"/>
              <a:t>Evolutionary</a:t>
            </a:r>
            <a:r>
              <a:rPr lang="it-IT" sz="2200" dirty="0"/>
              <a:t> </a:t>
            </a:r>
            <a:r>
              <a:rPr lang="it-IT" sz="2200" dirty="0" err="1"/>
              <a:t>economics</a:t>
            </a:r>
            <a:r>
              <a:rPr lang="it-IT" sz="2200" dirty="0"/>
              <a:t> (Nelson &amp; §</a:t>
            </a:r>
            <a:r>
              <a:rPr lang="it-IT" sz="2200" dirty="0" err="1"/>
              <a:t>Winter</a:t>
            </a:r>
            <a:r>
              <a:rPr lang="it-IT" sz="2200" dirty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2400" dirty="0"/>
              <a:t>Misure</a:t>
            </a:r>
          </a:p>
          <a:p>
            <a:pPr lvl="2" eaLnBrk="1" hangingPunct="1">
              <a:lnSpc>
                <a:spcPct val="80000"/>
              </a:lnSpc>
            </a:pPr>
            <a:r>
              <a:rPr lang="it-IT" sz="2000" dirty="0"/>
              <a:t>Input</a:t>
            </a:r>
          </a:p>
          <a:p>
            <a:pPr lvl="3" eaLnBrk="1" hangingPunct="1">
              <a:lnSpc>
                <a:spcPct val="80000"/>
              </a:lnSpc>
            </a:pPr>
            <a:r>
              <a:rPr lang="it-IT" sz="2000" dirty="0"/>
              <a:t>Le spese in Ricerca e Sviluppo (R&amp;S)</a:t>
            </a:r>
          </a:p>
          <a:p>
            <a:pPr lvl="2" eaLnBrk="1" hangingPunct="1">
              <a:lnSpc>
                <a:spcPct val="80000"/>
              </a:lnSpc>
            </a:pPr>
            <a:r>
              <a:rPr lang="it-IT" sz="2000" dirty="0"/>
              <a:t>Output </a:t>
            </a:r>
          </a:p>
          <a:p>
            <a:pPr lvl="3" eaLnBrk="1" hangingPunct="1">
              <a:lnSpc>
                <a:spcPct val="80000"/>
              </a:lnSpc>
            </a:pPr>
            <a:r>
              <a:rPr lang="it-IT" sz="2000" dirty="0"/>
              <a:t>I brevetti</a:t>
            </a:r>
          </a:p>
          <a:p>
            <a:pPr lvl="3" eaLnBrk="1" hangingPunct="1">
              <a:lnSpc>
                <a:spcPct val="80000"/>
              </a:lnSpc>
            </a:pPr>
            <a:r>
              <a:rPr lang="it-IT" sz="2000" dirty="0"/>
              <a:t>La produzione scientifica</a:t>
            </a:r>
          </a:p>
          <a:p>
            <a:pPr lvl="3" eaLnBrk="1" hangingPunct="1">
              <a:lnSpc>
                <a:spcPct val="80000"/>
              </a:lnSpc>
            </a:pPr>
            <a:r>
              <a:rPr lang="it-IT" sz="2000" dirty="0"/>
              <a:t>Gli indici sintetici (</a:t>
            </a:r>
            <a:r>
              <a:rPr lang="it-IT" sz="2000" i="1" dirty="0"/>
              <a:t>Technology </a:t>
            </a:r>
            <a:r>
              <a:rPr lang="it-IT" sz="2000" i="1" dirty="0" err="1"/>
              <a:t>Achievement</a:t>
            </a:r>
            <a:r>
              <a:rPr lang="it-IT" sz="2000" i="1" dirty="0"/>
              <a:t> Index</a:t>
            </a:r>
            <a:r>
              <a:rPr lang="it-IT" sz="2000" dirty="0"/>
              <a:t>) </a:t>
            </a:r>
          </a:p>
          <a:p>
            <a:pPr lvl="2" eaLnBrk="1" hangingPunct="1">
              <a:lnSpc>
                <a:spcPct val="80000"/>
              </a:lnSpc>
            </a:pPr>
            <a:r>
              <a:rPr lang="it-IT" sz="2000" dirty="0"/>
              <a:t>La critica degli indicatori</a:t>
            </a:r>
          </a:p>
          <a:p>
            <a:pPr eaLnBrk="1" hangingPunct="1">
              <a:lnSpc>
                <a:spcPct val="80000"/>
              </a:lnSpc>
            </a:pPr>
            <a:r>
              <a:rPr lang="it-IT" sz="2800" dirty="0"/>
              <a:t>Caratteristiche istituzionali</a:t>
            </a:r>
          </a:p>
          <a:p>
            <a:pPr eaLnBrk="1" hangingPunct="1">
              <a:lnSpc>
                <a:spcPct val="80000"/>
              </a:lnSpc>
            </a:pPr>
            <a:r>
              <a:rPr lang="it-IT" sz="2800" dirty="0"/>
              <a:t>L’Italia in prospettiva comparativa</a:t>
            </a:r>
          </a:p>
          <a:p>
            <a:pPr lvl="2" eaLnBrk="1" hangingPunct="1">
              <a:lnSpc>
                <a:spcPct val="80000"/>
              </a:lnSpc>
            </a:pP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dell'impresa 2017-18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8C3280A-AD73-43BF-BE2D-1C17FED44BD0}" type="slidenum">
              <a:rPr lang="it-IT"/>
              <a:pPr>
                <a:defRPr/>
              </a:pPr>
              <a:t>1</a:t>
            </a:fld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30" y="6073429"/>
            <a:ext cx="4864254" cy="56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32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i="1" dirty="0"/>
              <a:t>Pattern</a:t>
            </a:r>
            <a:r>
              <a:rPr lang="it-IT" sz="2800" dirty="0"/>
              <a:t> di specializzazione dell’Italia per categorie tecnologiche (1963-2006 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idx="1"/>
          </p:nvPr>
        </p:nvSpPr>
        <p:spPr>
          <a:xfrm>
            <a:off x="2351584" y="1885529"/>
            <a:ext cx="6912768" cy="8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dirty="0"/>
              <a:t>L’indice di </a:t>
            </a:r>
            <a:r>
              <a:rPr lang="it-IT" i="1" dirty="0" err="1"/>
              <a:t>Revealed</a:t>
            </a:r>
            <a:r>
              <a:rPr lang="it-IT" i="1" dirty="0"/>
              <a:t> </a:t>
            </a:r>
            <a:r>
              <a:rPr lang="it-IT" i="1" dirty="0" err="1"/>
              <a:t>Technological</a:t>
            </a:r>
            <a:r>
              <a:rPr lang="it-IT" i="1" dirty="0"/>
              <a:t> </a:t>
            </a:r>
            <a:r>
              <a:rPr lang="it-IT" i="1" dirty="0" err="1"/>
              <a:t>Advantage</a:t>
            </a:r>
            <a:r>
              <a:rPr lang="it-IT" dirty="0"/>
              <a:t> (RTA) = (</a:t>
            </a:r>
            <a:r>
              <a:rPr lang="it-IT" i="1" dirty="0" err="1"/>
              <a:t>Pij</a:t>
            </a:r>
            <a:r>
              <a:rPr lang="it-IT" dirty="0"/>
              <a:t>/</a:t>
            </a:r>
            <a:r>
              <a:rPr lang="it-IT" dirty="0">
                <a:sym typeface="Symbol" pitchFamily="18" charset="2"/>
              </a:rPr>
              <a:t></a:t>
            </a:r>
            <a:r>
              <a:rPr lang="it-IT" i="1" dirty="0" err="1"/>
              <a:t>j</a:t>
            </a:r>
            <a:r>
              <a:rPr lang="it-IT" dirty="0" err="1"/>
              <a:t>P</a:t>
            </a:r>
            <a:r>
              <a:rPr lang="it-IT" i="1" dirty="0" err="1"/>
              <a:t>ij</a:t>
            </a:r>
            <a:r>
              <a:rPr lang="it-IT" dirty="0"/>
              <a:t>)/(</a:t>
            </a:r>
            <a:r>
              <a:rPr lang="it-IT" dirty="0">
                <a:sym typeface="Symbol" pitchFamily="18" charset="2"/>
              </a:rPr>
              <a:t></a:t>
            </a:r>
            <a:r>
              <a:rPr lang="it-IT" i="1" dirty="0" err="1"/>
              <a:t>i</a:t>
            </a:r>
            <a:r>
              <a:rPr lang="it-IT" dirty="0" err="1"/>
              <a:t>P</a:t>
            </a:r>
            <a:r>
              <a:rPr lang="it-IT" i="1" dirty="0" err="1"/>
              <a:t>ij</a:t>
            </a:r>
            <a:r>
              <a:rPr lang="it-IT" dirty="0"/>
              <a:t>/</a:t>
            </a:r>
            <a:r>
              <a:rPr lang="it-IT" dirty="0">
                <a:sym typeface="Symbol" pitchFamily="18" charset="2"/>
              </a:rPr>
              <a:t></a:t>
            </a:r>
            <a:r>
              <a:rPr lang="it-IT" i="1" dirty="0" err="1"/>
              <a:t>i</a:t>
            </a:r>
            <a:r>
              <a:rPr lang="it-IT" dirty="0" err="1">
                <a:sym typeface="Symbol" pitchFamily="18" charset="2"/>
              </a:rPr>
              <a:t></a:t>
            </a:r>
            <a:r>
              <a:rPr lang="it-IT" i="1" dirty="0" err="1"/>
              <a:t>j</a:t>
            </a:r>
            <a:r>
              <a:rPr lang="it-IT" dirty="0" err="1"/>
              <a:t>P</a:t>
            </a:r>
            <a:r>
              <a:rPr lang="it-IT" i="1" dirty="0" err="1"/>
              <a:t>ij</a:t>
            </a:r>
            <a:r>
              <a:rPr lang="it-IT" dirty="0"/>
              <a:t>)</a:t>
            </a:r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dell'impresa 2017-18</a:t>
            </a:r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629C8C6-72ED-4F5E-894D-B92839949900}" type="slidenum">
              <a:rPr lang="it-IT"/>
              <a:pPr>
                <a:defRPr/>
              </a:pPr>
              <a:t>10</a:t>
            </a:fld>
            <a:endParaRPr lang="it-IT"/>
          </a:p>
        </p:txBody>
      </p:sp>
      <p:sp>
        <p:nvSpPr>
          <p:cNvPr id="375813" name="Rectangle 5"/>
          <p:cNvSpPr>
            <a:spLocks noChangeArrowheads="1"/>
          </p:cNvSpPr>
          <p:nvPr/>
        </p:nvSpPr>
        <p:spPr bwMode="auto">
          <a:xfrm>
            <a:off x="1847528" y="1700808"/>
            <a:ext cx="7910146" cy="12239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/>
          </p:nvPr>
        </p:nvGraphicFramePr>
        <p:xfrm>
          <a:off x="2351585" y="3356993"/>
          <a:ext cx="7200799" cy="2448271"/>
        </p:xfrm>
        <a:graphic>
          <a:graphicData uri="http://schemas.openxmlformats.org/drawingml/2006/table">
            <a:tbl>
              <a:tblPr/>
              <a:tblGrid>
                <a:gridCol w="698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9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91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1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91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97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Codice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Categoria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1963-1975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1976-1985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1986-1995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1996-2006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1963-2006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Chimica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1.398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1.240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1.203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1.307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1.309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Computer e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telecomunicazioni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0.734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0.993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0.473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0.460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0.513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Farmaci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0.967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1.714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1.298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0.994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1.149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Elettronica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0.647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0.592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0.656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0.846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0.718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Meccanica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0.997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0.983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1.220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1.469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1.201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Altri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0.938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0.878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1.077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1.254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1.068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30" y="6073429"/>
            <a:ext cx="4864254" cy="56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06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 build="p"/>
      <p:bldP spid="3758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sz="2400" i="1" dirty="0"/>
              <a:t>Ranking </a:t>
            </a:r>
            <a:r>
              <a:rPr lang="it-IT" sz="2400" dirty="0"/>
              <a:t>delle sub-categorie in cui l'Italia è più (meno) specializzata (RTA) (1963-2006)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dell'impresa 2017-18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B8B4FC3-5ECC-475A-8793-65F43F0B0B0C}" type="slidenum">
              <a:rPr lang="it-IT"/>
              <a:pPr>
                <a:defRPr/>
              </a:pPr>
              <a:t>11</a:t>
            </a:fld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104718"/>
              </p:ext>
            </p:extLst>
          </p:nvPr>
        </p:nvGraphicFramePr>
        <p:xfrm>
          <a:off x="1821983" y="1275093"/>
          <a:ext cx="9531817" cy="4577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7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1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97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2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-20" dirty="0">
                          <a:effectLst/>
                        </a:rPr>
                        <a:t>Rank</a:t>
                      </a:r>
                      <a:endParaRPr lang="it-IT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1963-1975</a:t>
                      </a:r>
                      <a:endParaRPr lang="it-IT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1976-1985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1986-1995</a:t>
                      </a:r>
                      <a:endParaRPr lang="it-IT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1996-2006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1963-2006</a:t>
                      </a:r>
                      <a:endParaRPr lang="it-IT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02">
                <a:tc>
                  <a:txBody>
                    <a:bodyPr/>
                    <a:lstStyle/>
                    <a:p>
                      <a:endParaRPr lang="it-IT" sz="1100" dirty="0">
                        <a:effectLst/>
                        <a:latin typeface="Times New Roman"/>
                      </a:endParaRPr>
                    </a:p>
                  </a:txBody>
                  <a:tcPr marL="44458" marR="44458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top specialized sub-categories</a:t>
                      </a:r>
                      <a:endParaRPr lang="it-IT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it-IT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Apparel &amp; Textile (2.750)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Apparel &amp; Textile (3.477)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Apparel &amp; Textile (4.140)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Apparel &amp; Textile (3.673)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Apparel &amp; Textile (3.501)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Resins (2.217)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Drugs (2.595)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Organic Compounds (2.360)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Receptacles (2.880)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Organic Compounds (2.208)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Organic Compounds (1.977)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Organic Compounds (2.244)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Drugs (2.011)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Organic Compounds (2.222)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Receptacles (1.698)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Biotechnology (1.568)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Computer Periphericals (1.268)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Receptacles (1.705)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Mat. Proc &amp; Handling (1.895)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Resins (1.663)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202">
                <a:tc>
                  <a:txBody>
                    <a:bodyPr/>
                    <a:lstStyle/>
                    <a:p>
                      <a:endParaRPr lang="it-IT" sz="1100">
                        <a:effectLst/>
                        <a:latin typeface="Times New Roman"/>
                      </a:endParaRPr>
                    </a:p>
                  </a:txBody>
                  <a:tcPr marL="44458" marR="44458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</a:t>
                      </a:r>
                      <a:r>
                        <a:rPr lang="en-GB" sz="1200" b="1" dirty="0">
                          <a:effectLst/>
                        </a:rPr>
                        <a:t>op de-specialized sub-categories</a:t>
                      </a:r>
                      <a:endParaRPr lang="it-IT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6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Semiconductor Devices (0.319)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Amusement Devices (0.037)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Amusement Devices (0.110)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Electronic business methods and software (0.094)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Electronic business methods and software (0.122)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Electrical Lighting (0.361)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Surgery &amp; Med Inst. (0.285)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Electronic business methods and software (0.127)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Amusement Devices (0.096)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Amusement Devices (0.190)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2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Earth Working &amp; Wells (0.392)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Semiconductor Devices (0.379)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Information Storage (0.325)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Computer </a:t>
                      </a:r>
                      <a:r>
                        <a:rPr lang="en-GB" sz="1200" dirty="0" err="1">
                          <a:effectLst/>
                        </a:rPr>
                        <a:t>Periphericals</a:t>
                      </a:r>
                      <a:r>
                        <a:rPr lang="en-GB" sz="1200" dirty="0">
                          <a:effectLst/>
                        </a:rPr>
                        <a:t> (0.214)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Computer </a:t>
                      </a:r>
                      <a:r>
                        <a:rPr lang="en-GB" sz="1200" dirty="0" err="1">
                          <a:effectLst/>
                        </a:rPr>
                        <a:t>Periphericals</a:t>
                      </a:r>
                      <a:r>
                        <a:rPr lang="en-GB" sz="1200" dirty="0">
                          <a:effectLst/>
                        </a:rPr>
                        <a:t> (0.317)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Surgery &amp; Med Inst. (0.453)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Nuclear &amp; X-rays (0.391)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Nuclear &amp; X-rays (0.348)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Communications (0.337)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Surgery &amp; Med Inst. (0.445)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30" y="6073429"/>
            <a:ext cx="4864254" cy="56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19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i="1" dirty="0"/>
              <a:t>Ranking </a:t>
            </a:r>
            <a:r>
              <a:rPr lang="it-IT" sz="2800" dirty="0"/>
              <a:t>delle sub-categorie in cui l'Italia è più (meno) specializzata (RTA) (1963-2006)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dell'impresa 2017-18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B8B4FC3-5ECC-475A-8793-65F43F0B0B0C}" type="slidenum">
              <a:rPr lang="it-IT"/>
              <a:pPr>
                <a:defRPr/>
              </a:pPr>
              <a:t>12</a:t>
            </a:fld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250593"/>
              </p:ext>
            </p:extLst>
          </p:nvPr>
        </p:nvGraphicFramePr>
        <p:xfrm>
          <a:off x="838200" y="1439539"/>
          <a:ext cx="9542968" cy="4439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4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3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7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4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4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3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-20" dirty="0">
                          <a:effectLst/>
                        </a:rPr>
                        <a:t>Rank</a:t>
                      </a:r>
                      <a:endParaRPr lang="it-IT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1963-1975</a:t>
                      </a:r>
                      <a:endParaRPr lang="it-IT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1976-1985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1986-1995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1996-2006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1963-2006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514">
                <a:tc>
                  <a:txBody>
                    <a:bodyPr/>
                    <a:lstStyle/>
                    <a:p>
                      <a:endParaRPr lang="it-IT" sz="1100" dirty="0">
                        <a:effectLst/>
                        <a:latin typeface="Times New Roman"/>
                      </a:endParaRPr>
                    </a:p>
                  </a:txBody>
                  <a:tcPr marL="44458" marR="44458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top specialized sub-categories</a:t>
                      </a:r>
                      <a:endParaRPr lang="it-IT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it-IT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Apparel &amp; Textile (2.750)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Apparel &amp; Textile (3.477)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Apparel &amp; Textile (4.140)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Apparel &amp; Textile (3.673)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Apparel &amp; Textile (3.501)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Resins (2.217)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Drugs (2.595)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Organic Compounds (2.360)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Receptacles (2.880)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Organic Compounds (2.208)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Organic Compounds (1.977)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Organic Compounds (2.244)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Drugs (2.011)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Organic Compounds (2.222)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Receptacles (1.698)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Biotechnology (1.568)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Computer Periphericals (1.268)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Receptacles (1.705)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Mat. Proc &amp; Handling (1.895)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Resins (1.663)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514">
                <a:tc>
                  <a:txBody>
                    <a:bodyPr/>
                    <a:lstStyle/>
                    <a:p>
                      <a:endParaRPr lang="it-IT" sz="1100">
                        <a:effectLst/>
                        <a:latin typeface="Times New Roman"/>
                      </a:endParaRPr>
                    </a:p>
                  </a:txBody>
                  <a:tcPr marL="44458" marR="44458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</a:t>
                      </a:r>
                      <a:r>
                        <a:rPr lang="en-GB" sz="1200" b="1" dirty="0">
                          <a:effectLst/>
                        </a:rPr>
                        <a:t>op de-specialized sub-categories</a:t>
                      </a:r>
                      <a:endParaRPr lang="it-IT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6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Semiconductor Devices (0.319)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Amusement Devices (0.037)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Amusement Devices (0.110)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Electronic business methods and software (0.094)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Electronic business methods and software (0.122)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6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Electrical Lighting (0.361)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Surgery &amp; Med Inst. (0.285)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Electronic business methods and software (0.127)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Amusement Devices (0.096)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Amusement Devices (0.190)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Earth Working &amp; Wells (0.392)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Semiconductor Devices (0.379)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Information Storage (0.325)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Computer </a:t>
                      </a:r>
                      <a:r>
                        <a:rPr lang="en-GB" sz="1200" dirty="0" err="1">
                          <a:effectLst/>
                        </a:rPr>
                        <a:t>Periphericals</a:t>
                      </a:r>
                      <a:r>
                        <a:rPr lang="en-GB" sz="1200" dirty="0">
                          <a:effectLst/>
                        </a:rPr>
                        <a:t> (0.214)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Computer </a:t>
                      </a:r>
                      <a:r>
                        <a:rPr lang="en-GB" sz="1200" dirty="0" err="1">
                          <a:effectLst/>
                        </a:rPr>
                        <a:t>Periphericals</a:t>
                      </a:r>
                      <a:r>
                        <a:rPr lang="en-GB" sz="1200" dirty="0">
                          <a:effectLst/>
                        </a:rPr>
                        <a:t> (0.317)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Surgery &amp; Med Inst. (0.453)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Nuclear &amp; X-rays (0.391)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Nuclear &amp; X-rays (0.348)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Communications (0.337)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Surgery &amp; Med Inst. (0.445)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8" marR="4445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30" y="6073429"/>
            <a:ext cx="4864254" cy="56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13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srgbClr val="000000"/>
                </a:solidFill>
              </a:rPr>
              <a:t>The output </a:t>
            </a:r>
            <a:r>
              <a:rPr lang="it-IT" sz="3200" dirty="0" err="1">
                <a:solidFill>
                  <a:srgbClr val="000000"/>
                </a:solidFill>
              </a:rPr>
              <a:t>dimension</a:t>
            </a:r>
            <a:r>
              <a:rPr lang="it-IT" sz="3200" dirty="0">
                <a:solidFill>
                  <a:srgbClr val="000000"/>
                </a:solidFill>
              </a:rPr>
              <a:t> of the </a:t>
            </a:r>
            <a:r>
              <a:rPr lang="it-IT" sz="3200" dirty="0" err="1">
                <a:solidFill>
                  <a:srgbClr val="000000"/>
                </a:solidFill>
              </a:rPr>
              <a:t>Italian</a:t>
            </a:r>
            <a:r>
              <a:rPr lang="it-IT" sz="3200" dirty="0">
                <a:solidFill>
                  <a:srgbClr val="000000"/>
                </a:solidFill>
              </a:rPr>
              <a:t> NIS: </a:t>
            </a:r>
            <a:r>
              <a:rPr lang="it-IT" sz="3200" dirty="0" err="1">
                <a:solidFill>
                  <a:srgbClr val="000000"/>
                </a:solidFill>
              </a:rPr>
              <a:t>scientific</a:t>
            </a:r>
            <a:r>
              <a:rPr lang="it-IT" sz="3200" dirty="0">
                <a:solidFill>
                  <a:srgbClr val="000000"/>
                </a:solidFill>
              </a:rPr>
              <a:t> </a:t>
            </a:r>
            <a:r>
              <a:rPr lang="it-IT" sz="3200" dirty="0" err="1">
                <a:solidFill>
                  <a:srgbClr val="000000"/>
                </a:solidFill>
              </a:rPr>
              <a:t>knowledge</a:t>
            </a:r>
            <a:r>
              <a:rPr lang="it-IT" sz="3200" dirty="0">
                <a:solidFill>
                  <a:srgbClr val="000000"/>
                </a:solidFill>
              </a:rPr>
              <a:t> 1/2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dell'impresa 2017-18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354D6E7-9C1E-4058-BEF0-642E3CC76976}" type="slidenum">
              <a:rPr lang="it-IT" smtClean="0"/>
              <a:pPr>
                <a:defRPr/>
              </a:pPr>
              <a:t>13</a:t>
            </a:fld>
            <a:endParaRPr lang="it-IT" dirty="0"/>
          </a:p>
        </p:txBody>
      </p:sp>
      <p:pic>
        <p:nvPicPr>
          <p:cNvPr id="6" name="Grafico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628" y="2183780"/>
            <a:ext cx="7358721" cy="358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1"/>
          <p:cNvSpPr txBox="1">
            <a:spLocks noChangeArrowheads="1"/>
          </p:cNvSpPr>
          <p:nvPr/>
        </p:nvSpPr>
        <p:spPr bwMode="auto">
          <a:xfrm>
            <a:off x="3359697" y="1628800"/>
            <a:ext cx="57102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GB" i="1"/>
              <a:t>Share of Italian publications in AS (1860-2011)</a:t>
            </a:r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30" y="6073429"/>
            <a:ext cx="4864254" cy="56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068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srgbClr val="000000"/>
                </a:solidFill>
              </a:rPr>
              <a:t>The output </a:t>
            </a:r>
            <a:r>
              <a:rPr lang="it-IT" sz="3200" dirty="0" err="1">
                <a:solidFill>
                  <a:srgbClr val="000000"/>
                </a:solidFill>
              </a:rPr>
              <a:t>dimension</a:t>
            </a:r>
            <a:r>
              <a:rPr lang="it-IT" sz="3200" dirty="0">
                <a:solidFill>
                  <a:srgbClr val="000000"/>
                </a:solidFill>
              </a:rPr>
              <a:t> of the </a:t>
            </a:r>
            <a:r>
              <a:rPr lang="it-IT" sz="3200" dirty="0" err="1">
                <a:solidFill>
                  <a:srgbClr val="000000"/>
                </a:solidFill>
              </a:rPr>
              <a:t>Italian</a:t>
            </a:r>
            <a:r>
              <a:rPr lang="it-IT" sz="3200" dirty="0">
                <a:solidFill>
                  <a:srgbClr val="000000"/>
                </a:solidFill>
              </a:rPr>
              <a:t> NIS: </a:t>
            </a:r>
            <a:r>
              <a:rPr lang="it-IT" sz="3200" dirty="0" err="1">
                <a:solidFill>
                  <a:srgbClr val="000000"/>
                </a:solidFill>
              </a:rPr>
              <a:t>scientific</a:t>
            </a:r>
            <a:r>
              <a:rPr lang="it-IT" sz="3200" dirty="0">
                <a:solidFill>
                  <a:srgbClr val="000000"/>
                </a:solidFill>
              </a:rPr>
              <a:t> </a:t>
            </a:r>
            <a:r>
              <a:rPr lang="it-IT" sz="3200" dirty="0" err="1">
                <a:solidFill>
                  <a:srgbClr val="000000"/>
                </a:solidFill>
              </a:rPr>
              <a:t>knowledge</a:t>
            </a:r>
            <a:r>
              <a:rPr lang="it-IT" sz="3200" dirty="0">
                <a:solidFill>
                  <a:srgbClr val="000000"/>
                </a:solidFill>
              </a:rPr>
              <a:t> 2/2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dell'impresa 2017-18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354D6E7-9C1E-4058-BEF0-642E3CC76976}" type="slidenum">
              <a:rPr lang="it-IT" smtClean="0"/>
              <a:pPr>
                <a:defRPr/>
              </a:pPr>
              <a:t>14</a:t>
            </a:fld>
            <a:endParaRPr lang="it-IT" dirty="0"/>
          </a:p>
        </p:txBody>
      </p:sp>
      <p:pic>
        <p:nvPicPr>
          <p:cNvPr id="6" name="Grafico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327" y="2346325"/>
            <a:ext cx="7307999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1"/>
          <p:cNvSpPr txBox="1">
            <a:spLocks noChangeArrowheads="1"/>
          </p:cNvSpPr>
          <p:nvPr/>
        </p:nvSpPr>
        <p:spPr bwMode="auto">
          <a:xfrm>
            <a:off x="2208214" y="1557338"/>
            <a:ext cx="7775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GB" i="1" dirty="0"/>
              <a:t>Share of Italian publications (AS </a:t>
            </a:r>
            <a:r>
              <a:rPr lang="en-GB" i="1" dirty="0" err="1"/>
              <a:t>vs</a:t>
            </a:r>
            <a:r>
              <a:rPr lang="en-GB" i="1" dirty="0"/>
              <a:t> N&amp;S) on selected countries (1950-2011)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30" y="6073429"/>
            <a:ext cx="4864254" cy="56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301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 mismatch between science and technology?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dell'impresa 2017-18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354D6E7-9C1E-4058-BEF0-642E3CC76976}" type="slidenum">
              <a:rPr lang="it-IT" smtClean="0"/>
              <a:pPr>
                <a:defRPr/>
              </a:pPr>
              <a:t>15</a:t>
            </a:fld>
            <a:endParaRPr lang="it-IT" dirty="0"/>
          </a:p>
        </p:txBody>
      </p:sp>
      <p:pic>
        <p:nvPicPr>
          <p:cNvPr id="6" name="Grafico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19350"/>
            <a:ext cx="7924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1"/>
          <p:cNvSpPr txBox="1">
            <a:spLocks noChangeArrowheads="1"/>
          </p:cNvSpPr>
          <p:nvPr/>
        </p:nvSpPr>
        <p:spPr bwMode="auto">
          <a:xfrm>
            <a:off x="2351089" y="1800225"/>
            <a:ext cx="7781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GB" i="1" dirty="0"/>
              <a:t>Technological activity versus research activity, Italy (1883-2011)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6073429"/>
            <a:ext cx="3836483" cy="44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30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sz="2400" i="1" dirty="0"/>
              <a:t>Ranking </a:t>
            </a:r>
            <a:r>
              <a:rPr lang="it-IT" sz="2400" dirty="0"/>
              <a:t>delle prime 10 imprese innovatrici italiane (1969-2004)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dell'impresa 2017-18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9DEC8EB-FB7F-4A8D-AE0F-FD5C04726918}" type="slidenum">
              <a:rPr lang="it-IT"/>
              <a:pPr>
                <a:defRPr/>
              </a:pPr>
              <a:t>16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/>
          </p:nvPr>
        </p:nvGraphicFramePr>
        <p:xfrm>
          <a:off x="2423592" y="2132857"/>
          <a:ext cx="7272808" cy="2926767"/>
        </p:xfrm>
        <a:graphic>
          <a:graphicData uri="http://schemas.openxmlformats.org/drawingml/2006/table">
            <a:tbl>
              <a:tblPr/>
              <a:tblGrid>
                <a:gridCol w="699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9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096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Numero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brevetti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Società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SGS-THOMSON MICROELECTRONICS S.R.L.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G.D. S.P.A.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OLIVETTI, ING. C., + C. S.P.A.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MONTECATINI EDISON S.P.A.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5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SNAM PROGETTI S.P.A.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5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MONTEDISON S.P.A.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5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AUSIMONT S.P.A.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5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FIAT SOCIETA PER AZIONI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5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FARMITALIA CARLO ERBA, S.P.A.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5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CSELT - CENTRO STUDI E LABORATORI TELECOMUNICAZIONI S.P.A.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30" y="6073429"/>
            <a:ext cx="4864254" cy="56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33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</a:t>
            </a:r>
            <a:r>
              <a:rPr lang="it-IT" i="1" dirty="0"/>
              <a:t>National </a:t>
            </a:r>
            <a:r>
              <a:rPr lang="it-IT" i="1" dirty="0" err="1"/>
              <a:t>innovation</a:t>
            </a:r>
            <a:r>
              <a:rPr lang="it-IT" i="1" dirty="0"/>
              <a:t> </a:t>
            </a:r>
            <a:r>
              <a:rPr lang="it-IT" i="1" dirty="0" err="1"/>
              <a:t>system</a:t>
            </a:r>
            <a:br>
              <a:rPr lang="it-IT" i="1" dirty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Il </a:t>
            </a:r>
            <a:r>
              <a:rPr lang="en-GB" b="1" dirty="0"/>
              <a:t>network di </a:t>
            </a:r>
            <a:r>
              <a:rPr lang="en-GB" b="1" dirty="0" err="1"/>
              <a:t>istituzioni</a:t>
            </a:r>
            <a:r>
              <a:rPr lang="en-GB" b="1" dirty="0"/>
              <a:t> </a:t>
            </a:r>
            <a:r>
              <a:rPr lang="en-GB" dirty="0" err="1"/>
              <a:t>nel</a:t>
            </a:r>
            <a:r>
              <a:rPr lang="en-GB" dirty="0"/>
              <a:t> </a:t>
            </a:r>
            <a:r>
              <a:rPr lang="en-GB" dirty="0" err="1"/>
              <a:t>settore</a:t>
            </a:r>
            <a:r>
              <a:rPr lang="en-GB" dirty="0"/>
              <a:t> </a:t>
            </a:r>
            <a:r>
              <a:rPr lang="en-GB" dirty="0" err="1"/>
              <a:t>pubblico</a:t>
            </a:r>
            <a:r>
              <a:rPr lang="en-GB" dirty="0"/>
              <a:t> e </a:t>
            </a:r>
            <a:r>
              <a:rPr lang="en-GB" dirty="0" err="1"/>
              <a:t>privato</a:t>
            </a:r>
            <a:r>
              <a:rPr lang="en-GB" dirty="0"/>
              <a:t> le cui </a:t>
            </a:r>
            <a:r>
              <a:rPr lang="en-GB" dirty="0" err="1"/>
              <a:t>attività</a:t>
            </a:r>
            <a:r>
              <a:rPr lang="en-GB" dirty="0"/>
              <a:t> e </a:t>
            </a:r>
            <a:r>
              <a:rPr lang="en-GB" dirty="0" err="1"/>
              <a:t>interazioni</a:t>
            </a:r>
            <a:r>
              <a:rPr lang="en-GB" dirty="0"/>
              <a:t> </a:t>
            </a:r>
            <a:r>
              <a:rPr lang="en-GB" dirty="0" err="1"/>
              <a:t>promuovono</a:t>
            </a:r>
            <a:r>
              <a:rPr lang="en-GB" dirty="0"/>
              <a:t>, </a:t>
            </a:r>
            <a:r>
              <a:rPr lang="en-GB" dirty="0" err="1"/>
              <a:t>importano</a:t>
            </a:r>
            <a:r>
              <a:rPr lang="en-GB" dirty="0"/>
              <a:t> e </a:t>
            </a:r>
            <a:r>
              <a:rPr lang="en-GB" dirty="0" err="1"/>
              <a:t>diffondono</a:t>
            </a:r>
            <a:r>
              <a:rPr lang="en-GB" dirty="0"/>
              <a:t> le </a:t>
            </a:r>
            <a:r>
              <a:rPr lang="en-GB" dirty="0" err="1"/>
              <a:t>nuove</a:t>
            </a:r>
            <a:r>
              <a:rPr lang="en-GB" dirty="0"/>
              <a:t> </a:t>
            </a:r>
            <a:r>
              <a:rPr lang="en-GB" dirty="0" err="1"/>
              <a:t>tecnologie</a:t>
            </a:r>
            <a:r>
              <a:rPr lang="en-GB" dirty="0"/>
              <a:t> (Freeman) 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Focus: </a:t>
            </a:r>
            <a:r>
              <a:rPr lang="en-GB" dirty="0" err="1">
                <a:solidFill>
                  <a:srgbClr val="FF0000"/>
                </a:solidFill>
              </a:rPr>
              <a:t>politiche</a:t>
            </a:r>
            <a:r>
              <a:rPr lang="en-GB" dirty="0">
                <a:solidFill>
                  <a:srgbClr val="FF0000"/>
                </a:solidFill>
              </a:rPr>
              <a:t>, R&amp;S di </a:t>
            </a:r>
            <a:r>
              <a:rPr lang="en-GB" dirty="0" err="1">
                <a:solidFill>
                  <a:srgbClr val="FF0000"/>
                </a:solidFill>
              </a:rPr>
              <a:t>impresa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dirty="0" err="1">
                <a:solidFill>
                  <a:srgbClr val="FF0000"/>
                </a:solidFill>
              </a:rPr>
              <a:t>capitale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umano</a:t>
            </a:r>
            <a:r>
              <a:rPr lang="en-GB" dirty="0"/>
              <a:t> </a:t>
            </a:r>
          </a:p>
          <a:p>
            <a:r>
              <a:rPr lang="en-GB" dirty="0" err="1"/>
              <a:t>Tutte</a:t>
            </a:r>
            <a:r>
              <a:rPr lang="en-GB" dirty="0"/>
              <a:t> le </a:t>
            </a:r>
            <a:r>
              <a:rPr lang="en-GB" dirty="0" err="1"/>
              <a:t>parti</a:t>
            </a:r>
            <a:r>
              <a:rPr lang="en-GB" dirty="0"/>
              <a:t> e </a:t>
            </a: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dirty="0" err="1"/>
              <a:t>aspetti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struttura</a:t>
            </a:r>
            <a:r>
              <a:rPr lang="en-GB" dirty="0"/>
              <a:t> </a:t>
            </a:r>
            <a:r>
              <a:rPr lang="en-GB" dirty="0" err="1"/>
              <a:t>economica</a:t>
            </a:r>
            <a:r>
              <a:rPr lang="en-GB" dirty="0"/>
              <a:t> e </a:t>
            </a:r>
            <a:r>
              <a:rPr lang="en-GB" dirty="0" err="1"/>
              <a:t>istituzionale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influenza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processi</a:t>
            </a:r>
            <a:r>
              <a:rPr lang="en-GB" dirty="0"/>
              <a:t> di </a:t>
            </a:r>
            <a:r>
              <a:rPr lang="en-GB" dirty="0" err="1"/>
              <a:t>apprendimento</a:t>
            </a:r>
            <a:r>
              <a:rPr lang="en-GB" dirty="0"/>
              <a:t> (</a:t>
            </a:r>
            <a:r>
              <a:rPr lang="en-GB" dirty="0" err="1"/>
              <a:t>Lundvall</a:t>
            </a:r>
            <a:r>
              <a:rPr lang="en-GB" dirty="0"/>
              <a:t> 1992) 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Focus: </a:t>
            </a:r>
            <a:r>
              <a:rPr lang="en-GB" dirty="0" err="1">
                <a:solidFill>
                  <a:srgbClr val="FF0000"/>
                </a:solidFill>
              </a:rPr>
              <a:t>processi</a:t>
            </a:r>
            <a:r>
              <a:rPr lang="en-GB" dirty="0">
                <a:solidFill>
                  <a:srgbClr val="FF0000"/>
                </a:solidFill>
              </a:rPr>
              <a:t> di </a:t>
            </a:r>
            <a:r>
              <a:rPr lang="en-GB" dirty="0" err="1">
                <a:solidFill>
                  <a:srgbClr val="FF0000"/>
                </a:solidFill>
              </a:rPr>
              <a:t>apprendimento</a:t>
            </a:r>
            <a:r>
              <a:rPr lang="en-GB" dirty="0">
                <a:solidFill>
                  <a:srgbClr val="FF0000"/>
                </a:solidFill>
              </a:rPr>
              <a:t>, routines </a:t>
            </a:r>
          </a:p>
          <a:p>
            <a:r>
              <a:rPr lang="en-GB" dirty="0"/>
              <a:t>Il set di </a:t>
            </a:r>
            <a:r>
              <a:rPr lang="en-GB" dirty="0" err="1"/>
              <a:t>istituzioni</a:t>
            </a:r>
            <a:r>
              <a:rPr lang="en-GB" dirty="0"/>
              <a:t> la cui </a:t>
            </a:r>
            <a:r>
              <a:rPr lang="en-GB" dirty="0" err="1"/>
              <a:t>interazione</a:t>
            </a:r>
            <a:r>
              <a:rPr lang="en-GB" dirty="0"/>
              <a:t> </a:t>
            </a:r>
            <a:r>
              <a:rPr lang="en-GB" dirty="0" err="1"/>
              <a:t>determina</a:t>
            </a:r>
            <a:r>
              <a:rPr lang="en-GB" dirty="0"/>
              <a:t> la performance </a:t>
            </a:r>
            <a:r>
              <a:rPr lang="en-GB" dirty="0" err="1"/>
              <a:t>innovativa</a:t>
            </a:r>
            <a:r>
              <a:rPr lang="en-GB" dirty="0"/>
              <a:t> </a:t>
            </a:r>
            <a:r>
              <a:rPr lang="en-GB" dirty="0" err="1"/>
              <a:t>delle</a:t>
            </a:r>
            <a:r>
              <a:rPr lang="en-GB" dirty="0"/>
              <a:t> </a:t>
            </a:r>
            <a:r>
              <a:rPr lang="en-GB" dirty="0" err="1"/>
              <a:t>imprese</a:t>
            </a:r>
            <a:r>
              <a:rPr lang="en-GB" dirty="0"/>
              <a:t> (Nelson 1993) 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Focus: </a:t>
            </a:r>
            <a:r>
              <a:rPr lang="en-GB" dirty="0" err="1">
                <a:solidFill>
                  <a:srgbClr val="FF0000"/>
                </a:solidFill>
              </a:rPr>
              <a:t>sistema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della</a:t>
            </a:r>
            <a:r>
              <a:rPr lang="en-GB" dirty="0">
                <a:solidFill>
                  <a:srgbClr val="FF0000"/>
                </a:solidFill>
              </a:rPr>
              <a:t> R&amp;S</a:t>
            </a:r>
          </a:p>
          <a:p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dell'impresa 2017-18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354D6E7-9C1E-4058-BEF0-642E3CC76976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554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sz="2400" dirty="0"/>
              <a:t>La spesa in R&amp;S in alcuni paesi (1955-2010)</a:t>
            </a:r>
          </a:p>
        </p:txBody>
      </p:sp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dell'impresa 2017-18</a:t>
            </a:r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FCFD1A-8D54-4B6E-A47F-2F038FBAF3C0}" type="slidenum">
              <a:rPr lang="it-IT"/>
              <a:pPr>
                <a:defRPr/>
              </a:pPr>
              <a:t>3</a:t>
            </a:fld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252330"/>
              </p:ext>
            </p:extLst>
          </p:nvPr>
        </p:nvGraphicFramePr>
        <p:xfrm>
          <a:off x="1642385" y="1504115"/>
          <a:ext cx="6696745" cy="4427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8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9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9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9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9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9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9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3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Countries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1955-60 estimate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1964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1970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1975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1980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1985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1990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1995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2005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2010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China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  <a:latin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  <a:latin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  <a:latin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  <a:latin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  <a:latin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  <a:latin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0.7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0.6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0.9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1.3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1.7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South Korea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  <a:latin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  <a:latin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  <a:latin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  <a:latin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  <a:latin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  <a:latin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  <a:latin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2.3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2.3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2.8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3.7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France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0.8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1.8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1.8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1.7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1.7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2.2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2.3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2.3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2.2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2.1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2.3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Germany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0.6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1.4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2.1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2.4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2.6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2.6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2.2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2.5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2.5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2.8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Japan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  <a:latin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1.5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1.8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1.8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2.5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2.8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2.7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3.0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3.3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3.4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Italy</a:t>
                      </a:r>
                      <a:endParaRPr lang="it-IT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0.2</a:t>
                      </a:r>
                      <a:endParaRPr lang="it-IT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0.6</a:t>
                      </a:r>
                      <a:endParaRPr lang="it-IT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0.8</a:t>
                      </a:r>
                      <a:endParaRPr lang="it-IT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0.8</a:t>
                      </a:r>
                      <a:endParaRPr lang="it-IT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0.7</a:t>
                      </a:r>
                      <a:endParaRPr lang="it-IT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1.1</a:t>
                      </a:r>
                      <a:endParaRPr lang="it-IT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1.3</a:t>
                      </a:r>
                      <a:endParaRPr lang="it-IT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1.0</a:t>
                      </a:r>
                      <a:endParaRPr lang="it-IT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1.0</a:t>
                      </a:r>
                      <a:endParaRPr lang="it-IT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1.1</a:t>
                      </a:r>
                      <a:endParaRPr lang="it-IT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1.3</a:t>
                      </a:r>
                      <a:endParaRPr lang="it-IT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Netherlands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  <a:latin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1.8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1.9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1.9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1.8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2.1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1.9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1.9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1.8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United Kingdom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1.6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2.3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2.2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2.4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2.2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2.1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1.9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1.8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1.7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1.8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Spain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  <a:latin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0.1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0.2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0.3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0.4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0.5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0.8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0.8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0.9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1.1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1.4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United States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3.0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3.3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2.6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2.2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2.3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2.8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2.6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2.5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2.7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2.6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2.9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Sweden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  <a:latin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1.2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1.2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1.7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2.2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2.7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2.7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3.3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3.6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3.6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3.4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OECD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  <a:latin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1.1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1.3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1.3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1.3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1.5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1.6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1.6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1.7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1.8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2.0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9" marR="44449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30" y="6073429"/>
            <a:ext cx="4864254" cy="56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09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7528" y="228600"/>
            <a:ext cx="8640960" cy="990600"/>
          </a:xfrm>
        </p:spPr>
        <p:txBody>
          <a:bodyPr/>
          <a:lstStyle/>
          <a:p>
            <a:r>
              <a:rPr lang="it-IT" sz="2800" dirty="0"/>
              <a:t>Peso percentuale delle spese in R&amp;S sul </a:t>
            </a:r>
            <a:r>
              <a:rPr lang="it-IT" sz="2800" dirty="0" err="1"/>
              <a:t>Pil</a:t>
            </a:r>
            <a:r>
              <a:rPr lang="it-IT" sz="2800" dirty="0"/>
              <a:t> per alcuni paesi e anni benchmark (1955-2010)</a:t>
            </a:r>
            <a:endParaRPr lang="en-GB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dell'impresa 2017-18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354D6E7-9C1E-4058-BEF0-642E3CC76976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/>
          </p:nvPr>
        </p:nvGraphicFramePr>
        <p:xfrm>
          <a:off x="2063553" y="1700808"/>
          <a:ext cx="8029575" cy="4320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30" y="6073429"/>
            <a:ext cx="4864254" cy="56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33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35560" y="188640"/>
            <a:ext cx="8153400" cy="990600"/>
          </a:xfrm>
        </p:spPr>
        <p:txBody>
          <a:bodyPr>
            <a:noAutofit/>
          </a:bodyPr>
          <a:lstStyle/>
          <a:p>
            <a:r>
              <a:rPr lang="it-IT" sz="2800" dirty="0"/>
              <a:t>Numero di ricercatori (</a:t>
            </a:r>
            <a:r>
              <a:rPr lang="it-IT" sz="2800" dirty="0" err="1"/>
              <a:t>ula-tp</a:t>
            </a:r>
            <a:r>
              <a:rPr lang="it-IT" sz="2800" dirty="0"/>
              <a:t>) per 1.000 abitanti per alcuni paesi e anni benchmark (1963-64, 1981, 2010)</a:t>
            </a:r>
            <a:endParaRPr lang="en-GB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dell'impresa 2017-18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354D6E7-9C1E-4058-BEF0-642E3CC76976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/>
          </p:nvPr>
        </p:nvGraphicFramePr>
        <p:xfrm>
          <a:off x="2351584" y="1772816"/>
          <a:ext cx="756084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30" y="6073429"/>
            <a:ext cx="4864254" cy="56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810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sz="4000" dirty="0"/>
              <a:t>Quota brevetti registrati negli </a:t>
            </a:r>
            <a:br>
              <a:rPr lang="it-IT" sz="4000" dirty="0"/>
            </a:br>
            <a:r>
              <a:rPr lang="it-IT" sz="4000" dirty="0"/>
              <a:t>Stati Uniti (1883-2010)</a:t>
            </a:r>
          </a:p>
        </p:txBody>
      </p:sp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dell'impresa 2017-18</a:t>
            </a:r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638CE00-EE85-4F5D-8E65-097494E6829B}" type="slidenum">
              <a:rPr lang="it-IT"/>
              <a:pPr>
                <a:defRPr/>
              </a:pPr>
              <a:t>6</a:t>
            </a:fld>
            <a:endParaRPr lang="it-IT"/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727669"/>
              </p:ext>
            </p:extLst>
          </p:nvPr>
        </p:nvGraphicFramePr>
        <p:xfrm>
          <a:off x="2423906" y="1516993"/>
          <a:ext cx="8686802" cy="4414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0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5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06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73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17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87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9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91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654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56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China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France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Germany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Japan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</a:rPr>
                        <a:t>Italy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Netherlands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South Korea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Spain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Sweden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Switzerland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United Kingdom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Others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1883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17.8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23.3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</a:rPr>
                        <a:t>0.3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2.2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43.2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11.7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100.0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1890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10.3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26.1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</a:rPr>
                        <a:t>0.3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0.3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0.4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1.8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3.2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43.9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13.5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100.0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1900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10.9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34.3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</a:rPr>
                        <a:t>1.0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0.8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34.1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14.4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100.0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1913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9.3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39.2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</a:rPr>
                        <a:t>1.5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0.1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2.4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3.6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26.8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16.0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100.0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1927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11.4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33.1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0.8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</a:rPr>
                        <a:t>2.5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1.7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0.7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3.3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25.8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16.1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100.0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1938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9.9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40.8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1.6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</a:rPr>
                        <a:t>1.5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3.6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3.3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24.2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10.8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100.0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1950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17.5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</a:rPr>
                        <a:t>1.0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9.1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0.5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7.5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11.0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40.5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12.2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100.0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1960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11.8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30.9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3.3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</a:rPr>
                        <a:t>3.6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5.3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7.7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26.4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5.9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100.0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1970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10.6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27.3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16.1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</a:rPr>
                        <a:t>3.5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3.3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3.9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6.8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18.1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9.9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100.0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1980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8.9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24.7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30.5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</a:rPr>
                        <a:t>3.4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2.8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0.3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3.5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5.4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10.3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10.1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100.0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1990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7.0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18.5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47.5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</a:rPr>
                        <a:t>3.1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2.3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6.8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8.9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100.0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2000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14.8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45.4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</a:rPr>
                        <a:t>2.5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1.8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4.8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0.4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2.3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5.3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15.1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100.0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2010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4.2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11.6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41.9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</a:rPr>
                        <a:t>1.7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10.9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0.4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1.3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1.5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4.0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18.6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100.0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0" marR="4444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30" y="6073429"/>
            <a:ext cx="4864254" cy="56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170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sz="2400" dirty="0"/>
              <a:t>Brevetti negli Stati Uniti di residenti stranieri per milione di abitanti (1883-2010)</a:t>
            </a:r>
          </a:p>
        </p:txBody>
      </p:sp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dell'impresa 2017-18</a:t>
            </a:r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D78E78F-EEFF-4A15-BA10-5E0213811A2F}" type="slidenum">
              <a:rPr lang="it-IT"/>
              <a:pPr>
                <a:defRPr/>
              </a:pPr>
              <a:t>7</a:t>
            </a:fld>
            <a:endParaRPr lang="it-IT"/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459731"/>
              </p:ext>
            </p:extLst>
          </p:nvPr>
        </p:nvGraphicFramePr>
        <p:xfrm>
          <a:off x="1371601" y="1311592"/>
          <a:ext cx="6533908" cy="5227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8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8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4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4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35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40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38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21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086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818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26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</a:rPr>
                        <a:t>Cina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</a:rPr>
                        <a:t>Corea</a:t>
                      </a:r>
                      <a:r>
                        <a:rPr lang="en-GB" sz="1200" u="none" strike="noStrike" dirty="0">
                          <a:effectLst/>
                        </a:rPr>
                        <a:t> del </a:t>
                      </a:r>
                      <a:r>
                        <a:rPr lang="en-GB" sz="1200" u="none" strike="noStrike" dirty="0" err="1">
                          <a:effectLst/>
                        </a:rPr>
                        <a:t>Sud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</a:rPr>
                        <a:t>Francia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Germania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</a:rPr>
                        <a:t>Giappone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Italia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</a:rPr>
                        <a:t>Olanda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</a:rPr>
                        <a:t>Regno</a:t>
                      </a:r>
                      <a:r>
                        <a:rPr lang="en-GB" sz="1200" u="none" strike="noStrike" dirty="0">
                          <a:effectLst/>
                        </a:rPr>
                        <a:t> </a:t>
                      </a:r>
                      <a:r>
                        <a:rPr lang="en-GB" sz="1200" u="none" strike="noStrike" dirty="0" err="1">
                          <a:effectLst/>
                        </a:rPr>
                        <a:t>Unito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</a:rPr>
                        <a:t>Spagna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</a:rPr>
                        <a:t>Svezia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 err="1">
                          <a:effectLst/>
                        </a:rPr>
                        <a:t>Svizzera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1883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4.5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5.3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0.1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        0.1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   12.3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0.1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2.6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7.7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1890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4.4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  9.5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0.0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0.2 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1.3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   20.3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0.4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6.7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19.0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1900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0.0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8.4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19.7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1.0 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5.1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   25.8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0.3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9.0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23.9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1913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0.0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8.2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22.0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  0.4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        1.5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3.2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   21.5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0.2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15.5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33.9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1927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0.0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12.0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22.2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  0.6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        2.7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9.9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   24.5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1.2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23.7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48.5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1938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0.0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       0.1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12.7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32.2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  1.2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        1.9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22.5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     27.6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0.4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28.7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51.3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1950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0.0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16.1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0.4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  0.0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        0.8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35.3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     31.7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0.6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41.9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91.4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1960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       0.0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17.9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30.2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2.5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5.0 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32.6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     35.6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0.3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47.1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102.0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1970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0.0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       0.1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33.3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57.1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25.2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10.6 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41.7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     53.1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1.7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78.1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177.4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1980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       0.2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37.9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73.8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61.0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14.3 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46.3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     42.7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1.7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98.9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198.3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1990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0.0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       5.2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49.3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95.9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158.0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22.2 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64.2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   48.6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3.3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89.7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187.8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6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2000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0.1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       70.8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62.5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124.5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246.9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29.7 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78.0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   61.5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6.7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177.8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181.9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6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2010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2.0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   240.6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69.1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150.2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352.6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30.9 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96.6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   70.4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10.2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158.3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211.5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314" y="6367656"/>
            <a:ext cx="4864254" cy="56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38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552" y="116632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sz="2800" dirty="0"/>
              <a:t>Quota dei brevetti italiani registrati negli Stati Uniti sul totale dei brevetti rilasciati a residenti stranieri (1883-2010)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dell'impresa 2017-18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47855AD-8882-460D-9625-81DB85D25423}" type="slidenum">
              <a:rPr lang="it-IT"/>
              <a:pPr>
                <a:defRPr/>
              </a:pPr>
              <a:t>8</a:t>
            </a:fld>
            <a:endParaRPr lang="it-IT"/>
          </a:p>
        </p:txBody>
      </p:sp>
      <p:pic>
        <p:nvPicPr>
          <p:cNvPr id="8" name="Grafico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1988840"/>
            <a:ext cx="8210550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30" y="6073429"/>
            <a:ext cx="4864254" cy="56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35560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t-IT" sz="2800" dirty="0"/>
              <a:t>Brevetti rilasciati negli Stati Uniti a residenti stranieri per paese (per milione di abitanti) e anni benchmark (1883, 1950, 2010)</a:t>
            </a:r>
            <a:endParaRPr lang="en-GB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dell'impresa 2017-18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354D6E7-9C1E-4058-BEF0-642E3CC76976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/>
          </p:nvPr>
        </p:nvGraphicFramePr>
        <p:xfrm>
          <a:off x="2207568" y="2060848"/>
          <a:ext cx="7505700" cy="414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30" y="6073429"/>
            <a:ext cx="4864254" cy="56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1654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1844</Words>
  <Application>Microsoft Macintosh PowerPoint</Application>
  <PresentationFormat>Widescreen</PresentationFormat>
  <Paragraphs>814</Paragraphs>
  <Slides>16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Verdana</vt:lpstr>
      <vt:lpstr>Tema di Office</vt:lpstr>
      <vt:lpstr>L’innovazione tecnologica</vt:lpstr>
      <vt:lpstr>Il National innovation system </vt:lpstr>
      <vt:lpstr>La spesa in R&amp;S in alcuni paesi (1955-2010)</vt:lpstr>
      <vt:lpstr>Peso percentuale delle spese in R&amp;S sul Pil per alcuni paesi e anni benchmark (1955-2010)</vt:lpstr>
      <vt:lpstr>Numero di ricercatori (ula-tp) per 1.000 abitanti per alcuni paesi e anni benchmark (1963-64, 1981, 2010)</vt:lpstr>
      <vt:lpstr>Quota brevetti registrati negli  Stati Uniti (1883-2010)</vt:lpstr>
      <vt:lpstr>Brevetti negli Stati Uniti di residenti stranieri per milione di abitanti (1883-2010)</vt:lpstr>
      <vt:lpstr>Quota dei brevetti italiani registrati negli Stati Uniti sul totale dei brevetti rilasciati a residenti stranieri (1883-2010)</vt:lpstr>
      <vt:lpstr>Brevetti rilasciati negli Stati Uniti a residenti stranieri per paese (per milione di abitanti) e anni benchmark (1883, 1950, 2010)</vt:lpstr>
      <vt:lpstr>Pattern di specializzazione dell’Italia per categorie tecnologiche (1963-2006 </vt:lpstr>
      <vt:lpstr>Ranking delle sub-categorie in cui l'Italia è più (meno) specializzata (RTA) (1963-2006)</vt:lpstr>
      <vt:lpstr>Ranking delle sub-categorie in cui l'Italia è più (meno) specializzata (RTA) (1963-2006)</vt:lpstr>
      <vt:lpstr>The output dimension of the Italian NIS: scientific knowledge 1/2</vt:lpstr>
      <vt:lpstr>The output dimension of the Italian NIS: scientific knowledge 2/2</vt:lpstr>
      <vt:lpstr>A mismatch between science and technology?</vt:lpstr>
      <vt:lpstr>Ranking delle prime 10 imprese innovatrici italiane (1969-2004)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Renato</dc:creator>
  <cp:lastModifiedBy>Utente di Microsoft Office</cp:lastModifiedBy>
  <cp:revision>8</cp:revision>
  <dcterms:created xsi:type="dcterms:W3CDTF">2015-05-05T14:36:50Z</dcterms:created>
  <dcterms:modified xsi:type="dcterms:W3CDTF">2018-05-15T11:55:49Z</dcterms:modified>
</cp:coreProperties>
</file>