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2" r:id="rId2"/>
    <p:sldId id="256" r:id="rId3"/>
    <p:sldId id="257" r:id="rId4"/>
    <p:sldId id="269" r:id="rId5"/>
    <p:sldId id="270" r:id="rId6"/>
    <p:sldId id="271" r:id="rId7"/>
    <p:sldId id="260" r:id="rId8"/>
    <p:sldId id="268" r:id="rId9"/>
    <p:sldId id="264" r:id="rId10"/>
    <p:sldId id="273" r:id="rId11"/>
    <p:sldId id="265" r:id="rId12"/>
    <p:sldId id="266" r:id="rId13"/>
    <p:sldId id="263" r:id="rId14"/>
    <p:sldId id="258" r:id="rId15"/>
    <p:sldId id="267" r:id="rId16"/>
    <p:sldId id="259" r:id="rId17"/>
    <p:sldId id="261" r:id="rId18"/>
    <p:sldId id="26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3" r:id="rId40"/>
    <p:sldId id="295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1CED8-555B-4D6E-8562-E77B6A486FB8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65CF5-7B57-4AD4-90F1-4AC928F9B8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41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BDA83A-8EB9-4AB2-9231-F25748B3925D}" type="slidenum">
              <a:rPr lang="it-IT" altLang="it-IT"/>
              <a:pPr>
                <a:spcBef>
                  <a:spcPct val="0"/>
                </a:spcBef>
              </a:pPr>
              <a:t>35</a:t>
            </a:fld>
            <a:endParaRPr lang="it-IT" altLang="it-IT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t-IT" smtClean="0">
                <a:solidFill>
                  <a:srgbClr val="000000"/>
                </a:solidFill>
                <a:latin typeface="Geneva" charset="0"/>
              </a:rPr>
              <a:t>Figure: 04-06c</a:t>
            </a:r>
          </a:p>
          <a:p>
            <a:pPr eaLnBrk="1" hangingPunct="1"/>
            <a:endParaRPr lang="en-US" altLang="it-IT" smtClean="0">
              <a:solidFill>
                <a:srgbClr val="000000"/>
              </a:solidFill>
              <a:latin typeface="Geneva" charset="0"/>
            </a:endParaRPr>
          </a:p>
          <a:p>
            <a:pPr eaLnBrk="1" hangingPunct="1"/>
            <a:r>
              <a:rPr lang="en-US" altLang="it-IT" smtClean="0">
                <a:solidFill>
                  <a:srgbClr val="000000"/>
                </a:solidFill>
                <a:latin typeface="Geneva" charset="0"/>
              </a:rPr>
              <a:t>Caption:</a:t>
            </a:r>
          </a:p>
          <a:p>
            <a:pPr eaLnBrk="1" hangingPunct="1"/>
            <a:r>
              <a:rPr lang="en-US" altLang="it-IT" smtClean="0">
                <a:solidFill>
                  <a:srgbClr val="000000"/>
                </a:solidFill>
                <a:latin typeface="Geneva" charset="0"/>
              </a:rPr>
              <a:t>(c) Photomicrograph of cells of the filamentous bacterium </a:t>
            </a:r>
            <a:r>
              <a:rPr lang="en-US" altLang="it-IT" i="1" smtClean="0">
                <a:solidFill>
                  <a:srgbClr val="000000"/>
                </a:solidFill>
                <a:latin typeface="Geneva" charset="0"/>
              </a:rPr>
              <a:t>Leucothrix mucor</a:t>
            </a:r>
            <a:r>
              <a:rPr lang="en-US" altLang="it-IT" smtClean="0">
                <a:solidFill>
                  <a:srgbClr val="000000"/>
                </a:solidFill>
                <a:latin typeface="Geneva" charset="0"/>
              </a:rPr>
              <a:t> stained with the fluorescent dye, acridine orange, which fluoresces green. Cells are 3 µm in diameter and may reach lengths of greater than 100 µm.  </a:t>
            </a:r>
          </a:p>
          <a:p>
            <a:pPr eaLnBrk="1" hangingPunct="1"/>
            <a:endParaRPr lang="en-US" altLang="it-IT" smtClean="0">
              <a:solidFill>
                <a:srgbClr val="000000"/>
              </a:solidFill>
              <a:latin typeface="Geneva" charset="0"/>
            </a:endParaRPr>
          </a:p>
          <a:p>
            <a:pPr eaLnBrk="1" hangingPunct="1"/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356697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87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76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61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6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54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49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7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28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68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40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65AFA-5FDB-4A53-BB3C-9F2DAB1C9E72}" type="datetimeFigureOut">
              <a:rPr lang="it-IT" smtClean="0"/>
              <a:t>04/10/2020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EB92-AE36-4283-87C8-B405DA44B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54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deref/http%3A%2F%2Fdx.doi.org%2F10.1007%2F978-3-319-64113-3_6?_sg%5B0%5D=hhvHK8z0KxV6cTME7BVwFz-TNnPJ5MUZrEr8cYdads4v2qNz-LB4fHWSKZUqoP2S59u6TvXn_xP8sBIjBvn7tC9PCg.PB_JPLhW0hVUO4GWEw7m1i8CdU-hp9nqd_XswP_tWVNKCZEe3K0OFnA31v1MvqVhfadFJJGNvPp7OSNjQ0Z9bQ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Il laboratorio di microbiologia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(Vedi «Le Analisi Microbiologiche nel</a:t>
            </a:r>
          </a:p>
          <a:p>
            <a:r>
              <a:rPr lang="it-IT" dirty="0" smtClean="0"/>
              <a:t>Laboratorio Enologico» su </a:t>
            </a:r>
            <a:r>
              <a:rPr lang="it-IT" dirty="0" err="1" smtClean="0"/>
              <a:t>moodle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9685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1369695"/>
            <a:ext cx="2857500" cy="44481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328612"/>
            <a:ext cx="7319010" cy="548925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43000" y="5966460"/>
            <a:ext cx="987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https://www.shutterstock.com/it/video/clip-11097947-laboratory-shaker-agitate-six-conic-glass-vessels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51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330" y="484377"/>
            <a:ext cx="6779340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8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86" y="1143915"/>
            <a:ext cx="4902824" cy="37471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610" y="1143915"/>
            <a:ext cx="5810250" cy="3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70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900" y="585124"/>
            <a:ext cx="6785436" cy="53344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546" y="1374482"/>
            <a:ext cx="4387561" cy="294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69" y="837975"/>
            <a:ext cx="7443861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1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" y="1962323"/>
            <a:ext cx="4024270" cy="22891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983" y="727364"/>
            <a:ext cx="5377409" cy="23795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262" y="3678681"/>
            <a:ext cx="4929702" cy="26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31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27" y="659086"/>
            <a:ext cx="5639289" cy="58099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003" y="135081"/>
            <a:ext cx="6333997" cy="63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86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10" y="914182"/>
            <a:ext cx="723657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3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577" y="828830"/>
            <a:ext cx="624284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0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3124200" y="103188"/>
            <a:ext cx="5638800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mic Sans MS" panose="030F0702030302020204" pitchFamily="66" charset="0"/>
              </a:rPr>
              <a:t>Il microscopio ottico</a:t>
            </a:r>
          </a:p>
        </p:txBody>
      </p:sp>
      <p:pic>
        <p:nvPicPr>
          <p:cNvPr id="40969" name="Picture 9" descr="MIC LISA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9144000" cy="55165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676401" y="5410200"/>
            <a:ext cx="1827213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2895600" y="1981200"/>
            <a:ext cx="685800" cy="3048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8000"/>
              </a:solidFill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2667000" y="3962400"/>
            <a:ext cx="838200" cy="381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4600" y="5638800"/>
            <a:ext cx="914400" cy="381000"/>
          </a:xfrm>
          <a:prstGeom prst="rect">
            <a:avLst/>
          </a:prstGeom>
          <a:noFill/>
          <a:ln w="25400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514600" y="4800600"/>
            <a:ext cx="914400" cy="2286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81" name="AutoShape 18"/>
          <p:cNvSpPr>
            <a:spLocks noChangeArrowheads="1"/>
          </p:cNvSpPr>
          <p:nvPr/>
        </p:nvSpPr>
        <p:spPr bwMode="auto">
          <a:xfrm>
            <a:off x="5791200" y="7620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3886200" y="1355726"/>
            <a:ext cx="381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</a:rPr>
              <a:t>Microscopio ottico composto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600200" y="5029200"/>
            <a:ext cx="1905000" cy="381000"/>
            <a:chOff x="48" y="3168"/>
            <a:chExt cx="1200" cy="240"/>
          </a:xfrm>
        </p:grpSpPr>
        <p:sp>
          <p:nvSpPr>
            <p:cNvPr id="3086" name="Rectangle 22"/>
            <p:cNvSpPr>
              <a:spLocks noChangeArrowheads="1"/>
            </p:cNvSpPr>
            <p:nvPr/>
          </p:nvSpPr>
          <p:spPr bwMode="auto">
            <a:xfrm>
              <a:off x="624" y="3168"/>
              <a:ext cx="624" cy="144"/>
            </a:xfrm>
            <a:prstGeom prst="rect">
              <a:avLst/>
            </a:prstGeom>
            <a:noFill/>
            <a:ln w="2540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087" name="Rectangle 23"/>
            <p:cNvSpPr>
              <a:spLocks noChangeArrowheads="1"/>
            </p:cNvSpPr>
            <p:nvPr/>
          </p:nvSpPr>
          <p:spPr bwMode="auto">
            <a:xfrm>
              <a:off x="48" y="3264"/>
              <a:ext cx="624" cy="144"/>
            </a:xfrm>
            <a:prstGeom prst="rect">
              <a:avLst/>
            </a:prstGeom>
            <a:noFill/>
            <a:ln w="2540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8610600" y="5105400"/>
            <a:ext cx="1295400" cy="228600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8915400" y="5486400"/>
            <a:ext cx="1295400" cy="228600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264066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 animBg="1"/>
      <p:bldP spid="40971" grpId="0" animBg="1" autoUpdateAnimBg="0"/>
      <p:bldP spid="40972" grpId="0" animBg="1"/>
      <p:bldP spid="40975" grpId="0" animBg="1"/>
      <p:bldP spid="40976" grpId="0" animBg="1"/>
      <p:bldP spid="40980" grpId="0" autoUpdateAnimBg="0"/>
      <p:bldP spid="40985" grpId="0" animBg="1"/>
      <p:bldP spid="4098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2507244" y="241229"/>
            <a:ext cx="8614146" cy="5889246"/>
            <a:chOff x="1558554" y="401249"/>
            <a:chExt cx="8614146" cy="5889246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554" y="401249"/>
              <a:ext cx="8285182" cy="588924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8376" y="2379518"/>
              <a:ext cx="3567546" cy="3567546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9486900" y="4810991"/>
              <a:ext cx="685800" cy="955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04331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81" name="Picture 1033" descr="condensatore-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819275"/>
            <a:ext cx="4233863" cy="370363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9" name="AutoShape 1031"/>
          <p:cNvSpPr>
            <a:spLocks noChangeArrowheads="1"/>
          </p:cNvSpPr>
          <p:nvPr/>
        </p:nvSpPr>
        <p:spPr bwMode="auto">
          <a:xfrm>
            <a:off x="1676401" y="2971800"/>
            <a:ext cx="2519363" cy="611188"/>
          </a:xfrm>
          <a:prstGeom prst="wedgeEllipseCallout">
            <a:avLst>
              <a:gd name="adj1" fmla="val 75144"/>
              <a:gd name="adj2" fmla="val 77273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  <a:latin typeface="Tahoma" panose="020B0604030504040204" pitchFamily="34" charset="0"/>
              </a:rPr>
              <a:t>CONDENSATORE</a:t>
            </a:r>
            <a:endParaRPr lang="it-IT" altLang="it-IT" sz="200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131080" name="AutoShape 1032"/>
          <p:cNvSpPr>
            <a:spLocks noChangeArrowheads="1"/>
          </p:cNvSpPr>
          <p:nvPr/>
        </p:nvSpPr>
        <p:spPr bwMode="auto">
          <a:xfrm>
            <a:off x="1752601" y="4572000"/>
            <a:ext cx="2652713" cy="685800"/>
          </a:xfrm>
          <a:prstGeom prst="wedgeEllipseCallout">
            <a:avLst>
              <a:gd name="adj1" fmla="val 72023"/>
              <a:gd name="adj2" fmla="val -132176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00FF"/>
                </a:solidFill>
                <a:latin typeface="Tahoma" panose="020B0604030504040204" pitchFamily="34" charset="0"/>
              </a:rPr>
              <a:t> DIAFRAMMA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00FF"/>
                </a:solidFill>
                <a:latin typeface="Tahoma" panose="020B0604030504040204" pitchFamily="34" charset="0"/>
              </a:rPr>
              <a:t>DI APERTURA</a:t>
            </a:r>
            <a:endParaRPr lang="it-IT" altLang="it-IT" sz="200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131084" name="AutoShape 1036"/>
          <p:cNvSpPr>
            <a:spLocks noChangeArrowheads="1"/>
          </p:cNvSpPr>
          <p:nvPr/>
        </p:nvSpPr>
        <p:spPr bwMode="auto">
          <a:xfrm>
            <a:off x="7069138" y="2819400"/>
            <a:ext cx="3598862" cy="719138"/>
          </a:xfrm>
          <a:prstGeom prst="wedgeEllipseCallout">
            <a:avLst>
              <a:gd name="adj1" fmla="val -98259"/>
              <a:gd name="adj2" fmla="val 280463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  <a:latin typeface="Tahoma" panose="020B0604030504040204" pitchFamily="34" charset="0"/>
              </a:rPr>
              <a:t>DIAFRAMMA DI CAMPO</a:t>
            </a:r>
          </a:p>
        </p:txBody>
      </p:sp>
      <p:sp>
        <p:nvSpPr>
          <p:cNvPr id="131085" name="AutoShape 1037"/>
          <p:cNvSpPr>
            <a:spLocks noChangeArrowheads="1"/>
          </p:cNvSpPr>
          <p:nvPr/>
        </p:nvSpPr>
        <p:spPr bwMode="auto">
          <a:xfrm>
            <a:off x="6096000" y="304800"/>
            <a:ext cx="3352800" cy="1066800"/>
          </a:xfrm>
          <a:prstGeom prst="wedgeEllipseCallout">
            <a:avLst>
              <a:gd name="adj1" fmla="val -79259"/>
              <a:gd name="adj2" fmla="val 11339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  <a:latin typeface="Tahoma" panose="020B0604030504040204" pitchFamily="34" charset="0"/>
              </a:rPr>
              <a:t>OBIETTIVI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  <a:latin typeface="Tahoma" panose="020B0604030504040204" pitchFamily="34" charset="0"/>
              </a:rPr>
              <a:t>a diverso ingrandimento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  <a:latin typeface="Tahoma" panose="020B0604030504040204" pitchFamily="34" charset="0"/>
              </a:rPr>
              <a:t>10X-40X-60X-100X</a:t>
            </a:r>
            <a:endParaRPr lang="it-IT" altLang="it-IT" sz="200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9" grpId="0" animBg="1" autoUpdateAnimBg="0"/>
      <p:bldP spid="131080" grpId="0" animBg="1" autoUpdateAnimBg="0"/>
      <p:bldP spid="131084" grpId="0" animBg="1" autoUpdateAnimBg="0"/>
      <p:bldP spid="131085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1028" descr="macro-mic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31951"/>
            <a:ext cx="5945188" cy="4251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AutoShape 1029"/>
          <p:cNvSpPr>
            <a:spLocks noChangeArrowheads="1"/>
          </p:cNvSpPr>
          <p:nvPr/>
        </p:nvSpPr>
        <p:spPr bwMode="auto">
          <a:xfrm>
            <a:off x="5791200" y="1143000"/>
            <a:ext cx="1079500" cy="609600"/>
          </a:xfrm>
          <a:prstGeom prst="wedgeEllipseCallout">
            <a:avLst>
              <a:gd name="adj1" fmla="val -50000"/>
              <a:gd name="adj2" fmla="val 99481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FF"/>
                </a:solidFill>
                <a:latin typeface="Tahoma" panose="020B0604030504040204" pitchFamily="34" charset="0"/>
              </a:rPr>
              <a:t>MACRO</a:t>
            </a:r>
            <a:endParaRPr lang="it-IT" altLang="it-IT" sz="2000">
              <a:solidFill>
                <a:srgbClr val="990000"/>
              </a:solidFill>
              <a:latin typeface="Tahoma" panose="020B0604030504040204" pitchFamily="34" charset="0"/>
            </a:endParaRPr>
          </a:p>
        </p:txBody>
      </p:sp>
      <p:sp>
        <p:nvSpPr>
          <p:cNvPr id="136198" name="AutoShape 1030"/>
          <p:cNvSpPr>
            <a:spLocks noChangeArrowheads="1"/>
          </p:cNvSpPr>
          <p:nvPr/>
        </p:nvSpPr>
        <p:spPr bwMode="auto">
          <a:xfrm>
            <a:off x="8153400" y="1447800"/>
            <a:ext cx="1079500" cy="609600"/>
          </a:xfrm>
          <a:prstGeom prst="wedgeEllipseCallout">
            <a:avLst>
              <a:gd name="adj1" fmla="val -220148"/>
              <a:gd name="adj2" fmla="val 165366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FF"/>
                </a:solidFill>
                <a:latin typeface="Tahoma" panose="020B0604030504040204" pitchFamily="34" charset="0"/>
              </a:rPr>
              <a:t>MICRO</a:t>
            </a:r>
          </a:p>
        </p:txBody>
      </p:sp>
    </p:spTree>
    <p:extLst>
      <p:ext uri="{BB962C8B-B14F-4D97-AF65-F5344CB8AC3E}">
        <p14:creationId xmlns:p14="http://schemas.microsoft.com/office/powerpoint/2010/main" val="56723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 animBg="1" autoUpdateAnimBg="0"/>
      <p:bldP spid="136198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1028" descr="COPRIOG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600450"/>
            <a:ext cx="3384550" cy="2292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029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836614"/>
            <a:ext cx="30956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AutoShape 1030"/>
          <p:cNvSpPr>
            <a:spLocks noChangeArrowheads="1"/>
          </p:cNvSpPr>
          <p:nvPr/>
        </p:nvSpPr>
        <p:spPr bwMode="auto">
          <a:xfrm>
            <a:off x="5791201" y="762000"/>
            <a:ext cx="3598863" cy="719138"/>
          </a:xfrm>
          <a:prstGeom prst="wedgeEllipseCallout">
            <a:avLst>
              <a:gd name="adj1" fmla="val -104255"/>
              <a:gd name="adj2" fmla="val 86426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  <a:latin typeface="Tahoma" panose="020B0604030504040204" pitchFamily="34" charset="0"/>
              </a:rPr>
              <a:t>VETRINO PORTAOGGETTO</a:t>
            </a:r>
          </a:p>
        </p:txBody>
      </p:sp>
      <p:sp>
        <p:nvSpPr>
          <p:cNvPr id="140295" name="AutoShape 1031"/>
          <p:cNvSpPr>
            <a:spLocks noChangeArrowheads="1"/>
          </p:cNvSpPr>
          <p:nvPr/>
        </p:nvSpPr>
        <p:spPr bwMode="auto">
          <a:xfrm>
            <a:off x="5943601" y="3471864"/>
            <a:ext cx="3598863" cy="719137"/>
          </a:xfrm>
          <a:prstGeom prst="wedgeEllipseCallout">
            <a:avLst>
              <a:gd name="adj1" fmla="val -104255"/>
              <a:gd name="adj2" fmla="val 86426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  <a:latin typeface="Tahoma" panose="020B0604030504040204" pitchFamily="34" charset="0"/>
              </a:rPr>
              <a:t>VETRINO COPRIOGGETTO</a:t>
            </a:r>
          </a:p>
        </p:txBody>
      </p:sp>
    </p:spTree>
    <p:extLst>
      <p:ext uri="{BB962C8B-B14F-4D97-AF65-F5344CB8AC3E}">
        <p14:creationId xmlns:p14="http://schemas.microsoft.com/office/powerpoint/2010/main" val="87985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 animBg="1" autoUpdateAnimBg="0"/>
      <p:bldP spid="140295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2057400" y="1833564"/>
            <a:ext cx="77549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500" b="1">
                <a:solidFill>
                  <a:schemeClr val="accent2"/>
                </a:solidFill>
                <a:latin typeface="Comic Sans MS" panose="030F0702030302020204" pitchFamily="66" charset="0"/>
              </a:rPr>
              <a:t>Ingrandimento oculare X Ingrandimento obiettivo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3732214" y="609601"/>
            <a:ext cx="42687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Potere di ingrandimento</a:t>
            </a:r>
          </a:p>
        </p:txBody>
      </p:sp>
      <p:sp>
        <p:nvSpPr>
          <p:cNvPr id="7172" name="AutoShape 5"/>
          <p:cNvSpPr>
            <a:spLocks noChangeArrowheads="1"/>
          </p:cNvSpPr>
          <p:nvPr/>
        </p:nvSpPr>
        <p:spPr bwMode="auto">
          <a:xfrm>
            <a:off x="5715000" y="1219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2305050" y="3260726"/>
            <a:ext cx="76136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500" b="1">
                <a:solidFill>
                  <a:srgbClr val="008000"/>
                </a:solidFill>
                <a:latin typeface="Comic Sans MS" panose="030F0702030302020204" pitchFamily="66" charset="0"/>
              </a:rPr>
              <a:t>Oculare 10x - Obiettivo 10x =  10 X 10 = 100</a:t>
            </a: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2286000" y="3870326"/>
            <a:ext cx="76136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500" b="1">
                <a:solidFill>
                  <a:srgbClr val="FF3399"/>
                </a:solidFill>
                <a:latin typeface="Comic Sans MS" panose="030F0702030302020204" pitchFamily="66" charset="0"/>
              </a:rPr>
              <a:t>Oculare 10x - Obiettivo 40x =  10 X 40 = 400</a:t>
            </a: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2286000" y="4479926"/>
            <a:ext cx="76136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500" b="1">
                <a:solidFill>
                  <a:srgbClr val="A50021"/>
                </a:solidFill>
                <a:latin typeface="Comic Sans MS" panose="030F0702030302020204" pitchFamily="66" charset="0"/>
              </a:rPr>
              <a:t>Oculare 10x - Obiettivo 60x =  10 X 60 = 600</a:t>
            </a:r>
          </a:p>
        </p:txBody>
      </p:sp>
      <p:sp>
        <p:nvSpPr>
          <p:cNvPr id="113674" name="Rectangle 10"/>
          <p:cNvSpPr>
            <a:spLocks noChangeArrowheads="1"/>
          </p:cNvSpPr>
          <p:nvPr/>
        </p:nvSpPr>
        <p:spPr bwMode="auto">
          <a:xfrm>
            <a:off x="2286001" y="5165726"/>
            <a:ext cx="80565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500" b="1">
                <a:solidFill>
                  <a:srgbClr val="FF6600"/>
                </a:solidFill>
                <a:latin typeface="Comic Sans MS" panose="030F0702030302020204" pitchFamily="66" charset="0"/>
              </a:rPr>
              <a:t>Oculare 10x - Obiettivo 100x = 10 X 100 = 1000</a:t>
            </a:r>
          </a:p>
        </p:txBody>
      </p:sp>
      <p:sp>
        <p:nvSpPr>
          <p:cNvPr id="113675" name="AutoShape 11"/>
          <p:cNvSpPr>
            <a:spLocks noChangeArrowheads="1"/>
          </p:cNvSpPr>
          <p:nvPr/>
        </p:nvSpPr>
        <p:spPr bwMode="auto">
          <a:xfrm>
            <a:off x="5715000" y="25908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37543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autoUpdateAnimBg="0"/>
      <p:bldP spid="113671" grpId="0" autoUpdateAnimBg="0"/>
      <p:bldP spid="113672" grpId="0" autoUpdateAnimBg="0"/>
      <p:bldP spid="113673" grpId="0" autoUpdateAnimBg="0"/>
      <p:bldP spid="113674" grpId="0" autoUpdateAnimBg="0"/>
      <p:bldP spid="1136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00" y="836614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solidFill>
                  <a:schemeClr val="accent2"/>
                </a:solidFill>
                <a:latin typeface="Comic Sans MS" pitchFamily="66" charset="0"/>
              </a:rPr>
              <a:t>Capacità di distinguere due punti senza diffrazione cioè come due immagini distinte (nel M.O.C.= 0,2 </a:t>
            </a:r>
            <a:r>
              <a:rPr lang="it-IT" sz="2000" b="1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m)</a:t>
            </a:r>
            <a:endParaRPr lang="it-IT" sz="2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233864" y="1"/>
            <a:ext cx="36909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Comic Sans MS" panose="030F0702030302020204" pitchFamily="66" charset="0"/>
              </a:rPr>
              <a:t>Potere di risoluzione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943600" y="457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1600201" y="5380038"/>
            <a:ext cx="6291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</a:t>
            </a:r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 =</a:t>
            </a:r>
            <a:r>
              <a:rPr lang="it-IT" b="1">
                <a:solidFill>
                  <a:srgbClr val="FF6600"/>
                </a:solidFill>
                <a:latin typeface="Comic Sans MS" pitchFamily="66" charset="0"/>
              </a:rPr>
              <a:t> </a:t>
            </a:r>
            <a:r>
              <a:rPr lang="it-IT" b="1">
                <a:solidFill>
                  <a:schemeClr val="accent2"/>
                </a:solidFill>
                <a:latin typeface="Comic Sans MS" pitchFamily="66" charset="0"/>
              </a:rPr>
              <a:t>lunghezza d’onda della luce che illumina il campione</a:t>
            </a:r>
            <a:endParaRPr lang="it-IT" b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8198" name="Group 14"/>
          <p:cNvGrpSpPr>
            <a:grpSpLocks/>
          </p:cNvGrpSpPr>
          <p:nvPr/>
        </p:nvGrpSpPr>
        <p:grpSpPr bwMode="auto">
          <a:xfrm>
            <a:off x="4749800" y="4292600"/>
            <a:ext cx="2209800" cy="1085850"/>
            <a:chOff x="240" y="1908"/>
            <a:chExt cx="1392" cy="684"/>
          </a:xfrm>
        </p:grpSpPr>
        <p:sp>
          <p:nvSpPr>
            <p:cNvPr id="153607" name="Rectangle 7"/>
            <p:cNvSpPr>
              <a:spLocks noChangeArrowheads="1"/>
            </p:cNvSpPr>
            <p:nvPr/>
          </p:nvSpPr>
          <p:spPr bwMode="auto">
            <a:xfrm>
              <a:off x="813" y="1908"/>
              <a:ext cx="67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500" b="1">
                  <a:solidFill>
                    <a:srgbClr val="FF0000"/>
                  </a:solidFill>
                  <a:latin typeface="Comic Sans MS" pitchFamily="66" charset="0"/>
                </a:rPr>
                <a:t>0,5 </a:t>
              </a:r>
              <a:r>
                <a:rPr lang="it-IT" sz="3200" b="1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</a:t>
              </a:r>
              <a:endParaRPr lang="it-IT" sz="25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53611" name="Rectangle 11"/>
            <p:cNvSpPr>
              <a:spLocks noChangeArrowheads="1"/>
            </p:cNvSpPr>
            <p:nvPr/>
          </p:nvSpPr>
          <p:spPr bwMode="auto">
            <a:xfrm>
              <a:off x="759" y="2227"/>
              <a:ext cx="87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500" b="1">
                  <a:solidFill>
                    <a:srgbClr val="FF0000"/>
                  </a:solidFill>
                  <a:latin typeface="Comic Sans MS" pitchFamily="66" charset="0"/>
                </a:rPr>
                <a:t>N sin </a:t>
              </a:r>
              <a:r>
                <a:rPr lang="it-IT" sz="3200" b="1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</a:t>
              </a:r>
              <a:endParaRPr lang="it-IT" sz="25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215" name="Rectangle 12"/>
            <p:cNvSpPr>
              <a:spLocks noChangeArrowheads="1"/>
            </p:cNvSpPr>
            <p:nvPr/>
          </p:nvSpPr>
          <p:spPr bwMode="auto">
            <a:xfrm>
              <a:off x="240" y="2064"/>
              <a:ext cx="44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d =</a:t>
              </a:r>
            </a:p>
          </p:txBody>
        </p:sp>
        <p:sp>
          <p:nvSpPr>
            <p:cNvPr id="8216" name="Line 13"/>
            <p:cNvSpPr>
              <a:spLocks noChangeShapeType="1"/>
            </p:cNvSpPr>
            <p:nvPr/>
          </p:nvSpPr>
          <p:spPr bwMode="auto">
            <a:xfrm>
              <a:off x="816" y="2256"/>
              <a:ext cx="76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53615" name="Rectangle 15"/>
          <p:cNvSpPr>
            <a:spLocks noChangeArrowheads="1"/>
          </p:cNvSpPr>
          <p:nvPr/>
        </p:nvSpPr>
        <p:spPr bwMode="auto">
          <a:xfrm>
            <a:off x="1600200" y="617220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</a:t>
            </a:r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 =</a:t>
            </a:r>
            <a:r>
              <a:rPr lang="it-IT" b="1">
                <a:solidFill>
                  <a:srgbClr val="FF6600"/>
                </a:solidFill>
                <a:latin typeface="Comic Sans MS" pitchFamily="66" charset="0"/>
              </a:rPr>
              <a:t> </a:t>
            </a:r>
            <a:r>
              <a:rPr lang="it-IT" b="1">
                <a:solidFill>
                  <a:schemeClr val="accent2"/>
                </a:solidFill>
                <a:latin typeface="Comic Sans MS" pitchFamily="66" charset="0"/>
              </a:rPr>
              <a:t>metà dell’angolo formato dal cono di luce che entra nell’obiettivo</a:t>
            </a:r>
          </a:p>
          <a:p>
            <a:pPr>
              <a:defRPr/>
            </a:pPr>
            <a:r>
              <a:rPr lang="it-IT" b="1">
                <a:solidFill>
                  <a:schemeClr val="accent2"/>
                </a:solidFill>
                <a:latin typeface="Comic Sans MS" pitchFamily="66" charset="0"/>
              </a:rPr>
              <a:t>       (apertura numerica dell’obiettivo = AN)</a:t>
            </a:r>
            <a:endParaRPr lang="it-IT" b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53616" name="Rectangle 16"/>
          <p:cNvSpPr>
            <a:spLocks noChangeArrowheads="1"/>
          </p:cNvSpPr>
          <p:nvPr/>
        </p:nvSpPr>
        <p:spPr bwMode="auto">
          <a:xfrm>
            <a:off x="1600200" y="5837238"/>
            <a:ext cx="779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N</a:t>
            </a:r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 =</a:t>
            </a:r>
            <a:r>
              <a:rPr lang="it-IT" b="1">
                <a:solidFill>
                  <a:srgbClr val="FF6600"/>
                </a:solidFill>
                <a:latin typeface="Comic Sans MS" pitchFamily="66" charset="0"/>
              </a:rPr>
              <a:t> </a:t>
            </a:r>
            <a:r>
              <a:rPr lang="it-IT" b="1">
                <a:solidFill>
                  <a:schemeClr val="accent2"/>
                </a:solidFill>
                <a:latin typeface="Comic Sans MS" pitchFamily="66" charset="0"/>
              </a:rPr>
              <a:t>indice di rifrazione del mezzo interposto tra vetrino e obiettivo</a:t>
            </a:r>
            <a:endParaRPr lang="it-IT" b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8201" name="Group 29"/>
          <p:cNvGrpSpPr>
            <a:grpSpLocks/>
          </p:cNvGrpSpPr>
          <p:nvPr/>
        </p:nvGrpSpPr>
        <p:grpSpPr bwMode="auto">
          <a:xfrm>
            <a:off x="1524001" y="4292601"/>
            <a:ext cx="3508375" cy="517525"/>
            <a:chOff x="0" y="1298"/>
            <a:chExt cx="2210" cy="326"/>
          </a:xfrm>
        </p:grpSpPr>
        <p:sp>
          <p:nvSpPr>
            <p:cNvPr id="8211" name="Line 17"/>
            <p:cNvSpPr>
              <a:spLocks noChangeShapeType="1"/>
            </p:cNvSpPr>
            <p:nvPr/>
          </p:nvSpPr>
          <p:spPr bwMode="auto">
            <a:xfrm flipH="1" flipV="1">
              <a:off x="1610" y="1480"/>
              <a:ext cx="288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619" name="Rectangle 19"/>
            <p:cNvSpPr>
              <a:spLocks noChangeArrowheads="1"/>
            </p:cNvSpPr>
            <p:nvPr/>
          </p:nvSpPr>
          <p:spPr bwMode="auto">
            <a:xfrm>
              <a:off x="0" y="1298"/>
              <a:ext cx="221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>
                  <a:solidFill>
                    <a:srgbClr val="FF0000"/>
                  </a:solidFill>
                  <a:latin typeface="Comic Sans MS" pitchFamily="66" charset="0"/>
                </a:rPr>
                <a:t>Distanza minima tra due punti</a:t>
              </a:r>
              <a:endParaRPr lang="it-IT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8202" name="AutoShape 20"/>
          <p:cNvSpPr>
            <a:spLocks noChangeArrowheads="1"/>
          </p:cNvSpPr>
          <p:nvPr/>
        </p:nvSpPr>
        <p:spPr bwMode="auto">
          <a:xfrm>
            <a:off x="5951538" y="1531938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53621" name="Rectangle 21"/>
          <p:cNvSpPr>
            <a:spLocks noChangeArrowheads="1"/>
          </p:cNvSpPr>
          <p:nvPr/>
        </p:nvSpPr>
        <p:spPr bwMode="auto">
          <a:xfrm>
            <a:off x="1524001" y="2001838"/>
            <a:ext cx="91360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900" b="1">
                <a:solidFill>
                  <a:schemeClr val="accent2"/>
                </a:solidFill>
                <a:latin typeface="Comic Sans MS" pitchFamily="66" charset="0"/>
              </a:rPr>
              <a:t>Al </a:t>
            </a:r>
            <a:r>
              <a:rPr lang="it-IT" sz="1900" b="1">
                <a:solidFill>
                  <a:srgbClr val="FF0000"/>
                </a:solidFill>
                <a:latin typeface="Comic Sans MS" pitchFamily="66" charset="0"/>
              </a:rPr>
              <a:t>diminuire </a:t>
            </a:r>
            <a:r>
              <a:rPr lang="it-IT" sz="1900" b="1">
                <a:solidFill>
                  <a:schemeClr val="accent2"/>
                </a:solidFill>
                <a:latin typeface="Comic Sans MS" pitchFamily="66" charset="0"/>
              </a:rPr>
              <a:t>della distanza</a:t>
            </a:r>
            <a:r>
              <a:rPr lang="it-IT" sz="1900" b="1">
                <a:solidFill>
                  <a:srgbClr val="FF0000"/>
                </a:solidFill>
                <a:latin typeface="Comic Sans MS" pitchFamily="66" charset="0"/>
              </a:rPr>
              <a:t> d </a:t>
            </a:r>
            <a:r>
              <a:rPr lang="it-IT" sz="1900" b="1">
                <a:solidFill>
                  <a:schemeClr val="accent2"/>
                </a:solidFill>
                <a:latin typeface="Comic Sans MS" pitchFamily="66" charset="0"/>
              </a:rPr>
              <a:t>tra i due punti il </a:t>
            </a:r>
            <a:r>
              <a:rPr lang="it-IT" sz="1900" b="1">
                <a:solidFill>
                  <a:srgbClr val="FF0000"/>
                </a:solidFill>
                <a:latin typeface="Comic Sans MS" pitchFamily="66" charset="0"/>
              </a:rPr>
              <a:t>potere</a:t>
            </a:r>
            <a:r>
              <a:rPr lang="it-IT" sz="1900" b="1">
                <a:solidFill>
                  <a:schemeClr val="accent2"/>
                </a:solidFill>
                <a:latin typeface="Comic Sans MS" pitchFamily="66" charset="0"/>
              </a:rPr>
              <a:t> di risoluzione </a:t>
            </a:r>
            <a:r>
              <a:rPr lang="it-IT" sz="1900" b="1">
                <a:solidFill>
                  <a:srgbClr val="FF0000"/>
                </a:solidFill>
                <a:latin typeface="Comic Sans MS" pitchFamily="66" charset="0"/>
              </a:rPr>
              <a:t>aumenta</a:t>
            </a:r>
            <a:endParaRPr lang="it-IT" sz="1900" b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8204" name="Group 27"/>
          <p:cNvGrpSpPr>
            <a:grpSpLocks/>
          </p:cNvGrpSpPr>
          <p:nvPr/>
        </p:nvGrpSpPr>
        <p:grpSpPr bwMode="auto">
          <a:xfrm>
            <a:off x="7896225" y="3933825"/>
            <a:ext cx="1831554" cy="1358900"/>
            <a:chOff x="243" y="2352"/>
            <a:chExt cx="2660" cy="1589"/>
          </a:xfrm>
        </p:grpSpPr>
        <p:grpSp>
          <p:nvGrpSpPr>
            <p:cNvPr id="8206" name="Group 24"/>
            <p:cNvGrpSpPr>
              <a:grpSpLocks/>
            </p:cNvGrpSpPr>
            <p:nvPr/>
          </p:nvGrpSpPr>
          <p:grpSpPr bwMode="auto">
            <a:xfrm>
              <a:off x="243" y="2352"/>
              <a:ext cx="2637" cy="1589"/>
              <a:chOff x="243" y="2352"/>
              <a:chExt cx="2637" cy="1589"/>
            </a:xfrm>
          </p:grpSpPr>
          <p:pic>
            <p:nvPicPr>
              <p:cNvPr id="8209" name="Picture 22" descr="An-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" y="2352"/>
                <a:ext cx="2637" cy="1589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10" name="Rectangle 23"/>
              <p:cNvSpPr>
                <a:spLocks noChangeArrowheads="1"/>
              </p:cNvSpPr>
              <p:nvPr/>
            </p:nvSpPr>
            <p:spPr bwMode="auto">
              <a:xfrm>
                <a:off x="2112" y="3072"/>
                <a:ext cx="576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8207" name="Line 25"/>
            <p:cNvSpPr>
              <a:spLocks noChangeShapeType="1"/>
            </p:cNvSpPr>
            <p:nvPr/>
          </p:nvSpPr>
          <p:spPr bwMode="auto">
            <a:xfrm flipV="1">
              <a:off x="1440" y="3024"/>
              <a:ext cx="81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8" name="Rectangle 26"/>
            <p:cNvSpPr>
              <a:spLocks noChangeArrowheads="1"/>
            </p:cNvSpPr>
            <p:nvPr/>
          </p:nvSpPr>
          <p:spPr bwMode="auto">
            <a:xfrm>
              <a:off x="2258" y="2831"/>
              <a:ext cx="645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b="1">
                  <a:solidFill>
                    <a:srgbClr val="FF00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</a:t>
              </a:r>
            </a:p>
          </p:txBody>
        </p:sp>
      </p:grpSp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1524000" y="2565401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</a:rPr>
              <a:t>Il potere di risoluzione  è </a:t>
            </a:r>
            <a:r>
              <a:rPr lang="it-IT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direttamente proporzionale</a:t>
            </a: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</a:rPr>
              <a:t> all’ apertura numerica  </a:t>
            </a:r>
            <a:r>
              <a:rPr lang="it-IT" altLang="it-IT" sz="2000" b="1">
                <a:solidFill>
                  <a:srgbClr val="FF0000"/>
                </a:solidFill>
                <a:sym typeface="Symbol" panose="05050102010706020507" pitchFamily="18" charset="2"/>
              </a:rPr>
              <a:t> =</a:t>
            </a: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</a:rPr>
              <a:t>A.N. e all’indice di  rifrazione del mezzo interposto (N), mentre è </a:t>
            </a:r>
            <a:r>
              <a:rPr lang="it-IT" altLang="it-IT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inversamente proporzionale</a:t>
            </a: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</a:rPr>
              <a:t> alla lunghezza d’onda della luce.</a:t>
            </a:r>
          </a:p>
        </p:txBody>
      </p:sp>
    </p:spTree>
    <p:extLst>
      <p:ext uri="{BB962C8B-B14F-4D97-AF65-F5344CB8AC3E}">
        <p14:creationId xmlns:p14="http://schemas.microsoft.com/office/powerpoint/2010/main" val="375321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6400801" y="3352800"/>
            <a:ext cx="1681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3333FF"/>
                </a:solidFill>
                <a:latin typeface="Tahoma" panose="020B0604030504040204" pitchFamily="34" charset="0"/>
              </a:rPr>
              <a:t>A.N. 1.40  max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33575" y="549276"/>
            <a:ext cx="8407400" cy="3192463"/>
            <a:chOff x="258" y="346"/>
            <a:chExt cx="5296" cy="2011"/>
          </a:xfrm>
        </p:grpSpPr>
        <p:pic>
          <p:nvPicPr>
            <p:cNvPr id="9223" name="Picture 3" descr="An-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" y="768"/>
              <a:ext cx="2637" cy="1589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24" name="Group 17"/>
            <p:cNvGrpSpPr>
              <a:grpSpLocks/>
            </p:cNvGrpSpPr>
            <p:nvPr/>
          </p:nvGrpSpPr>
          <p:grpSpPr bwMode="auto">
            <a:xfrm>
              <a:off x="1791" y="346"/>
              <a:ext cx="3763" cy="2004"/>
              <a:chOff x="1776" y="336"/>
              <a:chExt cx="3763" cy="2004"/>
            </a:xfrm>
          </p:grpSpPr>
          <p:pic>
            <p:nvPicPr>
              <p:cNvPr id="9225" name="Picture 4" descr="An-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1" y="754"/>
                <a:ext cx="2478" cy="1586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26" name="Text Box 5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102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600" b="1">
                    <a:solidFill>
                      <a:srgbClr val="3333FF"/>
                    </a:solidFill>
                    <a:latin typeface="Tahoma" panose="020B0604030504040204" pitchFamily="34" charset="0"/>
                  </a:rPr>
                  <a:t>A.N. 0.95 max</a:t>
                </a:r>
              </a:p>
            </p:txBody>
          </p:sp>
          <p:sp>
            <p:nvSpPr>
              <p:cNvPr id="9227" name="AutoShape 7"/>
              <p:cNvSpPr>
                <a:spLocks noChangeArrowheads="1"/>
              </p:cNvSpPr>
              <p:nvPr/>
            </p:nvSpPr>
            <p:spPr bwMode="auto">
              <a:xfrm>
                <a:off x="1860" y="384"/>
                <a:ext cx="1020" cy="635"/>
              </a:xfrm>
              <a:prstGeom prst="wedgeEllipseCallout">
                <a:avLst>
                  <a:gd name="adj1" fmla="val -29903"/>
                  <a:gd name="adj2" fmla="val 80394"/>
                </a:avLst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600" b="1">
                    <a:solidFill>
                      <a:srgbClr val="3333FF"/>
                    </a:solidFill>
                    <a:latin typeface="Tahoma" panose="020B0604030504040204" pitchFamily="34" charset="0"/>
                  </a:rPr>
                  <a:t>OBIETTIVO</a:t>
                </a:r>
              </a:p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600" b="1">
                    <a:solidFill>
                      <a:srgbClr val="3333FF"/>
                    </a:solidFill>
                    <a:latin typeface="Tahoma" panose="020B0604030504040204" pitchFamily="34" charset="0"/>
                  </a:rPr>
                  <a:t>A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600" b="1">
                    <a:solidFill>
                      <a:srgbClr val="3333FF"/>
                    </a:solidFill>
                    <a:latin typeface="Tahoma" panose="020B0604030504040204" pitchFamily="34" charset="0"/>
                  </a:rPr>
                  <a:t>SECCO</a:t>
                </a:r>
              </a:p>
            </p:txBody>
          </p:sp>
          <p:sp>
            <p:nvSpPr>
              <p:cNvPr id="9228" name="AutoShape 8"/>
              <p:cNvSpPr>
                <a:spLocks noChangeArrowheads="1"/>
              </p:cNvSpPr>
              <p:nvPr/>
            </p:nvSpPr>
            <p:spPr bwMode="auto">
              <a:xfrm>
                <a:off x="4368" y="336"/>
                <a:ext cx="1134" cy="635"/>
              </a:xfrm>
              <a:prstGeom prst="wedgeEllipseCallout">
                <a:avLst>
                  <a:gd name="adj1" fmla="val -25046"/>
                  <a:gd name="adj2" fmla="val 82440"/>
                </a:avLst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600" b="1">
                    <a:solidFill>
                      <a:srgbClr val="3333FF"/>
                    </a:solidFill>
                    <a:latin typeface="Tahoma" panose="020B0604030504040204" pitchFamily="34" charset="0"/>
                  </a:rPr>
                  <a:t>OBIETTIVO</a:t>
                </a:r>
              </a:p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600" b="1">
                    <a:solidFill>
                      <a:srgbClr val="3333FF"/>
                    </a:solidFill>
                    <a:latin typeface="Tahoma" panose="020B0604030504040204" pitchFamily="34" charset="0"/>
                  </a:rPr>
                  <a:t>AD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600" b="1">
                    <a:solidFill>
                      <a:srgbClr val="3333FF"/>
                    </a:solidFill>
                    <a:latin typeface="Tahoma" panose="020B0604030504040204" pitchFamily="34" charset="0"/>
                  </a:rPr>
                  <a:t>IMMERSIONE</a:t>
                </a:r>
              </a:p>
            </p:txBody>
          </p:sp>
        </p:grpSp>
      </p:grpSp>
      <p:sp>
        <p:nvSpPr>
          <p:cNvPr id="9220" name="Rectangle 14"/>
          <p:cNvSpPr>
            <a:spLocks noChangeArrowheads="1"/>
          </p:cNvSpPr>
          <p:nvPr/>
        </p:nvSpPr>
        <p:spPr bwMode="auto">
          <a:xfrm>
            <a:off x="3657601" y="76200"/>
            <a:ext cx="479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Indice di  rifrazione del mezzo</a:t>
            </a:r>
          </a:p>
        </p:txBody>
      </p:sp>
      <p:pic>
        <p:nvPicPr>
          <p:cNvPr id="138255" name="Picture 15" descr="f0404_ISBN88-08-07583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0"/>
            <a:ext cx="3759200" cy="2973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56" name="Rectangle 16"/>
          <p:cNvSpPr>
            <a:spLocks noChangeArrowheads="1"/>
          </p:cNvSpPr>
          <p:nvPr/>
        </p:nvSpPr>
        <p:spPr bwMode="auto">
          <a:xfrm>
            <a:off x="1752600" y="3886201"/>
            <a:ext cx="4572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L’uso di un liquido tra la superficie  del  campione e la lente dell’ obiettivo ha lo scopo di fornire un  percorso omogeneo ai raggi luminosi.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Con un </a:t>
            </a:r>
            <a:r>
              <a:rPr lang="it-IT" altLang="it-IT" sz="1600" b="1">
                <a:solidFill>
                  <a:srgbClr val="FF0000"/>
                </a:solidFill>
                <a:latin typeface="Comic Sans MS" panose="030F0702030302020204" pitchFamily="66" charset="0"/>
              </a:rPr>
              <a:t>obiettivo a secco</a:t>
            </a:r>
            <a:r>
              <a:rPr lang="it-IT" altLang="it-IT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 si passa  dal vetro del copri-oggetto (n = 1,53) all’aria (n = 1,00)  e  ancora  al vetro  della  lente (n = 1,53).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Con un  </a:t>
            </a:r>
            <a:r>
              <a:rPr lang="it-IT" altLang="it-IT" sz="1600" b="1">
                <a:solidFill>
                  <a:srgbClr val="FF0000"/>
                </a:solidFill>
                <a:latin typeface="Comic Sans MS" panose="030F0702030302020204" pitchFamily="66" charset="0"/>
              </a:rPr>
              <a:t>obiettivo ad immersione</a:t>
            </a:r>
            <a:r>
              <a:rPr lang="it-IT" altLang="it-IT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 si può  arrivare molto vicini all’indice di rifrazione del vetro, e quindi ottenere un percorso omogeneo</a:t>
            </a:r>
          </a:p>
        </p:txBody>
      </p:sp>
    </p:spTree>
    <p:extLst>
      <p:ext uri="{BB962C8B-B14F-4D97-AF65-F5344CB8AC3E}">
        <p14:creationId xmlns:p14="http://schemas.microsoft.com/office/powerpoint/2010/main" val="665443941"/>
      </p:ext>
    </p:extLst>
  </p:cSld>
  <p:clrMapOvr>
    <a:masterClrMapping/>
  </p:clrMapOvr>
  <p:transition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6" grpId="0" autoUpdateAnimBg="0"/>
      <p:bldP spid="1382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885950" y="57151"/>
            <a:ext cx="8420100" cy="52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900" b="1">
                <a:solidFill>
                  <a:srgbClr val="FF0000"/>
                </a:solidFill>
                <a:latin typeface="Comic Sans MS" panose="030F0702030302020204" pitchFamily="66" charset="0"/>
              </a:rPr>
              <a:t>Tecniche di osservazione al microscopio ottico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3" name="Picture 3" descr="Senza titolo-1 co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677988"/>
            <a:ext cx="4078288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Senza titolo-1 cop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1222375"/>
            <a:ext cx="199231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692275" y="836613"/>
            <a:ext cx="2395538" cy="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FF0000"/>
                </a:solidFill>
                <a:latin typeface="Comic Sans MS" panose="030F0702030302020204" pitchFamily="66" charset="0"/>
              </a:rPr>
              <a:t>In campo chiaro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6" name="Picture 6" descr="Senza titolo-1 cop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2292351"/>
            <a:ext cx="1968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820026" y="1743075"/>
            <a:ext cx="2847975" cy="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FF0000"/>
                </a:solidFill>
                <a:latin typeface="Comic Sans MS" panose="030F0702030302020204" pitchFamily="66" charset="0"/>
              </a:rPr>
              <a:t>A contrasto di fase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8" name="Picture 8" descr="Senza titolo-1 cop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4271963"/>
            <a:ext cx="19431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692275" y="3860800"/>
            <a:ext cx="2395538" cy="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FF0000"/>
                </a:solidFill>
                <a:latin typeface="Comic Sans MS" panose="030F0702030302020204" pitchFamily="66" charset="0"/>
              </a:rPr>
              <a:t>In campo oscuro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7715250" y="3363913"/>
            <a:ext cx="388938" cy="195262"/>
          </a:xfrm>
          <a:prstGeom prst="rightArrow">
            <a:avLst>
              <a:gd name="adj1" fmla="val 50000"/>
              <a:gd name="adj2" fmla="val 497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 rot="-8028390">
            <a:off x="3862388" y="2617788"/>
            <a:ext cx="388938" cy="195263"/>
          </a:xfrm>
          <a:prstGeom prst="rightArrow">
            <a:avLst>
              <a:gd name="adj1" fmla="val 50000"/>
              <a:gd name="adj2" fmla="val 497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 rot="8928936">
            <a:off x="3959225" y="4400551"/>
            <a:ext cx="388938" cy="227013"/>
          </a:xfrm>
          <a:prstGeom prst="rightArrow">
            <a:avLst>
              <a:gd name="adj1" fmla="val 50000"/>
              <a:gd name="adj2" fmla="val 428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951538" y="549275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2576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9"/>
          <p:cNvGrpSpPr>
            <a:grpSpLocks/>
          </p:cNvGrpSpPr>
          <p:nvPr/>
        </p:nvGrpSpPr>
        <p:grpSpPr bwMode="auto">
          <a:xfrm>
            <a:off x="5257800" y="1295401"/>
            <a:ext cx="4686300" cy="3960813"/>
            <a:chOff x="2765" y="335"/>
            <a:chExt cx="2952" cy="2495"/>
          </a:xfrm>
        </p:grpSpPr>
        <p:pic>
          <p:nvPicPr>
            <p:cNvPr id="11272" name="Picture 4" descr="condensatore-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335"/>
              <a:ext cx="2952" cy="249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3" name="Rectangle 8"/>
            <p:cNvSpPr>
              <a:spLocks noChangeArrowheads="1"/>
            </p:cNvSpPr>
            <p:nvPr/>
          </p:nvSpPr>
          <p:spPr bwMode="auto">
            <a:xfrm>
              <a:off x="3552" y="432"/>
              <a:ext cx="2064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42341" name="AutoShape 5"/>
          <p:cNvSpPr>
            <a:spLocks noChangeArrowheads="1"/>
          </p:cNvSpPr>
          <p:nvPr/>
        </p:nvSpPr>
        <p:spPr bwMode="auto">
          <a:xfrm>
            <a:off x="3581401" y="5181600"/>
            <a:ext cx="1801813" cy="1079500"/>
          </a:xfrm>
          <a:prstGeom prst="wedgeEllipseCallout">
            <a:avLst>
              <a:gd name="adj1" fmla="val 184537"/>
              <a:gd name="adj2" fmla="val -78088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99"/>
                </a:solidFill>
                <a:latin typeface="Tahoma" panose="020B0604030504040204" pitchFamily="34" charset="0"/>
              </a:rPr>
              <a:t>DIAFRAMMA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99"/>
                </a:solidFill>
                <a:latin typeface="Tahoma" panose="020B0604030504040204" pitchFamily="34" charset="0"/>
              </a:rPr>
              <a:t>di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99"/>
                </a:solidFill>
                <a:latin typeface="Tahoma" panose="020B0604030504040204" pitchFamily="34" charset="0"/>
              </a:rPr>
              <a:t>CAMPO</a:t>
            </a:r>
            <a:endParaRPr lang="it-IT" altLang="it-IT" sz="2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142342" name="AutoShape 6"/>
          <p:cNvSpPr>
            <a:spLocks noChangeArrowheads="1"/>
          </p:cNvSpPr>
          <p:nvPr/>
        </p:nvSpPr>
        <p:spPr bwMode="auto">
          <a:xfrm>
            <a:off x="2438401" y="3733800"/>
            <a:ext cx="2652713" cy="762000"/>
          </a:xfrm>
          <a:prstGeom prst="wedgeEllipseCallout">
            <a:avLst>
              <a:gd name="adj1" fmla="val 73338"/>
              <a:gd name="adj2" fmla="val -132292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99"/>
                </a:solidFill>
                <a:latin typeface="Tahoma" panose="020B0604030504040204" pitchFamily="34" charset="0"/>
              </a:rPr>
              <a:t>CONDENSATORE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99"/>
                </a:solidFill>
                <a:latin typeface="Tahoma" panose="020B0604030504040204" pitchFamily="34" charset="0"/>
              </a:rPr>
              <a:t>dell’ILLUMINATORE</a:t>
            </a:r>
            <a:endParaRPr lang="it-IT" altLang="it-IT" sz="2800">
              <a:solidFill>
                <a:srgbClr val="990000"/>
              </a:solidFill>
              <a:latin typeface="Tahoma" panose="020B0604030504040204" pitchFamily="34" charset="0"/>
            </a:endParaRPr>
          </a:p>
        </p:txBody>
      </p:sp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3657600" y="76200"/>
            <a:ext cx="4800600" cy="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FF0000"/>
                </a:solidFill>
                <a:latin typeface="Comic Sans MS" panose="030F0702030302020204" pitchFamily="66" charset="0"/>
              </a:rPr>
              <a:t>Osservazione in campo chiaro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0" name="Picture 11" descr="Senza titolo-1 cop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52550"/>
            <a:ext cx="1992313" cy="2076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1524000" y="725489"/>
            <a:ext cx="3200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Immagine scura su fondo più luminoso</a:t>
            </a:r>
          </a:p>
        </p:txBody>
      </p:sp>
    </p:spTree>
    <p:extLst>
      <p:ext uri="{BB962C8B-B14F-4D97-AF65-F5344CB8AC3E}">
        <p14:creationId xmlns:p14="http://schemas.microsoft.com/office/powerpoint/2010/main" val="22907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3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234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1" grpId="0" autoUpdateAnimBg="0"/>
      <p:bldP spid="14234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3657600" y="76200"/>
            <a:ext cx="4800600" cy="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FF0000"/>
                </a:solidFill>
                <a:latin typeface="Comic Sans MS" panose="030F0702030302020204" pitchFamily="66" charset="0"/>
              </a:rPr>
              <a:t>Osservazione in campo oscuro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725489"/>
            <a:ext cx="3200400" cy="2720975"/>
            <a:chOff x="0" y="457"/>
            <a:chExt cx="2016" cy="1714"/>
          </a:xfrm>
        </p:grpSpPr>
        <p:sp>
          <p:nvSpPr>
            <p:cNvPr id="12302" name="Text Box 9"/>
            <p:cNvSpPr txBox="1">
              <a:spLocks noChangeArrowheads="1"/>
            </p:cNvSpPr>
            <p:nvPr/>
          </p:nvSpPr>
          <p:spPr bwMode="auto">
            <a:xfrm>
              <a:off x="0" y="457"/>
              <a:ext cx="201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69" tIns="41134" rIns="82269" bIns="41134">
              <a:spAutoFit/>
            </a:bodyPr>
            <a:lstStyle>
              <a:lvl1pPr defTabSz="8223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223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223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223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223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223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223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223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223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Immagine luminosa, su fondo scuro</a:t>
              </a:r>
            </a:p>
          </p:txBody>
        </p:sp>
        <p:pic>
          <p:nvPicPr>
            <p:cNvPr id="12303" name="Picture 10" descr="Senza titolo-1 copi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864"/>
              <a:ext cx="1224" cy="130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124201" y="5614988"/>
            <a:ext cx="5643563" cy="1090612"/>
            <a:chOff x="1008" y="3360"/>
            <a:chExt cx="3555" cy="687"/>
          </a:xfrm>
        </p:grpSpPr>
        <p:pic>
          <p:nvPicPr>
            <p:cNvPr id="12300" name="Picture 13" descr="DIFFRAZ-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3360"/>
              <a:ext cx="1008" cy="68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1" name="Rectangle 15"/>
            <p:cNvSpPr>
              <a:spLocks noChangeArrowheads="1"/>
            </p:cNvSpPr>
            <p:nvPr/>
          </p:nvSpPr>
          <p:spPr bwMode="auto">
            <a:xfrm>
              <a:off x="1008" y="3360"/>
              <a:ext cx="2516" cy="6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008000"/>
                  </a:solidFill>
                  <a:latin typeface="Comic Sans MS" panose="030F0702030302020204" pitchFamily="66" charset="0"/>
                </a:rPr>
                <a:t>Le  particelle  sono visibili in quanto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008000"/>
                  </a:solidFill>
                  <a:latin typeface="Comic Sans MS" panose="030F0702030302020204" pitchFamily="66" charset="0"/>
                </a:rPr>
                <a:t>riflettono  e  deviano  la luce  che le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008000"/>
                  </a:solidFill>
                  <a:latin typeface="Comic Sans MS" panose="030F0702030302020204" pitchFamily="66" charset="0"/>
                </a:rPr>
                <a:t>colpisce, e in quanto l’ambiente cir-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rgbClr val="008000"/>
                  </a:solidFill>
                  <a:latin typeface="Comic Sans MS" panose="030F0702030302020204" pitchFamily="66" charset="0"/>
                </a:rPr>
                <a:t>costante è scuro</a:t>
              </a:r>
            </a:p>
          </p:txBody>
        </p:sp>
      </p:grpSp>
      <p:sp>
        <p:nvSpPr>
          <p:cNvPr id="12293" name="AutoShape 22"/>
          <p:cNvSpPr>
            <a:spLocks noChangeArrowheads="1"/>
          </p:cNvSpPr>
          <p:nvPr/>
        </p:nvSpPr>
        <p:spPr bwMode="auto">
          <a:xfrm>
            <a:off x="5791200" y="457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133600" y="928688"/>
            <a:ext cx="8534400" cy="4633912"/>
            <a:chOff x="384" y="585"/>
            <a:chExt cx="5376" cy="2919"/>
          </a:xfrm>
        </p:grpSpPr>
        <p:sp>
          <p:nvSpPr>
            <p:cNvPr id="12295" name="Rectangle 20"/>
            <p:cNvSpPr>
              <a:spLocks noChangeArrowheads="1"/>
            </p:cNvSpPr>
            <p:nvPr/>
          </p:nvSpPr>
          <p:spPr bwMode="auto">
            <a:xfrm>
              <a:off x="2064" y="585"/>
              <a:ext cx="36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Sistema di illuminazione del preparato: LATERALE</a:t>
              </a:r>
            </a:p>
          </p:txBody>
        </p:sp>
        <p:sp>
          <p:nvSpPr>
            <p:cNvPr id="12296" name="Rectangle 21"/>
            <p:cNvSpPr>
              <a:spLocks noChangeArrowheads="1"/>
            </p:cNvSpPr>
            <p:nvPr/>
          </p:nvSpPr>
          <p:spPr bwMode="auto">
            <a:xfrm>
              <a:off x="384" y="2376"/>
              <a:ext cx="269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L’unica luce che raggiunge la lente è quella dispersa dal campione che appare chiaro in campo scuro</a:t>
              </a:r>
            </a:p>
          </p:txBody>
        </p:sp>
        <p:grpSp>
          <p:nvGrpSpPr>
            <p:cNvPr id="12297" name="Group 30"/>
            <p:cNvGrpSpPr>
              <a:grpSpLocks/>
            </p:cNvGrpSpPr>
            <p:nvPr/>
          </p:nvGrpSpPr>
          <p:grpSpPr bwMode="auto">
            <a:xfrm>
              <a:off x="2976" y="827"/>
              <a:ext cx="2507" cy="2677"/>
              <a:chOff x="2976" y="827"/>
              <a:chExt cx="2507" cy="2677"/>
            </a:xfrm>
          </p:grpSpPr>
          <p:pic>
            <p:nvPicPr>
              <p:cNvPr id="12298" name="Picture 19" descr="b0401_ISBN88-08-07583-4 copi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2" y="827"/>
                <a:ext cx="2371" cy="267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99" name="Rectangle 27"/>
              <p:cNvSpPr>
                <a:spLocks noChangeArrowheads="1"/>
              </p:cNvSpPr>
              <p:nvPr/>
            </p:nvSpPr>
            <p:spPr bwMode="auto">
              <a:xfrm>
                <a:off x="2976" y="838"/>
                <a:ext cx="920" cy="75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900" b="1">
                    <a:latin typeface="Comic Sans MS" panose="030F0702030302020204" pitchFamily="66" charset="0"/>
                  </a:rPr>
                  <a:t>Solo i raggi che vengono rifratti o diffratti dal campione penetrano nell’obiettivo. Ne risulta che il campione appare luminoso su sfondo scuro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36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0"/>
          <p:cNvSpPr txBox="1">
            <a:spLocks noChangeArrowheads="1"/>
          </p:cNvSpPr>
          <p:nvPr/>
        </p:nvSpPr>
        <p:spPr bwMode="auto">
          <a:xfrm>
            <a:off x="3657600" y="228600"/>
            <a:ext cx="4800600" cy="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FF0000"/>
                </a:solidFill>
                <a:latin typeface="Comic Sans MS" panose="030F0702030302020204" pitchFamily="66" charset="0"/>
              </a:rPr>
              <a:t>Osservazione a contrasto di fase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AutoShape 11"/>
          <p:cNvSpPr>
            <a:spLocks noChangeArrowheads="1"/>
          </p:cNvSpPr>
          <p:nvPr/>
        </p:nvSpPr>
        <p:spPr bwMode="auto">
          <a:xfrm>
            <a:off x="5638800" y="609600"/>
            <a:ext cx="304800" cy="457200"/>
          </a:xfrm>
          <a:prstGeom prst="downArrow">
            <a:avLst>
              <a:gd name="adj1" fmla="val 50000"/>
              <a:gd name="adj2" fmla="val 427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524000" y="668338"/>
            <a:ext cx="3048000" cy="3048000"/>
            <a:chOff x="0" y="181"/>
            <a:chExt cx="1920" cy="1920"/>
          </a:xfrm>
        </p:grpSpPr>
        <p:sp>
          <p:nvSpPr>
            <p:cNvPr id="13328" name="Text Box 9"/>
            <p:cNvSpPr txBox="1">
              <a:spLocks noChangeArrowheads="1"/>
            </p:cNvSpPr>
            <p:nvPr/>
          </p:nvSpPr>
          <p:spPr bwMode="auto">
            <a:xfrm>
              <a:off x="0" y="181"/>
              <a:ext cx="1920" cy="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69" tIns="41134" rIns="82269" bIns="41134">
              <a:spAutoFit/>
            </a:bodyPr>
            <a:lstStyle>
              <a:lvl1pPr defTabSz="8223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223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223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223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223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223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223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223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223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Immagine scura su fondo grigio con zone interne più o meno scure</a:t>
              </a:r>
            </a:p>
          </p:txBody>
        </p:sp>
        <p:pic>
          <p:nvPicPr>
            <p:cNvPr id="13329" name="Picture 12" descr="Senza titolo-1 copi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799"/>
              <a:ext cx="1240" cy="130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5661" name="Rectangle 13"/>
          <p:cNvSpPr>
            <a:spLocks noChangeArrowheads="1"/>
          </p:cNvSpPr>
          <p:nvPr/>
        </p:nvSpPr>
        <p:spPr bwMode="auto">
          <a:xfrm>
            <a:off x="4511676" y="981075"/>
            <a:ext cx="5883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Sviluppato per aumentare il contrasto tra cellule e mezzo</a:t>
            </a:r>
          </a:p>
        </p:txBody>
      </p:sp>
      <p:sp>
        <p:nvSpPr>
          <p:cNvPr id="155662" name="Rectangle 14"/>
          <p:cNvSpPr>
            <a:spLocks noChangeArrowheads="1"/>
          </p:cNvSpPr>
          <p:nvPr/>
        </p:nvSpPr>
        <p:spPr bwMode="auto">
          <a:xfrm>
            <a:off x="1487488" y="3787776"/>
            <a:ext cx="3962401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  <a:latin typeface="Comic Sans MS" panose="030F0702030302020204" pitchFamily="66" charset="0"/>
              </a:rPr>
              <a:t>PRINCIPIO:</a:t>
            </a:r>
            <a:r>
              <a:rPr lang="it-IT" altLang="it-IT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 la luce passa attraverso un anello inserito nel condensatore (DIAFRAMMA ANULARE) formando un cono cavo e attraverso uno speciale anello inserito nell’obiettivo (ANELLO DI FASE)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La differenza dell’indice di rifrazione viene aumentata e la differenza di fase viene trasformata in differenza di ampiezza che l’occhio percepisce come variazione di intensità (differenza di contrasto)</a:t>
            </a: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724400" y="1800226"/>
            <a:ext cx="5697538" cy="5057775"/>
            <a:chOff x="2016" y="1134"/>
            <a:chExt cx="3589" cy="3186"/>
          </a:xfrm>
        </p:grpSpPr>
        <p:pic>
          <p:nvPicPr>
            <p:cNvPr id="13321" name="Picture 31" descr="PH-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134"/>
              <a:ext cx="2260" cy="294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32"/>
            <p:cNvSpPr txBox="1">
              <a:spLocks noChangeArrowheads="1"/>
            </p:cNvSpPr>
            <p:nvPr/>
          </p:nvSpPr>
          <p:spPr bwMode="auto">
            <a:xfrm>
              <a:off x="4704" y="1614"/>
              <a:ext cx="706" cy="41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Tahoma" panose="020B0604030504040204" pitchFamily="34" charset="0"/>
                </a:rPr>
                <a:t>ANELLO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Tahoma" panose="020B0604030504040204" pitchFamily="34" charset="0"/>
                </a:rPr>
                <a:t>DI FASE</a:t>
              </a:r>
              <a:endParaRPr lang="it-IT" altLang="it-IT" sz="1800" b="1">
                <a:solidFill>
                  <a:srgbClr val="FF33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3323" name="Text Box 33"/>
            <p:cNvSpPr txBox="1">
              <a:spLocks noChangeArrowheads="1"/>
            </p:cNvSpPr>
            <p:nvPr/>
          </p:nvSpPr>
          <p:spPr bwMode="auto">
            <a:xfrm>
              <a:off x="4560" y="4014"/>
              <a:ext cx="1045" cy="30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Tahoma" panose="020B0604030504040204" pitchFamily="34" charset="0"/>
                </a:rPr>
                <a:t>DIAFRAMMA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Tahoma" panose="020B0604030504040204" pitchFamily="34" charset="0"/>
                </a:rPr>
                <a:t>ANULARE</a:t>
              </a:r>
              <a:endParaRPr lang="it-IT" altLang="it-IT" sz="1800" b="1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3324" name="AutoShape 34"/>
            <p:cNvSpPr>
              <a:spLocks noChangeArrowheads="1"/>
            </p:cNvSpPr>
            <p:nvPr/>
          </p:nvSpPr>
          <p:spPr bwMode="auto">
            <a:xfrm>
              <a:off x="2016" y="1230"/>
              <a:ext cx="1648" cy="624"/>
            </a:xfrm>
            <a:prstGeom prst="wedgeEllipseCallout">
              <a:avLst>
                <a:gd name="adj1" fmla="val 75486"/>
                <a:gd name="adj2" fmla="val 63139"/>
              </a:avLst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ONDE SFASATE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DI 1/2 </a:t>
              </a:r>
              <a:r>
                <a:rPr lang="it-IT" altLang="it-IT" sz="1600" b="1">
                  <a:solidFill>
                    <a:schemeClr val="accent2"/>
                  </a:solidFill>
                  <a:latin typeface="Symbol" panose="05050102010706020507" pitchFamily="18" charset="2"/>
                </a:rPr>
                <a:t>l (</a:t>
              </a:r>
              <a:r>
                <a:rPr lang="it-IT" altLang="it-IT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1/4 </a:t>
              </a:r>
              <a:r>
                <a:rPr lang="it-IT" altLang="it-IT" sz="1600" b="1">
                  <a:solidFill>
                    <a:schemeClr val="accent2"/>
                  </a:solidFill>
                  <a:latin typeface="Symbol" panose="05050102010706020507" pitchFamily="18" charset="2"/>
                </a:rPr>
                <a:t>l </a:t>
              </a:r>
              <a:r>
                <a:rPr lang="it-IT" altLang="it-IT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+ 1/4 </a:t>
              </a:r>
              <a:r>
                <a:rPr lang="it-IT" altLang="it-IT" sz="1600" b="1">
                  <a:solidFill>
                    <a:schemeClr val="accent2"/>
                  </a:solidFill>
                  <a:latin typeface="Symbol" panose="05050102010706020507" pitchFamily="18" charset="2"/>
                </a:rPr>
                <a:t>l)</a:t>
              </a:r>
              <a:endParaRPr lang="it-IT" altLang="it-IT" sz="1800" b="1">
                <a:solidFill>
                  <a:schemeClr val="bg1"/>
                </a:solidFill>
                <a:latin typeface="Tahoma" panose="020B060403050404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it-IT" altLang="it-IT" sz="1800" b="1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3325" name="AutoShape 35"/>
            <p:cNvSpPr>
              <a:spLocks noChangeArrowheads="1"/>
            </p:cNvSpPr>
            <p:nvPr/>
          </p:nvSpPr>
          <p:spPr bwMode="auto">
            <a:xfrm>
              <a:off x="2381" y="2238"/>
              <a:ext cx="1283" cy="521"/>
            </a:xfrm>
            <a:prstGeom prst="wedgeEllipseCallout">
              <a:avLst>
                <a:gd name="adj1" fmla="val 75954"/>
                <a:gd name="adj2" fmla="val 30231"/>
              </a:avLst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chemeClr val="accent2"/>
                  </a:solidFill>
                  <a:latin typeface="Tahoma" panose="020B0604030504040204" pitchFamily="34" charset="0"/>
                </a:rPr>
                <a:t>ONDE SFASATE</a:t>
              </a:r>
            </a:p>
            <a:p>
              <a:pPr algn="ctr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chemeClr val="accent2"/>
                  </a:solidFill>
                  <a:latin typeface="Tahoma" panose="020B0604030504040204" pitchFamily="34" charset="0"/>
                </a:rPr>
                <a:t>DI 1/4 </a:t>
              </a:r>
              <a:r>
                <a:rPr lang="it-IT" altLang="it-IT" sz="2400" b="1" dirty="0">
                  <a:solidFill>
                    <a:schemeClr val="accent2"/>
                  </a:solidFill>
                  <a:latin typeface="Symbol" panose="05050102010706020507" pitchFamily="18" charset="2"/>
                </a:rPr>
                <a:t>l</a:t>
              </a:r>
              <a:endParaRPr lang="it-IT" altLang="it-IT" sz="1800" b="1" dirty="0">
                <a:solidFill>
                  <a:schemeClr val="accent2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3326" name="AutoShape 36"/>
            <p:cNvSpPr>
              <a:spLocks noChangeArrowheads="1"/>
            </p:cNvSpPr>
            <p:nvPr/>
          </p:nvSpPr>
          <p:spPr bwMode="auto">
            <a:xfrm>
              <a:off x="3360" y="3150"/>
              <a:ext cx="615" cy="227"/>
            </a:xfrm>
            <a:prstGeom prst="rightArrow">
              <a:avLst>
                <a:gd name="adj1" fmla="val 50000"/>
                <a:gd name="adj2" fmla="val 67731"/>
              </a:avLst>
            </a:prstGeom>
            <a:solidFill>
              <a:schemeClr val="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327" name="AutoShape 37"/>
            <p:cNvSpPr>
              <a:spLocks noChangeArrowheads="1"/>
            </p:cNvSpPr>
            <p:nvPr/>
          </p:nvSpPr>
          <p:spPr bwMode="auto">
            <a:xfrm>
              <a:off x="2448" y="3150"/>
              <a:ext cx="1020" cy="453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Tahoma" panose="020B0604030504040204" pitchFamily="34" charset="0"/>
                </a:rPr>
                <a:t>CONO CAVO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chemeClr val="accent2"/>
                  </a:solidFill>
                  <a:latin typeface="Tahoma" panose="020B0604030504040204" pitchFamily="34" charset="0"/>
                </a:rPr>
                <a:t>DI LUCE</a:t>
              </a:r>
              <a:endParaRPr lang="it-IT" altLang="it-IT" sz="1800" b="1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55687" name="Rectangle 39"/>
          <p:cNvSpPr>
            <a:spLocks noChangeArrowheads="1"/>
          </p:cNvSpPr>
          <p:nvPr/>
        </p:nvSpPr>
        <p:spPr bwMode="auto">
          <a:xfrm>
            <a:off x="4495800" y="12954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Le cellule hanno un indice di rifrazione diverso dal mezzo e quindi deviano e ritardano parte dei raggi luminosi che le attraversano</a:t>
            </a:r>
            <a:endParaRPr lang="it-IT" altLang="it-IT" sz="16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5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61" grpId="0"/>
      <p:bldP spid="155662" grpId="0"/>
      <p:bldP spid="1556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430" y="524004"/>
            <a:ext cx="8535140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23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1660526" y="215901"/>
            <a:ext cx="8539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solidFill>
                  <a:schemeClr val="accent2"/>
                </a:solidFill>
                <a:latin typeface="Comic Sans MS" pitchFamily="66" charset="0"/>
              </a:rPr>
              <a:t>L’idea di Zernike fu quella di intervenire sul percorso della</a:t>
            </a:r>
          </a:p>
          <a:p>
            <a:pPr algn="ctr">
              <a:defRPr/>
            </a:pPr>
            <a:r>
              <a:rPr lang="it-IT" sz="2000" b="1">
                <a:solidFill>
                  <a:schemeClr val="accent2"/>
                </a:solidFill>
                <a:latin typeface="Comic Sans MS" pitchFamily="66" charset="0"/>
              </a:rPr>
              <a:t> luce  diretta, mettendo nell’obiettivo un  anello di fase capace di sfasare le onde dirette di 1/4 </a:t>
            </a:r>
            <a:r>
              <a:rPr lang="it-IT" sz="2000" b="1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</a:t>
            </a:r>
            <a:r>
              <a:rPr lang="it-IT" sz="2000" b="1">
                <a:solidFill>
                  <a:schemeClr val="accent2"/>
                </a:solidFill>
                <a:latin typeface="Comic Sans MS" pitchFamily="66" charset="0"/>
              </a:rPr>
              <a:t> ripetto alle onde diffratte</a:t>
            </a:r>
            <a:endParaRPr lang="it-IT" sz="2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4387" name="Picture 3" descr="PH-96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2755900" cy="185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8" name="Picture 4" descr="PH-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1"/>
            <a:ext cx="4044950" cy="35988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9" name="AutoShape 5"/>
          <p:cNvSpPr>
            <a:spLocks noChangeArrowheads="1"/>
          </p:cNvSpPr>
          <p:nvPr/>
        </p:nvSpPr>
        <p:spPr bwMode="auto">
          <a:xfrm>
            <a:off x="1828801" y="4648200"/>
            <a:ext cx="2879725" cy="838200"/>
          </a:xfrm>
          <a:prstGeom prst="wedgeEllipseCallout">
            <a:avLst>
              <a:gd name="adj1" fmla="val 9921"/>
              <a:gd name="adj2" fmla="val -217801"/>
            </a:avLst>
          </a:prstGeom>
          <a:solidFill>
            <a:schemeClr val="hlink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accent2"/>
                </a:solidFill>
                <a:latin typeface="Tahoma" panose="020B0604030504040204" pitchFamily="34" charset="0"/>
              </a:rPr>
              <a:t>ANELLO DI FASE</a:t>
            </a: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44390" name="AutoShape 6"/>
          <p:cNvSpPr>
            <a:spLocks noChangeArrowheads="1"/>
          </p:cNvSpPr>
          <p:nvPr/>
        </p:nvSpPr>
        <p:spPr bwMode="auto">
          <a:xfrm>
            <a:off x="4495801" y="5638800"/>
            <a:ext cx="2519363" cy="611188"/>
          </a:xfrm>
          <a:prstGeom prst="wedgeEllipseCallout">
            <a:avLst>
              <a:gd name="adj1" fmla="val 70227"/>
              <a:gd name="adj2" fmla="val -205843"/>
            </a:avLst>
          </a:prstGeom>
          <a:solidFill>
            <a:schemeClr val="hlink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accent2"/>
                </a:solidFill>
                <a:latin typeface="Tahoma" panose="020B0604030504040204" pitchFamily="34" charset="0"/>
              </a:rPr>
              <a:t>ANELLO DI FASE</a:t>
            </a: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44391" name="AutoShape 7"/>
          <p:cNvSpPr>
            <a:spLocks noChangeArrowheads="1"/>
          </p:cNvSpPr>
          <p:nvPr/>
        </p:nvSpPr>
        <p:spPr bwMode="auto">
          <a:xfrm rot="-1885175">
            <a:off x="6553201" y="2819401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44392" name="AutoShape 8"/>
          <p:cNvSpPr>
            <a:spLocks noChangeArrowheads="1"/>
          </p:cNvSpPr>
          <p:nvPr/>
        </p:nvSpPr>
        <p:spPr bwMode="auto">
          <a:xfrm>
            <a:off x="7086600" y="2209800"/>
            <a:ext cx="3238500" cy="10795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LUCE DIRETTA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E LUCE DIFFRATTA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SFASATE DI 1/4 </a:t>
            </a:r>
            <a:r>
              <a:rPr lang="it-IT" altLang="it-IT" sz="2400" b="1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 + 1/4 </a:t>
            </a:r>
            <a:r>
              <a:rPr lang="it-IT" altLang="it-IT" sz="2400" b="1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endParaRPr lang="it-IT" altLang="it-IT" sz="1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44393" name="AutoShape 9"/>
          <p:cNvSpPr>
            <a:spLocks noChangeArrowheads="1"/>
          </p:cNvSpPr>
          <p:nvPr/>
        </p:nvSpPr>
        <p:spPr bwMode="auto">
          <a:xfrm rot="968604">
            <a:off x="7391401" y="5410201"/>
            <a:ext cx="976313" cy="485775"/>
          </a:xfrm>
          <a:prstGeom prst="leftArrow">
            <a:avLst>
              <a:gd name="adj1" fmla="val 61028"/>
              <a:gd name="adj2" fmla="val 35953"/>
            </a:avLst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44394" name="AutoShape 10"/>
          <p:cNvSpPr>
            <a:spLocks noChangeArrowheads="1"/>
          </p:cNvSpPr>
          <p:nvPr/>
        </p:nvSpPr>
        <p:spPr bwMode="auto">
          <a:xfrm>
            <a:off x="8148638" y="5105400"/>
            <a:ext cx="2519362" cy="10795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LUCE DIRETTA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E LUCE DIFFRATTA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ahoma" panose="020B0604030504040204" pitchFamily="34" charset="0"/>
              </a:rPr>
              <a:t>SFASATE DI 1/4 </a:t>
            </a:r>
            <a:r>
              <a:rPr lang="it-IT" altLang="it-IT" sz="2400" b="1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endParaRPr lang="it-IT" altLang="it-IT" sz="1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05030"/>
      </p:ext>
    </p:extLst>
  </p:cSld>
  <p:clrMapOvr>
    <a:masterClrMapping/>
  </p:clrMapOvr>
  <p:transition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4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 autoUpdateAnimBg="0"/>
      <p:bldP spid="144389" grpId="0" animBg="1" autoUpdateAnimBg="0"/>
      <p:bldP spid="144390" grpId="0" animBg="1" autoUpdateAnimBg="0"/>
      <p:bldP spid="144391" grpId="0" animBg="1"/>
      <p:bldP spid="144392" grpId="0" animBg="1" autoUpdateAnimBg="0"/>
      <p:bldP spid="144393" grpId="0" animBg="1"/>
      <p:bldP spid="14439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728788" y="1127126"/>
            <a:ext cx="47482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solidFill>
                  <a:schemeClr val="accent2"/>
                </a:solidFill>
                <a:latin typeface="Comic Sans MS" pitchFamily="66" charset="0"/>
              </a:rPr>
              <a:t>Ogni obiettivo dotato di contrasto di fase ha  un anello di fase di differente diametro</a:t>
            </a:r>
            <a:endParaRPr lang="it-IT" sz="28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Jester" pitchFamily="2" charset="0"/>
            </a:endParaRPr>
          </a:p>
        </p:txBody>
      </p:sp>
      <p:pic>
        <p:nvPicPr>
          <p:cNvPr id="15363" name="Picture 5" descr="PH-99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3386138" cy="2768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4" name="Group 13"/>
          <p:cNvGrpSpPr>
            <a:grpSpLocks/>
          </p:cNvGrpSpPr>
          <p:nvPr/>
        </p:nvGrpSpPr>
        <p:grpSpPr bwMode="auto">
          <a:xfrm>
            <a:off x="1600200" y="3276600"/>
            <a:ext cx="8567738" cy="2878138"/>
            <a:chOff x="48" y="2064"/>
            <a:chExt cx="5397" cy="1813"/>
          </a:xfrm>
        </p:grpSpPr>
        <p:sp>
          <p:nvSpPr>
            <p:cNvPr id="15366" name="Text Box 3"/>
            <p:cNvSpPr txBox="1">
              <a:spLocks noChangeArrowheads="1"/>
            </p:cNvSpPr>
            <p:nvPr/>
          </p:nvSpPr>
          <p:spPr bwMode="auto">
            <a:xfrm>
              <a:off x="48" y="2486"/>
              <a:ext cx="279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per cui il condensatore sarà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provvisto di più diaframmi anulari, ciascuno abbinato ad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chemeClr val="accent2"/>
                  </a:solidFill>
                  <a:latin typeface="Comic Sans MS" panose="030F0702030302020204" pitchFamily="66" charset="0"/>
                </a:rPr>
                <a:t>un obiettivo (PH 1, PH2 ecc.).</a:t>
              </a:r>
            </a:p>
          </p:txBody>
        </p:sp>
        <p:pic>
          <p:nvPicPr>
            <p:cNvPr id="15367" name="Picture 4" descr="PH-99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064"/>
              <a:ext cx="2133" cy="181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8" name="AutoShape 11"/>
            <p:cNvSpPr>
              <a:spLocks noChangeArrowheads="1"/>
            </p:cNvSpPr>
            <p:nvPr/>
          </p:nvSpPr>
          <p:spPr bwMode="auto">
            <a:xfrm>
              <a:off x="2832" y="2928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5365" name="AutoShape 12"/>
          <p:cNvSpPr>
            <a:spLocks noChangeArrowheads="1"/>
          </p:cNvSpPr>
          <p:nvPr/>
        </p:nvSpPr>
        <p:spPr bwMode="auto">
          <a:xfrm>
            <a:off x="6019800" y="20574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3231793942"/>
      </p:ext>
    </p:extLst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0" y="57151"/>
            <a:ext cx="9144000" cy="52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900" b="1">
                <a:solidFill>
                  <a:srgbClr val="FF0000"/>
                </a:solidFill>
                <a:latin typeface="Comic Sans MS" panose="030F0702030302020204" pitchFamily="66" charset="0"/>
              </a:rPr>
              <a:t>Osservazione al microscopio ottico in fluorescenza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7" name="Picture 3" descr="Image_28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9" y="1095376"/>
            <a:ext cx="2968625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Image_2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1095375"/>
            <a:ext cx="29702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5448300" y="2390775"/>
            <a:ext cx="647700" cy="260350"/>
          </a:xfrm>
          <a:prstGeom prst="rightArrow">
            <a:avLst>
              <a:gd name="adj1" fmla="val 50000"/>
              <a:gd name="adj2" fmla="val 621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16390" name="Picture 6" descr="Image_28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5114926"/>
            <a:ext cx="1744662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4986338"/>
            <a:ext cx="10779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8" descr="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5114925"/>
            <a:ext cx="20145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AutoShape 9"/>
          <p:cNvSpPr>
            <a:spLocks noChangeArrowheads="1"/>
          </p:cNvSpPr>
          <p:nvPr/>
        </p:nvSpPr>
        <p:spPr bwMode="auto">
          <a:xfrm rot="7421404">
            <a:off x="6419056" y="4401344"/>
            <a:ext cx="649288" cy="260350"/>
          </a:xfrm>
          <a:prstGeom prst="rightArrow">
            <a:avLst>
              <a:gd name="adj1" fmla="val 50000"/>
              <a:gd name="adj2" fmla="val 623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149137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fluo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349500"/>
            <a:ext cx="3097213" cy="19065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3432176" y="0"/>
            <a:ext cx="559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MICROSCOPIA IN FLUORESCENZA</a:t>
            </a:r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1524000" y="644526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it-IT" sz="1600" b="1">
                <a:solidFill>
                  <a:srgbClr val="000080"/>
                </a:solidFill>
                <a:latin typeface="Comic Sans MS" pitchFamily="66" charset="0"/>
              </a:rPr>
              <a:t>I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 FLUOROCROMI</a:t>
            </a:r>
            <a:r>
              <a:rPr lang="it-IT" sz="1600" b="1">
                <a:solidFill>
                  <a:srgbClr val="000080"/>
                </a:solidFill>
                <a:latin typeface="Comic Sans MS" pitchFamily="66" charset="0"/>
              </a:rPr>
              <a:t> sono sostanze che, colpite da una radiazione, in parte l’assorbono, in parte la restituiscono la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radiazione emessa</a:t>
            </a:r>
            <a:r>
              <a:rPr lang="it-IT" sz="1600" b="1">
                <a:solidFill>
                  <a:srgbClr val="000080"/>
                </a:solidFill>
                <a:latin typeface="Comic Sans MS" pitchFamily="66" charset="0"/>
              </a:rPr>
              <a:t>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ha</a:t>
            </a:r>
            <a:r>
              <a:rPr lang="it-IT" sz="1600" b="1">
                <a:solidFill>
                  <a:srgbClr val="000080"/>
                </a:solidFill>
                <a:latin typeface="Comic Sans MS" pitchFamily="66" charset="0"/>
              </a:rPr>
              <a:t> energia minore di quella che li ha colpiti, e quindi una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lunghezza d’onda</a:t>
            </a:r>
            <a:r>
              <a:rPr lang="it-IT" sz="1600" b="1">
                <a:solidFill>
                  <a:srgbClr val="000080"/>
                </a:solidFill>
                <a:latin typeface="Comic Sans MS" pitchFamily="66" charset="0"/>
              </a:rPr>
              <a:t>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maggiore</a:t>
            </a:r>
            <a:endParaRPr lang="it-IT" sz="1600" b="1">
              <a:solidFill>
                <a:srgbClr val="000080"/>
              </a:solidFill>
              <a:latin typeface="Comic Sans MS" pitchFamily="66" charset="0"/>
            </a:endParaRPr>
          </a:p>
          <a:p>
            <a:pPr lvl="1" eaLnBrk="1" hangingPunct="1">
              <a:defRPr/>
            </a:pPr>
            <a:r>
              <a:rPr lang="it-IT" sz="1600" b="1">
                <a:solidFill>
                  <a:srgbClr val="000066"/>
                </a:solidFill>
                <a:latin typeface="Comic Sans MS" pitchFamily="66" charset="0"/>
              </a:rPr>
              <a:t>Se la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radiazione incidente</a:t>
            </a:r>
            <a:r>
              <a:rPr lang="it-IT" sz="1600" b="1">
                <a:solidFill>
                  <a:srgbClr val="000066"/>
                </a:solidFill>
                <a:latin typeface="Comic Sans MS" pitchFamily="66" charset="0"/>
              </a:rPr>
              <a:t> è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U.V</a:t>
            </a:r>
            <a:r>
              <a:rPr lang="it-IT" sz="1600" b="1">
                <a:solidFill>
                  <a:srgbClr val="000066"/>
                </a:solidFill>
                <a:latin typeface="Comic Sans MS" pitchFamily="66" charset="0"/>
              </a:rPr>
              <a:t>., cioè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invisibile</a:t>
            </a:r>
            <a:r>
              <a:rPr lang="it-IT" sz="1600" b="1">
                <a:solidFill>
                  <a:srgbClr val="000066"/>
                </a:solidFill>
                <a:latin typeface="Comic Sans MS" pitchFamily="66" charset="0"/>
              </a:rPr>
              <a:t>, oppure blu, la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radiazione emessa</a:t>
            </a:r>
            <a:r>
              <a:rPr lang="it-IT" sz="1600" b="1">
                <a:solidFill>
                  <a:srgbClr val="000066"/>
                </a:solidFill>
                <a:latin typeface="Comic Sans MS" pitchFamily="66" charset="0"/>
              </a:rPr>
              <a:t> è di solito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visibile</a:t>
            </a:r>
          </a:p>
          <a:p>
            <a:pPr lvl="1" eaLnBrk="1" hangingPunct="1">
              <a:defRPr/>
            </a:pPr>
            <a:r>
              <a:rPr lang="it-IT" sz="1600" b="1">
                <a:solidFill>
                  <a:srgbClr val="000080"/>
                </a:solidFill>
                <a:latin typeface="Comic Sans MS" pitchFamily="66" charset="0"/>
              </a:rPr>
              <a:t>Tale radiazione, che dura di solito finchè dura l’eccitazione, è detta </a:t>
            </a:r>
            <a:r>
              <a:rPr lang="it-IT" sz="1600" b="1">
                <a:solidFill>
                  <a:srgbClr val="FF0000"/>
                </a:solidFill>
                <a:latin typeface="Comic Sans MS" pitchFamily="66" charset="0"/>
              </a:rPr>
              <a:t>fluorescenza</a:t>
            </a:r>
            <a:r>
              <a:rPr lang="it-IT" sz="1600" b="1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17413" name="Picture 10" descr="fluo-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4221164"/>
            <a:ext cx="2260600" cy="233838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Rectangle 12"/>
          <p:cNvSpPr>
            <a:spLocks noChangeArrowheads="1"/>
          </p:cNvSpPr>
          <p:nvPr/>
        </p:nvSpPr>
        <p:spPr bwMode="auto">
          <a:xfrm>
            <a:off x="2135189" y="5084764"/>
            <a:ext cx="50768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accent2"/>
                </a:solidFill>
                <a:latin typeface="Comic Sans MS" panose="030F0702030302020204" pitchFamily="66" charset="0"/>
              </a:rPr>
              <a:t>Si utilizza per campioni che emettono naturalmente fluorescenza (es. presenza di clorofilla) oppure trattati con coloranti fluorescenti</a:t>
            </a:r>
          </a:p>
        </p:txBody>
      </p:sp>
      <p:pic>
        <p:nvPicPr>
          <p:cNvPr id="17415" name="Picture 13" descr="Image_25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349500"/>
            <a:ext cx="2538412" cy="254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524001" y="476250"/>
            <a:ext cx="8651875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269" tIns="41134" rIns="82269" bIns="41134">
            <a:spAutoFit/>
          </a:bodyPr>
          <a:lstStyle/>
          <a:p>
            <a:pPr marL="411163" indent="-411163" algn="just" defTabSz="822325">
              <a:buFontTx/>
              <a:buAutoNum type="arabicParenR"/>
              <a:defRPr/>
            </a:pPr>
            <a:r>
              <a:rPr lang="it-IT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Microscopia a contrasto di fase interdifferenziale</a:t>
            </a:r>
            <a:r>
              <a:rPr lang="it-IT" sz="2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sfrutta la </a:t>
            </a:r>
            <a:r>
              <a:rPr lang="it-IT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luce polarizzata</a:t>
            </a:r>
            <a:r>
              <a:rPr lang="it-IT" sz="2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e consente di visualizzare il nucleo delle cellule eucariote, le spore, i vacuoli, i granuli citoplasmatici</a:t>
            </a:r>
          </a:p>
          <a:p>
            <a:pPr marL="411163" indent="-411163" defTabSz="822325">
              <a:buFontTx/>
              <a:buAutoNum type="arabicParenR"/>
              <a:defRPr/>
            </a:pPr>
            <a:endParaRPr lang="it-IT" sz="25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411163" indent="-411163" defTabSz="822325">
              <a:buFontTx/>
              <a:buAutoNum type="arabicParenR"/>
              <a:defRPr/>
            </a:pPr>
            <a:r>
              <a:rPr lang="it-IT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Microscopia a forza atomica</a:t>
            </a:r>
            <a:r>
              <a:rPr lang="it-IT" sz="2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scansione del campione con una sonda che rileva </a:t>
            </a:r>
            <a:r>
              <a:rPr lang="it-IT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forze atomiche repulsive deboli</a:t>
            </a:r>
            <a:r>
              <a:rPr lang="it-IT" sz="2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e rielaborazione digitale dell’immagine</a:t>
            </a:r>
          </a:p>
          <a:p>
            <a:pPr marL="411163" indent="-411163" defTabSz="822325">
              <a:buFontTx/>
              <a:buAutoNum type="arabicParenR"/>
              <a:defRPr/>
            </a:pPr>
            <a:endParaRPr lang="it-IT" sz="25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411163" indent="-411163" defTabSz="822325">
              <a:buFontTx/>
              <a:buAutoNum type="arabicParenR"/>
              <a:defRPr/>
            </a:pPr>
            <a:r>
              <a:rPr lang="it-IT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Microscopia confocale a scansione laser</a:t>
            </a:r>
            <a:r>
              <a:rPr lang="it-IT" sz="2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utilizzo del </a:t>
            </a:r>
            <a:r>
              <a:rPr lang="it-IT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laser</a:t>
            </a:r>
            <a:r>
              <a:rPr lang="it-IT" sz="25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come sorgente luminosa per ottenere immagini digitali; aggiustando il piano di fuoco del raggio si possono mettere in evidenza sia le cellule sulla superficie dei biofilm che i vari strati</a:t>
            </a:r>
          </a:p>
        </p:txBody>
      </p:sp>
    </p:spTree>
    <p:extLst>
      <p:ext uri="{BB962C8B-B14F-4D97-AF65-F5344CB8AC3E}">
        <p14:creationId xmlns:p14="http://schemas.microsoft.com/office/powerpoint/2010/main" val="240625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f07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4" y="1809750"/>
            <a:ext cx="21748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Senza titolo-1 co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743075"/>
            <a:ext cx="26797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85950" y="249239"/>
            <a:ext cx="8420100" cy="52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900" b="1">
                <a:solidFill>
                  <a:srgbClr val="FF0000"/>
                </a:solidFill>
                <a:latin typeface="Comic Sans MS" panose="030F0702030302020204" pitchFamily="66" charset="0"/>
              </a:rPr>
              <a:t>Osservazione al microscopio elettronico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98600" y="1419225"/>
            <a:ext cx="2395538" cy="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FF0000"/>
                </a:solidFill>
                <a:latin typeface="Comic Sans MS" panose="030F0702030302020204" pitchFamily="66" charset="0"/>
              </a:rPr>
              <a:t>A scansione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 rot="10800000">
            <a:off x="4087814" y="3494089"/>
            <a:ext cx="388937" cy="128587"/>
          </a:xfrm>
          <a:prstGeom prst="rightArrow">
            <a:avLst>
              <a:gd name="adj1" fmla="val 50000"/>
              <a:gd name="adj2" fmla="val 756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19463" name="Picture 7" descr="Senza titolo-1 cop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3883025"/>
            <a:ext cx="2201862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713664" y="1419225"/>
            <a:ext cx="2395537" cy="4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69" tIns="41134" rIns="82269" bIns="41134">
            <a:spAutoFit/>
          </a:bodyPr>
          <a:lstStyle>
            <a:lvl1pPr defTabSz="822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FF0000"/>
                </a:solidFill>
                <a:latin typeface="Comic Sans MS" panose="030F0702030302020204" pitchFamily="66" charset="0"/>
              </a:rPr>
              <a:t>A trasmissione</a:t>
            </a:r>
            <a:endParaRPr lang="it-IT" altLang="it-IT" sz="2200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65" name="Picture 9" descr="Senza titolo-1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8" y="2262189"/>
            <a:ext cx="17510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7650163" y="3494089"/>
            <a:ext cx="387350" cy="128587"/>
          </a:xfrm>
          <a:prstGeom prst="rightArrow">
            <a:avLst>
              <a:gd name="adj1" fmla="val 50000"/>
              <a:gd name="adj2" fmla="val 753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42231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3032125" y="23813"/>
            <a:ext cx="6167438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cs typeface="Times New Roman" panose="02020603050405020304" pitchFamily="18" charset="0"/>
              </a:rPr>
              <a:t>Microscopia elettronica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1524000" y="868363"/>
            <a:ext cx="9144000" cy="588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269" tIns="41134" rIns="82269" bIns="41134">
            <a:spAutoFit/>
          </a:bodyPr>
          <a:lstStyle/>
          <a:p>
            <a:pPr marL="411163" indent="-411163" defTabSz="822325">
              <a:buFontTx/>
              <a:buAutoNum type="arabicParenR"/>
              <a:defRPr/>
            </a:pPr>
            <a:r>
              <a:rPr lang="it-IT" sz="2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Impiegata per lo studio dei </a:t>
            </a:r>
            <a:r>
              <a:rPr lang="it-IT" sz="29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dettagli strutturali della cellula</a:t>
            </a:r>
          </a:p>
          <a:p>
            <a:pPr marL="411163" indent="-411163" defTabSz="822325">
              <a:buFontTx/>
              <a:buAutoNum type="arabicParenR"/>
              <a:defRPr/>
            </a:pPr>
            <a:endParaRPr lang="it-IT" sz="29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 marL="411163" indent="-411163" defTabSz="822325">
              <a:buFontTx/>
              <a:buAutoNum type="arabicParenR"/>
              <a:defRPr/>
            </a:pPr>
            <a:r>
              <a:rPr lang="it-IT" sz="2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Sfrutta al posto della luce un</a:t>
            </a:r>
            <a:r>
              <a:rPr lang="it-IT" sz="29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fascio di elettroni</a:t>
            </a:r>
          </a:p>
          <a:p>
            <a:pPr marL="411163" indent="-411163" defTabSz="822325">
              <a:buFontTx/>
              <a:buAutoNum type="arabicParenR"/>
              <a:defRPr/>
            </a:pPr>
            <a:endParaRPr lang="it-IT" sz="29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 marL="411163" indent="-411163" defTabSz="822325">
              <a:buFontTx/>
              <a:buAutoNum type="arabicParenR"/>
              <a:defRPr/>
            </a:pPr>
            <a:r>
              <a:rPr lang="it-IT" sz="2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Il </a:t>
            </a:r>
            <a:r>
              <a:rPr lang="it-IT" sz="29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potere di risoluzione del ME è molto più elevato di quello ottico</a:t>
            </a:r>
            <a:r>
              <a:rPr lang="it-IT" sz="2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, può visualizzare anche strutture molecolari (es. acidi nucleici e proteine)</a:t>
            </a:r>
          </a:p>
          <a:p>
            <a:pPr marL="411163" indent="-411163" defTabSz="822325">
              <a:buFontTx/>
              <a:buAutoNum type="arabicParenR"/>
              <a:defRPr/>
            </a:pPr>
            <a:endParaRPr lang="it-IT" sz="29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 marL="411163" indent="-411163" defTabSz="822325">
              <a:buFontTx/>
              <a:buAutoNum type="arabicParenR"/>
              <a:defRPr/>
            </a:pPr>
            <a:r>
              <a:rPr lang="it-IT" sz="2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Basso potere di penetrazione del fascio di elettroni: uso di </a:t>
            </a:r>
            <a:r>
              <a:rPr lang="it-IT" sz="29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SEZIONI SOTTILI</a:t>
            </a:r>
            <a:r>
              <a:rPr lang="it-IT" sz="29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e di sostanze per aumentare il contrasto (es. acido osmico, permanganato, sali di uranio ecc.)</a:t>
            </a:r>
          </a:p>
        </p:txBody>
      </p:sp>
    </p:spTree>
    <p:extLst>
      <p:ext uri="{BB962C8B-B14F-4D97-AF65-F5344CB8AC3E}">
        <p14:creationId xmlns:p14="http://schemas.microsoft.com/office/powerpoint/2010/main" val="10373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f0410_ISBN88-08-07583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6"/>
            <a:ext cx="9144000" cy="4537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6" descr="Senza titolo-1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5084764"/>
            <a:ext cx="1177925" cy="1773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7" descr="Senza titolo-1 co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5373688"/>
            <a:ext cx="1601787" cy="1085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2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1"/>
            <a:ext cx="21272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71801"/>
            <a:ext cx="237013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935289"/>
            <a:ext cx="243840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7680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876800"/>
            <a:ext cx="2301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8"/>
          <p:cNvSpPr txBox="1">
            <a:spLocks noChangeArrowheads="1"/>
          </p:cNvSpPr>
          <p:nvPr/>
        </p:nvSpPr>
        <p:spPr bwMode="auto">
          <a:xfrm>
            <a:off x="2895601" y="5715001"/>
            <a:ext cx="1382713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 dirty="0" err="1"/>
              <a:t>Streptococcus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spp</a:t>
            </a:r>
            <a:endParaRPr lang="it-IT" altLang="it-IT" sz="1200" dirty="0"/>
          </a:p>
        </p:txBody>
      </p:sp>
      <p:sp>
        <p:nvSpPr>
          <p:cNvPr id="51208" name="Text Box 9"/>
          <p:cNvSpPr txBox="1">
            <a:spLocks noChangeArrowheads="1"/>
          </p:cNvSpPr>
          <p:nvPr/>
        </p:nvSpPr>
        <p:spPr bwMode="auto">
          <a:xfrm>
            <a:off x="7848601" y="5791200"/>
            <a:ext cx="219551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E. coli</a:t>
            </a:r>
            <a:endParaRPr lang="it-IT" altLang="it-IT" sz="1000" i="1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/>
          </a:p>
        </p:txBody>
      </p:sp>
      <p:sp>
        <p:nvSpPr>
          <p:cNvPr id="51209" name="Text Box 13"/>
          <p:cNvSpPr txBox="1">
            <a:spLocks noChangeArrowheads="1"/>
          </p:cNvSpPr>
          <p:nvPr/>
        </p:nvSpPr>
        <p:spPr bwMode="auto">
          <a:xfrm>
            <a:off x="2743200" y="381000"/>
            <a:ext cx="670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3600">
                <a:solidFill>
                  <a:schemeClr val="accent2"/>
                </a:solidFill>
              </a:rPr>
              <a:t>Colorazione di Gram</a:t>
            </a: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284496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35927" y="748145"/>
            <a:ext cx="4411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Colorazione di </a:t>
            </a:r>
            <a:r>
              <a:rPr lang="it-IT" sz="4000" dirty="0" err="1" smtClean="0"/>
              <a:t>Gram</a:t>
            </a:r>
            <a:endParaRPr lang="it-IT" sz="4000" dirty="0"/>
          </a:p>
        </p:txBody>
      </p:sp>
      <p:sp>
        <p:nvSpPr>
          <p:cNvPr id="3" name="Rettangolo 2"/>
          <p:cNvSpPr/>
          <p:nvPr/>
        </p:nvSpPr>
        <p:spPr>
          <a:xfrm>
            <a:off x="3121891" y="2653330"/>
            <a:ext cx="5086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https://www.youtube.com/watch?v=AZS2wb7pMo4</a:t>
            </a:r>
          </a:p>
        </p:txBody>
      </p:sp>
      <p:sp>
        <p:nvSpPr>
          <p:cNvPr id="4" name="Rettangolo 3"/>
          <p:cNvSpPr/>
          <p:nvPr/>
        </p:nvSpPr>
        <p:spPr>
          <a:xfrm>
            <a:off x="3221663" y="3022662"/>
            <a:ext cx="4886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https://www.youtube.com/watch?v=FassELAQa1Y</a:t>
            </a:r>
          </a:p>
        </p:txBody>
      </p:sp>
    </p:spTree>
    <p:extLst>
      <p:ext uri="{BB962C8B-B14F-4D97-AF65-F5344CB8AC3E}">
        <p14:creationId xmlns:p14="http://schemas.microsoft.com/office/powerpoint/2010/main" val="2822699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70" y="1669909"/>
            <a:ext cx="6886794" cy="33484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627" y="706582"/>
            <a:ext cx="7067815" cy="30325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534" y="0"/>
            <a:ext cx="4310180" cy="27028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588" y="4156363"/>
            <a:ext cx="5002178" cy="25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19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37672" y="332509"/>
            <a:ext cx="10367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Colorazione negativa della capsula tramite inchiostro di china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713019" y="997528"/>
            <a:ext cx="496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https://www.youtube.com/watch?v=u4pQJkG7rKQ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09800"/>
            <a:ext cx="6096000" cy="24384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25011" y="5657671"/>
            <a:ext cx="10880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Rodrigo </a:t>
            </a:r>
            <a:r>
              <a:rPr lang="it-IT" dirty="0" err="1"/>
              <a:t>Maciel</a:t>
            </a:r>
            <a:r>
              <a:rPr lang="it-IT" dirty="0"/>
              <a:t> da Costa </a:t>
            </a:r>
            <a:r>
              <a:rPr lang="it-IT" dirty="0" err="1"/>
              <a:t>GodinhoDébora</a:t>
            </a:r>
            <a:r>
              <a:rPr lang="it-IT" dirty="0"/>
              <a:t> L. </a:t>
            </a:r>
            <a:r>
              <a:rPr lang="it-IT" dirty="0" err="1"/>
              <a:t>OliveiraPriscila</a:t>
            </a:r>
            <a:r>
              <a:rPr lang="it-IT" dirty="0"/>
              <a:t> </a:t>
            </a:r>
            <a:r>
              <a:rPr lang="it-IT" dirty="0" err="1"/>
              <a:t>AlbuquerquePriscila</a:t>
            </a:r>
            <a:r>
              <a:rPr lang="it-IT" dirty="0"/>
              <a:t> </a:t>
            </a:r>
            <a:r>
              <a:rPr lang="it-IT" dirty="0" err="1"/>
              <a:t>AlbuquerqueShow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7 </a:t>
            </a:r>
            <a:r>
              <a:rPr lang="it-IT" dirty="0" err="1"/>
              <a:t>authorsFernanda</a:t>
            </a:r>
            <a:r>
              <a:rPr lang="it-IT" dirty="0"/>
              <a:t> L. </a:t>
            </a:r>
            <a:r>
              <a:rPr lang="it-IT" dirty="0" err="1"/>
              <a:t>FonsecaFernanda</a:t>
            </a:r>
            <a:r>
              <a:rPr lang="it-IT" dirty="0"/>
              <a:t> L. </a:t>
            </a:r>
            <a:r>
              <a:rPr lang="it-IT" dirty="0" smtClean="0"/>
              <a:t>Fonseca </a:t>
            </a:r>
            <a:r>
              <a:rPr lang="en-US" dirty="0" smtClean="0">
                <a:solidFill>
                  <a:srgbClr val="777777"/>
                </a:solidFill>
                <a:latin typeface="Roboto"/>
              </a:rPr>
              <a:t>2017</a:t>
            </a:r>
            <a:endParaRPr lang="en-US" dirty="0">
              <a:solidFill>
                <a:srgbClr val="777777"/>
              </a:solidFill>
              <a:latin typeface="Roboto"/>
            </a:endParaRPr>
          </a:p>
          <a:p>
            <a:r>
              <a:rPr lang="en-US" i="1" dirty="0" smtClean="0">
                <a:solidFill>
                  <a:srgbClr val="111111"/>
                </a:solidFill>
                <a:latin typeface="Roboto"/>
              </a:rPr>
              <a:t>Cryptococcus</a:t>
            </a:r>
            <a:r>
              <a:rPr lang="en-US" dirty="0" smtClean="0">
                <a:solidFill>
                  <a:srgbClr val="111111"/>
                </a:solidFill>
                <a:latin typeface="Roboto"/>
              </a:rPr>
              <a:t> </a:t>
            </a:r>
            <a:r>
              <a:rPr lang="en-US" dirty="0">
                <a:solidFill>
                  <a:srgbClr val="111111"/>
                </a:solidFill>
                <a:latin typeface="Roboto"/>
              </a:rPr>
              <a:t>and </a:t>
            </a:r>
            <a:r>
              <a:rPr lang="en-US" i="1" dirty="0" err="1" smtClean="0">
                <a:solidFill>
                  <a:srgbClr val="111111"/>
                </a:solidFill>
                <a:latin typeface="Roboto"/>
              </a:rPr>
              <a:t>Cryptococcosis</a:t>
            </a:r>
            <a:r>
              <a:rPr lang="en-US" dirty="0" smtClean="0">
                <a:solidFill>
                  <a:srgbClr val="777777"/>
                </a:solidFill>
                <a:latin typeface="Roboto"/>
              </a:rPr>
              <a:t> in </a:t>
            </a:r>
            <a:r>
              <a:rPr lang="en-US" dirty="0" smtClean="0">
                <a:solidFill>
                  <a:srgbClr val="555555"/>
                </a:solidFill>
                <a:latin typeface="Roboto"/>
              </a:rPr>
              <a:t>Current </a:t>
            </a:r>
            <a:r>
              <a:rPr lang="en-US" dirty="0">
                <a:solidFill>
                  <a:srgbClr val="555555"/>
                </a:solidFill>
                <a:latin typeface="Roboto"/>
              </a:rPr>
              <a:t>Progress in Medical </a:t>
            </a:r>
            <a:r>
              <a:rPr lang="en-US" dirty="0" smtClean="0">
                <a:solidFill>
                  <a:srgbClr val="555555"/>
                </a:solidFill>
                <a:latin typeface="Roboto"/>
              </a:rPr>
              <a:t>Mycology </a:t>
            </a:r>
            <a:r>
              <a:rPr lang="en-US" dirty="0" smtClean="0">
                <a:solidFill>
                  <a:srgbClr val="777777"/>
                </a:solidFill>
                <a:latin typeface="Roboto"/>
              </a:rPr>
              <a:t>DOI</a:t>
            </a:r>
            <a:r>
              <a:rPr lang="en-US" dirty="0">
                <a:solidFill>
                  <a:srgbClr val="777777"/>
                </a:solidFill>
                <a:latin typeface="Roboto"/>
              </a:rPr>
              <a:t>: </a:t>
            </a:r>
            <a:r>
              <a:rPr lang="en-US" u="sng" dirty="0" smtClean="0">
                <a:solidFill>
                  <a:srgbClr val="777777"/>
                </a:solidFill>
                <a:latin typeface="inherit"/>
                <a:hlinkClick r:id="rId3"/>
              </a:rPr>
              <a:t>10.1007/978-3-319-64113-3_6</a:t>
            </a:r>
            <a:endParaRPr lang="en-US" b="0" i="0" dirty="0">
              <a:solidFill>
                <a:srgbClr val="555555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3302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11" y="1012091"/>
            <a:ext cx="5097026" cy="22402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682" y="2872064"/>
            <a:ext cx="4143148" cy="20299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296" y="3729788"/>
            <a:ext cx="4131878" cy="20255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567" y="534658"/>
            <a:ext cx="2827529" cy="18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77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28" y="-207818"/>
            <a:ext cx="559076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12" y="0"/>
            <a:ext cx="6353175" cy="4762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73" y="3916715"/>
            <a:ext cx="2733467" cy="27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6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4" y="284189"/>
            <a:ext cx="7364606" cy="56453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13164" y="5463483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monouso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630" y="284189"/>
            <a:ext cx="3838627" cy="316195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279" y="3734154"/>
            <a:ext cx="4113721" cy="15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1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5" y="1126809"/>
            <a:ext cx="11067388" cy="381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675" y="837975"/>
            <a:ext cx="7114649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685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1057</Words>
  <Application>Microsoft Office PowerPoint</Application>
  <PresentationFormat>Widescreen</PresentationFormat>
  <Paragraphs>136</Paragraphs>
  <Slides>40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3" baseType="lpstr">
      <vt:lpstr>Arial</vt:lpstr>
      <vt:lpstr>Calibri</vt:lpstr>
      <vt:lpstr>Calibri Light</vt:lpstr>
      <vt:lpstr>Comic Sans MS</vt:lpstr>
      <vt:lpstr>Geneva</vt:lpstr>
      <vt:lpstr>inherit</vt:lpstr>
      <vt:lpstr>Jester</vt:lpstr>
      <vt:lpstr>Roboto</vt:lpstr>
      <vt:lpstr>Symbol</vt:lpstr>
      <vt:lpstr>Tahoma</vt:lpstr>
      <vt:lpstr>Times</vt:lpstr>
      <vt:lpstr>Times New Roman</vt:lpstr>
      <vt:lpstr>Tema di Office</vt:lpstr>
      <vt:lpstr>Il laboratorio di microbiologia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viti</dc:creator>
  <cp:lastModifiedBy>carlo viti</cp:lastModifiedBy>
  <cp:revision>13</cp:revision>
  <dcterms:created xsi:type="dcterms:W3CDTF">2019-10-20T15:03:37Z</dcterms:created>
  <dcterms:modified xsi:type="dcterms:W3CDTF">2020-10-04T15:45:05Z</dcterms:modified>
</cp:coreProperties>
</file>