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94" r:id="rId2"/>
    <p:sldId id="368" r:id="rId3"/>
    <p:sldId id="540" r:id="rId4"/>
    <p:sldId id="541" r:id="rId5"/>
    <p:sldId id="542" r:id="rId6"/>
    <p:sldId id="261" r:id="rId7"/>
    <p:sldId id="500" r:id="rId8"/>
    <p:sldId id="501" r:id="rId9"/>
    <p:sldId id="503" r:id="rId10"/>
    <p:sldId id="504" r:id="rId11"/>
    <p:sldId id="505" r:id="rId12"/>
    <p:sldId id="539" r:id="rId13"/>
    <p:sldId id="50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49" autoAdjust="0"/>
    <p:restoredTop sz="94599"/>
  </p:normalViewPr>
  <p:slideViewPr>
    <p:cSldViewPr snapToGrid="0" snapToObjects="1">
      <p:cViewPr varScale="1">
        <p:scale>
          <a:sx n="50" d="100"/>
          <a:sy n="50" d="100"/>
        </p:scale>
        <p:origin x="72" y="49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23/03/2020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23/03/2020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4271535"/>
          </a:xfrm>
        </p:spPr>
        <p:txBody>
          <a:bodyPr>
            <a:normAutofit fontScale="90000"/>
          </a:bodyPr>
          <a:lstStyle/>
          <a:p>
            <a:r>
              <a:rPr lang="it-IT" b="1" dirty="0"/>
              <a:t>DETERMINAZIONE DELLO STATO COMPETENTE ALL’ESAME DELLA DOMANDA DI PROTEZIONE INTERNAZIONALE</a:t>
            </a:r>
            <a:br>
              <a:rPr lang="it-IT" b="1" dirty="0"/>
            </a:br>
            <a:r>
              <a:rPr lang="it-IT" dirty="0"/>
              <a:t>(riferimenti normativi: Regolamento UE n. 604/2013&gt; DUBLINO III; Regolamento UE n. 603/2013&gt;EURODAC) </a:t>
            </a:r>
            <a:endParaRPr lang="it-IT" b="1"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558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9285E3-A135-41E7-84DC-0A190A332BFD}"/>
              </a:ext>
            </a:extLst>
          </p:cNvPr>
          <p:cNvSpPr>
            <a:spLocks noGrp="1"/>
          </p:cNvSpPr>
          <p:nvPr>
            <p:ph type="title"/>
          </p:nvPr>
        </p:nvSpPr>
        <p:spPr>
          <a:xfrm>
            <a:off x="484709" y="292297"/>
            <a:ext cx="7825101" cy="637343"/>
          </a:xfrm>
        </p:spPr>
        <p:txBody>
          <a:bodyPr/>
          <a:lstStyle/>
          <a:p>
            <a:pPr algn="ctr"/>
            <a:r>
              <a:rPr lang="it-IT" sz="4000" b="1" dirty="0"/>
              <a:t>Clausola umanitaria</a:t>
            </a:r>
          </a:p>
        </p:txBody>
      </p:sp>
      <p:sp>
        <p:nvSpPr>
          <p:cNvPr id="3" name="Segnaposto contenuto 2">
            <a:extLst>
              <a:ext uri="{FF2B5EF4-FFF2-40B4-BE49-F238E27FC236}">
                <a16:creationId xmlns:a16="http://schemas.microsoft.com/office/drawing/2014/main" xmlns="" id="{01901639-D216-4E0A-AA21-BB344E040FCD}"/>
              </a:ext>
            </a:extLst>
          </p:cNvPr>
          <p:cNvSpPr>
            <a:spLocks noGrp="1"/>
          </p:cNvSpPr>
          <p:nvPr>
            <p:ph idx="1"/>
          </p:nvPr>
        </p:nvSpPr>
        <p:spPr>
          <a:xfrm>
            <a:off x="274320" y="1036320"/>
            <a:ext cx="8595360" cy="5715000"/>
          </a:xfrm>
        </p:spPr>
        <p:txBody>
          <a:bodyPr>
            <a:noAutofit/>
          </a:bodyPr>
          <a:lstStyle/>
          <a:p>
            <a:pPr marL="0" indent="0" algn="just">
              <a:buNone/>
            </a:pPr>
            <a:r>
              <a:rPr lang="it-IT" sz="2400" dirty="0" smtClean="0"/>
              <a:t>Rimane </a:t>
            </a:r>
            <a:r>
              <a:rPr lang="it-IT" sz="2400" dirty="0"/>
              <a:t>facoltà discrezionale degli Stati procedere al ricongiungimento di familiari del richiedente, per ragioni di tipo umanitario (Art. 17 co.2</a:t>
            </a:r>
            <a:r>
              <a:rPr lang="it-IT" sz="2400" dirty="0" smtClean="0"/>
              <a:t>).</a:t>
            </a:r>
          </a:p>
          <a:p>
            <a:pPr marL="0" indent="0" algn="just">
              <a:buNone/>
            </a:pPr>
            <a:r>
              <a:rPr lang="it-IT" sz="2400" dirty="0" smtClean="0"/>
              <a:t>Lo </a:t>
            </a:r>
            <a:r>
              <a:rPr lang="it-IT" sz="2400" dirty="0"/>
              <a:t>Stato membro nel quale è manifestata la volontà di chiedere la protezione internazionale e che procede alla determinazione dello Stato membro competente, o lo Stato membro competente, può, in ogni momento prima che sia adottata una prima decisione sul merito, chiedere a un altro Stato membro di prendere in carico un richiedente al fine di procedere al ricongiungimento di persone legate da qualsiasi vincolo di parentela, per ragioni umanitarie fondate in particolare su motivi familiari o culturali, anche se tale altro Stato membro non è competente. Le persone interessate debbono esprimere il loro consenso per iscritto.</a:t>
            </a:r>
          </a:p>
        </p:txBody>
      </p:sp>
    </p:spTree>
    <p:extLst>
      <p:ext uri="{BB962C8B-B14F-4D97-AF65-F5344CB8AC3E}">
        <p14:creationId xmlns:p14="http://schemas.microsoft.com/office/powerpoint/2010/main" val="422530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9285E3-A135-41E7-84DC-0A190A332BFD}"/>
              </a:ext>
            </a:extLst>
          </p:cNvPr>
          <p:cNvSpPr>
            <a:spLocks noGrp="1"/>
          </p:cNvSpPr>
          <p:nvPr>
            <p:ph type="title"/>
          </p:nvPr>
        </p:nvSpPr>
        <p:spPr>
          <a:xfrm>
            <a:off x="484710" y="786062"/>
            <a:ext cx="7231544" cy="1067185"/>
          </a:xfrm>
        </p:spPr>
        <p:txBody>
          <a:bodyPr/>
          <a:lstStyle/>
          <a:p>
            <a:pPr algn="ctr"/>
            <a:r>
              <a:rPr lang="it-IT" sz="3200" b="1" dirty="0"/>
              <a:t>Rilascio di titoli di soggiorno o visti </a:t>
            </a:r>
            <a:r>
              <a:rPr lang="it-IT" sz="3200" dirty="0"/>
              <a:t>(Art. 12)</a:t>
            </a:r>
          </a:p>
        </p:txBody>
      </p:sp>
      <p:sp>
        <p:nvSpPr>
          <p:cNvPr id="3" name="Segnaposto contenuto 2">
            <a:extLst>
              <a:ext uri="{FF2B5EF4-FFF2-40B4-BE49-F238E27FC236}">
                <a16:creationId xmlns:a16="http://schemas.microsoft.com/office/drawing/2014/main" xmlns="" id="{01901639-D216-4E0A-AA21-BB344E040FCD}"/>
              </a:ext>
            </a:extLst>
          </p:cNvPr>
          <p:cNvSpPr>
            <a:spLocks noGrp="1"/>
          </p:cNvSpPr>
          <p:nvPr>
            <p:ph idx="1"/>
          </p:nvPr>
        </p:nvSpPr>
        <p:spPr>
          <a:xfrm>
            <a:off x="253218" y="2181725"/>
            <a:ext cx="8525022" cy="4444157"/>
          </a:xfrm>
        </p:spPr>
        <p:txBody>
          <a:bodyPr>
            <a:noAutofit/>
          </a:bodyPr>
          <a:lstStyle/>
          <a:p>
            <a:pPr marL="0" indent="0">
              <a:buNone/>
            </a:pPr>
            <a:r>
              <a:rPr lang="it-IT" sz="2400" dirty="0" smtClean="0"/>
              <a:t>Se </a:t>
            </a:r>
            <a:r>
              <a:rPr lang="it-IT" sz="2400" dirty="0"/>
              <a:t>il richiedente è titolare di un titolo di soggiorno in corso di validità, lo Stato membro competente per l’esame della domanda di protezione internazionale è quello che ha rilasciato tale titolo.</a:t>
            </a:r>
            <a:br>
              <a:rPr lang="it-IT" sz="2400" dirty="0"/>
            </a:br>
            <a:r>
              <a:rPr lang="it-IT" sz="2400" dirty="0"/>
              <a:t>Se il richiedente è titolare di un visto in corso di validità, lo Stato membro competente per l’esame della domanda di protezione internazionale è quello che ha rilasciato il visto, a meno che il visto non sia stato rilasciato per conto di un altro Stato membro nel quadro di un accordo di rappresentanza. In tal caso, l’esame della domanda di protezione internazionale compete allo Stato membro rappresentato</a:t>
            </a:r>
            <a:r>
              <a:rPr lang="it-IT" sz="2400" dirty="0" smtClean="0"/>
              <a:t>.</a:t>
            </a:r>
            <a:endParaRPr lang="it-IT" sz="2400" dirty="0"/>
          </a:p>
        </p:txBody>
      </p:sp>
    </p:spTree>
    <p:extLst>
      <p:ext uri="{BB962C8B-B14F-4D97-AF65-F5344CB8AC3E}">
        <p14:creationId xmlns:p14="http://schemas.microsoft.com/office/powerpoint/2010/main" val="240010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9285E3-A135-41E7-84DC-0A190A332BFD}"/>
              </a:ext>
            </a:extLst>
          </p:cNvPr>
          <p:cNvSpPr>
            <a:spLocks noGrp="1"/>
          </p:cNvSpPr>
          <p:nvPr>
            <p:ph type="title"/>
          </p:nvPr>
        </p:nvSpPr>
        <p:spPr>
          <a:xfrm>
            <a:off x="484710" y="252469"/>
            <a:ext cx="7231544" cy="1067185"/>
          </a:xfrm>
        </p:spPr>
        <p:txBody>
          <a:bodyPr/>
          <a:lstStyle/>
          <a:p>
            <a:pPr algn="ctr"/>
            <a:r>
              <a:rPr lang="it-IT" sz="3200" b="1" dirty="0"/>
              <a:t>Rilascio di titoli di soggiorno o visti </a:t>
            </a:r>
            <a:r>
              <a:rPr lang="it-IT" sz="3200" dirty="0"/>
              <a:t>(Art. 12</a:t>
            </a:r>
            <a:r>
              <a:rPr lang="it-IT" sz="3200" dirty="0" smtClean="0"/>
              <a:t>) segue</a:t>
            </a:r>
            <a:endParaRPr lang="it-IT" sz="3200" dirty="0"/>
          </a:p>
        </p:txBody>
      </p:sp>
      <p:sp>
        <p:nvSpPr>
          <p:cNvPr id="3" name="Segnaposto contenuto 2">
            <a:extLst>
              <a:ext uri="{FF2B5EF4-FFF2-40B4-BE49-F238E27FC236}">
                <a16:creationId xmlns:a16="http://schemas.microsoft.com/office/drawing/2014/main" xmlns="" id="{01901639-D216-4E0A-AA21-BB344E040FCD}"/>
              </a:ext>
            </a:extLst>
          </p:cNvPr>
          <p:cNvSpPr>
            <a:spLocks noGrp="1"/>
          </p:cNvSpPr>
          <p:nvPr>
            <p:ph idx="1"/>
          </p:nvPr>
        </p:nvSpPr>
        <p:spPr>
          <a:xfrm>
            <a:off x="253218" y="1617785"/>
            <a:ext cx="8525022" cy="5008098"/>
          </a:xfrm>
        </p:spPr>
        <p:txBody>
          <a:bodyPr>
            <a:noAutofit/>
          </a:bodyPr>
          <a:lstStyle/>
          <a:p>
            <a:pPr marL="0" indent="0">
              <a:buNone/>
            </a:pPr>
            <a:r>
              <a:rPr lang="it-IT" sz="2200" dirty="0" smtClean="0"/>
              <a:t>Se </a:t>
            </a:r>
            <a:r>
              <a:rPr lang="it-IT" sz="2200" dirty="0"/>
              <a:t>il richiedente è titolare di più titoli di soggiorno o visti in corso di validità, rilasciati da vari Stati membri, lo Stato membro competente per l’esame della domanda di protezione internazionale è, nell’ordine:</a:t>
            </a:r>
            <a:br>
              <a:rPr lang="it-IT" sz="2200" dirty="0"/>
            </a:br>
            <a:r>
              <a:rPr lang="it-IT" sz="2200" dirty="0"/>
              <a:t>a) lo Stato membro che ha rilasciato il titolo di soggiorno che conferisce il diritto di soggiorno più lungo o, se la validità temporale è identica, lo Stato membro che ha rilasciato il titolo di soggiorno la cui scadenza è più lontana;</a:t>
            </a:r>
            <a:br>
              <a:rPr lang="it-IT" sz="2200" dirty="0"/>
            </a:br>
            <a:r>
              <a:rPr lang="it-IT" sz="2200" dirty="0"/>
              <a:t>b) lo Stato membro che ha rilasciato il visto la cui scadenza è più lontana, quando i visti sono di analoga natura;</a:t>
            </a:r>
            <a:br>
              <a:rPr lang="it-IT" sz="2200" dirty="0"/>
            </a:br>
            <a:r>
              <a:rPr lang="it-IT" sz="2200" dirty="0"/>
              <a:t>c) quando si tratta di visti di natura diversa, lo Stato membro che ha rilasciato il visto di validità più lunga o, in caso di validità identica, lo Stato membro che ha rilasciato il visto la cui scadenza è più lontana. </a:t>
            </a:r>
          </a:p>
        </p:txBody>
      </p:sp>
    </p:spTree>
    <p:extLst>
      <p:ext uri="{BB962C8B-B14F-4D97-AF65-F5344CB8AC3E}">
        <p14:creationId xmlns:p14="http://schemas.microsoft.com/office/powerpoint/2010/main" val="364913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9285E3-A135-41E7-84DC-0A190A332BFD}"/>
              </a:ext>
            </a:extLst>
          </p:cNvPr>
          <p:cNvSpPr>
            <a:spLocks noGrp="1"/>
          </p:cNvSpPr>
          <p:nvPr>
            <p:ph type="title"/>
          </p:nvPr>
        </p:nvSpPr>
        <p:spPr/>
        <p:txBody>
          <a:bodyPr/>
          <a:lstStyle/>
          <a:p>
            <a:r>
              <a:rPr lang="it-IT" sz="3200" b="1" dirty="0"/>
              <a:t>Rilascio di titoli di soggiorno o visti </a:t>
            </a:r>
            <a:r>
              <a:rPr lang="it-IT" sz="3200" dirty="0"/>
              <a:t>(Art. 12) segue</a:t>
            </a:r>
          </a:p>
        </p:txBody>
      </p:sp>
      <p:sp>
        <p:nvSpPr>
          <p:cNvPr id="3" name="Segnaposto contenuto 2">
            <a:extLst>
              <a:ext uri="{FF2B5EF4-FFF2-40B4-BE49-F238E27FC236}">
                <a16:creationId xmlns:a16="http://schemas.microsoft.com/office/drawing/2014/main" xmlns="" id="{01901639-D216-4E0A-AA21-BB344E040FCD}"/>
              </a:ext>
            </a:extLst>
          </p:cNvPr>
          <p:cNvSpPr>
            <a:spLocks noGrp="1"/>
          </p:cNvSpPr>
          <p:nvPr>
            <p:ph idx="1"/>
          </p:nvPr>
        </p:nvSpPr>
        <p:spPr>
          <a:xfrm>
            <a:off x="253218" y="1617785"/>
            <a:ext cx="8525022" cy="5008098"/>
          </a:xfrm>
        </p:spPr>
        <p:txBody>
          <a:bodyPr>
            <a:noAutofit/>
          </a:bodyPr>
          <a:lstStyle/>
          <a:p>
            <a:pPr algn="just"/>
            <a:r>
              <a:rPr lang="it-IT" sz="1800" dirty="0"/>
              <a:t>Se il richiedente è titolare soltanto di uno o più titoli di soggiorno scaduti da meno di due anni o di uno o più visti scaduti da meno di sei mesi che gli avevano effettivamente permesso l’ingresso nel territorio di uno Stato membro, si </a:t>
            </a:r>
            <a:r>
              <a:rPr lang="it-IT" sz="1800" dirty="0" err="1"/>
              <a:t>applicanole</a:t>
            </a:r>
            <a:r>
              <a:rPr lang="it-IT" sz="1800" dirty="0"/>
              <a:t> disposizioni precedenti fino a che il richiedente non abbia lasciato i territori degli Stati membri.</a:t>
            </a:r>
            <a:br>
              <a:rPr lang="it-IT" sz="1800" dirty="0"/>
            </a:br>
            <a:r>
              <a:rPr lang="it-IT" sz="1800" dirty="0"/>
              <a:t>Qualora il richiedente sia titolare di uno o più titoli di soggiorno scaduti da oltre due anni o di uno o più visti scaduti da oltre sei mesi che gli avevano effettivamente permesso l’ingresso nel territorio di uno Stato membro e non abbia lasciato i territori degli Stati membri, è competente lo Stato membro in cui è presentata la domanda di protezione internazionale</a:t>
            </a:r>
            <a:r>
              <a:rPr lang="it-IT" sz="1800" dirty="0" smtClean="0"/>
              <a:t>.</a:t>
            </a:r>
          </a:p>
          <a:p>
            <a:pPr algn="just"/>
            <a:r>
              <a:rPr lang="it-IT" sz="1800" dirty="0" smtClean="0"/>
              <a:t>Il </a:t>
            </a:r>
            <a:r>
              <a:rPr lang="it-IT" sz="1800" dirty="0"/>
              <a:t>fatto che il titolo di soggiorno o il visto sia stato rilasciato ad un cittadino di un paese terzo che ha declinato una identità falsa o usurpata o dietro presentazione di documenti falsificati, contraffatti o non validi non osta all’attribuzione della competenza allo Stato membro che lo ha rilasciato. Tuttavia, lo Stato membro che ha rilasciato il titolo di soggiorno o il visto non è competente se può dimostrare che la frode è avvenuta successivamente al rilascio del titolo o del visto.</a:t>
            </a:r>
          </a:p>
        </p:txBody>
      </p:sp>
    </p:spTree>
    <p:extLst>
      <p:ext uri="{BB962C8B-B14F-4D97-AF65-F5344CB8AC3E}">
        <p14:creationId xmlns:p14="http://schemas.microsoft.com/office/powerpoint/2010/main" val="152339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41AD57A-7E9D-4B9C-9644-BA5B79B27E31}"/>
              </a:ext>
            </a:extLst>
          </p:cNvPr>
          <p:cNvSpPr>
            <a:spLocks noGrp="1"/>
          </p:cNvSpPr>
          <p:nvPr>
            <p:ph type="title"/>
          </p:nvPr>
        </p:nvSpPr>
        <p:spPr/>
        <p:txBody>
          <a:bodyPr/>
          <a:lstStyle/>
          <a:p>
            <a:r>
              <a:rPr lang="it-IT" dirty="0"/>
              <a:t>COMPETENZA EUROPEA nelle politiche migratorie</a:t>
            </a:r>
          </a:p>
        </p:txBody>
      </p:sp>
      <p:sp>
        <p:nvSpPr>
          <p:cNvPr id="3" name="Segnaposto contenuto 2">
            <a:extLst>
              <a:ext uri="{FF2B5EF4-FFF2-40B4-BE49-F238E27FC236}">
                <a16:creationId xmlns:a16="http://schemas.microsoft.com/office/drawing/2014/main" xmlns="" id="{CED2CC51-3DAB-4C88-94DE-CEA00716C110}"/>
              </a:ext>
            </a:extLst>
          </p:cNvPr>
          <p:cNvSpPr>
            <a:spLocks noGrp="1"/>
          </p:cNvSpPr>
          <p:nvPr>
            <p:ph idx="1"/>
          </p:nvPr>
        </p:nvSpPr>
        <p:spPr>
          <a:xfrm>
            <a:off x="98474" y="2052925"/>
            <a:ext cx="9045526" cy="4805075"/>
          </a:xfrm>
        </p:spPr>
        <p:txBody>
          <a:bodyPr>
            <a:normAutofit/>
          </a:bodyPr>
          <a:lstStyle/>
          <a:p>
            <a:pPr algn="just" fontAlgn="base"/>
            <a:r>
              <a:rPr lang="it-IT" sz="2800" b="1" dirty="0"/>
              <a:t>Articolo 79 TFUE</a:t>
            </a:r>
          </a:p>
          <a:p>
            <a:pPr algn="just" fontAlgn="base"/>
            <a:r>
              <a:rPr lang="it-IT" sz="2800" dirty="0"/>
              <a:t>1. L'Unione sviluppa una </a:t>
            </a:r>
            <a:r>
              <a:rPr lang="it-IT" sz="2800" b="1" dirty="0"/>
              <a:t>politica comune dell'immigrazione</a:t>
            </a:r>
            <a:r>
              <a:rPr lang="it-IT" sz="2800" dirty="0"/>
              <a:t> intesa ad assicurare, in ogni fase, </a:t>
            </a:r>
            <a:r>
              <a:rPr lang="it-IT" sz="2800" u="sng" dirty="0"/>
              <a:t>la gestione efficace dei flussi migratori, l'equo trattamento dei cittadini dei paesi terzi regolarmente soggiornanti negli Stati membri e la prevenzione e il contrasto rafforzato dell'immigrazione illegale e della tratta degli esseri umani</a:t>
            </a:r>
            <a:r>
              <a:rPr lang="it-IT" sz="2800" u="sng" dirty="0" smtClean="0"/>
              <a:t>.</a:t>
            </a:r>
            <a:endParaRPr lang="it-IT" sz="2800" u="sng" dirty="0"/>
          </a:p>
        </p:txBody>
      </p:sp>
    </p:spTree>
    <p:extLst>
      <p:ext uri="{BB962C8B-B14F-4D97-AF65-F5344CB8AC3E}">
        <p14:creationId xmlns:p14="http://schemas.microsoft.com/office/powerpoint/2010/main" val="169147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ED2CC51-3DAB-4C88-94DE-CEA00716C110}"/>
              </a:ext>
            </a:extLst>
          </p:cNvPr>
          <p:cNvSpPr>
            <a:spLocks noGrp="1"/>
          </p:cNvSpPr>
          <p:nvPr>
            <p:ph idx="1"/>
          </p:nvPr>
        </p:nvSpPr>
        <p:spPr>
          <a:xfrm>
            <a:off x="98474" y="274321"/>
            <a:ext cx="7612966" cy="6583680"/>
          </a:xfrm>
        </p:spPr>
        <p:txBody>
          <a:bodyPr>
            <a:normAutofit/>
          </a:bodyPr>
          <a:lstStyle/>
          <a:p>
            <a:pPr algn="just" fontAlgn="base"/>
            <a:r>
              <a:rPr lang="it-IT" dirty="0" smtClean="0"/>
              <a:t>2</a:t>
            </a:r>
            <a:r>
              <a:rPr lang="it-IT" dirty="0"/>
              <a:t>. Ai fini del paragrafo 1, il Parlamento europeo e il Consiglio, deliberando secondo la </a:t>
            </a:r>
            <a:r>
              <a:rPr lang="it-IT" b="1" dirty="0"/>
              <a:t>procedura legislativa ordinaria</a:t>
            </a:r>
            <a:r>
              <a:rPr lang="it-IT" dirty="0"/>
              <a:t>, adottano le misure nei seguenti settori:</a:t>
            </a:r>
          </a:p>
          <a:p>
            <a:pPr algn="just" fontAlgn="base"/>
            <a:r>
              <a:rPr lang="it-IT" dirty="0"/>
              <a:t>a) condizioni di ingresso e soggiorno e norme sul rilascio da parte degli Stati membri di visti e di titoli di soggiorno di lunga durata, compresi quelli rilasciati a scopo di ricongiungimento familiare;</a:t>
            </a:r>
          </a:p>
          <a:p>
            <a:pPr algn="just" fontAlgn="base"/>
            <a:r>
              <a:rPr lang="it-IT" dirty="0"/>
              <a:t>b) definizione dei diritti dei cittadini di paesi terzi regolarmente soggiornanti in uno Stato membro, comprese le condizioni che disciplinano la libertà di circolazione e di soggiorno negli altri Stati membri;</a:t>
            </a:r>
          </a:p>
          <a:p>
            <a:pPr algn="just" fontAlgn="base"/>
            <a:r>
              <a:rPr lang="it-IT" dirty="0"/>
              <a:t>c) immigrazione clandestina e soggiorno irregolare, compresi l'allontanamento e il rimpatrio delle persone in soggiorno irregolare;</a:t>
            </a:r>
          </a:p>
          <a:p>
            <a:pPr algn="just" fontAlgn="base"/>
            <a:r>
              <a:rPr lang="it-IT" dirty="0"/>
              <a:t>d) lotta contro la tratta degli esseri umani, in particolare donne e minori.</a:t>
            </a:r>
          </a:p>
          <a:p>
            <a:pPr algn="just"/>
            <a:endParaRPr lang="it-IT" dirty="0"/>
          </a:p>
        </p:txBody>
      </p:sp>
    </p:spTree>
    <p:extLst>
      <p:ext uri="{BB962C8B-B14F-4D97-AF65-F5344CB8AC3E}">
        <p14:creationId xmlns:p14="http://schemas.microsoft.com/office/powerpoint/2010/main" val="60921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F66E579F-6F3B-422C-A6B9-4538D074C97D}"/>
              </a:ext>
            </a:extLst>
          </p:cNvPr>
          <p:cNvSpPr>
            <a:spLocks noGrp="1"/>
          </p:cNvSpPr>
          <p:nvPr>
            <p:ph idx="1"/>
          </p:nvPr>
        </p:nvSpPr>
        <p:spPr>
          <a:xfrm>
            <a:off x="126609" y="374073"/>
            <a:ext cx="7604227" cy="6251810"/>
          </a:xfrm>
        </p:spPr>
        <p:txBody>
          <a:bodyPr>
            <a:normAutofit/>
          </a:bodyPr>
          <a:lstStyle/>
          <a:p>
            <a:pPr algn="just" fontAlgn="base"/>
            <a:r>
              <a:rPr lang="it-IT" dirty="0"/>
              <a:t>3. L'Unione può concludere con i paesi terzi accordi ai fini della riammissione, nei paesi di origine o di provenienza, di cittadini di paesi terzi che non soddisfano o non soddisfano più le condizioni per l'ingresso, la presenza o il soggiorno nel territorio di uno degli Stati membri.</a:t>
            </a:r>
          </a:p>
          <a:p>
            <a:pPr algn="just" fontAlgn="base"/>
            <a:r>
              <a:rPr lang="it-IT" dirty="0"/>
              <a:t>4. Il Parlamento europeo e il Consiglio, deliberando secondo la procedura legislativa ordinaria, possono stabilire misure volte a incentivare e sostenere l'azione degli Stati membri al fine di favorire l'integrazione dei cittadini di paesi terzi regolarmente soggiornanti nel loro territorio, ad esclusione di qualsiasi armonizzazione delle disposizioni legislative e regolamentari degli Stati membri.</a:t>
            </a:r>
          </a:p>
          <a:p>
            <a:pPr algn="just" fontAlgn="base"/>
            <a:r>
              <a:rPr lang="it-IT" dirty="0"/>
              <a:t>5. Il presente articolo </a:t>
            </a:r>
            <a:r>
              <a:rPr lang="it-IT" b="1" dirty="0"/>
              <a:t>non incide sul diritto degli Stati membri di determinare il volume di ingresso nel loro territorio dei cittadini di paesi terzi, provenienti da paesi terzi, allo scopo di cercarvi un lavoro dipendente o autonomo</a:t>
            </a:r>
            <a:r>
              <a:rPr lang="it-IT" dirty="0"/>
              <a:t>.</a:t>
            </a:r>
          </a:p>
          <a:p>
            <a:pPr algn="just"/>
            <a:endParaRPr lang="it-IT" dirty="0"/>
          </a:p>
        </p:txBody>
      </p:sp>
    </p:spTree>
    <p:extLst>
      <p:ext uri="{BB962C8B-B14F-4D97-AF65-F5344CB8AC3E}">
        <p14:creationId xmlns:p14="http://schemas.microsoft.com/office/powerpoint/2010/main" val="240786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D67025F-CCEB-44F2-A661-D86831407A92}"/>
              </a:ext>
            </a:extLst>
          </p:cNvPr>
          <p:cNvSpPr>
            <a:spLocks noGrp="1"/>
          </p:cNvSpPr>
          <p:nvPr>
            <p:ph type="title"/>
          </p:nvPr>
        </p:nvSpPr>
        <p:spPr>
          <a:xfrm>
            <a:off x="484710" y="452718"/>
            <a:ext cx="7055380" cy="724918"/>
          </a:xfrm>
        </p:spPr>
        <p:txBody>
          <a:bodyPr/>
          <a:lstStyle/>
          <a:p>
            <a:pPr fontAlgn="base"/>
            <a:r>
              <a:rPr lang="it-IT" dirty="0"/>
              <a:t>Articolo 80 TFUE</a:t>
            </a:r>
          </a:p>
        </p:txBody>
      </p:sp>
      <p:sp>
        <p:nvSpPr>
          <p:cNvPr id="3" name="Segnaposto contenuto 2">
            <a:extLst>
              <a:ext uri="{FF2B5EF4-FFF2-40B4-BE49-F238E27FC236}">
                <a16:creationId xmlns="" xmlns:a16="http://schemas.microsoft.com/office/drawing/2014/main" id="{6BC3AAF1-22CA-4E2F-9C13-03A2B3064FE5}"/>
              </a:ext>
            </a:extLst>
          </p:cNvPr>
          <p:cNvSpPr>
            <a:spLocks noGrp="1"/>
          </p:cNvSpPr>
          <p:nvPr>
            <p:ph idx="1"/>
          </p:nvPr>
        </p:nvSpPr>
        <p:spPr>
          <a:xfrm>
            <a:off x="309489" y="2052925"/>
            <a:ext cx="8454683" cy="4195481"/>
          </a:xfrm>
        </p:spPr>
        <p:txBody>
          <a:bodyPr/>
          <a:lstStyle/>
          <a:p>
            <a:pPr algn="just" fontAlgn="base"/>
            <a:r>
              <a:rPr lang="it-IT" sz="2800" dirty="0" smtClean="0"/>
              <a:t>Le </a:t>
            </a:r>
            <a:r>
              <a:rPr lang="it-IT" sz="2800" dirty="0"/>
              <a:t>politiche dell'Unione di cui al presente capo e la loro attuazione sono governate dal </a:t>
            </a:r>
            <a:r>
              <a:rPr lang="it-IT" sz="2800" b="1" dirty="0"/>
              <a:t>principio di solidarietà </a:t>
            </a:r>
            <a:r>
              <a:rPr lang="it-IT" sz="2800" dirty="0"/>
              <a:t>e di </a:t>
            </a:r>
            <a:r>
              <a:rPr lang="it-IT" sz="2800" b="1" dirty="0"/>
              <a:t>equa ripartizione della responsabilità tra gli Stati membri</a:t>
            </a:r>
            <a:r>
              <a:rPr lang="it-IT" sz="2800" dirty="0"/>
              <a:t>, anche sul piano finanziario. Ogniqualvolta necessario, gli atti dell'Unione adottati in virtù del presente capo contengono misure appropriate ai fini dell'applicazione di tale principio.</a:t>
            </a:r>
          </a:p>
          <a:p>
            <a:pPr algn="just"/>
            <a:endParaRPr lang="it-IT" dirty="0"/>
          </a:p>
        </p:txBody>
      </p:sp>
    </p:spTree>
    <p:extLst>
      <p:ext uri="{BB962C8B-B14F-4D97-AF65-F5344CB8AC3E}">
        <p14:creationId xmlns:p14="http://schemas.microsoft.com/office/powerpoint/2010/main" val="330338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7"/>
            <a:ext cx="7055380" cy="1713707"/>
          </a:xfrm>
        </p:spPr>
        <p:txBody>
          <a:bodyPr>
            <a:normAutofit fontScale="90000"/>
          </a:bodyPr>
          <a:lstStyle/>
          <a:p>
            <a:r>
              <a:rPr lang="it-IT" b="1" dirty="0"/>
              <a:t>REGOLAMENTO (UE) N. 604/2013</a:t>
            </a:r>
            <a:r>
              <a:rPr lang="it-IT" dirty="0">
                <a:effectLst/>
              </a:rPr>
              <a:t> </a:t>
            </a:r>
            <a:br>
              <a:rPr lang="it-IT" dirty="0">
                <a:effectLst/>
              </a:rPr>
            </a:br>
            <a:r>
              <a:rPr lang="it-IT" dirty="0"/>
              <a:t>(c.d. Dublino III)</a:t>
            </a:r>
          </a:p>
        </p:txBody>
      </p:sp>
      <p:sp>
        <p:nvSpPr>
          <p:cNvPr id="3" name="Segnaposto contenuto 2"/>
          <p:cNvSpPr>
            <a:spLocks noGrp="1"/>
          </p:cNvSpPr>
          <p:nvPr>
            <p:ph idx="1"/>
          </p:nvPr>
        </p:nvSpPr>
        <p:spPr>
          <a:xfrm>
            <a:off x="228600" y="2468880"/>
            <a:ext cx="8397240" cy="4206240"/>
          </a:xfrm>
        </p:spPr>
        <p:txBody>
          <a:bodyPr>
            <a:normAutofit/>
          </a:bodyPr>
          <a:lstStyle/>
          <a:p>
            <a:pPr marL="0" indent="0" algn="ctr">
              <a:buNone/>
            </a:pPr>
            <a:r>
              <a:rPr lang="it-IT" sz="2800" b="1" dirty="0" smtClean="0"/>
              <a:t>Articolo </a:t>
            </a:r>
            <a:r>
              <a:rPr lang="it-IT" sz="2800" b="1" dirty="0"/>
              <a:t>1</a:t>
            </a:r>
            <a:r>
              <a:rPr lang="it-IT" sz="2800" dirty="0"/>
              <a:t> (</a:t>
            </a:r>
            <a:r>
              <a:rPr lang="it-IT" sz="2800" b="1" dirty="0"/>
              <a:t>Oggetto) </a:t>
            </a:r>
            <a:endParaRPr lang="it-IT" sz="2800" dirty="0"/>
          </a:p>
          <a:p>
            <a:pPr marL="0" indent="0" algn="just">
              <a:buNone/>
            </a:pPr>
            <a:r>
              <a:rPr lang="it-IT" sz="2800" dirty="0"/>
              <a:t>Il presente regolamento stabilisce i criteri e i meccanismi di determinazione dello Stato membro competente per l’esame di una domanda di protezione internazionale presentata in uno degli Stati membri da un cittadino di un paese terzo o da un apolide («Stato membro competente»).</a:t>
            </a:r>
          </a:p>
          <a:p>
            <a:endParaRPr lang="it-IT" sz="2800" dirty="0"/>
          </a:p>
        </p:txBody>
      </p:sp>
    </p:spTree>
    <p:extLst>
      <p:ext uri="{BB962C8B-B14F-4D97-AF65-F5344CB8AC3E}">
        <p14:creationId xmlns:p14="http://schemas.microsoft.com/office/powerpoint/2010/main" val="112249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8FF20B8-617E-442C-821C-B2CF3CD235E0}"/>
              </a:ext>
            </a:extLst>
          </p:cNvPr>
          <p:cNvSpPr>
            <a:spLocks noGrp="1"/>
          </p:cNvSpPr>
          <p:nvPr>
            <p:ph type="title"/>
          </p:nvPr>
        </p:nvSpPr>
        <p:spPr>
          <a:xfrm>
            <a:off x="484710" y="452718"/>
            <a:ext cx="7055380" cy="830650"/>
          </a:xfrm>
        </p:spPr>
        <p:txBody>
          <a:bodyPr/>
          <a:lstStyle/>
          <a:p>
            <a:pPr algn="ctr"/>
            <a:r>
              <a:rPr lang="it-IT" sz="4800" b="1" dirty="0" smtClean="0"/>
              <a:t>Minori</a:t>
            </a:r>
            <a:endParaRPr lang="it-IT" sz="4800" b="1" dirty="0"/>
          </a:p>
        </p:txBody>
      </p:sp>
      <p:sp>
        <p:nvSpPr>
          <p:cNvPr id="3" name="Segnaposto contenuto 2">
            <a:extLst>
              <a:ext uri="{FF2B5EF4-FFF2-40B4-BE49-F238E27FC236}">
                <a16:creationId xmlns:a16="http://schemas.microsoft.com/office/drawing/2014/main" xmlns="" id="{F7A888DB-975B-48D5-95CB-469441429413}"/>
              </a:ext>
            </a:extLst>
          </p:cNvPr>
          <p:cNvSpPr>
            <a:spLocks noGrp="1"/>
          </p:cNvSpPr>
          <p:nvPr>
            <p:ph idx="1"/>
          </p:nvPr>
        </p:nvSpPr>
        <p:spPr>
          <a:xfrm>
            <a:off x="484710" y="1427747"/>
            <a:ext cx="8202090" cy="4820659"/>
          </a:xfrm>
        </p:spPr>
        <p:txBody>
          <a:bodyPr>
            <a:normAutofit/>
          </a:bodyPr>
          <a:lstStyle/>
          <a:p>
            <a:pPr marL="0" indent="0" algn="just">
              <a:buNone/>
            </a:pPr>
            <a:r>
              <a:rPr lang="it-IT" sz="2800" dirty="0" smtClean="0"/>
              <a:t>Sono </a:t>
            </a:r>
            <a:r>
              <a:rPr lang="it-IT" sz="2800" dirty="0"/>
              <a:t>introdotte norme a maggior tutela del minore, con l’ampliamento delle figure alle quali il minore può, se vuole, essere ricongiunto, che non saranno più solo i genitori, ma anche un fratello o un parente (zio, zia, nonno o nonna</a:t>
            </a:r>
            <a:r>
              <a:rPr lang="it-IT" sz="2800" dirty="0" smtClean="0"/>
              <a:t>).</a:t>
            </a:r>
          </a:p>
          <a:p>
            <a:pPr marL="0" indent="0" algn="just">
              <a:buNone/>
            </a:pPr>
            <a:r>
              <a:rPr lang="it-IT" sz="2800" dirty="0" smtClean="0"/>
              <a:t>Rimane </a:t>
            </a:r>
            <a:r>
              <a:rPr lang="it-IT" sz="2800" dirty="0"/>
              <a:t>fermo il fatto che in caso di mancanza di un parente è competente il paese nel cui il minore ha presentato la domanda.</a:t>
            </a:r>
          </a:p>
        </p:txBody>
      </p:sp>
    </p:spTree>
    <p:extLst>
      <p:ext uri="{BB962C8B-B14F-4D97-AF65-F5344CB8AC3E}">
        <p14:creationId xmlns:p14="http://schemas.microsoft.com/office/powerpoint/2010/main" val="226293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9285E3-A135-41E7-84DC-0A190A332BFD}"/>
              </a:ext>
            </a:extLst>
          </p:cNvPr>
          <p:cNvSpPr>
            <a:spLocks noGrp="1"/>
          </p:cNvSpPr>
          <p:nvPr>
            <p:ph type="title"/>
          </p:nvPr>
        </p:nvSpPr>
        <p:spPr/>
        <p:txBody>
          <a:bodyPr/>
          <a:lstStyle/>
          <a:p>
            <a:pPr algn="ctr"/>
            <a:r>
              <a:rPr lang="it-IT" sz="4000" b="1" dirty="0"/>
              <a:t>Familiari beneficiari di protezione internazionale</a:t>
            </a:r>
            <a:endParaRPr lang="it-IT" sz="4000" dirty="0"/>
          </a:p>
        </p:txBody>
      </p:sp>
      <p:sp>
        <p:nvSpPr>
          <p:cNvPr id="3" name="Segnaposto contenuto 2">
            <a:extLst>
              <a:ext uri="{FF2B5EF4-FFF2-40B4-BE49-F238E27FC236}">
                <a16:creationId xmlns:a16="http://schemas.microsoft.com/office/drawing/2014/main" xmlns="" id="{01901639-D216-4E0A-AA21-BB344E040FCD}"/>
              </a:ext>
            </a:extLst>
          </p:cNvPr>
          <p:cNvSpPr>
            <a:spLocks noGrp="1"/>
          </p:cNvSpPr>
          <p:nvPr>
            <p:ph idx="1"/>
          </p:nvPr>
        </p:nvSpPr>
        <p:spPr>
          <a:xfrm>
            <a:off x="827700" y="2052925"/>
            <a:ext cx="7828620" cy="4363115"/>
          </a:xfrm>
        </p:spPr>
        <p:txBody>
          <a:bodyPr>
            <a:normAutofit/>
          </a:bodyPr>
          <a:lstStyle/>
          <a:p>
            <a:pPr marL="0" indent="0" algn="just">
              <a:buNone/>
            </a:pPr>
            <a:r>
              <a:rPr lang="it-IT" sz="2600" dirty="0" smtClean="0"/>
              <a:t>La </a:t>
            </a:r>
            <a:r>
              <a:rPr lang="it-IT" sz="2600" dirty="0"/>
              <a:t>disposizione non ha subito variazioni sostanziali: Se un familiare del richiedente, a prescindere dal fatto che la famiglia fosse già costituita nel paese di origine, è stato autorizzato a soggiornare in qualità di beneficiario di protezione internazionale in uno Stato membro, tale Stato membro è competente per l’esame della domanda di protezione internazionale, purché gli interessati abbiano espresso tale desiderio per iscritto.</a:t>
            </a:r>
          </a:p>
        </p:txBody>
      </p:sp>
    </p:spTree>
    <p:extLst>
      <p:ext uri="{BB962C8B-B14F-4D97-AF65-F5344CB8AC3E}">
        <p14:creationId xmlns:p14="http://schemas.microsoft.com/office/powerpoint/2010/main" val="383930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9285E3-A135-41E7-84DC-0A190A332BFD}"/>
              </a:ext>
            </a:extLst>
          </p:cNvPr>
          <p:cNvSpPr>
            <a:spLocks noGrp="1"/>
          </p:cNvSpPr>
          <p:nvPr>
            <p:ph type="title"/>
          </p:nvPr>
        </p:nvSpPr>
        <p:spPr>
          <a:xfrm>
            <a:off x="484710" y="452718"/>
            <a:ext cx="7985522" cy="1071282"/>
          </a:xfrm>
        </p:spPr>
        <p:txBody>
          <a:bodyPr/>
          <a:lstStyle/>
          <a:p>
            <a:pPr algn="ctr"/>
            <a:r>
              <a:rPr lang="it-IT" sz="4400" b="1" dirty="0"/>
              <a:t>Procedura familiare</a:t>
            </a:r>
          </a:p>
        </p:txBody>
      </p:sp>
      <p:sp>
        <p:nvSpPr>
          <p:cNvPr id="3" name="Segnaposto contenuto 2">
            <a:extLst>
              <a:ext uri="{FF2B5EF4-FFF2-40B4-BE49-F238E27FC236}">
                <a16:creationId xmlns:a16="http://schemas.microsoft.com/office/drawing/2014/main" xmlns="" id="{01901639-D216-4E0A-AA21-BB344E040FCD}"/>
              </a:ext>
            </a:extLst>
          </p:cNvPr>
          <p:cNvSpPr>
            <a:spLocks noGrp="1"/>
          </p:cNvSpPr>
          <p:nvPr>
            <p:ph idx="1"/>
          </p:nvPr>
        </p:nvSpPr>
        <p:spPr>
          <a:xfrm>
            <a:off x="827700" y="1684421"/>
            <a:ext cx="7642532" cy="4780547"/>
          </a:xfrm>
        </p:spPr>
        <p:txBody>
          <a:bodyPr>
            <a:normAutofit/>
          </a:bodyPr>
          <a:lstStyle/>
          <a:p>
            <a:pPr marL="0" indent="0" algn="just">
              <a:buNone/>
            </a:pPr>
            <a:r>
              <a:rPr lang="it-IT" sz="2400" dirty="0" smtClean="0"/>
              <a:t>Rimangono </a:t>
            </a:r>
            <a:r>
              <a:rPr lang="it-IT" sz="2400" dirty="0"/>
              <a:t>invariate le disposizioni previste dal Regolamento 343/2003 nel caso in cui la domanda di protezione sia presentata da più familiari in Stati diversi</a:t>
            </a:r>
            <a:r>
              <a:rPr lang="it-IT" sz="2400" dirty="0" smtClean="0"/>
              <a:t>:</a:t>
            </a:r>
          </a:p>
          <a:p>
            <a:pPr marL="0" indent="0" algn="just">
              <a:buNone/>
            </a:pPr>
            <a:r>
              <a:rPr lang="it-IT" sz="2400" dirty="0" smtClean="0"/>
              <a:t>a</a:t>
            </a:r>
            <a:r>
              <a:rPr lang="it-IT" sz="2400" dirty="0"/>
              <a:t>) è competente per l’esame delle domande di protezione internazionale di tutti i familiari e/o di fratelli minori non coniugati lo Stato membro che i criteri designano come competente per prendere in carico il maggior numero di essi;</a:t>
            </a:r>
            <a:br>
              <a:rPr lang="it-IT" sz="2400" dirty="0"/>
            </a:br>
            <a:r>
              <a:rPr lang="it-IT" sz="2400" dirty="0"/>
              <a:t>b) negli altri casi, è competente lo Stato membro che i criteri designano come competente per l’esame della domanda del più anziano di essi.</a:t>
            </a:r>
          </a:p>
          <a:p>
            <a:endParaRPr lang="it-IT" dirty="0"/>
          </a:p>
        </p:txBody>
      </p:sp>
    </p:spTree>
    <p:extLst>
      <p:ext uri="{BB962C8B-B14F-4D97-AF65-F5344CB8AC3E}">
        <p14:creationId xmlns:p14="http://schemas.microsoft.com/office/powerpoint/2010/main" val="537263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8956</TotalTime>
  <Words>991</Words>
  <Application>Microsoft Office PowerPoint</Application>
  <PresentationFormat>Presentazione su schermo (4:3)</PresentationFormat>
  <Paragraphs>35</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Century Gothic</vt:lpstr>
      <vt:lpstr>Wingdings 3</vt:lpstr>
      <vt:lpstr>Ione</vt:lpstr>
      <vt:lpstr>DETERMINAZIONE DELLO STATO COMPETENTE ALL’ESAME DELLA DOMANDA DI PROTEZIONE INTERNAZIONALE (riferimenti normativi: Regolamento UE n. 604/2013&gt; DUBLINO III; Regolamento UE n. 603/2013&gt;EURODAC) </vt:lpstr>
      <vt:lpstr>COMPETENZA EUROPEA nelle politiche migratorie</vt:lpstr>
      <vt:lpstr>Presentazione standard di PowerPoint</vt:lpstr>
      <vt:lpstr>Presentazione standard di PowerPoint</vt:lpstr>
      <vt:lpstr>Articolo 80 TFUE</vt:lpstr>
      <vt:lpstr>REGOLAMENTO (UE) N. 604/2013  (c.d. Dublino III)</vt:lpstr>
      <vt:lpstr>Minori</vt:lpstr>
      <vt:lpstr>Familiari beneficiari di protezione internazionale</vt:lpstr>
      <vt:lpstr>Procedura familiare</vt:lpstr>
      <vt:lpstr>Clausola umanitaria</vt:lpstr>
      <vt:lpstr>Rilascio di titoli di soggiorno o visti (Art. 12)</vt:lpstr>
      <vt:lpstr>Rilascio di titoli di soggiorno o visti (Art. 12) segue</vt:lpstr>
      <vt:lpstr>Rilascio di titoli di soggiorno o visti (Art. 12) segue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209</cp:revision>
  <dcterms:created xsi:type="dcterms:W3CDTF">2017-01-12T15:06:45Z</dcterms:created>
  <dcterms:modified xsi:type="dcterms:W3CDTF">2020-03-23T10:17:38Z</dcterms:modified>
</cp:coreProperties>
</file>