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Default Extension="emf" ContentType="image/x-emf"/>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s/slide118.xml" ContentType="application/vnd.openxmlformats-officedocument.presentationml.slide+xml"/>
  <Default Extension="doc" ContentType="application/msword"/>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1" r:id="rId1"/>
  </p:sldMasterIdLst>
  <p:notesMasterIdLst>
    <p:notesMasterId r:id="rId127"/>
  </p:notesMasterIdLst>
  <p:handoutMasterIdLst>
    <p:handoutMasterId r:id="rId128"/>
  </p:handoutMasterIdLst>
  <p:sldIdLst>
    <p:sldId id="256" r:id="rId2"/>
    <p:sldId id="267" r:id="rId3"/>
    <p:sldId id="376" r:id="rId4"/>
    <p:sldId id="377" r:id="rId5"/>
    <p:sldId id="378" r:id="rId6"/>
    <p:sldId id="387" r:id="rId7"/>
    <p:sldId id="386" r:id="rId8"/>
    <p:sldId id="380" r:id="rId9"/>
    <p:sldId id="379" r:id="rId10"/>
    <p:sldId id="384" r:id="rId11"/>
    <p:sldId id="385" r:id="rId12"/>
    <p:sldId id="381" r:id="rId13"/>
    <p:sldId id="382" r:id="rId14"/>
    <p:sldId id="389" r:id="rId15"/>
    <p:sldId id="401" r:id="rId16"/>
    <p:sldId id="398" r:id="rId17"/>
    <p:sldId id="390" r:id="rId18"/>
    <p:sldId id="391" r:id="rId19"/>
    <p:sldId id="392" r:id="rId20"/>
    <p:sldId id="393" r:id="rId21"/>
    <p:sldId id="394" r:id="rId22"/>
    <p:sldId id="399" r:id="rId23"/>
    <p:sldId id="400" r:id="rId24"/>
    <p:sldId id="395" r:id="rId25"/>
    <p:sldId id="396" r:id="rId26"/>
    <p:sldId id="266" r:id="rId27"/>
    <p:sldId id="265" r:id="rId28"/>
    <p:sldId id="261" r:id="rId29"/>
    <p:sldId id="344" r:id="rId30"/>
    <p:sldId id="269" r:id="rId31"/>
    <p:sldId id="345" r:id="rId32"/>
    <p:sldId id="271" r:id="rId33"/>
    <p:sldId id="270" r:id="rId34"/>
    <p:sldId id="295" r:id="rId35"/>
    <p:sldId id="330" r:id="rId36"/>
    <p:sldId id="372" r:id="rId37"/>
    <p:sldId id="397" r:id="rId38"/>
    <p:sldId id="402" r:id="rId39"/>
    <p:sldId id="403" r:id="rId40"/>
    <p:sldId id="413" r:id="rId41"/>
    <p:sldId id="410" r:id="rId42"/>
    <p:sldId id="404" r:id="rId43"/>
    <p:sldId id="405" r:id="rId44"/>
    <p:sldId id="406" r:id="rId45"/>
    <p:sldId id="407" r:id="rId46"/>
    <p:sldId id="409" r:id="rId47"/>
    <p:sldId id="272" r:id="rId48"/>
    <p:sldId id="277" r:id="rId49"/>
    <p:sldId id="297" r:id="rId50"/>
    <p:sldId id="296" r:id="rId51"/>
    <p:sldId id="298" r:id="rId52"/>
    <p:sldId id="308" r:id="rId53"/>
    <p:sldId id="336" r:id="rId54"/>
    <p:sldId id="309" r:id="rId55"/>
    <p:sldId id="335" r:id="rId56"/>
    <p:sldId id="283" r:id="rId57"/>
    <p:sldId id="282" r:id="rId58"/>
    <p:sldId id="325" r:id="rId59"/>
    <p:sldId id="326" r:id="rId60"/>
    <p:sldId id="439" r:id="rId61"/>
    <p:sldId id="327" r:id="rId62"/>
    <p:sldId id="328" r:id="rId63"/>
    <p:sldId id="368" r:id="rId64"/>
    <p:sldId id="365" r:id="rId65"/>
    <p:sldId id="366" r:id="rId66"/>
    <p:sldId id="373" r:id="rId67"/>
    <p:sldId id="284" r:id="rId68"/>
    <p:sldId id="290" r:id="rId69"/>
    <p:sldId id="285" r:id="rId70"/>
    <p:sldId id="286" r:id="rId71"/>
    <p:sldId id="354" r:id="rId72"/>
    <p:sldId id="356" r:id="rId73"/>
    <p:sldId id="355" r:id="rId74"/>
    <p:sldId id="311" r:id="rId75"/>
    <p:sldId id="305" r:id="rId76"/>
    <p:sldId id="324" r:id="rId77"/>
    <p:sldId id="307" r:id="rId78"/>
    <p:sldId id="291" r:id="rId79"/>
    <p:sldId id="312" r:id="rId80"/>
    <p:sldId id="361" r:id="rId81"/>
    <p:sldId id="313" r:id="rId82"/>
    <p:sldId id="362" r:id="rId83"/>
    <p:sldId id="314" r:id="rId84"/>
    <p:sldId id="357" r:id="rId85"/>
    <p:sldId id="440" r:id="rId86"/>
    <p:sldId id="315" r:id="rId87"/>
    <p:sldId id="316" r:id="rId88"/>
    <p:sldId id="369" r:id="rId89"/>
    <p:sldId id="359" r:id="rId90"/>
    <p:sldId id="360" r:id="rId91"/>
    <p:sldId id="352" r:id="rId92"/>
    <p:sldId id="353" r:id="rId93"/>
    <p:sldId id="412" r:id="rId94"/>
    <p:sldId id="411" r:id="rId95"/>
    <p:sldId id="455" r:id="rId96"/>
    <p:sldId id="414" r:id="rId97"/>
    <p:sldId id="415" r:id="rId98"/>
    <p:sldId id="450" r:id="rId99"/>
    <p:sldId id="451" r:id="rId100"/>
    <p:sldId id="416" r:id="rId101"/>
    <p:sldId id="417" r:id="rId102"/>
    <p:sldId id="418" r:id="rId103"/>
    <p:sldId id="419" r:id="rId104"/>
    <p:sldId id="420" r:id="rId105"/>
    <p:sldId id="421" r:id="rId106"/>
    <p:sldId id="422" r:id="rId107"/>
    <p:sldId id="452" r:id="rId108"/>
    <p:sldId id="453" r:id="rId109"/>
    <p:sldId id="454" r:id="rId110"/>
    <p:sldId id="424" r:id="rId111"/>
    <p:sldId id="425" r:id="rId112"/>
    <p:sldId id="426" r:id="rId113"/>
    <p:sldId id="427" r:id="rId114"/>
    <p:sldId id="428" r:id="rId115"/>
    <p:sldId id="429" r:id="rId116"/>
    <p:sldId id="430" r:id="rId117"/>
    <p:sldId id="431" r:id="rId118"/>
    <p:sldId id="432" r:id="rId119"/>
    <p:sldId id="433" r:id="rId120"/>
    <p:sldId id="434" r:id="rId121"/>
    <p:sldId id="435" r:id="rId122"/>
    <p:sldId id="436" r:id="rId123"/>
    <p:sldId id="437" r:id="rId124"/>
    <p:sldId id="438" r:id="rId125"/>
    <p:sldId id="456" r:id="rId126"/>
  </p:sldIdLst>
  <p:sldSz cx="9144000" cy="6858000" type="screen4x3"/>
  <p:notesSz cx="7315200" cy="9601200"/>
  <p:defaultTextStyle>
    <a:defPPr>
      <a:defRPr lang="en-US"/>
    </a:defPPr>
    <a:lvl1pPr algn="r" rtl="0" eaLnBrk="0" fontAlgn="base" hangingPunct="0">
      <a:spcBef>
        <a:spcPct val="0"/>
      </a:spcBef>
      <a:spcAft>
        <a:spcPct val="0"/>
      </a:spcAft>
      <a:defRPr sz="2500" kern="1200">
        <a:solidFill>
          <a:schemeClr val="tx1"/>
        </a:solidFill>
        <a:latin typeface="Arial" charset="0"/>
        <a:ea typeface="+mn-ea"/>
        <a:cs typeface="+mn-cs"/>
      </a:defRPr>
    </a:lvl1pPr>
    <a:lvl2pPr marL="457200" algn="r" rtl="0" eaLnBrk="0" fontAlgn="base" hangingPunct="0">
      <a:spcBef>
        <a:spcPct val="0"/>
      </a:spcBef>
      <a:spcAft>
        <a:spcPct val="0"/>
      </a:spcAft>
      <a:defRPr sz="2500" kern="1200">
        <a:solidFill>
          <a:schemeClr val="tx1"/>
        </a:solidFill>
        <a:latin typeface="Arial" charset="0"/>
        <a:ea typeface="+mn-ea"/>
        <a:cs typeface="+mn-cs"/>
      </a:defRPr>
    </a:lvl2pPr>
    <a:lvl3pPr marL="914400" algn="r" rtl="0" eaLnBrk="0" fontAlgn="base" hangingPunct="0">
      <a:spcBef>
        <a:spcPct val="0"/>
      </a:spcBef>
      <a:spcAft>
        <a:spcPct val="0"/>
      </a:spcAft>
      <a:defRPr sz="2500" kern="1200">
        <a:solidFill>
          <a:schemeClr val="tx1"/>
        </a:solidFill>
        <a:latin typeface="Arial" charset="0"/>
        <a:ea typeface="+mn-ea"/>
        <a:cs typeface="+mn-cs"/>
      </a:defRPr>
    </a:lvl3pPr>
    <a:lvl4pPr marL="1371600" algn="r" rtl="0" eaLnBrk="0" fontAlgn="base" hangingPunct="0">
      <a:spcBef>
        <a:spcPct val="0"/>
      </a:spcBef>
      <a:spcAft>
        <a:spcPct val="0"/>
      </a:spcAft>
      <a:defRPr sz="2500" kern="1200">
        <a:solidFill>
          <a:schemeClr val="tx1"/>
        </a:solidFill>
        <a:latin typeface="Arial" charset="0"/>
        <a:ea typeface="+mn-ea"/>
        <a:cs typeface="+mn-cs"/>
      </a:defRPr>
    </a:lvl4pPr>
    <a:lvl5pPr marL="1828800" algn="r" rtl="0" eaLnBrk="0" fontAlgn="base" hangingPunct="0">
      <a:spcBef>
        <a:spcPct val="0"/>
      </a:spcBef>
      <a:spcAft>
        <a:spcPct val="0"/>
      </a:spcAft>
      <a:defRPr sz="2500" kern="1200">
        <a:solidFill>
          <a:schemeClr val="tx1"/>
        </a:solidFill>
        <a:latin typeface="Arial" charset="0"/>
        <a:ea typeface="+mn-ea"/>
        <a:cs typeface="+mn-cs"/>
      </a:defRPr>
    </a:lvl5pPr>
    <a:lvl6pPr marL="2286000" algn="l" defTabSz="914400" rtl="0" eaLnBrk="1" latinLnBrk="0" hangingPunct="1">
      <a:defRPr sz="2500" kern="1200">
        <a:solidFill>
          <a:schemeClr val="tx1"/>
        </a:solidFill>
        <a:latin typeface="Arial" charset="0"/>
        <a:ea typeface="+mn-ea"/>
        <a:cs typeface="+mn-cs"/>
      </a:defRPr>
    </a:lvl6pPr>
    <a:lvl7pPr marL="2743200" algn="l" defTabSz="914400" rtl="0" eaLnBrk="1" latinLnBrk="0" hangingPunct="1">
      <a:defRPr sz="2500" kern="1200">
        <a:solidFill>
          <a:schemeClr val="tx1"/>
        </a:solidFill>
        <a:latin typeface="Arial" charset="0"/>
        <a:ea typeface="+mn-ea"/>
        <a:cs typeface="+mn-cs"/>
      </a:defRPr>
    </a:lvl7pPr>
    <a:lvl8pPr marL="3200400" algn="l" defTabSz="914400" rtl="0" eaLnBrk="1" latinLnBrk="0" hangingPunct="1">
      <a:defRPr sz="2500" kern="1200">
        <a:solidFill>
          <a:schemeClr val="tx1"/>
        </a:solidFill>
        <a:latin typeface="Arial" charset="0"/>
        <a:ea typeface="+mn-ea"/>
        <a:cs typeface="+mn-cs"/>
      </a:defRPr>
    </a:lvl8pPr>
    <a:lvl9pPr marL="3657600" algn="l" defTabSz="914400" rtl="0" eaLnBrk="1" latinLnBrk="0" hangingPunct="1">
      <a:defRPr sz="25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003E00"/>
    <a:srgbClr val="0011F4"/>
    <a:srgbClr val="DEDEDE"/>
    <a:srgbClr val="005400"/>
    <a:srgbClr val="EF9100"/>
    <a:srgbClr val="CF0E30"/>
    <a:srgbClr val="F6BF69"/>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93" autoAdjust="0"/>
    <p:restoredTop sz="95878" autoAdjust="0"/>
  </p:normalViewPr>
  <p:slideViewPr>
    <p:cSldViewPr>
      <p:cViewPr>
        <p:scale>
          <a:sx n="70" d="100"/>
          <a:sy n="70" d="100"/>
        </p:scale>
        <p:origin x="-1032" y="-78"/>
      </p:cViewPr>
      <p:guideLst>
        <p:guide orient="horz" pos="2160"/>
        <p:guide pos="2880"/>
      </p:guideLst>
    </p:cSldViewPr>
  </p:slideViewPr>
  <p:outlineViewPr>
    <p:cViewPr>
      <p:scale>
        <a:sx n="50" d="100"/>
        <a:sy n="50"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2760" y="-102"/>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_rels/viewProps.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28.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811963" y="9183688"/>
            <a:ext cx="428625" cy="325437"/>
          </a:xfrm>
          <a:prstGeom prst="rect">
            <a:avLst/>
          </a:prstGeom>
          <a:noFill/>
          <a:ln w="12700">
            <a:noFill/>
            <a:miter lim="800000"/>
            <a:headEnd/>
            <a:tailEnd/>
          </a:ln>
          <a:effectLst/>
        </p:spPr>
        <p:txBody>
          <a:bodyPr wrap="none" lIns="95647" tIns="46984" rIns="95647" bIns="46984" anchor="ctr">
            <a:spAutoFit/>
          </a:bodyPr>
          <a:lstStyle/>
          <a:p>
            <a:pPr defTabSz="967254">
              <a:defRPr/>
            </a:pPr>
            <a:fld id="{C43FF137-829D-4F71-A918-7685D1DC8671}" type="slidenum">
              <a:rPr lang="en-US" sz="1500" i="1">
                <a:effectLst>
                  <a:outerShdw blurRad="38100" dist="38100" dir="2700000" algn="tl">
                    <a:srgbClr val="C0C0C0"/>
                  </a:outerShdw>
                </a:effectLst>
                <a:latin typeface="Helvetica" pitchFamily="34" charset="0"/>
              </a:rPr>
              <a:pPr defTabSz="967254">
                <a:defRPr/>
              </a:pPr>
              <a:t>‹N›</a:t>
            </a:fld>
            <a:endParaRPr lang="en-US" sz="1500" i="1" dirty="0">
              <a:effectLst>
                <a:outerShdw blurRad="38100" dist="38100" dir="2700000" algn="tl">
                  <a:srgbClr val="C0C0C0"/>
                </a:outerShdw>
              </a:effectLst>
              <a:latin typeface="Helvetica"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76313" y="4559300"/>
            <a:ext cx="5362575" cy="4321175"/>
          </a:xfrm>
          <a:prstGeom prst="rect">
            <a:avLst/>
          </a:prstGeom>
          <a:noFill/>
          <a:ln w="12700">
            <a:noFill/>
            <a:miter lim="800000"/>
            <a:headEnd/>
            <a:tailEnd/>
          </a:ln>
          <a:effectLst/>
        </p:spPr>
        <p:txBody>
          <a:bodyPr vert="horz" wrap="square" lIns="95647" tIns="46984" rIns="95647" bIns="46984"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0355" name="Rectangle 3"/>
          <p:cNvSpPr>
            <a:spLocks noGrp="1" noRot="1" noChangeAspect="1" noChangeArrowheads="1" noTextEdit="1"/>
          </p:cNvSpPr>
          <p:nvPr>
            <p:ph type="sldImg" idx="2"/>
          </p:nvPr>
        </p:nvSpPr>
        <p:spPr bwMode="auto">
          <a:xfrm>
            <a:off x="1266825" y="727075"/>
            <a:ext cx="4783138" cy="3586163"/>
          </a:xfrm>
          <a:prstGeom prst="rect">
            <a:avLst/>
          </a:prstGeom>
          <a:noFill/>
          <a:ln w="12700">
            <a:solidFill>
              <a:schemeClr val="tx1"/>
            </a:solidFill>
            <a:miter lim="800000"/>
            <a:headEnd/>
            <a:tailEnd/>
          </a:ln>
        </p:spPr>
      </p:sp>
      <p:sp>
        <p:nvSpPr>
          <p:cNvPr id="2052" name="Rectangle 4"/>
          <p:cNvSpPr>
            <a:spLocks noChangeArrowheads="1"/>
          </p:cNvSpPr>
          <p:nvPr/>
        </p:nvSpPr>
        <p:spPr bwMode="auto">
          <a:xfrm>
            <a:off x="6811963" y="9183688"/>
            <a:ext cx="428625" cy="325437"/>
          </a:xfrm>
          <a:prstGeom prst="rect">
            <a:avLst/>
          </a:prstGeom>
          <a:noFill/>
          <a:ln w="12700">
            <a:noFill/>
            <a:miter lim="800000"/>
            <a:headEnd/>
            <a:tailEnd/>
          </a:ln>
          <a:effectLst/>
        </p:spPr>
        <p:txBody>
          <a:bodyPr wrap="none" lIns="95647" tIns="46984" rIns="95647" bIns="46984" anchor="ctr">
            <a:spAutoFit/>
          </a:bodyPr>
          <a:lstStyle/>
          <a:p>
            <a:pPr defTabSz="967254">
              <a:defRPr/>
            </a:pPr>
            <a:fld id="{2AF9DF60-E4E8-4391-8E91-245B632921EA}" type="slidenum">
              <a:rPr lang="en-US" sz="1500" i="1">
                <a:effectLst>
                  <a:outerShdw blurRad="38100" dist="38100" dir="2700000" algn="tl">
                    <a:srgbClr val="C0C0C0"/>
                  </a:outerShdw>
                </a:effectLst>
                <a:latin typeface="Helvetica" pitchFamily="34" charset="0"/>
              </a:rPr>
              <a:pPr defTabSz="967254">
                <a:defRPr/>
              </a:pPr>
              <a:t>‹N›</a:t>
            </a:fld>
            <a:endParaRPr lang="en-US" sz="1500" i="1" dirty="0">
              <a:effectLst>
                <a:outerShdw blurRad="38100" dist="38100" dir="2700000" algn="tl">
                  <a:srgbClr val="C0C0C0"/>
                </a:outerShdw>
              </a:effectLst>
              <a:latin typeface="Helvetica" pitchFamily="34" charset="0"/>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Helvetica"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Helvetica"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Helvetica"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Helvetica"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Helvetic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8" Type="http://schemas.openxmlformats.org/officeDocument/2006/relationships/hyperlink" Target="https://it.wikipedia.org/wiki/Vaccino" TargetMode="External"/><Relationship Id="rId3" Type="http://schemas.openxmlformats.org/officeDocument/2006/relationships/hyperlink" Target="https://it.wikipedia.org/wiki/Ipersensibilit%C3%A0" TargetMode="External"/><Relationship Id="rId7" Type="http://schemas.openxmlformats.org/officeDocument/2006/relationships/hyperlink" Target="https://it.wikipedia.org/wiki/Reazione_avversa_a_farmaco" TargetMode="External"/><Relationship Id="rId2" Type="http://schemas.openxmlformats.org/officeDocument/2006/relationships/slide" Target="../slides/slide84.xml"/><Relationship Id="rId1" Type="http://schemas.openxmlformats.org/officeDocument/2006/relationships/notesMaster" Target="../notesMasters/notesMaster1.xml"/><Relationship Id="rId6" Type="http://schemas.openxmlformats.org/officeDocument/2006/relationships/hyperlink" Target="https://it.wikipedia.org/wiki/Bacteria" TargetMode="External"/><Relationship Id="rId5" Type="http://schemas.openxmlformats.org/officeDocument/2006/relationships/hyperlink" Target="https://it.wikipedia.org/wiki/Vira" TargetMode="External"/><Relationship Id="rId4" Type="http://schemas.openxmlformats.org/officeDocument/2006/relationships/hyperlink" Target="https://it.wikipedia.org/wiki/Mucosa" TargetMode="External"/><Relationship Id="rId9" Type="http://schemas.openxmlformats.org/officeDocument/2006/relationships/hyperlink" Target="https://it.wikipedia.org/wiki/Eritema_multiforme"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cs typeface="Arial" charset="0"/>
              </a:rPr>
              <a:t>ACZ, acetazolamide; BZDs, benzodiazepines; CBZ, carbamazepine; FBM, felbamate; GBP, gabapentin; LEV, levetiracetam; LCM, lacosamide; LTG, Lamotrigine; OxCBZ, oxcarbazepine; PB, phenobarbital; PGB, pregagalin; PHT, phenytoin; TGB, tiagabine; TPM, topiramate; VGB, vigabatrin; VPA, valproic acid; ZNA, zonisamide</a:t>
            </a:r>
          </a:p>
        </p:txBody>
      </p:sp>
      <p:sp>
        <p:nvSpPr>
          <p:cNvPr id="69636" name="Slide Number Placeholder 3"/>
          <p:cNvSpPr>
            <a:spLocks noGrp="1"/>
          </p:cNvSpPr>
          <p:nvPr>
            <p:ph type="sldNum" sz="quarter" idx="5"/>
          </p:nvPr>
        </p:nvSpPr>
        <p:spPr bwMode="auto">
          <a:xfrm>
            <a:off x="4143320" y="9119123"/>
            <a:ext cx="3170704" cy="479836"/>
          </a:xfrm>
          <a:prstGeom prst="rect">
            <a:avLst/>
          </a:prstGeom>
          <a:noFill/>
          <a:ln>
            <a:miter lim="800000"/>
            <a:headEnd/>
            <a:tailEnd/>
          </a:ln>
        </p:spPr>
        <p:txBody>
          <a:bodyPr wrap="square" numCol="1" anchorCtr="0" compatLnSpc="1">
            <a:prstTxWarp prst="textNoShape">
              <a:avLst/>
            </a:prstTxWarp>
          </a:bodyPr>
          <a:lstStyle/>
          <a:p>
            <a:fld id="{886BD2CD-6C1B-4B83-8DBA-4EAD59BDF5EB}" type="slidenum">
              <a:rPr lang="en-US" smtClean="0"/>
              <a:pPr/>
              <a:t>23</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w="9525"/>
        </p:spPr>
        <p:txBody>
          <a:bodyPr/>
          <a:lstStyle/>
          <a:p>
            <a:r>
              <a:rPr lang="en-US" smtClean="0"/>
              <a:t>The first effective AED was potassium bromide, discovered serendipitously in the mid-nineteenth century. Phenobarbital came into use in the early twentieth century, followed by phenytoin in the late 1930s, the latter resulting from systematic investigations by Merritt and Putnam using an animal seizure model. Trimethodione, discovered in 1944, was the first AED specific for the treatment of absence seizures. Many of the early AEDs were modifications of these compounds.</a:t>
            </a:r>
          </a:p>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w="9525"/>
        </p:spPr>
        <p:txBody>
          <a:bodyPr/>
          <a:lstStyle/>
          <a:p>
            <a:r>
              <a:rPr lang="en-US" smtClean="0"/>
              <a:t>Slides 6 through 14 show chemical structures of several AEDs and their</a:t>
            </a:r>
          </a:p>
          <a:p>
            <a:r>
              <a:rPr lang="en-US" smtClean="0"/>
              <a:t>postulated molecular and cellular mechanisms of action. Most older drugs share a 5- or 6-membered heterocyclic ring which includes one or two nitrogen atoms and a wide variety of side chains, sometimes containing other ring structures. The shared heterocyclic ring structure may underlie the allergic reactions in some patients to more than one drug. Structures of the newer drugs possess fewer similarities to the older agents and to each other reflecting perhaps unique mechanisms of drug action. Because AEDs constitute the mainstay of epilepsy therapy, effective treatment requires an understanding of AED pharmacology and pharmacokinetics. Principles of general pharmacology will be reviewed briefly in the specific context of AED use.</a:t>
            </a:r>
          </a:p>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w="9525"/>
        </p:spPr>
        <p:txBody>
          <a:bodyPr/>
          <a:lstStyle/>
          <a:p>
            <a:r>
              <a:rPr lang="en-US" smtClean="0"/>
              <a:t>I. Introduction</a:t>
            </a:r>
          </a:p>
          <a:p>
            <a:r>
              <a:rPr lang="en-US" u="sng" smtClean="0"/>
              <a:t>Epilepsy</a:t>
            </a:r>
            <a:r>
              <a:rPr lang="en-US" smtClean="0"/>
              <a:t> is the tendency to have recurrent seizures unprovoked by systemic or acute neurologic insults. </a:t>
            </a:r>
            <a:r>
              <a:rPr lang="en-US" u="sng" smtClean="0"/>
              <a:t>Antiepileptic drugs (AEDs)</a:t>
            </a:r>
            <a:r>
              <a:rPr lang="en-US" smtClean="0"/>
              <a:t> are those which decrease the frequency and/or severity of seizures in people with epilepsy. The older term, anticonvulsant drug, is still sometimes used as a synonym for AED, but is less accurate because many seizures do not involve convulsive movements. There is no convincing evidence that any AED “cures” or alters the natural history of epilepsy. However, many patients whose seizures have been completely controlled for two or more years can be successfully withdrawn from AEDs. The therapeutic goal is maximizing seizure control while minimizing adverse drug effects, thus improving the patient’s quality of life.</a:t>
            </a:r>
          </a:p>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w="9525"/>
        </p:spPr>
        <p:txBody>
          <a:bodyPr/>
          <a:lstStyle/>
          <a:p>
            <a:pPr>
              <a:lnSpc>
                <a:spcPct val="90000"/>
              </a:lnSpc>
            </a:pPr>
            <a:r>
              <a:rPr lang="en-US" b="1" smtClean="0"/>
              <a:t>III AED PHARMACOKINETICS</a:t>
            </a:r>
          </a:p>
          <a:p>
            <a:pPr>
              <a:lnSpc>
                <a:spcPct val="90000"/>
              </a:lnSpc>
            </a:pPr>
            <a:r>
              <a:rPr lang="en-US" smtClean="0"/>
              <a:t>Pharmacokinetics is the quantitative description of what happens to a drug when it enters the body, including drug </a:t>
            </a:r>
            <a:r>
              <a:rPr lang="en-US" u="sng" smtClean="0"/>
              <a:t>absorption, distribution, metabolism and elimination/excretion.</a:t>
            </a:r>
          </a:p>
          <a:p>
            <a:pPr>
              <a:lnSpc>
                <a:spcPct val="90000"/>
              </a:lnSpc>
            </a:pPr>
            <a:r>
              <a:rPr lang="en-US" b="1" smtClean="0"/>
              <a:t>A. Absorption</a:t>
            </a:r>
          </a:p>
          <a:p>
            <a:pPr>
              <a:lnSpc>
                <a:spcPct val="90000"/>
              </a:lnSpc>
            </a:pPr>
            <a:r>
              <a:rPr lang="en-US" smtClean="0"/>
              <a:t>This is determined by route of intake. Most AEDs are available for oral administration, although some have formulations that are also available for intravenous, intramuscular or rectal administration. </a:t>
            </a:r>
            <a:r>
              <a:rPr lang="en-US" b="1" u="sng" smtClean="0"/>
              <a:t>Oral Absorption</a:t>
            </a:r>
            <a:r>
              <a:rPr lang="en-US" smtClean="0"/>
              <a:t>: Most AEDs undergo complete or nearly complete absorption when given orally. Most often, administration of AEDs with food slows absorption and can help avert peak dose related side effects. Calcium containing antacids may interfere with phenytoin absorption. Gabapentin is absorbed by a saturable amino acid transport system and does not get absorbed after a certain dose. </a:t>
            </a:r>
            <a:r>
              <a:rPr lang="en-US" b="1" u="sng" smtClean="0"/>
              <a:t>Intramuscular Administration</a:t>
            </a:r>
            <a:r>
              <a:rPr lang="en-US" smtClean="0"/>
              <a:t>: Fosphenytoin may be administered intramuscularly if intravenous access cannot be established in cases of frequent repetitive seizures. </a:t>
            </a:r>
            <a:r>
              <a:rPr lang="en-US" b="1" u="sng" smtClean="0"/>
              <a:t>Rectal administration</a:t>
            </a:r>
            <a:r>
              <a:rPr lang="en-US" smtClean="0"/>
              <a:t>: Diazepam (available as a rectal gel) has been shown to terminate repetitive seizures and can be administered by family members at home. </a:t>
            </a:r>
            <a:r>
              <a:rPr lang="en-US" b="1" u="sng" smtClean="0"/>
              <a:t>Intravenous administration:</a:t>
            </a:r>
            <a:r>
              <a:rPr lang="en-US" smtClean="0"/>
              <a:t> This route is used for emergencies (e.g. status epilepticus). Phenytoin, fosphenytoin, phenobarbital, diazepam, lorazepam, levetiracetam, valproic acid, and lacosamide are available as IV preparations.</a:t>
            </a:r>
          </a:p>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w="9525"/>
        </p:spPr>
        <p:txBody>
          <a:bodyPr/>
          <a:lstStyle/>
          <a:p>
            <a:r>
              <a:rPr lang="en-US" smtClean="0"/>
              <a:t>Different AEDs either induce or inhibit certain isoenzymes of this system and can result in changes of the pharmacokinetic properties of different medications. Adding an enzyme inducer to a substrate decreases the serum concentration of the substrate, while withdrawing an inducer or adding an enzyme inhibitor has the opposite effect.</a:t>
            </a:r>
          </a:p>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w="9525"/>
        </p:spPr>
        <p:txBody>
          <a:bodyPr/>
          <a:lstStyle/>
          <a:p>
            <a:pPr>
              <a:lnSpc>
                <a:spcPct val="90000"/>
              </a:lnSpc>
            </a:pPr>
            <a:r>
              <a:rPr lang="en-US" b="1" smtClean="0"/>
              <a:t>C. Metabolism</a:t>
            </a:r>
          </a:p>
          <a:p>
            <a:pPr>
              <a:lnSpc>
                <a:spcPct val="90000"/>
              </a:lnSpc>
            </a:pPr>
            <a:r>
              <a:rPr lang="en-US" smtClean="0"/>
              <a:t>Most AEDs are metabolized in the liver by hydroxylation or conjugation. These metabolites are then excreted by the kidney. Some metabolites are themselves active (carbamazepine, oxcarbazepine, primidone). Gabapentin undergoes no metabolism and is excreted unchanged by the kidney. Most AEDs are metabolized by the P450 enzyme system in the liver. Different AEDs either induce or inhibit certain isoenzymes of this system and can result in changes of the pharmacokinetic properties of different medications. In general, enzyme inducers decrease the serum concentrations of other drugs metabolized by the system and enzyme inhibitors have the opposite affect. Valproic acid is metabolized by a combination of conjugation by uridine glucuronate (UDP)-Glucuronyltransferase (UGT) via conjugation and by mitochondrial betaoxidation.</a:t>
            </a:r>
          </a:p>
          <a:p>
            <a:pPr>
              <a:lnSpc>
                <a:spcPct val="90000"/>
              </a:lnSpc>
            </a:pPr>
            <a:r>
              <a:rPr lang="en-US" b="1" smtClean="0"/>
              <a:t>D. Elimination</a:t>
            </a:r>
          </a:p>
          <a:p>
            <a:pPr>
              <a:lnSpc>
                <a:spcPct val="90000"/>
              </a:lnSpc>
            </a:pPr>
            <a:r>
              <a:rPr lang="en-US" smtClean="0"/>
              <a:t>Drug elimination rate is usually expressed as the biological half-life and is defined as the time required for the serum concentration to decrease by 50% following absorption and distribution. This changes for some drugs based on serum concentration e.g. phenytoin has a longer half-life at high serum levels. The half-life also determines the dosing frequency required for a drug to be maintained at a steady state in the serum. Many drugs or their metabolites are eliminated by the kidneys, and dosage adjustments may be required in cases of renal impairment.</a:t>
            </a:r>
          </a:p>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w="9525"/>
        </p:spPr>
        <p:txBody>
          <a:bodyPr/>
          <a:lstStyle/>
          <a:p>
            <a:r>
              <a:rPr lang="en-US" b="1" smtClean="0"/>
              <a:t>II. Mechanisms of AED Activity</a:t>
            </a:r>
          </a:p>
          <a:p>
            <a:r>
              <a:rPr lang="en-US" smtClean="0"/>
              <a:t>A seizure is the clinical manifestation of a hyperexcitable neuronal network, in which the electrical balance underlying normal neuronal activity is pathologically altered—excitation predominates over inhibition. Effective seizure treatments generally augment inhibitory processes or oppose excitatory processes.</a:t>
            </a:r>
          </a:p>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w="9525"/>
        </p:spPr>
        <p:txBody>
          <a:bodyPr/>
          <a:lstStyle/>
          <a:p>
            <a:r>
              <a:rPr lang="en-US" b="1" smtClean="0"/>
              <a:t>IV ADDITIONAL PHARMACOKINETIC AND PHARMACODYNAMIC</a:t>
            </a:r>
          </a:p>
          <a:p>
            <a:r>
              <a:rPr lang="en-US" b="1" smtClean="0"/>
              <a:t>ASPECTS OF AEDS</a:t>
            </a:r>
          </a:p>
          <a:p>
            <a:r>
              <a:rPr lang="en-US" b="1" smtClean="0"/>
              <a:t>A. Therapeutic index (T.I.)</a:t>
            </a:r>
          </a:p>
          <a:p>
            <a:r>
              <a:rPr lang="en-US" smtClean="0"/>
              <a:t>AEDs can have a narrow range within which seizures are controlled without toxicity. This concept is quantified as the </a:t>
            </a:r>
            <a:r>
              <a:rPr lang="en-US" b="1" u="sng" smtClean="0"/>
              <a:t>“therapeutic index”</a:t>
            </a:r>
            <a:r>
              <a:rPr lang="en-US" smtClean="0"/>
              <a:t> (TI). TI is the ratio of the drug concentration effective for 50% of subjects (ED50) to the concentration toxic to 50% of subjects (TD50) i.e., TI=ED50/TD50. The </a:t>
            </a:r>
            <a:r>
              <a:rPr lang="en-US" b="1" u="sng" smtClean="0"/>
              <a:t>“therapeutic range”</a:t>
            </a:r>
            <a:r>
              <a:rPr lang="en-US" smtClean="0"/>
              <a:t> of AED serum concentration is an attempt to translate the experimental concept of therapeutic index to the clinic. These ranges are broad generalizations which are of limited use and can be misleading when applied to individual patients. Many patients tolerate and need serum concentrations above the usual therapeutic range, while others achieve complete seizure control, or even experience adverse effects, at concentrations below it.</a:t>
            </a:r>
          </a:p>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w="9525"/>
        </p:spPr>
        <p:txBody>
          <a:bodyPr/>
          <a:lstStyle/>
          <a:p>
            <a:r>
              <a:rPr lang="en-US" smtClean="0"/>
              <a:t>Since the normal resting neuronal membrane potential is intracellularly negative, inhibitory processes make the neuron more electrically negative, </a:t>
            </a:r>
            <a:r>
              <a:rPr lang="en-US" u="sng" smtClean="0"/>
              <a:t>hyperpolarizing</a:t>
            </a:r>
            <a:r>
              <a:rPr lang="en-US" smtClean="0"/>
              <a:t> the membrane, while excitatory processes make the intracellular potential less negative or more positive, </a:t>
            </a:r>
            <a:r>
              <a:rPr lang="en-US" u="sng" smtClean="0"/>
              <a:t>depolarizing</a:t>
            </a:r>
            <a:r>
              <a:rPr lang="en-US" smtClean="0"/>
              <a:t> the cell. On an ionic level, inhibition is typically mediated by inward chloride or outward potassium currents, and excitation by inward sodium or calcium currents. Drugs can directly affect specific ion channels or indirectly influence synthesis, metabolism, or function of neurotransmitters or receptors that control channel opening and closing. The most important central nervous system inhibitory neurotransmitter is </a:t>
            </a:r>
            <a:r>
              <a:rPr lang="en-US" u="sng" smtClean="0"/>
              <a:t>gamma-amino-butyric acid (GABA)</a:t>
            </a:r>
            <a:r>
              <a:rPr lang="en-US" smtClean="0"/>
              <a:t>. The most important excitatory neurotransmitter is glutamate, acting through several receptor subtypes.</a:t>
            </a:r>
          </a:p>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body" idx="1"/>
          </p:nvPr>
        </p:nvSpPr>
        <p:spPr>
          <a:xfrm>
            <a:off x="976313" y="4560888"/>
            <a:ext cx="5362575" cy="4321175"/>
          </a:xfrm>
          <a:noFill/>
          <a:ln w="9525"/>
        </p:spPr>
        <p:txBody>
          <a:bodyPr lIns="97318" tIns="46981" rIns="97318" bIns="46981"/>
          <a:lstStyle/>
          <a:p>
            <a:endParaRPr lang="en-US" altLang="en-US" smtClean="0"/>
          </a:p>
        </p:txBody>
      </p:sp>
      <p:sp>
        <p:nvSpPr>
          <p:cNvPr id="143363" name="Rectangle 3"/>
          <p:cNvSpPr>
            <a:spLocks noGrp="1" noRot="1" noChangeAspect="1" noChangeArrowheads="1" noTextEdit="1"/>
          </p:cNvSpPr>
          <p:nvPr>
            <p:ph type="sldImg"/>
          </p:nvPr>
        </p:nvSpPr>
        <p:spPr>
          <a:xfrm>
            <a:off x="1266825" y="725488"/>
            <a:ext cx="4783138" cy="3587750"/>
          </a:xfrm>
          <a:ln cap="flat"/>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w="9525"/>
        </p:spPr>
        <p:txBody>
          <a:bodyPr/>
          <a:lstStyle/>
          <a:p>
            <a:r>
              <a:rPr lang="en-US" b="1" smtClean="0"/>
              <a:t>B. Pharmacodynamic interactions</a:t>
            </a:r>
          </a:p>
          <a:p>
            <a:r>
              <a:rPr lang="en-US" smtClean="0"/>
              <a:t>Drug interactions based on pharmacokinetics, or what the body does to the drug,” must be distinguished from those based on pharmacodynamics, or “what the drug does to the body.” Pharmacodynamic effects include both wanted and unwanted drug effects on the brain and other organs. Gabapentin, for example, has no important pharmacokinetic interactions with other AEDs. Because gabapentin and many other drugs can cause sedation and dizziness, however, pharmacodynamic interactions can occur. Ideally, drug combinations should produce additive or synergistic (supra-additive) therapeutic effects and subadditive toxicities. Drug combinations with different mechanisms of action may help achieve this goal.</a:t>
            </a:r>
          </a:p>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r>
              <a:rPr lang="en-US" b="1" smtClean="0"/>
              <a:t>C. Patient influences on drug effects</a:t>
            </a:r>
          </a:p>
          <a:p>
            <a:r>
              <a:rPr lang="en-US" smtClean="0"/>
              <a:t>Age and systemic conditions can influence pharmacokinetic and pharmacodynamic parameters. Elimination of many drugs is slower in the elderly, mainly because of reduced hepatic and renal blood flow, which lengthens drug half-life above published values based on young adults. In addition, albumin levels fall with age; this increases the free fraction of drugs that are highly protein bound, thus increasing risk of toxicity, especially for highly protein-bound drugs. Further, older people are often more sensitive to drug effects at a given free level. In the elderly, AEDs should usually be started at a lower dose and increased at a slower rate than in younger patients.</a:t>
            </a:r>
          </a:p>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w="9525"/>
        </p:spPr>
        <p:txBody>
          <a:bodyPr/>
          <a:lstStyle/>
          <a:p>
            <a:r>
              <a:rPr lang="en-US" smtClean="0"/>
              <a:t>Drug metabolism and disposition in children can differ significantly from that in adults. Beyond the neonatal period, when protein binding and drug metabolic rates are low, children usually have faster drug elimination rates and reduced serum half-lives relative to adults. Some children require almost twice the adult mg/kg dosage, particularly if combination therapy with enzyme-inducers is employed. Furthermore, because of shorter pediatric half-lives, many AEDs require at least 3 times daily administration in children 1-10 years of age.</a:t>
            </a:r>
          </a:p>
          <a:p>
            <a:endParaRPr lang="en-US" smtClean="0"/>
          </a:p>
          <a:p>
            <a:r>
              <a:rPr lang="en-US" smtClean="0"/>
              <a:t>Despite frequent drug administration, large swings in peak-to-peak concentrations are possible, especially in young children, because of their fast elimination rates. Solid oral dosage forms overcome this problem by providing a longer absorption phase that reduces peak and increases trough concentrations. Crushed tablets are preferable to liquids in younger children for similar reasons. Rapid gastrointestinal transit times in children may, however, impede absorption.</a:t>
            </a:r>
          </a:p>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w="9525"/>
        </p:spPr>
        <p:txBody>
          <a:bodyPr/>
          <a:lstStyle/>
          <a:p>
            <a:r>
              <a:rPr lang="en-US" smtClean="0"/>
              <a:t>Pregnancy increases the volume of distribution and the rate of drug metabolism, and decreases protein binding. For many AEDs, the optimal dose increases as pregnancy progresses; this is particularly true for lamotrigine, which often requires a at least a doubling of the dose to maintain serum concentrations. Total and free drug concentrations are helpful guides to adjusting doses in pregnancy.</a:t>
            </a:r>
          </a:p>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w="9525"/>
        </p:spPr>
        <p:txBody>
          <a:bodyPr/>
          <a:lstStyle/>
          <a:p>
            <a:r>
              <a:rPr lang="en-US" smtClean="0"/>
              <a:t>Fever can increase the metabolic rate, resulting in more rapid drug elimination and lower serum concentrations. Febrile illnesses may also elevate serum proteins that bind AEDs, resulting in decreased free levels. </a:t>
            </a:r>
          </a:p>
          <a:p>
            <a:r>
              <a:rPr lang="en-US" smtClean="0"/>
              <a:t>Severe hepatic disease impairs metabolism, increasing serum levels and risk of toxicity of many drugs. However, complex interactions among hepatic blood flow, biliary excretion, and hepatocellular function make the net effect of hepatic disease on drug levels difficult to predict.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w="9525"/>
        </p:spPr>
        <p:txBody>
          <a:bodyPr/>
          <a:lstStyle/>
          <a:p>
            <a:r>
              <a:rPr lang="en-US" smtClean="0"/>
              <a:t>Renal disease reduces elimination of some drugs such as gabapentin. In chronic renal disease where there is protein loss, one commonly can see a higher free fraction of highly protein bound AEDs which then are more susceptible to elimination potentially resulting in lower total serum concentration of the drug. More frequent doses may need to be given. </a:t>
            </a:r>
          </a:p>
          <a:p>
            <a:r>
              <a:rPr lang="en-US" smtClean="0"/>
              <a:t>Effects of dialysis differ among AEDs. Some, such as phenobarbital, are significantly removed. Serum concentrations can be measured before and after dialysis, and appropriate boluses given.</a:t>
            </a:r>
          </a:p>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r>
              <a:rPr lang="en-US" smtClean="0"/>
              <a:t>The GABA system and its associated chloride channel is a target of many old and new AEDs effective against many seizure types. Barbiturates and benzodiazepines act directly on subunits of the GABA</a:t>
            </a:r>
            <a:r>
              <a:rPr lang="en-US" baseline="-25000" smtClean="0"/>
              <a:t>A</a:t>
            </a:r>
            <a:r>
              <a:rPr lang="en-US" smtClean="0"/>
              <a:t> receptor-chloride channel complex. Barbiturates increase the duration of chloride channel openings, while benzodiazepines increase the frequency of these openings. Tiagabine inhibits GABA reuptake from synapses. Vigabatrin elevates GABA levels by irreversibly inhibiting its main catabolic enzyme, GABA-transaminase. Note that gabapentin was designed as a lipophilic GABA analogue, but it does not appear to function as a GABA receptor agonist; its does nevetheless have multiple other sites of action endowing it with AED efficacy.</a:t>
            </a:r>
          </a:p>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w="9525"/>
        </p:spPr>
        <p:txBody>
          <a:bodyPr/>
          <a:lstStyle/>
          <a:p>
            <a:r>
              <a:rPr lang="en-US" b="1" smtClean="0"/>
              <a:t>V. ADVERSE EFFECTS</a:t>
            </a:r>
          </a:p>
          <a:p>
            <a:r>
              <a:rPr lang="en-US" smtClean="0"/>
              <a:t>As mentioned previously, most AEDs have a narrow therapeutic window—a small range of serum concentrations within which seizure prevention is achievable without significant toxicity or side effects. This concept applies primarily to dose-related, reversible, short-term side effects. However, risk of idiosyncratic effects such as allergic reactions and organ damage must also be considered. Serious idiosyncratic effects are rare but can be life-threatening. They generally occur within several weeks or months of starting the drug, tend to be dose- independent (except possibly for skin rash with lamotrigine), and unpredictable.</a:t>
            </a:r>
          </a:p>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w="9525"/>
        </p:spPr>
        <p:txBody>
          <a:bodyPr/>
          <a:lstStyle/>
          <a:p>
            <a:r>
              <a:rPr lang="en-US" smtClean="0"/>
              <a:t>Excitatory neurotransmission mediated by calcium and sodium currents through glutamate receptors has been a tempting target for new AEDs, because these currents may contribute not only to seizure generation but also to neuronal damage from status epilepticus and stroke. Direct glutamate receptor antagonists are effective against experimental seizures, but frequently cause psychosis and other neuropsychiatric adverse effects, preventing clinical use. However, several newer, better tolerated drugs, including lamotrigine and topiramate, may act on this system indirectly.</a:t>
            </a:r>
          </a:p>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w="9525"/>
        </p:spPr>
        <p:txBody>
          <a:bodyPr/>
          <a:lstStyle/>
          <a:p>
            <a:pPr>
              <a:lnSpc>
                <a:spcPct val="90000"/>
              </a:lnSpc>
            </a:pPr>
            <a:r>
              <a:rPr lang="en-US" smtClean="0"/>
              <a:t>Intermittent or frequent monitoring of biochemical (e.g., liver functions such ALT, AST) or hematologic (e.g., CBC) laboratory tests may not detect changes in time to alter prognosis. In addition, frequent monitoring may detect changes or abnormalities which are not clinically significant (e.g., usually transient alterations in liver function tests associated with valproate therapy or commonly-observed, usually transient reductions in leukocyte counts associated with carbamazepine). Education of patients or caregivers to promptly report relevant symptoms of possibly serious idiosyncratic effects accompanied by appropriate laboratory follow-up are currently regarded as mainstays of detection. </a:t>
            </a:r>
          </a:p>
          <a:p>
            <a:pPr>
              <a:lnSpc>
                <a:spcPct val="90000"/>
              </a:lnSpc>
            </a:pPr>
            <a:r>
              <a:rPr lang="en-US" smtClean="0"/>
              <a:t>Many idiosyncratic reactions likely result from inherited genetic susceptibilities to a particular drug or metabolite. The most common target organs are skin, liver, bone marrow, and occasionally pancreas. Skin rashes are common, immunologically mediated, and usually minor and reversible. Skin rashes, can however, progress to Stevens-Johnson syndrome. The more serious organ toxicities occur in less than 1 in 10,000-100,000 treated patients. Felbamate-related aplastic anemia appears to occur more commonly (approximately 1:5,000). For some AEDs, the presence of predisposing risk factors may increase the risk of serious idiosyncratic reactions. Valproate-related hepatotoxicity is more common in very young children receiving multiple AEDs; lamotrigine-induced skin rashes are more common in patients receiving valproate and/or who are treated with aggressively-titrated lamotrigine doses.</a:t>
            </a:r>
          </a:p>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r>
              <a:rPr lang="it-IT" sz="1200" b="0" i="0" kern="1200" dirty="0" smtClean="0">
                <a:solidFill>
                  <a:schemeClr val="tx1"/>
                </a:solidFill>
                <a:latin typeface="Helvetica" pitchFamily="34" charset="0"/>
                <a:ea typeface="+mn-ea"/>
                <a:cs typeface="+mn-cs"/>
              </a:rPr>
              <a:t>La </a:t>
            </a:r>
            <a:r>
              <a:rPr lang="it-IT" sz="1200" b="1" i="0" kern="1200" dirty="0" smtClean="0">
                <a:solidFill>
                  <a:schemeClr val="tx1"/>
                </a:solidFill>
                <a:latin typeface="Helvetica" pitchFamily="34" charset="0"/>
                <a:ea typeface="+mn-ea"/>
                <a:cs typeface="+mn-cs"/>
              </a:rPr>
              <a:t>sindrome di </a:t>
            </a:r>
            <a:r>
              <a:rPr lang="it-IT" sz="1200" b="1" i="0" kern="1200" dirty="0" err="1" smtClean="0">
                <a:solidFill>
                  <a:schemeClr val="tx1"/>
                </a:solidFill>
                <a:latin typeface="Helvetica" pitchFamily="34" charset="0"/>
                <a:ea typeface="+mn-ea"/>
                <a:cs typeface="+mn-cs"/>
              </a:rPr>
              <a:t>Stevens-Johnson</a:t>
            </a:r>
            <a:r>
              <a:rPr lang="it-IT" sz="1200" b="0" i="0" kern="1200" dirty="0" smtClean="0">
                <a:solidFill>
                  <a:schemeClr val="tx1"/>
                </a:solidFill>
                <a:latin typeface="Helvetica" pitchFamily="34" charset="0"/>
                <a:ea typeface="+mn-ea"/>
                <a:cs typeface="+mn-cs"/>
              </a:rPr>
              <a:t> è una reazione acuta da </a:t>
            </a:r>
            <a:r>
              <a:rPr lang="it-IT" sz="1200" b="0" i="0" u="none" strike="noStrike" kern="1200" dirty="0" smtClean="0">
                <a:solidFill>
                  <a:schemeClr val="tx1"/>
                </a:solidFill>
                <a:latin typeface="Helvetica" pitchFamily="34" charset="0"/>
                <a:ea typeface="+mn-ea"/>
                <a:cs typeface="+mn-cs"/>
                <a:hlinkClick r:id="rId3" tooltip="Ipersensibilità"/>
              </a:rPr>
              <a:t>ipersensibilità</a:t>
            </a:r>
            <a:r>
              <a:rPr lang="it-IT" sz="1200" b="0" i="0" kern="1200" dirty="0" smtClean="0">
                <a:solidFill>
                  <a:schemeClr val="tx1"/>
                </a:solidFill>
                <a:latin typeface="Helvetica" pitchFamily="34" charset="0"/>
                <a:ea typeface="+mn-ea"/>
                <a:cs typeface="+mn-cs"/>
              </a:rPr>
              <a:t> che coinvolge la cute e le </a:t>
            </a:r>
            <a:r>
              <a:rPr lang="it-IT" sz="1200" b="0" i="0" u="none" strike="noStrike" kern="1200" dirty="0" smtClean="0">
                <a:solidFill>
                  <a:schemeClr val="tx1"/>
                </a:solidFill>
                <a:latin typeface="Helvetica" pitchFamily="34" charset="0"/>
                <a:ea typeface="+mn-ea"/>
                <a:cs typeface="+mn-cs"/>
                <a:hlinkClick r:id="rId4" tooltip="Mucosa"/>
              </a:rPr>
              <a:t>mucose</a:t>
            </a:r>
            <a:r>
              <a:rPr lang="it-IT" sz="1200" b="0" i="0" kern="1200" dirty="0" smtClean="0">
                <a:solidFill>
                  <a:schemeClr val="tx1"/>
                </a:solidFill>
                <a:latin typeface="Helvetica" pitchFamily="34" charset="0"/>
                <a:ea typeface="+mn-ea"/>
                <a:cs typeface="+mn-cs"/>
              </a:rPr>
              <a:t> e che può essere scatenata da malattie </a:t>
            </a:r>
            <a:r>
              <a:rPr lang="it-IT" sz="1200" b="0" i="0" u="none" strike="noStrike" kern="1200" dirty="0" smtClean="0">
                <a:solidFill>
                  <a:schemeClr val="tx1"/>
                </a:solidFill>
                <a:latin typeface="Helvetica" pitchFamily="34" charset="0"/>
                <a:ea typeface="+mn-ea"/>
                <a:cs typeface="+mn-cs"/>
                <a:hlinkClick r:id="rId5" tooltip="Vira"/>
              </a:rPr>
              <a:t>virali</a:t>
            </a:r>
            <a:r>
              <a:rPr lang="it-IT" sz="1200" b="0" i="0" kern="1200" dirty="0" smtClean="0">
                <a:solidFill>
                  <a:schemeClr val="tx1"/>
                </a:solidFill>
                <a:latin typeface="Helvetica" pitchFamily="34" charset="0"/>
                <a:ea typeface="+mn-ea"/>
                <a:cs typeface="+mn-cs"/>
              </a:rPr>
              <a:t> o </a:t>
            </a:r>
            <a:r>
              <a:rPr lang="it-IT" sz="1200" b="0" i="0" u="none" strike="noStrike" kern="1200" dirty="0" smtClean="0">
                <a:solidFill>
                  <a:schemeClr val="tx1"/>
                </a:solidFill>
                <a:latin typeface="Helvetica" pitchFamily="34" charset="0"/>
                <a:ea typeface="+mn-ea"/>
                <a:cs typeface="+mn-cs"/>
                <a:hlinkClick r:id="rId6" tooltip="Bacteria"/>
              </a:rPr>
              <a:t>batteriche</a:t>
            </a:r>
            <a:r>
              <a:rPr lang="it-IT" sz="1200" b="0" i="0" kern="1200" dirty="0" smtClean="0">
                <a:solidFill>
                  <a:schemeClr val="tx1"/>
                </a:solidFill>
                <a:latin typeface="Helvetica" pitchFamily="34" charset="0"/>
                <a:ea typeface="+mn-ea"/>
                <a:cs typeface="+mn-cs"/>
              </a:rPr>
              <a:t>, </a:t>
            </a:r>
            <a:r>
              <a:rPr lang="it-IT" sz="1200" b="0" i="0" u="none" strike="noStrike" kern="1200" dirty="0" smtClean="0">
                <a:solidFill>
                  <a:schemeClr val="tx1"/>
                </a:solidFill>
                <a:latin typeface="Helvetica" pitchFamily="34" charset="0"/>
                <a:ea typeface="+mn-ea"/>
                <a:cs typeface="+mn-cs"/>
                <a:hlinkClick r:id="rId7" tooltip="Reazione avversa a farmaco"/>
              </a:rPr>
              <a:t>reazione avversa a farmaci</a:t>
            </a:r>
            <a:r>
              <a:rPr lang="it-IT" sz="1200" b="0" i="0" kern="1200" dirty="0" smtClean="0">
                <a:solidFill>
                  <a:schemeClr val="tx1"/>
                </a:solidFill>
                <a:latin typeface="Helvetica" pitchFamily="34" charset="0"/>
                <a:ea typeface="+mn-ea"/>
                <a:cs typeface="+mn-cs"/>
              </a:rPr>
              <a:t> o </a:t>
            </a:r>
            <a:r>
              <a:rPr lang="it-IT" sz="1200" b="0" i="0" u="none" strike="noStrike" kern="1200" dirty="0" smtClean="0">
                <a:solidFill>
                  <a:schemeClr val="tx1"/>
                </a:solidFill>
                <a:latin typeface="Helvetica" pitchFamily="34" charset="0"/>
                <a:ea typeface="+mn-ea"/>
                <a:cs typeface="+mn-cs"/>
                <a:hlinkClick r:id="rId8" tooltip="Vaccino"/>
              </a:rPr>
              <a:t>vaccini</a:t>
            </a:r>
            <a:r>
              <a:rPr lang="it-IT" sz="1200" b="0" i="0" kern="1200" dirty="0" smtClean="0">
                <a:solidFill>
                  <a:schemeClr val="tx1"/>
                </a:solidFill>
                <a:latin typeface="Helvetica" pitchFamily="34" charset="0"/>
                <a:ea typeface="+mn-ea"/>
                <a:cs typeface="+mn-cs"/>
              </a:rPr>
              <a:t>. Attualmente è considerata una variante dell'</a:t>
            </a:r>
            <a:r>
              <a:rPr lang="it-IT" sz="1200" b="0" i="0" u="none" strike="noStrike" kern="1200" dirty="0" smtClean="0">
                <a:solidFill>
                  <a:schemeClr val="tx1"/>
                </a:solidFill>
                <a:latin typeface="Helvetica" pitchFamily="34" charset="0"/>
                <a:ea typeface="+mn-ea"/>
                <a:cs typeface="+mn-cs"/>
                <a:hlinkClick r:id="rId9" tooltip="Eritema multiforme"/>
              </a:rPr>
              <a:t>eritema polimorfo</a:t>
            </a:r>
            <a:r>
              <a:rPr lang="it-IT" sz="1200" b="0" i="0" kern="1200" dirty="0" smtClean="0">
                <a:solidFill>
                  <a:schemeClr val="tx1"/>
                </a:solidFill>
                <a:latin typeface="Helvetica" pitchFamily="34" charset="0"/>
                <a:ea typeface="+mn-ea"/>
                <a:cs typeface="+mn-cs"/>
              </a:rPr>
              <a:t>, di cui costituisce una forma più grave.</a:t>
            </a:r>
            <a:endParaRPr lang="it-IT"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w="9525"/>
        </p:spPr>
        <p:txBody>
          <a:bodyPr/>
          <a:lstStyle/>
          <a:p>
            <a:r>
              <a:rPr lang="en-US" smtClean="0"/>
              <a:t>The third type of adverse drug effect is cumulative toxicity, usually occurring over years of treatment. Because most AEDs other than phenobarbital and phenytoin have been in use for less than 25 years, data regarding these types of adverse effects are limited.</a:t>
            </a:r>
          </a:p>
          <a:p>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xfrm>
            <a:off x="1257300" y="719138"/>
            <a:ext cx="4802188" cy="3600450"/>
          </a:xfrm>
          <a:solidFill>
            <a:srgbClr val="FFFFFF"/>
          </a:solidFill>
          <a:ln/>
        </p:spPr>
      </p:sp>
      <p:sp>
        <p:nvSpPr>
          <p:cNvPr id="166915" name="Rectangle 3"/>
          <p:cNvSpPr>
            <a:spLocks noGrp="1" noChangeArrowheads="1"/>
          </p:cNvSpPr>
          <p:nvPr>
            <p:ph type="body" idx="1"/>
          </p:nvPr>
        </p:nvSpPr>
        <p:spPr>
          <a:xfrm>
            <a:off x="730250" y="4560888"/>
            <a:ext cx="5854700" cy="4321175"/>
          </a:xfrm>
          <a:solidFill>
            <a:srgbClr val="FFFFFF"/>
          </a:solidFill>
          <a:ln>
            <a:solidFill>
              <a:srgbClr val="000000"/>
            </a:solidFill>
          </a:ln>
        </p:spPr>
        <p:txBody>
          <a:bodyPr lIns="93652" tIns="46827" rIns="93652" bIns="46827"/>
          <a:lstStyle/>
          <a:p>
            <a:r>
              <a:rPr lang="en-US" smtClean="0"/>
              <a:t>17 yo boy with h/o generalized tonic clonic seizures for 4 years on phenytoin 300mg/day for 2 years WITHOUT SUPERVISION.</a:t>
            </a:r>
          </a:p>
          <a:p>
            <a:endParaRPr lang="en-US" smtClean="0"/>
          </a:p>
          <a:p>
            <a:r>
              <a:rPr lang="en-US" smtClean="0"/>
              <a:t>Found to have severe gingival hyperplasia and cerebellar ataxia.</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w="9525"/>
        </p:spPr>
        <p:txBody>
          <a:bodyPr/>
          <a:lstStyle/>
          <a:p>
            <a:endParaRPr 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w="9525"/>
        </p:spPr>
        <p:txBody>
          <a:bodyPr/>
          <a:lstStyle/>
          <a:p>
            <a:endParaRPr 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cs typeface="Arial" charset="0"/>
              </a:rPr>
              <a:t>ACZ, acetazolamide; BZDs, benzodiazepines; CBZ, carbamazepine; FBM, felbamate; GBP, gabapentin; LEV, levetiracetam; LCM, lacosamide; LTG, Lamotrigine; OxCBZ, oxcarbazepine; PB, phenobarbital; PGB, pregagalin; PHT, phenytoin; TGB, tiagabine; TPM, topiramate; VGB, vigabatrin; VPA, valproic acid; ZNA, zonisamide</a:t>
            </a:r>
          </a:p>
        </p:txBody>
      </p:sp>
      <p:sp>
        <p:nvSpPr>
          <p:cNvPr id="68612" name="Slide Number Placeholder 3"/>
          <p:cNvSpPr>
            <a:spLocks noGrp="1"/>
          </p:cNvSpPr>
          <p:nvPr>
            <p:ph type="sldNum" sz="quarter" idx="5"/>
          </p:nvPr>
        </p:nvSpPr>
        <p:spPr bwMode="auto">
          <a:xfrm>
            <a:off x="4143320" y="9119123"/>
            <a:ext cx="3170704" cy="479836"/>
          </a:xfrm>
          <a:prstGeom prst="rect">
            <a:avLst/>
          </a:prstGeom>
          <a:noFill/>
          <a:ln>
            <a:miter lim="800000"/>
            <a:headEnd/>
            <a:tailEnd/>
          </a:ln>
        </p:spPr>
        <p:txBody>
          <a:bodyPr wrap="square" numCol="1" anchorCtr="0" compatLnSpc="1">
            <a:prstTxWarp prst="textNoShape">
              <a:avLst/>
            </a:prstTxWarp>
          </a:bodyPr>
          <a:lstStyle/>
          <a:p>
            <a:fld id="{0CEB4011-1A7E-4787-B63A-5488C1342819}" type="slidenum">
              <a:rPr lang="en-US" smtClean="0"/>
              <a:pPr/>
              <a:t>22</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7"/>
          <p:cNvGrpSpPr>
            <a:grpSpLocks/>
          </p:cNvGrpSpPr>
          <p:nvPr/>
        </p:nvGrpSpPr>
        <p:grpSpPr bwMode="auto">
          <a:xfrm>
            <a:off x="487363" y="411163"/>
            <a:ext cx="8169275" cy="6035675"/>
            <a:chOff x="486873" y="411480"/>
            <a:chExt cx="8170255" cy="6035040"/>
          </a:xfrm>
        </p:grpSpPr>
        <p:pic>
          <p:nvPicPr>
            <p:cNvPr id="5" name="Picture 7" descr="PaperPanel-Title.jpg"/>
            <p:cNvPicPr>
              <a:picLocks noChangeAspect="1"/>
            </p:cNvPicPr>
            <p:nvPr/>
          </p:nvPicPr>
          <p:blipFill>
            <a:blip r:embed="rId2" cstate="print"/>
            <a:srcRect r="2128"/>
            <a:stretch>
              <a:fillRect/>
            </a:stretch>
          </p:blipFill>
          <p:spPr>
            <a:xfrm>
              <a:off x="486873" y="411480"/>
              <a:ext cx="8170255" cy="6035040"/>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sp>
          <p:nvSpPr>
            <p:cNvPr id="6" name="Rectangle 8"/>
            <p:cNvSpPr>
              <a:spLocks/>
            </p:cNvSpPr>
            <p:nvPr/>
          </p:nvSpPr>
          <p:spPr>
            <a:xfrm>
              <a:off x="563082" y="474973"/>
              <a:ext cx="7982908" cy="5889005"/>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cxnSp>
          <p:nvCxnSpPr>
            <p:cNvPr id="7" name="Straight Connector 9"/>
            <p:cNvCxnSpPr/>
            <p:nvPr/>
          </p:nvCxnSpPr>
          <p:spPr>
            <a:xfrm>
              <a:off x="563082" y="6133815"/>
              <a:ext cx="7982908" cy="1588"/>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8" name="Rectangle 10"/>
            <p:cNvSpPr/>
            <p:nvPr/>
          </p:nvSpPr>
          <p:spPr>
            <a:xfrm>
              <a:off x="563082" y="457512"/>
              <a:ext cx="7982908" cy="2577829"/>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sp>
        <p:nvSpPr>
          <p:cNvPr id="2" name="Title 1"/>
          <p:cNvSpPr>
            <a:spLocks noGrp="1"/>
          </p:cNvSpPr>
          <p:nvPr>
            <p:ph type="ctrTitle"/>
          </p:nvPr>
        </p:nvSpPr>
        <p:spPr>
          <a:xfrm>
            <a:off x="914400" y="1123950"/>
            <a:ext cx="7342188" cy="1924050"/>
          </a:xfrm>
        </p:spPr>
        <p:txBody>
          <a:bodyPr anchor="b">
            <a:noAutofit/>
          </a:bodyPr>
          <a:lstStyle>
            <a:lvl1pPr>
              <a:defRPr sz="5400" kern="1200">
                <a:solidFill>
                  <a:schemeClr val="tx1">
                    <a:lumMod val="75000"/>
                    <a:lumOff val="25000"/>
                  </a:schemeClr>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914400" y="3429000"/>
            <a:ext cx="7342188" cy="1752600"/>
          </a:xfrm>
        </p:spPr>
        <p:txBody>
          <a:bodyPr rtlCol="0">
            <a:normAutofit/>
          </a:bodyPr>
          <a:lstStyle>
            <a:lvl1pPr marL="0" indent="0" algn="ctr" defTabSz="914400" rtl="0" eaLnBrk="1" latinLnBrk="0" hangingPunct="1">
              <a:spcBef>
                <a:spcPts val="300"/>
              </a:spcBef>
              <a:buClr>
                <a:schemeClr val="tx1">
                  <a:lumMod val="75000"/>
                  <a:lumOff val="25000"/>
                </a:schemeClr>
              </a:buClr>
              <a:buFont typeface="Arial" pitchFamily="34" charset="0"/>
              <a:buNone/>
              <a:defRPr sz="2000" kern="120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9" name="Date Placeholder 3"/>
          <p:cNvSpPr>
            <a:spLocks noGrp="1"/>
          </p:cNvSpPr>
          <p:nvPr>
            <p:ph type="dt" sz="half" idx="10"/>
          </p:nvPr>
        </p:nvSpPr>
        <p:spPr>
          <a:xfrm>
            <a:off x="573088" y="6122988"/>
            <a:ext cx="2133600" cy="258762"/>
          </a:xfrm>
        </p:spPr>
        <p:txBody>
          <a:bodyPr/>
          <a:lstStyle>
            <a:lvl1pPr>
              <a:defRPr/>
            </a:lvl1pPr>
          </a:lstStyle>
          <a:p>
            <a:pPr>
              <a:defRPr/>
            </a:pPr>
            <a:fld id="{FAB4FDB4-0992-46AA-882D-7F128E02FD93}" type="datetimeFigureOut">
              <a:rPr lang="en-US"/>
              <a:pPr>
                <a:defRPr/>
              </a:pPr>
              <a:t>4/18/2018</a:t>
            </a:fld>
            <a:endParaRPr lang="en-US"/>
          </a:p>
        </p:txBody>
      </p:sp>
      <p:sp>
        <p:nvSpPr>
          <p:cNvPr id="10" name="Footer Placeholder 4"/>
          <p:cNvSpPr>
            <a:spLocks noGrp="1"/>
          </p:cNvSpPr>
          <p:nvPr>
            <p:ph type="ftr" sz="quarter" idx="11"/>
          </p:nvPr>
        </p:nvSpPr>
        <p:spPr>
          <a:xfrm>
            <a:off x="5638800" y="6122988"/>
            <a:ext cx="2895600" cy="257175"/>
          </a:xfrm>
        </p:spPr>
        <p:txBody>
          <a:bodyPr/>
          <a:lstStyle>
            <a:lvl1pPr>
              <a:defRPr/>
            </a:lvl1pPr>
          </a:lstStyle>
          <a:p>
            <a:pPr>
              <a:defRPr/>
            </a:pPr>
            <a:endParaRPr lang="en-US"/>
          </a:p>
        </p:txBody>
      </p:sp>
      <p:sp>
        <p:nvSpPr>
          <p:cNvPr id="11" name="Slide Number Placeholder 5"/>
          <p:cNvSpPr>
            <a:spLocks noGrp="1"/>
          </p:cNvSpPr>
          <p:nvPr>
            <p:ph type="sldNum" sz="quarter" idx="12"/>
          </p:nvPr>
        </p:nvSpPr>
        <p:spPr>
          <a:xfrm>
            <a:off x="4191000" y="6122988"/>
            <a:ext cx="762000" cy="271462"/>
          </a:xfrm>
        </p:spPr>
        <p:txBody>
          <a:bodyPr/>
          <a:lstStyle>
            <a:lvl1pPr>
              <a:defRPr/>
            </a:lvl1pPr>
          </a:lstStyle>
          <a:p>
            <a:pPr>
              <a:defRPr/>
            </a:pPr>
            <a:r>
              <a:rPr lang="en-US"/>
              <a:t>P-Slide </a:t>
            </a:r>
            <a:fld id="{32A9FC59-9CA7-4E06-8CD4-DAD64DC52271}" type="slidenum">
              <a:rPr lang="en-US"/>
              <a:pPr>
                <a:defRPr/>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grpSp>
        <p:nvGrpSpPr>
          <p:cNvPr id="6" name="Group 33"/>
          <p:cNvGrpSpPr>
            <a:grpSpLocks/>
          </p:cNvGrpSpPr>
          <p:nvPr/>
        </p:nvGrpSpPr>
        <p:grpSpPr bwMode="auto">
          <a:xfrm>
            <a:off x="182563" y="173038"/>
            <a:ext cx="8778875" cy="6511925"/>
            <a:chOff x="182880" y="173699"/>
            <a:chExt cx="8778240" cy="6510602"/>
          </a:xfrm>
        </p:grpSpPr>
        <p:grpSp>
          <p:nvGrpSpPr>
            <p:cNvPr id="7" name="Group 26"/>
            <p:cNvGrpSpPr>
              <a:grpSpLocks/>
            </p:cNvGrpSpPr>
            <p:nvPr/>
          </p:nvGrpSpPr>
          <p:grpSpPr bwMode="auto">
            <a:xfrm>
              <a:off x="182880" y="173699"/>
              <a:ext cx="8778240" cy="6510602"/>
              <a:chOff x="182880" y="173699"/>
              <a:chExt cx="8778240" cy="6510602"/>
            </a:xfrm>
          </p:grpSpPr>
          <p:pic>
            <p:nvPicPr>
              <p:cNvPr id="9" name="Picture 9" descr="PaperPanel-Base.jpg"/>
              <p:cNvPicPr>
                <a:picLocks noChangeAspect="1"/>
              </p:cNvPicPr>
              <p:nvPr/>
            </p:nvPicPr>
            <p:blipFill>
              <a:blip r:embed="rId2" cstate="print"/>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10" name="Group 10"/>
              <p:cNvGrpSpPr>
                <a:grpSpLocks/>
              </p:cNvGrpSpPr>
              <p:nvPr/>
            </p:nvGrpSpPr>
            <p:grpSpPr bwMode="auto">
              <a:xfrm>
                <a:off x="256032" y="237744"/>
                <a:ext cx="8622792" cy="6364224"/>
                <a:chOff x="247157" y="247430"/>
                <a:chExt cx="8622792" cy="6364224"/>
              </a:xfrm>
            </p:grpSpPr>
            <p:sp>
              <p:nvSpPr>
                <p:cNvPr id="11" name="Rectangle 11"/>
                <p:cNvSpPr>
                  <a:spLocks/>
                </p:cNvSpPr>
                <p:nvPr/>
              </p:nvSpPr>
              <p:spPr>
                <a:xfrm>
                  <a:off x="247025" y="246872"/>
                  <a:ext cx="8622676" cy="6364582"/>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cxnSp>
              <p:nvCxnSpPr>
                <p:cNvPr id="12" name="Straight Connector 12"/>
                <p:cNvCxnSpPr/>
                <p:nvPr/>
              </p:nvCxnSpPr>
              <p:spPr>
                <a:xfrm>
                  <a:off x="247025" y="6389249"/>
                  <a:ext cx="8622676" cy="1587"/>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8" name="Rectangle 8"/>
            <p:cNvSpPr/>
            <p:nvPr/>
          </p:nvSpPr>
          <p:spPr>
            <a:xfrm rot="5400000">
              <a:off x="801568" y="3274246"/>
              <a:ext cx="6134441" cy="63495"/>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sp>
        <p:nvSpPr>
          <p:cNvPr id="13" name="Rectangle 13"/>
          <p:cNvSpPr/>
          <p:nvPr/>
        </p:nvSpPr>
        <p:spPr>
          <a:xfrm rot="10800000">
            <a:off x="258763" y="1593850"/>
            <a:ext cx="3575050" cy="65088"/>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14" name="Rectangle 14"/>
          <p:cNvSpPr/>
          <p:nvPr/>
        </p:nvSpPr>
        <p:spPr>
          <a:xfrm rot="10800000">
            <a:off x="258763" y="1593850"/>
            <a:ext cx="3575050" cy="65088"/>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530225" y="1694329"/>
            <a:ext cx="3008313" cy="914400"/>
          </a:xfrm>
        </p:spPr>
        <p:txBody>
          <a:bodyPr anchor="b">
            <a:normAutofit/>
          </a:bodyPr>
          <a:lstStyle>
            <a:lvl1pPr algn="l">
              <a:defRPr sz="2800" b="0"/>
            </a:lvl1pPr>
          </a:lstStyle>
          <a:p>
            <a:r>
              <a:rPr lang="en-US" smtClean="0"/>
              <a:t>Click to edit Master title style</a:t>
            </a:r>
            <a:endParaRPr/>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30225" y="2672323"/>
            <a:ext cx="3008313" cy="3403040"/>
          </a:xfrm>
        </p:spPr>
        <p:txBody>
          <a:bodyPr>
            <a:normAutofit/>
          </a:bodyPr>
          <a:lstStyle>
            <a:lvl1pPr marL="0" indent="0">
              <a:lnSpc>
                <a:spcPct val="12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7" name="Picture Placeholder 16"/>
          <p:cNvSpPr>
            <a:spLocks noGrp="1"/>
          </p:cNvSpPr>
          <p:nvPr>
            <p:ph type="pic" sz="quarter" idx="13"/>
          </p:nvPr>
        </p:nvSpPr>
        <p:spPr>
          <a:xfrm>
            <a:off x="352892" y="310123"/>
            <a:ext cx="3398837" cy="1204912"/>
          </a:xfrm>
        </p:spPr>
        <p:txBody>
          <a:bodyPr rtlCol="0">
            <a:normAutofit/>
          </a:bodyPr>
          <a:lstStyle>
            <a:lvl1pPr>
              <a:buNone/>
              <a:defRPr sz="1800"/>
            </a:lvl1pPr>
          </a:lstStyle>
          <a:p>
            <a:pPr lvl="0"/>
            <a:r>
              <a:rPr lang="en-US" noProof="0" smtClean="0"/>
              <a:t>Click icon to add picture</a:t>
            </a:r>
            <a:endParaRPr noProof="0"/>
          </a:p>
        </p:txBody>
      </p:sp>
      <p:sp>
        <p:nvSpPr>
          <p:cNvPr id="15" name="Date Placeholder 4"/>
          <p:cNvSpPr>
            <a:spLocks noGrp="1"/>
          </p:cNvSpPr>
          <p:nvPr>
            <p:ph type="dt" sz="half" idx="14"/>
          </p:nvPr>
        </p:nvSpPr>
        <p:spPr/>
        <p:txBody>
          <a:bodyPr/>
          <a:lstStyle>
            <a:lvl1pPr>
              <a:defRPr/>
            </a:lvl1pPr>
          </a:lstStyle>
          <a:p>
            <a:pPr>
              <a:defRPr/>
            </a:pPr>
            <a:fld id="{C1589370-C1C0-4951-8867-B38F89C23761}" type="datetimeFigureOut">
              <a:rPr lang="en-US"/>
              <a:pPr>
                <a:defRPr/>
              </a:pPr>
              <a:t>4/18/2018</a:t>
            </a:fld>
            <a:endParaRPr lang="en-US"/>
          </a:p>
        </p:txBody>
      </p:sp>
      <p:sp>
        <p:nvSpPr>
          <p:cNvPr id="16" name="Footer Placeholder 5"/>
          <p:cNvSpPr>
            <a:spLocks noGrp="1"/>
          </p:cNvSpPr>
          <p:nvPr>
            <p:ph type="ftr" sz="quarter" idx="15"/>
          </p:nvPr>
        </p:nvSpPr>
        <p:spPr/>
        <p:txBody>
          <a:bodyPr/>
          <a:lstStyle>
            <a:lvl1pPr>
              <a:defRPr/>
            </a:lvl1pPr>
          </a:lstStyle>
          <a:p>
            <a:pPr>
              <a:defRPr/>
            </a:pPr>
            <a:endParaRPr lang="en-US"/>
          </a:p>
        </p:txBody>
      </p:sp>
      <p:sp>
        <p:nvSpPr>
          <p:cNvPr id="18" name="Slide Number Placeholder 6"/>
          <p:cNvSpPr>
            <a:spLocks noGrp="1"/>
          </p:cNvSpPr>
          <p:nvPr>
            <p:ph type="sldNum" sz="quarter" idx="16"/>
          </p:nvPr>
        </p:nvSpPr>
        <p:spPr/>
        <p:txBody>
          <a:bodyPr/>
          <a:lstStyle>
            <a:lvl1pPr>
              <a:defRPr/>
            </a:lvl1pPr>
          </a:lstStyle>
          <a:p>
            <a:pPr>
              <a:defRPr/>
            </a:pPr>
            <a:r>
              <a:rPr lang="en-US"/>
              <a:t>P-Slide </a:t>
            </a:r>
            <a:fld id="{834A516A-734B-436E-A425-C94D29A81156}" type="slidenum">
              <a:rPr lang="en-US"/>
              <a:pPr>
                <a:defRPr/>
              </a:pPr>
              <a:t>‹N›</a:t>
            </a:fld>
            <a:endParaRPr lang="en-US"/>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32"/>
          <p:cNvGrpSpPr>
            <a:grpSpLocks/>
          </p:cNvGrpSpPr>
          <p:nvPr/>
        </p:nvGrpSpPr>
        <p:grpSpPr bwMode="auto">
          <a:xfrm>
            <a:off x="182563" y="173038"/>
            <a:ext cx="8778875" cy="6511925"/>
            <a:chOff x="182880" y="173699"/>
            <a:chExt cx="8778240" cy="6510602"/>
          </a:xfrm>
        </p:grpSpPr>
        <p:grpSp>
          <p:nvGrpSpPr>
            <p:cNvPr id="6" name="Group 26"/>
            <p:cNvGrpSpPr>
              <a:grpSpLocks/>
            </p:cNvGrpSpPr>
            <p:nvPr/>
          </p:nvGrpSpPr>
          <p:grpSpPr bwMode="auto">
            <a:xfrm>
              <a:off x="182880" y="173699"/>
              <a:ext cx="8778240" cy="6510602"/>
              <a:chOff x="182880" y="173699"/>
              <a:chExt cx="8778240" cy="6510602"/>
            </a:xfrm>
          </p:grpSpPr>
          <p:pic>
            <p:nvPicPr>
              <p:cNvPr id="8" name="Picture 9" descr="PaperPanel-Base.jpg"/>
              <p:cNvPicPr>
                <a:picLocks noChangeAspect="1"/>
              </p:cNvPicPr>
              <p:nvPr/>
            </p:nvPicPr>
            <p:blipFill>
              <a:blip r:embed="rId2" cstate="print"/>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9" name="Group 10"/>
              <p:cNvGrpSpPr>
                <a:grpSpLocks/>
              </p:cNvGrpSpPr>
              <p:nvPr/>
            </p:nvGrpSpPr>
            <p:grpSpPr bwMode="auto">
              <a:xfrm>
                <a:off x="256032" y="237744"/>
                <a:ext cx="8622792" cy="6364224"/>
                <a:chOff x="247157" y="247430"/>
                <a:chExt cx="8622792" cy="6364224"/>
              </a:xfrm>
            </p:grpSpPr>
            <p:sp>
              <p:nvSpPr>
                <p:cNvPr id="10" name="Rectangle 11"/>
                <p:cNvSpPr>
                  <a:spLocks/>
                </p:cNvSpPr>
                <p:nvPr/>
              </p:nvSpPr>
              <p:spPr>
                <a:xfrm>
                  <a:off x="247025" y="246872"/>
                  <a:ext cx="8622676" cy="6364582"/>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cxnSp>
              <p:nvCxnSpPr>
                <p:cNvPr id="11" name="Straight Connector 12"/>
                <p:cNvCxnSpPr/>
                <p:nvPr/>
              </p:nvCxnSpPr>
              <p:spPr>
                <a:xfrm>
                  <a:off x="247025" y="6389249"/>
                  <a:ext cx="8622676" cy="1587"/>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7" name="Rectangle 8"/>
            <p:cNvSpPr/>
            <p:nvPr/>
          </p:nvSpPr>
          <p:spPr>
            <a:xfrm rot="5400000">
              <a:off x="801568" y="3274246"/>
              <a:ext cx="6134441" cy="63495"/>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sp>
        <p:nvSpPr>
          <p:cNvPr id="2" name="Title 1"/>
          <p:cNvSpPr>
            <a:spLocks noGrp="1"/>
          </p:cNvSpPr>
          <p:nvPr>
            <p:ph type="title"/>
          </p:nvPr>
        </p:nvSpPr>
        <p:spPr>
          <a:xfrm>
            <a:off x="530352" y="1691640"/>
            <a:ext cx="3008376" cy="914400"/>
          </a:xfrm>
        </p:spPr>
        <p:txBody>
          <a:bodyPr anchor="b">
            <a:noAutofit/>
          </a:bodyPr>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4338559" y="612775"/>
            <a:ext cx="4114800" cy="5468112"/>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530352" y="2670048"/>
            <a:ext cx="3008376" cy="3401568"/>
          </a:xfrm>
        </p:spPr>
        <p:txBody>
          <a:bodyPr rtlCol="0">
            <a:normAutofit/>
          </a:bodyPr>
          <a:lstStyle>
            <a:lvl1pPr marL="0" indent="0">
              <a:lnSpc>
                <a:spcPct val="120000"/>
              </a:lnSpc>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4"/>
          <p:cNvSpPr>
            <a:spLocks noGrp="1"/>
          </p:cNvSpPr>
          <p:nvPr>
            <p:ph type="dt" sz="half" idx="10"/>
          </p:nvPr>
        </p:nvSpPr>
        <p:spPr/>
        <p:txBody>
          <a:bodyPr/>
          <a:lstStyle>
            <a:lvl1pPr>
              <a:defRPr/>
            </a:lvl1pPr>
          </a:lstStyle>
          <a:p>
            <a:pPr>
              <a:defRPr/>
            </a:pPr>
            <a:fld id="{2EEB62AE-3B08-4C77-B920-BC9B7C376B38}" type="datetimeFigureOut">
              <a:rPr lang="en-US"/>
              <a:pPr>
                <a:defRPr/>
              </a:pPr>
              <a:t>4/18/2018</a:t>
            </a:fld>
            <a:endParaRPr lang="en-US"/>
          </a:p>
        </p:txBody>
      </p:sp>
      <p:sp>
        <p:nvSpPr>
          <p:cNvPr id="13" name="Footer Placeholder 5"/>
          <p:cNvSpPr>
            <a:spLocks noGrp="1"/>
          </p:cNvSpPr>
          <p:nvPr>
            <p:ph type="ftr" sz="quarter" idx="11"/>
          </p:nvPr>
        </p:nvSpPr>
        <p:spPr/>
        <p:txBody>
          <a:bodyPr/>
          <a:lstStyle>
            <a:lvl1pPr>
              <a:defRPr/>
            </a:lvl1pPr>
          </a:lstStyle>
          <a:p>
            <a:pPr>
              <a:defRPr/>
            </a:pPr>
            <a:endParaRPr lang="en-US"/>
          </a:p>
        </p:txBody>
      </p:sp>
      <p:sp>
        <p:nvSpPr>
          <p:cNvPr id="14" name="Slide Number Placeholder 6"/>
          <p:cNvSpPr>
            <a:spLocks noGrp="1"/>
          </p:cNvSpPr>
          <p:nvPr>
            <p:ph type="sldNum" sz="quarter" idx="12"/>
          </p:nvPr>
        </p:nvSpPr>
        <p:spPr/>
        <p:txBody>
          <a:bodyPr/>
          <a:lstStyle>
            <a:lvl1pPr>
              <a:defRPr/>
            </a:lvl1pPr>
          </a:lstStyle>
          <a:p>
            <a:pPr>
              <a:defRPr/>
            </a:pPr>
            <a:r>
              <a:rPr lang="en-US"/>
              <a:t>P-Slide </a:t>
            </a:r>
            <a:fld id="{EFC5869C-4126-4150-9948-601B93A3CE62}" type="slidenum">
              <a:rPr lang="en-US"/>
              <a:pPr>
                <a:defRPr/>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5" name="Group 26"/>
          <p:cNvGrpSpPr>
            <a:grpSpLocks/>
          </p:cNvGrpSpPr>
          <p:nvPr/>
        </p:nvGrpSpPr>
        <p:grpSpPr bwMode="auto">
          <a:xfrm>
            <a:off x="182563" y="173038"/>
            <a:ext cx="8778875" cy="6511925"/>
            <a:chOff x="182880" y="173699"/>
            <a:chExt cx="8778240" cy="6510602"/>
          </a:xfrm>
        </p:grpSpPr>
        <p:pic>
          <p:nvPicPr>
            <p:cNvPr id="6" name="Picture 7" descr="PaperPanel-Base.jpg"/>
            <p:cNvPicPr>
              <a:picLocks noChangeAspect="1"/>
            </p:cNvPicPr>
            <p:nvPr/>
          </p:nvPicPr>
          <p:blipFill>
            <a:blip r:embed="rId2" cstate="print"/>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7" name="Group 10"/>
            <p:cNvGrpSpPr>
              <a:grpSpLocks/>
            </p:cNvGrpSpPr>
            <p:nvPr/>
          </p:nvGrpSpPr>
          <p:grpSpPr bwMode="auto">
            <a:xfrm>
              <a:off x="256032" y="237744"/>
              <a:ext cx="8622792" cy="6364224"/>
              <a:chOff x="247157" y="247430"/>
              <a:chExt cx="8622792" cy="6364224"/>
            </a:xfrm>
          </p:grpSpPr>
          <p:sp>
            <p:nvSpPr>
              <p:cNvPr id="8" name="Rectangle 9"/>
              <p:cNvSpPr>
                <a:spLocks/>
              </p:cNvSpPr>
              <p:nvPr/>
            </p:nvSpPr>
            <p:spPr>
              <a:xfrm>
                <a:off x="247025" y="246872"/>
                <a:ext cx="8622676" cy="6364582"/>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cxnSp>
            <p:nvCxnSpPr>
              <p:cNvPr id="9" name="Straight Connector 10"/>
              <p:cNvCxnSpPr/>
              <p:nvPr/>
            </p:nvCxnSpPr>
            <p:spPr>
              <a:xfrm>
                <a:off x="247025" y="6389249"/>
                <a:ext cx="8622676" cy="1587"/>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0" name="Rectangle 11"/>
          <p:cNvSpPr/>
          <p:nvPr/>
        </p:nvSpPr>
        <p:spPr>
          <a:xfrm>
            <a:off x="255588" y="4203700"/>
            <a:ext cx="8623300" cy="63500"/>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11" name="Rectangle 12"/>
          <p:cNvSpPr/>
          <p:nvPr/>
        </p:nvSpPr>
        <p:spPr>
          <a:xfrm>
            <a:off x="255588" y="4203700"/>
            <a:ext cx="8623300" cy="63500"/>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530351" y="4287819"/>
            <a:ext cx="8021977" cy="916193"/>
          </a:xfrm>
        </p:spPr>
        <p:txBody>
          <a:bodyPr anchor="b">
            <a:noAutofit/>
          </a:bodyPr>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a:off x="356347" y="331694"/>
            <a:ext cx="8421624" cy="3783106"/>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530351" y="5271247"/>
            <a:ext cx="8021977" cy="1013011"/>
          </a:xfrm>
        </p:spPr>
        <p:txBody>
          <a:bodyPr rtlCol="0">
            <a:normAutofit/>
          </a:bodyPr>
          <a:lstStyle>
            <a:lvl1pPr marL="0" indent="0">
              <a:spcBef>
                <a:spcPts val="30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4"/>
          <p:cNvSpPr>
            <a:spLocks noGrp="1"/>
          </p:cNvSpPr>
          <p:nvPr>
            <p:ph type="dt" sz="half" idx="10"/>
          </p:nvPr>
        </p:nvSpPr>
        <p:spPr/>
        <p:txBody>
          <a:bodyPr/>
          <a:lstStyle>
            <a:lvl1pPr>
              <a:defRPr/>
            </a:lvl1pPr>
          </a:lstStyle>
          <a:p>
            <a:pPr>
              <a:defRPr/>
            </a:pPr>
            <a:fld id="{E8A4815B-862F-4BCA-9061-ADEE78F8E2D1}" type="datetimeFigureOut">
              <a:rPr lang="en-US"/>
              <a:pPr>
                <a:defRPr/>
              </a:pPr>
              <a:t>4/18/2018</a:t>
            </a:fld>
            <a:endParaRPr lang="en-US"/>
          </a:p>
        </p:txBody>
      </p:sp>
      <p:sp>
        <p:nvSpPr>
          <p:cNvPr id="13" name="Footer Placeholder 5"/>
          <p:cNvSpPr>
            <a:spLocks noGrp="1"/>
          </p:cNvSpPr>
          <p:nvPr>
            <p:ph type="ftr" sz="quarter" idx="11"/>
          </p:nvPr>
        </p:nvSpPr>
        <p:spPr/>
        <p:txBody>
          <a:bodyPr/>
          <a:lstStyle>
            <a:lvl1pPr>
              <a:defRPr/>
            </a:lvl1pPr>
          </a:lstStyle>
          <a:p>
            <a:pPr>
              <a:defRPr/>
            </a:pPr>
            <a:endParaRPr lang="en-US"/>
          </a:p>
        </p:txBody>
      </p:sp>
      <p:sp>
        <p:nvSpPr>
          <p:cNvPr id="14" name="Slide Number Placeholder 6"/>
          <p:cNvSpPr>
            <a:spLocks noGrp="1"/>
          </p:cNvSpPr>
          <p:nvPr>
            <p:ph type="sldNum" sz="quarter" idx="12"/>
          </p:nvPr>
        </p:nvSpPr>
        <p:spPr/>
        <p:txBody>
          <a:bodyPr/>
          <a:lstStyle>
            <a:lvl1pPr>
              <a:defRPr/>
            </a:lvl1pPr>
          </a:lstStyle>
          <a:p>
            <a:pPr>
              <a:defRPr/>
            </a:pPr>
            <a:r>
              <a:rPr lang="en-US"/>
              <a:t>P-Slide </a:t>
            </a:r>
            <a:fld id="{B10846CF-5E36-49F1-9FFB-71C2D85C3610}" type="slidenum">
              <a:rPr lang="en-US"/>
              <a:pPr>
                <a:defRPr/>
              </a:pPr>
              <a:t>‹N›</a:t>
            </a:fld>
            <a:endParaRPr lang="en-US"/>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19"/>
          <p:cNvGrpSpPr>
            <a:grpSpLocks/>
          </p:cNvGrpSpPr>
          <p:nvPr/>
        </p:nvGrpSpPr>
        <p:grpSpPr bwMode="auto">
          <a:xfrm>
            <a:off x="182563" y="173038"/>
            <a:ext cx="8778875" cy="6511925"/>
            <a:chOff x="182880" y="173699"/>
            <a:chExt cx="8778240" cy="6510602"/>
          </a:xfrm>
        </p:grpSpPr>
        <p:pic>
          <p:nvPicPr>
            <p:cNvPr id="5" name="Picture 7" descr="PaperPanel-Base.jpg"/>
            <p:cNvPicPr>
              <a:picLocks noChangeAspect="1"/>
            </p:cNvPicPr>
            <p:nvPr/>
          </p:nvPicPr>
          <p:blipFill>
            <a:blip r:embed="rId2" cstate="print"/>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6" name="Group 10"/>
            <p:cNvGrpSpPr>
              <a:grpSpLocks/>
            </p:cNvGrpSpPr>
            <p:nvPr/>
          </p:nvGrpSpPr>
          <p:grpSpPr bwMode="auto">
            <a:xfrm>
              <a:off x="256032" y="237744"/>
              <a:ext cx="8622792" cy="6364224"/>
              <a:chOff x="247157" y="247430"/>
              <a:chExt cx="8622792" cy="6364224"/>
            </a:xfrm>
          </p:grpSpPr>
          <p:sp>
            <p:nvSpPr>
              <p:cNvPr id="7" name="Rectangle 9"/>
              <p:cNvSpPr>
                <a:spLocks/>
              </p:cNvSpPr>
              <p:nvPr/>
            </p:nvSpPr>
            <p:spPr>
              <a:xfrm>
                <a:off x="247025" y="246872"/>
                <a:ext cx="8622676" cy="6364582"/>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cxnSp>
            <p:nvCxnSpPr>
              <p:cNvPr id="8" name="Straight Connector 10"/>
              <p:cNvCxnSpPr/>
              <p:nvPr/>
            </p:nvCxnSpPr>
            <p:spPr>
              <a:xfrm>
                <a:off x="247025" y="6389249"/>
                <a:ext cx="8622676" cy="1587"/>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9" name="Rectangle 11"/>
              <p:cNvSpPr/>
              <p:nvPr/>
            </p:nvSpPr>
            <p:spPr>
              <a:xfrm>
                <a:off x="247025" y="1611845"/>
                <a:ext cx="8622676" cy="63487"/>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0" name="Date Placeholder 3"/>
          <p:cNvSpPr>
            <a:spLocks noGrp="1"/>
          </p:cNvSpPr>
          <p:nvPr>
            <p:ph type="dt" sz="half" idx="10"/>
          </p:nvPr>
        </p:nvSpPr>
        <p:spPr/>
        <p:txBody>
          <a:bodyPr/>
          <a:lstStyle>
            <a:lvl1pPr>
              <a:defRPr/>
            </a:lvl1pPr>
          </a:lstStyle>
          <a:p>
            <a:pPr>
              <a:defRPr/>
            </a:pPr>
            <a:fld id="{F722FA0D-7090-4ED3-AFDC-92EB5D4ABCD2}" type="datetimeFigureOut">
              <a:rPr lang="en-US"/>
              <a:pPr>
                <a:defRPr/>
              </a:pPr>
              <a:t>4/18/2018</a:t>
            </a:fld>
            <a:endParaRPr lang="en-US"/>
          </a:p>
        </p:txBody>
      </p:sp>
      <p:sp>
        <p:nvSpPr>
          <p:cNvPr id="11" name="Footer Placeholder 4"/>
          <p:cNvSpPr>
            <a:spLocks noGrp="1"/>
          </p:cNvSpPr>
          <p:nvPr>
            <p:ph type="ftr" sz="quarter" idx="11"/>
          </p:nvPr>
        </p:nvSpPr>
        <p:spPr/>
        <p:txBody>
          <a:bodyPr/>
          <a:lstStyle>
            <a:lvl1pPr>
              <a:defRPr/>
            </a:lvl1pPr>
          </a:lstStyle>
          <a:p>
            <a:pPr>
              <a:defRPr/>
            </a:pPr>
            <a:endParaRPr lang="en-US"/>
          </a:p>
        </p:txBody>
      </p:sp>
      <p:sp>
        <p:nvSpPr>
          <p:cNvPr id="12" name="Slide Number Placeholder 5"/>
          <p:cNvSpPr>
            <a:spLocks noGrp="1"/>
          </p:cNvSpPr>
          <p:nvPr>
            <p:ph type="sldNum" sz="quarter" idx="12"/>
          </p:nvPr>
        </p:nvSpPr>
        <p:spPr/>
        <p:txBody>
          <a:bodyPr/>
          <a:lstStyle>
            <a:lvl1pPr>
              <a:defRPr/>
            </a:lvl1pPr>
          </a:lstStyle>
          <a:p>
            <a:pPr>
              <a:defRPr/>
            </a:pPr>
            <a:r>
              <a:rPr lang="en-US"/>
              <a:t>P-Slide </a:t>
            </a:r>
            <a:fld id="{8BC7FED8-1087-460F-A01E-381BDED38DBC}" type="slidenum">
              <a:rPr lang="en-US"/>
              <a:pPr>
                <a:defRPr/>
              </a:pPr>
              <a:t>‹N›</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oup 19"/>
          <p:cNvGrpSpPr>
            <a:grpSpLocks/>
          </p:cNvGrpSpPr>
          <p:nvPr/>
        </p:nvGrpSpPr>
        <p:grpSpPr bwMode="auto">
          <a:xfrm>
            <a:off x="182563" y="173038"/>
            <a:ext cx="8778875" cy="6511925"/>
            <a:chOff x="182880" y="173699"/>
            <a:chExt cx="8778240" cy="6510602"/>
          </a:xfrm>
        </p:grpSpPr>
        <p:pic>
          <p:nvPicPr>
            <p:cNvPr id="5" name="Picture 7" descr="PaperPanel-Base.jpg"/>
            <p:cNvPicPr>
              <a:picLocks noChangeAspect="1"/>
            </p:cNvPicPr>
            <p:nvPr/>
          </p:nvPicPr>
          <p:blipFill>
            <a:blip r:embed="rId2" cstate="print"/>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6" name="Group 10"/>
            <p:cNvGrpSpPr>
              <a:grpSpLocks/>
            </p:cNvGrpSpPr>
            <p:nvPr/>
          </p:nvGrpSpPr>
          <p:grpSpPr bwMode="auto">
            <a:xfrm>
              <a:off x="256032" y="237744"/>
              <a:ext cx="8622792" cy="6364224"/>
              <a:chOff x="247157" y="247430"/>
              <a:chExt cx="8622792" cy="6364224"/>
            </a:xfrm>
          </p:grpSpPr>
          <p:sp>
            <p:nvSpPr>
              <p:cNvPr id="7" name="Rectangle 9"/>
              <p:cNvSpPr>
                <a:spLocks/>
              </p:cNvSpPr>
              <p:nvPr/>
            </p:nvSpPr>
            <p:spPr>
              <a:xfrm>
                <a:off x="247025" y="246872"/>
                <a:ext cx="8622676" cy="6364582"/>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cxnSp>
            <p:nvCxnSpPr>
              <p:cNvPr id="8" name="Straight Connector 10"/>
              <p:cNvCxnSpPr/>
              <p:nvPr/>
            </p:nvCxnSpPr>
            <p:spPr>
              <a:xfrm>
                <a:off x="247025" y="6389249"/>
                <a:ext cx="8622676" cy="1587"/>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9" name="Rectangle 11"/>
          <p:cNvSpPr/>
          <p:nvPr/>
        </p:nvSpPr>
        <p:spPr>
          <a:xfrm rot="5400000">
            <a:off x="4242594" y="3274219"/>
            <a:ext cx="6135688" cy="63500"/>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10" name="Rectangle 12"/>
          <p:cNvSpPr/>
          <p:nvPr/>
        </p:nvSpPr>
        <p:spPr>
          <a:xfrm rot="5400000">
            <a:off x="4242594" y="3274219"/>
            <a:ext cx="6135688" cy="63500"/>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Vertical Title 1"/>
          <p:cNvSpPr>
            <a:spLocks noGrp="1"/>
          </p:cNvSpPr>
          <p:nvPr>
            <p:ph type="title" orient="vert"/>
          </p:nvPr>
        </p:nvSpPr>
        <p:spPr>
          <a:xfrm>
            <a:off x="7391399" y="609600"/>
            <a:ext cx="1416423" cy="5516563"/>
          </a:xfrm>
        </p:spPr>
        <p:txBody>
          <a:bodyPr vert="eaVert">
            <a:normAutofit/>
          </a:bodyPr>
          <a:lstStyle>
            <a:lvl1pPr>
              <a:defRPr sz="3600"/>
            </a:lvl1pPr>
          </a:lstStyle>
          <a:p>
            <a:r>
              <a:rPr lang="en-US" smtClean="0"/>
              <a:t>Click to edit Master title style</a:t>
            </a:r>
            <a:endParaRPr/>
          </a:p>
        </p:txBody>
      </p:sp>
      <p:sp>
        <p:nvSpPr>
          <p:cNvPr id="3" name="Vertical Text Placeholder 2"/>
          <p:cNvSpPr>
            <a:spLocks noGrp="1"/>
          </p:cNvSpPr>
          <p:nvPr>
            <p:ph type="body" orient="vert" idx="1"/>
          </p:nvPr>
        </p:nvSpPr>
        <p:spPr>
          <a:xfrm>
            <a:off x="578222" y="609600"/>
            <a:ext cx="6279777" cy="5516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Date Placeholder 3"/>
          <p:cNvSpPr>
            <a:spLocks noGrp="1"/>
          </p:cNvSpPr>
          <p:nvPr>
            <p:ph type="dt" sz="half" idx="10"/>
          </p:nvPr>
        </p:nvSpPr>
        <p:spPr/>
        <p:txBody>
          <a:bodyPr/>
          <a:lstStyle>
            <a:lvl1pPr>
              <a:defRPr/>
            </a:lvl1pPr>
          </a:lstStyle>
          <a:p>
            <a:pPr>
              <a:defRPr/>
            </a:pPr>
            <a:fld id="{8F94FD7A-F7A4-49DF-8C62-7DDB33FED4DB}" type="datetimeFigureOut">
              <a:rPr lang="en-US"/>
              <a:pPr>
                <a:defRPr/>
              </a:pPr>
              <a:t>4/18/2018</a:t>
            </a:fld>
            <a:endParaRPr lang="en-US"/>
          </a:p>
        </p:txBody>
      </p:sp>
      <p:sp>
        <p:nvSpPr>
          <p:cNvPr id="12" name="Footer Placeholder 4"/>
          <p:cNvSpPr>
            <a:spLocks noGrp="1"/>
          </p:cNvSpPr>
          <p:nvPr>
            <p:ph type="ftr" sz="quarter" idx="11"/>
          </p:nvPr>
        </p:nvSpPr>
        <p:spPr/>
        <p:txBody>
          <a:bodyPr/>
          <a:lstStyle>
            <a:lvl1pPr>
              <a:defRPr/>
            </a:lvl1pPr>
          </a:lstStyle>
          <a:p>
            <a:pPr>
              <a:defRPr/>
            </a:pPr>
            <a:endParaRPr lang="en-US"/>
          </a:p>
        </p:txBody>
      </p:sp>
      <p:sp>
        <p:nvSpPr>
          <p:cNvPr id="13" name="Slide Number Placeholder 5"/>
          <p:cNvSpPr>
            <a:spLocks noGrp="1"/>
          </p:cNvSpPr>
          <p:nvPr>
            <p:ph type="sldNum" sz="quarter" idx="12"/>
          </p:nvPr>
        </p:nvSpPr>
        <p:spPr/>
        <p:txBody>
          <a:bodyPr/>
          <a:lstStyle>
            <a:lvl1pPr>
              <a:defRPr/>
            </a:lvl1pPr>
          </a:lstStyle>
          <a:p>
            <a:pPr>
              <a:defRPr/>
            </a:pPr>
            <a:r>
              <a:rPr lang="en-US"/>
              <a:t>P-Slide </a:t>
            </a:r>
            <a:fld id="{A260D584-6799-4584-B912-49D3C5D6E55F}" type="slidenum">
              <a:rPr lang="en-US"/>
              <a:pPr>
                <a:defRPr/>
              </a:pPr>
              <a:t>‹N›</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457200"/>
            <a:ext cx="73152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00200" y="1905000"/>
            <a:ext cx="35433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95900" y="1905000"/>
            <a:ext cx="3543300" cy="190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295900" y="3962400"/>
            <a:ext cx="3543300" cy="190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2"/>
          <p:cNvSpPr>
            <a:spLocks noGrp="1" noChangeArrowheads="1"/>
          </p:cNvSpPr>
          <p:nvPr>
            <p:ph type="sldNum" sz="quarter" idx="10"/>
          </p:nvPr>
        </p:nvSpPr>
        <p:spPr/>
        <p:txBody>
          <a:bodyPr/>
          <a:lstStyle>
            <a:lvl1pPr>
              <a:defRPr/>
            </a:lvl1pPr>
          </a:lstStyle>
          <a:p>
            <a:pPr>
              <a:defRPr/>
            </a:pPr>
            <a:r>
              <a:rPr lang="en-US"/>
              <a:t>P-Slide </a:t>
            </a:r>
            <a:fld id="{445ABB77-5BCA-44BF-8782-B7CAB8792FC5}" type="slidenum">
              <a:rPr lang="en-US"/>
              <a:pPr>
                <a:defRPr/>
              </a:pPr>
              <a:t>‹N›</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00200" y="457200"/>
            <a:ext cx="7315200" cy="9144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600200" y="1905000"/>
            <a:ext cx="3543300" cy="190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600200" y="3962400"/>
            <a:ext cx="3543300" cy="190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5295900" y="1905000"/>
            <a:ext cx="35433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2"/>
          <p:cNvSpPr>
            <a:spLocks noGrp="1" noChangeArrowheads="1"/>
          </p:cNvSpPr>
          <p:nvPr>
            <p:ph type="sldNum" sz="quarter" idx="10"/>
          </p:nvPr>
        </p:nvSpPr>
        <p:spPr/>
        <p:txBody>
          <a:bodyPr/>
          <a:lstStyle>
            <a:lvl1pPr>
              <a:defRPr/>
            </a:lvl1pPr>
          </a:lstStyle>
          <a:p>
            <a:pPr>
              <a:defRPr/>
            </a:pPr>
            <a:r>
              <a:rPr lang="en-US"/>
              <a:t>P-Slide </a:t>
            </a:r>
            <a:fld id="{99594FDF-6EB6-48A3-9077-FD6B67C7F5E8}" type="slidenum">
              <a:rPr lang="en-US"/>
              <a:pPr>
                <a:defRPr/>
              </a:pPr>
              <a:t>‹N›</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00200" y="457200"/>
            <a:ext cx="7315200"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600200" y="1905000"/>
            <a:ext cx="7239000" cy="3962400"/>
          </a:xfrm>
        </p:spPr>
        <p:txBody>
          <a:bodyPr rtlCol="0">
            <a:normAutofit/>
          </a:bodyPr>
          <a:lstStyle/>
          <a:p>
            <a:pPr lvl="0"/>
            <a:endParaRPr lang="en-US" noProof="0" smtClean="0"/>
          </a:p>
        </p:txBody>
      </p:sp>
      <p:sp>
        <p:nvSpPr>
          <p:cNvPr id="4" name="Rectangle 12"/>
          <p:cNvSpPr>
            <a:spLocks noGrp="1" noChangeArrowheads="1"/>
          </p:cNvSpPr>
          <p:nvPr>
            <p:ph type="sldNum" sz="quarter" idx="10"/>
          </p:nvPr>
        </p:nvSpPr>
        <p:spPr/>
        <p:txBody>
          <a:bodyPr/>
          <a:lstStyle>
            <a:lvl1pPr>
              <a:defRPr/>
            </a:lvl1pPr>
          </a:lstStyle>
          <a:p>
            <a:pPr>
              <a:defRPr/>
            </a:pPr>
            <a:r>
              <a:rPr lang="en-US"/>
              <a:t>P-Slide </a:t>
            </a:r>
            <a:fld id="{756E937C-8636-4C50-BD38-25004D72F3C8}" type="slidenum">
              <a:rPr lang="en-US"/>
              <a:pPr>
                <a:defRPr/>
              </a:pPr>
              <a:t>‹N›</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00200" y="457200"/>
            <a:ext cx="7315200" cy="9144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600200" y="1905000"/>
            <a:ext cx="3543300" cy="3962400"/>
          </a:xfrm>
        </p:spPr>
        <p:txBody>
          <a:bodyPr rtlCol="0">
            <a:normAutofit/>
          </a:bodyPr>
          <a:lstStyle/>
          <a:p>
            <a:pPr lvl="0"/>
            <a:endParaRPr lang="en-US" noProof="0" smtClean="0"/>
          </a:p>
        </p:txBody>
      </p:sp>
      <p:sp>
        <p:nvSpPr>
          <p:cNvPr id="4" name="Text Placeholder 3"/>
          <p:cNvSpPr>
            <a:spLocks noGrp="1"/>
          </p:cNvSpPr>
          <p:nvPr>
            <p:ph type="body" sz="half" idx="2"/>
          </p:nvPr>
        </p:nvSpPr>
        <p:spPr>
          <a:xfrm>
            <a:off x="5295900" y="1905000"/>
            <a:ext cx="35433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sldNum" sz="quarter" idx="10"/>
          </p:nvPr>
        </p:nvSpPr>
        <p:spPr/>
        <p:txBody>
          <a:bodyPr/>
          <a:lstStyle>
            <a:lvl1pPr>
              <a:defRPr/>
            </a:lvl1pPr>
          </a:lstStyle>
          <a:p>
            <a:pPr>
              <a:defRPr/>
            </a:pPr>
            <a:r>
              <a:rPr lang="en-US"/>
              <a:t>P-Slide </a:t>
            </a:r>
            <a:fld id="{1327E35F-66D6-4B80-AF15-C3EE323EE0F3}" type="slidenum">
              <a:rPr lang="en-US"/>
              <a:pPr>
                <a:defRPr/>
              </a:pPr>
              <a:t>‹N›</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6F1AEF5-3804-411D-B51B-614384C9014A}" type="slidenum">
              <a:rPr lang="en-US"/>
              <a:pPr>
                <a:defRPr/>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15"/>
          <p:cNvGrpSpPr>
            <a:grpSpLocks/>
          </p:cNvGrpSpPr>
          <p:nvPr/>
        </p:nvGrpSpPr>
        <p:grpSpPr bwMode="auto">
          <a:xfrm>
            <a:off x="182563" y="173038"/>
            <a:ext cx="8778875" cy="6511925"/>
            <a:chOff x="182880" y="173699"/>
            <a:chExt cx="8778240" cy="6510602"/>
          </a:xfrm>
        </p:grpSpPr>
        <p:pic>
          <p:nvPicPr>
            <p:cNvPr id="5" name="Picture 7" descr="PaperPanel-Base.jpg"/>
            <p:cNvPicPr>
              <a:picLocks noChangeAspect="1"/>
            </p:cNvPicPr>
            <p:nvPr/>
          </p:nvPicPr>
          <p:blipFill>
            <a:blip r:embed="rId2" cstate="print"/>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6" name="Group 10"/>
            <p:cNvGrpSpPr>
              <a:grpSpLocks/>
            </p:cNvGrpSpPr>
            <p:nvPr/>
          </p:nvGrpSpPr>
          <p:grpSpPr bwMode="auto">
            <a:xfrm>
              <a:off x="256032" y="237744"/>
              <a:ext cx="8622792" cy="6364224"/>
              <a:chOff x="247157" y="247430"/>
              <a:chExt cx="8622792" cy="6364224"/>
            </a:xfrm>
          </p:grpSpPr>
          <p:sp>
            <p:nvSpPr>
              <p:cNvPr id="7" name="Rectangle 9"/>
              <p:cNvSpPr>
                <a:spLocks/>
              </p:cNvSpPr>
              <p:nvPr/>
            </p:nvSpPr>
            <p:spPr>
              <a:xfrm>
                <a:off x="247025" y="246872"/>
                <a:ext cx="8622676" cy="6364582"/>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cxnSp>
            <p:nvCxnSpPr>
              <p:cNvPr id="8" name="Straight Connector 10"/>
              <p:cNvCxnSpPr/>
              <p:nvPr/>
            </p:nvCxnSpPr>
            <p:spPr>
              <a:xfrm>
                <a:off x="247025" y="6389249"/>
                <a:ext cx="8622676" cy="1587"/>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9" name="Rectangle 11"/>
              <p:cNvSpPr/>
              <p:nvPr/>
            </p:nvSpPr>
            <p:spPr>
              <a:xfrm>
                <a:off x="247025" y="1611845"/>
                <a:ext cx="8622676" cy="63487"/>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0" name="Date Placeholder 3"/>
          <p:cNvSpPr>
            <a:spLocks noGrp="1"/>
          </p:cNvSpPr>
          <p:nvPr>
            <p:ph type="dt" sz="half" idx="10"/>
          </p:nvPr>
        </p:nvSpPr>
        <p:spPr>
          <a:xfrm>
            <a:off x="244475" y="6372225"/>
            <a:ext cx="2955925" cy="257175"/>
          </a:xfrm>
        </p:spPr>
        <p:txBody>
          <a:bodyPr/>
          <a:lstStyle>
            <a:lvl1pPr>
              <a:defRPr>
                <a:latin typeface="Arial" pitchFamily="34" charset="0"/>
                <a:cs typeface="Arial" pitchFamily="34" charset="0"/>
              </a:defRPr>
            </a:lvl1pPr>
          </a:lstStyle>
          <a:p>
            <a:pPr>
              <a:defRPr/>
            </a:pPr>
            <a:r>
              <a:rPr lang="en-US"/>
              <a:t>American Epilepsy Society 2011</a:t>
            </a:r>
          </a:p>
        </p:txBody>
      </p:sp>
      <p:sp>
        <p:nvSpPr>
          <p:cNvPr id="11" name="Slide Number Placeholder 5"/>
          <p:cNvSpPr>
            <a:spLocks noGrp="1"/>
          </p:cNvSpPr>
          <p:nvPr>
            <p:ph type="sldNum" sz="quarter" idx="11"/>
          </p:nvPr>
        </p:nvSpPr>
        <p:spPr>
          <a:xfrm>
            <a:off x="7696200" y="6324600"/>
            <a:ext cx="1143000" cy="271463"/>
          </a:xfrm>
        </p:spPr>
        <p:txBody>
          <a:bodyPr/>
          <a:lstStyle>
            <a:lvl1pPr>
              <a:defRPr/>
            </a:lvl1pPr>
          </a:lstStyle>
          <a:p>
            <a:pPr>
              <a:defRPr/>
            </a:pPr>
            <a:r>
              <a:rPr lang="en-US"/>
              <a:t>P-Slide </a:t>
            </a:r>
            <a:fld id="{9D1CCFC8-58C0-4325-83E1-DAE4C9A34DA4}" type="slidenum">
              <a:rPr lang="en-US"/>
              <a:pPr>
                <a:defRPr/>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pic>
        <p:nvPicPr>
          <p:cNvPr id="5" name="Picture 6" descr="PaperPanel-Title.jpg"/>
          <p:cNvPicPr>
            <a:picLocks noChangeAspect="1"/>
          </p:cNvPicPr>
          <p:nvPr/>
        </p:nvPicPr>
        <p:blipFill>
          <a:blip r:embed="rId2" cstate="print"/>
          <a:srcRect r="2128"/>
          <a:stretch>
            <a:fillRect/>
          </a:stretch>
        </p:blipFill>
        <p:spPr>
          <a:xfrm>
            <a:off x="486873" y="411480"/>
            <a:ext cx="8170255" cy="6035040"/>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6" name="Group 11"/>
          <p:cNvGrpSpPr>
            <a:grpSpLocks/>
          </p:cNvGrpSpPr>
          <p:nvPr/>
        </p:nvGrpSpPr>
        <p:grpSpPr bwMode="auto">
          <a:xfrm>
            <a:off x="563563" y="476250"/>
            <a:ext cx="7981950" cy="5888038"/>
            <a:chOff x="562842" y="475488"/>
            <a:chExt cx="7982713" cy="5888736"/>
          </a:xfrm>
        </p:grpSpPr>
        <p:sp>
          <p:nvSpPr>
            <p:cNvPr id="7" name="Rectangle 8"/>
            <p:cNvSpPr>
              <a:spLocks/>
            </p:cNvSpPr>
            <p:nvPr/>
          </p:nvSpPr>
          <p:spPr>
            <a:xfrm>
              <a:off x="562842" y="475488"/>
              <a:ext cx="7982713" cy="5888736"/>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cxnSp>
          <p:nvCxnSpPr>
            <p:cNvPr id="8" name="Straight Connector 9"/>
            <p:cNvCxnSpPr/>
            <p:nvPr/>
          </p:nvCxnSpPr>
          <p:spPr>
            <a:xfrm>
              <a:off x="562842" y="6134009"/>
              <a:ext cx="7982713" cy="1588"/>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 name="Straight Connector 10"/>
            <p:cNvCxnSpPr/>
            <p:nvPr/>
          </p:nvCxnSpPr>
          <p:spPr>
            <a:xfrm>
              <a:off x="562842" y="3427001"/>
              <a:ext cx="7982713" cy="1587"/>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ctrTitle"/>
          </p:nvPr>
        </p:nvSpPr>
        <p:spPr>
          <a:xfrm>
            <a:off x="900113" y="3442447"/>
            <a:ext cx="7345362" cy="1532965"/>
          </a:xfrm>
        </p:spPr>
        <p:txBody>
          <a:bodyPr anchor="b">
            <a:norm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900113" y="5029200"/>
            <a:ext cx="7345362" cy="990600"/>
          </a:xfrm>
        </p:spPr>
        <p:txBody>
          <a:bodyPr>
            <a:normAutofit/>
          </a:bodyPr>
          <a:lstStyle>
            <a:lvl1pPr marL="0" indent="0" algn="ctr">
              <a:spcBef>
                <a:spcPts val="300"/>
              </a:spcBef>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14" name="Picture Placeholder 13"/>
          <p:cNvSpPr>
            <a:spLocks noGrp="1"/>
          </p:cNvSpPr>
          <p:nvPr>
            <p:ph type="pic" sz="quarter" idx="12"/>
          </p:nvPr>
        </p:nvSpPr>
        <p:spPr>
          <a:xfrm>
            <a:off x="636493" y="533400"/>
            <a:ext cx="7836408" cy="2828925"/>
          </a:xfrm>
        </p:spPr>
        <p:txBody>
          <a:bodyPr rtlCol="0">
            <a:normAutofit/>
          </a:bodyPr>
          <a:lstStyle>
            <a:lvl1pPr>
              <a:buNone/>
              <a:defRPr sz="2000"/>
            </a:lvl1pPr>
          </a:lstStyle>
          <a:p>
            <a:pPr lvl="0"/>
            <a:r>
              <a:rPr lang="en-US" noProof="0" smtClean="0"/>
              <a:t>Click icon to add picture</a:t>
            </a:r>
            <a:endParaRPr noProof="0"/>
          </a:p>
        </p:txBody>
      </p:sp>
      <p:sp>
        <p:nvSpPr>
          <p:cNvPr id="10" name="Date Placeholder 3"/>
          <p:cNvSpPr>
            <a:spLocks noGrp="1"/>
          </p:cNvSpPr>
          <p:nvPr>
            <p:ph type="dt" sz="half" idx="13"/>
          </p:nvPr>
        </p:nvSpPr>
        <p:spPr>
          <a:xfrm>
            <a:off x="569913" y="6122988"/>
            <a:ext cx="2133600" cy="258762"/>
          </a:xfrm>
        </p:spPr>
        <p:txBody>
          <a:bodyPr/>
          <a:lstStyle>
            <a:lvl1pPr>
              <a:defRPr/>
            </a:lvl1pPr>
          </a:lstStyle>
          <a:p>
            <a:pPr>
              <a:defRPr/>
            </a:pPr>
            <a:fld id="{C21C7D5A-EA88-4294-AE1B-907B108D1538}" type="datetimeFigureOut">
              <a:rPr lang="en-US"/>
              <a:pPr>
                <a:defRPr/>
              </a:pPr>
              <a:t>4/18/2018</a:t>
            </a:fld>
            <a:endParaRPr lang="en-US"/>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23"/>
          <p:cNvGrpSpPr>
            <a:grpSpLocks/>
          </p:cNvGrpSpPr>
          <p:nvPr/>
        </p:nvGrpSpPr>
        <p:grpSpPr bwMode="auto">
          <a:xfrm>
            <a:off x="182563" y="173038"/>
            <a:ext cx="8778875" cy="6511925"/>
            <a:chOff x="182880" y="173699"/>
            <a:chExt cx="8778240" cy="6510602"/>
          </a:xfrm>
        </p:grpSpPr>
        <p:pic>
          <p:nvPicPr>
            <p:cNvPr id="5" name="Picture 7" descr="PaperPanel-Base.jpg"/>
            <p:cNvPicPr>
              <a:picLocks noChangeAspect="1"/>
            </p:cNvPicPr>
            <p:nvPr/>
          </p:nvPicPr>
          <p:blipFill>
            <a:blip r:embed="rId2" cstate="print"/>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6" name="Group 10"/>
            <p:cNvGrpSpPr>
              <a:grpSpLocks/>
            </p:cNvGrpSpPr>
            <p:nvPr/>
          </p:nvGrpSpPr>
          <p:grpSpPr bwMode="auto">
            <a:xfrm>
              <a:off x="256032" y="237744"/>
              <a:ext cx="8622792" cy="6364224"/>
              <a:chOff x="247157" y="247430"/>
              <a:chExt cx="8622792" cy="6364224"/>
            </a:xfrm>
          </p:grpSpPr>
          <p:sp>
            <p:nvSpPr>
              <p:cNvPr id="7" name="Rectangle 9"/>
              <p:cNvSpPr>
                <a:spLocks/>
              </p:cNvSpPr>
              <p:nvPr/>
            </p:nvSpPr>
            <p:spPr>
              <a:xfrm>
                <a:off x="247025" y="246872"/>
                <a:ext cx="8622676" cy="6364582"/>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cxnSp>
            <p:nvCxnSpPr>
              <p:cNvPr id="8" name="Straight Connector 10"/>
              <p:cNvCxnSpPr/>
              <p:nvPr/>
            </p:nvCxnSpPr>
            <p:spPr>
              <a:xfrm>
                <a:off x="247025" y="6389249"/>
                <a:ext cx="8622676" cy="1587"/>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title"/>
          </p:nvPr>
        </p:nvSpPr>
        <p:spPr>
          <a:xfrm>
            <a:off x="900113" y="1371600"/>
            <a:ext cx="7345362" cy="1676400"/>
          </a:xfrm>
        </p:spPr>
        <p:txBody>
          <a:bodyPr anchor="b">
            <a:noAutofit/>
          </a:bodyPr>
          <a:lstStyle>
            <a:lvl1pPr algn="ctr">
              <a:defRPr sz="5400" b="0" i="0" cap="none" baseline="0"/>
            </a:lvl1pPr>
          </a:lstStyle>
          <a:p>
            <a:r>
              <a:rPr lang="en-US" smtClean="0"/>
              <a:t>Click to edit Master title style</a:t>
            </a:r>
            <a:endParaRPr/>
          </a:p>
        </p:txBody>
      </p:sp>
      <p:sp>
        <p:nvSpPr>
          <p:cNvPr id="3" name="Text Placeholder 2"/>
          <p:cNvSpPr>
            <a:spLocks noGrp="1"/>
          </p:cNvSpPr>
          <p:nvPr>
            <p:ph type="body" idx="1"/>
          </p:nvPr>
        </p:nvSpPr>
        <p:spPr>
          <a:xfrm>
            <a:off x="900113" y="3134566"/>
            <a:ext cx="7345362" cy="1500187"/>
          </a:xfrm>
        </p:spPr>
        <p:txBody>
          <a:bodyPr/>
          <a:lstStyle>
            <a:lvl1pPr marL="0" indent="0" algn="ctr">
              <a:spcBef>
                <a:spcPts val="300"/>
              </a:spcBef>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a:defRPr/>
            </a:pPr>
            <a:fld id="{F3A8FF95-949D-4D77-A0B1-DE817F534A73}" type="datetimeFigureOut">
              <a:rPr lang="en-US"/>
              <a:pPr>
                <a:defRPr/>
              </a:pPr>
              <a:t>4/18/2018</a:t>
            </a:fld>
            <a:endParaRPr lang="en-US"/>
          </a:p>
        </p:txBody>
      </p:sp>
      <p:sp>
        <p:nvSpPr>
          <p:cNvPr id="10" name="Footer Placeholder 4"/>
          <p:cNvSpPr>
            <a:spLocks noGrp="1"/>
          </p:cNvSpPr>
          <p:nvPr>
            <p:ph type="ftr" sz="quarter" idx="11"/>
          </p:nvPr>
        </p:nvSpPr>
        <p:spPr/>
        <p:txBody>
          <a:bodyPr/>
          <a:lstStyle>
            <a:lvl1pPr>
              <a:defRPr/>
            </a:lvl1pPr>
          </a:lstStyle>
          <a:p>
            <a:pPr>
              <a:defRPr/>
            </a:pPr>
            <a:endParaRPr lang="en-US"/>
          </a:p>
        </p:txBody>
      </p:sp>
      <p:sp>
        <p:nvSpPr>
          <p:cNvPr id="11" name="Slide Number Placeholder 5"/>
          <p:cNvSpPr>
            <a:spLocks noGrp="1"/>
          </p:cNvSpPr>
          <p:nvPr>
            <p:ph type="sldNum" sz="quarter" idx="12"/>
          </p:nvPr>
        </p:nvSpPr>
        <p:spPr/>
        <p:txBody>
          <a:bodyPr/>
          <a:lstStyle>
            <a:lvl1pPr>
              <a:defRPr/>
            </a:lvl1pPr>
          </a:lstStyle>
          <a:p>
            <a:pPr>
              <a:defRPr/>
            </a:pPr>
            <a:r>
              <a:rPr lang="en-US"/>
              <a:t>P-Slide </a:t>
            </a:r>
            <a:fld id="{665EABF4-2FC2-48C6-82D1-0CD85644F681}" type="slidenum">
              <a:rPr lang="en-US"/>
              <a:pPr>
                <a:defRPr/>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13"/>
          <p:cNvGrpSpPr>
            <a:grpSpLocks/>
          </p:cNvGrpSpPr>
          <p:nvPr/>
        </p:nvGrpSpPr>
        <p:grpSpPr bwMode="auto">
          <a:xfrm>
            <a:off x="182563" y="173038"/>
            <a:ext cx="8778875" cy="6511925"/>
            <a:chOff x="182880" y="173699"/>
            <a:chExt cx="8778240" cy="6510602"/>
          </a:xfrm>
        </p:grpSpPr>
        <p:pic>
          <p:nvPicPr>
            <p:cNvPr id="6" name="Picture 7" descr="PaperPanel-Base.jpg"/>
            <p:cNvPicPr>
              <a:picLocks noChangeAspect="1"/>
            </p:cNvPicPr>
            <p:nvPr/>
          </p:nvPicPr>
          <p:blipFill>
            <a:blip r:embed="rId2" cstate="print"/>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7" name="Group 10"/>
            <p:cNvGrpSpPr>
              <a:grpSpLocks/>
            </p:cNvGrpSpPr>
            <p:nvPr/>
          </p:nvGrpSpPr>
          <p:grpSpPr bwMode="auto">
            <a:xfrm>
              <a:off x="256032" y="237744"/>
              <a:ext cx="8622792" cy="6364224"/>
              <a:chOff x="247157" y="247430"/>
              <a:chExt cx="8622792" cy="6364224"/>
            </a:xfrm>
          </p:grpSpPr>
          <p:sp>
            <p:nvSpPr>
              <p:cNvPr id="8" name="Rectangle 9"/>
              <p:cNvSpPr>
                <a:spLocks/>
              </p:cNvSpPr>
              <p:nvPr/>
            </p:nvSpPr>
            <p:spPr>
              <a:xfrm>
                <a:off x="247025" y="246872"/>
                <a:ext cx="8622676" cy="6364582"/>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cxnSp>
            <p:nvCxnSpPr>
              <p:cNvPr id="9" name="Straight Connector 10"/>
              <p:cNvCxnSpPr/>
              <p:nvPr/>
            </p:nvCxnSpPr>
            <p:spPr>
              <a:xfrm>
                <a:off x="247025" y="6389249"/>
                <a:ext cx="8622676" cy="1587"/>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0" name="Rectangle 11"/>
              <p:cNvSpPr/>
              <p:nvPr/>
            </p:nvSpPr>
            <p:spPr>
              <a:xfrm>
                <a:off x="247025" y="1611845"/>
                <a:ext cx="8622676" cy="63487"/>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00111"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199"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Date Placeholder 4"/>
          <p:cNvSpPr>
            <a:spLocks noGrp="1"/>
          </p:cNvSpPr>
          <p:nvPr>
            <p:ph type="dt" sz="half" idx="10"/>
          </p:nvPr>
        </p:nvSpPr>
        <p:spPr/>
        <p:txBody>
          <a:bodyPr/>
          <a:lstStyle>
            <a:lvl1pPr>
              <a:defRPr/>
            </a:lvl1pPr>
          </a:lstStyle>
          <a:p>
            <a:pPr>
              <a:defRPr/>
            </a:pPr>
            <a:fld id="{596583E6-D74D-4485-979B-263C54EA1385}" type="datetimeFigureOut">
              <a:rPr lang="en-US"/>
              <a:pPr>
                <a:defRPr/>
              </a:pPr>
              <a:t>4/18/2018</a:t>
            </a:fld>
            <a:endParaRPr lang="en-US"/>
          </a:p>
        </p:txBody>
      </p:sp>
      <p:sp>
        <p:nvSpPr>
          <p:cNvPr id="12" name="Footer Placeholder 5"/>
          <p:cNvSpPr>
            <a:spLocks noGrp="1"/>
          </p:cNvSpPr>
          <p:nvPr>
            <p:ph type="ftr" sz="quarter" idx="11"/>
          </p:nvPr>
        </p:nvSpPr>
        <p:spPr/>
        <p:txBody>
          <a:bodyPr/>
          <a:lstStyle>
            <a:lvl1pPr>
              <a:defRPr/>
            </a:lvl1pPr>
          </a:lstStyle>
          <a:p>
            <a:pPr>
              <a:defRPr/>
            </a:pPr>
            <a:endParaRPr lang="en-US"/>
          </a:p>
        </p:txBody>
      </p:sp>
      <p:sp>
        <p:nvSpPr>
          <p:cNvPr id="13" name="Slide Number Placeholder 6"/>
          <p:cNvSpPr>
            <a:spLocks noGrp="1"/>
          </p:cNvSpPr>
          <p:nvPr>
            <p:ph type="sldNum" sz="quarter" idx="12"/>
          </p:nvPr>
        </p:nvSpPr>
        <p:spPr/>
        <p:txBody>
          <a:bodyPr/>
          <a:lstStyle>
            <a:lvl1pPr>
              <a:defRPr/>
            </a:lvl1pPr>
          </a:lstStyle>
          <a:p>
            <a:pPr>
              <a:defRPr/>
            </a:pPr>
            <a:r>
              <a:rPr lang="en-US"/>
              <a:t>P-Slide </a:t>
            </a:r>
            <a:fld id="{FB770A65-6374-4EE6-A1EE-98AA129F61F1}" type="slidenum">
              <a:rPr lang="en-US"/>
              <a:pPr>
                <a:defRPr/>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16"/>
          <p:cNvGrpSpPr>
            <a:grpSpLocks/>
          </p:cNvGrpSpPr>
          <p:nvPr/>
        </p:nvGrpSpPr>
        <p:grpSpPr bwMode="auto">
          <a:xfrm>
            <a:off x="182563" y="173038"/>
            <a:ext cx="8778875" cy="6511925"/>
            <a:chOff x="182880" y="173699"/>
            <a:chExt cx="8778240" cy="6510602"/>
          </a:xfrm>
        </p:grpSpPr>
        <p:pic>
          <p:nvPicPr>
            <p:cNvPr id="8" name="Picture 7" descr="PaperPanel-Base.jpg"/>
            <p:cNvPicPr>
              <a:picLocks noChangeAspect="1"/>
            </p:cNvPicPr>
            <p:nvPr/>
          </p:nvPicPr>
          <p:blipFill>
            <a:blip r:embed="rId2" cstate="print"/>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9" name="Group 8"/>
            <p:cNvGrpSpPr>
              <a:grpSpLocks/>
            </p:cNvGrpSpPr>
            <p:nvPr/>
          </p:nvGrpSpPr>
          <p:grpSpPr bwMode="auto">
            <a:xfrm>
              <a:off x="256032" y="237744"/>
              <a:ext cx="8622792" cy="6364224"/>
              <a:chOff x="247157" y="247430"/>
              <a:chExt cx="8622792" cy="6364224"/>
            </a:xfrm>
          </p:grpSpPr>
          <p:sp>
            <p:nvSpPr>
              <p:cNvPr id="10" name="Rectangle 9"/>
              <p:cNvSpPr>
                <a:spLocks/>
              </p:cNvSpPr>
              <p:nvPr/>
            </p:nvSpPr>
            <p:spPr>
              <a:xfrm>
                <a:off x="247025" y="246872"/>
                <a:ext cx="8622676" cy="6364582"/>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cxnSp>
            <p:nvCxnSpPr>
              <p:cNvPr id="11" name="Straight Connector 10"/>
              <p:cNvCxnSpPr/>
              <p:nvPr/>
            </p:nvCxnSpPr>
            <p:spPr>
              <a:xfrm>
                <a:off x="247025" y="6389249"/>
                <a:ext cx="8622676" cy="1587"/>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2" name="Rectangle 11"/>
              <p:cNvSpPr/>
              <p:nvPr/>
            </p:nvSpPr>
            <p:spPr>
              <a:xfrm>
                <a:off x="247025" y="1611845"/>
                <a:ext cx="8622676" cy="63487"/>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grpSp>
      <p:cxnSp>
        <p:nvCxnSpPr>
          <p:cNvPr id="13" name="Straight Connector 12"/>
          <p:cNvCxnSpPr/>
          <p:nvPr/>
        </p:nvCxnSpPr>
        <p:spPr>
          <a:xfrm rot="16200000" flipH="1">
            <a:off x="2216944" y="4026694"/>
            <a:ext cx="4711700" cy="1588"/>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p:cNvCxnSpPr/>
          <p:nvPr/>
        </p:nvCxnSpPr>
        <p:spPr>
          <a:xfrm rot="16200000" flipH="1">
            <a:off x="2216944" y="4026694"/>
            <a:ext cx="4711700" cy="1588"/>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32301" y="1708990"/>
            <a:ext cx="3566160" cy="832503"/>
          </a:xfrm>
        </p:spPr>
        <p:txBody>
          <a:bodyPr anchor="ctr">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2301"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945539" y="1708990"/>
            <a:ext cx="3566160" cy="832503"/>
          </a:xfrm>
        </p:spPr>
        <p:txBody>
          <a:bodyPr anchor="ctr">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45539"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5" name="Date Placeholder 6"/>
          <p:cNvSpPr>
            <a:spLocks noGrp="1"/>
          </p:cNvSpPr>
          <p:nvPr>
            <p:ph type="dt" sz="half" idx="10"/>
          </p:nvPr>
        </p:nvSpPr>
        <p:spPr/>
        <p:txBody>
          <a:bodyPr/>
          <a:lstStyle>
            <a:lvl1pPr>
              <a:defRPr/>
            </a:lvl1pPr>
          </a:lstStyle>
          <a:p>
            <a:pPr>
              <a:defRPr/>
            </a:pPr>
            <a:fld id="{303CF040-3E8A-4B4B-B060-C8F6EADEE27F}" type="datetimeFigureOut">
              <a:rPr lang="en-US"/>
              <a:pPr>
                <a:defRPr/>
              </a:pPr>
              <a:t>4/18/2018</a:t>
            </a:fld>
            <a:endParaRPr lang="en-US"/>
          </a:p>
        </p:txBody>
      </p:sp>
      <p:sp>
        <p:nvSpPr>
          <p:cNvPr id="16" name="Footer Placeholder 7"/>
          <p:cNvSpPr>
            <a:spLocks noGrp="1"/>
          </p:cNvSpPr>
          <p:nvPr>
            <p:ph type="ftr" sz="quarter" idx="11"/>
          </p:nvPr>
        </p:nvSpPr>
        <p:spPr/>
        <p:txBody>
          <a:bodyPr/>
          <a:lstStyle>
            <a:lvl1pPr>
              <a:defRPr/>
            </a:lvl1pPr>
          </a:lstStyle>
          <a:p>
            <a:pPr>
              <a:defRPr/>
            </a:pPr>
            <a:endParaRPr lang="en-US"/>
          </a:p>
        </p:txBody>
      </p:sp>
      <p:sp>
        <p:nvSpPr>
          <p:cNvPr id="17" name="Slide Number Placeholder 8"/>
          <p:cNvSpPr>
            <a:spLocks noGrp="1"/>
          </p:cNvSpPr>
          <p:nvPr>
            <p:ph type="sldNum" sz="quarter" idx="12"/>
          </p:nvPr>
        </p:nvSpPr>
        <p:spPr/>
        <p:txBody>
          <a:bodyPr/>
          <a:lstStyle>
            <a:lvl1pPr>
              <a:defRPr/>
            </a:lvl1pPr>
          </a:lstStyle>
          <a:p>
            <a:pPr>
              <a:defRPr/>
            </a:pPr>
            <a:r>
              <a:rPr lang="en-US"/>
              <a:t>P-Slide </a:t>
            </a:r>
            <a:fld id="{0D59940F-06B4-40AB-AEFF-3D4A8B85AB08}" type="slidenum">
              <a:rPr lang="en-US"/>
              <a:pPr>
                <a:defRPr/>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18"/>
          <p:cNvGrpSpPr>
            <a:grpSpLocks/>
          </p:cNvGrpSpPr>
          <p:nvPr/>
        </p:nvGrpSpPr>
        <p:grpSpPr bwMode="auto">
          <a:xfrm>
            <a:off x="182563" y="173038"/>
            <a:ext cx="8778875" cy="6511925"/>
            <a:chOff x="182880" y="173699"/>
            <a:chExt cx="8778240" cy="6510602"/>
          </a:xfrm>
        </p:grpSpPr>
        <p:pic>
          <p:nvPicPr>
            <p:cNvPr id="4" name="Picture 7" descr="PaperPanel-Base.jpg"/>
            <p:cNvPicPr>
              <a:picLocks noChangeAspect="1"/>
            </p:cNvPicPr>
            <p:nvPr/>
          </p:nvPicPr>
          <p:blipFill>
            <a:blip r:embed="rId2" cstate="print"/>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5" name="Group 10"/>
            <p:cNvGrpSpPr>
              <a:grpSpLocks/>
            </p:cNvGrpSpPr>
            <p:nvPr/>
          </p:nvGrpSpPr>
          <p:grpSpPr bwMode="auto">
            <a:xfrm>
              <a:off x="256032" y="237744"/>
              <a:ext cx="8622792" cy="6364224"/>
              <a:chOff x="247157" y="247430"/>
              <a:chExt cx="8622792" cy="6364224"/>
            </a:xfrm>
          </p:grpSpPr>
          <p:sp>
            <p:nvSpPr>
              <p:cNvPr id="6" name="Rectangle 9"/>
              <p:cNvSpPr>
                <a:spLocks/>
              </p:cNvSpPr>
              <p:nvPr/>
            </p:nvSpPr>
            <p:spPr>
              <a:xfrm>
                <a:off x="247025" y="246872"/>
                <a:ext cx="8622676" cy="6364582"/>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cxnSp>
            <p:nvCxnSpPr>
              <p:cNvPr id="7" name="Straight Connector 10"/>
              <p:cNvCxnSpPr/>
              <p:nvPr/>
            </p:nvCxnSpPr>
            <p:spPr>
              <a:xfrm>
                <a:off x="247025" y="6389249"/>
                <a:ext cx="8622676" cy="1587"/>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8" name="Rectangle 11"/>
              <p:cNvSpPr/>
              <p:nvPr/>
            </p:nvSpPr>
            <p:spPr>
              <a:xfrm>
                <a:off x="247025" y="1611845"/>
                <a:ext cx="8622676" cy="63487"/>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9" name="Date Placeholder 2"/>
          <p:cNvSpPr>
            <a:spLocks noGrp="1"/>
          </p:cNvSpPr>
          <p:nvPr>
            <p:ph type="dt" sz="half" idx="10"/>
          </p:nvPr>
        </p:nvSpPr>
        <p:spPr/>
        <p:txBody>
          <a:bodyPr/>
          <a:lstStyle>
            <a:lvl1pPr>
              <a:defRPr/>
            </a:lvl1pPr>
          </a:lstStyle>
          <a:p>
            <a:pPr>
              <a:defRPr/>
            </a:pPr>
            <a:fld id="{9DCE0056-EC0A-48B1-92F3-EFFC32F65573}" type="datetimeFigureOut">
              <a:rPr lang="en-US"/>
              <a:pPr>
                <a:defRPr/>
              </a:pPr>
              <a:t>4/18/2018</a:t>
            </a:fld>
            <a:endParaRPr lang="en-US"/>
          </a:p>
        </p:txBody>
      </p:sp>
      <p:sp>
        <p:nvSpPr>
          <p:cNvPr id="10" name="Footer Placeholder 3"/>
          <p:cNvSpPr>
            <a:spLocks noGrp="1"/>
          </p:cNvSpPr>
          <p:nvPr>
            <p:ph type="ftr" sz="quarter" idx="11"/>
          </p:nvPr>
        </p:nvSpPr>
        <p:spPr/>
        <p:txBody>
          <a:bodyPr/>
          <a:lstStyle>
            <a:lvl1pPr>
              <a:defRPr/>
            </a:lvl1pPr>
          </a:lstStyle>
          <a:p>
            <a:pPr>
              <a:defRPr/>
            </a:pPr>
            <a:endParaRPr lang="en-US"/>
          </a:p>
        </p:txBody>
      </p:sp>
      <p:sp>
        <p:nvSpPr>
          <p:cNvPr id="11" name="Slide Number Placeholder 4"/>
          <p:cNvSpPr>
            <a:spLocks noGrp="1"/>
          </p:cNvSpPr>
          <p:nvPr>
            <p:ph type="sldNum" sz="quarter" idx="12"/>
          </p:nvPr>
        </p:nvSpPr>
        <p:spPr/>
        <p:txBody>
          <a:bodyPr/>
          <a:lstStyle>
            <a:lvl1pPr>
              <a:defRPr/>
            </a:lvl1pPr>
          </a:lstStyle>
          <a:p>
            <a:pPr>
              <a:defRPr/>
            </a:pPr>
            <a:r>
              <a:rPr lang="en-US"/>
              <a:t>P-Slide </a:t>
            </a:r>
            <a:fld id="{666E31F7-7873-4C87-8902-8F4FFD662C6D}" type="slidenum">
              <a:rPr lang="en-US"/>
              <a:pPr>
                <a:defRPr/>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17"/>
          <p:cNvGrpSpPr>
            <a:grpSpLocks/>
          </p:cNvGrpSpPr>
          <p:nvPr/>
        </p:nvGrpSpPr>
        <p:grpSpPr bwMode="auto">
          <a:xfrm>
            <a:off x="182563" y="173038"/>
            <a:ext cx="8778875" cy="6511925"/>
            <a:chOff x="182880" y="173699"/>
            <a:chExt cx="8778240" cy="6510602"/>
          </a:xfrm>
        </p:grpSpPr>
        <p:pic>
          <p:nvPicPr>
            <p:cNvPr id="3" name="Picture 7" descr="PaperPanel-Base.jpg"/>
            <p:cNvPicPr>
              <a:picLocks noChangeAspect="1"/>
            </p:cNvPicPr>
            <p:nvPr/>
          </p:nvPicPr>
          <p:blipFill>
            <a:blip r:embed="rId2" cstate="print"/>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4" name="Group 10"/>
            <p:cNvGrpSpPr>
              <a:grpSpLocks/>
            </p:cNvGrpSpPr>
            <p:nvPr/>
          </p:nvGrpSpPr>
          <p:grpSpPr bwMode="auto">
            <a:xfrm>
              <a:off x="256032" y="237744"/>
              <a:ext cx="8622792" cy="6364224"/>
              <a:chOff x="247157" y="247430"/>
              <a:chExt cx="8622792" cy="6364224"/>
            </a:xfrm>
          </p:grpSpPr>
          <p:sp>
            <p:nvSpPr>
              <p:cNvPr id="5" name="Rectangle 9"/>
              <p:cNvSpPr>
                <a:spLocks/>
              </p:cNvSpPr>
              <p:nvPr/>
            </p:nvSpPr>
            <p:spPr>
              <a:xfrm>
                <a:off x="247025" y="246872"/>
                <a:ext cx="8622676" cy="6364582"/>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cxnSp>
            <p:nvCxnSpPr>
              <p:cNvPr id="6" name="Straight Connector 10"/>
              <p:cNvCxnSpPr/>
              <p:nvPr/>
            </p:nvCxnSpPr>
            <p:spPr>
              <a:xfrm>
                <a:off x="247025" y="6389249"/>
                <a:ext cx="8622676" cy="1587"/>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7" name="Date Placeholder 1"/>
          <p:cNvSpPr>
            <a:spLocks noGrp="1"/>
          </p:cNvSpPr>
          <p:nvPr>
            <p:ph type="dt" sz="half" idx="10"/>
          </p:nvPr>
        </p:nvSpPr>
        <p:spPr/>
        <p:txBody>
          <a:bodyPr/>
          <a:lstStyle>
            <a:lvl1pPr>
              <a:defRPr/>
            </a:lvl1pPr>
          </a:lstStyle>
          <a:p>
            <a:pPr>
              <a:defRPr/>
            </a:pPr>
            <a:fld id="{27E2E4DB-C7D9-4185-BFA3-84B46D8D240A}" type="datetimeFigureOut">
              <a:rPr lang="en-US"/>
              <a:pPr>
                <a:defRPr/>
              </a:pPr>
              <a:t>4/18/2018</a:t>
            </a:fld>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3"/>
          <p:cNvSpPr>
            <a:spLocks noGrp="1"/>
          </p:cNvSpPr>
          <p:nvPr>
            <p:ph type="sldNum" sz="quarter" idx="12"/>
          </p:nvPr>
        </p:nvSpPr>
        <p:spPr/>
        <p:txBody>
          <a:bodyPr/>
          <a:lstStyle>
            <a:lvl1pPr>
              <a:defRPr/>
            </a:lvl1pPr>
          </a:lstStyle>
          <a:p>
            <a:pPr>
              <a:defRPr/>
            </a:pPr>
            <a:r>
              <a:rPr lang="en-US"/>
              <a:t>P-Slide </a:t>
            </a:r>
            <a:fld id="{4C3959ED-7560-4B5F-A2EE-F339356060EE}" type="slidenum">
              <a:rPr lang="en-US"/>
              <a:pPr>
                <a:defRPr/>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33"/>
          <p:cNvGrpSpPr>
            <a:grpSpLocks/>
          </p:cNvGrpSpPr>
          <p:nvPr/>
        </p:nvGrpSpPr>
        <p:grpSpPr bwMode="auto">
          <a:xfrm>
            <a:off x="182563" y="173038"/>
            <a:ext cx="8778875" cy="6511925"/>
            <a:chOff x="182880" y="173699"/>
            <a:chExt cx="8778240" cy="6510602"/>
          </a:xfrm>
        </p:grpSpPr>
        <p:grpSp>
          <p:nvGrpSpPr>
            <p:cNvPr id="6" name="Group 26"/>
            <p:cNvGrpSpPr>
              <a:grpSpLocks/>
            </p:cNvGrpSpPr>
            <p:nvPr/>
          </p:nvGrpSpPr>
          <p:grpSpPr bwMode="auto">
            <a:xfrm>
              <a:off x="182880" y="173699"/>
              <a:ext cx="8778240" cy="6510602"/>
              <a:chOff x="182880" y="173699"/>
              <a:chExt cx="8778240" cy="6510602"/>
            </a:xfrm>
          </p:grpSpPr>
          <p:pic>
            <p:nvPicPr>
              <p:cNvPr id="8" name="Picture 9" descr="PaperPanel-Base.jpg"/>
              <p:cNvPicPr>
                <a:picLocks noChangeAspect="1"/>
              </p:cNvPicPr>
              <p:nvPr/>
            </p:nvPicPr>
            <p:blipFill>
              <a:blip r:embed="rId2" cstate="print"/>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9" name="Group 10"/>
              <p:cNvGrpSpPr>
                <a:grpSpLocks/>
              </p:cNvGrpSpPr>
              <p:nvPr/>
            </p:nvGrpSpPr>
            <p:grpSpPr bwMode="auto">
              <a:xfrm>
                <a:off x="256032" y="237744"/>
                <a:ext cx="8622792" cy="6364224"/>
                <a:chOff x="247157" y="247430"/>
                <a:chExt cx="8622792" cy="6364224"/>
              </a:xfrm>
            </p:grpSpPr>
            <p:sp>
              <p:nvSpPr>
                <p:cNvPr id="10" name="Rectangle 11"/>
                <p:cNvSpPr>
                  <a:spLocks/>
                </p:cNvSpPr>
                <p:nvPr/>
              </p:nvSpPr>
              <p:spPr>
                <a:xfrm>
                  <a:off x="247025" y="246872"/>
                  <a:ext cx="8622676" cy="6364582"/>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cxnSp>
              <p:nvCxnSpPr>
                <p:cNvPr id="11" name="Straight Connector 12"/>
                <p:cNvCxnSpPr/>
                <p:nvPr/>
              </p:nvCxnSpPr>
              <p:spPr>
                <a:xfrm>
                  <a:off x="247025" y="6389249"/>
                  <a:ext cx="8622676" cy="1587"/>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7" name="Rectangle 8"/>
            <p:cNvSpPr/>
            <p:nvPr/>
          </p:nvSpPr>
          <p:spPr>
            <a:xfrm rot="5400000">
              <a:off x="801568" y="3274246"/>
              <a:ext cx="6134441" cy="63495"/>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sp>
        <p:nvSpPr>
          <p:cNvPr id="2" name="Title 1"/>
          <p:cNvSpPr>
            <a:spLocks noGrp="1"/>
          </p:cNvSpPr>
          <p:nvPr>
            <p:ph type="title"/>
          </p:nvPr>
        </p:nvSpPr>
        <p:spPr>
          <a:xfrm>
            <a:off x="530225" y="1169892"/>
            <a:ext cx="3008313" cy="914400"/>
          </a:xfrm>
        </p:spPr>
        <p:txBody>
          <a:bodyPr anchor="b">
            <a:normAutofit/>
          </a:bodyPr>
          <a:lstStyle>
            <a:lvl1pPr algn="l">
              <a:defRPr sz="2800" b="0"/>
            </a:lvl1pPr>
          </a:lstStyle>
          <a:p>
            <a:r>
              <a:rPr lang="en-US" smtClean="0"/>
              <a:t>Click to edit Master title style</a:t>
            </a:r>
            <a:endParaRPr/>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30225" y="2147888"/>
            <a:ext cx="3008313" cy="3262313"/>
          </a:xfrm>
        </p:spPr>
        <p:txBody>
          <a:bodyPr rtlCol="0">
            <a:normAutofit/>
          </a:bodyPr>
          <a:lstStyle>
            <a:lvl1pPr marL="0" indent="0">
              <a:lnSpc>
                <a:spcPct val="120000"/>
              </a:lnSpc>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4"/>
          <p:cNvSpPr>
            <a:spLocks noGrp="1"/>
          </p:cNvSpPr>
          <p:nvPr>
            <p:ph type="dt" sz="half" idx="10"/>
          </p:nvPr>
        </p:nvSpPr>
        <p:spPr/>
        <p:txBody>
          <a:bodyPr/>
          <a:lstStyle>
            <a:lvl1pPr>
              <a:defRPr/>
            </a:lvl1pPr>
          </a:lstStyle>
          <a:p>
            <a:pPr>
              <a:defRPr/>
            </a:pPr>
            <a:fld id="{1657CC5F-BB04-4DB1-B678-0EBF8467AA20}" type="datetimeFigureOut">
              <a:rPr lang="en-US"/>
              <a:pPr>
                <a:defRPr/>
              </a:pPr>
              <a:t>4/18/2018</a:t>
            </a:fld>
            <a:endParaRPr lang="en-US"/>
          </a:p>
        </p:txBody>
      </p:sp>
      <p:sp>
        <p:nvSpPr>
          <p:cNvPr id="13" name="Footer Placeholder 5"/>
          <p:cNvSpPr>
            <a:spLocks noGrp="1"/>
          </p:cNvSpPr>
          <p:nvPr>
            <p:ph type="ftr" sz="quarter" idx="11"/>
          </p:nvPr>
        </p:nvSpPr>
        <p:spPr/>
        <p:txBody>
          <a:bodyPr/>
          <a:lstStyle>
            <a:lvl1pPr>
              <a:defRPr/>
            </a:lvl1pPr>
          </a:lstStyle>
          <a:p>
            <a:pPr>
              <a:defRPr/>
            </a:pPr>
            <a:endParaRPr lang="en-US"/>
          </a:p>
        </p:txBody>
      </p:sp>
      <p:sp>
        <p:nvSpPr>
          <p:cNvPr id="14" name="Slide Number Placeholder 6"/>
          <p:cNvSpPr>
            <a:spLocks noGrp="1"/>
          </p:cNvSpPr>
          <p:nvPr>
            <p:ph type="sldNum" sz="quarter" idx="12"/>
          </p:nvPr>
        </p:nvSpPr>
        <p:spPr/>
        <p:txBody>
          <a:bodyPr/>
          <a:lstStyle>
            <a:lvl1pPr>
              <a:defRPr/>
            </a:lvl1pPr>
          </a:lstStyle>
          <a:p>
            <a:pPr>
              <a:defRPr/>
            </a:pPr>
            <a:r>
              <a:rPr lang="en-US"/>
              <a:t>P-Slide </a:t>
            </a:r>
            <a:fld id="{1EC62CC7-B924-42B8-B627-2D5D7A166E09}" type="slidenum">
              <a:rPr lang="en-US"/>
              <a:pPr>
                <a:defRPr/>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4.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1" cstate="print"/>
          <a:srcRect/>
          <a:stretch>
            <a:fillRect/>
          </a:stretch>
        </a:blip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900113" y="244475"/>
            <a:ext cx="7345362" cy="13398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Text Placeholder 2"/>
          <p:cNvSpPr>
            <a:spLocks noGrp="1"/>
          </p:cNvSpPr>
          <p:nvPr>
            <p:ph type="body" idx="1"/>
          </p:nvPr>
        </p:nvSpPr>
        <p:spPr bwMode="auto">
          <a:xfrm>
            <a:off x="900113" y="2133600"/>
            <a:ext cx="7345362" cy="3932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244475" y="6372225"/>
            <a:ext cx="2133600" cy="258763"/>
          </a:xfrm>
          <a:prstGeom prst="rect">
            <a:avLst/>
          </a:prstGeom>
        </p:spPr>
        <p:txBody>
          <a:bodyPr vert="horz" lIns="91440" tIns="45720" rIns="91440" bIns="45720" rtlCol="0" anchor="ctr"/>
          <a:lstStyle>
            <a:lvl1pPr algn="l">
              <a:defRPr sz="1200">
                <a:solidFill>
                  <a:schemeClr val="bg2">
                    <a:lumMod val="60000"/>
                    <a:lumOff val="40000"/>
                  </a:schemeClr>
                </a:solidFill>
                <a:latin typeface="Brush Script MT" pitchFamily="66" charset="0"/>
              </a:defRPr>
            </a:lvl1pPr>
          </a:lstStyle>
          <a:p>
            <a:pPr>
              <a:defRPr/>
            </a:pPr>
            <a:fld id="{9ECF5531-051D-4E42-86B3-E0317B63049E}" type="datetimeFigureOut">
              <a:rPr lang="en-US"/>
              <a:pPr>
                <a:defRPr/>
              </a:pPr>
              <a:t>4/18/2018</a:t>
            </a:fld>
            <a:endParaRPr lang="en-US"/>
          </a:p>
        </p:txBody>
      </p:sp>
      <p:sp>
        <p:nvSpPr>
          <p:cNvPr id="5" name="Footer Placeholder 4"/>
          <p:cNvSpPr>
            <a:spLocks noGrp="1"/>
          </p:cNvSpPr>
          <p:nvPr>
            <p:ph type="ftr" sz="quarter" idx="3"/>
          </p:nvPr>
        </p:nvSpPr>
        <p:spPr>
          <a:xfrm>
            <a:off x="5959475" y="6372225"/>
            <a:ext cx="2895600" cy="257175"/>
          </a:xfrm>
          <a:prstGeom prst="rect">
            <a:avLst/>
          </a:prstGeom>
        </p:spPr>
        <p:txBody>
          <a:bodyPr vert="horz" lIns="91440" tIns="45720" rIns="91440" bIns="45720" rtlCol="0" anchor="ctr"/>
          <a:lstStyle>
            <a:lvl1pPr marL="0" algn="r" defTabSz="914400" rtl="0" eaLnBrk="1" latinLnBrk="0" hangingPunct="1">
              <a:defRPr sz="1200" kern="1200">
                <a:solidFill>
                  <a:schemeClr val="bg2">
                    <a:lumMod val="60000"/>
                    <a:lumOff val="40000"/>
                  </a:schemeClr>
                </a:solidFill>
                <a:latin typeface="Brush Script MT" pitchFamily="66"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4191000" y="6356350"/>
            <a:ext cx="762000" cy="271463"/>
          </a:xfrm>
          <a:prstGeom prst="rect">
            <a:avLst/>
          </a:prstGeom>
        </p:spPr>
        <p:txBody>
          <a:bodyPr vert="horz" lIns="91440" tIns="45720" rIns="91440" bIns="45720" rtlCol="0" anchor="ctr"/>
          <a:lstStyle>
            <a:lvl1pPr marL="0" algn="ctr" defTabSz="914400" rtl="0" eaLnBrk="1" latinLnBrk="0" hangingPunct="1">
              <a:defRPr sz="1200" kern="1200">
                <a:solidFill>
                  <a:schemeClr val="bg2">
                    <a:lumMod val="60000"/>
                    <a:lumOff val="40000"/>
                  </a:schemeClr>
                </a:solidFill>
                <a:latin typeface="+mn-lt"/>
                <a:ea typeface="+mn-ea"/>
                <a:cs typeface="+mn-cs"/>
              </a:defRPr>
            </a:lvl1pPr>
          </a:lstStyle>
          <a:p>
            <a:pPr>
              <a:defRPr/>
            </a:pPr>
            <a:r>
              <a:rPr lang="en-US"/>
              <a:t>P-Slide </a:t>
            </a:r>
            <a:fld id="{85A3CE74-C4B3-4FBE-96BB-E55D69B1B682}" type="slidenum">
              <a:rPr lang="en-US"/>
              <a:pPr>
                <a:defRPr/>
              </a:pPr>
              <a:t>‹N›</a:t>
            </a:fld>
            <a:endParaRPr lang="en-US"/>
          </a:p>
        </p:txBody>
      </p:sp>
    </p:spTree>
  </p:cSld>
  <p:clrMap bg1="dk1" tx1="lt1" bg2="dk2" tx2="lt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1" r:id="rId19"/>
  </p:sldLayoutIdLst>
  <p:hf hdr="0" ftr="0" dt="0"/>
  <p:txStyles>
    <p:titleStyle>
      <a:lvl1pPr algn="ctr" rtl="0" eaLnBrk="0" fontAlgn="base" hangingPunct="0">
        <a:spcBef>
          <a:spcPct val="0"/>
        </a:spcBef>
        <a:spcAft>
          <a:spcPct val="0"/>
        </a:spcAft>
        <a:defRPr sz="4800" kern="1200">
          <a:solidFill>
            <a:srgbClr val="404040"/>
          </a:solidFill>
          <a:latin typeface="+mj-lt"/>
          <a:ea typeface="+mj-ea"/>
          <a:cs typeface="+mj-cs"/>
        </a:defRPr>
      </a:lvl1pPr>
      <a:lvl2pPr algn="ctr" rtl="0" eaLnBrk="0" fontAlgn="base" hangingPunct="0">
        <a:spcBef>
          <a:spcPct val="0"/>
        </a:spcBef>
        <a:spcAft>
          <a:spcPct val="0"/>
        </a:spcAft>
        <a:defRPr sz="4800">
          <a:solidFill>
            <a:srgbClr val="404040"/>
          </a:solidFill>
          <a:latin typeface="Calisto MT" pitchFamily="18" charset="0"/>
        </a:defRPr>
      </a:lvl2pPr>
      <a:lvl3pPr algn="ctr" rtl="0" eaLnBrk="0" fontAlgn="base" hangingPunct="0">
        <a:spcBef>
          <a:spcPct val="0"/>
        </a:spcBef>
        <a:spcAft>
          <a:spcPct val="0"/>
        </a:spcAft>
        <a:defRPr sz="4800">
          <a:solidFill>
            <a:srgbClr val="404040"/>
          </a:solidFill>
          <a:latin typeface="Calisto MT" pitchFamily="18" charset="0"/>
        </a:defRPr>
      </a:lvl3pPr>
      <a:lvl4pPr algn="ctr" rtl="0" eaLnBrk="0" fontAlgn="base" hangingPunct="0">
        <a:spcBef>
          <a:spcPct val="0"/>
        </a:spcBef>
        <a:spcAft>
          <a:spcPct val="0"/>
        </a:spcAft>
        <a:defRPr sz="4800">
          <a:solidFill>
            <a:srgbClr val="404040"/>
          </a:solidFill>
          <a:latin typeface="Calisto MT" pitchFamily="18" charset="0"/>
        </a:defRPr>
      </a:lvl4pPr>
      <a:lvl5pPr algn="ctr" rtl="0" eaLnBrk="0" fontAlgn="base" hangingPunct="0">
        <a:spcBef>
          <a:spcPct val="0"/>
        </a:spcBef>
        <a:spcAft>
          <a:spcPct val="0"/>
        </a:spcAft>
        <a:defRPr sz="4800">
          <a:solidFill>
            <a:srgbClr val="404040"/>
          </a:solidFill>
          <a:latin typeface="Calisto MT" pitchFamily="18" charset="0"/>
        </a:defRPr>
      </a:lvl5pPr>
      <a:lvl6pPr marL="457200" algn="ctr" rtl="0" fontAlgn="base">
        <a:spcBef>
          <a:spcPct val="0"/>
        </a:spcBef>
        <a:spcAft>
          <a:spcPct val="0"/>
        </a:spcAft>
        <a:defRPr sz="4800">
          <a:solidFill>
            <a:srgbClr val="404040"/>
          </a:solidFill>
          <a:latin typeface="Calisto MT" pitchFamily="18" charset="0"/>
        </a:defRPr>
      </a:lvl6pPr>
      <a:lvl7pPr marL="914400" algn="ctr" rtl="0" fontAlgn="base">
        <a:spcBef>
          <a:spcPct val="0"/>
        </a:spcBef>
        <a:spcAft>
          <a:spcPct val="0"/>
        </a:spcAft>
        <a:defRPr sz="4800">
          <a:solidFill>
            <a:srgbClr val="404040"/>
          </a:solidFill>
          <a:latin typeface="Calisto MT" pitchFamily="18" charset="0"/>
        </a:defRPr>
      </a:lvl7pPr>
      <a:lvl8pPr marL="1371600" algn="ctr" rtl="0" fontAlgn="base">
        <a:spcBef>
          <a:spcPct val="0"/>
        </a:spcBef>
        <a:spcAft>
          <a:spcPct val="0"/>
        </a:spcAft>
        <a:defRPr sz="4800">
          <a:solidFill>
            <a:srgbClr val="404040"/>
          </a:solidFill>
          <a:latin typeface="Calisto MT" pitchFamily="18" charset="0"/>
        </a:defRPr>
      </a:lvl8pPr>
      <a:lvl9pPr marL="1828800" algn="ctr" rtl="0" fontAlgn="base">
        <a:spcBef>
          <a:spcPct val="0"/>
        </a:spcBef>
        <a:spcAft>
          <a:spcPct val="0"/>
        </a:spcAft>
        <a:defRPr sz="4800">
          <a:solidFill>
            <a:srgbClr val="404040"/>
          </a:solidFill>
          <a:latin typeface="Calisto MT" pitchFamily="18" charset="0"/>
        </a:defRPr>
      </a:lvl9pPr>
    </p:titleStyle>
    <p:bodyStyle>
      <a:lvl1pPr marL="342900" indent="-342900" algn="l" rtl="0" eaLnBrk="0" fontAlgn="base" hangingPunct="0">
        <a:spcBef>
          <a:spcPts val="2000"/>
        </a:spcBef>
        <a:spcAft>
          <a:spcPct val="0"/>
        </a:spcAft>
        <a:buClr>
          <a:srgbClr val="404040"/>
        </a:buClr>
        <a:buFont typeface="Arial" charset="0"/>
        <a:buChar char="•"/>
        <a:defRPr sz="2400" kern="1200">
          <a:solidFill>
            <a:srgbClr val="404040"/>
          </a:solidFill>
          <a:latin typeface="+mn-lt"/>
          <a:ea typeface="+mn-ea"/>
          <a:cs typeface="+mn-cs"/>
        </a:defRPr>
      </a:lvl1pPr>
      <a:lvl2pPr marL="579438" indent="-228600" algn="l" rtl="0" eaLnBrk="0" fontAlgn="base" hangingPunct="0">
        <a:spcBef>
          <a:spcPts val="600"/>
        </a:spcBef>
        <a:spcAft>
          <a:spcPct val="0"/>
        </a:spcAft>
        <a:buClr>
          <a:srgbClr val="B0BCC1"/>
        </a:buClr>
        <a:buFont typeface="Arial" charset="0"/>
        <a:buChar char="•"/>
        <a:defRPr sz="2200" kern="1200">
          <a:solidFill>
            <a:srgbClr val="404040"/>
          </a:solidFill>
          <a:latin typeface="+mn-lt"/>
          <a:ea typeface="+mn-ea"/>
          <a:cs typeface="+mn-cs"/>
        </a:defRPr>
      </a:lvl2pPr>
      <a:lvl3pPr marL="808038" indent="-228600" algn="l" rtl="0" eaLnBrk="0" fontAlgn="base" hangingPunct="0">
        <a:spcBef>
          <a:spcPts val="600"/>
        </a:spcBef>
        <a:spcAft>
          <a:spcPct val="0"/>
        </a:spcAft>
        <a:buClr>
          <a:srgbClr val="404040"/>
        </a:buClr>
        <a:buFont typeface="Arial" charset="0"/>
        <a:buChar char="•"/>
        <a:defRPr sz="2000" kern="1200">
          <a:solidFill>
            <a:srgbClr val="404040"/>
          </a:solidFill>
          <a:latin typeface="+mn-lt"/>
          <a:ea typeface="+mn-ea"/>
          <a:cs typeface="+mn-cs"/>
        </a:defRPr>
      </a:lvl3pPr>
      <a:lvl4pPr marL="1036638" indent="-228600" algn="l" rtl="0" eaLnBrk="0" fontAlgn="base" hangingPunct="0">
        <a:spcBef>
          <a:spcPts val="600"/>
        </a:spcBef>
        <a:spcAft>
          <a:spcPct val="0"/>
        </a:spcAft>
        <a:buClr>
          <a:srgbClr val="B0BCC1"/>
        </a:buClr>
        <a:buFont typeface="Arial" charset="0"/>
        <a:buChar char="•"/>
        <a:defRPr kern="1200">
          <a:solidFill>
            <a:srgbClr val="404040"/>
          </a:solidFill>
          <a:latin typeface="+mn-lt"/>
          <a:ea typeface="+mn-ea"/>
          <a:cs typeface="+mn-cs"/>
        </a:defRPr>
      </a:lvl4pPr>
      <a:lvl5pPr marL="1265238" indent="-228600" algn="l" rtl="0" eaLnBrk="0" fontAlgn="base" hangingPunct="0">
        <a:spcBef>
          <a:spcPts val="600"/>
        </a:spcBef>
        <a:spcAft>
          <a:spcPct val="0"/>
        </a:spcAft>
        <a:buClr>
          <a:srgbClr val="404040"/>
        </a:buClr>
        <a:buFont typeface="Arial" charset="0"/>
        <a:buChar char="•"/>
        <a:defRPr kern="1200">
          <a:solidFill>
            <a:srgbClr val="40404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oleObject" Target="../embeddings/Documento_di_Microsoft_Office_Word_97_-_20031.doc"/></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8.xml"/><Relationship Id="rId1" Type="http://schemas.openxmlformats.org/officeDocument/2006/relationships/vmlDrawing" Target="../drawings/vmlDrawing9.v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ctrTitle"/>
          </p:nvPr>
        </p:nvSpPr>
        <p:spPr>
          <a:xfrm>
            <a:off x="1031544" y="1371600"/>
            <a:ext cx="7010400" cy="1600200"/>
          </a:xfrm>
        </p:spPr>
        <p:txBody>
          <a:bodyPr/>
          <a:lstStyle/>
          <a:p>
            <a:pPr eaLnBrk="1" hangingPunct="1"/>
            <a:r>
              <a:rPr lang="en-US" dirty="0" err="1" smtClean="0">
                <a:solidFill>
                  <a:srgbClr val="404040"/>
                </a:solidFill>
              </a:rPr>
              <a:t>Neuropharmacology</a:t>
            </a:r>
            <a:r>
              <a:rPr lang="en-US" dirty="0" smtClean="0">
                <a:solidFill>
                  <a:srgbClr val="404040"/>
                </a:solidFill>
              </a:rPr>
              <a:t> of Antiepileptic Drugs</a:t>
            </a:r>
          </a:p>
        </p:txBody>
      </p:sp>
      <p:sp>
        <p:nvSpPr>
          <p:cNvPr id="4" name="Slide Number Placeholder 3"/>
          <p:cNvSpPr>
            <a:spLocks noGrp="1"/>
          </p:cNvSpPr>
          <p:nvPr>
            <p:ph type="sldNum" sz="quarter" idx="12"/>
          </p:nvPr>
        </p:nvSpPr>
        <p:spPr/>
        <p:txBody>
          <a:bodyPr/>
          <a:lstStyle/>
          <a:p>
            <a:pPr>
              <a:defRPr/>
            </a:pPr>
            <a:r>
              <a:rPr lang="en-US"/>
              <a:t>P-Slide </a:t>
            </a:r>
            <a:fld id="{CB0664CD-5288-4588-976F-0FCE3185F813}" type="slidenum">
              <a:rPr lang="en-US"/>
              <a:pPr>
                <a:defRPr/>
              </a:pPr>
              <a:t>1</a:t>
            </a:fld>
            <a:endParaRPr lang="en-US"/>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560792_431068063609180_1725893608_n"/>
          <p:cNvPicPr>
            <a:picLocks noChangeAspect="1" noChangeArrowheads="1"/>
          </p:cNvPicPr>
          <p:nvPr/>
        </p:nvPicPr>
        <p:blipFill>
          <a:blip r:embed="rId2" cstate="print"/>
          <a:srcRect/>
          <a:stretch>
            <a:fillRect/>
          </a:stretch>
        </p:blipFill>
        <p:spPr bwMode="auto">
          <a:xfrm>
            <a:off x="807154" y="71437"/>
            <a:ext cx="7393872" cy="6710363"/>
          </a:xfrm>
          <a:prstGeom prst="rect">
            <a:avLst/>
          </a:prstGeom>
          <a:noFill/>
        </p:spPr>
      </p:pic>
      <p:sp>
        <p:nvSpPr>
          <p:cNvPr id="45059" name="Text Box 3"/>
          <p:cNvSpPr txBox="1">
            <a:spLocks noChangeArrowheads="1"/>
          </p:cNvSpPr>
          <p:nvPr/>
        </p:nvSpPr>
        <p:spPr bwMode="auto">
          <a:xfrm>
            <a:off x="179388" y="260350"/>
            <a:ext cx="184150" cy="457200"/>
          </a:xfrm>
          <a:prstGeom prst="rect">
            <a:avLst/>
          </a:prstGeom>
          <a:noFill/>
          <a:ln w="9525">
            <a:noFill/>
            <a:miter lim="800000"/>
            <a:headEnd/>
            <a:tailEnd/>
          </a:ln>
          <a:effectLst/>
        </p:spPr>
        <p:txBody>
          <a:bodyPr wrap="none">
            <a:spAutoFit/>
          </a:bodyPr>
          <a:lstStyle/>
          <a:p>
            <a:pPr eaLnBrk="1" hangingPunct="1"/>
            <a:endParaRPr lang="bg-BG" sz="2400" b="1">
              <a:solidFill>
                <a:srgbClr val="FF33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381000"/>
            <a:ext cx="8229600" cy="685800"/>
          </a:xfrm>
        </p:spPr>
        <p:txBody>
          <a:bodyPr rtlCol="0">
            <a:normAutofit fontScale="90000"/>
          </a:bodyPr>
          <a:lstStyle/>
          <a:p>
            <a:pPr algn="l" eaLnBrk="1" fontAlgn="auto" hangingPunct="1">
              <a:spcAft>
                <a:spcPts val="0"/>
              </a:spcAft>
              <a:defRPr/>
            </a:pPr>
            <a:r>
              <a:rPr lang="en-US" b="1" dirty="0" smtClean="0"/>
              <a:t>Side effects:</a:t>
            </a:r>
          </a:p>
        </p:txBody>
      </p:sp>
      <p:sp>
        <p:nvSpPr>
          <p:cNvPr id="31747" name="Rectangle 3"/>
          <p:cNvSpPr>
            <a:spLocks noGrp="1" noChangeArrowheads="1"/>
          </p:cNvSpPr>
          <p:nvPr>
            <p:ph idx="1"/>
          </p:nvPr>
        </p:nvSpPr>
        <p:spPr>
          <a:xfrm>
            <a:off x="457200" y="990600"/>
            <a:ext cx="8229600" cy="6019800"/>
          </a:xfrm>
        </p:spPr>
        <p:txBody>
          <a:bodyPr/>
          <a:lstStyle/>
          <a:p>
            <a:pPr eaLnBrk="1" hangingPunct="1">
              <a:buFontTx/>
              <a:buNone/>
            </a:pPr>
            <a:r>
              <a:rPr lang="en-US" sz="4000" b="1" i="1" dirty="0" smtClean="0">
                <a:cs typeface="Arial" charset="0"/>
              </a:rPr>
              <a:t>Dose Related:</a:t>
            </a:r>
          </a:p>
          <a:p>
            <a:pPr eaLnBrk="1" hangingPunct="1"/>
            <a:r>
              <a:rPr lang="en-US" sz="3600" b="1" i="1" dirty="0" smtClean="0">
                <a:cs typeface="Arial" charset="0"/>
              </a:rPr>
              <a:t>G.I.T upset</a:t>
            </a:r>
          </a:p>
          <a:p>
            <a:pPr eaLnBrk="1" hangingPunct="1"/>
            <a:r>
              <a:rPr lang="en-US" sz="3600" b="1" i="1" dirty="0" smtClean="0">
                <a:cs typeface="Arial" charset="0"/>
              </a:rPr>
              <a:t>Neurological like headache, vertigo, ataxia, </a:t>
            </a:r>
            <a:r>
              <a:rPr lang="en-US" sz="3600" b="1" i="1" dirty="0" err="1" smtClean="0">
                <a:cs typeface="Arial" charset="0"/>
              </a:rPr>
              <a:t>diplopia</a:t>
            </a:r>
            <a:r>
              <a:rPr lang="en-US" sz="3600" b="1" i="1" dirty="0" smtClean="0">
                <a:cs typeface="Arial" charset="0"/>
              </a:rPr>
              <a:t>,  </a:t>
            </a:r>
            <a:r>
              <a:rPr lang="en-US" sz="3600" b="1" i="1" dirty="0" err="1" smtClean="0">
                <a:cs typeface="Arial" charset="0"/>
              </a:rPr>
              <a:t>nystagmus</a:t>
            </a:r>
            <a:endParaRPr lang="en-US" sz="3600" b="1" i="1" dirty="0" smtClean="0">
              <a:cs typeface="Arial" charset="0"/>
            </a:endParaRPr>
          </a:p>
          <a:p>
            <a:pPr eaLnBrk="1" hangingPunct="1"/>
            <a:r>
              <a:rPr lang="en-US" sz="3600" b="1" i="1" dirty="0" smtClean="0">
                <a:cs typeface="Arial" charset="0"/>
              </a:rPr>
              <a:t>Sedation</a:t>
            </a:r>
          </a:p>
          <a:p>
            <a:pPr eaLnBrk="1" hangingPunct="1"/>
            <a:r>
              <a:rPr lang="en-US" sz="3600" b="1" i="1" dirty="0" err="1" smtClean="0">
                <a:cs typeface="Arial" charset="0"/>
              </a:rPr>
              <a:t>Intimal</a:t>
            </a:r>
            <a:r>
              <a:rPr lang="en-US" sz="3600" b="1" i="1" dirty="0" smtClean="0">
                <a:cs typeface="Arial" charset="0"/>
              </a:rPr>
              <a:t> damage &amp; thrombosis of vein-</a:t>
            </a:r>
          </a:p>
          <a:p>
            <a:pPr eaLnBrk="1" hangingPunct="1">
              <a:buFont typeface="Arial" charset="0"/>
              <a:buNone/>
            </a:pPr>
            <a:r>
              <a:rPr lang="en-US" sz="3600" b="1" i="1" dirty="0" smtClean="0">
                <a:cs typeface="Arial" charset="0"/>
              </a:rPr>
              <a:t>	 So rate of injection  s/b &lt; 50mg/min</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p:cNvSpPr>
            <a:spLocks noGrp="1" noChangeArrowheads="1"/>
          </p:cNvSpPr>
          <p:nvPr>
            <p:ph type="title"/>
          </p:nvPr>
        </p:nvSpPr>
        <p:spPr>
          <a:xfrm>
            <a:off x="457200" y="152400"/>
            <a:ext cx="8229600" cy="685800"/>
          </a:xfrm>
        </p:spPr>
        <p:txBody>
          <a:bodyPr/>
          <a:lstStyle/>
          <a:p>
            <a:pPr algn="l" eaLnBrk="1" hangingPunct="1"/>
            <a:r>
              <a:rPr lang="en-US" sz="3600" dirty="0" smtClean="0">
                <a:cs typeface="Times New Roman" pitchFamily="18" charset="0"/>
              </a:rPr>
              <a:t>Side effects of </a:t>
            </a:r>
            <a:r>
              <a:rPr lang="en-US" sz="3600" dirty="0" err="1" smtClean="0">
                <a:cs typeface="Times New Roman" pitchFamily="18" charset="0"/>
              </a:rPr>
              <a:t>Phenytoin</a:t>
            </a:r>
            <a:r>
              <a:rPr lang="en-US" sz="3600" dirty="0" smtClean="0">
                <a:cs typeface="Times New Roman" pitchFamily="18" charset="0"/>
              </a:rPr>
              <a:t> ( Cont. )</a:t>
            </a:r>
          </a:p>
        </p:txBody>
      </p:sp>
      <p:sp>
        <p:nvSpPr>
          <p:cNvPr id="126979" name="Rectangle 1027"/>
          <p:cNvSpPr>
            <a:spLocks noGrp="1" noChangeArrowheads="1"/>
          </p:cNvSpPr>
          <p:nvPr>
            <p:ph idx="1"/>
          </p:nvPr>
        </p:nvSpPr>
        <p:spPr>
          <a:xfrm>
            <a:off x="457200" y="1066800"/>
            <a:ext cx="8229600" cy="6019800"/>
          </a:xfrm>
        </p:spPr>
        <p:txBody>
          <a:bodyPr/>
          <a:lstStyle/>
          <a:p>
            <a:pPr eaLnBrk="1" hangingPunct="1">
              <a:buFontTx/>
              <a:buNone/>
            </a:pPr>
            <a:r>
              <a:rPr lang="en-US" sz="2200" b="1" i="1" dirty="0" smtClean="0">
                <a:cs typeface="Arial" charset="0"/>
              </a:rPr>
              <a:t>Non-dose related:</a:t>
            </a:r>
          </a:p>
          <a:p>
            <a:pPr eaLnBrk="1" hangingPunct="1"/>
            <a:r>
              <a:rPr lang="en-US" sz="2200" b="1" i="1" dirty="0" smtClean="0">
                <a:cs typeface="Arial" charset="0"/>
              </a:rPr>
              <a:t>Hyperplasia of Gingival</a:t>
            </a:r>
          </a:p>
          <a:p>
            <a:pPr eaLnBrk="1" hangingPunct="1"/>
            <a:r>
              <a:rPr lang="en-US" sz="2200" b="1" i="1" dirty="0" err="1" smtClean="0">
                <a:cs typeface="Arial" charset="0"/>
              </a:rPr>
              <a:t>Hirsutism</a:t>
            </a:r>
            <a:endParaRPr lang="en-US" sz="2200" b="1" i="1" dirty="0" smtClean="0">
              <a:cs typeface="Arial" charset="0"/>
            </a:endParaRPr>
          </a:p>
          <a:p>
            <a:pPr eaLnBrk="1" hangingPunct="1"/>
            <a:r>
              <a:rPr lang="en-US" sz="2200" b="1" i="1" dirty="0" smtClean="0">
                <a:cs typeface="Arial" charset="0"/>
              </a:rPr>
              <a:t>Hypersensitivity</a:t>
            </a:r>
            <a:r>
              <a:rPr lang="en-US" sz="2200" i="1" dirty="0" smtClean="0">
                <a:cs typeface="Arial" charset="0"/>
              </a:rPr>
              <a:t> reactions (mainly skin rashes and lesions, mouth ulcer) </a:t>
            </a:r>
          </a:p>
          <a:p>
            <a:pPr eaLnBrk="1" hangingPunct="1"/>
            <a:r>
              <a:rPr lang="en-US" sz="2200" b="1" i="1" dirty="0" smtClean="0">
                <a:cs typeface="Arial" charset="0"/>
              </a:rPr>
              <a:t>Hepatitis</a:t>
            </a:r>
            <a:r>
              <a:rPr lang="en-US" sz="2200" i="1" dirty="0" smtClean="0">
                <a:cs typeface="Arial" charset="0"/>
              </a:rPr>
              <a:t> –rare</a:t>
            </a:r>
          </a:p>
          <a:p>
            <a:pPr eaLnBrk="1" hangingPunct="1"/>
            <a:r>
              <a:rPr lang="en-US" sz="2200" b="1" i="1" dirty="0" err="1" smtClean="0">
                <a:cs typeface="Arial" charset="0"/>
              </a:rPr>
              <a:t>Hydantoin</a:t>
            </a:r>
            <a:r>
              <a:rPr lang="en-US" sz="2200" b="1" i="1" dirty="0" smtClean="0">
                <a:cs typeface="Arial" charset="0"/>
              </a:rPr>
              <a:t> syndrome- </a:t>
            </a:r>
            <a:r>
              <a:rPr lang="en-US" sz="2200" i="1" dirty="0" smtClean="0">
                <a:cs typeface="Arial" charset="0"/>
              </a:rPr>
              <a:t>Fetal malformations- esp. cleft plate, </a:t>
            </a:r>
            <a:r>
              <a:rPr lang="en-US" sz="2200" i="1" dirty="0" err="1" smtClean="0">
                <a:cs typeface="Arial" charset="0"/>
              </a:rPr>
              <a:t>hypoplastic</a:t>
            </a:r>
            <a:r>
              <a:rPr lang="en-US" sz="2200" i="1" dirty="0" smtClean="0">
                <a:cs typeface="Arial" charset="0"/>
              </a:rPr>
              <a:t> phalanges, </a:t>
            </a:r>
            <a:r>
              <a:rPr lang="en-US" sz="2200" i="1" dirty="0" err="1" smtClean="0">
                <a:cs typeface="Arial" charset="0"/>
              </a:rPr>
              <a:t>microcephaly</a:t>
            </a:r>
            <a:r>
              <a:rPr lang="en-US" sz="2200" i="1" dirty="0" smtClean="0">
                <a:cs typeface="Arial" charset="0"/>
              </a:rPr>
              <a:t>)</a:t>
            </a:r>
            <a:endParaRPr lang="ar-SA" sz="2200" i="1" dirty="0" smtClean="0"/>
          </a:p>
          <a:p>
            <a:pPr eaLnBrk="1" hangingPunct="1"/>
            <a:r>
              <a:rPr lang="en-US" sz="2200" i="1" dirty="0" smtClean="0">
                <a:cs typeface="Arial" charset="0"/>
              </a:rPr>
              <a:t>Bleeding disorders (infants)</a:t>
            </a:r>
          </a:p>
          <a:p>
            <a:pPr eaLnBrk="1" hangingPunct="1"/>
            <a:r>
              <a:rPr lang="en-US" sz="2200" b="1" i="1" dirty="0" err="1" smtClean="0">
                <a:cs typeface="Arial" charset="0"/>
              </a:rPr>
              <a:t>Osteomalacia</a:t>
            </a:r>
            <a:r>
              <a:rPr lang="en-US" sz="2200" i="1" dirty="0" smtClean="0">
                <a:cs typeface="Arial" charset="0"/>
              </a:rPr>
              <a:t> due to abnormalities in </a:t>
            </a:r>
            <a:r>
              <a:rPr lang="en-US" sz="2200" i="1" dirty="0" err="1" smtClean="0">
                <a:cs typeface="Arial" charset="0"/>
              </a:rPr>
              <a:t>vit</a:t>
            </a:r>
            <a:r>
              <a:rPr lang="en-US" sz="2200" i="1" dirty="0" smtClean="0">
                <a:cs typeface="Arial" charset="0"/>
              </a:rPr>
              <a:t> D metabolism</a:t>
            </a:r>
          </a:p>
          <a:p>
            <a:pPr eaLnBrk="1" hangingPunct="1"/>
            <a:r>
              <a:rPr lang="en-US" sz="2200" b="1" i="1" dirty="0" err="1" smtClean="0">
                <a:cs typeface="Arial" charset="0"/>
              </a:rPr>
              <a:t>Megaloblastic</a:t>
            </a:r>
            <a:r>
              <a:rPr lang="en-US" sz="2200" b="1" i="1" dirty="0" smtClean="0">
                <a:cs typeface="Arial" charset="0"/>
              </a:rPr>
              <a:t> </a:t>
            </a:r>
            <a:r>
              <a:rPr lang="en-US" sz="2200" b="1" i="1" dirty="0" err="1" smtClean="0">
                <a:cs typeface="Arial" charset="0"/>
              </a:rPr>
              <a:t>anaemia</a:t>
            </a:r>
            <a:endParaRPr lang="en-US" sz="2200" b="1" i="1" dirty="0" smtClean="0">
              <a:cs typeface="Arial" charset="0"/>
            </a:endParaRPr>
          </a:p>
          <a:p>
            <a:pPr eaLnBrk="1" hangingPunct="1"/>
            <a:endParaRPr lang="en-US" sz="2200" b="1" i="1" dirty="0" smtClean="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6979">
                                            <p:txEl>
                                              <p:pRg st="0" end="0"/>
                                            </p:txEl>
                                          </p:spTgt>
                                        </p:tgtEl>
                                        <p:attrNameLst>
                                          <p:attrName>style.visibility</p:attrName>
                                        </p:attrNameLst>
                                      </p:cBhvr>
                                      <p:to>
                                        <p:strVal val="visible"/>
                                      </p:to>
                                    </p:set>
                                    <p:animEffect transition="in" filter="blinds(horizontal)">
                                      <p:cBhvr>
                                        <p:cTn id="7" dur="500"/>
                                        <p:tgtEl>
                                          <p:spTgt spid="1269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6979">
                                            <p:txEl>
                                              <p:pRg st="1" end="1"/>
                                            </p:txEl>
                                          </p:spTgt>
                                        </p:tgtEl>
                                        <p:attrNameLst>
                                          <p:attrName>style.visibility</p:attrName>
                                        </p:attrNameLst>
                                      </p:cBhvr>
                                      <p:to>
                                        <p:strVal val="visible"/>
                                      </p:to>
                                    </p:set>
                                    <p:animEffect transition="in" filter="blinds(horizontal)">
                                      <p:cBhvr>
                                        <p:cTn id="12" dur="500"/>
                                        <p:tgtEl>
                                          <p:spTgt spid="126979">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26979">
                                            <p:txEl>
                                              <p:pRg st="2" end="2"/>
                                            </p:txEl>
                                          </p:spTgt>
                                        </p:tgtEl>
                                        <p:attrNameLst>
                                          <p:attrName>style.visibility</p:attrName>
                                        </p:attrNameLst>
                                      </p:cBhvr>
                                      <p:to>
                                        <p:strVal val="visible"/>
                                      </p:to>
                                    </p:set>
                                    <p:animEffect transition="in" filter="blinds(horizontal)">
                                      <p:cBhvr>
                                        <p:cTn id="15" dur="500"/>
                                        <p:tgtEl>
                                          <p:spTgt spid="126979">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26979">
                                            <p:txEl>
                                              <p:pRg st="3" end="3"/>
                                            </p:txEl>
                                          </p:spTgt>
                                        </p:tgtEl>
                                        <p:attrNameLst>
                                          <p:attrName>style.visibility</p:attrName>
                                        </p:attrNameLst>
                                      </p:cBhvr>
                                      <p:to>
                                        <p:strVal val="visible"/>
                                      </p:to>
                                    </p:set>
                                    <p:animEffect transition="in" filter="blinds(horizontal)">
                                      <p:cBhvr>
                                        <p:cTn id="18" dur="500"/>
                                        <p:tgtEl>
                                          <p:spTgt spid="126979">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126979">
                                            <p:txEl>
                                              <p:pRg st="4" end="4"/>
                                            </p:txEl>
                                          </p:spTgt>
                                        </p:tgtEl>
                                        <p:attrNameLst>
                                          <p:attrName>style.visibility</p:attrName>
                                        </p:attrNameLst>
                                      </p:cBhvr>
                                      <p:to>
                                        <p:strVal val="visible"/>
                                      </p:to>
                                    </p:set>
                                    <p:animEffect transition="in" filter="blinds(horizontal)">
                                      <p:cBhvr>
                                        <p:cTn id="21" dur="500"/>
                                        <p:tgtEl>
                                          <p:spTgt spid="126979">
                                            <p:txEl>
                                              <p:pRg st="4" end="4"/>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126979">
                                            <p:txEl>
                                              <p:pRg st="5" end="5"/>
                                            </p:txEl>
                                          </p:spTgt>
                                        </p:tgtEl>
                                        <p:attrNameLst>
                                          <p:attrName>style.visibility</p:attrName>
                                        </p:attrNameLst>
                                      </p:cBhvr>
                                      <p:to>
                                        <p:strVal val="visible"/>
                                      </p:to>
                                    </p:set>
                                    <p:animEffect transition="in" filter="blinds(horizontal)">
                                      <p:cBhvr>
                                        <p:cTn id="24" dur="500"/>
                                        <p:tgtEl>
                                          <p:spTgt spid="126979">
                                            <p:txEl>
                                              <p:pRg st="5" end="5"/>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126979">
                                            <p:txEl>
                                              <p:pRg st="6" end="6"/>
                                            </p:txEl>
                                          </p:spTgt>
                                        </p:tgtEl>
                                        <p:attrNameLst>
                                          <p:attrName>style.visibility</p:attrName>
                                        </p:attrNameLst>
                                      </p:cBhvr>
                                      <p:to>
                                        <p:strVal val="visible"/>
                                      </p:to>
                                    </p:set>
                                    <p:animEffect transition="in" filter="blinds(horizontal)">
                                      <p:cBhvr>
                                        <p:cTn id="27" dur="500"/>
                                        <p:tgtEl>
                                          <p:spTgt spid="126979">
                                            <p:txEl>
                                              <p:pRg st="6" end="6"/>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126979">
                                            <p:txEl>
                                              <p:pRg st="7" end="7"/>
                                            </p:txEl>
                                          </p:spTgt>
                                        </p:tgtEl>
                                        <p:attrNameLst>
                                          <p:attrName>style.visibility</p:attrName>
                                        </p:attrNameLst>
                                      </p:cBhvr>
                                      <p:to>
                                        <p:strVal val="visible"/>
                                      </p:to>
                                    </p:set>
                                    <p:animEffect transition="in" filter="blinds(horizontal)">
                                      <p:cBhvr>
                                        <p:cTn id="30" dur="500"/>
                                        <p:tgtEl>
                                          <p:spTgt spid="126979">
                                            <p:txEl>
                                              <p:pRg st="7" end="7"/>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126979">
                                            <p:txEl>
                                              <p:pRg st="8" end="8"/>
                                            </p:txEl>
                                          </p:spTgt>
                                        </p:tgtEl>
                                        <p:attrNameLst>
                                          <p:attrName>style.visibility</p:attrName>
                                        </p:attrNameLst>
                                      </p:cBhvr>
                                      <p:to>
                                        <p:strVal val="visible"/>
                                      </p:to>
                                    </p:set>
                                    <p:animEffect transition="in" filter="blinds(horizontal)">
                                      <p:cBhvr>
                                        <p:cTn id="33" dur="500"/>
                                        <p:tgtEl>
                                          <p:spTgt spid="12697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27"/>
          <p:cNvSpPr>
            <a:spLocks noGrp="1" noChangeArrowheads="1"/>
          </p:cNvSpPr>
          <p:nvPr>
            <p:ph idx="1"/>
          </p:nvPr>
        </p:nvSpPr>
        <p:spPr>
          <a:xfrm>
            <a:off x="457200" y="533400"/>
            <a:ext cx="8229600" cy="6858000"/>
          </a:xfrm>
        </p:spPr>
        <p:txBody>
          <a:bodyPr/>
          <a:lstStyle/>
          <a:p>
            <a:pPr eaLnBrk="1" hangingPunct="1"/>
            <a:r>
              <a:rPr lang="en-US" sz="3600" b="1" dirty="0" smtClean="0">
                <a:cs typeface="Arial" charset="0"/>
              </a:rPr>
              <a:t>Side effects of </a:t>
            </a:r>
            <a:r>
              <a:rPr lang="en-US" sz="3600" b="1" dirty="0" err="1" smtClean="0">
                <a:cs typeface="Arial" charset="0"/>
              </a:rPr>
              <a:t>phenytoin</a:t>
            </a:r>
            <a:r>
              <a:rPr lang="en-US" sz="3600" b="1" dirty="0" smtClean="0">
                <a:cs typeface="Arial" charset="0"/>
              </a:rPr>
              <a:t> ( Cont.)</a:t>
            </a:r>
            <a:endParaRPr lang="en-US" sz="3600" b="1" i="1" dirty="0" smtClean="0">
              <a:cs typeface="Arial" charset="0"/>
            </a:endParaRPr>
          </a:p>
          <a:p>
            <a:pPr eaLnBrk="1" hangingPunct="1"/>
            <a:endParaRPr lang="en-US" sz="3600" b="1" i="1" dirty="0" smtClean="0">
              <a:cs typeface="Arial" charset="0"/>
            </a:endParaRPr>
          </a:p>
          <a:p>
            <a:pPr eaLnBrk="1" hangingPunct="1"/>
            <a:r>
              <a:rPr lang="en-US" b="1" i="1" dirty="0" smtClean="0">
                <a:cs typeface="Arial" charset="0"/>
              </a:rPr>
              <a:t>Pharmacokinetic Interactions</a:t>
            </a:r>
          </a:p>
          <a:p>
            <a:pPr eaLnBrk="1" hangingPunct="1">
              <a:buFontTx/>
              <a:buNone/>
            </a:pPr>
            <a:endParaRPr lang="en-US" b="1" i="1" dirty="0" smtClean="0">
              <a:cs typeface="Arial" charset="0"/>
            </a:endParaRPr>
          </a:p>
          <a:p>
            <a:pPr lvl="1" eaLnBrk="1" hangingPunct="1"/>
            <a:r>
              <a:rPr lang="en-US" i="1" dirty="0" smtClean="0">
                <a:cs typeface="Arial" charset="0"/>
              </a:rPr>
              <a:t>Inhibitors of liver enzymes elevate its plasma levels e.g. </a:t>
            </a:r>
            <a:r>
              <a:rPr lang="en-US" i="1" dirty="0" err="1" smtClean="0">
                <a:cs typeface="Arial" charset="0"/>
              </a:rPr>
              <a:t>Chloramphenicol</a:t>
            </a:r>
            <a:r>
              <a:rPr lang="en-US" i="1" dirty="0" smtClean="0">
                <a:cs typeface="Arial" charset="0"/>
              </a:rPr>
              <a:t>, </a:t>
            </a:r>
            <a:r>
              <a:rPr lang="en-US" i="1" dirty="0" err="1" smtClean="0">
                <a:cs typeface="Arial" charset="0"/>
              </a:rPr>
              <a:t>INH,etc</a:t>
            </a:r>
            <a:r>
              <a:rPr lang="en-US" i="1" dirty="0" smtClean="0">
                <a:cs typeface="Arial" charset="0"/>
              </a:rPr>
              <a:t>.</a:t>
            </a:r>
          </a:p>
          <a:p>
            <a:pPr lvl="1" eaLnBrk="1" hangingPunct="1">
              <a:buFontTx/>
              <a:buNone/>
            </a:pPr>
            <a:endParaRPr lang="en-US" i="1" dirty="0" smtClean="0">
              <a:cs typeface="Arial" charset="0"/>
            </a:endParaRPr>
          </a:p>
          <a:p>
            <a:pPr lvl="1" eaLnBrk="1" hangingPunct="1"/>
            <a:r>
              <a:rPr lang="en-US" i="1" dirty="0" smtClean="0">
                <a:cs typeface="Arial" charset="0"/>
              </a:rPr>
              <a:t>Inducers of liver enzymes reduce its plasma levels e.g. </a:t>
            </a:r>
            <a:r>
              <a:rPr lang="en-US" i="1" dirty="0" err="1" smtClean="0">
                <a:cs typeface="Arial" charset="0"/>
              </a:rPr>
              <a:t>Carbamazipine</a:t>
            </a:r>
            <a:r>
              <a:rPr lang="en-US" i="1" dirty="0" smtClean="0">
                <a:cs typeface="Arial" charset="0"/>
              </a:rPr>
              <a:t>; </a:t>
            </a:r>
            <a:r>
              <a:rPr lang="en-US" i="1" dirty="0" err="1" smtClean="0">
                <a:cs typeface="Arial" charset="0"/>
              </a:rPr>
              <a:t>Rifampicin</a:t>
            </a:r>
            <a:r>
              <a:rPr lang="en-US" i="1" dirty="0" smtClean="0">
                <a:cs typeface="Arial" charset="0"/>
              </a:rPr>
              <a:t>.</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0"/>
            <a:ext cx="8229600" cy="990600"/>
          </a:xfrm>
        </p:spPr>
        <p:txBody>
          <a:bodyPr/>
          <a:lstStyle/>
          <a:p>
            <a:pPr eaLnBrk="1" hangingPunct="1"/>
            <a:r>
              <a:rPr lang="en-US" b="1" dirty="0" smtClean="0">
                <a:cs typeface="Times New Roman" pitchFamily="18" charset="0"/>
              </a:rPr>
              <a:t>CARBAMAZEPINE</a:t>
            </a:r>
          </a:p>
        </p:txBody>
      </p:sp>
      <p:sp>
        <p:nvSpPr>
          <p:cNvPr id="34819" name="Rectangle 3"/>
          <p:cNvSpPr>
            <a:spLocks noGrp="1" noChangeArrowheads="1"/>
          </p:cNvSpPr>
          <p:nvPr>
            <p:ph idx="1"/>
          </p:nvPr>
        </p:nvSpPr>
        <p:spPr>
          <a:xfrm>
            <a:off x="304800" y="838200"/>
            <a:ext cx="8534400" cy="5791200"/>
          </a:xfrm>
          <a:solidFill>
            <a:schemeClr val="bg1"/>
          </a:solidFill>
        </p:spPr>
        <p:txBody>
          <a:bodyPr/>
          <a:lstStyle/>
          <a:p>
            <a:pPr eaLnBrk="1" hangingPunct="1">
              <a:lnSpc>
                <a:spcPct val="90000"/>
              </a:lnSpc>
            </a:pPr>
            <a:endParaRPr lang="en-US" sz="800" b="1" i="1" dirty="0" smtClean="0">
              <a:cs typeface="Arial" charset="0"/>
            </a:endParaRPr>
          </a:p>
          <a:p>
            <a:pPr algn="just"/>
            <a:r>
              <a:rPr lang="en-US" sz="2000" b="1" i="1" dirty="0" smtClean="0">
                <a:cs typeface="Arial" charset="0"/>
              </a:rPr>
              <a:t>   </a:t>
            </a:r>
            <a:r>
              <a:rPr lang="en-US" sz="2000" dirty="0" err="1" smtClean="0">
                <a:solidFill>
                  <a:schemeClr val="tx1"/>
                </a:solidFill>
              </a:rPr>
              <a:t>Carbamazepine</a:t>
            </a:r>
            <a:r>
              <a:rPr lang="en-US" sz="2000" dirty="0" smtClean="0">
                <a:solidFill>
                  <a:schemeClr val="tx1"/>
                </a:solidFill>
              </a:rPr>
              <a:t> is a </a:t>
            </a:r>
            <a:r>
              <a:rPr lang="en-US" sz="2000" b="1" dirty="0" smtClean="0">
                <a:solidFill>
                  <a:schemeClr val="tx1"/>
                </a:solidFill>
              </a:rPr>
              <a:t>drug </a:t>
            </a:r>
            <a:r>
              <a:rPr lang="en-US" sz="2000" b="1" dirty="0" err="1" smtClean="0">
                <a:solidFill>
                  <a:schemeClr val="tx1"/>
                </a:solidFill>
              </a:rPr>
              <a:t>offirst</a:t>
            </a:r>
            <a:r>
              <a:rPr lang="en-US" sz="2000" b="1" dirty="0" smtClean="0">
                <a:solidFill>
                  <a:schemeClr val="tx1"/>
                </a:solidFill>
              </a:rPr>
              <a:t> choice for focal and secondary     generalized epilepsy </a:t>
            </a:r>
            <a:r>
              <a:rPr lang="en-US" sz="2000" dirty="0" smtClean="0">
                <a:solidFill>
                  <a:schemeClr val="tx1"/>
                </a:solidFill>
              </a:rPr>
              <a:t>but  aggravates </a:t>
            </a:r>
            <a:r>
              <a:rPr lang="en-US" sz="2000" dirty="0" err="1" smtClean="0">
                <a:solidFill>
                  <a:schemeClr val="tx1"/>
                </a:solidFill>
              </a:rPr>
              <a:t>myoclonic</a:t>
            </a:r>
            <a:r>
              <a:rPr lang="en-US" sz="2000" dirty="0" smtClean="0">
                <a:solidFill>
                  <a:schemeClr val="tx1"/>
                </a:solidFill>
              </a:rPr>
              <a:t> and absence seizure. It is useful for the treatment of </a:t>
            </a:r>
            <a:r>
              <a:rPr lang="en-US" sz="2000" b="1" dirty="0" smtClean="0">
                <a:solidFill>
                  <a:schemeClr val="tx1"/>
                </a:solidFill>
              </a:rPr>
              <a:t>trigeminal neuralgia</a:t>
            </a:r>
            <a:r>
              <a:rPr lang="en-US" sz="2000" dirty="0" smtClean="0">
                <a:solidFill>
                  <a:schemeClr val="tx1"/>
                </a:solidFill>
              </a:rPr>
              <a:t>, </a:t>
            </a:r>
            <a:r>
              <a:rPr lang="en-US" sz="2000" dirty="0" err="1" smtClean="0">
                <a:solidFill>
                  <a:schemeClr val="tx1"/>
                </a:solidFill>
              </a:rPr>
              <a:t>postherpetic</a:t>
            </a:r>
            <a:r>
              <a:rPr lang="en-US" sz="2000" dirty="0" smtClean="0">
                <a:solidFill>
                  <a:schemeClr val="tx1"/>
                </a:solidFill>
              </a:rPr>
              <a:t> pains, etc. </a:t>
            </a:r>
          </a:p>
          <a:p>
            <a:pPr eaLnBrk="1" hangingPunct="1">
              <a:lnSpc>
                <a:spcPct val="90000"/>
              </a:lnSpc>
              <a:buFontTx/>
              <a:buNone/>
            </a:pPr>
            <a:r>
              <a:rPr lang="en-US" i="1" dirty="0" smtClean="0">
                <a:cs typeface="Arial" charset="0"/>
              </a:rPr>
              <a:t>.</a:t>
            </a:r>
          </a:p>
          <a:p>
            <a:pPr eaLnBrk="1" hangingPunct="1">
              <a:lnSpc>
                <a:spcPct val="90000"/>
              </a:lnSpc>
              <a:buFontTx/>
              <a:buNone/>
            </a:pPr>
            <a:r>
              <a:rPr lang="en-US" b="1" i="1" dirty="0" smtClean="0">
                <a:cs typeface="Arial" charset="0"/>
              </a:rPr>
              <a:t>Pharmacokinetics</a:t>
            </a:r>
          </a:p>
          <a:p>
            <a:pPr eaLnBrk="1" hangingPunct="1">
              <a:lnSpc>
                <a:spcPct val="90000"/>
              </a:lnSpc>
              <a:buFontTx/>
              <a:buNone/>
            </a:pPr>
            <a:r>
              <a:rPr lang="en-US" i="1" dirty="0" smtClean="0">
                <a:cs typeface="Arial" charset="0"/>
              </a:rPr>
              <a:t>available as an oral form only</a:t>
            </a:r>
          </a:p>
          <a:p>
            <a:pPr eaLnBrk="1" hangingPunct="1">
              <a:lnSpc>
                <a:spcPct val="90000"/>
              </a:lnSpc>
              <a:buFontTx/>
              <a:buNone/>
            </a:pPr>
            <a:r>
              <a:rPr lang="en-US" b="1" i="1" dirty="0" smtClean="0">
                <a:cs typeface="Arial" charset="0"/>
              </a:rPr>
              <a:t> </a:t>
            </a:r>
            <a:r>
              <a:rPr lang="en-US" i="1" dirty="0" smtClean="0">
                <a:cs typeface="Arial" charset="0"/>
              </a:rPr>
              <a:t>Well absorbed  </a:t>
            </a:r>
          </a:p>
          <a:p>
            <a:pPr eaLnBrk="1" hangingPunct="1">
              <a:lnSpc>
                <a:spcPct val="90000"/>
              </a:lnSpc>
              <a:buFontTx/>
              <a:buNone/>
            </a:pPr>
            <a:r>
              <a:rPr lang="en-US" i="1" dirty="0" smtClean="0">
                <a:cs typeface="Arial" charset="0"/>
              </a:rPr>
              <a:t> 80 % protein bound</a:t>
            </a:r>
          </a:p>
          <a:p>
            <a:pPr eaLnBrk="1" hangingPunct="1">
              <a:lnSpc>
                <a:spcPct val="90000"/>
              </a:lnSpc>
              <a:buFontTx/>
              <a:buNone/>
            </a:pPr>
            <a:r>
              <a:rPr lang="en-US" i="1" dirty="0" smtClean="0">
                <a:cs typeface="Arial" charset="0"/>
              </a:rPr>
              <a:t> Strong inducing agent including its own (can lead to failure of other drugs e.g. oral contraceptives, </a:t>
            </a:r>
            <a:r>
              <a:rPr lang="en-US" i="1" dirty="0" err="1" smtClean="0">
                <a:cs typeface="Arial" charset="0"/>
              </a:rPr>
              <a:t>warfarin</a:t>
            </a:r>
            <a:r>
              <a:rPr lang="en-US" i="1" dirty="0" smtClean="0">
                <a:cs typeface="Arial" charset="0"/>
              </a:rPr>
              <a:t>, etc.</a:t>
            </a:r>
          </a:p>
          <a:p>
            <a:pPr eaLnBrk="1" hangingPunct="1">
              <a:lnSpc>
                <a:spcPct val="90000"/>
              </a:lnSpc>
              <a:buFontTx/>
              <a:buNone/>
            </a:pPr>
            <a:r>
              <a:rPr lang="en-US" i="1" dirty="0" smtClean="0">
                <a:cs typeface="Arial" charset="0"/>
              </a:rPr>
              <a:t>Metabolized by the liver</a:t>
            </a: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idx="1"/>
          </p:nvPr>
        </p:nvSpPr>
        <p:spPr>
          <a:xfrm>
            <a:off x="457200" y="228600"/>
            <a:ext cx="8229600" cy="5638800"/>
          </a:xfrm>
        </p:spPr>
        <p:txBody>
          <a:bodyPr/>
          <a:lstStyle/>
          <a:p>
            <a:pPr eaLnBrk="1" hangingPunct="1">
              <a:buFontTx/>
              <a:buNone/>
            </a:pPr>
            <a:r>
              <a:rPr lang="en-US" sz="2800" b="1" i="1" dirty="0" smtClean="0">
                <a:cs typeface="Arial" charset="0"/>
              </a:rPr>
              <a:t>  </a:t>
            </a:r>
            <a:r>
              <a:rPr lang="en-US" sz="3600" b="1" i="1" dirty="0" smtClean="0">
                <a:cs typeface="Arial" charset="0"/>
              </a:rPr>
              <a:t>Pharmacokinetics of CBZ( Cont. )</a:t>
            </a:r>
          </a:p>
          <a:p>
            <a:pPr eaLnBrk="1" hangingPunct="1"/>
            <a:r>
              <a:rPr lang="en-US" sz="2800" b="1" i="1" dirty="0" smtClean="0">
                <a:cs typeface="Arial" charset="0"/>
              </a:rPr>
              <a:t>Excreted in urine as </a:t>
            </a:r>
            <a:r>
              <a:rPr lang="en-US" sz="2800" b="1" i="1" dirty="0" err="1" smtClean="0">
                <a:cs typeface="Arial" charset="0"/>
              </a:rPr>
              <a:t>glucuronide</a:t>
            </a:r>
            <a:r>
              <a:rPr lang="en-US" sz="2800" b="1" i="1" dirty="0" smtClean="0">
                <a:cs typeface="Arial" charset="0"/>
              </a:rPr>
              <a:t> conjugate</a:t>
            </a:r>
          </a:p>
          <a:p>
            <a:pPr eaLnBrk="1" hangingPunct="1">
              <a:buFontTx/>
              <a:buNone/>
            </a:pPr>
            <a:endParaRPr lang="en-US" sz="2800" b="1" i="1" dirty="0" smtClean="0">
              <a:cs typeface="Arial" charset="0"/>
            </a:endParaRPr>
          </a:p>
          <a:p>
            <a:pPr eaLnBrk="1" hangingPunct="1"/>
            <a:r>
              <a:rPr lang="en-US" sz="2800" b="1" i="1" dirty="0" smtClean="0">
                <a:cs typeface="Arial" charset="0"/>
              </a:rPr>
              <a:t>Plasma t</a:t>
            </a:r>
            <a:r>
              <a:rPr lang="en-US" sz="2800" b="1" i="1" baseline="-25000" dirty="0" smtClean="0">
                <a:cs typeface="Arial" charset="0"/>
              </a:rPr>
              <a:t>1/2  </a:t>
            </a:r>
            <a:r>
              <a:rPr lang="en-US" sz="2800" b="1" i="1" dirty="0" smtClean="0">
                <a:cs typeface="Arial" charset="0"/>
              </a:rPr>
              <a:t>approx. 30 hours</a:t>
            </a:r>
          </a:p>
          <a:p>
            <a:pPr eaLnBrk="1" hangingPunct="1">
              <a:buFontTx/>
              <a:buNone/>
            </a:pPr>
            <a:endParaRPr lang="ar-SA" sz="2800" b="1" i="1" dirty="0" smtClean="0"/>
          </a:p>
          <a:p>
            <a:pPr eaLnBrk="1" hangingPunct="1"/>
            <a:r>
              <a:rPr lang="en-US" sz="2800" b="1" i="1" dirty="0" smtClean="0">
                <a:cs typeface="Arial" charset="0"/>
              </a:rPr>
              <a:t>Therapeutic plasma concentration 6-12 </a:t>
            </a:r>
            <a:r>
              <a:rPr lang="en-US" sz="2800" b="1" i="1" dirty="0" smtClean="0">
                <a:latin typeface="Garamond" pitchFamily="18" charset="0"/>
                <a:cs typeface="Arial" charset="0"/>
              </a:rPr>
              <a:t>µ</a:t>
            </a:r>
            <a:r>
              <a:rPr lang="en-US" sz="2800" b="1" i="1" dirty="0" smtClean="0">
                <a:cs typeface="Arial" charset="0"/>
              </a:rPr>
              <a:t>g/ml (narrow).</a:t>
            </a:r>
          </a:p>
          <a:p>
            <a:pPr eaLnBrk="1" hangingPunct="1">
              <a:buFontTx/>
              <a:buNone/>
            </a:pPr>
            <a:endParaRPr lang="en-US" sz="2800" b="1" i="1" dirty="0" smtClean="0">
              <a:cs typeface="Arial" charset="0"/>
            </a:endParaRPr>
          </a:p>
          <a:p>
            <a:pPr eaLnBrk="1" hangingPunct="1"/>
            <a:r>
              <a:rPr lang="en-US" sz="2800" b="1" i="1" dirty="0" smtClean="0">
                <a:cs typeface="Arial" charset="0"/>
              </a:rPr>
              <a:t>Dose 200-800 mg/day  (given BID as sustained release form) </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idx="1"/>
          </p:nvPr>
        </p:nvSpPr>
        <p:spPr>
          <a:xfrm>
            <a:off x="152400" y="304800"/>
            <a:ext cx="8839200" cy="6477000"/>
          </a:xfrm>
        </p:spPr>
        <p:txBody>
          <a:bodyPr/>
          <a:lstStyle/>
          <a:p>
            <a:pPr eaLnBrk="1" hangingPunct="1">
              <a:lnSpc>
                <a:spcPct val="90000"/>
              </a:lnSpc>
            </a:pPr>
            <a:r>
              <a:rPr lang="en-US" sz="3600" b="1" u="sng" dirty="0" smtClean="0">
                <a:cs typeface="Arial" charset="0"/>
              </a:rPr>
              <a:t>Side Effects of </a:t>
            </a:r>
            <a:r>
              <a:rPr lang="en-US" sz="3600" b="1" u="sng" dirty="0" err="1" smtClean="0">
                <a:cs typeface="Arial" charset="0"/>
              </a:rPr>
              <a:t>Carbamazepine</a:t>
            </a:r>
            <a:r>
              <a:rPr lang="en-US" sz="3600" b="1" u="sng" dirty="0" smtClean="0">
                <a:cs typeface="Arial" charset="0"/>
              </a:rPr>
              <a:t>: </a:t>
            </a:r>
          </a:p>
          <a:p>
            <a:pPr eaLnBrk="1" hangingPunct="1">
              <a:lnSpc>
                <a:spcPct val="90000"/>
              </a:lnSpc>
            </a:pPr>
            <a:r>
              <a:rPr lang="en-US" sz="2800" i="1" dirty="0" smtClean="0">
                <a:cs typeface="Arial" charset="0"/>
              </a:rPr>
              <a:t>G.I upset</a:t>
            </a:r>
          </a:p>
          <a:p>
            <a:pPr eaLnBrk="1" hangingPunct="1">
              <a:lnSpc>
                <a:spcPct val="90000"/>
              </a:lnSpc>
            </a:pPr>
            <a:r>
              <a:rPr lang="en-US" sz="2800" i="1" dirty="0" err="1" smtClean="0">
                <a:cs typeface="Arial" charset="0"/>
              </a:rPr>
              <a:t>Drowziness</a:t>
            </a:r>
            <a:r>
              <a:rPr lang="en-US" sz="2800" i="1" dirty="0" smtClean="0">
                <a:cs typeface="Arial" charset="0"/>
              </a:rPr>
              <a:t>, ataxia and headache; </a:t>
            </a:r>
            <a:r>
              <a:rPr lang="en-US" sz="2800" i="1" dirty="0" err="1" smtClean="0">
                <a:cs typeface="Arial" charset="0"/>
              </a:rPr>
              <a:t>diplopia</a:t>
            </a:r>
            <a:endParaRPr lang="en-US" sz="2800" i="1" dirty="0" smtClean="0">
              <a:cs typeface="Arial" charset="0"/>
            </a:endParaRPr>
          </a:p>
          <a:p>
            <a:pPr eaLnBrk="1" hangingPunct="1">
              <a:lnSpc>
                <a:spcPct val="90000"/>
              </a:lnSpc>
            </a:pPr>
            <a:r>
              <a:rPr lang="en-US" sz="2800" i="1" dirty="0" err="1" smtClean="0">
                <a:cs typeface="Arial" charset="0"/>
              </a:rPr>
              <a:t>Hepatotoxicity</a:t>
            </a:r>
            <a:r>
              <a:rPr lang="en-US" sz="2800" i="1" dirty="0" smtClean="0">
                <a:cs typeface="Arial" charset="0"/>
              </a:rPr>
              <a:t>- rare</a:t>
            </a:r>
          </a:p>
          <a:p>
            <a:pPr eaLnBrk="1" hangingPunct="1">
              <a:lnSpc>
                <a:spcPct val="90000"/>
              </a:lnSpc>
            </a:pPr>
            <a:r>
              <a:rPr lang="en-US" sz="2800" i="1" u="sng" dirty="0" smtClean="0">
                <a:cs typeface="Arial" charset="0"/>
              </a:rPr>
              <a:t>Congenital malformation (craniofacial anomalies &amp; neural tube defects).</a:t>
            </a:r>
          </a:p>
          <a:p>
            <a:pPr eaLnBrk="1" hangingPunct="1">
              <a:lnSpc>
                <a:spcPct val="90000"/>
              </a:lnSpc>
            </a:pPr>
            <a:r>
              <a:rPr lang="en-US" sz="2800" i="1" u="sng" dirty="0" err="1" smtClean="0">
                <a:solidFill>
                  <a:srgbClr val="FF0000"/>
                </a:solidFill>
                <a:cs typeface="Arial" charset="0"/>
              </a:rPr>
              <a:t>Hyponatraemia</a:t>
            </a:r>
            <a:r>
              <a:rPr lang="en-US" sz="2800" i="1" dirty="0" smtClean="0">
                <a:solidFill>
                  <a:srgbClr val="FF0000"/>
                </a:solidFill>
                <a:cs typeface="Arial" charset="0"/>
              </a:rPr>
              <a:t> &amp; water intoxication</a:t>
            </a:r>
            <a:r>
              <a:rPr lang="en-US" sz="2800" i="1" dirty="0" smtClean="0">
                <a:cs typeface="Arial" charset="0"/>
              </a:rPr>
              <a:t>.</a:t>
            </a:r>
          </a:p>
          <a:p>
            <a:pPr eaLnBrk="1" hangingPunct="1">
              <a:lnSpc>
                <a:spcPct val="90000"/>
              </a:lnSpc>
            </a:pPr>
            <a:r>
              <a:rPr lang="en-US" sz="2800" i="1" dirty="0" smtClean="0">
                <a:cs typeface="Arial" charset="0"/>
              </a:rPr>
              <a:t>Late hypersensitivity reaction (</a:t>
            </a:r>
            <a:r>
              <a:rPr lang="en-US" sz="2800" i="1" dirty="0" err="1" smtClean="0">
                <a:cs typeface="Arial" charset="0"/>
              </a:rPr>
              <a:t>erythematous</a:t>
            </a:r>
            <a:r>
              <a:rPr lang="en-US" sz="2800" i="1" dirty="0" smtClean="0">
                <a:cs typeface="Arial" charset="0"/>
              </a:rPr>
              <a:t> skin rashes, mouth ulceration and </a:t>
            </a:r>
            <a:r>
              <a:rPr lang="en-US" sz="2800" i="1" dirty="0" err="1" smtClean="0">
                <a:cs typeface="Arial" charset="0"/>
              </a:rPr>
              <a:t>lymphadenopathy</a:t>
            </a:r>
            <a:r>
              <a:rPr lang="en-US" sz="2800" i="1" dirty="0" smtClean="0">
                <a:cs typeface="Arial" charset="0"/>
              </a:rPr>
              <a:t>. </a:t>
            </a:r>
          </a:p>
          <a:p>
            <a:pPr eaLnBrk="1" hangingPunct="1">
              <a:lnSpc>
                <a:spcPct val="90000"/>
              </a:lnSpc>
            </a:pPr>
            <a:r>
              <a:rPr lang="en-US" sz="2800" i="1" dirty="0" smtClean="0">
                <a:cs typeface="Arial" charset="0"/>
              </a:rPr>
              <a:t>Blood </a:t>
            </a:r>
            <a:r>
              <a:rPr lang="en-US" sz="2800" i="1" dirty="0" err="1" smtClean="0">
                <a:cs typeface="Arial" charset="0"/>
              </a:rPr>
              <a:t>dyscrasias</a:t>
            </a:r>
            <a:r>
              <a:rPr lang="en-US" sz="2800" i="1" dirty="0" smtClean="0">
                <a:cs typeface="Arial" charset="0"/>
              </a:rPr>
              <a:t> as fetal </a:t>
            </a:r>
            <a:r>
              <a:rPr lang="en-US" sz="2800" i="1" dirty="0" err="1" smtClean="0">
                <a:cs typeface="Arial" charset="0"/>
              </a:rPr>
              <a:t>aplastic</a:t>
            </a:r>
            <a:r>
              <a:rPr lang="en-US" sz="2800" i="1" dirty="0" smtClean="0">
                <a:cs typeface="Arial" charset="0"/>
              </a:rPr>
              <a:t> anemia (stop medication); mild </a:t>
            </a:r>
            <a:r>
              <a:rPr lang="en-US" sz="2800" i="1" dirty="0" err="1" smtClean="0">
                <a:cs typeface="Arial" charset="0"/>
              </a:rPr>
              <a:t>leukopenia</a:t>
            </a:r>
            <a:r>
              <a:rPr lang="en-US" sz="2800" i="1" dirty="0" smtClean="0">
                <a:cs typeface="Arial" charset="0"/>
              </a:rPr>
              <a:t> (decrease the dose) </a:t>
            </a:r>
          </a:p>
          <a:p>
            <a:pPr eaLnBrk="1" hangingPunct="1">
              <a:lnSpc>
                <a:spcPct val="90000"/>
              </a:lnSpc>
              <a:buFontTx/>
              <a:buNone/>
            </a:pPr>
            <a:endParaRPr lang="ar-SA" sz="2800" i="1" dirty="0" smtClean="0"/>
          </a:p>
          <a:p>
            <a:pPr eaLnBrk="1" hangingPunct="1">
              <a:lnSpc>
                <a:spcPct val="90000"/>
              </a:lnSpc>
              <a:buFontTx/>
              <a:buNone/>
            </a:pPr>
            <a:endParaRPr lang="en-US" sz="2800" i="1" dirty="0" smtClean="0">
              <a:cs typeface="Arial"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algn="l" eaLnBrk="1" hangingPunct="1"/>
            <a:r>
              <a:rPr lang="en-US" sz="3600" b="1" smtClean="0">
                <a:cs typeface="Times New Roman" pitchFamily="18" charset="0"/>
              </a:rPr>
              <a:t>Pharmacokinetic interactions of CBZ</a:t>
            </a:r>
          </a:p>
        </p:txBody>
      </p:sp>
      <p:sp>
        <p:nvSpPr>
          <p:cNvPr id="37891" name="Rectangle 3"/>
          <p:cNvSpPr>
            <a:spLocks noGrp="1" noChangeArrowheads="1"/>
          </p:cNvSpPr>
          <p:nvPr>
            <p:ph idx="1"/>
          </p:nvPr>
        </p:nvSpPr>
        <p:spPr/>
        <p:txBody>
          <a:bodyPr/>
          <a:lstStyle/>
          <a:p>
            <a:pPr eaLnBrk="1" hangingPunct="1"/>
            <a:r>
              <a:rPr lang="en-US" smtClean="0">
                <a:cs typeface="Arial" charset="0"/>
              </a:rPr>
              <a:t>  Inducers of  liver enzymes reduce its     </a:t>
            </a:r>
            <a:r>
              <a:rPr lang="ar-SA" smtClean="0"/>
              <a:t> </a:t>
            </a:r>
            <a:r>
              <a:rPr lang="en-US" smtClean="0">
                <a:cs typeface="Arial" charset="0"/>
              </a:rPr>
              <a:t>plasma level</a:t>
            </a:r>
          </a:p>
          <a:p>
            <a:pPr eaLnBrk="1" hangingPunct="1">
              <a:buFontTx/>
              <a:buNone/>
            </a:pPr>
            <a:r>
              <a:rPr lang="en-US" smtClean="0">
                <a:cs typeface="Arial" charset="0"/>
              </a:rPr>
              <a:t>	  e.g. Phenytoin; Phenobarbital; Rifampicin</a:t>
            </a:r>
          </a:p>
          <a:p>
            <a:pPr eaLnBrk="1" hangingPunct="1">
              <a:buFontTx/>
              <a:buNone/>
            </a:pPr>
            <a:r>
              <a:rPr lang="en-US" smtClean="0">
                <a:cs typeface="Arial" charset="0"/>
              </a:rPr>
              <a:t>                               </a:t>
            </a:r>
          </a:p>
          <a:p>
            <a:pPr eaLnBrk="1" hangingPunct="1"/>
            <a:r>
              <a:rPr lang="en-US" smtClean="0">
                <a:cs typeface="Arial" charset="0"/>
              </a:rPr>
              <a:t>  inhibitors of liver enzymes elevate its </a:t>
            </a:r>
            <a:r>
              <a:rPr lang="ar-SA" smtClean="0"/>
              <a:t>         </a:t>
            </a:r>
            <a:r>
              <a:rPr lang="en-US" smtClean="0">
                <a:cs typeface="Arial" charset="0"/>
              </a:rPr>
              <a:t>plasma levels                   </a:t>
            </a:r>
          </a:p>
          <a:p>
            <a:pPr eaLnBrk="1" hangingPunct="1">
              <a:buFontTx/>
              <a:buNone/>
            </a:pPr>
            <a:r>
              <a:rPr lang="en-US" smtClean="0">
                <a:cs typeface="Arial" charset="0"/>
              </a:rPr>
              <a:t>	   e.g. erythromycin,INH ,verapamil; </a:t>
            </a:r>
            <a:r>
              <a:rPr lang="ar-SA" smtClean="0"/>
              <a:t>            </a:t>
            </a:r>
            <a:r>
              <a:rPr lang="en-US" smtClean="0">
                <a:cs typeface="Arial" charset="0"/>
              </a:rPr>
              <a:t> Cimetidine</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Oval 2"/>
          <p:cNvSpPr>
            <a:spLocks noChangeArrowheads="1"/>
          </p:cNvSpPr>
          <p:nvPr/>
        </p:nvSpPr>
        <p:spPr bwMode="auto">
          <a:xfrm>
            <a:off x="4333875" y="3276600"/>
            <a:ext cx="1371600" cy="1143000"/>
          </a:xfrm>
          <a:prstGeom prst="ellipse">
            <a:avLst/>
          </a:prstGeom>
          <a:solidFill>
            <a:srgbClr val="FFFF00"/>
          </a:solidFill>
          <a:ln w="50800">
            <a:solidFill>
              <a:srgbClr val="3333FF"/>
            </a:solidFill>
            <a:round/>
            <a:headEnd/>
            <a:tailEnd/>
          </a:ln>
        </p:spPr>
        <p:txBody>
          <a:bodyPr wrap="none" anchor="ctr"/>
          <a:lstStyle/>
          <a:p>
            <a:pPr algn="ctr"/>
            <a:r>
              <a:rPr lang="en-US" sz="4000" b="1">
                <a:solidFill>
                  <a:srgbClr val="3333FF"/>
                </a:solidFill>
              </a:rPr>
              <a:t> Cl</a:t>
            </a:r>
            <a:r>
              <a:rPr lang="en-US" sz="4000" b="1" baseline="30000">
                <a:solidFill>
                  <a:srgbClr val="3333FF"/>
                </a:solidFill>
                <a:latin typeface="Symbol" pitchFamily="18" charset="2"/>
              </a:rPr>
              <a:t>-</a:t>
            </a:r>
            <a:endParaRPr lang="en-US" sz="4000" b="1">
              <a:solidFill>
                <a:srgbClr val="3333FF"/>
              </a:solidFill>
              <a:latin typeface="Times New Roman" pitchFamily="18" charset="0"/>
            </a:endParaRPr>
          </a:p>
        </p:txBody>
      </p:sp>
      <p:sp>
        <p:nvSpPr>
          <p:cNvPr id="20483" name="Oval 3"/>
          <p:cNvSpPr>
            <a:spLocks noChangeArrowheads="1"/>
          </p:cNvSpPr>
          <p:nvPr/>
        </p:nvSpPr>
        <p:spPr bwMode="auto">
          <a:xfrm>
            <a:off x="2479675" y="1752600"/>
            <a:ext cx="5181600" cy="4191000"/>
          </a:xfrm>
          <a:prstGeom prst="ellipse">
            <a:avLst/>
          </a:prstGeom>
          <a:noFill/>
          <a:ln w="31750">
            <a:solidFill>
              <a:schemeClr val="tx1"/>
            </a:solidFill>
            <a:round/>
            <a:headEnd/>
            <a:tailEnd/>
          </a:ln>
        </p:spPr>
        <p:txBody>
          <a:bodyPr wrap="none" anchor="ctr"/>
          <a:lstStyle/>
          <a:p>
            <a:endParaRPr lang="bg-BG"/>
          </a:p>
        </p:txBody>
      </p:sp>
      <p:sp>
        <p:nvSpPr>
          <p:cNvPr id="20484" name="Line 4"/>
          <p:cNvSpPr>
            <a:spLocks noChangeShapeType="1"/>
          </p:cNvSpPr>
          <p:nvPr/>
        </p:nvSpPr>
        <p:spPr bwMode="auto">
          <a:xfrm>
            <a:off x="5299075" y="4343400"/>
            <a:ext cx="711200" cy="1447800"/>
          </a:xfrm>
          <a:prstGeom prst="line">
            <a:avLst/>
          </a:prstGeom>
          <a:noFill/>
          <a:ln w="31750">
            <a:solidFill>
              <a:schemeClr val="tx1"/>
            </a:solidFill>
            <a:round/>
            <a:headEnd/>
            <a:tailEnd/>
          </a:ln>
        </p:spPr>
        <p:txBody>
          <a:bodyPr wrap="none" anchor="ctr"/>
          <a:lstStyle/>
          <a:p>
            <a:endParaRPr lang="it-IT"/>
          </a:p>
        </p:txBody>
      </p:sp>
      <p:sp>
        <p:nvSpPr>
          <p:cNvPr id="20485" name="Line 5"/>
          <p:cNvSpPr>
            <a:spLocks noChangeShapeType="1"/>
          </p:cNvSpPr>
          <p:nvPr/>
        </p:nvSpPr>
        <p:spPr bwMode="auto">
          <a:xfrm rot="-1277291">
            <a:off x="3394075" y="2286000"/>
            <a:ext cx="762000" cy="1600200"/>
          </a:xfrm>
          <a:prstGeom prst="line">
            <a:avLst/>
          </a:prstGeom>
          <a:noFill/>
          <a:ln w="31750">
            <a:solidFill>
              <a:srgbClr val="3333FF"/>
            </a:solidFill>
            <a:round/>
            <a:headEnd/>
            <a:tailEnd/>
          </a:ln>
        </p:spPr>
        <p:txBody>
          <a:bodyPr wrap="none" anchor="ctr"/>
          <a:lstStyle/>
          <a:p>
            <a:endParaRPr lang="it-IT"/>
          </a:p>
        </p:txBody>
      </p:sp>
      <p:sp>
        <p:nvSpPr>
          <p:cNvPr id="20486" name="Line 6"/>
          <p:cNvSpPr>
            <a:spLocks noChangeShapeType="1"/>
          </p:cNvSpPr>
          <p:nvPr/>
        </p:nvSpPr>
        <p:spPr bwMode="auto">
          <a:xfrm flipV="1">
            <a:off x="5705475" y="3505200"/>
            <a:ext cx="1955800" cy="228600"/>
          </a:xfrm>
          <a:prstGeom prst="line">
            <a:avLst/>
          </a:prstGeom>
          <a:noFill/>
          <a:ln w="31750">
            <a:solidFill>
              <a:schemeClr val="tx1"/>
            </a:solidFill>
            <a:round/>
            <a:headEnd/>
            <a:tailEnd/>
          </a:ln>
        </p:spPr>
        <p:txBody>
          <a:bodyPr wrap="none" anchor="ctr"/>
          <a:lstStyle/>
          <a:p>
            <a:endParaRPr lang="it-IT"/>
          </a:p>
        </p:txBody>
      </p:sp>
      <p:sp>
        <p:nvSpPr>
          <p:cNvPr id="20487" name="Text Box 7"/>
          <p:cNvSpPr txBox="1">
            <a:spLocks noChangeArrowheads="1"/>
          </p:cNvSpPr>
          <p:nvPr/>
        </p:nvSpPr>
        <p:spPr bwMode="auto">
          <a:xfrm>
            <a:off x="5984875" y="4146550"/>
            <a:ext cx="1214438" cy="822325"/>
          </a:xfrm>
          <a:prstGeom prst="rect">
            <a:avLst/>
          </a:prstGeom>
          <a:noFill/>
          <a:ln w="9525">
            <a:noFill/>
            <a:miter lim="800000"/>
            <a:headEnd/>
            <a:tailEnd/>
          </a:ln>
        </p:spPr>
        <p:txBody>
          <a:bodyPr wrap="none">
            <a:spAutoFit/>
          </a:bodyPr>
          <a:lstStyle/>
          <a:p>
            <a:r>
              <a:rPr lang="en-US" sz="2400" b="1">
                <a:solidFill>
                  <a:srgbClr val="FF3300"/>
                </a:solidFill>
              </a:rPr>
              <a:t>Barbitu-</a:t>
            </a:r>
          </a:p>
          <a:p>
            <a:r>
              <a:rPr lang="en-US" sz="2400" b="1">
                <a:solidFill>
                  <a:srgbClr val="FF3300"/>
                </a:solidFill>
              </a:rPr>
              <a:t>rate sate</a:t>
            </a:r>
          </a:p>
        </p:txBody>
      </p:sp>
      <p:sp>
        <p:nvSpPr>
          <p:cNvPr id="20488" name="Text Box 8"/>
          <p:cNvSpPr txBox="1">
            <a:spLocks noChangeArrowheads="1"/>
          </p:cNvSpPr>
          <p:nvPr/>
        </p:nvSpPr>
        <p:spPr bwMode="auto">
          <a:xfrm>
            <a:off x="4987925" y="2006600"/>
            <a:ext cx="1284288" cy="946150"/>
          </a:xfrm>
          <a:prstGeom prst="rect">
            <a:avLst/>
          </a:prstGeom>
          <a:noFill/>
          <a:ln w="9525">
            <a:noFill/>
            <a:miter lim="800000"/>
            <a:headEnd/>
            <a:tailEnd/>
          </a:ln>
        </p:spPr>
        <p:txBody>
          <a:bodyPr wrap="none">
            <a:spAutoFit/>
          </a:bodyPr>
          <a:lstStyle/>
          <a:p>
            <a:r>
              <a:rPr lang="en-US" b="1">
                <a:solidFill>
                  <a:srgbClr val="3333FF"/>
                </a:solidFill>
              </a:rPr>
              <a:t>GABA</a:t>
            </a:r>
            <a:r>
              <a:rPr lang="en-US" b="1" baseline="-25000">
                <a:solidFill>
                  <a:srgbClr val="3333FF"/>
                </a:solidFill>
              </a:rPr>
              <a:t>A</a:t>
            </a:r>
            <a:r>
              <a:rPr lang="en-US" b="1">
                <a:solidFill>
                  <a:srgbClr val="3333FF"/>
                </a:solidFill>
              </a:rPr>
              <a:t>-</a:t>
            </a:r>
          </a:p>
          <a:p>
            <a:r>
              <a:rPr lang="en-US" b="1">
                <a:solidFill>
                  <a:srgbClr val="3333FF"/>
                </a:solidFill>
              </a:rPr>
              <a:t>site</a:t>
            </a:r>
            <a:endParaRPr lang="en-US" b="1">
              <a:solidFill>
                <a:srgbClr val="3333FF"/>
              </a:solidFill>
              <a:latin typeface="Times New Roman" pitchFamily="18" charset="0"/>
            </a:endParaRPr>
          </a:p>
        </p:txBody>
      </p:sp>
      <p:sp>
        <p:nvSpPr>
          <p:cNvPr id="20489" name="Text Box 9"/>
          <p:cNvSpPr txBox="1">
            <a:spLocks noChangeArrowheads="1"/>
          </p:cNvSpPr>
          <p:nvPr/>
        </p:nvSpPr>
        <p:spPr bwMode="auto">
          <a:xfrm rot="790987">
            <a:off x="5867400" y="381000"/>
            <a:ext cx="1198563" cy="611188"/>
          </a:xfrm>
          <a:prstGeom prst="rect">
            <a:avLst/>
          </a:prstGeom>
          <a:solidFill>
            <a:srgbClr val="FFFF00"/>
          </a:solidFill>
          <a:ln w="31750">
            <a:solidFill>
              <a:srgbClr val="3333FF"/>
            </a:solidFill>
            <a:miter lim="800000"/>
            <a:headEnd/>
            <a:tailEnd/>
          </a:ln>
        </p:spPr>
        <p:txBody>
          <a:bodyPr wrap="none">
            <a:spAutoFit/>
          </a:bodyPr>
          <a:lstStyle/>
          <a:p>
            <a:r>
              <a:rPr lang="en-US" sz="3200" b="1">
                <a:solidFill>
                  <a:srgbClr val="3333FF"/>
                </a:solidFill>
              </a:rPr>
              <a:t>GABA</a:t>
            </a:r>
            <a:endParaRPr lang="en-US" sz="3200" b="1">
              <a:solidFill>
                <a:srgbClr val="3333FF"/>
              </a:solidFill>
              <a:latin typeface="Times New Roman" pitchFamily="18" charset="0"/>
            </a:endParaRPr>
          </a:p>
        </p:txBody>
      </p:sp>
      <p:sp>
        <p:nvSpPr>
          <p:cNvPr id="20490" name="Text Box 10"/>
          <p:cNvSpPr txBox="1">
            <a:spLocks noChangeArrowheads="1"/>
          </p:cNvSpPr>
          <p:nvPr/>
        </p:nvSpPr>
        <p:spPr bwMode="auto">
          <a:xfrm rot="-2388310">
            <a:off x="3395663" y="2065338"/>
            <a:ext cx="838200" cy="822325"/>
          </a:xfrm>
          <a:prstGeom prst="rect">
            <a:avLst/>
          </a:prstGeom>
          <a:noFill/>
          <a:ln w="9525">
            <a:noFill/>
            <a:miter lim="800000"/>
            <a:headEnd/>
            <a:tailEnd/>
          </a:ln>
        </p:spPr>
        <p:txBody>
          <a:bodyPr wrap="none">
            <a:spAutoFit/>
          </a:bodyPr>
          <a:lstStyle/>
          <a:p>
            <a:r>
              <a:rPr lang="en-US" sz="2400" b="1">
                <a:solidFill>
                  <a:srgbClr val="3333FF"/>
                </a:solidFill>
              </a:rPr>
              <a:t>BDZs</a:t>
            </a:r>
          </a:p>
          <a:p>
            <a:r>
              <a:rPr lang="en-US" sz="2400" b="1">
                <a:solidFill>
                  <a:srgbClr val="3333FF"/>
                </a:solidFill>
              </a:rPr>
              <a:t>site</a:t>
            </a:r>
          </a:p>
        </p:txBody>
      </p:sp>
      <p:sp>
        <p:nvSpPr>
          <p:cNvPr id="20491" name="Line 11"/>
          <p:cNvSpPr>
            <a:spLocks noChangeShapeType="1"/>
          </p:cNvSpPr>
          <p:nvPr/>
        </p:nvSpPr>
        <p:spPr bwMode="auto">
          <a:xfrm flipV="1">
            <a:off x="3851275" y="2590800"/>
            <a:ext cx="685800" cy="609600"/>
          </a:xfrm>
          <a:prstGeom prst="line">
            <a:avLst/>
          </a:prstGeom>
          <a:noFill/>
          <a:ln w="31750">
            <a:solidFill>
              <a:srgbClr val="3333FF"/>
            </a:solidFill>
            <a:round/>
            <a:headEnd/>
            <a:tailEnd/>
          </a:ln>
        </p:spPr>
        <p:txBody>
          <a:bodyPr wrap="none" anchor="ctr"/>
          <a:lstStyle/>
          <a:p>
            <a:endParaRPr lang="it-IT"/>
          </a:p>
        </p:txBody>
      </p:sp>
      <p:sp>
        <p:nvSpPr>
          <p:cNvPr id="20492" name="Line 12"/>
          <p:cNvSpPr>
            <a:spLocks noChangeShapeType="1"/>
          </p:cNvSpPr>
          <p:nvPr/>
        </p:nvSpPr>
        <p:spPr bwMode="auto">
          <a:xfrm>
            <a:off x="4003675" y="1981200"/>
            <a:ext cx="0" cy="0"/>
          </a:xfrm>
          <a:prstGeom prst="line">
            <a:avLst/>
          </a:prstGeom>
          <a:noFill/>
          <a:ln w="9525">
            <a:solidFill>
              <a:schemeClr val="tx1"/>
            </a:solidFill>
            <a:round/>
            <a:headEnd/>
            <a:tailEnd/>
          </a:ln>
        </p:spPr>
        <p:txBody>
          <a:bodyPr wrap="none" anchor="ctr"/>
          <a:lstStyle/>
          <a:p>
            <a:endParaRPr lang="it-IT"/>
          </a:p>
        </p:txBody>
      </p:sp>
      <p:sp>
        <p:nvSpPr>
          <p:cNvPr id="20493" name="Line 13"/>
          <p:cNvSpPr>
            <a:spLocks noChangeShapeType="1"/>
          </p:cNvSpPr>
          <p:nvPr/>
        </p:nvSpPr>
        <p:spPr bwMode="auto">
          <a:xfrm>
            <a:off x="3927475" y="1981200"/>
            <a:ext cx="609600" cy="609600"/>
          </a:xfrm>
          <a:prstGeom prst="line">
            <a:avLst/>
          </a:prstGeom>
          <a:noFill/>
          <a:ln w="31750">
            <a:solidFill>
              <a:srgbClr val="3333FF"/>
            </a:solidFill>
            <a:round/>
            <a:headEnd/>
            <a:tailEnd/>
          </a:ln>
        </p:spPr>
        <p:txBody>
          <a:bodyPr wrap="none" anchor="ctr"/>
          <a:lstStyle/>
          <a:p>
            <a:endParaRPr lang="it-IT"/>
          </a:p>
        </p:txBody>
      </p:sp>
      <p:sp>
        <p:nvSpPr>
          <p:cNvPr id="20494" name="Arc 14"/>
          <p:cNvSpPr>
            <a:spLocks/>
          </p:cNvSpPr>
          <p:nvPr/>
        </p:nvSpPr>
        <p:spPr bwMode="auto">
          <a:xfrm rot="1345028" flipH="1" flipV="1">
            <a:off x="5299075" y="4038600"/>
            <a:ext cx="782638" cy="533400"/>
          </a:xfrm>
          <a:custGeom>
            <a:avLst/>
            <a:gdLst>
              <a:gd name="T0" fmla="*/ 0 w 31703"/>
              <a:gd name="T1" fmla="*/ 61934 h 21600"/>
              <a:gd name="T2" fmla="*/ 782638 w 31703"/>
              <a:gd name="T3" fmla="*/ 533400 h 21600"/>
              <a:gd name="T4" fmla="*/ 249408 w 31703"/>
              <a:gd name="T5" fmla="*/ 533400 h 21600"/>
              <a:gd name="T6" fmla="*/ 0 60000 65536"/>
              <a:gd name="T7" fmla="*/ 0 60000 65536"/>
              <a:gd name="T8" fmla="*/ 0 60000 65536"/>
              <a:gd name="T9" fmla="*/ 0 w 31703"/>
              <a:gd name="T10" fmla="*/ 0 h 21600"/>
              <a:gd name="T11" fmla="*/ 31703 w 31703"/>
              <a:gd name="T12" fmla="*/ 21600 h 21600"/>
            </a:gdLst>
            <a:ahLst/>
            <a:cxnLst>
              <a:cxn ang="T6">
                <a:pos x="T0" y="T1"/>
              </a:cxn>
              <a:cxn ang="T7">
                <a:pos x="T2" y="T3"/>
              </a:cxn>
              <a:cxn ang="T8">
                <a:pos x="T4" y="T5"/>
              </a:cxn>
            </a:cxnLst>
            <a:rect l="T9" t="T10" r="T11" b="T12"/>
            <a:pathLst>
              <a:path w="31703" h="21600" fill="none" extrusionOk="0">
                <a:moveTo>
                  <a:pt x="0" y="2508"/>
                </a:moveTo>
                <a:cubicBezTo>
                  <a:pt x="3112" y="861"/>
                  <a:pt x="6581" y="-1"/>
                  <a:pt x="10103" y="0"/>
                </a:cubicBezTo>
                <a:cubicBezTo>
                  <a:pt x="22032" y="0"/>
                  <a:pt x="31703" y="9670"/>
                  <a:pt x="31703" y="21600"/>
                </a:cubicBezTo>
              </a:path>
              <a:path w="31703" h="21600" stroke="0" extrusionOk="0">
                <a:moveTo>
                  <a:pt x="0" y="2508"/>
                </a:moveTo>
                <a:cubicBezTo>
                  <a:pt x="3112" y="861"/>
                  <a:pt x="6581" y="-1"/>
                  <a:pt x="10103" y="0"/>
                </a:cubicBezTo>
                <a:cubicBezTo>
                  <a:pt x="22032" y="0"/>
                  <a:pt x="31703" y="9670"/>
                  <a:pt x="31703" y="21600"/>
                </a:cubicBezTo>
                <a:lnTo>
                  <a:pt x="10103" y="21600"/>
                </a:lnTo>
                <a:close/>
              </a:path>
            </a:pathLst>
          </a:custGeom>
          <a:noFill/>
          <a:ln w="31750">
            <a:solidFill>
              <a:srgbClr val="FF3300"/>
            </a:solidFill>
            <a:round/>
            <a:headEnd/>
            <a:tailEnd type="arrow" w="med" len="med"/>
          </a:ln>
        </p:spPr>
        <p:txBody>
          <a:bodyPr wrap="none" anchor="ctr"/>
          <a:lstStyle/>
          <a:p>
            <a:endParaRPr lang="it-IT"/>
          </a:p>
        </p:txBody>
      </p:sp>
      <p:sp>
        <p:nvSpPr>
          <p:cNvPr id="20495" name="Arc 15"/>
          <p:cNvSpPr>
            <a:spLocks/>
          </p:cNvSpPr>
          <p:nvPr/>
        </p:nvSpPr>
        <p:spPr bwMode="auto">
          <a:xfrm rot="-6034295" flipH="1" flipV="1">
            <a:off x="5184775" y="3009900"/>
            <a:ext cx="457200" cy="381000"/>
          </a:xfrm>
          <a:custGeom>
            <a:avLst/>
            <a:gdLst>
              <a:gd name="T0" fmla="*/ 0 w 21600"/>
              <a:gd name="T1" fmla="*/ 0 h 21600"/>
              <a:gd name="T2" fmla="*/ 457200 w 21600"/>
              <a:gd name="T3" fmla="*/ 381000 h 21600"/>
              <a:gd name="T4" fmla="*/ 0 w 21600"/>
              <a:gd name="T5" fmla="*/ 3810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1750">
            <a:solidFill>
              <a:srgbClr val="3333FF"/>
            </a:solidFill>
            <a:round/>
            <a:headEnd/>
            <a:tailEnd type="arrow" w="med" len="med"/>
          </a:ln>
        </p:spPr>
        <p:txBody>
          <a:bodyPr wrap="none" anchor="ctr"/>
          <a:lstStyle/>
          <a:p>
            <a:endParaRPr lang="it-IT"/>
          </a:p>
        </p:txBody>
      </p:sp>
      <p:sp>
        <p:nvSpPr>
          <p:cNvPr id="20496" name="Arc 16"/>
          <p:cNvSpPr>
            <a:spLocks/>
          </p:cNvSpPr>
          <p:nvPr/>
        </p:nvSpPr>
        <p:spPr bwMode="auto">
          <a:xfrm rot="-2250374" flipH="1" flipV="1">
            <a:off x="4232275" y="2590800"/>
            <a:ext cx="533400" cy="304800"/>
          </a:xfrm>
          <a:custGeom>
            <a:avLst/>
            <a:gdLst>
              <a:gd name="T0" fmla="*/ 0 w 21600"/>
              <a:gd name="T1" fmla="*/ 0 h 21600"/>
              <a:gd name="T2" fmla="*/ 533400 w 21600"/>
              <a:gd name="T3" fmla="*/ 304800 h 21600"/>
              <a:gd name="T4" fmla="*/ 0 w 21600"/>
              <a:gd name="T5" fmla="*/ 3048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1750">
            <a:solidFill>
              <a:srgbClr val="3333FF"/>
            </a:solidFill>
            <a:round/>
            <a:headEnd type="arrow" w="med" len="med"/>
            <a:tailEnd/>
          </a:ln>
        </p:spPr>
        <p:txBody>
          <a:bodyPr wrap="none" anchor="ctr"/>
          <a:lstStyle/>
          <a:p>
            <a:endParaRPr lang="it-IT"/>
          </a:p>
        </p:txBody>
      </p:sp>
      <p:sp>
        <p:nvSpPr>
          <p:cNvPr id="20497" name="Text Box 17"/>
          <p:cNvSpPr txBox="1">
            <a:spLocks noChangeArrowheads="1"/>
          </p:cNvSpPr>
          <p:nvPr/>
        </p:nvSpPr>
        <p:spPr bwMode="auto">
          <a:xfrm>
            <a:off x="4384675" y="2733675"/>
            <a:ext cx="387350" cy="519113"/>
          </a:xfrm>
          <a:prstGeom prst="rect">
            <a:avLst/>
          </a:prstGeom>
          <a:noFill/>
          <a:ln w="9525">
            <a:noFill/>
            <a:miter lim="800000"/>
            <a:headEnd/>
            <a:tailEnd/>
          </a:ln>
        </p:spPr>
        <p:txBody>
          <a:bodyPr wrap="none">
            <a:spAutoFit/>
          </a:bodyPr>
          <a:lstStyle/>
          <a:p>
            <a:r>
              <a:rPr lang="en-US" b="1">
                <a:solidFill>
                  <a:srgbClr val="3333FF"/>
                </a:solidFill>
                <a:latin typeface="Times New Roman" pitchFamily="18" charset="0"/>
              </a:rPr>
              <a:t>+</a:t>
            </a:r>
          </a:p>
        </p:txBody>
      </p:sp>
      <p:sp>
        <p:nvSpPr>
          <p:cNvPr id="20498" name="Text Box 19"/>
          <p:cNvSpPr txBox="1">
            <a:spLocks noChangeArrowheads="1"/>
          </p:cNvSpPr>
          <p:nvPr/>
        </p:nvSpPr>
        <p:spPr bwMode="auto">
          <a:xfrm>
            <a:off x="5653088" y="4140200"/>
            <a:ext cx="387350" cy="519113"/>
          </a:xfrm>
          <a:prstGeom prst="rect">
            <a:avLst/>
          </a:prstGeom>
          <a:noFill/>
          <a:ln w="9525">
            <a:noFill/>
            <a:miter lim="800000"/>
            <a:headEnd/>
            <a:tailEnd/>
          </a:ln>
        </p:spPr>
        <p:txBody>
          <a:bodyPr wrap="none">
            <a:spAutoFit/>
          </a:bodyPr>
          <a:lstStyle/>
          <a:p>
            <a:r>
              <a:rPr lang="en-US" b="1">
                <a:solidFill>
                  <a:srgbClr val="FF3300"/>
                </a:solidFill>
                <a:latin typeface="Times New Roman" pitchFamily="18" charset="0"/>
              </a:rPr>
              <a:t>+</a:t>
            </a:r>
          </a:p>
        </p:txBody>
      </p:sp>
      <p:sp>
        <p:nvSpPr>
          <p:cNvPr id="20499" name="Text Box 21"/>
          <p:cNvSpPr txBox="1">
            <a:spLocks noChangeArrowheads="1"/>
          </p:cNvSpPr>
          <p:nvPr/>
        </p:nvSpPr>
        <p:spPr bwMode="auto">
          <a:xfrm>
            <a:off x="990600" y="228600"/>
            <a:ext cx="3822700" cy="1401763"/>
          </a:xfrm>
          <a:prstGeom prst="rect">
            <a:avLst/>
          </a:prstGeom>
          <a:solidFill>
            <a:srgbClr val="0033CC"/>
          </a:solidFill>
          <a:ln w="28575">
            <a:solidFill>
              <a:srgbClr val="3333FF"/>
            </a:solidFill>
            <a:miter lim="800000"/>
            <a:headEnd/>
            <a:tailEnd/>
          </a:ln>
        </p:spPr>
        <p:txBody>
          <a:bodyPr wrap="none">
            <a:spAutoFit/>
          </a:bodyPr>
          <a:lstStyle/>
          <a:p>
            <a:pPr eaLnBrk="1" hangingPunct="1"/>
            <a:r>
              <a:rPr lang="en-US" b="1"/>
              <a:t>Clonazepam</a:t>
            </a:r>
            <a:r>
              <a:rPr lang="bg-BG" b="1"/>
              <a:t>, </a:t>
            </a:r>
            <a:r>
              <a:rPr lang="en-US" b="1"/>
              <a:t>Clorazepate</a:t>
            </a:r>
            <a:r>
              <a:rPr lang="bg-BG" b="1"/>
              <a:t>,</a:t>
            </a:r>
            <a:endParaRPr lang="en-US" b="1"/>
          </a:p>
          <a:p>
            <a:pPr eaLnBrk="1" hangingPunct="1"/>
            <a:r>
              <a:rPr lang="en-US" b="1"/>
              <a:t>Diazepam</a:t>
            </a:r>
            <a:r>
              <a:rPr lang="bg-BG" b="1"/>
              <a:t>, </a:t>
            </a:r>
            <a:r>
              <a:rPr lang="en-US" b="1"/>
              <a:t>Lorazepam</a:t>
            </a:r>
            <a:r>
              <a:rPr lang="bg-BG" b="1"/>
              <a:t>,</a:t>
            </a:r>
            <a:endParaRPr lang="en-US" b="1"/>
          </a:p>
          <a:p>
            <a:pPr eaLnBrk="1" hangingPunct="1"/>
            <a:r>
              <a:rPr lang="bg-BG" b="1"/>
              <a:t>Nitrazepam</a:t>
            </a:r>
            <a:endParaRPr lang="en-US" b="1"/>
          </a:p>
        </p:txBody>
      </p:sp>
      <p:sp>
        <p:nvSpPr>
          <p:cNvPr id="20500" name="Line 22"/>
          <p:cNvSpPr>
            <a:spLocks noChangeShapeType="1"/>
          </p:cNvSpPr>
          <p:nvPr/>
        </p:nvSpPr>
        <p:spPr bwMode="auto">
          <a:xfrm flipH="1">
            <a:off x="5984875" y="1066800"/>
            <a:ext cx="304800" cy="685800"/>
          </a:xfrm>
          <a:prstGeom prst="line">
            <a:avLst/>
          </a:prstGeom>
          <a:noFill/>
          <a:ln w="31750">
            <a:solidFill>
              <a:srgbClr val="3333FF"/>
            </a:solidFill>
            <a:round/>
            <a:headEnd/>
            <a:tailEnd type="arrow" w="med" len="med"/>
          </a:ln>
        </p:spPr>
        <p:txBody>
          <a:bodyPr wrap="none" anchor="ctr"/>
          <a:lstStyle/>
          <a:p>
            <a:endParaRPr lang="it-IT"/>
          </a:p>
        </p:txBody>
      </p:sp>
      <p:sp>
        <p:nvSpPr>
          <p:cNvPr id="20501" name="Line 23"/>
          <p:cNvSpPr>
            <a:spLocks noChangeShapeType="1"/>
          </p:cNvSpPr>
          <p:nvPr/>
        </p:nvSpPr>
        <p:spPr bwMode="auto">
          <a:xfrm>
            <a:off x="2936875" y="1676400"/>
            <a:ext cx="457200" cy="457200"/>
          </a:xfrm>
          <a:prstGeom prst="line">
            <a:avLst/>
          </a:prstGeom>
          <a:noFill/>
          <a:ln w="31750">
            <a:solidFill>
              <a:srgbClr val="3333FF"/>
            </a:solidFill>
            <a:round/>
            <a:headEnd/>
            <a:tailEnd type="arrow" w="med" len="med"/>
          </a:ln>
        </p:spPr>
        <p:txBody>
          <a:bodyPr wrap="none" anchor="ctr"/>
          <a:lstStyle/>
          <a:p>
            <a:endParaRPr lang="it-IT"/>
          </a:p>
        </p:txBody>
      </p:sp>
      <p:sp>
        <p:nvSpPr>
          <p:cNvPr id="20502" name="Text Box 24"/>
          <p:cNvSpPr txBox="1">
            <a:spLocks noChangeArrowheads="1"/>
          </p:cNvSpPr>
          <p:nvPr/>
        </p:nvSpPr>
        <p:spPr bwMode="auto">
          <a:xfrm>
            <a:off x="6559550" y="6099175"/>
            <a:ext cx="1936750" cy="557213"/>
          </a:xfrm>
          <a:prstGeom prst="rect">
            <a:avLst/>
          </a:prstGeom>
          <a:solidFill>
            <a:srgbClr val="FFFF00"/>
          </a:solidFill>
          <a:ln w="38100">
            <a:solidFill>
              <a:schemeClr val="tx1"/>
            </a:solidFill>
            <a:miter lim="800000"/>
            <a:headEnd/>
            <a:tailEnd/>
          </a:ln>
        </p:spPr>
        <p:txBody>
          <a:bodyPr wrap="none">
            <a:spAutoFit/>
          </a:bodyPr>
          <a:lstStyle/>
          <a:p>
            <a:r>
              <a:rPr lang="en-US" b="1">
                <a:solidFill>
                  <a:srgbClr val="FF3300"/>
                </a:solidFill>
              </a:rPr>
              <a:t>Barbiturates</a:t>
            </a:r>
          </a:p>
        </p:txBody>
      </p:sp>
      <p:sp>
        <p:nvSpPr>
          <p:cNvPr id="20503" name="Line 25"/>
          <p:cNvSpPr>
            <a:spLocks noChangeShapeType="1"/>
          </p:cNvSpPr>
          <p:nvPr/>
        </p:nvSpPr>
        <p:spPr bwMode="auto">
          <a:xfrm>
            <a:off x="7000875" y="5334000"/>
            <a:ext cx="228600" cy="685800"/>
          </a:xfrm>
          <a:prstGeom prst="line">
            <a:avLst/>
          </a:prstGeom>
          <a:noFill/>
          <a:ln w="31750">
            <a:solidFill>
              <a:srgbClr val="FF3300"/>
            </a:solidFill>
            <a:round/>
            <a:headEnd type="arrow" w="med" len="med"/>
            <a:tailEnd/>
          </a:ln>
        </p:spPr>
        <p:txBody>
          <a:bodyPr wrap="none" anchor="ctr"/>
          <a:lstStyle/>
          <a:p>
            <a:endParaRPr lang="it-IT"/>
          </a:p>
        </p:txBody>
      </p:sp>
      <p:sp>
        <p:nvSpPr>
          <p:cNvPr id="20504" name="Text Box 28"/>
          <p:cNvSpPr txBox="1">
            <a:spLocks noChangeArrowheads="1"/>
          </p:cNvSpPr>
          <p:nvPr/>
        </p:nvSpPr>
        <p:spPr bwMode="auto">
          <a:xfrm>
            <a:off x="5195888" y="2844800"/>
            <a:ext cx="387350" cy="519113"/>
          </a:xfrm>
          <a:prstGeom prst="rect">
            <a:avLst/>
          </a:prstGeom>
          <a:noFill/>
          <a:ln w="9525">
            <a:noFill/>
            <a:miter lim="800000"/>
            <a:headEnd/>
            <a:tailEnd/>
          </a:ln>
        </p:spPr>
        <p:txBody>
          <a:bodyPr wrap="none">
            <a:spAutoFit/>
          </a:bodyPr>
          <a:lstStyle/>
          <a:p>
            <a:r>
              <a:rPr lang="en-US" b="1">
                <a:solidFill>
                  <a:srgbClr val="3333FF"/>
                </a:solidFill>
                <a:latin typeface="Times New Roman" pitchFamily="18" charset="0"/>
              </a:rPr>
              <a:t>+</a:t>
            </a:r>
          </a:p>
        </p:txBody>
      </p:sp>
      <p:sp>
        <p:nvSpPr>
          <p:cNvPr id="20505" name="Text Box 29"/>
          <p:cNvSpPr txBox="1">
            <a:spLocks noChangeArrowheads="1"/>
          </p:cNvSpPr>
          <p:nvPr/>
        </p:nvSpPr>
        <p:spPr bwMode="auto">
          <a:xfrm>
            <a:off x="269875" y="2819400"/>
            <a:ext cx="1711325" cy="2538413"/>
          </a:xfrm>
          <a:prstGeom prst="rect">
            <a:avLst/>
          </a:prstGeom>
          <a:solidFill>
            <a:srgbClr val="0033CC"/>
          </a:solidFill>
          <a:ln w="9525">
            <a:solidFill>
              <a:srgbClr val="0033CC"/>
            </a:solidFill>
            <a:miter lim="800000"/>
            <a:headEnd/>
            <a:tailEnd/>
          </a:ln>
        </p:spPr>
        <p:txBody>
          <a:bodyPr wrap="none">
            <a:spAutoFit/>
          </a:bodyPr>
          <a:lstStyle/>
          <a:p>
            <a:pPr eaLnBrk="1" hangingPunct="1"/>
            <a:r>
              <a:rPr lang="en-US" sz="3200" b="1"/>
              <a:t>GABA</a:t>
            </a:r>
            <a:r>
              <a:rPr lang="en-US" sz="3200" b="1" baseline="-25000"/>
              <a:t>A</a:t>
            </a:r>
            <a:r>
              <a:rPr lang="en-US" sz="3200" b="1"/>
              <a:t>-</a:t>
            </a:r>
          </a:p>
          <a:p>
            <a:pPr eaLnBrk="1" hangingPunct="1"/>
            <a:r>
              <a:rPr lang="en-US" sz="3200" b="1"/>
              <a:t>benzo-</a:t>
            </a:r>
          </a:p>
          <a:p>
            <a:pPr eaLnBrk="1" hangingPunct="1"/>
            <a:r>
              <a:rPr lang="en-US" sz="3200" b="1"/>
              <a:t>diazepine</a:t>
            </a:r>
          </a:p>
          <a:p>
            <a:pPr eaLnBrk="1" hangingPunct="1"/>
            <a:r>
              <a:rPr lang="en-US" sz="3200" b="1"/>
              <a:t>receptor</a:t>
            </a:r>
          </a:p>
          <a:p>
            <a:pPr eaLnBrk="1" hangingPunct="1"/>
            <a:r>
              <a:rPr lang="en-US" sz="3200" b="1"/>
              <a:t>complex</a:t>
            </a:r>
          </a:p>
        </p:txBody>
      </p:sp>
      <p:sp>
        <p:nvSpPr>
          <p:cNvPr id="186398" name="Text Box 30"/>
          <p:cNvSpPr txBox="1">
            <a:spLocks noChangeArrowheads="1"/>
          </p:cNvSpPr>
          <p:nvPr/>
        </p:nvSpPr>
        <p:spPr bwMode="auto">
          <a:xfrm>
            <a:off x="152400" y="6319838"/>
            <a:ext cx="2789238" cy="366712"/>
          </a:xfrm>
          <a:prstGeom prst="rect">
            <a:avLst/>
          </a:prstGeom>
          <a:solidFill>
            <a:srgbClr val="FAFAA4"/>
          </a:solidFill>
          <a:ln w="9525">
            <a:noFill/>
            <a:miter lim="800000"/>
            <a:headEnd/>
            <a:tailEnd/>
          </a:ln>
          <a:effectLst>
            <a:outerShdw dist="107763" dir="2700000" algn="ctr" rotWithShape="0">
              <a:schemeClr val="bg2">
                <a:alpha val="50000"/>
              </a:schemeClr>
            </a:outerShdw>
          </a:effectLst>
        </p:spPr>
        <p:txBody>
          <a:bodyPr wrap="none">
            <a:spAutoFit/>
          </a:bodyPr>
          <a:lstStyle/>
          <a:p>
            <a:pPr eaLnBrk="1" hangingPunct="1">
              <a:defRPr/>
            </a:pPr>
            <a:r>
              <a:rPr lang="en-US" sz="1800" b="1">
                <a:solidFill>
                  <a:schemeClr val="tx1"/>
                </a:solidFill>
              </a:rPr>
              <a:t>By Bennett and Brown (2003)</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762000" y="922377"/>
            <a:ext cx="7647222" cy="5478423"/>
          </a:xfrm>
          <a:prstGeom prst="rect">
            <a:avLst/>
          </a:prstGeom>
          <a:noFill/>
          <a:ln w="12700" algn="ctr">
            <a:noFill/>
            <a:miter lim="800000"/>
            <a:headEnd/>
            <a:tailEnd/>
          </a:ln>
        </p:spPr>
        <p:txBody>
          <a:bodyPr wrap="none">
            <a:spAutoFit/>
          </a:bodyPr>
          <a:lstStyle/>
          <a:p>
            <a:r>
              <a:rPr lang="en-US" b="1" dirty="0" smtClean="0">
                <a:solidFill>
                  <a:srgbClr val="0033CC"/>
                </a:solidFill>
              </a:rPr>
              <a:t>▼BENZODIAZEPINES</a:t>
            </a:r>
          </a:p>
          <a:p>
            <a:endParaRPr lang="en-US" b="1" dirty="0">
              <a:solidFill>
                <a:srgbClr val="0033CC"/>
              </a:solidFill>
            </a:endParaRPr>
          </a:p>
          <a:p>
            <a:pPr>
              <a:buFontTx/>
              <a:buChar char="•"/>
            </a:pPr>
            <a:r>
              <a:rPr lang="en-US" sz="2000" b="1" dirty="0">
                <a:solidFill>
                  <a:srgbClr val="0033CC"/>
                </a:solidFill>
              </a:rPr>
              <a:t>Diazepam</a:t>
            </a:r>
            <a:r>
              <a:rPr lang="en-US" sz="2000" dirty="0">
                <a:solidFill>
                  <a:schemeClr val="tx1"/>
                </a:solidFill>
              </a:rPr>
              <a:t> given intravenously or rectally is highly effective for </a:t>
            </a:r>
          </a:p>
          <a:p>
            <a:r>
              <a:rPr lang="en-US" sz="2000" dirty="0">
                <a:solidFill>
                  <a:schemeClr val="tx1"/>
                </a:solidFill>
              </a:rPr>
              <a:t>stopping continuous seizure activity, especially generalized tonic-</a:t>
            </a:r>
          </a:p>
          <a:p>
            <a:r>
              <a:rPr lang="en-US" sz="2000" dirty="0" err="1">
                <a:solidFill>
                  <a:schemeClr val="tx1"/>
                </a:solidFill>
              </a:rPr>
              <a:t>clonic</a:t>
            </a:r>
            <a:r>
              <a:rPr lang="en-US" sz="2000" dirty="0">
                <a:solidFill>
                  <a:schemeClr val="tx1"/>
                </a:solidFill>
              </a:rPr>
              <a:t> status </a:t>
            </a:r>
            <a:r>
              <a:rPr lang="en-US" sz="2000" dirty="0" err="1">
                <a:solidFill>
                  <a:schemeClr val="tx1"/>
                </a:solidFill>
              </a:rPr>
              <a:t>epilepticus</a:t>
            </a:r>
            <a:r>
              <a:rPr lang="en-US" sz="2000" dirty="0">
                <a:solidFill>
                  <a:schemeClr val="tx1"/>
                </a:solidFill>
              </a:rPr>
              <a:t>. The drug is occasionally given orally on</a:t>
            </a:r>
          </a:p>
          <a:p>
            <a:r>
              <a:rPr lang="en-US" sz="2000" dirty="0">
                <a:solidFill>
                  <a:schemeClr val="tx1"/>
                </a:solidFill>
              </a:rPr>
              <a:t>a long-term basis, although it is not considered very effective in</a:t>
            </a:r>
          </a:p>
          <a:p>
            <a:r>
              <a:rPr lang="en-US" sz="2000" dirty="0">
                <a:solidFill>
                  <a:schemeClr val="tx1"/>
                </a:solidFill>
              </a:rPr>
              <a:t>this application, probably because of the rapid development of</a:t>
            </a:r>
          </a:p>
          <a:p>
            <a:r>
              <a:rPr lang="en-US" sz="2000" dirty="0">
                <a:solidFill>
                  <a:schemeClr val="tx1"/>
                </a:solidFill>
              </a:rPr>
              <a:t>tolerance. A rectal gel is available for refractory patients who need</a:t>
            </a:r>
          </a:p>
          <a:p>
            <a:r>
              <a:rPr lang="en-US" sz="2000" dirty="0">
                <a:solidFill>
                  <a:schemeClr val="tx1"/>
                </a:solidFill>
              </a:rPr>
              <a:t>acute control of bouts of seizure activity. </a:t>
            </a:r>
          </a:p>
          <a:p>
            <a:endParaRPr lang="en-US" sz="2000" dirty="0">
              <a:solidFill>
                <a:schemeClr val="tx1"/>
              </a:solidFill>
            </a:endParaRPr>
          </a:p>
          <a:p>
            <a:pPr>
              <a:buFontTx/>
              <a:buChar char="•"/>
            </a:pPr>
            <a:r>
              <a:rPr lang="en-US" sz="2000" b="1" dirty="0" err="1">
                <a:solidFill>
                  <a:srgbClr val="0033CC"/>
                </a:solidFill>
              </a:rPr>
              <a:t>Lorazepam</a:t>
            </a:r>
            <a:r>
              <a:rPr lang="en-US" sz="2000" dirty="0">
                <a:solidFill>
                  <a:schemeClr val="tx1"/>
                </a:solidFill>
              </a:rPr>
              <a:t> appears in some studies to be more effective and </a:t>
            </a:r>
          </a:p>
          <a:p>
            <a:r>
              <a:rPr lang="en-US" sz="2000" dirty="0">
                <a:solidFill>
                  <a:schemeClr val="tx1"/>
                </a:solidFill>
              </a:rPr>
              <a:t>longer-acting than diazepam in the treatment of status </a:t>
            </a:r>
            <a:r>
              <a:rPr lang="en-US" sz="2000" dirty="0" err="1">
                <a:solidFill>
                  <a:schemeClr val="tx1"/>
                </a:solidFill>
              </a:rPr>
              <a:t>epilepticus</a:t>
            </a:r>
            <a:endParaRPr lang="en-US" sz="2000" dirty="0">
              <a:solidFill>
                <a:schemeClr val="tx1"/>
              </a:solidFill>
            </a:endParaRPr>
          </a:p>
          <a:p>
            <a:r>
              <a:rPr lang="en-US" sz="2000" dirty="0">
                <a:solidFill>
                  <a:schemeClr val="tx1"/>
                </a:solidFill>
              </a:rPr>
              <a:t>and is preferred by some experts.</a:t>
            </a:r>
          </a:p>
          <a:p>
            <a:endParaRPr lang="en-US" sz="2000" dirty="0">
              <a:solidFill>
                <a:schemeClr val="tx1"/>
              </a:solidFill>
            </a:endParaRPr>
          </a:p>
          <a:p>
            <a:pPr>
              <a:buFontTx/>
              <a:buChar char="•"/>
            </a:pPr>
            <a:r>
              <a:rPr lang="en-US" sz="2000" b="1" dirty="0" err="1">
                <a:solidFill>
                  <a:srgbClr val="0033CC"/>
                </a:solidFill>
              </a:rPr>
              <a:t>Clonazepam</a:t>
            </a:r>
            <a:r>
              <a:rPr lang="en-US" sz="2000" dirty="0">
                <a:solidFill>
                  <a:schemeClr val="tx1"/>
                </a:solidFill>
              </a:rPr>
              <a:t> (t</a:t>
            </a:r>
            <a:r>
              <a:rPr lang="en-US" sz="2000" baseline="-25000" dirty="0">
                <a:solidFill>
                  <a:schemeClr val="tx1"/>
                </a:solidFill>
              </a:rPr>
              <a:t>1/2</a:t>
            </a:r>
            <a:r>
              <a:rPr lang="en-US" sz="2000" dirty="0">
                <a:solidFill>
                  <a:schemeClr val="tx1"/>
                </a:solidFill>
              </a:rPr>
              <a:t> 25 h) is a benzodiazepine used as a</a:t>
            </a:r>
          </a:p>
          <a:p>
            <a:r>
              <a:rPr lang="en-US" sz="2000" dirty="0">
                <a:solidFill>
                  <a:schemeClr val="tx1"/>
                </a:solidFill>
              </a:rPr>
              <a:t>second line drug for treatment of primary generalized epilepsy</a:t>
            </a:r>
          </a:p>
          <a:p>
            <a:r>
              <a:rPr lang="en-US" sz="2000" dirty="0">
                <a:solidFill>
                  <a:schemeClr val="tx1"/>
                </a:solidFill>
              </a:rPr>
              <a:t>and status </a:t>
            </a:r>
            <a:r>
              <a:rPr lang="en-US" sz="2000" dirty="0" err="1">
                <a:solidFill>
                  <a:schemeClr val="tx1"/>
                </a:solidFill>
              </a:rPr>
              <a:t>epilepticus</a:t>
            </a:r>
            <a:r>
              <a:rPr lang="en-US" sz="2000" dirty="0">
                <a:solidFill>
                  <a:schemeClr val="tx1"/>
                </a:solidFill>
              </a:rPr>
              <a:t>. </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533400" y="228600"/>
            <a:ext cx="7580921" cy="2092881"/>
          </a:xfrm>
          <a:prstGeom prst="rect">
            <a:avLst/>
          </a:prstGeom>
          <a:noFill/>
          <a:ln w="12700" algn="ctr">
            <a:noFill/>
            <a:miter lim="800000"/>
            <a:headEnd/>
            <a:tailEnd/>
          </a:ln>
        </p:spPr>
        <p:txBody>
          <a:bodyPr wrap="none">
            <a:spAutoFit/>
          </a:bodyPr>
          <a:lstStyle/>
          <a:p>
            <a:pPr algn="l"/>
            <a:r>
              <a:rPr lang="en-US" b="1" dirty="0">
                <a:solidFill>
                  <a:srgbClr val="0033CC"/>
                </a:solidFill>
              </a:rPr>
              <a:t>▼BARBITURATES (</a:t>
            </a:r>
            <a:r>
              <a:rPr lang="en-US" b="1" i="1" dirty="0">
                <a:solidFill>
                  <a:srgbClr val="FF3300"/>
                </a:solidFill>
              </a:rPr>
              <a:t>enzyme inducers</a:t>
            </a:r>
            <a:r>
              <a:rPr lang="en-US" b="1" dirty="0">
                <a:solidFill>
                  <a:srgbClr val="0033CC"/>
                </a:solidFill>
              </a:rPr>
              <a:t>) </a:t>
            </a:r>
          </a:p>
          <a:p>
            <a:pPr algn="l"/>
            <a:r>
              <a:rPr lang="en-US" sz="2000" dirty="0" err="1">
                <a:solidFill>
                  <a:schemeClr val="tx1"/>
                </a:solidFill>
              </a:rPr>
              <a:t>Antiepilepsy</a:t>
            </a:r>
            <a:r>
              <a:rPr lang="en-US" sz="2000" dirty="0">
                <a:solidFill>
                  <a:schemeClr val="tx1"/>
                </a:solidFill>
              </a:rPr>
              <a:t> members include </a:t>
            </a:r>
            <a:r>
              <a:rPr lang="en-US" sz="2000" b="1" dirty="0" err="1">
                <a:solidFill>
                  <a:srgbClr val="0033CC"/>
                </a:solidFill>
              </a:rPr>
              <a:t>phenobarbital</a:t>
            </a:r>
            <a:r>
              <a:rPr lang="en-US" sz="2000" dirty="0">
                <a:solidFill>
                  <a:schemeClr val="tx1"/>
                </a:solidFill>
              </a:rPr>
              <a:t> (</a:t>
            </a:r>
            <a:r>
              <a:rPr lang="en-US" sz="2000" dirty="0" err="1">
                <a:solidFill>
                  <a:schemeClr val="tx1"/>
                </a:solidFill>
              </a:rPr>
              <a:t>phenobarbitone</a:t>
            </a:r>
            <a:r>
              <a:rPr lang="en-US" sz="2000" dirty="0">
                <a:solidFill>
                  <a:schemeClr val="tx1"/>
                </a:solidFill>
              </a:rPr>
              <a:t> – </a:t>
            </a:r>
          </a:p>
          <a:p>
            <a:pPr algn="l"/>
            <a:r>
              <a:rPr lang="en-US" sz="2000" dirty="0">
                <a:solidFill>
                  <a:schemeClr val="tx1"/>
                </a:solidFill>
              </a:rPr>
              <a:t>( t</a:t>
            </a:r>
            <a:r>
              <a:rPr lang="en-US" sz="2000" baseline="-25000" dirty="0">
                <a:solidFill>
                  <a:schemeClr val="tx1"/>
                </a:solidFill>
              </a:rPr>
              <a:t>1/2</a:t>
            </a:r>
            <a:r>
              <a:rPr lang="en-US" sz="2000" dirty="0">
                <a:solidFill>
                  <a:schemeClr val="tx1"/>
                </a:solidFill>
              </a:rPr>
              <a:t> 100 h), </a:t>
            </a:r>
            <a:r>
              <a:rPr lang="en-US" sz="2000" b="1" dirty="0" err="1">
                <a:solidFill>
                  <a:srgbClr val="0033CC"/>
                </a:solidFill>
              </a:rPr>
              <a:t>methylphenobarbital</a:t>
            </a:r>
            <a:r>
              <a:rPr lang="en-US" sz="2000" b="1" dirty="0">
                <a:solidFill>
                  <a:srgbClr val="0033CC"/>
                </a:solidFill>
              </a:rPr>
              <a:t> and </a:t>
            </a:r>
            <a:r>
              <a:rPr lang="en-US" sz="2000" b="1" dirty="0" err="1">
                <a:solidFill>
                  <a:srgbClr val="0033CC"/>
                </a:solidFill>
              </a:rPr>
              <a:t>primidone</a:t>
            </a:r>
            <a:r>
              <a:rPr lang="en-US" sz="2000" dirty="0">
                <a:solidFill>
                  <a:schemeClr val="tx1"/>
                </a:solidFill>
              </a:rPr>
              <a:t> (which is </a:t>
            </a:r>
          </a:p>
          <a:p>
            <a:pPr algn="l"/>
            <a:r>
              <a:rPr lang="en-US" sz="2000" dirty="0">
                <a:solidFill>
                  <a:schemeClr val="tx1"/>
                </a:solidFill>
              </a:rPr>
              <a:t>largely metabolized to </a:t>
            </a:r>
            <a:r>
              <a:rPr lang="en-US" sz="2000" dirty="0" err="1">
                <a:solidFill>
                  <a:schemeClr val="tx1"/>
                </a:solidFill>
              </a:rPr>
              <a:t>phenobarbital</a:t>
            </a:r>
            <a:r>
              <a:rPr lang="en-US" sz="2000" dirty="0">
                <a:solidFill>
                  <a:schemeClr val="tx1"/>
                </a:solidFill>
              </a:rPr>
              <a:t>, i.e. it is a </a:t>
            </a:r>
            <a:r>
              <a:rPr lang="en-US" sz="2000" dirty="0" err="1">
                <a:solidFill>
                  <a:schemeClr val="tx1"/>
                </a:solidFill>
              </a:rPr>
              <a:t>prodrug</a:t>
            </a:r>
            <a:r>
              <a:rPr lang="en-US" sz="2000" dirty="0">
                <a:solidFill>
                  <a:schemeClr val="tx1"/>
                </a:solidFill>
              </a:rPr>
              <a:t>). </a:t>
            </a:r>
            <a:endParaRPr lang="en-US" sz="2000" dirty="0" smtClean="0">
              <a:solidFill>
                <a:schemeClr val="tx1"/>
              </a:solidFill>
            </a:endParaRPr>
          </a:p>
          <a:p>
            <a:pPr algn="l"/>
            <a:endParaRPr lang="en-US" sz="2000" dirty="0" smtClean="0"/>
          </a:p>
          <a:p>
            <a:pPr algn="l"/>
            <a:r>
              <a:rPr lang="en-US" sz="2000" dirty="0" smtClean="0">
                <a:solidFill>
                  <a:schemeClr val="tx1"/>
                </a:solidFill>
              </a:rPr>
              <a:t>They are still </a:t>
            </a:r>
            <a:r>
              <a:rPr lang="en-US" sz="2000" dirty="0">
                <a:solidFill>
                  <a:schemeClr val="tx1"/>
                </a:solidFill>
              </a:rPr>
              <a:t>used for generalized seizures; sedation is usual</a:t>
            </a:r>
            <a:r>
              <a:rPr lang="en-US" dirty="0">
                <a:solidFill>
                  <a:schemeClr val="tx1"/>
                </a:solidFill>
              </a:rPr>
              <a:t>.</a:t>
            </a:r>
          </a:p>
        </p:txBody>
      </p:sp>
      <p:pic>
        <p:nvPicPr>
          <p:cNvPr id="21507" name="Picture 3"/>
          <p:cNvPicPr>
            <a:picLocks noChangeAspect="1" noChangeArrowheads="1"/>
          </p:cNvPicPr>
          <p:nvPr/>
        </p:nvPicPr>
        <p:blipFill>
          <a:blip r:embed="rId2" cstate="print"/>
          <a:srcRect/>
          <a:stretch>
            <a:fillRect/>
          </a:stretch>
        </p:blipFill>
        <p:spPr bwMode="auto">
          <a:xfrm>
            <a:off x="838200" y="2692400"/>
            <a:ext cx="4724400" cy="3924300"/>
          </a:xfrm>
          <a:prstGeom prst="rect">
            <a:avLst/>
          </a:prstGeom>
          <a:noFill/>
          <a:ln w="9525">
            <a:solidFill>
              <a:schemeClr val="accent2"/>
            </a:solidFill>
            <a:miter lim="800000"/>
            <a:headEnd/>
            <a:tailEnd/>
          </a:ln>
        </p:spPr>
      </p:pic>
      <p:sp>
        <p:nvSpPr>
          <p:cNvPr id="21508" name="Text Box 4"/>
          <p:cNvSpPr txBox="1">
            <a:spLocks noChangeArrowheads="1"/>
          </p:cNvSpPr>
          <p:nvPr/>
        </p:nvSpPr>
        <p:spPr bwMode="auto">
          <a:xfrm>
            <a:off x="5638800" y="3810000"/>
            <a:ext cx="2709863" cy="822325"/>
          </a:xfrm>
          <a:prstGeom prst="rect">
            <a:avLst/>
          </a:prstGeom>
          <a:noFill/>
          <a:ln w="9525">
            <a:noFill/>
            <a:miter lim="800000"/>
            <a:headEnd/>
            <a:tailEnd/>
          </a:ln>
        </p:spPr>
        <p:txBody>
          <a:bodyPr wrap="none">
            <a:spAutoFit/>
          </a:bodyPr>
          <a:lstStyle/>
          <a:p>
            <a:pPr algn="ctr" eaLnBrk="1" hangingPunct="1"/>
            <a:r>
              <a:rPr lang="en-US" sz="2400" i="1">
                <a:solidFill>
                  <a:srgbClr val="0033CC"/>
                </a:solidFill>
                <a:latin typeface="Arial" charset="0"/>
              </a:rPr>
              <a:t>Primidone and its</a:t>
            </a:r>
          </a:p>
          <a:p>
            <a:pPr algn="ctr" eaLnBrk="1" hangingPunct="1"/>
            <a:r>
              <a:rPr lang="en-US" sz="2400" i="1">
                <a:solidFill>
                  <a:srgbClr val="0033CC"/>
                </a:solidFill>
                <a:latin typeface="Arial" charset="0"/>
              </a:rPr>
              <a:t> active metabolites</a:t>
            </a:r>
          </a:p>
        </p:txBody>
      </p:sp>
      <p:sp>
        <p:nvSpPr>
          <p:cNvPr id="187397" name="Text Box 5"/>
          <p:cNvSpPr txBox="1">
            <a:spLocks noChangeArrowheads="1"/>
          </p:cNvSpPr>
          <p:nvPr/>
        </p:nvSpPr>
        <p:spPr bwMode="auto">
          <a:xfrm>
            <a:off x="6019800" y="5029200"/>
            <a:ext cx="1981200" cy="915987"/>
          </a:xfrm>
          <a:prstGeom prst="rect">
            <a:avLst/>
          </a:prstGeom>
          <a:solidFill>
            <a:srgbClr val="FFFF00"/>
          </a:solidFill>
          <a:ln w="9525">
            <a:noFill/>
            <a:miter lim="800000"/>
            <a:headEnd/>
            <a:tailEnd/>
          </a:ln>
          <a:effectLst>
            <a:outerShdw dist="107763" dir="2700000" algn="ctr" rotWithShape="0">
              <a:schemeClr val="bg2">
                <a:alpha val="50000"/>
              </a:schemeClr>
            </a:outerShdw>
          </a:effectLst>
        </p:spPr>
        <p:txBody>
          <a:bodyPr wrap="square">
            <a:spAutoFit/>
          </a:bodyPr>
          <a:lstStyle/>
          <a:p>
            <a:pPr algn="ctr" eaLnBrk="1" hangingPunct="1">
              <a:defRPr/>
            </a:pPr>
            <a:r>
              <a:rPr lang="en-US" sz="1800" b="1" i="1" dirty="0">
                <a:solidFill>
                  <a:schemeClr val="accent2"/>
                </a:solidFill>
              </a:rPr>
              <a:t>Basic &amp; Clinical </a:t>
            </a:r>
          </a:p>
          <a:p>
            <a:pPr algn="ctr" eaLnBrk="1" hangingPunct="1">
              <a:defRPr/>
            </a:pPr>
            <a:r>
              <a:rPr lang="en-US" sz="1800" b="1" i="1" dirty="0">
                <a:solidFill>
                  <a:schemeClr val="accent2"/>
                </a:solidFill>
              </a:rPr>
              <a:t>Pharmacology – </a:t>
            </a:r>
          </a:p>
          <a:p>
            <a:pPr algn="ctr" eaLnBrk="1" hangingPunct="1">
              <a:defRPr/>
            </a:pPr>
            <a:r>
              <a:rPr lang="en-US" sz="1800" b="1" i="1" dirty="0">
                <a:solidFill>
                  <a:schemeClr val="accent2"/>
                </a:solidFill>
              </a:rPr>
              <a:t>10</a:t>
            </a:r>
            <a:r>
              <a:rPr lang="en-US" sz="1800" b="1" i="1" baseline="30000" dirty="0">
                <a:solidFill>
                  <a:schemeClr val="accent2"/>
                </a:solidFill>
              </a:rPr>
              <a:t>th</a:t>
            </a:r>
            <a:r>
              <a:rPr lang="en-US" sz="1800" b="1" i="1" dirty="0">
                <a:solidFill>
                  <a:schemeClr val="accent2"/>
                </a:solidFill>
              </a:rPr>
              <a:t> Ed. (2007)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52400" y="228600"/>
            <a:ext cx="7086600" cy="5927725"/>
          </a:xfrm>
          <a:prstGeom prst="rect">
            <a:avLst/>
          </a:prstGeom>
          <a:noFill/>
          <a:ln w="9525">
            <a:solidFill>
              <a:srgbClr val="FF3300"/>
            </a:solidFill>
            <a:miter lim="800000"/>
            <a:headEnd/>
            <a:tailEnd/>
          </a:ln>
        </p:spPr>
      </p:pic>
      <p:sp>
        <p:nvSpPr>
          <p:cNvPr id="5123" name="Text Box 3"/>
          <p:cNvSpPr txBox="1">
            <a:spLocks noChangeArrowheads="1"/>
          </p:cNvSpPr>
          <p:nvPr/>
        </p:nvSpPr>
        <p:spPr bwMode="auto">
          <a:xfrm>
            <a:off x="1093788" y="228600"/>
            <a:ext cx="560387" cy="304800"/>
          </a:xfrm>
          <a:prstGeom prst="rect">
            <a:avLst/>
          </a:prstGeom>
          <a:noFill/>
          <a:ln w="9525">
            <a:noFill/>
            <a:miter lim="800000"/>
            <a:headEnd/>
            <a:tailEnd/>
          </a:ln>
        </p:spPr>
        <p:txBody>
          <a:bodyPr wrap="none">
            <a:spAutoFit/>
          </a:bodyPr>
          <a:lstStyle/>
          <a:p>
            <a:pPr eaLnBrk="1" hangingPunct="1"/>
            <a:r>
              <a:rPr lang="en-US" sz="1400" b="1">
                <a:solidFill>
                  <a:srgbClr val="FF3300"/>
                </a:solidFill>
                <a:latin typeface="Arial" charset="0"/>
              </a:rPr>
              <a:t>EEG</a:t>
            </a:r>
          </a:p>
        </p:txBody>
      </p:sp>
      <p:sp>
        <p:nvSpPr>
          <p:cNvPr id="5124" name="Text Box 4"/>
          <p:cNvSpPr txBox="1">
            <a:spLocks noChangeArrowheads="1"/>
          </p:cNvSpPr>
          <p:nvPr/>
        </p:nvSpPr>
        <p:spPr bwMode="auto">
          <a:xfrm>
            <a:off x="7299325" y="369888"/>
            <a:ext cx="184150" cy="519112"/>
          </a:xfrm>
          <a:prstGeom prst="rect">
            <a:avLst/>
          </a:prstGeom>
          <a:noFill/>
          <a:ln w="9525">
            <a:noFill/>
            <a:miter lim="800000"/>
            <a:headEnd/>
            <a:tailEnd/>
          </a:ln>
        </p:spPr>
        <p:txBody>
          <a:bodyPr wrap="none">
            <a:spAutoFit/>
          </a:bodyPr>
          <a:lstStyle/>
          <a:p>
            <a:pPr eaLnBrk="1" hangingPunct="1"/>
            <a:endParaRPr lang="bg-BG">
              <a:solidFill>
                <a:schemeClr val="tx1"/>
              </a:solidFill>
              <a:latin typeface="Arial" charset="0"/>
            </a:endParaRPr>
          </a:p>
        </p:txBody>
      </p:sp>
      <p:sp>
        <p:nvSpPr>
          <p:cNvPr id="5125" name="Text Box 5"/>
          <p:cNvSpPr txBox="1">
            <a:spLocks noChangeArrowheads="1"/>
          </p:cNvSpPr>
          <p:nvPr/>
        </p:nvSpPr>
        <p:spPr bwMode="auto">
          <a:xfrm>
            <a:off x="7316823" y="1447800"/>
            <a:ext cx="1604927" cy="1692771"/>
          </a:xfrm>
          <a:prstGeom prst="rect">
            <a:avLst/>
          </a:prstGeom>
          <a:noFill/>
          <a:ln w="9525">
            <a:noFill/>
            <a:miter lim="800000"/>
            <a:headEnd/>
            <a:tailEnd/>
          </a:ln>
        </p:spPr>
        <p:txBody>
          <a:bodyPr wrap="none">
            <a:spAutoFit/>
          </a:bodyPr>
          <a:lstStyle/>
          <a:p>
            <a:pPr eaLnBrk="1" hangingPunct="1"/>
            <a:r>
              <a:rPr lang="en-US" sz="3200" b="1" i="1" dirty="0">
                <a:solidFill>
                  <a:srgbClr val="0033CC"/>
                </a:solidFill>
                <a:latin typeface="Arial Narrow" pitchFamily="34" charset="0"/>
              </a:rPr>
              <a:t>Cortex:</a:t>
            </a:r>
          </a:p>
          <a:p>
            <a:pPr eaLnBrk="1" hangingPunct="1"/>
            <a:r>
              <a:rPr lang="en-US" sz="2400" b="1" dirty="0">
                <a:solidFill>
                  <a:srgbClr val="0033CC"/>
                </a:solidFill>
                <a:latin typeface="Arial Narrow" pitchFamily="34" charset="0"/>
              </a:rPr>
              <a:t>F</a:t>
            </a:r>
            <a:r>
              <a:rPr lang="en-US" sz="2400" dirty="0">
                <a:solidFill>
                  <a:srgbClr val="0033CC"/>
                </a:solidFill>
                <a:latin typeface="Arial Narrow" pitchFamily="34" charset="0"/>
              </a:rPr>
              <a:t> – frontal</a:t>
            </a:r>
          </a:p>
          <a:p>
            <a:pPr eaLnBrk="1" hangingPunct="1"/>
            <a:r>
              <a:rPr lang="en-US" sz="2400" b="1" dirty="0">
                <a:solidFill>
                  <a:srgbClr val="0033CC"/>
                </a:solidFill>
                <a:latin typeface="Arial Narrow" pitchFamily="34" charset="0"/>
              </a:rPr>
              <a:t>O</a:t>
            </a:r>
            <a:r>
              <a:rPr lang="en-US" sz="2400" dirty="0">
                <a:solidFill>
                  <a:srgbClr val="0033CC"/>
                </a:solidFill>
                <a:latin typeface="Arial Narrow" pitchFamily="34" charset="0"/>
              </a:rPr>
              <a:t> – occipital</a:t>
            </a:r>
          </a:p>
          <a:p>
            <a:pPr eaLnBrk="1" hangingPunct="1"/>
            <a:r>
              <a:rPr lang="en-US" sz="2400" b="1" dirty="0">
                <a:solidFill>
                  <a:srgbClr val="0033CC"/>
                </a:solidFill>
                <a:latin typeface="Arial Narrow" pitchFamily="34" charset="0"/>
              </a:rPr>
              <a:t>T</a:t>
            </a:r>
            <a:r>
              <a:rPr lang="en-US" sz="2400" dirty="0">
                <a:solidFill>
                  <a:srgbClr val="0033CC"/>
                </a:solidFill>
                <a:latin typeface="Arial Narrow" pitchFamily="34" charset="0"/>
              </a:rPr>
              <a:t> – temporal</a:t>
            </a:r>
          </a:p>
        </p:txBody>
      </p:sp>
      <p:sp>
        <p:nvSpPr>
          <p:cNvPr id="5126" name="Text Box 6"/>
          <p:cNvSpPr txBox="1">
            <a:spLocks noChangeArrowheads="1"/>
          </p:cNvSpPr>
          <p:nvPr/>
        </p:nvSpPr>
        <p:spPr bwMode="auto">
          <a:xfrm>
            <a:off x="1112838" y="6221413"/>
            <a:ext cx="4557712" cy="519112"/>
          </a:xfrm>
          <a:prstGeom prst="rect">
            <a:avLst/>
          </a:prstGeom>
          <a:noFill/>
          <a:ln w="9525">
            <a:noFill/>
            <a:miter lim="800000"/>
            <a:headEnd/>
            <a:tailEnd/>
          </a:ln>
        </p:spPr>
        <p:txBody>
          <a:bodyPr wrap="none">
            <a:spAutoFit/>
          </a:bodyPr>
          <a:lstStyle/>
          <a:p>
            <a:pPr eaLnBrk="1" hangingPunct="1"/>
            <a:r>
              <a:rPr lang="en-US" b="1" i="1">
                <a:solidFill>
                  <a:srgbClr val="FF3300"/>
                </a:solidFill>
                <a:latin typeface="Arial" charset="0"/>
              </a:rPr>
              <a:t>Classification of seizures</a:t>
            </a:r>
            <a:r>
              <a:rPr lang="en-US" b="1">
                <a:solidFill>
                  <a:srgbClr val="FF3300"/>
                </a:solidFill>
                <a:latin typeface="Arial" charset="0"/>
              </a:rPr>
              <a:t> </a:t>
            </a:r>
          </a:p>
        </p:txBody>
      </p:sp>
      <p:sp>
        <p:nvSpPr>
          <p:cNvPr id="179207" name="Text Box 7"/>
          <p:cNvSpPr txBox="1">
            <a:spLocks noChangeArrowheads="1"/>
          </p:cNvSpPr>
          <p:nvPr/>
        </p:nvSpPr>
        <p:spPr bwMode="auto">
          <a:xfrm>
            <a:off x="7289634" y="5180013"/>
            <a:ext cx="1625766" cy="830997"/>
          </a:xfrm>
          <a:prstGeom prst="rect">
            <a:avLst/>
          </a:prstGeom>
          <a:solidFill>
            <a:srgbClr val="FFFF00"/>
          </a:solidFill>
          <a:ln w="9525">
            <a:noFill/>
            <a:miter lim="800000"/>
            <a:headEnd/>
            <a:tailEnd/>
          </a:ln>
          <a:effectLst>
            <a:outerShdw dist="107763" dir="2700000" algn="ctr" rotWithShape="0">
              <a:schemeClr val="bg2">
                <a:alpha val="50000"/>
              </a:schemeClr>
            </a:outerShdw>
          </a:effectLst>
        </p:spPr>
        <p:txBody>
          <a:bodyPr wrap="none">
            <a:spAutoFit/>
          </a:bodyPr>
          <a:lstStyle/>
          <a:p>
            <a:pPr eaLnBrk="1" hangingPunct="1">
              <a:defRPr/>
            </a:pPr>
            <a:r>
              <a:rPr lang="en-US" sz="1600" b="1" dirty="0">
                <a:solidFill>
                  <a:srgbClr val="0033CC"/>
                </a:solidFill>
              </a:rPr>
              <a:t>Rang et al. </a:t>
            </a:r>
          </a:p>
          <a:p>
            <a:pPr eaLnBrk="1" hangingPunct="1">
              <a:defRPr/>
            </a:pPr>
            <a:r>
              <a:rPr lang="en-US" sz="1600" b="1" dirty="0">
                <a:solidFill>
                  <a:srgbClr val="0033CC"/>
                </a:solidFill>
              </a:rPr>
              <a:t>Pharmacology</a:t>
            </a:r>
          </a:p>
          <a:p>
            <a:pPr eaLnBrk="1" hangingPunct="1">
              <a:defRPr/>
            </a:pPr>
            <a:r>
              <a:rPr lang="en-US" sz="1600" b="1" dirty="0">
                <a:solidFill>
                  <a:srgbClr val="0033CC"/>
                </a:solidFill>
              </a:rPr>
              <a:t>– 5</a:t>
            </a:r>
            <a:r>
              <a:rPr lang="en-US" sz="1600" b="1" baseline="30000" dirty="0">
                <a:solidFill>
                  <a:srgbClr val="0033CC"/>
                </a:solidFill>
              </a:rPr>
              <a:t>th</a:t>
            </a:r>
            <a:r>
              <a:rPr lang="en-US" sz="1600" b="1" dirty="0">
                <a:solidFill>
                  <a:srgbClr val="0033CC"/>
                </a:solidFill>
              </a:rPr>
              <a:t> Ed. (2003)</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idx="1"/>
          </p:nvPr>
        </p:nvSpPr>
        <p:spPr>
          <a:xfrm>
            <a:off x="457200" y="228600"/>
            <a:ext cx="8229600" cy="6400800"/>
          </a:xfrm>
        </p:spPr>
        <p:txBody>
          <a:bodyPr/>
          <a:lstStyle/>
          <a:p>
            <a:pPr algn="ctr" eaLnBrk="1" hangingPunct="1">
              <a:buFontTx/>
              <a:buNone/>
            </a:pPr>
            <a:r>
              <a:rPr lang="en-US" sz="3600" b="1" smtClean="0">
                <a:cs typeface="Arial" charset="0"/>
              </a:rPr>
              <a:t>Sodium Valproate or Valproic Acid </a:t>
            </a:r>
          </a:p>
          <a:p>
            <a:pPr eaLnBrk="1" hangingPunct="1"/>
            <a:r>
              <a:rPr lang="en-US" b="1" smtClean="0">
                <a:cs typeface="Arial" charset="0"/>
              </a:rPr>
              <a:t>Pharmacokinetics :</a:t>
            </a:r>
          </a:p>
          <a:p>
            <a:pPr eaLnBrk="1" hangingPunct="1"/>
            <a:r>
              <a:rPr lang="en-US" smtClean="0">
                <a:cs typeface="Arial" charset="0"/>
              </a:rPr>
              <a:t>Available as capsule, Syrup, I.V</a:t>
            </a:r>
          </a:p>
          <a:p>
            <a:pPr eaLnBrk="1" hangingPunct="1"/>
            <a:r>
              <a:rPr lang="en-US" smtClean="0">
                <a:cs typeface="Arial" charset="0"/>
              </a:rPr>
              <a:t>Metabolized by the liver ( inactive )</a:t>
            </a:r>
          </a:p>
          <a:p>
            <a:pPr eaLnBrk="1" hangingPunct="1"/>
            <a:r>
              <a:rPr lang="en-US" smtClean="0">
                <a:cs typeface="Arial" charset="0"/>
              </a:rPr>
              <a:t>High oral  bioavailability</a:t>
            </a:r>
          </a:p>
          <a:p>
            <a:pPr eaLnBrk="1" hangingPunct="1"/>
            <a:r>
              <a:rPr lang="en-US" smtClean="0">
                <a:cs typeface="Arial" charset="0"/>
              </a:rPr>
              <a:t>Inhibits metabolism of several drugs such as Carbamazepine; phenytoin, Topiramate and phenobarbital.</a:t>
            </a:r>
          </a:p>
          <a:p>
            <a:pPr eaLnBrk="1" hangingPunct="1"/>
            <a:r>
              <a:rPr lang="en-US" smtClean="0">
                <a:cs typeface="Arial" charset="0"/>
              </a:rPr>
              <a:t>Excreted in urine ( glucuronide )</a:t>
            </a:r>
          </a:p>
          <a:p>
            <a:pPr eaLnBrk="1" hangingPunct="1"/>
            <a:r>
              <a:rPr lang="en-US" smtClean="0">
                <a:cs typeface="Arial" charset="0"/>
              </a:rPr>
              <a:t>Plasma t1/2 approx. 15 hrs</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idx="1"/>
          </p:nvPr>
        </p:nvSpPr>
        <p:spPr>
          <a:xfrm>
            <a:off x="304800" y="0"/>
            <a:ext cx="9144000" cy="6858000"/>
          </a:xfrm>
        </p:spPr>
        <p:txBody>
          <a:bodyPr/>
          <a:lstStyle/>
          <a:p>
            <a:pPr eaLnBrk="1" hangingPunct="1">
              <a:lnSpc>
                <a:spcPct val="90000"/>
              </a:lnSpc>
            </a:pPr>
            <a:endParaRPr lang="en-US" b="1" dirty="0" smtClean="0">
              <a:solidFill>
                <a:schemeClr val="tx2"/>
              </a:solidFill>
              <a:cs typeface="Arial" charset="0"/>
            </a:endParaRPr>
          </a:p>
          <a:p>
            <a:pPr eaLnBrk="1" hangingPunct="1">
              <a:lnSpc>
                <a:spcPct val="90000"/>
              </a:lnSpc>
              <a:buFontTx/>
              <a:buNone/>
            </a:pPr>
            <a:r>
              <a:rPr lang="en-US" sz="4000" b="1" dirty="0" smtClean="0">
                <a:cs typeface="Arial" charset="0"/>
              </a:rPr>
              <a:t>Sodium </a:t>
            </a:r>
            <a:r>
              <a:rPr lang="en-US" sz="4000" b="1" dirty="0" err="1" smtClean="0">
                <a:cs typeface="Arial" charset="0"/>
              </a:rPr>
              <a:t>valproate</a:t>
            </a:r>
            <a:r>
              <a:rPr lang="en-US" sz="4000" b="1" dirty="0" smtClean="0">
                <a:cs typeface="Arial" charset="0"/>
              </a:rPr>
              <a:t> ( cont. )</a:t>
            </a:r>
          </a:p>
          <a:p>
            <a:pPr eaLnBrk="1" hangingPunct="1">
              <a:lnSpc>
                <a:spcPct val="90000"/>
              </a:lnSpc>
              <a:buFontTx/>
              <a:buNone/>
            </a:pPr>
            <a:endParaRPr lang="en-US" sz="4000" b="1" dirty="0" smtClean="0">
              <a:cs typeface="Arial" charset="0"/>
            </a:endParaRPr>
          </a:p>
          <a:p>
            <a:pPr eaLnBrk="1" hangingPunct="1">
              <a:lnSpc>
                <a:spcPct val="90000"/>
              </a:lnSpc>
              <a:buFontTx/>
              <a:buNone/>
            </a:pPr>
            <a:r>
              <a:rPr lang="en-US" sz="2800" b="1" dirty="0" smtClean="0">
                <a:cs typeface="Arial" charset="0"/>
              </a:rPr>
              <a:t>  </a:t>
            </a:r>
            <a:r>
              <a:rPr lang="en-US" b="1" dirty="0" smtClean="0">
                <a:cs typeface="Arial" charset="0"/>
              </a:rPr>
              <a:t>Mode of action</a:t>
            </a:r>
            <a:r>
              <a:rPr lang="en-US" sz="2800" dirty="0" smtClean="0">
                <a:cs typeface="Arial" charset="0"/>
              </a:rPr>
              <a:t> (by all possible methods)</a:t>
            </a:r>
          </a:p>
          <a:p>
            <a:pPr eaLnBrk="1" hangingPunct="1">
              <a:lnSpc>
                <a:spcPct val="90000"/>
              </a:lnSpc>
            </a:pPr>
            <a:r>
              <a:rPr lang="en-US" sz="2000" dirty="0" smtClean="0">
                <a:cs typeface="Arial" charset="0"/>
              </a:rPr>
              <a:t>Increase in GABA content of the brain (inhibits GABA –</a:t>
            </a:r>
            <a:r>
              <a:rPr lang="en-US" sz="2000" dirty="0" err="1" smtClean="0">
                <a:cs typeface="Arial" charset="0"/>
              </a:rPr>
              <a:t>transaminase</a:t>
            </a:r>
            <a:r>
              <a:rPr lang="en-US" sz="2000" dirty="0" smtClean="0">
                <a:cs typeface="Arial" charset="0"/>
              </a:rPr>
              <a:t> and </a:t>
            </a:r>
            <a:r>
              <a:rPr lang="en-US" sz="2000" dirty="0" err="1" smtClean="0">
                <a:cs typeface="Arial" charset="0"/>
              </a:rPr>
              <a:t>succinic</a:t>
            </a:r>
            <a:r>
              <a:rPr lang="en-US" sz="2000" dirty="0" smtClean="0">
                <a:cs typeface="Arial" charset="0"/>
              </a:rPr>
              <a:t> </a:t>
            </a:r>
            <a:r>
              <a:rPr lang="en-US" sz="2000" dirty="0" err="1" smtClean="0">
                <a:cs typeface="Arial" charset="0"/>
              </a:rPr>
              <a:t>semialdehyde</a:t>
            </a:r>
            <a:r>
              <a:rPr lang="en-US" sz="2000" dirty="0" smtClean="0">
                <a:cs typeface="Arial" charset="0"/>
              </a:rPr>
              <a:t> </a:t>
            </a:r>
            <a:r>
              <a:rPr lang="en-US" sz="2000" dirty="0" err="1" smtClean="0">
                <a:cs typeface="Arial" charset="0"/>
              </a:rPr>
              <a:t>dehydrogenase</a:t>
            </a:r>
            <a:r>
              <a:rPr lang="en-US" sz="2800" dirty="0" smtClean="0">
                <a:cs typeface="Arial" charset="0"/>
              </a:rPr>
              <a:t>) </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026"/>
          <p:cNvSpPr>
            <a:spLocks noGrp="1" noChangeArrowheads="1"/>
          </p:cNvSpPr>
          <p:nvPr>
            <p:ph idx="1"/>
          </p:nvPr>
        </p:nvSpPr>
        <p:spPr>
          <a:xfrm>
            <a:off x="0" y="152400"/>
            <a:ext cx="9144000" cy="6858000"/>
          </a:xfrm>
        </p:spPr>
        <p:txBody>
          <a:bodyPr/>
          <a:lstStyle/>
          <a:p>
            <a:pPr algn="ctr" eaLnBrk="1" hangingPunct="1">
              <a:buFontTx/>
              <a:buNone/>
            </a:pPr>
            <a:r>
              <a:rPr lang="en-US" sz="4000" b="1" dirty="0" smtClean="0">
                <a:cs typeface="Arial" charset="0"/>
              </a:rPr>
              <a:t>Sodium </a:t>
            </a:r>
            <a:r>
              <a:rPr lang="en-US" sz="4000" b="1" dirty="0" err="1" smtClean="0">
                <a:cs typeface="Arial" charset="0"/>
              </a:rPr>
              <a:t>Valproate</a:t>
            </a:r>
            <a:r>
              <a:rPr lang="en-US" sz="4000" b="1" dirty="0" smtClean="0">
                <a:cs typeface="Arial" charset="0"/>
              </a:rPr>
              <a:t> ( cont. )</a:t>
            </a:r>
            <a:r>
              <a:rPr lang="en-US" sz="4000" dirty="0" smtClean="0">
                <a:cs typeface="Arial" charset="0"/>
              </a:rPr>
              <a:t> </a:t>
            </a:r>
          </a:p>
          <a:p>
            <a:pPr algn="ctr" eaLnBrk="1" hangingPunct="1">
              <a:buFontTx/>
              <a:buNone/>
            </a:pPr>
            <a:r>
              <a:rPr lang="en-US" b="1" dirty="0" smtClean="0">
                <a:cs typeface="Arial" charset="0"/>
              </a:rPr>
              <a:t>Clinical Use:</a:t>
            </a:r>
          </a:p>
          <a:p>
            <a:r>
              <a:rPr lang="en-US" dirty="0" smtClean="0">
                <a:solidFill>
                  <a:schemeClr val="tx1"/>
                </a:solidFill>
              </a:rPr>
              <a:t>effective for treatment of </a:t>
            </a:r>
            <a:r>
              <a:rPr lang="en-US" i="1" dirty="0" smtClean="0">
                <a:solidFill>
                  <a:srgbClr val="FF3300"/>
                </a:solidFill>
              </a:rPr>
              <a:t>generalized and partial epilepsy, febrile</a:t>
            </a:r>
          </a:p>
          <a:p>
            <a:pPr lvl="1" eaLnBrk="1" hangingPunct="1"/>
            <a:r>
              <a:rPr lang="en-US" i="1" dirty="0" smtClean="0">
                <a:solidFill>
                  <a:srgbClr val="FF3300"/>
                </a:solidFill>
              </a:rPr>
              <a:t>convulsion and post-traumatic epilepsy</a:t>
            </a:r>
            <a:r>
              <a:rPr lang="en-US" dirty="0" smtClean="0">
                <a:solidFill>
                  <a:schemeClr val="tx1"/>
                </a:solidFill>
              </a:rPr>
              <a:t>. </a:t>
            </a:r>
            <a:endParaRPr lang="en-US" dirty="0" smtClean="0">
              <a:cs typeface="Arial" charset="0"/>
            </a:endParaRPr>
          </a:p>
          <a:p>
            <a:pPr lvl="1" eaLnBrk="1" hangingPunct="1"/>
            <a:r>
              <a:rPr lang="en-US" sz="2600" dirty="0" smtClean="0">
                <a:cs typeface="Arial" charset="0"/>
              </a:rPr>
              <a:t>Very effective against absence, </a:t>
            </a:r>
            <a:r>
              <a:rPr lang="en-US" sz="2600" dirty="0" err="1" smtClean="0">
                <a:cs typeface="Arial" charset="0"/>
              </a:rPr>
              <a:t>myoclonic</a:t>
            </a:r>
            <a:r>
              <a:rPr lang="en-US" sz="2600" dirty="0" smtClean="0">
                <a:cs typeface="Arial" charset="0"/>
              </a:rPr>
              <a:t> seizures.</a:t>
            </a:r>
          </a:p>
          <a:p>
            <a:pPr lvl="1" eaLnBrk="1" hangingPunct="1"/>
            <a:r>
              <a:rPr lang="en-US" sz="2600" dirty="0" smtClean="0">
                <a:cs typeface="Arial" charset="0"/>
              </a:rPr>
              <a:t>Also, effective in gen. tonic-</a:t>
            </a:r>
            <a:r>
              <a:rPr lang="en-US" sz="2600" dirty="0" err="1" smtClean="0">
                <a:cs typeface="Arial" charset="0"/>
              </a:rPr>
              <a:t>clonic</a:t>
            </a:r>
            <a:r>
              <a:rPr lang="en-US" sz="2600" dirty="0" smtClean="0">
                <a:cs typeface="Arial" charset="0"/>
              </a:rPr>
              <a:t> </a:t>
            </a:r>
            <a:r>
              <a:rPr lang="en-US" sz="2600" dirty="0" err="1" smtClean="0">
                <a:cs typeface="Arial" charset="0"/>
              </a:rPr>
              <a:t>siezures</a:t>
            </a:r>
            <a:r>
              <a:rPr lang="en-US" sz="2600" dirty="0" smtClean="0">
                <a:cs typeface="Arial" charset="0"/>
              </a:rPr>
              <a:t> (</a:t>
            </a:r>
            <a:r>
              <a:rPr lang="en-US" sz="2600" dirty="0" err="1" smtClean="0">
                <a:cs typeface="Arial" charset="0"/>
              </a:rPr>
              <a:t>primarly</a:t>
            </a:r>
            <a:r>
              <a:rPr lang="en-US" sz="2600" dirty="0" smtClean="0">
                <a:cs typeface="Arial" charset="0"/>
              </a:rPr>
              <a:t> Gen)</a:t>
            </a:r>
          </a:p>
          <a:p>
            <a:pPr lvl="1" eaLnBrk="1" hangingPunct="1"/>
            <a:r>
              <a:rPr lang="en-US" sz="2600" dirty="0" smtClean="0">
                <a:cs typeface="Arial" charset="0"/>
              </a:rPr>
              <a:t>Less effective as compared to </a:t>
            </a:r>
            <a:r>
              <a:rPr lang="en-US" sz="2600" dirty="0" err="1" smtClean="0">
                <a:cs typeface="Arial" charset="0"/>
              </a:rPr>
              <a:t>carbamazepine</a:t>
            </a:r>
            <a:r>
              <a:rPr lang="en-US" sz="2600" dirty="0" smtClean="0">
                <a:cs typeface="Arial" charset="0"/>
              </a:rPr>
              <a:t> for partial  seizures</a:t>
            </a:r>
          </a:p>
          <a:p>
            <a:pPr lvl="1" eaLnBrk="1" hangingPunct="1"/>
            <a:r>
              <a:rPr lang="en-US" sz="2600" dirty="0" smtClean="0">
                <a:cs typeface="Arial" charset="0"/>
              </a:rPr>
              <a:t>Like </a:t>
            </a:r>
            <a:r>
              <a:rPr lang="en-US" sz="2600" dirty="0" err="1" smtClean="0">
                <a:cs typeface="Arial" charset="0"/>
              </a:rPr>
              <a:t>Carbamazepine</a:t>
            </a:r>
            <a:r>
              <a:rPr lang="en-US" sz="2600" dirty="0" smtClean="0">
                <a:cs typeface="Arial" charset="0"/>
              </a:rPr>
              <a:t> also can be used for Rx of mania</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idx="1"/>
          </p:nvPr>
        </p:nvSpPr>
        <p:spPr>
          <a:xfrm>
            <a:off x="609600" y="152400"/>
            <a:ext cx="8229600" cy="6705600"/>
          </a:xfrm>
        </p:spPr>
        <p:txBody>
          <a:bodyPr/>
          <a:lstStyle/>
          <a:p>
            <a:pPr eaLnBrk="1" hangingPunct="1"/>
            <a:r>
              <a:rPr lang="en-US" b="1" smtClean="0">
                <a:cs typeface="Arial" charset="0"/>
              </a:rPr>
              <a:t>Side Effects of Sod. valproate:</a:t>
            </a:r>
          </a:p>
          <a:p>
            <a:pPr eaLnBrk="1" hangingPunct="1"/>
            <a:r>
              <a:rPr lang="en-US" smtClean="0">
                <a:cs typeface="Arial" charset="0"/>
              </a:rPr>
              <a:t>Nausea, vomiting and GIT disturbances (Start with low doses)</a:t>
            </a:r>
          </a:p>
          <a:p>
            <a:pPr eaLnBrk="1" hangingPunct="1"/>
            <a:r>
              <a:rPr lang="en-US" smtClean="0">
                <a:cs typeface="Arial" charset="0"/>
              </a:rPr>
              <a:t> </a:t>
            </a:r>
            <a:r>
              <a:rPr lang="en-US" b="1" smtClean="0">
                <a:cs typeface="Arial" charset="0"/>
              </a:rPr>
              <a:t>Increased appetite &amp; weight gain</a:t>
            </a:r>
            <a:r>
              <a:rPr lang="en-US" smtClean="0">
                <a:cs typeface="Arial" charset="0"/>
              </a:rPr>
              <a:t> </a:t>
            </a:r>
          </a:p>
          <a:p>
            <a:pPr eaLnBrk="1" hangingPunct="1"/>
            <a:r>
              <a:rPr lang="en-US" smtClean="0">
                <a:cs typeface="Arial" charset="0"/>
              </a:rPr>
              <a:t>Transient hair loss.</a:t>
            </a:r>
          </a:p>
          <a:p>
            <a:pPr eaLnBrk="1" hangingPunct="1"/>
            <a:r>
              <a:rPr lang="en-US" b="1" smtClean="0">
                <a:cs typeface="Arial" charset="0"/>
              </a:rPr>
              <a:t>Hepatotoxicity </a:t>
            </a:r>
          </a:p>
          <a:p>
            <a:pPr eaLnBrk="1" hangingPunct="1"/>
            <a:r>
              <a:rPr lang="en-US" smtClean="0">
                <a:cs typeface="Arial" charset="0"/>
              </a:rPr>
              <a:t>Thrombocytopenia</a:t>
            </a:r>
          </a:p>
          <a:p>
            <a:pPr eaLnBrk="1" hangingPunct="1"/>
            <a:r>
              <a:rPr lang="en-US" b="1" smtClean="0">
                <a:cs typeface="Arial" charset="0"/>
              </a:rPr>
              <a:t>Neural Tube defect</a:t>
            </a:r>
            <a:r>
              <a:rPr lang="en-US" smtClean="0">
                <a:cs typeface="Arial" charset="0"/>
              </a:rPr>
              <a:t> (e.g. Spina bifida) in the offspring of  women. (contraindicated in pregnancy) </a:t>
            </a:r>
          </a:p>
          <a:p>
            <a:pPr eaLnBrk="1" hangingPunct="1">
              <a:buFontTx/>
              <a:buNone/>
            </a:pPr>
            <a:endParaRPr lang="en-US" smtClean="0">
              <a:cs typeface="Arial" charset="0"/>
            </a:endParaRPr>
          </a:p>
          <a:p>
            <a:pPr eaLnBrk="1" hangingPunct="1"/>
            <a:endParaRPr lang="en-US" smtClean="0">
              <a:cs typeface="Arial"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900113" y="107950"/>
            <a:ext cx="7345362" cy="1339850"/>
          </a:xfrm>
        </p:spPr>
        <p:txBody>
          <a:bodyPr rtlCol="0">
            <a:normAutofit/>
          </a:bodyPr>
          <a:lstStyle/>
          <a:p>
            <a:pPr eaLnBrk="1" fontAlgn="auto" hangingPunct="1">
              <a:spcAft>
                <a:spcPts val="0"/>
              </a:spcAft>
              <a:defRPr/>
            </a:pPr>
            <a:r>
              <a:rPr lang="en-US" sz="2600" b="1" dirty="0" smtClean="0"/>
              <a:t>Newer Antiepileptic  Drugs</a:t>
            </a:r>
            <a:br>
              <a:rPr lang="en-US" sz="2600" b="1" dirty="0" smtClean="0"/>
            </a:br>
            <a:r>
              <a:rPr lang="en-US" sz="2600" b="1" dirty="0" smtClean="0"/>
              <a:t>( Second- Generation )</a:t>
            </a:r>
          </a:p>
        </p:txBody>
      </p:sp>
      <p:sp>
        <p:nvSpPr>
          <p:cNvPr id="39939" name="Rectangle 3"/>
          <p:cNvSpPr>
            <a:spLocks noGrp="1" noChangeArrowheads="1"/>
          </p:cNvSpPr>
          <p:nvPr>
            <p:ph idx="1"/>
          </p:nvPr>
        </p:nvSpPr>
        <p:spPr>
          <a:xfrm>
            <a:off x="457200" y="1143000"/>
            <a:ext cx="8686800" cy="5257800"/>
          </a:xfrm>
        </p:spPr>
        <p:txBody>
          <a:bodyPr/>
          <a:lstStyle/>
          <a:p>
            <a:pPr marL="609600" indent="-609600" eaLnBrk="1" hangingPunct="1">
              <a:lnSpc>
                <a:spcPct val="90000"/>
              </a:lnSpc>
              <a:buFontTx/>
              <a:buAutoNum type="arabicPeriod"/>
            </a:pPr>
            <a:r>
              <a:rPr lang="en-US" dirty="0" err="1" smtClean="0">
                <a:cs typeface="Arial" charset="0"/>
              </a:rPr>
              <a:t>Vigabatrin</a:t>
            </a:r>
            <a:r>
              <a:rPr lang="en-US" dirty="0" smtClean="0">
                <a:cs typeface="Arial" charset="0"/>
              </a:rPr>
              <a:t> 1989 </a:t>
            </a:r>
          </a:p>
          <a:p>
            <a:pPr marL="609600" indent="-609600" eaLnBrk="1" hangingPunct="1">
              <a:lnSpc>
                <a:spcPct val="90000"/>
              </a:lnSpc>
              <a:buFontTx/>
              <a:buAutoNum type="arabicPeriod"/>
            </a:pPr>
            <a:r>
              <a:rPr lang="en-US" dirty="0" err="1" smtClean="0">
                <a:cs typeface="Arial" charset="0"/>
              </a:rPr>
              <a:t>Gabapentin</a:t>
            </a:r>
            <a:r>
              <a:rPr lang="en-US" dirty="0" smtClean="0">
                <a:cs typeface="Arial" charset="0"/>
              </a:rPr>
              <a:t> 1993** </a:t>
            </a:r>
          </a:p>
          <a:p>
            <a:pPr marL="609600" indent="-609600" eaLnBrk="1" hangingPunct="1">
              <a:lnSpc>
                <a:spcPct val="90000"/>
              </a:lnSpc>
              <a:buFontTx/>
              <a:buAutoNum type="arabicPeriod"/>
            </a:pPr>
            <a:r>
              <a:rPr lang="en-US" dirty="0" err="1" smtClean="0">
                <a:cs typeface="Arial" charset="0"/>
              </a:rPr>
              <a:t>Lamotrigine</a:t>
            </a:r>
            <a:r>
              <a:rPr lang="en-US" dirty="0" smtClean="0">
                <a:cs typeface="Arial" charset="0"/>
              </a:rPr>
              <a:t> 1994** </a:t>
            </a:r>
          </a:p>
          <a:p>
            <a:pPr marL="609600" indent="-609600" eaLnBrk="1" hangingPunct="1">
              <a:lnSpc>
                <a:spcPct val="90000"/>
              </a:lnSpc>
              <a:buFontTx/>
              <a:buAutoNum type="arabicPeriod"/>
            </a:pPr>
            <a:r>
              <a:rPr lang="en-US" dirty="0" err="1" smtClean="0">
                <a:cs typeface="Arial" charset="0"/>
              </a:rPr>
              <a:t>Topiramate</a:t>
            </a:r>
            <a:r>
              <a:rPr lang="en-US" dirty="0" smtClean="0">
                <a:cs typeface="Arial" charset="0"/>
              </a:rPr>
              <a:t> 1996** </a:t>
            </a:r>
          </a:p>
          <a:p>
            <a:pPr marL="609600" indent="-609600" eaLnBrk="1" hangingPunct="1">
              <a:lnSpc>
                <a:spcPct val="90000"/>
              </a:lnSpc>
              <a:buFontTx/>
              <a:buAutoNum type="arabicPeriod"/>
            </a:pPr>
            <a:r>
              <a:rPr lang="en-US" dirty="0" err="1" smtClean="0">
                <a:cs typeface="Arial" charset="0"/>
              </a:rPr>
              <a:t>Tiagabine</a:t>
            </a:r>
            <a:r>
              <a:rPr lang="en-US" dirty="0" smtClean="0">
                <a:cs typeface="Arial" charset="0"/>
              </a:rPr>
              <a:t> 1997</a:t>
            </a:r>
          </a:p>
          <a:p>
            <a:pPr marL="609600" indent="-609600" eaLnBrk="1" hangingPunct="1">
              <a:lnSpc>
                <a:spcPct val="90000"/>
              </a:lnSpc>
              <a:buFontTx/>
              <a:buAutoNum type="arabicPeriod"/>
            </a:pPr>
            <a:r>
              <a:rPr lang="en-US" dirty="0" smtClean="0">
                <a:cs typeface="Arial" charset="0"/>
              </a:rPr>
              <a:t> </a:t>
            </a:r>
            <a:r>
              <a:rPr lang="en-US" dirty="0" err="1" smtClean="0">
                <a:cs typeface="Arial" charset="0"/>
              </a:rPr>
              <a:t>levetiracetam</a:t>
            </a:r>
            <a:r>
              <a:rPr lang="en-US" dirty="0" smtClean="0">
                <a:cs typeface="Arial" charset="0"/>
              </a:rPr>
              <a:t> 1999</a:t>
            </a:r>
          </a:p>
          <a:p>
            <a:pPr marL="609600" indent="-609600" eaLnBrk="1" hangingPunct="1">
              <a:lnSpc>
                <a:spcPct val="90000"/>
              </a:lnSpc>
              <a:buFontTx/>
              <a:buAutoNum type="arabicPeriod"/>
            </a:pPr>
            <a:r>
              <a:rPr lang="en-US" dirty="0" err="1" smtClean="0">
                <a:cs typeface="Arial" charset="0"/>
              </a:rPr>
              <a:t>Oxcarbazepine</a:t>
            </a:r>
            <a:r>
              <a:rPr lang="en-US" dirty="0" smtClean="0">
                <a:cs typeface="Arial" charset="0"/>
              </a:rPr>
              <a:t> 2000 (safety profile similar to CBZ). </a:t>
            </a:r>
            <a:r>
              <a:rPr lang="en-US" dirty="0" err="1" smtClean="0">
                <a:cs typeface="Arial" charset="0"/>
              </a:rPr>
              <a:t>Hyponatremia</a:t>
            </a:r>
            <a:r>
              <a:rPr lang="en-US" dirty="0" smtClean="0">
                <a:cs typeface="Arial" charset="0"/>
              </a:rPr>
              <a:t> is also problem, however it is less likely to cause rash than CBZ.</a:t>
            </a:r>
          </a:p>
          <a:p>
            <a:pPr marL="609600" indent="-609600" eaLnBrk="1" hangingPunct="1">
              <a:lnSpc>
                <a:spcPct val="90000"/>
              </a:lnSpc>
              <a:buFontTx/>
              <a:buAutoNum type="arabicPeriod"/>
            </a:pPr>
            <a:r>
              <a:rPr lang="en-US" dirty="0" err="1" smtClean="0">
                <a:cs typeface="Arial" charset="0"/>
              </a:rPr>
              <a:t>Zonisamide</a:t>
            </a:r>
            <a:r>
              <a:rPr lang="en-US" dirty="0" smtClean="0">
                <a:cs typeface="Arial" charset="0"/>
              </a:rPr>
              <a:t> 2000 </a:t>
            </a:r>
          </a:p>
          <a:p>
            <a:pPr marL="609600" indent="-609600" eaLnBrk="1" hangingPunct="1">
              <a:lnSpc>
                <a:spcPct val="90000"/>
              </a:lnSpc>
              <a:buFontTx/>
              <a:buNone/>
            </a:pPr>
            <a:r>
              <a:rPr lang="en-US" dirty="0" smtClean="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9939">
                                            <p:txEl>
                                              <p:pRg st="8" end="8"/>
                                            </p:txEl>
                                          </p:spTgt>
                                        </p:tgtEl>
                                        <p:attrNameLst>
                                          <p:attrName>style.visibility</p:attrName>
                                        </p:attrNameLst>
                                      </p:cBhvr>
                                      <p:to>
                                        <p:strVal val="visible"/>
                                      </p:to>
                                    </p:set>
                                    <p:animEffect transition="in" filter="blinds(horizontal)">
                                      <p:cBhvr>
                                        <p:cTn id="7" dur="500"/>
                                        <p:tgtEl>
                                          <p:spTgt spid="3993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idx="1"/>
          </p:nvPr>
        </p:nvSpPr>
        <p:spPr/>
        <p:txBody>
          <a:bodyPr/>
          <a:lstStyle/>
          <a:p>
            <a:pPr eaLnBrk="1" hangingPunct="1"/>
            <a:r>
              <a:rPr lang="en-US" b="1" smtClean="0">
                <a:cs typeface="Arial" charset="0"/>
              </a:rPr>
              <a:t>NEWER  AGENTS  DIFFER FROM OLDER  DRUGS  BY</a:t>
            </a:r>
          </a:p>
          <a:p>
            <a:pPr eaLnBrk="1" hangingPunct="1">
              <a:buFontTx/>
              <a:buNone/>
            </a:pPr>
            <a:r>
              <a:rPr lang="en-US" smtClean="0">
                <a:cs typeface="Arial" charset="0"/>
              </a:rPr>
              <a:t>   Relatively lack of drug-drug interaction</a:t>
            </a:r>
            <a:r>
              <a:rPr lang="ar-SA" smtClean="0"/>
              <a:t> </a:t>
            </a:r>
            <a:r>
              <a:rPr lang="en-US" smtClean="0">
                <a:cs typeface="Arial" charset="0"/>
              </a:rPr>
              <a:t> (simple pharmacokinetic profile) Improved tolerability</a:t>
            </a:r>
          </a:p>
          <a:p>
            <a:pPr eaLnBrk="1" hangingPunct="1">
              <a:buFontTx/>
              <a:buNone/>
            </a:pPr>
            <a:r>
              <a:rPr lang="en-US" b="1" smtClean="0">
                <a:cs typeface="Arial" charset="0"/>
              </a:rPr>
              <a:t>    HOWEVER THEY ARE</a:t>
            </a:r>
          </a:p>
          <a:p>
            <a:pPr eaLnBrk="1" hangingPunct="1">
              <a:buFontTx/>
              <a:buNone/>
            </a:pPr>
            <a:r>
              <a:rPr lang="en-US" smtClean="0">
                <a:cs typeface="Arial" charset="0"/>
              </a:rPr>
              <a:t>    Costly with limited clinical experience </a:t>
            </a:r>
          </a:p>
          <a:p>
            <a:pPr eaLnBrk="1" hangingPunct="1"/>
            <a:endParaRPr lang="en-US" smtClean="0">
              <a:cs typeface="Arial"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685800"/>
            <a:ext cx="8229600" cy="1828800"/>
          </a:xfrm>
        </p:spPr>
        <p:txBody>
          <a:bodyPr/>
          <a:lstStyle/>
          <a:p>
            <a:pPr eaLnBrk="1" hangingPunct="1"/>
            <a:r>
              <a:rPr lang="en-US" sz="3600" b="1" dirty="0" err="1" smtClean="0">
                <a:cs typeface="Times New Roman" pitchFamily="18" charset="0"/>
              </a:rPr>
              <a:t>Lamotrigine</a:t>
            </a:r>
            <a:endParaRPr lang="en-US" sz="3600" b="1" dirty="0" smtClean="0">
              <a:cs typeface="Times New Roman" pitchFamily="18" charset="0"/>
            </a:endParaRPr>
          </a:p>
        </p:txBody>
      </p:sp>
      <p:sp>
        <p:nvSpPr>
          <p:cNvPr id="46083" name="Rectangle 3"/>
          <p:cNvSpPr>
            <a:spLocks noGrp="1" noChangeArrowheads="1"/>
          </p:cNvSpPr>
          <p:nvPr>
            <p:ph idx="1"/>
          </p:nvPr>
        </p:nvSpPr>
        <p:spPr>
          <a:xfrm>
            <a:off x="152400" y="457200"/>
            <a:ext cx="8839200" cy="6096000"/>
          </a:xfrm>
        </p:spPr>
        <p:txBody>
          <a:bodyPr/>
          <a:lstStyle/>
          <a:p>
            <a:pPr eaLnBrk="1" hangingPunct="1">
              <a:lnSpc>
                <a:spcPct val="80000"/>
              </a:lnSpc>
              <a:buFontTx/>
              <a:buNone/>
            </a:pPr>
            <a:r>
              <a:rPr lang="en-US" sz="2000" b="1" dirty="0" smtClean="0">
                <a:solidFill>
                  <a:srgbClr val="FFFF00"/>
                </a:solidFill>
                <a:cs typeface="Arial" charset="0"/>
              </a:rPr>
              <a:t>   </a:t>
            </a:r>
            <a:r>
              <a:rPr lang="en-US" sz="2000" b="1" dirty="0" smtClean="0">
                <a:solidFill>
                  <a:srgbClr val="0066FF"/>
                </a:solidFill>
                <a:cs typeface="Arial" charset="0"/>
              </a:rPr>
              <a:t>Pharmacological effects</a:t>
            </a:r>
          </a:p>
          <a:p>
            <a:pPr eaLnBrk="1" hangingPunct="1">
              <a:lnSpc>
                <a:spcPct val="80000"/>
              </a:lnSpc>
              <a:buFontTx/>
              <a:buNone/>
            </a:pPr>
            <a:r>
              <a:rPr lang="en-US" sz="2000" b="1" dirty="0" smtClean="0">
                <a:cs typeface="Arial" charset="0"/>
              </a:rPr>
              <a:t>   </a:t>
            </a:r>
            <a:r>
              <a:rPr lang="en-US" sz="2000" dirty="0" smtClean="0">
                <a:cs typeface="Arial" charset="0"/>
              </a:rPr>
              <a:t>Resembles </a:t>
            </a:r>
            <a:r>
              <a:rPr lang="en-US" sz="2000" dirty="0" err="1" smtClean="0">
                <a:cs typeface="Arial" charset="0"/>
              </a:rPr>
              <a:t>phenytoin</a:t>
            </a:r>
            <a:r>
              <a:rPr lang="en-US" sz="2000" dirty="0" smtClean="0">
                <a:cs typeface="Arial" charset="0"/>
              </a:rPr>
              <a:t> in its pharmacological effects </a:t>
            </a:r>
          </a:p>
          <a:p>
            <a:pPr eaLnBrk="1" hangingPunct="1">
              <a:lnSpc>
                <a:spcPct val="80000"/>
              </a:lnSpc>
              <a:buFontTx/>
              <a:buNone/>
            </a:pPr>
            <a:r>
              <a:rPr lang="en-US" sz="2000" dirty="0" smtClean="0">
                <a:cs typeface="Arial" charset="0"/>
              </a:rPr>
              <a:t>   Well absorbed from GIT</a:t>
            </a:r>
          </a:p>
          <a:p>
            <a:pPr eaLnBrk="1" hangingPunct="1">
              <a:lnSpc>
                <a:spcPct val="80000"/>
              </a:lnSpc>
              <a:buFontTx/>
              <a:buNone/>
            </a:pPr>
            <a:r>
              <a:rPr lang="en-US" sz="2000" dirty="0" smtClean="0">
                <a:cs typeface="Arial" charset="0"/>
              </a:rPr>
              <a:t>   </a:t>
            </a:r>
            <a:r>
              <a:rPr lang="en-US" sz="2000" dirty="0" err="1" smtClean="0">
                <a:cs typeface="Arial" charset="0"/>
              </a:rPr>
              <a:t>Metabolised</a:t>
            </a:r>
            <a:r>
              <a:rPr lang="en-US" sz="2000" dirty="0" smtClean="0">
                <a:cs typeface="Arial" charset="0"/>
              </a:rPr>
              <a:t> primarily by </a:t>
            </a:r>
            <a:r>
              <a:rPr lang="en-US" sz="2000" dirty="0" err="1" smtClean="0">
                <a:cs typeface="Arial" charset="0"/>
              </a:rPr>
              <a:t>glucuronidation</a:t>
            </a:r>
            <a:endParaRPr lang="en-US" sz="2000" dirty="0" smtClean="0">
              <a:cs typeface="Arial" charset="0"/>
            </a:endParaRPr>
          </a:p>
          <a:p>
            <a:pPr eaLnBrk="1" hangingPunct="1">
              <a:lnSpc>
                <a:spcPct val="80000"/>
              </a:lnSpc>
              <a:buFontTx/>
              <a:buNone/>
            </a:pPr>
            <a:r>
              <a:rPr lang="ar-SA" sz="2000" dirty="0" smtClean="0"/>
              <a:t>   </a:t>
            </a:r>
            <a:r>
              <a:rPr lang="en-US" sz="2000" dirty="0" smtClean="0">
                <a:cs typeface="Arial" charset="0"/>
              </a:rPr>
              <a:t>Does not induce or inhibit C. P-450 </a:t>
            </a:r>
            <a:r>
              <a:rPr lang="en-US" sz="2000" dirty="0" err="1" smtClean="0">
                <a:cs typeface="Arial" charset="0"/>
              </a:rPr>
              <a:t>isozymes</a:t>
            </a:r>
            <a:r>
              <a:rPr lang="en-US" sz="2000" dirty="0" smtClean="0">
                <a:cs typeface="Arial" charset="0"/>
              </a:rPr>
              <a:t> ( its metabolism is </a:t>
            </a:r>
            <a:r>
              <a:rPr lang="en-US" sz="2000" dirty="0" err="1" smtClean="0">
                <a:cs typeface="Arial" charset="0"/>
              </a:rPr>
              <a:t>inhibitted</a:t>
            </a:r>
            <a:r>
              <a:rPr lang="en-US" sz="2000" dirty="0" smtClean="0">
                <a:cs typeface="Arial" charset="0"/>
              </a:rPr>
              <a:t> by </a:t>
            </a:r>
            <a:r>
              <a:rPr lang="en-US" sz="2000" dirty="0" err="1" smtClean="0">
                <a:cs typeface="Arial" charset="0"/>
              </a:rPr>
              <a:t>valproate</a:t>
            </a:r>
            <a:r>
              <a:rPr lang="en-US" sz="2000" dirty="0" smtClean="0">
                <a:cs typeface="Arial" charset="0"/>
              </a:rPr>
              <a:t> )</a:t>
            </a:r>
          </a:p>
          <a:p>
            <a:pPr eaLnBrk="1" hangingPunct="1">
              <a:lnSpc>
                <a:spcPct val="80000"/>
              </a:lnSpc>
              <a:buFontTx/>
              <a:buNone/>
            </a:pPr>
            <a:r>
              <a:rPr lang="en-US" sz="2000" dirty="0" smtClean="0">
                <a:cs typeface="Arial" charset="0"/>
              </a:rPr>
              <a:t>    Plasma t 1/2 approx. 24 hrs.</a:t>
            </a:r>
          </a:p>
          <a:p>
            <a:pPr eaLnBrk="1" hangingPunct="1">
              <a:lnSpc>
                <a:spcPct val="80000"/>
              </a:lnSpc>
            </a:pPr>
            <a:r>
              <a:rPr lang="en-US" sz="2000" b="1" dirty="0" smtClean="0">
                <a:solidFill>
                  <a:srgbClr val="0066FF"/>
                </a:solidFill>
                <a:cs typeface="Arial" charset="0"/>
              </a:rPr>
              <a:t>Mechanism of Action: </a:t>
            </a:r>
          </a:p>
          <a:p>
            <a:pPr eaLnBrk="1" hangingPunct="1">
              <a:lnSpc>
                <a:spcPct val="80000"/>
              </a:lnSpc>
              <a:buFontTx/>
              <a:buNone/>
            </a:pPr>
            <a:r>
              <a:rPr lang="en-US" sz="2000" dirty="0" smtClean="0">
                <a:cs typeface="Arial" charset="0"/>
              </a:rPr>
              <a:t>    Inhibits excitatory amino acid release  (glutamate &amp; </a:t>
            </a:r>
            <a:r>
              <a:rPr lang="en-US" sz="2000" dirty="0" err="1" smtClean="0">
                <a:cs typeface="Arial" charset="0"/>
              </a:rPr>
              <a:t>aspartate</a:t>
            </a:r>
            <a:r>
              <a:rPr lang="en-US" sz="2000" dirty="0" smtClean="0">
                <a:cs typeface="Arial" charset="0"/>
              </a:rPr>
              <a:t> ) by </a:t>
            </a:r>
            <a:r>
              <a:rPr lang="en-US" sz="2000" dirty="0" smtClean="0">
                <a:solidFill>
                  <a:srgbClr val="FF0000"/>
                </a:solidFill>
                <a:cs typeface="Arial" charset="0"/>
              </a:rPr>
              <a:t>blockade of Na channels.</a:t>
            </a:r>
            <a:endParaRPr lang="en-US" sz="2000" dirty="0" smtClean="0">
              <a:solidFill>
                <a:srgbClr val="0066FF"/>
              </a:solidFill>
              <a:cs typeface="Arial" charset="0"/>
            </a:endParaRPr>
          </a:p>
          <a:p>
            <a:r>
              <a:rPr lang="en-US" sz="2000" b="1" dirty="0" smtClean="0">
                <a:solidFill>
                  <a:srgbClr val="0066FF"/>
                </a:solidFill>
                <a:cs typeface="Arial" charset="0"/>
              </a:rPr>
              <a:t>Uses</a:t>
            </a:r>
            <a:r>
              <a:rPr lang="en-US" sz="2000" dirty="0" smtClean="0">
                <a:solidFill>
                  <a:srgbClr val="0066FF"/>
                </a:solidFill>
                <a:cs typeface="Arial" charset="0"/>
              </a:rPr>
              <a:t>:</a:t>
            </a:r>
            <a:r>
              <a:rPr lang="en-US" sz="2000" dirty="0" smtClean="0">
                <a:cs typeface="Arial" charset="0"/>
              </a:rPr>
              <a:t> As add-on therapy or as </a:t>
            </a:r>
            <a:r>
              <a:rPr lang="en-US" sz="2000" dirty="0" err="1" smtClean="0">
                <a:cs typeface="Arial" charset="0"/>
              </a:rPr>
              <a:t>monotherapy</a:t>
            </a:r>
            <a:r>
              <a:rPr lang="en-US" sz="2000" dirty="0" smtClean="0">
                <a:cs typeface="Arial" charset="0"/>
              </a:rPr>
              <a:t>, </a:t>
            </a:r>
            <a:r>
              <a:rPr lang="en-US" sz="2000" dirty="0" err="1" smtClean="0">
                <a:solidFill>
                  <a:schemeClr val="tx1"/>
                </a:solidFill>
              </a:rPr>
              <a:t>lamotrigine</a:t>
            </a:r>
            <a:r>
              <a:rPr lang="en-US" sz="2000" dirty="0" smtClean="0">
                <a:solidFill>
                  <a:schemeClr val="tx1"/>
                </a:solidFill>
              </a:rPr>
              <a:t> is effective for the treatment of partial and secondarily generalized tonic-</a:t>
            </a:r>
            <a:r>
              <a:rPr lang="en-US" sz="2000" dirty="0" err="1" smtClean="0">
                <a:solidFill>
                  <a:schemeClr val="tx1"/>
                </a:solidFill>
              </a:rPr>
              <a:t>clonic</a:t>
            </a:r>
            <a:r>
              <a:rPr lang="en-US" sz="2000" dirty="0" smtClean="0">
                <a:solidFill>
                  <a:schemeClr val="tx1"/>
                </a:solidFill>
              </a:rPr>
              <a:t> seizure</a:t>
            </a:r>
            <a:endParaRPr lang="en-US" sz="2000" dirty="0" smtClean="0">
              <a:solidFill>
                <a:srgbClr val="0066FF"/>
              </a:solidFill>
              <a:cs typeface="Arial" charset="0"/>
            </a:endParaRPr>
          </a:p>
          <a:p>
            <a:pPr eaLnBrk="1" hangingPunct="1">
              <a:lnSpc>
                <a:spcPct val="80000"/>
              </a:lnSpc>
            </a:pPr>
            <a:r>
              <a:rPr lang="en-US" sz="2000" b="1" dirty="0" smtClean="0">
                <a:solidFill>
                  <a:srgbClr val="0066FF"/>
                </a:solidFill>
                <a:cs typeface="Arial" charset="0"/>
              </a:rPr>
              <a:t>Side effects: </a:t>
            </a:r>
          </a:p>
          <a:p>
            <a:pPr eaLnBrk="1" hangingPunct="1">
              <a:lnSpc>
                <a:spcPct val="80000"/>
              </a:lnSpc>
            </a:pPr>
            <a:r>
              <a:rPr lang="en-US" sz="2000" dirty="0" smtClean="0">
                <a:cs typeface="Arial" charset="0"/>
              </a:rPr>
              <a:t>Skin </a:t>
            </a:r>
            <a:r>
              <a:rPr lang="en-US" sz="2000" dirty="0" smtClean="0">
                <a:solidFill>
                  <a:srgbClr val="FF0000"/>
                </a:solidFill>
                <a:cs typeface="Arial" charset="0"/>
              </a:rPr>
              <a:t>rash</a:t>
            </a:r>
            <a:r>
              <a:rPr lang="en-US" sz="2000" dirty="0" smtClean="0">
                <a:cs typeface="Arial" charset="0"/>
              </a:rPr>
              <a:t>, somnolence, blurred vision, </a:t>
            </a:r>
            <a:r>
              <a:rPr lang="en-US" sz="2000" dirty="0" err="1" smtClean="0">
                <a:cs typeface="Arial" charset="0"/>
              </a:rPr>
              <a:t>diplopia</a:t>
            </a:r>
            <a:r>
              <a:rPr lang="en-US" sz="2000" dirty="0" smtClean="0">
                <a:cs typeface="Arial" charset="0"/>
              </a:rPr>
              <a:t>, ataxia, headache, aggression, influenza – like syndrome</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122238"/>
            <a:ext cx="8229600" cy="1417638"/>
          </a:xfrm>
        </p:spPr>
        <p:txBody>
          <a:bodyPr/>
          <a:lstStyle/>
          <a:p>
            <a:pPr eaLnBrk="1" hangingPunct="1"/>
            <a:r>
              <a:rPr lang="en-US" b="1" dirty="0" err="1" smtClean="0">
                <a:cs typeface="Times New Roman" pitchFamily="18" charset="0"/>
              </a:rPr>
              <a:t>Gabapentin</a:t>
            </a:r>
            <a:endParaRPr lang="en-US" b="1" dirty="0" smtClean="0">
              <a:cs typeface="Times New Roman" pitchFamily="18" charset="0"/>
            </a:endParaRPr>
          </a:p>
        </p:txBody>
      </p:sp>
      <p:sp>
        <p:nvSpPr>
          <p:cNvPr id="47107" name="Rectangle 3"/>
          <p:cNvSpPr>
            <a:spLocks noGrp="1" noChangeArrowheads="1"/>
          </p:cNvSpPr>
          <p:nvPr>
            <p:ph idx="1"/>
          </p:nvPr>
        </p:nvSpPr>
        <p:spPr>
          <a:xfrm>
            <a:off x="457200" y="1905000"/>
            <a:ext cx="8229600" cy="5943600"/>
          </a:xfrm>
        </p:spPr>
        <p:txBody>
          <a:bodyPr/>
          <a:lstStyle/>
          <a:p>
            <a:pPr eaLnBrk="1" hangingPunct="1">
              <a:lnSpc>
                <a:spcPct val="80000"/>
              </a:lnSpc>
            </a:pPr>
            <a:r>
              <a:rPr lang="en-US" sz="2800" dirty="0" smtClean="0">
                <a:cs typeface="Arial" charset="0"/>
              </a:rPr>
              <a:t>Structural analogue of GABA .May </a:t>
            </a:r>
            <a:r>
              <a:rPr lang="en-US" sz="2800" dirty="0" smtClean="0">
                <a:solidFill>
                  <a:srgbClr val="FF0000"/>
                </a:solidFill>
                <a:cs typeface="Arial" charset="0"/>
              </a:rPr>
              <a:t>increase the activity of GABA </a:t>
            </a:r>
            <a:r>
              <a:rPr lang="en-US" sz="2800" dirty="0" smtClean="0">
                <a:cs typeface="Arial" charset="0"/>
              </a:rPr>
              <a:t>or inhibits its re-uptake.</a:t>
            </a:r>
          </a:p>
          <a:p>
            <a:pPr eaLnBrk="1" hangingPunct="1">
              <a:lnSpc>
                <a:spcPct val="80000"/>
              </a:lnSpc>
              <a:buFontTx/>
              <a:buNone/>
            </a:pPr>
            <a:r>
              <a:rPr lang="en-US" sz="2800" dirty="0" smtClean="0">
                <a:cs typeface="Arial" charset="0"/>
              </a:rPr>
              <a:t>    </a:t>
            </a:r>
            <a:r>
              <a:rPr lang="en-US" sz="2800" b="1" dirty="0" smtClean="0">
                <a:cs typeface="Arial" charset="0"/>
              </a:rPr>
              <a:t>Pharmacokinetics:</a:t>
            </a:r>
          </a:p>
          <a:p>
            <a:pPr eaLnBrk="1" hangingPunct="1">
              <a:lnSpc>
                <a:spcPct val="80000"/>
              </a:lnSpc>
              <a:buFontTx/>
              <a:buNone/>
            </a:pPr>
            <a:r>
              <a:rPr lang="en-US" sz="2800" dirty="0" smtClean="0">
                <a:cs typeface="Arial" charset="0"/>
              </a:rPr>
              <a:t>   Not bound to proteins </a:t>
            </a:r>
          </a:p>
          <a:p>
            <a:pPr eaLnBrk="1" hangingPunct="1">
              <a:lnSpc>
                <a:spcPct val="80000"/>
              </a:lnSpc>
              <a:buFontTx/>
              <a:buNone/>
            </a:pPr>
            <a:r>
              <a:rPr lang="en-US" sz="2800" dirty="0" smtClean="0">
                <a:cs typeface="Arial" charset="0"/>
              </a:rPr>
              <a:t>   Not metabolized and excreted unchanged in urine</a:t>
            </a:r>
          </a:p>
          <a:p>
            <a:pPr eaLnBrk="1" hangingPunct="1">
              <a:lnSpc>
                <a:spcPct val="80000"/>
              </a:lnSpc>
            </a:pPr>
            <a:r>
              <a:rPr lang="en-US" sz="2800" dirty="0" smtClean="0">
                <a:cs typeface="Arial" charset="0"/>
              </a:rPr>
              <a:t>Does not induce or inhibit hepatic enzymes (similar to </a:t>
            </a:r>
            <a:r>
              <a:rPr lang="en-US" sz="2800" dirty="0" err="1" smtClean="0">
                <a:cs typeface="Arial" charset="0"/>
              </a:rPr>
              <a:t>lamotrigine</a:t>
            </a:r>
            <a:r>
              <a:rPr lang="en-US" sz="2800" dirty="0" smtClean="0">
                <a:cs typeface="Arial" charset="0"/>
              </a:rPr>
              <a:t>) </a:t>
            </a:r>
          </a:p>
          <a:p>
            <a:pPr eaLnBrk="1" hangingPunct="1">
              <a:lnSpc>
                <a:spcPct val="80000"/>
              </a:lnSpc>
            </a:pPr>
            <a:r>
              <a:rPr lang="en-US" sz="2800" dirty="0" smtClean="0">
                <a:cs typeface="Arial" charset="0"/>
              </a:rPr>
              <a:t>Plasma t </a:t>
            </a:r>
            <a:r>
              <a:rPr lang="en-US" sz="2800" baseline="-25000" dirty="0" smtClean="0">
                <a:cs typeface="Arial" charset="0"/>
              </a:rPr>
              <a:t>½</a:t>
            </a:r>
            <a:r>
              <a:rPr lang="en-US" sz="2800" dirty="0" smtClean="0">
                <a:cs typeface="Arial" charset="0"/>
              </a:rPr>
              <a:t>  5-7 hours</a:t>
            </a:r>
          </a:p>
          <a:p>
            <a:pPr eaLnBrk="1" hangingPunct="1">
              <a:lnSpc>
                <a:spcPct val="80000"/>
              </a:lnSpc>
              <a:buFontTx/>
              <a:buNone/>
            </a:pPr>
            <a:endParaRPr lang="en-US" sz="2800" dirty="0" smtClean="0">
              <a:cs typeface="Arial"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533400" y="-122238"/>
            <a:ext cx="8229600" cy="1417638"/>
          </a:xfrm>
        </p:spPr>
        <p:txBody>
          <a:bodyPr/>
          <a:lstStyle/>
          <a:p>
            <a:pPr eaLnBrk="1" hangingPunct="1"/>
            <a:r>
              <a:rPr lang="en-US" b="1" dirty="0" err="1" smtClean="0">
                <a:cs typeface="Times New Roman" pitchFamily="18" charset="0"/>
              </a:rPr>
              <a:t>Gabapentin</a:t>
            </a:r>
            <a:r>
              <a:rPr lang="en-US" b="1" dirty="0" smtClean="0">
                <a:cs typeface="Times New Roman" pitchFamily="18" charset="0"/>
              </a:rPr>
              <a:t> ( Cont. )</a:t>
            </a:r>
          </a:p>
        </p:txBody>
      </p:sp>
      <p:sp>
        <p:nvSpPr>
          <p:cNvPr id="48131" name="Rectangle 3"/>
          <p:cNvSpPr>
            <a:spLocks noGrp="1" noChangeArrowheads="1"/>
          </p:cNvSpPr>
          <p:nvPr>
            <p:ph idx="1"/>
          </p:nvPr>
        </p:nvSpPr>
        <p:spPr>
          <a:xfrm>
            <a:off x="457200" y="1905000"/>
            <a:ext cx="8229600" cy="5943600"/>
          </a:xfrm>
        </p:spPr>
        <p:txBody>
          <a:bodyPr/>
          <a:lstStyle/>
          <a:p>
            <a:pPr eaLnBrk="1" hangingPunct="1">
              <a:lnSpc>
                <a:spcPct val="80000"/>
              </a:lnSpc>
            </a:pPr>
            <a:r>
              <a:rPr lang="en-US" sz="2800" b="1" dirty="0" smtClean="0">
                <a:cs typeface="Arial" charset="0"/>
              </a:rPr>
              <a:t>Side effects: </a:t>
            </a:r>
          </a:p>
          <a:p>
            <a:pPr eaLnBrk="1" hangingPunct="1">
              <a:lnSpc>
                <a:spcPct val="80000"/>
              </a:lnSpc>
            </a:pPr>
            <a:r>
              <a:rPr lang="en-US" sz="2800" dirty="0" smtClean="0">
                <a:cs typeface="Arial" charset="0"/>
              </a:rPr>
              <a:t> Somnolence, dizziness, ataxia, fatigue and </a:t>
            </a:r>
            <a:r>
              <a:rPr lang="en-US" sz="2800" dirty="0" err="1" smtClean="0">
                <a:cs typeface="Arial" charset="0"/>
              </a:rPr>
              <a:t>nystagmus</a:t>
            </a:r>
            <a:r>
              <a:rPr lang="en-US" sz="2800" dirty="0" smtClean="0">
                <a:cs typeface="Arial" charset="0"/>
              </a:rPr>
              <a:t>.</a:t>
            </a:r>
          </a:p>
          <a:p>
            <a:pPr eaLnBrk="1" hangingPunct="1">
              <a:lnSpc>
                <a:spcPct val="80000"/>
              </a:lnSpc>
            </a:pPr>
            <a:endParaRPr lang="en-US" sz="2800" u="sng" dirty="0" smtClean="0">
              <a:cs typeface="Arial" charset="0"/>
            </a:endParaRPr>
          </a:p>
          <a:p>
            <a:pPr eaLnBrk="1" hangingPunct="1">
              <a:lnSpc>
                <a:spcPct val="80000"/>
              </a:lnSpc>
            </a:pPr>
            <a:r>
              <a:rPr lang="en-US" sz="2800" b="1" u="sng" dirty="0" smtClean="0">
                <a:cs typeface="Arial" charset="0"/>
              </a:rPr>
              <a:t>Uses</a:t>
            </a:r>
            <a:r>
              <a:rPr lang="en-US" sz="2800" u="sng" dirty="0" smtClean="0">
                <a:cs typeface="Arial" charset="0"/>
              </a:rPr>
              <a:t>: </a:t>
            </a:r>
          </a:p>
          <a:p>
            <a:pPr eaLnBrk="1" hangingPunct="1">
              <a:lnSpc>
                <a:spcPct val="80000"/>
              </a:lnSpc>
            </a:pPr>
            <a:r>
              <a:rPr lang="en-US" sz="2800" dirty="0" smtClean="0">
                <a:cs typeface="Arial" charset="0"/>
              </a:rPr>
              <a:t>As an adjunct  with other </a:t>
            </a:r>
            <a:r>
              <a:rPr lang="en-US" sz="2800" dirty="0" err="1" smtClean="0">
                <a:cs typeface="Arial" charset="0"/>
              </a:rPr>
              <a:t>antiepileptics</a:t>
            </a:r>
            <a:endParaRPr lang="en-US" sz="2800" dirty="0" smtClean="0">
              <a:cs typeface="Arial" charset="0"/>
            </a:endParaRPr>
          </a:p>
          <a:p>
            <a:pPr eaLnBrk="1" hangingPunct="1">
              <a:lnSpc>
                <a:spcPct val="80000"/>
              </a:lnSpc>
            </a:pPr>
            <a:r>
              <a:rPr lang="en-US" sz="2800" dirty="0" smtClean="0">
                <a:cs typeface="Arial" charset="0"/>
              </a:rPr>
              <a:t>Pain due to diabetic neuropathy, </a:t>
            </a:r>
            <a:r>
              <a:rPr lang="en-US" sz="2800" dirty="0" err="1" smtClean="0">
                <a:cs typeface="Arial" charset="0"/>
              </a:rPr>
              <a:t>postherpetic</a:t>
            </a:r>
            <a:r>
              <a:rPr lang="en-US" sz="2800" dirty="0" smtClean="0">
                <a:cs typeface="Arial" charset="0"/>
              </a:rPr>
              <a:t> neuralgia</a:t>
            </a:r>
          </a:p>
          <a:p>
            <a:pPr eaLnBrk="1" hangingPunct="1">
              <a:lnSpc>
                <a:spcPct val="80000"/>
              </a:lnSpc>
            </a:pPr>
            <a:endParaRPr lang="en-US" sz="2800" dirty="0" smtClean="0">
              <a:cs typeface="Arial" charset="0"/>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57200" y="228600"/>
            <a:ext cx="8229600" cy="533400"/>
          </a:xfrm>
        </p:spPr>
        <p:txBody>
          <a:bodyPr rtlCol="0">
            <a:normAutofit fontScale="90000"/>
          </a:bodyPr>
          <a:lstStyle/>
          <a:p>
            <a:pPr eaLnBrk="1" fontAlgn="auto" hangingPunct="1">
              <a:spcAft>
                <a:spcPts val="0"/>
              </a:spcAft>
              <a:defRPr/>
            </a:pPr>
            <a:r>
              <a:rPr lang="en-US" sz="4000" b="1" i="1" dirty="0" err="1" smtClean="0"/>
              <a:t>Topiramate</a:t>
            </a:r>
            <a:endParaRPr lang="en-US" sz="4000" b="1" i="1" dirty="0" smtClean="0"/>
          </a:p>
        </p:txBody>
      </p:sp>
      <p:sp>
        <p:nvSpPr>
          <p:cNvPr id="49155" name="Rectangle 3"/>
          <p:cNvSpPr>
            <a:spLocks noGrp="1" noChangeArrowheads="1"/>
          </p:cNvSpPr>
          <p:nvPr>
            <p:ph idx="1"/>
          </p:nvPr>
        </p:nvSpPr>
        <p:spPr>
          <a:xfrm>
            <a:off x="0" y="762000"/>
            <a:ext cx="9144000" cy="6781800"/>
          </a:xfrm>
          <a:solidFill>
            <a:schemeClr val="bg1"/>
          </a:solidFill>
        </p:spPr>
        <p:txBody>
          <a:bodyPr/>
          <a:lstStyle/>
          <a:p>
            <a:r>
              <a:rPr lang="en-US" dirty="0" smtClean="0">
                <a:solidFill>
                  <a:srgbClr val="FF0000"/>
                </a:solidFill>
              </a:rPr>
              <a:t>used as adjunctive treatment for partial seizure, with or without secondary generalization </a:t>
            </a:r>
          </a:p>
          <a:p>
            <a:r>
              <a:rPr lang="en-US" b="1" i="1" dirty="0" smtClean="0">
                <a:cs typeface="Arial" charset="0"/>
              </a:rPr>
              <a:t>Pharmacological Effects: </a:t>
            </a:r>
          </a:p>
          <a:p>
            <a:pPr eaLnBrk="1" hangingPunct="1">
              <a:lnSpc>
                <a:spcPct val="90000"/>
              </a:lnSpc>
            </a:pPr>
            <a:r>
              <a:rPr lang="en-US" i="1" dirty="0" smtClean="0">
                <a:cs typeface="Arial" charset="0"/>
              </a:rPr>
              <a:t>Well absorbed orally ( 80 % )</a:t>
            </a:r>
          </a:p>
          <a:p>
            <a:pPr eaLnBrk="1" hangingPunct="1">
              <a:lnSpc>
                <a:spcPct val="90000"/>
              </a:lnSpc>
            </a:pPr>
            <a:r>
              <a:rPr lang="en-US" i="1" dirty="0" smtClean="0">
                <a:cs typeface="Arial" charset="0"/>
              </a:rPr>
              <a:t>Food has no effect on absorption</a:t>
            </a:r>
          </a:p>
          <a:p>
            <a:pPr eaLnBrk="1" hangingPunct="1">
              <a:lnSpc>
                <a:spcPct val="90000"/>
              </a:lnSpc>
            </a:pPr>
            <a:r>
              <a:rPr lang="en-US" i="1" dirty="0" smtClean="0">
                <a:cs typeface="Arial" charset="0"/>
              </a:rPr>
              <a:t>Has no effect on </a:t>
            </a:r>
            <a:r>
              <a:rPr lang="en-US" i="1" dirty="0" err="1" smtClean="0">
                <a:cs typeface="Arial" charset="0"/>
              </a:rPr>
              <a:t>microsomal</a:t>
            </a:r>
            <a:r>
              <a:rPr lang="en-US" i="1" dirty="0" smtClean="0">
                <a:cs typeface="Arial" charset="0"/>
              </a:rPr>
              <a:t> enzymes</a:t>
            </a:r>
          </a:p>
          <a:p>
            <a:pPr eaLnBrk="1" hangingPunct="1">
              <a:lnSpc>
                <a:spcPct val="90000"/>
              </a:lnSpc>
            </a:pPr>
            <a:r>
              <a:rPr lang="en-US" i="1" dirty="0" smtClean="0">
                <a:cs typeface="Arial" charset="0"/>
              </a:rPr>
              <a:t>9-17 % protein bound ( minimal )</a:t>
            </a:r>
          </a:p>
          <a:p>
            <a:pPr eaLnBrk="1" hangingPunct="1">
              <a:lnSpc>
                <a:spcPct val="90000"/>
              </a:lnSpc>
            </a:pPr>
            <a:r>
              <a:rPr lang="en-US" i="1" dirty="0" smtClean="0">
                <a:cs typeface="Arial" charset="0"/>
              </a:rPr>
              <a:t>Mostly excreted unchanged in urine</a:t>
            </a:r>
          </a:p>
          <a:p>
            <a:pPr eaLnBrk="1" hangingPunct="1">
              <a:lnSpc>
                <a:spcPct val="90000"/>
              </a:lnSpc>
            </a:pPr>
            <a:r>
              <a:rPr lang="en-US" i="1" dirty="0" smtClean="0">
                <a:cs typeface="Arial" charset="0"/>
              </a:rPr>
              <a:t>Plasma t1l2 18-24 hrs</a:t>
            </a:r>
          </a:p>
          <a:p>
            <a:pPr eaLnBrk="1" hangingPunct="1">
              <a:lnSpc>
                <a:spcPct val="90000"/>
              </a:lnSpc>
            </a:pPr>
            <a:r>
              <a:rPr lang="en-US" b="1" i="1" dirty="0" smtClean="0">
                <a:cs typeface="Arial" charset="0"/>
              </a:rPr>
              <a:t>Mechanism of Action: </a:t>
            </a:r>
            <a:r>
              <a:rPr lang="en-US" i="1" dirty="0" smtClean="0">
                <a:solidFill>
                  <a:srgbClr val="FF0000"/>
                </a:solidFill>
                <a:cs typeface="Arial" charset="0"/>
              </a:rPr>
              <a:t>Blocks sodium channels </a:t>
            </a:r>
            <a:r>
              <a:rPr lang="en-US" i="1" dirty="0" smtClean="0">
                <a:cs typeface="Arial" charset="0"/>
              </a:rPr>
              <a:t>(membrane stabilization) and also potentiates the inhibitory effect of GABA.   </a:t>
            </a:r>
            <a:endParaRPr lang="en-US" i="1" dirty="0" smtClean="0">
              <a:solidFill>
                <a:srgbClr val="FFFF00"/>
              </a:solidFill>
              <a:cs typeface="Arial" charset="0"/>
            </a:endParaRPr>
          </a:p>
          <a:p>
            <a:pPr eaLnBrk="1" hangingPunct="1">
              <a:lnSpc>
                <a:spcPct val="90000"/>
              </a:lnSpc>
              <a:buFontTx/>
              <a:buNone/>
            </a:pPr>
            <a:r>
              <a:rPr lang="en-US" b="1" i="1" dirty="0" smtClean="0">
                <a:solidFill>
                  <a:srgbClr val="FFFF00"/>
                </a:solidFill>
                <a:cs typeface="Arial" charset="0"/>
              </a:rPr>
              <a:t>	</a:t>
            </a:r>
            <a:endParaRPr lang="en-US" sz="2800" b="1" i="1" dirty="0" smtClean="0">
              <a:cs typeface="Arial"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endParaRPr lang="en-US" smtClean="0">
              <a:cs typeface="Times New Roman" pitchFamily="18" charset="0"/>
            </a:endParaRPr>
          </a:p>
        </p:txBody>
      </p:sp>
      <p:sp>
        <p:nvSpPr>
          <p:cNvPr id="11267" name="Content Placeholder 2"/>
          <p:cNvSpPr>
            <a:spLocks noGrp="1"/>
          </p:cNvSpPr>
          <p:nvPr>
            <p:ph idx="1"/>
          </p:nvPr>
        </p:nvSpPr>
        <p:spPr/>
        <p:txBody>
          <a:bodyPr/>
          <a:lstStyle/>
          <a:p>
            <a:r>
              <a:rPr lang="en-US" b="1" smtClean="0">
                <a:cs typeface="Arial" charset="0"/>
              </a:rPr>
              <a:t>Lennox-Gastaut syndrome- </a:t>
            </a:r>
            <a:r>
              <a:rPr lang="en-US" smtClean="0">
                <a:cs typeface="Arial" charset="0"/>
              </a:rPr>
              <a:t>occurs in children and is defined by the following triad:</a:t>
            </a:r>
          </a:p>
          <a:p>
            <a:r>
              <a:rPr lang="en-US" smtClean="0">
                <a:cs typeface="Arial" charset="0"/>
              </a:rPr>
              <a:t> (1) multiple seizure</a:t>
            </a:r>
          </a:p>
          <a:p>
            <a:r>
              <a:rPr lang="en-US" smtClean="0">
                <a:cs typeface="Arial" charset="0"/>
              </a:rPr>
              <a:t>(2) EEG showing slow (&lt;3 Hz) spike-and-wave discharges</a:t>
            </a:r>
          </a:p>
          <a:p>
            <a:r>
              <a:rPr lang="en-US" smtClean="0">
                <a:cs typeface="Arial" charset="0"/>
              </a:rPr>
              <a:t> (3) impaired cognitive function,associated  with CNS disease or dysfunction</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304800"/>
            <a:ext cx="8229600" cy="762000"/>
          </a:xfrm>
        </p:spPr>
        <p:txBody>
          <a:bodyPr/>
          <a:lstStyle/>
          <a:p>
            <a:pPr eaLnBrk="1" hangingPunct="1"/>
            <a:r>
              <a:rPr lang="en-US" b="1" i="1" dirty="0" err="1" smtClean="0">
                <a:cs typeface="Times New Roman" pitchFamily="18" charset="0"/>
              </a:rPr>
              <a:t>Topiramate</a:t>
            </a:r>
            <a:r>
              <a:rPr lang="en-US" b="1" i="1" dirty="0" smtClean="0">
                <a:cs typeface="Times New Roman" pitchFamily="18" charset="0"/>
              </a:rPr>
              <a:t> (cont’d)</a:t>
            </a:r>
          </a:p>
        </p:txBody>
      </p:sp>
      <p:sp>
        <p:nvSpPr>
          <p:cNvPr id="50179" name="Rectangle 3"/>
          <p:cNvSpPr>
            <a:spLocks noGrp="1" noChangeArrowheads="1"/>
          </p:cNvSpPr>
          <p:nvPr>
            <p:ph idx="1"/>
          </p:nvPr>
        </p:nvSpPr>
        <p:spPr>
          <a:xfrm>
            <a:off x="457200" y="990600"/>
            <a:ext cx="9448800" cy="5715000"/>
          </a:xfrm>
        </p:spPr>
        <p:txBody>
          <a:bodyPr/>
          <a:lstStyle/>
          <a:p>
            <a:pPr eaLnBrk="1" hangingPunct="1">
              <a:buFontTx/>
              <a:buNone/>
            </a:pPr>
            <a:r>
              <a:rPr lang="en-US" b="1" i="1" dirty="0" smtClean="0">
                <a:cs typeface="Arial" charset="0"/>
              </a:rPr>
              <a:t> </a:t>
            </a:r>
            <a:r>
              <a:rPr lang="en-US" sz="3600" b="1" i="1" dirty="0" smtClean="0">
                <a:cs typeface="Arial" charset="0"/>
              </a:rPr>
              <a:t>Side effects</a:t>
            </a:r>
            <a:r>
              <a:rPr lang="en-US" b="1" i="1" dirty="0" smtClean="0">
                <a:cs typeface="Arial" charset="0"/>
              </a:rPr>
              <a:t>:</a:t>
            </a:r>
          </a:p>
          <a:p>
            <a:pPr eaLnBrk="1" hangingPunct="1"/>
            <a:r>
              <a:rPr lang="en-US" b="1" i="1" dirty="0" smtClean="0">
                <a:solidFill>
                  <a:srgbClr val="FF0000"/>
                </a:solidFill>
                <a:cs typeface="Arial" charset="0"/>
              </a:rPr>
              <a:t>Psychological or cognitive dysfunction </a:t>
            </a:r>
          </a:p>
          <a:p>
            <a:pPr eaLnBrk="1" hangingPunct="1"/>
            <a:r>
              <a:rPr lang="en-US" b="1" i="1" dirty="0" smtClean="0">
                <a:solidFill>
                  <a:srgbClr val="FF0000"/>
                </a:solidFill>
                <a:cs typeface="Arial" charset="0"/>
              </a:rPr>
              <a:t>Weight loss</a:t>
            </a:r>
          </a:p>
          <a:p>
            <a:pPr eaLnBrk="1" hangingPunct="1"/>
            <a:r>
              <a:rPr lang="en-US" i="1" dirty="0" smtClean="0">
                <a:cs typeface="Arial" charset="0"/>
              </a:rPr>
              <a:t> Sedation</a:t>
            </a:r>
          </a:p>
          <a:p>
            <a:pPr eaLnBrk="1" hangingPunct="1"/>
            <a:r>
              <a:rPr lang="en-US" i="1" dirty="0" smtClean="0">
                <a:cs typeface="Arial" charset="0"/>
              </a:rPr>
              <a:t> Dizziness</a:t>
            </a:r>
          </a:p>
          <a:p>
            <a:pPr eaLnBrk="1" hangingPunct="1"/>
            <a:r>
              <a:rPr lang="en-US" i="1" dirty="0" smtClean="0">
                <a:cs typeface="Arial" charset="0"/>
              </a:rPr>
              <a:t> Fatigue</a:t>
            </a:r>
          </a:p>
          <a:p>
            <a:pPr eaLnBrk="1" hangingPunct="1"/>
            <a:r>
              <a:rPr lang="en-US" i="1" dirty="0" smtClean="0">
                <a:cs typeface="Arial" charset="0"/>
              </a:rPr>
              <a:t> </a:t>
            </a:r>
            <a:r>
              <a:rPr lang="en-US" i="1" dirty="0" err="1" smtClean="0">
                <a:solidFill>
                  <a:srgbClr val="FF0000"/>
                </a:solidFill>
                <a:cs typeface="Arial" charset="0"/>
              </a:rPr>
              <a:t>Urolithiasis</a:t>
            </a:r>
            <a:endParaRPr lang="en-US" i="1" dirty="0" smtClean="0">
              <a:solidFill>
                <a:srgbClr val="FF0000"/>
              </a:solidFill>
              <a:cs typeface="Arial" charset="0"/>
            </a:endParaRPr>
          </a:p>
          <a:p>
            <a:pPr eaLnBrk="1" hangingPunct="1"/>
            <a:r>
              <a:rPr lang="en-US" i="1" dirty="0" err="1" smtClean="0">
                <a:cs typeface="Arial" charset="0"/>
              </a:rPr>
              <a:t>Paresthesias</a:t>
            </a:r>
            <a:r>
              <a:rPr lang="en-US" i="1" dirty="0" smtClean="0">
                <a:cs typeface="Arial" charset="0"/>
              </a:rPr>
              <a:t> (abnormal sensation )</a:t>
            </a:r>
          </a:p>
          <a:p>
            <a:pPr eaLnBrk="1" hangingPunct="1"/>
            <a:r>
              <a:rPr lang="en-US" i="1" dirty="0" err="1" smtClean="0">
                <a:cs typeface="Arial" charset="0"/>
              </a:rPr>
              <a:t>Teratogenecity</a:t>
            </a:r>
            <a:r>
              <a:rPr lang="en-US" i="1" dirty="0" smtClean="0">
                <a:cs typeface="Arial" charset="0"/>
              </a:rPr>
              <a:t> (in animal but not in human)</a:t>
            </a:r>
          </a:p>
          <a:p>
            <a:pPr eaLnBrk="1" hangingPunct="1">
              <a:buFontTx/>
              <a:buNone/>
            </a:pPr>
            <a:endParaRPr lang="en-US" i="1" dirty="0" smtClean="0">
              <a:cs typeface="Arial"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76200"/>
            <a:ext cx="8229600" cy="884238"/>
          </a:xfrm>
        </p:spPr>
        <p:txBody>
          <a:bodyPr/>
          <a:lstStyle/>
          <a:p>
            <a:pPr algn="l" eaLnBrk="1" hangingPunct="1"/>
            <a:r>
              <a:rPr lang="en-US" b="1" dirty="0" err="1" smtClean="0">
                <a:cs typeface="Times New Roman" pitchFamily="18" charset="0"/>
              </a:rPr>
              <a:t>Vigabatrin</a:t>
            </a:r>
            <a:r>
              <a:rPr lang="en-US" b="1" dirty="0" smtClean="0">
                <a:cs typeface="Times New Roman" pitchFamily="18" charset="0"/>
              </a:rPr>
              <a:t> (restricted)</a:t>
            </a:r>
          </a:p>
        </p:txBody>
      </p:sp>
      <p:sp>
        <p:nvSpPr>
          <p:cNvPr id="51203" name="Rectangle 3"/>
          <p:cNvSpPr>
            <a:spLocks noGrp="1" noChangeArrowheads="1"/>
          </p:cNvSpPr>
          <p:nvPr>
            <p:ph idx="1"/>
          </p:nvPr>
        </p:nvSpPr>
        <p:spPr>
          <a:xfrm>
            <a:off x="457200" y="914400"/>
            <a:ext cx="8229600" cy="5257800"/>
          </a:xfrm>
        </p:spPr>
        <p:txBody>
          <a:bodyPr/>
          <a:lstStyle/>
          <a:p>
            <a:pPr marL="457200" indent="-457200" eaLnBrk="1" hangingPunct="1">
              <a:lnSpc>
                <a:spcPct val="90000"/>
              </a:lnSpc>
              <a:buFontTx/>
              <a:buNone/>
            </a:pPr>
            <a:r>
              <a:rPr lang="en-US" sz="2600" dirty="0" smtClean="0">
                <a:cs typeface="Arial" charset="0"/>
              </a:rPr>
              <a:t>    </a:t>
            </a:r>
            <a:r>
              <a:rPr lang="en-US" sz="2600" b="1" dirty="0" smtClean="0">
                <a:cs typeface="Arial" charset="0"/>
              </a:rPr>
              <a:t>Pharmacological </a:t>
            </a:r>
            <a:r>
              <a:rPr lang="en-US" sz="2600" b="1" dirty="0" err="1" smtClean="0">
                <a:cs typeface="Arial" charset="0"/>
              </a:rPr>
              <a:t>effects:</a:t>
            </a:r>
            <a:r>
              <a:rPr lang="en-US" sz="2600" dirty="0" err="1" smtClean="0">
                <a:cs typeface="Arial" charset="0"/>
              </a:rPr>
              <a:t>Drug</a:t>
            </a:r>
            <a:r>
              <a:rPr lang="en-US" sz="2600" dirty="0" smtClean="0">
                <a:cs typeface="Arial" charset="0"/>
              </a:rPr>
              <a:t> of choice for infantile spasms</a:t>
            </a:r>
          </a:p>
          <a:p>
            <a:pPr marL="457200" indent="-457200" eaLnBrk="1" hangingPunct="1">
              <a:lnSpc>
                <a:spcPct val="90000"/>
              </a:lnSpc>
            </a:pPr>
            <a:r>
              <a:rPr lang="en-US" sz="2600" dirty="0" smtClean="0">
                <a:cs typeface="Arial" charset="0"/>
              </a:rPr>
              <a:t>Not bound to proteins ,Not metabolized  and excreted unchanged in urine</a:t>
            </a:r>
          </a:p>
          <a:p>
            <a:pPr marL="457200" indent="-457200" eaLnBrk="1" hangingPunct="1">
              <a:lnSpc>
                <a:spcPct val="90000"/>
              </a:lnSpc>
            </a:pPr>
            <a:r>
              <a:rPr lang="en-US" sz="2600" dirty="0" smtClean="0">
                <a:cs typeface="Arial" charset="0"/>
              </a:rPr>
              <a:t>Plasma t1/2  4-7 hrs</a:t>
            </a:r>
          </a:p>
          <a:p>
            <a:pPr marL="457200" indent="-457200" eaLnBrk="1" hangingPunct="1">
              <a:lnSpc>
                <a:spcPct val="90000"/>
              </a:lnSpc>
              <a:buFontTx/>
              <a:buNone/>
            </a:pPr>
            <a:r>
              <a:rPr lang="en-US" sz="2600" b="1" dirty="0" smtClean="0">
                <a:cs typeface="Arial" charset="0"/>
              </a:rPr>
              <a:t>    Mechanism of action :</a:t>
            </a:r>
          </a:p>
          <a:p>
            <a:pPr marL="457200" indent="-457200" eaLnBrk="1" hangingPunct="1">
              <a:lnSpc>
                <a:spcPct val="90000"/>
              </a:lnSpc>
              <a:buFontTx/>
              <a:buNone/>
            </a:pPr>
            <a:r>
              <a:rPr lang="en-US" sz="2600" dirty="0" smtClean="0">
                <a:cs typeface="Arial" charset="0"/>
              </a:rPr>
              <a:t>    </a:t>
            </a:r>
            <a:r>
              <a:rPr lang="en-US" sz="2600" dirty="0" smtClean="0">
                <a:solidFill>
                  <a:srgbClr val="FF0000"/>
                </a:solidFill>
                <a:cs typeface="Arial" charset="0"/>
              </a:rPr>
              <a:t>Inhibits GABA </a:t>
            </a:r>
            <a:r>
              <a:rPr lang="en-US" sz="2600" dirty="0" err="1" smtClean="0">
                <a:solidFill>
                  <a:srgbClr val="FF0000"/>
                </a:solidFill>
                <a:cs typeface="Arial" charset="0"/>
              </a:rPr>
              <a:t>metabolising</a:t>
            </a:r>
            <a:r>
              <a:rPr lang="en-US" sz="2600" dirty="0" smtClean="0">
                <a:solidFill>
                  <a:srgbClr val="FF0000"/>
                </a:solidFill>
                <a:cs typeface="Arial" charset="0"/>
              </a:rPr>
              <a:t> enzyme </a:t>
            </a:r>
            <a:r>
              <a:rPr lang="en-US" sz="2600" dirty="0" smtClean="0">
                <a:cs typeface="Arial" charset="0"/>
              </a:rPr>
              <a:t>&amp; increase GABA content in the brain( similar to </a:t>
            </a:r>
            <a:r>
              <a:rPr lang="en-US" sz="2600" dirty="0" err="1" smtClean="0">
                <a:cs typeface="Arial" charset="0"/>
              </a:rPr>
              <a:t>valproate</a:t>
            </a:r>
            <a:r>
              <a:rPr lang="en-US" sz="2600" dirty="0" smtClean="0">
                <a:cs typeface="Arial" charset="0"/>
              </a:rPr>
              <a:t>).</a:t>
            </a:r>
          </a:p>
          <a:p>
            <a:pPr marL="457200" indent="-457200" eaLnBrk="1" hangingPunct="1">
              <a:lnSpc>
                <a:spcPct val="90000"/>
              </a:lnSpc>
              <a:buFontTx/>
              <a:buNone/>
            </a:pPr>
            <a:r>
              <a:rPr lang="en-US" sz="2600" b="1" dirty="0" smtClean="0">
                <a:cs typeface="Arial" charset="0"/>
              </a:rPr>
              <a:t>    Side effects:</a:t>
            </a:r>
          </a:p>
          <a:p>
            <a:pPr marL="457200" indent="-457200" eaLnBrk="1" hangingPunct="1">
              <a:lnSpc>
                <a:spcPct val="90000"/>
              </a:lnSpc>
              <a:buFontTx/>
              <a:buNone/>
            </a:pPr>
            <a:r>
              <a:rPr lang="en-US" sz="2600" dirty="0" smtClean="0">
                <a:cs typeface="Arial" charset="0"/>
              </a:rPr>
              <a:t>    </a:t>
            </a:r>
            <a:r>
              <a:rPr lang="en-US" sz="2600" b="1" dirty="0" smtClean="0">
                <a:solidFill>
                  <a:srgbClr val="FF3300"/>
                </a:solidFill>
                <a:cs typeface="Arial" charset="0"/>
              </a:rPr>
              <a:t>Visual field defects</a:t>
            </a:r>
            <a:r>
              <a:rPr lang="en-US" sz="2600" dirty="0" smtClean="0">
                <a:solidFill>
                  <a:srgbClr val="FF3300"/>
                </a:solidFill>
                <a:cs typeface="Arial" charset="0"/>
              </a:rPr>
              <a:t>, </a:t>
            </a:r>
            <a:r>
              <a:rPr lang="en-US" sz="2600" b="1" dirty="0" smtClean="0">
                <a:solidFill>
                  <a:srgbClr val="FF3300"/>
                </a:solidFill>
                <a:cs typeface="Arial" charset="0"/>
              </a:rPr>
              <a:t>psychosis and depression</a:t>
            </a:r>
            <a:r>
              <a:rPr lang="en-US" sz="2600" dirty="0" smtClean="0">
                <a:solidFill>
                  <a:srgbClr val="FF3300"/>
                </a:solidFill>
                <a:cs typeface="Arial" charset="0"/>
              </a:rPr>
              <a:t> </a:t>
            </a:r>
            <a:r>
              <a:rPr lang="en-US" sz="2600" b="1" dirty="0" smtClean="0">
                <a:solidFill>
                  <a:srgbClr val="FF3300"/>
                </a:solidFill>
                <a:cs typeface="Arial" charset="0"/>
              </a:rPr>
              <a:t>(limits its use).</a:t>
            </a:r>
            <a:r>
              <a:rPr lang="en-US" sz="2600" dirty="0" smtClean="0">
                <a:solidFill>
                  <a:srgbClr val="FF3300"/>
                </a:solidFill>
                <a:cs typeface="Arial" charset="0"/>
              </a:rPr>
              <a:t> </a:t>
            </a:r>
            <a:endParaRPr lang="ar-SA" sz="2600" dirty="0" smtClean="0">
              <a:solidFill>
                <a:srgbClr val="FF3300"/>
              </a:solidFill>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26"/>
          <p:cNvSpPr>
            <a:spLocks noGrp="1" noChangeArrowheads="1"/>
          </p:cNvSpPr>
          <p:nvPr>
            <p:ph type="title"/>
          </p:nvPr>
        </p:nvSpPr>
        <p:spPr>
          <a:xfrm>
            <a:off x="884238" y="-44450"/>
            <a:ext cx="7345362" cy="1339850"/>
          </a:xfrm>
        </p:spPr>
        <p:txBody>
          <a:bodyPr/>
          <a:lstStyle/>
          <a:p>
            <a:pPr eaLnBrk="1" hangingPunct="1"/>
            <a:r>
              <a:rPr lang="en-US" b="1" dirty="0" err="1" smtClean="0">
                <a:cs typeface="Times New Roman" pitchFamily="18" charset="0"/>
              </a:rPr>
              <a:t>Zonisamide</a:t>
            </a:r>
            <a:endParaRPr lang="en-US" b="1" dirty="0" smtClean="0">
              <a:cs typeface="Times New Roman" pitchFamily="18" charset="0"/>
            </a:endParaRPr>
          </a:p>
        </p:txBody>
      </p:sp>
      <p:sp>
        <p:nvSpPr>
          <p:cNvPr id="52227" name="Rectangle 1027"/>
          <p:cNvSpPr>
            <a:spLocks noGrp="1" noChangeArrowheads="1"/>
          </p:cNvSpPr>
          <p:nvPr>
            <p:ph idx="1"/>
          </p:nvPr>
        </p:nvSpPr>
        <p:spPr>
          <a:xfrm>
            <a:off x="457200" y="1295400"/>
            <a:ext cx="8229600" cy="4906963"/>
          </a:xfrm>
        </p:spPr>
        <p:txBody>
          <a:bodyPr/>
          <a:lstStyle/>
          <a:p>
            <a:pPr eaLnBrk="1" hangingPunct="1">
              <a:lnSpc>
                <a:spcPct val="80000"/>
              </a:lnSpc>
              <a:buFontTx/>
              <a:buNone/>
            </a:pPr>
            <a:r>
              <a:rPr lang="en-US" sz="2000" b="1" dirty="0" smtClean="0">
                <a:cs typeface="Arial" charset="0"/>
              </a:rPr>
              <a:t>Pharmacokinetics:</a:t>
            </a:r>
          </a:p>
          <a:p>
            <a:pPr eaLnBrk="1" hangingPunct="1">
              <a:lnSpc>
                <a:spcPct val="80000"/>
              </a:lnSpc>
            </a:pPr>
            <a:r>
              <a:rPr lang="en-US" sz="2000" dirty="0" smtClean="0">
                <a:cs typeface="Arial" charset="0"/>
              </a:rPr>
              <a:t> Well absorbed from GIT (100 %) </a:t>
            </a:r>
          </a:p>
          <a:p>
            <a:pPr eaLnBrk="1" hangingPunct="1">
              <a:lnSpc>
                <a:spcPct val="80000"/>
              </a:lnSpc>
            </a:pPr>
            <a:r>
              <a:rPr lang="en-US" sz="2000" dirty="0" smtClean="0">
                <a:cs typeface="Arial" charset="0"/>
              </a:rPr>
              <a:t> Protein binding 40% </a:t>
            </a:r>
          </a:p>
          <a:p>
            <a:pPr eaLnBrk="1" hangingPunct="1">
              <a:lnSpc>
                <a:spcPct val="80000"/>
              </a:lnSpc>
            </a:pPr>
            <a:r>
              <a:rPr lang="en-US" sz="2000" dirty="0" smtClean="0">
                <a:cs typeface="Arial" charset="0"/>
              </a:rPr>
              <a:t>Extensively metabolized in the liver</a:t>
            </a:r>
          </a:p>
          <a:p>
            <a:pPr eaLnBrk="1" hangingPunct="1">
              <a:lnSpc>
                <a:spcPct val="80000"/>
              </a:lnSpc>
            </a:pPr>
            <a:r>
              <a:rPr lang="en-US" sz="2000" dirty="0" smtClean="0">
                <a:cs typeface="Arial" charset="0"/>
              </a:rPr>
              <a:t>No effect on liver enzymes</a:t>
            </a:r>
          </a:p>
          <a:p>
            <a:pPr eaLnBrk="1" hangingPunct="1">
              <a:lnSpc>
                <a:spcPct val="80000"/>
              </a:lnSpc>
            </a:pPr>
            <a:r>
              <a:rPr lang="en-US" sz="2000" dirty="0" smtClean="0">
                <a:cs typeface="Arial" charset="0"/>
              </a:rPr>
              <a:t>Plasma t </a:t>
            </a:r>
            <a:r>
              <a:rPr lang="en-US" sz="2000" baseline="-25000" dirty="0" smtClean="0">
                <a:cs typeface="Arial" charset="0"/>
              </a:rPr>
              <a:t>½</a:t>
            </a:r>
            <a:r>
              <a:rPr lang="en-US" sz="2000" dirty="0" smtClean="0">
                <a:cs typeface="Arial" charset="0"/>
              </a:rPr>
              <a:t> 50 -68 hrs</a:t>
            </a:r>
          </a:p>
          <a:p>
            <a:pPr eaLnBrk="1" hangingPunct="1">
              <a:lnSpc>
                <a:spcPct val="80000"/>
              </a:lnSpc>
              <a:buFont typeface="Arial" charset="0"/>
              <a:buNone/>
            </a:pPr>
            <a:r>
              <a:rPr lang="en-US" sz="2000" b="1" dirty="0" err="1" smtClean="0">
                <a:cs typeface="Arial" charset="0"/>
              </a:rPr>
              <a:t>Mech</a:t>
            </a:r>
            <a:r>
              <a:rPr lang="en-US" sz="2000" b="1" dirty="0" smtClean="0">
                <a:cs typeface="Arial" charset="0"/>
              </a:rPr>
              <a:t> of action: </a:t>
            </a:r>
            <a:r>
              <a:rPr lang="en-US" sz="2000" dirty="0" smtClean="0">
                <a:cs typeface="Arial" charset="0"/>
              </a:rPr>
              <a:t>Prolongation of sodium channel inactivation</a:t>
            </a:r>
          </a:p>
          <a:p>
            <a:pPr eaLnBrk="1" hangingPunct="1">
              <a:lnSpc>
                <a:spcPct val="80000"/>
              </a:lnSpc>
              <a:buFontTx/>
              <a:buNone/>
            </a:pPr>
            <a:r>
              <a:rPr lang="en-US" sz="2000" b="1" dirty="0" smtClean="0">
                <a:cs typeface="Arial" charset="0"/>
              </a:rPr>
              <a:t>Clinical Uses: </a:t>
            </a:r>
            <a:r>
              <a:rPr lang="en-US" sz="2000" dirty="0" smtClean="0">
                <a:cs typeface="Arial" charset="0"/>
              </a:rPr>
              <a:t>Add-on therapy for partial seizures</a:t>
            </a:r>
          </a:p>
          <a:p>
            <a:pPr eaLnBrk="1" hangingPunct="1">
              <a:lnSpc>
                <a:spcPct val="80000"/>
              </a:lnSpc>
              <a:buFontTx/>
              <a:buNone/>
            </a:pPr>
            <a:r>
              <a:rPr lang="en-US" sz="2000" b="1" dirty="0" smtClean="0">
                <a:cs typeface="Arial" charset="0"/>
              </a:rPr>
              <a:t>Side Effects: </a:t>
            </a:r>
            <a:r>
              <a:rPr lang="en-US" sz="2000" dirty="0" smtClean="0">
                <a:cs typeface="Arial" charset="0"/>
              </a:rPr>
              <a:t>Drowsiness, ataxia , headache, loss of appetite, nausea &amp;     vomiting, Somnolence .</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228600"/>
            <a:ext cx="8229600" cy="838200"/>
          </a:xfrm>
        </p:spPr>
        <p:txBody>
          <a:bodyPr/>
          <a:lstStyle/>
          <a:p>
            <a:pPr eaLnBrk="1" hangingPunct="1"/>
            <a:r>
              <a:rPr lang="en-US" b="1" i="1" dirty="0" err="1" smtClean="0">
                <a:cs typeface="Times New Roman" pitchFamily="18" charset="0"/>
              </a:rPr>
              <a:t>Tiagabine</a:t>
            </a:r>
            <a:endParaRPr lang="en-US" b="1" i="1" dirty="0" smtClean="0">
              <a:cs typeface="Times New Roman" pitchFamily="18" charset="0"/>
            </a:endParaRPr>
          </a:p>
        </p:txBody>
      </p:sp>
      <p:sp>
        <p:nvSpPr>
          <p:cNvPr id="53251" name="Rectangle 3"/>
          <p:cNvSpPr>
            <a:spLocks noGrp="1" noChangeArrowheads="1"/>
          </p:cNvSpPr>
          <p:nvPr>
            <p:ph idx="1"/>
          </p:nvPr>
        </p:nvSpPr>
        <p:spPr>
          <a:xfrm>
            <a:off x="0" y="1143000"/>
            <a:ext cx="9144000" cy="5715000"/>
          </a:xfrm>
        </p:spPr>
        <p:txBody>
          <a:bodyPr/>
          <a:lstStyle/>
          <a:p>
            <a:pPr eaLnBrk="1" hangingPunct="1">
              <a:lnSpc>
                <a:spcPct val="90000"/>
              </a:lnSpc>
            </a:pPr>
            <a:r>
              <a:rPr lang="en-US" sz="2000" b="1" i="1" dirty="0" smtClean="0">
                <a:cs typeface="Arial" charset="0"/>
              </a:rPr>
              <a:t>Adjunctive  therapy in partial and generalized tonic-</a:t>
            </a:r>
            <a:r>
              <a:rPr lang="en-US" sz="2000" b="1" i="1" dirty="0" err="1" smtClean="0">
                <a:cs typeface="Arial" charset="0"/>
              </a:rPr>
              <a:t>clonic</a:t>
            </a:r>
            <a:r>
              <a:rPr lang="en-US" sz="2000" b="1" i="1" dirty="0" smtClean="0">
                <a:cs typeface="Arial" charset="0"/>
              </a:rPr>
              <a:t> seizures</a:t>
            </a:r>
          </a:p>
          <a:p>
            <a:pPr eaLnBrk="1" hangingPunct="1">
              <a:lnSpc>
                <a:spcPct val="90000"/>
              </a:lnSpc>
            </a:pPr>
            <a:endParaRPr lang="en-US" sz="2000" b="1" i="1" dirty="0" smtClean="0">
              <a:cs typeface="Arial" charset="0"/>
            </a:endParaRPr>
          </a:p>
          <a:p>
            <a:pPr eaLnBrk="1" hangingPunct="1">
              <a:lnSpc>
                <a:spcPct val="90000"/>
              </a:lnSpc>
            </a:pPr>
            <a:r>
              <a:rPr lang="en-US" sz="4000" b="1" i="1" dirty="0" smtClean="0">
                <a:cs typeface="Arial" charset="0"/>
              </a:rPr>
              <a:t>Pharmacological effects</a:t>
            </a:r>
            <a:endParaRPr lang="en-US" sz="2400" b="1" i="1" dirty="0" smtClean="0">
              <a:cs typeface="Arial" charset="0"/>
            </a:endParaRPr>
          </a:p>
          <a:p>
            <a:pPr eaLnBrk="1" hangingPunct="1">
              <a:lnSpc>
                <a:spcPct val="90000"/>
              </a:lnSpc>
            </a:pPr>
            <a:r>
              <a:rPr lang="en-US" sz="2000" b="1" i="1" dirty="0" smtClean="0">
                <a:cs typeface="Arial" charset="0"/>
              </a:rPr>
              <a:t>Bioavailability &gt; 90 %</a:t>
            </a:r>
          </a:p>
          <a:p>
            <a:pPr eaLnBrk="1" hangingPunct="1">
              <a:lnSpc>
                <a:spcPct val="90000"/>
              </a:lnSpc>
            </a:pPr>
            <a:r>
              <a:rPr lang="en-US" sz="2000" b="1" i="1" dirty="0" smtClean="0">
                <a:cs typeface="Arial" charset="0"/>
              </a:rPr>
              <a:t> Highly protein bound ( 96% )</a:t>
            </a:r>
          </a:p>
          <a:p>
            <a:pPr eaLnBrk="1" hangingPunct="1">
              <a:lnSpc>
                <a:spcPct val="90000"/>
              </a:lnSpc>
            </a:pPr>
            <a:r>
              <a:rPr lang="en-US" sz="2000" b="1" i="1" dirty="0" smtClean="0">
                <a:cs typeface="Arial" charset="0"/>
              </a:rPr>
              <a:t> Metabolized in the liver</a:t>
            </a:r>
          </a:p>
          <a:p>
            <a:pPr eaLnBrk="1" hangingPunct="1">
              <a:lnSpc>
                <a:spcPct val="90000"/>
              </a:lnSpc>
            </a:pPr>
            <a:r>
              <a:rPr lang="en-US" sz="2000" b="1" i="1" dirty="0" smtClean="0">
                <a:cs typeface="Arial" charset="0"/>
              </a:rPr>
              <a:t>Plasma t </a:t>
            </a:r>
            <a:r>
              <a:rPr lang="en-US" sz="2000" b="1" i="1" baseline="-25000" dirty="0" smtClean="0">
                <a:cs typeface="Arial" charset="0"/>
              </a:rPr>
              <a:t>½ </a:t>
            </a:r>
            <a:r>
              <a:rPr lang="en-US" sz="2000" b="1" i="1" dirty="0" smtClean="0">
                <a:cs typeface="Arial" charset="0"/>
              </a:rPr>
              <a:t>4 -7 hrs</a:t>
            </a:r>
          </a:p>
          <a:p>
            <a:pPr eaLnBrk="1" hangingPunct="1">
              <a:lnSpc>
                <a:spcPct val="90000"/>
              </a:lnSpc>
            </a:pPr>
            <a:r>
              <a:rPr lang="en-US" sz="2000" b="1" i="1" dirty="0" smtClean="0">
                <a:cs typeface="Arial" charset="0"/>
              </a:rPr>
              <a:t> </a:t>
            </a:r>
            <a:r>
              <a:rPr lang="en-US" sz="3600" b="1" i="1" dirty="0" smtClean="0">
                <a:cs typeface="Arial" charset="0"/>
              </a:rPr>
              <a:t>Mode of action:</a:t>
            </a:r>
            <a:r>
              <a:rPr lang="en-US" sz="2000" b="1" i="1" dirty="0" smtClean="0">
                <a:cs typeface="Arial" charset="0"/>
              </a:rPr>
              <a:t> </a:t>
            </a:r>
          </a:p>
          <a:p>
            <a:pPr eaLnBrk="1" hangingPunct="1">
              <a:lnSpc>
                <a:spcPct val="90000"/>
              </a:lnSpc>
            </a:pPr>
            <a:r>
              <a:rPr lang="en-US" sz="2000" b="1" i="1" dirty="0" smtClean="0">
                <a:solidFill>
                  <a:srgbClr val="FF0000"/>
                </a:solidFill>
                <a:cs typeface="Arial" charset="0"/>
              </a:rPr>
              <a:t>inhibits GABA uptake </a:t>
            </a:r>
            <a:r>
              <a:rPr lang="en-US" sz="2000" b="1" i="1" dirty="0" smtClean="0">
                <a:cs typeface="Arial" charset="0"/>
              </a:rPr>
              <a:t>and increases its level</a:t>
            </a:r>
          </a:p>
          <a:p>
            <a:pPr eaLnBrk="1" hangingPunct="1">
              <a:lnSpc>
                <a:spcPct val="90000"/>
              </a:lnSpc>
            </a:pPr>
            <a:endParaRPr lang="en-US" sz="2000" b="1" i="1" dirty="0" smtClean="0">
              <a:cs typeface="Arial" charset="0"/>
            </a:endParaRPr>
          </a:p>
          <a:p>
            <a:pPr eaLnBrk="1" hangingPunct="1">
              <a:lnSpc>
                <a:spcPct val="90000"/>
              </a:lnSpc>
              <a:buFontTx/>
              <a:buNone/>
            </a:pPr>
            <a:endParaRPr lang="en-US" sz="2000" b="1" i="1" dirty="0" smtClean="0">
              <a:cs typeface="Arial" charset="0"/>
            </a:endParaRPr>
          </a:p>
          <a:p>
            <a:pPr eaLnBrk="1" hangingPunct="1">
              <a:lnSpc>
                <a:spcPct val="90000"/>
              </a:lnSpc>
              <a:buFontTx/>
              <a:buNone/>
            </a:pPr>
            <a:endParaRPr lang="en-US" sz="2000" b="1" i="1" dirty="0" smtClean="0">
              <a:cs typeface="Arial" charset="0"/>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b="1" smtClean="0">
                <a:cs typeface="Times New Roman" pitchFamily="18" charset="0"/>
              </a:rPr>
              <a:t>Tiagabine cont’d</a:t>
            </a:r>
          </a:p>
        </p:txBody>
      </p:sp>
      <p:sp>
        <p:nvSpPr>
          <p:cNvPr id="54275" name="Rectangle 3"/>
          <p:cNvSpPr>
            <a:spLocks noGrp="1" noChangeArrowheads="1"/>
          </p:cNvSpPr>
          <p:nvPr>
            <p:ph idx="1"/>
          </p:nvPr>
        </p:nvSpPr>
        <p:spPr/>
        <p:txBody>
          <a:bodyPr/>
          <a:lstStyle/>
          <a:p>
            <a:pPr eaLnBrk="1" hangingPunct="1"/>
            <a:r>
              <a:rPr lang="en-US" b="1" i="1" smtClean="0">
                <a:cs typeface="Arial" charset="0"/>
              </a:rPr>
              <a:t>Side effects:</a:t>
            </a:r>
          </a:p>
          <a:p>
            <a:pPr eaLnBrk="1" hangingPunct="1"/>
            <a:r>
              <a:rPr lang="en-US" i="1" smtClean="0">
                <a:cs typeface="Arial" charset="0"/>
              </a:rPr>
              <a:t>Asthenia</a:t>
            </a:r>
          </a:p>
          <a:p>
            <a:pPr eaLnBrk="1" hangingPunct="1"/>
            <a:r>
              <a:rPr lang="en-US" i="1" smtClean="0">
                <a:cs typeface="Arial" charset="0"/>
              </a:rPr>
              <a:t>Sedation</a:t>
            </a:r>
          </a:p>
          <a:p>
            <a:pPr eaLnBrk="1" hangingPunct="1"/>
            <a:r>
              <a:rPr lang="en-US" i="1" smtClean="0">
                <a:cs typeface="Arial" charset="0"/>
              </a:rPr>
              <a:t>Dizziness</a:t>
            </a:r>
          </a:p>
          <a:p>
            <a:pPr eaLnBrk="1" hangingPunct="1"/>
            <a:r>
              <a:rPr lang="en-US" i="1" smtClean="0">
                <a:cs typeface="Arial" charset="0"/>
              </a:rPr>
              <a:t>Mild memory impairment</a:t>
            </a:r>
          </a:p>
          <a:p>
            <a:pPr eaLnBrk="1" hangingPunct="1"/>
            <a:r>
              <a:rPr lang="en-US" i="1" smtClean="0">
                <a:cs typeface="Arial" charset="0"/>
              </a:rPr>
              <a:t>Abdominal pain</a:t>
            </a:r>
          </a:p>
          <a:p>
            <a:pPr eaLnBrk="1" hangingPunct="1">
              <a:buFontTx/>
              <a:buNone/>
            </a:pPr>
            <a:endParaRPr lang="en-US" i="1" smtClean="0">
              <a:cs typeface="Arial" charset="0"/>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85800" y="457200"/>
            <a:ext cx="7772400" cy="1219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dirty="0" smtClean="0">
                <a:solidFill>
                  <a:srgbClr val="003E00"/>
                </a:solidFill>
                <a:latin typeface="+mj-lt"/>
                <a:ea typeface="+mj-ea"/>
                <a:cs typeface="+mj-cs"/>
              </a:rPr>
              <a:t>l</a:t>
            </a:r>
            <a:r>
              <a:rPr kumimoji="0" lang="en-US" sz="4400" b="0" i="0" u="none" strike="noStrike" kern="1200" cap="none" spc="0" normalizeH="0" baseline="0" noProof="0" dirty="0" smtClean="0">
                <a:ln>
                  <a:noFill/>
                </a:ln>
                <a:solidFill>
                  <a:srgbClr val="003E00"/>
                </a:solidFill>
                <a:effectLst/>
                <a:uLnTx/>
                <a:uFillTx/>
                <a:latin typeface="+mj-lt"/>
                <a:ea typeface="+mj-ea"/>
                <a:cs typeface="+mj-cs"/>
              </a:rPr>
              <a:t>orenzo.mannelli@unifi.it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p:txBody>
          <a:bodyPr/>
          <a:lstStyle/>
          <a:p>
            <a:pPr>
              <a:buFont typeface="Arial" charset="0"/>
              <a:buNone/>
            </a:pPr>
            <a:r>
              <a:rPr lang="en-US" b="1" smtClean="0">
                <a:cs typeface="Arial" charset="0"/>
              </a:rPr>
              <a:t>Mesial temporal lobe epilepsy (MTLE)-</a:t>
            </a:r>
          </a:p>
          <a:p>
            <a:r>
              <a:rPr lang="en-US" smtClean="0">
                <a:cs typeface="Arial" charset="0"/>
              </a:rPr>
              <a:t> characteristic hippocampal sclerosis </a:t>
            </a:r>
          </a:p>
          <a:p>
            <a:r>
              <a:rPr lang="en-US" smtClean="0">
                <a:cs typeface="Arial" charset="0"/>
              </a:rPr>
              <a:t>refractory to treatment with anticonvulsants but responds extremely well to surgical intervention.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066800" y="304800"/>
            <a:ext cx="7315200" cy="1295400"/>
          </a:xfrm>
        </p:spPr>
        <p:txBody>
          <a:bodyPr/>
          <a:lstStyle/>
          <a:p>
            <a:pPr eaLnBrk="1" hangingPunct="1">
              <a:lnSpc>
                <a:spcPct val="80000"/>
              </a:lnSpc>
            </a:pPr>
            <a:r>
              <a:rPr lang="en-US" sz="4400" smtClean="0"/>
              <a:t>Cellular Mechanisms of </a:t>
            </a:r>
            <a:br>
              <a:rPr lang="en-US" sz="4400" smtClean="0"/>
            </a:br>
            <a:r>
              <a:rPr lang="en-US" sz="4400" smtClean="0"/>
              <a:t>Seizure Generation</a:t>
            </a:r>
            <a:endParaRPr lang="en-US" sz="4400" smtClean="0">
              <a:solidFill>
                <a:schemeClr val="tx2"/>
              </a:solidFill>
            </a:endParaRPr>
          </a:p>
        </p:txBody>
      </p:sp>
      <p:sp>
        <p:nvSpPr>
          <p:cNvPr id="37891" name="Rectangle 6"/>
          <p:cNvSpPr>
            <a:spLocks noGrp="1" noChangeArrowheads="1"/>
          </p:cNvSpPr>
          <p:nvPr>
            <p:ph idx="1"/>
          </p:nvPr>
        </p:nvSpPr>
        <p:spPr/>
        <p:txBody>
          <a:bodyPr/>
          <a:lstStyle/>
          <a:p>
            <a:pPr eaLnBrk="1" hangingPunct="1">
              <a:buFont typeface="ZapfDingbats" pitchFamily="82" charset="2"/>
              <a:buNone/>
            </a:pPr>
            <a:r>
              <a:rPr lang="en-US" smtClean="0">
                <a:sym typeface="Wingdings" pitchFamily="2" charset="2"/>
              </a:rPr>
              <a:t>   </a:t>
            </a:r>
            <a:r>
              <a:rPr lang="en-US" smtClean="0"/>
              <a:t>Excitation (too much)</a:t>
            </a:r>
            <a:r>
              <a:rPr lang="en-US" sz="2800" smtClean="0"/>
              <a:t> </a:t>
            </a:r>
          </a:p>
          <a:p>
            <a:pPr lvl="1" eaLnBrk="1" hangingPunct="1"/>
            <a:r>
              <a:rPr lang="en-US" sz="2000" smtClean="0"/>
              <a:t>Ionic: inward Na</a:t>
            </a:r>
            <a:r>
              <a:rPr lang="en-US" sz="2000" baseline="30000" smtClean="0"/>
              <a:t>+</a:t>
            </a:r>
            <a:r>
              <a:rPr lang="en-US" sz="2000" smtClean="0"/>
              <a:t> and Ca</a:t>
            </a:r>
            <a:r>
              <a:rPr lang="en-US" sz="2000" baseline="30000" smtClean="0"/>
              <a:t>++</a:t>
            </a:r>
            <a:r>
              <a:rPr lang="en-US" sz="2000" smtClean="0"/>
              <a:t> currents</a:t>
            </a:r>
          </a:p>
          <a:p>
            <a:pPr lvl="1" eaLnBrk="1" hangingPunct="1"/>
            <a:r>
              <a:rPr lang="en-US" sz="2000" smtClean="0"/>
              <a:t>Neurotransmitter: glutamate, aspartate</a:t>
            </a:r>
            <a:br>
              <a:rPr lang="en-US" sz="2000" smtClean="0"/>
            </a:br>
            <a:endParaRPr lang="en-US" sz="2500" smtClean="0"/>
          </a:p>
          <a:p>
            <a:pPr eaLnBrk="1" hangingPunct="1">
              <a:buFont typeface="ZapfDingbats" pitchFamily="82" charset="2"/>
              <a:buNone/>
            </a:pPr>
            <a:r>
              <a:rPr lang="en-US" smtClean="0">
                <a:sym typeface="Wingdings" pitchFamily="2" charset="2"/>
              </a:rPr>
              <a:t>   </a:t>
            </a:r>
            <a:r>
              <a:rPr lang="en-US" smtClean="0"/>
              <a:t>Inhibition (too little)</a:t>
            </a:r>
          </a:p>
          <a:p>
            <a:pPr lvl="1" eaLnBrk="1" hangingPunct="1"/>
            <a:r>
              <a:rPr lang="en-US" sz="2000" smtClean="0"/>
              <a:t>Ionic: inward CI</a:t>
            </a:r>
            <a:r>
              <a:rPr lang="en-US" sz="2000" baseline="30000" smtClean="0"/>
              <a:t>-</a:t>
            </a:r>
            <a:r>
              <a:rPr lang="en-US" sz="2000" smtClean="0"/>
              <a:t>, outward K</a:t>
            </a:r>
            <a:r>
              <a:rPr lang="en-US" sz="2000" baseline="30000" smtClean="0"/>
              <a:t>+</a:t>
            </a:r>
            <a:r>
              <a:rPr lang="en-US" sz="2000" smtClean="0"/>
              <a:t> currents</a:t>
            </a:r>
          </a:p>
          <a:p>
            <a:pPr lvl="1" eaLnBrk="1" hangingPunct="1"/>
            <a:r>
              <a:rPr lang="en-US" sz="2000" smtClean="0"/>
              <a:t>Neurotransmitter: GABA</a:t>
            </a:r>
          </a:p>
        </p:txBody>
      </p:sp>
      <p:sp>
        <p:nvSpPr>
          <p:cNvPr id="4" name="Slide Number Placeholder 3"/>
          <p:cNvSpPr>
            <a:spLocks noGrp="1"/>
          </p:cNvSpPr>
          <p:nvPr>
            <p:ph type="sldNum" sz="quarter" idx="11"/>
          </p:nvPr>
        </p:nvSpPr>
        <p:spPr/>
        <p:txBody>
          <a:bodyPr/>
          <a:lstStyle/>
          <a:p>
            <a:pPr>
              <a:defRPr/>
            </a:pPr>
            <a:r>
              <a:rPr lang="en-US"/>
              <a:t>P-Slide </a:t>
            </a:r>
            <a:fld id="{CCD2C000-1041-4019-8A08-2C260B390B5D}" type="slidenum">
              <a:rPr lang="en-US"/>
              <a:pPr>
                <a:defRPr/>
              </a:pPr>
              <a:t>14</a:t>
            </a:fld>
            <a:endParaRPr lang="en-US"/>
          </a:p>
        </p:txBody>
      </p:sp>
      <p:sp>
        <p:nvSpPr>
          <p:cNvPr id="5" name="Date Placeholder 3"/>
          <p:cNvSpPr>
            <a:spLocks noGrp="1"/>
          </p:cNvSpPr>
          <p:nvPr>
            <p:ph type="dt" sz="quarter" idx="10"/>
          </p:nvPr>
        </p:nvSpPr>
        <p:spPr/>
        <p:txBody>
          <a:bodyPr/>
          <a:lstStyle>
            <a:lvl1pPr>
              <a:defRPr>
                <a:latin typeface="Arial" pitchFamily="34" charset="0"/>
                <a:cs typeface="Arial" pitchFamily="34" charset="0"/>
              </a:defRPr>
            </a:lvl1pPr>
          </a:lstStyle>
          <a:p>
            <a:pPr>
              <a:defRPr/>
            </a:pPr>
            <a:r>
              <a:rPr lang="en-US" dirty="0" smtClean="0"/>
              <a:t>American Epilepsy Society 2011</a:t>
            </a:r>
            <a:endParaRPr lang="en-US"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0" y="609600"/>
            <a:ext cx="9144000" cy="5943600"/>
          </a:xfrm>
          <a:prstGeom prst="rect">
            <a:avLst/>
          </a:prstGeom>
          <a:noFill/>
          <a:ln w="9525">
            <a:noFill/>
            <a:miter lim="800000"/>
            <a:headEnd/>
            <a:tailEnd/>
          </a:ln>
        </p:spPr>
      </p:pic>
      <p:sp>
        <p:nvSpPr>
          <p:cNvPr id="3" name="CasellaDiTesto 2"/>
          <p:cNvSpPr txBox="1"/>
          <p:nvPr/>
        </p:nvSpPr>
        <p:spPr>
          <a:xfrm>
            <a:off x="3124200" y="5181600"/>
            <a:ext cx="2209800" cy="1246495"/>
          </a:xfrm>
          <a:prstGeom prst="rect">
            <a:avLst/>
          </a:prstGeom>
          <a:solidFill>
            <a:schemeClr val="bg1"/>
          </a:solidFill>
        </p:spPr>
        <p:txBody>
          <a:bodyPr wrap="square" rtlCol="0">
            <a:spAutoFit/>
          </a:bodyPr>
          <a:lstStyle/>
          <a:p>
            <a:endParaRPr lang="it-IT" dirty="0" smtClean="0"/>
          </a:p>
          <a:p>
            <a:endParaRPr lang="it-IT" dirty="0" smtClean="0"/>
          </a:p>
          <a:p>
            <a:endParaRPr lang="it-IT" dirty="0"/>
          </a:p>
        </p:txBody>
      </p:sp>
      <p:sp>
        <p:nvSpPr>
          <p:cNvPr id="4" name="CasellaDiTesto 3"/>
          <p:cNvSpPr txBox="1"/>
          <p:nvPr/>
        </p:nvSpPr>
        <p:spPr>
          <a:xfrm>
            <a:off x="7239000" y="5334000"/>
            <a:ext cx="2209800" cy="1246495"/>
          </a:xfrm>
          <a:prstGeom prst="rect">
            <a:avLst/>
          </a:prstGeom>
          <a:solidFill>
            <a:schemeClr val="bg1"/>
          </a:solidFill>
        </p:spPr>
        <p:txBody>
          <a:bodyPr wrap="square" rtlCol="0">
            <a:spAutoFit/>
          </a:bodyPr>
          <a:lstStyle/>
          <a:p>
            <a:endParaRPr lang="it-IT" dirty="0" smtClean="0"/>
          </a:p>
          <a:p>
            <a:endParaRPr lang="it-IT" dirty="0" smtClean="0"/>
          </a:p>
          <a:p>
            <a:endParaRPr lang="it-IT"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304800" y="533400"/>
            <a:ext cx="8382000" cy="5943600"/>
          </a:xfrm>
          <a:prstGeom prst="rect">
            <a:avLst/>
          </a:prstGeom>
          <a:noFill/>
          <a:ln w="9525">
            <a:noFill/>
            <a:miter lim="800000"/>
            <a:headEnd/>
            <a:tailEnd/>
          </a:ln>
        </p:spPr>
      </p:pic>
      <p:sp>
        <p:nvSpPr>
          <p:cNvPr id="3" name="CasellaDiTesto 2"/>
          <p:cNvSpPr txBox="1"/>
          <p:nvPr/>
        </p:nvSpPr>
        <p:spPr>
          <a:xfrm>
            <a:off x="3810000" y="818346"/>
            <a:ext cx="1676400" cy="477054"/>
          </a:xfrm>
          <a:prstGeom prst="rect">
            <a:avLst/>
          </a:prstGeom>
          <a:solidFill>
            <a:schemeClr val="bg1"/>
          </a:solidFill>
        </p:spPr>
        <p:txBody>
          <a:bodyPr wrap="square" rtlCol="0">
            <a:spAutoFit/>
          </a:bodyPr>
          <a:lstStyle/>
          <a:p>
            <a:endParaRPr lang="it-IT" dirty="0" smtClean="0"/>
          </a:p>
        </p:txBody>
      </p:sp>
      <p:sp>
        <p:nvSpPr>
          <p:cNvPr id="4" name="CasellaDiTesto 3"/>
          <p:cNvSpPr txBox="1"/>
          <p:nvPr/>
        </p:nvSpPr>
        <p:spPr>
          <a:xfrm>
            <a:off x="6719248" y="762000"/>
            <a:ext cx="2057400" cy="477054"/>
          </a:xfrm>
          <a:prstGeom prst="rect">
            <a:avLst/>
          </a:prstGeom>
          <a:solidFill>
            <a:schemeClr val="bg1"/>
          </a:solidFill>
        </p:spPr>
        <p:txBody>
          <a:bodyPr wrap="square" rtlCol="0">
            <a:spAutoFit/>
          </a:bodyPr>
          <a:lstStyle/>
          <a:p>
            <a:endParaRPr lang="it-IT"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z="4400" smtClean="0"/>
              <a:t>GABA Receptors</a:t>
            </a:r>
          </a:p>
        </p:txBody>
      </p:sp>
      <p:sp>
        <p:nvSpPr>
          <p:cNvPr id="38915" name="Rectangle 3"/>
          <p:cNvSpPr>
            <a:spLocks noGrp="1" noChangeArrowheads="1"/>
          </p:cNvSpPr>
          <p:nvPr>
            <p:ph idx="1"/>
          </p:nvPr>
        </p:nvSpPr>
        <p:spPr>
          <a:xfrm>
            <a:off x="1524000" y="1828800"/>
            <a:ext cx="7239000" cy="3962400"/>
          </a:xfrm>
        </p:spPr>
        <p:txBody>
          <a:bodyPr/>
          <a:lstStyle/>
          <a:p>
            <a:pPr eaLnBrk="1" hangingPunct="1">
              <a:buFont typeface="Wingdings" pitchFamily="2" charset="2"/>
              <a:buNone/>
            </a:pPr>
            <a:r>
              <a:rPr lang="en-US" smtClean="0">
                <a:sym typeface="Wingdings" pitchFamily="2" charset="2"/>
              </a:rPr>
              <a:t>GABA is the m</a:t>
            </a:r>
            <a:r>
              <a:rPr lang="en-US" smtClean="0"/>
              <a:t>ajor inhibitory neurotransmitter in the CNS.  There are 2 types of receptors:</a:t>
            </a:r>
          </a:p>
          <a:p>
            <a:pPr marL="742950" lvl="1" indent="-285750" eaLnBrk="1" hangingPunct="1"/>
            <a:r>
              <a:rPr lang="en-US" sz="2000" smtClean="0"/>
              <a:t>GABA</a:t>
            </a:r>
            <a:r>
              <a:rPr lang="en-US" sz="2000" baseline="-25000" smtClean="0"/>
              <a:t>A </a:t>
            </a:r>
            <a:r>
              <a:rPr lang="en-US" sz="2000" smtClean="0"/>
              <a:t>receptor</a:t>
            </a:r>
          </a:p>
          <a:p>
            <a:pPr marL="1143000" lvl="2" eaLnBrk="1" hangingPunct="1"/>
            <a:r>
              <a:rPr lang="en-US" sz="1800" smtClean="0"/>
              <a:t>Postsynaptic fast inhibition</a:t>
            </a:r>
          </a:p>
          <a:p>
            <a:pPr marL="1143000" lvl="2" eaLnBrk="1" hangingPunct="1"/>
            <a:r>
              <a:rPr lang="en-US" sz="1800" smtClean="0"/>
              <a:t>Specific recognition sites (see next slide)</a:t>
            </a:r>
          </a:p>
          <a:p>
            <a:pPr marL="1143000" lvl="2" eaLnBrk="1" hangingPunct="1"/>
            <a:r>
              <a:rPr lang="en-US" sz="1800" smtClean="0"/>
              <a:t>Inhibition mediated by CI</a:t>
            </a:r>
            <a:r>
              <a:rPr lang="en-US" sz="1800" baseline="30000" smtClean="0"/>
              <a:t>-</a:t>
            </a:r>
            <a:r>
              <a:rPr lang="en-US" sz="1800" smtClean="0"/>
              <a:t> current</a:t>
            </a:r>
          </a:p>
          <a:p>
            <a:pPr marL="742950" lvl="1" indent="-285750" eaLnBrk="1" hangingPunct="1"/>
            <a:r>
              <a:rPr lang="en-US" sz="2000" smtClean="0"/>
              <a:t>GABA</a:t>
            </a:r>
            <a:r>
              <a:rPr lang="en-US" sz="2000" baseline="-25000" smtClean="0"/>
              <a:t>B</a:t>
            </a:r>
            <a:r>
              <a:rPr lang="en-US" sz="2000" smtClean="0"/>
              <a:t> receptor</a:t>
            </a:r>
            <a:endParaRPr lang="en-US" sz="1800" baseline="-25000" smtClean="0"/>
          </a:p>
          <a:p>
            <a:pPr marL="1143000" lvl="2" eaLnBrk="1" hangingPunct="1"/>
            <a:r>
              <a:rPr lang="en-US" sz="1800" smtClean="0"/>
              <a:t>Postsynaptic slow inhibition</a:t>
            </a:r>
          </a:p>
          <a:p>
            <a:pPr marL="1143000" lvl="2" eaLnBrk="1" hangingPunct="1"/>
            <a:r>
              <a:rPr lang="en-US" sz="1800" smtClean="0"/>
              <a:t>Pre-synaptic reduction in calcium influx</a:t>
            </a:r>
          </a:p>
          <a:p>
            <a:pPr marL="1143000" lvl="2" eaLnBrk="1" hangingPunct="1"/>
            <a:r>
              <a:rPr lang="en-US" sz="1800" smtClean="0"/>
              <a:t>Inhibition mediated by K</a:t>
            </a:r>
            <a:r>
              <a:rPr lang="en-US" sz="1800" baseline="30000" smtClean="0"/>
              <a:t>+</a:t>
            </a:r>
            <a:r>
              <a:rPr lang="en-US" sz="1800" smtClean="0"/>
              <a:t> current</a:t>
            </a:r>
          </a:p>
        </p:txBody>
      </p:sp>
      <p:sp>
        <p:nvSpPr>
          <p:cNvPr id="4" name="Slide Number Placeholder 3"/>
          <p:cNvSpPr>
            <a:spLocks noGrp="1"/>
          </p:cNvSpPr>
          <p:nvPr>
            <p:ph type="sldNum" sz="quarter" idx="11"/>
          </p:nvPr>
        </p:nvSpPr>
        <p:spPr/>
        <p:txBody>
          <a:bodyPr/>
          <a:lstStyle/>
          <a:p>
            <a:pPr>
              <a:defRPr/>
            </a:pPr>
            <a:r>
              <a:rPr lang="en-US"/>
              <a:t>P-Slide </a:t>
            </a:r>
            <a:fld id="{D56624AC-1569-4188-99FC-993B026019EA}" type="slidenum">
              <a:rPr lang="en-US"/>
              <a:pPr>
                <a:defRPr/>
              </a:pPr>
              <a:t>17</a:t>
            </a:fld>
            <a:endParaRPr lang="en-US"/>
          </a:p>
        </p:txBody>
      </p:sp>
      <p:sp>
        <p:nvSpPr>
          <p:cNvPr id="5" name="Date Placeholder 3"/>
          <p:cNvSpPr>
            <a:spLocks noGrp="1"/>
          </p:cNvSpPr>
          <p:nvPr>
            <p:ph type="dt" sz="quarter" idx="10"/>
          </p:nvPr>
        </p:nvSpPr>
        <p:spPr/>
        <p:txBody>
          <a:bodyPr/>
          <a:lstStyle>
            <a:lvl1pPr>
              <a:defRPr>
                <a:latin typeface="Arial" pitchFamily="34" charset="0"/>
                <a:cs typeface="Arial" pitchFamily="34" charset="0"/>
              </a:defRPr>
            </a:lvl1pPr>
          </a:lstStyle>
          <a:p>
            <a:pPr>
              <a:defRPr/>
            </a:pPr>
            <a:r>
              <a:rPr lang="en-US" dirty="0" smtClean="0"/>
              <a:t>American Epilepsy Society 2011</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lIns="90488" tIns="44450" rIns="90488" bIns="44450"/>
          <a:lstStyle/>
          <a:p>
            <a:pPr eaLnBrk="1" hangingPunct="1"/>
            <a:r>
              <a:rPr lang="en-US" sz="4400" smtClean="0"/>
              <a:t>GABA Receptors</a:t>
            </a:r>
          </a:p>
        </p:txBody>
      </p:sp>
      <p:sp>
        <p:nvSpPr>
          <p:cNvPr id="39939" name="Rectangle 3"/>
          <p:cNvSpPr>
            <a:spLocks noGrp="1" noChangeArrowheads="1"/>
          </p:cNvSpPr>
          <p:nvPr>
            <p:ph type="body" sz="half" idx="2"/>
          </p:nvPr>
        </p:nvSpPr>
        <p:spPr>
          <a:xfrm>
            <a:off x="1676400" y="5486400"/>
            <a:ext cx="5715000" cy="1066800"/>
          </a:xfrm>
        </p:spPr>
        <p:txBody>
          <a:bodyPr/>
          <a:lstStyle/>
          <a:p>
            <a:pPr eaLnBrk="1" hangingPunct="1">
              <a:lnSpc>
                <a:spcPct val="90000"/>
              </a:lnSpc>
              <a:spcBef>
                <a:spcPts val="1200"/>
              </a:spcBef>
              <a:spcAft>
                <a:spcPts val="600"/>
              </a:spcAft>
              <a:buFont typeface="ZapfDingbats" pitchFamily="82" charset="2"/>
              <a:buNone/>
            </a:pPr>
            <a:r>
              <a:rPr lang="en-US" smtClean="0"/>
              <a:t>Diagram of the GABA</a:t>
            </a:r>
            <a:r>
              <a:rPr lang="en-US" baseline="-25000" smtClean="0"/>
              <a:t>A</a:t>
            </a:r>
            <a:r>
              <a:rPr lang="en-US" smtClean="0"/>
              <a:t> receptor </a:t>
            </a:r>
          </a:p>
          <a:p>
            <a:pPr eaLnBrk="1" hangingPunct="1">
              <a:lnSpc>
                <a:spcPct val="90000"/>
              </a:lnSpc>
              <a:spcBef>
                <a:spcPts val="1200"/>
              </a:spcBef>
              <a:spcAft>
                <a:spcPts val="600"/>
              </a:spcAft>
              <a:buFont typeface="ZapfDingbats" pitchFamily="82" charset="2"/>
              <a:buNone/>
            </a:pPr>
            <a:r>
              <a:rPr lang="en-US" sz="1300" i="1" smtClean="0">
                <a:solidFill>
                  <a:schemeClr val="tx1"/>
                </a:solidFill>
              </a:rPr>
              <a:t>  From Olsen and Sapp, 1995</a:t>
            </a:r>
          </a:p>
          <a:p>
            <a:pPr eaLnBrk="1" hangingPunct="1">
              <a:lnSpc>
                <a:spcPct val="90000"/>
              </a:lnSpc>
            </a:pPr>
            <a:endParaRPr lang="en-US" sz="1300" i="1" smtClean="0">
              <a:solidFill>
                <a:schemeClr val="tx1"/>
              </a:solidFill>
            </a:endParaRPr>
          </a:p>
        </p:txBody>
      </p:sp>
      <p:sp>
        <p:nvSpPr>
          <p:cNvPr id="11" name="Slide Number Placeholder 4"/>
          <p:cNvSpPr>
            <a:spLocks noGrp="1"/>
          </p:cNvSpPr>
          <p:nvPr>
            <p:ph type="sldNum" sz="quarter" idx="10"/>
          </p:nvPr>
        </p:nvSpPr>
        <p:spPr>
          <a:xfrm>
            <a:off x="7620000" y="6324600"/>
            <a:ext cx="1295400" cy="196850"/>
          </a:xfrm>
        </p:spPr>
        <p:txBody>
          <a:bodyPr/>
          <a:lstStyle/>
          <a:p>
            <a:pPr>
              <a:defRPr/>
            </a:pPr>
            <a:r>
              <a:rPr lang="en-US" dirty="0"/>
              <a:t>P-Slide </a:t>
            </a:r>
            <a:fld id="{A5D0B2B3-258A-4DC7-AC98-4E17F09FB8C6}" type="slidenum">
              <a:rPr lang="en-US"/>
              <a:pPr>
                <a:defRPr/>
              </a:pPr>
              <a:t>18</a:t>
            </a:fld>
            <a:endParaRPr lang="en-US" dirty="0"/>
          </a:p>
        </p:txBody>
      </p:sp>
      <p:sp>
        <p:nvSpPr>
          <p:cNvPr id="39941" name="Rectangle 4"/>
          <p:cNvSpPr>
            <a:spLocks noChangeArrowheads="1"/>
          </p:cNvSpPr>
          <p:nvPr/>
        </p:nvSpPr>
        <p:spPr bwMode="auto">
          <a:xfrm>
            <a:off x="1676400" y="1828800"/>
            <a:ext cx="5486400" cy="3429000"/>
          </a:xfrm>
          <a:prstGeom prst="rect">
            <a:avLst/>
          </a:prstGeom>
          <a:noFill/>
          <a:ln w="12700">
            <a:noFill/>
            <a:miter lim="800000"/>
            <a:headEnd/>
            <a:tailEnd/>
          </a:ln>
        </p:spPr>
        <p:txBody>
          <a:bodyPr wrap="none" anchor="ctr"/>
          <a:lstStyle/>
          <a:p>
            <a:endParaRPr lang="it-IT"/>
          </a:p>
        </p:txBody>
      </p:sp>
      <p:pic>
        <p:nvPicPr>
          <p:cNvPr id="39942" name="Picture 5" descr="GABA1"/>
          <p:cNvPicPr>
            <a:picLocks noChangeAspect="1" noChangeArrowheads="1"/>
          </p:cNvPicPr>
          <p:nvPr/>
        </p:nvPicPr>
        <p:blipFill>
          <a:blip r:embed="rId3" cstate="print"/>
          <a:srcRect/>
          <a:stretch>
            <a:fillRect/>
          </a:stretch>
        </p:blipFill>
        <p:spPr bwMode="auto">
          <a:xfrm>
            <a:off x="1676400" y="1828800"/>
            <a:ext cx="5486400" cy="3432175"/>
          </a:xfrm>
          <a:prstGeom prst="rect">
            <a:avLst/>
          </a:prstGeom>
          <a:noFill/>
          <a:ln w="9525">
            <a:noFill/>
            <a:miter lim="800000"/>
            <a:headEnd/>
            <a:tailEnd/>
          </a:ln>
        </p:spPr>
      </p:pic>
      <p:sp>
        <p:nvSpPr>
          <p:cNvPr id="39943" name="Text Box 6"/>
          <p:cNvSpPr txBox="1">
            <a:spLocks noChangeArrowheads="1"/>
          </p:cNvSpPr>
          <p:nvPr/>
        </p:nvSpPr>
        <p:spPr bwMode="auto">
          <a:xfrm>
            <a:off x="7239000" y="1752600"/>
            <a:ext cx="1238250" cy="366713"/>
          </a:xfrm>
          <a:prstGeom prst="rect">
            <a:avLst/>
          </a:prstGeom>
          <a:noFill/>
          <a:ln w="9525">
            <a:noFill/>
            <a:miter lim="800000"/>
            <a:headEnd/>
            <a:tailEnd/>
          </a:ln>
        </p:spPr>
        <p:txBody>
          <a:bodyPr wrap="none">
            <a:spAutoFit/>
          </a:bodyPr>
          <a:lstStyle/>
          <a:p>
            <a:pPr algn="ctr"/>
            <a:r>
              <a:rPr lang="en-US" sz="1800">
                <a:latin typeface="Helvetica" pitchFamily="34" charset="0"/>
              </a:rPr>
              <a:t>GABA site</a:t>
            </a:r>
          </a:p>
        </p:txBody>
      </p:sp>
      <p:sp>
        <p:nvSpPr>
          <p:cNvPr id="39944" name="Text Box 7"/>
          <p:cNvSpPr txBox="1">
            <a:spLocks noChangeArrowheads="1"/>
          </p:cNvSpPr>
          <p:nvPr/>
        </p:nvSpPr>
        <p:spPr bwMode="auto">
          <a:xfrm>
            <a:off x="7239000" y="2209800"/>
            <a:ext cx="1720850" cy="366713"/>
          </a:xfrm>
          <a:prstGeom prst="rect">
            <a:avLst/>
          </a:prstGeom>
          <a:noFill/>
          <a:ln w="9525">
            <a:noFill/>
            <a:miter lim="800000"/>
            <a:headEnd/>
            <a:tailEnd/>
          </a:ln>
        </p:spPr>
        <p:txBody>
          <a:bodyPr wrap="none">
            <a:spAutoFit/>
          </a:bodyPr>
          <a:lstStyle/>
          <a:p>
            <a:pPr algn="ctr"/>
            <a:r>
              <a:rPr lang="en-US" sz="1800">
                <a:latin typeface="Helvetica" pitchFamily="34" charset="0"/>
              </a:rPr>
              <a:t>Barbiturate site</a:t>
            </a:r>
          </a:p>
        </p:txBody>
      </p:sp>
      <p:sp>
        <p:nvSpPr>
          <p:cNvPr id="39945" name="Text Box 8"/>
          <p:cNvSpPr txBox="1">
            <a:spLocks noChangeArrowheads="1"/>
          </p:cNvSpPr>
          <p:nvPr/>
        </p:nvSpPr>
        <p:spPr bwMode="auto">
          <a:xfrm>
            <a:off x="7334250" y="3276600"/>
            <a:ext cx="1811338" cy="641350"/>
          </a:xfrm>
          <a:prstGeom prst="rect">
            <a:avLst/>
          </a:prstGeom>
          <a:noFill/>
          <a:ln w="9525">
            <a:noFill/>
            <a:miter lim="800000"/>
            <a:headEnd/>
            <a:tailEnd/>
          </a:ln>
        </p:spPr>
        <p:txBody>
          <a:bodyPr wrap="none">
            <a:spAutoFit/>
          </a:bodyPr>
          <a:lstStyle/>
          <a:p>
            <a:pPr algn="l"/>
            <a:r>
              <a:rPr lang="en-US" sz="1800">
                <a:latin typeface="Helvetica" pitchFamily="34" charset="0"/>
              </a:rPr>
              <a:t>Benzodiazepine</a:t>
            </a:r>
          </a:p>
          <a:p>
            <a:pPr algn="l"/>
            <a:r>
              <a:rPr lang="en-US" sz="1800">
                <a:latin typeface="Helvetica" pitchFamily="34" charset="0"/>
              </a:rPr>
              <a:t> site</a:t>
            </a:r>
          </a:p>
        </p:txBody>
      </p:sp>
      <p:sp>
        <p:nvSpPr>
          <p:cNvPr id="39946" name="Text Box 9"/>
          <p:cNvSpPr txBox="1">
            <a:spLocks noChangeArrowheads="1"/>
          </p:cNvSpPr>
          <p:nvPr/>
        </p:nvSpPr>
        <p:spPr bwMode="auto">
          <a:xfrm>
            <a:off x="7315200" y="4191000"/>
            <a:ext cx="1327150" cy="366713"/>
          </a:xfrm>
          <a:prstGeom prst="rect">
            <a:avLst/>
          </a:prstGeom>
          <a:noFill/>
          <a:ln w="9525">
            <a:noFill/>
            <a:miter lim="800000"/>
            <a:headEnd/>
            <a:tailEnd/>
          </a:ln>
        </p:spPr>
        <p:txBody>
          <a:bodyPr wrap="none">
            <a:spAutoFit/>
          </a:bodyPr>
          <a:lstStyle/>
          <a:p>
            <a:pPr algn="ctr"/>
            <a:r>
              <a:rPr lang="en-US" sz="1800">
                <a:latin typeface="Helvetica" pitchFamily="34" charset="0"/>
              </a:rPr>
              <a:t>Steroid site</a:t>
            </a:r>
          </a:p>
        </p:txBody>
      </p:sp>
      <p:sp>
        <p:nvSpPr>
          <p:cNvPr id="39947" name="Text Box 10"/>
          <p:cNvSpPr txBox="1">
            <a:spLocks noChangeArrowheads="1"/>
          </p:cNvSpPr>
          <p:nvPr/>
        </p:nvSpPr>
        <p:spPr bwMode="auto">
          <a:xfrm>
            <a:off x="7239000" y="4800600"/>
            <a:ext cx="1606550" cy="366713"/>
          </a:xfrm>
          <a:prstGeom prst="rect">
            <a:avLst/>
          </a:prstGeom>
          <a:noFill/>
          <a:ln w="9525">
            <a:noFill/>
            <a:miter lim="800000"/>
            <a:headEnd/>
            <a:tailEnd/>
          </a:ln>
        </p:spPr>
        <p:txBody>
          <a:bodyPr wrap="none">
            <a:spAutoFit/>
          </a:bodyPr>
          <a:lstStyle/>
          <a:p>
            <a:pPr algn="ctr"/>
            <a:r>
              <a:rPr lang="en-US" sz="1800">
                <a:latin typeface="Helvetica" pitchFamily="34" charset="0"/>
              </a:rPr>
              <a:t>Picrotoxin site</a:t>
            </a:r>
          </a:p>
        </p:txBody>
      </p:sp>
      <p:sp>
        <p:nvSpPr>
          <p:cNvPr id="12" name="Date Placeholder 3"/>
          <p:cNvSpPr txBox="1">
            <a:spLocks/>
          </p:cNvSpPr>
          <p:nvPr/>
        </p:nvSpPr>
        <p:spPr>
          <a:xfrm>
            <a:off x="244475" y="6372225"/>
            <a:ext cx="2955925" cy="257175"/>
          </a:xfrm>
          <a:prstGeom prst="rect">
            <a:avLst/>
          </a:prstGeom>
          <a:ln/>
        </p:spPr>
        <p:txBody>
          <a:bodyPr anchor="ctr"/>
          <a:lstStyle>
            <a:lvl1pPr>
              <a:defRPr>
                <a:latin typeface="Arial" pitchFamily="34" charset="0"/>
                <a:cs typeface="Arial" pitchFamily="34" charset="0"/>
              </a:defRPr>
            </a:lvl1pPr>
          </a:lstStyle>
          <a:p>
            <a:pPr algn="ctr" eaLnBrk="1" hangingPunct="1">
              <a:defRPr/>
            </a:pPr>
            <a:r>
              <a:rPr lang="en-US" sz="1200" smtClean="0">
                <a:solidFill>
                  <a:schemeClr val="bg2">
                    <a:lumMod val="60000"/>
                    <a:lumOff val="40000"/>
                  </a:schemeClr>
                </a:solidFill>
              </a:rPr>
              <a:t>American Epilepsy Society 2011</a:t>
            </a:r>
            <a:endParaRPr lang="en-US" sz="1200" dirty="0">
              <a:solidFill>
                <a:schemeClr val="bg2">
                  <a:lumMod val="60000"/>
                  <a:lumOff val="40000"/>
                </a:schemeClr>
              </a:solidFill>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676400" y="457200"/>
            <a:ext cx="7315200" cy="914400"/>
          </a:xfrm>
        </p:spPr>
        <p:txBody>
          <a:bodyPr/>
          <a:lstStyle/>
          <a:p>
            <a:pPr eaLnBrk="1" hangingPunct="1"/>
            <a:r>
              <a:rPr lang="en-US" sz="4400" smtClean="0"/>
              <a:t>Glutamate Receptors</a:t>
            </a:r>
          </a:p>
        </p:txBody>
      </p:sp>
      <p:sp>
        <p:nvSpPr>
          <p:cNvPr id="40963" name="Rectangle 3"/>
          <p:cNvSpPr>
            <a:spLocks noGrp="1" noChangeArrowheads="1"/>
          </p:cNvSpPr>
          <p:nvPr>
            <p:ph idx="1"/>
          </p:nvPr>
        </p:nvSpPr>
        <p:spPr>
          <a:xfrm>
            <a:off x="685800" y="1752600"/>
            <a:ext cx="7391400" cy="4724400"/>
          </a:xfrm>
        </p:spPr>
        <p:txBody>
          <a:bodyPr/>
          <a:lstStyle/>
          <a:p>
            <a:pPr eaLnBrk="1" hangingPunct="1">
              <a:lnSpc>
                <a:spcPct val="90000"/>
              </a:lnSpc>
              <a:buFont typeface="ZapfDingbats" pitchFamily="82" charset="2"/>
              <a:buNone/>
            </a:pPr>
            <a:r>
              <a:rPr lang="en-US" dirty="0" smtClean="0">
                <a:sym typeface="Wingdings" pitchFamily="2" charset="2"/>
              </a:rPr>
              <a:t>Glutamate is the m</a:t>
            </a:r>
            <a:r>
              <a:rPr lang="en-US" dirty="0" smtClean="0"/>
              <a:t>ajor excitatory neurotransmitter in the CNS.  There are two major categories of glutamate receptors:</a:t>
            </a:r>
            <a:endParaRPr lang="en-US" sz="2100" dirty="0" smtClean="0">
              <a:solidFill>
                <a:srgbClr val="00FFFF"/>
              </a:solidFill>
            </a:endParaRPr>
          </a:p>
          <a:p>
            <a:pPr marL="742950" lvl="1" indent="-285750" eaLnBrk="1" hangingPunct="1">
              <a:lnSpc>
                <a:spcPct val="90000"/>
              </a:lnSpc>
              <a:spcBef>
                <a:spcPct val="10000"/>
              </a:spcBef>
            </a:pPr>
            <a:r>
              <a:rPr lang="en-US" sz="2000" dirty="0" err="1" smtClean="0">
                <a:solidFill>
                  <a:schemeClr val="tx1"/>
                </a:solidFill>
              </a:rPr>
              <a:t>Ionotropic</a:t>
            </a:r>
            <a:r>
              <a:rPr lang="en-US" sz="2000" dirty="0" smtClean="0"/>
              <a:t> - fast synaptic transmission</a:t>
            </a:r>
          </a:p>
          <a:p>
            <a:pPr marL="1143000" lvl="2" eaLnBrk="1" hangingPunct="1">
              <a:lnSpc>
                <a:spcPct val="90000"/>
              </a:lnSpc>
              <a:spcBef>
                <a:spcPct val="10000"/>
              </a:spcBef>
            </a:pPr>
            <a:r>
              <a:rPr lang="en-US" dirty="0" smtClean="0"/>
              <a:t>AMPA / </a:t>
            </a:r>
            <a:r>
              <a:rPr lang="en-US" dirty="0" err="1" smtClean="0"/>
              <a:t>kainate</a:t>
            </a:r>
            <a:r>
              <a:rPr lang="en-US" dirty="0" smtClean="0"/>
              <a:t>: channels conduct primarily Na</a:t>
            </a:r>
            <a:r>
              <a:rPr lang="en-US" baseline="30000" dirty="0" smtClean="0"/>
              <a:t>+</a:t>
            </a:r>
            <a:endParaRPr lang="en-US" dirty="0" smtClean="0"/>
          </a:p>
          <a:p>
            <a:pPr marL="1143000" lvl="2" eaLnBrk="1" hangingPunct="1">
              <a:lnSpc>
                <a:spcPct val="90000"/>
              </a:lnSpc>
              <a:spcBef>
                <a:spcPct val="10000"/>
              </a:spcBef>
            </a:pPr>
            <a:r>
              <a:rPr lang="en-US" dirty="0" smtClean="0"/>
              <a:t>NMDA: channels conduct both Na</a:t>
            </a:r>
            <a:r>
              <a:rPr lang="en-US" baseline="30000" dirty="0" smtClean="0"/>
              <a:t>+</a:t>
            </a:r>
            <a:r>
              <a:rPr lang="en-US" dirty="0" smtClean="0"/>
              <a:t> and Ca</a:t>
            </a:r>
            <a:r>
              <a:rPr lang="en-US" baseline="30000" dirty="0" smtClean="0"/>
              <a:t>++</a:t>
            </a:r>
            <a:endParaRPr lang="en-US" dirty="0" smtClean="0"/>
          </a:p>
          <a:p>
            <a:pPr marL="1143000" lvl="2" eaLnBrk="1" hangingPunct="1">
              <a:lnSpc>
                <a:spcPct val="90000"/>
              </a:lnSpc>
              <a:spcBef>
                <a:spcPct val="10000"/>
              </a:spcBef>
            </a:pPr>
            <a:r>
              <a:rPr lang="en-US" dirty="0" smtClean="0"/>
              <a:t>NMDA receptor </a:t>
            </a:r>
            <a:r>
              <a:rPr lang="en-US" dirty="0" err="1" smtClean="0"/>
              <a:t>neuromodulators</a:t>
            </a:r>
            <a:r>
              <a:rPr lang="en-US" dirty="0" smtClean="0"/>
              <a:t>: </a:t>
            </a:r>
            <a:r>
              <a:rPr lang="en-US" dirty="0" err="1" smtClean="0"/>
              <a:t>glycine</a:t>
            </a:r>
            <a:r>
              <a:rPr lang="en-US" dirty="0" smtClean="0"/>
              <a:t>, zinc, </a:t>
            </a:r>
            <a:r>
              <a:rPr lang="en-US" dirty="0" err="1" smtClean="0"/>
              <a:t>redox</a:t>
            </a:r>
            <a:r>
              <a:rPr lang="en-US" dirty="0" smtClean="0"/>
              <a:t> site, polyamine site</a:t>
            </a:r>
          </a:p>
          <a:p>
            <a:pPr marL="1143000" lvl="2" eaLnBrk="1" hangingPunct="1">
              <a:lnSpc>
                <a:spcPct val="90000"/>
              </a:lnSpc>
              <a:spcBef>
                <a:spcPct val="10000"/>
              </a:spcBef>
              <a:buFontTx/>
              <a:buNone/>
            </a:pPr>
            <a:endParaRPr lang="en-US" dirty="0" smtClean="0"/>
          </a:p>
          <a:p>
            <a:pPr marL="742950" lvl="1" indent="-285750" eaLnBrk="1" hangingPunct="1">
              <a:lnSpc>
                <a:spcPct val="90000"/>
              </a:lnSpc>
              <a:spcBef>
                <a:spcPct val="10000"/>
              </a:spcBef>
            </a:pPr>
            <a:r>
              <a:rPr lang="en-US" sz="2000" dirty="0" err="1" smtClean="0">
                <a:solidFill>
                  <a:schemeClr val="tx1"/>
                </a:solidFill>
              </a:rPr>
              <a:t>Metabotropic</a:t>
            </a:r>
            <a:r>
              <a:rPr lang="en-US" sz="2000" dirty="0" smtClean="0"/>
              <a:t> - slow synaptic transmission</a:t>
            </a:r>
          </a:p>
          <a:p>
            <a:pPr marL="1143000" lvl="2" eaLnBrk="1" hangingPunct="1">
              <a:lnSpc>
                <a:spcPct val="90000"/>
              </a:lnSpc>
              <a:spcBef>
                <a:spcPct val="10000"/>
              </a:spcBef>
            </a:pPr>
            <a:r>
              <a:rPr lang="en-US" dirty="0" smtClean="0"/>
              <a:t>8 subtypes (</a:t>
            </a:r>
            <a:r>
              <a:rPr lang="en-US" dirty="0" err="1" smtClean="0"/>
              <a:t>mGluRs</a:t>
            </a:r>
            <a:r>
              <a:rPr lang="en-US" dirty="0" smtClean="0"/>
              <a:t> 1-8) in 3 subgroups (group I-III)</a:t>
            </a:r>
          </a:p>
          <a:p>
            <a:pPr marL="1143000" lvl="2" eaLnBrk="1" hangingPunct="1">
              <a:lnSpc>
                <a:spcPct val="90000"/>
              </a:lnSpc>
              <a:spcBef>
                <a:spcPct val="10000"/>
              </a:spcBef>
            </a:pPr>
            <a:r>
              <a:rPr lang="en-US" dirty="0" smtClean="0"/>
              <a:t>G-protein linked; second messenger-mediated modification of intracellular signal transduction</a:t>
            </a:r>
          </a:p>
          <a:p>
            <a:pPr marL="1143000" lvl="2" eaLnBrk="1" hangingPunct="1">
              <a:lnSpc>
                <a:spcPct val="90000"/>
              </a:lnSpc>
              <a:spcBef>
                <a:spcPct val="10000"/>
              </a:spcBef>
            </a:pPr>
            <a:r>
              <a:rPr lang="en-US" dirty="0" smtClean="0"/>
              <a:t>Modulate intrinsic and synaptic cellular activity</a:t>
            </a:r>
          </a:p>
        </p:txBody>
      </p:sp>
      <p:sp>
        <p:nvSpPr>
          <p:cNvPr id="4" name="Slide Number Placeholder 3"/>
          <p:cNvSpPr>
            <a:spLocks noGrp="1"/>
          </p:cNvSpPr>
          <p:nvPr>
            <p:ph type="sldNum" sz="quarter" idx="11"/>
          </p:nvPr>
        </p:nvSpPr>
        <p:spPr/>
        <p:txBody>
          <a:bodyPr/>
          <a:lstStyle/>
          <a:p>
            <a:pPr>
              <a:defRPr/>
            </a:pPr>
            <a:r>
              <a:rPr lang="en-US"/>
              <a:t>P-Slide </a:t>
            </a:r>
            <a:fld id="{9916A6BC-C1F2-47B6-B5F1-9DB9DB28FB9E}" type="slidenum">
              <a:rPr lang="en-US"/>
              <a:pPr>
                <a:defRPr/>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sz="4400" smtClean="0"/>
              <a:t>Definitions</a:t>
            </a:r>
          </a:p>
        </p:txBody>
      </p:sp>
      <p:sp>
        <p:nvSpPr>
          <p:cNvPr id="31747" name="Rectangle 3"/>
          <p:cNvSpPr>
            <a:spLocks noGrp="1" noChangeArrowheads="1"/>
          </p:cNvSpPr>
          <p:nvPr>
            <p:ph idx="1"/>
          </p:nvPr>
        </p:nvSpPr>
        <p:spPr/>
        <p:txBody>
          <a:bodyPr/>
          <a:lstStyle/>
          <a:p>
            <a:pPr marL="341313" indent="-341313" eaLnBrk="1" hangingPunct="1">
              <a:buFont typeface="Wingdings" pitchFamily="2" charset="2"/>
              <a:buNone/>
            </a:pPr>
            <a:r>
              <a:rPr lang="en-US" smtClean="0">
                <a:sym typeface="Wingdings" pitchFamily="2" charset="2"/>
              </a:rPr>
              <a:t></a:t>
            </a:r>
            <a:r>
              <a:rPr lang="en-US" smtClean="0"/>
              <a:t>  Seizure </a:t>
            </a:r>
          </a:p>
          <a:p>
            <a:pPr marL="741363" lvl="1" indent="-282575" eaLnBrk="1" hangingPunct="1">
              <a:buFontTx/>
              <a:buChar char="•"/>
            </a:pPr>
            <a:r>
              <a:rPr lang="en-US" sz="2000" smtClean="0"/>
              <a:t>The clinical manifestation of an abnormal hypersynchronized discharge in a population of cortical excitatory neurons</a:t>
            </a:r>
          </a:p>
          <a:p>
            <a:pPr marL="741363" lvl="1" indent="-282575" eaLnBrk="1" hangingPunct="1"/>
            <a:endParaRPr lang="en-US" sz="2000" smtClean="0"/>
          </a:p>
          <a:p>
            <a:pPr marL="341313" indent="-341313" eaLnBrk="1" hangingPunct="1">
              <a:buFont typeface="Wingdings" pitchFamily="2" charset="2"/>
              <a:buNone/>
            </a:pPr>
            <a:r>
              <a:rPr lang="en-US" smtClean="0">
                <a:sym typeface="Wingdings" pitchFamily="2" charset="2"/>
              </a:rPr>
              <a:t></a:t>
            </a:r>
            <a:r>
              <a:rPr lang="en-US" smtClean="0"/>
              <a:t>  Epilepsy: </a:t>
            </a:r>
          </a:p>
          <a:p>
            <a:pPr marL="741363" lvl="1" indent="-282575" eaLnBrk="1" hangingPunct="1">
              <a:buFontTx/>
              <a:buChar char="•"/>
            </a:pPr>
            <a:r>
              <a:rPr lang="en-US" sz="2000" smtClean="0"/>
              <a:t>A tendency toward recurrent seizures unprovoked by acute systemic or neurologic insults</a:t>
            </a:r>
          </a:p>
        </p:txBody>
      </p:sp>
      <p:sp>
        <p:nvSpPr>
          <p:cNvPr id="4" name="Slide Number Placeholder 3"/>
          <p:cNvSpPr>
            <a:spLocks noGrp="1"/>
          </p:cNvSpPr>
          <p:nvPr>
            <p:ph type="sldNum" sz="quarter" idx="11"/>
          </p:nvPr>
        </p:nvSpPr>
        <p:spPr/>
        <p:txBody>
          <a:bodyPr/>
          <a:lstStyle/>
          <a:p>
            <a:pPr>
              <a:defRPr/>
            </a:pPr>
            <a:r>
              <a:rPr lang="en-US"/>
              <a:t>P-Slide </a:t>
            </a:r>
            <a:fld id="{9FCC068F-17A2-40FB-A6F2-5C616813361D}" type="slidenum">
              <a:rPr lang="en-US"/>
              <a:pPr>
                <a:defRPr/>
              </a:pPr>
              <a:t>2</a:t>
            </a:fld>
            <a:endParaRPr lang="en-US"/>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sz="4400" smtClean="0"/>
              <a:t>Glutamate Receptors</a:t>
            </a:r>
          </a:p>
        </p:txBody>
      </p:sp>
      <p:sp>
        <p:nvSpPr>
          <p:cNvPr id="41987" name="Rectangle 3"/>
          <p:cNvSpPr>
            <a:spLocks noGrp="1" noChangeArrowheads="1"/>
          </p:cNvSpPr>
          <p:nvPr>
            <p:ph idx="1"/>
          </p:nvPr>
        </p:nvSpPr>
        <p:spPr/>
        <p:txBody>
          <a:bodyPr/>
          <a:lstStyle/>
          <a:p>
            <a:pPr eaLnBrk="1" hangingPunct="1">
              <a:lnSpc>
                <a:spcPct val="90000"/>
              </a:lnSpc>
            </a:pPr>
            <a:r>
              <a:rPr lang="en-US" smtClean="0"/>
              <a:t>Group I mGluRs (mGluRs 1 and 5)</a:t>
            </a:r>
          </a:p>
          <a:p>
            <a:pPr lvl="1" eaLnBrk="1" hangingPunct="1">
              <a:lnSpc>
                <a:spcPct val="90000"/>
              </a:lnSpc>
            </a:pPr>
            <a:r>
              <a:rPr lang="en-US" smtClean="0"/>
              <a:t>Primarily postsynaptic/perisynaptic</a:t>
            </a:r>
          </a:p>
          <a:p>
            <a:pPr lvl="1" eaLnBrk="1" hangingPunct="1">
              <a:lnSpc>
                <a:spcPct val="90000"/>
              </a:lnSpc>
            </a:pPr>
            <a:r>
              <a:rPr lang="en-US" smtClean="0"/>
              <a:t>Net excitatory effect (ictogenic)</a:t>
            </a:r>
          </a:p>
          <a:p>
            <a:pPr lvl="1" eaLnBrk="1" hangingPunct="1">
              <a:lnSpc>
                <a:spcPct val="90000"/>
              </a:lnSpc>
            </a:pPr>
            <a:r>
              <a:rPr lang="en-US" smtClean="0"/>
              <a:t>Couple to inositol triphosphate</a:t>
            </a:r>
          </a:p>
          <a:p>
            <a:pPr lvl="1" eaLnBrk="1" hangingPunct="1">
              <a:lnSpc>
                <a:spcPct val="90000"/>
              </a:lnSpc>
            </a:pPr>
            <a:r>
              <a:rPr lang="en-US" smtClean="0"/>
              <a:t>Long-lasting effects (epileptogenic)</a:t>
            </a:r>
          </a:p>
          <a:p>
            <a:pPr eaLnBrk="1" hangingPunct="1">
              <a:lnSpc>
                <a:spcPct val="90000"/>
              </a:lnSpc>
            </a:pPr>
            <a:r>
              <a:rPr lang="en-US" smtClean="0"/>
              <a:t>Group II (mGluRs 2 &amp; 3) and group III (4,6,7,8)</a:t>
            </a:r>
          </a:p>
          <a:p>
            <a:pPr lvl="1" eaLnBrk="1" hangingPunct="1">
              <a:lnSpc>
                <a:spcPct val="90000"/>
              </a:lnSpc>
            </a:pPr>
            <a:r>
              <a:rPr lang="en-US" smtClean="0"/>
              <a:t>Primarily presynaptic</a:t>
            </a:r>
          </a:p>
          <a:p>
            <a:pPr lvl="1" eaLnBrk="1" hangingPunct="1">
              <a:lnSpc>
                <a:spcPct val="90000"/>
              </a:lnSpc>
            </a:pPr>
            <a:r>
              <a:rPr lang="en-US" smtClean="0"/>
              <a:t>Net inhibitory effect; reduce transmitter release</a:t>
            </a:r>
          </a:p>
          <a:p>
            <a:pPr lvl="1" eaLnBrk="1" hangingPunct="1">
              <a:lnSpc>
                <a:spcPct val="90000"/>
              </a:lnSpc>
            </a:pPr>
            <a:r>
              <a:rPr lang="en-US" smtClean="0"/>
              <a:t>Negatively coupled to adenylate cyclase, reduce cAMP</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143000" y="-76200"/>
            <a:ext cx="7315200" cy="914400"/>
          </a:xfrm>
        </p:spPr>
        <p:txBody>
          <a:bodyPr lIns="90488" tIns="44450" rIns="90488" bIns="44450"/>
          <a:lstStyle/>
          <a:p>
            <a:pPr eaLnBrk="1" hangingPunct="1"/>
            <a:r>
              <a:rPr lang="en-US" sz="4400" dirty="0" smtClean="0"/>
              <a:t>Glutamate Receptors</a:t>
            </a:r>
          </a:p>
        </p:txBody>
      </p:sp>
      <p:sp>
        <p:nvSpPr>
          <p:cNvPr id="5" name="Slide Number Placeholder 4"/>
          <p:cNvSpPr>
            <a:spLocks noGrp="1"/>
          </p:cNvSpPr>
          <p:nvPr>
            <p:ph type="sldNum" sz="quarter" idx="10"/>
          </p:nvPr>
        </p:nvSpPr>
        <p:spPr>
          <a:xfrm>
            <a:off x="8001000" y="6400800"/>
            <a:ext cx="838200" cy="196850"/>
          </a:xfrm>
        </p:spPr>
        <p:txBody>
          <a:bodyPr/>
          <a:lstStyle/>
          <a:p>
            <a:pPr>
              <a:defRPr/>
            </a:pPr>
            <a:r>
              <a:rPr lang="en-US" dirty="0"/>
              <a:t>P-Slide </a:t>
            </a:r>
            <a:fld id="{D75A3489-69D1-4E9C-8B22-16ED8BD83186}" type="slidenum">
              <a:rPr lang="en-US"/>
              <a:pPr>
                <a:defRPr/>
              </a:pPr>
              <a:t>21</a:t>
            </a:fld>
            <a:endParaRPr lang="en-US" dirty="0"/>
          </a:p>
        </p:txBody>
      </p:sp>
      <p:pic>
        <p:nvPicPr>
          <p:cNvPr id="43012" name="Picture 4" descr="GLU"/>
          <p:cNvPicPr>
            <a:picLocks noChangeAspect="1" noChangeArrowheads="1"/>
          </p:cNvPicPr>
          <p:nvPr/>
        </p:nvPicPr>
        <p:blipFill>
          <a:blip r:embed="rId3" cstate="print"/>
          <a:srcRect/>
          <a:stretch>
            <a:fillRect/>
          </a:stretch>
        </p:blipFill>
        <p:spPr bwMode="auto">
          <a:xfrm>
            <a:off x="1945944" y="687539"/>
            <a:ext cx="5181600" cy="5256061"/>
          </a:xfrm>
          <a:prstGeom prst="rect">
            <a:avLst/>
          </a:prstGeom>
          <a:noFill/>
          <a:ln w="9525">
            <a:noFill/>
            <a:miter lim="800000"/>
            <a:headEnd/>
            <a:tailEnd/>
          </a:ln>
        </p:spPr>
      </p:pic>
      <p:sp>
        <p:nvSpPr>
          <p:cNvPr id="43013" name="Rectangle 6"/>
          <p:cNvSpPr>
            <a:spLocks noChangeArrowheads="1"/>
          </p:cNvSpPr>
          <p:nvPr/>
        </p:nvSpPr>
        <p:spPr bwMode="auto">
          <a:xfrm>
            <a:off x="1828800" y="5988050"/>
            <a:ext cx="5943600" cy="869950"/>
          </a:xfrm>
          <a:prstGeom prst="rect">
            <a:avLst/>
          </a:prstGeom>
          <a:noFill/>
          <a:ln w="12700">
            <a:noFill/>
            <a:miter lim="800000"/>
            <a:headEnd/>
            <a:tailEnd/>
          </a:ln>
        </p:spPr>
        <p:txBody>
          <a:bodyPr>
            <a:spAutoFit/>
          </a:bodyPr>
          <a:lstStyle/>
          <a:p>
            <a:pPr algn="ctr"/>
            <a:r>
              <a:rPr lang="en-US" sz="2000" dirty="0"/>
              <a:t>Diagram of the  various glutamate receptor subtypes and locations</a:t>
            </a:r>
          </a:p>
          <a:p>
            <a:pPr algn="l"/>
            <a:r>
              <a:rPr lang="en-US" sz="1100" i="1" dirty="0"/>
              <a:t>From Takumi et al, 1998</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endParaRPr lang="en-US" smtClean="0">
              <a:cs typeface="Times New Roman" pitchFamily="18" charset="0"/>
            </a:endParaRPr>
          </a:p>
        </p:txBody>
      </p:sp>
      <p:pic>
        <p:nvPicPr>
          <p:cNvPr id="18435" name="Picture 2"/>
          <p:cNvPicPr>
            <a:picLocks noGrp="1" noChangeAspect="1" noChangeArrowheads="1"/>
          </p:cNvPicPr>
          <p:nvPr>
            <p:ph idx="1"/>
          </p:nvPr>
        </p:nvPicPr>
        <p:blipFill>
          <a:blip r:embed="rId3" cstate="print"/>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endParaRPr lang="en-US" smtClean="0">
              <a:cs typeface="Times New Roman" pitchFamily="18" charset="0"/>
            </a:endParaRPr>
          </a:p>
        </p:txBody>
      </p:sp>
      <p:pic>
        <p:nvPicPr>
          <p:cNvPr id="19459" name="Picture 2"/>
          <p:cNvPicPr>
            <a:picLocks noGrp="1" noChangeAspect="1" noChangeArrowheads="1"/>
          </p:cNvPicPr>
          <p:nvPr>
            <p:ph idx="1"/>
          </p:nvPr>
        </p:nvPicPr>
        <p:blipFill>
          <a:blip r:embed="rId3" cstate="print"/>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838200" y="152400"/>
            <a:ext cx="7391400" cy="1371600"/>
          </a:xfrm>
        </p:spPr>
        <p:txBody>
          <a:bodyPr/>
          <a:lstStyle/>
          <a:p>
            <a:pPr eaLnBrk="1" hangingPunct="1"/>
            <a:r>
              <a:rPr lang="en-US" sz="4000" smtClean="0"/>
              <a:t>AEDs: Molecular and </a:t>
            </a:r>
            <a:br>
              <a:rPr lang="en-US" sz="4000" smtClean="0"/>
            </a:br>
            <a:r>
              <a:rPr lang="en-US" sz="4000" smtClean="0"/>
              <a:t>Cellular Mechanisms Overview</a:t>
            </a:r>
          </a:p>
        </p:txBody>
      </p:sp>
      <p:sp>
        <p:nvSpPr>
          <p:cNvPr id="44035" name="Rectangle 3"/>
          <p:cNvSpPr>
            <a:spLocks noGrp="1" noChangeArrowheads="1"/>
          </p:cNvSpPr>
          <p:nvPr>
            <p:ph idx="1"/>
          </p:nvPr>
        </p:nvSpPr>
        <p:spPr>
          <a:xfrm>
            <a:off x="1600200" y="1676400"/>
            <a:ext cx="7239000" cy="4191000"/>
          </a:xfrm>
        </p:spPr>
        <p:txBody>
          <a:bodyPr/>
          <a:lstStyle/>
          <a:p>
            <a:pPr marL="476250" indent="-476250" eaLnBrk="1" hangingPunct="1">
              <a:lnSpc>
                <a:spcPct val="90000"/>
              </a:lnSpc>
              <a:buClr>
                <a:srgbClr val="FFFF00"/>
              </a:buClr>
              <a:buFont typeface="Wingdings" pitchFamily="2" charset="2"/>
              <a:buChar char="s"/>
            </a:pPr>
            <a:r>
              <a:rPr lang="en-US" sz="2100" smtClean="0"/>
              <a:t>Blockers of repetitive activation of sodium channels: </a:t>
            </a:r>
          </a:p>
          <a:p>
            <a:pPr marL="820738" lvl="1" indent="-361950" eaLnBrk="1" hangingPunct="1">
              <a:lnSpc>
                <a:spcPct val="90000"/>
              </a:lnSpc>
              <a:buFont typeface="Wingdings" pitchFamily="2" charset="2"/>
              <a:buChar char="s"/>
            </a:pPr>
            <a:r>
              <a:rPr lang="en-US" sz="1800" smtClean="0"/>
              <a:t>phenytoin, carbamazepine, oxcarbazepine, valproate, felbamate, lamotrigine, topiramate, zonisamide, rufinamide , lacosamide</a:t>
            </a:r>
          </a:p>
          <a:p>
            <a:pPr marL="476250" indent="-476250" eaLnBrk="1" hangingPunct="1">
              <a:lnSpc>
                <a:spcPct val="90000"/>
              </a:lnSpc>
              <a:buClr>
                <a:srgbClr val="FFFF00"/>
              </a:buClr>
              <a:buFont typeface="Wingdings" pitchFamily="2" charset="2"/>
              <a:buNone/>
            </a:pPr>
            <a:r>
              <a:rPr lang="en-US" sz="2100" smtClean="0">
                <a:sym typeface="Wingdings" pitchFamily="2" charset="2"/>
              </a:rPr>
              <a:t>  </a:t>
            </a:r>
            <a:r>
              <a:rPr lang="en-US" sz="2100" smtClean="0"/>
              <a:t>GABA enhancers (direct or indirect): </a:t>
            </a:r>
          </a:p>
          <a:p>
            <a:pPr marL="820738" lvl="1" indent="-361950" eaLnBrk="1" hangingPunct="1">
              <a:lnSpc>
                <a:spcPct val="90000"/>
              </a:lnSpc>
            </a:pPr>
            <a:r>
              <a:rPr lang="en-US" sz="1800" smtClean="0"/>
              <a:t>barbiturates, benzodiazepines, carbamazepine, valproate, felbamate, topiramate, tiagabine, vigabatrin </a:t>
            </a:r>
          </a:p>
          <a:p>
            <a:pPr marL="476250" indent="-476250" eaLnBrk="1" hangingPunct="1">
              <a:lnSpc>
                <a:spcPct val="90000"/>
              </a:lnSpc>
              <a:buClr>
                <a:srgbClr val="FFFF00"/>
              </a:buClr>
              <a:buFont typeface="Wingdings" pitchFamily="2" charset="2"/>
              <a:buNone/>
            </a:pPr>
            <a:r>
              <a:rPr lang="en-US" sz="2100" smtClean="0">
                <a:sym typeface="Wingdings" pitchFamily="2" charset="2"/>
              </a:rPr>
              <a:t>  </a:t>
            </a:r>
            <a:r>
              <a:rPr lang="en-US" sz="2100" smtClean="0"/>
              <a:t>Glutamate modulators:</a:t>
            </a:r>
          </a:p>
          <a:p>
            <a:pPr marL="820738" lvl="1" indent="-361950" eaLnBrk="1" hangingPunct="1">
              <a:lnSpc>
                <a:spcPct val="90000"/>
              </a:lnSpc>
            </a:pPr>
            <a:r>
              <a:rPr lang="en-US" sz="1800" smtClean="0"/>
              <a:t>Phenytoin, gabapentin, lamotrigine, topiramate, levetiracetam, felbamate </a:t>
            </a:r>
          </a:p>
          <a:p>
            <a:pPr marL="476250" indent="-476250" eaLnBrk="1" hangingPunct="1">
              <a:lnSpc>
                <a:spcPct val="90000"/>
              </a:lnSpc>
              <a:buClr>
                <a:srgbClr val="FFFF00"/>
              </a:buClr>
              <a:buFont typeface="Wingdings" pitchFamily="2" charset="2"/>
              <a:buNone/>
            </a:pPr>
            <a:r>
              <a:rPr lang="en-US" sz="2100" smtClean="0">
                <a:sym typeface="Wingdings" pitchFamily="2" charset="2"/>
              </a:rPr>
              <a:t>  </a:t>
            </a:r>
            <a:r>
              <a:rPr lang="en-US" sz="2100" smtClean="0"/>
              <a:t>T-calcium channel blockers: </a:t>
            </a:r>
          </a:p>
          <a:p>
            <a:pPr marL="820738" lvl="1" indent="-361950" eaLnBrk="1" hangingPunct="1">
              <a:lnSpc>
                <a:spcPct val="90000"/>
              </a:lnSpc>
            </a:pPr>
            <a:r>
              <a:rPr lang="en-US" sz="1800" smtClean="0"/>
              <a:t>ethosuximide, valproate, zonisamide </a:t>
            </a:r>
          </a:p>
        </p:txBody>
      </p:sp>
      <p:sp>
        <p:nvSpPr>
          <p:cNvPr id="4" name="Slide Number Placeholder 3"/>
          <p:cNvSpPr>
            <a:spLocks noGrp="1"/>
          </p:cNvSpPr>
          <p:nvPr>
            <p:ph type="sldNum" sz="quarter" idx="11"/>
          </p:nvPr>
        </p:nvSpPr>
        <p:spPr/>
        <p:txBody>
          <a:bodyPr/>
          <a:lstStyle/>
          <a:p>
            <a:pPr>
              <a:defRPr/>
            </a:pPr>
            <a:r>
              <a:rPr lang="en-US"/>
              <a:t>P-Slide </a:t>
            </a:r>
            <a:fld id="{431E0F6E-C6E0-48A2-BAA5-41BAB4505348}" type="slidenum">
              <a:rPr lang="en-US"/>
              <a:pPr>
                <a:defRPr/>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066800" y="228600"/>
            <a:ext cx="7391400" cy="1371600"/>
          </a:xfrm>
        </p:spPr>
        <p:txBody>
          <a:bodyPr/>
          <a:lstStyle/>
          <a:p>
            <a:pPr eaLnBrk="1" hangingPunct="1"/>
            <a:r>
              <a:rPr lang="en-US" sz="4000" smtClean="0"/>
              <a:t>AEDs: Molecular and </a:t>
            </a:r>
            <a:br>
              <a:rPr lang="en-US" sz="4000" smtClean="0"/>
            </a:br>
            <a:r>
              <a:rPr lang="en-US" sz="4000" smtClean="0"/>
              <a:t>Cellular Mechanisms Overview</a:t>
            </a:r>
          </a:p>
        </p:txBody>
      </p:sp>
      <p:sp>
        <p:nvSpPr>
          <p:cNvPr id="45059" name="Rectangle 3"/>
          <p:cNvSpPr>
            <a:spLocks noGrp="1" noChangeArrowheads="1"/>
          </p:cNvSpPr>
          <p:nvPr>
            <p:ph idx="1"/>
          </p:nvPr>
        </p:nvSpPr>
        <p:spPr>
          <a:xfrm>
            <a:off x="1600200" y="1676400"/>
            <a:ext cx="7239000" cy="4038600"/>
          </a:xfrm>
        </p:spPr>
        <p:txBody>
          <a:bodyPr/>
          <a:lstStyle/>
          <a:p>
            <a:pPr marL="476250" indent="-476250" eaLnBrk="1" hangingPunct="1">
              <a:buClr>
                <a:srgbClr val="FFFF00"/>
              </a:buClr>
              <a:buFont typeface="Wingdings" pitchFamily="2" charset="2"/>
              <a:buNone/>
            </a:pPr>
            <a:r>
              <a:rPr lang="en-US" smtClean="0">
                <a:sym typeface="Wingdings" pitchFamily="2" charset="2"/>
              </a:rPr>
              <a:t>  </a:t>
            </a:r>
            <a:r>
              <a:rPr lang="en-US" smtClean="0"/>
              <a:t>N- and L-calcium channel blockers: </a:t>
            </a:r>
          </a:p>
          <a:p>
            <a:pPr marL="820738" lvl="1" indent="-361950" eaLnBrk="1" hangingPunct="1"/>
            <a:r>
              <a:rPr lang="en-US" sz="2000" smtClean="0"/>
              <a:t>lamotrigine, topiramate, zonisamide, valproate </a:t>
            </a:r>
          </a:p>
          <a:p>
            <a:pPr marL="476250" indent="-476250" eaLnBrk="1" hangingPunct="1">
              <a:buClr>
                <a:srgbClr val="FFFF00"/>
              </a:buClr>
              <a:buFont typeface="Wingdings" pitchFamily="2" charset="2"/>
              <a:buNone/>
            </a:pPr>
            <a:r>
              <a:rPr lang="en-US" smtClean="0">
                <a:sym typeface="Wingdings" pitchFamily="2" charset="2"/>
              </a:rPr>
              <a:t>  </a:t>
            </a:r>
            <a:r>
              <a:rPr lang="en-US" smtClean="0"/>
              <a:t>H-current modulators: </a:t>
            </a:r>
          </a:p>
          <a:p>
            <a:pPr marL="820738" lvl="1" indent="-361950" eaLnBrk="1" hangingPunct="1"/>
            <a:r>
              <a:rPr lang="en-US" sz="2000" smtClean="0"/>
              <a:t>gabapentin, lamotrigine </a:t>
            </a:r>
          </a:p>
          <a:p>
            <a:pPr marL="476250" indent="-476250" eaLnBrk="1" hangingPunct="1">
              <a:buClr>
                <a:srgbClr val="FFFF00"/>
              </a:buClr>
              <a:buFont typeface="Wingdings" pitchFamily="2" charset="2"/>
              <a:buNone/>
            </a:pPr>
            <a:r>
              <a:rPr lang="en-US" smtClean="0">
                <a:sym typeface="Wingdings" pitchFamily="2" charset="2"/>
              </a:rPr>
              <a:t>  </a:t>
            </a:r>
            <a:r>
              <a:rPr lang="en-US" smtClean="0"/>
              <a:t>Blockers of unique binding sites: </a:t>
            </a:r>
          </a:p>
          <a:p>
            <a:pPr marL="820738" lvl="1" indent="-361950" eaLnBrk="1" hangingPunct="1"/>
            <a:r>
              <a:rPr lang="en-US" sz="2000" smtClean="0"/>
              <a:t>gabapentin, levetiracetam, pregabalin, lacosamide</a:t>
            </a:r>
          </a:p>
          <a:p>
            <a:pPr marL="476250" indent="-476250" eaLnBrk="1" hangingPunct="1">
              <a:buClr>
                <a:srgbClr val="FFFF00"/>
              </a:buClr>
              <a:buFont typeface="Wingdings" pitchFamily="2" charset="2"/>
              <a:buNone/>
            </a:pPr>
            <a:r>
              <a:rPr lang="en-US" smtClean="0">
                <a:sym typeface="Wingdings" pitchFamily="2" charset="2"/>
              </a:rPr>
              <a:t>  </a:t>
            </a:r>
            <a:r>
              <a:rPr lang="en-US" smtClean="0"/>
              <a:t>Carbonic anhydrase inhibitors: </a:t>
            </a:r>
          </a:p>
          <a:p>
            <a:pPr marL="820738" lvl="1" indent="-361950" eaLnBrk="1" hangingPunct="1"/>
            <a:r>
              <a:rPr lang="en-US" sz="2000" smtClean="0"/>
              <a:t>topiramate, zonisamide</a:t>
            </a:r>
          </a:p>
        </p:txBody>
      </p:sp>
      <p:sp>
        <p:nvSpPr>
          <p:cNvPr id="4" name="Slide Number Placeholder 3"/>
          <p:cNvSpPr>
            <a:spLocks noGrp="1"/>
          </p:cNvSpPr>
          <p:nvPr>
            <p:ph type="sldNum" sz="quarter" idx="11"/>
          </p:nvPr>
        </p:nvSpPr>
        <p:spPr/>
        <p:txBody>
          <a:bodyPr/>
          <a:lstStyle/>
          <a:p>
            <a:pPr>
              <a:defRPr/>
            </a:pPr>
            <a:r>
              <a:rPr lang="en-US"/>
              <a:t>P-Slide </a:t>
            </a:r>
            <a:fld id="{9C24BFF9-3CCF-4D32-BEF9-3BA3F81950EE}" type="slidenum">
              <a:rPr lang="en-US"/>
              <a:pPr>
                <a:defRPr/>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lnSpc>
                <a:spcPct val="80000"/>
              </a:lnSpc>
            </a:pPr>
            <a:r>
              <a:rPr lang="en-US" sz="4400" smtClean="0"/>
              <a:t>Antiepileptic Drug</a:t>
            </a:r>
          </a:p>
        </p:txBody>
      </p:sp>
      <p:sp>
        <p:nvSpPr>
          <p:cNvPr id="32771" name="Rectangle 3"/>
          <p:cNvSpPr>
            <a:spLocks noGrp="1" noChangeArrowheads="1"/>
          </p:cNvSpPr>
          <p:nvPr>
            <p:ph idx="1"/>
          </p:nvPr>
        </p:nvSpPr>
        <p:spPr/>
        <p:txBody>
          <a:bodyPr/>
          <a:lstStyle/>
          <a:p>
            <a:pPr marL="341313" indent="-341313" eaLnBrk="1" hangingPunct="1">
              <a:lnSpc>
                <a:spcPct val="80000"/>
              </a:lnSpc>
              <a:spcBef>
                <a:spcPct val="70000"/>
              </a:spcBef>
            </a:pPr>
            <a:r>
              <a:rPr lang="en-US" sz="2100" smtClean="0">
                <a:solidFill>
                  <a:schemeClr val="tx1"/>
                </a:solidFill>
              </a:rPr>
              <a:t>An antiepileptic drug (AED) is a drug which decreases the frequency and/or severity of seizures in people with epilepsy</a:t>
            </a:r>
          </a:p>
          <a:p>
            <a:pPr marL="341313" indent="-341313" eaLnBrk="1" hangingPunct="1">
              <a:lnSpc>
                <a:spcPct val="80000"/>
              </a:lnSpc>
              <a:spcBef>
                <a:spcPct val="70000"/>
              </a:spcBef>
              <a:buFont typeface="Wingdings" pitchFamily="2" charset="2"/>
              <a:buChar char="s"/>
            </a:pPr>
            <a:r>
              <a:rPr lang="en-US" sz="2100" smtClean="0">
                <a:solidFill>
                  <a:schemeClr val="tx1"/>
                </a:solidFill>
              </a:rPr>
              <a:t>Treats the symptom of seizures, not the underlying epileptic condition </a:t>
            </a:r>
          </a:p>
          <a:p>
            <a:pPr marL="341313" indent="-341313" eaLnBrk="1" hangingPunct="1">
              <a:lnSpc>
                <a:spcPct val="80000"/>
              </a:lnSpc>
              <a:spcBef>
                <a:spcPct val="70000"/>
              </a:spcBef>
              <a:buFont typeface="Wingdings" pitchFamily="2" charset="2"/>
              <a:buChar char="s"/>
            </a:pPr>
            <a:r>
              <a:rPr lang="en-US" sz="2100" smtClean="0">
                <a:solidFill>
                  <a:schemeClr val="tx1"/>
                </a:solidFill>
              </a:rPr>
              <a:t>Does not prevent the development of epilepsy in individuals who have acquired a risk for seizures (e.g., after head trauma, stroke, tumor)</a:t>
            </a:r>
          </a:p>
          <a:p>
            <a:pPr marL="341313" indent="-341313" eaLnBrk="1" hangingPunct="1">
              <a:lnSpc>
                <a:spcPct val="80000"/>
              </a:lnSpc>
              <a:spcBef>
                <a:spcPct val="70000"/>
              </a:spcBef>
            </a:pPr>
            <a:r>
              <a:rPr lang="en-US" sz="2100" smtClean="0">
                <a:solidFill>
                  <a:schemeClr val="tx1"/>
                </a:solidFill>
              </a:rPr>
              <a:t>Goal of therapy is to maximize quality of life by eliminating seizures (or diminish seizure frequency) while minimizing adverse drug effects</a:t>
            </a:r>
          </a:p>
        </p:txBody>
      </p:sp>
      <p:sp>
        <p:nvSpPr>
          <p:cNvPr id="4" name="Slide Number Placeholder 3"/>
          <p:cNvSpPr>
            <a:spLocks noGrp="1"/>
          </p:cNvSpPr>
          <p:nvPr>
            <p:ph type="sldNum" sz="quarter" idx="11"/>
          </p:nvPr>
        </p:nvSpPr>
        <p:spPr/>
        <p:txBody>
          <a:bodyPr/>
          <a:lstStyle/>
          <a:p>
            <a:pPr>
              <a:defRPr/>
            </a:pPr>
            <a:r>
              <a:rPr lang="en-US"/>
              <a:t>P-Slide </a:t>
            </a:r>
            <a:fld id="{5A6D0606-2098-496D-9C05-90B40025650E}" type="slidenum">
              <a:rPr lang="en-US"/>
              <a:pPr>
                <a:defRPr/>
              </a:pPr>
              <a:t>26</a:t>
            </a:fld>
            <a:endParaRPr lang="en-US"/>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lnSpc>
                <a:spcPct val="80000"/>
              </a:lnSpc>
            </a:pPr>
            <a:r>
              <a:rPr lang="en-US" sz="4400" smtClean="0"/>
              <a:t>History of Antiepileptic </a:t>
            </a:r>
            <a:br>
              <a:rPr lang="en-US" sz="4400" smtClean="0"/>
            </a:br>
            <a:r>
              <a:rPr lang="en-US" sz="4400" smtClean="0"/>
              <a:t>Drug Therapy in the U.S.</a:t>
            </a:r>
            <a:endParaRPr lang="en-US" sz="4700" smtClean="0"/>
          </a:p>
        </p:txBody>
      </p:sp>
      <p:sp>
        <p:nvSpPr>
          <p:cNvPr id="33795" name="Rectangle 4"/>
          <p:cNvSpPr>
            <a:spLocks noGrp="1" noChangeArrowheads="1"/>
          </p:cNvSpPr>
          <p:nvPr>
            <p:ph idx="1"/>
          </p:nvPr>
        </p:nvSpPr>
        <p:spPr>
          <a:xfrm>
            <a:off x="838200" y="1828800"/>
            <a:ext cx="3543300" cy="4267200"/>
          </a:xfrm>
        </p:spPr>
        <p:txBody>
          <a:bodyPr/>
          <a:lstStyle/>
          <a:p>
            <a:pPr eaLnBrk="1" hangingPunct="1">
              <a:lnSpc>
                <a:spcPct val="80000"/>
              </a:lnSpc>
              <a:spcBef>
                <a:spcPct val="70000"/>
              </a:spcBef>
              <a:buFontTx/>
              <a:buChar char="•"/>
            </a:pPr>
            <a:r>
              <a:rPr lang="en-US" sz="1500" smtClean="0"/>
              <a:t>1857 – bromides</a:t>
            </a:r>
          </a:p>
          <a:p>
            <a:pPr eaLnBrk="1" hangingPunct="1">
              <a:lnSpc>
                <a:spcPct val="80000"/>
              </a:lnSpc>
              <a:spcBef>
                <a:spcPct val="70000"/>
              </a:spcBef>
              <a:buFontTx/>
              <a:buChar char="•"/>
            </a:pPr>
            <a:r>
              <a:rPr lang="en-US" sz="1500" smtClean="0"/>
              <a:t>1912 – phenobarbital (PB)</a:t>
            </a:r>
          </a:p>
          <a:p>
            <a:pPr eaLnBrk="1" hangingPunct="1">
              <a:lnSpc>
                <a:spcPct val="80000"/>
              </a:lnSpc>
              <a:spcBef>
                <a:spcPct val="70000"/>
              </a:spcBef>
              <a:buFontTx/>
              <a:buChar char="•"/>
            </a:pPr>
            <a:r>
              <a:rPr lang="en-US" sz="1500" smtClean="0"/>
              <a:t>1937 – phenytoin (PHT)</a:t>
            </a:r>
          </a:p>
          <a:p>
            <a:pPr eaLnBrk="1" hangingPunct="1">
              <a:lnSpc>
                <a:spcPct val="80000"/>
              </a:lnSpc>
              <a:spcBef>
                <a:spcPct val="70000"/>
              </a:spcBef>
              <a:buFontTx/>
              <a:buChar char="•"/>
            </a:pPr>
            <a:r>
              <a:rPr lang="en-US" sz="1500" smtClean="0"/>
              <a:t>1944 – trimethadione</a:t>
            </a:r>
          </a:p>
          <a:p>
            <a:pPr eaLnBrk="1" hangingPunct="1">
              <a:lnSpc>
                <a:spcPct val="80000"/>
              </a:lnSpc>
              <a:spcBef>
                <a:spcPct val="70000"/>
              </a:spcBef>
              <a:buFontTx/>
              <a:buChar char="•"/>
            </a:pPr>
            <a:r>
              <a:rPr lang="en-US" sz="1500" smtClean="0"/>
              <a:t>1954 – primidone</a:t>
            </a:r>
          </a:p>
          <a:p>
            <a:pPr eaLnBrk="1" hangingPunct="1">
              <a:lnSpc>
                <a:spcPct val="80000"/>
              </a:lnSpc>
              <a:spcBef>
                <a:spcPct val="70000"/>
              </a:spcBef>
              <a:buFontTx/>
              <a:buChar char="•"/>
            </a:pPr>
            <a:r>
              <a:rPr lang="en-US" sz="1500" smtClean="0"/>
              <a:t>1958 – ACTH</a:t>
            </a:r>
          </a:p>
          <a:p>
            <a:pPr eaLnBrk="1" hangingPunct="1">
              <a:lnSpc>
                <a:spcPct val="80000"/>
              </a:lnSpc>
              <a:spcBef>
                <a:spcPct val="70000"/>
              </a:spcBef>
              <a:buFontTx/>
              <a:buChar char="•"/>
            </a:pPr>
            <a:r>
              <a:rPr lang="en-US" sz="1500" smtClean="0"/>
              <a:t>1960 – ethosuximide (ESM)</a:t>
            </a:r>
          </a:p>
          <a:p>
            <a:pPr eaLnBrk="1" hangingPunct="1">
              <a:lnSpc>
                <a:spcPct val="80000"/>
              </a:lnSpc>
              <a:spcBef>
                <a:spcPct val="70000"/>
              </a:spcBef>
              <a:buFontTx/>
              <a:buChar char="•"/>
            </a:pPr>
            <a:r>
              <a:rPr lang="en-US" sz="1500" smtClean="0"/>
              <a:t>1963 – diazepam</a:t>
            </a:r>
          </a:p>
          <a:p>
            <a:pPr eaLnBrk="1" hangingPunct="1">
              <a:lnSpc>
                <a:spcPct val="80000"/>
              </a:lnSpc>
              <a:spcBef>
                <a:spcPct val="70000"/>
              </a:spcBef>
              <a:buFontTx/>
              <a:buChar char="•"/>
            </a:pPr>
            <a:r>
              <a:rPr lang="en-US" sz="1500" smtClean="0"/>
              <a:t>1974 – carbamazepine (CBZ)</a:t>
            </a:r>
          </a:p>
          <a:p>
            <a:pPr eaLnBrk="1" hangingPunct="1">
              <a:lnSpc>
                <a:spcPct val="80000"/>
              </a:lnSpc>
              <a:spcBef>
                <a:spcPct val="70000"/>
              </a:spcBef>
              <a:buFontTx/>
              <a:buChar char="•"/>
            </a:pPr>
            <a:r>
              <a:rPr lang="en-US" sz="1500" smtClean="0"/>
              <a:t>1975 – clonazepam (CZP)</a:t>
            </a:r>
          </a:p>
          <a:p>
            <a:pPr eaLnBrk="1" hangingPunct="1">
              <a:lnSpc>
                <a:spcPct val="80000"/>
              </a:lnSpc>
              <a:spcBef>
                <a:spcPct val="70000"/>
              </a:spcBef>
              <a:buFontTx/>
              <a:buChar char="•"/>
            </a:pPr>
            <a:r>
              <a:rPr lang="en-US" sz="1500" smtClean="0"/>
              <a:t>1978 – valproate (VPA)</a:t>
            </a:r>
          </a:p>
        </p:txBody>
      </p:sp>
      <p:sp>
        <p:nvSpPr>
          <p:cNvPr id="4" name="Slide Number Placeholder 3"/>
          <p:cNvSpPr>
            <a:spLocks noGrp="1"/>
          </p:cNvSpPr>
          <p:nvPr>
            <p:ph type="sldNum" sz="quarter" idx="11"/>
          </p:nvPr>
        </p:nvSpPr>
        <p:spPr/>
        <p:txBody>
          <a:bodyPr/>
          <a:lstStyle/>
          <a:p>
            <a:pPr>
              <a:defRPr/>
            </a:pPr>
            <a:r>
              <a:rPr lang="en-US"/>
              <a:t>P-Slide </a:t>
            </a:r>
            <a:fld id="{B693496D-4AC9-4A74-B67F-1A128EFEBF2D}" type="slidenum">
              <a:rPr lang="en-US"/>
              <a:pPr>
                <a:defRPr/>
              </a:pPr>
              <a:t>27</a:t>
            </a:fld>
            <a:endParaRPr lang="en-US"/>
          </a:p>
        </p:txBody>
      </p:sp>
      <p:sp>
        <p:nvSpPr>
          <p:cNvPr id="33797" name="Rectangle 7"/>
          <p:cNvSpPr>
            <a:spLocks noGrp="1" noChangeArrowheads="1"/>
          </p:cNvSpPr>
          <p:nvPr>
            <p:ph type="body" sz="half" idx="4294967295"/>
          </p:nvPr>
        </p:nvSpPr>
        <p:spPr>
          <a:xfrm>
            <a:off x="4800600" y="1828800"/>
            <a:ext cx="3543300" cy="4343400"/>
          </a:xfrm>
        </p:spPr>
        <p:txBody>
          <a:bodyPr/>
          <a:lstStyle/>
          <a:p>
            <a:pPr eaLnBrk="1" hangingPunct="1">
              <a:lnSpc>
                <a:spcPct val="80000"/>
              </a:lnSpc>
              <a:spcBef>
                <a:spcPct val="70000"/>
              </a:spcBef>
              <a:buFontTx/>
              <a:buChar char="•"/>
            </a:pPr>
            <a:r>
              <a:rPr lang="en-US" sz="1500" smtClean="0"/>
              <a:t>1993 – felbamate (FBM),         	gabapentin (GBP)</a:t>
            </a:r>
          </a:p>
          <a:p>
            <a:pPr eaLnBrk="1" hangingPunct="1">
              <a:lnSpc>
                <a:spcPct val="80000"/>
              </a:lnSpc>
              <a:spcBef>
                <a:spcPct val="70000"/>
              </a:spcBef>
              <a:buFontTx/>
              <a:buChar char="•"/>
            </a:pPr>
            <a:r>
              <a:rPr lang="en-US" sz="1500" smtClean="0"/>
              <a:t>1995 – lamotrigine (LTG)</a:t>
            </a:r>
          </a:p>
          <a:p>
            <a:pPr eaLnBrk="1" hangingPunct="1">
              <a:lnSpc>
                <a:spcPct val="80000"/>
              </a:lnSpc>
              <a:spcBef>
                <a:spcPct val="70000"/>
              </a:spcBef>
              <a:buFontTx/>
              <a:buChar char="•"/>
            </a:pPr>
            <a:r>
              <a:rPr lang="en-US" sz="1500" smtClean="0"/>
              <a:t>1997 – topiramate (TPM),    	tiagabine (TGB)</a:t>
            </a:r>
          </a:p>
          <a:p>
            <a:pPr eaLnBrk="1" hangingPunct="1">
              <a:lnSpc>
                <a:spcPct val="80000"/>
              </a:lnSpc>
              <a:spcBef>
                <a:spcPct val="70000"/>
              </a:spcBef>
              <a:buFontTx/>
              <a:buChar char="•"/>
            </a:pPr>
            <a:r>
              <a:rPr lang="en-US" sz="1500" smtClean="0"/>
              <a:t>1999 – levetiracetam (LEV)</a:t>
            </a:r>
          </a:p>
          <a:p>
            <a:pPr eaLnBrk="1" hangingPunct="1">
              <a:lnSpc>
                <a:spcPct val="80000"/>
              </a:lnSpc>
              <a:spcBef>
                <a:spcPct val="70000"/>
              </a:spcBef>
              <a:buFontTx/>
              <a:buChar char="•"/>
            </a:pPr>
            <a:r>
              <a:rPr lang="en-US" sz="1500" smtClean="0"/>
              <a:t>2000 – oxcarbazepine (OXC), 	zonisamide (ZNS)</a:t>
            </a:r>
          </a:p>
          <a:p>
            <a:pPr eaLnBrk="1" hangingPunct="1">
              <a:lnSpc>
                <a:spcPct val="80000"/>
              </a:lnSpc>
              <a:spcBef>
                <a:spcPct val="70000"/>
              </a:spcBef>
              <a:buFontTx/>
              <a:buChar char="•"/>
            </a:pPr>
            <a:r>
              <a:rPr lang="en-US" sz="1500" smtClean="0"/>
              <a:t>2005 - pregabalin (PGB)</a:t>
            </a:r>
          </a:p>
          <a:p>
            <a:pPr eaLnBrk="1" hangingPunct="1">
              <a:lnSpc>
                <a:spcPct val="80000"/>
              </a:lnSpc>
              <a:spcBef>
                <a:spcPct val="70000"/>
              </a:spcBef>
              <a:buFontTx/>
              <a:buChar char="•"/>
            </a:pPr>
            <a:r>
              <a:rPr lang="en-US" sz="1500" smtClean="0"/>
              <a:t>2008 – lacosamide (LCM), 	rufinamide (RUF)</a:t>
            </a:r>
          </a:p>
          <a:p>
            <a:pPr eaLnBrk="1" hangingPunct="1">
              <a:lnSpc>
                <a:spcPct val="80000"/>
              </a:lnSpc>
              <a:spcBef>
                <a:spcPct val="70000"/>
              </a:spcBef>
              <a:buFontTx/>
              <a:buChar char="•"/>
            </a:pPr>
            <a:r>
              <a:rPr lang="en-US" sz="1500" smtClean="0"/>
              <a:t>2009 – vigabatrin (VGB)</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400" smtClean="0">
                <a:solidFill>
                  <a:schemeClr val="tx1">
                    <a:lumMod val="75000"/>
                    <a:lumOff val="25000"/>
                  </a:schemeClr>
                </a:solidFill>
              </a:rPr>
              <a:t>AEDs: Molecular and </a:t>
            </a:r>
            <a:br>
              <a:rPr lang="en-US" sz="4400" smtClean="0">
                <a:solidFill>
                  <a:schemeClr val="tx1">
                    <a:lumMod val="75000"/>
                    <a:lumOff val="25000"/>
                  </a:schemeClr>
                </a:solidFill>
              </a:rPr>
            </a:br>
            <a:r>
              <a:rPr lang="en-US" sz="4400" smtClean="0">
                <a:solidFill>
                  <a:schemeClr val="tx1">
                    <a:lumMod val="75000"/>
                    <a:lumOff val="25000"/>
                  </a:schemeClr>
                </a:solidFill>
              </a:rPr>
              <a:t>Cellular Mechanisms</a:t>
            </a:r>
            <a:endParaRPr lang="en-US" sz="4400" smtClean="0">
              <a:solidFill>
                <a:schemeClr val="tx2"/>
              </a:solidFill>
            </a:endParaRPr>
          </a:p>
        </p:txBody>
      </p:sp>
      <p:graphicFrame>
        <p:nvGraphicFramePr>
          <p:cNvPr id="1026" name="Object 4"/>
          <p:cNvGraphicFramePr>
            <a:graphicFrameLocks noChangeAspect="1"/>
          </p:cNvGraphicFramePr>
          <p:nvPr>
            <p:ph idx="1"/>
          </p:nvPr>
        </p:nvGraphicFramePr>
        <p:xfrm>
          <a:off x="1676400" y="1981200"/>
          <a:ext cx="2170113" cy="2133600"/>
        </p:xfrm>
        <a:graphic>
          <a:graphicData uri="http://schemas.openxmlformats.org/presentationml/2006/ole">
            <p:oleObj spid="_x0000_s1026" name="Photo Editor Photo" r:id="rId4" imgW="2800741" imgH="2752381" progId="">
              <p:embed/>
            </p:oleObj>
          </a:graphicData>
        </a:graphic>
      </p:graphicFrame>
      <p:sp>
        <p:nvSpPr>
          <p:cNvPr id="7" name="Slide Number Placeholder 5"/>
          <p:cNvSpPr>
            <a:spLocks noGrp="1"/>
          </p:cNvSpPr>
          <p:nvPr>
            <p:ph type="sldNum" sz="quarter" idx="11"/>
          </p:nvPr>
        </p:nvSpPr>
        <p:spPr/>
        <p:txBody>
          <a:bodyPr/>
          <a:lstStyle/>
          <a:p>
            <a:pPr>
              <a:defRPr/>
            </a:pPr>
            <a:r>
              <a:rPr lang="en-US"/>
              <a:t>P-Slide </a:t>
            </a:r>
            <a:fld id="{B0264F00-B9A2-410E-9147-A7F0153222C5}" type="slidenum">
              <a:rPr lang="en-US"/>
              <a:pPr>
                <a:defRPr/>
              </a:pPr>
              <a:t>28</a:t>
            </a:fld>
            <a:endParaRPr lang="en-US"/>
          </a:p>
        </p:txBody>
      </p:sp>
      <p:sp>
        <p:nvSpPr>
          <p:cNvPr id="1030" name="Rectangle 3"/>
          <p:cNvSpPr>
            <a:spLocks noGrp="1" noChangeArrowheads="1"/>
          </p:cNvSpPr>
          <p:nvPr>
            <p:ph type="body" sz="half" idx="4294967295"/>
          </p:nvPr>
        </p:nvSpPr>
        <p:spPr>
          <a:xfrm>
            <a:off x="4953000" y="2514600"/>
            <a:ext cx="3886200" cy="1752600"/>
          </a:xfrm>
          <a:noFill/>
        </p:spPr>
        <p:txBody>
          <a:bodyPr/>
          <a:lstStyle/>
          <a:p>
            <a:pPr eaLnBrk="1" hangingPunct="1">
              <a:buClr>
                <a:srgbClr val="FFFF00"/>
              </a:buClr>
              <a:buFontTx/>
              <a:buNone/>
            </a:pPr>
            <a:r>
              <a:rPr lang="en-US" smtClean="0">
                <a:sym typeface="Wingdings" pitchFamily="2" charset="2"/>
              </a:rPr>
              <a:t>  </a:t>
            </a:r>
            <a:r>
              <a:rPr lang="en-US" sz="2000" smtClean="0">
                <a:sym typeface="Wingdings" pitchFamily="2" charset="2"/>
              </a:rPr>
              <a:t>p</a:t>
            </a:r>
            <a:r>
              <a:rPr lang="en-US" sz="2000" smtClean="0"/>
              <a:t>henytoin, carbamazepine</a:t>
            </a:r>
            <a:endParaRPr lang="en-US" sz="1800" smtClean="0"/>
          </a:p>
          <a:p>
            <a:pPr lvl="1" eaLnBrk="1" hangingPunct="1"/>
            <a:r>
              <a:rPr lang="en-US" sz="1800" smtClean="0"/>
              <a:t>Block voltage-dependent sodium channels at high firing frequencies</a:t>
            </a:r>
          </a:p>
        </p:txBody>
      </p:sp>
      <p:graphicFrame>
        <p:nvGraphicFramePr>
          <p:cNvPr id="1027" name="Object 6"/>
          <p:cNvGraphicFramePr>
            <a:graphicFrameLocks noChangeAspect="1"/>
          </p:cNvGraphicFramePr>
          <p:nvPr>
            <p:ph sz="quarter" idx="4294967295"/>
          </p:nvPr>
        </p:nvGraphicFramePr>
        <p:xfrm>
          <a:off x="1524000" y="4267200"/>
          <a:ext cx="2362200" cy="1752600"/>
        </p:xfrm>
        <a:graphic>
          <a:graphicData uri="http://schemas.openxmlformats.org/presentationml/2006/ole">
            <p:oleObj spid="_x0000_s1027" name="Photo Editor Photo" r:id="rId5" imgW="3104762" imgH="2305372" progId="">
              <p:embed/>
            </p:oleObj>
          </a:graphicData>
        </a:graphic>
      </p:graphicFrame>
      <p:sp>
        <p:nvSpPr>
          <p:cNvPr id="1031" name="Text Box 8"/>
          <p:cNvSpPr txBox="1">
            <a:spLocks noChangeArrowheads="1"/>
          </p:cNvSpPr>
          <p:nvPr/>
        </p:nvSpPr>
        <p:spPr bwMode="auto">
          <a:xfrm>
            <a:off x="4267200" y="4495800"/>
            <a:ext cx="4343400" cy="1184275"/>
          </a:xfrm>
          <a:prstGeom prst="rect">
            <a:avLst/>
          </a:prstGeom>
          <a:noFill/>
          <a:ln w="12700">
            <a:noFill/>
            <a:miter lim="800000"/>
            <a:headEnd/>
            <a:tailEnd/>
          </a:ln>
        </p:spPr>
        <p:txBody>
          <a:bodyPr lIns="91436" tIns="45717" rIns="91436" bIns="45717">
            <a:spAutoFit/>
          </a:bodyPr>
          <a:lstStyle/>
          <a:p>
            <a:pPr algn="l">
              <a:spcBef>
                <a:spcPct val="50000"/>
              </a:spcBef>
            </a:pPr>
            <a:r>
              <a:rPr lang="en-US" sz="1800"/>
              <a:t>Chemical formulas of commonly used antiepileptic drugs</a:t>
            </a:r>
            <a:r>
              <a:rPr lang="en-US" sz="1400"/>
              <a:t> </a:t>
            </a:r>
          </a:p>
          <a:p>
            <a:pPr algn="l">
              <a:spcBef>
                <a:spcPct val="50000"/>
              </a:spcBef>
            </a:pPr>
            <a:r>
              <a:rPr lang="en-US" sz="1400" i="1"/>
              <a:t>Adapted from Rogawski and Porter, 1993, and Engel, 1989</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80" name="Rectangle 1032"/>
          <p:cNvSpPr>
            <a:spLocks noGrp="1" noChangeArrowheads="1"/>
          </p:cNvSpPr>
          <p:nvPr>
            <p:ph type="title"/>
          </p:nvPr>
        </p:nvSpPr>
        <p:spPr/>
        <p:txBody>
          <a:bodyPr rtlCol="0">
            <a:normAutofit fontScale="90000"/>
          </a:bodyPr>
          <a:lstStyle/>
          <a:p>
            <a:pPr eaLnBrk="1" fontAlgn="auto" hangingPunct="1">
              <a:spcAft>
                <a:spcPts val="0"/>
              </a:spcAft>
              <a:defRPr/>
            </a:pPr>
            <a:r>
              <a:rPr lang="en-US" sz="4400" smtClean="0">
                <a:solidFill>
                  <a:schemeClr val="tx1">
                    <a:lumMod val="75000"/>
                    <a:lumOff val="25000"/>
                  </a:schemeClr>
                </a:solidFill>
              </a:rPr>
              <a:t>AEDs: Molecular and </a:t>
            </a:r>
            <a:br>
              <a:rPr lang="en-US" sz="4400" smtClean="0">
                <a:solidFill>
                  <a:schemeClr val="tx1">
                    <a:lumMod val="75000"/>
                    <a:lumOff val="25000"/>
                  </a:schemeClr>
                </a:solidFill>
              </a:rPr>
            </a:br>
            <a:r>
              <a:rPr lang="en-US" sz="4400" smtClean="0">
                <a:solidFill>
                  <a:schemeClr val="tx1">
                    <a:lumMod val="75000"/>
                    <a:lumOff val="25000"/>
                  </a:schemeClr>
                </a:solidFill>
              </a:rPr>
              <a:t>Cellular Mechanisms</a:t>
            </a:r>
          </a:p>
        </p:txBody>
      </p:sp>
      <p:graphicFrame>
        <p:nvGraphicFramePr>
          <p:cNvPr id="2050" name="Object 1028"/>
          <p:cNvGraphicFramePr>
            <a:graphicFrameLocks noChangeAspect="1"/>
          </p:cNvGraphicFramePr>
          <p:nvPr>
            <p:ph idx="1"/>
          </p:nvPr>
        </p:nvGraphicFramePr>
        <p:xfrm>
          <a:off x="533400" y="1828800"/>
          <a:ext cx="4017963" cy="1887538"/>
        </p:xfrm>
        <a:graphic>
          <a:graphicData uri="http://schemas.openxmlformats.org/presentationml/2006/ole">
            <p:oleObj spid="_x0000_s2050" name="Photo Editor Photo" r:id="rId4" imgW="5372850" imgH="2523810" progId="">
              <p:embed/>
            </p:oleObj>
          </a:graphicData>
        </a:graphic>
      </p:graphicFrame>
      <p:sp>
        <p:nvSpPr>
          <p:cNvPr id="6" name="Slide Number Placeholder 5"/>
          <p:cNvSpPr>
            <a:spLocks noGrp="1"/>
          </p:cNvSpPr>
          <p:nvPr>
            <p:ph type="sldNum" sz="quarter" idx="11"/>
          </p:nvPr>
        </p:nvSpPr>
        <p:spPr/>
        <p:txBody>
          <a:bodyPr/>
          <a:lstStyle/>
          <a:p>
            <a:pPr>
              <a:defRPr/>
            </a:pPr>
            <a:r>
              <a:rPr lang="en-US"/>
              <a:t>P-Slide </a:t>
            </a:r>
            <a:fld id="{1C0D8E0D-978D-4F7C-8BDB-395DE22FA432}" type="slidenum">
              <a:rPr lang="en-US"/>
              <a:pPr>
                <a:defRPr/>
              </a:pPr>
              <a:t>29</a:t>
            </a:fld>
            <a:endParaRPr lang="en-US"/>
          </a:p>
        </p:txBody>
      </p:sp>
      <p:sp>
        <p:nvSpPr>
          <p:cNvPr id="2054" name="Rectangle 1027"/>
          <p:cNvSpPr>
            <a:spLocks noGrp="1" noChangeArrowheads="1"/>
          </p:cNvSpPr>
          <p:nvPr>
            <p:ph type="body" sz="half" idx="4294967295"/>
          </p:nvPr>
        </p:nvSpPr>
        <p:spPr>
          <a:xfrm>
            <a:off x="5029200" y="1981200"/>
            <a:ext cx="4114800" cy="3962400"/>
          </a:xfrm>
        </p:spPr>
        <p:txBody>
          <a:bodyPr/>
          <a:lstStyle/>
          <a:p>
            <a:pPr eaLnBrk="1" hangingPunct="1">
              <a:lnSpc>
                <a:spcPct val="90000"/>
              </a:lnSpc>
              <a:buFont typeface="ZapfDingbats" pitchFamily="82" charset="2"/>
              <a:buNone/>
            </a:pPr>
            <a:r>
              <a:rPr lang="en-US" smtClean="0">
                <a:sym typeface="Wingdings" pitchFamily="2" charset="2"/>
              </a:rPr>
              <a:t>  b</a:t>
            </a:r>
            <a:r>
              <a:rPr lang="en-US" smtClean="0"/>
              <a:t>arbiturates</a:t>
            </a:r>
          </a:p>
          <a:p>
            <a:pPr lvl="1" eaLnBrk="1" hangingPunct="1">
              <a:lnSpc>
                <a:spcPct val="90000"/>
              </a:lnSpc>
            </a:pPr>
            <a:r>
              <a:rPr lang="en-US" sz="2000" smtClean="0"/>
              <a:t>Prolong GABA-mediated chloride channel openings</a:t>
            </a:r>
          </a:p>
          <a:p>
            <a:pPr lvl="1" eaLnBrk="1" hangingPunct="1">
              <a:lnSpc>
                <a:spcPct val="90000"/>
              </a:lnSpc>
            </a:pPr>
            <a:r>
              <a:rPr lang="en-US" sz="2000" smtClean="0"/>
              <a:t>Some blockade of kainate receptors</a:t>
            </a:r>
          </a:p>
          <a:p>
            <a:pPr lvl="1" eaLnBrk="1" hangingPunct="1">
              <a:lnSpc>
                <a:spcPct val="90000"/>
              </a:lnSpc>
            </a:pPr>
            <a:endParaRPr lang="en-US" sz="1800" smtClean="0"/>
          </a:p>
          <a:p>
            <a:pPr eaLnBrk="1" hangingPunct="1">
              <a:lnSpc>
                <a:spcPct val="90000"/>
              </a:lnSpc>
              <a:buFont typeface="ZapfDingbats" pitchFamily="82" charset="2"/>
              <a:buNone/>
            </a:pPr>
            <a:r>
              <a:rPr lang="en-US" smtClean="0">
                <a:sym typeface="Wingdings" pitchFamily="2" charset="2"/>
              </a:rPr>
              <a:t>  b</a:t>
            </a:r>
            <a:r>
              <a:rPr lang="en-US" smtClean="0"/>
              <a:t>enzodiazepines</a:t>
            </a:r>
          </a:p>
          <a:p>
            <a:pPr lvl="1" eaLnBrk="1" hangingPunct="1">
              <a:lnSpc>
                <a:spcPct val="90000"/>
              </a:lnSpc>
            </a:pPr>
            <a:r>
              <a:rPr lang="en-US" sz="2000" smtClean="0"/>
              <a:t>Increase frequency of GABA-mediated chloride channel openings</a:t>
            </a:r>
          </a:p>
          <a:p>
            <a:pPr eaLnBrk="1" hangingPunct="1">
              <a:lnSpc>
                <a:spcPct val="90000"/>
              </a:lnSpc>
            </a:pPr>
            <a:endParaRPr lang="en-US" sz="2000" smtClean="0"/>
          </a:p>
        </p:txBody>
      </p:sp>
      <p:graphicFrame>
        <p:nvGraphicFramePr>
          <p:cNvPr id="2051" name="Object 1031"/>
          <p:cNvGraphicFramePr>
            <a:graphicFrameLocks noChangeAspect="1"/>
          </p:cNvGraphicFramePr>
          <p:nvPr>
            <p:ph sz="quarter" idx="4294967295"/>
          </p:nvPr>
        </p:nvGraphicFramePr>
        <p:xfrm>
          <a:off x="1676400" y="3962400"/>
          <a:ext cx="1905000" cy="1684338"/>
        </p:xfrm>
        <a:graphic>
          <a:graphicData uri="http://schemas.openxmlformats.org/presentationml/2006/ole">
            <p:oleObj spid="_x0000_s2051" name="Photo Editor Photo" r:id="rId5" imgW="2629267" imgH="2324424" progId="">
              <p:embed/>
            </p:oleObj>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381000" y="457200"/>
            <a:ext cx="8763000" cy="6858000"/>
          </a:xfrm>
        </p:spPr>
        <p:txBody>
          <a:bodyPr/>
          <a:lstStyle/>
          <a:p>
            <a:pPr eaLnBrk="1" hangingPunct="1">
              <a:lnSpc>
                <a:spcPct val="80000"/>
              </a:lnSpc>
              <a:buFontTx/>
              <a:buNone/>
            </a:pPr>
            <a:r>
              <a:rPr lang="en-US" sz="4000" b="1" dirty="0" smtClean="0">
                <a:solidFill>
                  <a:srgbClr val="FF3300"/>
                </a:solidFill>
                <a:cs typeface="Arial" charset="0"/>
              </a:rPr>
              <a:t>Etiology</a:t>
            </a:r>
          </a:p>
          <a:p>
            <a:pPr eaLnBrk="1" hangingPunct="1">
              <a:lnSpc>
                <a:spcPct val="80000"/>
              </a:lnSpc>
            </a:pPr>
            <a:endParaRPr lang="en-US" sz="4000" b="1" dirty="0" smtClean="0">
              <a:cs typeface="Arial" charset="0"/>
            </a:endParaRPr>
          </a:p>
          <a:p>
            <a:pPr eaLnBrk="1" hangingPunct="1">
              <a:lnSpc>
                <a:spcPct val="80000"/>
              </a:lnSpc>
            </a:pPr>
            <a:r>
              <a:rPr lang="en-US" b="1" dirty="0" smtClean="0">
                <a:cs typeface="Arial" charset="0"/>
              </a:rPr>
              <a:t>Congenital defects, head injuries, trauma, hypoxia</a:t>
            </a:r>
          </a:p>
          <a:p>
            <a:pPr eaLnBrk="1" hangingPunct="1">
              <a:lnSpc>
                <a:spcPct val="80000"/>
              </a:lnSpc>
            </a:pPr>
            <a:r>
              <a:rPr lang="en-US" b="1" dirty="0" smtClean="0">
                <a:cs typeface="Arial" charset="0"/>
              </a:rPr>
              <a:t>Infection e.g. meningitis, brain abscess, viral encephalitis</a:t>
            </a:r>
          </a:p>
          <a:p>
            <a:pPr eaLnBrk="1" hangingPunct="1">
              <a:lnSpc>
                <a:spcPct val="80000"/>
              </a:lnSpc>
            </a:pPr>
            <a:r>
              <a:rPr lang="en-US" b="1" dirty="0" smtClean="0">
                <a:cs typeface="Arial" charset="0"/>
              </a:rPr>
              <a:t>Concussion, depressed skull, fractures</a:t>
            </a:r>
          </a:p>
          <a:p>
            <a:pPr eaLnBrk="1" hangingPunct="1">
              <a:lnSpc>
                <a:spcPct val="80000"/>
              </a:lnSpc>
            </a:pPr>
            <a:r>
              <a:rPr lang="en-US" b="1" dirty="0" smtClean="0">
                <a:cs typeface="Arial" charset="0"/>
              </a:rPr>
              <a:t>Brain tumors (including </a:t>
            </a:r>
            <a:r>
              <a:rPr lang="en-US" b="1" dirty="0" err="1" smtClean="0">
                <a:cs typeface="Arial" charset="0"/>
              </a:rPr>
              <a:t>tuberculoma</a:t>
            </a:r>
            <a:r>
              <a:rPr lang="en-US" b="1" dirty="0" smtClean="0">
                <a:cs typeface="Arial" charset="0"/>
              </a:rPr>
              <a:t>), vascular occlusion</a:t>
            </a:r>
          </a:p>
          <a:p>
            <a:pPr eaLnBrk="1" hangingPunct="1">
              <a:lnSpc>
                <a:spcPct val="80000"/>
              </a:lnSpc>
            </a:pPr>
            <a:r>
              <a:rPr lang="en-US" b="1" dirty="0" smtClean="0">
                <a:cs typeface="Arial" charset="0"/>
              </a:rPr>
              <a:t>Drug withdrawal, e.g. CNS depressants </a:t>
            </a:r>
          </a:p>
          <a:p>
            <a:pPr eaLnBrk="1" hangingPunct="1">
              <a:lnSpc>
                <a:spcPct val="80000"/>
              </a:lnSpc>
            </a:pPr>
            <a:r>
              <a:rPr lang="en-US" b="1" dirty="0" smtClean="0">
                <a:cs typeface="Arial" charset="0"/>
              </a:rPr>
              <a:t>Fever in children (febrile convulsion)</a:t>
            </a:r>
          </a:p>
          <a:p>
            <a:pPr eaLnBrk="1" hangingPunct="1">
              <a:lnSpc>
                <a:spcPct val="80000"/>
              </a:lnSpc>
            </a:pPr>
            <a:r>
              <a:rPr lang="en-US" b="1" dirty="0" smtClean="0">
                <a:cs typeface="Arial" charset="0"/>
              </a:rPr>
              <a:t>Hypoglycemia, </a:t>
            </a:r>
            <a:r>
              <a:rPr lang="en-US" b="1" dirty="0" err="1" smtClean="0">
                <a:cs typeface="Arial" charset="0"/>
              </a:rPr>
              <a:t>hypocalcemia</a:t>
            </a:r>
            <a:endParaRPr lang="en-US" b="1" dirty="0" smtClean="0">
              <a:cs typeface="Arial" charset="0"/>
            </a:endParaRPr>
          </a:p>
          <a:p>
            <a:pPr eaLnBrk="1" hangingPunct="1">
              <a:lnSpc>
                <a:spcPct val="80000"/>
              </a:lnSpc>
            </a:pPr>
            <a:r>
              <a:rPr lang="en-US" b="1" dirty="0" smtClean="0">
                <a:cs typeface="Arial" charset="0"/>
              </a:rPr>
              <a:t>Photo epilepsy</a:t>
            </a:r>
            <a:endParaRPr lang="en-US" b="1" dirty="0" smtClean="0">
              <a:solidFill>
                <a:srgbClr val="F6F4B2"/>
              </a:solidFill>
              <a:cs typeface="Arial" charset="0"/>
            </a:endParaRPr>
          </a:p>
          <a:p>
            <a:pPr eaLnBrk="1" hangingPunct="1">
              <a:lnSpc>
                <a:spcPct val="80000"/>
              </a:lnSpc>
            </a:pPr>
            <a:endParaRPr lang="en-US" dirty="0" smtClean="0">
              <a:cs typeface="Arial"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400" smtClean="0">
                <a:solidFill>
                  <a:schemeClr val="tx1">
                    <a:lumMod val="75000"/>
                    <a:lumOff val="25000"/>
                  </a:schemeClr>
                </a:solidFill>
              </a:rPr>
              <a:t>AEDs: Molecular and </a:t>
            </a:r>
            <a:br>
              <a:rPr lang="en-US" sz="4400" smtClean="0">
                <a:solidFill>
                  <a:schemeClr val="tx1">
                    <a:lumMod val="75000"/>
                    <a:lumOff val="25000"/>
                  </a:schemeClr>
                </a:solidFill>
              </a:rPr>
            </a:br>
            <a:r>
              <a:rPr lang="en-US" sz="4400" smtClean="0">
                <a:solidFill>
                  <a:schemeClr val="tx1">
                    <a:lumMod val="75000"/>
                    <a:lumOff val="25000"/>
                  </a:schemeClr>
                </a:solidFill>
              </a:rPr>
              <a:t>Cellular Mechanisms</a:t>
            </a:r>
          </a:p>
        </p:txBody>
      </p:sp>
      <p:graphicFrame>
        <p:nvGraphicFramePr>
          <p:cNvPr id="3074" name="Object 4"/>
          <p:cNvGraphicFramePr>
            <a:graphicFrameLocks noChangeAspect="1"/>
          </p:cNvGraphicFramePr>
          <p:nvPr>
            <p:ph idx="1"/>
          </p:nvPr>
        </p:nvGraphicFramePr>
        <p:xfrm>
          <a:off x="1371600" y="1828800"/>
          <a:ext cx="2249488" cy="2195513"/>
        </p:xfrm>
        <a:graphic>
          <a:graphicData uri="http://schemas.openxmlformats.org/presentationml/2006/ole">
            <p:oleObj spid="_x0000_s3074" name="Photo Editor Photo" r:id="rId4" imgW="2752381" imgH="2685714" progId="">
              <p:embed/>
            </p:oleObj>
          </a:graphicData>
        </a:graphic>
      </p:graphicFrame>
      <p:sp>
        <p:nvSpPr>
          <p:cNvPr id="6" name="Slide Number Placeholder 5"/>
          <p:cNvSpPr>
            <a:spLocks noGrp="1"/>
          </p:cNvSpPr>
          <p:nvPr>
            <p:ph type="sldNum" sz="quarter" idx="11"/>
          </p:nvPr>
        </p:nvSpPr>
        <p:spPr/>
        <p:txBody>
          <a:bodyPr/>
          <a:lstStyle/>
          <a:p>
            <a:pPr>
              <a:defRPr/>
            </a:pPr>
            <a:r>
              <a:rPr lang="en-US"/>
              <a:t>P-Slide </a:t>
            </a:r>
            <a:fld id="{CCD09FD8-13DB-4DCB-94E0-53829FA22E08}" type="slidenum">
              <a:rPr lang="en-US"/>
              <a:pPr>
                <a:defRPr/>
              </a:pPr>
              <a:t>30</a:t>
            </a:fld>
            <a:endParaRPr lang="en-US"/>
          </a:p>
        </p:txBody>
      </p:sp>
      <p:sp>
        <p:nvSpPr>
          <p:cNvPr id="3078" name="Rectangle 3"/>
          <p:cNvSpPr>
            <a:spLocks noGrp="1" noChangeArrowheads="1"/>
          </p:cNvSpPr>
          <p:nvPr>
            <p:ph type="body" sz="half" idx="4294967295"/>
          </p:nvPr>
        </p:nvSpPr>
        <p:spPr>
          <a:xfrm>
            <a:off x="4648200" y="1752600"/>
            <a:ext cx="3810000" cy="4419600"/>
          </a:xfrm>
          <a:noFill/>
        </p:spPr>
        <p:txBody>
          <a:bodyPr/>
          <a:lstStyle/>
          <a:p>
            <a:pPr algn="just" eaLnBrk="1" hangingPunct="1">
              <a:lnSpc>
                <a:spcPct val="80000"/>
              </a:lnSpc>
              <a:buFont typeface="ZapfDingbats" pitchFamily="82" charset="2"/>
              <a:buNone/>
            </a:pPr>
            <a:r>
              <a:rPr lang="en-US" sz="2100" smtClean="0">
                <a:sym typeface="Wingdings" pitchFamily="2" charset="2"/>
              </a:rPr>
              <a:t>  f</a:t>
            </a:r>
            <a:r>
              <a:rPr lang="en-US" sz="2100" smtClean="0"/>
              <a:t>elbamate  </a:t>
            </a:r>
          </a:p>
          <a:p>
            <a:pPr lvl="1" eaLnBrk="1" hangingPunct="1">
              <a:lnSpc>
                <a:spcPct val="80000"/>
              </a:lnSpc>
            </a:pPr>
            <a:r>
              <a:rPr lang="en-US" sz="1800" smtClean="0"/>
              <a:t>Blocks voltage-dependent sodium channels at high firing frequencies</a:t>
            </a:r>
          </a:p>
          <a:p>
            <a:pPr lvl="1" eaLnBrk="1" hangingPunct="1">
              <a:lnSpc>
                <a:spcPct val="80000"/>
              </a:lnSpc>
            </a:pPr>
            <a:r>
              <a:rPr lang="en-US" sz="1800" smtClean="0"/>
              <a:t>Modulates NMDA receptor (block) and GABA receptors (enhanced)</a:t>
            </a:r>
          </a:p>
          <a:p>
            <a:pPr lvl="1" eaLnBrk="1" hangingPunct="1">
              <a:lnSpc>
                <a:spcPct val="80000"/>
              </a:lnSpc>
              <a:buFontTx/>
              <a:buNone/>
            </a:pPr>
            <a:r>
              <a:rPr lang="en-US" sz="1800" smtClean="0"/>
              <a:t> </a:t>
            </a:r>
          </a:p>
          <a:p>
            <a:pPr eaLnBrk="1" hangingPunct="1">
              <a:lnSpc>
                <a:spcPct val="80000"/>
              </a:lnSpc>
              <a:buFont typeface="ZapfDingbats" pitchFamily="82" charset="2"/>
              <a:buNone/>
            </a:pPr>
            <a:r>
              <a:rPr lang="en-US" sz="2100" smtClean="0">
                <a:sym typeface="Wingdings" pitchFamily="2" charset="2"/>
              </a:rPr>
              <a:t>  g</a:t>
            </a:r>
            <a:r>
              <a:rPr lang="en-US" sz="2100" smtClean="0"/>
              <a:t>abapentin</a:t>
            </a:r>
          </a:p>
          <a:p>
            <a:pPr lvl="1" eaLnBrk="1" hangingPunct="1">
              <a:lnSpc>
                <a:spcPct val="80000"/>
              </a:lnSpc>
            </a:pPr>
            <a:r>
              <a:rPr lang="en-US" sz="1800" smtClean="0"/>
              <a:t>Blocks calcium channels</a:t>
            </a:r>
          </a:p>
          <a:p>
            <a:pPr lvl="1" eaLnBrk="1" hangingPunct="1">
              <a:lnSpc>
                <a:spcPct val="80000"/>
              </a:lnSpc>
            </a:pPr>
            <a:r>
              <a:rPr lang="en-US" sz="1800" smtClean="0"/>
              <a:t>Enhances H current</a:t>
            </a:r>
          </a:p>
          <a:p>
            <a:pPr lvl="1" eaLnBrk="1" hangingPunct="1">
              <a:lnSpc>
                <a:spcPct val="80000"/>
              </a:lnSpc>
            </a:pPr>
            <a:r>
              <a:rPr lang="en-US" sz="1800" smtClean="0"/>
              <a:t>Suppressed presynaptic vesicle release</a:t>
            </a:r>
          </a:p>
          <a:p>
            <a:pPr lvl="1" eaLnBrk="1" hangingPunct="1">
              <a:lnSpc>
                <a:spcPct val="80000"/>
              </a:lnSpc>
            </a:pPr>
            <a:r>
              <a:rPr lang="en-US" sz="1800" smtClean="0"/>
              <a:t>Suppresses NMDA receptor at glycine site</a:t>
            </a:r>
          </a:p>
        </p:txBody>
      </p:sp>
      <p:graphicFrame>
        <p:nvGraphicFramePr>
          <p:cNvPr id="3075" name="Object 6"/>
          <p:cNvGraphicFramePr>
            <a:graphicFrameLocks noChangeAspect="1"/>
          </p:cNvGraphicFramePr>
          <p:nvPr>
            <p:ph sz="quarter" idx="4294967295"/>
          </p:nvPr>
        </p:nvGraphicFramePr>
        <p:xfrm>
          <a:off x="1524000" y="4191000"/>
          <a:ext cx="1820863" cy="1827213"/>
        </p:xfrm>
        <a:graphic>
          <a:graphicData uri="http://schemas.openxmlformats.org/presentationml/2006/ole">
            <p:oleObj spid="_x0000_s3075" name="Photo Editor Photo" r:id="rId5" imgW="2800741" imgH="2809524" progId="">
              <p:embed/>
            </p:oleObj>
          </a:graphicData>
        </a:graphic>
      </p:graphicFrame>
      <p:sp>
        <p:nvSpPr>
          <p:cNvPr id="7" name="Date Placeholder 3"/>
          <p:cNvSpPr>
            <a:spLocks noGrp="1"/>
          </p:cNvSpPr>
          <p:nvPr>
            <p:ph type="dt" sz="quarter" idx="10"/>
          </p:nvPr>
        </p:nvSpPr>
        <p:spPr/>
        <p:txBody>
          <a:bodyPr/>
          <a:lstStyle>
            <a:lvl1pPr>
              <a:defRPr>
                <a:latin typeface="Arial" pitchFamily="34" charset="0"/>
                <a:cs typeface="Arial" pitchFamily="34" charset="0"/>
              </a:defRPr>
            </a:lvl1pPr>
          </a:lstStyle>
          <a:p>
            <a:pPr>
              <a:defRPr/>
            </a:pPr>
            <a:r>
              <a:rPr lang="en-US" dirty="0" smtClean="0"/>
              <a:t>American Epilepsy Society 2011</a:t>
            </a:r>
            <a:endParaRPr lang="en-US"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71" name="Rectangle 7"/>
          <p:cNvSpPr>
            <a:spLocks noGrp="1" noChangeArrowheads="1"/>
          </p:cNvSpPr>
          <p:nvPr>
            <p:ph type="title"/>
          </p:nvPr>
        </p:nvSpPr>
        <p:spPr/>
        <p:txBody>
          <a:bodyPr rtlCol="0">
            <a:normAutofit fontScale="90000"/>
          </a:bodyPr>
          <a:lstStyle/>
          <a:p>
            <a:pPr eaLnBrk="1" fontAlgn="auto" hangingPunct="1">
              <a:spcAft>
                <a:spcPts val="0"/>
              </a:spcAft>
              <a:defRPr/>
            </a:pPr>
            <a:r>
              <a:rPr lang="en-US" sz="4400" smtClean="0">
                <a:solidFill>
                  <a:schemeClr val="tx1">
                    <a:lumMod val="75000"/>
                    <a:lumOff val="25000"/>
                  </a:schemeClr>
                </a:solidFill>
              </a:rPr>
              <a:t>AEDs: Molecular and </a:t>
            </a:r>
            <a:br>
              <a:rPr lang="en-US" sz="4400" smtClean="0">
                <a:solidFill>
                  <a:schemeClr val="tx1">
                    <a:lumMod val="75000"/>
                    <a:lumOff val="25000"/>
                  </a:schemeClr>
                </a:solidFill>
              </a:rPr>
            </a:br>
            <a:r>
              <a:rPr lang="en-US" sz="4400" smtClean="0">
                <a:solidFill>
                  <a:schemeClr val="tx1">
                    <a:lumMod val="75000"/>
                    <a:lumOff val="25000"/>
                  </a:schemeClr>
                </a:solidFill>
              </a:rPr>
              <a:t>Cellular Mechanisms</a:t>
            </a:r>
          </a:p>
        </p:txBody>
      </p:sp>
      <p:graphicFrame>
        <p:nvGraphicFramePr>
          <p:cNvPr id="4098" name="Object 4"/>
          <p:cNvGraphicFramePr>
            <a:graphicFrameLocks noChangeAspect="1"/>
          </p:cNvGraphicFramePr>
          <p:nvPr>
            <p:ph idx="1"/>
          </p:nvPr>
        </p:nvGraphicFramePr>
        <p:xfrm>
          <a:off x="1566863" y="1752600"/>
          <a:ext cx="2092325" cy="2133600"/>
        </p:xfrm>
        <a:graphic>
          <a:graphicData uri="http://schemas.openxmlformats.org/presentationml/2006/ole">
            <p:oleObj spid="_x0000_s4098" name="Photo Editor Photo" r:id="rId4" imgW="2895238" imgH="2952381" progId="">
              <p:embed/>
            </p:oleObj>
          </a:graphicData>
        </a:graphic>
      </p:graphicFrame>
      <p:sp>
        <p:nvSpPr>
          <p:cNvPr id="6" name="Slide Number Placeholder 5"/>
          <p:cNvSpPr>
            <a:spLocks noGrp="1"/>
          </p:cNvSpPr>
          <p:nvPr>
            <p:ph type="sldNum" sz="quarter" idx="11"/>
          </p:nvPr>
        </p:nvSpPr>
        <p:spPr/>
        <p:txBody>
          <a:bodyPr/>
          <a:lstStyle/>
          <a:p>
            <a:pPr>
              <a:defRPr/>
            </a:pPr>
            <a:r>
              <a:rPr lang="en-US"/>
              <a:t>P-Slide </a:t>
            </a:r>
            <a:fld id="{5561371C-EBC9-49BB-85C4-22DD8537549A}" type="slidenum">
              <a:rPr lang="en-US"/>
              <a:pPr>
                <a:defRPr/>
              </a:pPr>
              <a:t>31</a:t>
            </a:fld>
            <a:endParaRPr lang="en-US"/>
          </a:p>
        </p:txBody>
      </p:sp>
      <p:graphicFrame>
        <p:nvGraphicFramePr>
          <p:cNvPr id="4099" name="Object 9"/>
          <p:cNvGraphicFramePr>
            <a:graphicFrameLocks noChangeAspect="1"/>
          </p:cNvGraphicFramePr>
          <p:nvPr>
            <p:ph sz="quarter" idx="4294967295"/>
          </p:nvPr>
        </p:nvGraphicFramePr>
        <p:xfrm>
          <a:off x="1371600" y="4572000"/>
          <a:ext cx="2439988" cy="1544638"/>
        </p:xfrm>
        <a:graphic>
          <a:graphicData uri="http://schemas.openxmlformats.org/presentationml/2006/ole">
            <p:oleObj spid="_x0000_s4099" name="Photo Editor Photo" r:id="rId5" imgW="2542857" imgH="1609524" progId="">
              <p:embed/>
            </p:oleObj>
          </a:graphicData>
        </a:graphic>
      </p:graphicFrame>
      <p:sp>
        <p:nvSpPr>
          <p:cNvPr id="4102" name="Rectangle 8"/>
          <p:cNvSpPr>
            <a:spLocks noGrp="1" noChangeArrowheads="1"/>
          </p:cNvSpPr>
          <p:nvPr>
            <p:ph type="body" sz="half" idx="4294967295"/>
          </p:nvPr>
        </p:nvSpPr>
        <p:spPr>
          <a:xfrm>
            <a:off x="4800600" y="1676400"/>
            <a:ext cx="4343400" cy="4343400"/>
          </a:xfrm>
        </p:spPr>
        <p:txBody>
          <a:bodyPr/>
          <a:lstStyle/>
          <a:p>
            <a:pPr eaLnBrk="1" hangingPunct="1">
              <a:buClr>
                <a:srgbClr val="FFFF00"/>
              </a:buClr>
              <a:buFont typeface="Wingdings" pitchFamily="2" charset="2"/>
              <a:buNone/>
            </a:pPr>
            <a:r>
              <a:rPr lang="en-US" sz="2100" smtClean="0">
                <a:sym typeface="Wingdings" pitchFamily="2" charset="2"/>
              </a:rPr>
              <a:t>  l</a:t>
            </a:r>
            <a:r>
              <a:rPr lang="en-US" sz="2100" smtClean="0"/>
              <a:t>amotrigine</a:t>
            </a:r>
          </a:p>
          <a:p>
            <a:pPr lvl="1" eaLnBrk="1" hangingPunct="1"/>
            <a:r>
              <a:rPr lang="en-US" sz="1800" smtClean="0"/>
              <a:t>Blocks voltage-dependent sodium channels at high firing frequencies</a:t>
            </a:r>
          </a:p>
          <a:p>
            <a:pPr lvl="1" eaLnBrk="1" hangingPunct="1"/>
            <a:r>
              <a:rPr lang="en-US" sz="1800" smtClean="0"/>
              <a:t>Enhances H current</a:t>
            </a:r>
          </a:p>
          <a:p>
            <a:pPr lvl="1" eaLnBrk="1" hangingPunct="1"/>
            <a:r>
              <a:rPr lang="en-US" sz="1800" smtClean="0"/>
              <a:t>Modulates kainate receptors</a:t>
            </a:r>
          </a:p>
          <a:p>
            <a:pPr lvl="1" eaLnBrk="1" hangingPunct="1"/>
            <a:endParaRPr lang="en-US" sz="1400" smtClean="0"/>
          </a:p>
          <a:p>
            <a:pPr eaLnBrk="1" hangingPunct="1">
              <a:buFont typeface="ZapfDingbats" pitchFamily="82" charset="2"/>
              <a:buNone/>
            </a:pPr>
            <a:r>
              <a:rPr lang="en-US" sz="2100" smtClean="0">
                <a:sym typeface="Wingdings" pitchFamily="2" charset="2"/>
              </a:rPr>
              <a:t>  z</a:t>
            </a:r>
            <a:r>
              <a:rPr lang="en-US" sz="2100" smtClean="0"/>
              <a:t>onisamide</a:t>
            </a:r>
          </a:p>
          <a:p>
            <a:pPr lvl="1" eaLnBrk="1" hangingPunct="1"/>
            <a:r>
              <a:rPr lang="en-US" sz="1800" smtClean="0"/>
              <a:t>Blocks voltage-dependent sodium channels and </a:t>
            </a:r>
            <a:br>
              <a:rPr lang="en-US" sz="1800" smtClean="0"/>
            </a:br>
            <a:r>
              <a:rPr lang="en-US" sz="1800" smtClean="0"/>
              <a:t>T-type calcium channels</a:t>
            </a:r>
          </a:p>
          <a:p>
            <a:pPr lvl="1" eaLnBrk="1" hangingPunct="1"/>
            <a:r>
              <a:rPr lang="en-US" sz="1800" smtClean="0"/>
              <a:t>Mild carbonic anhydrase inhibitor</a:t>
            </a:r>
            <a:endParaRPr lang="en-US" sz="1400" smtClean="0"/>
          </a:p>
        </p:txBody>
      </p:sp>
      <p:sp>
        <p:nvSpPr>
          <p:cNvPr id="4103" name="Text Box 9"/>
          <p:cNvSpPr txBox="1">
            <a:spLocks noChangeArrowheads="1"/>
          </p:cNvSpPr>
          <p:nvPr/>
        </p:nvSpPr>
        <p:spPr bwMode="auto">
          <a:xfrm>
            <a:off x="1676400" y="4114800"/>
            <a:ext cx="1905000" cy="473075"/>
          </a:xfrm>
          <a:prstGeom prst="rect">
            <a:avLst/>
          </a:prstGeom>
          <a:solidFill>
            <a:schemeClr val="bg2"/>
          </a:solidFill>
          <a:ln w="12700">
            <a:noFill/>
            <a:miter lim="800000"/>
            <a:headEnd/>
            <a:tailEnd/>
          </a:ln>
        </p:spPr>
        <p:txBody>
          <a:bodyPr>
            <a:spAutoFit/>
          </a:bodyPr>
          <a:lstStyle/>
          <a:p>
            <a:r>
              <a:rPr lang="en-US"/>
              <a:t>Zonisamide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400" smtClean="0">
                <a:solidFill>
                  <a:schemeClr val="tx1">
                    <a:lumMod val="75000"/>
                    <a:lumOff val="25000"/>
                  </a:schemeClr>
                </a:solidFill>
              </a:rPr>
              <a:t>AEDs: Molecular and </a:t>
            </a:r>
            <a:br>
              <a:rPr lang="en-US" sz="4400" smtClean="0">
                <a:solidFill>
                  <a:schemeClr val="tx1">
                    <a:lumMod val="75000"/>
                    <a:lumOff val="25000"/>
                  </a:schemeClr>
                </a:solidFill>
              </a:rPr>
            </a:br>
            <a:r>
              <a:rPr lang="en-US" sz="4400" smtClean="0">
                <a:solidFill>
                  <a:schemeClr val="tx1">
                    <a:lumMod val="75000"/>
                    <a:lumOff val="25000"/>
                  </a:schemeClr>
                </a:solidFill>
              </a:rPr>
              <a:t>Cellular Mechanisms</a:t>
            </a:r>
            <a:endParaRPr lang="en-US" sz="4400" smtClean="0">
              <a:solidFill>
                <a:schemeClr val="tx2"/>
              </a:solidFill>
            </a:endParaRPr>
          </a:p>
        </p:txBody>
      </p:sp>
      <p:graphicFrame>
        <p:nvGraphicFramePr>
          <p:cNvPr id="5122" name="Object 4"/>
          <p:cNvGraphicFramePr>
            <a:graphicFrameLocks noChangeAspect="1"/>
          </p:cNvGraphicFramePr>
          <p:nvPr>
            <p:ph idx="1"/>
          </p:nvPr>
        </p:nvGraphicFramePr>
        <p:xfrm>
          <a:off x="1600200" y="1828800"/>
          <a:ext cx="2185988" cy="1692275"/>
        </p:xfrm>
        <a:graphic>
          <a:graphicData uri="http://schemas.openxmlformats.org/presentationml/2006/ole">
            <p:oleObj spid="_x0000_s5122" name="Photo Editor Photo" r:id="rId4" imgW="2695951" imgH="2085714" progId="">
              <p:embed/>
            </p:oleObj>
          </a:graphicData>
        </a:graphic>
      </p:graphicFrame>
      <p:sp>
        <p:nvSpPr>
          <p:cNvPr id="6" name="Slide Number Placeholder 5"/>
          <p:cNvSpPr>
            <a:spLocks noGrp="1"/>
          </p:cNvSpPr>
          <p:nvPr>
            <p:ph type="sldNum" sz="quarter" idx="11"/>
          </p:nvPr>
        </p:nvSpPr>
        <p:spPr/>
        <p:txBody>
          <a:bodyPr/>
          <a:lstStyle/>
          <a:p>
            <a:pPr>
              <a:defRPr/>
            </a:pPr>
            <a:r>
              <a:rPr lang="en-US"/>
              <a:t>P-Slide </a:t>
            </a:r>
            <a:fld id="{1D83A477-CED0-445C-9E27-FBEFE62FD6E7}" type="slidenum">
              <a:rPr lang="en-US"/>
              <a:pPr>
                <a:defRPr/>
              </a:pPr>
              <a:t>32</a:t>
            </a:fld>
            <a:endParaRPr lang="en-US"/>
          </a:p>
        </p:txBody>
      </p:sp>
      <p:sp>
        <p:nvSpPr>
          <p:cNvPr id="5126" name="Rectangle 3"/>
          <p:cNvSpPr>
            <a:spLocks noGrp="1" noChangeArrowheads="1"/>
          </p:cNvSpPr>
          <p:nvPr>
            <p:ph type="body" sz="half" idx="4294967295"/>
          </p:nvPr>
        </p:nvSpPr>
        <p:spPr>
          <a:xfrm>
            <a:off x="4876800" y="1600200"/>
            <a:ext cx="4038600" cy="4800600"/>
          </a:xfrm>
        </p:spPr>
        <p:txBody>
          <a:bodyPr/>
          <a:lstStyle/>
          <a:p>
            <a:pPr eaLnBrk="1" hangingPunct="1">
              <a:lnSpc>
                <a:spcPct val="90000"/>
              </a:lnSpc>
              <a:buFont typeface="ZapfDingbats" pitchFamily="82" charset="2"/>
              <a:buNone/>
            </a:pPr>
            <a:r>
              <a:rPr lang="en-US" smtClean="0">
                <a:sym typeface="Wingdings" pitchFamily="2" charset="2"/>
              </a:rPr>
              <a:t>  e</a:t>
            </a:r>
            <a:r>
              <a:rPr lang="en-US" smtClean="0"/>
              <a:t>thosuximide</a:t>
            </a:r>
            <a:endParaRPr lang="en-US" sz="1900" smtClean="0"/>
          </a:p>
          <a:p>
            <a:pPr lvl="1" eaLnBrk="1" hangingPunct="1">
              <a:lnSpc>
                <a:spcPct val="90000"/>
              </a:lnSpc>
            </a:pPr>
            <a:r>
              <a:rPr lang="en-US" sz="2000" smtClean="0"/>
              <a:t>Blocks low threshold, “transient” (T-type) calcium channels in thalamic neurons</a:t>
            </a:r>
          </a:p>
          <a:p>
            <a:pPr lvl="1" eaLnBrk="1" hangingPunct="1">
              <a:lnSpc>
                <a:spcPct val="90000"/>
              </a:lnSpc>
              <a:buFontTx/>
              <a:buNone/>
            </a:pPr>
            <a:endParaRPr lang="en-US" sz="2000" smtClean="0"/>
          </a:p>
          <a:p>
            <a:pPr eaLnBrk="1" hangingPunct="1">
              <a:lnSpc>
                <a:spcPct val="90000"/>
              </a:lnSpc>
              <a:buFont typeface="ZapfDingbats" pitchFamily="82" charset="2"/>
              <a:buNone/>
            </a:pPr>
            <a:r>
              <a:rPr lang="en-US" smtClean="0">
                <a:sym typeface="Wingdings" pitchFamily="2" charset="2"/>
              </a:rPr>
              <a:t>  v</a:t>
            </a:r>
            <a:r>
              <a:rPr lang="en-US" smtClean="0"/>
              <a:t>alproate</a:t>
            </a:r>
          </a:p>
          <a:p>
            <a:pPr lvl="1" eaLnBrk="1" hangingPunct="1">
              <a:lnSpc>
                <a:spcPct val="90000"/>
              </a:lnSpc>
            </a:pPr>
            <a:r>
              <a:rPr lang="en-US" sz="2000" smtClean="0"/>
              <a:t>May enhance GABA transmission in specific circuits</a:t>
            </a:r>
          </a:p>
          <a:p>
            <a:pPr lvl="1" eaLnBrk="1" hangingPunct="1">
              <a:lnSpc>
                <a:spcPct val="90000"/>
              </a:lnSpc>
            </a:pPr>
            <a:r>
              <a:rPr lang="en-US" sz="2000" smtClean="0"/>
              <a:t>Blocks voltage-dependent sodium channels</a:t>
            </a:r>
          </a:p>
          <a:p>
            <a:pPr lvl="1" eaLnBrk="1" hangingPunct="1">
              <a:lnSpc>
                <a:spcPct val="90000"/>
              </a:lnSpc>
            </a:pPr>
            <a:r>
              <a:rPr lang="en-US" sz="2000" smtClean="0"/>
              <a:t>Modulates T-type calcium channels</a:t>
            </a:r>
          </a:p>
          <a:p>
            <a:pPr lvl="1" eaLnBrk="1" hangingPunct="1">
              <a:lnSpc>
                <a:spcPct val="90000"/>
              </a:lnSpc>
            </a:pPr>
            <a:endParaRPr lang="en-US" sz="2000" smtClean="0"/>
          </a:p>
        </p:txBody>
      </p:sp>
      <p:graphicFrame>
        <p:nvGraphicFramePr>
          <p:cNvPr id="5123" name="Object 6"/>
          <p:cNvGraphicFramePr>
            <a:graphicFrameLocks noChangeAspect="1"/>
          </p:cNvGraphicFramePr>
          <p:nvPr>
            <p:ph sz="quarter" idx="4294967295"/>
          </p:nvPr>
        </p:nvGraphicFramePr>
        <p:xfrm>
          <a:off x="1600200" y="4038600"/>
          <a:ext cx="2490788" cy="1828800"/>
        </p:xfrm>
        <a:graphic>
          <a:graphicData uri="http://schemas.openxmlformats.org/presentationml/2006/ole">
            <p:oleObj spid="_x0000_s5123" name="Photo Editor Photo" r:id="rId5" imgW="3258005" imgH="2390476" progId="">
              <p:embed/>
            </p:oleObj>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400" smtClean="0">
                <a:solidFill>
                  <a:schemeClr val="tx1">
                    <a:lumMod val="75000"/>
                    <a:lumOff val="25000"/>
                  </a:schemeClr>
                </a:solidFill>
              </a:rPr>
              <a:t>AEDs: Molecular and </a:t>
            </a:r>
            <a:br>
              <a:rPr lang="en-US" sz="4400" smtClean="0">
                <a:solidFill>
                  <a:schemeClr val="tx1">
                    <a:lumMod val="75000"/>
                    <a:lumOff val="25000"/>
                  </a:schemeClr>
                </a:solidFill>
              </a:rPr>
            </a:br>
            <a:r>
              <a:rPr lang="en-US" sz="4400" smtClean="0">
                <a:solidFill>
                  <a:schemeClr val="tx1">
                    <a:lumMod val="75000"/>
                    <a:lumOff val="25000"/>
                  </a:schemeClr>
                </a:solidFill>
              </a:rPr>
              <a:t>Cellular Mechanisms</a:t>
            </a:r>
          </a:p>
        </p:txBody>
      </p:sp>
      <p:graphicFrame>
        <p:nvGraphicFramePr>
          <p:cNvPr id="6146" name="Object 4"/>
          <p:cNvGraphicFramePr>
            <a:graphicFrameLocks noChangeAspect="1"/>
          </p:cNvGraphicFramePr>
          <p:nvPr>
            <p:ph idx="1"/>
          </p:nvPr>
        </p:nvGraphicFramePr>
        <p:xfrm>
          <a:off x="762000" y="1828800"/>
          <a:ext cx="2719388" cy="1887538"/>
        </p:xfrm>
        <a:graphic>
          <a:graphicData uri="http://schemas.openxmlformats.org/presentationml/2006/ole">
            <p:oleObj spid="_x0000_s6146" name="Photo Editor Photo" r:id="rId4" imgW="3610479" imgH="2505425" progId="">
              <p:embed/>
            </p:oleObj>
          </a:graphicData>
        </a:graphic>
      </p:graphicFrame>
      <p:sp>
        <p:nvSpPr>
          <p:cNvPr id="6" name="Slide Number Placeholder 5"/>
          <p:cNvSpPr>
            <a:spLocks noGrp="1"/>
          </p:cNvSpPr>
          <p:nvPr>
            <p:ph type="sldNum" sz="quarter" idx="11"/>
          </p:nvPr>
        </p:nvSpPr>
        <p:spPr/>
        <p:txBody>
          <a:bodyPr/>
          <a:lstStyle/>
          <a:p>
            <a:pPr>
              <a:defRPr/>
            </a:pPr>
            <a:r>
              <a:rPr lang="en-US"/>
              <a:t>P-Slide </a:t>
            </a:r>
            <a:fld id="{E338CEE4-7C4E-4D82-AB2F-229F8B665AC8}" type="slidenum">
              <a:rPr lang="en-US"/>
              <a:pPr>
                <a:defRPr/>
              </a:pPr>
              <a:t>33</a:t>
            </a:fld>
            <a:endParaRPr lang="en-US"/>
          </a:p>
        </p:txBody>
      </p:sp>
      <p:graphicFrame>
        <p:nvGraphicFramePr>
          <p:cNvPr id="6147" name="Object 6"/>
          <p:cNvGraphicFramePr>
            <a:graphicFrameLocks noChangeAspect="1"/>
          </p:cNvGraphicFramePr>
          <p:nvPr>
            <p:ph sz="quarter" idx="4294967295"/>
          </p:nvPr>
        </p:nvGraphicFramePr>
        <p:xfrm>
          <a:off x="838200" y="4114800"/>
          <a:ext cx="2314575" cy="1905000"/>
        </p:xfrm>
        <a:graphic>
          <a:graphicData uri="http://schemas.openxmlformats.org/presentationml/2006/ole">
            <p:oleObj spid="_x0000_s6147" name="Photo Editor Photo" r:id="rId5" imgW="3067478" imgH="2523810" progId="">
              <p:embed/>
            </p:oleObj>
          </a:graphicData>
        </a:graphic>
      </p:graphicFrame>
      <p:sp>
        <p:nvSpPr>
          <p:cNvPr id="6150" name="Rectangle 3"/>
          <p:cNvSpPr>
            <a:spLocks noGrp="1" noChangeArrowheads="1"/>
          </p:cNvSpPr>
          <p:nvPr>
            <p:ph type="body" sz="half" idx="4294967295"/>
          </p:nvPr>
        </p:nvSpPr>
        <p:spPr>
          <a:xfrm>
            <a:off x="4343400" y="1600200"/>
            <a:ext cx="4572000" cy="4724400"/>
          </a:xfrm>
        </p:spPr>
        <p:txBody>
          <a:bodyPr/>
          <a:lstStyle/>
          <a:p>
            <a:pPr eaLnBrk="1" hangingPunct="1">
              <a:lnSpc>
                <a:spcPct val="90000"/>
              </a:lnSpc>
              <a:buFont typeface="ZapfDingbats" pitchFamily="82" charset="2"/>
              <a:buNone/>
            </a:pPr>
            <a:r>
              <a:rPr lang="en-US" smtClean="0">
                <a:sym typeface="Wingdings" pitchFamily="2" charset="2"/>
              </a:rPr>
              <a:t>  t</a:t>
            </a:r>
            <a:r>
              <a:rPr lang="en-US" smtClean="0"/>
              <a:t>opiramate</a:t>
            </a:r>
          </a:p>
          <a:p>
            <a:pPr lvl="1" eaLnBrk="1" hangingPunct="1">
              <a:lnSpc>
                <a:spcPct val="90000"/>
              </a:lnSpc>
            </a:pPr>
            <a:r>
              <a:rPr lang="en-US" sz="2000" smtClean="0"/>
              <a:t>Blocks voltage-dependent Na</a:t>
            </a:r>
            <a:r>
              <a:rPr lang="en-US" sz="2000" baseline="30000" smtClean="0"/>
              <a:t>+</a:t>
            </a:r>
            <a:r>
              <a:rPr lang="en-US" sz="2000" smtClean="0"/>
              <a:t> channels at high firing frequencies</a:t>
            </a:r>
          </a:p>
          <a:p>
            <a:pPr lvl="1" eaLnBrk="1" hangingPunct="1">
              <a:lnSpc>
                <a:spcPct val="90000"/>
              </a:lnSpc>
            </a:pPr>
            <a:r>
              <a:rPr lang="en-US" sz="2000" smtClean="0"/>
              <a:t>Increases frequency at which GABA opens Cl</a:t>
            </a:r>
            <a:r>
              <a:rPr lang="en-US" sz="2000" baseline="30000" smtClean="0"/>
              <a:t>-</a:t>
            </a:r>
            <a:r>
              <a:rPr lang="en-US" sz="2000" smtClean="0"/>
              <a:t> channels (different site than benzodiazepines)</a:t>
            </a:r>
          </a:p>
          <a:p>
            <a:pPr lvl="1" eaLnBrk="1" hangingPunct="1">
              <a:lnSpc>
                <a:spcPct val="90000"/>
              </a:lnSpc>
            </a:pPr>
            <a:r>
              <a:rPr lang="en-US" sz="2000" smtClean="0"/>
              <a:t>Antagonizes glutamate action at AMPA/kainate receptor subtype</a:t>
            </a:r>
          </a:p>
          <a:p>
            <a:pPr lvl="1" eaLnBrk="1" hangingPunct="1">
              <a:lnSpc>
                <a:spcPct val="90000"/>
              </a:lnSpc>
            </a:pPr>
            <a:r>
              <a:rPr lang="en-US" sz="2000" smtClean="0"/>
              <a:t>Inhibition of carbonic anhydrase</a:t>
            </a:r>
          </a:p>
          <a:p>
            <a:pPr eaLnBrk="1" hangingPunct="1">
              <a:lnSpc>
                <a:spcPct val="90000"/>
              </a:lnSpc>
              <a:buFont typeface="ZapfDingbats" pitchFamily="82" charset="2"/>
              <a:buNone/>
            </a:pPr>
            <a:r>
              <a:rPr lang="en-US" smtClean="0">
                <a:sym typeface="Wingdings" pitchFamily="2" charset="2"/>
              </a:rPr>
              <a:t>  t</a:t>
            </a:r>
            <a:r>
              <a:rPr lang="en-US" smtClean="0"/>
              <a:t>iagabine</a:t>
            </a:r>
          </a:p>
          <a:p>
            <a:pPr lvl="1" eaLnBrk="1" hangingPunct="1">
              <a:lnSpc>
                <a:spcPct val="90000"/>
              </a:lnSpc>
            </a:pPr>
            <a:r>
              <a:rPr lang="en-US" sz="2000" smtClean="0"/>
              <a:t> Interferes with GABA re-uptake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400" smtClean="0">
                <a:solidFill>
                  <a:schemeClr val="tx1">
                    <a:lumMod val="75000"/>
                    <a:lumOff val="25000"/>
                  </a:schemeClr>
                </a:solidFill>
              </a:rPr>
              <a:t>AEDs: Molecular and </a:t>
            </a:r>
            <a:br>
              <a:rPr lang="en-US" sz="4400" smtClean="0">
                <a:solidFill>
                  <a:schemeClr val="tx1">
                    <a:lumMod val="75000"/>
                    <a:lumOff val="25000"/>
                  </a:schemeClr>
                </a:solidFill>
              </a:rPr>
            </a:br>
            <a:r>
              <a:rPr lang="en-US" sz="4400" smtClean="0">
                <a:solidFill>
                  <a:schemeClr val="tx1">
                    <a:lumMod val="75000"/>
                    <a:lumOff val="25000"/>
                  </a:schemeClr>
                </a:solidFill>
              </a:rPr>
              <a:t>Cellular Mechanisms</a:t>
            </a:r>
          </a:p>
        </p:txBody>
      </p:sp>
      <p:graphicFrame>
        <p:nvGraphicFramePr>
          <p:cNvPr id="7170" name="Object 4"/>
          <p:cNvGraphicFramePr>
            <a:graphicFrameLocks noChangeAspect="1"/>
          </p:cNvGraphicFramePr>
          <p:nvPr>
            <p:ph idx="1"/>
          </p:nvPr>
        </p:nvGraphicFramePr>
        <p:xfrm>
          <a:off x="1447800" y="2057400"/>
          <a:ext cx="2905125" cy="2000250"/>
        </p:xfrm>
        <a:graphic>
          <a:graphicData uri="http://schemas.openxmlformats.org/presentationml/2006/ole">
            <p:oleObj spid="_x0000_s7170" name="Photo Editor Photo" r:id="rId4" imgW="3209524" imgH="2209524" progId="">
              <p:embed/>
            </p:oleObj>
          </a:graphicData>
        </a:graphic>
      </p:graphicFrame>
      <p:sp>
        <p:nvSpPr>
          <p:cNvPr id="6" name="Slide Number Placeholder 5"/>
          <p:cNvSpPr>
            <a:spLocks noGrp="1"/>
          </p:cNvSpPr>
          <p:nvPr>
            <p:ph type="sldNum" sz="quarter" idx="11"/>
          </p:nvPr>
        </p:nvSpPr>
        <p:spPr/>
        <p:txBody>
          <a:bodyPr/>
          <a:lstStyle/>
          <a:p>
            <a:pPr>
              <a:defRPr/>
            </a:pPr>
            <a:r>
              <a:rPr lang="en-US"/>
              <a:t>P-Slide </a:t>
            </a:r>
            <a:fld id="{8497F082-65E5-44C5-8FD6-227F947A015B}" type="slidenum">
              <a:rPr lang="en-US"/>
              <a:pPr>
                <a:defRPr/>
              </a:pPr>
              <a:t>34</a:t>
            </a:fld>
            <a:endParaRPr lang="en-US"/>
          </a:p>
        </p:txBody>
      </p:sp>
      <p:graphicFrame>
        <p:nvGraphicFramePr>
          <p:cNvPr id="7171" name="Object 6"/>
          <p:cNvGraphicFramePr>
            <a:graphicFrameLocks noChangeAspect="1"/>
          </p:cNvGraphicFramePr>
          <p:nvPr>
            <p:ph sz="quarter" idx="4294967295"/>
          </p:nvPr>
        </p:nvGraphicFramePr>
        <p:xfrm>
          <a:off x="1905000" y="4724400"/>
          <a:ext cx="1951038" cy="1547813"/>
        </p:xfrm>
        <a:graphic>
          <a:graphicData uri="http://schemas.openxmlformats.org/presentationml/2006/ole">
            <p:oleObj spid="_x0000_s7171" name="Photo Editor Photo" r:id="rId5" imgW="2123810" imgH="1685714" progId="">
              <p:embed/>
            </p:oleObj>
          </a:graphicData>
        </a:graphic>
      </p:graphicFrame>
      <p:sp>
        <p:nvSpPr>
          <p:cNvPr id="7174" name="Rectangle 3"/>
          <p:cNvSpPr>
            <a:spLocks noGrp="1" noChangeArrowheads="1"/>
          </p:cNvSpPr>
          <p:nvPr>
            <p:ph type="body" sz="half" idx="4294967295"/>
          </p:nvPr>
        </p:nvSpPr>
        <p:spPr>
          <a:xfrm>
            <a:off x="4343400" y="1676400"/>
            <a:ext cx="4800600" cy="4953000"/>
          </a:xfrm>
        </p:spPr>
        <p:txBody>
          <a:bodyPr/>
          <a:lstStyle/>
          <a:p>
            <a:pPr eaLnBrk="1" hangingPunct="1">
              <a:buFont typeface="ZapfDingbats" pitchFamily="82" charset="2"/>
              <a:buNone/>
            </a:pPr>
            <a:r>
              <a:rPr lang="en-US" dirty="0" smtClean="0">
                <a:sym typeface="Wingdings" pitchFamily="2" charset="2"/>
              </a:rPr>
              <a:t>  </a:t>
            </a:r>
            <a:r>
              <a:rPr lang="en-US" dirty="0" err="1" smtClean="0">
                <a:sym typeface="Wingdings" pitchFamily="2" charset="2"/>
              </a:rPr>
              <a:t>l</a:t>
            </a:r>
            <a:r>
              <a:rPr lang="en-US" dirty="0" err="1" smtClean="0"/>
              <a:t>evetiracetam</a:t>
            </a:r>
            <a:endParaRPr lang="en-US" dirty="0" smtClean="0"/>
          </a:p>
          <a:p>
            <a:pPr lvl="1" eaLnBrk="1" hangingPunct="1"/>
            <a:r>
              <a:rPr lang="en-US" sz="2000" dirty="0" smtClean="0"/>
              <a:t>Binding of reversible </a:t>
            </a:r>
            <a:r>
              <a:rPr lang="en-US" sz="2000" dirty="0" err="1" smtClean="0"/>
              <a:t>saturable</a:t>
            </a:r>
            <a:r>
              <a:rPr lang="en-US" sz="2000" dirty="0" smtClean="0"/>
              <a:t> specific binding site SV2a (a synaptic vesicle protein)</a:t>
            </a:r>
          </a:p>
          <a:p>
            <a:pPr lvl="1" eaLnBrk="1" hangingPunct="1"/>
            <a:r>
              <a:rPr lang="en-US" sz="2000" dirty="0" smtClean="0"/>
              <a:t>Modulates </a:t>
            </a:r>
            <a:r>
              <a:rPr lang="en-US" sz="2000" dirty="0" err="1" smtClean="0"/>
              <a:t>kainate</a:t>
            </a:r>
            <a:r>
              <a:rPr lang="en-US" sz="2000" dirty="0" smtClean="0"/>
              <a:t> receptor activity</a:t>
            </a:r>
          </a:p>
          <a:p>
            <a:pPr lvl="1" eaLnBrk="1" hangingPunct="1"/>
            <a:r>
              <a:rPr lang="en-US" sz="2000" dirty="0" smtClean="0"/>
              <a:t>Reverses inhibition of GABA and </a:t>
            </a:r>
            <a:r>
              <a:rPr lang="en-US" sz="2000" dirty="0" err="1" smtClean="0"/>
              <a:t>glycine</a:t>
            </a:r>
            <a:r>
              <a:rPr lang="en-US" sz="2000" dirty="0" smtClean="0"/>
              <a:t> gated currents induced by negative </a:t>
            </a:r>
            <a:r>
              <a:rPr lang="en-US" sz="2000" dirty="0" err="1" smtClean="0"/>
              <a:t>allosteric</a:t>
            </a:r>
            <a:r>
              <a:rPr lang="en-US" sz="2000" dirty="0" smtClean="0"/>
              <a:t> modulators</a:t>
            </a:r>
          </a:p>
          <a:p>
            <a:pPr eaLnBrk="1" hangingPunct="1">
              <a:buFont typeface="ZapfDingbats" pitchFamily="82" charset="2"/>
              <a:buNone/>
            </a:pPr>
            <a:r>
              <a:rPr lang="en-US" dirty="0" smtClean="0">
                <a:sym typeface="Wingdings" pitchFamily="2" charset="2"/>
              </a:rPr>
              <a:t>  </a:t>
            </a:r>
            <a:r>
              <a:rPr lang="en-US" dirty="0" err="1" smtClean="0">
                <a:sym typeface="Wingdings" pitchFamily="2" charset="2"/>
              </a:rPr>
              <a:t>o</a:t>
            </a:r>
            <a:r>
              <a:rPr lang="en-US" dirty="0" err="1" smtClean="0"/>
              <a:t>xcarbazepine</a:t>
            </a:r>
            <a:endParaRPr lang="en-US" dirty="0" smtClean="0"/>
          </a:p>
          <a:p>
            <a:pPr lvl="1" eaLnBrk="1" hangingPunct="1"/>
            <a:r>
              <a:rPr lang="en-US" sz="2000" dirty="0" smtClean="0"/>
              <a:t>Blocks voltage-dependent sodium channels at high firing frequencies</a:t>
            </a:r>
          </a:p>
          <a:p>
            <a:pPr lvl="1" eaLnBrk="1" hangingPunct="1"/>
            <a:r>
              <a:rPr lang="en-US" sz="2000" dirty="0" smtClean="0"/>
              <a:t>Exerts effect on K</a:t>
            </a:r>
            <a:r>
              <a:rPr lang="en-US" sz="2000" baseline="30000" dirty="0" smtClean="0"/>
              <a:t>+</a:t>
            </a:r>
            <a:r>
              <a:rPr lang="en-US" sz="2000" dirty="0" smtClean="0"/>
              <a:t> channels</a:t>
            </a:r>
          </a:p>
        </p:txBody>
      </p:sp>
      <p:sp>
        <p:nvSpPr>
          <p:cNvPr id="7175" name="Text Box 11"/>
          <p:cNvSpPr txBox="1">
            <a:spLocks noChangeArrowheads="1"/>
          </p:cNvSpPr>
          <p:nvPr/>
        </p:nvSpPr>
        <p:spPr bwMode="auto">
          <a:xfrm>
            <a:off x="1905000" y="1600200"/>
            <a:ext cx="2071688" cy="473075"/>
          </a:xfrm>
          <a:prstGeom prst="rect">
            <a:avLst/>
          </a:prstGeom>
          <a:solidFill>
            <a:schemeClr val="bg2"/>
          </a:solidFill>
          <a:ln w="12700">
            <a:noFill/>
            <a:miter lim="800000"/>
            <a:headEnd/>
            <a:tailEnd/>
          </a:ln>
        </p:spPr>
        <p:txBody>
          <a:bodyPr wrap="none">
            <a:spAutoFit/>
          </a:bodyPr>
          <a:lstStyle/>
          <a:p>
            <a:r>
              <a:rPr lang="en-US"/>
              <a:t>levetiracetam</a:t>
            </a:r>
          </a:p>
        </p:txBody>
      </p:sp>
      <p:sp>
        <p:nvSpPr>
          <p:cNvPr id="7176" name="Text Box 12"/>
          <p:cNvSpPr txBox="1">
            <a:spLocks noChangeArrowheads="1"/>
          </p:cNvSpPr>
          <p:nvPr/>
        </p:nvSpPr>
        <p:spPr bwMode="auto">
          <a:xfrm>
            <a:off x="1752600" y="4343400"/>
            <a:ext cx="2246313" cy="473075"/>
          </a:xfrm>
          <a:prstGeom prst="rect">
            <a:avLst/>
          </a:prstGeom>
          <a:solidFill>
            <a:schemeClr val="bg2"/>
          </a:solidFill>
          <a:ln w="12700">
            <a:noFill/>
            <a:miter lim="800000"/>
            <a:headEnd/>
            <a:tailEnd/>
          </a:ln>
        </p:spPr>
        <p:txBody>
          <a:bodyPr wrap="none">
            <a:spAutoFit/>
          </a:bodyPr>
          <a:lstStyle/>
          <a:p>
            <a:r>
              <a:rPr lang="en-US"/>
              <a:t>oxcarbazepine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990600" y="152400"/>
            <a:ext cx="7467600" cy="1371600"/>
          </a:xfrm>
        </p:spPr>
        <p:txBody>
          <a:bodyPr rtlCol="0">
            <a:normAutofit fontScale="90000"/>
          </a:bodyPr>
          <a:lstStyle/>
          <a:p>
            <a:pPr eaLnBrk="1" fontAlgn="auto" hangingPunct="1">
              <a:spcAft>
                <a:spcPts val="0"/>
              </a:spcAft>
              <a:defRPr/>
            </a:pPr>
            <a:r>
              <a:rPr lang="en-US" sz="4400" dirty="0" smtClean="0">
                <a:solidFill>
                  <a:schemeClr val="tx1">
                    <a:lumMod val="75000"/>
                    <a:lumOff val="25000"/>
                  </a:schemeClr>
                </a:solidFill>
              </a:rPr>
              <a:t>AEDs: Molecular and </a:t>
            </a:r>
            <a:br>
              <a:rPr lang="en-US" sz="4400" dirty="0" smtClean="0">
                <a:solidFill>
                  <a:schemeClr val="tx1">
                    <a:lumMod val="75000"/>
                    <a:lumOff val="25000"/>
                  </a:schemeClr>
                </a:solidFill>
              </a:rPr>
            </a:br>
            <a:r>
              <a:rPr lang="en-US" sz="4400" dirty="0" smtClean="0">
                <a:solidFill>
                  <a:schemeClr val="tx1">
                    <a:lumMod val="75000"/>
                    <a:lumOff val="25000"/>
                  </a:schemeClr>
                </a:solidFill>
              </a:rPr>
              <a:t>Cellular Mechanisms</a:t>
            </a:r>
          </a:p>
        </p:txBody>
      </p:sp>
      <p:sp>
        <p:nvSpPr>
          <p:cNvPr id="34819" name="Rectangle 3"/>
          <p:cNvSpPr>
            <a:spLocks noGrp="1" noChangeArrowheads="1"/>
          </p:cNvSpPr>
          <p:nvPr>
            <p:ph idx="1"/>
          </p:nvPr>
        </p:nvSpPr>
        <p:spPr>
          <a:xfrm>
            <a:off x="4648200" y="1676400"/>
            <a:ext cx="4114800" cy="4419600"/>
          </a:xfrm>
        </p:spPr>
        <p:txBody>
          <a:bodyPr/>
          <a:lstStyle/>
          <a:p>
            <a:pPr eaLnBrk="1" hangingPunct="1">
              <a:lnSpc>
                <a:spcPct val="90000"/>
              </a:lnSpc>
              <a:buFont typeface="ZapfDingbats" pitchFamily="82" charset="2"/>
              <a:buNone/>
            </a:pPr>
            <a:r>
              <a:rPr lang="en-US" smtClean="0">
                <a:sym typeface="Wingdings" pitchFamily="2" charset="2"/>
              </a:rPr>
              <a:t></a:t>
            </a:r>
            <a:r>
              <a:rPr lang="en-US" smtClean="0"/>
              <a:t>  pregabalin</a:t>
            </a:r>
            <a:endParaRPr lang="en-US" sz="2100" smtClean="0"/>
          </a:p>
          <a:p>
            <a:pPr lvl="1" eaLnBrk="1" hangingPunct="1">
              <a:lnSpc>
                <a:spcPct val="90000"/>
              </a:lnSpc>
            </a:pPr>
            <a:r>
              <a:rPr lang="en-US" sz="2000" smtClean="0"/>
              <a:t>Increases glutamic acid decarboxylase</a:t>
            </a:r>
          </a:p>
          <a:p>
            <a:pPr lvl="1" eaLnBrk="1" hangingPunct="1">
              <a:lnSpc>
                <a:spcPct val="90000"/>
              </a:lnSpc>
            </a:pPr>
            <a:r>
              <a:rPr lang="en-US" sz="2000" smtClean="0"/>
              <a:t>Suppresses calcium currents by binding to the alpha2-delta subunit  of  the voltage gated calcium channel</a:t>
            </a:r>
          </a:p>
          <a:p>
            <a:pPr lvl="1" eaLnBrk="1" hangingPunct="1">
              <a:lnSpc>
                <a:spcPct val="90000"/>
              </a:lnSpc>
            </a:pPr>
            <a:endParaRPr lang="en-US" sz="2000" smtClean="0"/>
          </a:p>
          <a:p>
            <a:pPr eaLnBrk="1" hangingPunct="1">
              <a:lnSpc>
                <a:spcPct val="90000"/>
              </a:lnSpc>
              <a:buFont typeface="ZapfDingbats" pitchFamily="82" charset="2"/>
              <a:buNone/>
            </a:pPr>
            <a:r>
              <a:rPr lang="en-US" smtClean="0">
                <a:sym typeface="Wingdings" pitchFamily="2" charset="2"/>
              </a:rPr>
              <a:t></a:t>
            </a:r>
            <a:r>
              <a:rPr lang="en-US" smtClean="0"/>
              <a:t>  lacosamide</a:t>
            </a:r>
          </a:p>
          <a:p>
            <a:pPr lvl="1" eaLnBrk="1" hangingPunct="1">
              <a:lnSpc>
                <a:spcPct val="90000"/>
              </a:lnSpc>
            </a:pPr>
            <a:r>
              <a:rPr lang="en-US" sz="2000" smtClean="0"/>
              <a:t>Enhances slow inactivation of voltage gated sodium channels</a:t>
            </a:r>
          </a:p>
        </p:txBody>
      </p:sp>
      <p:sp>
        <p:nvSpPr>
          <p:cNvPr id="6" name="Slide Number Placeholder 3"/>
          <p:cNvSpPr>
            <a:spLocks noGrp="1"/>
          </p:cNvSpPr>
          <p:nvPr>
            <p:ph type="sldNum" sz="quarter" idx="11"/>
          </p:nvPr>
        </p:nvSpPr>
        <p:spPr/>
        <p:txBody>
          <a:bodyPr/>
          <a:lstStyle/>
          <a:p>
            <a:pPr>
              <a:defRPr/>
            </a:pPr>
            <a:r>
              <a:rPr lang="en-US"/>
              <a:t>P-Slide </a:t>
            </a:r>
            <a:fld id="{42C99D64-3C24-4840-9A4B-A8F9FC8F4F13}" type="slidenum">
              <a:rPr lang="en-US"/>
              <a:pPr>
                <a:defRPr/>
              </a:pPr>
              <a:t>35</a:t>
            </a:fld>
            <a:endParaRPr lang="en-US"/>
          </a:p>
        </p:txBody>
      </p:sp>
      <p:pic>
        <p:nvPicPr>
          <p:cNvPr id="34821" name="Picture 4"/>
          <p:cNvPicPr>
            <a:picLocks noChangeAspect="1" noChangeArrowheads="1"/>
          </p:cNvPicPr>
          <p:nvPr/>
        </p:nvPicPr>
        <p:blipFill>
          <a:blip r:embed="rId3" cstate="print"/>
          <a:srcRect/>
          <a:stretch>
            <a:fillRect/>
          </a:stretch>
        </p:blipFill>
        <p:spPr bwMode="auto">
          <a:xfrm>
            <a:off x="1828800" y="1905000"/>
            <a:ext cx="2667000" cy="1566863"/>
          </a:xfrm>
          <a:prstGeom prst="rect">
            <a:avLst/>
          </a:prstGeom>
          <a:solidFill>
            <a:schemeClr val="bg2"/>
          </a:solidFill>
          <a:ln w="12700">
            <a:solidFill>
              <a:schemeClr val="tx1"/>
            </a:solidFill>
            <a:miter lim="800000"/>
            <a:headEnd/>
            <a:tailEnd/>
          </a:ln>
        </p:spPr>
      </p:pic>
      <p:pic>
        <p:nvPicPr>
          <p:cNvPr id="34822" name="Picture 7"/>
          <p:cNvPicPr>
            <a:picLocks noChangeAspect="1" noChangeArrowheads="1"/>
          </p:cNvPicPr>
          <p:nvPr/>
        </p:nvPicPr>
        <p:blipFill>
          <a:blip r:embed="rId4" cstate="print"/>
          <a:srcRect/>
          <a:stretch>
            <a:fillRect/>
          </a:stretch>
        </p:blipFill>
        <p:spPr bwMode="auto">
          <a:xfrm>
            <a:off x="1828800" y="3810000"/>
            <a:ext cx="2209800" cy="2209800"/>
          </a:xfrm>
          <a:prstGeom prst="rect">
            <a:avLst/>
          </a:prstGeom>
          <a:noFill/>
          <a:ln w="12700">
            <a:solidFill>
              <a:schemeClr val="tx1"/>
            </a:solid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a:xfrm>
            <a:off x="1143000" y="152400"/>
            <a:ext cx="7467600" cy="1371600"/>
          </a:xfrm>
        </p:spPr>
        <p:txBody>
          <a:bodyPr rtlCol="0">
            <a:normAutofit fontScale="90000"/>
          </a:bodyPr>
          <a:lstStyle/>
          <a:p>
            <a:pPr eaLnBrk="1" fontAlgn="auto" hangingPunct="1">
              <a:spcAft>
                <a:spcPts val="0"/>
              </a:spcAft>
              <a:defRPr/>
            </a:pPr>
            <a:r>
              <a:rPr lang="en-US" sz="4400" dirty="0" smtClean="0">
                <a:solidFill>
                  <a:schemeClr val="tx1">
                    <a:lumMod val="75000"/>
                    <a:lumOff val="25000"/>
                  </a:schemeClr>
                </a:solidFill>
              </a:rPr>
              <a:t>AEDs: Molecular and </a:t>
            </a:r>
            <a:br>
              <a:rPr lang="en-US" sz="4400" dirty="0" smtClean="0">
                <a:solidFill>
                  <a:schemeClr val="tx1">
                    <a:lumMod val="75000"/>
                    <a:lumOff val="25000"/>
                  </a:schemeClr>
                </a:solidFill>
              </a:rPr>
            </a:br>
            <a:r>
              <a:rPr lang="en-US" sz="4400" dirty="0" smtClean="0">
                <a:solidFill>
                  <a:schemeClr val="tx1">
                    <a:lumMod val="75000"/>
                    <a:lumOff val="25000"/>
                  </a:schemeClr>
                </a:solidFill>
              </a:rPr>
              <a:t>Cellular Mechanisms</a:t>
            </a:r>
          </a:p>
        </p:txBody>
      </p:sp>
      <p:sp>
        <p:nvSpPr>
          <p:cNvPr id="35843" name="Rectangle 3"/>
          <p:cNvSpPr>
            <a:spLocks noGrp="1" noChangeArrowheads="1"/>
          </p:cNvSpPr>
          <p:nvPr>
            <p:ph idx="1"/>
          </p:nvPr>
        </p:nvSpPr>
        <p:spPr>
          <a:xfrm>
            <a:off x="4648200" y="1676400"/>
            <a:ext cx="4114800" cy="4419600"/>
          </a:xfrm>
        </p:spPr>
        <p:txBody>
          <a:bodyPr/>
          <a:lstStyle/>
          <a:p>
            <a:pPr eaLnBrk="1" hangingPunct="1">
              <a:buFont typeface="Wingdings" pitchFamily="2" charset="2"/>
              <a:buNone/>
            </a:pPr>
            <a:endParaRPr lang="en-US" smtClean="0">
              <a:sym typeface="Wingdings" pitchFamily="2" charset="2"/>
            </a:endParaRPr>
          </a:p>
          <a:p>
            <a:pPr eaLnBrk="1" hangingPunct="1">
              <a:buFont typeface="Wingdings" pitchFamily="2" charset="2"/>
              <a:buNone/>
            </a:pPr>
            <a:r>
              <a:rPr lang="en-US" smtClean="0">
                <a:sym typeface="Wingdings" pitchFamily="2" charset="2"/>
              </a:rPr>
              <a:t></a:t>
            </a:r>
            <a:r>
              <a:rPr lang="en-US" smtClean="0"/>
              <a:t>  rufinamide</a:t>
            </a:r>
            <a:endParaRPr lang="en-US" sz="2100" smtClean="0"/>
          </a:p>
          <a:p>
            <a:pPr lvl="1" eaLnBrk="1" hangingPunct="1"/>
            <a:r>
              <a:rPr lang="en-US" sz="2000" smtClean="0"/>
              <a:t>Unclear:  Possibly stabilization of the sodium channel inactive state</a:t>
            </a:r>
          </a:p>
          <a:p>
            <a:pPr lvl="1" eaLnBrk="1" hangingPunct="1"/>
            <a:endParaRPr lang="en-US" sz="2000" smtClean="0"/>
          </a:p>
          <a:p>
            <a:pPr eaLnBrk="1" hangingPunct="1">
              <a:buFont typeface="ZapfDingbats" pitchFamily="82" charset="2"/>
              <a:buNone/>
            </a:pPr>
            <a:r>
              <a:rPr lang="en-US" smtClean="0">
                <a:sym typeface="Wingdings" pitchFamily="2" charset="2"/>
              </a:rPr>
              <a:t></a:t>
            </a:r>
            <a:r>
              <a:rPr lang="en-US" smtClean="0"/>
              <a:t>  vigabatrin</a:t>
            </a:r>
            <a:endParaRPr lang="en-US" sz="2100" smtClean="0"/>
          </a:p>
          <a:p>
            <a:pPr lvl="1" eaLnBrk="1" hangingPunct="1"/>
            <a:r>
              <a:rPr lang="en-US" sz="2000" smtClean="0"/>
              <a:t>Irreversibly inhibits GABA-transaminase (enzyme that breaks down GABA)</a:t>
            </a:r>
          </a:p>
        </p:txBody>
      </p:sp>
      <p:sp>
        <p:nvSpPr>
          <p:cNvPr id="6" name="Slide Number Placeholder 3"/>
          <p:cNvSpPr>
            <a:spLocks noGrp="1"/>
          </p:cNvSpPr>
          <p:nvPr>
            <p:ph type="sldNum" sz="quarter" idx="11"/>
          </p:nvPr>
        </p:nvSpPr>
        <p:spPr/>
        <p:txBody>
          <a:bodyPr/>
          <a:lstStyle/>
          <a:p>
            <a:pPr>
              <a:defRPr/>
            </a:pPr>
            <a:r>
              <a:rPr lang="en-US"/>
              <a:t>P-Slide </a:t>
            </a:r>
            <a:fld id="{ACB83188-92FD-49B6-AB97-2FB8776C5BEC}" type="slidenum">
              <a:rPr lang="en-US"/>
              <a:pPr>
                <a:defRPr/>
              </a:pPr>
              <a:t>36</a:t>
            </a:fld>
            <a:endParaRPr lang="en-US"/>
          </a:p>
        </p:txBody>
      </p:sp>
      <p:pic>
        <p:nvPicPr>
          <p:cNvPr id="35845" name="Picture 9"/>
          <p:cNvPicPr>
            <a:picLocks noChangeAspect="1" noChangeArrowheads="1"/>
          </p:cNvPicPr>
          <p:nvPr/>
        </p:nvPicPr>
        <p:blipFill>
          <a:blip r:embed="rId3" cstate="print"/>
          <a:srcRect/>
          <a:stretch>
            <a:fillRect/>
          </a:stretch>
        </p:blipFill>
        <p:spPr bwMode="auto">
          <a:xfrm>
            <a:off x="1676400" y="1828800"/>
            <a:ext cx="2522538" cy="1825625"/>
          </a:xfrm>
          <a:prstGeom prst="rect">
            <a:avLst/>
          </a:prstGeom>
          <a:noFill/>
          <a:ln w="12700">
            <a:solidFill>
              <a:schemeClr val="tx1"/>
            </a:solidFill>
            <a:miter lim="800000"/>
            <a:headEnd/>
            <a:tailEnd/>
          </a:ln>
        </p:spPr>
      </p:pic>
      <p:pic>
        <p:nvPicPr>
          <p:cNvPr id="35846" name="Picture 10"/>
          <p:cNvPicPr>
            <a:picLocks noChangeAspect="1" noChangeArrowheads="1"/>
          </p:cNvPicPr>
          <p:nvPr/>
        </p:nvPicPr>
        <p:blipFill>
          <a:blip r:embed="rId4" cstate="print"/>
          <a:srcRect/>
          <a:stretch>
            <a:fillRect/>
          </a:stretch>
        </p:blipFill>
        <p:spPr bwMode="auto">
          <a:xfrm>
            <a:off x="1676400" y="3886200"/>
            <a:ext cx="2438400" cy="2438400"/>
          </a:xfrm>
          <a:prstGeom prst="rect">
            <a:avLst/>
          </a:prstGeom>
          <a:noFill/>
          <a:ln w="12700">
            <a:solidFill>
              <a:schemeClr val="tx1"/>
            </a:solidFill>
            <a:miter lim="800000"/>
            <a:headEnd/>
            <a:tailEnd/>
          </a:ln>
        </p:spPr>
      </p:pic>
      <p:sp>
        <p:nvSpPr>
          <p:cNvPr id="7" name="Date Placeholder 3"/>
          <p:cNvSpPr>
            <a:spLocks noGrp="1"/>
          </p:cNvSpPr>
          <p:nvPr>
            <p:ph type="dt" sz="quarter" idx="10"/>
          </p:nvPr>
        </p:nvSpPr>
        <p:spPr/>
        <p:txBody>
          <a:bodyPr/>
          <a:lstStyle>
            <a:lvl1pPr>
              <a:defRPr>
                <a:latin typeface="Arial" pitchFamily="34" charset="0"/>
                <a:cs typeface="Arial" pitchFamily="34" charset="0"/>
              </a:defRPr>
            </a:lvl1pPr>
          </a:lstStyle>
          <a:p>
            <a:pPr>
              <a:defRPr/>
            </a:pPr>
            <a:r>
              <a:rPr lang="en-US" dirty="0" smtClean="0"/>
              <a:t>American Epilepsy Society 2011</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mtClean="0">
                <a:solidFill>
                  <a:schemeClr val="tx1">
                    <a:lumMod val="75000"/>
                    <a:lumOff val="25000"/>
                  </a:schemeClr>
                </a:solidFill>
              </a:rPr>
              <a:t>Summary: Mechanisms of Neuromodulation</a:t>
            </a:r>
          </a:p>
        </p:txBody>
      </p:sp>
      <p:graphicFrame>
        <p:nvGraphicFramePr>
          <p:cNvPr id="19877" name="Group 421"/>
          <p:cNvGraphicFramePr>
            <a:graphicFrameLocks noGrp="1"/>
          </p:cNvGraphicFramePr>
          <p:nvPr>
            <p:ph idx="1"/>
          </p:nvPr>
        </p:nvGraphicFramePr>
        <p:xfrm>
          <a:off x="990600" y="1600200"/>
          <a:ext cx="7116761" cy="4703651"/>
        </p:xfrm>
        <a:graphic>
          <a:graphicData uri="http://schemas.openxmlformats.org/drawingml/2006/table">
            <a:tbl>
              <a:tblPr/>
              <a:tblGrid>
                <a:gridCol w="889595"/>
                <a:gridCol w="1037861"/>
                <a:gridCol w="889595"/>
                <a:gridCol w="889595"/>
                <a:gridCol w="1260260"/>
                <a:gridCol w="1037861"/>
                <a:gridCol w="1111994"/>
              </a:tblGrid>
              <a:tr h="632104">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200" b="1" i="0" u="none" strike="noStrike" cap="none" normalizeH="0" baseline="0" dirty="0" smtClean="0">
                          <a:ln>
                            <a:noFill/>
                          </a:ln>
                          <a:solidFill>
                            <a:schemeClr val="tx1"/>
                          </a:solidFill>
                          <a:effectLst/>
                          <a:latin typeface="Arial" charset="0"/>
                        </a:rPr>
                        <a:t>AED</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200" b="1" i="0" u="none" strike="noStrike" cap="none" normalizeH="0" baseline="0" dirty="0" smtClean="0">
                          <a:ln>
                            <a:noFill/>
                          </a:ln>
                          <a:solidFill>
                            <a:schemeClr val="tx1"/>
                          </a:solidFill>
                          <a:effectLst/>
                          <a:latin typeface="Arial" charset="0"/>
                        </a:rPr>
                        <a:t>Na</a:t>
                      </a:r>
                      <a:r>
                        <a:rPr kumimoji="0" lang="en-US" sz="1200" b="1" i="0" u="none" strike="noStrike" cap="none" normalizeH="0" baseline="30000" dirty="0" smtClean="0">
                          <a:ln>
                            <a:noFill/>
                          </a:ln>
                          <a:solidFill>
                            <a:schemeClr val="tx1"/>
                          </a:solidFill>
                          <a:effectLst/>
                          <a:latin typeface="Arial" charset="0"/>
                        </a:rPr>
                        <a:t>+</a:t>
                      </a:r>
                      <a:r>
                        <a:rPr kumimoji="0" lang="en-US" sz="1200" b="1" i="0" u="none" strike="noStrike" cap="none" normalizeH="0" baseline="0" dirty="0" smtClean="0">
                          <a:ln>
                            <a:noFill/>
                          </a:ln>
                          <a:solidFill>
                            <a:schemeClr val="tx1"/>
                          </a:solidFill>
                          <a:effectLst/>
                          <a:latin typeface="Arial" charset="0"/>
                        </a:rPr>
                        <a:t> Channel Blockade</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200" b="1" i="0" u="none" strike="noStrike" cap="none" normalizeH="0" baseline="0" smtClean="0">
                          <a:ln>
                            <a:noFill/>
                          </a:ln>
                          <a:solidFill>
                            <a:schemeClr val="tx1"/>
                          </a:solidFill>
                          <a:effectLst/>
                          <a:latin typeface="Arial" charset="0"/>
                        </a:rPr>
                        <a:t>Ca</a:t>
                      </a:r>
                      <a:r>
                        <a:rPr kumimoji="0" lang="en-US" sz="1200" b="1" i="0" u="none" strike="noStrike" cap="none" normalizeH="0" baseline="30000" smtClean="0">
                          <a:ln>
                            <a:noFill/>
                          </a:ln>
                          <a:solidFill>
                            <a:schemeClr val="tx1"/>
                          </a:solidFill>
                          <a:effectLst/>
                          <a:latin typeface="Arial" charset="0"/>
                        </a:rPr>
                        <a:t>++</a:t>
                      </a:r>
                      <a:r>
                        <a:rPr kumimoji="0" lang="en-US" sz="1200" b="1" i="0" u="none" strike="noStrike" cap="none" normalizeH="0" baseline="0" smtClean="0">
                          <a:ln>
                            <a:noFill/>
                          </a:ln>
                          <a:solidFill>
                            <a:schemeClr val="tx1"/>
                          </a:solidFill>
                          <a:effectLst/>
                          <a:latin typeface="Arial" charset="0"/>
                        </a:rPr>
                        <a:t> Channel Blockade</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200" b="1" i="0" u="none" strike="noStrike" cap="none" normalizeH="0" baseline="0" smtClean="0">
                          <a:ln>
                            <a:noFill/>
                          </a:ln>
                          <a:solidFill>
                            <a:schemeClr val="tx1"/>
                          </a:solidFill>
                          <a:effectLst/>
                          <a:latin typeface="Arial" charset="0"/>
                        </a:rPr>
                        <a:t>H-current enhance-ment</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200" b="1" i="0" u="none" strike="noStrike" cap="none" normalizeH="0" baseline="0" smtClean="0">
                          <a:ln>
                            <a:noFill/>
                          </a:ln>
                          <a:solidFill>
                            <a:schemeClr val="tx1"/>
                          </a:solidFill>
                          <a:effectLst/>
                          <a:latin typeface="Arial" charset="0"/>
                        </a:rPr>
                        <a:t>Glutamate Receptor Antagonism</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200" b="1" i="0" u="none" strike="noStrike" cap="none" normalizeH="0" baseline="0" smtClean="0">
                          <a:ln>
                            <a:noFill/>
                          </a:ln>
                          <a:solidFill>
                            <a:schemeClr val="tx1"/>
                          </a:solidFill>
                          <a:effectLst/>
                          <a:latin typeface="Arial" charset="0"/>
                        </a:rPr>
                        <a:t>GABA Enhance-ment</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200" b="1" i="0" u="none" strike="noStrike" cap="none" normalizeH="0" baseline="0" smtClean="0">
                          <a:ln>
                            <a:noFill/>
                          </a:ln>
                          <a:solidFill>
                            <a:schemeClr val="tx1"/>
                          </a:solidFill>
                          <a:effectLst/>
                          <a:latin typeface="Arial" charset="0"/>
                        </a:rPr>
                        <a:t>Carbonic Anhydrase Inhibition</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0802">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PHT</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dirty="0" smtClean="0">
                          <a:ln>
                            <a:noFill/>
                          </a:ln>
                          <a:solidFill>
                            <a:schemeClr val="tx1"/>
                          </a:solidFill>
                          <a:effectLst/>
                          <a:latin typeface="Arial" charset="0"/>
                        </a:rPr>
                        <a:t>X</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X (NMDA glycine)</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3571">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CBZ, OXC</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dirty="0" smtClean="0">
                          <a:ln>
                            <a:noFill/>
                          </a:ln>
                          <a:solidFill>
                            <a:schemeClr val="tx1"/>
                          </a:solidFill>
                          <a:effectLst/>
                          <a:latin typeface="Arial" charset="0"/>
                        </a:rPr>
                        <a:t>X</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dirty="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X (CBZ&gt;OXC)</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1303">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barb, benzo</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dirty="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X (GABA</a:t>
                      </a:r>
                      <a:r>
                        <a:rPr kumimoji="0" lang="en-US" sz="1000" b="1" i="0" u="none" strike="noStrike" cap="none" normalizeH="0" baseline="-25000" smtClean="0">
                          <a:ln>
                            <a:noFill/>
                          </a:ln>
                          <a:solidFill>
                            <a:schemeClr val="tx1"/>
                          </a:solidFill>
                          <a:effectLst/>
                          <a:latin typeface="Arial" charset="0"/>
                        </a:rPr>
                        <a:t>A</a:t>
                      </a:r>
                      <a:r>
                        <a:rPr kumimoji="0" lang="en-US" sz="1000" b="1" i="0" u="none" strike="noStrike" cap="none" normalizeH="0" baseline="0" smtClean="0">
                          <a:ln>
                            <a:noFill/>
                          </a:ln>
                          <a:solidFill>
                            <a:schemeClr val="tx1"/>
                          </a:solidFill>
                          <a:effectLst/>
                          <a:latin typeface="Arial" charset="0"/>
                        </a:rPr>
                        <a:t>)</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0802">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ESM</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dirty="0" smtClean="0">
                          <a:ln>
                            <a:noFill/>
                          </a:ln>
                          <a:solidFill>
                            <a:schemeClr val="tx1"/>
                          </a:solidFill>
                          <a:effectLst/>
                          <a:latin typeface="Arial" charset="0"/>
                        </a:rPr>
                        <a:t>X</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0802">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VPA</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dirty="0" smtClean="0">
                          <a:ln>
                            <a:noFill/>
                          </a:ln>
                          <a:solidFill>
                            <a:schemeClr val="tx1"/>
                          </a:solidFill>
                          <a:effectLst/>
                          <a:latin typeface="Arial" charset="0"/>
                        </a:rPr>
                        <a:t>X</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dirty="0" smtClean="0">
                          <a:ln>
                            <a:noFill/>
                          </a:ln>
                          <a:solidFill>
                            <a:schemeClr val="tx1"/>
                          </a:solidFill>
                          <a:effectLst/>
                          <a:latin typeface="Arial" charset="0"/>
                        </a:rPr>
                        <a:t>X</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X</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0802">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FBM</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X</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X</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dirty="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X (NMDA)</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X</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0802">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GBP</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X</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dirty="0" smtClean="0">
                          <a:ln>
                            <a:noFill/>
                          </a:ln>
                          <a:solidFill>
                            <a:schemeClr val="tx1"/>
                          </a:solidFill>
                          <a:effectLst/>
                          <a:latin typeface="Arial" charset="0"/>
                        </a:rPr>
                        <a:t>X</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X (NMDA glycine)</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0802">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LTG</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X</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X</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dirty="0" smtClean="0">
                          <a:ln>
                            <a:noFill/>
                          </a:ln>
                          <a:solidFill>
                            <a:schemeClr val="tx1"/>
                          </a:solidFill>
                          <a:effectLst/>
                          <a:latin typeface="Arial" charset="0"/>
                        </a:rPr>
                        <a:t>X (</a:t>
                      </a:r>
                      <a:r>
                        <a:rPr kumimoji="0" lang="en-US" sz="1000" b="1" i="0" u="none" strike="noStrike" cap="none" normalizeH="0" baseline="0" dirty="0" err="1" smtClean="0">
                          <a:ln>
                            <a:noFill/>
                          </a:ln>
                          <a:solidFill>
                            <a:schemeClr val="tx1"/>
                          </a:solidFill>
                          <a:effectLst/>
                          <a:latin typeface="Arial" charset="0"/>
                        </a:rPr>
                        <a:t>kainate</a:t>
                      </a:r>
                      <a:r>
                        <a:rPr kumimoji="0" lang="en-US" sz="1000" b="1" i="0" u="none" strike="noStrike" cap="none" normalizeH="0" baseline="0" dirty="0" smtClean="0">
                          <a:ln>
                            <a:noFill/>
                          </a:ln>
                          <a:solidFill>
                            <a:schemeClr val="tx1"/>
                          </a:solidFill>
                          <a:effectLst/>
                          <a:latin typeface="Arial" charset="0"/>
                        </a:rPr>
                        <a:t>)</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0802">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TPM</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X</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X</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dirty="0" smtClean="0">
                          <a:ln>
                            <a:noFill/>
                          </a:ln>
                          <a:solidFill>
                            <a:schemeClr val="tx1"/>
                          </a:solidFill>
                          <a:effectLst/>
                          <a:latin typeface="Arial" charset="0"/>
                        </a:rPr>
                        <a:t>X (</a:t>
                      </a:r>
                      <a:r>
                        <a:rPr kumimoji="0" lang="en-US" sz="1000" b="1" i="0" u="none" strike="noStrike" cap="none" normalizeH="0" baseline="0" dirty="0" err="1" smtClean="0">
                          <a:ln>
                            <a:noFill/>
                          </a:ln>
                          <a:solidFill>
                            <a:schemeClr val="tx1"/>
                          </a:solidFill>
                          <a:effectLst/>
                          <a:latin typeface="Arial" charset="0"/>
                        </a:rPr>
                        <a:t>AMPA,kainate</a:t>
                      </a:r>
                      <a:r>
                        <a:rPr kumimoji="0" lang="en-US" sz="1000" b="1" i="0" u="none" strike="noStrike" cap="none" normalizeH="0" baseline="0" dirty="0" smtClean="0">
                          <a:ln>
                            <a:noFill/>
                          </a:ln>
                          <a:solidFill>
                            <a:schemeClr val="tx1"/>
                          </a:solidFill>
                          <a:effectLst/>
                          <a:latin typeface="Arial" charset="0"/>
                        </a:rPr>
                        <a:t>)</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X</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X</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0802">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TGB</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dirty="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X (reuptake)</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0802">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LEV</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dirty="0" smtClean="0">
                          <a:ln>
                            <a:noFill/>
                          </a:ln>
                          <a:solidFill>
                            <a:schemeClr val="tx1"/>
                          </a:solidFill>
                          <a:effectLst/>
                          <a:latin typeface="Arial" charset="0"/>
                        </a:rPr>
                        <a:t>X (</a:t>
                      </a:r>
                      <a:r>
                        <a:rPr kumimoji="0" lang="en-US" sz="1000" b="1" i="0" u="none" strike="noStrike" cap="none" normalizeH="0" baseline="0" dirty="0" err="1" smtClean="0">
                          <a:ln>
                            <a:noFill/>
                          </a:ln>
                          <a:solidFill>
                            <a:schemeClr val="tx1"/>
                          </a:solidFill>
                          <a:effectLst/>
                          <a:latin typeface="Arial" charset="0"/>
                        </a:rPr>
                        <a:t>kainate</a:t>
                      </a:r>
                      <a:r>
                        <a:rPr kumimoji="0" lang="en-US" sz="1000" b="1" i="0" u="none" strike="noStrike" cap="none" normalizeH="0" baseline="0" dirty="0" smtClean="0">
                          <a:ln>
                            <a:noFill/>
                          </a:ln>
                          <a:solidFill>
                            <a:schemeClr val="tx1"/>
                          </a:solidFill>
                          <a:effectLst/>
                          <a:latin typeface="Arial" charset="0"/>
                        </a:rPr>
                        <a:t>)</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0802">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ZNS</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X</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X</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dirty="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X</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0802">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PGB</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X</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0802">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LCM</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X (slow inact.)</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dirty="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0802">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RUF</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X</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dirty="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dirty="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0802">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VGB</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000" b="1" i="0" u="none" strike="noStrike" cap="none" normalizeH="0" baseline="0" smtClean="0">
                          <a:ln>
                            <a:noFill/>
                          </a:ln>
                          <a:solidFill>
                            <a:schemeClr val="tx1"/>
                          </a:solidFill>
                          <a:effectLst/>
                          <a:latin typeface="Arial" charset="0"/>
                        </a:rPr>
                        <a:t>X (metab.)</a:t>
                      </a: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000" b="1" i="0" u="none" strike="noStrike" cap="none" normalizeH="0" baseline="0" dirty="0" smtClean="0">
                        <a:ln>
                          <a:noFill/>
                        </a:ln>
                        <a:solidFill>
                          <a:schemeClr val="tx1"/>
                        </a:solidFill>
                        <a:effectLst/>
                        <a:latin typeface="Arial" charset="0"/>
                      </a:endParaRPr>
                    </a:p>
                  </a:txBody>
                  <a:tcPr marL="91817" marR="918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1" name="Slide Number Placeholder 3"/>
          <p:cNvSpPr>
            <a:spLocks noGrp="1"/>
          </p:cNvSpPr>
          <p:nvPr>
            <p:ph type="sldNum" sz="quarter" idx="11"/>
          </p:nvPr>
        </p:nvSpPr>
        <p:spPr/>
        <p:txBody>
          <a:bodyPr/>
          <a:lstStyle/>
          <a:p>
            <a:pPr>
              <a:defRPr/>
            </a:pPr>
            <a:r>
              <a:rPr lang="en-US"/>
              <a:t>P-Slide </a:t>
            </a:r>
            <a:fld id="{84E84772-6A81-4C4F-A90B-AECCBDBB8989}" type="slidenum">
              <a:rPr lang="en-US"/>
              <a:pPr>
                <a:defRPr/>
              </a:pPr>
              <a:t>37</a:t>
            </a:fld>
            <a:endParaRPr lang="en-US"/>
          </a:p>
        </p:txBody>
      </p:sp>
      <p:sp>
        <p:nvSpPr>
          <p:cNvPr id="37014" name="Text Box 112"/>
          <p:cNvSpPr txBox="1">
            <a:spLocks noChangeArrowheads="1"/>
          </p:cNvSpPr>
          <p:nvPr/>
        </p:nvSpPr>
        <p:spPr bwMode="auto">
          <a:xfrm>
            <a:off x="2743200" y="6324600"/>
            <a:ext cx="5029200" cy="261938"/>
          </a:xfrm>
          <a:prstGeom prst="rect">
            <a:avLst/>
          </a:prstGeom>
          <a:noFill/>
          <a:ln w="12700">
            <a:noFill/>
            <a:miter lim="800000"/>
            <a:headEnd/>
            <a:tailEnd/>
          </a:ln>
        </p:spPr>
        <p:txBody>
          <a:bodyPr>
            <a:spAutoFit/>
          </a:bodyPr>
          <a:lstStyle/>
          <a:p>
            <a:pPr algn="l">
              <a:spcBef>
                <a:spcPct val="50000"/>
              </a:spcBef>
            </a:pPr>
            <a:r>
              <a:rPr lang="en-US" sz="1100"/>
              <a:t>Modified from White HS and Rho JM, </a:t>
            </a:r>
            <a:r>
              <a:rPr lang="en-US" sz="1100" i="1"/>
              <a:t>Mechanisms of Action of AEDs,</a:t>
            </a:r>
            <a:r>
              <a:rPr lang="en-US" sz="1100"/>
              <a:t> 2010.</a:t>
            </a:r>
          </a:p>
        </p:txBody>
      </p:sp>
      <p:sp>
        <p:nvSpPr>
          <p:cNvPr id="6" name="Date Placeholder 3"/>
          <p:cNvSpPr>
            <a:spLocks noGrp="1"/>
          </p:cNvSpPr>
          <p:nvPr>
            <p:ph type="dt" sz="quarter" idx="10"/>
          </p:nvPr>
        </p:nvSpPr>
        <p:spPr/>
        <p:txBody>
          <a:bodyPr/>
          <a:lstStyle>
            <a:lvl1pPr>
              <a:defRPr>
                <a:latin typeface="Arial" pitchFamily="34" charset="0"/>
                <a:cs typeface="Arial" pitchFamily="34" charset="0"/>
              </a:defRPr>
            </a:lvl1pPr>
          </a:lstStyle>
          <a:p>
            <a:pPr>
              <a:defRPr/>
            </a:pPr>
            <a:r>
              <a:rPr lang="en-US" dirty="0" smtClean="0"/>
              <a:t>American Epilepsy Society 2011</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0"/>
            <a:ext cx="8229600" cy="533400"/>
          </a:xfrm>
        </p:spPr>
        <p:txBody>
          <a:bodyPr rtlCol="0">
            <a:normAutofit fontScale="90000"/>
          </a:bodyPr>
          <a:lstStyle/>
          <a:p>
            <a:pPr eaLnBrk="1" fontAlgn="auto" hangingPunct="1">
              <a:spcAft>
                <a:spcPts val="0"/>
              </a:spcAft>
              <a:defRPr/>
            </a:pPr>
            <a:r>
              <a:rPr lang="en-US" sz="3600" b="1" smtClean="0"/>
              <a:t>TREATMENT OF SEIZURES</a:t>
            </a:r>
          </a:p>
        </p:txBody>
      </p:sp>
      <p:graphicFrame>
        <p:nvGraphicFramePr>
          <p:cNvPr id="160791" name="Group 23"/>
          <p:cNvGraphicFramePr>
            <a:graphicFrameLocks noGrp="1"/>
          </p:cNvGraphicFramePr>
          <p:nvPr>
            <p:ph type="tbl" idx="1"/>
          </p:nvPr>
        </p:nvGraphicFramePr>
        <p:xfrm>
          <a:off x="457200" y="609600"/>
          <a:ext cx="8229600" cy="5616067"/>
        </p:xfrm>
        <a:graphic>
          <a:graphicData uri="http://schemas.openxmlformats.org/drawingml/2006/table">
            <a:tbl>
              <a:tblPr rtl="1"/>
              <a:tblGrid>
                <a:gridCol w="4738576"/>
                <a:gridCol w="3491024"/>
              </a:tblGrid>
              <a:tr h="365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smtClean="0">
                          <a:ln>
                            <a:noFill/>
                          </a:ln>
                          <a:solidFill>
                            <a:schemeClr val="tx1"/>
                          </a:solidFill>
                          <a:effectLst/>
                          <a:latin typeface="Arial" charset="0"/>
                          <a:cs typeface="Arial" charset="0"/>
                        </a:rPr>
                        <a:t>Drugs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smtClean="0">
                          <a:ln>
                            <a:noFill/>
                          </a:ln>
                          <a:solidFill>
                            <a:schemeClr val="tx1"/>
                          </a:solidFill>
                          <a:effectLst/>
                          <a:latin typeface="Arial" charset="0"/>
                          <a:cs typeface="Arial" charset="0"/>
                        </a:rPr>
                        <a:t>Seizure disorder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2188">
                <a:tc>
                  <a:txBody>
                    <a:bodyPr/>
                    <a:lstStyle/>
                    <a:p>
                      <a:pPr marL="0" marR="0" lvl="0" indent="0" algn="l" defTabSz="914400" rtl="1" eaLnBrk="1" fontAlgn="base" latinLnBrk="0" hangingPunct="1">
                        <a:lnSpc>
                          <a:spcPct val="100000"/>
                        </a:lnSpc>
                        <a:spcBef>
                          <a:spcPct val="20000"/>
                        </a:spcBef>
                        <a:spcAft>
                          <a:spcPct val="0"/>
                        </a:spcAft>
                        <a:buClrTx/>
                        <a:buSzTx/>
                        <a:buFontTx/>
                        <a:buNone/>
                        <a:tabLst/>
                      </a:pPr>
                      <a:r>
                        <a:rPr kumimoji="0" lang="en-US" sz="1800" b="1" i="1" u="none" strike="noStrike" cap="none" normalizeH="0" baseline="0" dirty="0" err="1" smtClean="0">
                          <a:ln>
                            <a:noFill/>
                          </a:ln>
                          <a:solidFill>
                            <a:schemeClr val="bg1"/>
                          </a:solidFill>
                          <a:effectLst/>
                          <a:latin typeface="Arial" charset="0"/>
                          <a:cs typeface="Arial" charset="0"/>
                        </a:rPr>
                        <a:t>Valproate</a:t>
                      </a:r>
                      <a:endParaRPr kumimoji="0" lang="en-US" sz="1800" b="1" i="1" u="none" strike="noStrike" cap="none" normalizeH="0" baseline="0" dirty="0" smtClean="0">
                        <a:ln>
                          <a:noFill/>
                        </a:ln>
                        <a:solidFill>
                          <a:schemeClr val="bg1"/>
                        </a:solidFill>
                        <a:effectLst/>
                        <a:latin typeface="Arial" charset="0"/>
                        <a:cs typeface="Arial" charset="0"/>
                      </a:endParaRPr>
                    </a:p>
                    <a:p>
                      <a:pPr marL="0" marR="0" lvl="0" indent="0" algn="l" defTabSz="914400" rtl="1" eaLnBrk="1" fontAlgn="base" latinLnBrk="0" hangingPunct="1">
                        <a:lnSpc>
                          <a:spcPct val="100000"/>
                        </a:lnSpc>
                        <a:spcBef>
                          <a:spcPct val="20000"/>
                        </a:spcBef>
                        <a:spcAft>
                          <a:spcPct val="0"/>
                        </a:spcAft>
                        <a:buClrTx/>
                        <a:buSzTx/>
                        <a:buFontTx/>
                        <a:buNone/>
                        <a:tabLst/>
                      </a:pPr>
                      <a:r>
                        <a:rPr kumimoji="0" lang="en-US" sz="1800" b="1" i="1" u="none" strike="noStrike" cap="none" normalizeH="0" baseline="0" dirty="0" err="1" smtClean="0">
                          <a:ln>
                            <a:noFill/>
                          </a:ln>
                          <a:solidFill>
                            <a:schemeClr val="bg1"/>
                          </a:solidFill>
                          <a:effectLst/>
                          <a:latin typeface="Arial" charset="0"/>
                          <a:cs typeface="Arial" charset="0"/>
                        </a:rPr>
                        <a:t>Topiramte</a:t>
                      </a:r>
                      <a:endParaRPr kumimoji="0" lang="en-US" sz="1800" b="1" i="1" u="none" strike="noStrike" cap="none" normalizeH="0" baseline="0" dirty="0" smtClean="0">
                        <a:ln>
                          <a:noFill/>
                        </a:ln>
                        <a:solidFill>
                          <a:schemeClr val="bg1"/>
                        </a:solidFill>
                        <a:effectLst/>
                        <a:latin typeface="Arial" charset="0"/>
                        <a:cs typeface="Arial" charset="0"/>
                      </a:endParaRPr>
                    </a:p>
                    <a:p>
                      <a:pPr marL="0" marR="0" lvl="0" indent="0" algn="l" defTabSz="914400" rtl="1" eaLnBrk="1" fontAlgn="base" latinLnBrk="0" hangingPunct="1">
                        <a:lnSpc>
                          <a:spcPct val="100000"/>
                        </a:lnSpc>
                        <a:spcBef>
                          <a:spcPct val="20000"/>
                        </a:spcBef>
                        <a:spcAft>
                          <a:spcPct val="0"/>
                        </a:spcAft>
                        <a:buClrTx/>
                        <a:buSzTx/>
                        <a:buFontTx/>
                        <a:buNone/>
                        <a:tabLst/>
                      </a:pPr>
                      <a:r>
                        <a:rPr kumimoji="0" lang="en-US" sz="1800" b="1" i="1" u="none" strike="noStrike" cap="none" normalizeH="0" baseline="0" dirty="0" smtClean="0">
                          <a:ln>
                            <a:noFill/>
                          </a:ln>
                          <a:solidFill>
                            <a:schemeClr val="bg1"/>
                          </a:solidFill>
                          <a:effectLst/>
                          <a:latin typeface="Arial" charset="0"/>
                          <a:cs typeface="Arial" charset="0"/>
                        </a:rPr>
                        <a:t> </a:t>
                      </a:r>
                      <a:r>
                        <a:rPr kumimoji="0" lang="en-US" sz="1800" b="1" i="1" u="none" strike="noStrike" cap="none" normalizeH="0" baseline="0" dirty="0" err="1" smtClean="0">
                          <a:ln>
                            <a:noFill/>
                          </a:ln>
                          <a:solidFill>
                            <a:schemeClr val="bg1"/>
                          </a:solidFill>
                          <a:effectLst/>
                          <a:latin typeface="Arial" charset="0"/>
                          <a:cs typeface="Arial" charset="0"/>
                        </a:rPr>
                        <a:t>Lamotrigine</a:t>
                      </a:r>
                      <a:r>
                        <a:rPr kumimoji="0" lang="en-US" sz="1800" b="1" i="1" u="none" strike="noStrike" cap="none" normalizeH="0" baseline="0" dirty="0" smtClean="0">
                          <a:ln>
                            <a:noFill/>
                          </a:ln>
                          <a:solidFill>
                            <a:schemeClr val="bg1"/>
                          </a:solidFill>
                          <a:effectLst/>
                          <a:latin typeface="Arial" charset="0"/>
                          <a:cs typeface="Arial" charset="0"/>
                        </a:rPr>
                        <a:t> </a:t>
                      </a:r>
                    </a:p>
                    <a:p>
                      <a:pPr marL="0" marR="0" lvl="0" indent="0" algn="l" defTabSz="914400" rtl="1" eaLnBrk="1" fontAlgn="base" latinLnBrk="0" hangingPunct="1">
                        <a:lnSpc>
                          <a:spcPct val="100000"/>
                        </a:lnSpc>
                        <a:spcBef>
                          <a:spcPct val="2000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cs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1" u="none" strike="noStrike" cap="none" normalizeH="0" baseline="0" dirty="0" smtClean="0">
                          <a:ln>
                            <a:noFill/>
                          </a:ln>
                          <a:solidFill>
                            <a:schemeClr val="bg1"/>
                          </a:solidFill>
                          <a:effectLst/>
                          <a:latin typeface="Arial" charset="0"/>
                          <a:cs typeface="Arial" charset="0"/>
                        </a:rPr>
                        <a:t>Tonic-</a:t>
                      </a:r>
                      <a:r>
                        <a:rPr kumimoji="0" lang="en-US" sz="1800" b="1" i="1" u="none" strike="noStrike" cap="none" normalizeH="0" baseline="0" dirty="0" err="1" smtClean="0">
                          <a:ln>
                            <a:noFill/>
                          </a:ln>
                          <a:solidFill>
                            <a:schemeClr val="bg1"/>
                          </a:solidFill>
                          <a:effectLst/>
                          <a:latin typeface="Arial" charset="0"/>
                          <a:cs typeface="Arial" charset="0"/>
                        </a:rPr>
                        <a:t>clonic</a:t>
                      </a:r>
                      <a:r>
                        <a:rPr kumimoji="0" lang="en-US" sz="1800" b="1" i="1" u="none" strike="noStrike" cap="none" normalizeH="0" baseline="0" dirty="0" smtClean="0">
                          <a:ln>
                            <a:noFill/>
                          </a:ln>
                          <a:solidFill>
                            <a:schemeClr val="bg1"/>
                          </a:solidFill>
                          <a:effectLst/>
                          <a:latin typeface="Arial" charset="0"/>
                          <a:cs typeface="Arial" charset="0"/>
                        </a:rPr>
                        <a:t>(Grand mal)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1" u="none" strike="noStrike" cap="none" normalizeH="0" baseline="0" dirty="0" smtClean="0">
                          <a:ln>
                            <a:noFill/>
                          </a:ln>
                          <a:solidFill>
                            <a:schemeClr val="bg1"/>
                          </a:solidFill>
                          <a:effectLst/>
                          <a:latin typeface="Arial" charset="0"/>
                          <a:cs typeface="Arial" charset="0"/>
                        </a:rPr>
                        <a:t>Drug of Choice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89075">
                <a:tc>
                  <a:txBody>
                    <a:bodyPr/>
                    <a:lstStyle/>
                    <a:p>
                      <a:pPr marL="0" marR="0" lvl="0" indent="0" algn="l" defTabSz="914400" rtl="1" eaLnBrk="1" fontAlgn="base" latinLnBrk="0" hangingPunct="1">
                        <a:lnSpc>
                          <a:spcPct val="100000"/>
                        </a:lnSpc>
                        <a:spcBef>
                          <a:spcPct val="20000"/>
                        </a:spcBef>
                        <a:spcAft>
                          <a:spcPct val="0"/>
                        </a:spcAft>
                        <a:buClrTx/>
                        <a:buSzTx/>
                        <a:buFontTx/>
                        <a:buNone/>
                        <a:tabLst/>
                      </a:pPr>
                      <a:r>
                        <a:rPr kumimoji="0" lang="en-US" sz="1800" b="1" i="1" u="none" strike="noStrike" cap="none" normalizeH="0" baseline="0" dirty="0" err="1" smtClean="0">
                          <a:ln>
                            <a:noFill/>
                          </a:ln>
                          <a:solidFill>
                            <a:schemeClr val="tx1"/>
                          </a:solidFill>
                          <a:effectLst/>
                          <a:latin typeface="Arial" charset="0"/>
                          <a:cs typeface="Arial" charset="0"/>
                        </a:rPr>
                        <a:t>Carbamazepine</a:t>
                      </a:r>
                      <a:endParaRPr kumimoji="0" lang="en-US" sz="1800" b="1" i="1" u="none" strike="noStrike" cap="none" normalizeH="0" baseline="0" dirty="0" smtClean="0">
                        <a:ln>
                          <a:noFill/>
                        </a:ln>
                        <a:solidFill>
                          <a:schemeClr val="tx1"/>
                        </a:solidFill>
                        <a:effectLst/>
                        <a:latin typeface="Arial" charset="0"/>
                        <a:cs typeface="Arial" charset="0"/>
                      </a:endParaRPr>
                    </a:p>
                    <a:p>
                      <a:pPr marL="0" marR="0" lvl="0" indent="0" algn="l" defTabSz="914400" rtl="1" eaLnBrk="1" fontAlgn="base" latinLnBrk="0" hangingPunct="1">
                        <a:lnSpc>
                          <a:spcPct val="100000"/>
                        </a:lnSpc>
                        <a:spcBef>
                          <a:spcPct val="20000"/>
                        </a:spcBef>
                        <a:spcAft>
                          <a:spcPct val="0"/>
                        </a:spcAft>
                        <a:buClrTx/>
                        <a:buSzTx/>
                        <a:buFontTx/>
                        <a:buNone/>
                        <a:tabLst/>
                        <a:defRPr/>
                      </a:pPr>
                      <a:r>
                        <a:rPr kumimoji="0" lang="en-US" sz="1800" b="1" i="1" u="none" strike="noStrike" cap="none" normalizeH="0" baseline="0" dirty="0" smtClean="0">
                          <a:ln>
                            <a:noFill/>
                          </a:ln>
                          <a:solidFill>
                            <a:schemeClr val="tx1"/>
                          </a:solidFill>
                          <a:effectLst/>
                          <a:latin typeface="Arial" charset="0"/>
                          <a:cs typeface="Arial" charset="0"/>
                        </a:rPr>
                        <a:t>Phenobarbital</a:t>
                      </a:r>
                    </a:p>
                    <a:p>
                      <a:pPr marL="0" marR="0" lvl="0" indent="0" algn="l" defTabSz="914400" rtl="1" eaLnBrk="1" fontAlgn="base" latinLnBrk="0" hangingPunct="1">
                        <a:lnSpc>
                          <a:spcPct val="100000"/>
                        </a:lnSpc>
                        <a:spcBef>
                          <a:spcPct val="20000"/>
                        </a:spcBef>
                        <a:spcAft>
                          <a:spcPct val="0"/>
                        </a:spcAft>
                        <a:buClrTx/>
                        <a:buSzTx/>
                        <a:buFontTx/>
                        <a:buNone/>
                        <a:tabLst/>
                      </a:pPr>
                      <a:r>
                        <a:rPr kumimoji="0" lang="en-US" sz="1800" b="1" i="1" u="none" strike="noStrike" cap="none" normalizeH="0" baseline="0" dirty="0" err="1" smtClean="0">
                          <a:ln>
                            <a:noFill/>
                          </a:ln>
                          <a:solidFill>
                            <a:schemeClr val="tx1"/>
                          </a:solidFill>
                          <a:effectLst/>
                          <a:latin typeface="Arial" charset="0"/>
                          <a:cs typeface="Arial" charset="0"/>
                        </a:rPr>
                        <a:t>Phenytoin</a:t>
                      </a:r>
                      <a:r>
                        <a:rPr kumimoji="0" lang="en-US" sz="1800" b="1" i="1" u="none" strike="noStrike" cap="none" normalizeH="0" baseline="0" dirty="0" smtClean="0">
                          <a:ln>
                            <a:noFill/>
                          </a:ln>
                          <a:solidFill>
                            <a:schemeClr val="tx1"/>
                          </a:solidFill>
                          <a:effectLst/>
                          <a:latin typeface="Arial" charset="0"/>
                          <a:cs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20000"/>
                        </a:spcBef>
                        <a:spcAft>
                          <a:spcPct val="0"/>
                        </a:spcAft>
                        <a:buClrTx/>
                        <a:buSzTx/>
                        <a:buFontTx/>
                        <a:buNone/>
                        <a:tabLst/>
                      </a:pPr>
                      <a:r>
                        <a:rPr kumimoji="0" lang="en-US" sz="1800" b="1" i="1" u="none" strike="noStrike" cap="none" normalizeH="0" baseline="0" smtClean="0">
                          <a:ln>
                            <a:noFill/>
                          </a:ln>
                          <a:solidFill>
                            <a:schemeClr val="tx1"/>
                          </a:solidFill>
                          <a:effectLst/>
                          <a:latin typeface="Arial" charset="0"/>
                          <a:cs typeface="Arial" charset="0"/>
                        </a:rPr>
                        <a:t>Alternatives: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3288">
                <a:tc>
                  <a:txBody>
                    <a:bodyPr/>
                    <a:lstStyle/>
                    <a:p>
                      <a:pPr marL="0" marR="0" lvl="0" indent="0" algn="l" defTabSz="914400" rtl="1" eaLnBrk="1" fontAlgn="base" latinLnBrk="0" hangingPunct="1">
                        <a:lnSpc>
                          <a:spcPct val="100000"/>
                        </a:lnSpc>
                        <a:spcBef>
                          <a:spcPct val="2000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cs typeface="Arial" charset="0"/>
                        </a:rPr>
                        <a:t>  </a:t>
                      </a:r>
                      <a:r>
                        <a:rPr kumimoji="0" lang="en-US" sz="1800" b="1" i="1" u="none" strike="noStrike" cap="none" normalizeH="0" baseline="0" dirty="0" err="1" smtClean="0">
                          <a:ln>
                            <a:noFill/>
                          </a:ln>
                          <a:solidFill>
                            <a:schemeClr val="bg1"/>
                          </a:solidFill>
                          <a:effectLst/>
                          <a:latin typeface="Arial" charset="0"/>
                          <a:cs typeface="Arial" charset="0"/>
                        </a:rPr>
                        <a:t>Carbamazepine</a:t>
                      </a:r>
                      <a:r>
                        <a:rPr kumimoji="0" lang="en-US" sz="1800" b="1" i="1" u="none" strike="noStrike" cap="none" normalizeH="0" baseline="0" dirty="0" smtClean="0">
                          <a:ln>
                            <a:noFill/>
                          </a:ln>
                          <a:solidFill>
                            <a:schemeClr val="bg1"/>
                          </a:solidFill>
                          <a:effectLst/>
                          <a:latin typeface="Arial" charset="0"/>
                          <a:cs typeface="Arial" charset="0"/>
                        </a:rPr>
                        <a:t> </a:t>
                      </a:r>
                    </a:p>
                    <a:p>
                      <a:pPr marL="0" marR="0" lvl="0" indent="0" algn="l" defTabSz="914400" rtl="1" eaLnBrk="1" fontAlgn="base" latinLnBrk="0" hangingPunct="1">
                        <a:lnSpc>
                          <a:spcPct val="100000"/>
                        </a:lnSpc>
                        <a:spcBef>
                          <a:spcPct val="20000"/>
                        </a:spcBef>
                        <a:spcAft>
                          <a:spcPct val="0"/>
                        </a:spcAft>
                        <a:buClrTx/>
                        <a:buSzTx/>
                        <a:buFontTx/>
                        <a:buNone/>
                        <a:tabLst/>
                      </a:pPr>
                      <a:r>
                        <a:rPr kumimoji="0" lang="en-US" sz="1800" b="1" i="1" u="none" strike="noStrike" cap="none" normalizeH="0" baseline="0" dirty="0" smtClean="0">
                          <a:ln>
                            <a:noFill/>
                          </a:ln>
                          <a:solidFill>
                            <a:schemeClr val="bg1"/>
                          </a:solidFill>
                          <a:effectLst/>
                          <a:latin typeface="Arial" charset="0"/>
                          <a:cs typeface="Arial" charset="0"/>
                        </a:rPr>
                        <a:t>  </a:t>
                      </a:r>
                      <a:r>
                        <a:rPr kumimoji="0" lang="en-US" sz="1800" b="1" i="1" u="none" strike="noStrike" cap="none" normalizeH="0" baseline="0" dirty="0" err="1" smtClean="0">
                          <a:ln>
                            <a:noFill/>
                          </a:ln>
                          <a:solidFill>
                            <a:schemeClr val="bg1"/>
                          </a:solidFill>
                          <a:effectLst/>
                          <a:latin typeface="Arial" charset="0"/>
                          <a:cs typeface="Arial" charset="0"/>
                        </a:rPr>
                        <a:t>Phenytoin</a:t>
                      </a:r>
                      <a:r>
                        <a:rPr kumimoji="0" lang="en-US" sz="1800" b="1" i="1" u="none" strike="noStrike" cap="none" normalizeH="0" baseline="0" dirty="0" smtClean="0">
                          <a:ln>
                            <a:noFill/>
                          </a:ln>
                          <a:solidFill>
                            <a:schemeClr val="bg1"/>
                          </a:solidFill>
                          <a:effectLst/>
                          <a:latin typeface="Arial" charset="0"/>
                          <a:cs typeface="Arial" charset="0"/>
                        </a:rPr>
                        <a:t>  </a:t>
                      </a:r>
                    </a:p>
                    <a:p>
                      <a:pPr marL="0" marR="0" lvl="0" indent="0" algn="l" defTabSz="914400" rtl="1" eaLnBrk="1" fontAlgn="base" latinLnBrk="0" hangingPunct="1">
                        <a:lnSpc>
                          <a:spcPct val="100000"/>
                        </a:lnSpc>
                        <a:spcBef>
                          <a:spcPct val="20000"/>
                        </a:spcBef>
                        <a:spcAft>
                          <a:spcPct val="0"/>
                        </a:spcAft>
                        <a:buClrTx/>
                        <a:buSzTx/>
                        <a:buFontTx/>
                        <a:buNone/>
                        <a:tabLst/>
                      </a:pPr>
                      <a:r>
                        <a:rPr kumimoji="0" lang="en-US" sz="1800" b="1" i="1" u="none" strike="noStrike" cap="none" normalizeH="0" baseline="0" dirty="0" smtClean="0">
                          <a:ln>
                            <a:noFill/>
                          </a:ln>
                          <a:solidFill>
                            <a:schemeClr val="bg1"/>
                          </a:solidFill>
                          <a:effectLst/>
                          <a:latin typeface="Arial" charset="0"/>
                          <a:cs typeface="Arial" charset="0"/>
                        </a:rPr>
                        <a:t> </a:t>
                      </a:r>
                      <a:r>
                        <a:rPr kumimoji="0" lang="en-US" sz="1800" b="1" i="1" u="none" strike="noStrike" cap="none" normalizeH="0" baseline="0" dirty="0" err="1" smtClean="0">
                          <a:ln>
                            <a:noFill/>
                          </a:ln>
                          <a:solidFill>
                            <a:schemeClr val="bg1"/>
                          </a:solidFill>
                          <a:effectLst/>
                          <a:latin typeface="Arial" charset="0"/>
                          <a:cs typeface="Arial" charset="0"/>
                        </a:rPr>
                        <a:t>Valproate</a:t>
                      </a:r>
                      <a:endParaRPr kumimoji="0" lang="en-US" sz="1800" b="1" i="1" u="none" strike="noStrike" cap="none" normalizeH="0" baseline="0" dirty="0" smtClean="0">
                        <a:ln>
                          <a:noFill/>
                        </a:ln>
                        <a:solidFill>
                          <a:schemeClr val="bg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20000"/>
                        </a:spcBef>
                        <a:spcAft>
                          <a:spcPct val="0"/>
                        </a:spcAft>
                        <a:buClrTx/>
                        <a:buSzTx/>
                        <a:buFontTx/>
                        <a:buNone/>
                        <a:tabLst/>
                      </a:pPr>
                      <a:r>
                        <a:rPr kumimoji="0" lang="en-US" sz="1800" b="1" i="1" u="none" strike="noStrike" cap="none" normalizeH="0" baseline="0" dirty="0" smtClean="0">
                          <a:ln>
                            <a:noFill/>
                          </a:ln>
                          <a:solidFill>
                            <a:schemeClr val="bg1"/>
                          </a:solidFill>
                          <a:effectLst/>
                          <a:latin typeface="Arial" charset="0"/>
                          <a:cs typeface="Arial" charset="0"/>
                        </a:rPr>
                        <a:t>Partial  (simple or complex) </a:t>
                      </a:r>
                    </a:p>
                    <a:p>
                      <a:pPr marL="0" marR="0" lvl="0" indent="0" algn="l" defTabSz="914400" rtl="1" eaLnBrk="1" fontAlgn="base" latinLnBrk="0" hangingPunct="1">
                        <a:lnSpc>
                          <a:spcPct val="100000"/>
                        </a:lnSpc>
                        <a:spcBef>
                          <a:spcPct val="2000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cs typeface="Arial" charset="0"/>
                        </a:rPr>
                        <a:t>Drug of choice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39800">
                <a:tc>
                  <a:txBody>
                    <a:bodyPr/>
                    <a:lstStyle/>
                    <a:p>
                      <a:pPr marL="0" marR="0" lvl="0" indent="0" algn="l" defTabSz="914400" rtl="1" eaLnBrk="1" fontAlgn="base" latinLnBrk="0" hangingPunct="1">
                        <a:lnSpc>
                          <a:spcPct val="100000"/>
                        </a:lnSpc>
                        <a:spcBef>
                          <a:spcPct val="2000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cs typeface="Arial" charset="0"/>
                        </a:rPr>
                        <a:t>  Phenobarbital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cs typeface="Arial" charset="0"/>
                        </a:rPr>
                        <a:t>  </a:t>
                      </a:r>
                      <a:r>
                        <a:rPr kumimoji="0" lang="en-US" sz="1800" b="1" i="1" u="none" strike="noStrike" cap="none" normalizeH="0" baseline="0" dirty="0" err="1" smtClean="0">
                          <a:ln>
                            <a:noFill/>
                          </a:ln>
                          <a:solidFill>
                            <a:schemeClr val="tx1"/>
                          </a:solidFill>
                          <a:effectLst/>
                          <a:latin typeface="Arial" charset="0"/>
                          <a:cs typeface="Arial" charset="0"/>
                        </a:rPr>
                        <a:t>Lamotringine</a:t>
                      </a:r>
                      <a:r>
                        <a:rPr kumimoji="0" lang="en-US" sz="1800" b="1" i="1" u="none" strike="noStrike" cap="none" normalizeH="0" baseline="0" dirty="0" smtClean="0">
                          <a:ln>
                            <a:noFill/>
                          </a:ln>
                          <a:solidFill>
                            <a:schemeClr val="tx1"/>
                          </a:solidFill>
                          <a:effectLst/>
                          <a:latin typeface="Arial" charset="0"/>
                          <a:cs typeface="Arial" charset="0"/>
                        </a:rPr>
                        <a:t> (as adjunct or alone)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cs typeface="Arial" charset="0"/>
                        </a:rPr>
                        <a:t>  </a:t>
                      </a:r>
                      <a:r>
                        <a:rPr kumimoji="0" lang="en-US" sz="1800" b="1" i="1" u="none" strike="noStrike" cap="none" normalizeH="0" baseline="0" dirty="0" err="1" smtClean="0">
                          <a:ln>
                            <a:noFill/>
                          </a:ln>
                          <a:solidFill>
                            <a:schemeClr val="tx1"/>
                          </a:solidFill>
                          <a:effectLst/>
                          <a:latin typeface="Arial" charset="0"/>
                          <a:cs typeface="Arial" charset="0"/>
                        </a:rPr>
                        <a:t>Gabapentin</a:t>
                      </a:r>
                      <a:r>
                        <a:rPr kumimoji="0" lang="en-US" sz="1800" b="1" i="1" u="none" strike="noStrike" cap="none" normalizeH="0" baseline="0" dirty="0" smtClean="0">
                          <a:ln>
                            <a:noFill/>
                          </a:ln>
                          <a:solidFill>
                            <a:schemeClr val="tx1"/>
                          </a:solidFill>
                          <a:effectLst/>
                          <a:latin typeface="Arial" charset="0"/>
                          <a:cs typeface="Arial" charset="0"/>
                        </a:rPr>
                        <a:t> (as adjunct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cs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2000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cs typeface="Arial" charset="0"/>
                        </a:rPr>
                        <a:t>Alternatives: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0"/>
            <a:ext cx="8229600" cy="762000"/>
          </a:xfrm>
        </p:spPr>
        <p:txBody>
          <a:bodyPr/>
          <a:lstStyle/>
          <a:p>
            <a:pPr eaLnBrk="1" hangingPunct="1"/>
            <a:r>
              <a:rPr lang="en-US" b="1" dirty="0" err="1" smtClean="0">
                <a:cs typeface="Times New Roman" pitchFamily="18" charset="0"/>
              </a:rPr>
              <a:t>Treatament</a:t>
            </a:r>
            <a:r>
              <a:rPr lang="en-US" b="1" dirty="0" smtClean="0">
                <a:cs typeface="Times New Roman" pitchFamily="18" charset="0"/>
              </a:rPr>
              <a:t> cont’d</a:t>
            </a:r>
          </a:p>
        </p:txBody>
      </p:sp>
      <p:graphicFrame>
        <p:nvGraphicFramePr>
          <p:cNvPr id="161795" name="Group 3"/>
          <p:cNvGraphicFramePr>
            <a:graphicFrameLocks noGrp="1"/>
          </p:cNvGraphicFramePr>
          <p:nvPr>
            <p:ph type="tbl" idx="1"/>
          </p:nvPr>
        </p:nvGraphicFramePr>
        <p:xfrm>
          <a:off x="457200" y="685800"/>
          <a:ext cx="8229600" cy="6000116"/>
        </p:xfrm>
        <a:graphic>
          <a:graphicData uri="http://schemas.openxmlformats.org/drawingml/2006/table">
            <a:tbl>
              <a:tblPr rtl="1"/>
              <a:tblGrid>
                <a:gridCol w="4114800"/>
                <a:gridCol w="4114800"/>
              </a:tblGrid>
              <a:tr h="990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err="1" smtClean="0">
                          <a:ln>
                            <a:noFill/>
                          </a:ln>
                          <a:solidFill>
                            <a:srgbClr val="FF0000"/>
                          </a:solidFill>
                          <a:effectLst/>
                          <a:latin typeface="Arial" charset="0"/>
                          <a:cs typeface="Arial" charset="0"/>
                        </a:rPr>
                        <a:t>Valproate</a:t>
                      </a:r>
                      <a:r>
                        <a:rPr kumimoji="0" lang="en-US" sz="2000" b="1" i="1" u="none" strike="noStrike" cap="none" normalizeH="0" baseline="0" dirty="0" smtClean="0">
                          <a:ln>
                            <a:noFill/>
                          </a:ln>
                          <a:solidFill>
                            <a:srgbClr val="FF0000"/>
                          </a:solidFill>
                          <a:effectLst/>
                          <a:latin typeface="Arial" charset="0"/>
                          <a:cs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err="1" smtClean="0">
                          <a:ln>
                            <a:noFill/>
                          </a:ln>
                          <a:solidFill>
                            <a:srgbClr val="FF0000"/>
                          </a:solidFill>
                          <a:effectLst/>
                          <a:latin typeface="Arial" charset="0"/>
                          <a:cs typeface="Arial" charset="0"/>
                        </a:rPr>
                        <a:t>Ethosuximide</a:t>
                      </a:r>
                      <a:endParaRPr kumimoji="0" lang="en-US" sz="2000" b="1" i="1" u="none" strike="noStrike" cap="none" normalizeH="0" baseline="0" dirty="0" smtClean="0">
                        <a:ln>
                          <a:noFill/>
                        </a:ln>
                        <a:solidFill>
                          <a:srgbClr val="FF0000"/>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smtClean="0">
                          <a:ln>
                            <a:noFill/>
                          </a:ln>
                          <a:solidFill>
                            <a:srgbClr val="FF0000"/>
                          </a:solidFill>
                          <a:effectLst/>
                          <a:latin typeface="Arial" charset="0"/>
                          <a:cs typeface="Arial" charset="0"/>
                        </a:rPr>
                        <a:t>Absence ( petit mal)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smtClean="0">
                          <a:ln>
                            <a:noFill/>
                          </a:ln>
                          <a:solidFill>
                            <a:schemeClr val="tx1"/>
                          </a:solidFill>
                          <a:effectLst/>
                          <a:latin typeface="Arial" charset="0"/>
                          <a:cs typeface="Arial" charset="0"/>
                        </a:rPr>
                        <a:t>Drug of choice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2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err="1" smtClean="0">
                          <a:ln>
                            <a:noFill/>
                          </a:ln>
                          <a:solidFill>
                            <a:schemeClr val="tx1"/>
                          </a:solidFill>
                          <a:effectLst/>
                          <a:latin typeface="Arial" charset="0"/>
                          <a:cs typeface="Arial" charset="0"/>
                        </a:rPr>
                        <a:t>Clonazepam</a:t>
                      </a:r>
                      <a:r>
                        <a:rPr kumimoji="0" lang="en-US" sz="2000" b="1" i="1" u="none" strike="noStrike" cap="none" normalizeH="0" baseline="0" dirty="0" smtClean="0">
                          <a:ln>
                            <a:noFill/>
                          </a:ln>
                          <a:solidFill>
                            <a:schemeClr val="tx1"/>
                          </a:solidFill>
                          <a:effectLst/>
                          <a:latin typeface="Arial" charset="0"/>
                          <a:cs typeface="Arial" charset="0"/>
                        </a:rPr>
                        <a:t>, </a:t>
                      </a:r>
                      <a:r>
                        <a:rPr kumimoji="0" lang="en-US" sz="2000" b="1" i="1" u="none" strike="noStrike" cap="none" normalizeH="0" baseline="0" dirty="0" err="1" smtClean="0">
                          <a:ln>
                            <a:noFill/>
                          </a:ln>
                          <a:solidFill>
                            <a:schemeClr val="tx1"/>
                          </a:solidFill>
                          <a:effectLst/>
                          <a:latin typeface="Arial" charset="0"/>
                          <a:cs typeface="Arial" charset="0"/>
                        </a:rPr>
                        <a:t>Lamotrigine</a:t>
                      </a:r>
                      <a:endParaRPr kumimoji="0" lang="en-US" sz="2000" b="1" i="1"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smtClean="0">
                          <a:ln>
                            <a:noFill/>
                          </a:ln>
                          <a:solidFill>
                            <a:schemeClr val="tx1"/>
                          </a:solidFill>
                          <a:effectLst/>
                          <a:latin typeface="Arial" charset="0"/>
                          <a:cs typeface="Arial" charset="0"/>
                        </a:rPr>
                        <a:t>Alternatives: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5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err="1" smtClean="0">
                          <a:ln>
                            <a:noFill/>
                          </a:ln>
                          <a:solidFill>
                            <a:srgbClr val="FF0000"/>
                          </a:solidFill>
                          <a:effectLst/>
                          <a:latin typeface="Arial" charset="0"/>
                          <a:cs typeface="Arial" charset="0"/>
                        </a:rPr>
                        <a:t>Valproate</a:t>
                      </a:r>
                      <a:endParaRPr kumimoji="0" lang="en-US" sz="2000" b="1" i="1" u="none" strike="noStrike" cap="none" normalizeH="0" baseline="0" dirty="0" smtClean="0">
                        <a:ln>
                          <a:noFill/>
                        </a:ln>
                        <a:solidFill>
                          <a:srgbClr val="FF0000"/>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err="1" smtClean="0">
                          <a:ln>
                            <a:noFill/>
                          </a:ln>
                          <a:solidFill>
                            <a:srgbClr val="FF0000"/>
                          </a:solidFill>
                          <a:effectLst/>
                          <a:latin typeface="Arial" charset="0"/>
                          <a:cs typeface="Arial" charset="0"/>
                        </a:rPr>
                        <a:t>Myoclonic</a:t>
                      </a:r>
                      <a:r>
                        <a:rPr kumimoji="0" lang="en-US" sz="2000" b="1" i="1" u="none" strike="noStrike" cap="none" normalizeH="0" baseline="0" dirty="0" smtClean="0">
                          <a:ln>
                            <a:noFill/>
                          </a:ln>
                          <a:solidFill>
                            <a:srgbClr val="FF0000"/>
                          </a:solidFill>
                          <a:effectLst/>
                          <a:latin typeface="Arial" charset="0"/>
                          <a:cs typeface="Arial" charset="0"/>
                        </a:rPr>
                        <a:t>, </a:t>
                      </a:r>
                      <a:r>
                        <a:rPr kumimoji="0" lang="en-US" sz="2000" b="1" i="1" u="none" strike="noStrike" cap="none" normalizeH="0" baseline="0" dirty="0" err="1" smtClean="0">
                          <a:ln>
                            <a:noFill/>
                          </a:ln>
                          <a:solidFill>
                            <a:srgbClr val="FF0000"/>
                          </a:solidFill>
                          <a:effectLst/>
                          <a:latin typeface="Arial" charset="0"/>
                          <a:cs typeface="Arial" charset="0"/>
                        </a:rPr>
                        <a:t>Atonic</a:t>
                      </a:r>
                      <a:r>
                        <a:rPr kumimoji="0" lang="en-US" sz="2000" b="1" i="1" u="none" strike="noStrike" cap="none" normalizeH="0" baseline="0" dirty="0" smtClean="0">
                          <a:ln>
                            <a:noFill/>
                          </a:ln>
                          <a:solidFill>
                            <a:srgbClr val="FF0000"/>
                          </a:solidFill>
                          <a:effectLst/>
                          <a:latin typeface="Arial" charset="0"/>
                          <a:cs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smtClean="0">
                          <a:ln>
                            <a:noFill/>
                          </a:ln>
                          <a:solidFill>
                            <a:schemeClr val="tx1"/>
                          </a:solidFill>
                          <a:effectLst/>
                          <a:latin typeface="Arial" charset="0"/>
                          <a:cs typeface="Arial" charset="0"/>
                        </a:rPr>
                        <a:t>Drug of choice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6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err="1" smtClean="0">
                          <a:ln>
                            <a:noFill/>
                          </a:ln>
                          <a:solidFill>
                            <a:schemeClr val="tx1"/>
                          </a:solidFill>
                          <a:effectLst/>
                          <a:latin typeface="Arial" charset="0"/>
                          <a:cs typeface="Arial" charset="0"/>
                        </a:rPr>
                        <a:t>Clonazepam</a:t>
                      </a:r>
                      <a:endParaRPr kumimoji="0" lang="en-US" sz="2000" b="1" i="1"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smtClean="0">
                          <a:ln>
                            <a:noFill/>
                          </a:ln>
                          <a:solidFill>
                            <a:schemeClr val="tx1"/>
                          </a:solidFill>
                          <a:effectLst/>
                          <a:latin typeface="Arial" charset="0"/>
                          <a:cs typeface="Arial" charset="0"/>
                        </a:rPr>
                        <a:t>Alternatives: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1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err="1" smtClean="0">
                          <a:ln>
                            <a:noFill/>
                          </a:ln>
                          <a:solidFill>
                            <a:schemeClr val="tx1"/>
                          </a:solidFill>
                          <a:effectLst/>
                          <a:latin typeface="Arial" charset="0"/>
                          <a:cs typeface="Arial" charset="0"/>
                        </a:rPr>
                        <a:t>Lorazepam</a:t>
                      </a:r>
                      <a:r>
                        <a:rPr kumimoji="0" lang="en-US" sz="2000" b="1" i="1" u="none" strike="noStrike" cap="none" normalizeH="0" baseline="0" dirty="0" smtClean="0">
                          <a:ln>
                            <a:noFill/>
                          </a:ln>
                          <a:solidFill>
                            <a:schemeClr val="tx1"/>
                          </a:solidFill>
                          <a:effectLst/>
                          <a:latin typeface="Arial" charset="0"/>
                          <a:cs typeface="Arial" charset="0"/>
                        </a:rPr>
                        <a:t>, Diazepam, </a:t>
                      </a:r>
                      <a:r>
                        <a:rPr kumimoji="0" lang="en-US" sz="2000" b="1" i="1" u="none" strike="noStrike" cap="none" normalizeH="0" baseline="0" dirty="0" err="1" smtClean="0">
                          <a:ln>
                            <a:noFill/>
                          </a:ln>
                          <a:solidFill>
                            <a:schemeClr val="tx1"/>
                          </a:solidFill>
                          <a:effectLst/>
                          <a:latin typeface="Arial" charset="0"/>
                          <a:cs typeface="Arial" charset="0"/>
                        </a:rPr>
                        <a:t>i.v</a:t>
                      </a:r>
                      <a:r>
                        <a:rPr kumimoji="0" lang="en-US" sz="2000" b="1" i="1" u="none" strike="noStrike" cap="none" normalizeH="0" baseline="0" dirty="0" smtClean="0">
                          <a:ln>
                            <a:noFill/>
                          </a:ln>
                          <a:solidFill>
                            <a:schemeClr val="tx1"/>
                          </a:solidFill>
                          <a:effectLst/>
                          <a:latin typeface="Arial" charset="0"/>
                          <a:cs typeface="Arial"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smtClean="0">
                          <a:ln>
                            <a:noFill/>
                          </a:ln>
                          <a:solidFill>
                            <a:schemeClr val="tx1"/>
                          </a:solidFill>
                          <a:effectLst/>
                          <a:latin typeface="Arial" charset="0"/>
                          <a:cs typeface="Arial" charset="0"/>
                        </a:rPr>
                        <a:t>or </a:t>
                      </a:r>
                      <a:r>
                        <a:rPr kumimoji="0" lang="en-US" sz="2000" b="1" i="1" u="none" strike="noStrike" cap="none" normalizeH="0" baseline="0" dirty="0" err="1" smtClean="0">
                          <a:ln>
                            <a:noFill/>
                          </a:ln>
                          <a:solidFill>
                            <a:schemeClr val="tx1"/>
                          </a:solidFill>
                          <a:effectLst/>
                          <a:latin typeface="Arial" charset="0"/>
                          <a:cs typeface="Arial" charset="0"/>
                        </a:rPr>
                        <a:t>Phenytoin</a:t>
                      </a:r>
                      <a:r>
                        <a:rPr kumimoji="0" lang="en-US" sz="2000" b="1" i="1" u="none" strike="noStrike" cap="none" normalizeH="0" baseline="0" dirty="0" smtClean="0">
                          <a:ln>
                            <a:noFill/>
                          </a:ln>
                          <a:solidFill>
                            <a:schemeClr val="tx1"/>
                          </a:solidFill>
                          <a:effectLst/>
                          <a:latin typeface="Arial" charset="0"/>
                          <a:cs typeface="Arial" charset="0"/>
                        </a:rPr>
                        <a:t>, </a:t>
                      </a:r>
                      <a:r>
                        <a:rPr kumimoji="0" lang="en-US" sz="2000" b="1" i="1" u="none" strike="noStrike" cap="none" normalizeH="0" baseline="0" dirty="0" err="1" smtClean="0">
                          <a:ln>
                            <a:noFill/>
                          </a:ln>
                          <a:solidFill>
                            <a:schemeClr val="tx1"/>
                          </a:solidFill>
                          <a:effectLst/>
                          <a:latin typeface="Arial" charset="0"/>
                          <a:cs typeface="Arial" charset="0"/>
                        </a:rPr>
                        <a:t>i.v</a:t>
                      </a:r>
                      <a:r>
                        <a:rPr kumimoji="0" lang="en-US" sz="2000" b="1" i="1" u="none" strike="noStrike" cap="none" normalizeH="0" baseline="0" dirty="0" smtClean="0">
                          <a:ln>
                            <a:noFill/>
                          </a:ln>
                          <a:solidFill>
                            <a:schemeClr val="tx1"/>
                          </a:solidFill>
                          <a:effectLst/>
                          <a:latin typeface="Arial" charset="0"/>
                          <a:cs typeface="Arial" charset="0"/>
                        </a:rPr>
                        <a:t>.</a:t>
                      </a:r>
                      <a:r>
                        <a:rPr kumimoji="0" lang="ar-SA" sz="2000" b="1" i="1" u="none" strike="noStrike" cap="none" normalizeH="0" baseline="0" dirty="0" smtClean="0">
                          <a:ln>
                            <a:noFill/>
                          </a:ln>
                          <a:solidFill>
                            <a:schemeClr val="tx1"/>
                          </a:solidFill>
                          <a:effectLst/>
                          <a:latin typeface="Arial" charset="0"/>
                          <a:cs typeface="Arial" charset="0"/>
                        </a:rPr>
                        <a:t> </a:t>
                      </a:r>
                      <a:r>
                        <a:rPr kumimoji="0" lang="en-US" sz="2000" b="1" i="1" u="none" strike="noStrike" cap="none" normalizeH="0" baseline="0" dirty="0" smtClean="0">
                          <a:ln>
                            <a:noFill/>
                          </a:ln>
                          <a:solidFill>
                            <a:schemeClr val="tx1"/>
                          </a:solidFill>
                          <a:effectLst/>
                          <a:latin typeface="Arial" charset="0"/>
                          <a:cs typeface="Arial" charset="0"/>
                        </a:rPr>
                        <a:t> or </a:t>
                      </a:r>
                      <a:r>
                        <a:rPr kumimoji="0" lang="en-US" sz="2000" b="1" i="1" u="none" strike="noStrike" cap="none" normalizeH="0" baseline="0" dirty="0" err="1" smtClean="0">
                          <a:ln>
                            <a:noFill/>
                          </a:ln>
                          <a:solidFill>
                            <a:schemeClr val="tx1"/>
                          </a:solidFill>
                          <a:effectLst/>
                          <a:latin typeface="Arial" charset="0"/>
                          <a:cs typeface="Arial" charset="0"/>
                        </a:rPr>
                        <a:t>Vaproate</a:t>
                      </a:r>
                      <a:endParaRPr kumimoji="0" lang="en-US" sz="2000" b="1" i="1"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smtClean="0">
                          <a:ln>
                            <a:noFill/>
                          </a:ln>
                          <a:solidFill>
                            <a:schemeClr val="tx1"/>
                          </a:solidFill>
                          <a:effectLst/>
                          <a:latin typeface="Arial" charset="0"/>
                          <a:cs typeface="Arial" charset="0"/>
                        </a:rPr>
                        <a:t>Status Epilepticus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smtClean="0">
                          <a:ln>
                            <a:noFill/>
                          </a:ln>
                          <a:solidFill>
                            <a:schemeClr val="tx1"/>
                          </a:solidFill>
                          <a:effectLst/>
                          <a:latin typeface="Arial" charset="0"/>
                          <a:cs typeface="Arial" charset="0"/>
                        </a:rPr>
                        <a:t>Drug of choice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4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smtClean="0">
                          <a:ln>
                            <a:noFill/>
                          </a:ln>
                          <a:solidFill>
                            <a:schemeClr val="tx1"/>
                          </a:solidFill>
                          <a:effectLst/>
                          <a:latin typeface="Arial" charset="0"/>
                          <a:cs typeface="Arial" charset="0"/>
                        </a:rPr>
                        <a:t>Phenobarbital, 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smtClean="0">
                          <a:ln>
                            <a:noFill/>
                          </a:ln>
                          <a:solidFill>
                            <a:schemeClr val="tx1"/>
                          </a:solidFill>
                          <a:effectLst/>
                          <a:latin typeface="Arial" charset="0"/>
                          <a:cs typeface="Arial" charset="0"/>
                        </a:rPr>
                        <a:t>Alternatives: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87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smtClean="0">
                          <a:ln>
                            <a:noFill/>
                          </a:ln>
                          <a:solidFill>
                            <a:srgbClr val="FF0000"/>
                          </a:solidFill>
                          <a:effectLst/>
                          <a:latin typeface="Arial" charset="0"/>
                          <a:cs typeface="Arial" charset="0"/>
                        </a:rPr>
                        <a:t>Diazepam</a:t>
                      </a:r>
                      <a:r>
                        <a:rPr kumimoji="0" lang="en-US" sz="2000" b="1" i="1" u="none" strike="noStrike" cap="none" normalizeH="0" baseline="0" dirty="0" smtClean="0">
                          <a:ln>
                            <a:noFill/>
                          </a:ln>
                          <a:solidFill>
                            <a:schemeClr val="tx1"/>
                          </a:solidFill>
                          <a:effectLst/>
                          <a:latin typeface="Arial" charset="0"/>
                          <a:cs typeface="Arial" charset="0"/>
                        </a:rPr>
                        <a:t>, rectal*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smtClean="0">
                          <a:ln>
                            <a:noFill/>
                          </a:ln>
                          <a:solidFill>
                            <a:schemeClr val="tx1"/>
                          </a:solidFill>
                          <a:effectLst/>
                          <a:latin typeface="Arial" charset="0"/>
                          <a:cs typeface="Arial" charset="0"/>
                        </a:rPr>
                        <a:t>Diazepam ,</a:t>
                      </a:r>
                      <a:r>
                        <a:rPr kumimoji="0" lang="en-US" sz="2000" b="1" i="1" u="none" strike="noStrike" cap="none" normalizeH="0" baseline="0" dirty="0" err="1" smtClean="0">
                          <a:ln>
                            <a:noFill/>
                          </a:ln>
                          <a:solidFill>
                            <a:schemeClr val="tx1"/>
                          </a:solidFill>
                          <a:effectLst/>
                          <a:latin typeface="Arial" charset="0"/>
                          <a:cs typeface="Arial" charset="0"/>
                        </a:rPr>
                        <a:t>i.v</a:t>
                      </a:r>
                      <a:endParaRPr kumimoji="0" lang="en-US" sz="2000" b="1" i="1" u="none" strike="noStrike" cap="none" normalizeH="0" baseline="0" dirty="0" smtClean="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err="1" smtClean="0">
                          <a:ln>
                            <a:noFill/>
                          </a:ln>
                          <a:solidFill>
                            <a:schemeClr val="tx1"/>
                          </a:solidFill>
                          <a:effectLst/>
                          <a:latin typeface="Arial" charset="0"/>
                          <a:cs typeface="Arial" charset="0"/>
                        </a:rPr>
                        <a:t>Valproate</a:t>
                      </a:r>
                      <a:endParaRPr kumimoji="0" lang="en-US" sz="2000" b="1" i="1"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smtClean="0">
                          <a:ln>
                            <a:noFill/>
                          </a:ln>
                          <a:solidFill>
                            <a:srgbClr val="FF0000"/>
                          </a:solidFill>
                          <a:effectLst/>
                          <a:latin typeface="Arial" charset="0"/>
                          <a:cs typeface="Arial" charset="0"/>
                        </a:rPr>
                        <a:t>Febrile Seizures</a:t>
                      </a:r>
                      <a:endParaRPr kumimoji="0" lang="ar-SA" sz="2000" b="1" i="1" u="none" strike="noStrike" cap="none" normalizeH="0" baseline="0" dirty="0" smtClean="0">
                        <a:ln>
                          <a:noFill/>
                        </a:ln>
                        <a:solidFill>
                          <a:srgbClr val="FF0000"/>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ar-SA" sz="2000" b="1" i="1" u="none" strike="noStrike" cap="none" normalizeH="0" baseline="0" dirty="0" smtClean="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ar-SA" sz="2000" b="1" i="1"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z="3600" dirty="0" smtClean="0">
                <a:cs typeface="Times New Roman" pitchFamily="18" charset="0"/>
              </a:rPr>
              <a:t/>
            </a:r>
            <a:br>
              <a:rPr lang="en-US" sz="3600" dirty="0" smtClean="0">
                <a:cs typeface="Times New Roman" pitchFamily="18" charset="0"/>
              </a:rPr>
            </a:br>
            <a:r>
              <a:rPr lang="en-US" dirty="0" smtClean="0">
                <a:cs typeface="Times New Roman" pitchFamily="18" charset="0"/>
              </a:rPr>
              <a:t> </a:t>
            </a:r>
            <a:r>
              <a:rPr lang="en-US" sz="3600" dirty="0" smtClean="0">
                <a:cs typeface="Times New Roman" pitchFamily="18" charset="0"/>
              </a:rPr>
              <a:t>Drugs and Other Substances that Can Cause Seizures </a:t>
            </a:r>
            <a:r>
              <a:rPr lang="en-US" dirty="0" smtClean="0">
                <a:cs typeface="Times New Roman" pitchFamily="18" charset="0"/>
              </a:rPr>
              <a:t/>
            </a:r>
            <a:br>
              <a:rPr lang="en-US" dirty="0" smtClean="0">
                <a:cs typeface="Times New Roman" pitchFamily="18" charset="0"/>
              </a:rPr>
            </a:br>
            <a:endParaRPr lang="en-US" dirty="0" smtClean="0">
              <a:cs typeface="Times New Roman" pitchFamily="18" charset="0"/>
            </a:endParaRPr>
          </a:p>
        </p:txBody>
      </p:sp>
      <p:sp>
        <p:nvSpPr>
          <p:cNvPr id="7171" name="Content Placeholder 2"/>
          <p:cNvSpPr>
            <a:spLocks noGrp="1"/>
          </p:cNvSpPr>
          <p:nvPr>
            <p:ph sz="half" idx="1"/>
          </p:nvPr>
        </p:nvSpPr>
        <p:spPr>
          <a:xfrm>
            <a:off x="457200" y="1951037"/>
            <a:ext cx="4191000" cy="4525963"/>
          </a:xfrm>
        </p:spPr>
        <p:txBody>
          <a:bodyPr>
            <a:normAutofit fontScale="77500" lnSpcReduction="20000"/>
          </a:bodyPr>
          <a:lstStyle/>
          <a:p>
            <a:pPr>
              <a:buFont typeface="Arial" charset="0"/>
              <a:buNone/>
            </a:pPr>
            <a:r>
              <a:rPr lang="en-US" b="1" dirty="0" smtClean="0">
                <a:cs typeface="Arial" charset="0"/>
              </a:rPr>
              <a:t>Drugs of abuse </a:t>
            </a:r>
          </a:p>
          <a:p>
            <a:r>
              <a:rPr lang="en-US" dirty="0" smtClean="0">
                <a:cs typeface="Arial" charset="0"/>
              </a:rPr>
              <a:t>Amphetamine </a:t>
            </a:r>
          </a:p>
          <a:p>
            <a:r>
              <a:rPr lang="en-US" dirty="0" smtClean="0">
                <a:cs typeface="Arial" charset="0"/>
              </a:rPr>
              <a:t>Cocaine</a:t>
            </a:r>
          </a:p>
          <a:p>
            <a:r>
              <a:rPr lang="en-US" dirty="0" smtClean="0">
                <a:cs typeface="Arial" charset="0"/>
              </a:rPr>
              <a:t>Phencyclidine </a:t>
            </a:r>
          </a:p>
          <a:p>
            <a:r>
              <a:rPr lang="en-US" dirty="0" smtClean="0">
                <a:cs typeface="Arial" charset="0"/>
              </a:rPr>
              <a:t>Methylphenidate</a:t>
            </a:r>
          </a:p>
          <a:p>
            <a:endParaRPr lang="en-US" dirty="0" smtClean="0">
              <a:cs typeface="Arial" charset="0"/>
            </a:endParaRPr>
          </a:p>
          <a:p>
            <a:pPr>
              <a:buFont typeface="Arial" charset="0"/>
              <a:buNone/>
            </a:pPr>
            <a:r>
              <a:rPr lang="en-US" b="1" dirty="0" smtClean="0">
                <a:cs typeface="Arial" charset="0"/>
              </a:rPr>
              <a:t>Anesthetics and analgesics </a:t>
            </a:r>
          </a:p>
          <a:p>
            <a:r>
              <a:rPr lang="en-US" dirty="0" err="1" smtClean="0">
                <a:cs typeface="Arial" charset="0"/>
              </a:rPr>
              <a:t>Meperidine</a:t>
            </a:r>
            <a:r>
              <a:rPr lang="en-US" dirty="0" smtClean="0">
                <a:cs typeface="Arial" charset="0"/>
              </a:rPr>
              <a:t> </a:t>
            </a:r>
          </a:p>
          <a:p>
            <a:r>
              <a:rPr lang="en-US" dirty="0" err="1" smtClean="0">
                <a:cs typeface="Arial" charset="0"/>
              </a:rPr>
              <a:t>Tramadol</a:t>
            </a:r>
            <a:r>
              <a:rPr lang="en-US" dirty="0" smtClean="0">
                <a:cs typeface="Arial" charset="0"/>
              </a:rPr>
              <a:t> </a:t>
            </a:r>
          </a:p>
          <a:p>
            <a:r>
              <a:rPr lang="en-US" dirty="0" smtClean="0">
                <a:cs typeface="Arial" charset="0"/>
              </a:rPr>
              <a:t>Local anesthetics</a:t>
            </a:r>
          </a:p>
        </p:txBody>
      </p:sp>
      <p:sp>
        <p:nvSpPr>
          <p:cNvPr id="7172" name="Content Placeholder 3"/>
          <p:cNvSpPr>
            <a:spLocks noGrp="1"/>
          </p:cNvSpPr>
          <p:nvPr>
            <p:ph sz="half" idx="2"/>
          </p:nvPr>
        </p:nvSpPr>
        <p:spPr/>
        <p:txBody>
          <a:bodyPr>
            <a:normAutofit fontScale="77500" lnSpcReduction="20000"/>
          </a:bodyPr>
          <a:lstStyle/>
          <a:p>
            <a:pPr>
              <a:buFont typeface="Arial" charset="0"/>
              <a:buNone/>
            </a:pPr>
            <a:r>
              <a:rPr lang="en-US" b="1" smtClean="0">
                <a:cs typeface="Arial" charset="0"/>
              </a:rPr>
              <a:t>Psychotropics </a:t>
            </a:r>
          </a:p>
          <a:p>
            <a:r>
              <a:rPr lang="en-US" smtClean="0">
                <a:cs typeface="Arial" charset="0"/>
              </a:rPr>
              <a:t>Antidepressants </a:t>
            </a:r>
          </a:p>
          <a:p>
            <a:r>
              <a:rPr lang="en-US" smtClean="0">
                <a:cs typeface="Arial" charset="0"/>
              </a:rPr>
              <a:t>Antipsychotics </a:t>
            </a:r>
          </a:p>
          <a:p>
            <a:r>
              <a:rPr lang="en-US" smtClean="0">
                <a:cs typeface="Arial" charset="0"/>
              </a:rPr>
              <a:t>Li </a:t>
            </a:r>
          </a:p>
          <a:p>
            <a:endParaRPr lang="en-US" smtClean="0">
              <a:cs typeface="Arial" charset="0"/>
            </a:endParaRPr>
          </a:p>
          <a:p>
            <a:pPr>
              <a:buFont typeface="Arial" charset="0"/>
              <a:buNone/>
            </a:pPr>
            <a:r>
              <a:rPr lang="en-US" b="1" smtClean="0">
                <a:cs typeface="Arial" charset="0"/>
              </a:rPr>
              <a:t>Sedative-hypnotic drug withdrawal </a:t>
            </a:r>
          </a:p>
          <a:p>
            <a:r>
              <a:rPr lang="en-US" smtClean="0">
                <a:cs typeface="Arial" charset="0"/>
              </a:rPr>
              <a:t>Alcohol </a:t>
            </a:r>
          </a:p>
          <a:p>
            <a:r>
              <a:rPr lang="en-US" smtClean="0">
                <a:cs typeface="Arial" charset="0"/>
              </a:rPr>
              <a:t>Barbiturates</a:t>
            </a:r>
          </a:p>
          <a:p>
            <a:r>
              <a:rPr lang="en-US" smtClean="0">
                <a:cs typeface="Arial" charset="0"/>
              </a:rPr>
              <a:t>Benzodiazepines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228600" y="2193925"/>
            <a:ext cx="8686800" cy="1352550"/>
          </a:xfrm>
          <a:prstGeom prst="rect">
            <a:avLst/>
          </a:prstGeom>
          <a:noFill/>
          <a:ln w="9525">
            <a:noFill/>
            <a:miter lim="800000"/>
            <a:headEnd/>
            <a:tailEnd/>
          </a:ln>
        </p:spPr>
      </p:pic>
      <p:pic>
        <p:nvPicPr>
          <p:cNvPr id="26627" name="Picture 3"/>
          <p:cNvPicPr>
            <a:picLocks noChangeAspect="1" noChangeArrowheads="1"/>
          </p:cNvPicPr>
          <p:nvPr/>
        </p:nvPicPr>
        <p:blipFill>
          <a:blip r:embed="rId3" cstate="print"/>
          <a:srcRect/>
          <a:stretch>
            <a:fillRect/>
          </a:stretch>
        </p:blipFill>
        <p:spPr bwMode="auto">
          <a:xfrm>
            <a:off x="1981200" y="4202113"/>
            <a:ext cx="4724400" cy="1268412"/>
          </a:xfrm>
          <a:prstGeom prst="rect">
            <a:avLst/>
          </a:prstGeom>
          <a:noFill/>
          <a:ln w="9525">
            <a:noFill/>
            <a:miter lim="800000"/>
            <a:headEnd/>
            <a:tailEnd/>
          </a:ln>
        </p:spPr>
      </p:pic>
      <p:sp>
        <p:nvSpPr>
          <p:cNvPr id="26628" name="Text Box 4"/>
          <p:cNvSpPr txBox="1">
            <a:spLocks noChangeArrowheads="1"/>
          </p:cNvSpPr>
          <p:nvPr/>
        </p:nvSpPr>
        <p:spPr bwMode="auto">
          <a:xfrm>
            <a:off x="2173288" y="5546725"/>
            <a:ext cx="4456112" cy="396875"/>
          </a:xfrm>
          <a:prstGeom prst="rect">
            <a:avLst/>
          </a:prstGeom>
          <a:noFill/>
          <a:ln w="9525">
            <a:noFill/>
            <a:miter lim="800000"/>
            <a:headEnd/>
            <a:tailEnd/>
          </a:ln>
        </p:spPr>
        <p:txBody>
          <a:bodyPr wrap="none">
            <a:spAutoFit/>
          </a:bodyPr>
          <a:lstStyle/>
          <a:p>
            <a:pPr eaLnBrk="1" hangingPunct="1"/>
            <a:r>
              <a:rPr lang="en-US" sz="2000" b="1" i="1">
                <a:solidFill>
                  <a:srgbClr val="FF3300"/>
                </a:solidFill>
                <a:latin typeface="Arial" charset="0"/>
              </a:rPr>
              <a:t>Patient in opisthotonus (grand mal)</a:t>
            </a:r>
          </a:p>
        </p:txBody>
      </p:sp>
      <p:sp>
        <p:nvSpPr>
          <p:cNvPr id="26629" name="Text Box 5"/>
          <p:cNvSpPr txBox="1">
            <a:spLocks noChangeArrowheads="1"/>
          </p:cNvSpPr>
          <p:nvPr/>
        </p:nvSpPr>
        <p:spPr bwMode="auto">
          <a:xfrm>
            <a:off x="762000" y="838200"/>
            <a:ext cx="7554760" cy="553998"/>
          </a:xfrm>
          <a:prstGeom prst="rect">
            <a:avLst/>
          </a:prstGeom>
          <a:noFill/>
          <a:ln w="9525">
            <a:noFill/>
            <a:miter lim="800000"/>
            <a:headEnd/>
            <a:tailEnd/>
          </a:ln>
        </p:spPr>
        <p:txBody>
          <a:bodyPr wrap="none">
            <a:spAutoFit/>
          </a:bodyPr>
          <a:lstStyle/>
          <a:p>
            <a:pPr eaLnBrk="1" hangingPunct="1"/>
            <a:r>
              <a:rPr lang="en-US" sz="3000" b="1" i="1" dirty="0">
                <a:solidFill>
                  <a:srgbClr val="0033CC"/>
                </a:solidFill>
              </a:rPr>
              <a:t>Treatment of status </a:t>
            </a:r>
            <a:r>
              <a:rPr lang="en-US" sz="3000" b="1" i="1" dirty="0" err="1">
                <a:solidFill>
                  <a:srgbClr val="0033CC"/>
                </a:solidFill>
              </a:rPr>
              <a:t>epilepticus</a:t>
            </a:r>
            <a:r>
              <a:rPr lang="en-US" sz="3000" b="1" i="1" dirty="0">
                <a:solidFill>
                  <a:srgbClr val="0033CC"/>
                </a:solidFill>
              </a:rPr>
              <a:t> in adults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109184"/>
            <a:ext cx="8229600" cy="533400"/>
          </a:xfrm>
        </p:spPr>
        <p:txBody>
          <a:bodyPr/>
          <a:lstStyle/>
          <a:p>
            <a:r>
              <a:rPr lang="en-US" sz="3400" dirty="0" smtClean="0">
                <a:cs typeface="Times New Roman" pitchFamily="18" charset="0"/>
              </a:rPr>
              <a:t>Status </a:t>
            </a:r>
            <a:r>
              <a:rPr lang="en-US" sz="3400" dirty="0" err="1" smtClean="0">
                <a:cs typeface="Times New Roman" pitchFamily="18" charset="0"/>
              </a:rPr>
              <a:t>epilepticus</a:t>
            </a:r>
            <a:r>
              <a:rPr lang="en-US" sz="3400" dirty="0" smtClean="0">
                <a:cs typeface="Times New Roman" pitchFamily="18" charset="0"/>
              </a:rPr>
              <a:t> management</a:t>
            </a:r>
          </a:p>
        </p:txBody>
      </p:sp>
      <p:pic>
        <p:nvPicPr>
          <p:cNvPr id="28675" name="Picture 2"/>
          <p:cNvPicPr>
            <a:picLocks noGrp="1" noChangeAspect="1" noChangeArrowheads="1"/>
          </p:cNvPicPr>
          <p:nvPr>
            <p:ph idx="1"/>
          </p:nvPr>
        </p:nvPicPr>
        <p:blipFill>
          <a:blip r:embed="rId2" cstate="print"/>
          <a:srcRect/>
          <a:stretch>
            <a:fillRect/>
          </a:stretch>
        </p:blipFill>
        <p:spPr>
          <a:xfrm>
            <a:off x="0" y="587992"/>
            <a:ext cx="9144000" cy="6324600"/>
          </a:xfr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5" name="Rectangle 5"/>
          <p:cNvSpPr>
            <a:spLocks noGrp="1" noChangeArrowheads="1"/>
          </p:cNvSpPr>
          <p:nvPr>
            <p:ph type="title"/>
          </p:nvPr>
        </p:nvSpPr>
        <p:spPr/>
        <p:txBody>
          <a:bodyPr/>
          <a:lstStyle/>
          <a:p>
            <a:pPr eaLnBrk="1" hangingPunct="1"/>
            <a:r>
              <a:rPr lang="en-US" b="1" i="1" smtClean="0">
                <a:cs typeface="Times New Roman" pitchFamily="18" charset="0"/>
              </a:rPr>
              <a:t>Treatment</a:t>
            </a:r>
            <a:r>
              <a:rPr lang="en-US" i="1" smtClean="0">
                <a:solidFill>
                  <a:srgbClr val="FFFF00"/>
                </a:solidFill>
                <a:cs typeface="Times New Roman" pitchFamily="18" charset="0"/>
              </a:rPr>
              <a:t>:</a:t>
            </a:r>
          </a:p>
        </p:txBody>
      </p:sp>
      <p:sp>
        <p:nvSpPr>
          <p:cNvPr id="158724" name="Rectangle 4"/>
          <p:cNvSpPr>
            <a:spLocks noGrp="1" noChangeArrowheads="1"/>
          </p:cNvSpPr>
          <p:nvPr>
            <p:ph idx="1"/>
          </p:nvPr>
        </p:nvSpPr>
        <p:spPr>
          <a:xfrm>
            <a:off x="381000" y="2133600"/>
            <a:ext cx="8229600" cy="3932238"/>
          </a:xfrm>
        </p:spPr>
        <p:txBody>
          <a:bodyPr/>
          <a:lstStyle/>
          <a:p>
            <a:pPr eaLnBrk="1" hangingPunct="1"/>
            <a:r>
              <a:rPr lang="en-US" sz="2800" i="1" dirty="0" smtClean="0">
                <a:cs typeface="Arial" charset="0"/>
              </a:rPr>
              <a:t>Up to 80% of pts can expect partial or complete control of seizures with appropriate treatment</a:t>
            </a:r>
            <a:r>
              <a:rPr lang="en-US" sz="2800" b="1" i="1" dirty="0" smtClean="0">
                <a:cs typeface="Arial" charset="0"/>
              </a:rPr>
              <a:t>.</a:t>
            </a:r>
          </a:p>
          <a:p>
            <a:pPr eaLnBrk="1" hangingPunct="1"/>
            <a:r>
              <a:rPr lang="en-US" sz="2800" i="1" dirty="0" smtClean="0">
                <a:cs typeface="Arial" charset="0"/>
              </a:rPr>
              <a:t> </a:t>
            </a:r>
            <a:r>
              <a:rPr lang="en-US" sz="3000" i="1" dirty="0" smtClean="0">
                <a:cs typeface="Arial" charset="0"/>
              </a:rPr>
              <a:t>Antiepileptic drugs suppress but do not cure seizures</a:t>
            </a:r>
          </a:p>
          <a:p>
            <a:pPr eaLnBrk="1" hangingPunct="1"/>
            <a:r>
              <a:rPr lang="en-US" sz="3000" i="1" dirty="0" smtClean="0">
                <a:cs typeface="Arial" charset="0"/>
              </a:rPr>
              <a:t> </a:t>
            </a:r>
            <a:r>
              <a:rPr lang="en-US" sz="3000" i="1" dirty="0" err="1" smtClean="0">
                <a:cs typeface="Arial" charset="0"/>
              </a:rPr>
              <a:t>Antiepileptics</a:t>
            </a:r>
            <a:r>
              <a:rPr lang="en-US" sz="3000" i="1" dirty="0" smtClean="0">
                <a:cs typeface="Arial" charset="0"/>
              </a:rPr>
              <a:t> are indicated when there is two or more seizures occurred in short interval (6m -1 y)</a:t>
            </a:r>
            <a:endParaRPr lang="ar-SA" sz="3000" i="1" dirty="0" smtClean="0"/>
          </a:p>
          <a:p>
            <a:pPr eaLnBrk="1" hangingPunct="1"/>
            <a:r>
              <a:rPr lang="en-US" sz="3000" i="1" dirty="0" smtClean="0">
                <a:cs typeface="Arial" charset="0"/>
              </a:rPr>
              <a:t>An initial therapeutic aim is to use only one drug (</a:t>
            </a:r>
            <a:r>
              <a:rPr lang="en-US" sz="3000" i="1" dirty="0" err="1" smtClean="0">
                <a:cs typeface="Arial" charset="0"/>
              </a:rPr>
              <a:t>monotherapy</a:t>
            </a:r>
            <a:r>
              <a:rPr lang="en-US" sz="3000" i="1" dirty="0" smtClean="0">
                <a:cs typeface="Arial" charset="0"/>
              </a:rPr>
              <a:t>)</a:t>
            </a:r>
          </a:p>
          <a:p>
            <a:pPr eaLnBrk="1" hangingPunct="1">
              <a:buFontTx/>
              <a:buNone/>
            </a:pPr>
            <a:endParaRPr lang="en-US" sz="3000" i="1" dirty="0" smtClean="0">
              <a:cs typeface="Arial" charset="0"/>
            </a:endParaRPr>
          </a:p>
          <a:p>
            <a:pPr eaLnBrk="1" hangingPunct="1">
              <a:buFontTx/>
              <a:buNone/>
            </a:pPr>
            <a:endParaRPr lang="en-US" sz="3000" i="1" dirty="0" smtClean="0">
              <a:cs typeface="Arial" charset="0"/>
            </a:endParaRPr>
          </a:p>
          <a:p>
            <a:pPr eaLnBrk="1" hangingPunct="1">
              <a:buFontTx/>
              <a:buNone/>
            </a:pPr>
            <a:endParaRPr lang="en-US" sz="2800" i="1" dirty="0" smtClean="0">
              <a:cs typeface="Arial" charset="0"/>
            </a:endParaRPr>
          </a:p>
          <a:p>
            <a:pPr eaLnBrk="1" hangingPunct="1"/>
            <a:endParaRPr lang="en-US" sz="2800" dirty="0" smtClean="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8725"/>
                                        </p:tgtEl>
                                        <p:attrNameLst>
                                          <p:attrName>style.visibility</p:attrName>
                                        </p:attrNameLst>
                                      </p:cBhvr>
                                      <p:to>
                                        <p:strVal val="visible"/>
                                      </p:to>
                                    </p:set>
                                    <p:animEffect transition="in" filter="blinds(horizontal)">
                                      <p:cBhvr>
                                        <p:cTn id="7" dur="500"/>
                                        <p:tgtEl>
                                          <p:spTgt spid="15872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8724">
                                            <p:txEl>
                                              <p:pRg st="0" end="0"/>
                                            </p:txEl>
                                          </p:spTgt>
                                        </p:tgtEl>
                                        <p:attrNameLst>
                                          <p:attrName>style.visibility</p:attrName>
                                        </p:attrNameLst>
                                      </p:cBhvr>
                                      <p:to>
                                        <p:strVal val="visible"/>
                                      </p:to>
                                    </p:set>
                                    <p:animEffect transition="in" filter="blinds(horizontal)">
                                      <p:cBhvr>
                                        <p:cTn id="12" dur="500"/>
                                        <p:tgtEl>
                                          <p:spTgt spid="1587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58724">
                                            <p:txEl>
                                              <p:pRg st="1" end="1"/>
                                            </p:txEl>
                                          </p:spTgt>
                                        </p:tgtEl>
                                        <p:attrNameLst>
                                          <p:attrName>style.visibility</p:attrName>
                                        </p:attrNameLst>
                                      </p:cBhvr>
                                      <p:to>
                                        <p:strVal val="visible"/>
                                      </p:to>
                                    </p:set>
                                    <p:animEffect transition="in" filter="blinds(horizontal)">
                                      <p:cBhvr>
                                        <p:cTn id="17" dur="500"/>
                                        <p:tgtEl>
                                          <p:spTgt spid="1587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58724">
                                            <p:txEl>
                                              <p:pRg st="2" end="2"/>
                                            </p:txEl>
                                          </p:spTgt>
                                        </p:tgtEl>
                                        <p:attrNameLst>
                                          <p:attrName>style.visibility</p:attrName>
                                        </p:attrNameLst>
                                      </p:cBhvr>
                                      <p:to>
                                        <p:strVal val="visible"/>
                                      </p:to>
                                    </p:set>
                                    <p:animEffect transition="in" filter="blinds(horizontal)">
                                      <p:cBhvr>
                                        <p:cTn id="22" dur="500"/>
                                        <p:tgtEl>
                                          <p:spTgt spid="1587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58724">
                                            <p:txEl>
                                              <p:pRg st="3" end="3"/>
                                            </p:txEl>
                                          </p:spTgt>
                                        </p:tgtEl>
                                        <p:attrNameLst>
                                          <p:attrName>style.visibility</p:attrName>
                                        </p:attrNameLst>
                                      </p:cBhvr>
                                      <p:to>
                                        <p:strVal val="visible"/>
                                      </p:to>
                                    </p:set>
                                    <p:animEffect transition="in" filter="blinds(horizontal)">
                                      <p:cBhvr>
                                        <p:cTn id="27" dur="500"/>
                                        <p:tgtEl>
                                          <p:spTgt spid="1587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304800"/>
            <a:ext cx="8229600" cy="762000"/>
          </a:xfrm>
        </p:spPr>
        <p:txBody>
          <a:bodyPr/>
          <a:lstStyle/>
          <a:p>
            <a:pPr algn="l" eaLnBrk="1" hangingPunct="1"/>
            <a:r>
              <a:rPr lang="en-US" b="1" i="1" dirty="0" smtClean="0">
                <a:cs typeface="Times New Roman" pitchFamily="18" charset="0"/>
              </a:rPr>
              <a:t>Treatment ( Cont. )</a:t>
            </a:r>
          </a:p>
        </p:txBody>
      </p:sp>
      <p:sp>
        <p:nvSpPr>
          <p:cNvPr id="23555" name="Rectangle 3"/>
          <p:cNvSpPr>
            <a:spLocks noGrp="1" noChangeArrowheads="1"/>
          </p:cNvSpPr>
          <p:nvPr>
            <p:ph idx="1"/>
          </p:nvPr>
        </p:nvSpPr>
        <p:spPr>
          <a:xfrm>
            <a:off x="0" y="914400"/>
            <a:ext cx="9144000" cy="5943600"/>
          </a:xfrm>
        </p:spPr>
        <p:txBody>
          <a:bodyPr/>
          <a:lstStyle/>
          <a:p>
            <a:pPr eaLnBrk="1" hangingPunct="1"/>
            <a:r>
              <a:rPr lang="en-US" b="1" i="1" smtClean="0">
                <a:cs typeface="Arial" charset="0"/>
              </a:rPr>
              <a:t>Advantage</a:t>
            </a:r>
            <a:r>
              <a:rPr lang="en-US" sz="2800" b="1" i="1" smtClean="0">
                <a:cs typeface="Arial" charset="0"/>
              </a:rPr>
              <a:t> of monotherapy</a:t>
            </a:r>
            <a:r>
              <a:rPr lang="en-US" sz="2800" i="1" smtClean="0">
                <a:cs typeface="Arial" charset="0"/>
              </a:rPr>
              <a:t>: </a:t>
            </a:r>
          </a:p>
          <a:p>
            <a:pPr eaLnBrk="1" hangingPunct="1"/>
            <a:r>
              <a:rPr lang="en-US" sz="2800" i="1" smtClean="0">
                <a:cs typeface="Arial" charset="0"/>
              </a:rPr>
              <a:t>fewer side effects, decreased drug-drug interactions, better compliance, lower costs</a:t>
            </a:r>
          </a:p>
          <a:p>
            <a:pPr eaLnBrk="1" hangingPunct="1"/>
            <a:r>
              <a:rPr lang="en-US" sz="2800" i="1" smtClean="0">
                <a:cs typeface="Arial" charset="0"/>
              </a:rPr>
              <a:t> Addition of a second drug is likely to result in significant improvement in only approx. 10 % of patients.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idx="1"/>
          </p:nvPr>
        </p:nvSpPr>
        <p:spPr>
          <a:xfrm>
            <a:off x="152400" y="914400"/>
            <a:ext cx="9144000" cy="6858000"/>
          </a:xfrm>
        </p:spPr>
        <p:txBody>
          <a:bodyPr/>
          <a:lstStyle/>
          <a:p>
            <a:pPr eaLnBrk="1" hangingPunct="1">
              <a:lnSpc>
                <a:spcPct val="90000"/>
              </a:lnSpc>
              <a:buFontTx/>
              <a:buNone/>
            </a:pPr>
            <a:r>
              <a:rPr lang="en-US" sz="4400" b="1" i="1" dirty="0" smtClean="0">
                <a:cs typeface="Arial" charset="0"/>
              </a:rPr>
              <a:t>  Treatment ( Cont. )</a:t>
            </a:r>
            <a:r>
              <a:rPr lang="en-US" b="1" i="1" dirty="0" smtClean="0">
                <a:cs typeface="Arial" charset="0"/>
              </a:rPr>
              <a:t> </a:t>
            </a:r>
          </a:p>
          <a:p>
            <a:pPr eaLnBrk="1" hangingPunct="1">
              <a:lnSpc>
                <a:spcPct val="90000"/>
              </a:lnSpc>
            </a:pPr>
            <a:r>
              <a:rPr lang="en-US" sz="2000" i="1" dirty="0" smtClean="0">
                <a:cs typeface="Arial" charset="0"/>
              </a:rPr>
              <a:t>when a total daily dose is increased, sufficient time (about 5 t 1l2) should be             allowed for the serum drug level to reach a new steady-state level.</a:t>
            </a:r>
          </a:p>
          <a:p>
            <a:pPr eaLnBrk="1" hangingPunct="1">
              <a:lnSpc>
                <a:spcPct val="90000"/>
              </a:lnSpc>
              <a:buFontTx/>
              <a:buNone/>
            </a:pPr>
            <a:endParaRPr lang="en-US" sz="2000" i="1" dirty="0" smtClean="0">
              <a:cs typeface="Arial" charset="0"/>
            </a:endParaRPr>
          </a:p>
          <a:p>
            <a:pPr eaLnBrk="1" hangingPunct="1">
              <a:lnSpc>
                <a:spcPct val="90000"/>
              </a:lnSpc>
            </a:pPr>
            <a:r>
              <a:rPr lang="en-US" sz="2000" i="1" dirty="0" smtClean="0">
                <a:cs typeface="Arial" charset="0"/>
              </a:rPr>
              <a:t> The drugs are usually administered orally</a:t>
            </a:r>
          </a:p>
          <a:p>
            <a:pPr eaLnBrk="1" hangingPunct="1">
              <a:lnSpc>
                <a:spcPct val="90000"/>
              </a:lnSpc>
            </a:pPr>
            <a:endParaRPr lang="en-US" sz="2000" i="1" dirty="0" smtClean="0">
              <a:cs typeface="Arial" charset="0"/>
            </a:endParaRPr>
          </a:p>
          <a:p>
            <a:pPr eaLnBrk="1" hangingPunct="1">
              <a:lnSpc>
                <a:spcPct val="90000"/>
              </a:lnSpc>
            </a:pPr>
            <a:r>
              <a:rPr lang="en-US" sz="2000" i="1" dirty="0" smtClean="0">
                <a:cs typeface="Arial" charset="0"/>
              </a:rPr>
              <a:t> The monitoring of plasma drug levels is very useful</a:t>
            </a:r>
          </a:p>
          <a:p>
            <a:pPr eaLnBrk="1" hangingPunct="1">
              <a:lnSpc>
                <a:spcPct val="90000"/>
              </a:lnSpc>
              <a:buFontTx/>
              <a:buNone/>
            </a:pPr>
            <a:endParaRPr lang="en-US" sz="2000" i="1" dirty="0" smtClean="0">
              <a:cs typeface="Arial" charset="0"/>
            </a:endParaRPr>
          </a:p>
          <a:p>
            <a:pPr eaLnBrk="1" hangingPunct="1">
              <a:lnSpc>
                <a:spcPct val="90000"/>
              </a:lnSpc>
            </a:pPr>
            <a:r>
              <a:rPr lang="en-US" sz="2000" i="1" dirty="0" smtClean="0">
                <a:cs typeface="Arial" charset="0"/>
              </a:rPr>
              <a:t> Precipitating or aggravating factors can affect seizure control by drugs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idx="1"/>
          </p:nvPr>
        </p:nvSpPr>
        <p:spPr>
          <a:xfrm>
            <a:off x="228600" y="838200"/>
            <a:ext cx="9144000" cy="6858000"/>
          </a:xfrm>
        </p:spPr>
        <p:txBody>
          <a:bodyPr/>
          <a:lstStyle/>
          <a:p>
            <a:pPr eaLnBrk="1" hangingPunct="1">
              <a:buFontTx/>
              <a:buNone/>
            </a:pPr>
            <a:r>
              <a:rPr lang="en-US" sz="3600" b="1" i="1" dirty="0" smtClean="0">
                <a:cs typeface="Arial" charset="0"/>
              </a:rPr>
              <a:t>Treatment ( Cont. )</a:t>
            </a:r>
          </a:p>
          <a:p>
            <a:pPr eaLnBrk="1" hangingPunct="1"/>
            <a:r>
              <a:rPr lang="en-US" sz="2600" i="1" dirty="0" smtClean="0">
                <a:cs typeface="Arial" charset="0"/>
              </a:rPr>
              <a:t>The sudden withdrawal of drugs should be avoided </a:t>
            </a:r>
          </a:p>
          <a:p>
            <a:pPr eaLnBrk="1" hangingPunct="1"/>
            <a:r>
              <a:rPr lang="en-US" sz="2600" i="1" dirty="0" smtClean="0">
                <a:cs typeface="Arial" charset="0"/>
              </a:rPr>
              <a:t> withdrawal may be considered after seizure- free period of  2-3 or more years</a:t>
            </a:r>
          </a:p>
          <a:p>
            <a:pPr eaLnBrk="1" hangingPunct="1"/>
            <a:r>
              <a:rPr lang="en-US" sz="2600" i="1" dirty="0" smtClean="0">
                <a:cs typeface="Arial" charset="0"/>
              </a:rPr>
              <a:t> Relapse rate when </a:t>
            </a:r>
            <a:r>
              <a:rPr lang="en-US" sz="2600" i="1" dirty="0" err="1" smtClean="0">
                <a:cs typeface="Arial" charset="0"/>
              </a:rPr>
              <a:t>antiepileptics</a:t>
            </a:r>
            <a:r>
              <a:rPr lang="en-US" sz="2600" i="1" dirty="0" smtClean="0">
                <a:cs typeface="Arial" charset="0"/>
              </a:rPr>
              <a:t> are withdrawn is 20 -40 %</a:t>
            </a:r>
          </a:p>
          <a:p>
            <a:pPr eaLnBrk="1" hangingPunct="1">
              <a:buFontTx/>
              <a:buNone/>
            </a:pPr>
            <a:endParaRPr lang="en-US" sz="3000" i="1" dirty="0" smtClean="0">
              <a:cs typeface="Arial" charset="0"/>
            </a:endParaRPr>
          </a:p>
          <a:p>
            <a:pPr eaLnBrk="1" hangingPunct="1">
              <a:buFontTx/>
              <a:buNone/>
            </a:pPr>
            <a:endParaRPr lang="en-US" sz="3000" i="1" dirty="0" smtClean="0">
              <a:cs typeface="Arial" charset="0"/>
            </a:endParaRPr>
          </a:p>
          <a:p>
            <a:pPr eaLnBrk="1" hangingPunct="1">
              <a:buFontTx/>
              <a:buNone/>
            </a:pPr>
            <a:endParaRPr lang="en-US" sz="3000" i="1" dirty="0" smtClean="0">
              <a:cs typeface="Arial"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26"/>
          <p:cNvSpPr>
            <a:spLocks noGrp="1" noChangeArrowheads="1"/>
          </p:cNvSpPr>
          <p:nvPr>
            <p:ph type="title"/>
          </p:nvPr>
        </p:nvSpPr>
        <p:spPr>
          <a:xfrm>
            <a:off x="0" y="274638"/>
            <a:ext cx="9144000" cy="715962"/>
          </a:xfrm>
        </p:spPr>
        <p:txBody>
          <a:bodyPr/>
          <a:lstStyle/>
          <a:p>
            <a:pPr eaLnBrk="1" hangingPunct="1"/>
            <a:r>
              <a:rPr lang="en-US" sz="3700" b="1" dirty="0" smtClean="0">
                <a:cs typeface="Times New Roman" pitchFamily="18" charset="0"/>
              </a:rPr>
              <a:t>When </a:t>
            </a:r>
            <a:r>
              <a:rPr lang="en-US" sz="3700" b="1" dirty="0" err="1" smtClean="0">
                <a:cs typeface="Times New Roman" pitchFamily="18" charset="0"/>
              </a:rPr>
              <a:t>toWithdraw</a:t>
            </a:r>
            <a:r>
              <a:rPr lang="en-US" sz="3700" b="1" dirty="0" smtClean="0">
                <a:cs typeface="Times New Roman" pitchFamily="18" charset="0"/>
              </a:rPr>
              <a:t> Antiepileptic Drugs?</a:t>
            </a:r>
          </a:p>
        </p:txBody>
      </p:sp>
      <p:sp>
        <p:nvSpPr>
          <p:cNvPr id="27651" name="Rectangle 1027"/>
          <p:cNvSpPr>
            <a:spLocks noGrp="1" noChangeArrowheads="1"/>
          </p:cNvSpPr>
          <p:nvPr>
            <p:ph idx="1"/>
          </p:nvPr>
        </p:nvSpPr>
        <p:spPr>
          <a:xfrm>
            <a:off x="304800" y="1905000"/>
            <a:ext cx="9144000" cy="5334000"/>
          </a:xfrm>
        </p:spPr>
        <p:txBody>
          <a:bodyPr/>
          <a:lstStyle/>
          <a:p>
            <a:pPr eaLnBrk="1" hangingPunct="1">
              <a:lnSpc>
                <a:spcPct val="80000"/>
              </a:lnSpc>
              <a:buFontTx/>
              <a:buNone/>
            </a:pPr>
            <a:r>
              <a:rPr lang="en-US" sz="2400" b="1" i="1" dirty="0" smtClean="0">
                <a:cs typeface="Arial" charset="0"/>
              </a:rPr>
              <a:t>     </a:t>
            </a:r>
            <a:r>
              <a:rPr lang="en-US" sz="2800" b="1" i="1" dirty="0" smtClean="0">
                <a:cs typeface="Arial" charset="0"/>
              </a:rPr>
              <a:t>Normal neurological examination</a:t>
            </a:r>
          </a:p>
          <a:p>
            <a:pPr eaLnBrk="1" hangingPunct="1">
              <a:lnSpc>
                <a:spcPct val="80000"/>
              </a:lnSpc>
              <a:buFontTx/>
              <a:buNone/>
            </a:pPr>
            <a:r>
              <a:rPr lang="en-US" sz="2800" b="1" i="1" dirty="0" smtClean="0">
                <a:cs typeface="Arial" charset="0"/>
              </a:rPr>
              <a:t>    Normal IQ</a:t>
            </a:r>
          </a:p>
          <a:p>
            <a:pPr eaLnBrk="1" hangingPunct="1">
              <a:lnSpc>
                <a:spcPct val="80000"/>
              </a:lnSpc>
              <a:buFontTx/>
              <a:buNone/>
            </a:pPr>
            <a:r>
              <a:rPr lang="en-US" sz="2800" b="1" i="1" dirty="0" smtClean="0">
                <a:cs typeface="Arial" charset="0"/>
              </a:rPr>
              <a:t>    Normal EEG  prior to withdrawal</a:t>
            </a:r>
          </a:p>
          <a:p>
            <a:pPr eaLnBrk="1" hangingPunct="1">
              <a:lnSpc>
                <a:spcPct val="80000"/>
              </a:lnSpc>
              <a:buFontTx/>
              <a:buNone/>
            </a:pPr>
            <a:r>
              <a:rPr lang="en-US" sz="2800" b="1" i="1" dirty="0" smtClean="0">
                <a:cs typeface="Arial" charset="0"/>
              </a:rPr>
              <a:t>    Seizure- free for at least 3 yrs </a:t>
            </a:r>
          </a:p>
          <a:p>
            <a:pPr eaLnBrk="1" hangingPunct="1">
              <a:lnSpc>
                <a:spcPct val="80000"/>
              </a:lnSpc>
              <a:buFontTx/>
              <a:buNone/>
            </a:pPr>
            <a:r>
              <a:rPr lang="en-US" sz="2800" b="1" i="1" dirty="0" smtClean="0">
                <a:cs typeface="Arial" charset="0"/>
              </a:rPr>
              <a:t>   NO juvenile </a:t>
            </a:r>
            <a:r>
              <a:rPr lang="en-US" sz="2800" b="1" i="1" dirty="0" err="1" smtClean="0">
                <a:cs typeface="Arial" charset="0"/>
              </a:rPr>
              <a:t>myoclonic</a:t>
            </a:r>
            <a:r>
              <a:rPr lang="en-US" sz="2800" b="1" i="1" dirty="0" smtClean="0">
                <a:cs typeface="Arial" charset="0"/>
              </a:rPr>
              <a:t> epilepsy</a:t>
            </a:r>
          </a:p>
          <a:p>
            <a:pPr eaLnBrk="1" hangingPunct="1">
              <a:lnSpc>
                <a:spcPct val="80000"/>
              </a:lnSpc>
              <a:buFontTx/>
              <a:buNone/>
            </a:pPr>
            <a:endParaRPr lang="en-US" sz="2800" b="1" i="1" dirty="0" smtClean="0">
              <a:cs typeface="Arial" charset="0"/>
            </a:endParaRPr>
          </a:p>
          <a:p>
            <a:pPr eaLnBrk="1" hangingPunct="1">
              <a:lnSpc>
                <a:spcPct val="80000"/>
              </a:lnSpc>
              <a:buFontTx/>
              <a:buNone/>
            </a:pPr>
            <a:endParaRPr lang="en-US" sz="2800" b="1" i="1" dirty="0" smtClean="0">
              <a:cs typeface="Arial"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sz="4400" smtClean="0"/>
              <a:t>Pharmacokinetic Principles</a:t>
            </a:r>
          </a:p>
        </p:txBody>
      </p:sp>
      <p:sp>
        <p:nvSpPr>
          <p:cNvPr id="48131" name="Rectangle 3"/>
          <p:cNvSpPr>
            <a:spLocks noGrp="1" noChangeArrowheads="1"/>
          </p:cNvSpPr>
          <p:nvPr>
            <p:ph idx="1"/>
          </p:nvPr>
        </p:nvSpPr>
        <p:spPr>
          <a:xfrm>
            <a:off x="1524000" y="1752600"/>
            <a:ext cx="7239000" cy="4343400"/>
          </a:xfrm>
        </p:spPr>
        <p:txBody>
          <a:bodyPr/>
          <a:lstStyle/>
          <a:p>
            <a:pPr eaLnBrk="1" hangingPunct="1">
              <a:buFont typeface="ZapfDingbats" pitchFamily="82" charset="2"/>
              <a:buNone/>
            </a:pPr>
            <a:r>
              <a:rPr lang="en-US" smtClean="0">
                <a:sym typeface="Wingdings" pitchFamily="2" charset="2"/>
              </a:rPr>
              <a:t>  </a:t>
            </a:r>
            <a:r>
              <a:rPr lang="en-US" smtClean="0"/>
              <a:t>Absorption: entry of drug into the blood</a:t>
            </a:r>
            <a:endParaRPr lang="en-US" sz="2100" smtClean="0"/>
          </a:p>
          <a:p>
            <a:pPr lvl="1" eaLnBrk="1" hangingPunct="1">
              <a:lnSpc>
                <a:spcPct val="105000"/>
              </a:lnSpc>
            </a:pPr>
            <a:r>
              <a:rPr lang="en-US" sz="2000" smtClean="0"/>
              <a:t>Essentially complete for all AEDs </a:t>
            </a:r>
          </a:p>
          <a:p>
            <a:pPr lvl="2" eaLnBrk="1" hangingPunct="1">
              <a:lnSpc>
                <a:spcPct val="105000"/>
              </a:lnSpc>
            </a:pPr>
            <a:r>
              <a:rPr lang="en-US" smtClean="0"/>
              <a:t>Exception = gabapentin with saturable amino acid transport system.</a:t>
            </a:r>
          </a:p>
          <a:p>
            <a:pPr lvl="1" eaLnBrk="1" hangingPunct="1">
              <a:lnSpc>
                <a:spcPct val="105000"/>
              </a:lnSpc>
            </a:pPr>
            <a:r>
              <a:rPr lang="en-US" sz="2000" smtClean="0"/>
              <a:t>Timing varies widely by drug, formulation and patient characteristics</a:t>
            </a:r>
          </a:p>
          <a:p>
            <a:pPr lvl="1" eaLnBrk="1" hangingPunct="1">
              <a:lnSpc>
                <a:spcPct val="105000"/>
              </a:lnSpc>
            </a:pPr>
            <a:r>
              <a:rPr lang="en-US" sz="2000" smtClean="0"/>
              <a:t>Generally slowed by food in stomach (carbamazepine may be exception)</a:t>
            </a:r>
          </a:p>
          <a:p>
            <a:pPr lvl="1" eaLnBrk="1" hangingPunct="1">
              <a:lnSpc>
                <a:spcPct val="105000"/>
              </a:lnSpc>
            </a:pPr>
            <a:r>
              <a:rPr lang="en-US" sz="2000" smtClean="0"/>
              <a:t>Usually takes several hours (important for interpreting blood levels)</a:t>
            </a:r>
            <a:br>
              <a:rPr lang="en-US" sz="2000" smtClean="0"/>
            </a:br>
            <a:endParaRPr lang="en-US" sz="2000" smtClean="0"/>
          </a:p>
        </p:txBody>
      </p:sp>
      <p:sp>
        <p:nvSpPr>
          <p:cNvPr id="4" name="Slide Number Placeholder 3"/>
          <p:cNvSpPr>
            <a:spLocks noGrp="1"/>
          </p:cNvSpPr>
          <p:nvPr>
            <p:ph type="sldNum" sz="quarter" idx="11"/>
          </p:nvPr>
        </p:nvSpPr>
        <p:spPr/>
        <p:txBody>
          <a:bodyPr/>
          <a:lstStyle/>
          <a:p>
            <a:pPr>
              <a:defRPr/>
            </a:pPr>
            <a:r>
              <a:rPr lang="en-US"/>
              <a:t>P-Slide </a:t>
            </a:r>
            <a:fld id="{BA644141-9E3B-4473-A2BD-92535A3F6C98}" type="slidenum">
              <a:rPr lang="en-US"/>
              <a:pPr>
                <a:defRPr/>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sz="4400" smtClean="0"/>
              <a:t>Pharmacokinetic Principles</a:t>
            </a:r>
          </a:p>
        </p:txBody>
      </p:sp>
      <p:sp>
        <p:nvSpPr>
          <p:cNvPr id="49155" name="Rectangle 3"/>
          <p:cNvSpPr>
            <a:spLocks noGrp="1" noChangeArrowheads="1"/>
          </p:cNvSpPr>
          <p:nvPr>
            <p:ph idx="1"/>
          </p:nvPr>
        </p:nvSpPr>
        <p:spPr>
          <a:xfrm>
            <a:off x="914400" y="1676400"/>
            <a:ext cx="7239000" cy="4191000"/>
          </a:xfrm>
        </p:spPr>
        <p:txBody>
          <a:bodyPr/>
          <a:lstStyle/>
          <a:p>
            <a:pPr eaLnBrk="1" hangingPunct="1">
              <a:spcBef>
                <a:spcPct val="80000"/>
              </a:spcBef>
              <a:buFont typeface="ZapfDingbats" pitchFamily="82" charset="2"/>
              <a:buNone/>
            </a:pPr>
            <a:r>
              <a:rPr lang="en-US" dirty="0" smtClean="0">
                <a:sym typeface="Wingdings" pitchFamily="2" charset="2"/>
              </a:rPr>
              <a:t>  </a:t>
            </a:r>
            <a:r>
              <a:rPr lang="en-US" dirty="0" smtClean="0"/>
              <a:t>Elimination: removal of active drug from the blood by metabolism and excretion</a:t>
            </a:r>
          </a:p>
          <a:p>
            <a:pPr lvl="1" eaLnBrk="1" hangingPunct="1">
              <a:lnSpc>
                <a:spcPct val="110000"/>
              </a:lnSpc>
            </a:pPr>
            <a:r>
              <a:rPr lang="en-US" sz="2000" dirty="0" smtClean="0"/>
              <a:t>Metabolism/biotransformation - generally hepatic;  usually rate-limiting step</a:t>
            </a:r>
          </a:p>
          <a:p>
            <a:pPr lvl="1" eaLnBrk="1" hangingPunct="1">
              <a:lnSpc>
                <a:spcPct val="110000"/>
              </a:lnSpc>
            </a:pPr>
            <a:r>
              <a:rPr lang="en-US" sz="2000" dirty="0" smtClean="0"/>
              <a:t>Excretion - mostly renal</a:t>
            </a:r>
          </a:p>
          <a:p>
            <a:pPr lvl="1" eaLnBrk="1" hangingPunct="1">
              <a:lnSpc>
                <a:spcPct val="110000"/>
              </a:lnSpc>
            </a:pPr>
            <a:r>
              <a:rPr lang="en-US" sz="2000" dirty="0" smtClean="0"/>
              <a:t>Active and inactive metabolites</a:t>
            </a:r>
          </a:p>
          <a:p>
            <a:pPr lvl="1" eaLnBrk="1" hangingPunct="1">
              <a:lnSpc>
                <a:spcPct val="110000"/>
              </a:lnSpc>
            </a:pPr>
            <a:r>
              <a:rPr lang="en-US" sz="2000" dirty="0" smtClean="0"/>
              <a:t>Changes in metabolism over time (auto-induction with </a:t>
            </a:r>
            <a:r>
              <a:rPr lang="en-US" sz="2000" dirty="0" err="1" smtClean="0"/>
              <a:t>carbamazepine</a:t>
            </a:r>
            <a:r>
              <a:rPr lang="en-US" sz="2000" dirty="0" smtClean="0"/>
              <a:t>) or with </a:t>
            </a:r>
            <a:r>
              <a:rPr lang="en-US" sz="2000" dirty="0" err="1" smtClean="0"/>
              <a:t>polytherapy</a:t>
            </a:r>
            <a:r>
              <a:rPr lang="en-US" sz="2000" dirty="0" smtClean="0"/>
              <a:t> (enzyme induction or inhibition)</a:t>
            </a:r>
          </a:p>
          <a:p>
            <a:pPr lvl="1" eaLnBrk="1" hangingPunct="1">
              <a:lnSpc>
                <a:spcPct val="110000"/>
              </a:lnSpc>
            </a:pPr>
            <a:r>
              <a:rPr lang="en-US" sz="2000" dirty="0" smtClean="0"/>
              <a:t>Differences in metabolism by age, systemic disease</a:t>
            </a:r>
          </a:p>
        </p:txBody>
      </p:sp>
      <p:sp>
        <p:nvSpPr>
          <p:cNvPr id="4" name="Slide Number Placeholder 3"/>
          <p:cNvSpPr>
            <a:spLocks noGrp="1"/>
          </p:cNvSpPr>
          <p:nvPr>
            <p:ph type="sldNum" sz="quarter" idx="11"/>
          </p:nvPr>
        </p:nvSpPr>
        <p:spPr/>
        <p:txBody>
          <a:bodyPr/>
          <a:lstStyle/>
          <a:p>
            <a:pPr>
              <a:defRPr/>
            </a:pPr>
            <a:r>
              <a:rPr lang="en-US"/>
              <a:t>P-Slide </a:t>
            </a:r>
            <a:fld id="{38A1DB60-4041-4DA6-A38E-AB2A37F32097}" type="slidenum">
              <a:rPr lang="en-US"/>
              <a:pPr>
                <a:defRPr/>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914400" y="228600"/>
            <a:ext cx="7467600" cy="1371600"/>
          </a:xfrm>
        </p:spPr>
        <p:txBody>
          <a:bodyPr/>
          <a:lstStyle/>
          <a:p>
            <a:pPr eaLnBrk="1" hangingPunct="1"/>
            <a:r>
              <a:rPr lang="en-US" sz="3600" dirty="0" smtClean="0"/>
              <a:t>Drug Metabolizing Enzymes: </a:t>
            </a:r>
            <a:br>
              <a:rPr lang="en-US" sz="3600" dirty="0" smtClean="0"/>
            </a:br>
            <a:r>
              <a:rPr lang="en-US" sz="3600" dirty="0" smtClean="0"/>
              <a:t>UDP- </a:t>
            </a:r>
            <a:r>
              <a:rPr lang="en-US" sz="3600" dirty="0" err="1" smtClean="0"/>
              <a:t>Glucuronyltransferase</a:t>
            </a:r>
            <a:r>
              <a:rPr lang="en-US" sz="3600" dirty="0" smtClean="0"/>
              <a:t> (UGT)</a:t>
            </a:r>
          </a:p>
        </p:txBody>
      </p:sp>
      <p:sp>
        <p:nvSpPr>
          <p:cNvPr id="50179" name="Rectangle 3"/>
          <p:cNvSpPr>
            <a:spLocks noGrp="1" noChangeArrowheads="1"/>
          </p:cNvSpPr>
          <p:nvPr>
            <p:ph idx="1"/>
          </p:nvPr>
        </p:nvSpPr>
        <p:spPr/>
        <p:txBody>
          <a:bodyPr/>
          <a:lstStyle/>
          <a:p>
            <a:pPr eaLnBrk="1" hangingPunct="1">
              <a:lnSpc>
                <a:spcPct val="105000"/>
              </a:lnSpc>
              <a:spcBef>
                <a:spcPct val="35000"/>
              </a:spcBef>
              <a:buClr>
                <a:srgbClr val="FFFF00"/>
              </a:buClr>
              <a:buFont typeface="Wingdings" pitchFamily="2" charset="2"/>
              <a:buNone/>
            </a:pPr>
            <a:r>
              <a:rPr lang="en-US" smtClean="0">
                <a:sym typeface="Wingdings" pitchFamily="2" charset="2"/>
              </a:rPr>
              <a:t>  </a:t>
            </a:r>
            <a:r>
              <a:rPr lang="en-US" smtClean="0"/>
              <a:t>Important pathway for drug metabolism/inactivation</a:t>
            </a:r>
          </a:p>
          <a:p>
            <a:pPr eaLnBrk="1" hangingPunct="1">
              <a:lnSpc>
                <a:spcPct val="105000"/>
              </a:lnSpc>
              <a:spcBef>
                <a:spcPct val="35000"/>
              </a:spcBef>
              <a:buClr>
                <a:srgbClr val="FFFF00"/>
              </a:buClr>
              <a:buFont typeface="Wingdings" pitchFamily="2" charset="2"/>
              <a:buNone/>
            </a:pPr>
            <a:r>
              <a:rPr lang="en-US" smtClean="0">
                <a:sym typeface="Wingdings" pitchFamily="2" charset="2"/>
              </a:rPr>
              <a:t>  </a:t>
            </a:r>
            <a:r>
              <a:rPr lang="en-US" smtClean="0"/>
              <a:t>Currently less well described than CYP </a:t>
            </a:r>
          </a:p>
          <a:p>
            <a:pPr eaLnBrk="1" hangingPunct="1">
              <a:lnSpc>
                <a:spcPct val="105000"/>
              </a:lnSpc>
              <a:spcBef>
                <a:spcPct val="35000"/>
              </a:spcBef>
              <a:buClr>
                <a:srgbClr val="FFFF00"/>
              </a:buClr>
              <a:buFont typeface="Wingdings" pitchFamily="2" charset="2"/>
              <a:buNone/>
            </a:pPr>
            <a:r>
              <a:rPr lang="en-US" smtClean="0">
                <a:sym typeface="Wingdings" pitchFamily="2" charset="2"/>
              </a:rPr>
              <a:t>  </a:t>
            </a:r>
            <a:r>
              <a:rPr lang="en-US" smtClean="0"/>
              <a:t>Several isozymes that are involved in AED metabolism include: </a:t>
            </a:r>
          </a:p>
          <a:p>
            <a:pPr lvl="1" eaLnBrk="1" hangingPunct="1">
              <a:lnSpc>
                <a:spcPct val="105000"/>
              </a:lnSpc>
              <a:spcBef>
                <a:spcPct val="35000"/>
              </a:spcBef>
            </a:pPr>
            <a:r>
              <a:rPr lang="en-US" sz="2000" smtClean="0"/>
              <a:t>UGT1A9 (VPA)</a:t>
            </a:r>
          </a:p>
          <a:p>
            <a:pPr lvl="1" eaLnBrk="1" hangingPunct="1">
              <a:lnSpc>
                <a:spcPct val="105000"/>
              </a:lnSpc>
              <a:spcBef>
                <a:spcPct val="35000"/>
              </a:spcBef>
            </a:pPr>
            <a:r>
              <a:rPr lang="en-US" sz="2000" smtClean="0"/>
              <a:t>UGT2B7 (VPA, lorazepam)</a:t>
            </a:r>
          </a:p>
          <a:p>
            <a:pPr lvl="1" eaLnBrk="1" hangingPunct="1">
              <a:lnSpc>
                <a:spcPct val="105000"/>
              </a:lnSpc>
              <a:spcBef>
                <a:spcPct val="35000"/>
              </a:spcBef>
            </a:pPr>
            <a:r>
              <a:rPr lang="en-US" sz="2000" smtClean="0"/>
              <a:t>UGT1A4 (LTG)</a:t>
            </a:r>
          </a:p>
        </p:txBody>
      </p:sp>
      <p:sp>
        <p:nvSpPr>
          <p:cNvPr id="4" name="Slide Number Placeholder 3"/>
          <p:cNvSpPr>
            <a:spLocks noGrp="1"/>
          </p:cNvSpPr>
          <p:nvPr>
            <p:ph type="sldNum" sz="quarter" idx="11"/>
          </p:nvPr>
        </p:nvSpPr>
        <p:spPr/>
        <p:txBody>
          <a:bodyPr/>
          <a:lstStyle/>
          <a:p>
            <a:pPr>
              <a:defRPr/>
            </a:pPr>
            <a:r>
              <a:rPr lang="en-US"/>
              <a:t>P-Slide </a:t>
            </a:r>
            <a:fld id="{7F2FC969-F1A1-44A2-8972-96CA7297AD64}" type="slidenum">
              <a:rPr lang="en-US"/>
              <a:pPr>
                <a:defRPr/>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3"/>
          <p:cNvSpPr>
            <a:spLocks noGrp="1" noChangeArrowheads="1"/>
          </p:cNvSpPr>
          <p:nvPr>
            <p:ph idx="1"/>
          </p:nvPr>
        </p:nvSpPr>
        <p:spPr>
          <a:xfrm>
            <a:off x="457200" y="304800"/>
            <a:ext cx="9144000" cy="5486400"/>
          </a:xfrm>
        </p:spPr>
        <p:txBody>
          <a:bodyPr/>
          <a:lstStyle/>
          <a:p>
            <a:pPr marL="609600" indent="-609600" eaLnBrk="1" hangingPunct="1">
              <a:lnSpc>
                <a:spcPct val="90000"/>
              </a:lnSpc>
              <a:buFontTx/>
              <a:buNone/>
            </a:pPr>
            <a:endParaRPr lang="en-US" sz="3600" dirty="0" smtClean="0">
              <a:solidFill>
                <a:srgbClr val="F6F4B2"/>
              </a:solidFill>
              <a:cs typeface="Arial" charset="0"/>
            </a:endParaRPr>
          </a:p>
          <a:p>
            <a:pPr marL="609600" indent="-609600" eaLnBrk="1" hangingPunct="1">
              <a:lnSpc>
                <a:spcPct val="90000"/>
              </a:lnSpc>
              <a:buFontTx/>
              <a:buNone/>
            </a:pPr>
            <a:r>
              <a:rPr lang="en-US" sz="3600" b="1" i="1" dirty="0" smtClean="0">
                <a:cs typeface="Arial" charset="0"/>
              </a:rPr>
              <a:t>TRIGGERS</a:t>
            </a:r>
            <a:r>
              <a:rPr lang="en-US" sz="3600" b="1" i="1" dirty="0" smtClean="0">
                <a:solidFill>
                  <a:srgbClr val="F6F4B2"/>
                </a:solidFill>
                <a:cs typeface="Arial" charset="0"/>
              </a:rPr>
              <a:t>:</a:t>
            </a:r>
          </a:p>
          <a:p>
            <a:pPr marL="609600" indent="-609600" eaLnBrk="1" hangingPunct="1">
              <a:lnSpc>
                <a:spcPct val="90000"/>
              </a:lnSpc>
              <a:buFontTx/>
              <a:buNone/>
            </a:pPr>
            <a:r>
              <a:rPr lang="en-US" sz="2800" b="1" i="1" dirty="0" smtClean="0">
                <a:cs typeface="Arial" charset="0"/>
              </a:rPr>
              <a:t>	</a:t>
            </a:r>
            <a:r>
              <a:rPr lang="en-US" sz="2800" dirty="0" smtClean="0">
                <a:cs typeface="Arial" charset="0"/>
              </a:rPr>
              <a:t>Fatigue, stress, poor nutrition, alcohol and sleep deprivation</a:t>
            </a:r>
            <a:r>
              <a:rPr lang="en-US" sz="2800" b="1" i="1" dirty="0" smtClean="0">
                <a:cs typeface="Arial" charset="0"/>
              </a:rPr>
              <a:t>.</a:t>
            </a:r>
          </a:p>
          <a:p>
            <a:pPr marL="609600" indent="-609600" eaLnBrk="1" hangingPunct="1">
              <a:lnSpc>
                <a:spcPct val="90000"/>
              </a:lnSpc>
            </a:pPr>
            <a:endParaRPr lang="en-US" sz="2800" dirty="0" smtClean="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2883">
                                            <p:txEl>
                                              <p:pRg st="1" end="1"/>
                                            </p:txEl>
                                          </p:spTgt>
                                        </p:tgtEl>
                                        <p:attrNameLst>
                                          <p:attrName>style.visibility</p:attrName>
                                        </p:attrNameLst>
                                      </p:cBhvr>
                                      <p:to>
                                        <p:strVal val="visible"/>
                                      </p:to>
                                    </p:set>
                                    <p:animEffect transition="in" filter="blinds(horizontal)">
                                      <p:cBhvr>
                                        <p:cTn id="7" dur="500"/>
                                        <p:tgtEl>
                                          <p:spTgt spid="12288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2883">
                                            <p:txEl>
                                              <p:pRg st="2" end="2"/>
                                            </p:txEl>
                                          </p:spTgt>
                                        </p:tgtEl>
                                        <p:attrNameLst>
                                          <p:attrName>style.visibility</p:attrName>
                                        </p:attrNameLst>
                                      </p:cBhvr>
                                      <p:to>
                                        <p:strVal val="visible"/>
                                      </p:to>
                                    </p:set>
                                    <p:animEffect transition="in" filter="blinds(horizontal)">
                                      <p:cBhvr>
                                        <p:cTn id="12" dur="500"/>
                                        <p:tgtEl>
                                          <p:spTgt spid="1228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914400" y="228600"/>
            <a:ext cx="7391400" cy="1371600"/>
          </a:xfrm>
        </p:spPr>
        <p:txBody>
          <a:bodyPr rtlCol="0">
            <a:normAutofit fontScale="90000"/>
          </a:bodyPr>
          <a:lstStyle/>
          <a:p>
            <a:pPr eaLnBrk="1" fontAlgn="auto" hangingPunct="1">
              <a:spcAft>
                <a:spcPts val="0"/>
              </a:spcAft>
              <a:defRPr/>
            </a:pPr>
            <a:r>
              <a:rPr lang="en-US" sz="4400" dirty="0" smtClean="0">
                <a:solidFill>
                  <a:schemeClr val="tx1">
                    <a:lumMod val="75000"/>
                    <a:lumOff val="25000"/>
                  </a:schemeClr>
                </a:solidFill>
              </a:rPr>
              <a:t>The </a:t>
            </a:r>
            <a:r>
              <a:rPr lang="en-US" sz="4400" dirty="0" err="1" smtClean="0">
                <a:solidFill>
                  <a:schemeClr val="tx1">
                    <a:lumMod val="75000"/>
                    <a:lumOff val="25000"/>
                  </a:schemeClr>
                </a:solidFill>
              </a:rPr>
              <a:t>Cytochrome</a:t>
            </a:r>
            <a:r>
              <a:rPr lang="en-US" sz="4400" dirty="0" smtClean="0">
                <a:solidFill>
                  <a:schemeClr val="tx1">
                    <a:lumMod val="75000"/>
                    <a:lumOff val="25000"/>
                  </a:schemeClr>
                </a:solidFill>
              </a:rPr>
              <a:t> P-450 </a:t>
            </a:r>
            <a:br>
              <a:rPr lang="en-US" sz="4400" dirty="0" smtClean="0">
                <a:solidFill>
                  <a:schemeClr val="tx1">
                    <a:lumMod val="75000"/>
                    <a:lumOff val="25000"/>
                  </a:schemeClr>
                </a:solidFill>
              </a:rPr>
            </a:br>
            <a:r>
              <a:rPr lang="en-US" sz="4400" dirty="0" err="1" smtClean="0">
                <a:solidFill>
                  <a:schemeClr val="tx1">
                    <a:lumMod val="75000"/>
                    <a:lumOff val="25000"/>
                  </a:schemeClr>
                </a:solidFill>
              </a:rPr>
              <a:t>Isozyme</a:t>
            </a:r>
            <a:r>
              <a:rPr lang="en-US" sz="4400" dirty="0" smtClean="0">
                <a:solidFill>
                  <a:schemeClr val="tx1">
                    <a:lumMod val="75000"/>
                    <a:lumOff val="25000"/>
                  </a:schemeClr>
                </a:solidFill>
              </a:rPr>
              <a:t> System</a:t>
            </a:r>
          </a:p>
        </p:txBody>
      </p:sp>
      <p:sp>
        <p:nvSpPr>
          <p:cNvPr id="51203" name="Rectangle 3"/>
          <p:cNvSpPr>
            <a:spLocks noGrp="1" noChangeArrowheads="1"/>
          </p:cNvSpPr>
          <p:nvPr>
            <p:ph idx="1"/>
          </p:nvPr>
        </p:nvSpPr>
        <p:spPr>
          <a:xfrm>
            <a:off x="1143000" y="1905000"/>
            <a:ext cx="7239000" cy="3962400"/>
          </a:xfrm>
        </p:spPr>
        <p:txBody>
          <a:bodyPr/>
          <a:lstStyle/>
          <a:p>
            <a:pPr eaLnBrk="1" hangingPunct="1">
              <a:buClr>
                <a:srgbClr val="CF0E30"/>
              </a:buClr>
              <a:buFont typeface="ZapfDingbats" pitchFamily="82" charset="2"/>
              <a:buNone/>
            </a:pPr>
            <a:r>
              <a:rPr lang="en-US" smtClean="0">
                <a:sym typeface="Wingdings" pitchFamily="2" charset="2"/>
              </a:rPr>
              <a:t>  </a:t>
            </a:r>
            <a:r>
              <a:rPr lang="en-US" sz="2000" smtClean="0">
                <a:sym typeface="Wingdings" pitchFamily="2" charset="2"/>
              </a:rPr>
              <a:t>E</a:t>
            </a:r>
            <a:r>
              <a:rPr lang="en-US" sz="2000" smtClean="0"/>
              <a:t>nzymes most involved with drug metabolism</a:t>
            </a:r>
          </a:p>
          <a:p>
            <a:pPr eaLnBrk="1" hangingPunct="1">
              <a:buClr>
                <a:srgbClr val="CF0E30"/>
              </a:buClr>
              <a:buFont typeface="ZapfDingbats" pitchFamily="82" charset="2"/>
              <a:buNone/>
            </a:pPr>
            <a:r>
              <a:rPr lang="en-US" sz="2000" smtClean="0">
                <a:sym typeface="Wingdings" pitchFamily="2" charset="2"/>
              </a:rPr>
              <a:t>  </a:t>
            </a:r>
            <a:r>
              <a:rPr lang="en-US" sz="2000" smtClean="0"/>
              <a:t>Nomenclature based upon homology of amino acid sequences</a:t>
            </a:r>
          </a:p>
          <a:p>
            <a:pPr eaLnBrk="1" hangingPunct="1">
              <a:buClr>
                <a:srgbClr val="CF0E30"/>
              </a:buClr>
              <a:buFont typeface="ZapfDingbats" pitchFamily="82" charset="2"/>
              <a:buNone/>
            </a:pPr>
            <a:r>
              <a:rPr lang="en-US" sz="2000" smtClean="0">
                <a:sym typeface="Wingdings" pitchFamily="2" charset="2"/>
              </a:rPr>
              <a:t>  </a:t>
            </a:r>
            <a:r>
              <a:rPr lang="en-US" sz="2000" smtClean="0"/>
              <a:t>Enzymes have broad substrate specificity and individual drugs may be substrates for several enzymes</a:t>
            </a:r>
          </a:p>
          <a:p>
            <a:pPr eaLnBrk="1" hangingPunct="1">
              <a:buClr>
                <a:srgbClr val="CF0E30"/>
              </a:buClr>
              <a:buFont typeface="ZapfDingbats" pitchFamily="82" charset="2"/>
              <a:buNone/>
            </a:pPr>
            <a:r>
              <a:rPr lang="en-US" sz="2000" smtClean="0">
                <a:sym typeface="Wingdings" pitchFamily="2" charset="2"/>
              </a:rPr>
              <a:t>  </a:t>
            </a:r>
            <a:r>
              <a:rPr lang="en-US" sz="2000" smtClean="0"/>
              <a:t>The principle enzymes involved with AED metabolism include CYP2C9, CYP2C19 &amp; CYP3A4</a:t>
            </a:r>
          </a:p>
        </p:txBody>
      </p:sp>
      <p:sp>
        <p:nvSpPr>
          <p:cNvPr id="4" name="Slide Number Placeholder 3"/>
          <p:cNvSpPr>
            <a:spLocks noGrp="1"/>
          </p:cNvSpPr>
          <p:nvPr>
            <p:ph type="sldNum" sz="quarter" idx="11"/>
          </p:nvPr>
        </p:nvSpPr>
        <p:spPr/>
        <p:txBody>
          <a:bodyPr/>
          <a:lstStyle/>
          <a:p>
            <a:pPr>
              <a:defRPr/>
            </a:pPr>
            <a:r>
              <a:rPr lang="en-US"/>
              <a:t>P-Slide </a:t>
            </a:r>
            <a:fld id="{16922C4F-73FF-469C-A7F7-8CC25609A11F}" type="slidenum">
              <a:rPr lang="en-US"/>
              <a:pPr>
                <a:defRPr/>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1" name="Rectangle 103"/>
          <p:cNvSpPr>
            <a:spLocks noGrp="1" noChangeArrowheads="1"/>
          </p:cNvSpPr>
          <p:nvPr>
            <p:ph type="title"/>
          </p:nvPr>
        </p:nvSpPr>
        <p:spPr/>
        <p:txBody>
          <a:bodyPr rtlCol="0">
            <a:normAutofit fontScale="90000"/>
          </a:bodyPr>
          <a:lstStyle/>
          <a:p>
            <a:pPr eaLnBrk="1" fontAlgn="auto" hangingPunct="1">
              <a:spcAft>
                <a:spcPts val="0"/>
              </a:spcAft>
              <a:defRPr/>
            </a:pPr>
            <a:r>
              <a:rPr lang="en-US" sz="4400" smtClean="0">
                <a:solidFill>
                  <a:schemeClr val="tx1">
                    <a:lumMod val="75000"/>
                    <a:lumOff val="25000"/>
                  </a:schemeClr>
                </a:solidFill>
              </a:rPr>
              <a:t>Drug Metabolizing </a:t>
            </a:r>
            <a:br>
              <a:rPr lang="en-US" sz="4400" smtClean="0">
                <a:solidFill>
                  <a:schemeClr val="tx1">
                    <a:lumMod val="75000"/>
                    <a:lumOff val="25000"/>
                  </a:schemeClr>
                </a:solidFill>
              </a:rPr>
            </a:br>
            <a:r>
              <a:rPr lang="en-US" sz="4400" smtClean="0">
                <a:solidFill>
                  <a:schemeClr val="tx1">
                    <a:lumMod val="75000"/>
                    <a:lumOff val="25000"/>
                  </a:schemeClr>
                </a:solidFill>
              </a:rPr>
              <a:t>Isozymes and AEDs</a:t>
            </a:r>
          </a:p>
        </p:txBody>
      </p:sp>
      <p:graphicFrame>
        <p:nvGraphicFramePr>
          <p:cNvPr id="104685" name="Group 237"/>
          <p:cNvGraphicFramePr>
            <a:graphicFrameLocks noGrp="1"/>
          </p:cNvGraphicFramePr>
          <p:nvPr>
            <p:ph idx="1"/>
          </p:nvPr>
        </p:nvGraphicFramePr>
        <p:xfrm>
          <a:off x="914400" y="1752600"/>
          <a:ext cx="7345362" cy="4369419"/>
        </p:xfrm>
        <a:graphic>
          <a:graphicData uri="http://schemas.openxmlformats.org/drawingml/2006/table">
            <a:tbl>
              <a:tblPr/>
              <a:tblGrid>
                <a:gridCol w="1485374"/>
                <a:gridCol w="1651708"/>
                <a:gridCol w="1523630"/>
                <a:gridCol w="1693292"/>
                <a:gridCol w="991358"/>
              </a:tblGrid>
              <a:tr h="397353">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dirty="0" smtClean="0">
                          <a:ln>
                            <a:noFill/>
                          </a:ln>
                          <a:solidFill>
                            <a:schemeClr val="tx1"/>
                          </a:solidFill>
                          <a:effectLst/>
                          <a:latin typeface="Arial" charset="0"/>
                        </a:rPr>
                        <a:t>AED</a:t>
                      </a:r>
                    </a:p>
                  </a:txBody>
                  <a:tcPr marL="95809" marR="958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0" i="0" u="none" strike="noStrike" cap="none" normalizeH="0" baseline="0" smtClean="0">
                          <a:ln>
                            <a:noFill/>
                          </a:ln>
                          <a:solidFill>
                            <a:schemeClr val="tx1"/>
                          </a:solidFill>
                          <a:effectLst/>
                          <a:latin typeface="Arial" charset="0"/>
                        </a:rPr>
                        <a:t>CYP3A4</a:t>
                      </a:r>
                    </a:p>
                  </a:txBody>
                  <a:tcPr marL="95809" marR="958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0" i="0" u="none" strike="noStrike" cap="none" normalizeH="0" baseline="0" smtClean="0">
                          <a:ln>
                            <a:noFill/>
                          </a:ln>
                          <a:solidFill>
                            <a:schemeClr val="tx1"/>
                          </a:solidFill>
                          <a:effectLst/>
                          <a:latin typeface="Arial" charset="0"/>
                        </a:rPr>
                        <a:t>CYP2C9</a:t>
                      </a:r>
                    </a:p>
                  </a:txBody>
                  <a:tcPr marL="95809" marR="958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0" i="0" u="none" strike="noStrike" cap="none" normalizeH="0" baseline="0" smtClean="0">
                          <a:ln>
                            <a:noFill/>
                          </a:ln>
                          <a:solidFill>
                            <a:schemeClr val="tx1"/>
                          </a:solidFill>
                          <a:effectLst/>
                          <a:latin typeface="Arial" charset="0"/>
                        </a:rPr>
                        <a:t>CYP2C19</a:t>
                      </a:r>
                    </a:p>
                  </a:txBody>
                  <a:tcPr marL="95809" marR="958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0" i="0" u="none" strike="noStrike" cap="none" normalizeH="0" baseline="0" smtClean="0">
                          <a:ln>
                            <a:noFill/>
                          </a:ln>
                          <a:solidFill>
                            <a:schemeClr val="tx1"/>
                          </a:solidFill>
                          <a:effectLst/>
                          <a:latin typeface="Arial" charset="0"/>
                        </a:rPr>
                        <a:t>UGT</a:t>
                      </a:r>
                    </a:p>
                  </a:txBody>
                  <a:tcPr marL="95809" marR="958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4365">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0" i="0" u="none" strike="noStrike" cap="none" normalizeH="0" baseline="0" dirty="0" smtClean="0">
                          <a:ln>
                            <a:noFill/>
                          </a:ln>
                          <a:solidFill>
                            <a:schemeClr val="tx1"/>
                          </a:solidFill>
                          <a:effectLst/>
                          <a:latin typeface="Arial" charset="0"/>
                        </a:rPr>
                        <a:t>CBZ</a:t>
                      </a:r>
                    </a:p>
                  </a:txBody>
                  <a:tcPr marL="95809" marR="958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dirty="0" smtClean="0">
                          <a:ln>
                            <a:noFill/>
                          </a:ln>
                          <a:solidFill>
                            <a:schemeClr val="tx1"/>
                          </a:solidFill>
                          <a:effectLst/>
                          <a:latin typeface="Arial" charset="0"/>
                        </a:rPr>
                        <a:t>+</a:t>
                      </a:r>
                    </a:p>
                  </a:txBody>
                  <a:tcPr marL="95809" marR="958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2000" b="1" i="0" u="none" strike="noStrike" cap="none" normalizeH="0" baseline="0" smtClean="0">
                        <a:ln>
                          <a:noFill/>
                        </a:ln>
                        <a:solidFill>
                          <a:schemeClr val="tx1"/>
                        </a:solidFill>
                        <a:effectLst/>
                        <a:latin typeface="Arial" charset="0"/>
                      </a:endParaRPr>
                    </a:p>
                  </a:txBody>
                  <a:tcPr marL="95809" marR="958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2000" b="1" i="0" u="none" strike="noStrike" cap="none" normalizeH="0" baseline="0" smtClean="0">
                        <a:ln>
                          <a:noFill/>
                        </a:ln>
                        <a:solidFill>
                          <a:schemeClr val="tx1"/>
                        </a:solidFill>
                        <a:effectLst/>
                        <a:latin typeface="Arial" charset="0"/>
                      </a:endParaRPr>
                    </a:p>
                  </a:txBody>
                  <a:tcPr marL="95809" marR="958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2000" b="1" i="0" u="none" strike="noStrike" cap="none" normalizeH="0" baseline="0" smtClean="0">
                        <a:ln>
                          <a:noFill/>
                        </a:ln>
                        <a:solidFill>
                          <a:schemeClr val="tx1"/>
                        </a:solidFill>
                        <a:effectLst/>
                        <a:latin typeface="Arial" charset="0"/>
                      </a:endParaRPr>
                    </a:p>
                  </a:txBody>
                  <a:tcPr marL="95809" marR="958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8847">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0" i="0" u="none" strike="noStrike" cap="none" normalizeH="0" baseline="0" smtClean="0">
                          <a:ln>
                            <a:noFill/>
                          </a:ln>
                          <a:solidFill>
                            <a:schemeClr val="tx1"/>
                          </a:solidFill>
                          <a:effectLst/>
                          <a:latin typeface="Arial" charset="0"/>
                        </a:rPr>
                        <a:t>PHT</a:t>
                      </a:r>
                    </a:p>
                  </a:txBody>
                  <a:tcPr marL="95809" marR="958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2000" b="1" i="0" u="none" strike="noStrike" cap="none" normalizeH="0" baseline="0" dirty="0" smtClean="0">
                        <a:ln>
                          <a:noFill/>
                        </a:ln>
                        <a:solidFill>
                          <a:schemeClr val="tx1"/>
                        </a:solidFill>
                        <a:effectLst/>
                        <a:latin typeface="Arial" charset="0"/>
                      </a:endParaRPr>
                    </a:p>
                  </a:txBody>
                  <a:tcPr marL="95809" marR="958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smtClean="0">
                          <a:ln>
                            <a:noFill/>
                          </a:ln>
                          <a:solidFill>
                            <a:schemeClr val="tx1"/>
                          </a:solidFill>
                          <a:effectLst/>
                          <a:latin typeface="Arial" charset="0"/>
                        </a:rPr>
                        <a:t>+</a:t>
                      </a:r>
                    </a:p>
                  </a:txBody>
                  <a:tcPr marL="95809" marR="958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smtClean="0">
                          <a:ln>
                            <a:noFill/>
                          </a:ln>
                          <a:solidFill>
                            <a:schemeClr val="tx1"/>
                          </a:solidFill>
                          <a:effectLst/>
                          <a:latin typeface="Arial" charset="0"/>
                        </a:rPr>
                        <a:t>+</a:t>
                      </a:r>
                    </a:p>
                  </a:txBody>
                  <a:tcPr marL="95809" marR="958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2000" b="1" i="0" u="none" strike="noStrike" cap="none" normalizeH="0" baseline="0" smtClean="0">
                        <a:ln>
                          <a:noFill/>
                        </a:ln>
                        <a:solidFill>
                          <a:schemeClr val="tx1"/>
                        </a:solidFill>
                        <a:effectLst/>
                        <a:latin typeface="Arial" charset="0"/>
                      </a:endParaRPr>
                    </a:p>
                  </a:txBody>
                  <a:tcPr marL="95809" marR="958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7353">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0" i="0" u="none" strike="noStrike" cap="none" normalizeH="0" baseline="0" smtClean="0">
                          <a:ln>
                            <a:noFill/>
                          </a:ln>
                          <a:solidFill>
                            <a:schemeClr val="tx1"/>
                          </a:solidFill>
                          <a:effectLst/>
                          <a:latin typeface="Arial" charset="0"/>
                        </a:rPr>
                        <a:t>VPA</a:t>
                      </a:r>
                    </a:p>
                  </a:txBody>
                  <a:tcPr marL="95809" marR="958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2000" b="1" i="0" u="none" strike="noStrike" cap="none" normalizeH="0" baseline="0" dirty="0" smtClean="0">
                        <a:ln>
                          <a:noFill/>
                        </a:ln>
                        <a:solidFill>
                          <a:schemeClr val="tx1"/>
                        </a:solidFill>
                        <a:effectLst/>
                        <a:latin typeface="Arial" charset="0"/>
                      </a:endParaRPr>
                    </a:p>
                  </a:txBody>
                  <a:tcPr marL="95809" marR="958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dirty="0" smtClean="0">
                          <a:ln>
                            <a:noFill/>
                          </a:ln>
                          <a:solidFill>
                            <a:schemeClr val="tx1"/>
                          </a:solidFill>
                          <a:effectLst/>
                          <a:latin typeface="Arial" charset="0"/>
                        </a:rPr>
                        <a:t>+</a:t>
                      </a:r>
                    </a:p>
                  </a:txBody>
                  <a:tcPr marL="95809" marR="958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2000" b="1" i="0" u="none" strike="noStrike" cap="none" normalizeH="0" baseline="0" smtClean="0">
                        <a:ln>
                          <a:noFill/>
                        </a:ln>
                        <a:solidFill>
                          <a:schemeClr val="tx1"/>
                        </a:solidFill>
                        <a:effectLst/>
                        <a:latin typeface="Arial" charset="0"/>
                      </a:endParaRPr>
                    </a:p>
                  </a:txBody>
                  <a:tcPr marL="95809" marR="958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smtClean="0">
                          <a:ln>
                            <a:noFill/>
                          </a:ln>
                          <a:solidFill>
                            <a:schemeClr val="tx1"/>
                          </a:solidFill>
                          <a:effectLst/>
                          <a:latin typeface="Arial" charset="0"/>
                        </a:rPr>
                        <a:t>+</a:t>
                      </a:r>
                    </a:p>
                  </a:txBody>
                  <a:tcPr marL="95809" marR="958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860">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0" i="0" u="none" strike="noStrike" cap="none" normalizeH="0" baseline="0" smtClean="0">
                          <a:ln>
                            <a:noFill/>
                          </a:ln>
                          <a:solidFill>
                            <a:schemeClr val="tx1"/>
                          </a:solidFill>
                          <a:effectLst/>
                          <a:latin typeface="Arial" charset="0"/>
                        </a:rPr>
                        <a:t>PB</a:t>
                      </a:r>
                    </a:p>
                  </a:txBody>
                  <a:tcPr marL="95809" marR="958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2000" b="1" i="0" u="none" strike="noStrike" cap="none" normalizeH="0" baseline="0" smtClean="0">
                        <a:ln>
                          <a:noFill/>
                        </a:ln>
                        <a:solidFill>
                          <a:schemeClr val="tx1"/>
                        </a:solidFill>
                        <a:effectLst/>
                        <a:latin typeface="Arial" charset="0"/>
                      </a:endParaRPr>
                    </a:p>
                  </a:txBody>
                  <a:tcPr marL="95809" marR="958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dirty="0" smtClean="0">
                          <a:ln>
                            <a:noFill/>
                          </a:ln>
                          <a:solidFill>
                            <a:schemeClr val="tx1"/>
                          </a:solidFill>
                          <a:effectLst/>
                          <a:latin typeface="Arial" charset="0"/>
                        </a:rPr>
                        <a:t>+</a:t>
                      </a:r>
                    </a:p>
                  </a:txBody>
                  <a:tcPr marL="95809" marR="958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2000" b="1" i="0" u="none" strike="noStrike" cap="none" normalizeH="0" baseline="0" smtClean="0">
                        <a:ln>
                          <a:noFill/>
                        </a:ln>
                        <a:solidFill>
                          <a:schemeClr val="tx1"/>
                        </a:solidFill>
                        <a:effectLst/>
                        <a:latin typeface="Arial" charset="0"/>
                      </a:endParaRPr>
                    </a:p>
                  </a:txBody>
                  <a:tcPr marL="95809" marR="958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2000" b="1" i="0" u="none" strike="noStrike" cap="none" normalizeH="0" baseline="0" smtClean="0">
                        <a:ln>
                          <a:noFill/>
                        </a:ln>
                        <a:solidFill>
                          <a:schemeClr val="tx1"/>
                        </a:solidFill>
                        <a:effectLst/>
                        <a:latin typeface="Arial" charset="0"/>
                      </a:endParaRPr>
                    </a:p>
                  </a:txBody>
                  <a:tcPr marL="95809" marR="958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860">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0" i="0" u="none" strike="noStrike" cap="none" normalizeH="0" baseline="0" smtClean="0">
                          <a:ln>
                            <a:noFill/>
                          </a:ln>
                          <a:solidFill>
                            <a:schemeClr val="tx1"/>
                          </a:solidFill>
                          <a:effectLst/>
                          <a:latin typeface="Arial" charset="0"/>
                        </a:rPr>
                        <a:t>ZNS</a:t>
                      </a:r>
                    </a:p>
                  </a:txBody>
                  <a:tcPr marL="95809" marR="958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smtClean="0">
                          <a:ln>
                            <a:noFill/>
                          </a:ln>
                          <a:solidFill>
                            <a:schemeClr val="tx1"/>
                          </a:solidFill>
                          <a:effectLst/>
                          <a:latin typeface="Arial" charset="0"/>
                        </a:rPr>
                        <a:t>+</a:t>
                      </a:r>
                    </a:p>
                  </a:txBody>
                  <a:tcPr marL="95809" marR="958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2000" b="1" i="0" u="none" strike="noStrike" cap="none" normalizeH="0" baseline="0" dirty="0" smtClean="0">
                        <a:ln>
                          <a:noFill/>
                        </a:ln>
                        <a:solidFill>
                          <a:schemeClr val="tx1"/>
                        </a:solidFill>
                        <a:effectLst/>
                        <a:latin typeface="Arial" charset="0"/>
                      </a:endParaRPr>
                    </a:p>
                  </a:txBody>
                  <a:tcPr marL="95809" marR="958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2000" b="1" i="0" u="none" strike="noStrike" cap="none" normalizeH="0" baseline="0" dirty="0" smtClean="0">
                        <a:ln>
                          <a:noFill/>
                        </a:ln>
                        <a:solidFill>
                          <a:schemeClr val="tx1"/>
                        </a:solidFill>
                        <a:effectLst/>
                        <a:latin typeface="Arial" charset="0"/>
                      </a:endParaRPr>
                    </a:p>
                  </a:txBody>
                  <a:tcPr marL="95809" marR="958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2000" b="1" i="0" u="none" strike="noStrike" cap="none" normalizeH="0" baseline="0" smtClean="0">
                        <a:ln>
                          <a:noFill/>
                        </a:ln>
                        <a:solidFill>
                          <a:schemeClr val="tx1"/>
                        </a:solidFill>
                        <a:effectLst/>
                        <a:latin typeface="Arial" charset="0"/>
                      </a:endParaRPr>
                    </a:p>
                  </a:txBody>
                  <a:tcPr marL="95809" marR="958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7353">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0" i="0" u="none" strike="noStrike" cap="none" normalizeH="0" baseline="0" smtClean="0">
                          <a:ln>
                            <a:noFill/>
                          </a:ln>
                          <a:solidFill>
                            <a:schemeClr val="tx1"/>
                          </a:solidFill>
                          <a:effectLst/>
                          <a:latin typeface="Arial" charset="0"/>
                        </a:rPr>
                        <a:t>TGB</a:t>
                      </a:r>
                    </a:p>
                  </a:txBody>
                  <a:tcPr marL="95809" marR="958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smtClean="0">
                          <a:ln>
                            <a:noFill/>
                          </a:ln>
                          <a:solidFill>
                            <a:schemeClr val="tx1"/>
                          </a:solidFill>
                          <a:effectLst/>
                          <a:latin typeface="Arial" charset="0"/>
                        </a:rPr>
                        <a:t>+</a:t>
                      </a:r>
                    </a:p>
                  </a:txBody>
                  <a:tcPr marL="95809" marR="958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2000" b="1" i="0" u="none" strike="noStrike" cap="none" normalizeH="0" baseline="0" smtClean="0">
                        <a:ln>
                          <a:noFill/>
                        </a:ln>
                        <a:solidFill>
                          <a:schemeClr val="tx1"/>
                        </a:solidFill>
                        <a:effectLst/>
                        <a:latin typeface="Arial" charset="0"/>
                      </a:endParaRPr>
                    </a:p>
                  </a:txBody>
                  <a:tcPr marL="95809" marR="958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2000" b="1" i="0" u="none" strike="noStrike" cap="none" normalizeH="0" baseline="0" dirty="0" smtClean="0">
                        <a:ln>
                          <a:noFill/>
                        </a:ln>
                        <a:solidFill>
                          <a:schemeClr val="tx1"/>
                        </a:solidFill>
                        <a:effectLst/>
                        <a:latin typeface="Arial" charset="0"/>
                      </a:endParaRPr>
                    </a:p>
                  </a:txBody>
                  <a:tcPr marL="95809" marR="958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2000" b="1" i="0" u="none" strike="noStrike" cap="none" normalizeH="0" baseline="0" smtClean="0">
                        <a:ln>
                          <a:noFill/>
                        </a:ln>
                        <a:solidFill>
                          <a:schemeClr val="tx1"/>
                        </a:solidFill>
                        <a:effectLst/>
                        <a:latin typeface="Arial" charset="0"/>
                      </a:endParaRPr>
                    </a:p>
                  </a:txBody>
                  <a:tcPr marL="95809" marR="958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7353">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0" i="0" u="none" strike="noStrike" cap="none" normalizeH="0" baseline="0" smtClean="0">
                          <a:ln>
                            <a:noFill/>
                          </a:ln>
                          <a:solidFill>
                            <a:schemeClr val="tx1"/>
                          </a:solidFill>
                          <a:effectLst/>
                          <a:latin typeface="Arial" charset="0"/>
                        </a:rPr>
                        <a:t>OXC</a:t>
                      </a:r>
                    </a:p>
                  </a:txBody>
                  <a:tcPr marL="95809" marR="958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smtClean="0">
                          <a:ln>
                            <a:noFill/>
                          </a:ln>
                          <a:solidFill>
                            <a:schemeClr val="tx1"/>
                          </a:solidFill>
                          <a:effectLst/>
                          <a:latin typeface="Arial" charset="0"/>
                        </a:rPr>
                        <a:t>+</a:t>
                      </a:r>
                    </a:p>
                  </a:txBody>
                  <a:tcPr marL="95809" marR="958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2000" b="1" i="0" u="none" strike="noStrike" cap="none" normalizeH="0" baseline="0" smtClean="0">
                        <a:ln>
                          <a:noFill/>
                        </a:ln>
                        <a:solidFill>
                          <a:schemeClr val="tx1"/>
                        </a:solidFill>
                        <a:effectLst/>
                        <a:latin typeface="Arial" charset="0"/>
                      </a:endParaRPr>
                    </a:p>
                  </a:txBody>
                  <a:tcPr marL="95809" marR="958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dirty="0" smtClean="0">
                          <a:ln>
                            <a:noFill/>
                          </a:ln>
                          <a:solidFill>
                            <a:schemeClr val="tx1"/>
                          </a:solidFill>
                          <a:effectLst/>
                          <a:latin typeface="Arial" charset="0"/>
                        </a:rPr>
                        <a:t>+</a:t>
                      </a:r>
                    </a:p>
                  </a:txBody>
                  <a:tcPr marL="95809" marR="958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2000" b="1" i="0" u="none" strike="noStrike" cap="none" normalizeH="0" baseline="0" smtClean="0">
                        <a:ln>
                          <a:noFill/>
                        </a:ln>
                        <a:solidFill>
                          <a:schemeClr val="tx1"/>
                        </a:solidFill>
                        <a:effectLst/>
                        <a:latin typeface="Arial" charset="0"/>
                      </a:endParaRPr>
                    </a:p>
                  </a:txBody>
                  <a:tcPr marL="95809" marR="958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8847">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0" i="0" u="none" strike="noStrike" cap="none" normalizeH="0" baseline="0" smtClean="0">
                          <a:ln>
                            <a:noFill/>
                          </a:ln>
                          <a:solidFill>
                            <a:schemeClr val="tx1"/>
                          </a:solidFill>
                          <a:effectLst/>
                          <a:latin typeface="Arial" charset="0"/>
                        </a:rPr>
                        <a:t>LTG</a:t>
                      </a:r>
                    </a:p>
                  </a:txBody>
                  <a:tcPr marL="95809" marR="958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2000" b="1" i="0" u="none" strike="noStrike" cap="none" normalizeH="0" baseline="0" smtClean="0">
                        <a:ln>
                          <a:noFill/>
                        </a:ln>
                        <a:solidFill>
                          <a:schemeClr val="tx1"/>
                        </a:solidFill>
                        <a:effectLst/>
                        <a:latin typeface="Arial" charset="0"/>
                      </a:endParaRPr>
                    </a:p>
                  </a:txBody>
                  <a:tcPr marL="95809" marR="958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2000" b="1" i="0" u="none" strike="noStrike" cap="none" normalizeH="0" baseline="0" smtClean="0">
                        <a:ln>
                          <a:noFill/>
                        </a:ln>
                        <a:solidFill>
                          <a:schemeClr val="tx1"/>
                        </a:solidFill>
                        <a:effectLst/>
                        <a:latin typeface="Arial" charset="0"/>
                      </a:endParaRPr>
                    </a:p>
                  </a:txBody>
                  <a:tcPr marL="95809" marR="958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2000" b="1" i="0" u="none" strike="noStrike" cap="none" normalizeH="0" baseline="0" dirty="0" smtClean="0">
                        <a:ln>
                          <a:noFill/>
                        </a:ln>
                        <a:solidFill>
                          <a:schemeClr val="tx1"/>
                        </a:solidFill>
                        <a:effectLst/>
                        <a:latin typeface="Arial" charset="0"/>
                      </a:endParaRPr>
                    </a:p>
                  </a:txBody>
                  <a:tcPr marL="95809" marR="958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dirty="0" smtClean="0">
                          <a:ln>
                            <a:noFill/>
                          </a:ln>
                          <a:solidFill>
                            <a:schemeClr val="tx1"/>
                          </a:solidFill>
                          <a:effectLst/>
                          <a:latin typeface="Arial" charset="0"/>
                        </a:rPr>
                        <a:t>+</a:t>
                      </a:r>
                    </a:p>
                  </a:txBody>
                  <a:tcPr marL="95809" marR="958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7353">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0" i="0" u="none" strike="noStrike" cap="none" normalizeH="0" baseline="0" smtClean="0">
                          <a:ln>
                            <a:noFill/>
                          </a:ln>
                          <a:solidFill>
                            <a:schemeClr val="tx1"/>
                          </a:solidFill>
                          <a:effectLst/>
                          <a:latin typeface="Arial" charset="0"/>
                        </a:rPr>
                        <a:t>TPM</a:t>
                      </a:r>
                    </a:p>
                  </a:txBody>
                  <a:tcPr marL="95809" marR="958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smtClean="0">
                          <a:ln>
                            <a:noFill/>
                          </a:ln>
                          <a:solidFill>
                            <a:schemeClr val="tx1"/>
                          </a:solidFill>
                          <a:effectLst/>
                          <a:latin typeface="Arial" charset="0"/>
                        </a:rPr>
                        <a:t>+</a:t>
                      </a:r>
                    </a:p>
                  </a:txBody>
                  <a:tcPr marL="95809" marR="958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2000" b="1" i="0" u="none" strike="noStrike" cap="none" normalizeH="0" baseline="0" smtClean="0">
                        <a:ln>
                          <a:noFill/>
                        </a:ln>
                        <a:solidFill>
                          <a:schemeClr val="tx1"/>
                        </a:solidFill>
                        <a:effectLst/>
                        <a:latin typeface="Arial" charset="0"/>
                      </a:endParaRPr>
                    </a:p>
                  </a:txBody>
                  <a:tcPr marL="95809" marR="958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smtClean="0">
                          <a:ln>
                            <a:noFill/>
                          </a:ln>
                          <a:solidFill>
                            <a:schemeClr val="tx1"/>
                          </a:solidFill>
                          <a:effectLst/>
                          <a:latin typeface="Arial" charset="0"/>
                        </a:rPr>
                        <a:t>+</a:t>
                      </a:r>
                    </a:p>
                  </a:txBody>
                  <a:tcPr marL="95809" marR="958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2000" b="1" i="0" u="none" strike="noStrike" cap="none" normalizeH="0" baseline="0" dirty="0" smtClean="0">
                        <a:ln>
                          <a:noFill/>
                        </a:ln>
                        <a:solidFill>
                          <a:schemeClr val="tx1"/>
                        </a:solidFill>
                        <a:effectLst/>
                        <a:latin typeface="Arial" charset="0"/>
                      </a:endParaRPr>
                    </a:p>
                  </a:txBody>
                  <a:tcPr marL="95809" marR="958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855">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0" i="0" u="none" strike="noStrike" cap="none" normalizeH="0" baseline="0" smtClean="0">
                          <a:ln>
                            <a:noFill/>
                          </a:ln>
                          <a:solidFill>
                            <a:schemeClr val="tx1"/>
                          </a:solidFill>
                          <a:effectLst/>
                          <a:latin typeface="Arial" charset="0"/>
                        </a:rPr>
                        <a:t>LCM</a:t>
                      </a:r>
                    </a:p>
                  </a:txBody>
                  <a:tcPr marL="95809" marR="958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2000" b="1" i="0" u="none" strike="noStrike" cap="none" normalizeH="0" baseline="0" smtClean="0">
                        <a:ln>
                          <a:noFill/>
                        </a:ln>
                        <a:solidFill>
                          <a:schemeClr val="tx1"/>
                        </a:solidFill>
                        <a:effectLst/>
                        <a:latin typeface="Arial" charset="0"/>
                      </a:endParaRPr>
                    </a:p>
                  </a:txBody>
                  <a:tcPr marL="95809" marR="958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2000" b="1" i="0" u="none" strike="noStrike" cap="none" normalizeH="0" baseline="0" smtClean="0">
                        <a:ln>
                          <a:noFill/>
                        </a:ln>
                        <a:solidFill>
                          <a:schemeClr val="tx1"/>
                        </a:solidFill>
                        <a:effectLst/>
                        <a:latin typeface="Arial" charset="0"/>
                      </a:endParaRPr>
                    </a:p>
                  </a:txBody>
                  <a:tcPr marL="95809" marR="958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smtClean="0">
                          <a:ln>
                            <a:noFill/>
                          </a:ln>
                          <a:solidFill>
                            <a:schemeClr val="tx1"/>
                          </a:solidFill>
                          <a:effectLst/>
                          <a:latin typeface="Arial" charset="0"/>
                        </a:rPr>
                        <a:t>+</a:t>
                      </a:r>
                    </a:p>
                  </a:txBody>
                  <a:tcPr marL="95809" marR="958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2000" b="1" i="0" u="none" strike="noStrike" cap="none" normalizeH="0" baseline="0" dirty="0" smtClean="0">
                        <a:ln>
                          <a:noFill/>
                        </a:ln>
                        <a:solidFill>
                          <a:schemeClr val="tx1"/>
                        </a:solidFill>
                        <a:effectLst/>
                        <a:latin typeface="Arial" charset="0"/>
                      </a:endParaRPr>
                    </a:p>
                  </a:txBody>
                  <a:tcPr marL="95809" marR="958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9" name="Slide Number Placeholder 3"/>
          <p:cNvSpPr>
            <a:spLocks noGrp="1"/>
          </p:cNvSpPr>
          <p:nvPr>
            <p:ph type="sldNum" sz="quarter" idx="11"/>
          </p:nvPr>
        </p:nvSpPr>
        <p:spPr/>
        <p:txBody>
          <a:bodyPr/>
          <a:lstStyle/>
          <a:p>
            <a:pPr>
              <a:defRPr/>
            </a:pPr>
            <a:r>
              <a:rPr lang="en-US"/>
              <a:t>P-Slide </a:t>
            </a:r>
            <a:fld id="{D335E443-BAB1-46D8-B6D7-99A768FE08A7}" type="slidenum">
              <a:rPr lang="en-US"/>
              <a:pPr>
                <a:defRPr/>
              </a:pPr>
              <a:t>51</a:t>
            </a:fld>
            <a:endParaRPr lang="en-US"/>
          </a:p>
        </p:txBody>
      </p:sp>
      <p:sp>
        <p:nvSpPr>
          <p:cNvPr id="104539" name="Text Box 91"/>
          <p:cNvSpPr txBox="1">
            <a:spLocks noChangeArrowheads="1"/>
          </p:cNvSpPr>
          <p:nvPr/>
        </p:nvSpPr>
        <p:spPr bwMode="auto">
          <a:xfrm>
            <a:off x="1736725" y="5297488"/>
            <a:ext cx="184150" cy="457200"/>
          </a:xfrm>
          <a:prstGeom prst="rect">
            <a:avLst/>
          </a:prstGeom>
          <a:noFill/>
          <a:ln w="12700">
            <a:noFill/>
            <a:miter lim="800000"/>
            <a:headEnd/>
            <a:tailEnd/>
          </a:ln>
          <a:effectLst/>
        </p:spPr>
        <p:txBody>
          <a:bodyPr wrap="none">
            <a:spAutoFit/>
          </a:bodyPr>
          <a:lstStyle/>
          <a:p>
            <a:pPr algn="l">
              <a:defRPr/>
            </a:pPr>
            <a:endParaRPr lang="en-US" sz="2400" i="1">
              <a:effectLst>
                <a:outerShdw blurRad="38100" dist="38100" dir="2700000" algn="tl">
                  <a:srgbClr val="000000"/>
                </a:outerShdw>
              </a:effectLst>
              <a:latin typeface="Helvetica" pitchFamily="34" charset="0"/>
            </a:endParaRPr>
          </a:p>
        </p:txBody>
      </p:sp>
      <p:sp>
        <p:nvSpPr>
          <p:cNvPr id="104540" name="Text Box 92"/>
          <p:cNvSpPr txBox="1">
            <a:spLocks noChangeArrowheads="1"/>
          </p:cNvSpPr>
          <p:nvPr/>
        </p:nvSpPr>
        <p:spPr bwMode="auto">
          <a:xfrm>
            <a:off x="1889125" y="5068888"/>
            <a:ext cx="184150" cy="457200"/>
          </a:xfrm>
          <a:prstGeom prst="rect">
            <a:avLst/>
          </a:prstGeom>
          <a:noFill/>
          <a:ln w="12700">
            <a:noFill/>
            <a:miter lim="800000"/>
            <a:headEnd/>
            <a:tailEnd/>
          </a:ln>
          <a:effectLst/>
        </p:spPr>
        <p:txBody>
          <a:bodyPr wrap="none">
            <a:spAutoFit/>
          </a:bodyPr>
          <a:lstStyle/>
          <a:p>
            <a:pPr algn="l">
              <a:defRPr/>
            </a:pPr>
            <a:endParaRPr lang="en-US" sz="2400" i="1">
              <a:effectLst>
                <a:outerShdw blurRad="38100" dist="38100" dir="2700000" algn="tl">
                  <a:srgbClr val="000000"/>
                </a:outerShdw>
              </a:effectLst>
              <a:latin typeface="Helvetica" pitchFamily="34" charset="0"/>
            </a:endParaRPr>
          </a:p>
        </p:txBody>
      </p:sp>
      <p:sp>
        <p:nvSpPr>
          <p:cNvPr id="7" name="Date Placeholder 3"/>
          <p:cNvSpPr txBox="1">
            <a:spLocks/>
          </p:cNvSpPr>
          <p:nvPr/>
        </p:nvSpPr>
        <p:spPr>
          <a:xfrm>
            <a:off x="244475" y="6372225"/>
            <a:ext cx="2955925" cy="257175"/>
          </a:xfrm>
          <a:prstGeom prst="rect">
            <a:avLst/>
          </a:prstGeom>
          <a:ln/>
        </p:spPr>
        <p:txBody>
          <a:bodyPr anchor="ctr"/>
          <a:lstStyle>
            <a:lvl1pPr>
              <a:defRPr>
                <a:latin typeface="Arial" pitchFamily="34" charset="0"/>
                <a:cs typeface="Arial" pitchFamily="34" charset="0"/>
              </a:defRPr>
            </a:lvl1pPr>
          </a:lstStyle>
          <a:p>
            <a:pPr algn="ctr" eaLnBrk="1" hangingPunct="1">
              <a:defRPr/>
            </a:pPr>
            <a:r>
              <a:rPr lang="en-US" sz="1200" smtClean="0">
                <a:solidFill>
                  <a:schemeClr val="bg2">
                    <a:lumMod val="60000"/>
                    <a:lumOff val="40000"/>
                  </a:schemeClr>
                </a:solidFill>
              </a:rPr>
              <a:t>American Epilepsy Society 2011</a:t>
            </a:r>
            <a:endParaRPr lang="en-US" sz="1200" dirty="0">
              <a:solidFill>
                <a:schemeClr val="bg2">
                  <a:lumMod val="60000"/>
                  <a:lumOff val="40000"/>
                </a:schemeClr>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066800" y="228600"/>
            <a:ext cx="7391400" cy="1371600"/>
          </a:xfrm>
        </p:spPr>
        <p:txBody>
          <a:bodyPr/>
          <a:lstStyle/>
          <a:p>
            <a:pPr eaLnBrk="1" hangingPunct="1"/>
            <a:r>
              <a:rPr lang="en-US" sz="4000" smtClean="0"/>
              <a:t>AED Inducers: The Cytochrome P-450 Enzyme System</a:t>
            </a:r>
          </a:p>
        </p:txBody>
      </p:sp>
      <p:sp>
        <p:nvSpPr>
          <p:cNvPr id="53251" name="Rectangle 3"/>
          <p:cNvSpPr>
            <a:spLocks noGrp="1" noChangeArrowheads="1"/>
          </p:cNvSpPr>
          <p:nvPr>
            <p:ph idx="1"/>
          </p:nvPr>
        </p:nvSpPr>
        <p:spPr>
          <a:xfrm>
            <a:off x="838200" y="2133600"/>
            <a:ext cx="7239000" cy="3810000"/>
          </a:xfrm>
        </p:spPr>
        <p:txBody>
          <a:bodyPr/>
          <a:lstStyle/>
          <a:p>
            <a:pPr eaLnBrk="1" hangingPunct="1">
              <a:lnSpc>
                <a:spcPct val="80000"/>
              </a:lnSpc>
              <a:buClr>
                <a:srgbClr val="FFFF00"/>
              </a:buClr>
              <a:buFont typeface="Wingdings" pitchFamily="2" charset="2"/>
              <a:buNone/>
            </a:pPr>
            <a:r>
              <a:rPr lang="en-US" dirty="0" smtClean="0">
                <a:sym typeface="Wingdings" pitchFamily="2" charset="2"/>
              </a:rPr>
              <a:t>  </a:t>
            </a:r>
            <a:r>
              <a:rPr lang="en-US" sz="2000" dirty="0" smtClean="0"/>
              <a:t>Increase clearance and decrease steady-state concentrations of other substrates</a:t>
            </a:r>
          </a:p>
          <a:p>
            <a:pPr eaLnBrk="1" hangingPunct="1">
              <a:lnSpc>
                <a:spcPct val="80000"/>
              </a:lnSpc>
              <a:buClr>
                <a:srgbClr val="FFFF00"/>
              </a:buClr>
              <a:buFont typeface="Wingdings" pitchFamily="2" charset="2"/>
              <a:buChar char="§"/>
            </a:pPr>
            <a:endParaRPr lang="en-US" sz="2000" dirty="0" smtClean="0"/>
          </a:p>
          <a:p>
            <a:pPr eaLnBrk="1" hangingPunct="1">
              <a:lnSpc>
                <a:spcPct val="80000"/>
              </a:lnSpc>
              <a:buClr>
                <a:srgbClr val="FFFF00"/>
              </a:buClr>
              <a:buFont typeface="Wingdings" pitchFamily="2" charset="2"/>
              <a:buNone/>
            </a:pPr>
            <a:r>
              <a:rPr lang="en-US" sz="2000" dirty="0" smtClean="0">
                <a:sym typeface="Wingdings" pitchFamily="2" charset="2"/>
              </a:rPr>
              <a:t>  </a:t>
            </a:r>
            <a:r>
              <a:rPr lang="en-US" sz="2000" dirty="0" smtClean="0"/>
              <a:t>Results from synthesis of new enzyme or enhanced affinity of the enzyme for the drug </a:t>
            </a:r>
          </a:p>
          <a:p>
            <a:pPr eaLnBrk="1" hangingPunct="1">
              <a:lnSpc>
                <a:spcPct val="80000"/>
              </a:lnSpc>
              <a:buClr>
                <a:srgbClr val="FFFF00"/>
              </a:buClr>
              <a:buFont typeface="Wingdings" pitchFamily="2" charset="2"/>
              <a:buNone/>
            </a:pPr>
            <a:endParaRPr lang="en-US" sz="2000" dirty="0" smtClean="0"/>
          </a:p>
          <a:p>
            <a:pPr eaLnBrk="1" hangingPunct="1">
              <a:lnSpc>
                <a:spcPct val="80000"/>
              </a:lnSpc>
              <a:buClr>
                <a:srgbClr val="FFFF00"/>
              </a:buClr>
              <a:buFont typeface="Wingdings" pitchFamily="2" charset="2"/>
              <a:buNone/>
            </a:pPr>
            <a:r>
              <a:rPr lang="en-US" sz="2000" dirty="0" smtClean="0">
                <a:sym typeface="Wingdings" pitchFamily="2" charset="2"/>
              </a:rPr>
              <a:t>  </a:t>
            </a:r>
            <a:r>
              <a:rPr lang="en-US" sz="2000" dirty="0" smtClean="0"/>
              <a:t>Tends to be slower in onset/offset than inhibition interactions</a:t>
            </a:r>
          </a:p>
        </p:txBody>
      </p:sp>
      <p:sp>
        <p:nvSpPr>
          <p:cNvPr id="4" name="Slide Number Placeholder 3"/>
          <p:cNvSpPr>
            <a:spLocks noGrp="1"/>
          </p:cNvSpPr>
          <p:nvPr>
            <p:ph type="sldNum" sz="quarter" idx="11"/>
          </p:nvPr>
        </p:nvSpPr>
        <p:spPr/>
        <p:txBody>
          <a:bodyPr/>
          <a:lstStyle/>
          <a:p>
            <a:pPr>
              <a:defRPr/>
            </a:pPr>
            <a:r>
              <a:rPr lang="en-US"/>
              <a:t>P-Slide </a:t>
            </a:r>
            <a:fld id="{587E6705-1C21-42D1-BFB8-7CBA625E6839}" type="slidenum">
              <a:rPr lang="en-US"/>
              <a:pPr>
                <a:defRPr/>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143000" y="152400"/>
            <a:ext cx="7391400" cy="1371600"/>
          </a:xfrm>
        </p:spPr>
        <p:txBody>
          <a:bodyPr/>
          <a:lstStyle/>
          <a:p>
            <a:pPr eaLnBrk="1" hangingPunct="1"/>
            <a:r>
              <a:rPr lang="en-US" sz="4000" smtClean="0"/>
              <a:t>AED Inducers: The Cytochrome P-450 Enzyme System</a:t>
            </a:r>
          </a:p>
        </p:txBody>
      </p:sp>
      <p:sp>
        <p:nvSpPr>
          <p:cNvPr id="54275" name="Rectangle 3"/>
          <p:cNvSpPr>
            <a:spLocks noGrp="1" noChangeArrowheads="1"/>
          </p:cNvSpPr>
          <p:nvPr>
            <p:ph idx="1"/>
          </p:nvPr>
        </p:nvSpPr>
        <p:spPr>
          <a:xfrm>
            <a:off x="1600200" y="1905000"/>
            <a:ext cx="7239000" cy="4114800"/>
          </a:xfrm>
        </p:spPr>
        <p:txBody>
          <a:bodyPr/>
          <a:lstStyle/>
          <a:p>
            <a:pPr eaLnBrk="1" hangingPunct="1">
              <a:lnSpc>
                <a:spcPct val="90000"/>
              </a:lnSpc>
              <a:buClr>
                <a:srgbClr val="FFFF00"/>
              </a:buClr>
              <a:buSzPct val="105000"/>
              <a:buFont typeface="Wingdings" pitchFamily="2" charset="2"/>
              <a:buNone/>
            </a:pPr>
            <a:r>
              <a:rPr lang="en-US" smtClean="0">
                <a:sym typeface="Wingdings" pitchFamily="2" charset="2"/>
              </a:rPr>
              <a:t>  </a:t>
            </a:r>
            <a:r>
              <a:rPr lang="en-US" smtClean="0"/>
              <a:t>Broad Spectrum Inducers: </a:t>
            </a:r>
          </a:p>
          <a:p>
            <a:pPr lvl="1" eaLnBrk="1" hangingPunct="1">
              <a:lnSpc>
                <a:spcPct val="90000"/>
              </a:lnSpc>
              <a:buSzPct val="105000"/>
            </a:pPr>
            <a:r>
              <a:rPr lang="en-US" sz="2000" smtClean="0"/>
              <a:t>phenobarbital - CYP1A2, 2A6, 2B6, 2C8/9, 3A4 </a:t>
            </a:r>
          </a:p>
          <a:p>
            <a:pPr lvl="1" eaLnBrk="1" hangingPunct="1">
              <a:lnSpc>
                <a:spcPct val="90000"/>
              </a:lnSpc>
              <a:buSzPct val="105000"/>
            </a:pPr>
            <a:r>
              <a:rPr lang="en-US" sz="2000" smtClean="0"/>
              <a:t>primidone - CYP1A2, 2B6, 2C8/9, 3A4 </a:t>
            </a:r>
          </a:p>
          <a:p>
            <a:pPr lvl="1" eaLnBrk="1" hangingPunct="1">
              <a:lnSpc>
                <a:spcPct val="90000"/>
              </a:lnSpc>
              <a:buSzPct val="105000"/>
            </a:pPr>
            <a:r>
              <a:rPr lang="en-US" sz="2000" smtClean="0"/>
              <a:t>phenytoin - CYP2B6, 2C8/9, 2C19, 3A4</a:t>
            </a:r>
          </a:p>
          <a:p>
            <a:pPr lvl="1" eaLnBrk="1" hangingPunct="1">
              <a:lnSpc>
                <a:spcPct val="90000"/>
              </a:lnSpc>
              <a:buSzPct val="105000"/>
            </a:pPr>
            <a:r>
              <a:rPr lang="en-US" sz="2000" smtClean="0"/>
              <a:t>carbamazepine - CYP1A2, 2B6, 2C8/9, 2C19, 3A4</a:t>
            </a:r>
          </a:p>
          <a:p>
            <a:pPr eaLnBrk="1" hangingPunct="1">
              <a:lnSpc>
                <a:spcPct val="90000"/>
              </a:lnSpc>
              <a:buClr>
                <a:srgbClr val="FFFF00"/>
              </a:buClr>
              <a:buSzPct val="105000"/>
              <a:buFont typeface="Wingdings" pitchFamily="2" charset="2"/>
              <a:buNone/>
            </a:pPr>
            <a:r>
              <a:rPr lang="en-US" smtClean="0">
                <a:sym typeface="Wingdings" pitchFamily="2" charset="2"/>
              </a:rPr>
              <a:t>  </a:t>
            </a:r>
            <a:r>
              <a:rPr lang="en-US" smtClean="0"/>
              <a:t>Selective CYP3A Inducers:</a:t>
            </a:r>
          </a:p>
          <a:p>
            <a:pPr lvl="1" eaLnBrk="1" hangingPunct="1">
              <a:lnSpc>
                <a:spcPct val="90000"/>
              </a:lnSpc>
              <a:buSzPct val="105000"/>
            </a:pPr>
            <a:r>
              <a:rPr lang="en-US" sz="2000" smtClean="0"/>
              <a:t>oxcarbazepine - CYP3A4 at higher doses</a:t>
            </a:r>
          </a:p>
          <a:p>
            <a:pPr lvl="1" eaLnBrk="1" hangingPunct="1">
              <a:lnSpc>
                <a:spcPct val="90000"/>
              </a:lnSpc>
              <a:buSzPct val="105000"/>
            </a:pPr>
            <a:r>
              <a:rPr lang="en-US" sz="2000" smtClean="0"/>
              <a:t>topiramate - CYP3A4 at higher doses</a:t>
            </a:r>
          </a:p>
          <a:p>
            <a:pPr lvl="1" eaLnBrk="1" hangingPunct="1">
              <a:lnSpc>
                <a:spcPct val="90000"/>
              </a:lnSpc>
              <a:buSzPct val="105000"/>
            </a:pPr>
            <a:r>
              <a:rPr lang="en-US" sz="2000" smtClean="0"/>
              <a:t>felbamate - CYP3A4</a:t>
            </a:r>
          </a:p>
          <a:p>
            <a:pPr eaLnBrk="1" hangingPunct="1">
              <a:lnSpc>
                <a:spcPct val="90000"/>
              </a:lnSpc>
              <a:buClr>
                <a:srgbClr val="FFFF00"/>
              </a:buClr>
              <a:buSzPct val="105000"/>
              <a:buFont typeface="Wingdings" pitchFamily="2" charset="2"/>
              <a:buNone/>
            </a:pPr>
            <a:r>
              <a:rPr lang="en-US" smtClean="0">
                <a:sym typeface="Wingdings" pitchFamily="2" charset="2"/>
              </a:rPr>
              <a:t>  </a:t>
            </a:r>
            <a:r>
              <a:rPr lang="en-US" smtClean="0"/>
              <a:t>Tobacco/cigarettes - CYP1A2	</a:t>
            </a:r>
          </a:p>
        </p:txBody>
      </p:sp>
      <p:sp>
        <p:nvSpPr>
          <p:cNvPr id="4" name="Slide Number Placeholder 3"/>
          <p:cNvSpPr>
            <a:spLocks noGrp="1"/>
          </p:cNvSpPr>
          <p:nvPr>
            <p:ph type="sldNum" sz="quarter" idx="11"/>
          </p:nvPr>
        </p:nvSpPr>
        <p:spPr/>
        <p:txBody>
          <a:bodyPr/>
          <a:lstStyle/>
          <a:p>
            <a:pPr>
              <a:defRPr/>
            </a:pPr>
            <a:r>
              <a:rPr lang="en-US"/>
              <a:t>P-Slide </a:t>
            </a:r>
            <a:fld id="{B070421F-41A3-47E8-8456-C2649D56B668}" type="slidenum">
              <a:rPr lang="en-US"/>
              <a:pPr>
                <a:defRPr/>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990600" y="152400"/>
            <a:ext cx="7620000" cy="1371600"/>
          </a:xfrm>
        </p:spPr>
        <p:txBody>
          <a:bodyPr/>
          <a:lstStyle/>
          <a:p>
            <a:pPr eaLnBrk="1" hangingPunct="1"/>
            <a:r>
              <a:rPr lang="en-US" sz="4000" smtClean="0"/>
              <a:t>AED Inhibitors:  The Cytochrome </a:t>
            </a:r>
            <a:br>
              <a:rPr lang="en-US" sz="4000" smtClean="0"/>
            </a:br>
            <a:r>
              <a:rPr lang="en-US" sz="4000" smtClean="0"/>
              <a:t>P-450 Enzyme System</a:t>
            </a:r>
          </a:p>
        </p:txBody>
      </p:sp>
      <p:sp>
        <p:nvSpPr>
          <p:cNvPr id="55299" name="Rectangle 3"/>
          <p:cNvSpPr>
            <a:spLocks noGrp="1" noChangeArrowheads="1"/>
          </p:cNvSpPr>
          <p:nvPr>
            <p:ph idx="1"/>
          </p:nvPr>
        </p:nvSpPr>
        <p:spPr/>
        <p:txBody>
          <a:bodyPr/>
          <a:lstStyle/>
          <a:p>
            <a:pPr eaLnBrk="1" hangingPunct="1">
              <a:lnSpc>
                <a:spcPct val="90000"/>
              </a:lnSpc>
              <a:buClr>
                <a:srgbClr val="FFFF00"/>
              </a:buClr>
              <a:buFont typeface="Wingdings" pitchFamily="2" charset="2"/>
              <a:buNone/>
            </a:pPr>
            <a:r>
              <a:rPr lang="en-US" smtClean="0">
                <a:sym typeface="Wingdings" pitchFamily="2" charset="2"/>
              </a:rPr>
              <a:t>  </a:t>
            </a:r>
            <a:r>
              <a:rPr lang="en-US" sz="2000" smtClean="0"/>
              <a:t>Decrease clearance and increase steady-state concentrations of other substrates</a:t>
            </a:r>
          </a:p>
          <a:p>
            <a:pPr eaLnBrk="1" hangingPunct="1">
              <a:lnSpc>
                <a:spcPct val="90000"/>
              </a:lnSpc>
              <a:buClr>
                <a:srgbClr val="FFFF00"/>
              </a:buClr>
              <a:buFont typeface="Wingdings" pitchFamily="2" charset="2"/>
              <a:buNone/>
            </a:pPr>
            <a:r>
              <a:rPr lang="en-US" sz="2000" smtClean="0">
                <a:sym typeface="Wingdings" pitchFamily="2" charset="2"/>
              </a:rPr>
              <a:t>  </a:t>
            </a:r>
            <a:r>
              <a:rPr lang="en-US" sz="2000" smtClean="0"/>
              <a:t>Competition at specific hepatic enzyme site, decreased production of the enzyme, or decreased affinity of the enzyme for the drug</a:t>
            </a:r>
          </a:p>
          <a:p>
            <a:pPr eaLnBrk="1" hangingPunct="1">
              <a:lnSpc>
                <a:spcPct val="90000"/>
              </a:lnSpc>
              <a:buClr>
                <a:srgbClr val="FFFF00"/>
              </a:buClr>
              <a:buFont typeface="Wingdings" pitchFamily="2" charset="2"/>
              <a:buNone/>
            </a:pPr>
            <a:r>
              <a:rPr lang="en-US" sz="2000" smtClean="0">
                <a:sym typeface="Wingdings" pitchFamily="2" charset="2"/>
              </a:rPr>
              <a:t>  </a:t>
            </a:r>
            <a:r>
              <a:rPr lang="en-US" sz="2000" smtClean="0"/>
              <a:t>Onset typically rapid and concentration (inhibitor) dependent</a:t>
            </a:r>
          </a:p>
          <a:p>
            <a:pPr eaLnBrk="1" hangingPunct="1">
              <a:lnSpc>
                <a:spcPct val="90000"/>
              </a:lnSpc>
              <a:buClr>
                <a:srgbClr val="FFFF00"/>
              </a:buClr>
              <a:buFont typeface="Wingdings" pitchFamily="2" charset="2"/>
              <a:buNone/>
            </a:pPr>
            <a:r>
              <a:rPr lang="en-US" sz="2000" smtClean="0">
                <a:sym typeface="Wingdings" pitchFamily="2" charset="2"/>
              </a:rPr>
              <a:t>  </a:t>
            </a:r>
            <a:r>
              <a:rPr lang="en-US" sz="2000" smtClean="0"/>
              <a:t>Possible to predict potential interactions by knowledge of specific hepatic enzymes and major pathways of AED metabolism</a:t>
            </a:r>
          </a:p>
          <a:p>
            <a:pPr eaLnBrk="1" hangingPunct="1">
              <a:lnSpc>
                <a:spcPct val="90000"/>
              </a:lnSpc>
            </a:pPr>
            <a:endParaRPr lang="en-US" smtClean="0"/>
          </a:p>
        </p:txBody>
      </p:sp>
      <p:sp>
        <p:nvSpPr>
          <p:cNvPr id="4" name="Slide Number Placeholder 3"/>
          <p:cNvSpPr>
            <a:spLocks noGrp="1"/>
          </p:cNvSpPr>
          <p:nvPr>
            <p:ph type="sldNum" sz="quarter" idx="11"/>
          </p:nvPr>
        </p:nvSpPr>
        <p:spPr/>
        <p:txBody>
          <a:bodyPr/>
          <a:lstStyle/>
          <a:p>
            <a:pPr>
              <a:defRPr/>
            </a:pPr>
            <a:r>
              <a:rPr lang="en-US"/>
              <a:t>P-Slide </a:t>
            </a:r>
            <a:fld id="{79890673-833E-42BB-8B45-74F065F5E118}" type="slidenum">
              <a:rPr lang="en-US"/>
              <a:pPr>
                <a:defRPr/>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990600" y="228600"/>
            <a:ext cx="7620000" cy="1371600"/>
          </a:xfrm>
        </p:spPr>
        <p:txBody>
          <a:bodyPr/>
          <a:lstStyle/>
          <a:p>
            <a:pPr eaLnBrk="1" hangingPunct="1"/>
            <a:r>
              <a:rPr lang="en-US" sz="4000" smtClean="0"/>
              <a:t>AED Inhibitors:  The Cytochrome P-450 Enzyme System</a:t>
            </a:r>
            <a:endParaRPr lang="en-US" sz="4000" smtClean="0">
              <a:latin typeface="Tms Rmn" pitchFamily="18" charset="0"/>
            </a:endParaRPr>
          </a:p>
        </p:txBody>
      </p:sp>
      <p:sp>
        <p:nvSpPr>
          <p:cNvPr id="36868" name="Rectangle 3"/>
          <p:cNvSpPr>
            <a:spLocks noGrp="1" noChangeArrowheads="1"/>
          </p:cNvSpPr>
          <p:nvPr>
            <p:ph idx="1"/>
          </p:nvPr>
        </p:nvSpPr>
        <p:spPr>
          <a:xfrm>
            <a:off x="1600200" y="1676400"/>
            <a:ext cx="7239000" cy="4343400"/>
          </a:xfrm>
        </p:spPr>
        <p:txBody>
          <a:bodyPr rtlCol="0">
            <a:normAutofit lnSpcReduction="10000"/>
          </a:bodyPr>
          <a:lstStyle/>
          <a:p>
            <a:pPr marL="0" indent="0" eaLnBrk="1" fontAlgn="auto" hangingPunct="1">
              <a:spcAft>
                <a:spcPts val="0"/>
              </a:spcAft>
              <a:buClr>
                <a:srgbClr val="FFFF00"/>
              </a:buClr>
              <a:buSzPct val="105000"/>
              <a:buFont typeface="Wingdings" pitchFamily="2" charset="2"/>
              <a:buNone/>
              <a:tabLst>
                <a:tab pos="3429000" algn="l"/>
              </a:tabLst>
              <a:defRPr/>
            </a:pPr>
            <a:r>
              <a:rPr lang="en-US" smtClean="0">
                <a:solidFill>
                  <a:schemeClr val="tx1">
                    <a:lumMod val="75000"/>
                    <a:lumOff val="25000"/>
                  </a:schemeClr>
                </a:solidFill>
                <a:sym typeface="Wingdings" pitchFamily="2" charset="2"/>
              </a:rPr>
              <a:t>  v</a:t>
            </a:r>
            <a:r>
              <a:rPr lang="en-US" smtClean="0">
                <a:solidFill>
                  <a:schemeClr val="tx1">
                    <a:lumMod val="75000"/>
                    <a:lumOff val="25000"/>
                  </a:schemeClr>
                </a:solidFill>
              </a:rPr>
              <a:t>alproate:</a:t>
            </a:r>
            <a:endParaRPr lang="en-US" sz="2100" smtClean="0">
              <a:solidFill>
                <a:schemeClr val="tx1">
                  <a:lumMod val="75000"/>
                  <a:lumOff val="25000"/>
                </a:schemeClr>
              </a:solidFill>
            </a:endParaRPr>
          </a:p>
          <a:p>
            <a:pPr lvl="1" eaLnBrk="1" fontAlgn="auto" hangingPunct="1">
              <a:spcAft>
                <a:spcPts val="0"/>
              </a:spcAft>
              <a:buClr>
                <a:schemeClr val="bg2">
                  <a:lumMod val="60000"/>
                  <a:lumOff val="40000"/>
                </a:schemeClr>
              </a:buClr>
              <a:buSzPct val="80000"/>
              <a:buFont typeface="Arial" pitchFamily="34" charset="0"/>
              <a:buChar char="•"/>
              <a:tabLst>
                <a:tab pos="3429000" algn="l"/>
              </a:tabLst>
              <a:defRPr/>
            </a:pPr>
            <a:r>
              <a:rPr lang="en-US" sz="2000" smtClean="0">
                <a:solidFill>
                  <a:schemeClr val="tx1">
                    <a:lumMod val="75000"/>
                    <a:lumOff val="25000"/>
                  </a:schemeClr>
                </a:solidFill>
              </a:rPr>
              <a:t>UDP glucuronosyltransferase (UGT)</a:t>
            </a:r>
          </a:p>
          <a:p>
            <a:pPr lvl="2" eaLnBrk="1" fontAlgn="auto" hangingPunct="1">
              <a:spcAft>
                <a:spcPts val="0"/>
              </a:spcAft>
              <a:buClr>
                <a:schemeClr val="tx1">
                  <a:lumMod val="75000"/>
                  <a:lumOff val="25000"/>
                </a:schemeClr>
              </a:buClr>
              <a:buSzPct val="65000"/>
              <a:buFont typeface="Times" charset="0"/>
              <a:buChar char="•"/>
              <a:tabLst>
                <a:tab pos="3429000" algn="l"/>
              </a:tabLst>
              <a:defRPr/>
            </a:pPr>
            <a:r>
              <a:rPr lang="en-US" sz="1800" smtClean="0">
                <a:solidFill>
                  <a:schemeClr val="tx1">
                    <a:lumMod val="75000"/>
                    <a:lumOff val="25000"/>
                  </a:schemeClr>
                </a:solidFill>
                <a:sym typeface="Symbol" pitchFamily="18" charset="2"/>
              </a:rPr>
              <a:t> plasma concentrations of </a:t>
            </a:r>
            <a:r>
              <a:rPr lang="en-US" sz="1800" smtClean="0">
                <a:solidFill>
                  <a:schemeClr val="tx1">
                    <a:lumMod val="75000"/>
                    <a:lumOff val="25000"/>
                  </a:schemeClr>
                </a:solidFill>
              </a:rPr>
              <a:t>lamotrigine, lorazepam</a:t>
            </a:r>
          </a:p>
          <a:p>
            <a:pPr lvl="1" eaLnBrk="1" fontAlgn="auto" hangingPunct="1">
              <a:spcAft>
                <a:spcPts val="0"/>
              </a:spcAft>
              <a:buClr>
                <a:schemeClr val="bg2">
                  <a:lumMod val="60000"/>
                  <a:lumOff val="40000"/>
                </a:schemeClr>
              </a:buClr>
              <a:buSzPct val="80000"/>
              <a:buFont typeface="Arial" pitchFamily="34" charset="0"/>
              <a:buChar char="•"/>
              <a:tabLst>
                <a:tab pos="3429000" algn="l"/>
              </a:tabLst>
              <a:defRPr/>
            </a:pPr>
            <a:r>
              <a:rPr lang="en-US" sz="2000" smtClean="0">
                <a:solidFill>
                  <a:schemeClr val="tx1">
                    <a:lumMod val="75000"/>
                    <a:lumOff val="25000"/>
                  </a:schemeClr>
                </a:solidFill>
              </a:rPr>
              <a:t>CYP2C19</a:t>
            </a:r>
          </a:p>
          <a:p>
            <a:pPr lvl="2" eaLnBrk="1" fontAlgn="auto" hangingPunct="1">
              <a:spcAft>
                <a:spcPts val="0"/>
              </a:spcAft>
              <a:buClr>
                <a:schemeClr val="tx1">
                  <a:lumMod val="75000"/>
                  <a:lumOff val="25000"/>
                </a:schemeClr>
              </a:buClr>
              <a:buSzPct val="65000"/>
              <a:buFont typeface="Times" charset="0"/>
              <a:buChar char="•"/>
              <a:tabLst>
                <a:tab pos="3429000" algn="l"/>
              </a:tabLst>
              <a:defRPr/>
            </a:pPr>
            <a:r>
              <a:rPr lang="en-US" sz="1800" smtClean="0">
                <a:solidFill>
                  <a:schemeClr val="tx1">
                    <a:lumMod val="75000"/>
                    <a:lumOff val="25000"/>
                  </a:schemeClr>
                </a:solidFill>
                <a:sym typeface="Symbol" pitchFamily="18" charset="2"/>
              </a:rPr>
              <a:t> plasma concentrations of p</a:t>
            </a:r>
            <a:r>
              <a:rPr lang="en-US" sz="1800" smtClean="0">
                <a:solidFill>
                  <a:schemeClr val="tx1">
                    <a:lumMod val="75000"/>
                    <a:lumOff val="25000"/>
                  </a:schemeClr>
                </a:solidFill>
              </a:rPr>
              <a:t>henytoin, phenobarbital</a:t>
            </a:r>
          </a:p>
          <a:p>
            <a:pPr marL="0" indent="0" eaLnBrk="1" fontAlgn="auto" hangingPunct="1">
              <a:spcAft>
                <a:spcPts val="0"/>
              </a:spcAft>
              <a:buClr>
                <a:srgbClr val="FFFF00"/>
              </a:buClr>
              <a:buSzPct val="105000"/>
              <a:buFont typeface="Wingdings" pitchFamily="2" charset="2"/>
              <a:buNone/>
              <a:tabLst>
                <a:tab pos="3429000" algn="l"/>
              </a:tabLst>
              <a:defRPr/>
            </a:pPr>
            <a:r>
              <a:rPr lang="en-US" smtClean="0">
                <a:solidFill>
                  <a:schemeClr val="tx1">
                    <a:lumMod val="75000"/>
                    <a:lumOff val="25000"/>
                  </a:schemeClr>
                </a:solidFill>
                <a:sym typeface="Wingdings" pitchFamily="2" charset="2"/>
              </a:rPr>
              <a:t>  t</a:t>
            </a:r>
            <a:r>
              <a:rPr lang="en-US" smtClean="0">
                <a:solidFill>
                  <a:schemeClr val="tx1">
                    <a:lumMod val="75000"/>
                    <a:lumOff val="25000"/>
                  </a:schemeClr>
                </a:solidFill>
              </a:rPr>
              <a:t>opiramate &amp; oxcarbazepine: CYP2C19</a:t>
            </a:r>
            <a:endParaRPr lang="en-US" sz="2100" smtClean="0">
              <a:solidFill>
                <a:schemeClr val="tx1">
                  <a:lumMod val="75000"/>
                  <a:lumOff val="25000"/>
                </a:schemeClr>
              </a:solidFill>
            </a:endParaRPr>
          </a:p>
          <a:p>
            <a:pPr lvl="1" eaLnBrk="1" fontAlgn="auto" hangingPunct="1">
              <a:spcAft>
                <a:spcPts val="0"/>
              </a:spcAft>
              <a:buClr>
                <a:schemeClr val="bg2">
                  <a:lumMod val="60000"/>
                  <a:lumOff val="40000"/>
                </a:schemeClr>
              </a:buClr>
              <a:buSzPct val="80000"/>
              <a:buFont typeface="Arial" pitchFamily="34" charset="0"/>
              <a:buChar char="•"/>
              <a:tabLst>
                <a:tab pos="3429000" algn="l"/>
              </a:tabLst>
              <a:defRPr/>
            </a:pPr>
            <a:r>
              <a:rPr lang="en-US" sz="2000" smtClean="0">
                <a:solidFill>
                  <a:schemeClr val="tx1">
                    <a:lumMod val="75000"/>
                    <a:lumOff val="25000"/>
                  </a:schemeClr>
                </a:solidFill>
                <a:sym typeface="Symbol" pitchFamily="18" charset="2"/>
              </a:rPr>
              <a:t> plasma concentrations of </a:t>
            </a:r>
            <a:r>
              <a:rPr lang="en-US" sz="2000" smtClean="0">
                <a:solidFill>
                  <a:schemeClr val="tx1">
                    <a:lumMod val="75000"/>
                    <a:lumOff val="25000"/>
                  </a:schemeClr>
                </a:solidFill>
              </a:rPr>
              <a:t>phenytoin</a:t>
            </a:r>
          </a:p>
          <a:p>
            <a:pPr marL="0" indent="0" eaLnBrk="1" fontAlgn="auto" hangingPunct="1">
              <a:spcAft>
                <a:spcPts val="0"/>
              </a:spcAft>
              <a:buClr>
                <a:srgbClr val="FFFF00"/>
              </a:buClr>
              <a:buSzPct val="105000"/>
              <a:buFont typeface="Wingdings" pitchFamily="2" charset="2"/>
              <a:buNone/>
              <a:tabLst>
                <a:tab pos="3429000" algn="l"/>
              </a:tabLst>
              <a:defRPr/>
            </a:pPr>
            <a:r>
              <a:rPr lang="en-US" smtClean="0">
                <a:solidFill>
                  <a:schemeClr val="tx1">
                    <a:lumMod val="75000"/>
                    <a:lumOff val="25000"/>
                  </a:schemeClr>
                </a:solidFill>
                <a:sym typeface="Wingdings" pitchFamily="2" charset="2"/>
              </a:rPr>
              <a:t>  f</a:t>
            </a:r>
            <a:r>
              <a:rPr lang="en-US" smtClean="0">
                <a:solidFill>
                  <a:schemeClr val="tx1">
                    <a:lumMod val="75000"/>
                    <a:lumOff val="25000"/>
                  </a:schemeClr>
                </a:solidFill>
              </a:rPr>
              <a:t>elbamate: CYP2C19</a:t>
            </a:r>
            <a:endParaRPr lang="en-US" sz="2100" smtClean="0">
              <a:solidFill>
                <a:schemeClr val="tx1">
                  <a:lumMod val="75000"/>
                  <a:lumOff val="25000"/>
                </a:schemeClr>
              </a:solidFill>
            </a:endParaRPr>
          </a:p>
          <a:p>
            <a:pPr lvl="1" eaLnBrk="1" fontAlgn="auto" hangingPunct="1">
              <a:spcAft>
                <a:spcPts val="0"/>
              </a:spcAft>
              <a:buClr>
                <a:schemeClr val="bg2">
                  <a:lumMod val="60000"/>
                  <a:lumOff val="40000"/>
                </a:schemeClr>
              </a:buClr>
              <a:buSzPct val="80000"/>
              <a:buFont typeface="Arial" pitchFamily="34" charset="0"/>
              <a:buChar char="•"/>
              <a:tabLst>
                <a:tab pos="3429000" algn="l"/>
              </a:tabLst>
              <a:defRPr/>
            </a:pPr>
            <a:r>
              <a:rPr lang="en-US" sz="2000" smtClean="0">
                <a:solidFill>
                  <a:schemeClr val="tx1">
                    <a:lumMod val="75000"/>
                    <a:lumOff val="25000"/>
                  </a:schemeClr>
                </a:solidFill>
                <a:sym typeface="Symbol" pitchFamily="18" charset="2"/>
              </a:rPr>
              <a:t> plasma concentrations of </a:t>
            </a:r>
            <a:r>
              <a:rPr lang="en-US" sz="2000" smtClean="0">
                <a:solidFill>
                  <a:schemeClr val="tx1">
                    <a:lumMod val="75000"/>
                    <a:lumOff val="25000"/>
                  </a:schemeClr>
                </a:solidFill>
              </a:rPr>
              <a:t>phenytoin, phenobarbital</a:t>
            </a:r>
          </a:p>
          <a:p>
            <a:pPr marL="0" indent="0" eaLnBrk="1" fontAlgn="auto" hangingPunct="1">
              <a:spcAft>
                <a:spcPts val="0"/>
              </a:spcAft>
              <a:buClr>
                <a:srgbClr val="FFFF00"/>
              </a:buClr>
              <a:buSzPct val="105000"/>
              <a:buFont typeface="Wingdings" pitchFamily="2" charset="2"/>
              <a:buNone/>
              <a:tabLst>
                <a:tab pos="3429000" algn="l"/>
              </a:tabLst>
              <a:defRPr/>
            </a:pPr>
            <a:r>
              <a:rPr lang="en-US" smtClean="0">
                <a:solidFill>
                  <a:schemeClr val="tx1">
                    <a:lumMod val="75000"/>
                    <a:lumOff val="25000"/>
                  </a:schemeClr>
                </a:solidFill>
                <a:sym typeface="Wingdings" pitchFamily="2" charset="2"/>
              </a:rPr>
              <a:t>  </a:t>
            </a:r>
            <a:r>
              <a:rPr lang="en-US" smtClean="0">
                <a:solidFill>
                  <a:schemeClr val="tx1">
                    <a:lumMod val="75000"/>
                    <a:lumOff val="25000"/>
                  </a:schemeClr>
                </a:solidFill>
              </a:rPr>
              <a:t>Grapefruit juice: CYP3A4</a:t>
            </a:r>
            <a:endParaRPr lang="en-US" sz="2100" smtClean="0">
              <a:solidFill>
                <a:schemeClr val="tx1">
                  <a:lumMod val="75000"/>
                  <a:lumOff val="25000"/>
                </a:schemeClr>
              </a:solidFill>
            </a:endParaRPr>
          </a:p>
        </p:txBody>
      </p:sp>
      <p:sp>
        <p:nvSpPr>
          <p:cNvPr id="4" name="Slide Number Placeholder 3"/>
          <p:cNvSpPr>
            <a:spLocks noGrp="1"/>
          </p:cNvSpPr>
          <p:nvPr>
            <p:ph type="sldNum" sz="quarter" idx="11"/>
          </p:nvPr>
        </p:nvSpPr>
        <p:spPr/>
        <p:txBody>
          <a:bodyPr/>
          <a:lstStyle/>
          <a:p>
            <a:pPr>
              <a:defRPr/>
            </a:pPr>
            <a:r>
              <a:rPr lang="en-US"/>
              <a:t>P-Slide </a:t>
            </a:r>
            <a:fld id="{1A88FCAF-1331-40D7-B517-DB3258B37665}" type="slidenum">
              <a:rPr lang="en-US"/>
              <a:pPr>
                <a:defRPr/>
              </a:pPr>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z="4400" smtClean="0"/>
              <a:t>Therapeutic Index</a:t>
            </a:r>
            <a:endParaRPr lang="en-US" sz="4400" smtClean="0">
              <a:latin typeface="Tms Rmn" pitchFamily="18" charset="0"/>
            </a:endParaRPr>
          </a:p>
        </p:txBody>
      </p:sp>
      <p:sp>
        <p:nvSpPr>
          <p:cNvPr id="57347" name="Rectangle 3"/>
          <p:cNvSpPr>
            <a:spLocks noGrp="1" noChangeArrowheads="1"/>
          </p:cNvSpPr>
          <p:nvPr>
            <p:ph idx="1"/>
          </p:nvPr>
        </p:nvSpPr>
        <p:spPr>
          <a:xfrm>
            <a:off x="1600200" y="1905000"/>
            <a:ext cx="7162800" cy="3657600"/>
          </a:xfrm>
        </p:spPr>
        <p:txBody>
          <a:bodyPr/>
          <a:lstStyle/>
          <a:p>
            <a:pPr eaLnBrk="1" hangingPunct="1">
              <a:buFont typeface="ZapfDingbats" pitchFamily="82" charset="2"/>
              <a:buNone/>
            </a:pPr>
            <a:r>
              <a:rPr lang="en-US" smtClean="0">
                <a:sym typeface="Wingdings" pitchFamily="2" charset="2"/>
              </a:rPr>
              <a:t>  </a:t>
            </a:r>
            <a:r>
              <a:rPr lang="en-US" smtClean="0"/>
              <a:t>T.I. = ED 5O% /TD 50%</a:t>
            </a:r>
          </a:p>
          <a:p>
            <a:pPr eaLnBrk="1" hangingPunct="1">
              <a:spcBef>
                <a:spcPct val="100000"/>
              </a:spcBef>
              <a:buFont typeface="ZapfDingbats" pitchFamily="82" charset="2"/>
              <a:buNone/>
            </a:pPr>
            <a:r>
              <a:rPr lang="en-US" smtClean="0">
                <a:sym typeface="Wingdings" pitchFamily="2" charset="2"/>
              </a:rPr>
              <a:t>  </a:t>
            </a:r>
            <a:r>
              <a:rPr lang="en-US" smtClean="0"/>
              <a:t>“Therapeutic range” of AED serum concentrations</a:t>
            </a:r>
          </a:p>
          <a:p>
            <a:pPr lvl="1" eaLnBrk="1" hangingPunct="1">
              <a:spcBef>
                <a:spcPct val="100000"/>
              </a:spcBef>
            </a:pPr>
            <a:r>
              <a:rPr lang="en-US" sz="2000" smtClean="0"/>
              <a:t>Limited data</a:t>
            </a:r>
          </a:p>
          <a:p>
            <a:pPr lvl="1" eaLnBrk="1" hangingPunct="1">
              <a:spcBef>
                <a:spcPct val="100000"/>
              </a:spcBef>
            </a:pPr>
            <a:r>
              <a:rPr lang="en-US" sz="2000" smtClean="0"/>
              <a:t>Broad generalization</a:t>
            </a:r>
          </a:p>
          <a:p>
            <a:pPr lvl="1" eaLnBrk="1" hangingPunct="1">
              <a:spcBef>
                <a:spcPct val="100000"/>
              </a:spcBef>
            </a:pPr>
            <a:r>
              <a:rPr lang="en-US" sz="2000" smtClean="0"/>
              <a:t>Individual differences</a:t>
            </a:r>
            <a:endParaRPr lang="en-US" smtClean="0"/>
          </a:p>
        </p:txBody>
      </p:sp>
      <p:sp>
        <p:nvSpPr>
          <p:cNvPr id="4" name="Slide Number Placeholder 3"/>
          <p:cNvSpPr>
            <a:spLocks noGrp="1"/>
          </p:cNvSpPr>
          <p:nvPr>
            <p:ph type="sldNum" sz="quarter" idx="11"/>
          </p:nvPr>
        </p:nvSpPr>
        <p:spPr/>
        <p:txBody>
          <a:bodyPr/>
          <a:lstStyle/>
          <a:p>
            <a:pPr>
              <a:defRPr/>
            </a:pPr>
            <a:r>
              <a:rPr lang="en-US"/>
              <a:t>P-Slide </a:t>
            </a:r>
            <a:fld id="{AABAF615-7937-4400-9D5F-AE04C168A03A}" type="slidenum">
              <a:rPr lang="en-US"/>
              <a:pPr>
                <a:defRPr/>
              </a:pPr>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4400" smtClean="0"/>
              <a:t>Steady State and Half Life</a:t>
            </a:r>
          </a:p>
        </p:txBody>
      </p:sp>
      <p:sp>
        <p:nvSpPr>
          <p:cNvPr id="58371" name="Rectangle 4"/>
          <p:cNvSpPr>
            <a:spLocks noGrp="1" noChangeArrowheads="1"/>
          </p:cNvSpPr>
          <p:nvPr>
            <p:ph type="body" sz="half" idx="2"/>
          </p:nvPr>
        </p:nvSpPr>
        <p:spPr>
          <a:xfrm>
            <a:off x="1219200" y="5715000"/>
            <a:ext cx="7391400" cy="1143000"/>
          </a:xfrm>
        </p:spPr>
        <p:txBody>
          <a:bodyPr/>
          <a:lstStyle/>
          <a:p>
            <a:pPr lvl="1" eaLnBrk="1" hangingPunct="1">
              <a:buFontTx/>
              <a:buNone/>
            </a:pPr>
            <a:r>
              <a:rPr lang="en-US" sz="1600" smtClean="0"/>
              <a:t>From Engel, 1989</a:t>
            </a:r>
            <a:endParaRPr lang="en-US" sz="1800" smtClean="0"/>
          </a:p>
        </p:txBody>
      </p:sp>
      <p:sp>
        <p:nvSpPr>
          <p:cNvPr id="6" name="Slide Number Placeholder 4"/>
          <p:cNvSpPr>
            <a:spLocks noGrp="1"/>
          </p:cNvSpPr>
          <p:nvPr>
            <p:ph type="sldNum" sz="quarter" idx="10"/>
          </p:nvPr>
        </p:nvSpPr>
        <p:spPr>
          <a:xfrm>
            <a:off x="7924800" y="6324600"/>
            <a:ext cx="1066800" cy="273050"/>
          </a:xfrm>
        </p:spPr>
        <p:txBody>
          <a:bodyPr/>
          <a:lstStyle/>
          <a:p>
            <a:pPr>
              <a:defRPr/>
            </a:pPr>
            <a:r>
              <a:rPr lang="en-US" dirty="0"/>
              <a:t>P-Slide </a:t>
            </a:r>
            <a:fld id="{440FFF08-55C8-4235-8F64-A76EC1A23124}" type="slidenum">
              <a:rPr lang="en-US"/>
              <a:pPr>
                <a:defRPr/>
              </a:pPr>
              <a:t>57</a:t>
            </a:fld>
            <a:endParaRPr lang="en-US" dirty="0"/>
          </a:p>
        </p:txBody>
      </p:sp>
      <p:sp>
        <p:nvSpPr>
          <p:cNvPr id="58373" name="Rectangle 6"/>
          <p:cNvSpPr>
            <a:spLocks noChangeArrowheads="1"/>
          </p:cNvSpPr>
          <p:nvPr/>
        </p:nvSpPr>
        <p:spPr bwMode="auto">
          <a:xfrm>
            <a:off x="1524000" y="1752600"/>
            <a:ext cx="6858000" cy="3810000"/>
          </a:xfrm>
          <a:prstGeom prst="rect">
            <a:avLst/>
          </a:prstGeom>
          <a:noFill/>
          <a:ln w="12700">
            <a:solidFill>
              <a:schemeClr val="tx1"/>
            </a:solidFill>
            <a:miter lim="800000"/>
            <a:headEnd/>
            <a:tailEnd/>
          </a:ln>
        </p:spPr>
        <p:txBody>
          <a:bodyPr wrap="none" anchor="ctr"/>
          <a:lstStyle/>
          <a:p>
            <a:endParaRPr lang="it-IT"/>
          </a:p>
        </p:txBody>
      </p:sp>
      <p:pic>
        <p:nvPicPr>
          <p:cNvPr id="58374" name="Picture 8" descr="p20"/>
          <p:cNvPicPr>
            <a:picLocks noChangeAspect="1" noChangeArrowheads="1"/>
          </p:cNvPicPr>
          <p:nvPr/>
        </p:nvPicPr>
        <p:blipFill>
          <a:blip r:embed="rId3" cstate="print"/>
          <a:srcRect/>
          <a:stretch>
            <a:fillRect/>
          </a:stretch>
        </p:blipFill>
        <p:spPr bwMode="auto">
          <a:xfrm>
            <a:off x="1676400" y="1841500"/>
            <a:ext cx="6629400" cy="3633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sz="4400" smtClean="0"/>
              <a:t>AED Serum Concentrations</a:t>
            </a:r>
          </a:p>
        </p:txBody>
      </p:sp>
      <p:sp>
        <p:nvSpPr>
          <p:cNvPr id="59395" name="Rectangle 3"/>
          <p:cNvSpPr>
            <a:spLocks noGrp="1" noChangeArrowheads="1"/>
          </p:cNvSpPr>
          <p:nvPr>
            <p:ph idx="1"/>
          </p:nvPr>
        </p:nvSpPr>
        <p:spPr>
          <a:xfrm>
            <a:off x="1066800" y="1981200"/>
            <a:ext cx="7239000" cy="4648200"/>
          </a:xfrm>
        </p:spPr>
        <p:txBody>
          <a:bodyPr/>
          <a:lstStyle/>
          <a:p>
            <a:pPr eaLnBrk="1" hangingPunct="1">
              <a:buClr>
                <a:srgbClr val="FFFF00"/>
              </a:buClr>
              <a:buFontTx/>
              <a:buNone/>
            </a:pPr>
            <a:r>
              <a:rPr lang="en-US" dirty="0" smtClean="0">
                <a:sym typeface="Wingdings" pitchFamily="2" charset="2"/>
              </a:rPr>
              <a:t>  </a:t>
            </a:r>
            <a:r>
              <a:rPr lang="en-US" dirty="0" smtClean="0"/>
              <a:t>Serum concentrations are useful when optimizing AED therapy, assessing adherence, or teasing out drug-drug interactions. </a:t>
            </a:r>
          </a:p>
          <a:p>
            <a:pPr eaLnBrk="1" hangingPunct="1">
              <a:buClr>
                <a:srgbClr val="FFFF00"/>
              </a:buClr>
              <a:buFontTx/>
              <a:buNone/>
            </a:pPr>
            <a:r>
              <a:rPr lang="en-US" dirty="0" smtClean="0">
                <a:sym typeface="Wingdings" pitchFamily="2" charset="2"/>
              </a:rPr>
              <a:t>  </a:t>
            </a:r>
            <a:r>
              <a:rPr lang="en-US" dirty="0" smtClean="0"/>
              <a:t>They should be used to monitor </a:t>
            </a:r>
            <a:r>
              <a:rPr lang="en-US" dirty="0" err="1" smtClean="0"/>
              <a:t>pharmacodynamic</a:t>
            </a:r>
            <a:r>
              <a:rPr lang="en-US" dirty="0" smtClean="0"/>
              <a:t> and pharmacokinetic interactions.</a:t>
            </a:r>
          </a:p>
          <a:p>
            <a:pPr eaLnBrk="1" hangingPunct="1">
              <a:buClr>
                <a:srgbClr val="FFFF00"/>
              </a:buClr>
              <a:buFontTx/>
              <a:buNone/>
            </a:pPr>
            <a:r>
              <a:rPr lang="en-US" dirty="0" smtClean="0">
                <a:sym typeface="Wingdings" pitchFamily="2" charset="2"/>
              </a:rPr>
              <a:t>  </a:t>
            </a:r>
            <a:r>
              <a:rPr lang="en-US" dirty="0" smtClean="0"/>
              <a:t>Should be done when documenting a serum concentration when a patient is well controlled.</a:t>
            </a:r>
          </a:p>
        </p:txBody>
      </p:sp>
      <p:sp>
        <p:nvSpPr>
          <p:cNvPr id="4" name="Slide Number Placeholder 3"/>
          <p:cNvSpPr>
            <a:spLocks noGrp="1"/>
          </p:cNvSpPr>
          <p:nvPr>
            <p:ph type="sldNum" sz="quarter" idx="11"/>
          </p:nvPr>
        </p:nvSpPr>
        <p:spPr/>
        <p:txBody>
          <a:bodyPr/>
          <a:lstStyle/>
          <a:p>
            <a:pPr>
              <a:defRPr/>
            </a:pPr>
            <a:r>
              <a:rPr lang="en-US"/>
              <a:t>P-Slide </a:t>
            </a:r>
            <a:fld id="{C0119225-54F9-4D6D-BEEF-564DEA532AAC}" type="slidenum">
              <a:rPr lang="en-US"/>
              <a:pPr>
                <a:defRPr/>
              </a:pPr>
              <a:t>58</a:t>
            </a:fld>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sz="4400" smtClean="0"/>
              <a:t>AED Serum Concentrations</a:t>
            </a:r>
          </a:p>
        </p:txBody>
      </p:sp>
      <p:sp>
        <p:nvSpPr>
          <p:cNvPr id="40964" name="Rectangle 3"/>
          <p:cNvSpPr>
            <a:spLocks noGrp="1" noChangeArrowheads="1"/>
          </p:cNvSpPr>
          <p:nvPr>
            <p:ph idx="1"/>
          </p:nvPr>
        </p:nvSpPr>
        <p:spPr/>
        <p:txBody>
          <a:bodyPr rtlCol="0">
            <a:normAutofit fontScale="92500" lnSpcReduction="10000"/>
          </a:bodyPr>
          <a:lstStyle/>
          <a:p>
            <a:pPr eaLnBrk="1" fontAlgn="auto" hangingPunct="1">
              <a:spcAft>
                <a:spcPts val="0"/>
              </a:spcAft>
              <a:buClr>
                <a:schemeClr val="tx1">
                  <a:lumMod val="75000"/>
                  <a:lumOff val="25000"/>
                </a:schemeClr>
              </a:buClr>
              <a:buFont typeface="ZapfDingbats" pitchFamily="82" charset="2"/>
              <a:buNone/>
              <a:defRPr/>
            </a:pPr>
            <a:r>
              <a:rPr lang="en-US" smtClean="0">
                <a:solidFill>
                  <a:schemeClr val="tx1">
                    <a:lumMod val="75000"/>
                    <a:lumOff val="25000"/>
                  </a:schemeClr>
                </a:solidFill>
                <a:sym typeface="Wingdings" pitchFamily="2" charset="2"/>
              </a:rPr>
              <a:t>  </a:t>
            </a:r>
            <a:r>
              <a:rPr lang="en-US" smtClean="0">
                <a:solidFill>
                  <a:schemeClr val="tx1">
                    <a:lumMod val="75000"/>
                    <a:lumOff val="25000"/>
                  </a:schemeClr>
                </a:solidFill>
              </a:rPr>
              <a:t>Serum concentrations are also useful when documenting positive or negative outcomes associated with AED therapy.</a:t>
            </a:r>
          </a:p>
          <a:p>
            <a:pPr eaLnBrk="1" fontAlgn="auto" hangingPunct="1">
              <a:spcAft>
                <a:spcPts val="0"/>
              </a:spcAft>
              <a:buClr>
                <a:schemeClr val="tx1">
                  <a:lumMod val="75000"/>
                  <a:lumOff val="25000"/>
                </a:schemeClr>
              </a:buClr>
              <a:buFont typeface="ZapfDingbats" pitchFamily="82" charset="2"/>
              <a:buNone/>
              <a:defRPr/>
            </a:pPr>
            <a:endParaRPr lang="en-US" smtClean="0">
              <a:solidFill>
                <a:schemeClr val="tx1">
                  <a:lumMod val="75000"/>
                  <a:lumOff val="25000"/>
                </a:schemeClr>
              </a:solidFill>
              <a:sym typeface="Wingdings" pitchFamily="2" charset="2"/>
            </a:endParaRPr>
          </a:p>
          <a:p>
            <a:pPr eaLnBrk="1" fontAlgn="auto" hangingPunct="1">
              <a:spcAft>
                <a:spcPts val="0"/>
              </a:spcAft>
              <a:buClr>
                <a:schemeClr val="tx1">
                  <a:lumMod val="75000"/>
                  <a:lumOff val="25000"/>
                </a:schemeClr>
              </a:buClr>
              <a:buFont typeface="ZapfDingbats" pitchFamily="82" charset="2"/>
              <a:buNone/>
              <a:defRPr/>
            </a:pPr>
            <a:r>
              <a:rPr lang="en-US" smtClean="0">
                <a:solidFill>
                  <a:schemeClr val="tx1">
                    <a:lumMod val="75000"/>
                    <a:lumOff val="25000"/>
                  </a:schemeClr>
                </a:solidFill>
                <a:sym typeface="Wingdings" pitchFamily="2" charset="2"/>
              </a:rPr>
              <a:t>  </a:t>
            </a:r>
            <a:r>
              <a:rPr lang="en-US" smtClean="0">
                <a:solidFill>
                  <a:schemeClr val="tx1">
                    <a:lumMod val="75000"/>
                    <a:lumOff val="25000"/>
                  </a:schemeClr>
                </a:solidFill>
              </a:rPr>
              <a:t>Most often individual patients define their own “therapeutic range” for AEDs.</a:t>
            </a:r>
          </a:p>
          <a:p>
            <a:pPr eaLnBrk="1" fontAlgn="auto" hangingPunct="1">
              <a:spcAft>
                <a:spcPts val="0"/>
              </a:spcAft>
              <a:buClr>
                <a:schemeClr val="tx1">
                  <a:lumMod val="75000"/>
                  <a:lumOff val="25000"/>
                </a:schemeClr>
              </a:buClr>
              <a:buFont typeface="ZapfDingbats" pitchFamily="82" charset="2"/>
              <a:buNone/>
              <a:defRPr/>
            </a:pPr>
            <a:endParaRPr lang="en-US" smtClean="0">
              <a:solidFill>
                <a:schemeClr val="tx1">
                  <a:lumMod val="75000"/>
                  <a:lumOff val="25000"/>
                </a:schemeClr>
              </a:solidFill>
              <a:sym typeface="Wingdings" pitchFamily="2" charset="2"/>
            </a:endParaRPr>
          </a:p>
          <a:p>
            <a:pPr eaLnBrk="1" fontAlgn="auto" hangingPunct="1">
              <a:spcAft>
                <a:spcPts val="0"/>
              </a:spcAft>
              <a:buClr>
                <a:schemeClr val="tx1">
                  <a:lumMod val="75000"/>
                  <a:lumOff val="25000"/>
                </a:schemeClr>
              </a:buClr>
              <a:buFont typeface="ZapfDingbats" pitchFamily="82" charset="2"/>
              <a:buNone/>
              <a:defRPr/>
            </a:pPr>
            <a:r>
              <a:rPr lang="en-US" smtClean="0">
                <a:solidFill>
                  <a:schemeClr val="tx1">
                    <a:lumMod val="75000"/>
                    <a:lumOff val="25000"/>
                  </a:schemeClr>
                </a:solidFill>
                <a:sym typeface="Wingdings" pitchFamily="2" charset="2"/>
              </a:rPr>
              <a:t>  </a:t>
            </a:r>
            <a:r>
              <a:rPr lang="en-US" smtClean="0">
                <a:solidFill>
                  <a:schemeClr val="tx1">
                    <a:lumMod val="75000"/>
                    <a:lumOff val="25000"/>
                  </a:schemeClr>
                </a:solidFill>
              </a:rPr>
              <a:t>For the new AEDs there is no clearly defined “therapeutic range”.</a:t>
            </a:r>
          </a:p>
        </p:txBody>
      </p:sp>
      <p:sp>
        <p:nvSpPr>
          <p:cNvPr id="4" name="Slide Number Placeholder 3"/>
          <p:cNvSpPr>
            <a:spLocks noGrp="1"/>
          </p:cNvSpPr>
          <p:nvPr>
            <p:ph type="sldNum" sz="quarter" idx="11"/>
          </p:nvPr>
        </p:nvSpPr>
        <p:spPr/>
        <p:txBody>
          <a:bodyPr/>
          <a:lstStyle/>
          <a:p>
            <a:pPr>
              <a:defRPr/>
            </a:pPr>
            <a:r>
              <a:rPr lang="en-US"/>
              <a:t>P-Slide </a:t>
            </a:r>
            <a:fld id="{F533FFCE-BCB2-4DDF-BD7A-490C92D5476E}" type="slidenum">
              <a:rPr lang="en-US"/>
              <a:pPr>
                <a:defRPr/>
              </a:pPr>
              <a:t>59</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scan0004"/>
          <p:cNvPicPr>
            <a:picLocks noChangeAspect="1" noChangeArrowheads="1"/>
          </p:cNvPicPr>
          <p:nvPr/>
        </p:nvPicPr>
        <p:blipFill>
          <a:blip r:embed="rId2" cstate="print"/>
          <a:srcRect/>
          <a:stretch>
            <a:fillRect/>
          </a:stretch>
        </p:blipFill>
        <p:spPr bwMode="auto">
          <a:xfrm>
            <a:off x="468313" y="-100013"/>
            <a:ext cx="8675687" cy="6958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2743200" y="312738"/>
            <a:ext cx="5410200" cy="4070350"/>
          </a:xfrm>
          <a:prstGeom prst="rect">
            <a:avLst/>
          </a:prstGeom>
          <a:noFill/>
          <a:ln w="9525">
            <a:solidFill>
              <a:schemeClr val="accent2"/>
            </a:solidFill>
            <a:miter lim="800000"/>
            <a:headEnd/>
            <a:tailEnd/>
          </a:ln>
        </p:spPr>
      </p:pic>
      <p:sp>
        <p:nvSpPr>
          <p:cNvPr id="18435" name="Text Box 3"/>
          <p:cNvSpPr txBox="1">
            <a:spLocks noChangeArrowheads="1"/>
          </p:cNvSpPr>
          <p:nvPr/>
        </p:nvSpPr>
        <p:spPr bwMode="auto">
          <a:xfrm>
            <a:off x="551984" y="4722674"/>
            <a:ext cx="8058616" cy="1754326"/>
          </a:xfrm>
          <a:prstGeom prst="rect">
            <a:avLst/>
          </a:prstGeom>
          <a:noFill/>
          <a:ln w="9525">
            <a:noFill/>
            <a:miter lim="800000"/>
            <a:headEnd/>
            <a:tailEnd/>
          </a:ln>
        </p:spPr>
        <p:txBody>
          <a:bodyPr wrap="none">
            <a:spAutoFit/>
          </a:bodyPr>
          <a:lstStyle/>
          <a:p>
            <a:pPr algn="just" eaLnBrk="1" hangingPunct="1"/>
            <a:r>
              <a:rPr lang="en-US" sz="1800" b="1" i="1" dirty="0">
                <a:solidFill>
                  <a:srgbClr val="0033CC"/>
                </a:solidFill>
              </a:rPr>
              <a:t>Nonlinear relationship of </a:t>
            </a:r>
            <a:r>
              <a:rPr lang="en-US" sz="1800" b="1" i="1" dirty="0" err="1">
                <a:solidFill>
                  <a:srgbClr val="0033CC"/>
                </a:solidFill>
              </a:rPr>
              <a:t>phenytoin</a:t>
            </a:r>
            <a:r>
              <a:rPr lang="en-US" sz="1800" b="1" i="1" dirty="0">
                <a:solidFill>
                  <a:srgbClr val="0033CC"/>
                </a:solidFill>
              </a:rPr>
              <a:t> dosage and plasma concentrations.</a:t>
            </a:r>
          </a:p>
          <a:p>
            <a:pPr algn="just" eaLnBrk="1" hangingPunct="1"/>
            <a:r>
              <a:rPr lang="en-US" sz="1800" dirty="0">
                <a:solidFill>
                  <a:schemeClr val="tx1"/>
                </a:solidFill>
              </a:rPr>
              <a:t>Five different patients (identified by different symbols) received increasing</a:t>
            </a:r>
          </a:p>
          <a:p>
            <a:pPr algn="just" eaLnBrk="1" hangingPunct="1"/>
            <a:r>
              <a:rPr lang="en-US" sz="1800" dirty="0">
                <a:solidFill>
                  <a:schemeClr val="tx1"/>
                </a:solidFill>
              </a:rPr>
              <a:t>dosages of </a:t>
            </a:r>
            <a:r>
              <a:rPr lang="en-US" sz="1800" dirty="0" err="1">
                <a:solidFill>
                  <a:schemeClr val="tx1"/>
                </a:solidFill>
              </a:rPr>
              <a:t>phenytoin</a:t>
            </a:r>
            <a:r>
              <a:rPr lang="en-US" sz="1800" dirty="0">
                <a:solidFill>
                  <a:schemeClr val="tx1"/>
                </a:solidFill>
              </a:rPr>
              <a:t> by mouth, and the steady-state serum concentration</a:t>
            </a:r>
          </a:p>
          <a:p>
            <a:pPr algn="just" eaLnBrk="1" hangingPunct="1"/>
            <a:r>
              <a:rPr lang="en-US" sz="1800" dirty="0">
                <a:solidFill>
                  <a:schemeClr val="tx1"/>
                </a:solidFill>
              </a:rPr>
              <a:t>was measured at each dosage. The curves are not linear, since, as the </a:t>
            </a:r>
          </a:p>
          <a:p>
            <a:pPr algn="just" eaLnBrk="1" hangingPunct="1"/>
            <a:r>
              <a:rPr lang="en-US" sz="1800" dirty="0">
                <a:solidFill>
                  <a:schemeClr val="tx1"/>
                </a:solidFill>
              </a:rPr>
              <a:t>dosage increases, the metabolism is storable. Note also the marked </a:t>
            </a:r>
          </a:p>
          <a:p>
            <a:pPr algn="just" eaLnBrk="1" hangingPunct="1"/>
            <a:r>
              <a:rPr lang="en-US" sz="1800" dirty="0">
                <a:solidFill>
                  <a:schemeClr val="tx1"/>
                </a:solidFill>
              </a:rPr>
              <a:t>variation among patients in the serum levels achieved at any dosage. </a:t>
            </a:r>
          </a:p>
        </p:txBody>
      </p:sp>
      <p:pic>
        <p:nvPicPr>
          <p:cNvPr id="18436" name="Picture 4"/>
          <p:cNvPicPr>
            <a:picLocks noChangeAspect="1" noChangeArrowheads="1"/>
          </p:cNvPicPr>
          <p:nvPr/>
        </p:nvPicPr>
        <p:blipFill>
          <a:blip r:embed="rId3" cstate="print"/>
          <a:srcRect/>
          <a:stretch>
            <a:fillRect/>
          </a:stretch>
        </p:blipFill>
        <p:spPr bwMode="auto">
          <a:xfrm>
            <a:off x="457200" y="2514600"/>
            <a:ext cx="1981200" cy="1849438"/>
          </a:xfrm>
          <a:prstGeom prst="rect">
            <a:avLst/>
          </a:prstGeom>
          <a:noFill/>
          <a:ln w="12700" algn="ctr">
            <a:solidFill>
              <a:srgbClr val="0033CC"/>
            </a:solidFill>
            <a:miter lim="800000"/>
            <a:headEnd/>
            <a:tailEnd/>
          </a:ln>
        </p:spPr>
      </p:pic>
      <p:sp>
        <p:nvSpPr>
          <p:cNvPr id="183301" name="Text Box 5"/>
          <p:cNvSpPr txBox="1">
            <a:spLocks noChangeArrowheads="1"/>
          </p:cNvSpPr>
          <p:nvPr/>
        </p:nvSpPr>
        <p:spPr bwMode="auto">
          <a:xfrm>
            <a:off x="457200" y="379412"/>
            <a:ext cx="1981200" cy="915988"/>
          </a:xfrm>
          <a:prstGeom prst="rect">
            <a:avLst/>
          </a:prstGeom>
          <a:solidFill>
            <a:srgbClr val="FFFF00"/>
          </a:solidFill>
          <a:ln w="9525">
            <a:noFill/>
            <a:miter lim="800000"/>
            <a:headEnd/>
            <a:tailEnd/>
          </a:ln>
          <a:effectLst>
            <a:outerShdw dist="107763" dir="2700000" algn="ctr" rotWithShape="0">
              <a:schemeClr val="bg2">
                <a:alpha val="50000"/>
              </a:schemeClr>
            </a:outerShdw>
          </a:effectLst>
        </p:spPr>
        <p:txBody>
          <a:bodyPr wrap="square">
            <a:spAutoFit/>
          </a:bodyPr>
          <a:lstStyle/>
          <a:p>
            <a:pPr algn="ctr" eaLnBrk="1" hangingPunct="1">
              <a:defRPr/>
            </a:pPr>
            <a:r>
              <a:rPr lang="en-US" sz="1800" b="1" i="1" dirty="0">
                <a:solidFill>
                  <a:schemeClr val="accent2"/>
                </a:solidFill>
              </a:rPr>
              <a:t>Basic &amp; Clinical </a:t>
            </a:r>
          </a:p>
          <a:p>
            <a:pPr algn="ctr" eaLnBrk="1" hangingPunct="1">
              <a:defRPr/>
            </a:pPr>
            <a:r>
              <a:rPr lang="en-US" sz="1800" b="1" i="1" dirty="0">
                <a:solidFill>
                  <a:schemeClr val="accent2"/>
                </a:solidFill>
              </a:rPr>
              <a:t>Pharmacology – </a:t>
            </a:r>
          </a:p>
          <a:p>
            <a:pPr algn="ctr" eaLnBrk="1" hangingPunct="1">
              <a:defRPr/>
            </a:pPr>
            <a:r>
              <a:rPr lang="en-US" sz="1800" b="1" i="1" dirty="0">
                <a:solidFill>
                  <a:schemeClr val="accent2"/>
                </a:solidFill>
              </a:rPr>
              <a:t>10</a:t>
            </a:r>
            <a:r>
              <a:rPr lang="en-US" sz="1800" b="1" i="1" baseline="30000" dirty="0">
                <a:solidFill>
                  <a:schemeClr val="accent2"/>
                </a:solidFill>
              </a:rPr>
              <a:t>th</a:t>
            </a:r>
            <a:r>
              <a:rPr lang="en-US" sz="1800" b="1" i="1" dirty="0">
                <a:solidFill>
                  <a:schemeClr val="accent2"/>
                </a:solidFill>
              </a:rPr>
              <a:t> Ed. (2007) </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990600" y="228600"/>
            <a:ext cx="7315200" cy="1219200"/>
          </a:xfrm>
        </p:spPr>
        <p:txBody>
          <a:bodyPr rtlCol="0">
            <a:normAutofit fontScale="90000"/>
          </a:bodyPr>
          <a:lstStyle/>
          <a:p>
            <a:pPr eaLnBrk="1" fontAlgn="auto" hangingPunct="1">
              <a:spcAft>
                <a:spcPts val="0"/>
              </a:spcAft>
              <a:defRPr/>
            </a:pPr>
            <a:r>
              <a:rPr lang="en-US" sz="4400" dirty="0" smtClean="0">
                <a:solidFill>
                  <a:schemeClr val="tx1">
                    <a:lumMod val="75000"/>
                    <a:lumOff val="25000"/>
                  </a:schemeClr>
                </a:solidFill>
              </a:rPr>
              <a:t>Potential Target Range of AED Serum Concentrations</a:t>
            </a:r>
          </a:p>
        </p:txBody>
      </p:sp>
      <p:sp>
        <p:nvSpPr>
          <p:cNvPr id="41988" name="Rectangle 3"/>
          <p:cNvSpPr>
            <a:spLocks noGrp="1" noChangeArrowheads="1"/>
          </p:cNvSpPr>
          <p:nvPr>
            <p:ph idx="1"/>
          </p:nvPr>
        </p:nvSpPr>
        <p:spPr>
          <a:xfrm>
            <a:off x="1828800" y="1981200"/>
            <a:ext cx="5729288" cy="3932238"/>
          </a:xfrm>
        </p:spPr>
        <p:txBody>
          <a:bodyPr rtlCol="0">
            <a:normAutofit fontScale="85000" lnSpcReduction="20000"/>
          </a:bodyPr>
          <a:lstStyle/>
          <a:p>
            <a:pPr eaLnBrk="1" fontAlgn="auto" hangingPunct="1">
              <a:spcAft>
                <a:spcPts val="0"/>
              </a:spcAft>
              <a:buClr>
                <a:schemeClr val="tx1">
                  <a:lumMod val="75000"/>
                  <a:lumOff val="25000"/>
                </a:schemeClr>
              </a:buClr>
              <a:buFont typeface="ZapfDingbats" pitchFamily="82" charset="2"/>
              <a:buNone/>
              <a:defRPr/>
            </a:pPr>
            <a:r>
              <a:rPr lang="en-US" dirty="0" smtClean="0">
                <a:solidFill>
                  <a:schemeClr val="tx1">
                    <a:lumMod val="75000"/>
                    <a:lumOff val="25000"/>
                  </a:schemeClr>
                </a:solidFill>
              </a:rPr>
              <a:t>     AED	                 	Serum Concentration</a:t>
            </a:r>
          </a:p>
          <a:p>
            <a:pPr eaLnBrk="1" fontAlgn="auto" hangingPunct="1">
              <a:spcAft>
                <a:spcPts val="0"/>
              </a:spcAft>
              <a:buClr>
                <a:schemeClr val="tx1">
                  <a:lumMod val="75000"/>
                  <a:lumOff val="25000"/>
                </a:schemeClr>
              </a:buClr>
              <a:buFont typeface="ZapfDingbats" pitchFamily="82" charset="2"/>
              <a:buNone/>
              <a:defRPr/>
            </a:pPr>
            <a:r>
              <a:rPr lang="en-US" dirty="0" smtClean="0">
                <a:solidFill>
                  <a:schemeClr val="tx1">
                    <a:lumMod val="75000"/>
                    <a:lumOff val="25000"/>
                  </a:schemeClr>
                </a:solidFill>
              </a:rPr>
              <a:t>				(</a:t>
            </a:r>
            <a:r>
              <a:rPr lang="el-GR" dirty="0" smtClean="0">
                <a:solidFill>
                  <a:schemeClr val="tx1">
                    <a:lumMod val="75000"/>
                    <a:lumOff val="25000"/>
                  </a:schemeClr>
                </a:solidFill>
                <a:cs typeface="Arial" charset="0"/>
              </a:rPr>
              <a:t>µ</a:t>
            </a:r>
            <a:r>
              <a:rPr lang="en-US" dirty="0" smtClean="0">
                <a:solidFill>
                  <a:schemeClr val="tx1">
                    <a:lumMod val="75000"/>
                    <a:lumOff val="25000"/>
                  </a:schemeClr>
                </a:solidFill>
              </a:rPr>
              <a:t>g/ml)</a:t>
            </a:r>
          </a:p>
          <a:p>
            <a:pPr eaLnBrk="1" fontAlgn="auto" hangingPunct="1">
              <a:spcAft>
                <a:spcPts val="0"/>
              </a:spcAft>
              <a:buClr>
                <a:schemeClr val="tx1">
                  <a:lumMod val="75000"/>
                  <a:lumOff val="25000"/>
                </a:schemeClr>
              </a:buClr>
              <a:buFont typeface="ZapfDingbats" pitchFamily="82" charset="2"/>
              <a:buNone/>
              <a:defRPr/>
            </a:pPr>
            <a:r>
              <a:rPr lang="en-US" dirty="0" err="1" smtClean="0">
                <a:solidFill>
                  <a:schemeClr val="tx1">
                    <a:lumMod val="75000"/>
                    <a:lumOff val="25000"/>
                  </a:schemeClr>
                </a:solidFill>
              </a:rPr>
              <a:t>carbamazepine</a:t>
            </a:r>
            <a:r>
              <a:rPr lang="en-US" dirty="0" smtClean="0">
                <a:solidFill>
                  <a:schemeClr val="tx1">
                    <a:lumMod val="75000"/>
                    <a:lumOff val="25000"/>
                  </a:schemeClr>
                </a:solidFill>
              </a:rPr>
              <a:t>		 4 - 12</a:t>
            </a:r>
          </a:p>
          <a:p>
            <a:pPr eaLnBrk="1" fontAlgn="auto" hangingPunct="1">
              <a:spcAft>
                <a:spcPts val="0"/>
              </a:spcAft>
              <a:buClr>
                <a:schemeClr val="tx1">
                  <a:lumMod val="75000"/>
                  <a:lumOff val="25000"/>
                </a:schemeClr>
              </a:buClr>
              <a:buFont typeface="ZapfDingbats" pitchFamily="82" charset="2"/>
              <a:buNone/>
              <a:defRPr/>
            </a:pPr>
            <a:r>
              <a:rPr lang="en-US" dirty="0" err="1" smtClean="0">
                <a:solidFill>
                  <a:schemeClr val="tx1">
                    <a:lumMod val="75000"/>
                    <a:lumOff val="25000"/>
                  </a:schemeClr>
                </a:solidFill>
              </a:rPr>
              <a:t>ethosuximide</a:t>
            </a:r>
            <a:r>
              <a:rPr lang="en-US" dirty="0" smtClean="0">
                <a:solidFill>
                  <a:schemeClr val="tx1">
                    <a:lumMod val="75000"/>
                    <a:lumOff val="25000"/>
                  </a:schemeClr>
                </a:solidFill>
              </a:rPr>
              <a:t>		40 - 100</a:t>
            </a:r>
          </a:p>
          <a:p>
            <a:pPr eaLnBrk="1" fontAlgn="auto" hangingPunct="1">
              <a:spcAft>
                <a:spcPts val="0"/>
              </a:spcAft>
              <a:buClr>
                <a:schemeClr val="tx1">
                  <a:lumMod val="75000"/>
                  <a:lumOff val="25000"/>
                </a:schemeClr>
              </a:buClr>
              <a:buFont typeface="ZapfDingbats" pitchFamily="82" charset="2"/>
              <a:buNone/>
              <a:defRPr/>
            </a:pPr>
            <a:r>
              <a:rPr lang="en-US" dirty="0" err="1" smtClean="0">
                <a:solidFill>
                  <a:schemeClr val="tx1">
                    <a:lumMod val="75000"/>
                    <a:lumOff val="25000"/>
                  </a:schemeClr>
                </a:solidFill>
              </a:rPr>
              <a:t>phenobarbital</a:t>
            </a:r>
            <a:r>
              <a:rPr lang="en-US" dirty="0" smtClean="0">
                <a:solidFill>
                  <a:schemeClr val="tx1">
                    <a:lumMod val="75000"/>
                    <a:lumOff val="25000"/>
                  </a:schemeClr>
                </a:solidFill>
              </a:rPr>
              <a:t>		20 - 40</a:t>
            </a:r>
          </a:p>
          <a:p>
            <a:pPr eaLnBrk="1" fontAlgn="auto" hangingPunct="1">
              <a:spcAft>
                <a:spcPts val="0"/>
              </a:spcAft>
              <a:buClr>
                <a:schemeClr val="tx1">
                  <a:lumMod val="75000"/>
                  <a:lumOff val="25000"/>
                </a:schemeClr>
              </a:buClr>
              <a:buFont typeface="ZapfDingbats" pitchFamily="82" charset="2"/>
              <a:buNone/>
              <a:defRPr/>
            </a:pPr>
            <a:r>
              <a:rPr lang="en-US" dirty="0" err="1" smtClean="0">
                <a:solidFill>
                  <a:schemeClr val="tx1">
                    <a:lumMod val="75000"/>
                    <a:lumOff val="25000"/>
                  </a:schemeClr>
                </a:solidFill>
              </a:rPr>
              <a:t>phenytoin</a:t>
            </a:r>
            <a:r>
              <a:rPr lang="en-US" dirty="0" smtClean="0">
                <a:solidFill>
                  <a:schemeClr val="tx1">
                    <a:lumMod val="75000"/>
                    <a:lumOff val="25000"/>
                  </a:schemeClr>
                </a:solidFill>
              </a:rPr>
              <a:t>		5 - 25 (10-20)</a:t>
            </a:r>
          </a:p>
          <a:p>
            <a:pPr eaLnBrk="1" fontAlgn="auto" hangingPunct="1">
              <a:spcAft>
                <a:spcPts val="0"/>
              </a:spcAft>
              <a:buClr>
                <a:schemeClr val="tx1">
                  <a:lumMod val="75000"/>
                  <a:lumOff val="25000"/>
                </a:schemeClr>
              </a:buClr>
              <a:buFont typeface="ZapfDingbats" pitchFamily="82" charset="2"/>
              <a:buNone/>
              <a:defRPr/>
            </a:pPr>
            <a:r>
              <a:rPr lang="en-US" dirty="0" err="1" smtClean="0">
                <a:solidFill>
                  <a:schemeClr val="tx1">
                    <a:lumMod val="75000"/>
                    <a:lumOff val="25000"/>
                  </a:schemeClr>
                </a:solidFill>
              </a:rPr>
              <a:t>valproic</a:t>
            </a:r>
            <a:r>
              <a:rPr lang="en-US" dirty="0" smtClean="0">
                <a:solidFill>
                  <a:schemeClr val="tx1">
                    <a:lumMod val="75000"/>
                    <a:lumOff val="25000"/>
                  </a:schemeClr>
                </a:solidFill>
              </a:rPr>
              <a:t> acid		50 - 100</a:t>
            </a:r>
          </a:p>
          <a:p>
            <a:pPr eaLnBrk="1" fontAlgn="auto" hangingPunct="1">
              <a:spcAft>
                <a:spcPts val="0"/>
              </a:spcAft>
              <a:buClr>
                <a:schemeClr val="tx1">
                  <a:lumMod val="75000"/>
                  <a:lumOff val="25000"/>
                </a:schemeClr>
              </a:buClr>
              <a:buFont typeface="ZapfDingbats" pitchFamily="82" charset="2"/>
              <a:buNone/>
              <a:defRPr/>
            </a:pPr>
            <a:r>
              <a:rPr lang="en-US" dirty="0" err="1" smtClean="0">
                <a:solidFill>
                  <a:schemeClr val="tx1">
                    <a:lumMod val="75000"/>
                    <a:lumOff val="25000"/>
                  </a:schemeClr>
                </a:solidFill>
              </a:rPr>
              <a:t>primidone</a:t>
            </a:r>
            <a:r>
              <a:rPr lang="en-US" dirty="0" smtClean="0">
                <a:solidFill>
                  <a:schemeClr val="tx1">
                    <a:lumMod val="75000"/>
                    <a:lumOff val="25000"/>
                  </a:schemeClr>
                </a:solidFill>
              </a:rPr>
              <a:t>		 5 - 12</a:t>
            </a:r>
          </a:p>
        </p:txBody>
      </p:sp>
      <p:sp>
        <p:nvSpPr>
          <p:cNvPr id="4" name="Slide Number Placeholder 3"/>
          <p:cNvSpPr>
            <a:spLocks noGrp="1"/>
          </p:cNvSpPr>
          <p:nvPr>
            <p:ph type="sldNum" sz="quarter" idx="11"/>
          </p:nvPr>
        </p:nvSpPr>
        <p:spPr/>
        <p:txBody>
          <a:bodyPr/>
          <a:lstStyle/>
          <a:p>
            <a:pPr>
              <a:defRPr/>
            </a:pPr>
            <a:r>
              <a:rPr lang="en-US"/>
              <a:t>P-Slide </a:t>
            </a:r>
            <a:fld id="{8D7A3DBF-6854-4563-B34B-71BCAE7BF6FC}" type="slidenum">
              <a:rPr lang="en-US"/>
              <a:pPr>
                <a:defRPr/>
              </a:pPr>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1295400" y="152400"/>
            <a:ext cx="7391400" cy="1371600"/>
          </a:xfrm>
        </p:spPr>
        <p:txBody>
          <a:bodyPr rtlCol="0">
            <a:normAutofit fontScale="90000"/>
          </a:bodyPr>
          <a:lstStyle/>
          <a:p>
            <a:pPr eaLnBrk="1" fontAlgn="auto" hangingPunct="1">
              <a:spcAft>
                <a:spcPts val="0"/>
              </a:spcAft>
              <a:defRPr/>
            </a:pPr>
            <a:r>
              <a:rPr lang="en-US" sz="3600" dirty="0" smtClean="0">
                <a:solidFill>
                  <a:schemeClr val="tx1">
                    <a:lumMod val="75000"/>
                    <a:lumOff val="25000"/>
                  </a:schemeClr>
                </a:solidFill>
              </a:rPr>
              <a:t> </a:t>
            </a:r>
            <a:r>
              <a:rPr lang="en-US" sz="4400" dirty="0" smtClean="0">
                <a:solidFill>
                  <a:schemeClr val="tx1">
                    <a:lumMod val="75000"/>
                    <a:lumOff val="25000"/>
                  </a:schemeClr>
                </a:solidFill>
              </a:rPr>
              <a:t>Potential Target Range of AED Serum Concentrations</a:t>
            </a:r>
          </a:p>
        </p:txBody>
      </p:sp>
      <p:sp>
        <p:nvSpPr>
          <p:cNvPr id="43012" name="Rectangle 3"/>
          <p:cNvSpPr>
            <a:spLocks noGrp="1" noChangeArrowheads="1"/>
          </p:cNvSpPr>
          <p:nvPr>
            <p:ph idx="1"/>
          </p:nvPr>
        </p:nvSpPr>
        <p:spPr>
          <a:xfrm>
            <a:off x="2286000" y="1752600"/>
            <a:ext cx="4648200" cy="4648200"/>
          </a:xfrm>
        </p:spPr>
        <p:txBody>
          <a:bodyPr rtlCol="0">
            <a:normAutofit fontScale="62500" lnSpcReduction="20000"/>
          </a:bodyPr>
          <a:lstStyle/>
          <a:p>
            <a:pPr eaLnBrk="1" fontAlgn="auto" hangingPunct="1">
              <a:spcAft>
                <a:spcPts val="0"/>
              </a:spcAft>
              <a:buClr>
                <a:schemeClr val="tx1">
                  <a:lumMod val="75000"/>
                  <a:lumOff val="25000"/>
                </a:schemeClr>
              </a:buClr>
              <a:buFont typeface="ZapfDingbats" pitchFamily="82" charset="2"/>
              <a:buNone/>
              <a:defRPr/>
            </a:pPr>
            <a:r>
              <a:rPr lang="en-US" dirty="0" smtClean="0">
                <a:solidFill>
                  <a:schemeClr val="tx1">
                    <a:lumMod val="75000"/>
                    <a:lumOff val="25000"/>
                  </a:schemeClr>
                </a:solidFill>
              </a:rPr>
              <a:t>      AED		Serum Concentration (</a:t>
            </a:r>
            <a:r>
              <a:rPr lang="el-GR" dirty="0" smtClean="0">
                <a:solidFill>
                  <a:schemeClr val="tx1">
                    <a:lumMod val="75000"/>
                    <a:lumOff val="25000"/>
                  </a:schemeClr>
                </a:solidFill>
                <a:cs typeface="Arial" charset="0"/>
              </a:rPr>
              <a:t>µ</a:t>
            </a:r>
            <a:r>
              <a:rPr lang="en-US" dirty="0" smtClean="0">
                <a:solidFill>
                  <a:schemeClr val="tx1">
                    <a:lumMod val="75000"/>
                    <a:lumOff val="25000"/>
                  </a:schemeClr>
                </a:solidFill>
              </a:rPr>
              <a:t>g/ml)</a:t>
            </a:r>
          </a:p>
          <a:p>
            <a:pPr eaLnBrk="1" fontAlgn="auto" hangingPunct="1">
              <a:spcAft>
                <a:spcPts val="0"/>
              </a:spcAft>
              <a:buClr>
                <a:schemeClr val="tx1">
                  <a:lumMod val="75000"/>
                  <a:lumOff val="25000"/>
                </a:schemeClr>
              </a:buClr>
              <a:buFont typeface="ZapfDingbats" pitchFamily="82" charset="2"/>
              <a:buNone/>
              <a:defRPr/>
            </a:pPr>
            <a:r>
              <a:rPr lang="en-US" sz="900" dirty="0" smtClean="0">
                <a:solidFill>
                  <a:schemeClr val="tx1">
                    <a:lumMod val="75000"/>
                    <a:lumOff val="25000"/>
                  </a:schemeClr>
                </a:solidFill>
              </a:rPr>
              <a:t>						</a:t>
            </a:r>
          </a:p>
          <a:p>
            <a:pPr eaLnBrk="1" fontAlgn="auto" hangingPunct="1">
              <a:spcAft>
                <a:spcPts val="0"/>
              </a:spcAft>
              <a:buClr>
                <a:schemeClr val="tx1">
                  <a:lumMod val="75000"/>
                  <a:lumOff val="25000"/>
                </a:schemeClr>
              </a:buClr>
              <a:buFont typeface="ZapfDingbats" pitchFamily="82" charset="2"/>
              <a:buNone/>
              <a:defRPr/>
            </a:pPr>
            <a:r>
              <a:rPr lang="en-US" dirty="0" err="1" smtClean="0">
                <a:solidFill>
                  <a:schemeClr val="tx1">
                    <a:lumMod val="75000"/>
                    <a:lumOff val="25000"/>
                  </a:schemeClr>
                </a:solidFill>
              </a:rPr>
              <a:t>gabapentin</a:t>
            </a:r>
            <a:r>
              <a:rPr lang="en-US" dirty="0" smtClean="0">
                <a:solidFill>
                  <a:schemeClr val="tx1">
                    <a:lumMod val="75000"/>
                    <a:lumOff val="25000"/>
                  </a:schemeClr>
                </a:solidFill>
              </a:rPr>
              <a:t>			4 -16</a:t>
            </a:r>
          </a:p>
          <a:p>
            <a:pPr eaLnBrk="1" fontAlgn="auto" hangingPunct="1">
              <a:spcAft>
                <a:spcPts val="0"/>
              </a:spcAft>
              <a:buClr>
                <a:schemeClr val="tx1">
                  <a:lumMod val="75000"/>
                  <a:lumOff val="25000"/>
                </a:schemeClr>
              </a:buClr>
              <a:buFont typeface="ZapfDingbats" pitchFamily="82" charset="2"/>
              <a:buNone/>
              <a:defRPr/>
            </a:pPr>
            <a:r>
              <a:rPr lang="en-US" dirty="0" err="1" smtClean="0">
                <a:solidFill>
                  <a:schemeClr val="tx1">
                    <a:lumMod val="75000"/>
                    <a:lumOff val="25000"/>
                  </a:schemeClr>
                </a:solidFill>
              </a:rPr>
              <a:t>lamotrigine</a:t>
            </a:r>
            <a:r>
              <a:rPr lang="en-US" dirty="0" smtClean="0">
                <a:solidFill>
                  <a:schemeClr val="tx1">
                    <a:lumMod val="75000"/>
                    <a:lumOff val="25000"/>
                  </a:schemeClr>
                </a:solidFill>
              </a:rPr>
              <a:t>		2 - 20</a:t>
            </a:r>
          </a:p>
          <a:p>
            <a:pPr eaLnBrk="1" fontAlgn="auto" hangingPunct="1">
              <a:spcAft>
                <a:spcPts val="0"/>
              </a:spcAft>
              <a:buClr>
                <a:schemeClr val="tx1">
                  <a:lumMod val="75000"/>
                  <a:lumOff val="25000"/>
                </a:schemeClr>
              </a:buClr>
              <a:buFont typeface="ZapfDingbats" pitchFamily="82" charset="2"/>
              <a:buNone/>
              <a:defRPr/>
            </a:pPr>
            <a:r>
              <a:rPr lang="en-US" dirty="0" err="1" smtClean="0">
                <a:solidFill>
                  <a:schemeClr val="tx1">
                    <a:lumMod val="75000"/>
                    <a:lumOff val="25000"/>
                  </a:schemeClr>
                </a:solidFill>
              </a:rPr>
              <a:t>levetiracetam</a:t>
            </a:r>
            <a:r>
              <a:rPr lang="en-US" dirty="0" smtClean="0">
                <a:solidFill>
                  <a:schemeClr val="tx1">
                    <a:lumMod val="75000"/>
                    <a:lumOff val="25000"/>
                  </a:schemeClr>
                </a:solidFill>
              </a:rPr>
              <a:t>		20 - 60</a:t>
            </a:r>
          </a:p>
          <a:p>
            <a:pPr eaLnBrk="1" fontAlgn="auto" hangingPunct="1">
              <a:spcAft>
                <a:spcPts val="0"/>
              </a:spcAft>
              <a:buClr>
                <a:schemeClr val="tx1">
                  <a:lumMod val="75000"/>
                  <a:lumOff val="25000"/>
                </a:schemeClr>
              </a:buClr>
              <a:buFont typeface="ZapfDingbats" pitchFamily="82" charset="2"/>
              <a:buNone/>
              <a:defRPr/>
            </a:pPr>
            <a:r>
              <a:rPr lang="en-US" dirty="0" err="1" smtClean="0">
                <a:solidFill>
                  <a:schemeClr val="tx1">
                    <a:lumMod val="75000"/>
                    <a:lumOff val="25000"/>
                  </a:schemeClr>
                </a:solidFill>
              </a:rPr>
              <a:t>oxcarbazepine</a:t>
            </a:r>
            <a:r>
              <a:rPr lang="en-US" dirty="0" smtClean="0">
                <a:solidFill>
                  <a:schemeClr val="tx1">
                    <a:lumMod val="75000"/>
                    <a:lumOff val="25000"/>
                  </a:schemeClr>
                </a:solidFill>
              </a:rPr>
              <a:t>		5 - 50 (MHD)</a:t>
            </a:r>
          </a:p>
          <a:p>
            <a:pPr eaLnBrk="1" fontAlgn="auto" hangingPunct="1">
              <a:spcAft>
                <a:spcPts val="0"/>
              </a:spcAft>
              <a:buClr>
                <a:schemeClr val="tx1">
                  <a:lumMod val="75000"/>
                  <a:lumOff val="25000"/>
                </a:schemeClr>
              </a:buClr>
              <a:buFont typeface="ZapfDingbats" pitchFamily="82" charset="2"/>
              <a:buNone/>
              <a:defRPr/>
            </a:pPr>
            <a:r>
              <a:rPr lang="en-US" dirty="0" err="1" smtClean="0">
                <a:solidFill>
                  <a:schemeClr val="tx1">
                    <a:lumMod val="75000"/>
                    <a:lumOff val="25000"/>
                  </a:schemeClr>
                </a:solidFill>
              </a:rPr>
              <a:t>pregabalin</a:t>
            </a:r>
            <a:r>
              <a:rPr lang="en-US" dirty="0" smtClean="0">
                <a:solidFill>
                  <a:schemeClr val="tx1">
                    <a:lumMod val="75000"/>
                    <a:lumOff val="25000"/>
                  </a:schemeClr>
                </a:solidFill>
              </a:rPr>
              <a:t>			5 - 10</a:t>
            </a:r>
          </a:p>
          <a:p>
            <a:pPr eaLnBrk="1" fontAlgn="auto" hangingPunct="1">
              <a:spcAft>
                <a:spcPts val="0"/>
              </a:spcAft>
              <a:buClr>
                <a:schemeClr val="tx1">
                  <a:lumMod val="75000"/>
                  <a:lumOff val="25000"/>
                </a:schemeClr>
              </a:buClr>
              <a:buFont typeface="ZapfDingbats" pitchFamily="82" charset="2"/>
              <a:buNone/>
              <a:defRPr/>
            </a:pPr>
            <a:r>
              <a:rPr lang="en-US" dirty="0" err="1" smtClean="0">
                <a:solidFill>
                  <a:schemeClr val="tx1">
                    <a:lumMod val="75000"/>
                    <a:lumOff val="25000"/>
                  </a:schemeClr>
                </a:solidFill>
              </a:rPr>
              <a:t>tiagabine</a:t>
            </a:r>
            <a:r>
              <a:rPr lang="en-US" dirty="0" smtClean="0">
                <a:solidFill>
                  <a:schemeClr val="tx1">
                    <a:lumMod val="75000"/>
                    <a:lumOff val="25000"/>
                  </a:schemeClr>
                </a:solidFill>
              </a:rPr>
              <a:t>			 5 - 70</a:t>
            </a:r>
          </a:p>
          <a:p>
            <a:pPr eaLnBrk="1" fontAlgn="auto" hangingPunct="1">
              <a:spcAft>
                <a:spcPts val="0"/>
              </a:spcAft>
              <a:buClr>
                <a:schemeClr val="tx1">
                  <a:lumMod val="75000"/>
                  <a:lumOff val="25000"/>
                </a:schemeClr>
              </a:buClr>
              <a:buFont typeface="ZapfDingbats" pitchFamily="82" charset="2"/>
              <a:buNone/>
              <a:defRPr/>
            </a:pPr>
            <a:r>
              <a:rPr lang="en-US" dirty="0" err="1" smtClean="0">
                <a:solidFill>
                  <a:schemeClr val="tx1">
                    <a:lumMod val="75000"/>
                    <a:lumOff val="25000"/>
                  </a:schemeClr>
                </a:solidFill>
              </a:rPr>
              <a:t>topiramate</a:t>
            </a:r>
            <a:r>
              <a:rPr lang="en-US" dirty="0" smtClean="0">
                <a:solidFill>
                  <a:schemeClr val="tx1">
                    <a:lumMod val="75000"/>
                    <a:lumOff val="25000"/>
                  </a:schemeClr>
                </a:solidFill>
              </a:rPr>
              <a:t>			  2 - 25</a:t>
            </a:r>
          </a:p>
          <a:p>
            <a:pPr eaLnBrk="1" fontAlgn="auto" hangingPunct="1">
              <a:spcAft>
                <a:spcPts val="0"/>
              </a:spcAft>
              <a:buClr>
                <a:schemeClr val="tx1">
                  <a:lumMod val="75000"/>
                  <a:lumOff val="25000"/>
                </a:schemeClr>
              </a:buClr>
              <a:buFont typeface="ZapfDingbats" pitchFamily="82" charset="2"/>
              <a:buNone/>
              <a:defRPr/>
            </a:pPr>
            <a:r>
              <a:rPr lang="en-US" dirty="0" err="1" smtClean="0">
                <a:solidFill>
                  <a:schemeClr val="tx1">
                    <a:lumMod val="75000"/>
                    <a:lumOff val="25000"/>
                  </a:schemeClr>
                </a:solidFill>
              </a:rPr>
              <a:t>zonisamide</a:t>
            </a:r>
            <a:r>
              <a:rPr lang="en-US" dirty="0" smtClean="0">
                <a:solidFill>
                  <a:schemeClr val="tx1">
                    <a:lumMod val="75000"/>
                    <a:lumOff val="25000"/>
                  </a:schemeClr>
                </a:solidFill>
              </a:rPr>
              <a:t>		 10 - 40</a:t>
            </a:r>
          </a:p>
          <a:p>
            <a:pPr eaLnBrk="1" fontAlgn="auto" hangingPunct="1">
              <a:spcAft>
                <a:spcPts val="0"/>
              </a:spcAft>
              <a:buClr>
                <a:schemeClr val="tx1">
                  <a:lumMod val="75000"/>
                  <a:lumOff val="25000"/>
                </a:schemeClr>
              </a:buClr>
              <a:buFont typeface="ZapfDingbats" pitchFamily="82" charset="2"/>
              <a:buNone/>
              <a:defRPr/>
            </a:pPr>
            <a:r>
              <a:rPr lang="en-US" dirty="0" err="1" smtClean="0">
                <a:solidFill>
                  <a:schemeClr val="tx1">
                    <a:lumMod val="75000"/>
                    <a:lumOff val="25000"/>
                  </a:schemeClr>
                </a:solidFill>
              </a:rPr>
              <a:t>felbamate</a:t>
            </a:r>
            <a:r>
              <a:rPr lang="en-US" dirty="0" smtClean="0">
                <a:solidFill>
                  <a:schemeClr val="tx1">
                    <a:lumMod val="75000"/>
                    <a:lumOff val="25000"/>
                  </a:schemeClr>
                </a:solidFill>
              </a:rPr>
              <a:t>			 40 - 100</a:t>
            </a:r>
          </a:p>
        </p:txBody>
      </p:sp>
      <p:sp>
        <p:nvSpPr>
          <p:cNvPr id="4" name="Slide Number Placeholder 3"/>
          <p:cNvSpPr>
            <a:spLocks noGrp="1"/>
          </p:cNvSpPr>
          <p:nvPr>
            <p:ph type="sldNum" sz="quarter" idx="11"/>
          </p:nvPr>
        </p:nvSpPr>
        <p:spPr/>
        <p:txBody>
          <a:bodyPr/>
          <a:lstStyle/>
          <a:p>
            <a:pPr>
              <a:defRPr/>
            </a:pPr>
            <a:r>
              <a:rPr lang="en-US"/>
              <a:t>P-Slide </a:t>
            </a:r>
            <a:fld id="{2F18D953-48D7-40A0-B08B-4B8A9F7FCF50}" type="slidenum">
              <a:rPr lang="en-US"/>
              <a:pPr>
                <a:defRPr/>
              </a:pPr>
              <a:t>62</a:t>
            </a:fld>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93" name="Rectangle 49"/>
          <p:cNvSpPr>
            <a:spLocks noGrp="1" noChangeArrowheads="1"/>
          </p:cNvSpPr>
          <p:nvPr>
            <p:ph type="title"/>
          </p:nvPr>
        </p:nvSpPr>
        <p:spPr/>
        <p:txBody>
          <a:bodyPr rtlCol="0">
            <a:normAutofit fontScale="90000"/>
          </a:bodyPr>
          <a:lstStyle/>
          <a:p>
            <a:pPr eaLnBrk="1" fontAlgn="auto" hangingPunct="1">
              <a:spcAft>
                <a:spcPts val="0"/>
              </a:spcAft>
              <a:defRPr/>
            </a:pPr>
            <a:r>
              <a:rPr lang="en-US" sz="4400" dirty="0" smtClean="0">
                <a:solidFill>
                  <a:schemeClr val="tx1">
                    <a:lumMod val="75000"/>
                    <a:lumOff val="25000"/>
                  </a:schemeClr>
                </a:solidFill>
              </a:rPr>
              <a:t>Admixture and Administration of </a:t>
            </a:r>
            <a:r>
              <a:rPr lang="en-US" sz="4400" dirty="0" err="1" smtClean="0">
                <a:solidFill>
                  <a:schemeClr val="tx1">
                    <a:lumMod val="75000"/>
                    <a:lumOff val="25000"/>
                  </a:schemeClr>
                </a:solidFill>
              </a:rPr>
              <a:t>Injectable</a:t>
            </a:r>
            <a:r>
              <a:rPr lang="en-US" sz="4400" dirty="0" smtClean="0">
                <a:solidFill>
                  <a:schemeClr val="tx1">
                    <a:lumMod val="75000"/>
                    <a:lumOff val="25000"/>
                  </a:schemeClr>
                </a:solidFill>
              </a:rPr>
              <a:t> AEDs</a:t>
            </a:r>
          </a:p>
        </p:txBody>
      </p:sp>
      <p:sp>
        <p:nvSpPr>
          <p:cNvPr id="23" name="Slide Number Placeholder 2"/>
          <p:cNvSpPr>
            <a:spLocks noGrp="1"/>
          </p:cNvSpPr>
          <p:nvPr>
            <p:ph type="sldNum" sz="quarter" idx="12"/>
          </p:nvPr>
        </p:nvSpPr>
        <p:spPr>
          <a:xfrm>
            <a:off x="7848600" y="6400800"/>
            <a:ext cx="990600" cy="196850"/>
          </a:xfrm>
        </p:spPr>
        <p:txBody>
          <a:bodyPr/>
          <a:lstStyle/>
          <a:p>
            <a:pPr>
              <a:defRPr/>
            </a:pPr>
            <a:r>
              <a:rPr lang="en-US" dirty="0"/>
              <a:t>P-Slide </a:t>
            </a:r>
            <a:fld id="{35F9F242-3716-497F-A747-C9F90E8DE94D}" type="slidenum">
              <a:rPr lang="en-US"/>
              <a:pPr>
                <a:defRPr/>
              </a:pPr>
              <a:t>63</a:t>
            </a:fld>
            <a:endParaRPr lang="en-US" dirty="0"/>
          </a:p>
        </p:txBody>
      </p:sp>
      <p:graphicFrame>
        <p:nvGraphicFramePr>
          <p:cNvPr id="45095" name="Group 39"/>
          <p:cNvGraphicFramePr>
            <a:graphicFrameLocks noGrp="1"/>
          </p:cNvGraphicFramePr>
          <p:nvPr/>
        </p:nvGraphicFramePr>
        <p:xfrm>
          <a:off x="762000" y="1676400"/>
          <a:ext cx="7696200" cy="4693921"/>
        </p:xfrm>
        <a:graphic>
          <a:graphicData uri="http://schemas.openxmlformats.org/drawingml/2006/table">
            <a:tbl>
              <a:tblPr/>
              <a:tblGrid>
                <a:gridCol w="1746250"/>
                <a:gridCol w="5949950"/>
              </a:tblGrid>
              <a:tr h="436563">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dirty="0" smtClean="0">
                          <a:ln>
                            <a:noFill/>
                          </a:ln>
                          <a:solidFill>
                            <a:schemeClr val="tx1"/>
                          </a:solidFill>
                          <a:effectLst/>
                          <a:latin typeface="Arial" charset="0"/>
                        </a:rPr>
                        <a:t>AED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dirty="0" smtClean="0">
                          <a:ln>
                            <a:noFill/>
                          </a:ln>
                          <a:solidFill>
                            <a:schemeClr val="tx1"/>
                          </a:solidFill>
                          <a:effectLst/>
                          <a:latin typeface="Arial" charset="0"/>
                        </a:rPr>
                        <a:t>Dosage/Rate of Infusion  </a:t>
                      </a:r>
                      <a:endParaRPr kumimoji="0" lang="en-US"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82638">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600" b="1" i="0" u="none" strike="noStrike" cap="none" normalizeH="0" baseline="0" smtClean="0">
                          <a:ln>
                            <a:noFill/>
                          </a:ln>
                          <a:solidFill>
                            <a:schemeClr val="tx1"/>
                          </a:solidFill>
                          <a:effectLst/>
                          <a:latin typeface="Arial" charset="0"/>
                        </a:rPr>
                        <a:t>fosphenytoin</a:t>
                      </a:r>
                    </a:p>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600" b="1" i="0" u="none" strike="noStrike" cap="none" normalizeH="0" baseline="0" smtClean="0">
                          <a:ln>
                            <a:noFill/>
                          </a:ln>
                          <a:solidFill>
                            <a:schemeClr val="tx1"/>
                          </a:solidFill>
                          <a:effectLst/>
                          <a:latin typeface="Arial" charset="0"/>
                        </a:rPr>
                        <a:t>(Cerebyx®)</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200" b="0" i="0" u="sng" strike="noStrike" cap="none" normalizeH="0" baseline="0" dirty="0" smtClean="0">
                          <a:ln>
                            <a:noFill/>
                          </a:ln>
                          <a:solidFill>
                            <a:schemeClr val="tx1"/>
                          </a:solidFill>
                          <a:effectLst/>
                          <a:latin typeface="Arial" charset="0"/>
                        </a:rPr>
                        <a:t>Status </a:t>
                      </a:r>
                      <a:r>
                        <a:rPr kumimoji="0" lang="en-US" sz="1200" b="0" i="0" u="sng" strike="noStrike" cap="none" normalizeH="0" baseline="0" dirty="0" err="1" smtClean="0">
                          <a:ln>
                            <a:noFill/>
                          </a:ln>
                          <a:solidFill>
                            <a:schemeClr val="tx1"/>
                          </a:solidFill>
                          <a:effectLst/>
                          <a:latin typeface="Arial" charset="0"/>
                        </a:rPr>
                        <a:t>epilepticus</a:t>
                      </a:r>
                      <a:r>
                        <a:rPr kumimoji="0" lang="en-US" sz="1200" b="0" i="0" u="sng" strike="noStrike" cap="none" normalizeH="0" baseline="0" dirty="0" smtClean="0">
                          <a:ln>
                            <a:noFill/>
                          </a:ln>
                          <a:solidFill>
                            <a:schemeClr val="tx1"/>
                          </a:solidFill>
                          <a:effectLst/>
                          <a:latin typeface="Arial" charset="0"/>
                        </a:rPr>
                        <a:t>:</a:t>
                      </a:r>
                      <a:r>
                        <a:rPr kumimoji="0" lang="en-US" sz="1200" b="0" i="0" u="none" strike="noStrike" cap="none" normalizeH="0" baseline="0" dirty="0" smtClean="0">
                          <a:ln>
                            <a:noFill/>
                          </a:ln>
                          <a:solidFill>
                            <a:schemeClr val="tx1"/>
                          </a:solidFill>
                          <a:effectLst/>
                          <a:latin typeface="Arial" charset="0"/>
                        </a:rPr>
                        <a:t> Loading Dose: 15-20 mg PE/kg IV (PE = </a:t>
                      </a:r>
                      <a:r>
                        <a:rPr kumimoji="0" lang="en-US" sz="1200" b="0" i="0" u="none" strike="noStrike" cap="none" normalizeH="0" baseline="0" dirty="0" err="1" smtClean="0">
                          <a:ln>
                            <a:noFill/>
                          </a:ln>
                          <a:solidFill>
                            <a:schemeClr val="tx1"/>
                          </a:solidFill>
                          <a:effectLst/>
                          <a:latin typeface="Arial" charset="0"/>
                        </a:rPr>
                        <a:t>phenytoin</a:t>
                      </a:r>
                      <a:r>
                        <a:rPr kumimoji="0" lang="en-US" sz="1200" b="0" i="0" u="none" strike="noStrike" cap="none" normalizeH="0" baseline="0" dirty="0" smtClean="0">
                          <a:ln>
                            <a:noFill/>
                          </a:ln>
                          <a:solidFill>
                            <a:schemeClr val="tx1"/>
                          </a:solidFill>
                          <a:effectLst/>
                          <a:latin typeface="Arial" charset="0"/>
                        </a:rPr>
                        <a:t> equivalent)</a:t>
                      </a:r>
                    </a:p>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200" b="0" i="0" u="sng" strike="noStrike" cap="none" normalizeH="0" baseline="0" dirty="0" smtClean="0">
                          <a:ln>
                            <a:noFill/>
                          </a:ln>
                          <a:solidFill>
                            <a:schemeClr val="tx1"/>
                          </a:solidFill>
                          <a:effectLst/>
                          <a:latin typeface="Arial" charset="0"/>
                        </a:rPr>
                        <a:t>Non-emergent: Loading Dose</a:t>
                      </a:r>
                      <a:r>
                        <a:rPr kumimoji="0" lang="en-US" sz="1200" b="0" i="0" u="none" strike="noStrike" cap="none" normalizeH="0" baseline="0" dirty="0" smtClean="0">
                          <a:ln>
                            <a:noFill/>
                          </a:ln>
                          <a:solidFill>
                            <a:schemeClr val="tx1"/>
                          </a:solidFill>
                          <a:effectLst/>
                          <a:latin typeface="Arial" charset="0"/>
                        </a:rPr>
                        <a:t>: 10-20 mg PE/kg </a:t>
                      </a:r>
                      <a:r>
                        <a:rPr kumimoji="0" lang="en-US" sz="1000" b="0" i="0" u="none" strike="noStrike" cap="none" normalizeH="0" baseline="0" dirty="0" smtClean="0">
                          <a:ln>
                            <a:noFill/>
                          </a:ln>
                          <a:solidFill>
                            <a:schemeClr val="tx1"/>
                          </a:solidFill>
                          <a:effectLst/>
                          <a:latin typeface="Arial" charset="0"/>
                        </a:rPr>
                        <a:t>IV or IM</a:t>
                      </a:r>
                      <a:r>
                        <a:rPr kumimoji="0" lang="en-US" sz="1200" b="0" i="0" u="none" strike="noStrike" cap="none" normalizeH="0" baseline="0" dirty="0" smtClean="0">
                          <a:ln>
                            <a:noFill/>
                          </a:ln>
                          <a:solidFill>
                            <a:schemeClr val="tx1"/>
                          </a:solidFill>
                          <a:effectLst/>
                          <a:latin typeface="Arial" charset="0"/>
                        </a:rPr>
                        <a:t>; MD: 4-6 mg PE/kg/day </a:t>
                      </a:r>
                      <a:r>
                        <a:rPr kumimoji="0" lang="en-US" sz="1000" b="0" i="0" u="none" strike="noStrike" cap="none" normalizeH="0" baseline="0" dirty="0" smtClean="0">
                          <a:ln>
                            <a:noFill/>
                          </a:ln>
                          <a:solidFill>
                            <a:schemeClr val="tx1"/>
                          </a:solidFill>
                          <a:effectLst/>
                          <a:latin typeface="Arial" charset="0"/>
                        </a:rPr>
                        <a:t>IV or IM </a:t>
                      </a:r>
                    </a:p>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200" b="0" i="0" u="sng" strike="noStrike" cap="none" normalizeH="0" baseline="0" dirty="0" smtClean="0">
                          <a:ln>
                            <a:noFill/>
                          </a:ln>
                          <a:solidFill>
                            <a:schemeClr val="tx1"/>
                          </a:solidFill>
                          <a:effectLst/>
                          <a:latin typeface="Arial" charset="0"/>
                        </a:rPr>
                        <a:t>Infusion Rate:</a:t>
                      </a:r>
                      <a:r>
                        <a:rPr kumimoji="0" lang="en-US" sz="1200" b="0" i="0" u="none" strike="noStrike" cap="none" normalizeH="0" baseline="0" dirty="0" smtClean="0">
                          <a:ln>
                            <a:noFill/>
                          </a:ln>
                          <a:solidFill>
                            <a:schemeClr val="tx1"/>
                          </a:solidFill>
                          <a:effectLst/>
                          <a:latin typeface="Arial" charset="0"/>
                        </a:rPr>
                        <a:t> Should not exceed 150 mg PE/minute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8200">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600" b="1" i="0" u="none" strike="noStrike" cap="none" normalizeH="0" baseline="0" smtClean="0">
                          <a:ln>
                            <a:noFill/>
                          </a:ln>
                          <a:solidFill>
                            <a:schemeClr val="tx1"/>
                          </a:solidFill>
                          <a:effectLst/>
                          <a:latin typeface="Arial" charset="0"/>
                        </a:rPr>
                        <a:t>levetiracetam</a:t>
                      </a:r>
                    </a:p>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600" b="1" i="0" u="none" strike="noStrike" cap="none" normalizeH="0" baseline="0" smtClean="0">
                          <a:ln>
                            <a:noFill/>
                          </a:ln>
                          <a:solidFill>
                            <a:schemeClr val="tx1"/>
                          </a:solidFill>
                          <a:effectLst/>
                          <a:latin typeface="Arial" charset="0"/>
                        </a:rPr>
                        <a:t>(Keppra®)</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0" lang="en-US" sz="1200" b="0" i="0" u="none" strike="noStrike" cap="none" normalizeH="0" baseline="0" dirty="0" smtClean="0">
                          <a:ln>
                            <a:noFill/>
                          </a:ln>
                          <a:solidFill>
                            <a:schemeClr val="tx1"/>
                          </a:solidFill>
                          <a:effectLst/>
                          <a:latin typeface="Arial" charset="0"/>
                        </a:rPr>
                        <a:t>&gt;16 y/o.  </a:t>
                      </a:r>
                      <a:r>
                        <a:rPr kumimoji="0" lang="en-US" sz="1200" b="0" i="0" u="sng" strike="noStrike" cap="none" normalizeH="0" baseline="0" dirty="0" smtClean="0">
                          <a:ln>
                            <a:noFill/>
                          </a:ln>
                          <a:solidFill>
                            <a:schemeClr val="tx1"/>
                          </a:solidFill>
                          <a:effectLst/>
                          <a:latin typeface="Arial" charset="0"/>
                        </a:rPr>
                        <a:t>No Loading Dose</a:t>
                      </a:r>
                      <a:r>
                        <a:rPr kumimoji="0" lang="en-US" sz="1200" b="0" i="0" u="none" strike="noStrike" cap="none" normalizeH="0" baseline="0" dirty="0" smtClean="0">
                          <a:ln>
                            <a:noFill/>
                          </a:ln>
                          <a:solidFill>
                            <a:schemeClr val="tx1"/>
                          </a:solidFill>
                          <a:effectLst/>
                          <a:latin typeface="Arial" charset="0"/>
                        </a:rPr>
                        <a:t>. 1000 mg/day in 2 divided doses.  Dose can be increased by 1000 mg/day ever 2 weeks up to a maximum dose of 3000 mg/day</a:t>
                      </a:r>
                    </a:p>
                    <a:p>
                      <a:pPr marL="0" marR="0" lvl="0" indent="0" algn="l" defTabSz="914400" rtl="0" eaLnBrk="0" fontAlgn="base" latinLnBrk="0" hangingPunct="0">
                        <a:lnSpc>
                          <a:spcPct val="100000"/>
                        </a:lnSpc>
                        <a:spcBef>
                          <a:spcPct val="20000"/>
                        </a:spcBef>
                        <a:spcAft>
                          <a:spcPct val="0"/>
                        </a:spcAft>
                        <a:buClr>
                          <a:schemeClr val="accent1"/>
                        </a:buClr>
                        <a:buSzPct val="75000"/>
                        <a:buFont typeface="Wingdings" pitchFamily="2" charset="2"/>
                        <a:buNone/>
                        <a:tabLst/>
                      </a:pPr>
                      <a:r>
                        <a:rPr kumimoji="0" lang="en-US" sz="1200" b="0" i="0" u="sng" strike="noStrike" cap="none" normalizeH="0" baseline="0" dirty="0" smtClean="0">
                          <a:ln>
                            <a:noFill/>
                          </a:ln>
                          <a:solidFill>
                            <a:schemeClr val="tx1"/>
                          </a:solidFill>
                          <a:effectLst/>
                          <a:latin typeface="Arial" charset="0"/>
                        </a:rPr>
                        <a:t>Infusion Rate:</a:t>
                      </a:r>
                      <a:r>
                        <a:rPr kumimoji="0" lang="en-US" sz="1200" b="0" i="0" u="none" strike="noStrike" cap="none" normalizeH="0" baseline="0" dirty="0" smtClean="0">
                          <a:ln>
                            <a:noFill/>
                          </a:ln>
                          <a:solidFill>
                            <a:schemeClr val="tx1"/>
                          </a:solidFill>
                          <a:effectLst/>
                          <a:latin typeface="Arial" charset="0"/>
                        </a:rPr>
                        <a:t> Dilute in 100 ml of normal saline (NS), lactated ringers (LR) or dextrose 5% and infuse over 15 minutes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27138">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600" b="1" i="0" u="none" strike="noStrike" cap="none" normalizeH="0" baseline="0" smtClean="0">
                          <a:ln>
                            <a:noFill/>
                          </a:ln>
                          <a:solidFill>
                            <a:schemeClr val="tx1"/>
                          </a:solidFill>
                          <a:effectLst/>
                          <a:latin typeface="Arial" charset="0"/>
                        </a:rPr>
                        <a:t>phenytoin</a:t>
                      </a:r>
                    </a:p>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600" b="1" i="0" u="none" strike="noStrike" cap="none" normalizeH="0" baseline="0" smtClean="0">
                          <a:ln>
                            <a:noFill/>
                          </a:ln>
                          <a:solidFill>
                            <a:schemeClr val="tx1"/>
                          </a:solidFill>
                          <a:effectLst/>
                          <a:latin typeface="Arial" charset="0"/>
                        </a:rPr>
                        <a:t>(Dilantin®)</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200" b="0" i="0" u="sng" strike="noStrike" cap="none" normalizeH="0" baseline="0" dirty="0" smtClean="0">
                          <a:ln>
                            <a:noFill/>
                          </a:ln>
                          <a:solidFill>
                            <a:schemeClr val="tx1"/>
                          </a:solidFill>
                          <a:effectLst/>
                          <a:latin typeface="Arial" charset="0"/>
                        </a:rPr>
                        <a:t>Loading Dose</a:t>
                      </a:r>
                      <a:r>
                        <a:rPr kumimoji="0" lang="en-US" sz="1200" b="0" i="0" u="none" strike="noStrike" cap="none" normalizeH="0" baseline="0" dirty="0" smtClean="0">
                          <a:ln>
                            <a:noFill/>
                          </a:ln>
                          <a:solidFill>
                            <a:schemeClr val="tx1"/>
                          </a:solidFill>
                          <a:effectLst/>
                          <a:latin typeface="Arial" charset="0"/>
                        </a:rPr>
                        <a:t>: 10-15 mg/kg; up to 25 mg/kg has been used clinically.</a:t>
                      </a:r>
                    </a:p>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200" b="0" i="0" u="sng" strike="noStrike" cap="none" normalizeH="0" baseline="0" dirty="0" smtClean="0">
                          <a:ln>
                            <a:noFill/>
                          </a:ln>
                          <a:solidFill>
                            <a:schemeClr val="tx1"/>
                          </a:solidFill>
                          <a:effectLst/>
                          <a:latin typeface="Arial" charset="0"/>
                        </a:rPr>
                        <a:t>Maintenance Dose:</a:t>
                      </a:r>
                      <a:r>
                        <a:rPr kumimoji="0" lang="en-US" sz="1200" b="0" i="0" u="none" strike="noStrike" cap="none" normalizeH="0" baseline="0" dirty="0" smtClean="0">
                          <a:ln>
                            <a:noFill/>
                          </a:ln>
                          <a:solidFill>
                            <a:schemeClr val="tx1"/>
                          </a:solidFill>
                          <a:effectLst/>
                          <a:latin typeface="Arial" charset="0"/>
                        </a:rPr>
                        <a:t> 300 mg/day or 5-6 mg/kg/day in 3 divided doses, IM not recommended; dilute in NS or LR, DO NOT MIX WITH DEXTROSE, do not refrigerate, use within 4 hrs. Use inline 0.22-5 micron filter</a:t>
                      </a:r>
                    </a:p>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200" b="0" i="0" u="sng" strike="noStrike" cap="none" normalizeH="0" baseline="0" dirty="0" smtClean="0">
                          <a:ln>
                            <a:noFill/>
                          </a:ln>
                          <a:solidFill>
                            <a:schemeClr val="tx1"/>
                          </a:solidFill>
                          <a:effectLst/>
                          <a:latin typeface="Arial" charset="0"/>
                        </a:rPr>
                        <a:t>Infusion Rate</a:t>
                      </a:r>
                      <a:r>
                        <a:rPr kumimoji="0" lang="en-US" sz="1200" b="0" i="0" u="none" strike="noStrike" cap="none" normalizeH="0" baseline="0" dirty="0" smtClean="0">
                          <a:ln>
                            <a:noFill/>
                          </a:ln>
                          <a:solidFill>
                            <a:schemeClr val="tx1"/>
                          </a:solidFill>
                          <a:effectLst/>
                          <a:latin typeface="Arial" charset="0"/>
                        </a:rPr>
                        <a:t>: Should not exceed 50 mg/min; elderly/debilitated should not exceed 20 mg/min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7063">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600" b="1" i="0" u="none" strike="noStrike" cap="none" normalizeH="0" baseline="0" smtClean="0">
                          <a:ln>
                            <a:noFill/>
                          </a:ln>
                          <a:solidFill>
                            <a:schemeClr val="tx1"/>
                          </a:solidFill>
                          <a:effectLst/>
                          <a:latin typeface="Arial" charset="0"/>
                        </a:rPr>
                        <a:t>valproic acid</a:t>
                      </a:r>
                    </a:p>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600" b="1" i="0" u="none" strike="noStrike" cap="none" normalizeH="0" baseline="0" smtClean="0">
                          <a:ln>
                            <a:noFill/>
                          </a:ln>
                          <a:solidFill>
                            <a:schemeClr val="tx1"/>
                          </a:solidFill>
                          <a:effectLst/>
                          <a:latin typeface="Arial" charset="0"/>
                        </a:rPr>
                        <a:t>(Depacon®)</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200" b="0" i="0" u="sng" strike="noStrike" cap="none" normalizeH="0" baseline="0" dirty="0" smtClean="0">
                          <a:ln>
                            <a:noFill/>
                          </a:ln>
                          <a:solidFill>
                            <a:schemeClr val="tx1"/>
                          </a:solidFill>
                          <a:effectLst/>
                          <a:latin typeface="Arial" charset="0"/>
                        </a:rPr>
                        <a:t>No Loading Dose</a:t>
                      </a:r>
                      <a:r>
                        <a:rPr kumimoji="0" lang="en-US" sz="1200" b="0" i="0" u="none" strike="noStrike" cap="none" normalizeH="0" baseline="0" dirty="0" smtClean="0">
                          <a:ln>
                            <a:noFill/>
                          </a:ln>
                          <a:solidFill>
                            <a:schemeClr val="tx1"/>
                          </a:solidFill>
                          <a:effectLst/>
                          <a:latin typeface="Arial" charset="0"/>
                        </a:rPr>
                        <a:t>; 1000-2500 mg/day in 1-3 divided doses</a:t>
                      </a:r>
                    </a:p>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200" b="0" i="0" u="sng" strike="noStrike" cap="none" normalizeH="0" baseline="0" dirty="0" smtClean="0">
                          <a:ln>
                            <a:noFill/>
                          </a:ln>
                          <a:solidFill>
                            <a:schemeClr val="tx1"/>
                          </a:solidFill>
                          <a:effectLst/>
                          <a:latin typeface="Arial" charset="0"/>
                        </a:rPr>
                        <a:t>Infusion Rate:</a:t>
                      </a:r>
                      <a:r>
                        <a:rPr kumimoji="0" lang="en-US" sz="1200" b="0" i="0" u="none" strike="noStrike" cap="none" normalizeH="0" baseline="0" dirty="0" smtClean="0">
                          <a:ln>
                            <a:noFill/>
                          </a:ln>
                          <a:solidFill>
                            <a:schemeClr val="tx1"/>
                          </a:solidFill>
                          <a:effectLst/>
                          <a:latin typeface="Arial" charset="0"/>
                        </a:rPr>
                        <a:t> Administer over 60 minutes (&lt;= 20 mg/min); rapid infusion over 5-10 minutes as 1.5-3 mg/kg/min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7063">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600" b="1" i="0" u="none" strike="noStrike" cap="none" normalizeH="0" baseline="0" smtClean="0">
                          <a:ln>
                            <a:noFill/>
                          </a:ln>
                          <a:solidFill>
                            <a:schemeClr val="tx1"/>
                          </a:solidFill>
                          <a:effectLst/>
                          <a:latin typeface="Arial" charset="0"/>
                        </a:rPr>
                        <a:t>lacosamide</a:t>
                      </a:r>
                    </a:p>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600" b="1" i="0" u="none" strike="noStrike" cap="none" normalizeH="0" baseline="0" smtClean="0">
                          <a:ln>
                            <a:noFill/>
                          </a:ln>
                          <a:solidFill>
                            <a:schemeClr val="tx1"/>
                          </a:solidFill>
                          <a:effectLst/>
                          <a:latin typeface="Arial" charset="0"/>
                        </a:rPr>
                        <a:t>(Vimpat®)</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200" b="0" i="0" u="sng" strike="noStrike" cap="none" normalizeH="0" baseline="0" dirty="0" smtClean="0">
                          <a:ln>
                            <a:noFill/>
                          </a:ln>
                          <a:solidFill>
                            <a:schemeClr val="tx1"/>
                          </a:solidFill>
                          <a:effectLst/>
                          <a:latin typeface="Arial" charset="0"/>
                        </a:rPr>
                        <a:t>No Loading Dose</a:t>
                      </a:r>
                      <a:r>
                        <a:rPr kumimoji="0" lang="en-US" sz="1200" b="0" i="0" u="none" strike="noStrike" cap="none" normalizeH="0" baseline="0" dirty="0" smtClean="0">
                          <a:ln>
                            <a:noFill/>
                          </a:ln>
                          <a:solidFill>
                            <a:schemeClr val="tx1"/>
                          </a:solidFill>
                          <a:effectLst/>
                          <a:latin typeface="Arial" charset="0"/>
                        </a:rPr>
                        <a:t>; maintenance dose 200-400 mg/day in 2 divided doses</a:t>
                      </a:r>
                    </a:p>
                    <a:p>
                      <a:pPr marL="0"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200" b="0" i="0" u="sng" strike="noStrike" cap="none" normalizeH="0" baseline="0" dirty="0" smtClean="0">
                          <a:ln>
                            <a:noFill/>
                          </a:ln>
                          <a:solidFill>
                            <a:schemeClr val="tx1"/>
                          </a:solidFill>
                          <a:effectLst/>
                          <a:latin typeface="Arial" charset="0"/>
                        </a:rPr>
                        <a:t>Infusion Rate</a:t>
                      </a:r>
                      <a:r>
                        <a:rPr kumimoji="0" lang="en-US" sz="1200" b="0" i="0" u="none" strike="noStrike" cap="none" normalizeH="0" baseline="0" dirty="0" smtClean="0">
                          <a:ln>
                            <a:noFill/>
                          </a:ln>
                          <a:solidFill>
                            <a:schemeClr val="tx1"/>
                          </a:solidFill>
                          <a:effectLst/>
                          <a:latin typeface="Arial" charset="0"/>
                        </a:rPr>
                        <a:t>:  IV formulation is 10 mg/ml, can be administered with or without diluents over 30-60 minutes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sz="4000" smtClean="0"/>
              <a:t>Comparative Pharmacokinetics </a:t>
            </a:r>
            <a:br>
              <a:rPr lang="en-US" sz="4000" smtClean="0"/>
            </a:br>
            <a:r>
              <a:rPr lang="en-US" sz="4000" smtClean="0"/>
              <a:t>Of Traditional AEDs</a:t>
            </a:r>
          </a:p>
        </p:txBody>
      </p:sp>
      <p:graphicFrame>
        <p:nvGraphicFramePr>
          <p:cNvPr id="46122" name="Group 42"/>
          <p:cNvGraphicFramePr>
            <a:graphicFrameLocks noGrp="1"/>
          </p:cNvGraphicFramePr>
          <p:nvPr>
            <p:ph idx="1"/>
          </p:nvPr>
        </p:nvGraphicFramePr>
        <p:xfrm>
          <a:off x="838200" y="1752600"/>
          <a:ext cx="7345362" cy="3176489"/>
        </p:xfrm>
        <a:graphic>
          <a:graphicData uri="http://schemas.openxmlformats.org/drawingml/2006/table">
            <a:tbl>
              <a:tblPr/>
              <a:tblGrid>
                <a:gridCol w="884761"/>
                <a:gridCol w="1147425"/>
                <a:gridCol w="1446953"/>
                <a:gridCol w="1173538"/>
                <a:gridCol w="1105952"/>
                <a:gridCol w="1586733"/>
              </a:tblGrid>
              <a:tr h="1085748">
                <a:tc>
                  <a:txBody>
                    <a:bodyPr/>
                    <a:lstStyle/>
                    <a:p>
                      <a:pPr marL="112713"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600" b="0" i="0" u="none" strike="noStrike" cap="none" normalizeH="0" baseline="0" dirty="0" smtClean="0">
                          <a:ln>
                            <a:noFill/>
                          </a:ln>
                          <a:solidFill>
                            <a:schemeClr val="tx1"/>
                          </a:solidFill>
                          <a:effectLst/>
                          <a:latin typeface="Arial" charset="0"/>
                        </a:rPr>
                        <a:t>Drug</a:t>
                      </a:r>
                    </a:p>
                  </a:txBody>
                  <a:tcPr marL="88476" marR="8847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600" b="0" i="0" u="none" strike="noStrike" cap="none" normalizeH="0" baseline="0" dirty="0" smtClean="0">
                          <a:ln>
                            <a:noFill/>
                          </a:ln>
                          <a:solidFill>
                            <a:schemeClr val="tx1"/>
                          </a:solidFill>
                          <a:effectLst/>
                          <a:latin typeface="Arial" charset="0"/>
                        </a:rPr>
                        <a:t>Absorption</a:t>
                      </a:r>
                    </a:p>
                  </a:txBody>
                  <a:tcPr marL="88476" marR="8847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600" b="0" i="0" u="none" strike="noStrike" cap="none" normalizeH="0" baseline="0" smtClean="0">
                          <a:ln>
                            <a:noFill/>
                          </a:ln>
                          <a:solidFill>
                            <a:schemeClr val="tx1"/>
                          </a:solidFill>
                          <a:effectLst/>
                          <a:latin typeface="Arial" charset="0"/>
                        </a:rPr>
                        <a:t>Binding %</a:t>
                      </a:r>
                    </a:p>
                  </a:txBody>
                  <a:tcPr marL="88476" marR="8847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600" b="0" i="0" u="none" strike="noStrike" cap="none" normalizeH="0" baseline="0" smtClean="0">
                          <a:ln>
                            <a:noFill/>
                          </a:ln>
                          <a:solidFill>
                            <a:schemeClr val="tx1"/>
                          </a:solidFill>
                          <a:effectLst/>
                          <a:latin typeface="Arial" charset="0"/>
                        </a:rPr>
                        <a:t>Elimination</a:t>
                      </a:r>
                    </a:p>
                  </a:txBody>
                  <a:tcPr marL="88476" marR="8847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600" b="0" i="0" u="none" strike="noStrike" cap="none" normalizeH="0" baseline="0" smtClean="0">
                          <a:ln>
                            <a:noFill/>
                          </a:ln>
                          <a:solidFill>
                            <a:schemeClr val="tx1"/>
                          </a:solidFill>
                          <a:effectLst/>
                          <a:latin typeface="Arial" charset="0"/>
                        </a:rPr>
                        <a:t>t ½ (hrs)</a:t>
                      </a:r>
                    </a:p>
                  </a:txBody>
                  <a:tcPr marL="88476" marR="8847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400" b="0" i="0" u="none" strike="noStrike" cap="none" normalizeH="0" baseline="0" smtClean="0">
                          <a:ln>
                            <a:noFill/>
                          </a:ln>
                          <a:solidFill>
                            <a:schemeClr val="tx1"/>
                          </a:solidFill>
                          <a:effectLst/>
                          <a:latin typeface="Arial" charset="0"/>
                        </a:rPr>
                        <a:t>Cause  Interactions</a:t>
                      </a:r>
                    </a:p>
                  </a:txBody>
                  <a:tcPr marL="88476" marR="8847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5119">
                <a:tc>
                  <a:txBody>
                    <a:bodyPr/>
                    <a:lstStyle/>
                    <a:p>
                      <a:pPr marL="112713"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dirty="0" smtClean="0">
                          <a:ln>
                            <a:noFill/>
                          </a:ln>
                          <a:solidFill>
                            <a:schemeClr val="tx1"/>
                          </a:solidFill>
                          <a:effectLst/>
                          <a:latin typeface="Arial" charset="0"/>
                        </a:rPr>
                        <a:t>CBZ</a:t>
                      </a:r>
                    </a:p>
                  </a:txBody>
                  <a:tcPr marL="88476" marR="8847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dirty="0" smtClean="0">
                          <a:ln>
                            <a:noFill/>
                          </a:ln>
                          <a:solidFill>
                            <a:schemeClr val="tx1"/>
                          </a:solidFill>
                          <a:effectLst/>
                          <a:latin typeface="Arial" charset="0"/>
                        </a:rPr>
                        <a:t>80</a:t>
                      </a:r>
                    </a:p>
                  </a:txBody>
                  <a:tcPr marL="88476" marR="8847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dirty="0" smtClean="0">
                          <a:ln>
                            <a:noFill/>
                          </a:ln>
                          <a:solidFill>
                            <a:schemeClr val="tx1"/>
                          </a:solidFill>
                          <a:effectLst/>
                          <a:latin typeface="Arial" charset="0"/>
                        </a:rPr>
                        <a:t>75-85</a:t>
                      </a:r>
                    </a:p>
                  </a:txBody>
                  <a:tcPr marL="88476" marR="8847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smtClean="0">
                          <a:ln>
                            <a:noFill/>
                          </a:ln>
                          <a:solidFill>
                            <a:schemeClr val="tx1"/>
                          </a:solidFill>
                          <a:effectLst/>
                          <a:latin typeface="Arial" charset="0"/>
                        </a:rPr>
                        <a:t>100% H</a:t>
                      </a:r>
                      <a:r>
                        <a:rPr kumimoji="0" lang="en-US" sz="2000" b="1" i="0" u="none" strike="noStrike" cap="none" normalizeH="0" baseline="30000" smtClean="0">
                          <a:ln>
                            <a:noFill/>
                          </a:ln>
                          <a:solidFill>
                            <a:schemeClr val="tx1"/>
                          </a:solidFill>
                          <a:effectLst/>
                          <a:latin typeface="Arial" charset="0"/>
                        </a:rPr>
                        <a:t>*</a:t>
                      </a:r>
                    </a:p>
                  </a:txBody>
                  <a:tcPr marL="88476" marR="8847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smtClean="0">
                          <a:ln>
                            <a:noFill/>
                          </a:ln>
                          <a:solidFill>
                            <a:schemeClr val="tx1"/>
                          </a:solidFill>
                          <a:effectLst/>
                          <a:latin typeface="Arial" charset="0"/>
                        </a:rPr>
                        <a:t>6-15</a:t>
                      </a:r>
                    </a:p>
                  </a:txBody>
                  <a:tcPr marL="88476" marR="8847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smtClean="0">
                          <a:ln>
                            <a:noFill/>
                          </a:ln>
                          <a:solidFill>
                            <a:schemeClr val="tx1"/>
                          </a:solidFill>
                          <a:effectLst/>
                          <a:latin typeface="Arial" charset="0"/>
                        </a:rPr>
                        <a:t>Yes</a:t>
                      </a:r>
                    </a:p>
                  </a:txBody>
                  <a:tcPr marL="88476" marR="8847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2291">
                <a:tc>
                  <a:txBody>
                    <a:bodyPr/>
                    <a:lstStyle/>
                    <a:p>
                      <a:pPr marL="112713"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smtClean="0">
                          <a:ln>
                            <a:noFill/>
                          </a:ln>
                          <a:solidFill>
                            <a:schemeClr val="tx1"/>
                          </a:solidFill>
                          <a:effectLst/>
                          <a:latin typeface="Arial" charset="0"/>
                        </a:rPr>
                        <a:t>PB</a:t>
                      </a:r>
                    </a:p>
                  </a:txBody>
                  <a:tcPr marL="88476" marR="8847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smtClean="0">
                          <a:ln>
                            <a:noFill/>
                          </a:ln>
                          <a:solidFill>
                            <a:schemeClr val="tx1"/>
                          </a:solidFill>
                          <a:effectLst/>
                          <a:latin typeface="Arial" charset="0"/>
                        </a:rPr>
                        <a:t>100</a:t>
                      </a:r>
                    </a:p>
                  </a:txBody>
                  <a:tcPr marL="88476" marR="8847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dirty="0" smtClean="0">
                          <a:ln>
                            <a:noFill/>
                          </a:ln>
                          <a:solidFill>
                            <a:schemeClr val="tx1"/>
                          </a:solidFill>
                          <a:effectLst/>
                          <a:latin typeface="Arial" charset="0"/>
                        </a:rPr>
                        <a:t>50</a:t>
                      </a:r>
                    </a:p>
                  </a:txBody>
                  <a:tcPr marL="88476" marR="8847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dirty="0" smtClean="0">
                          <a:ln>
                            <a:noFill/>
                          </a:ln>
                          <a:solidFill>
                            <a:schemeClr val="tx1"/>
                          </a:solidFill>
                          <a:effectLst/>
                          <a:latin typeface="Arial" charset="0"/>
                        </a:rPr>
                        <a:t>75% H</a:t>
                      </a:r>
                    </a:p>
                  </a:txBody>
                  <a:tcPr marL="88476" marR="8847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smtClean="0">
                          <a:ln>
                            <a:noFill/>
                          </a:ln>
                          <a:solidFill>
                            <a:schemeClr val="tx1"/>
                          </a:solidFill>
                          <a:effectLst/>
                          <a:latin typeface="Arial" charset="0"/>
                        </a:rPr>
                        <a:t>72-124</a:t>
                      </a:r>
                    </a:p>
                  </a:txBody>
                  <a:tcPr marL="88476" marR="8847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smtClean="0">
                          <a:ln>
                            <a:noFill/>
                          </a:ln>
                          <a:solidFill>
                            <a:schemeClr val="tx1"/>
                          </a:solidFill>
                          <a:effectLst/>
                          <a:latin typeface="Arial" charset="0"/>
                        </a:rPr>
                        <a:t>Yes</a:t>
                      </a:r>
                    </a:p>
                  </a:txBody>
                  <a:tcPr marL="88476" marR="8847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4305">
                <a:tc>
                  <a:txBody>
                    <a:bodyPr/>
                    <a:lstStyle/>
                    <a:p>
                      <a:pPr marL="112713"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smtClean="0">
                          <a:ln>
                            <a:noFill/>
                          </a:ln>
                          <a:solidFill>
                            <a:schemeClr val="tx1"/>
                          </a:solidFill>
                          <a:effectLst/>
                          <a:latin typeface="Arial" charset="0"/>
                        </a:rPr>
                        <a:t>PHT</a:t>
                      </a:r>
                    </a:p>
                  </a:txBody>
                  <a:tcPr marL="88476" marR="8847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smtClean="0">
                          <a:ln>
                            <a:noFill/>
                          </a:ln>
                          <a:solidFill>
                            <a:schemeClr val="tx1"/>
                          </a:solidFill>
                          <a:effectLst/>
                          <a:latin typeface="Arial" charset="0"/>
                        </a:rPr>
                        <a:t>95</a:t>
                      </a:r>
                    </a:p>
                  </a:txBody>
                  <a:tcPr marL="88476" marR="8847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smtClean="0">
                          <a:ln>
                            <a:noFill/>
                          </a:ln>
                          <a:solidFill>
                            <a:schemeClr val="tx1"/>
                          </a:solidFill>
                          <a:effectLst/>
                          <a:latin typeface="Arial" charset="0"/>
                        </a:rPr>
                        <a:t>90</a:t>
                      </a:r>
                    </a:p>
                  </a:txBody>
                  <a:tcPr marL="88476" marR="8847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smtClean="0">
                          <a:ln>
                            <a:noFill/>
                          </a:ln>
                          <a:solidFill>
                            <a:schemeClr val="tx1"/>
                          </a:solidFill>
                          <a:effectLst/>
                          <a:latin typeface="Arial" charset="0"/>
                        </a:rPr>
                        <a:t>100% H</a:t>
                      </a:r>
                      <a:r>
                        <a:rPr kumimoji="0" lang="en-US" sz="1800" b="1" i="0" u="none" strike="noStrike" cap="none" normalizeH="0" baseline="30000" smtClean="0">
                          <a:ln>
                            <a:noFill/>
                          </a:ln>
                          <a:solidFill>
                            <a:schemeClr val="tx1"/>
                          </a:solidFill>
                          <a:effectLst/>
                          <a:latin typeface="Arial" charset="0"/>
                        </a:rPr>
                        <a:t>**</a:t>
                      </a:r>
                    </a:p>
                  </a:txBody>
                  <a:tcPr marL="88476" marR="8847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dirty="0" smtClean="0">
                          <a:ln>
                            <a:noFill/>
                          </a:ln>
                          <a:solidFill>
                            <a:schemeClr val="tx1"/>
                          </a:solidFill>
                          <a:effectLst/>
                          <a:latin typeface="Arial" charset="0"/>
                        </a:rPr>
                        <a:t>12-60</a:t>
                      </a:r>
                    </a:p>
                  </a:txBody>
                  <a:tcPr marL="88476" marR="8847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dirty="0" smtClean="0">
                          <a:ln>
                            <a:noFill/>
                          </a:ln>
                          <a:solidFill>
                            <a:schemeClr val="tx1"/>
                          </a:solidFill>
                          <a:effectLst/>
                          <a:latin typeface="Arial" charset="0"/>
                        </a:rPr>
                        <a:t>Yes</a:t>
                      </a:r>
                    </a:p>
                  </a:txBody>
                  <a:tcPr marL="88476" marR="8847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2291">
                <a:tc>
                  <a:txBody>
                    <a:bodyPr/>
                    <a:lstStyle/>
                    <a:p>
                      <a:pPr marL="112713"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smtClean="0">
                          <a:ln>
                            <a:noFill/>
                          </a:ln>
                          <a:solidFill>
                            <a:schemeClr val="tx1"/>
                          </a:solidFill>
                          <a:effectLst/>
                          <a:latin typeface="Arial" charset="0"/>
                        </a:rPr>
                        <a:t>VPA</a:t>
                      </a:r>
                    </a:p>
                  </a:txBody>
                  <a:tcPr marL="88476" marR="8847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smtClean="0">
                          <a:ln>
                            <a:noFill/>
                          </a:ln>
                          <a:solidFill>
                            <a:schemeClr val="tx1"/>
                          </a:solidFill>
                          <a:effectLst/>
                          <a:latin typeface="Arial" charset="0"/>
                        </a:rPr>
                        <a:t>100</a:t>
                      </a:r>
                    </a:p>
                  </a:txBody>
                  <a:tcPr marL="88476" marR="8847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smtClean="0">
                          <a:ln>
                            <a:noFill/>
                          </a:ln>
                          <a:solidFill>
                            <a:schemeClr val="tx1"/>
                          </a:solidFill>
                          <a:effectLst/>
                          <a:latin typeface="Arial" charset="0"/>
                        </a:rPr>
                        <a:t>75-95</a:t>
                      </a:r>
                      <a:endParaRPr kumimoji="0" lang="en-US" sz="2000" b="1" i="0" u="none" strike="noStrike" cap="none" normalizeH="0" baseline="30000" smtClean="0">
                        <a:ln>
                          <a:noFill/>
                        </a:ln>
                        <a:solidFill>
                          <a:schemeClr val="tx1"/>
                        </a:solidFill>
                        <a:effectLst/>
                        <a:latin typeface="Arial" charset="0"/>
                      </a:endParaRPr>
                    </a:p>
                  </a:txBody>
                  <a:tcPr marL="88476" marR="8847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dirty="0" smtClean="0">
                          <a:ln>
                            <a:noFill/>
                          </a:ln>
                          <a:solidFill>
                            <a:schemeClr val="tx1"/>
                          </a:solidFill>
                          <a:effectLst/>
                          <a:latin typeface="Arial" charset="0"/>
                        </a:rPr>
                        <a:t>100% H</a:t>
                      </a:r>
                    </a:p>
                  </a:txBody>
                  <a:tcPr marL="88476" marR="8847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smtClean="0">
                          <a:ln>
                            <a:noFill/>
                          </a:ln>
                          <a:solidFill>
                            <a:schemeClr val="tx1"/>
                          </a:solidFill>
                          <a:effectLst/>
                          <a:latin typeface="Arial" charset="0"/>
                        </a:rPr>
                        <a:t>6-18</a:t>
                      </a:r>
                    </a:p>
                  </a:txBody>
                  <a:tcPr marL="88476" marR="8847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2000" b="1" i="0" u="none" strike="noStrike" cap="none" normalizeH="0" baseline="0" dirty="0" smtClean="0">
                          <a:ln>
                            <a:noFill/>
                          </a:ln>
                          <a:solidFill>
                            <a:schemeClr val="tx1"/>
                          </a:solidFill>
                          <a:effectLst/>
                          <a:latin typeface="Arial" charset="0"/>
                        </a:rPr>
                        <a:t>Yes</a:t>
                      </a:r>
                    </a:p>
                  </a:txBody>
                  <a:tcPr marL="88476" marR="8847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8" name="Slide Number Placeholder 3"/>
          <p:cNvSpPr>
            <a:spLocks noGrp="1"/>
          </p:cNvSpPr>
          <p:nvPr>
            <p:ph type="sldNum" sz="quarter" idx="11"/>
          </p:nvPr>
        </p:nvSpPr>
        <p:spPr/>
        <p:txBody>
          <a:bodyPr/>
          <a:lstStyle/>
          <a:p>
            <a:pPr>
              <a:defRPr/>
            </a:pPr>
            <a:r>
              <a:rPr lang="en-US"/>
              <a:t>P-Slide </a:t>
            </a:r>
            <a:fld id="{6049AD77-17BD-4C51-B3A5-A2662A85D442}" type="slidenum">
              <a:rPr lang="en-US"/>
              <a:pPr>
                <a:defRPr/>
              </a:pPr>
              <a:t>64</a:t>
            </a:fld>
            <a:endParaRPr lang="en-US"/>
          </a:p>
        </p:txBody>
      </p:sp>
      <p:sp>
        <p:nvSpPr>
          <p:cNvPr id="64560" name="Rectangle 58"/>
          <p:cNvSpPr>
            <a:spLocks noChangeArrowheads="1"/>
          </p:cNvSpPr>
          <p:nvPr/>
        </p:nvSpPr>
        <p:spPr bwMode="auto">
          <a:xfrm>
            <a:off x="914400" y="5105400"/>
            <a:ext cx="1397000" cy="966788"/>
          </a:xfrm>
          <a:prstGeom prst="rect">
            <a:avLst/>
          </a:prstGeom>
          <a:noFill/>
          <a:ln w="12700">
            <a:noFill/>
            <a:miter lim="800000"/>
            <a:headEnd/>
            <a:tailEnd/>
          </a:ln>
        </p:spPr>
        <p:txBody>
          <a:bodyPr lIns="90487" tIns="44450" rIns="90487" bIns="44450">
            <a:spAutoFit/>
          </a:bodyPr>
          <a:lstStyle/>
          <a:p>
            <a:pPr algn="l" eaLnBrk="1" hangingPunct="1"/>
            <a:r>
              <a:rPr lang="en-US" altLang="en-US" sz="1200"/>
              <a:t>* autoinduction</a:t>
            </a:r>
          </a:p>
          <a:p>
            <a:pPr algn="l" eaLnBrk="1" hangingPunct="1"/>
            <a:r>
              <a:rPr lang="en-US" altLang="en-US" sz="1200"/>
              <a:t>** non-linear</a:t>
            </a:r>
            <a:r>
              <a:rPr lang="en-US" altLang="en-US" sz="1200">
                <a:solidFill>
                  <a:srgbClr val="F6BF69"/>
                </a:solidFill>
              </a:rPr>
              <a:t> </a:t>
            </a:r>
          </a:p>
          <a:p>
            <a:pPr algn="l" eaLnBrk="1" hangingPunct="1"/>
            <a:endParaRPr lang="en-US" altLang="en-US" sz="900">
              <a:solidFill>
                <a:srgbClr val="F6BF69"/>
              </a:solidFill>
            </a:endParaRPr>
          </a:p>
          <a:p>
            <a:pPr algn="l" eaLnBrk="1" hangingPunct="1"/>
            <a:r>
              <a:rPr lang="en-US" altLang="en-US" sz="1200"/>
              <a:t>H = hepatic</a:t>
            </a:r>
          </a:p>
          <a:p>
            <a:pPr algn="l" eaLnBrk="1" hangingPunct="1"/>
            <a:r>
              <a:rPr lang="en-US" altLang="en-US" sz="1200"/>
              <a:t>R = renal</a:t>
            </a:r>
          </a:p>
        </p:txBody>
      </p:sp>
      <p:sp>
        <p:nvSpPr>
          <p:cNvPr id="276539" name="Rectangle 59"/>
          <p:cNvSpPr>
            <a:spLocks noChangeArrowheads="1"/>
          </p:cNvSpPr>
          <p:nvPr/>
        </p:nvSpPr>
        <p:spPr bwMode="auto">
          <a:xfrm>
            <a:off x="2819400" y="5105400"/>
            <a:ext cx="3536950" cy="1152525"/>
          </a:xfrm>
          <a:prstGeom prst="rect">
            <a:avLst/>
          </a:prstGeom>
          <a:noFill/>
          <a:ln w="12700">
            <a:noFill/>
            <a:miter lim="800000"/>
            <a:headEnd/>
            <a:tailEnd/>
          </a:ln>
        </p:spPr>
        <p:txBody>
          <a:bodyPr lIns="90487" tIns="44450" rIns="90487" bIns="44450">
            <a:spAutoFit/>
          </a:bodyPr>
          <a:lstStyle/>
          <a:p>
            <a:pPr algn="l" eaLnBrk="1" hangingPunct="1"/>
            <a:r>
              <a:rPr lang="en-US" altLang="en-US" sz="1400" u="sng"/>
              <a:t>Problems with traditional AEDs:</a:t>
            </a:r>
          </a:p>
          <a:p>
            <a:pPr algn="l" eaLnBrk="1" hangingPunct="1"/>
            <a:r>
              <a:rPr lang="en-US" altLang="en-US" sz="1400"/>
              <a:t>Poor water solubility</a:t>
            </a:r>
          </a:p>
          <a:p>
            <a:pPr algn="l" eaLnBrk="1" hangingPunct="1"/>
            <a:r>
              <a:rPr lang="en-US" altLang="en-US" sz="1400"/>
              <a:t>Extensive protein binding</a:t>
            </a:r>
          </a:p>
          <a:p>
            <a:pPr algn="l" eaLnBrk="1" hangingPunct="1"/>
            <a:r>
              <a:rPr lang="en-US" altLang="en-US" sz="1400"/>
              <a:t>Extensive oxidative metabolism</a:t>
            </a:r>
          </a:p>
          <a:p>
            <a:pPr algn="l" eaLnBrk="1" hangingPunct="1"/>
            <a:r>
              <a:rPr lang="en-US" altLang="en-US" sz="1400"/>
              <a:t>Multiple drug-drug interactions</a:t>
            </a:r>
          </a:p>
        </p:txBody>
      </p:sp>
      <p:sp>
        <p:nvSpPr>
          <p:cNvPr id="7" name="Date Placeholder 3"/>
          <p:cNvSpPr>
            <a:spLocks noGrp="1"/>
          </p:cNvSpPr>
          <p:nvPr>
            <p:ph type="dt" sz="quarter" idx="10"/>
          </p:nvPr>
        </p:nvSpPr>
        <p:spPr/>
        <p:txBody>
          <a:bodyPr/>
          <a:lstStyle>
            <a:lvl1pPr>
              <a:defRPr>
                <a:latin typeface="Arial" pitchFamily="34" charset="0"/>
                <a:cs typeface="Arial" pitchFamily="34" charset="0"/>
              </a:defRPr>
            </a:lvl1pPr>
          </a:lstStyle>
          <a:p>
            <a:pPr>
              <a:defRPr/>
            </a:pPr>
            <a:r>
              <a:rPr lang="en-US" dirty="0" smtClean="0"/>
              <a:t>American Epilepsy Society 2011</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6539"/>
                                        </p:tgtEl>
                                        <p:attrNameLst>
                                          <p:attrName>style.visibility</p:attrName>
                                        </p:attrNameLst>
                                      </p:cBhvr>
                                      <p:to>
                                        <p:strVal val="visible"/>
                                      </p:to>
                                    </p:set>
                                    <p:animEffect transition="in" filter="fade">
                                      <p:cBhvr>
                                        <p:cTn id="7" dur="1000"/>
                                        <p:tgtEl>
                                          <p:spTgt spid="276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601" name="Rectangle 73"/>
          <p:cNvSpPr>
            <a:spLocks noGrp="1" noChangeArrowheads="1"/>
          </p:cNvSpPr>
          <p:nvPr>
            <p:ph type="title"/>
          </p:nvPr>
        </p:nvSpPr>
        <p:spPr/>
        <p:txBody>
          <a:bodyPr rtlCol="0">
            <a:normAutofit fontScale="90000"/>
          </a:bodyPr>
          <a:lstStyle/>
          <a:p>
            <a:pPr eaLnBrk="1" fontAlgn="auto" hangingPunct="1">
              <a:spcAft>
                <a:spcPts val="0"/>
              </a:spcAft>
              <a:defRPr/>
            </a:pPr>
            <a:r>
              <a:rPr lang="en-US" dirty="0" smtClean="0">
                <a:solidFill>
                  <a:schemeClr val="tx1">
                    <a:lumMod val="75000"/>
                    <a:lumOff val="25000"/>
                  </a:schemeClr>
                </a:solidFill>
              </a:rPr>
              <a:t>Pharmacokinetics Of Newer AEDs</a:t>
            </a:r>
          </a:p>
        </p:txBody>
      </p:sp>
      <p:sp>
        <p:nvSpPr>
          <p:cNvPr id="64" name="Slide Number Placeholder 3"/>
          <p:cNvSpPr>
            <a:spLocks noGrp="1"/>
          </p:cNvSpPr>
          <p:nvPr>
            <p:ph type="sldNum" sz="quarter" idx="11"/>
          </p:nvPr>
        </p:nvSpPr>
        <p:spPr/>
        <p:txBody>
          <a:bodyPr/>
          <a:lstStyle/>
          <a:p>
            <a:pPr>
              <a:defRPr/>
            </a:pPr>
            <a:r>
              <a:rPr lang="en-US"/>
              <a:t>P-Slide </a:t>
            </a:r>
            <a:fld id="{7FEFDA1D-E2AF-4FAE-8D0D-D62EAD0C260A}" type="slidenum">
              <a:rPr lang="en-US"/>
              <a:pPr>
                <a:defRPr/>
              </a:pPr>
              <a:t>65</a:t>
            </a:fld>
            <a:endParaRPr lang="en-US"/>
          </a:p>
        </p:txBody>
      </p:sp>
      <p:graphicFrame>
        <p:nvGraphicFramePr>
          <p:cNvPr id="47176" name="Group 72"/>
          <p:cNvGraphicFramePr>
            <a:graphicFrameLocks noGrp="1"/>
          </p:cNvGraphicFramePr>
          <p:nvPr/>
        </p:nvGraphicFramePr>
        <p:xfrm>
          <a:off x="990600" y="1752600"/>
          <a:ext cx="7239000" cy="3306763"/>
        </p:xfrm>
        <a:graphic>
          <a:graphicData uri="http://schemas.openxmlformats.org/drawingml/2006/table">
            <a:tbl>
              <a:tblPr/>
              <a:tblGrid>
                <a:gridCol w="1066800"/>
                <a:gridCol w="1346200"/>
                <a:gridCol w="1206500"/>
                <a:gridCol w="1311275"/>
                <a:gridCol w="936625"/>
                <a:gridCol w="1371600"/>
              </a:tblGrid>
              <a:tr h="609600">
                <a:tc>
                  <a:txBody>
                    <a:bodyPr/>
                    <a:lstStyle/>
                    <a:p>
                      <a:pPr marL="112713"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600" b="1" i="0" u="none" strike="noStrike" cap="none" normalizeH="0" baseline="0" dirty="0" smtClean="0">
                          <a:ln>
                            <a:noFill/>
                          </a:ln>
                          <a:solidFill>
                            <a:schemeClr val="tx1"/>
                          </a:solidFill>
                          <a:effectLst/>
                          <a:latin typeface="Arial" charset="0"/>
                        </a:rPr>
                        <a:t>Drug</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600" b="1" i="0" u="none" strike="noStrike" cap="none" normalizeH="0" baseline="0" dirty="0" smtClean="0">
                          <a:ln>
                            <a:noFill/>
                          </a:ln>
                          <a:solidFill>
                            <a:schemeClr val="tx1"/>
                          </a:solidFill>
                          <a:effectLst/>
                          <a:latin typeface="Arial" charset="0"/>
                        </a:rPr>
                        <a:t>Absorption</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600" b="1" i="0" u="none" strike="noStrike" cap="none" normalizeH="0" baseline="0" smtClean="0">
                          <a:ln>
                            <a:noFill/>
                          </a:ln>
                          <a:solidFill>
                            <a:schemeClr val="tx1"/>
                          </a:solidFill>
                          <a:effectLst/>
                          <a:latin typeface="Arial" charset="0"/>
                        </a:rPr>
                        <a:t>Binding</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600" b="1" i="0" u="none" strike="noStrike" cap="none" normalizeH="0" baseline="0" smtClean="0">
                          <a:ln>
                            <a:noFill/>
                          </a:ln>
                          <a:solidFill>
                            <a:schemeClr val="tx1"/>
                          </a:solidFill>
                          <a:effectLst/>
                          <a:latin typeface="Arial" charset="0"/>
                        </a:rPr>
                        <a:t>Elimination</a:t>
                      </a:r>
                      <a:endParaRPr kumimoji="0" lang="en-US" sz="1600" b="1" i="0" u="none" strike="noStrike" cap="none" normalizeH="0" baseline="30000" smtClean="0">
                        <a:ln>
                          <a:noFill/>
                        </a:ln>
                        <a:solidFill>
                          <a:schemeClr val="tx1"/>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600" b="1" i="0" u="none" strike="noStrike" cap="none" normalizeH="0" baseline="0" smtClean="0">
                          <a:ln>
                            <a:noFill/>
                          </a:ln>
                          <a:solidFill>
                            <a:schemeClr val="tx1"/>
                          </a:solidFill>
                          <a:effectLst/>
                          <a:latin typeface="Arial" charset="0"/>
                        </a:rPr>
                        <a:t>T ½ </a:t>
                      </a:r>
                      <a:br>
                        <a:rPr kumimoji="0" lang="en-US" sz="1600" b="1" i="0" u="none" strike="noStrike" cap="none" normalizeH="0" baseline="0" smtClean="0">
                          <a:ln>
                            <a:noFill/>
                          </a:ln>
                          <a:solidFill>
                            <a:schemeClr val="tx1"/>
                          </a:solidFill>
                          <a:effectLst/>
                          <a:latin typeface="Arial" charset="0"/>
                        </a:rPr>
                      </a:br>
                      <a:r>
                        <a:rPr kumimoji="0" lang="en-US" sz="1600" b="1" i="0" u="none" strike="noStrike" cap="none" normalizeH="0" baseline="0" smtClean="0">
                          <a:ln>
                            <a:noFill/>
                          </a:ln>
                          <a:solidFill>
                            <a:schemeClr val="tx1"/>
                          </a:solidFill>
                          <a:effectLst/>
                          <a:latin typeface="Arial" charset="0"/>
                        </a:rPr>
                        <a:t>(hrs)</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400" b="1" i="0" u="none" strike="noStrike" cap="none" normalizeH="0" baseline="0" smtClean="0">
                          <a:ln>
                            <a:noFill/>
                          </a:ln>
                          <a:solidFill>
                            <a:schemeClr val="tx1"/>
                          </a:solidFill>
                          <a:effectLst/>
                          <a:latin typeface="Arial" charset="0"/>
                        </a:rPr>
                        <a:t>Cause Interactions?</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2113">
                <a:tc>
                  <a:txBody>
                    <a:bodyPr/>
                    <a:lstStyle/>
                    <a:p>
                      <a:pPr marL="112713"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800" b="1" i="0" u="none" strike="noStrike" cap="none" normalizeH="0" baseline="0" smtClean="0">
                        <a:ln>
                          <a:noFill/>
                        </a:ln>
                        <a:solidFill>
                          <a:schemeClr val="tx1"/>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800" b="1" i="0" u="none" strike="noStrike" cap="none" normalizeH="0" baseline="30000" dirty="0" smtClean="0">
                        <a:ln>
                          <a:noFill/>
                        </a:ln>
                        <a:solidFill>
                          <a:schemeClr val="tx1"/>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800" b="1" i="0" u="none" strike="noStrike" cap="none" normalizeH="0" baseline="0" dirty="0" smtClean="0">
                        <a:ln>
                          <a:noFill/>
                        </a:ln>
                        <a:solidFill>
                          <a:schemeClr val="tx1"/>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800" b="1" i="0" u="none" strike="noStrike" cap="none" normalizeH="0" baseline="30000" smtClean="0">
                        <a:ln>
                          <a:noFill/>
                        </a:ln>
                        <a:solidFill>
                          <a:schemeClr val="tx1"/>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800" b="1" i="0" u="none" strike="noStrike" cap="none" normalizeH="0" baseline="0" smtClean="0">
                        <a:ln>
                          <a:noFill/>
                        </a:ln>
                        <a:solidFill>
                          <a:schemeClr val="tx1"/>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800" b="1" i="0" u="none" strike="noStrike" cap="none" normalizeH="0" baseline="0" smtClean="0">
                        <a:ln>
                          <a:noFill/>
                        </a:ln>
                        <a:solidFill>
                          <a:schemeClr val="tx1"/>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6250">
                <a:tc>
                  <a:txBody>
                    <a:bodyPr/>
                    <a:lstStyle/>
                    <a:p>
                      <a:pPr marL="112713"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GBP</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 60%</a:t>
                      </a:r>
                      <a:endParaRPr kumimoji="0" lang="en-US" sz="1800" b="1" i="0" u="none" strike="noStrike" cap="none" normalizeH="0" baseline="30000" smtClean="0">
                        <a:ln>
                          <a:noFill/>
                        </a:ln>
                        <a:solidFill>
                          <a:schemeClr val="tx1"/>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dirty="0" smtClean="0">
                          <a:ln>
                            <a:noFill/>
                          </a:ln>
                          <a:solidFill>
                            <a:schemeClr val="tx1"/>
                          </a:solidFill>
                          <a:effectLst/>
                          <a:latin typeface="Arial" charset="0"/>
                        </a:rPr>
                        <a:t>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100% R</a:t>
                      </a:r>
                      <a:endParaRPr kumimoji="0" lang="en-US" sz="1800" b="1" i="0" u="none" strike="noStrike" cap="none" normalizeH="0" baseline="30000" smtClean="0">
                        <a:ln>
                          <a:noFill/>
                        </a:ln>
                        <a:solidFill>
                          <a:schemeClr val="tx1"/>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5-9</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No</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112713"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LTG</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100%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dirty="0" smtClean="0">
                          <a:ln>
                            <a:noFill/>
                          </a:ln>
                          <a:solidFill>
                            <a:schemeClr val="tx1"/>
                          </a:solidFill>
                          <a:effectLst/>
                          <a:latin typeface="Arial" charset="0"/>
                        </a:rPr>
                        <a:t>55%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dirty="0" smtClean="0">
                          <a:ln>
                            <a:noFill/>
                          </a:ln>
                          <a:solidFill>
                            <a:schemeClr val="tx1"/>
                          </a:solidFill>
                          <a:effectLst/>
                          <a:latin typeface="Arial" charset="0"/>
                        </a:rPr>
                        <a:t>100% H</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18-30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No</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112713"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LEV</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~100%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&lt;10%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dirty="0" smtClean="0">
                          <a:ln>
                            <a:noFill/>
                          </a:ln>
                          <a:solidFill>
                            <a:schemeClr val="tx1"/>
                          </a:solidFill>
                          <a:effectLst/>
                          <a:latin typeface="Arial" charset="0"/>
                        </a:rPr>
                        <a:t>66% R</a:t>
                      </a:r>
                      <a:endParaRPr kumimoji="0" lang="en-US" sz="1800" b="1" i="0" u="none" strike="noStrike" cap="none" normalizeH="0" baseline="30000" dirty="0" smtClean="0">
                        <a:ln>
                          <a:noFill/>
                        </a:ln>
                        <a:solidFill>
                          <a:schemeClr val="tx1"/>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dirty="0" smtClean="0">
                          <a:ln>
                            <a:noFill/>
                          </a:ln>
                          <a:solidFill>
                            <a:schemeClr val="tx1"/>
                          </a:solidFill>
                          <a:effectLst/>
                          <a:latin typeface="Arial" charset="0"/>
                        </a:rPr>
                        <a:t>4-8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No</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112713"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TGB</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~100%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96%</a:t>
                      </a:r>
                      <a:endParaRPr kumimoji="0" lang="en-US" sz="1800" b="1" i="0" u="none" strike="noStrike" cap="none" normalizeH="0" baseline="30000" smtClean="0">
                        <a:ln>
                          <a:noFill/>
                        </a:ln>
                        <a:solidFill>
                          <a:schemeClr val="tx1"/>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100% H</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dirty="0" smtClean="0">
                          <a:ln>
                            <a:noFill/>
                          </a:ln>
                          <a:solidFill>
                            <a:schemeClr val="tx1"/>
                          </a:solidFill>
                          <a:effectLst/>
                          <a:latin typeface="Arial" charset="0"/>
                        </a:rPr>
                        <a:t>5-13</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No</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112713"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TPM</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≥80%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15%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30-55% R</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20-30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dirty="0" smtClean="0">
                          <a:ln>
                            <a:noFill/>
                          </a:ln>
                          <a:solidFill>
                            <a:schemeClr val="tx1"/>
                          </a:solidFill>
                          <a:effectLst/>
                          <a:latin typeface="Arial" charset="0"/>
                        </a:rPr>
                        <a:t>Yes/No</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5598" name="Text Box 74"/>
          <p:cNvSpPr txBox="1">
            <a:spLocks noChangeArrowheads="1"/>
          </p:cNvSpPr>
          <p:nvPr/>
        </p:nvSpPr>
        <p:spPr bwMode="auto">
          <a:xfrm>
            <a:off x="1600200" y="5410200"/>
            <a:ext cx="6172200" cy="977900"/>
          </a:xfrm>
          <a:prstGeom prst="rect">
            <a:avLst/>
          </a:prstGeom>
          <a:noFill/>
          <a:ln w="9525">
            <a:noFill/>
            <a:miter lim="800000"/>
            <a:headEnd/>
            <a:tailEnd/>
          </a:ln>
        </p:spPr>
        <p:txBody>
          <a:bodyPr>
            <a:spAutoFit/>
          </a:bodyPr>
          <a:lstStyle/>
          <a:p>
            <a:pPr algn="l">
              <a:lnSpc>
                <a:spcPct val="85000"/>
              </a:lnSpc>
              <a:spcBef>
                <a:spcPct val="25000"/>
              </a:spcBef>
            </a:pPr>
            <a:r>
              <a:rPr lang="en-US" sz="1400" u="sng"/>
              <a:t>Potential advantages of newer AEDs</a:t>
            </a:r>
            <a:r>
              <a:rPr lang="en-US" sz="1400"/>
              <a:t>:</a:t>
            </a:r>
          </a:p>
          <a:p>
            <a:pPr algn="l">
              <a:lnSpc>
                <a:spcPct val="85000"/>
              </a:lnSpc>
              <a:spcBef>
                <a:spcPct val="25000"/>
              </a:spcBef>
            </a:pPr>
            <a:r>
              <a:rPr lang="en-US" sz="1400"/>
              <a:t>Improved water solubility….predictable bioavailability</a:t>
            </a:r>
          </a:p>
          <a:p>
            <a:pPr algn="l">
              <a:lnSpc>
                <a:spcPct val="85000"/>
              </a:lnSpc>
              <a:spcBef>
                <a:spcPct val="25000"/>
              </a:spcBef>
            </a:pPr>
            <a:r>
              <a:rPr lang="en-US" sz="1400"/>
              <a:t>Negligible protein binding….no need to worry about hypoalbuminemia</a:t>
            </a:r>
          </a:p>
          <a:p>
            <a:pPr algn="l">
              <a:lnSpc>
                <a:spcPct val="85000"/>
              </a:lnSpc>
              <a:spcBef>
                <a:spcPct val="25000"/>
              </a:spcBef>
            </a:pPr>
            <a:r>
              <a:rPr lang="en-US" sz="1400"/>
              <a:t>Less reliance on CYP metabolism…perhaps less variability over time</a:t>
            </a:r>
          </a:p>
        </p:txBody>
      </p:sp>
      <p:sp>
        <p:nvSpPr>
          <p:cNvPr id="65599" name="Text Box 75"/>
          <p:cNvSpPr txBox="1">
            <a:spLocks noChangeArrowheads="1"/>
          </p:cNvSpPr>
          <p:nvPr/>
        </p:nvSpPr>
        <p:spPr bwMode="auto">
          <a:xfrm>
            <a:off x="627063" y="525463"/>
            <a:ext cx="6383337" cy="457200"/>
          </a:xfrm>
          <a:prstGeom prst="rect">
            <a:avLst/>
          </a:prstGeom>
          <a:noFill/>
          <a:ln w="9525">
            <a:noFill/>
            <a:miter lim="800000"/>
            <a:headEnd/>
            <a:tailEnd/>
          </a:ln>
        </p:spPr>
        <p:txBody>
          <a:bodyPr>
            <a:spAutoFit/>
          </a:bodyPr>
          <a:lstStyle/>
          <a:p>
            <a:pPr algn="l">
              <a:spcBef>
                <a:spcPct val="50000"/>
              </a:spcBef>
            </a:pPr>
            <a:endParaRPr lang="it-IT" sz="2400" b="1">
              <a:solidFill>
                <a:schemeClr val="tx2"/>
              </a:solidFill>
              <a:latin typeface="Times" charset="0"/>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97" name="Rectangle 73"/>
          <p:cNvSpPr>
            <a:spLocks noGrp="1" noChangeArrowheads="1"/>
          </p:cNvSpPr>
          <p:nvPr>
            <p:ph type="title"/>
          </p:nvPr>
        </p:nvSpPr>
        <p:spPr/>
        <p:txBody>
          <a:bodyPr rtlCol="0">
            <a:normAutofit fontScale="90000"/>
          </a:bodyPr>
          <a:lstStyle/>
          <a:p>
            <a:pPr eaLnBrk="1" fontAlgn="auto" hangingPunct="1">
              <a:spcAft>
                <a:spcPts val="0"/>
              </a:spcAft>
              <a:defRPr/>
            </a:pPr>
            <a:r>
              <a:rPr lang="en-US" smtClean="0">
                <a:solidFill>
                  <a:schemeClr val="tx1">
                    <a:lumMod val="75000"/>
                    <a:lumOff val="25000"/>
                  </a:schemeClr>
                </a:solidFill>
              </a:rPr>
              <a:t>Pharmacokinetics Of Newer AEDs</a:t>
            </a:r>
          </a:p>
        </p:txBody>
      </p:sp>
      <p:sp>
        <p:nvSpPr>
          <p:cNvPr id="56" name="Slide Number Placeholder 3"/>
          <p:cNvSpPr>
            <a:spLocks noGrp="1"/>
          </p:cNvSpPr>
          <p:nvPr>
            <p:ph type="sldNum" sz="quarter" idx="11"/>
          </p:nvPr>
        </p:nvSpPr>
        <p:spPr/>
        <p:txBody>
          <a:bodyPr/>
          <a:lstStyle/>
          <a:p>
            <a:pPr>
              <a:defRPr/>
            </a:pPr>
            <a:r>
              <a:rPr lang="en-US"/>
              <a:t>P-Slide </a:t>
            </a:r>
            <a:fld id="{CA004098-88DC-48DA-BE6C-FB604D8AB235}" type="slidenum">
              <a:rPr lang="en-US"/>
              <a:pPr>
                <a:defRPr/>
              </a:pPr>
              <a:t>66</a:t>
            </a:fld>
            <a:endParaRPr lang="en-US"/>
          </a:p>
        </p:txBody>
      </p:sp>
      <p:graphicFrame>
        <p:nvGraphicFramePr>
          <p:cNvPr id="48192" name="Group 64"/>
          <p:cNvGraphicFramePr>
            <a:graphicFrameLocks noGrp="1"/>
          </p:cNvGraphicFramePr>
          <p:nvPr/>
        </p:nvGraphicFramePr>
        <p:xfrm>
          <a:off x="838200" y="1905000"/>
          <a:ext cx="7391400" cy="3428685"/>
        </p:xfrm>
        <a:graphic>
          <a:graphicData uri="http://schemas.openxmlformats.org/drawingml/2006/table">
            <a:tbl>
              <a:tblPr/>
              <a:tblGrid>
                <a:gridCol w="1295400"/>
                <a:gridCol w="1295400"/>
                <a:gridCol w="1104900"/>
                <a:gridCol w="1338263"/>
                <a:gridCol w="985837"/>
                <a:gridCol w="1371600"/>
              </a:tblGrid>
              <a:tr h="519113">
                <a:tc>
                  <a:txBody>
                    <a:bodyPr/>
                    <a:lstStyle/>
                    <a:p>
                      <a:pPr marL="112713"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600" b="1" i="0" u="none" strike="noStrike" cap="none" normalizeH="0" baseline="0" dirty="0" smtClean="0">
                          <a:ln>
                            <a:noFill/>
                          </a:ln>
                          <a:solidFill>
                            <a:schemeClr val="tx1"/>
                          </a:solidFill>
                          <a:effectLst/>
                          <a:latin typeface="Arial" charset="0"/>
                        </a:rPr>
                        <a:t>Drug</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600" b="1" i="0" u="none" strike="noStrike" cap="none" normalizeH="0" baseline="0" dirty="0" smtClean="0">
                          <a:ln>
                            <a:noFill/>
                          </a:ln>
                          <a:solidFill>
                            <a:schemeClr val="tx1"/>
                          </a:solidFill>
                          <a:effectLst/>
                          <a:latin typeface="Arial" charset="0"/>
                        </a:rPr>
                        <a:t>Absorption</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600" b="1" i="0" u="none" strike="noStrike" cap="none" normalizeH="0" baseline="0" smtClean="0">
                          <a:ln>
                            <a:noFill/>
                          </a:ln>
                          <a:solidFill>
                            <a:schemeClr val="tx1"/>
                          </a:solidFill>
                          <a:effectLst/>
                          <a:latin typeface="Arial" charset="0"/>
                        </a:rPr>
                        <a:t>Binding</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600" b="1" i="0" u="none" strike="noStrike" cap="none" normalizeH="0" baseline="0" smtClean="0">
                          <a:ln>
                            <a:noFill/>
                          </a:ln>
                          <a:solidFill>
                            <a:schemeClr val="tx1"/>
                          </a:solidFill>
                          <a:effectLst/>
                          <a:latin typeface="Arial" charset="0"/>
                        </a:rPr>
                        <a:t>Elimination</a:t>
                      </a:r>
                      <a:endParaRPr kumimoji="0" lang="en-US" sz="1600" b="1" i="0" u="none" strike="noStrike" cap="none" normalizeH="0" baseline="30000" smtClean="0">
                        <a:ln>
                          <a:noFill/>
                        </a:ln>
                        <a:solidFill>
                          <a:schemeClr val="tx1"/>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600" b="1" i="0" u="none" strike="noStrike" cap="none" normalizeH="0" baseline="0" smtClean="0">
                          <a:ln>
                            <a:noFill/>
                          </a:ln>
                          <a:solidFill>
                            <a:schemeClr val="tx1"/>
                          </a:solidFill>
                          <a:effectLst/>
                          <a:latin typeface="Arial" charset="0"/>
                        </a:rPr>
                        <a:t>T ½ </a:t>
                      </a:r>
                      <a:br>
                        <a:rPr kumimoji="0" lang="en-US" sz="1600" b="1" i="0" u="none" strike="noStrike" cap="none" normalizeH="0" baseline="0" smtClean="0">
                          <a:ln>
                            <a:noFill/>
                          </a:ln>
                          <a:solidFill>
                            <a:schemeClr val="tx1"/>
                          </a:solidFill>
                          <a:effectLst/>
                          <a:latin typeface="Arial" charset="0"/>
                        </a:rPr>
                      </a:br>
                      <a:r>
                        <a:rPr kumimoji="0" lang="en-US" sz="1600" b="1" i="0" u="none" strike="noStrike" cap="none" normalizeH="0" baseline="0" smtClean="0">
                          <a:ln>
                            <a:noFill/>
                          </a:ln>
                          <a:solidFill>
                            <a:schemeClr val="tx1"/>
                          </a:solidFill>
                          <a:effectLst/>
                          <a:latin typeface="Arial" charset="0"/>
                        </a:rPr>
                        <a:t>(hrs)</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400" b="1" i="0" u="none" strike="noStrike" cap="none" normalizeH="0" baseline="0" smtClean="0">
                          <a:ln>
                            <a:noFill/>
                          </a:ln>
                          <a:solidFill>
                            <a:schemeClr val="tx1"/>
                          </a:solidFill>
                          <a:effectLst/>
                          <a:latin typeface="Arial" charset="0"/>
                        </a:rPr>
                        <a:t>Cause Interactions?</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4663">
                <a:tc>
                  <a:txBody>
                    <a:bodyPr/>
                    <a:lstStyle/>
                    <a:p>
                      <a:pPr marL="112713"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800" b="1" i="0" u="none" strike="noStrike" cap="none" normalizeH="0" baseline="0" smtClean="0">
                        <a:ln>
                          <a:noFill/>
                        </a:ln>
                        <a:solidFill>
                          <a:schemeClr val="tx1"/>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800" b="1" i="0" u="none" strike="noStrike" cap="none" normalizeH="0" baseline="0" dirty="0" smtClean="0">
                        <a:ln>
                          <a:noFill/>
                        </a:ln>
                        <a:solidFill>
                          <a:schemeClr val="tx1"/>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800" b="1" i="0" u="none" strike="noStrike" cap="none" normalizeH="0" baseline="0" dirty="0" smtClean="0">
                        <a:ln>
                          <a:noFill/>
                        </a:ln>
                        <a:solidFill>
                          <a:schemeClr val="tx1"/>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800" b="1" i="0" u="none" strike="noStrike" cap="none" normalizeH="0" baseline="0" dirty="0" smtClean="0">
                        <a:ln>
                          <a:noFill/>
                        </a:ln>
                        <a:solidFill>
                          <a:schemeClr val="tx1"/>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800" b="1" i="0" u="none" strike="noStrike" cap="none" normalizeH="0" baseline="0" smtClean="0">
                        <a:ln>
                          <a:noFill/>
                        </a:ln>
                        <a:solidFill>
                          <a:schemeClr val="tx1"/>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endParaRPr kumimoji="0" lang="en-US" sz="1800" b="1" i="0" u="none" strike="noStrike" cap="none" normalizeH="0" baseline="0" smtClean="0">
                        <a:ln>
                          <a:noFill/>
                        </a:ln>
                        <a:solidFill>
                          <a:schemeClr val="tx1"/>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4663">
                <a:tc>
                  <a:txBody>
                    <a:bodyPr/>
                    <a:lstStyle/>
                    <a:p>
                      <a:pPr marL="112713"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ZNS</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80-100%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40-60%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dirty="0" smtClean="0">
                          <a:ln>
                            <a:noFill/>
                          </a:ln>
                          <a:solidFill>
                            <a:schemeClr val="tx1"/>
                          </a:solidFill>
                          <a:effectLst/>
                          <a:latin typeface="Arial" charset="0"/>
                        </a:rPr>
                        <a:t>50-70% H</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dirty="0" smtClean="0">
                          <a:ln>
                            <a:noFill/>
                          </a:ln>
                          <a:solidFill>
                            <a:schemeClr val="tx1"/>
                          </a:solidFill>
                          <a:effectLst/>
                          <a:latin typeface="Arial" charset="0"/>
                        </a:rPr>
                        <a:t>50-80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No</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638">
                <a:tc>
                  <a:txBody>
                    <a:bodyPr/>
                    <a:lstStyle/>
                    <a:p>
                      <a:pPr marL="112713"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OXC</a:t>
                      </a:r>
                      <a:endParaRPr kumimoji="0" lang="en-US" sz="1800" b="1" i="0" u="none" strike="noStrike" cap="none" normalizeH="0" baseline="30000" smtClean="0">
                        <a:ln>
                          <a:noFill/>
                        </a:ln>
                        <a:solidFill>
                          <a:schemeClr val="tx1"/>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100%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40%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100% H</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dirty="0" smtClean="0">
                          <a:ln>
                            <a:noFill/>
                          </a:ln>
                          <a:solidFill>
                            <a:schemeClr val="tx1"/>
                          </a:solidFill>
                          <a:effectLst/>
                          <a:latin typeface="Arial" charset="0"/>
                        </a:rPr>
                        <a:t>5-11</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dirty="0" smtClean="0">
                          <a:ln>
                            <a:noFill/>
                          </a:ln>
                          <a:solidFill>
                            <a:schemeClr val="tx1"/>
                          </a:solidFill>
                          <a:effectLst/>
                          <a:latin typeface="Arial" charset="0"/>
                        </a:rPr>
                        <a:t>Yes/No</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8313">
                <a:tc>
                  <a:txBody>
                    <a:bodyPr/>
                    <a:lstStyle/>
                    <a:p>
                      <a:pPr marL="112713"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LCM</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100%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&lt;15%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60% H</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13</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dirty="0" smtClean="0">
                          <a:ln>
                            <a:noFill/>
                          </a:ln>
                          <a:solidFill>
                            <a:schemeClr val="tx1"/>
                          </a:solidFill>
                          <a:effectLst/>
                          <a:latin typeface="Arial" charset="0"/>
                        </a:rPr>
                        <a:t>No</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8313">
                <a:tc>
                  <a:txBody>
                    <a:bodyPr/>
                    <a:lstStyle/>
                    <a:p>
                      <a:pPr marL="112713"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RUF</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85%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35%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100% H</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6-10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dirty="0" smtClean="0">
                          <a:ln>
                            <a:noFill/>
                          </a:ln>
                          <a:solidFill>
                            <a:schemeClr val="tx1"/>
                          </a:solidFill>
                          <a:effectLst/>
                          <a:latin typeface="Arial" charset="0"/>
                        </a:rPr>
                        <a:t>Minor</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112713" marR="0" lvl="0" indent="0" algn="l"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VGB</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100%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R</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smtClean="0">
                          <a:ln>
                            <a:noFill/>
                          </a:ln>
                          <a:solidFill>
                            <a:schemeClr val="tx1"/>
                          </a:solidFill>
                          <a:effectLst/>
                          <a:latin typeface="Arial" charset="0"/>
                        </a:rPr>
                        <a:t>7-8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ZapfDingbats" pitchFamily="82" charset="2"/>
                        <a:buNone/>
                        <a:tabLst/>
                      </a:pPr>
                      <a:r>
                        <a:rPr kumimoji="0" lang="en-US" sz="1800" b="1" i="0" u="none" strike="noStrike" cap="none" normalizeH="0" baseline="0" dirty="0" smtClean="0">
                          <a:ln>
                            <a:noFill/>
                          </a:ln>
                          <a:solidFill>
                            <a:schemeClr val="tx1"/>
                          </a:solidFill>
                          <a:effectLst/>
                          <a:latin typeface="Arial" charset="0"/>
                        </a:rPr>
                        <a:t>Yes/No</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6622" name="Text Box 75"/>
          <p:cNvSpPr txBox="1">
            <a:spLocks noChangeArrowheads="1"/>
          </p:cNvSpPr>
          <p:nvPr/>
        </p:nvSpPr>
        <p:spPr bwMode="auto">
          <a:xfrm>
            <a:off x="627063" y="525463"/>
            <a:ext cx="6383337" cy="457200"/>
          </a:xfrm>
          <a:prstGeom prst="rect">
            <a:avLst/>
          </a:prstGeom>
          <a:noFill/>
          <a:ln w="9525">
            <a:noFill/>
            <a:miter lim="800000"/>
            <a:headEnd/>
            <a:tailEnd/>
          </a:ln>
        </p:spPr>
        <p:txBody>
          <a:bodyPr>
            <a:spAutoFit/>
          </a:bodyPr>
          <a:lstStyle/>
          <a:p>
            <a:pPr algn="l">
              <a:spcBef>
                <a:spcPct val="50000"/>
              </a:spcBef>
            </a:pPr>
            <a:endParaRPr lang="it-IT" sz="2400" b="1">
              <a:solidFill>
                <a:schemeClr val="tx2"/>
              </a:solidFill>
              <a:latin typeface="Times" charset="0"/>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914400" y="381000"/>
            <a:ext cx="7467600" cy="914400"/>
          </a:xfrm>
        </p:spPr>
        <p:txBody>
          <a:bodyPr rtlCol="0">
            <a:normAutofit fontScale="90000"/>
          </a:bodyPr>
          <a:lstStyle/>
          <a:p>
            <a:pPr eaLnBrk="1" fontAlgn="auto" hangingPunct="1">
              <a:spcAft>
                <a:spcPts val="0"/>
              </a:spcAft>
              <a:defRPr/>
            </a:pPr>
            <a:r>
              <a:rPr lang="en-US" sz="4400" smtClean="0">
                <a:solidFill>
                  <a:schemeClr val="tx1">
                    <a:lumMod val="75000"/>
                    <a:lumOff val="25000"/>
                  </a:schemeClr>
                </a:solidFill>
              </a:rPr>
              <a:t>Pharmacodynamic Interactions</a:t>
            </a:r>
            <a:endParaRPr lang="en-US" sz="4400" smtClean="0">
              <a:solidFill>
                <a:schemeClr val="tx1">
                  <a:lumMod val="75000"/>
                  <a:lumOff val="25000"/>
                </a:schemeClr>
              </a:solidFill>
              <a:latin typeface="Tms Rmn" pitchFamily="18" charset="0"/>
            </a:endParaRPr>
          </a:p>
        </p:txBody>
      </p:sp>
      <p:sp>
        <p:nvSpPr>
          <p:cNvPr id="67587" name="Rectangle 3"/>
          <p:cNvSpPr>
            <a:spLocks noGrp="1" noChangeArrowheads="1"/>
          </p:cNvSpPr>
          <p:nvPr>
            <p:ph idx="1"/>
          </p:nvPr>
        </p:nvSpPr>
        <p:spPr/>
        <p:txBody>
          <a:bodyPr/>
          <a:lstStyle/>
          <a:p>
            <a:pPr eaLnBrk="1" hangingPunct="1">
              <a:buFont typeface="ZapfDingbats" pitchFamily="82" charset="2"/>
              <a:buNone/>
            </a:pPr>
            <a:r>
              <a:rPr lang="en-US" smtClean="0">
                <a:sym typeface="Wingdings" pitchFamily="2" charset="2"/>
              </a:rPr>
              <a:t>  </a:t>
            </a:r>
            <a:r>
              <a:rPr lang="en-US" smtClean="0"/>
              <a:t>Wanted and unwanted effects on target organ</a:t>
            </a:r>
          </a:p>
          <a:p>
            <a:pPr eaLnBrk="1" hangingPunct="1">
              <a:buFont typeface="ZapfDingbats" pitchFamily="82" charset="2"/>
              <a:buNone/>
            </a:pPr>
            <a:endParaRPr lang="en-US" smtClean="0"/>
          </a:p>
          <a:p>
            <a:pPr lvl="1" eaLnBrk="1" hangingPunct="1"/>
            <a:r>
              <a:rPr lang="en-US" sz="2000" smtClean="0"/>
              <a:t>Efficacy - seizure control</a:t>
            </a:r>
            <a:br>
              <a:rPr lang="en-US" sz="2000" smtClean="0"/>
            </a:br>
            <a:endParaRPr lang="en-US" sz="2000" smtClean="0"/>
          </a:p>
          <a:p>
            <a:pPr lvl="1" eaLnBrk="1" hangingPunct="1"/>
            <a:r>
              <a:rPr lang="en-US" sz="2000" smtClean="0"/>
              <a:t>Toxicity - adverse effects </a:t>
            </a:r>
            <a:br>
              <a:rPr lang="en-US" sz="2000" smtClean="0"/>
            </a:br>
            <a:r>
              <a:rPr lang="en-US" sz="2000" smtClean="0"/>
              <a:t>(dizziness, ataxia, nausea, etc.)</a:t>
            </a:r>
          </a:p>
          <a:p>
            <a:pPr eaLnBrk="1" hangingPunct="1"/>
            <a:endParaRPr lang="en-US" sz="2000" smtClean="0">
              <a:latin typeface="Tms Rmn" pitchFamily="18" charset="0"/>
            </a:endParaRPr>
          </a:p>
          <a:p>
            <a:pPr eaLnBrk="1" hangingPunct="1"/>
            <a:endParaRPr lang="en-US" sz="2000" smtClean="0"/>
          </a:p>
        </p:txBody>
      </p:sp>
      <p:sp>
        <p:nvSpPr>
          <p:cNvPr id="4" name="Slide Number Placeholder 3"/>
          <p:cNvSpPr>
            <a:spLocks noGrp="1"/>
          </p:cNvSpPr>
          <p:nvPr>
            <p:ph type="sldNum" sz="quarter" idx="11"/>
          </p:nvPr>
        </p:nvSpPr>
        <p:spPr/>
        <p:txBody>
          <a:bodyPr/>
          <a:lstStyle/>
          <a:p>
            <a:pPr>
              <a:defRPr/>
            </a:pPr>
            <a:r>
              <a:rPr lang="en-US"/>
              <a:t>P-Slide </a:t>
            </a:r>
            <a:fld id="{7C192A7F-C30C-406F-A52A-6A3973590660}" type="slidenum">
              <a:rPr lang="en-US"/>
              <a:pPr>
                <a:defRPr/>
              </a:pPr>
              <a:t>67</a:t>
            </a:fld>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914400" y="152400"/>
            <a:ext cx="7315200" cy="1371600"/>
          </a:xfrm>
        </p:spPr>
        <p:txBody>
          <a:bodyPr rtlCol="0">
            <a:normAutofit fontScale="90000"/>
          </a:bodyPr>
          <a:lstStyle/>
          <a:p>
            <a:pPr eaLnBrk="1" fontAlgn="auto" hangingPunct="1">
              <a:spcAft>
                <a:spcPts val="0"/>
              </a:spcAft>
              <a:defRPr/>
            </a:pPr>
            <a:r>
              <a:rPr lang="en-US" sz="4400" dirty="0" smtClean="0">
                <a:solidFill>
                  <a:schemeClr val="tx1">
                    <a:lumMod val="75000"/>
                    <a:lumOff val="25000"/>
                  </a:schemeClr>
                </a:solidFill>
              </a:rPr>
              <a:t>Pharmacokinetic Factors </a:t>
            </a:r>
            <a:br>
              <a:rPr lang="en-US" sz="4400" dirty="0" smtClean="0">
                <a:solidFill>
                  <a:schemeClr val="tx1">
                    <a:lumMod val="75000"/>
                    <a:lumOff val="25000"/>
                  </a:schemeClr>
                </a:solidFill>
              </a:rPr>
            </a:br>
            <a:r>
              <a:rPr lang="en-US" sz="4400" dirty="0" smtClean="0">
                <a:solidFill>
                  <a:schemeClr val="tx1">
                    <a:lumMod val="75000"/>
                    <a:lumOff val="25000"/>
                  </a:schemeClr>
                </a:solidFill>
              </a:rPr>
              <a:t>in the Elderly</a:t>
            </a:r>
            <a:endParaRPr lang="en-US" sz="4400" dirty="0" smtClean="0">
              <a:solidFill>
                <a:schemeClr val="tx1">
                  <a:lumMod val="75000"/>
                  <a:lumOff val="25000"/>
                </a:schemeClr>
              </a:solidFill>
              <a:latin typeface="Tms Rmn" pitchFamily="18" charset="0"/>
            </a:endParaRPr>
          </a:p>
        </p:txBody>
      </p:sp>
      <p:sp>
        <p:nvSpPr>
          <p:cNvPr id="68611" name="Rectangle 3"/>
          <p:cNvSpPr>
            <a:spLocks noGrp="1" noChangeArrowheads="1"/>
          </p:cNvSpPr>
          <p:nvPr>
            <p:ph idx="1"/>
          </p:nvPr>
        </p:nvSpPr>
        <p:spPr/>
        <p:txBody>
          <a:bodyPr/>
          <a:lstStyle/>
          <a:p>
            <a:pPr eaLnBrk="1" hangingPunct="1">
              <a:lnSpc>
                <a:spcPct val="110000"/>
              </a:lnSpc>
              <a:spcBef>
                <a:spcPct val="30000"/>
              </a:spcBef>
              <a:buFont typeface="ZapfDingbats" pitchFamily="82" charset="2"/>
              <a:buNone/>
            </a:pPr>
            <a:r>
              <a:rPr lang="en-US" smtClean="0">
                <a:sym typeface="Wingdings" pitchFamily="2" charset="2"/>
              </a:rPr>
              <a:t>  </a:t>
            </a:r>
            <a:r>
              <a:rPr lang="en-US" smtClean="0"/>
              <a:t>Absorption - little change </a:t>
            </a:r>
          </a:p>
          <a:p>
            <a:pPr eaLnBrk="1" hangingPunct="1">
              <a:lnSpc>
                <a:spcPct val="110000"/>
              </a:lnSpc>
              <a:spcBef>
                <a:spcPct val="30000"/>
              </a:spcBef>
              <a:buFont typeface="ZapfDingbats" pitchFamily="82" charset="2"/>
              <a:buNone/>
            </a:pPr>
            <a:r>
              <a:rPr lang="en-US" smtClean="0">
                <a:sym typeface="Wingdings" pitchFamily="2" charset="2"/>
              </a:rPr>
              <a:t>  </a:t>
            </a:r>
            <a:r>
              <a:rPr lang="en-US" smtClean="0"/>
              <a:t>Distribution</a:t>
            </a:r>
          </a:p>
          <a:p>
            <a:pPr lvl="1" eaLnBrk="1" hangingPunct="1">
              <a:lnSpc>
                <a:spcPct val="110000"/>
              </a:lnSpc>
              <a:spcBef>
                <a:spcPct val="30000"/>
              </a:spcBef>
            </a:pPr>
            <a:r>
              <a:rPr lang="en-US" sz="2000" smtClean="0"/>
              <a:t>Decrease in lean body mass important for highly lipid-soluble drugs</a:t>
            </a:r>
          </a:p>
          <a:p>
            <a:pPr lvl="1" eaLnBrk="1" hangingPunct="1">
              <a:lnSpc>
                <a:spcPct val="110000"/>
              </a:lnSpc>
              <a:spcBef>
                <a:spcPct val="30000"/>
              </a:spcBef>
            </a:pPr>
            <a:r>
              <a:rPr lang="en-US" sz="2000" smtClean="0"/>
              <a:t>Fall in albumin leading to higher free fraction</a:t>
            </a:r>
          </a:p>
          <a:p>
            <a:pPr eaLnBrk="1" hangingPunct="1">
              <a:lnSpc>
                <a:spcPct val="110000"/>
              </a:lnSpc>
              <a:spcBef>
                <a:spcPct val="30000"/>
              </a:spcBef>
              <a:buFont typeface="ZapfDingbats" pitchFamily="82" charset="2"/>
              <a:buNone/>
            </a:pPr>
            <a:r>
              <a:rPr lang="en-US" smtClean="0">
                <a:sym typeface="Wingdings" pitchFamily="2" charset="2"/>
              </a:rPr>
              <a:t>  </a:t>
            </a:r>
            <a:r>
              <a:rPr lang="en-US" smtClean="0"/>
              <a:t>Metabolism - decreased hepatic enzyme content and blood flow</a:t>
            </a:r>
          </a:p>
          <a:p>
            <a:pPr eaLnBrk="1" hangingPunct="1">
              <a:lnSpc>
                <a:spcPct val="110000"/>
              </a:lnSpc>
              <a:spcBef>
                <a:spcPct val="30000"/>
              </a:spcBef>
              <a:buFont typeface="ZapfDingbats" pitchFamily="82" charset="2"/>
              <a:buNone/>
            </a:pPr>
            <a:r>
              <a:rPr lang="en-US" smtClean="0">
                <a:sym typeface="Wingdings" pitchFamily="2" charset="2"/>
              </a:rPr>
              <a:t>  </a:t>
            </a:r>
            <a:r>
              <a:rPr lang="en-US" smtClean="0"/>
              <a:t>Excretion - decreased renal clearance</a:t>
            </a:r>
          </a:p>
        </p:txBody>
      </p:sp>
      <p:sp>
        <p:nvSpPr>
          <p:cNvPr id="4" name="Slide Number Placeholder 3"/>
          <p:cNvSpPr>
            <a:spLocks noGrp="1"/>
          </p:cNvSpPr>
          <p:nvPr>
            <p:ph type="sldNum" sz="quarter" idx="11"/>
          </p:nvPr>
        </p:nvSpPr>
        <p:spPr/>
        <p:txBody>
          <a:bodyPr/>
          <a:lstStyle/>
          <a:p>
            <a:pPr>
              <a:defRPr/>
            </a:pPr>
            <a:r>
              <a:rPr lang="en-US"/>
              <a:t>P-Slide </a:t>
            </a:r>
            <a:fld id="{D3B4B173-BEFB-4748-B31D-98E71DF0257B}" type="slidenum">
              <a:rPr lang="en-US"/>
              <a:pPr>
                <a:defRPr/>
              </a:pPr>
              <a:t>68</a:t>
            </a:fld>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6" name="Rectangle 6"/>
          <p:cNvSpPr>
            <a:spLocks noGrp="1" noChangeArrowheads="1"/>
          </p:cNvSpPr>
          <p:nvPr>
            <p:ph type="title"/>
          </p:nvPr>
        </p:nvSpPr>
        <p:spPr>
          <a:xfrm>
            <a:off x="914400" y="228600"/>
            <a:ext cx="7467600" cy="1371600"/>
          </a:xfrm>
        </p:spPr>
        <p:txBody>
          <a:bodyPr rtlCol="0">
            <a:normAutofit fontScale="90000"/>
          </a:bodyPr>
          <a:lstStyle/>
          <a:p>
            <a:pPr eaLnBrk="1" fontAlgn="auto" hangingPunct="1">
              <a:spcAft>
                <a:spcPts val="0"/>
              </a:spcAft>
              <a:defRPr/>
            </a:pPr>
            <a:r>
              <a:rPr lang="en-US" sz="4400" dirty="0" smtClean="0">
                <a:solidFill>
                  <a:schemeClr val="tx1">
                    <a:lumMod val="75000"/>
                    <a:lumOff val="25000"/>
                  </a:schemeClr>
                </a:solidFill>
              </a:rPr>
              <a:t>Pharmacokinetic Factors </a:t>
            </a:r>
            <a:br>
              <a:rPr lang="en-US" sz="4400" dirty="0" smtClean="0">
                <a:solidFill>
                  <a:schemeClr val="tx1">
                    <a:lumMod val="75000"/>
                    <a:lumOff val="25000"/>
                  </a:schemeClr>
                </a:solidFill>
              </a:rPr>
            </a:br>
            <a:r>
              <a:rPr lang="en-US" sz="4400" dirty="0" smtClean="0">
                <a:solidFill>
                  <a:schemeClr val="tx1">
                    <a:lumMod val="75000"/>
                    <a:lumOff val="25000"/>
                  </a:schemeClr>
                </a:solidFill>
              </a:rPr>
              <a:t>in Pediatrics</a:t>
            </a:r>
          </a:p>
        </p:txBody>
      </p:sp>
      <p:sp>
        <p:nvSpPr>
          <p:cNvPr id="69635" name="Rectangle 7"/>
          <p:cNvSpPr>
            <a:spLocks noGrp="1" noChangeArrowheads="1"/>
          </p:cNvSpPr>
          <p:nvPr>
            <p:ph idx="1"/>
          </p:nvPr>
        </p:nvSpPr>
        <p:spPr/>
        <p:txBody>
          <a:bodyPr/>
          <a:lstStyle/>
          <a:p>
            <a:pPr eaLnBrk="1" hangingPunct="1"/>
            <a:endParaRPr lang="en-US" smtClean="0"/>
          </a:p>
          <a:p>
            <a:pPr eaLnBrk="1" hangingPunct="1">
              <a:buFont typeface="ZapfDingbats" pitchFamily="82" charset="2"/>
              <a:buNone/>
            </a:pPr>
            <a:r>
              <a:rPr lang="en-US" smtClean="0">
                <a:sym typeface="Wingdings" pitchFamily="2" charset="2"/>
              </a:rPr>
              <a:t>  </a:t>
            </a:r>
            <a:r>
              <a:rPr lang="en-US" smtClean="0"/>
              <a:t>Neonate - often lower per kg doses </a:t>
            </a:r>
          </a:p>
          <a:p>
            <a:pPr lvl="1" eaLnBrk="1" hangingPunct="1"/>
            <a:r>
              <a:rPr lang="en-US" sz="2000" smtClean="0"/>
              <a:t>Low protein binding </a:t>
            </a:r>
          </a:p>
          <a:p>
            <a:pPr lvl="1" eaLnBrk="1" hangingPunct="1"/>
            <a:r>
              <a:rPr lang="en-US" sz="2000" smtClean="0"/>
              <a:t>Low metabolic rate</a:t>
            </a:r>
          </a:p>
          <a:p>
            <a:pPr lvl="1" eaLnBrk="1" hangingPunct="1"/>
            <a:endParaRPr lang="en-US" smtClean="0"/>
          </a:p>
          <a:p>
            <a:pPr eaLnBrk="1" hangingPunct="1">
              <a:buFont typeface="ZapfDingbats" pitchFamily="82" charset="2"/>
              <a:buNone/>
            </a:pPr>
            <a:r>
              <a:rPr lang="en-US" smtClean="0">
                <a:sym typeface="Wingdings" pitchFamily="2" charset="2"/>
              </a:rPr>
              <a:t>  </a:t>
            </a:r>
            <a:r>
              <a:rPr lang="en-US" smtClean="0"/>
              <a:t>Children - higher, more frequent doses</a:t>
            </a:r>
          </a:p>
          <a:p>
            <a:pPr lvl="1" eaLnBrk="1" hangingPunct="1"/>
            <a:r>
              <a:rPr lang="en-US" sz="2000" smtClean="0"/>
              <a:t>Faster metabolism</a:t>
            </a:r>
          </a:p>
          <a:p>
            <a:pPr eaLnBrk="1" hangingPunct="1">
              <a:buFont typeface="ZapfDingbats" pitchFamily="82" charset="2"/>
              <a:buNone/>
            </a:pPr>
            <a:endParaRPr lang="en-US" sz="2000" smtClean="0"/>
          </a:p>
        </p:txBody>
      </p:sp>
      <p:sp>
        <p:nvSpPr>
          <p:cNvPr id="4" name="Slide Number Placeholder 3"/>
          <p:cNvSpPr>
            <a:spLocks noGrp="1"/>
          </p:cNvSpPr>
          <p:nvPr>
            <p:ph type="sldNum" sz="quarter" idx="11"/>
          </p:nvPr>
        </p:nvSpPr>
        <p:spPr/>
        <p:txBody>
          <a:bodyPr/>
          <a:lstStyle/>
          <a:p>
            <a:pPr>
              <a:defRPr/>
            </a:pPr>
            <a:r>
              <a:rPr lang="en-US"/>
              <a:t>P-Slide </a:t>
            </a:r>
            <a:fld id="{DD82EE09-15BE-44DC-A956-F2FAEF98CC78}" type="slidenum">
              <a:rPr lang="en-US"/>
              <a:pPr>
                <a:defRPr/>
              </a:pPr>
              <a:t>69</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1027"/>
          <p:cNvSpPr>
            <a:spLocks noGrp="1" noChangeArrowheads="1"/>
          </p:cNvSpPr>
          <p:nvPr>
            <p:ph idx="1"/>
          </p:nvPr>
        </p:nvSpPr>
        <p:spPr>
          <a:xfrm>
            <a:off x="304800" y="990600"/>
            <a:ext cx="8229600" cy="6858000"/>
          </a:xfrm>
        </p:spPr>
        <p:txBody>
          <a:bodyPr/>
          <a:lstStyle/>
          <a:p>
            <a:pPr marL="609600" indent="-609600" eaLnBrk="1" hangingPunct="1">
              <a:lnSpc>
                <a:spcPct val="90000"/>
              </a:lnSpc>
              <a:buFontTx/>
              <a:buAutoNum type="alphaUcParenR"/>
            </a:pPr>
            <a:r>
              <a:rPr lang="en-US" sz="3600" b="1" i="1" dirty="0" smtClean="0">
                <a:cs typeface="Arial" charset="0"/>
              </a:rPr>
              <a:t>Focal or partial </a:t>
            </a:r>
          </a:p>
          <a:p>
            <a:pPr marL="609600" indent="-609600" eaLnBrk="1" hangingPunct="1">
              <a:lnSpc>
                <a:spcPct val="90000"/>
              </a:lnSpc>
              <a:buFontTx/>
              <a:buNone/>
            </a:pPr>
            <a:r>
              <a:rPr lang="en-US" sz="2000" b="1" i="1" dirty="0" smtClean="0">
                <a:cs typeface="Arial" charset="0"/>
              </a:rPr>
              <a:t>1) Simple partial( </a:t>
            </a:r>
            <a:r>
              <a:rPr lang="en-US" sz="2000" b="1" i="1" dirty="0" err="1" smtClean="0">
                <a:cs typeface="Arial" charset="0"/>
              </a:rPr>
              <a:t>Jacksonian</a:t>
            </a:r>
            <a:r>
              <a:rPr lang="en-US" sz="2000" b="1" i="1" dirty="0" smtClean="0">
                <a:cs typeface="Arial" charset="0"/>
              </a:rPr>
              <a:t> )- </a:t>
            </a:r>
            <a:r>
              <a:rPr lang="en-US" sz="2000" i="1" dirty="0" smtClean="0">
                <a:cs typeface="Arial" charset="0"/>
              </a:rPr>
              <a:t>The electrical discharge is confined to the</a:t>
            </a:r>
            <a:r>
              <a:rPr lang="en-US" sz="2000" b="1" i="1" dirty="0" smtClean="0">
                <a:cs typeface="Arial" charset="0"/>
              </a:rPr>
              <a:t> motor area.</a:t>
            </a:r>
          </a:p>
          <a:p>
            <a:pPr marL="609600" indent="-609600" eaLnBrk="1" hangingPunct="1">
              <a:lnSpc>
                <a:spcPct val="90000"/>
              </a:lnSpc>
              <a:buFontTx/>
              <a:buNone/>
            </a:pPr>
            <a:r>
              <a:rPr lang="en-US" sz="2000" b="1" i="1" dirty="0" smtClean="0">
                <a:cs typeface="Arial" charset="0"/>
              </a:rPr>
              <a:t>2)Complex partial( psychomotor )- </a:t>
            </a:r>
            <a:r>
              <a:rPr lang="en-US" sz="2000" i="1" dirty="0" smtClean="0">
                <a:cs typeface="Arial" charset="0"/>
              </a:rPr>
              <a:t>The electrical discharge is confined in certain</a:t>
            </a:r>
            <a:r>
              <a:rPr lang="en-US" sz="2000" b="1" i="1" dirty="0" smtClean="0">
                <a:cs typeface="Arial" charset="0"/>
              </a:rPr>
              <a:t> </a:t>
            </a:r>
            <a:r>
              <a:rPr lang="en-US" sz="2000" i="1" dirty="0" smtClean="0">
                <a:cs typeface="Arial" charset="0"/>
              </a:rPr>
              <a:t>parts of the temporal lobe concerned with </a:t>
            </a:r>
            <a:r>
              <a:rPr lang="en-US" sz="2000" b="1" i="1" dirty="0" smtClean="0">
                <a:cs typeface="Arial" charset="0"/>
              </a:rPr>
              <a:t>mood </a:t>
            </a:r>
            <a:r>
              <a:rPr lang="en-US" sz="2000" i="1" dirty="0" smtClean="0">
                <a:cs typeface="Arial" charset="0"/>
              </a:rPr>
              <a:t>as well as </a:t>
            </a:r>
            <a:r>
              <a:rPr lang="en-US" sz="2000" b="1" i="1" dirty="0" smtClean="0">
                <a:cs typeface="Arial" charset="0"/>
              </a:rPr>
              <a:t>muscle.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5299">
                                            <p:txEl>
                                              <p:charRg st="0" end="125"/>
                                            </p:txEl>
                                          </p:spTgt>
                                        </p:tgtEl>
                                        <p:attrNameLst>
                                          <p:attrName>style.visibility</p:attrName>
                                        </p:attrNameLst>
                                      </p:cBhvr>
                                      <p:to>
                                        <p:strVal val="visible"/>
                                      </p:to>
                                    </p:set>
                                    <p:animEffect transition="in" filter="blinds(horizontal)">
                                      <p:cBhvr>
                                        <p:cTn id="7" dur="500"/>
                                        <p:tgtEl>
                                          <p:spTgt spid="55299">
                                            <p:txEl>
                                              <p:charRg st="0" end="12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5299">
                                            <p:txEl>
                                              <p:charRg st="125" end="255"/>
                                            </p:txEl>
                                          </p:spTgt>
                                        </p:tgtEl>
                                        <p:attrNameLst>
                                          <p:attrName>style.visibility</p:attrName>
                                        </p:attrNameLst>
                                      </p:cBhvr>
                                      <p:to>
                                        <p:strVal val="visible"/>
                                      </p:to>
                                    </p:set>
                                    <p:animEffect transition="in" filter="blinds(horizontal)">
                                      <p:cBhvr>
                                        <p:cTn id="12" dur="500"/>
                                        <p:tgtEl>
                                          <p:spTgt spid="55299">
                                            <p:txEl>
                                              <p:charRg st="125" end="25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5299">
                                            <p:txEl>
                                              <p:charRg st="255" end="255"/>
                                            </p:txEl>
                                          </p:spTgt>
                                        </p:tgtEl>
                                        <p:attrNameLst>
                                          <p:attrName>style.visibility</p:attrName>
                                        </p:attrNameLst>
                                      </p:cBhvr>
                                      <p:to>
                                        <p:strVal val="visible"/>
                                      </p:to>
                                    </p:set>
                                    <p:animEffect transition="in" filter="blinds(horizontal)">
                                      <p:cBhvr>
                                        <p:cTn id="17" dur="500"/>
                                        <p:tgtEl>
                                          <p:spTgt spid="55299">
                                            <p:txEl>
                                              <p:charRg st="255" end="25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914400" y="228600"/>
            <a:ext cx="7391400" cy="1371600"/>
          </a:xfrm>
        </p:spPr>
        <p:txBody>
          <a:bodyPr rtlCol="0">
            <a:normAutofit fontScale="90000"/>
          </a:bodyPr>
          <a:lstStyle/>
          <a:p>
            <a:pPr eaLnBrk="1" fontAlgn="auto" hangingPunct="1">
              <a:spcAft>
                <a:spcPts val="0"/>
              </a:spcAft>
              <a:defRPr/>
            </a:pPr>
            <a:r>
              <a:rPr lang="en-US" sz="4400" smtClean="0">
                <a:solidFill>
                  <a:schemeClr val="tx1">
                    <a:lumMod val="75000"/>
                    <a:lumOff val="25000"/>
                  </a:schemeClr>
                </a:solidFill>
              </a:rPr>
              <a:t>Pharmacokinetics in Pregnancy</a:t>
            </a:r>
            <a:endParaRPr lang="en-US" sz="4400" smtClean="0">
              <a:solidFill>
                <a:schemeClr val="tx1">
                  <a:lumMod val="75000"/>
                  <a:lumOff val="25000"/>
                </a:schemeClr>
              </a:solidFill>
              <a:latin typeface="Tms Rmn" pitchFamily="18" charset="0"/>
            </a:endParaRPr>
          </a:p>
        </p:txBody>
      </p:sp>
      <p:sp>
        <p:nvSpPr>
          <p:cNvPr id="70659" name="Rectangle 3"/>
          <p:cNvSpPr>
            <a:spLocks noGrp="1" noChangeArrowheads="1"/>
          </p:cNvSpPr>
          <p:nvPr>
            <p:ph idx="1"/>
          </p:nvPr>
        </p:nvSpPr>
        <p:spPr>
          <a:xfrm>
            <a:off x="1600200" y="1905000"/>
            <a:ext cx="7162800" cy="4191000"/>
          </a:xfrm>
        </p:spPr>
        <p:txBody>
          <a:bodyPr/>
          <a:lstStyle/>
          <a:p>
            <a:pPr eaLnBrk="1" hangingPunct="1">
              <a:spcBef>
                <a:spcPct val="80000"/>
              </a:spcBef>
              <a:buFont typeface="ZapfDingbats" pitchFamily="82" charset="2"/>
              <a:buNone/>
            </a:pPr>
            <a:r>
              <a:rPr lang="en-US" sz="2100" smtClean="0">
                <a:sym typeface="Wingdings" pitchFamily="2" charset="2"/>
              </a:rPr>
              <a:t>  </a:t>
            </a:r>
            <a:r>
              <a:rPr lang="en-US" sz="2100" smtClean="0"/>
              <a:t>Increased volume of distribution</a:t>
            </a:r>
          </a:p>
          <a:p>
            <a:pPr eaLnBrk="1" hangingPunct="1">
              <a:spcBef>
                <a:spcPct val="80000"/>
              </a:spcBef>
              <a:buFont typeface="ZapfDingbats" pitchFamily="82" charset="2"/>
              <a:buNone/>
            </a:pPr>
            <a:r>
              <a:rPr lang="en-US" sz="2100" smtClean="0">
                <a:sym typeface="Wingdings" pitchFamily="2" charset="2"/>
              </a:rPr>
              <a:t>  </a:t>
            </a:r>
            <a:r>
              <a:rPr lang="en-US" sz="2100" smtClean="0"/>
              <a:t>Lower serum albumin</a:t>
            </a:r>
          </a:p>
          <a:p>
            <a:pPr eaLnBrk="1" hangingPunct="1">
              <a:spcBef>
                <a:spcPct val="80000"/>
              </a:spcBef>
              <a:buFont typeface="ZapfDingbats" pitchFamily="82" charset="2"/>
              <a:buNone/>
            </a:pPr>
            <a:r>
              <a:rPr lang="en-US" sz="2100" smtClean="0">
                <a:sym typeface="Wingdings" pitchFamily="2" charset="2"/>
              </a:rPr>
              <a:t>  </a:t>
            </a:r>
            <a:r>
              <a:rPr lang="en-US" sz="2100" smtClean="0"/>
              <a:t>Faster metabolism</a:t>
            </a:r>
          </a:p>
          <a:p>
            <a:pPr eaLnBrk="1" hangingPunct="1">
              <a:spcBef>
                <a:spcPct val="80000"/>
              </a:spcBef>
              <a:buFont typeface="ZapfDingbats" pitchFamily="82" charset="2"/>
              <a:buNone/>
            </a:pPr>
            <a:r>
              <a:rPr lang="en-US" sz="2100" smtClean="0">
                <a:sym typeface="Wingdings" pitchFamily="2" charset="2"/>
              </a:rPr>
              <a:t>  </a:t>
            </a:r>
            <a:r>
              <a:rPr lang="en-US" sz="2100" smtClean="0"/>
              <a:t>Higher dose, but probably less than predicted by total level (measure free level)</a:t>
            </a:r>
          </a:p>
          <a:p>
            <a:pPr eaLnBrk="1" hangingPunct="1">
              <a:spcBef>
                <a:spcPct val="80000"/>
              </a:spcBef>
              <a:buFont typeface="Wingdings" pitchFamily="2" charset="2"/>
              <a:buChar char="s"/>
            </a:pPr>
            <a:r>
              <a:rPr lang="en-US" sz="2100" smtClean="0"/>
              <a:t>Consider more frequent dosing</a:t>
            </a:r>
          </a:p>
          <a:p>
            <a:pPr eaLnBrk="1" hangingPunct="1">
              <a:spcBef>
                <a:spcPct val="80000"/>
              </a:spcBef>
              <a:buFont typeface="Wingdings" pitchFamily="2" charset="2"/>
              <a:buChar char="s"/>
            </a:pPr>
            <a:r>
              <a:rPr lang="en-US" sz="2100" smtClean="0"/>
              <a:t>Return to pre-pregnancy conditions rapidly (within 2 weeks) after delivery</a:t>
            </a:r>
          </a:p>
        </p:txBody>
      </p:sp>
      <p:sp>
        <p:nvSpPr>
          <p:cNvPr id="4" name="Slide Number Placeholder 3"/>
          <p:cNvSpPr>
            <a:spLocks noGrp="1"/>
          </p:cNvSpPr>
          <p:nvPr>
            <p:ph type="sldNum" sz="quarter" idx="11"/>
          </p:nvPr>
        </p:nvSpPr>
        <p:spPr/>
        <p:txBody>
          <a:bodyPr/>
          <a:lstStyle/>
          <a:p>
            <a:pPr>
              <a:defRPr/>
            </a:pPr>
            <a:r>
              <a:rPr lang="en-US"/>
              <a:t>P-Slide </a:t>
            </a:r>
            <a:fld id="{F3548900-01CC-4D95-A8B1-78B01EC49CAC}" type="slidenum">
              <a:rPr lang="en-US"/>
              <a:pPr>
                <a:defRPr/>
              </a:pPr>
              <a:t>70</a:t>
            </a:fld>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sz="4400" smtClean="0"/>
              <a:t>Metabolic Changes of AEDs</a:t>
            </a:r>
          </a:p>
        </p:txBody>
      </p:sp>
      <p:sp>
        <p:nvSpPr>
          <p:cNvPr id="71683" name="Rectangle 3"/>
          <p:cNvSpPr>
            <a:spLocks noGrp="1" noChangeArrowheads="1"/>
          </p:cNvSpPr>
          <p:nvPr>
            <p:ph idx="1"/>
          </p:nvPr>
        </p:nvSpPr>
        <p:spPr/>
        <p:txBody>
          <a:bodyPr/>
          <a:lstStyle/>
          <a:p>
            <a:pPr eaLnBrk="1" hangingPunct="1">
              <a:lnSpc>
                <a:spcPct val="90000"/>
              </a:lnSpc>
              <a:buClr>
                <a:srgbClr val="FFFF00"/>
              </a:buClr>
              <a:buFontTx/>
              <a:buNone/>
            </a:pPr>
            <a:r>
              <a:rPr lang="en-US" smtClean="0">
                <a:sym typeface="Wingdings" pitchFamily="2" charset="2"/>
              </a:rPr>
              <a:t>  </a:t>
            </a:r>
            <a:r>
              <a:rPr lang="en-US" smtClean="0"/>
              <a:t>Febrile Illnesses</a:t>
            </a:r>
          </a:p>
          <a:p>
            <a:pPr lvl="1" eaLnBrk="1" hangingPunct="1">
              <a:lnSpc>
                <a:spcPct val="90000"/>
              </a:lnSpc>
            </a:pPr>
            <a:r>
              <a:rPr lang="en-US" sz="2000" smtClean="0">
                <a:cs typeface="Arial" charset="0"/>
              </a:rPr>
              <a:t>↑</a:t>
            </a:r>
            <a:r>
              <a:rPr lang="en-US" sz="2000" smtClean="0"/>
              <a:t> metabolic rate and </a:t>
            </a:r>
            <a:r>
              <a:rPr lang="en-US" sz="2000" smtClean="0">
                <a:cs typeface="Arial" charset="0"/>
              </a:rPr>
              <a:t>↓ serum concentrations</a:t>
            </a:r>
          </a:p>
          <a:p>
            <a:pPr lvl="1" eaLnBrk="1" hangingPunct="1">
              <a:lnSpc>
                <a:spcPct val="90000"/>
              </a:lnSpc>
            </a:pPr>
            <a:r>
              <a:rPr lang="en-US" sz="2000" smtClean="0">
                <a:cs typeface="Arial" charset="0"/>
              </a:rPr>
              <a:t>↑ serum proteins that can bind AEDs and ↓ free levels of AED serum concentrations</a:t>
            </a:r>
          </a:p>
          <a:p>
            <a:pPr eaLnBrk="1" hangingPunct="1">
              <a:lnSpc>
                <a:spcPct val="90000"/>
              </a:lnSpc>
              <a:buFont typeface="ZapfDingbats" pitchFamily="82" charset="2"/>
              <a:buNone/>
            </a:pPr>
            <a:r>
              <a:rPr lang="en-US" smtClean="0">
                <a:sym typeface="Wingdings" pitchFamily="2" charset="2"/>
              </a:rPr>
              <a:t>  </a:t>
            </a:r>
            <a:r>
              <a:rPr lang="en-US" smtClean="0"/>
              <a:t>Severe Hepatic Disease</a:t>
            </a:r>
          </a:p>
          <a:p>
            <a:pPr lvl="1" eaLnBrk="1" hangingPunct="1">
              <a:lnSpc>
                <a:spcPct val="90000"/>
              </a:lnSpc>
            </a:pPr>
            <a:r>
              <a:rPr lang="en-US" sz="2000" smtClean="0"/>
              <a:t>Impairs metabolism and </a:t>
            </a:r>
            <a:r>
              <a:rPr lang="en-US" sz="2000" smtClean="0">
                <a:cs typeface="Arial" charset="0"/>
              </a:rPr>
              <a:t>↑ serum levels of AEDs </a:t>
            </a:r>
          </a:p>
          <a:p>
            <a:pPr lvl="1" eaLnBrk="1" hangingPunct="1">
              <a:lnSpc>
                <a:spcPct val="90000"/>
              </a:lnSpc>
            </a:pPr>
            <a:r>
              <a:rPr lang="en-US" sz="2000" smtClean="0">
                <a:cs typeface="Arial" charset="0"/>
              </a:rPr>
              <a:t>↓ serum proteins and ↑ free levels of AED serum concentrations </a:t>
            </a:r>
          </a:p>
          <a:p>
            <a:pPr lvl="1" eaLnBrk="1" hangingPunct="1">
              <a:lnSpc>
                <a:spcPct val="90000"/>
              </a:lnSpc>
            </a:pPr>
            <a:r>
              <a:rPr lang="en-US" sz="2000" smtClean="0">
                <a:cs typeface="Arial" charset="0"/>
              </a:rPr>
              <a:t>Often serum levels can be harder to predict in this situation</a:t>
            </a:r>
          </a:p>
        </p:txBody>
      </p:sp>
      <p:sp>
        <p:nvSpPr>
          <p:cNvPr id="4" name="Slide Number Placeholder 3"/>
          <p:cNvSpPr>
            <a:spLocks noGrp="1"/>
          </p:cNvSpPr>
          <p:nvPr>
            <p:ph type="sldNum" sz="quarter" idx="11"/>
          </p:nvPr>
        </p:nvSpPr>
        <p:spPr/>
        <p:txBody>
          <a:bodyPr/>
          <a:lstStyle/>
          <a:p>
            <a:pPr>
              <a:defRPr/>
            </a:pPr>
            <a:r>
              <a:rPr lang="en-US"/>
              <a:t>P-Slide </a:t>
            </a:r>
            <a:fld id="{804235CD-E123-4C2B-99BD-1E0C28EAB63E}" type="slidenum">
              <a:rPr lang="en-US"/>
              <a:pPr>
                <a:defRPr/>
              </a:pPr>
              <a:t>71</a:t>
            </a:fld>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sz="4400" smtClean="0"/>
              <a:t>Metabolic Changes of AEDs</a:t>
            </a:r>
          </a:p>
        </p:txBody>
      </p:sp>
      <p:sp>
        <p:nvSpPr>
          <p:cNvPr id="72707" name="Rectangle 3"/>
          <p:cNvSpPr>
            <a:spLocks noGrp="1" noChangeArrowheads="1"/>
          </p:cNvSpPr>
          <p:nvPr>
            <p:ph idx="1"/>
          </p:nvPr>
        </p:nvSpPr>
        <p:spPr/>
        <p:txBody>
          <a:bodyPr/>
          <a:lstStyle/>
          <a:p>
            <a:pPr eaLnBrk="1" hangingPunct="1">
              <a:lnSpc>
                <a:spcPct val="90000"/>
              </a:lnSpc>
              <a:buFont typeface="ZapfDingbats" pitchFamily="82" charset="2"/>
              <a:buNone/>
            </a:pPr>
            <a:r>
              <a:rPr lang="en-US" smtClean="0">
                <a:sym typeface="Wingdings" pitchFamily="2" charset="2"/>
              </a:rPr>
              <a:t>  </a:t>
            </a:r>
            <a:r>
              <a:rPr lang="en-US" smtClean="0"/>
              <a:t>Renal Disease</a:t>
            </a:r>
          </a:p>
          <a:p>
            <a:pPr lvl="1" eaLnBrk="1" hangingPunct="1">
              <a:lnSpc>
                <a:spcPct val="90000"/>
              </a:lnSpc>
            </a:pPr>
            <a:r>
              <a:rPr lang="en-US" sz="2000" smtClean="0">
                <a:cs typeface="Arial" charset="0"/>
              </a:rPr>
              <a:t>↓ the elimination of some AEDs</a:t>
            </a:r>
          </a:p>
          <a:p>
            <a:pPr lvl="1" eaLnBrk="1" hangingPunct="1">
              <a:lnSpc>
                <a:spcPct val="90000"/>
              </a:lnSpc>
            </a:pPr>
            <a:r>
              <a:rPr lang="en-US" sz="2000" smtClean="0">
                <a:cs typeface="Arial" charset="0"/>
              </a:rPr>
              <a:t>gabapentin, pregabalin, levetiracetam</a:t>
            </a:r>
          </a:p>
          <a:p>
            <a:pPr eaLnBrk="1" hangingPunct="1">
              <a:lnSpc>
                <a:spcPct val="90000"/>
              </a:lnSpc>
              <a:buFont typeface="ZapfDingbats" pitchFamily="82" charset="2"/>
              <a:buNone/>
            </a:pPr>
            <a:r>
              <a:rPr lang="en-US" smtClean="0">
                <a:sym typeface="Wingdings" pitchFamily="2" charset="2"/>
              </a:rPr>
              <a:t>  </a:t>
            </a:r>
            <a:r>
              <a:rPr lang="en-US" smtClean="0"/>
              <a:t>Chronic Renal Disease</a:t>
            </a:r>
          </a:p>
          <a:p>
            <a:pPr lvl="1" eaLnBrk="1" hangingPunct="1">
              <a:lnSpc>
                <a:spcPct val="90000"/>
              </a:lnSpc>
            </a:pPr>
            <a:r>
              <a:rPr lang="en-US" sz="2000" smtClean="0">
                <a:cs typeface="Arial" charset="0"/>
              </a:rPr>
              <a:t>↑ protein loss and ↑ free fraction of highly protein bound AEDs</a:t>
            </a:r>
          </a:p>
          <a:p>
            <a:pPr lvl="1" eaLnBrk="1" hangingPunct="1">
              <a:lnSpc>
                <a:spcPct val="90000"/>
              </a:lnSpc>
            </a:pPr>
            <a:r>
              <a:rPr lang="en-US" sz="2000" smtClean="0">
                <a:cs typeface="Arial" charset="0"/>
              </a:rPr>
              <a:t>It may be helpful to give smaller doses more frequently to ↓ adverse effects</a:t>
            </a:r>
          </a:p>
          <a:p>
            <a:pPr lvl="1" eaLnBrk="1" hangingPunct="1">
              <a:lnSpc>
                <a:spcPct val="90000"/>
              </a:lnSpc>
            </a:pPr>
            <a:r>
              <a:rPr lang="en-US" sz="2000" smtClean="0">
                <a:cs typeface="Arial" charset="0"/>
              </a:rPr>
              <a:t>phenytoin, valproic acid, tiagabine, vigabatrin</a:t>
            </a:r>
          </a:p>
          <a:p>
            <a:pPr eaLnBrk="1" hangingPunct="1">
              <a:lnSpc>
                <a:spcPct val="90000"/>
              </a:lnSpc>
            </a:pPr>
            <a:endParaRPr lang="en-US" sz="2000" smtClean="0"/>
          </a:p>
        </p:txBody>
      </p:sp>
      <p:sp>
        <p:nvSpPr>
          <p:cNvPr id="4" name="Slide Number Placeholder 3"/>
          <p:cNvSpPr>
            <a:spLocks noGrp="1"/>
          </p:cNvSpPr>
          <p:nvPr>
            <p:ph type="sldNum" sz="quarter" idx="11"/>
          </p:nvPr>
        </p:nvSpPr>
        <p:spPr/>
        <p:txBody>
          <a:bodyPr/>
          <a:lstStyle/>
          <a:p>
            <a:pPr>
              <a:defRPr/>
            </a:pPr>
            <a:r>
              <a:rPr lang="en-US"/>
              <a:t>P-Slide </a:t>
            </a:r>
            <a:fld id="{DEEC7730-2D40-49A0-90DC-D017B83DC913}" type="slidenum">
              <a:rPr lang="en-US"/>
              <a:pPr>
                <a:defRPr/>
              </a:pPr>
              <a:t>72</a:t>
            </a:fld>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sz="4400" smtClean="0"/>
              <a:t>Effects of Dialysis</a:t>
            </a:r>
          </a:p>
        </p:txBody>
      </p:sp>
      <p:sp>
        <p:nvSpPr>
          <p:cNvPr id="73731" name="Rectangle 3"/>
          <p:cNvSpPr>
            <a:spLocks noGrp="1" noChangeArrowheads="1"/>
          </p:cNvSpPr>
          <p:nvPr>
            <p:ph idx="1"/>
          </p:nvPr>
        </p:nvSpPr>
        <p:spPr/>
        <p:txBody>
          <a:bodyPr/>
          <a:lstStyle/>
          <a:p>
            <a:pPr eaLnBrk="1" hangingPunct="1">
              <a:buFont typeface="ZapfDingbats" pitchFamily="82" charset="2"/>
              <a:buNone/>
            </a:pPr>
            <a:r>
              <a:rPr lang="en-US" smtClean="0">
                <a:sym typeface="Wingdings" pitchFamily="2" charset="2"/>
              </a:rPr>
              <a:t>  S</a:t>
            </a:r>
            <a:r>
              <a:rPr lang="en-US" smtClean="0"/>
              <a:t>erum concentrations pre/post dialysis can be beneficial in this patient population</a:t>
            </a:r>
          </a:p>
          <a:p>
            <a:pPr eaLnBrk="1" hangingPunct="1">
              <a:buFont typeface="ZapfDingbats" pitchFamily="82" charset="2"/>
              <a:buNone/>
            </a:pPr>
            <a:endParaRPr lang="en-US" smtClean="0">
              <a:sym typeface="Wingdings" pitchFamily="2" charset="2"/>
            </a:endParaRPr>
          </a:p>
          <a:p>
            <a:pPr eaLnBrk="1" hangingPunct="1">
              <a:buFont typeface="ZapfDingbats" pitchFamily="82" charset="2"/>
              <a:buNone/>
            </a:pPr>
            <a:r>
              <a:rPr lang="en-US" smtClean="0">
                <a:sym typeface="Wingdings" pitchFamily="2" charset="2"/>
              </a:rPr>
              <a:t>  </a:t>
            </a:r>
            <a:r>
              <a:rPr lang="en-US" smtClean="0"/>
              <a:t>Bolus dosing of AEDs is sometimes recommended in this situation</a:t>
            </a:r>
          </a:p>
          <a:p>
            <a:pPr eaLnBrk="1" hangingPunct="1"/>
            <a:endParaRPr lang="en-US" smtClean="0"/>
          </a:p>
        </p:txBody>
      </p:sp>
      <p:sp>
        <p:nvSpPr>
          <p:cNvPr id="4" name="Slide Number Placeholder 3"/>
          <p:cNvSpPr>
            <a:spLocks noGrp="1"/>
          </p:cNvSpPr>
          <p:nvPr>
            <p:ph type="sldNum" sz="quarter" idx="11"/>
          </p:nvPr>
        </p:nvSpPr>
        <p:spPr/>
        <p:txBody>
          <a:bodyPr/>
          <a:lstStyle/>
          <a:p>
            <a:pPr>
              <a:defRPr/>
            </a:pPr>
            <a:r>
              <a:rPr lang="en-US"/>
              <a:t>P-Slide </a:t>
            </a:r>
            <a:fld id="{E9F5A49F-1C9C-4D21-A215-912BB5665D80}" type="slidenum">
              <a:rPr lang="en-US"/>
              <a:pPr>
                <a:defRPr/>
              </a:pPr>
              <a:t>73</a:t>
            </a:fld>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914400" y="228600"/>
            <a:ext cx="7315200" cy="1371600"/>
          </a:xfrm>
        </p:spPr>
        <p:txBody>
          <a:bodyPr rtlCol="0">
            <a:normAutofit fontScale="90000"/>
          </a:bodyPr>
          <a:lstStyle/>
          <a:p>
            <a:pPr eaLnBrk="1" fontAlgn="auto" hangingPunct="1">
              <a:spcAft>
                <a:spcPts val="0"/>
              </a:spcAft>
              <a:defRPr/>
            </a:pPr>
            <a:r>
              <a:rPr lang="en-US" sz="3600" dirty="0" smtClean="0">
                <a:solidFill>
                  <a:schemeClr val="tx1">
                    <a:lumMod val="75000"/>
                    <a:lumOff val="25000"/>
                  </a:schemeClr>
                </a:solidFill>
              </a:rPr>
              <a:t>Hepatic Drug Metabolizing Enzymes and Specific AED Interactions</a:t>
            </a:r>
          </a:p>
        </p:txBody>
      </p:sp>
      <p:sp>
        <p:nvSpPr>
          <p:cNvPr id="55300" name="Rectangle 3"/>
          <p:cNvSpPr>
            <a:spLocks noGrp="1" noChangeArrowheads="1"/>
          </p:cNvSpPr>
          <p:nvPr>
            <p:ph idx="1"/>
          </p:nvPr>
        </p:nvSpPr>
        <p:spPr>
          <a:xfrm>
            <a:off x="1295400" y="1752600"/>
            <a:ext cx="7010400" cy="4953000"/>
          </a:xfrm>
        </p:spPr>
        <p:txBody>
          <a:bodyPr rtlCol="0">
            <a:normAutofit lnSpcReduction="10000"/>
          </a:bodyPr>
          <a:lstStyle/>
          <a:p>
            <a:pPr eaLnBrk="1" fontAlgn="auto" hangingPunct="1">
              <a:spcAft>
                <a:spcPts val="0"/>
              </a:spcAft>
              <a:buClr>
                <a:schemeClr val="tx1">
                  <a:lumMod val="75000"/>
                  <a:lumOff val="25000"/>
                </a:schemeClr>
              </a:buClr>
              <a:buFont typeface="ZapfDingbats" pitchFamily="82" charset="2"/>
              <a:buNone/>
              <a:defRPr/>
            </a:pPr>
            <a:r>
              <a:rPr lang="en-US" sz="2100" dirty="0" smtClean="0">
                <a:solidFill>
                  <a:schemeClr val="tx1">
                    <a:lumMod val="75000"/>
                    <a:lumOff val="25000"/>
                  </a:schemeClr>
                </a:solidFill>
                <a:sym typeface="Wingdings" pitchFamily="2" charset="2"/>
              </a:rPr>
              <a:t>  </a:t>
            </a:r>
            <a:r>
              <a:rPr lang="en-US" sz="2100" dirty="0" err="1" smtClean="0">
                <a:solidFill>
                  <a:schemeClr val="tx1">
                    <a:lumMod val="75000"/>
                    <a:lumOff val="25000"/>
                  </a:schemeClr>
                </a:solidFill>
                <a:sym typeface="Wingdings" pitchFamily="2" charset="2"/>
              </a:rPr>
              <a:t>p</a:t>
            </a:r>
            <a:r>
              <a:rPr lang="en-US" sz="2100" dirty="0" err="1" smtClean="0">
                <a:solidFill>
                  <a:schemeClr val="tx1">
                    <a:lumMod val="75000"/>
                    <a:lumOff val="25000"/>
                  </a:schemeClr>
                </a:solidFill>
              </a:rPr>
              <a:t>henytoin</a:t>
            </a:r>
            <a:r>
              <a:rPr lang="en-US" sz="2100" dirty="0" smtClean="0">
                <a:solidFill>
                  <a:schemeClr val="tx1">
                    <a:lumMod val="75000"/>
                    <a:lumOff val="25000"/>
                  </a:schemeClr>
                </a:solidFill>
              </a:rPr>
              <a:t>: CYP2C9/CYP2C19</a:t>
            </a:r>
          </a:p>
          <a:p>
            <a:pPr lvl="1" eaLnBrk="1" fontAlgn="auto" hangingPunct="1">
              <a:spcAft>
                <a:spcPts val="0"/>
              </a:spcAft>
              <a:buClr>
                <a:schemeClr val="bg2">
                  <a:lumMod val="60000"/>
                  <a:lumOff val="40000"/>
                </a:schemeClr>
              </a:buClr>
              <a:buFont typeface="Arial" pitchFamily="34" charset="0"/>
              <a:buChar char="•"/>
              <a:defRPr/>
            </a:pPr>
            <a:r>
              <a:rPr lang="en-US" sz="1800" dirty="0" smtClean="0">
                <a:solidFill>
                  <a:schemeClr val="tx1">
                    <a:lumMod val="75000"/>
                    <a:lumOff val="25000"/>
                  </a:schemeClr>
                </a:solidFill>
              </a:rPr>
              <a:t>Inhibitors:  </a:t>
            </a:r>
            <a:r>
              <a:rPr lang="en-US" sz="1800" dirty="0" err="1" smtClean="0">
                <a:solidFill>
                  <a:schemeClr val="tx1">
                    <a:lumMod val="75000"/>
                    <a:lumOff val="25000"/>
                  </a:schemeClr>
                </a:solidFill>
              </a:rPr>
              <a:t>valproate</a:t>
            </a:r>
            <a:r>
              <a:rPr lang="en-US" sz="1800" dirty="0" smtClean="0">
                <a:solidFill>
                  <a:schemeClr val="tx1">
                    <a:lumMod val="75000"/>
                    <a:lumOff val="25000"/>
                  </a:schemeClr>
                </a:solidFill>
              </a:rPr>
              <a:t>, </a:t>
            </a:r>
            <a:r>
              <a:rPr lang="en-US" sz="1800" dirty="0" err="1" smtClean="0">
                <a:solidFill>
                  <a:schemeClr val="tx1">
                    <a:lumMod val="75000"/>
                    <a:lumOff val="25000"/>
                  </a:schemeClr>
                </a:solidFill>
              </a:rPr>
              <a:t>ticlopidine</a:t>
            </a:r>
            <a:r>
              <a:rPr lang="en-US" sz="1800" dirty="0" smtClean="0">
                <a:solidFill>
                  <a:schemeClr val="tx1">
                    <a:lumMod val="75000"/>
                    <a:lumOff val="25000"/>
                  </a:schemeClr>
                </a:solidFill>
              </a:rPr>
              <a:t>, </a:t>
            </a:r>
            <a:r>
              <a:rPr lang="en-US" sz="1800" dirty="0" err="1" smtClean="0">
                <a:solidFill>
                  <a:schemeClr val="tx1">
                    <a:lumMod val="75000"/>
                    <a:lumOff val="25000"/>
                  </a:schemeClr>
                </a:solidFill>
              </a:rPr>
              <a:t>fluoxetine</a:t>
            </a:r>
            <a:r>
              <a:rPr lang="en-US" sz="1800" dirty="0" smtClean="0">
                <a:solidFill>
                  <a:schemeClr val="tx1">
                    <a:lumMod val="75000"/>
                    <a:lumOff val="25000"/>
                  </a:schemeClr>
                </a:solidFill>
              </a:rPr>
              <a:t>, </a:t>
            </a:r>
            <a:r>
              <a:rPr lang="en-US" sz="1800" dirty="0" err="1" smtClean="0">
                <a:solidFill>
                  <a:schemeClr val="tx1">
                    <a:lumMod val="75000"/>
                    <a:lumOff val="25000"/>
                  </a:schemeClr>
                </a:solidFill>
              </a:rPr>
              <a:t>topiramate</a:t>
            </a:r>
            <a:r>
              <a:rPr lang="en-US" sz="1800" dirty="0" smtClean="0">
                <a:solidFill>
                  <a:schemeClr val="tx1">
                    <a:lumMod val="75000"/>
                    <a:lumOff val="25000"/>
                  </a:schemeClr>
                </a:solidFill>
              </a:rPr>
              <a:t>, </a:t>
            </a:r>
            <a:r>
              <a:rPr lang="en-US" sz="1800" dirty="0" err="1" smtClean="0">
                <a:solidFill>
                  <a:schemeClr val="tx1">
                    <a:lumMod val="75000"/>
                    <a:lumOff val="25000"/>
                  </a:schemeClr>
                </a:solidFill>
              </a:rPr>
              <a:t>fluconazole</a:t>
            </a:r>
            <a:endParaRPr lang="en-US" sz="1800" dirty="0" smtClean="0">
              <a:solidFill>
                <a:srgbClr val="FFFF00"/>
              </a:solidFill>
            </a:endParaRPr>
          </a:p>
          <a:p>
            <a:pPr eaLnBrk="1" fontAlgn="auto" hangingPunct="1">
              <a:spcAft>
                <a:spcPts val="0"/>
              </a:spcAft>
              <a:buClr>
                <a:schemeClr val="tx1">
                  <a:lumMod val="75000"/>
                  <a:lumOff val="25000"/>
                </a:schemeClr>
              </a:buClr>
              <a:buFont typeface="Symbol" pitchFamily="18" charset="2"/>
              <a:buNone/>
              <a:defRPr/>
            </a:pPr>
            <a:r>
              <a:rPr lang="en-US" sz="2100" dirty="0" smtClean="0">
                <a:solidFill>
                  <a:schemeClr val="tx1">
                    <a:lumMod val="75000"/>
                    <a:lumOff val="25000"/>
                  </a:schemeClr>
                </a:solidFill>
                <a:sym typeface="Wingdings" pitchFamily="2" charset="2"/>
              </a:rPr>
              <a:t>  </a:t>
            </a:r>
            <a:r>
              <a:rPr lang="en-US" sz="2100" dirty="0" err="1" smtClean="0">
                <a:solidFill>
                  <a:schemeClr val="tx1">
                    <a:lumMod val="75000"/>
                    <a:lumOff val="25000"/>
                  </a:schemeClr>
                </a:solidFill>
                <a:sym typeface="Wingdings" pitchFamily="2" charset="2"/>
              </a:rPr>
              <a:t>c</a:t>
            </a:r>
            <a:r>
              <a:rPr lang="en-US" sz="2100" dirty="0" err="1" smtClean="0">
                <a:solidFill>
                  <a:schemeClr val="tx1">
                    <a:lumMod val="75000"/>
                    <a:lumOff val="25000"/>
                  </a:schemeClr>
                </a:solidFill>
              </a:rPr>
              <a:t>arbamazepine</a:t>
            </a:r>
            <a:r>
              <a:rPr lang="en-US" sz="2100" dirty="0" smtClean="0">
                <a:solidFill>
                  <a:schemeClr val="tx1">
                    <a:lumMod val="75000"/>
                    <a:lumOff val="25000"/>
                  </a:schemeClr>
                </a:solidFill>
              </a:rPr>
              <a:t>: </a:t>
            </a:r>
            <a:r>
              <a:rPr lang="en-US" sz="2000" dirty="0" smtClean="0">
                <a:solidFill>
                  <a:schemeClr val="tx1">
                    <a:lumMod val="75000"/>
                    <a:lumOff val="25000"/>
                  </a:schemeClr>
                </a:solidFill>
              </a:rPr>
              <a:t>CYP3A4/CYP2C8/CYP1A2</a:t>
            </a:r>
          </a:p>
          <a:p>
            <a:pPr lvl="1" eaLnBrk="1" fontAlgn="auto" hangingPunct="1">
              <a:spcAft>
                <a:spcPts val="0"/>
              </a:spcAft>
              <a:buClr>
                <a:schemeClr val="bg2">
                  <a:lumMod val="60000"/>
                  <a:lumOff val="40000"/>
                </a:schemeClr>
              </a:buClr>
              <a:buFont typeface="Arial" pitchFamily="34" charset="0"/>
              <a:buChar char="•"/>
              <a:defRPr/>
            </a:pPr>
            <a:r>
              <a:rPr lang="en-US" sz="1800" dirty="0" smtClean="0">
                <a:solidFill>
                  <a:schemeClr val="tx1">
                    <a:lumMod val="75000"/>
                    <a:lumOff val="25000"/>
                  </a:schemeClr>
                </a:solidFill>
              </a:rPr>
              <a:t>Inhibitors: </a:t>
            </a:r>
            <a:r>
              <a:rPr lang="en-US" sz="1800" dirty="0" err="1" smtClean="0">
                <a:solidFill>
                  <a:schemeClr val="tx1">
                    <a:lumMod val="75000"/>
                    <a:lumOff val="25000"/>
                  </a:schemeClr>
                </a:solidFill>
              </a:rPr>
              <a:t>ketoconazole</a:t>
            </a:r>
            <a:r>
              <a:rPr lang="en-US" sz="1800" dirty="0" smtClean="0">
                <a:solidFill>
                  <a:schemeClr val="tx1">
                    <a:lumMod val="75000"/>
                    <a:lumOff val="25000"/>
                  </a:schemeClr>
                </a:solidFill>
              </a:rPr>
              <a:t>, </a:t>
            </a:r>
            <a:r>
              <a:rPr lang="en-US" sz="1800" dirty="0" err="1" smtClean="0">
                <a:solidFill>
                  <a:schemeClr val="tx1">
                    <a:lumMod val="75000"/>
                    <a:lumOff val="25000"/>
                  </a:schemeClr>
                </a:solidFill>
              </a:rPr>
              <a:t>fluconazole</a:t>
            </a:r>
            <a:r>
              <a:rPr lang="en-US" sz="1800" dirty="0" smtClean="0">
                <a:solidFill>
                  <a:schemeClr val="tx1">
                    <a:lumMod val="75000"/>
                    <a:lumOff val="25000"/>
                  </a:schemeClr>
                </a:solidFill>
              </a:rPr>
              <a:t>, erythromycin,  </a:t>
            </a:r>
            <a:r>
              <a:rPr lang="en-US" sz="1800" dirty="0" err="1" smtClean="0">
                <a:solidFill>
                  <a:schemeClr val="tx1">
                    <a:lumMod val="75000"/>
                    <a:lumOff val="25000"/>
                  </a:schemeClr>
                </a:solidFill>
              </a:rPr>
              <a:t>diltiazem</a:t>
            </a:r>
            <a:endParaRPr lang="en-US" sz="1800" dirty="0" smtClean="0">
              <a:solidFill>
                <a:srgbClr val="FFFF00"/>
              </a:solidFill>
            </a:endParaRPr>
          </a:p>
          <a:p>
            <a:pPr eaLnBrk="1" fontAlgn="auto" hangingPunct="1">
              <a:spcAft>
                <a:spcPts val="0"/>
              </a:spcAft>
              <a:buClr>
                <a:schemeClr val="tx1">
                  <a:lumMod val="75000"/>
                  <a:lumOff val="25000"/>
                </a:schemeClr>
              </a:buClr>
              <a:buFont typeface="ZapfDingbats" pitchFamily="82" charset="2"/>
              <a:buNone/>
              <a:defRPr/>
            </a:pPr>
            <a:r>
              <a:rPr lang="en-US" sz="2100" dirty="0" smtClean="0">
                <a:solidFill>
                  <a:schemeClr val="tx1">
                    <a:lumMod val="75000"/>
                    <a:lumOff val="25000"/>
                  </a:schemeClr>
                </a:solidFill>
                <a:sym typeface="Wingdings" pitchFamily="2" charset="2"/>
              </a:rPr>
              <a:t>  </a:t>
            </a:r>
            <a:r>
              <a:rPr lang="en-US" sz="2100" dirty="0" err="1" smtClean="0">
                <a:solidFill>
                  <a:schemeClr val="tx1">
                    <a:lumMod val="75000"/>
                    <a:lumOff val="25000"/>
                  </a:schemeClr>
                </a:solidFill>
                <a:sym typeface="Wingdings" pitchFamily="2" charset="2"/>
              </a:rPr>
              <a:t>l</a:t>
            </a:r>
            <a:r>
              <a:rPr lang="en-US" sz="2100" dirty="0" err="1" smtClean="0">
                <a:solidFill>
                  <a:schemeClr val="tx1">
                    <a:lumMod val="75000"/>
                    <a:lumOff val="25000"/>
                  </a:schemeClr>
                </a:solidFill>
              </a:rPr>
              <a:t>amotrigine</a:t>
            </a:r>
            <a:r>
              <a:rPr lang="en-US" sz="2100" dirty="0" smtClean="0">
                <a:solidFill>
                  <a:schemeClr val="tx1">
                    <a:lumMod val="75000"/>
                    <a:lumOff val="25000"/>
                  </a:schemeClr>
                </a:solidFill>
              </a:rPr>
              <a:t>: UGT 1A4</a:t>
            </a:r>
          </a:p>
          <a:p>
            <a:pPr lvl="1" eaLnBrk="1" fontAlgn="auto" hangingPunct="1">
              <a:spcAft>
                <a:spcPts val="0"/>
              </a:spcAft>
              <a:buClr>
                <a:schemeClr val="bg2">
                  <a:lumMod val="60000"/>
                  <a:lumOff val="40000"/>
                </a:schemeClr>
              </a:buClr>
              <a:buFont typeface="Arial" pitchFamily="34" charset="0"/>
              <a:buChar char="•"/>
              <a:defRPr/>
            </a:pPr>
            <a:r>
              <a:rPr lang="en-US" sz="1800" dirty="0" smtClean="0">
                <a:solidFill>
                  <a:schemeClr val="tx1">
                    <a:lumMod val="75000"/>
                    <a:lumOff val="25000"/>
                  </a:schemeClr>
                </a:solidFill>
              </a:rPr>
              <a:t>Inhibitor:  </a:t>
            </a:r>
            <a:r>
              <a:rPr lang="en-US" sz="1800" dirty="0" err="1" smtClean="0">
                <a:solidFill>
                  <a:schemeClr val="tx1">
                    <a:lumMod val="75000"/>
                    <a:lumOff val="25000"/>
                  </a:schemeClr>
                </a:solidFill>
              </a:rPr>
              <a:t>valproate</a:t>
            </a:r>
            <a:r>
              <a:rPr lang="en-US" sz="1800" dirty="0" smtClean="0">
                <a:solidFill>
                  <a:schemeClr val="tx1">
                    <a:lumMod val="75000"/>
                    <a:lumOff val="25000"/>
                  </a:schemeClr>
                </a:solidFill>
              </a:rPr>
              <a:t>  </a:t>
            </a:r>
          </a:p>
          <a:p>
            <a:pPr eaLnBrk="1" fontAlgn="auto" hangingPunct="1">
              <a:spcAft>
                <a:spcPts val="0"/>
              </a:spcAft>
              <a:buClr>
                <a:schemeClr val="tx1">
                  <a:lumMod val="75000"/>
                  <a:lumOff val="25000"/>
                </a:schemeClr>
              </a:buClr>
              <a:buFont typeface="Arial" pitchFamily="34" charset="0"/>
              <a:buChar char="•"/>
              <a:defRPr/>
            </a:pPr>
            <a:r>
              <a:rPr lang="en-US" sz="2100" dirty="0" smtClean="0">
                <a:solidFill>
                  <a:schemeClr val="tx1"/>
                </a:solidFill>
              </a:rPr>
              <a:t>Important note about oral contraceptives (OCPs): </a:t>
            </a:r>
          </a:p>
          <a:p>
            <a:pPr lvl="1" eaLnBrk="1" fontAlgn="auto" hangingPunct="1">
              <a:spcAft>
                <a:spcPts val="0"/>
              </a:spcAft>
              <a:buClr>
                <a:schemeClr val="bg2">
                  <a:lumMod val="60000"/>
                  <a:lumOff val="40000"/>
                </a:schemeClr>
              </a:buClr>
              <a:buFont typeface="Arial" pitchFamily="34" charset="0"/>
              <a:buChar char="•"/>
              <a:defRPr/>
            </a:pPr>
            <a:r>
              <a:rPr lang="en-US" sz="1800" dirty="0" smtClean="0">
                <a:solidFill>
                  <a:schemeClr val="tx1">
                    <a:lumMod val="75000"/>
                    <a:lumOff val="25000"/>
                  </a:schemeClr>
                </a:solidFill>
              </a:rPr>
              <a:t>OCP efficacy is decreased by inducers, including: </a:t>
            </a:r>
            <a:r>
              <a:rPr lang="en-US" sz="1800" dirty="0" err="1" smtClean="0">
                <a:solidFill>
                  <a:schemeClr val="tx1">
                    <a:lumMod val="75000"/>
                    <a:lumOff val="25000"/>
                  </a:schemeClr>
                </a:solidFill>
              </a:rPr>
              <a:t>phenytoin</a:t>
            </a:r>
            <a:r>
              <a:rPr lang="en-US" sz="1800" dirty="0" smtClean="0">
                <a:solidFill>
                  <a:schemeClr val="tx1">
                    <a:lumMod val="75000"/>
                    <a:lumOff val="25000"/>
                  </a:schemeClr>
                </a:solidFill>
              </a:rPr>
              <a:t>, </a:t>
            </a:r>
            <a:r>
              <a:rPr lang="en-US" sz="1800" dirty="0" err="1" smtClean="0">
                <a:solidFill>
                  <a:schemeClr val="tx1">
                    <a:lumMod val="75000"/>
                    <a:lumOff val="25000"/>
                  </a:schemeClr>
                </a:solidFill>
              </a:rPr>
              <a:t>phenobarbital</a:t>
            </a:r>
            <a:r>
              <a:rPr lang="en-US" sz="1800" dirty="0" smtClean="0">
                <a:solidFill>
                  <a:schemeClr val="tx1">
                    <a:lumMod val="75000"/>
                    <a:lumOff val="25000"/>
                  </a:schemeClr>
                </a:solidFill>
              </a:rPr>
              <a:t>, </a:t>
            </a:r>
            <a:r>
              <a:rPr lang="en-US" sz="1800" dirty="0" err="1" smtClean="0">
                <a:solidFill>
                  <a:schemeClr val="tx1">
                    <a:lumMod val="75000"/>
                    <a:lumOff val="25000"/>
                  </a:schemeClr>
                </a:solidFill>
              </a:rPr>
              <a:t>primidone</a:t>
            </a:r>
            <a:r>
              <a:rPr lang="en-US" sz="1800" dirty="0" smtClean="0">
                <a:solidFill>
                  <a:schemeClr val="tx1">
                    <a:lumMod val="75000"/>
                    <a:lumOff val="25000"/>
                  </a:schemeClr>
                </a:solidFill>
              </a:rPr>
              <a:t>, </a:t>
            </a:r>
            <a:r>
              <a:rPr lang="en-US" sz="1800" dirty="0" err="1" smtClean="0">
                <a:solidFill>
                  <a:schemeClr val="tx1">
                    <a:lumMod val="75000"/>
                    <a:lumOff val="25000"/>
                  </a:schemeClr>
                </a:solidFill>
              </a:rPr>
              <a:t>carbamazepine</a:t>
            </a:r>
            <a:r>
              <a:rPr lang="en-US" sz="1800" dirty="0" smtClean="0">
                <a:solidFill>
                  <a:schemeClr val="tx1">
                    <a:lumMod val="75000"/>
                    <a:lumOff val="25000"/>
                  </a:schemeClr>
                </a:solidFill>
              </a:rPr>
              <a:t>, and higher doses of </a:t>
            </a:r>
            <a:r>
              <a:rPr lang="en-US" sz="1800" dirty="0" err="1" smtClean="0">
                <a:solidFill>
                  <a:schemeClr val="tx1">
                    <a:lumMod val="75000"/>
                    <a:lumOff val="25000"/>
                  </a:schemeClr>
                </a:solidFill>
              </a:rPr>
              <a:t>topiramate</a:t>
            </a:r>
            <a:r>
              <a:rPr lang="en-US" sz="1800" dirty="0" smtClean="0">
                <a:solidFill>
                  <a:schemeClr val="tx1">
                    <a:lumMod val="75000"/>
                    <a:lumOff val="25000"/>
                  </a:schemeClr>
                </a:solidFill>
              </a:rPr>
              <a:t> and </a:t>
            </a:r>
            <a:r>
              <a:rPr lang="en-US" sz="1800" dirty="0" err="1" smtClean="0">
                <a:solidFill>
                  <a:schemeClr val="tx1">
                    <a:lumMod val="75000"/>
                    <a:lumOff val="25000"/>
                  </a:schemeClr>
                </a:solidFill>
              </a:rPr>
              <a:t>oxcarbazepine</a:t>
            </a:r>
            <a:endParaRPr lang="en-US" sz="1800" dirty="0" smtClean="0">
              <a:solidFill>
                <a:schemeClr val="tx1">
                  <a:lumMod val="75000"/>
                  <a:lumOff val="25000"/>
                </a:schemeClr>
              </a:solidFill>
            </a:endParaRPr>
          </a:p>
          <a:p>
            <a:pPr lvl="1" eaLnBrk="1" fontAlgn="auto" hangingPunct="1">
              <a:spcAft>
                <a:spcPts val="0"/>
              </a:spcAft>
              <a:buClr>
                <a:schemeClr val="bg2">
                  <a:lumMod val="60000"/>
                  <a:lumOff val="40000"/>
                </a:schemeClr>
              </a:buClr>
              <a:buFont typeface="Arial" pitchFamily="34" charset="0"/>
              <a:buChar char="•"/>
              <a:defRPr/>
            </a:pPr>
            <a:r>
              <a:rPr lang="en-US" sz="1800" dirty="0" smtClean="0">
                <a:solidFill>
                  <a:schemeClr val="tx1">
                    <a:lumMod val="75000"/>
                    <a:lumOff val="25000"/>
                  </a:schemeClr>
                </a:solidFill>
              </a:rPr>
              <a:t>OCPs and pregnancy significantly decrease serum levels of </a:t>
            </a:r>
            <a:r>
              <a:rPr lang="en-US" sz="1800" dirty="0" err="1" smtClean="0">
                <a:solidFill>
                  <a:schemeClr val="tx1">
                    <a:lumMod val="75000"/>
                    <a:lumOff val="25000"/>
                  </a:schemeClr>
                </a:solidFill>
              </a:rPr>
              <a:t>lamotrigine</a:t>
            </a:r>
            <a:r>
              <a:rPr lang="en-US" sz="1800" dirty="0" smtClean="0">
                <a:solidFill>
                  <a:schemeClr val="tx1">
                    <a:lumMod val="75000"/>
                    <a:lumOff val="25000"/>
                  </a:schemeClr>
                </a:solidFill>
              </a:rPr>
              <a:t>.</a:t>
            </a:r>
          </a:p>
          <a:p>
            <a:pPr eaLnBrk="1" fontAlgn="auto" hangingPunct="1">
              <a:spcAft>
                <a:spcPts val="0"/>
              </a:spcAft>
              <a:buClr>
                <a:schemeClr val="tx1">
                  <a:lumMod val="75000"/>
                  <a:lumOff val="25000"/>
                </a:schemeClr>
              </a:buClr>
              <a:buFontTx/>
              <a:buChar char="•"/>
              <a:defRPr/>
            </a:pPr>
            <a:endParaRPr lang="en-US" sz="1800" dirty="0" smtClean="0">
              <a:solidFill>
                <a:schemeClr val="tx1">
                  <a:lumMod val="75000"/>
                  <a:lumOff val="25000"/>
                </a:schemeClr>
              </a:solidFill>
            </a:endParaRPr>
          </a:p>
        </p:txBody>
      </p:sp>
      <p:sp>
        <p:nvSpPr>
          <p:cNvPr id="4" name="Slide Number Placeholder 3"/>
          <p:cNvSpPr>
            <a:spLocks noGrp="1"/>
          </p:cNvSpPr>
          <p:nvPr>
            <p:ph type="sldNum" sz="quarter" idx="11"/>
          </p:nvPr>
        </p:nvSpPr>
        <p:spPr/>
        <p:txBody>
          <a:bodyPr/>
          <a:lstStyle/>
          <a:p>
            <a:pPr>
              <a:defRPr/>
            </a:pPr>
            <a:r>
              <a:rPr lang="en-US"/>
              <a:t>P-Slide </a:t>
            </a:r>
            <a:fld id="{EF83014E-AADF-42A5-A08E-D42A7034C22A}" type="slidenum">
              <a:rPr lang="en-US"/>
              <a:pPr>
                <a:defRPr/>
              </a:pPr>
              <a:t>74</a:t>
            </a:fld>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87" name="Rectangle 71"/>
          <p:cNvSpPr>
            <a:spLocks noGrp="1" noChangeArrowheads="1"/>
          </p:cNvSpPr>
          <p:nvPr>
            <p:ph type="title"/>
          </p:nvPr>
        </p:nvSpPr>
        <p:spPr/>
        <p:txBody>
          <a:bodyPr rtlCol="0">
            <a:normAutofit fontScale="90000"/>
          </a:bodyPr>
          <a:lstStyle/>
          <a:p>
            <a:pPr eaLnBrk="1" fontAlgn="auto" hangingPunct="1">
              <a:spcAft>
                <a:spcPts val="0"/>
              </a:spcAft>
              <a:defRPr/>
            </a:pPr>
            <a:r>
              <a:rPr lang="en-US" sz="4400" smtClean="0">
                <a:solidFill>
                  <a:schemeClr val="tx1">
                    <a:lumMod val="75000"/>
                    <a:lumOff val="25000"/>
                  </a:schemeClr>
                </a:solidFill>
              </a:rPr>
              <a:t>Isozyme Specific Drug Interactions</a:t>
            </a:r>
          </a:p>
        </p:txBody>
      </p:sp>
      <p:graphicFrame>
        <p:nvGraphicFramePr>
          <p:cNvPr id="8194" name="Object 0"/>
          <p:cNvGraphicFramePr>
            <a:graphicFrameLocks noChangeAspect="1"/>
          </p:cNvGraphicFramePr>
          <p:nvPr>
            <p:ph idx="1"/>
          </p:nvPr>
        </p:nvGraphicFramePr>
        <p:xfrm>
          <a:off x="1371600" y="1828800"/>
          <a:ext cx="6326188" cy="4495800"/>
        </p:xfrm>
        <a:graphic>
          <a:graphicData uri="http://schemas.openxmlformats.org/presentationml/2006/ole">
            <p:oleObj spid="_x0000_s8194" name="Document" r:id="rId4" imgW="5338973" imgH="3810742" progId="Word.Document.8">
              <p:embed/>
            </p:oleObj>
          </a:graphicData>
        </a:graphic>
      </p:graphicFrame>
      <p:sp>
        <p:nvSpPr>
          <p:cNvPr id="4" name="Slide Number Placeholder 3"/>
          <p:cNvSpPr>
            <a:spLocks noGrp="1"/>
          </p:cNvSpPr>
          <p:nvPr>
            <p:ph type="sldNum" sz="quarter" idx="11"/>
          </p:nvPr>
        </p:nvSpPr>
        <p:spPr/>
        <p:txBody>
          <a:bodyPr/>
          <a:lstStyle/>
          <a:p>
            <a:pPr>
              <a:defRPr/>
            </a:pPr>
            <a:r>
              <a:rPr lang="en-US"/>
              <a:t>P-Slide </a:t>
            </a:r>
            <a:fld id="{3F8A574B-5BF5-4A7D-8BF6-F162D4778109}" type="slidenum">
              <a:rPr lang="en-US"/>
              <a:pPr>
                <a:defRPr/>
              </a:pPr>
              <a:t>75</a:t>
            </a:fld>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sz="4400" smtClean="0"/>
              <a:t>AEDs and Drug Interactions</a:t>
            </a:r>
          </a:p>
        </p:txBody>
      </p:sp>
      <p:sp>
        <p:nvSpPr>
          <p:cNvPr id="56324" name="Rectangle 3"/>
          <p:cNvSpPr>
            <a:spLocks noGrp="1" noChangeArrowheads="1"/>
          </p:cNvSpPr>
          <p:nvPr>
            <p:ph idx="1"/>
          </p:nvPr>
        </p:nvSpPr>
        <p:spPr>
          <a:xfrm>
            <a:off x="1066800" y="1752600"/>
            <a:ext cx="7239000" cy="4648200"/>
          </a:xfrm>
        </p:spPr>
        <p:txBody>
          <a:bodyPr rtlCol="0">
            <a:normAutofit fontScale="92500" lnSpcReduction="20000"/>
          </a:bodyPr>
          <a:lstStyle/>
          <a:p>
            <a:pPr eaLnBrk="1" fontAlgn="auto" hangingPunct="1">
              <a:lnSpc>
                <a:spcPct val="90000"/>
              </a:lnSpc>
              <a:spcAft>
                <a:spcPts val="0"/>
              </a:spcAft>
              <a:buClr>
                <a:schemeClr val="tx1">
                  <a:lumMod val="75000"/>
                  <a:lumOff val="25000"/>
                </a:schemeClr>
              </a:buClr>
              <a:buFont typeface="ZapfDingbats" pitchFamily="82" charset="2"/>
              <a:buNone/>
              <a:defRPr/>
            </a:pPr>
            <a:r>
              <a:rPr lang="en-US" sz="2100" dirty="0" smtClean="0">
                <a:solidFill>
                  <a:schemeClr val="tx1">
                    <a:lumMod val="75000"/>
                    <a:lumOff val="25000"/>
                  </a:schemeClr>
                </a:solidFill>
                <a:sym typeface="Wingdings" pitchFamily="2" charset="2"/>
              </a:rPr>
              <a:t>  </a:t>
            </a:r>
            <a:r>
              <a:rPr lang="en-US" sz="2300" dirty="0" smtClean="0">
                <a:solidFill>
                  <a:schemeClr val="tx1">
                    <a:lumMod val="75000"/>
                    <a:lumOff val="25000"/>
                  </a:schemeClr>
                </a:solidFill>
              </a:rPr>
              <a:t>Although many AEDs can cause pharmacokinetic interactions, several agents appear to be less problematic.</a:t>
            </a:r>
            <a:br>
              <a:rPr lang="en-US" sz="2300" dirty="0" smtClean="0">
                <a:solidFill>
                  <a:schemeClr val="tx1">
                    <a:lumMod val="75000"/>
                    <a:lumOff val="25000"/>
                  </a:schemeClr>
                </a:solidFill>
              </a:rPr>
            </a:br>
            <a:endParaRPr lang="en-US" sz="2300" dirty="0" smtClean="0">
              <a:solidFill>
                <a:schemeClr val="tx1">
                  <a:lumMod val="75000"/>
                  <a:lumOff val="25000"/>
                </a:schemeClr>
              </a:solidFill>
            </a:endParaRPr>
          </a:p>
          <a:p>
            <a:pPr eaLnBrk="1" fontAlgn="auto" hangingPunct="1">
              <a:lnSpc>
                <a:spcPct val="90000"/>
              </a:lnSpc>
              <a:spcAft>
                <a:spcPts val="0"/>
              </a:spcAft>
              <a:buClr>
                <a:srgbClr val="FFFF00"/>
              </a:buClr>
              <a:buFont typeface="Wingdings" pitchFamily="2" charset="2"/>
              <a:buNone/>
              <a:defRPr/>
            </a:pPr>
            <a:r>
              <a:rPr lang="en-US" sz="2300" dirty="0" smtClean="0">
                <a:solidFill>
                  <a:schemeClr val="tx1">
                    <a:lumMod val="75000"/>
                    <a:lumOff val="25000"/>
                  </a:schemeClr>
                </a:solidFill>
                <a:sym typeface="Wingdings" pitchFamily="2" charset="2"/>
              </a:rPr>
              <a:t>  </a:t>
            </a:r>
            <a:r>
              <a:rPr lang="en-US" sz="2300" dirty="0" smtClean="0">
                <a:solidFill>
                  <a:schemeClr val="tx1">
                    <a:lumMod val="75000"/>
                    <a:lumOff val="25000"/>
                  </a:schemeClr>
                </a:solidFill>
              </a:rPr>
              <a:t>AEDs that do not appear to be either inducers or inhibitors of the CYP system include:</a:t>
            </a:r>
          </a:p>
          <a:p>
            <a:pPr eaLnBrk="1" fontAlgn="auto" hangingPunct="1">
              <a:lnSpc>
                <a:spcPct val="90000"/>
              </a:lnSpc>
              <a:spcAft>
                <a:spcPts val="0"/>
              </a:spcAft>
              <a:buClr>
                <a:schemeClr val="tx1">
                  <a:lumMod val="75000"/>
                  <a:lumOff val="25000"/>
                </a:schemeClr>
              </a:buClr>
              <a:buFont typeface="Wingdings" pitchFamily="2" charset="2"/>
              <a:buNone/>
              <a:defRPr/>
            </a:pPr>
            <a:r>
              <a:rPr lang="en-US" sz="1800" dirty="0" smtClean="0">
                <a:solidFill>
                  <a:schemeClr val="tx1">
                    <a:lumMod val="75000"/>
                    <a:lumOff val="25000"/>
                  </a:schemeClr>
                </a:solidFill>
              </a:rPr>
              <a:t>		</a:t>
            </a:r>
            <a:r>
              <a:rPr lang="en-US" sz="1800" dirty="0" err="1" smtClean="0">
                <a:solidFill>
                  <a:schemeClr val="tx1"/>
                </a:solidFill>
              </a:rPr>
              <a:t>gabapentin</a:t>
            </a:r>
            <a:endParaRPr lang="en-US" sz="1800" dirty="0" smtClean="0">
              <a:solidFill>
                <a:schemeClr val="tx1"/>
              </a:solidFill>
            </a:endParaRPr>
          </a:p>
          <a:p>
            <a:pPr eaLnBrk="1" fontAlgn="auto" hangingPunct="1">
              <a:lnSpc>
                <a:spcPct val="90000"/>
              </a:lnSpc>
              <a:spcAft>
                <a:spcPts val="0"/>
              </a:spcAft>
              <a:buClr>
                <a:schemeClr val="tx1">
                  <a:lumMod val="75000"/>
                  <a:lumOff val="25000"/>
                </a:schemeClr>
              </a:buClr>
              <a:buFont typeface="Wingdings" pitchFamily="2" charset="2"/>
              <a:buNone/>
              <a:defRPr/>
            </a:pPr>
            <a:r>
              <a:rPr lang="en-US" sz="1800" dirty="0" smtClean="0">
                <a:solidFill>
                  <a:schemeClr val="tx1"/>
                </a:solidFill>
              </a:rPr>
              <a:t>		</a:t>
            </a:r>
            <a:r>
              <a:rPr lang="en-US" sz="1800" dirty="0" err="1" smtClean="0">
                <a:solidFill>
                  <a:schemeClr val="tx1"/>
                </a:solidFill>
              </a:rPr>
              <a:t>lamotrigine</a:t>
            </a:r>
            <a:endParaRPr lang="en-US" sz="1800" dirty="0" smtClean="0">
              <a:solidFill>
                <a:schemeClr val="tx1"/>
              </a:solidFill>
            </a:endParaRPr>
          </a:p>
          <a:p>
            <a:pPr eaLnBrk="1" fontAlgn="auto" hangingPunct="1">
              <a:lnSpc>
                <a:spcPct val="90000"/>
              </a:lnSpc>
              <a:spcAft>
                <a:spcPts val="0"/>
              </a:spcAft>
              <a:buClr>
                <a:schemeClr val="tx1">
                  <a:lumMod val="75000"/>
                  <a:lumOff val="25000"/>
                </a:schemeClr>
              </a:buClr>
              <a:buFont typeface="Wingdings" pitchFamily="2" charset="2"/>
              <a:buNone/>
              <a:defRPr/>
            </a:pPr>
            <a:r>
              <a:rPr lang="en-US" sz="1800" dirty="0" smtClean="0">
                <a:solidFill>
                  <a:schemeClr val="tx1"/>
                </a:solidFill>
              </a:rPr>
              <a:t>		</a:t>
            </a:r>
            <a:r>
              <a:rPr lang="en-US" sz="1800" dirty="0" err="1" smtClean="0">
                <a:solidFill>
                  <a:schemeClr val="tx1"/>
                </a:solidFill>
              </a:rPr>
              <a:t>pregabalin</a:t>
            </a:r>
            <a:endParaRPr lang="en-US" sz="1800" dirty="0" smtClean="0">
              <a:solidFill>
                <a:schemeClr val="tx1"/>
              </a:solidFill>
            </a:endParaRPr>
          </a:p>
          <a:p>
            <a:pPr eaLnBrk="1" fontAlgn="auto" hangingPunct="1">
              <a:lnSpc>
                <a:spcPct val="90000"/>
              </a:lnSpc>
              <a:spcAft>
                <a:spcPts val="0"/>
              </a:spcAft>
              <a:buClr>
                <a:schemeClr val="tx1">
                  <a:lumMod val="75000"/>
                  <a:lumOff val="25000"/>
                </a:schemeClr>
              </a:buClr>
              <a:buFont typeface="Wingdings" pitchFamily="2" charset="2"/>
              <a:buNone/>
              <a:defRPr/>
            </a:pPr>
            <a:r>
              <a:rPr lang="en-US" sz="1800" dirty="0" smtClean="0">
                <a:solidFill>
                  <a:schemeClr val="tx1"/>
                </a:solidFill>
              </a:rPr>
              <a:t>		</a:t>
            </a:r>
            <a:r>
              <a:rPr lang="en-US" sz="1800" dirty="0" err="1" smtClean="0">
                <a:solidFill>
                  <a:schemeClr val="tx1"/>
                </a:solidFill>
              </a:rPr>
              <a:t>tiagabine</a:t>
            </a:r>
            <a:endParaRPr lang="en-US" sz="1800" dirty="0" smtClean="0">
              <a:solidFill>
                <a:schemeClr val="tx1"/>
              </a:solidFill>
            </a:endParaRPr>
          </a:p>
          <a:p>
            <a:pPr eaLnBrk="1" fontAlgn="auto" hangingPunct="1">
              <a:lnSpc>
                <a:spcPct val="90000"/>
              </a:lnSpc>
              <a:spcAft>
                <a:spcPts val="0"/>
              </a:spcAft>
              <a:buClr>
                <a:schemeClr val="tx1">
                  <a:lumMod val="75000"/>
                  <a:lumOff val="25000"/>
                </a:schemeClr>
              </a:buClr>
              <a:buFont typeface="Wingdings" pitchFamily="2" charset="2"/>
              <a:buNone/>
              <a:defRPr/>
            </a:pPr>
            <a:r>
              <a:rPr lang="en-US" sz="1800" dirty="0" smtClean="0">
                <a:solidFill>
                  <a:schemeClr val="tx1"/>
                </a:solidFill>
              </a:rPr>
              <a:t>		</a:t>
            </a:r>
            <a:r>
              <a:rPr lang="en-US" sz="1800" dirty="0" err="1" smtClean="0">
                <a:solidFill>
                  <a:schemeClr val="tx1"/>
                </a:solidFill>
              </a:rPr>
              <a:t>levetiracetam</a:t>
            </a:r>
            <a:endParaRPr lang="en-US" sz="1800" dirty="0" smtClean="0">
              <a:solidFill>
                <a:schemeClr val="tx1"/>
              </a:solidFill>
            </a:endParaRPr>
          </a:p>
          <a:p>
            <a:pPr eaLnBrk="1" fontAlgn="auto" hangingPunct="1">
              <a:lnSpc>
                <a:spcPct val="90000"/>
              </a:lnSpc>
              <a:spcAft>
                <a:spcPts val="0"/>
              </a:spcAft>
              <a:buClr>
                <a:schemeClr val="tx1">
                  <a:lumMod val="75000"/>
                  <a:lumOff val="25000"/>
                </a:schemeClr>
              </a:buClr>
              <a:buFont typeface="Wingdings" pitchFamily="2" charset="2"/>
              <a:buNone/>
              <a:defRPr/>
            </a:pPr>
            <a:r>
              <a:rPr lang="en-US" sz="1800" dirty="0" smtClean="0">
                <a:solidFill>
                  <a:schemeClr val="tx1"/>
                </a:solidFill>
              </a:rPr>
              <a:t>		</a:t>
            </a:r>
            <a:r>
              <a:rPr lang="en-US" sz="1800" dirty="0" err="1" smtClean="0">
                <a:solidFill>
                  <a:schemeClr val="tx1"/>
                </a:solidFill>
              </a:rPr>
              <a:t>zonisamide</a:t>
            </a:r>
            <a:endParaRPr lang="en-US" sz="1800" dirty="0" smtClean="0">
              <a:solidFill>
                <a:schemeClr val="tx1"/>
              </a:solidFill>
            </a:endParaRPr>
          </a:p>
          <a:p>
            <a:pPr eaLnBrk="1" fontAlgn="auto" hangingPunct="1">
              <a:lnSpc>
                <a:spcPct val="90000"/>
              </a:lnSpc>
              <a:spcAft>
                <a:spcPts val="0"/>
              </a:spcAft>
              <a:buClr>
                <a:schemeClr val="tx1">
                  <a:lumMod val="75000"/>
                  <a:lumOff val="25000"/>
                </a:schemeClr>
              </a:buClr>
              <a:buFont typeface="Wingdings" pitchFamily="2" charset="2"/>
              <a:buNone/>
              <a:defRPr/>
            </a:pPr>
            <a:r>
              <a:rPr lang="en-US" sz="1800" dirty="0" smtClean="0">
                <a:solidFill>
                  <a:schemeClr val="tx1"/>
                </a:solidFill>
              </a:rPr>
              <a:t>		</a:t>
            </a:r>
            <a:r>
              <a:rPr lang="en-US" sz="1800" dirty="0" err="1" smtClean="0">
                <a:solidFill>
                  <a:schemeClr val="tx1"/>
                </a:solidFill>
              </a:rPr>
              <a:t>lacosamide</a:t>
            </a:r>
            <a:endParaRPr lang="en-US" sz="1800" dirty="0" smtClean="0">
              <a:solidFill>
                <a:schemeClr val="tx1"/>
              </a:solidFill>
            </a:endParaRPr>
          </a:p>
        </p:txBody>
      </p:sp>
      <p:sp>
        <p:nvSpPr>
          <p:cNvPr id="4" name="Slide Number Placeholder 3"/>
          <p:cNvSpPr>
            <a:spLocks noGrp="1"/>
          </p:cNvSpPr>
          <p:nvPr>
            <p:ph type="sldNum" sz="quarter" idx="11"/>
          </p:nvPr>
        </p:nvSpPr>
        <p:spPr/>
        <p:txBody>
          <a:bodyPr/>
          <a:lstStyle/>
          <a:p>
            <a:pPr>
              <a:defRPr/>
            </a:pPr>
            <a:r>
              <a:rPr lang="en-US"/>
              <a:t>P-Slide </a:t>
            </a:r>
            <a:fld id="{1FBCDEE4-DA2A-417C-BFCB-774F69F6C0EA}" type="slidenum">
              <a:rPr lang="en-US"/>
              <a:pPr>
                <a:defRPr/>
              </a:pPr>
              <a:t>76</a:t>
            </a:fld>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609600" y="228600"/>
            <a:ext cx="8229600" cy="1371600"/>
          </a:xfrm>
        </p:spPr>
        <p:txBody>
          <a:bodyPr rtlCol="0">
            <a:normAutofit fontScale="90000"/>
          </a:bodyPr>
          <a:lstStyle/>
          <a:p>
            <a:pPr eaLnBrk="1" fontAlgn="auto" hangingPunct="1">
              <a:spcAft>
                <a:spcPts val="0"/>
              </a:spcAft>
              <a:defRPr/>
            </a:pPr>
            <a:r>
              <a:rPr lang="en-US" sz="4400" dirty="0" smtClean="0">
                <a:solidFill>
                  <a:schemeClr val="tx1">
                    <a:lumMod val="75000"/>
                    <a:lumOff val="25000"/>
                  </a:schemeClr>
                </a:solidFill>
              </a:rPr>
              <a:t>Pharmacokinetic Interactions: Possible Clinical Scenarios</a:t>
            </a:r>
          </a:p>
        </p:txBody>
      </p:sp>
      <p:sp>
        <p:nvSpPr>
          <p:cNvPr id="76803" name="Rectangle 3"/>
          <p:cNvSpPr>
            <a:spLocks noGrp="1" noChangeArrowheads="1"/>
          </p:cNvSpPr>
          <p:nvPr>
            <p:ph idx="1"/>
          </p:nvPr>
        </p:nvSpPr>
        <p:spPr/>
        <p:txBody>
          <a:bodyPr/>
          <a:lstStyle/>
          <a:p>
            <a:pPr marL="0" indent="0" eaLnBrk="1" hangingPunct="1">
              <a:buClr>
                <a:schemeClr val="tx1"/>
              </a:buClr>
              <a:buFont typeface="ZapfDingbats" pitchFamily="82" charset="2"/>
              <a:buNone/>
              <a:tabLst>
                <a:tab pos="0" algn="l"/>
              </a:tabLst>
            </a:pPr>
            <a:r>
              <a:rPr lang="en-US" smtClean="0"/>
              <a:t>Be aware that drug interactions may occur when there is the:</a:t>
            </a:r>
          </a:p>
          <a:p>
            <a:pPr marL="990600" lvl="1" indent="-361950" eaLnBrk="1" hangingPunct="1">
              <a:tabLst>
                <a:tab pos="0" algn="l"/>
              </a:tabLst>
            </a:pPr>
            <a:r>
              <a:rPr lang="en-US" sz="2000" smtClean="0"/>
              <a:t>addition of a new medication when an inducer/inhibitor is present.</a:t>
            </a:r>
          </a:p>
          <a:p>
            <a:pPr marL="990600" lvl="1" indent="-361950" eaLnBrk="1" hangingPunct="1">
              <a:tabLst>
                <a:tab pos="0" algn="l"/>
              </a:tabLst>
            </a:pPr>
            <a:r>
              <a:rPr lang="en-US" sz="2000" smtClean="0"/>
              <a:t>addition of inducer/inhibitor to an existing medication regimen.</a:t>
            </a:r>
          </a:p>
          <a:p>
            <a:pPr marL="990600" lvl="1" indent="-361950" eaLnBrk="1" hangingPunct="1">
              <a:tabLst>
                <a:tab pos="0" algn="l"/>
              </a:tabLst>
            </a:pPr>
            <a:r>
              <a:rPr lang="en-US" sz="2000" smtClean="0"/>
              <a:t>removal of an inducer/inhibitor from chronic medication regimen.</a:t>
            </a:r>
          </a:p>
          <a:p>
            <a:pPr marL="0" indent="0" eaLnBrk="1" hangingPunct="1">
              <a:buFont typeface="ZapfDingbats" pitchFamily="82" charset="2"/>
              <a:buNone/>
              <a:tabLst>
                <a:tab pos="0" algn="l"/>
              </a:tabLst>
            </a:pPr>
            <a:endParaRPr lang="en-US" sz="2000" smtClean="0"/>
          </a:p>
        </p:txBody>
      </p:sp>
      <p:sp>
        <p:nvSpPr>
          <p:cNvPr id="4" name="Slide Number Placeholder 3"/>
          <p:cNvSpPr>
            <a:spLocks noGrp="1"/>
          </p:cNvSpPr>
          <p:nvPr>
            <p:ph type="sldNum" sz="quarter" idx="11"/>
          </p:nvPr>
        </p:nvSpPr>
        <p:spPr/>
        <p:txBody>
          <a:bodyPr/>
          <a:lstStyle/>
          <a:p>
            <a:pPr>
              <a:defRPr/>
            </a:pPr>
            <a:r>
              <a:rPr lang="en-US"/>
              <a:t>P-Slide </a:t>
            </a:r>
            <a:fld id="{33A9241B-56A4-4013-935B-EAAE408DA03F}" type="slidenum">
              <a:rPr lang="en-US"/>
              <a:pPr>
                <a:defRPr/>
              </a:pPr>
              <a:t>77</a:t>
            </a:fld>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US" sz="4400" smtClean="0"/>
              <a:t>Adverse Effects</a:t>
            </a:r>
            <a:endParaRPr lang="en-US" sz="4400" smtClean="0">
              <a:latin typeface="Tms Rmn" pitchFamily="18" charset="0"/>
            </a:endParaRPr>
          </a:p>
        </p:txBody>
      </p:sp>
      <p:sp>
        <p:nvSpPr>
          <p:cNvPr id="77827" name="Rectangle 3"/>
          <p:cNvSpPr>
            <a:spLocks noGrp="1" noChangeArrowheads="1"/>
          </p:cNvSpPr>
          <p:nvPr>
            <p:ph idx="1"/>
          </p:nvPr>
        </p:nvSpPr>
        <p:spPr>
          <a:xfrm>
            <a:off x="1371600" y="1752600"/>
            <a:ext cx="7239000" cy="3962400"/>
          </a:xfrm>
        </p:spPr>
        <p:txBody>
          <a:bodyPr rtlCol="0">
            <a:normAutofit/>
          </a:bodyPr>
          <a:lstStyle/>
          <a:p>
            <a:pPr eaLnBrk="1" fontAlgn="auto" hangingPunct="1">
              <a:spcAft>
                <a:spcPts val="0"/>
              </a:spcAft>
              <a:buClr>
                <a:schemeClr val="tx1">
                  <a:lumMod val="75000"/>
                  <a:lumOff val="25000"/>
                </a:schemeClr>
              </a:buClr>
              <a:buFont typeface="ZapfDingbats" pitchFamily="82" charset="2"/>
              <a:buNone/>
              <a:defRPr/>
            </a:pPr>
            <a:r>
              <a:rPr lang="en-US" dirty="0" smtClean="0">
                <a:solidFill>
                  <a:schemeClr val="tx1">
                    <a:lumMod val="75000"/>
                    <a:lumOff val="25000"/>
                  </a:schemeClr>
                </a:solidFill>
                <a:sym typeface="Wingdings" pitchFamily="2" charset="2"/>
              </a:rPr>
              <a:t>  </a:t>
            </a:r>
            <a:r>
              <a:rPr lang="en-US" dirty="0" smtClean="0">
                <a:solidFill>
                  <a:schemeClr val="tx1">
                    <a:lumMod val="75000"/>
                    <a:lumOff val="25000"/>
                  </a:schemeClr>
                </a:solidFill>
              </a:rPr>
              <a:t>Acute dose-related:</a:t>
            </a:r>
            <a:r>
              <a:rPr lang="en-US" sz="2000" dirty="0" smtClean="0">
                <a:solidFill>
                  <a:schemeClr val="tx1">
                    <a:lumMod val="75000"/>
                    <a:lumOff val="25000"/>
                  </a:schemeClr>
                </a:solidFill>
              </a:rPr>
              <a:t> </a:t>
            </a:r>
            <a:r>
              <a:rPr lang="en-US" dirty="0" smtClean="0">
                <a:solidFill>
                  <a:schemeClr val="tx1">
                    <a:lumMod val="75000"/>
                    <a:lumOff val="25000"/>
                  </a:schemeClr>
                </a:solidFill>
              </a:rPr>
              <a:t>reversible</a:t>
            </a:r>
          </a:p>
          <a:p>
            <a:pPr eaLnBrk="1" fontAlgn="auto" hangingPunct="1">
              <a:spcAft>
                <a:spcPts val="0"/>
              </a:spcAft>
              <a:buClr>
                <a:schemeClr val="tx1">
                  <a:lumMod val="75000"/>
                  <a:lumOff val="25000"/>
                </a:schemeClr>
              </a:buClr>
              <a:buFont typeface="Arial" pitchFamily="34" charset="0"/>
              <a:buChar char="•"/>
              <a:defRPr/>
            </a:pPr>
            <a:endParaRPr lang="en-US" dirty="0" smtClean="0">
              <a:solidFill>
                <a:schemeClr val="tx1">
                  <a:lumMod val="75000"/>
                  <a:lumOff val="25000"/>
                </a:schemeClr>
              </a:solidFill>
            </a:endParaRPr>
          </a:p>
          <a:p>
            <a:pPr eaLnBrk="1" fontAlgn="auto" hangingPunct="1">
              <a:spcAft>
                <a:spcPts val="0"/>
              </a:spcAft>
              <a:buClr>
                <a:schemeClr val="tx1">
                  <a:lumMod val="75000"/>
                  <a:lumOff val="25000"/>
                </a:schemeClr>
              </a:buClr>
              <a:buFont typeface="ZapfDingbats" pitchFamily="82" charset="2"/>
              <a:buNone/>
              <a:defRPr/>
            </a:pPr>
            <a:r>
              <a:rPr lang="en-US" dirty="0" smtClean="0">
                <a:solidFill>
                  <a:schemeClr val="tx1">
                    <a:lumMod val="75000"/>
                    <a:lumOff val="25000"/>
                  </a:schemeClr>
                </a:solidFill>
                <a:sym typeface="Wingdings" pitchFamily="2" charset="2"/>
              </a:rPr>
              <a:t>  </a:t>
            </a:r>
            <a:r>
              <a:rPr lang="en-US" dirty="0" smtClean="0">
                <a:solidFill>
                  <a:schemeClr val="tx1">
                    <a:lumMod val="75000"/>
                    <a:lumOff val="25000"/>
                  </a:schemeClr>
                </a:solidFill>
              </a:rPr>
              <a:t>Idiosyncratic</a:t>
            </a:r>
          </a:p>
          <a:p>
            <a:pPr lvl="1" eaLnBrk="1" fontAlgn="auto" hangingPunct="1">
              <a:spcAft>
                <a:spcPts val="0"/>
              </a:spcAft>
              <a:buClr>
                <a:schemeClr val="bg2">
                  <a:lumMod val="60000"/>
                  <a:lumOff val="40000"/>
                </a:schemeClr>
              </a:buClr>
              <a:buFont typeface="Arial" pitchFamily="34" charset="0"/>
              <a:buChar char="•"/>
              <a:defRPr/>
            </a:pPr>
            <a:r>
              <a:rPr lang="en-US" sz="2000" dirty="0" smtClean="0">
                <a:solidFill>
                  <a:schemeClr val="tx1">
                    <a:lumMod val="75000"/>
                    <a:lumOff val="25000"/>
                  </a:schemeClr>
                </a:solidFill>
              </a:rPr>
              <a:t>Uncommon </a:t>
            </a:r>
            <a:r>
              <a:rPr lang="en-US" sz="2000" dirty="0" smtClean="0">
                <a:solidFill>
                  <a:schemeClr val="tx1">
                    <a:lumMod val="75000"/>
                    <a:lumOff val="25000"/>
                  </a:schemeClr>
                </a:solidFill>
                <a:cs typeface="Arial" charset="0"/>
              </a:rPr>
              <a:t>-</a:t>
            </a:r>
            <a:r>
              <a:rPr lang="en-US" sz="2000" dirty="0" smtClean="0">
                <a:solidFill>
                  <a:schemeClr val="tx1">
                    <a:lumMod val="75000"/>
                    <a:lumOff val="25000"/>
                  </a:schemeClr>
                </a:solidFill>
              </a:rPr>
              <a:t> rare</a:t>
            </a:r>
          </a:p>
          <a:p>
            <a:pPr lvl="1" eaLnBrk="1" fontAlgn="auto" hangingPunct="1">
              <a:spcAft>
                <a:spcPts val="0"/>
              </a:spcAft>
              <a:buClr>
                <a:schemeClr val="bg2">
                  <a:lumMod val="60000"/>
                  <a:lumOff val="40000"/>
                </a:schemeClr>
              </a:buClr>
              <a:buFont typeface="Arial" pitchFamily="34" charset="0"/>
              <a:buChar char="•"/>
              <a:defRPr/>
            </a:pPr>
            <a:r>
              <a:rPr lang="en-US" sz="2000" dirty="0" smtClean="0">
                <a:solidFill>
                  <a:schemeClr val="tx1">
                    <a:lumMod val="75000"/>
                    <a:lumOff val="25000"/>
                  </a:schemeClr>
                </a:solidFill>
              </a:rPr>
              <a:t>Potentially serious or life threatening</a:t>
            </a:r>
          </a:p>
          <a:p>
            <a:pPr eaLnBrk="1" fontAlgn="auto" hangingPunct="1">
              <a:spcAft>
                <a:spcPts val="0"/>
              </a:spcAft>
              <a:buClr>
                <a:schemeClr val="tx1">
                  <a:lumMod val="75000"/>
                  <a:lumOff val="25000"/>
                </a:schemeClr>
              </a:buClr>
              <a:buFont typeface="Arial" pitchFamily="34" charset="0"/>
              <a:buChar char="•"/>
              <a:defRPr/>
            </a:pPr>
            <a:endParaRPr lang="en-US" sz="2000" dirty="0" smtClean="0">
              <a:solidFill>
                <a:schemeClr val="tx1">
                  <a:lumMod val="75000"/>
                  <a:lumOff val="25000"/>
                </a:schemeClr>
              </a:solidFill>
            </a:endParaRPr>
          </a:p>
          <a:p>
            <a:pPr eaLnBrk="1" fontAlgn="auto" hangingPunct="1">
              <a:spcAft>
                <a:spcPts val="0"/>
              </a:spcAft>
              <a:buClr>
                <a:schemeClr val="tx1">
                  <a:lumMod val="75000"/>
                  <a:lumOff val="25000"/>
                </a:schemeClr>
              </a:buClr>
              <a:buFont typeface="ZapfDingbats" pitchFamily="82" charset="2"/>
              <a:buNone/>
              <a:defRPr/>
            </a:pPr>
            <a:r>
              <a:rPr lang="en-US" dirty="0" smtClean="0">
                <a:solidFill>
                  <a:schemeClr val="tx1">
                    <a:lumMod val="75000"/>
                    <a:lumOff val="25000"/>
                  </a:schemeClr>
                </a:solidFill>
                <a:effectLst>
                  <a:outerShdw blurRad="38100" dist="38100" dir="2700000" algn="tl">
                    <a:srgbClr val="000000">
                      <a:alpha val="43137"/>
                    </a:srgbClr>
                  </a:outerShdw>
                </a:effectLst>
                <a:sym typeface="Wingdings" pitchFamily="2" charset="2"/>
              </a:rPr>
              <a:t>  </a:t>
            </a:r>
            <a:r>
              <a:rPr lang="en-US" dirty="0" smtClean="0">
                <a:solidFill>
                  <a:schemeClr val="tx1">
                    <a:lumMod val="75000"/>
                    <a:lumOff val="25000"/>
                  </a:schemeClr>
                </a:solidFill>
              </a:rPr>
              <a:t>Chronic: reversibility and seriousness vary</a:t>
            </a:r>
          </a:p>
          <a:p>
            <a:pPr eaLnBrk="1" fontAlgn="auto" hangingPunct="1">
              <a:spcAft>
                <a:spcPts val="0"/>
              </a:spcAft>
              <a:buClr>
                <a:schemeClr val="tx1">
                  <a:lumMod val="75000"/>
                  <a:lumOff val="25000"/>
                </a:schemeClr>
              </a:buClr>
              <a:buFont typeface="Arial" pitchFamily="34" charset="0"/>
              <a:buChar char="•"/>
              <a:defRPr/>
            </a:pPr>
            <a:endParaRPr lang="en-US" dirty="0" smtClean="0">
              <a:solidFill>
                <a:schemeClr val="tx1">
                  <a:lumMod val="75000"/>
                  <a:lumOff val="25000"/>
                </a:schemeClr>
              </a:solidFill>
            </a:endParaRPr>
          </a:p>
          <a:p>
            <a:pPr eaLnBrk="1" fontAlgn="auto" hangingPunct="1">
              <a:spcAft>
                <a:spcPts val="0"/>
              </a:spcAft>
              <a:buClr>
                <a:schemeClr val="tx1">
                  <a:lumMod val="75000"/>
                  <a:lumOff val="25000"/>
                </a:schemeClr>
              </a:buClr>
              <a:buFont typeface="Arial" pitchFamily="34" charset="0"/>
              <a:buChar char="•"/>
              <a:defRPr/>
            </a:pPr>
            <a:endParaRPr lang="en-US" sz="2000" dirty="0" smtClean="0">
              <a:solidFill>
                <a:schemeClr val="tx1">
                  <a:lumMod val="75000"/>
                  <a:lumOff val="25000"/>
                </a:schemeClr>
              </a:solidFill>
            </a:endParaRPr>
          </a:p>
        </p:txBody>
      </p:sp>
      <p:sp>
        <p:nvSpPr>
          <p:cNvPr id="4" name="Slide Number Placeholder 3"/>
          <p:cNvSpPr>
            <a:spLocks noGrp="1"/>
          </p:cNvSpPr>
          <p:nvPr>
            <p:ph type="sldNum" sz="quarter" idx="11"/>
          </p:nvPr>
        </p:nvSpPr>
        <p:spPr/>
        <p:txBody>
          <a:bodyPr/>
          <a:lstStyle/>
          <a:p>
            <a:pPr>
              <a:defRPr/>
            </a:pPr>
            <a:r>
              <a:rPr lang="en-US"/>
              <a:t>P-Slide </a:t>
            </a:r>
            <a:fld id="{9BE355E0-F862-463F-B304-C9C1A3FA2377}" type="slidenum">
              <a:rPr lang="en-US"/>
              <a:pPr>
                <a:defRPr/>
              </a:pPr>
              <a:t>78</a:t>
            </a:fld>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914400" y="228600"/>
            <a:ext cx="7467600" cy="1371600"/>
          </a:xfrm>
        </p:spPr>
        <p:txBody>
          <a:bodyPr rtlCol="0">
            <a:normAutofit fontScale="90000"/>
          </a:bodyPr>
          <a:lstStyle/>
          <a:p>
            <a:pPr eaLnBrk="1" fontAlgn="auto" hangingPunct="1">
              <a:spcAft>
                <a:spcPts val="0"/>
              </a:spcAft>
              <a:defRPr/>
            </a:pPr>
            <a:r>
              <a:rPr lang="en-US" sz="4400" dirty="0" smtClean="0">
                <a:solidFill>
                  <a:schemeClr val="tx1">
                    <a:lumMod val="75000"/>
                    <a:lumOff val="25000"/>
                  </a:schemeClr>
                </a:solidFill>
              </a:rPr>
              <a:t>Acute, Dose-Related Adverse Effects of AEDs</a:t>
            </a:r>
            <a:endParaRPr lang="en-US" sz="4400" dirty="0" smtClean="0">
              <a:solidFill>
                <a:schemeClr val="tx1"/>
              </a:solidFill>
            </a:endParaRPr>
          </a:p>
        </p:txBody>
      </p:sp>
      <p:sp>
        <p:nvSpPr>
          <p:cNvPr id="78851" name="Rectangle 3"/>
          <p:cNvSpPr>
            <a:spLocks noGrp="1" noChangeArrowheads="1"/>
          </p:cNvSpPr>
          <p:nvPr>
            <p:ph idx="1"/>
          </p:nvPr>
        </p:nvSpPr>
        <p:spPr>
          <a:xfrm>
            <a:off x="1600200" y="1905000"/>
            <a:ext cx="7239000" cy="4191000"/>
          </a:xfrm>
        </p:spPr>
        <p:txBody>
          <a:bodyPr/>
          <a:lstStyle/>
          <a:p>
            <a:pPr eaLnBrk="1" hangingPunct="1">
              <a:lnSpc>
                <a:spcPct val="130000"/>
              </a:lnSpc>
              <a:buFont typeface="Wingdings" pitchFamily="2" charset="2"/>
              <a:buNone/>
            </a:pPr>
            <a:r>
              <a:rPr lang="en-US" sz="2900" dirty="0" smtClean="0">
                <a:sym typeface="Wingdings" pitchFamily="2" charset="2"/>
              </a:rPr>
              <a:t>  </a:t>
            </a:r>
            <a:r>
              <a:rPr lang="en-US" sz="2900" dirty="0" smtClean="0"/>
              <a:t>Neurologic/psychiatric: most common</a:t>
            </a:r>
          </a:p>
          <a:p>
            <a:pPr lvl="1" eaLnBrk="1" hangingPunct="1">
              <a:lnSpc>
                <a:spcPct val="130000"/>
              </a:lnSpc>
              <a:spcBef>
                <a:spcPts val="313"/>
              </a:spcBef>
              <a:buFont typeface="Symbol" pitchFamily="18" charset="2"/>
              <a:buChar char="·"/>
            </a:pPr>
            <a:r>
              <a:rPr lang="en-US" sz="2400" dirty="0" smtClean="0"/>
              <a:t>Sedation, fatigue </a:t>
            </a:r>
          </a:p>
          <a:p>
            <a:pPr lvl="2" eaLnBrk="1" hangingPunct="1">
              <a:lnSpc>
                <a:spcPct val="130000"/>
              </a:lnSpc>
              <a:spcBef>
                <a:spcPts val="313"/>
              </a:spcBef>
              <a:buFont typeface="Symbol" pitchFamily="18" charset="2"/>
              <a:buChar char="-"/>
            </a:pPr>
            <a:r>
              <a:rPr lang="en-US" dirty="0" smtClean="0"/>
              <a:t>All AEDs, except unusual with LTG and FBM</a:t>
            </a:r>
          </a:p>
          <a:p>
            <a:pPr lvl="2" eaLnBrk="1" hangingPunct="1">
              <a:lnSpc>
                <a:spcPct val="130000"/>
              </a:lnSpc>
              <a:spcBef>
                <a:spcPts val="313"/>
              </a:spcBef>
              <a:buFont typeface="Symbol" pitchFamily="18" charset="2"/>
              <a:buChar char="-"/>
            </a:pPr>
            <a:r>
              <a:rPr lang="en-US" dirty="0" smtClean="0"/>
              <a:t>More pronounced with traditional AED</a:t>
            </a:r>
          </a:p>
          <a:p>
            <a:pPr lvl="1" eaLnBrk="1" hangingPunct="1">
              <a:lnSpc>
                <a:spcPct val="130000"/>
              </a:lnSpc>
              <a:spcBef>
                <a:spcPts val="313"/>
              </a:spcBef>
              <a:buFont typeface="Symbol" pitchFamily="18" charset="2"/>
              <a:buChar char="·"/>
            </a:pPr>
            <a:r>
              <a:rPr lang="en-US" sz="2400" dirty="0" smtClean="0"/>
              <a:t>Unsteadiness, </a:t>
            </a:r>
            <a:r>
              <a:rPr lang="en-US" sz="2400" dirty="0" err="1" smtClean="0"/>
              <a:t>incoordination</a:t>
            </a:r>
            <a:r>
              <a:rPr lang="en-US" sz="2400" dirty="0" smtClean="0"/>
              <a:t>, dizziness </a:t>
            </a:r>
          </a:p>
          <a:p>
            <a:pPr lvl="2" eaLnBrk="1" hangingPunct="1">
              <a:lnSpc>
                <a:spcPct val="130000"/>
              </a:lnSpc>
              <a:spcBef>
                <a:spcPts val="313"/>
              </a:spcBef>
              <a:buFont typeface="Symbol" pitchFamily="18" charset="2"/>
              <a:buChar char="-"/>
            </a:pPr>
            <a:r>
              <a:rPr lang="en-US" dirty="0" smtClean="0"/>
              <a:t>Mainly traditional AEDs </a:t>
            </a:r>
          </a:p>
          <a:p>
            <a:pPr lvl="2" eaLnBrk="1" hangingPunct="1">
              <a:lnSpc>
                <a:spcPct val="130000"/>
              </a:lnSpc>
              <a:spcBef>
                <a:spcPts val="313"/>
              </a:spcBef>
              <a:buFont typeface="Symbol" pitchFamily="18" charset="2"/>
              <a:buChar char="-"/>
            </a:pPr>
            <a:r>
              <a:rPr lang="en-US" dirty="0" smtClean="0"/>
              <a:t>May be sign of toxicity with many AEDs</a:t>
            </a:r>
          </a:p>
          <a:p>
            <a:pPr lvl="1" eaLnBrk="1" hangingPunct="1">
              <a:lnSpc>
                <a:spcPct val="130000"/>
              </a:lnSpc>
              <a:spcBef>
                <a:spcPts val="313"/>
              </a:spcBef>
              <a:buFont typeface="Symbol" pitchFamily="18" charset="2"/>
              <a:buChar char="·"/>
            </a:pPr>
            <a:r>
              <a:rPr lang="en-US" sz="2400" dirty="0" smtClean="0"/>
              <a:t>Tremor - </a:t>
            </a:r>
            <a:r>
              <a:rPr lang="en-US" sz="2400" dirty="0" err="1" smtClean="0"/>
              <a:t>valproic</a:t>
            </a:r>
            <a:r>
              <a:rPr lang="en-US" sz="2400" dirty="0" smtClean="0"/>
              <a:t> acid</a:t>
            </a:r>
          </a:p>
        </p:txBody>
      </p:sp>
      <p:sp>
        <p:nvSpPr>
          <p:cNvPr id="4" name="Slide Number Placeholder 3"/>
          <p:cNvSpPr>
            <a:spLocks noGrp="1"/>
          </p:cNvSpPr>
          <p:nvPr>
            <p:ph type="sldNum" sz="quarter" idx="11"/>
          </p:nvPr>
        </p:nvSpPr>
        <p:spPr/>
        <p:txBody>
          <a:bodyPr/>
          <a:lstStyle/>
          <a:p>
            <a:pPr>
              <a:defRPr/>
            </a:pPr>
            <a:r>
              <a:rPr lang="en-US"/>
              <a:t>P-Slide </a:t>
            </a:r>
            <a:fld id="{0A76C153-72B9-40F3-B93F-26F25B2B89DF}" type="slidenum">
              <a:rPr lang="en-US"/>
              <a:pPr>
                <a:defRPr/>
              </a:pPr>
              <a:t>79</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1027"/>
          <p:cNvSpPr>
            <a:spLocks noGrp="1" noChangeArrowheads="1"/>
          </p:cNvSpPr>
          <p:nvPr>
            <p:ph idx="1"/>
          </p:nvPr>
        </p:nvSpPr>
        <p:spPr>
          <a:xfrm>
            <a:off x="304800" y="152400"/>
            <a:ext cx="8229600" cy="6858000"/>
          </a:xfrm>
        </p:spPr>
        <p:txBody>
          <a:bodyPr/>
          <a:lstStyle/>
          <a:p>
            <a:pPr marL="609600" indent="-609600" eaLnBrk="1" hangingPunct="1">
              <a:lnSpc>
                <a:spcPct val="90000"/>
              </a:lnSpc>
              <a:buFontTx/>
              <a:buNone/>
            </a:pPr>
            <a:r>
              <a:rPr lang="en-US" sz="4000" b="1" i="1" dirty="0" smtClean="0">
                <a:cs typeface="Arial" charset="0"/>
              </a:rPr>
              <a:t>B) </a:t>
            </a:r>
            <a:r>
              <a:rPr lang="en-US" sz="3600" b="1" i="1" dirty="0" smtClean="0">
                <a:cs typeface="Arial" charset="0"/>
              </a:rPr>
              <a:t>Primary generalized </a:t>
            </a:r>
          </a:p>
          <a:p>
            <a:pPr marL="609600" indent="-609600" eaLnBrk="1" hangingPunct="1">
              <a:lnSpc>
                <a:spcPct val="90000"/>
              </a:lnSpc>
              <a:buFontTx/>
              <a:buNone/>
            </a:pPr>
            <a:r>
              <a:rPr lang="en-US" sz="2000" i="1" dirty="0" smtClean="0">
                <a:cs typeface="Arial" charset="0"/>
              </a:rPr>
              <a:t>1) </a:t>
            </a:r>
            <a:r>
              <a:rPr lang="en-US" sz="2000" b="1" i="1" dirty="0" smtClean="0">
                <a:cs typeface="Arial" charset="0"/>
              </a:rPr>
              <a:t>Tonic- </a:t>
            </a:r>
            <a:r>
              <a:rPr lang="en-US" sz="2000" b="1" i="1" dirty="0" err="1" smtClean="0">
                <a:cs typeface="Arial" charset="0"/>
              </a:rPr>
              <a:t>clonic</a:t>
            </a:r>
            <a:r>
              <a:rPr lang="en-US" sz="2000" i="1" dirty="0" smtClean="0">
                <a:cs typeface="Arial" charset="0"/>
              </a:rPr>
              <a:t>. Pt fall in convulsion &amp; may bite his tongue &amp; may lose control of his bladder or bowel.</a:t>
            </a:r>
          </a:p>
          <a:p>
            <a:pPr marL="609600" indent="-609600" eaLnBrk="1" hangingPunct="1">
              <a:lnSpc>
                <a:spcPct val="90000"/>
              </a:lnSpc>
              <a:buFontTx/>
              <a:buNone/>
            </a:pPr>
            <a:r>
              <a:rPr lang="en-US" sz="2000" i="1" dirty="0" smtClean="0">
                <a:cs typeface="Arial" charset="0"/>
              </a:rPr>
              <a:t>2) </a:t>
            </a:r>
            <a:r>
              <a:rPr lang="en-US" sz="2000" b="1" i="1" dirty="0" smtClean="0">
                <a:cs typeface="Arial" charset="0"/>
              </a:rPr>
              <a:t>Tonic</a:t>
            </a:r>
            <a:r>
              <a:rPr lang="en-US" sz="2000" i="1" dirty="0" smtClean="0">
                <a:cs typeface="Arial" charset="0"/>
              </a:rPr>
              <a:t>. Some pts, after dropping unconscious experience only the tonic phase of seizure.</a:t>
            </a:r>
          </a:p>
          <a:p>
            <a:pPr marL="609600" indent="-609600" eaLnBrk="1" hangingPunct="1">
              <a:lnSpc>
                <a:spcPct val="90000"/>
              </a:lnSpc>
              <a:buFontTx/>
              <a:buNone/>
            </a:pPr>
            <a:r>
              <a:rPr lang="en-US" sz="2000" i="1" dirty="0" smtClean="0">
                <a:cs typeface="Arial" charset="0"/>
              </a:rPr>
              <a:t>3) </a:t>
            </a:r>
            <a:r>
              <a:rPr lang="en-US" sz="2000" b="1" i="1" dirty="0" err="1" smtClean="0">
                <a:cs typeface="Arial" charset="0"/>
              </a:rPr>
              <a:t>Atonic</a:t>
            </a:r>
            <a:r>
              <a:rPr lang="en-US" sz="2000" b="1" i="1" dirty="0" smtClean="0">
                <a:cs typeface="Arial" charset="0"/>
              </a:rPr>
              <a:t> ( </a:t>
            </a:r>
            <a:r>
              <a:rPr lang="en-US" sz="2000" b="1" i="1" dirty="0" err="1" smtClean="0">
                <a:cs typeface="Arial" charset="0"/>
              </a:rPr>
              <a:t>akinetic</a:t>
            </a:r>
            <a:r>
              <a:rPr lang="en-US" sz="2000" b="1" i="1" dirty="0" smtClean="0">
                <a:cs typeface="Arial" charset="0"/>
              </a:rPr>
              <a:t>)</a:t>
            </a:r>
            <a:r>
              <a:rPr lang="en-US" sz="2000" i="1" dirty="0" smtClean="0">
                <a:cs typeface="Arial" charset="0"/>
              </a:rPr>
              <a:t>. Unconsciousness and relaxation of pt’s muscles &amp; he drops down.  </a:t>
            </a:r>
          </a:p>
          <a:p>
            <a:pPr marL="609600" indent="-609600" eaLnBrk="1" hangingPunct="1">
              <a:lnSpc>
                <a:spcPct val="90000"/>
              </a:lnSpc>
              <a:buFontTx/>
              <a:buNone/>
            </a:pPr>
            <a:r>
              <a:rPr lang="en-US" sz="2000" i="1" dirty="0" smtClean="0">
                <a:cs typeface="Arial" charset="0"/>
              </a:rPr>
              <a:t>4) </a:t>
            </a:r>
            <a:r>
              <a:rPr lang="en-US" sz="2000" b="1" i="1" dirty="0" err="1" smtClean="0">
                <a:cs typeface="Arial" charset="0"/>
              </a:rPr>
              <a:t>Myoclonic</a:t>
            </a:r>
            <a:r>
              <a:rPr lang="en-US" sz="2000" i="1" dirty="0" smtClean="0">
                <a:cs typeface="Arial" charset="0"/>
              </a:rPr>
              <a:t> . Sudden, brief shock like contraction which may involve the entire body or be confined to the face, trunk or extremities. </a:t>
            </a:r>
          </a:p>
          <a:p>
            <a:pPr marL="609600" indent="-609600" eaLnBrk="1" hangingPunct="1">
              <a:lnSpc>
                <a:spcPct val="90000"/>
              </a:lnSpc>
              <a:buFontTx/>
              <a:buNone/>
            </a:pPr>
            <a:r>
              <a:rPr lang="en-US" sz="2000" i="1" dirty="0" smtClean="0">
                <a:cs typeface="Arial" charset="0"/>
              </a:rPr>
              <a:t>5) </a:t>
            </a:r>
            <a:r>
              <a:rPr lang="en-US" sz="2000" b="1" i="1" dirty="0" smtClean="0">
                <a:cs typeface="Arial" charset="0"/>
              </a:rPr>
              <a:t>Absence (petit mall)</a:t>
            </a:r>
            <a:r>
              <a:rPr lang="en-US" sz="2000" i="1" dirty="0" smtClean="0">
                <a:cs typeface="Arial" charset="0"/>
              </a:rPr>
              <a:t> .momentary loss of consciousness without involving motor area. Most common in children ( 4-12 yrs ).</a:t>
            </a:r>
          </a:p>
          <a:p>
            <a:pPr marL="609600" indent="-609600" eaLnBrk="1" hangingPunct="1">
              <a:lnSpc>
                <a:spcPct val="90000"/>
              </a:lnSpc>
              <a:buFontTx/>
              <a:buNone/>
            </a:pPr>
            <a:r>
              <a:rPr lang="en-US" sz="2000" i="1" dirty="0" smtClean="0">
                <a:cs typeface="Arial" charset="0"/>
              </a:rPr>
              <a:t>	</a:t>
            </a:r>
            <a:r>
              <a:rPr lang="en-US" sz="2000" i="1" dirty="0" smtClean="0">
                <a:solidFill>
                  <a:srgbClr val="FF0000"/>
                </a:solidFill>
                <a:cs typeface="Arial" charset="0"/>
              </a:rPr>
              <a:t>EEG- symmetric 3 Hz spikes and wave pattern</a:t>
            </a:r>
            <a:r>
              <a:rPr lang="en-US" sz="2000" i="1" dirty="0" smtClean="0">
                <a:cs typeface="Arial" charset="0"/>
              </a:rPr>
              <a:t>.</a:t>
            </a:r>
          </a:p>
          <a:p>
            <a:pPr marL="609600" indent="-609600" eaLnBrk="1" hangingPunct="1">
              <a:lnSpc>
                <a:spcPct val="90000"/>
              </a:lnSpc>
              <a:buFontTx/>
              <a:buNone/>
            </a:pPr>
            <a:r>
              <a:rPr lang="en-US" sz="2000" i="1" dirty="0" smtClean="0">
                <a:cs typeface="Arial" charset="0"/>
              </a:rPr>
              <a:t>6) </a:t>
            </a:r>
            <a:r>
              <a:rPr lang="en-US" sz="2000" b="1" i="1" dirty="0" smtClean="0">
                <a:cs typeface="Arial" charset="0"/>
              </a:rPr>
              <a:t>Status </a:t>
            </a:r>
            <a:r>
              <a:rPr lang="en-US" sz="2000" b="1" i="1" dirty="0" err="1" smtClean="0">
                <a:cs typeface="Arial" charset="0"/>
              </a:rPr>
              <a:t>epilepticus</a:t>
            </a:r>
            <a:r>
              <a:rPr lang="en-US" sz="2000" b="1" i="1" dirty="0" smtClean="0">
                <a:cs typeface="Arial" charset="0"/>
              </a:rPr>
              <a:t> ( re-</a:t>
            </a:r>
            <a:r>
              <a:rPr lang="en-US" sz="2000" b="1" i="1" dirty="0" err="1" smtClean="0">
                <a:cs typeface="Arial" charset="0"/>
              </a:rPr>
              <a:t>occuring</a:t>
            </a:r>
            <a:r>
              <a:rPr lang="en-US" sz="2000" b="1" i="1" dirty="0" smtClean="0">
                <a:cs typeface="Arial" charset="0"/>
              </a:rPr>
              <a:t> seizure ).</a:t>
            </a:r>
            <a:r>
              <a:rPr lang="en-US" sz="2000" i="1" dirty="0" smtClean="0">
                <a:cs typeface="Arial" charset="0"/>
              </a:rPr>
              <a:t> Continuous seizure (&gt;30 min) without intervening return of consciousness.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5299">
                                            <p:txEl>
                                              <p:charRg st="0" end="125"/>
                                            </p:txEl>
                                          </p:spTgt>
                                        </p:tgtEl>
                                        <p:attrNameLst>
                                          <p:attrName>style.visibility</p:attrName>
                                        </p:attrNameLst>
                                      </p:cBhvr>
                                      <p:to>
                                        <p:strVal val="visible"/>
                                      </p:to>
                                    </p:set>
                                    <p:animEffect transition="in" filter="blinds(horizontal)">
                                      <p:cBhvr>
                                        <p:cTn id="7" dur="500"/>
                                        <p:tgtEl>
                                          <p:spTgt spid="55299">
                                            <p:txEl>
                                              <p:charRg st="0" end="12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5299">
                                            <p:txEl>
                                              <p:charRg st="125" end="384"/>
                                            </p:txEl>
                                          </p:spTgt>
                                        </p:tgtEl>
                                        <p:attrNameLst>
                                          <p:attrName>style.visibility</p:attrName>
                                        </p:attrNameLst>
                                      </p:cBhvr>
                                      <p:to>
                                        <p:strVal val="visible"/>
                                      </p:to>
                                    </p:set>
                                    <p:animEffect transition="in" filter="blinds(horizontal)">
                                      <p:cBhvr>
                                        <p:cTn id="12" dur="500"/>
                                        <p:tgtEl>
                                          <p:spTgt spid="55299">
                                            <p:txEl>
                                              <p:charRg st="125" end="38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5299">
                                            <p:txEl>
                                              <p:charRg st="384" end="412"/>
                                            </p:txEl>
                                          </p:spTgt>
                                        </p:tgtEl>
                                        <p:attrNameLst>
                                          <p:attrName>style.visibility</p:attrName>
                                        </p:attrNameLst>
                                      </p:cBhvr>
                                      <p:to>
                                        <p:strVal val="visible"/>
                                      </p:to>
                                    </p:set>
                                    <p:animEffect transition="in" filter="blinds(horizontal)">
                                      <p:cBhvr>
                                        <p:cTn id="17" dur="500"/>
                                        <p:tgtEl>
                                          <p:spTgt spid="55299">
                                            <p:txEl>
                                              <p:charRg st="384" end="41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5299">
                                            <p:txEl>
                                              <p:pRg st="0" end="0"/>
                                            </p:txEl>
                                          </p:spTgt>
                                        </p:tgtEl>
                                        <p:attrNameLst>
                                          <p:attrName>style.visibility</p:attrName>
                                        </p:attrNameLst>
                                      </p:cBhvr>
                                      <p:to>
                                        <p:strVal val="visible"/>
                                      </p:to>
                                    </p:set>
                                    <p:animEffect transition="in" filter="blinds(horizontal)">
                                      <p:cBhvr>
                                        <p:cTn id="22" dur="500"/>
                                        <p:tgtEl>
                                          <p:spTgt spid="5529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5299">
                                            <p:txEl>
                                              <p:pRg st="1" end="1"/>
                                            </p:txEl>
                                          </p:spTgt>
                                        </p:tgtEl>
                                        <p:attrNameLst>
                                          <p:attrName>style.visibility</p:attrName>
                                        </p:attrNameLst>
                                      </p:cBhvr>
                                      <p:to>
                                        <p:strVal val="visible"/>
                                      </p:to>
                                    </p:set>
                                    <p:animEffect transition="in" filter="blinds(horizontal)">
                                      <p:cBhvr>
                                        <p:cTn id="27" dur="500"/>
                                        <p:tgtEl>
                                          <p:spTgt spid="5529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5299">
                                            <p:txEl>
                                              <p:pRg st="2" end="2"/>
                                            </p:txEl>
                                          </p:spTgt>
                                        </p:tgtEl>
                                        <p:attrNameLst>
                                          <p:attrName>style.visibility</p:attrName>
                                        </p:attrNameLst>
                                      </p:cBhvr>
                                      <p:to>
                                        <p:strVal val="visible"/>
                                      </p:to>
                                    </p:set>
                                    <p:animEffect transition="in" filter="blinds(horizontal)">
                                      <p:cBhvr>
                                        <p:cTn id="32" dur="500"/>
                                        <p:tgtEl>
                                          <p:spTgt spid="5529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5299">
                                            <p:txEl>
                                              <p:pRg st="3" end="3"/>
                                            </p:txEl>
                                          </p:spTgt>
                                        </p:tgtEl>
                                        <p:attrNameLst>
                                          <p:attrName>style.visibility</p:attrName>
                                        </p:attrNameLst>
                                      </p:cBhvr>
                                      <p:to>
                                        <p:strVal val="visible"/>
                                      </p:to>
                                    </p:set>
                                    <p:animEffect transition="in" filter="blinds(horizontal)">
                                      <p:cBhvr>
                                        <p:cTn id="37" dur="500"/>
                                        <p:tgtEl>
                                          <p:spTgt spid="55299">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5299">
                                            <p:txEl>
                                              <p:pRg st="4" end="4"/>
                                            </p:txEl>
                                          </p:spTgt>
                                        </p:tgtEl>
                                        <p:attrNameLst>
                                          <p:attrName>style.visibility</p:attrName>
                                        </p:attrNameLst>
                                      </p:cBhvr>
                                      <p:to>
                                        <p:strVal val="visible"/>
                                      </p:to>
                                    </p:set>
                                    <p:animEffect transition="in" filter="blinds(horizontal)">
                                      <p:cBhvr>
                                        <p:cTn id="42" dur="500"/>
                                        <p:tgtEl>
                                          <p:spTgt spid="55299">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55299">
                                            <p:txEl>
                                              <p:pRg st="5" end="5"/>
                                            </p:txEl>
                                          </p:spTgt>
                                        </p:tgtEl>
                                        <p:attrNameLst>
                                          <p:attrName>style.visibility</p:attrName>
                                        </p:attrNameLst>
                                      </p:cBhvr>
                                      <p:to>
                                        <p:strVal val="visible"/>
                                      </p:to>
                                    </p:set>
                                    <p:animEffect transition="in" filter="blinds(horizontal)">
                                      <p:cBhvr>
                                        <p:cTn id="47" dur="500"/>
                                        <p:tgtEl>
                                          <p:spTgt spid="55299">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55299">
                                            <p:txEl>
                                              <p:pRg st="6" end="6"/>
                                            </p:txEl>
                                          </p:spTgt>
                                        </p:tgtEl>
                                        <p:attrNameLst>
                                          <p:attrName>style.visibility</p:attrName>
                                        </p:attrNameLst>
                                      </p:cBhvr>
                                      <p:to>
                                        <p:strVal val="visible"/>
                                      </p:to>
                                    </p:set>
                                    <p:animEffect transition="in" filter="blinds(horizontal)">
                                      <p:cBhvr>
                                        <p:cTn id="52" dur="500"/>
                                        <p:tgtEl>
                                          <p:spTgt spid="55299">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55299">
                                            <p:txEl>
                                              <p:pRg st="7" end="7"/>
                                            </p:txEl>
                                          </p:spTgt>
                                        </p:tgtEl>
                                        <p:attrNameLst>
                                          <p:attrName>style.visibility</p:attrName>
                                        </p:attrNameLst>
                                      </p:cBhvr>
                                      <p:to>
                                        <p:strVal val="visible"/>
                                      </p:to>
                                    </p:set>
                                    <p:animEffect transition="in" filter="blinds(horizontal)">
                                      <p:cBhvr>
                                        <p:cTn id="57" dur="500"/>
                                        <p:tgtEl>
                                          <p:spTgt spid="5529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400" smtClean="0">
                <a:solidFill>
                  <a:schemeClr val="tx1">
                    <a:lumMod val="75000"/>
                    <a:lumOff val="25000"/>
                  </a:schemeClr>
                </a:solidFill>
              </a:rPr>
              <a:t>Acute, Dose-Related Adverse Effects of AEDs</a:t>
            </a:r>
            <a:r>
              <a:rPr lang="en-US" smtClean="0">
                <a:solidFill>
                  <a:schemeClr val="tx1">
                    <a:lumMod val="75000"/>
                    <a:lumOff val="25000"/>
                  </a:schemeClr>
                </a:solidFill>
              </a:rPr>
              <a:t> (cont.)</a:t>
            </a:r>
          </a:p>
        </p:txBody>
      </p:sp>
      <p:sp>
        <p:nvSpPr>
          <p:cNvPr id="79875" name="Rectangle 3"/>
          <p:cNvSpPr>
            <a:spLocks noGrp="1" noChangeArrowheads="1"/>
          </p:cNvSpPr>
          <p:nvPr>
            <p:ph idx="1"/>
          </p:nvPr>
        </p:nvSpPr>
        <p:spPr/>
        <p:txBody>
          <a:bodyPr/>
          <a:lstStyle/>
          <a:p>
            <a:pPr lvl="1" eaLnBrk="1" hangingPunct="1">
              <a:lnSpc>
                <a:spcPct val="130000"/>
              </a:lnSpc>
              <a:spcBef>
                <a:spcPts val="313"/>
              </a:spcBef>
              <a:buFont typeface="Symbol" pitchFamily="18" charset="2"/>
              <a:buChar char="·"/>
            </a:pPr>
            <a:r>
              <a:rPr lang="en-US" sz="2000" smtClean="0"/>
              <a:t>Paresthesia (topiramate, zonisamide)</a:t>
            </a:r>
          </a:p>
          <a:p>
            <a:pPr lvl="1" eaLnBrk="1" hangingPunct="1">
              <a:lnSpc>
                <a:spcPct val="130000"/>
              </a:lnSpc>
              <a:spcBef>
                <a:spcPts val="313"/>
              </a:spcBef>
              <a:buFont typeface="Symbol" pitchFamily="18" charset="2"/>
              <a:buChar char="·"/>
            </a:pPr>
            <a:r>
              <a:rPr lang="en-US" sz="2000" smtClean="0"/>
              <a:t>Diplopia, blurred vision, visual distortion (carbamazepine, lamotrigine)</a:t>
            </a:r>
          </a:p>
          <a:p>
            <a:pPr lvl="1" eaLnBrk="1" hangingPunct="1">
              <a:lnSpc>
                <a:spcPct val="130000"/>
              </a:lnSpc>
              <a:spcBef>
                <a:spcPts val="313"/>
              </a:spcBef>
              <a:buFont typeface="Symbol" pitchFamily="18" charset="2"/>
              <a:buChar char="·"/>
            </a:pPr>
            <a:r>
              <a:rPr lang="en-US" sz="2000" smtClean="0"/>
              <a:t>Mental/motor slowing or impairment (topiramate)</a:t>
            </a:r>
          </a:p>
          <a:p>
            <a:pPr lvl="1" eaLnBrk="1" hangingPunct="1">
              <a:lnSpc>
                <a:spcPct val="130000"/>
              </a:lnSpc>
              <a:spcBef>
                <a:spcPts val="313"/>
              </a:spcBef>
              <a:buFont typeface="Symbol" pitchFamily="18" charset="2"/>
              <a:buChar char="·"/>
            </a:pPr>
            <a:r>
              <a:rPr lang="en-US" sz="2000" smtClean="0"/>
              <a:t>Mood or behavioral changes (levetiracetam)</a:t>
            </a:r>
          </a:p>
          <a:p>
            <a:pPr lvl="1" eaLnBrk="1" hangingPunct="1">
              <a:lnSpc>
                <a:spcPct val="130000"/>
              </a:lnSpc>
              <a:spcBef>
                <a:spcPts val="313"/>
              </a:spcBef>
              <a:buFont typeface="Symbol" pitchFamily="18" charset="2"/>
              <a:buChar char="·"/>
            </a:pPr>
            <a:r>
              <a:rPr lang="en-US" sz="2000" smtClean="0"/>
              <a:t>Changes in libido or sexual function (carbamazepine, phenytoin, phenobarbital)</a:t>
            </a:r>
          </a:p>
          <a:p>
            <a:pPr eaLnBrk="1" hangingPunct="1">
              <a:buFont typeface="ZapfDingbats" pitchFamily="82" charset="2"/>
              <a:buNone/>
            </a:pPr>
            <a:endParaRPr lang="en-US" smtClean="0"/>
          </a:p>
        </p:txBody>
      </p:sp>
      <p:sp>
        <p:nvSpPr>
          <p:cNvPr id="4" name="Slide Number Placeholder 3"/>
          <p:cNvSpPr>
            <a:spLocks noGrp="1"/>
          </p:cNvSpPr>
          <p:nvPr>
            <p:ph type="sldNum" sz="quarter" idx="11"/>
          </p:nvPr>
        </p:nvSpPr>
        <p:spPr/>
        <p:txBody>
          <a:bodyPr/>
          <a:lstStyle/>
          <a:p>
            <a:pPr>
              <a:defRPr/>
            </a:pPr>
            <a:r>
              <a:rPr lang="en-US"/>
              <a:t>P-Slide </a:t>
            </a:r>
            <a:fld id="{32244884-4A36-4C64-85C2-F8F0CD5B8EDA}" type="slidenum">
              <a:rPr lang="en-US"/>
              <a:pPr>
                <a:defRPr/>
              </a:pPr>
              <a:t>80</a:t>
            </a:fld>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914400" y="152400"/>
            <a:ext cx="7391400" cy="1371600"/>
          </a:xfrm>
        </p:spPr>
        <p:txBody>
          <a:bodyPr rtlCol="0">
            <a:normAutofit fontScale="90000"/>
          </a:bodyPr>
          <a:lstStyle/>
          <a:p>
            <a:pPr eaLnBrk="1" fontAlgn="auto" hangingPunct="1">
              <a:spcAft>
                <a:spcPts val="0"/>
              </a:spcAft>
              <a:defRPr/>
            </a:pPr>
            <a:r>
              <a:rPr lang="en-US" sz="4400" dirty="0" smtClean="0">
                <a:solidFill>
                  <a:schemeClr val="tx1">
                    <a:lumMod val="75000"/>
                    <a:lumOff val="25000"/>
                  </a:schemeClr>
                </a:solidFill>
              </a:rPr>
              <a:t>Acute, Dose-Related Adverse Effects of AEDs (cont.)</a:t>
            </a:r>
            <a:endParaRPr lang="en-US" sz="4400" dirty="0" smtClean="0">
              <a:solidFill>
                <a:schemeClr val="tx1"/>
              </a:solidFill>
            </a:endParaRPr>
          </a:p>
        </p:txBody>
      </p:sp>
      <p:sp>
        <p:nvSpPr>
          <p:cNvPr id="80899" name="Rectangle 3"/>
          <p:cNvSpPr>
            <a:spLocks noGrp="1" noChangeArrowheads="1"/>
          </p:cNvSpPr>
          <p:nvPr>
            <p:ph idx="1"/>
          </p:nvPr>
        </p:nvSpPr>
        <p:spPr>
          <a:xfrm>
            <a:off x="1600200" y="1905000"/>
            <a:ext cx="7162800" cy="3810000"/>
          </a:xfrm>
        </p:spPr>
        <p:txBody>
          <a:bodyPr/>
          <a:lstStyle/>
          <a:p>
            <a:pPr eaLnBrk="1" hangingPunct="1">
              <a:lnSpc>
                <a:spcPct val="125000"/>
              </a:lnSpc>
              <a:buFont typeface="Wingdings" pitchFamily="2" charset="2"/>
              <a:buNone/>
            </a:pPr>
            <a:r>
              <a:rPr lang="en-US" smtClean="0">
                <a:sym typeface="Wingdings" pitchFamily="2" charset="2"/>
              </a:rPr>
              <a:t>  </a:t>
            </a:r>
            <a:r>
              <a:rPr lang="en-US" smtClean="0"/>
              <a:t>Gastrointestinal (nausea, heartburn)</a:t>
            </a:r>
          </a:p>
          <a:p>
            <a:pPr eaLnBrk="1" hangingPunct="1">
              <a:lnSpc>
                <a:spcPct val="125000"/>
              </a:lnSpc>
              <a:spcBef>
                <a:spcPts val="313"/>
              </a:spcBef>
              <a:buFont typeface="Wingdings" pitchFamily="2" charset="2"/>
              <a:buNone/>
            </a:pPr>
            <a:r>
              <a:rPr lang="en-US" smtClean="0">
                <a:sym typeface="Wingdings" pitchFamily="2" charset="2"/>
              </a:rPr>
              <a:t>  </a:t>
            </a:r>
            <a:r>
              <a:rPr lang="en-US" smtClean="0"/>
              <a:t>Mild to moderate laboratory changes</a:t>
            </a:r>
          </a:p>
          <a:p>
            <a:pPr lvl="1" eaLnBrk="1" hangingPunct="1">
              <a:lnSpc>
                <a:spcPct val="125000"/>
              </a:lnSpc>
              <a:spcBef>
                <a:spcPts val="313"/>
              </a:spcBef>
              <a:buFont typeface="Symbol" pitchFamily="18" charset="2"/>
              <a:buChar char="·"/>
            </a:pPr>
            <a:r>
              <a:rPr lang="en-US" sz="2000" smtClean="0"/>
              <a:t>Hyponatremia: carbamazepine, oxcarbazepine</a:t>
            </a:r>
          </a:p>
          <a:p>
            <a:pPr lvl="1" eaLnBrk="1" hangingPunct="1">
              <a:lnSpc>
                <a:spcPct val="125000"/>
              </a:lnSpc>
              <a:spcBef>
                <a:spcPts val="313"/>
              </a:spcBef>
              <a:buFont typeface="Symbol" pitchFamily="18" charset="2"/>
              <a:buChar char="·"/>
            </a:pPr>
            <a:r>
              <a:rPr lang="en-US" sz="2000" smtClean="0"/>
              <a:t>Increases in ALT or AST</a:t>
            </a:r>
          </a:p>
          <a:p>
            <a:pPr lvl="1" eaLnBrk="1" hangingPunct="1">
              <a:lnSpc>
                <a:spcPct val="125000"/>
              </a:lnSpc>
              <a:spcBef>
                <a:spcPts val="313"/>
              </a:spcBef>
              <a:buFont typeface="Symbol" pitchFamily="18" charset="2"/>
              <a:buChar char="·"/>
            </a:pPr>
            <a:r>
              <a:rPr lang="en-US" sz="2000" smtClean="0"/>
              <a:t>Leukopenia</a:t>
            </a:r>
          </a:p>
          <a:p>
            <a:pPr lvl="1" eaLnBrk="1" hangingPunct="1">
              <a:lnSpc>
                <a:spcPct val="125000"/>
              </a:lnSpc>
              <a:spcBef>
                <a:spcPts val="313"/>
              </a:spcBef>
              <a:buFont typeface="Symbol" pitchFamily="18" charset="2"/>
              <a:buChar char="·"/>
            </a:pPr>
            <a:r>
              <a:rPr lang="en-US" sz="2000" smtClean="0"/>
              <a:t>Thrombocytopenia</a:t>
            </a:r>
            <a:endParaRPr lang="en-US" sz="2000" smtClean="0">
              <a:solidFill>
                <a:srgbClr val="FFFF00"/>
              </a:solidFill>
            </a:endParaRPr>
          </a:p>
          <a:p>
            <a:pPr eaLnBrk="1" hangingPunct="1">
              <a:lnSpc>
                <a:spcPct val="125000"/>
              </a:lnSpc>
              <a:spcBef>
                <a:spcPts val="313"/>
              </a:spcBef>
            </a:pPr>
            <a:endParaRPr lang="en-US" sz="2000" smtClean="0">
              <a:solidFill>
                <a:schemeClr val="tx1"/>
              </a:solidFill>
            </a:endParaRPr>
          </a:p>
          <a:p>
            <a:pPr eaLnBrk="1" hangingPunct="1"/>
            <a:endParaRPr lang="en-US" sz="2000" smtClean="0"/>
          </a:p>
        </p:txBody>
      </p:sp>
      <p:sp>
        <p:nvSpPr>
          <p:cNvPr id="4" name="Slide Number Placeholder 3"/>
          <p:cNvSpPr>
            <a:spLocks noGrp="1"/>
          </p:cNvSpPr>
          <p:nvPr>
            <p:ph type="sldNum" sz="quarter" idx="11"/>
          </p:nvPr>
        </p:nvSpPr>
        <p:spPr/>
        <p:txBody>
          <a:bodyPr/>
          <a:lstStyle/>
          <a:p>
            <a:pPr>
              <a:defRPr/>
            </a:pPr>
            <a:r>
              <a:rPr lang="en-US"/>
              <a:t>P-Slide </a:t>
            </a:r>
            <a:fld id="{72297011-0B96-4F11-B1BE-52E343D3B07B}" type="slidenum">
              <a:rPr lang="en-US"/>
              <a:pPr>
                <a:defRPr/>
              </a:pPr>
              <a:t>81</a:t>
            </a:fld>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400" smtClean="0">
                <a:solidFill>
                  <a:schemeClr val="tx1">
                    <a:lumMod val="75000"/>
                    <a:lumOff val="25000"/>
                  </a:schemeClr>
                </a:solidFill>
              </a:rPr>
              <a:t>Acute, Dose-Related Adverse Effects of AEDs</a:t>
            </a:r>
            <a:r>
              <a:rPr lang="en-US" smtClean="0">
                <a:solidFill>
                  <a:schemeClr val="tx1">
                    <a:lumMod val="75000"/>
                    <a:lumOff val="25000"/>
                  </a:schemeClr>
                </a:solidFill>
              </a:rPr>
              <a:t> (cont.)</a:t>
            </a:r>
          </a:p>
        </p:txBody>
      </p:sp>
      <p:sp>
        <p:nvSpPr>
          <p:cNvPr id="81923" name="Rectangle 3"/>
          <p:cNvSpPr>
            <a:spLocks noGrp="1" noChangeArrowheads="1"/>
          </p:cNvSpPr>
          <p:nvPr>
            <p:ph idx="1"/>
          </p:nvPr>
        </p:nvSpPr>
        <p:spPr>
          <a:xfrm>
            <a:off x="1600200" y="1905000"/>
            <a:ext cx="7239000" cy="4343400"/>
          </a:xfrm>
        </p:spPr>
        <p:txBody>
          <a:bodyPr/>
          <a:lstStyle/>
          <a:p>
            <a:pPr marL="476250" indent="-476250" eaLnBrk="1" hangingPunct="1">
              <a:lnSpc>
                <a:spcPct val="125000"/>
              </a:lnSpc>
              <a:spcBef>
                <a:spcPts val="313"/>
              </a:spcBef>
              <a:buFont typeface="Wingdings" pitchFamily="2" charset="2"/>
              <a:buNone/>
            </a:pPr>
            <a:r>
              <a:rPr lang="en-US" smtClean="0">
                <a:sym typeface="Wingdings" pitchFamily="2" charset="2"/>
              </a:rPr>
              <a:t>  </a:t>
            </a:r>
            <a:r>
              <a:rPr lang="en-US" smtClean="0"/>
              <a:t>Weight gain/appetite changes</a:t>
            </a:r>
          </a:p>
          <a:p>
            <a:pPr marL="820738" lvl="1" indent="-361950" eaLnBrk="1" hangingPunct="1">
              <a:lnSpc>
                <a:spcPct val="125000"/>
              </a:lnSpc>
              <a:spcBef>
                <a:spcPts val="313"/>
              </a:spcBef>
            </a:pPr>
            <a:r>
              <a:rPr lang="en-US" sz="2000" smtClean="0"/>
              <a:t>valproic acid</a:t>
            </a:r>
          </a:p>
          <a:p>
            <a:pPr marL="820738" lvl="1" indent="-361950" eaLnBrk="1" hangingPunct="1">
              <a:lnSpc>
                <a:spcPct val="125000"/>
              </a:lnSpc>
              <a:spcBef>
                <a:spcPts val="313"/>
              </a:spcBef>
            </a:pPr>
            <a:r>
              <a:rPr lang="en-US" sz="2000" smtClean="0"/>
              <a:t>gabapentin</a:t>
            </a:r>
          </a:p>
          <a:p>
            <a:pPr marL="820738" lvl="1" indent="-361950" eaLnBrk="1" hangingPunct="1">
              <a:lnSpc>
                <a:spcPct val="125000"/>
              </a:lnSpc>
              <a:spcBef>
                <a:spcPts val="313"/>
              </a:spcBef>
            </a:pPr>
            <a:r>
              <a:rPr lang="en-US" sz="2000" smtClean="0"/>
              <a:t>pregabalin</a:t>
            </a:r>
          </a:p>
          <a:p>
            <a:pPr marL="820738" lvl="1" indent="-361950" eaLnBrk="1" hangingPunct="1">
              <a:lnSpc>
                <a:spcPct val="125000"/>
              </a:lnSpc>
              <a:spcBef>
                <a:spcPts val="313"/>
              </a:spcBef>
            </a:pPr>
            <a:r>
              <a:rPr lang="en-US" sz="2000" smtClean="0"/>
              <a:t>vigabatrin</a:t>
            </a:r>
          </a:p>
          <a:p>
            <a:pPr marL="476250" indent="-476250" eaLnBrk="1" hangingPunct="1">
              <a:lnSpc>
                <a:spcPct val="125000"/>
              </a:lnSpc>
              <a:spcBef>
                <a:spcPts val="313"/>
              </a:spcBef>
              <a:buFont typeface="Wingdings" pitchFamily="2" charset="2"/>
              <a:buNone/>
            </a:pPr>
            <a:r>
              <a:rPr lang="en-US" smtClean="0">
                <a:sym typeface="Wingdings" pitchFamily="2" charset="2"/>
              </a:rPr>
              <a:t>  </a:t>
            </a:r>
            <a:r>
              <a:rPr lang="en-US" smtClean="0"/>
              <a:t>Weight loss</a:t>
            </a:r>
          </a:p>
          <a:p>
            <a:pPr marL="820738" lvl="1" indent="-361950" eaLnBrk="1" hangingPunct="1">
              <a:lnSpc>
                <a:spcPct val="125000"/>
              </a:lnSpc>
              <a:spcBef>
                <a:spcPts val="313"/>
              </a:spcBef>
            </a:pPr>
            <a:r>
              <a:rPr lang="en-US" sz="2000" smtClean="0"/>
              <a:t>topiramate</a:t>
            </a:r>
          </a:p>
          <a:p>
            <a:pPr marL="820738" lvl="1" indent="-361950" eaLnBrk="1" hangingPunct="1">
              <a:lnSpc>
                <a:spcPct val="125000"/>
              </a:lnSpc>
              <a:spcBef>
                <a:spcPts val="313"/>
              </a:spcBef>
            </a:pPr>
            <a:r>
              <a:rPr lang="en-US" sz="2000" smtClean="0"/>
              <a:t>zonisamide</a:t>
            </a:r>
          </a:p>
          <a:p>
            <a:pPr marL="820738" lvl="1" indent="-361950" eaLnBrk="1" hangingPunct="1">
              <a:lnSpc>
                <a:spcPct val="125000"/>
              </a:lnSpc>
              <a:spcBef>
                <a:spcPts val="313"/>
              </a:spcBef>
            </a:pPr>
            <a:r>
              <a:rPr lang="en-US" sz="2000" smtClean="0"/>
              <a:t>felbamate</a:t>
            </a:r>
          </a:p>
        </p:txBody>
      </p:sp>
      <p:sp>
        <p:nvSpPr>
          <p:cNvPr id="4" name="Slide Number Placeholder 3"/>
          <p:cNvSpPr>
            <a:spLocks noGrp="1"/>
          </p:cNvSpPr>
          <p:nvPr>
            <p:ph type="sldNum" sz="quarter" idx="11"/>
          </p:nvPr>
        </p:nvSpPr>
        <p:spPr/>
        <p:txBody>
          <a:bodyPr/>
          <a:lstStyle/>
          <a:p>
            <a:pPr>
              <a:defRPr/>
            </a:pPr>
            <a:r>
              <a:rPr lang="en-US"/>
              <a:t>P-Slide </a:t>
            </a:r>
            <a:fld id="{F657AA6F-655A-4535-9D7B-E7F0EC53F8F1}" type="slidenum">
              <a:rPr lang="en-US"/>
              <a:pPr>
                <a:defRPr/>
              </a:pPr>
              <a:t>82</a:t>
            </a:fld>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304800" y="152400"/>
            <a:ext cx="8305800" cy="1371600"/>
          </a:xfrm>
        </p:spPr>
        <p:txBody>
          <a:bodyPr rtlCol="0">
            <a:normAutofit fontScale="90000"/>
          </a:bodyPr>
          <a:lstStyle/>
          <a:p>
            <a:pPr eaLnBrk="1" fontAlgn="auto" hangingPunct="1">
              <a:spcAft>
                <a:spcPts val="0"/>
              </a:spcAft>
              <a:defRPr/>
            </a:pPr>
            <a:r>
              <a:rPr lang="en-US" sz="4400" dirty="0" smtClean="0">
                <a:solidFill>
                  <a:schemeClr val="tx1">
                    <a:lumMod val="75000"/>
                    <a:lumOff val="25000"/>
                  </a:schemeClr>
                </a:solidFill>
              </a:rPr>
              <a:t>Idiosyncratic Adverse </a:t>
            </a:r>
            <a:br>
              <a:rPr lang="en-US" sz="4400" dirty="0" smtClean="0">
                <a:solidFill>
                  <a:schemeClr val="tx1">
                    <a:lumMod val="75000"/>
                    <a:lumOff val="25000"/>
                  </a:schemeClr>
                </a:solidFill>
              </a:rPr>
            </a:br>
            <a:r>
              <a:rPr lang="en-US" sz="4400" dirty="0" smtClean="0">
                <a:solidFill>
                  <a:schemeClr val="tx1">
                    <a:lumMod val="75000"/>
                    <a:lumOff val="25000"/>
                  </a:schemeClr>
                </a:solidFill>
              </a:rPr>
              <a:t>Effects of AEDs</a:t>
            </a:r>
          </a:p>
        </p:txBody>
      </p:sp>
      <p:sp>
        <p:nvSpPr>
          <p:cNvPr id="82947" name="Rectangle 3"/>
          <p:cNvSpPr>
            <a:spLocks noGrp="1" noChangeArrowheads="1"/>
          </p:cNvSpPr>
          <p:nvPr>
            <p:ph idx="1"/>
          </p:nvPr>
        </p:nvSpPr>
        <p:spPr>
          <a:xfrm>
            <a:off x="1600200" y="1600200"/>
            <a:ext cx="7239000" cy="4876800"/>
          </a:xfrm>
        </p:spPr>
        <p:txBody>
          <a:bodyPr/>
          <a:lstStyle/>
          <a:p>
            <a:pPr eaLnBrk="1" hangingPunct="1">
              <a:lnSpc>
                <a:spcPct val="120000"/>
              </a:lnSpc>
              <a:buFont typeface="Wingdings" pitchFamily="2" charset="2"/>
              <a:buNone/>
            </a:pPr>
            <a:r>
              <a:rPr lang="en-US" smtClean="0">
                <a:sym typeface="Wingdings" pitchFamily="2" charset="2"/>
              </a:rPr>
              <a:t>  </a:t>
            </a:r>
            <a:r>
              <a:rPr lang="en-US" smtClean="0"/>
              <a:t>Rash, exfoliation</a:t>
            </a:r>
          </a:p>
          <a:p>
            <a:pPr eaLnBrk="1" hangingPunct="1">
              <a:lnSpc>
                <a:spcPct val="120000"/>
              </a:lnSpc>
              <a:buFont typeface="Wingdings" pitchFamily="2" charset="2"/>
              <a:buNone/>
            </a:pPr>
            <a:r>
              <a:rPr lang="en-US" smtClean="0">
                <a:sym typeface="Wingdings" pitchFamily="2" charset="2"/>
              </a:rPr>
              <a:t>  </a:t>
            </a:r>
            <a:r>
              <a:rPr lang="en-US" smtClean="0"/>
              <a:t>Stevens-Johnson syndrome</a:t>
            </a:r>
          </a:p>
          <a:p>
            <a:pPr lvl="1" eaLnBrk="1" hangingPunct="1">
              <a:lnSpc>
                <a:spcPct val="120000"/>
              </a:lnSpc>
            </a:pPr>
            <a:r>
              <a:rPr lang="en-US" sz="1800" smtClean="0"/>
              <a:t>More common in lamotrigine patients receiving valproate and/or aggressively titrated.</a:t>
            </a:r>
          </a:p>
          <a:p>
            <a:pPr eaLnBrk="1" hangingPunct="1">
              <a:lnSpc>
                <a:spcPct val="120000"/>
              </a:lnSpc>
              <a:buFont typeface="Wingdings" pitchFamily="2" charset="2"/>
              <a:buNone/>
            </a:pPr>
            <a:r>
              <a:rPr lang="en-US" smtClean="0">
                <a:sym typeface="Wingdings" pitchFamily="2" charset="2"/>
              </a:rPr>
              <a:t>  </a:t>
            </a:r>
            <a:r>
              <a:rPr lang="en-US" smtClean="0"/>
              <a:t>Signs of potential Stevens-Johnson syndrome</a:t>
            </a:r>
          </a:p>
          <a:p>
            <a:pPr lvl="1" eaLnBrk="1" hangingPunct="1">
              <a:lnSpc>
                <a:spcPct val="120000"/>
              </a:lnSpc>
              <a:spcBef>
                <a:spcPts val="588"/>
              </a:spcBef>
            </a:pPr>
            <a:r>
              <a:rPr lang="en-US" sz="1800" smtClean="0"/>
              <a:t>Hepatic damage</a:t>
            </a:r>
          </a:p>
          <a:p>
            <a:pPr lvl="1" eaLnBrk="1" hangingPunct="1">
              <a:lnSpc>
                <a:spcPct val="120000"/>
              </a:lnSpc>
              <a:spcBef>
                <a:spcPts val="313"/>
              </a:spcBef>
            </a:pPr>
            <a:r>
              <a:rPr lang="en-US" sz="1800" smtClean="0"/>
              <a:t>Early symptoms: abdominal pain, vomiting, jaundice</a:t>
            </a:r>
          </a:p>
          <a:p>
            <a:pPr lvl="1" eaLnBrk="1" hangingPunct="1">
              <a:lnSpc>
                <a:spcPct val="120000"/>
              </a:lnSpc>
              <a:spcBef>
                <a:spcPts val="313"/>
              </a:spcBef>
            </a:pPr>
            <a:r>
              <a:rPr lang="en-US" sz="1800" smtClean="0"/>
              <a:t>Laboratory monitoring probably not helpful in early detection</a:t>
            </a:r>
          </a:p>
          <a:p>
            <a:pPr lvl="1" eaLnBrk="1" hangingPunct="1">
              <a:lnSpc>
                <a:spcPct val="120000"/>
              </a:lnSpc>
              <a:spcBef>
                <a:spcPts val="313"/>
              </a:spcBef>
            </a:pPr>
            <a:r>
              <a:rPr lang="en-US" sz="1800" smtClean="0"/>
              <a:t>Patient education</a:t>
            </a:r>
          </a:p>
          <a:p>
            <a:pPr lvl="1" eaLnBrk="1" hangingPunct="1">
              <a:lnSpc>
                <a:spcPct val="120000"/>
              </a:lnSpc>
              <a:spcBef>
                <a:spcPts val="313"/>
              </a:spcBef>
            </a:pPr>
            <a:r>
              <a:rPr lang="en-US" sz="1800" smtClean="0"/>
              <a:t>Fever and mucus membrane involvement</a:t>
            </a:r>
          </a:p>
        </p:txBody>
      </p:sp>
      <p:sp>
        <p:nvSpPr>
          <p:cNvPr id="4" name="Slide Number Placeholder 3"/>
          <p:cNvSpPr>
            <a:spLocks noGrp="1"/>
          </p:cNvSpPr>
          <p:nvPr>
            <p:ph type="sldNum" sz="quarter" idx="11"/>
          </p:nvPr>
        </p:nvSpPr>
        <p:spPr/>
        <p:txBody>
          <a:bodyPr/>
          <a:lstStyle/>
          <a:p>
            <a:pPr>
              <a:defRPr/>
            </a:pPr>
            <a:r>
              <a:rPr lang="en-US"/>
              <a:t>P-Slide </a:t>
            </a:r>
            <a:fld id="{29FC9260-CAF3-4EEA-AECD-FA32D507D857}" type="slidenum">
              <a:rPr lang="en-US"/>
              <a:pPr>
                <a:defRPr/>
              </a:pPr>
              <a:t>83</a:t>
            </a:fld>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en-US" sz="4400" smtClean="0"/>
              <a:t>Stevens-Johnson Syndrome</a:t>
            </a:r>
          </a:p>
        </p:txBody>
      </p:sp>
      <p:pic>
        <p:nvPicPr>
          <p:cNvPr id="83971" name="Picture 4"/>
          <p:cNvPicPr>
            <a:picLocks noGrp="1" noChangeAspect="1" noChangeArrowheads="1"/>
          </p:cNvPicPr>
          <p:nvPr>
            <p:ph idx="1"/>
          </p:nvPr>
        </p:nvPicPr>
        <p:blipFill>
          <a:blip r:embed="rId3" cstate="print"/>
          <a:srcRect/>
          <a:stretch>
            <a:fillRect/>
          </a:stretch>
        </p:blipFill>
        <p:spPr>
          <a:xfrm>
            <a:off x="1981200" y="2028825"/>
            <a:ext cx="5118100" cy="3838575"/>
          </a:xfrm>
          <a:noFill/>
        </p:spPr>
      </p:pic>
      <p:sp>
        <p:nvSpPr>
          <p:cNvPr id="5" name="Slide Number Placeholder 3"/>
          <p:cNvSpPr>
            <a:spLocks noGrp="1"/>
          </p:cNvSpPr>
          <p:nvPr>
            <p:ph type="sldNum" sz="quarter" idx="11"/>
          </p:nvPr>
        </p:nvSpPr>
        <p:spPr/>
        <p:txBody>
          <a:bodyPr/>
          <a:lstStyle/>
          <a:p>
            <a:pPr>
              <a:defRPr/>
            </a:pPr>
            <a:r>
              <a:rPr lang="en-US"/>
              <a:t>P-Slide </a:t>
            </a:r>
            <a:fld id="{D5C3313D-A3C9-49CF-A62F-E5A016754C4E}" type="slidenum">
              <a:rPr lang="en-US"/>
              <a:pPr>
                <a:defRPr/>
              </a:pPr>
              <a:t>84</a:t>
            </a:fld>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3"/>
          <p:cNvGraphicFramePr>
            <a:graphicFrameLocks noChangeAspect="1"/>
          </p:cNvGraphicFramePr>
          <p:nvPr/>
        </p:nvGraphicFramePr>
        <p:xfrm>
          <a:off x="838200" y="100013"/>
          <a:ext cx="7431088" cy="6072187"/>
        </p:xfrm>
        <a:graphic>
          <a:graphicData uri="http://schemas.openxmlformats.org/presentationml/2006/ole">
            <p:oleObj spid="_x0000_s130050" name="Image" r:id="rId3" imgW="4490854" imgH="3671790" progId="">
              <p:embed/>
            </p:oleObj>
          </a:graphicData>
        </a:graphic>
      </p:graphicFrame>
      <p:sp>
        <p:nvSpPr>
          <p:cNvPr id="1027" name="Text Box 4"/>
          <p:cNvSpPr txBox="1">
            <a:spLocks noChangeArrowheads="1"/>
          </p:cNvSpPr>
          <p:nvPr/>
        </p:nvSpPr>
        <p:spPr bwMode="auto">
          <a:xfrm>
            <a:off x="2514600" y="6019800"/>
            <a:ext cx="4148138" cy="519112"/>
          </a:xfrm>
          <a:prstGeom prst="rect">
            <a:avLst/>
          </a:prstGeom>
          <a:noFill/>
          <a:ln w="9525">
            <a:noFill/>
            <a:miter lim="800000"/>
            <a:headEnd/>
            <a:tailEnd/>
          </a:ln>
        </p:spPr>
        <p:txBody>
          <a:bodyPr wrap="none">
            <a:spAutoFit/>
          </a:bodyPr>
          <a:lstStyle/>
          <a:p>
            <a:pPr eaLnBrk="1" hangingPunct="1"/>
            <a:r>
              <a:rPr lang="en-US" b="1" dirty="0">
                <a:solidFill>
                  <a:srgbClr val="FF3300"/>
                </a:solidFill>
              </a:rPr>
              <a:t>Stevens–Johnson syndrome</a:t>
            </a:r>
            <a:endParaRPr lang="en-GB" b="1" dirty="0">
              <a:solidFill>
                <a:srgbClr val="FF3300"/>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914400" y="152400"/>
            <a:ext cx="7391400" cy="1371600"/>
          </a:xfrm>
        </p:spPr>
        <p:txBody>
          <a:bodyPr rtlCol="0">
            <a:normAutofit fontScale="90000"/>
          </a:bodyPr>
          <a:lstStyle/>
          <a:p>
            <a:pPr eaLnBrk="1" fontAlgn="auto" hangingPunct="1">
              <a:spcAft>
                <a:spcPts val="0"/>
              </a:spcAft>
              <a:defRPr/>
            </a:pPr>
            <a:r>
              <a:rPr lang="en-US" sz="4400" dirty="0" smtClean="0">
                <a:solidFill>
                  <a:schemeClr val="tx1">
                    <a:lumMod val="75000"/>
                    <a:lumOff val="25000"/>
                  </a:schemeClr>
                </a:solidFill>
              </a:rPr>
              <a:t>Idiosyncratic Adverse </a:t>
            </a:r>
            <a:br>
              <a:rPr lang="en-US" sz="4400" dirty="0" smtClean="0">
                <a:solidFill>
                  <a:schemeClr val="tx1">
                    <a:lumMod val="75000"/>
                    <a:lumOff val="25000"/>
                  </a:schemeClr>
                </a:solidFill>
              </a:rPr>
            </a:br>
            <a:r>
              <a:rPr lang="en-US" sz="4400" dirty="0" smtClean="0">
                <a:solidFill>
                  <a:schemeClr val="tx1">
                    <a:lumMod val="75000"/>
                    <a:lumOff val="25000"/>
                  </a:schemeClr>
                </a:solidFill>
              </a:rPr>
              <a:t>Effects of AEDs</a:t>
            </a:r>
            <a:r>
              <a:rPr lang="en-US" dirty="0" smtClean="0">
                <a:solidFill>
                  <a:schemeClr val="tx1">
                    <a:lumMod val="75000"/>
                    <a:lumOff val="25000"/>
                  </a:schemeClr>
                </a:solidFill>
              </a:rPr>
              <a:t>      </a:t>
            </a:r>
          </a:p>
        </p:txBody>
      </p:sp>
      <p:sp>
        <p:nvSpPr>
          <p:cNvPr id="84995" name="Rectangle 3"/>
          <p:cNvSpPr>
            <a:spLocks noGrp="1" noChangeArrowheads="1"/>
          </p:cNvSpPr>
          <p:nvPr>
            <p:ph idx="1"/>
          </p:nvPr>
        </p:nvSpPr>
        <p:spPr>
          <a:xfrm>
            <a:off x="1600200" y="1905000"/>
            <a:ext cx="7315200" cy="3962400"/>
          </a:xfrm>
        </p:spPr>
        <p:txBody>
          <a:bodyPr/>
          <a:lstStyle/>
          <a:p>
            <a:pPr eaLnBrk="1" hangingPunct="1">
              <a:lnSpc>
                <a:spcPct val="125000"/>
              </a:lnSpc>
              <a:spcBef>
                <a:spcPts val="588"/>
              </a:spcBef>
              <a:buClr>
                <a:srgbClr val="FFFF00"/>
              </a:buClr>
              <a:buFont typeface="Wingdings" pitchFamily="2" charset="2"/>
              <a:buNone/>
            </a:pPr>
            <a:r>
              <a:rPr lang="en-US" smtClean="0">
                <a:sym typeface="Wingdings" pitchFamily="2" charset="2"/>
              </a:rPr>
              <a:t>  </a:t>
            </a:r>
            <a:r>
              <a:rPr lang="en-US" smtClean="0"/>
              <a:t>Hematologic damage </a:t>
            </a:r>
          </a:p>
          <a:p>
            <a:pPr lvl="1" eaLnBrk="1" hangingPunct="1">
              <a:lnSpc>
                <a:spcPct val="125000"/>
              </a:lnSpc>
              <a:spcBef>
                <a:spcPts val="588"/>
              </a:spcBef>
            </a:pPr>
            <a:r>
              <a:rPr lang="en-US" sz="2000" smtClean="0"/>
              <a:t>Marrow aplasia, agranulocytosis</a:t>
            </a:r>
          </a:p>
          <a:p>
            <a:pPr lvl="1" eaLnBrk="1" hangingPunct="1">
              <a:lnSpc>
                <a:spcPct val="125000"/>
              </a:lnSpc>
              <a:spcBef>
                <a:spcPts val="313"/>
              </a:spcBef>
            </a:pPr>
            <a:r>
              <a:rPr lang="en-US" sz="2000" smtClean="0"/>
              <a:t>Early symptoms: abnormal bleeding, acute onset of fever, symptoms of anemia</a:t>
            </a:r>
          </a:p>
          <a:p>
            <a:pPr lvl="1" eaLnBrk="1" hangingPunct="1">
              <a:lnSpc>
                <a:spcPct val="125000"/>
              </a:lnSpc>
              <a:spcBef>
                <a:spcPts val="313"/>
              </a:spcBef>
            </a:pPr>
            <a:r>
              <a:rPr lang="en-US" sz="2000" smtClean="0"/>
              <a:t>Laboratory monitoring probably not helpful in early detection</a:t>
            </a:r>
          </a:p>
          <a:p>
            <a:pPr lvl="1" eaLnBrk="1" hangingPunct="1">
              <a:lnSpc>
                <a:spcPct val="125000"/>
              </a:lnSpc>
              <a:spcBef>
                <a:spcPts val="313"/>
              </a:spcBef>
            </a:pPr>
            <a:r>
              <a:rPr lang="en-US" sz="2000" smtClean="0"/>
              <a:t>Felbamate aplastic anemia approx. 1:5,000 treated patients</a:t>
            </a:r>
          </a:p>
          <a:p>
            <a:pPr lvl="1" eaLnBrk="1" hangingPunct="1">
              <a:lnSpc>
                <a:spcPct val="125000"/>
              </a:lnSpc>
              <a:spcBef>
                <a:spcPts val="313"/>
              </a:spcBef>
            </a:pPr>
            <a:r>
              <a:rPr lang="en-US" sz="2000" smtClean="0"/>
              <a:t>Patient education</a:t>
            </a:r>
          </a:p>
        </p:txBody>
      </p:sp>
      <p:sp>
        <p:nvSpPr>
          <p:cNvPr id="4" name="Slide Number Placeholder 3"/>
          <p:cNvSpPr>
            <a:spLocks noGrp="1"/>
          </p:cNvSpPr>
          <p:nvPr>
            <p:ph type="sldNum" sz="quarter" idx="11"/>
          </p:nvPr>
        </p:nvSpPr>
        <p:spPr/>
        <p:txBody>
          <a:bodyPr/>
          <a:lstStyle/>
          <a:p>
            <a:pPr>
              <a:defRPr/>
            </a:pPr>
            <a:r>
              <a:rPr lang="en-US"/>
              <a:t>P-Slide </a:t>
            </a:r>
            <a:fld id="{939668F2-F7CF-4FED-A81D-B435CF7C22D0}" type="slidenum">
              <a:rPr lang="en-US"/>
              <a:pPr>
                <a:defRPr/>
              </a:pPr>
              <a:t>86</a:t>
            </a:fld>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400" smtClean="0">
                <a:solidFill>
                  <a:schemeClr val="tx1">
                    <a:lumMod val="75000"/>
                    <a:lumOff val="25000"/>
                  </a:schemeClr>
                </a:solidFill>
              </a:rPr>
              <a:t>Long-Term Adverse </a:t>
            </a:r>
            <a:br>
              <a:rPr lang="en-US" sz="4400" smtClean="0">
                <a:solidFill>
                  <a:schemeClr val="tx1">
                    <a:lumMod val="75000"/>
                    <a:lumOff val="25000"/>
                  </a:schemeClr>
                </a:solidFill>
              </a:rPr>
            </a:br>
            <a:r>
              <a:rPr lang="en-US" sz="4400" smtClean="0">
                <a:solidFill>
                  <a:schemeClr val="tx1">
                    <a:lumMod val="75000"/>
                    <a:lumOff val="25000"/>
                  </a:schemeClr>
                </a:solidFill>
              </a:rPr>
              <a:t>Effects of AEDs</a:t>
            </a:r>
            <a:endParaRPr lang="en-US" sz="4400" smtClean="0">
              <a:solidFill>
                <a:schemeClr val="tx1"/>
              </a:solidFill>
            </a:endParaRPr>
          </a:p>
        </p:txBody>
      </p:sp>
      <p:sp>
        <p:nvSpPr>
          <p:cNvPr id="86019" name="Rectangle 3"/>
          <p:cNvSpPr>
            <a:spLocks noGrp="1" noChangeArrowheads="1"/>
          </p:cNvSpPr>
          <p:nvPr>
            <p:ph sz="half" idx="1"/>
          </p:nvPr>
        </p:nvSpPr>
        <p:spPr>
          <a:xfrm>
            <a:off x="1371600" y="1676400"/>
            <a:ext cx="4267200" cy="4953000"/>
          </a:xfrm>
        </p:spPr>
        <p:txBody>
          <a:bodyPr/>
          <a:lstStyle/>
          <a:p>
            <a:pPr eaLnBrk="1" hangingPunct="1">
              <a:lnSpc>
                <a:spcPct val="110000"/>
              </a:lnSpc>
              <a:spcBef>
                <a:spcPts val="588"/>
              </a:spcBef>
              <a:buFont typeface="Wingdings" pitchFamily="2" charset="2"/>
              <a:buNone/>
            </a:pPr>
            <a:r>
              <a:rPr lang="en-US" sz="1800" smtClean="0">
                <a:sym typeface="Wingdings" pitchFamily="2" charset="2"/>
              </a:rPr>
              <a:t>  </a:t>
            </a:r>
            <a:r>
              <a:rPr lang="en-US" sz="1800" smtClean="0"/>
              <a:t>Endocrine/Metabolic Effects</a:t>
            </a:r>
          </a:p>
          <a:p>
            <a:pPr lvl="1" eaLnBrk="1" hangingPunct="1">
              <a:lnSpc>
                <a:spcPct val="110000"/>
              </a:lnSpc>
              <a:spcBef>
                <a:spcPts val="313"/>
              </a:spcBef>
              <a:buFont typeface="Symbol" pitchFamily="18" charset="2"/>
              <a:buChar char="·"/>
            </a:pPr>
            <a:r>
              <a:rPr lang="en-US" sz="1200" smtClean="0"/>
              <a:t>Osteomalacia, osteoporosis                         </a:t>
            </a:r>
          </a:p>
          <a:p>
            <a:pPr lvl="1" eaLnBrk="1" hangingPunct="1">
              <a:lnSpc>
                <a:spcPct val="110000"/>
              </a:lnSpc>
              <a:spcBef>
                <a:spcPts val="313"/>
              </a:spcBef>
              <a:buFont typeface="Arial" charset="0"/>
              <a:buNone/>
            </a:pPr>
            <a:r>
              <a:rPr lang="en-US" sz="1200" smtClean="0"/>
              <a:t>	(Vit D deficiency or other)</a:t>
            </a:r>
          </a:p>
          <a:p>
            <a:pPr lvl="2" eaLnBrk="1" hangingPunct="1">
              <a:lnSpc>
                <a:spcPct val="110000"/>
              </a:lnSpc>
              <a:spcBef>
                <a:spcPts val="313"/>
              </a:spcBef>
              <a:buFont typeface="Symbol" pitchFamily="18" charset="2"/>
              <a:buChar char="·"/>
            </a:pPr>
            <a:r>
              <a:rPr lang="en-US" sz="1200" smtClean="0"/>
              <a:t>carbamazepine</a:t>
            </a:r>
          </a:p>
          <a:p>
            <a:pPr lvl="2" eaLnBrk="1" hangingPunct="1">
              <a:lnSpc>
                <a:spcPct val="110000"/>
              </a:lnSpc>
              <a:spcBef>
                <a:spcPts val="313"/>
              </a:spcBef>
              <a:buFont typeface="Symbol" pitchFamily="18" charset="2"/>
              <a:buChar char="·"/>
            </a:pPr>
            <a:r>
              <a:rPr lang="en-US" sz="1200" smtClean="0"/>
              <a:t>barbiturates</a:t>
            </a:r>
          </a:p>
          <a:p>
            <a:pPr lvl="2" eaLnBrk="1" hangingPunct="1">
              <a:lnSpc>
                <a:spcPct val="110000"/>
              </a:lnSpc>
              <a:spcBef>
                <a:spcPts val="313"/>
              </a:spcBef>
              <a:buFont typeface="Symbol" pitchFamily="18" charset="2"/>
              <a:buChar char="·"/>
            </a:pPr>
            <a:r>
              <a:rPr lang="en-US" sz="1200" smtClean="0"/>
              <a:t>phenytoin</a:t>
            </a:r>
          </a:p>
          <a:p>
            <a:pPr lvl="2" eaLnBrk="1" hangingPunct="1">
              <a:lnSpc>
                <a:spcPct val="110000"/>
              </a:lnSpc>
              <a:spcBef>
                <a:spcPts val="313"/>
              </a:spcBef>
              <a:buFont typeface="Symbol" pitchFamily="18" charset="2"/>
              <a:buChar char="·"/>
            </a:pPr>
            <a:r>
              <a:rPr lang="en-US" sz="1200" smtClean="0"/>
              <a:t>oxcarbazepine</a:t>
            </a:r>
          </a:p>
          <a:p>
            <a:pPr lvl="2" eaLnBrk="1" hangingPunct="1">
              <a:lnSpc>
                <a:spcPct val="110000"/>
              </a:lnSpc>
              <a:spcBef>
                <a:spcPts val="313"/>
              </a:spcBef>
              <a:buFont typeface="Symbol" pitchFamily="18" charset="2"/>
              <a:buChar char="·"/>
            </a:pPr>
            <a:r>
              <a:rPr lang="en-US" sz="1200" smtClean="0"/>
              <a:t>valproate</a:t>
            </a:r>
          </a:p>
          <a:p>
            <a:pPr lvl="1" eaLnBrk="1" hangingPunct="1">
              <a:lnSpc>
                <a:spcPct val="110000"/>
              </a:lnSpc>
              <a:spcBef>
                <a:spcPts val="313"/>
              </a:spcBef>
              <a:buFont typeface="Symbol" pitchFamily="18" charset="2"/>
              <a:buChar char="·"/>
            </a:pPr>
            <a:r>
              <a:rPr lang="en-US" sz="1200" smtClean="0"/>
              <a:t>Teratogenesis (folate deficiency or other)</a:t>
            </a:r>
          </a:p>
          <a:p>
            <a:pPr lvl="2" eaLnBrk="1" hangingPunct="1">
              <a:lnSpc>
                <a:spcPct val="110000"/>
              </a:lnSpc>
              <a:spcBef>
                <a:spcPts val="313"/>
              </a:spcBef>
              <a:buFont typeface="Symbol" pitchFamily="18" charset="2"/>
              <a:buChar char="·"/>
            </a:pPr>
            <a:r>
              <a:rPr lang="en-US" sz="1200" smtClean="0"/>
              <a:t>barbiturates </a:t>
            </a:r>
          </a:p>
          <a:p>
            <a:pPr lvl="2" eaLnBrk="1" hangingPunct="1">
              <a:lnSpc>
                <a:spcPct val="110000"/>
              </a:lnSpc>
              <a:spcBef>
                <a:spcPts val="313"/>
              </a:spcBef>
              <a:buFont typeface="Symbol" pitchFamily="18" charset="2"/>
              <a:buChar char="·"/>
            </a:pPr>
            <a:r>
              <a:rPr lang="en-US" sz="1200" smtClean="0"/>
              <a:t>phenytoin</a:t>
            </a:r>
          </a:p>
          <a:p>
            <a:pPr lvl="2" eaLnBrk="1" hangingPunct="1">
              <a:lnSpc>
                <a:spcPct val="110000"/>
              </a:lnSpc>
              <a:spcBef>
                <a:spcPts val="313"/>
              </a:spcBef>
              <a:buFont typeface="Symbol" pitchFamily="18" charset="2"/>
              <a:buChar char="·"/>
            </a:pPr>
            <a:r>
              <a:rPr lang="en-US" sz="1200" smtClean="0"/>
              <a:t>carbamazepine</a:t>
            </a:r>
          </a:p>
          <a:p>
            <a:pPr lvl="2" eaLnBrk="1" hangingPunct="1">
              <a:lnSpc>
                <a:spcPct val="110000"/>
              </a:lnSpc>
              <a:spcBef>
                <a:spcPts val="313"/>
              </a:spcBef>
              <a:buFont typeface="Symbol" pitchFamily="18" charset="2"/>
              <a:buChar char="·"/>
            </a:pPr>
            <a:r>
              <a:rPr lang="en-US" sz="1200" smtClean="0"/>
              <a:t>valproate (neural tube defects)</a:t>
            </a:r>
          </a:p>
          <a:p>
            <a:pPr lvl="2" eaLnBrk="1" hangingPunct="1">
              <a:lnSpc>
                <a:spcPct val="110000"/>
              </a:lnSpc>
              <a:spcBef>
                <a:spcPts val="313"/>
              </a:spcBef>
              <a:buFont typeface="Symbol" pitchFamily="18" charset="2"/>
              <a:buChar char="·"/>
            </a:pPr>
            <a:r>
              <a:rPr lang="en-US" sz="1200" smtClean="0"/>
              <a:t>topiramate (cleft lip/cleft palate)</a:t>
            </a:r>
          </a:p>
          <a:p>
            <a:pPr lvl="1" eaLnBrk="1" hangingPunct="1">
              <a:lnSpc>
                <a:spcPct val="110000"/>
              </a:lnSpc>
              <a:spcBef>
                <a:spcPts val="313"/>
              </a:spcBef>
              <a:buFont typeface="Symbol" pitchFamily="18" charset="2"/>
              <a:buChar char="·"/>
            </a:pPr>
            <a:r>
              <a:rPr lang="en-US" sz="1200" smtClean="0"/>
              <a:t>Altered connective tissue metabolism or growth (facial coarsening, hirsutism, gingival hyperplasia or contractures)</a:t>
            </a:r>
          </a:p>
          <a:p>
            <a:pPr lvl="2" eaLnBrk="1" hangingPunct="1">
              <a:lnSpc>
                <a:spcPct val="110000"/>
              </a:lnSpc>
              <a:spcBef>
                <a:spcPts val="313"/>
              </a:spcBef>
              <a:buFont typeface="Symbol" pitchFamily="18" charset="2"/>
              <a:buChar char="·"/>
            </a:pPr>
            <a:r>
              <a:rPr lang="en-US" sz="1200" smtClean="0"/>
              <a:t>phenytoin</a:t>
            </a:r>
          </a:p>
          <a:p>
            <a:pPr lvl="2" eaLnBrk="1" hangingPunct="1">
              <a:lnSpc>
                <a:spcPct val="110000"/>
              </a:lnSpc>
              <a:spcBef>
                <a:spcPts val="313"/>
              </a:spcBef>
              <a:buFont typeface="Symbol" pitchFamily="18" charset="2"/>
              <a:buChar char="·"/>
            </a:pPr>
            <a:r>
              <a:rPr lang="en-US" sz="1200" smtClean="0"/>
              <a:t>phenobarbital</a:t>
            </a:r>
          </a:p>
        </p:txBody>
      </p:sp>
      <p:sp>
        <p:nvSpPr>
          <p:cNvPr id="86020" name="Rectangle 4"/>
          <p:cNvSpPr>
            <a:spLocks noGrp="1" noChangeArrowheads="1"/>
          </p:cNvSpPr>
          <p:nvPr>
            <p:ph sz="half" idx="2"/>
          </p:nvPr>
        </p:nvSpPr>
        <p:spPr>
          <a:xfrm>
            <a:off x="5715000" y="1676400"/>
            <a:ext cx="3124200" cy="4572000"/>
          </a:xfrm>
        </p:spPr>
        <p:txBody>
          <a:bodyPr/>
          <a:lstStyle/>
          <a:p>
            <a:pPr eaLnBrk="1" hangingPunct="1">
              <a:lnSpc>
                <a:spcPct val="110000"/>
              </a:lnSpc>
              <a:buFont typeface="Wingdings" pitchFamily="2" charset="2"/>
              <a:buNone/>
            </a:pPr>
            <a:r>
              <a:rPr lang="en-US" smtClean="0">
                <a:sym typeface="Wingdings" pitchFamily="2" charset="2"/>
              </a:rPr>
              <a:t>  </a:t>
            </a:r>
            <a:r>
              <a:rPr lang="en-US" sz="1800" smtClean="0"/>
              <a:t>Neurologic</a:t>
            </a:r>
          </a:p>
          <a:p>
            <a:pPr lvl="1" eaLnBrk="1" hangingPunct="1">
              <a:lnSpc>
                <a:spcPct val="110000"/>
              </a:lnSpc>
              <a:buFont typeface="Symbol" pitchFamily="18" charset="2"/>
              <a:buChar char="·"/>
            </a:pPr>
            <a:r>
              <a:rPr lang="en-US" sz="1200" smtClean="0"/>
              <a:t>Neuropathy</a:t>
            </a:r>
          </a:p>
          <a:p>
            <a:pPr marL="1143000" lvl="2" eaLnBrk="1" hangingPunct="1">
              <a:lnSpc>
                <a:spcPct val="110000"/>
              </a:lnSpc>
              <a:buFont typeface="Symbol" pitchFamily="18" charset="2"/>
              <a:buChar char="·"/>
            </a:pPr>
            <a:r>
              <a:rPr lang="en-US" sz="1200" smtClean="0"/>
              <a:t>phenytoin</a:t>
            </a:r>
          </a:p>
          <a:p>
            <a:pPr marL="1143000" lvl="2" eaLnBrk="1" hangingPunct="1">
              <a:lnSpc>
                <a:spcPct val="110000"/>
              </a:lnSpc>
              <a:buFont typeface="Symbol" pitchFamily="18" charset="2"/>
              <a:buChar char="·"/>
            </a:pPr>
            <a:r>
              <a:rPr lang="en-US" sz="1200" smtClean="0"/>
              <a:t>carbamazepine</a:t>
            </a:r>
          </a:p>
          <a:p>
            <a:pPr lvl="1" eaLnBrk="1" hangingPunct="1">
              <a:lnSpc>
                <a:spcPct val="110000"/>
              </a:lnSpc>
              <a:buFont typeface="Symbol" pitchFamily="18" charset="2"/>
              <a:buChar char="·"/>
            </a:pPr>
            <a:r>
              <a:rPr lang="en-US" sz="1200" smtClean="0"/>
              <a:t>Cerebellar degeneration</a:t>
            </a:r>
          </a:p>
          <a:p>
            <a:pPr marL="1143000" lvl="2" eaLnBrk="1" hangingPunct="1">
              <a:lnSpc>
                <a:spcPct val="110000"/>
              </a:lnSpc>
              <a:buFont typeface="Symbol" pitchFamily="18" charset="2"/>
              <a:buChar char="·"/>
            </a:pPr>
            <a:r>
              <a:rPr lang="en-US" sz="1200" smtClean="0"/>
              <a:t>phenytoin</a:t>
            </a:r>
          </a:p>
          <a:p>
            <a:pPr eaLnBrk="1" hangingPunct="1">
              <a:lnSpc>
                <a:spcPct val="110000"/>
              </a:lnSpc>
              <a:spcBef>
                <a:spcPts val="313"/>
              </a:spcBef>
              <a:buFont typeface="Symbol" pitchFamily="18" charset="2"/>
              <a:buNone/>
            </a:pPr>
            <a:endParaRPr lang="en-US" sz="1600" smtClean="0">
              <a:sym typeface="Wingdings" pitchFamily="2" charset="2"/>
            </a:endParaRPr>
          </a:p>
          <a:p>
            <a:pPr eaLnBrk="1" hangingPunct="1">
              <a:lnSpc>
                <a:spcPct val="110000"/>
              </a:lnSpc>
              <a:spcBef>
                <a:spcPts val="313"/>
              </a:spcBef>
              <a:buFont typeface="Symbol" pitchFamily="18" charset="2"/>
              <a:buNone/>
            </a:pPr>
            <a:r>
              <a:rPr lang="en-US" smtClean="0">
                <a:sym typeface="Wingdings" pitchFamily="2" charset="2"/>
              </a:rPr>
              <a:t> </a:t>
            </a:r>
            <a:r>
              <a:rPr lang="en-US" sz="1800" smtClean="0"/>
              <a:t>Sexual Dysfunction </a:t>
            </a:r>
            <a:r>
              <a:rPr lang="en-US" sz="1600" smtClean="0"/>
              <a:t>(polycystic ovaries et al.)</a:t>
            </a:r>
          </a:p>
          <a:p>
            <a:pPr lvl="1" eaLnBrk="1" hangingPunct="1">
              <a:lnSpc>
                <a:spcPct val="110000"/>
              </a:lnSpc>
              <a:spcBef>
                <a:spcPts val="313"/>
              </a:spcBef>
              <a:buFont typeface="Symbol" pitchFamily="18" charset="2"/>
              <a:buChar char="·"/>
            </a:pPr>
            <a:r>
              <a:rPr lang="en-US" sz="1200" smtClean="0"/>
              <a:t>phenytoin</a:t>
            </a:r>
          </a:p>
          <a:p>
            <a:pPr lvl="1" eaLnBrk="1" hangingPunct="1">
              <a:lnSpc>
                <a:spcPct val="110000"/>
              </a:lnSpc>
              <a:spcBef>
                <a:spcPts val="313"/>
              </a:spcBef>
              <a:buFont typeface="Symbol" pitchFamily="18" charset="2"/>
              <a:buChar char="·"/>
            </a:pPr>
            <a:r>
              <a:rPr lang="en-US" sz="1200" smtClean="0"/>
              <a:t>carbamazepine</a:t>
            </a:r>
          </a:p>
          <a:p>
            <a:pPr lvl="1" eaLnBrk="1" hangingPunct="1">
              <a:lnSpc>
                <a:spcPct val="110000"/>
              </a:lnSpc>
              <a:spcBef>
                <a:spcPts val="313"/>
              </a:spcBef>
              <a:buFont typeface="Symbol" pitchFamily="18" charset="2"/>
              <a:buChar char="·"/>
            </a:pPr>
            <a:r>
              <a:rPr lang="en-US" sz="1200" smtClean="0"/>
              <a:t>phenobarbital</a:t>
            </a:r>
          </a:p>
          <a:p>
            <a:pPr lvl="1" eaLnBrk="1" hangingPunct="1">
              <a:lnSpc>
                <a:spcPct val="110000"/>
              </a:lnSpc>
              <a:spcBef>
                <a:spcPts val="313"/>
              </a:spcBef>
              <a:buFont typeface="Symbol" pitchFamily="18" charset="2"/>
              <a:buChar char="·"/>
            </a:pPr>
            <a:r>
              <a:rPr lang="en-US" sz="1200" smtClean="0"/>
              <a:t>primidone</a:t>
            </a:r>
          </a:p>
        </p:txBody>
      </p:sp>
      <p:sp>
        <p:nvSpPr>
          <p:cNvPr id="5" name="Slide Number Placeholder 4"/>
          <p:cNvSpPr>
            <a:spLocks noGrp="1"/>
          </p:cNvSpPr>
          <p:nvPr>
            <p:ph type="sldNum" sz="quarter" idx="12"/>
          </p:nvPr>
        </p:nvSpPr>
        <p:spPr/>
        <p:txBody>
          <a:bodyPr/>
          <a:lstStyle/>
          <a:p>
            <a:pPr>
              <a:defRPr/>
            </a:pPr>
            <a:r>
              <a:rPr lang="en-US"/>
              <a:t>P-Slide </a:t>
            </a:r>
            <a:fld id="{B3F5EA93-5F06-45E2-A02B-712F3492E8CC}" type="slidenum">
              <a:rPr lang="en-US"/>
              <a:pPr>
                <a:defRPr/>
              </a:pPr>
              <a:t>87</a:t>
            </a:fld>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title"/>
          </p:nvPr>
        </p:nvSpPr>
        <p:spPr/>
        <p:txBody>
          <a:bodyPr rtlCol="0">
            <a:normAutofit fontScale="90000"/>
          </a:bodyPr>
          <a:lstStyle/>
          <a:p>
            <a:pPr eaLnBrk="1" fontAlgn="auto" hangingPunct="1">
              <a:spcAft>
                <a:spcPts val="0"/>
              </a:spcAft>
              <a:defRPr/>
            </a:pPr>
            <a:r>
              <a:rPr lang="en-US" sz="4200" smtClean="0">
                <a:solidFill>
                  <a:schemeClr val="tx1">
                    <a:lumMod val="75000"/>
                    <a:lumOff val="25000"/>
                  </a:schemeClr>
                </a:solidFill>
              </a:rPr>
              <a:t>Gingival Hyperplasia Induced </a:t>
            </a:r>
            <a:br>
              <a:rPr lang="en-US" sz="4200" smtClean="0">
                <a:solidFill>
                  <a:schemeClr val="tx1">
                    <a:lumMod val="75000"/>
                    <a:lumOff val="25000"/>
                  </a:schemeClr>
                </a:solidFill>
              </a:rPr>
            </a:br>
            <a:r>
              <a:rPr lang="en-US" sz="4200" smtClean="0">
                <a:solidFill>
                  <a:schemeClr val="tx1">
                    <a:lumMod val="75000"/>
                    <a:lumOff val="25000"/>
                  </a:schemeClr>
                </a:solidFill>
              </a:rPr>
              <a:t>by Phenytoin</a:t>
            </a:r>
          </a:p>
        </p:txBody>
      </p:sp>
      <p:sp>
        <p:nvSpPr>
          <p:cNvPr id="9" name="Slide Number Placeholder 2"/>
          <p:cNvSpPr>
            <a:spLocks noGrp="1"/>
          </p:cNvSpPr>
          <p:nvPr>
            <p:ph type="sldNum" sz="quarter" idx="12"/>
          </p:nvPr>
        </p:nvSpPr>
        <p:spPr/>
        <p:txBody>
          <a:bodyPr/>
          <a:lstStyle/>
          <a:p>
            <a:pPr>
              <a:defRPr/>
            </a:pPr>
            <a:r>
              <a:rPr lang="en-US"/>
              <a:t>P-Slide </a:t>
            </a:r>
            <a:fld id="{FB08EA20-9064-4C89-8706-F78E6321AF31}" type="slidenum">
              <a:rPr lang="en-US"/>
              <a:pPr>
                <a:defRPr/>
              </a:pPr>
              <a:t>88</a:t>
            </a:fld>
            <a:endParaRPr lang="en-US"/>
          </a:p>
        </p:txBody>
      </p:sp>
      <p:pic>
        <p:nvPicPr>
          <p:cNvPr id="87044" name="Picture 4"/>
          <p:cNvPicPr>
            <a:picLocks noGrp="1" noChangeAspect="1" noChangeArrowheads="1"/>
          </p:cNvPicPr>
          <p:nvPr>
            <p:ph sz="quarter" idx="4294967295"/>
          </p:nvPr>
        </p:nvPicPr>
        <p:blipFill>
          <a:blip r:embed="rId3"/>
          <a:srcRect/>
          <a:stretch>
            <a:fillRect/>
          </a:stretch>
        </p:blipFill>
        <p:spPr>
          <a:xfrm>
            <a:off x="0" y="2806700"/>
            <a:ext cx="0" cy="0"/>
          </a:xfrm>
        </p:spPr>
      </p:pic>
      <p:pic>
        <p:nvPicPr>
          <p:cNvPr id="87045" name="Picture 5"/>
          <p:cNvPicPr>
            <a:picLocks noGrp="1" noChangeAspect="1" noChangeArrowheads="1"/>
          </p:cNvPicPr>
          <p:nvPr>
            <p:ph sz="quarter" idx="4294967295"/>
          </p:nvPr>
        </p:nvPicPr>
        <p:blipFill>
          <a:blip r:embed="rId3"/>
          <a:srcRect/>
          <a:stretch>
            <a:fillRect/>
          </a:stretch>
        </p:blipFill>
        <p:spPr>
          <a:xfrm>
            <a:off x="9144000" y="2806700"/>
            <a:ext cx="0" cy="0"/>
          </a:xfrm>
        </p:spPr>
      </p:pic>
      <p:pic>
        <p:nvPicPr>
          <p:cNvPr id="87046" name="Picture 6"/>
          <p:cNvPicPr>
            <a:picLocks noGrp="1" noChangeAspect="1" noChangeArrowheads="1"/>
          </p:cNvPicPr>
          <p:nvPr>
            <p:ph sz="quarter" idx="4294967295"/>
          </p:nvPr>
        </p:nvPicPr>
        <p:blipFill>
          <a:blip r:embed="rId3"/>
          <a:srcRect/>
          <a:stretch>
            <a:fillRect/>
          </a:stretch>
        </p:blipFill>
        <p:spPr>
          <a:xfrm>
            <a:off x="0" y="5070475"/>
            <a:ext cx="0" cy="0"/>
          </a:xfrm>
        </p:spPr>
      </p:pic>
      <p:pic>
        <p:nvPicPr>
          <p:cNvPr id="87047" name="Picture 8"/>
          <p:cNvPicPr>
            <a:picLocks noGrp="1" noChangeAspect="1" noChangeArrowheads="1"/>
          </p:cNvPicPr>
          <p:nvPr>
            <p:ph sz="quarter" idx="4294967295"/>
          </p:nvPr>
        </p:nvPicPr>
        <p:blipFill>
          <a:blip r:embed="rId3" cstate="print"/>
          <a:srcRect r="38832" b="48438"/>
          <a:stretch>
            <a:fillRect/>
          </a:stretch>
        </p:blipFill>
        <p:spPr>
          <a:xfrm>
            <a:off x="2617788" y="2209800"/>
            <a:ext cx="6526212" cy="3425825"/>
          </a:xfrm>
        </p:spPr>
      </p:pic>
      <p:pic>
        <p:nvPicPr>
          <p:cNvPr id="87048" name="Picture 2"/>
          <p:cNvPicPr>
            <a:picLocks noChangeAspect="1" noChangeArrowheads="1"/>
          </p:cNvPicPr>
          <p:nvPr/>
        </p:nvPicPr>
        <p:blipFill>
          <a:blip r:embed="rId3"/>
          <a:srcRect/>
          <a:stretch>
            <a:fillRect/>
          </a:stretch>
        </p:blipFill>
        <p:spPr bwMode="auto">
          <a:xfrm>
            <a:off x="4572000" y="3429000"/>
            <a:ext cx="0" cy="0"/>
          </a:xfrm>
          <a:prstGeom prst="rect">
            <a:avLst/>
          </a:prstGeom>
          <a:noFill/>
          <a:ln w="9525">
            <a:noFill/>
            <a:miter lim="800000"/>
            <a:headEnd/>
            <a:tailEnd/>
          </a:ln>
        </p:spPr>
      </p:pic>
      <p:sp>
        <p:nvSpPr>
          <p:cNvPr id="87049" name="Text Box 7"/>
          <p:cNvSpPr txBox="1">
            <a:spLocks noChangeArrowheads="1"/>
          </p:cNvSpPr>
          <p:nvPr/>
        </p:nvSpPr>
        <p:spPr bwMode="auto">
          <a:xfrm>
            <a:off x="1676400" y="6019800"/>
            <a:ext cx="4587875" cy="274638"/>
          </a:xfrm>
          <a:prstGeom prst="rect">
            <a:avLst/>
          </a:prstGeom>
          <a:noFill/>
          <a:ln w="9525">
            <a:noFill/>
            <a:miter lim="800000"/>
            <a:headEnd/>
            <a:tailEnd/>
          </a:ln>
        </p:spPr>
        <p:txBody>
          <a:bodyPr>
            <a:spAutoFit/>
          </a:bodyPr>
          <a:lstStyle/>
          <a:p>
            <a:pPr algn="l" eaLnBrk="1" hangingPunct="1"/>
            <a:r>
              <a:rPr lang="en-US" sz="1200" i="1"/>
              <a:t>New Eng J Med.</a:t>
            </a:r>
            <a:r>
              <a:rPr lang="en-US" sz="1200"/>
              <a:t> 2000:342:325.</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400" smtClean="0">
                <a:solidFill>
                  <a:schemeClr val="tx1">
                    <a:lumMod val="75000"/>
                    <a:lumOff val="25000"/>
                  </a:schemeClr>
                </a:solidFill>
              </a:rPr>
              <a:t>After Withdrawal of Phenytoin</a:t>
            </a:r>
          </a:p>
        </p:txBody>
      </p:sp>
      <p:pic>
        <p:nvPicPr>
          <p:cNvPr id="88067" name="Picture 4"/>
          <p:cNvPicPr>
            <a:picLocks noGrp="1" noChangeAspect="1" noChangeArrowheads="1"/>
          </p:cNvPicPr>
          <p:nvPr>
            <p:ph idx="1"/>
          </p:nvPr>
        </p:nvPicPr>
        <p:blipFill>
          <a:blip r:embed="rId3" cstate="print"/>
          <a:srcRect/>
          <a:stretch>
            <a:fillRect/>
          </a:stretch>
        </p:blipFill>
        <p:spPr>
          <a:xfrm>
            <a:off x="1677988" y="2293938"/>
            <a:ext cx="5791200" cy="3609975"/>
          </a:xfrm>
          <a:noFill/>
        </p:spPr>
      </p:pic>
      <p:sp>
        <p:nvSpPr>
          <p:cNvPr id="5" name="Slide Number Placeholder 3"/>
          <p:cNvSpPr>
            <a:spLocks noGrp="1"/>
          </p:cNvSpPr>
          <p:nvPr>
            <p:ph type="sldNum" sz="quarter" idx="11"/>
          </p:nvPr>
        </p:nvSpPr>
        <p:spPr/>
        <p:txBody>
          <a:bodyPr/>
          <a:lstStyle/>
          <a:p>
            <a:pPr>
              <a:defRPr/>
            </a:pPr>
            <a:r>
              <a:rPr lang="en-US"/>
              <a:t>P-Slide </a:t>
            </a:r>
            <a:fld id="{570B8483-B680-4F4F-AD11-8FCC22440E36}" type="slidenum">
              <a:rPr lang="en-US"/>
              <a:pPr>
                <a:defRPr/>
              </a:pPr>
              <a:t>89</a:t>
            </a:fld>
            <a:endParaRPr lang="en-US"/>
          </a:p>
        </p:txBody>
      </p:sp>
      <p:sp>
        <p:nvSpPr>
          <p:cNvPr id="88069" name="Text Box 5"/>
          <p:cNvSpPr txBox="1">
            <a:spLocks noChangeArrowheads="1"/>
          </p:cNvSpPr>
          <p:nvPr/>
        </p:nvSpPr>
        <p:spPr bwMode="auto">
          <a:xfrm>
            <a:off x="1524000" y="5867400"/>
            <a:ext cx="3063875" cy="274638"/>
          </a:xfrm>
          <a:prstGeom prst="rect">
            <a:avLst/>
          </a:prstGeom>
          <a:noFill/>
          <a:ln w="12700">
            <a:noFill/>
            <a:miter lim="800000"/>
            <a:headEnd/>
            <a:tailEnd/>
          </a:ln>
        </p:spPr>
        <p:txBody>
          <a:bodyPr>
            <a:spAutoFit/>
          </a:bodyPr>
          <a:lstStyle/>
          <a:p>
            <a:pPr algn="l"/>
            <a:r>
              <a:rPr lang="en-US" sz="1200" i="1">
                <a:latin typeface="Helvetica" pitchFamily="34" charset="0"/>
              </a:rPr>
              <a:t>New Eng J Med.</a:t>
            </a:r>
            <a:r>
              <a:rPr lang="en-US" sz="1200">
                <a:latin typeface="Helvetica" pitchFamily="34" charset="0"/>
              </a:rPr>
              <a:t> 2000:342:325.</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8"/>
          <p:cNvPicPr>
            <a:picLocks noChangeAspect="1" noChangeArrowheads="1"/>
          </p:cNvPicPr>
          <p:nvPr/>
        </p:nvPicPr>
        <p:blipFill>
          <a:blip r:embed="rId2" cstate="print"/>
          <a:srcRect/>
          <a:stretch>
            <a:fillRect/>
          </a:stretch>
        </p:blipFill>
        <p:spPr bwMode="auto">
          <a:xfrm>
            <a:off x="-609600" y="0"/>
            <a:ext cx="9144000" cy="6858000"/>
          </a:xfrm>
          <a:prstGeom prst="rect">
            <a:avLst/>
          </a:prstGeom>
          <a:noFill/>
          <a:ln w="9525">
            <a:noFill/>
            <a:miter lim="800000"/>
            <a:headEnd/>
            <a:tailEnd/>
          </a:ln>
        </p:spPr>
      </p:pic>
      <p:sp>
        <p:nvSpPr>
          <p:cNvPr id="9220" name="Text Box 6"/>
          <p:cNvSpPr txBox="1">
            <a:spLocks noChangeArrowheads="1"/>
          </p:cNvSpPr>
          <p:nvPr/>
        </p:nvSpPr>
        <p:spPr bwMode="auto">
          <a:xfrm>
            <a:off x="838200" y="152400"/>
            <a:ext cx="3505200" cy="304800"/>
          </a:xfrm>
          <a:prstGeom prst="rect">
            <a:avLst/>
          </a:prstGeom>
          <a:noFill/>
          <a:ln w="9525">
            <a:noFill/>
            <a:miter lim="800000"/>
            <a:headEnd/>
            <a:tailEnd/>
          </a:ln>
        </p:spPr>
        <p:txBody>
          <a:bodyPr wrap="square">
            <a:spAutoFit/>
          </a:bodyPr>
          <a:lstStyle/>
          <a:p>
            <a:pPr>
              <a:spcBef>
                <a:spcPct val="50000"/>
              </a:spcBef>
            </a:pPr>
            <a:r>
              <a:rPr lang="en-US" sz="1400" dirty="0"/>
              <a:t>Types of </a:t>
            </a:r>
          </a:p>
        </p:txBody>
      </p:sp>
      <p:sp>
        <p:nvSpPr>
          <p:cNvPr id="9221" name="Text Box 7"/>
          <p:cNvSpPr txBox="1">
            <a:spLocks noChangeArrowheads="1"/>
          </p:cNvSpPr>
          <p:nvPr/>
        </p:nvSpPr>
        <p:spPr bwMode="auto">
          <a:xfrm>
            <a:off x="4495800" y="381000"/>
            <a:ext cx="701675" cy="304800"/>
          </a:xfrm>
          <a:prstGeom prst="rect">
            <a:avLst/>
          </a:prstGeom>
          <a:noFill/>
          <a:ln w="9525">
            <a:noFill/>
            <a:miter lim="800000"/>
            <a:headEnd/>
            <a:tailEnd/>
          </a:ln>
        </p:spPr>
        <p:txBody>
          <a:bodyPr>
            <a:spAutoFit/>
          </a:bodyPr>
          <a:lstStyle/>
          <a:p>
            <a:pPr>
              <a:spcBef>
                <a:spcPct val="50000"/>
              </a:spcBef>
            </a:pPr>
            <a:r>
              <a:rPr lang="en-US" sz="1400"/>
              <a:t>s</a:t>
            </a:r>
          </a:p>
        </p:txBody>
      </p:sp>
      <p:pic>
        <p:nvPicPr>
          <p:cNvPr id="7" name="Picture 4" descr="ANd9GcQyvwnRkLTBVkbp1DASyW5d98X5ZQUwnRfvvAF67vWOQMOQLas&amp;t=1&amp;usg=__FfnRlbCZmXmDPlRx-WKzYjPO3ec="/>
          <p:cNvPicPr>
            <a:picLocks noChangeAspect="1" noChangeArrowheads="1"/>
          </p:cNvPicPr>
          <p:nvPr/>
        </p:nvPicPr>
        <p:blipFill>
          <a:blip r:embed="rId3" cstate="print"/>
          <a:srcRect/>
          <a:stretch>
            <a:fillRect/>
          </a:stretch>
        </p:blipFill>
        <p:spPr bwMode="auto">
          <a:xfrm>
            <a:off x="7086600" y="5210175"/>
            <a:ext cx="2057400" cy="1647825"/>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400" smtClean="0"/>
              <a:t>Trabecular Bone</a:t>
            </a:r>
          </a:p>
        </p:txBody>
      </p:sp>
      <p:pic>
        <p:nvPicPr>
          <p:cNvPr id="89091" name="Picture 4" descr="trabeculae fig"/>
          <p:cNvPicPr>
            <a:picLocks noGrp="1" noChangeAspect="1" noChangeArrowheads="1"/>
          </p:cNvPicPr>
          <p:nvPr>
            <p:ph idx="1"/>
          </p:nvPr>
        </p:nvPicPr>
        <p:blipFill>
          <a:blip r:embed="rId3" cstate="print"/>
          <a:srcRect/>
          <a:stretch>
            <a:fillRect/>
          </a:stretch>
        </p:blipFill>
        <p:spPr>
          <a:xfrm>
            <a:off x="1828800" y="1905000"/>
            <a:ext cx="6172200" cy="3733800"/>
          </a:xfrm>
          <a:noFill/>
        </p:spPr>
      </p:pic>
      <p:sp>
        <p:nvSpPr>
          <p:cNvPr id="5" name="Slide Number Placeholder 3"/>
          <p:cNvSpPr>
            <a:spLocks noGrp="1"/>
          </p:cNvSpPr>
          <p:nvPr>
            <p:ph type="sldNum" sz="quarter" idx="11"/>
          </p:nvPr>
        </p:nvSpPr>
        <p:spPr/>
        <p:txBody>
          <a:bodyPr/>
          <a:lstStyle/>
          <a:p>
            <a:pPr>
              <a:defRPr/>
            </a:pPr>
            <a:r>
              <a:rPr lang="en-US"/>
              <a:t>P-Slide </a:t>
            </a:r>
            <a:fld id="{1A9B9B6E-9B2D-4532-A826-A0C1571B597D}" type="slidenum">
              <a:rPr lang="en-US"/>
              <a:pPr>
                <a:defRPr/>
              </a:pPr>
              <a:t>90</a:t>
            </a:fld>
            <a:endParaRPr lang="en-US"/>
          </a:p>
        </p:txBody>
      </p:sp>
      <p:sp>
        <p:nvSpPr>
          <p:cNvPr id="89093" name="Text Box 5"/>
          <p:cNvSpPr txBox="1">
            <a:spLocks noChangeArrowheads="1"/>
          </p:cNvSpPr>
          <p:nvPr/>
        </p:nvSpPr>
        <p:spPr bwMode="auto">
          <a:xfrm>
            <a:off x="762000" y="5715000"/>
            <a:ext cx="4038600" cy="304800"/>
          </a:xfrm>
          <a:prstGeom prst="rect">
            <a:avLst/>
          </a:prstGeom>
          <a:noFill/>
          <a:ln w="12700">
            <a:noFill/>
            <a:miter lim="800000"/>
            <a:headEnd/>
            <a:tailEnd/>
          </a:ln>
        </p:spPr>
        <p:txBody>
          <a:bodyPr>
            <a:spAutoFit/>
          </a:bodyPr>
          <a:lstStyle/>
          <a:p>
            <a:pPr algn="l"/>
            <a:r>
              <a:rPr lang="en-US" sz="1400">
                <a:latin typeface="Helvetica" pitchFamily="34" charset="0"/>
              </a:rPr>
              <a:t>http://www.merck.com</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400" smtClean="0">
                <a:solidFill>
                  <a:schemeClr val="tx1">
                    <a:lumMod val="75000"/>
                    <a:lumOff val="25000"/>
                  </a:schemeClr>
                </a:solidFill>
              </a:rPr>
              <a:t>AED Hypersensitivity Syndrome</a:t>
            </a:r>
          </a:p>
        </p:txBody>
      </p:sp>
      <p:sp>
        <p:nvSpPr>
          <p:cNvPr id="70660" name="Rectangle 3"/>
          <p:cNvSpPr>
            <a:spLocks noGrp="1" noChangeArrowheads="1"/>
          </p:cNvSpPr>
          <p:nvPr>
            <p:ph idx="1"/>
          </p:nvPr>
        </p:nvSpPr>
        <p:spPr>
          <a:xfrm>
            <a:off x="1600200" y="1905000"/>
            <a:ext cx="7239000" cy="4191000"/>
          </a:xfrm>
        </p:spPr>
        <p:txBody>
          <a:bodyPr rtlCol="0">
            <a:normAutofit lnSpcReduction="10000"/>
          </a:bodyPr>
          <a:lstStyle/>
          <a:p>
            <a:pPr eaLnBrk="1" fontAlgn="auto" hangingPunct="1">
              <a:spcAft>
                <a:spcPts val="0"/>
              </a:spcAft>
              <a:buClr>
                <a:schemeClr val="tx1">
                  <a:lumMod val="75000"/>
                  <a:lumOff val="25000"/>
                </a:schemeClr>
              </a:buClr>
              <a:buFont typeface="ZapfDingbats" pitchFamily="82" charset="2"/>
              <a:buNone/>
              <a:defRPr/>
            </a:pPr>
            <a:r>
              <a:rPr lang="en-US" smtClean="0">
                <a:solidFill>
                  <a:schemeClr val="tx1">
                    <a:lumMod val="75000"/>
                    <a:lumOff val="25000"/>
                  </a:schemeClr>
                </a:solidFill>
                <a:sym typeface="Wingdings" pitchFamily="2" charset="2"/>
              </a:rPr>
              <a:t>  </a:t>
            </a:r>
            <a:r>
              <a:rPr lang="en-US" smtClean="0">
                <a:solidFill>
                  <a:schemeClr val="tx1">
                    <a:lumMod val="75000"/>
                    <a:lumOff val="25000"/>
                  </a:schemeClr>
                </a:solidFill>
              </a:rPr>
              <a:t>Characterized by rash, systemic involvement</a:t>
            </a:r>
          </a:p>
          <a:p>
            <a:pPr eaLnBrk="1" fontAlgn="auto" hangingPunct="1">
              <a:spcAft>
                <a:spcPts val="0"/>
              </a:spcAft>
              <a:buClr>
                <a:schemeClr val="tx1">
                  <a:lumMod val="75000"/>
                  <a:lumOff val="25000"/>
                </a:schemeClr>
              </a:buClr>
              <a:buFont typeface="ZapfDingbats" pitchFamily="82" charset="2"/>
              <a:buNone/>
              <a:defRPr/>
            </a:pPr>
            <a:r>
              <a:rPr lang="en-US" smtClean="0">
                <a:solidFill>
                  <a:schemeClr val="tx1">
                    <a:lumMod val="75000"/>
                    <a:lumOff val="25000"/>
                  </a:schemeClr>
                </a:solidFill>
                <a:sym typeface="Wingdings" pitchFamily="2" charset="2"/>
              </a:rPr>
              <a:t>  </a:t>
            </a:r>
            <a:r>
              <a:rPr lang="en-US" smtClean="0">
                <a:solidFill>
                  <a:schemeClr val="tx1">
                    <a:lumMod val="75000"/>
                    <a:lumOff val="25000"/>
                  </a:schemeClr>
                </a:solidFill>
              </a:rPr>
              <a:t>Arene oxide intermediates - aromatic ring</a:t>
            </a:r>
          </a:p>
          <a:p>
            <a:pPr eaLnBrk="1" fontAlgn="auto" hangingPunct="1">
              <a:spcAft>
                <a:spcPts val="0"/>
              </a:spcAft>
              <a:buClr>
                <a:schemeClr val="tx1">
                  <a:lumMod val="75000"/>
                  <a:lumOff val="25000"/>
                </a:schemeClr>
              </a:buClr>
              <a:buFont typeface="ZapfDingbats" pitchFamily="82" charset="2"/>
              <a:buNone/>
              <a:defRPr/>
            </a:pPr>
            <a:r>
              <a:rPr lang="en-US" smtClean="0">
                <a:solidFill>
                  <a:schemeClr val="tx1">
                    <a:lumMod val="75000"/>
                    <a:lumOff val="25000"/>
                  </a:schemeClr>
                </a:solidFill>
                <a:sym typeface="Wingdings" pitchFamily="2" charset="2"/>
              </a:rPr>
              <a:t>  </a:t>
            </a:r>
            <a:r>
              <a:rPr lang="en-US" smtClean="0">
                <a:solidFill>
                  <a:schemeClr val="tx1">
                    <a:lumMod val="75000"/>
                    <a:lumOff val="25000"/>
                  </a:schemeClr>
                </a:solidFill>
              </a:rPr>
              <a:t>Lack of epoxide hydrolase</a:t>
            </a:r>
          </a:p>
          <a:p>
            <a:pPr eaLnBrk="1" fontAlgn="auto" hangingPunct="1">
              <a:spcAft>
                <a:spcPts val="0"/>
              </a:spcAft>
              <a:buClr>
                <a:schemeClr val="tx1">
                  <a:lumMod val="75000"/>
                  <a:lumOff val="25000"/>
                </a:schemeClr>
              </a:buClr>
              <a:buFont typeface="ZapfDingbats" pitchFamily="82" charset="2"/>
              <a:buNone/>
              <a:defRPr/>
            </a:pPr>
            <a:r>
              <a:rPr lang="en-US" smtClean="0">
                <a:solidFill>
                  <a:schemeClr val="tx1">
                    <a:lumMod val="75000"/>
                    <a:lumOff val="25000"/>
                  </a:schemeClr>
                </a:solidFill>
                <a:sym typeface="Wingdings" pitchFamily="2" charset="2"/>
              </a:rPr>
              <a:t>  </a:t>
            </a:r>
            <a:r>
              <a:rPr lang="en-US" smtClean="0">
                <a:solidFill>
                  <a:schemeClr val="tx1">
                    <a:lumMod val="75000"/>
                    <a:lumOff val="25000"/>
                  </a:schemeClr>
                </a:solidFill>
              </a:rPr>
              <a:t>Cross-reactivity</a:t>
            </a:r>
          </a:p>
          <a:p>
            <a:pPr lvl="1" eaLnBrk="1" fontAlgn="auto" hangingPunct="1">
              <a:spcAft>
                <a:spcPts val="0"/>
              </a:spcAft>
              <a:buClr>
                <a:schemeClr val="bg2">
                  <a:lumMod val="60000"/>
                  <a:lumOff val="40000"/>
                </a:schemeClr>
              </a:buClr>
              <a:buFont typeface="Arial" pitchFamily="34" charset="0"/>
              <a:buChar char="•"/>
              <a:defRPr/>
            </a:pPr>
            <a:r>
              <a:rPr lang="en-US" sz="1700" smtClean="0">
                <a:solidFill>
                  <a:schemeClr val="tx1">
                    <a:lumMod val="75000"/>
                    <a:lumOff val="25000"/>
                  </a:schemeClr>
                </a:solidFill>
              </a:rPr>
              <a:t>phenytoin</a:t>
            </a:r>
          </a:p>
          <a:p>
            <a:pPr lvl="1" eaLnBrk="1" fontAlgn="auto" hangingPunct="1">
              <a:spcAft>
                <a:spcPts val="0"/>
              </a:spcAft>
              <a:buClr>
                <a:schemeClr val="bg2">
                  <a:lumMod val="60000"/>
                  <a:lumOff val="40000"/>
                </a:schemeClr>
              </a:buClr>
              <a:buFont typeface="Arial" pitchFamily="34" charset="0"/>
              <a:buChar char="•"/>
              <a:defRPr/>
            </a:pPr>
            <a:r>
              <a:rPr lang="en-US" sz="1700" smtClean="0">
                <a:solidFill>
                  <a:schemeClr val="tx1">
                    <a:lumMod val="75000"/>
                    <a:lumOff val="25000"/>
                  </a:schemeClr>
                </a:solidFill>
              </a:rPr>
              <a:t>carbamazepine</a:t>
            </a:r>
          </a:p>
          <a:p>
            <a:pPr lvl="1" eaLnBrk="1" fontAlgn="auto" hangingPunct="1">
              <a:spcAft>
                <a:spcPts val="0"/>
              </a:spcAft>
              <a:buClr>
                <a:schemeClr val="bg2">
                  <a:lumMod val="60000"/>
                  <a:lumOff val="40000"/>
                </a:schemeClr>
              </a:buClr>
              <a:buFont typeface="Arial" pitchFamily="34" charset="0"/>
              <a:buChar char="•"/>
              <a:defRPr/>
            </a:pPr>
            <a:r>
              <a:rPr lang="en-US" sz="1700" smtClean="0">
                <a:solidFill>
                  <a:schemeClr val="tx1">
                    <a:lumMod val="75000"/>
                    <a:lumOff val="25000"/>
                  </a:schemeClr>
                </a:solidFill>
              </a:rPr>
              <a:t>Phenobarbital</a:t>
            </a:r>
          </a:p>
          <a:p>
            <a:pPr lvl="1" eaLnBrk="1" fontAlgn="auto" hangingPunct="1">
              <a:spcAft>
                <a:spcPts val="0"/>
              </a:spcAft>
              <a:buClr>
                <a:schemeClr val="bg2">
                  <a:lumMod val="60000"/>
                  <a:lumOff val="40000"/>
                </a:schemeClr>
              </a:buClr>
              <a:buFont typeface="Arial" pitchFamily="34" charset="0"/>
              <a:buChar char="•"/>
              <a:defRPr/>
            </a:pPr>
            <a:r>
              <a:rPr lang="en-US" sz="1700" smtClean="0">
                <a:solidFill>
                  <a:schemeClr val="tx1">
                    <a:lumMod val="75000"/>
                    <a:lumOff val="25000"/>
                  </a:schemeClr>
                </a:solidFill>
              </a:rPr>
              <a:t>oxcarbazepine</a:t>
            </a:r>
          </a:p>
          <a:p>
            <a:pPr eaLnBrk="1" fontAlgn="auto" hangingPunct="1">
              <a:spcAft>
                <a:spcPts val="0"/>
              </a:spcAft>
              <a:buClr>
                <a:schemeClr val="tx1">
                  <a:lumMod val="75000"/>
                  <a:lumOff val="25000"/>
                </a:schemeClr>
              </a:buClr>
              <a:buFont typeface="ZapfDingbats" pitchFamily="82" charset="2"/>
              <a:buNone/>
              <a:defRPr/>
            </a:pPr>
            <a:r>
              <a:rPr lang="en-US" smtClean="0">
                <a:solidFill>
                  <a:schemeClr val="tx1">
                    <a:lumMod val="75000"/>
                    <a:lumOff val="25000"/>
                  </a:schemeClr>
                </a:solidFill>
                <a:sym typeface="Wingdings" pitchFamily="2" charset="2"/>
              </a:rPr>
              <a:t>  </a:t>
            </a:r>
            <a:r>
              <a:rPr lang="en-US" smtClean="0">
                <a:solidFill>
                  <a:schemeClr val="tx1">
                    <a:lumMod val="75000"/>
                    <a:lumOff val="25000"/>
                  </a:schemeClr>
                </a:solidFill>
              </a:rPr>
              <a:t>Relative cross reactivity - lamotrigine</a:t>
            </a:r>
          </a:p>
        </p:txBody>
      </p:sp>
      <p:sp>
        <p:nvSpPr>
          <p:cNvPr id="4" name="Slide Number Placeholder 3"/>
          <p:cNvSpPr>
            <a:spLocks noGrp="1"/>
          </p:cNvSpPr>
          <p:nvPr>
            <p:ph type="sldNum" sz="quarter" idx="11"/>
          </p:nvPr>
        </p:nvSpPr>
        <p:spPr/>
        <p:txBody>
          <a:bodyPr/>
          <a:lstStyle/>
          <a:p>
            <a:pPr>
              <a:defRPr/>
            </a:pPr>
            <a:r>
              <a:rPr lang="en-US"/>
              <a:t>P-Slide </a:t>
            </a:r>
            <a:fld id="{B1E188B6-EFDA-4A03-87B1-CDC2E603BC7F}" type="slidenum">
              <a:rPr lang="en-US"/>
              <a:pPr>
                <a:defRPr/>
              </a:pPr>
              <a:t>91</a:t>
            </a:fld>
            <a:endParaRPr 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5"/>
          <p:cNvSpPr>
            <a:spLocks noGrp="1" noChangeArrowheads="1"/>
          </p:cNvSpPr>
          <p:nvPr>
            <p:ph type="title"/>
          </p:nvPr>
        </p:nvSpPr>
        <p:spPr>
          <a:xfrm>
            <a:off x="914400" y="0"/>
            <a:ext cx="7315200" cy="1295400"/>
          </a:xfrm>
        </p:spPr>
        <p:txBody>
          <a:bodyPr/>
          <a:lstStyle/>
          <a:p>
            <a:pPr eaLnBrk="1" hangingPunct="1"/>
            <a:r>
              <a:rPr lang="en-US" sz="4400" dirty="0" smtClean="0"/>
              <a:t>AED Hypersensitivity</a:t>
            </a:r>
          </a:p>
        </p:txBody>
      </p:sp>
      <p:sp>
        <p:nvSpPr>
          <p:cNvPr id="4" name="Slide Number Placeholder 3"/>
          <p:cNvSpPr>
            <a:spLocks noGrp="1"/>
          </p:cNvSpPr>
          <p:nvPr>
            <p:ph type="sldNum" sz="quarter" idx="11"/>
          </p:nvPr>
        </p:nvSpPr>
        <p:spPr/>
        <p:txBody>
          <a:bodyPr/>
          <a:lstStyle/>
          <a:p>
            <a:pPr>
              <a:defRPr/>
            </a:pPr>
            <a:r>
              <a:rPr lang="en-US"/>
              <a:t>P-Slide </a:t>
            </a:r>
            <a:fld id="{591FB464-E7C3-4570-B90F-DEB25ADE302B}" type="slidenum">
              <a:rPr lang="en-US"/>
              <a:pPr>
                <a:defRPr/>
              </a:pPr>
              <a:t>92</a:t>
            </a:fld>
            <a:endParaRPr lang="en-US"/>
          </a:p>
        </p:txBody>
      </p:sp>
      <p:pic>
        <p:nvPicPr>
          <p:cNvPr id="91140" name="Picture 4" descr="~AUT0021"/>
          <p:cNvPicPr>
            <a:picLocks noChangeAspect="1" noChangeArrowheads="1"/>
          </p:cNvPicPr>
          <p:nvPr/>
        </p:nvPicPr>
        <p:blipFill>
          <a:blip r:embed="rId3" cstate="print"/>
          <a:srcRect/>
          <a:stretch>
            <a:fillRect/>
          </a:stretch>
        </p:blipFill>
        <p:spPr bwMode="auto">
          <a:xfrm>
            <a:off x="1524000" y="1905000"/>
            <a:ext cx="6172200" cy="4181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body" idx="1"/>
          </p:nvPr>
        </p:nvSpPr>
        <p:spPr>
          <a:xfrm>
            <a:off x="457200" y="609600"/>
            <a:ext cx="8229600" cy="6553200"/>
          </a:xfrm>
        </p:spPr>
        <p:txBody>
          <a:bodyPr/>
          <a:lstStyle/>
          <a:p>
            <a:pPr algn="ctr" rtl="0">
              <a:buFontTx/>
              <a:buNone/>
            </a:pPr>
            <a:r>
              <a:rPr lang="en-US" b="1" dirty="0" err="1" smtClean="0">
                <a:solidFill>
                  <a:srgbClr val="0066FF"/>
                </a:solidFill>
              </a:rPr>
              <a:t>Antiepileptics</a:t>
            </a:r>
            <a:r>
              <a:rPr lang="en-US" b="1" dirty="0" smtClean="0">
                <a:solidFill>
                  <a:srgbClr val="0066FF"/>
                </a:solidFill>
              </a:rPr>
              <a:t> </a:t>
            </a:r>
            <a:r>
              <a:rPr lang="en-US" b="1" dirty="0">
                <a:solidFill>
                  <a:srgbClr val="0066FF"/>
                </a:solidFill>
              </a:rPr>
              <a:t>and </a:t>
            </a:r>
            <a:r>
              <a:rPr lang="en-US" b="1" dirty="0" smtClean="0">
                <a:solidFill>
                  <a:srgbClr val="0066FF"/>
                </a:solidFill>
              </a:rPr>
              <a:t>Pregnancy</a:t>
            </a:r>
            <a:r>
              <a:rPr lang="en-US" b="1" dirty="0">
                <a:solidFill>
                  <a:srgbClr val="0066FF"/>
                </a:solidFill>
              </a:rPr>
              <a:t>:</a:t>
            </a:r>
          </a:p>
          <a:p>
            <a:pPr algn="l" rtl="0">
              <a:buFontTx/>
              <a:buNone/>
            </a:pPr>
            <a:endParaRPr lang="en-US" b="1" dirty="0">
              <a:solidFill>
                <a:srgbClr val="0066FF"/>
              </a:solidFill>
            </a:endParaRPr>
          </a:p>
          <a:p>
            <a:pPr lvl="1" algn="l" rtl="0"/>
            <a:r>
              <a:rPr lang="en-US" dirty="0"/>
              <a:t>Seizure very harmful for pregnant women.</a:t>
            </a:r>
          </a:p>
          <a:p>
            <a:pPr lvl="1" algn="l" rtl="0"/>
            <a:r>
              <a:rPr lang="en-US" dirty="0" err="1"/>
              <a:t>Monotherapy</a:t>
            </a:r>
            <a:r>
              <a:rPr lang="en-US" dirty="0"/>
              <a:t> usually better than drugs combination.</a:t>
            </a:r>
          </a:p>
          <a:p>
            <a:pPr lvl="1" algn="l" rtl="0"/>
            <a:r>
              <a:rPr lang="en-US" dirty="0"/>
              <a:t>Folic acid is recommended to be given for every pregnant women with epilepsy</a:t>
            </a:r>
          </a:p>
          <a:p>
            <a:pPr lvl="1" algn="l" rtl="0"/>
            <a:r>
              <a:rPr lang="en-US" dirty="0" err="1"/>
              <a:t>Phenytoin</a:t>
            </a:r>
            <a:r>
              <a:rPr lang="en-US" dirty="0"/>
              <a:t>, sodium </a:t>
            </a:r>
            <a:r>
              <a:rPr lang="en-US" dirty="0" err="1"/>
              <a:t>valproate</a:t>
            </a:r>
            <a:r>
              <a:rPr lang="en-US" dirty="0"/>
              <a:t> are absolutely contraindicated and </a:t>
            </a:r>
            <a:r>
              <a:rPr lang="en-US" dirty="0" err="1"/>
              <a:t>oxcarbamazepine</a:t>
            </a:r>
            <a:r>
              <a:rPr lang="en-US" dirty="0"/>
              <a:t> is better than </a:t>
            </a:r>
            <a:r>
              <a:rPr lang="en-US" dirty="0" err="1"/>
              <a:t>carbamazepine</a:t>
            </a:r>
            <a:r>
              <a:rPr lang="en-US" dirty="0"/>
              <a:t>.</a:t>
            </a:r>
          </a:p>
          <a:p>
            <a:pPr lvl="1" algn="l" rtl="0"/>
            <a:r>
              <a:rPr lang="en-US" dirty="0"/>
              <a:t>Experience with new anticonvulsants still not reliable to say that are better than old ones.</a:t>
            </a:r>
          </a:p>
          <a:p>
            <a:pPr lvl="1" algn="l" rtl="0">
              <a:buFontTx/>
              <a:buNone/>
            </a:pP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0290">
                                            <p:txEl>
                                              <p:pRg st="0" end="0"/>
                                            </p:txEl>
                                          </p:spTgt>
                                        </p:tgtEl>
                                        <p:attrNameLst>
                                          <p:attrName>style.visibility</p:attrName>
                                        </p:attrNameLst>
                                      </p:cBhvr>
                                      <p:to>
                                        <p:strVal val="visible"/>
                                      </p:to>
                                    </p:set>
                                    <p:animEffect transition="in" filter="blinds(horizontal)">
                                      <p:cBhvr>
                                        <p:cTn id="7" dur="500"/>
                                        <p:tgtEl>
                                          <p:spTgt spid="1402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0290">
                                            <p:txEl>
                                              <p:pRg st="2" end="2"/>
                                            </p:txEl>
                                          </p:spTgt>
                                        </p:tgtEl>
                                        <p:attrNameLst>
                                          <p:attrName>style.visibility</p:attrName>
                                        </p:attrNameLst>
                                      </p:cBhvr>
                                      <p:to>
                                        <p:strVal val="visible"/>
                                      </p:to>
                                    </p:set>
                                    <p:animEffect transition="in" filter="blinds(horizontal)">
                                      <p:cBhvr>
                                        <p:cTn id="12" dur="500"/>
                                        <p:tgtEl>
                                          <p:spTgt spid="14029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0290">
                                            <p:txEl>
                                              <p:pRg st="3" end="3"/>
                                            </p:txEl>
                                          </p:spTgt>
                                        </p:tgtEl>
                                        <p:attrNameLst>
                                          <p:attrName>style.visibility</p:attrName>
                                        </p:attrNameLst>
                                      </p:cBhvr>
                                      <p:to>
                                        <p:strVal val="visible"/>
                                      </p:to>
                                    </p:set>
                                    <p:animEffect transition="in" filter="blinds(horizontal)">
                                      <p:cBhvr>
                                        <p:cTn id="17" dur="500"/>
                                        <p:tgtEl>
                                          <p:spTgt spid="14029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0290">
                                            <p:txEl>
                                              <p:pRg st="4" end="4"/>
                                            </p:txEl>
                                          </p:spTgt>
                                        </p:tgtEl>
                                        <p:attrNameLst>
                                          <p:attrName>style.visibility</p:attrName>
                                        </p:attrNameLst>
                                      </p:cBhvr>
                                      <p:to>
                                        <p:strVal val="visible"/>
                                      </p:to>
                                    </p:set>
                                    <p:animEffect transition="in" filter="blinds(horizontal)">
                                      <p:cBhvr>
                                        <p:cTn id="22" dur="500"/>
                                        <p:tgtEl>
                                          <p:spTgt spid="14029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0290">
                                            <p:txEl>
                                              <p:pRg st="5" end="5"/>
                                            </p:txEl>
                                          </p:spTgt>
                                        </p:tgtEl>
                                        <p:attrNameLst>
                                          <p:attrName>style.visibility</p:attrName>
                                        </p:attrNameLst>
                                      </p:cBhvr>
                                      <p:to>
                                        <p:strVal val="visible"/>
                                      </p:to>
                                    </p:set>
                                    <p:animEffect transition="in" filter="blinds(horizontal)">
                                      <p:cBhvr>
                                        <p:cTn id="27" dur="500"/>
                                        <p:tgtEl>
                                          <p:spTgt spid="14029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40290">
                                            <p:txEl>
                                              <p:pRg st="6" end="6"/>
                                            </p:txEl>
                                          </p:spTgt>
                                        </p:tgtEl>
                                        <p:attrNameLst>
                                          <p:attrName>style.visibility</p:attrName>
                                        </p:attrNameLst>
                                      </p:cBhvr>
                                      <p:to>
                                        <p:strVal val="visible"/>
                                      </p:to>
                                    </p:set>
                                    <p:animEffect transition="in" filter="blinds(horizontal)">
                                      <p:cBhvr>
                                        <p:cTn id="32" dur="500"/>
                                        <p:tgtEl>
                                          <p:spTgt spid="14029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cs typeface="Times New Roman" pitchFamily="18" charset="0"/>
              </a:rPr>
              <a:t>During pregnancy</a:t>
            </a:r>
          </a:p>
        </p:txBody>
      </p:sp>
      <p:sp>
        <p:nvSpPr>
          <p:cNvPr id="26627" name="Content Placeholder 2"/>
          <p:cNvSpPr>
            <a:spLocks noGrp="1"/>
          </p:cNvSpPr>
          <p:nvPr>
            <p:ph idx="1"/>
          </p:nvPr>
        </p:nvSpPr>
        <p:spPr/>
        <p:txBody>
          <a:bodyPr/>
          <a:lstStyle/>
          <a:p>
            <a:pPr>
              <a:buFont typeface="Arial" charset="0"/>
              <a:buNone/>
            </a:pPr>
            <a:r>
              <a:rPr lang="en-US" b="1" smtClean="0">
                <a:cs typeface="Arial" charset="0"/>
              </a:rPr>
              <a:t>Safer antiepileptics</a:t>
            </a:r>
          </a:p>
          <a:p>
            <a:r>
              <a:rPr lang="en-US" smtClean="0">
                <a:cs typeface="Arial" charset="0"/>
              </a:rPr>
              <a:t>Carbamazepine</a:t>
            </a:r>
          </a:p>
          <a:p>
            <a:r>
              <a:rPr lang="en-US" smtClean="0">
                <a:cs typeface="Arial" charset="0"/>
              </a:rPr>
              <a:t>Oxcarbamazepine</a:t>
            </a:r>
          </a:p>
          <a:p>
            <a:r>
              <a:rPr lang="en-US" smtClean="0">
                <a:cs typeface="Arial" charset="0"/>
              </a:rPr>
              <a:t>Lamotrigine</a:t>
            </a:r>
          </a:p>
          <a:p>
            <a:r>
              <a:rPr lang="en-US" smtClean="0">
                <a:cs typeface="Arial" charset="0"/>
              </a:rPr>
              <a:t>Ethosuximide</a:t>
            </a:r>
          </a:p>
          <a:p>
            <a:endParaRPr lang="en-US" smtClean="0">
              <a:cs typeface="Arial" charset="0"/>
            </a:endParaRPr>
          </a:p>
          <a:p>
            <a:pPr>
              <a:buFont typeface="Arial" charset="0"/>
              <a:buNone/>
            </a:pPr>
            <a:r>
              <a:rPr lang="en-US" b="1" smtClean="0">
                <a:cs typeface="Arial" charset="0"/>
              </a:rPr>
              <a:t>Folic acid supplement</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DRUGS, a </a:t>
            </a:r>
            <a:r>
              <a:rPr lang="it-IT" dirty="0" err="1" smtClean="0"/>
              <a:t>brief</a:t>
            </a:r>
            <a:r>
              <a:rPr lang="it-IT" dirty="0" smtClean="0"/>
              <a:t> </a:t>
            </a:r>
            <a:r>
              <a:rPr lang="it-IT" dirty="0" err="1" smtClean="0"/>
              <a:t>overview</a:t>
            </a:r>
            <a:endParaRPr lang="it-IT" dirty="0"/>
          </a:p>
        </p:txBody>
      </p:sp>
      <p:sp>
        <p:nvSpPr>
          <p:cNvPr id="4" name="Segnaposto numero diapositiva 3"/>
          <p:cNvSpPr>
            <a:spLocks noGrp="1"/>
          </p:cNvSpPr>
          <p:nvPr>
            <p:ph type="sldNum" sz="quarter" idx="11"/>
          </p:nvPr>
        </p:nvSpPr>
        <p:spPr/>
        <p:txBody>
          <a:bodyPr/>
          <a:lstStyle/>
          <a:p>
            <a:pPr>
              <a:defRPr/>
            </a:pPr>
            <a:r>
              <a:rPr lang="en-US" smtClean="0"/>
              <a:t>P-Slide </a:t>
            </a:r>
            <a:fld id="{9D1CCFC8-58C0-4325-83E1-DAE4C9A34DA4}" type="slidenum">
              <a:rPr lang="en-US" smtClean="0"/>
              <a:pPr>
                <a:defRPr/>
              </a:pPr>
              <a:t>95</a:t>
            </a:fld>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idx="1"/>
          </p:nvPr>
        </p:nvSpPr>
        <p:spPr>
          <a:xfrm>
            <a:off x="0" y="228600"/>
            <a:ext cx="9144000" cy="6629400"/>
          </a:xfrm>
        </p:spPr>
        <p:txBody>
          <a:bodyPr/>
          <a:lstStyle/>
          <a:p>
            <a:pPr algn="ctr" eaLnBrk="1" hangingPunct="1">
              <a:lnSpc>
                <a:spcPct val="80000"/>
              </a:lnSpc>
              <a:buFontTx/>
              <a:buNone/>
            </a:pPr>
            <a:r>
              <a:rPr lang="en-US" sz="4000" b="1" dirty="0" err="1" smtClean="0">
                <a:solidFill>
                  <a:srgbClr val="0066FF"/>
                </a:solidFill>
                <a:cs typeface="Arial" charset="0"/>
              </a:rPr>
              <a:t>Phenytoin</a:t>
            </a:r>
            <a:endParaRPr lang="en-US" sz="4000" b="1" dirty="0" smtClean="0">
              <a:solidFill>
                <a:srgbClr val="0066FF"/>
              </a:solidFill>
              <a:cs typeface="Arial" charset="0"/>
            </a:endParaRPr>
          </a:p>
          <a:p>
            <a:pPr lvl="1" eaLnBrk="1" hangingPunct="1">
              <a:lnSpc>
                <a:spcPct val="80000"/>
              </a:lnSpc>
              <a:buFontTx/>
              <a:buNone/>
            </a:pPr>
            <a:endParaRPr lang="en-US" sz="2400" b="1" i="1" dirty="0" smtClean="0">
              <a:cs typeface="Arial" charset="0"/>
            </a:endParaRPr>
          </a:p>
          <a:p>
            <a:pPr lvl="1" eaLnBrk="1" hangingPunct="1">
              <a:lnSpc>
                <a:spcPct val="80000"/>
              </a:lnSpc>
              <a:buFontTx/>
              <a:buNone/>
            </a:pPr>
            <a:r>
              <a:rPr lang="en-US" sz="3200" b="1" i="1" dirty="0" smtClean="0">
                <a:cs typeface="Arial" charset="0"/>
              </a:rPr>
              <a:t>Pharmacokinetics</a:t>
            </a:r>
          </a:p>
          <a:p>
            <a:pPr eaLnBrk="1" hangingPunct="1">
              <a:lnSpc>
                <a:spcPct val="80000"/>
              </a:lnSpc>
            </a:pPr>
            <a:r>
              <a:rPr lang="en-US" sz="1600" b="1" i="1" dirty="0" smtClean="0">
                <a:cs typeface="Arial" charset="0"/>
              </a:rPr>
              <a:t>Well absorbed when given orally, however, it is also available as iv. (for emergency) </a:t>
            </a:r>
          </a:p>
          <a:p>
            <a:pPr eaLnBrk="1" hangingPunct="1">
              <a:lnSpc>
                <a:spcPct val="80000"/>
              </a:lnSpc>
              <a:buFontTx/>
              <a:buNone/>
            </a:pPr>
            <a:endParaRPr lang="en-US" sz="1600" b="1" i="1" dirty="0" smtClean="0">
              <a:cs typeface="Arial" charset="0"/>
            </a:endParaRPr>
          </a:p>
          <a:p>
            <a:pPr eaLnBrk="1" hangingPunct="1">
              <a:lnSpc>
                <a:spcPct val="80000"/>
              </a:lnSpc>
            </a:pPr>
            <a:r>
              <a:rPr lang="en-US" sz="1600" b="1" i="1" dirty="0" smtClean="0">
                <a:cs typeface="Arial" charset="0"/>
              </a:rPr>
              <a:t>80-90%  protein bound</a:t>
            </a:r>
          </a:p>
          <a:p>
            <a:pPr eaLnBrk="1" hangingPunct="1">
              <a:lnSpc>
                <a:spcPct val="80000"/>
              </a:lnSpc>
              <a:buFontTx/>
              <a:buNone/>
            </a:pPr>
            <a:endParaRPr lang="en-US" sz="1600" b="1" i="1" dirty="0" smtClean="0">
              <a:cs typeface="Arial" charset="0"/>
            </a:endParaRPr>
          </a:p>
          <a:p>
            <a:pPr eaLnBrk="1" hangingPunct="1">
              <a:lnSpc>
                <a:spcPct val="80000"/>
              </a:lnSpc>
            </a:pPr>
            <a:r>
              <a:rPr lang="en-US" sz="1600" b="1" i="1" dirty="0" smtClean="0">
                <a:cs typeface="Arial" charset="0"/>
              </a:rPr>
              <a:t>Induces liver enzymes (Very Important)</a:t>
            </a:r>
          </a:p>
          <a:p>
            <a:pPr eaLnBrk="1" hangingPunct="1">
              <a:lnSpc>
                <a:spcPct val="80000"/>
              </a:lnSpc>
              <a:buFontTx/>
              <a:buNone/>
            </a:pPr>
            <a:endParaRPr lang="en-US" sz="1600" b="1" i="1" dirty="0" smtClean="0">
              <a:cs typeface="Arial" charset="0"/>
            </a:endParaRPr>
          </a:p>
          <a:p>
            <a:pPr eaLnBrk="1" hangingPunct="1">
              <a:lnSpc>
                <a:spcPct val="80000"/>
              </a:lnSpc>
            </a:pPr>
            <a:r>
              <a:rPr lang="en-US" sz="1600" b="1" i="1" dirty="0" smtClean="0">
                <a:cs typeface="Arial" charset="0"/>
              </a:rPr>
              <a:t>Metabolized by the liver to inactive metabolite</a:t>
            </a:r>
          </a:p>
          <a:p>
            <a:pPr eaLnBrk="1" hangingPunct="1">
              <a:lnSpc>
                <a:spcPct val="80000"/>
              </a:lnSpc>
            </a:pPr>
            <a:endParaRPr lang="en-US" sz="1600" b="1" i="1" dirty="0" smtClean="0">
              <a:cs typeface="Arial" charset="0"/>
            </a:endParaRPr>
          </a:p>
          <a:p>
            <a:pPr eaLnBrk="1" hangingPunct="1">
              <a:lnSpc>
                <a:spcPct val="80000"/>
              </a:lnSpc>
            </a:pPr>
            <a:r>
              <a:rPr lang="en-US" sz="1600" b="1" i="1" dirty="0" smtClean="0">
                <a:cs typeface="Arial" charset="0"/>
              </a:rPr>
              <a:t>Metabolism shows saturation kinetics and hence t ½ increases as the dose increased</a:t>
            </a:r>
          </a:p>
          <a:p>
            <a:pPr eaLnBrk="1" hangingPunct="1">
              <a:lnSpc>
                <a:spcPct val="80000"/>
              </a:lnSpc>
              <a:buFontTx/>
              <a:buNone/>
            </a:pPr>
            <a:endParaRPr lang="en-US" sz="1600" b="1" i="1" dirty="0" smtClean="0">
              <a:cs typeface="Arial" charset="0"/>
            </a:endParaRPr>
          </a:p>
          <a:p>
            <a:pPr eaLnBrk="1" hangingPunct="1">
              <a:lnSpc>
                <a:spcPct val="80000"/>
              </a:lnSpc>
            </a:pPr>
            <a:r>
              <a:rPr lang="en-US" sz="1600" b="1" i="1" dirty="0" smtClean="0">
                <a:cs typeface="Arial" charset="0"/>
              </a:rPr>
              <a:t>Excreted in urine as </a:t>
            </a:r>
            <a:r>
              <a:rPr lang="en-US" sz="1600" b="1" i="1" dirty="0" err="1" smtClean="0">
                <a:cs typeface="Arial" charset="0"/>
              </a:rPr>
              <a:t>glucuronide</a:t>
            </a:r>
            <a:r>
              <a:rPr lang="en-US" sz="1600" b="1" i="1" dirty="0" smtClean="0">
                <a:cs typeface="Arial" charset="0"/>
              </a:rPr>
              <a:t> conjugate</a:t>
            </a:r>
          </a:p>
          <a:p>
            <a:pPr eaLnBrk="1" hangingPunct="1">
              <a:lnSpc>
                <a:spcPct val="80000"/>
              </a:lnSpc>
              <a:buFontTx/>
              <a:buNone/>
            </a:pPr>
            <a:endParaRPr lang="en-US" sz="1600" b="1" i="1" dirty="0" smtClean="0">
              <a:cs typeface="Arial" charset="0"/>
            </a:endParaRPr>
          </a:p>
          <a:p>
            <a:pPr eaLnBrk="1" hangingPunct="1">
              <a:lnSpc>
                <a:spcPct val="80000"/>
              </a:lnSpc>
            </a:pPr>
            <a:r>
              <a:rPr lang="en-US" sz="1600" b="1" i="1" dirty="0" smtClean="0">
                <a:cs typeface="Arial" charset="0"/>
              </a:rPr>
              <a:t>Plasma t </a:t>
            </a:r>
            <a:r>
              <a:rPr lang="en-US" sz="1600" b="1" i="1" baseline="-25000" dirty="0" smtClean="0">
                <a:cs typeface="Arial" charset="0"/>
              </a:rPr>
              <a:t>½</a:t>
            </a:r>
            <a:r>
              <a:rPr lang="en-US" sz="1600" b="1" i="1" dirty="0" smtClean="0">
                <a:cs typeface="Arial" charset="0"/>
              </a:rPr>
              <a:t> approx. 20 hours</a:t>
            </a:r>
          </a:p>
          <a:p>
            <a:pPr eaLnBrk="1" hangingPunct="1">
              <a:lnSpc>
                <a:spcPct val="80000"/>
              </a:lnSpc>
              <a:buFontTx/>
              <a:buNone/>
            </a:pPr>
            <a:endParaRPr lang="ar-SA" sz="1600" b="1" i="1" dirty="0" smtClean="0"/>
          </a:p>
          <a:p>
            <a:pPr eaLnBrk="1" hangingPunct="1">
              <a:lnSpc>
                <a:spcPct val="80000"/>
              </a:lnSpc>
            </a:pPr>
            <a:r>
              <a:rPr lang="en-US" sz="1600" b="1" i="1" dirty="0" smtClean="0">
                <a:cs typeface="Arial" charset="0"/>
              </a:rPr>
              <a:t>Therapeutic plasma concentration 10-20 </a:t>
            </a:r>
            <a:r>
              <a:rPr lang="en-US" sz="1600" b="1" i="1" dirty="0" smtClean="0">
                <a:latin typeface="Garamond" pitchFamily="18" charset="0"/>
                <a:cs typeface="Arial" charset="0"/>
              </a:rPr>
              <a:t>µ</a:t>
            </a:r>
            <a:r>
              <a:rPr lang="en-US" sz="1600" b="1" i="1" dirty="0" smtClean="0">
                <a:cs typeface="Arial" charset="0"/>
              </a:rPr>
              <a:t>g/ml (narrow)</a:t>
            </a:r>
          </a:p>
          <a:p>
            <a:pPr eaLnBrk="1" hangingPunct="1">
              <a:lnSpc>
                <a:spcPct val="80000"/>
              </a:lnSpc>
              <a:buFontTx/>
              <a:buNone/>
            </a:pPr>
            <a:endParaRPr lang="en-US" sz="1600" b="1" i="1" dirty="0" smtClean="0">
              <a:cs typeface="Arial" charset="0"/>
            </a:endParaRPr>
          </a:p>
          <a:p>
            <a:pPr eaLnBrk="1" hangingPunct="1">
              <a:lnSpc>
                <a:spcPct val="80000"/>
              </a:lnSpc>
            </a:pPr>
            <a:r>
              <a:rPr lang="en-US" sz="1600" b="1" i="1" dirty="0" smtClean="0">
                <a:cs typeface="Arial" charset="0"/>
              </a:rPr>
              <a:t>Dose 200-400 mg/day</a:t>
            </a:r>
          </a:p>
          <a:p>
            <a:pPr eaLnBrk="1" hangingPunct="1">
              <a:lnSpc>
                <a:spcPct val="80000"/>
              </a:lnSpc>
            </a:pPr>
            <a:endParaRPr lang="en-US" sz="1600" b="1" i="1" dirty="0" smtClean="0">
              <a:cs typeface="Arial"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idx="1"/>
          </p:nvPr>
        </p:nvSpPr>
        <p:spPr>
          <a:xfrm>
            <a:off x="381000" y="914400"/>
            <a:ext cx="8229600" cy="7315200"/>
          </a:xfrm>
        </p:spPr>
        <p:txBody>
          <a:bodyPr/>
          <a:lstStyle/>
          <a:p>
            <a:pPr marL="0" indent="0" algn="ctr" eaLnBrk="1" hangingPunct="1">
              <a:buFontTx/>
              <a:buNone/>
            </a:pPr>
            <a:r>
              <a:rPr lang="en-US" sz="4000" b="1" dirty="0" err="1" smtClean="0">
                <a:solidFill>
                  <a:srgbClr val="0066FF"/>
                </a:solidFill>
                <a:cs typeface="Arial" charset="0"/>
              </a:rPr>
              <a:t>Phenytoin</a:t>
            </a:r>
            <a:r>
              <a:rPr lang="en-US" sz="4000" b="1" dirty="0" smtClean="0">
                <a:solidFill>
                  <a:srgbClr val="0066FF"/>
                </a:solidFill>
                <a:cs typeface="Arial" charset="0"/>
              </a:rPr>
              <a:t> ( Cont. )</a:t>
            </a:r>
          </a:p>
          <a:p>
            <a:pPr marL="179388" lvl="1" indent="93663" eaLnBrk="1" hangingPunct="1">
              <a:buFontTx/>
              <a:buNone/>
            </a:pPr>
            <a:r>
              <a:rPr lang="en-US" sz="3600" b="1" i="1" dirty="0" smtClean="0">
                <a:cs typeface="Arial" charset="0"/>
              </a:rPr>
              <a:t>Mechanism of  Action</a:t>
            </a:r>
            <a:r>
              <a:rPr lang="en-US" sz="3200" b="1" i="1" dirty="0" smtClean="0">
                <a:cs typeface="Arial" charset="0"/>
              </a:rPr>
              <a:t>:</a:t>
            </a:r>
            <a:r>
              <a:rPr lang="en-US" b="1" i="1" dirty="0" smtClean="0">
                <a:cs typeface="Arial" charset="0"/>
              </a:rPr>
              <a:t>  </a:t>
            </a:r>
          </a:p>
          <a:p>
            <a:pPr marL="179388" lvl="1" indent="93663" eaLnBrk="1" hangingPunct="1">
              <a:buFontTx/>
              <a:buNone/>
            </a:pPr>
            <a:r>
              <a:rPr lang="en-US" b="1" i="1" dirty="0" smtClean="0">
                <a:cs typeface="Arial" charset="0"/>
              </a:rPr>
              <a:t> Membrane stabilization by blocking Na &amp; Ca influx into the neuronal axon.</a:t>
            </a:r>
          </a:p>
          <a:p>
            <a:pPr marL="179388" lvl="1" indent="93663" eaLnBrk="1" hangingPunct="1">
              <a:buFontTx/>
              <a:buNone/>
            </a:pPr>
            <a:r>
              <a:rPr lang="en-US" b="1" i="1" dirty="0" smtClean="0">
                <a:cs typeface="Arial" charset="0"/>
              </a:rPr>
              <a:t>or inhibits the release of excitatory amino acids via inhibition of Ca influx</a:t>
            </a:r>
          </a:p>
          <a:p>
            <a:pPr marL="179388" lvl="1" indent="93663" eaLnBrk="1" hangingPunct="1">
              <a:buFontTx/>
              <a:buNone/>
            </a:pPr>
            <a:r>
              <a:rPr lang="en-US" sz="3600" b="1" i="1" dirty="0" smtClean="0">
                <a:cs typeface="Arial" charset="0"/>
              </a:rPr>
              <a:t>Clinical Uses:</a:t>
            </a:r>
          </a:p>
          <a:p>
            <a:pPr marL="179388" lvl="1" indent="93663" eaLnBrk="1" hangingPunct="1">
              <a:buFontTx/>
              <a:buNone/>
            </a:pPr>
            <a:r>
              <a:rPr lang="en-US" b="1" i="1" dirty="0" smtClean="0">
                <a:cs typeface="Arial" charset="0"/>
              </a:rPr>
              <a:t>  Used for partial Seizures &amp; generalized tonic-</a:t>
            </a:r>
            <a:r>
              <a:rPr lang="en-US" b="1" i="1" dirty="0" err="1" smtClean="0">
                <a:cs typeface="Arial" charset="0"/>
              </a:rPr>
              <a:t>clonic</a:t>
            </a:r>
            <a:r>
              <a:rPr lang="en-US" b="1" i="1" dirty="0" smtClean="0">
                <a:cs typeface="Arial" charset="0"/>
              </a:rPr>
              <a:t> seizures. But not effective for  absence Seizures .</a:t>
            </a:r>
          </a:p>
          <a:p>
            <a:pPr marL="179388" lvl="1" indent="93663" eaLnBrk="1" hangingPunct="1">
              <a:buFontTx/>
              <a:buNone/>
            </a:pPr>
            <a:r>
              <a:rPr lang="en-US" b="1" i="1" dirty="0" smtClean="0">
                <a:cs typeface="Arial" charset="0"/>
              </a:rPr>
              <a:t>Also can be used for Rx of  ventricular fibrillation.  </a:t>
            </a:r>
          </a:p>
          <a:p>
            <a:pPr marL="179388" lvl="1" indent="93663" eaLnBrk="1" hangingPunct="1">
              <a:buFontTx/>
              <a:buNone/>
            </a:pPr>
            <a:r>
              <a:rPr lang="en-US" sz="3600" b="1" i="1" dirty="0" smtClean="0">
                <a:cs typeface="Arial" charset="0"/>
              </a:rPr>
              <a:t> </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380999" y="1219200"/>
            <a:ext cx="8382001" cy="4324261"/>
          </a:xfrm>
          <a:prstGeom prst="rect">
            <a:avLst/>
          </a:prstGeom>
          <a:noFill/>
          <a:ln w="12700" algn="ctr">
            <a:noFill/>
            <a:miter lim="800000"/>
            <a:headEnd/>
            <a:tailEnd/>
          </a:ln>
        </p:spPr>
        <p:txBody>
          <a:bodyPr wrap="square">
            <a:spAutoFit/>
          </a:bodyPr>
          <a:lstStyle/>
          <a:p>
            <a:pPr algn="dist"/>
            <a:r>
              <a:rPr lang="en-US" b="1" dirty="0">
                <a:solidFill>
                  <a:srgbClr val="0033CC"/>
                </a:solidFill>
                <a:latin typeface="Arial" charset="0"/>
              </a:rPr>
              <a:t>Saturation kinetics.</a:t>
            </a:r>
            <a:r>
              <a:rPr lang="en-US" dirty="0">
                <a:solidFill>
                  <a:schemeClr val="tx1"/>
                </a:solidFill>
                <a:latin typeface="Arial" charset="0"/>
              </a:rPr>
              <a:t> </a:t>
            </a:r>
            <a:endParaRPr lang="en-US" dirty="0" smtClean="0">
              <a:solidFill>
                <a:schemeClr val="tx1"/>
              </a:solidFill>
              <a:latin typeface="Arial" charset="0"/>
            </a:endParaRPr>
          </a:p>
          <a:p>
            <a:pPr algn="dist"/>
            <a:endParaRPr lang="en-US" dirty="0" smtClean="0">
              <a:solidFill>
                <a:schemeClr val="tx1"/>
              </a:solidFill>
              <a:latin typeface="Arial" charset="0"/>
            </a:endParaRPr>
          </a:p>
          <a:p>
            <a:pPr algn="dist"/>
            <a:r>
              <a:rPr lang="en-US" dirty="0" err="1" smtClean="0">
                <a:solidFill>
                  <a:schemeClr val="tx1"/>
                </a:solidFill>
                <a:latin typeface="Arial" charset="0"/>
              </a:rPr>
              <a:t>Phenytoin</a:t>
            </a:r>
            <a:r>
              <a:rPr lang="en-US" dirty="0" smtClean="0">
                <a:solidFill>
                  <a:schemeClr val="tx1"/>
                </a:solidFill>
                <a:latin typeface="Arial" charset="0"/>
              </a:rPr>
              <a:t> </a:t>
            </a:r>
            <a:r>
              <a:rPr lang="en-US" dirty="0">
                <a:solidFill>
                  <a:schemeClr val="tx1"/>
                </a:solidFill>
                <a:latin typeface="Arial" charset="0"/>
              </a:rPr>
              <a:t>is extensively </a:t>
            </a:r>
            <a:r>
              <a:rPr lang="en-US" dirty="0" err="1" smtClean="0">
                <a:solidFill>
                  <a:schemeClr val="tx1"/>
                </a:solidFill>
                <a:latin typeface="Arial" charset="0"/>
              </a:rPr>
              <a:t>hydroxylated</a:t>
            </a:r>
            <a:r>
              <a:rPr lang="en-US" dirty="0" smtClean="0">
                <a:solidFill>
                  <a:schemeClr val="tx1"/>
                </a:solidFill>
                <a:latin typeface="Arial" charset="0"/>
              </a:rPr>
              <a:t> </a:t>
            </a:r>
            <a:r>
              <a:rPr lang="en-US" dirty="0">
                <a:solidFill>
                  <a:schemeClr val="tx1"/>
                </a:solidFill>
                <a:latin typeface="Arial" charset="0"/>
              </a:rPr>
              <a:t>in the liver and this process becomes</a:t>
            </a:r>
          </a:p>
          <a:p>
            <a:pPr algn="dist"/>
            <a:r>
              <a:rPr lang="en-US" dirty="0">
                <a:solidFill>
                  <a:schemeClr val="tx1"/>
                </a:solidFill>
                <a:latin typeface="Arial" charset="0"/>
              </a:rPr>
              <a:t>saturated at about the doses needed for therapeutic</a:t>
            </a:r>
          </a:p>
          <a:p>
            <a:pPr algn="dist"/>
            <a:r>
              <a:rPr lang="en-US" dirty="0">
                <a:solidFill>
                  <a:schemeClr val="tx1"/>
                </a:solidFill>
                <a:latin typeface="Arial" charset="0"/>
              </a:rPr>
              <a:t>effect. Thus </a:t>
            </a:r>
            <a:r>
              <a:rPr lang="en-US" dirty="0" err="1">
                <a:solidFill>
                  <a:schemeClr val="tx1"/>
                </a:solidFill>
                <a:latin typeface="Arial" charset="0"/>
              </a:rPr>
              <a:t>phenytoin</a:t>
            </a:r>
            <a:r>
              <a:rPr lang="en-US" dirty="0">
                <a:solidFill>
                  <a:schemeClr val="tx1"/>
                </a:solidFill>
                <a:latin typeface="Arial" charset="0"/>
              </a:rPr>
              <a:t> at low doses exhibits first-</a:t>
            </a:r>
          </a:p>
          <a:p>
            <a:pPr algn="dist"/>
            <a:r>
              <a:rPr lang="en-US" dirty="0">
                <a:solidFill>
                  <a:schemeClr val="tx1"/>
                </a:solidFill>
                <a:latin typeface="Arial" charset="0"/>
              </a:rPr>
              <a:t>order kinetics but saturation or zero-order kinetics</a:t>
            </a:r>
          </a:p>
          <a:p>
            <a:pPr algn="dist"/>
            <a:r>
              <a:rPr lang="en-US" dirty="0">
                <a:solidFill>
                  <a:schemeClr val="tx1"/>
                </a:solidFill>
                <a:latin typeface="Arial" charset="0"/>
              </a:rPr>
              <a:t>develop as the therapeutic plasma concentration</a:t>
            </a:r>
          </a:p>
          <a:p>
            <a:pPr algn="dist"/>
            <a:r>
              <a:rPr lang="en-US" dirty="0">
                <a:solidFill>
                  <a:schemeClr val="tx1"/>
                </a:solidFill>
                <a:latin typeface="Arial" charset="0"/>
              </a:rPr>
              <a:t>range (10–20 mg/L) is approached, i.e. the dose</a:t>
            </a:r>
          </a:p>
          <a:p>
            <a:pPr algn="dist"/>
            <a:r>
              <a:rPr lang="en-US" dirty="0">
                <a:solidFill>
                  <a:schemeClr val="tx1"/>
                </a:solidFill>
                <a:latin typeface="Arial" charset="0"/>
              </a:rPr>
              <a:t>increments of equal size produce disproportional rise</a:t>
            </a:r>
          </a:p>
          <a:p>
            <a:pPr algn="dist"/>
            <a:r>
              <a:rPr lang="en-US" dirty="0">
                <a:solidFill>
                  <a:schemeClr val="tx1"/>
                </a:solidFill>
                <a:latin typeface="Arial" charset="0"/>
              </a:rPr>
              <a:t>in steady-state plasma concentration.</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2743200" y="312738"/>
            <a:ext cx="5410200" cy="4070350"/>
          </a:xfrm>
          <a:prstGeom prst="rect">
            <a:avLst/>
          </a:prstGeom>
          <a:noFill/>
          <a:ln w="9525">
            <a:solidFill>
              <a:schemeClr val="accent2"/>
            </a:solidFill>
            <a:miter lim="800000"/>
            <a:headEnd/>
            <a:tailEnd/>
          </a:ln>
        </p:spPr>
      </p:pic>
      <p:sp>
        <p:nvSpPr>
          <p:cNvPr id="18435" name="Text Box 3"/>
          <p:cNvSpPr txBox="1">
            <a:spLocks noChangeArrowheads="1"/>
          </p:cNvSpPr>
          <p:nvPr/>
        </p:nvSpPr>
        <p:spPr bwMode="auto">
          <a:xfrm>
            <a:off x="399584" y="4570274"/>
            <a:ext cx="8058616" cy="1754326"/>
          </a:xfrm>
          <a:prstGeom prst="rect">
            <a:avLst/>
          </a:prstGeom>
          <a:noFill/>
          <a:ln w="9525">
            <a:noFill/>
            <a:miter lim="800000"/>
            <a:headEnd/>
            <a:tailEnd/>
          </a:ln>
        </p:spPr>
        <p:txBody>
          <a:bodyPr wrap="none">
            <a:spAutoFit/>
          </a:bodyPr>
          <a:lstStyle/>
          <a:p>
            <a:pPr algn="just" eaLnBrk="1" hangingPunct="1"/>
            <a:r>
              <a:rPr lang="en-US" sz="1800" b="1" i="1" dirty="0">
                <a:solidFill>
                  <a:srgbClr val="0033CC"/>
                </a:solidFill>
              </a:rPr>
              <a:t>Nonlinear relationship of </a:t>
            </a:r>
            <a:r>
              <a:rPr lang="en-US" sz="1800" b="1" i="1" dirty="0" err="1">
                <a:solidFill>
                  <a:srgbClr val="0033CC"/>
                </a:solidFill>
              </a:rPr>
              <a:t>phenytoin</a:t>
            </a:r>
            <a:r>
              <a:rPr lang="en-US" sz="1800" b="1" i="1" dirty="0">
                <a:solidFill>
                  <a:srgbClr val="0033CC"/>
                </a:solidFill>
              </a:rPr>
              <a:t> dosage and plasma concentrations.</a:t>
            </a:r>
          </a:p>
          <a:p>
            <a:pPr algn="just" eaLnBrk="1" hangingPunct="1"/>
            <a:r>
              <a:rPr lang="en-US" sz="1800" dirty="0">
                <a:solidFill>
                  <a:schemeClr val="tx1"/>
                </a:solidFill>
              </a:rPr>
              <a:t>Five different patients (identified by different symbols) received increasing</a:t>
            </a:r>
          </a:p>
          <a:p>
            <a:pPr algn="just" eaLnBrk="1" hangingPunct="1"/>
            <a:r>
              <a:rPr lang="en-US" sz="1800" dirty="0">
                <a:solidFill>
                  <a:schemeClr val="tx1"/>
                </a:solidFill>
              </a:rPr>
              <a:t>dosages of </a:t>
            </a:r>
            <a:r>
              <a:rPr lang="en-US" sz="1800" dirty="0" err="1">
                <a:solidFill>
                  <a:schemeClr val="tx1"/>
                </a:solidFill>
              </a:rPr>
              <a:t>phenytoin</a:t>
            </a:r>
            <a:r>
              <a:rPr lang="en-US" sz="1800" dirty="0">
                <a:solidFill>
                  <a:schemeClr val="tx1"/>
                </a:solidFill>
              </a:rPr>
              <a:t> by mouth, and the steady-state serum concentration</a:t>
            </a:r>
          </a:p>
          <a:p>
            <a:pPr algn="just" eaLnBrk="1" hangingPunct="1"/>
            <a:r>
              <a:rPr lang="en-US" sz="1800" dirty="0">
                <a:solidFill>
                  <a:schemeClr val="tx1"/>
                </a:solidFill>
              </a:rPr>
              <a:t>was measured at each dosage. The curves are not linear, since, as the </a:t>
            </a:r>
          </a:p>
          <a:p>
            <a:pPr algn="just" eaLnBrk="1" hangingPunct="1"/>
            <a:r>
              <a:rPr lang="en-US" sz="1800" dirty="0">
                <a:solidFill>
                  <a:schemeClr val="tx1"/>
                </a:solidFill>
              </a:rPr>
              <a:t>dosage increases, the metabolism is storable. Note also the marked </a:t>
            </a:r>
          </a:p>
          <a:p>
            <a:pPr algn="just" eaLnBrk="1" hangingPunct="1"/>
            <a:r>
              <a:rPr lang="en-US" sz="1800" dirty="0">
                <a:solidFill>
                  <a:schemeClr val="tx1"/>
                </a:solidFill>
              </a:rPr>
              <a:t>variation among patients in the serum levels achieved at any dosage. </a:t>
            </a:r>
          </a:p>
        </p:txBody>
      </p:sp>
      <p:pic>
        <p:nvPicPr>
          <p:cNvPr id="18436" name="Picture 4"/>
          <p:cNvPicPr>
            <a:picLocks noChangeAspect="1" noChangeArrowheads="1"/>
          </p:cNvPicPr>
          <p:nvPr/>
        </p:nvPicPr>
        <p:blipFill>
          <a:blip r:embed="rId3" cstate="print"/>
          <a:srcRect/>
          <a:stretch>
            <a:fillRect/>
          </a:stretch>
        </p:blipFill>
        <p:spPr bwMode="auto">
          <a:xfrm>
            <a:off x="457200" y="2514600"/>
            <a:ext cx="1981200" cy="1849438"/>
          </a:xfrm>
          <a:prstGeom prst="rect">
            <a:avLst/>
          </a:prstGeom>
          <a:noFill/>
          <a:ln w="12700" algn="ctr">
            <a:solidFill>
              <a:srgbClr val="0033CC"/>
            </a:solidFill>
            <a:miter lim="800000"/>
            <a:headEnd/>
            <a:tailEnd/>
          </a:ln>
        </p:spPr>
      </p:pic>
      <p:sp>
        <p:nvSpPr>
          <p:cNvPr id="183301" name="Text Box 5"/>
          <p:cNvSpPr txBox="1">
            <a:spLocks noChangeArrowheads="1"/>
          </p:cNvSpPr>
          <p:nvPr/>
        </p:nvSpPr>
        <p:spPr bwMode="auto">
          <a:xfrm>
            <a:off x="457200" y="455612"/>
            <a:ext cx="2057400" cy="915988"/>
          </a:xfrm>
          <a:prstGeom prst="rect">
            <a:avLst/>
          </a:prstGeom>
          <a:solidFill>
            <a:srgbClr val="FFFF00"/>
          </a:solidFill>
          <a:ln w="9525">
            <a:noFill/>
            <a:miter lim="800000"/>
            <a:headEnd/>
            <a:tailEnd/>
          </a:ln>
          <a:effectLst>
            <a:outerShdw dist="107763" dir="2700000" algn="ctr" rotWithShape="0">
              <a:schemeClr val="bg2">
                <a:alpha val="50000"/>
              </a:schemeClr>
            </a:outerShdw>
          </a:effectLst>
        </p:spPr>
        <p:txBody>
          <a:bodyPr wrap="square">
            <a:spAutoFit/>
          </a:bodyPr>
          <a:lstStyle/>
          <a:p>
            <a:pPr algn="ctr" eaLnBrk="1" hangingPunct="1">
              <a:defRPr/>
            </a:pPr>
            <a:r>
              <a:rPr lang="en-US" sz="1800" b="1" i="1" dirty="0">
                <a:solidFill>
                  <a:schemeClr val="accent2"/>
                </a:solidFill>
              </a:rPr>
              <a:t>Basic &amp; Clinical </a:t>
            </a:r>
          </a:p>
          <a:p>
            <a:pPr algn="ctr" eaLnBrk="1" hangingPunct="1">
              <a:defRPr/>
            </a:pPr>
            <a:r>
              <a:rPr lang="en-US" sz="1800" b="1" i="1" dirty="0">
                <a:solidFill>
                  <a:schemeClr val="accent2"/>
                </a:solidFill>
              </a:rPr>
              <a:t>Pharmacology – </a:t>
            </a:r>
          </a:p>
          <a:p>
            <a:pPr algn="ctr" eaLnBrk="1" hangingPunct="1">
              <a:defRPr/>
            </a:pPr>
            <a:r>
              <a:rPr lang="en-US" sz="1800" b="1" i="1" dirty="0">
                <a:solidFill>
                  <a:schemeClr val="accent2"/>
                </a:solidFill>
              </a:rPr>
              <a:t>10</a:t>
            </a:r>
            <a:r>
              <a:rPr lang="en-US" sz="1800" b="1" i="1" baseline="30000" dirty="0">
                <a:solidFill>
                  <a:schemeClr val="accent2"/>
                </a:solidFill>
              </a:rPr>
              <a:t>th</a:t>
            </a:r>
            <a:r>
              <a:rPr lang="en-US" sz="1800" b="1" i="1" dirty="0">
                <a:solidFill>
                  <a:schemeClr val="accent2"/>
                </a:solidFill>
              </a:rPr>
              <a:t> Ed. (2007) </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rey theme">
  <a:themeElements>
    <a:clrScheme name="Custom 15">
      <a:dk1>
        <a:srgbClr val="FFFFFF"/>
      </a:dk1>
      <a:lt1>
        <a:srgbClr val="000000"/>
      </a:lt1>
      <a:dk2>
        <a:srgbClr val="7C8F97"/>
      </a:dk2>
      <a:lt2>
        <a:srgbClr val="D1D0C8"/>
      </a:lt2>
      <a:accent1>
        <a:srgbClr val="4B5A60"/>
      </a:accent1>
      <a:accent2>
        <a:srgbClr val="9C5238"/>
      </a:accent2>
      <a:accent3>
        <a:srgbClr val="504539"/>
      </a:accent3>
      <a:accent4>
        <a:srgbClr val="C1AD79"/>
      </a:accent4>
      <a:accent5>
        <a:srgbClr val="667559"/>
      </a:accent5>
      <a:accent6>
        <a:srgbClr val="BAD6AD"/>
      </a:accent6>
      <a:hlink>
        <a:srgbClr val="400080"/>
      </a:hlink>
      <a:folHlink>
        <a:srgbClr val="8F9954"/>
      </a:folHlink>
    </a:clrScheme>
    <a:fontScheme name="Capital">
      <a:majorFont>
        <a:latin typeface="Calisto MT"/>
        <a:ea typeface=""/>
        <a:cs typeface=""/>
        <a:font script="Jpan" typeface="ＭＳ 明朝"/>
      </a:majorFont>
      <a:minorFont>
        <a:latin typeface="Calisto MT"/>
        <a:ea typeface=""/>
        <a:cs typeface=""/>
        <a:font script="Jpan" typeface="ＭＳ 明朝"/>
      </a:minorFont>
    </a:fontScheme>
    <a:fmtScheme name="Capital">
      <a:fillStyleLst>
        <a:solidFill>
          <a:schemeClr val="phClr"/>
        </a:solidFill>
        <a:blipFill rotWithShape="1">
          <a:blip xmlns:r="http://schemas.openxmlformats.org/officeDocument/2006/relationships" r:embed="rId1">
            <a:duotone>
              <a:schemeClr val="phClr">
                <a:satMod val="150000"/>
                <a:lumMod val="50000"/>
              </a:schemeClr>
              <a:schemeClr val="phClr">
                <a:satMod val="300000"/>
                <a:lumMod val="125000"/>
              </a:schemeClr>
            </a:duotone>
          </a:blip>
          <a:tile tx="0" ty="0" sx="100000" sy="100000" flip="none" algn="tl"/>
        </a:blipFill>
        <a:blipFill rotWithShape="1">
          <a:blip xmlns:r="http://schemas.openxmlformats.org/officeDocument/2006/relationships" r:embed="rId2">
            <a:duotone>
              <a:schemeClr val="phClr">
                <a:satMod val="135000"/>
                <a:lumMod val="80000"/>
              </a:schemeClr>
              <a:schemeClr val="phClr">
                <a:satMod val="250000"/>
                <a:lumMod val="150000"/>
              </a:schemeClr>
            </a:duotone>
          </a:blip>
          <a:stretch/>
        </a:blip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44450" cap="flat" cmpd="sng" algn="ctr">
          <a:solidFill>
            <a:schemeClr val="phClr">
              <a:shade val="85000"/>
            </a:schemeClr>
          </a:solidFill>
          <a:prstDash val="solid"/>
        </a:ln>
      </a:lnStyleLst>
      <a:effectStyleLst>
        <a:effectStyle>
          <a:effectLst/>
        </a:effectStyle>
        <a:effectStyle>
          <a:effectLst>
            <a:outerShdw blurRad="63500" sx="101000" sy="101000" algn="ctr" rotWithShape="0">
              <a:srgbClr val="000000">
                <a:alpha val="40000"/>
              </a:srgbClr>
            </a:outerShdw>
          </a:effectLst>
          <a:scene3d>
            <a:camera prst="perspectiveFront" fov="3000000"/>
            <a:lightRig rig="threePt" dir="tl"/>
          </a:scene3d>
          <a:sp3d>
            <a:bevelT w="0" h="0"/>
          </a:sp3d>
        </a:effectStyle>
        <a:effectStyle>
          <a:effectLst>
            <a:innerShdw blurRad="190500">
              <a:srgbClr val="000000">
                <a:alpha val="50000"/>
              </a:srgbClr>
            </a:innerShdw>
          </a:effectLst>
          <a:scene3d>
            <a:camera prst="perspectiveFront" fov="4800000"/>
            <a:lightRig rig="twoPt" dir="t">
              <a:rot lat="0" lon="0" rev="48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atMod val="150000"/>
                <a:lumMod val="50000"/>
              </a:schemeClr>
              <a:schemeClr val="phClr">
                <a:satMod val="400000"/>
                <a:lumMod val="16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Grey theme</Template>
  <TotalTime>2338</TotalTime>
  <Pages>11</Pages>
  <Words>8205</Words>
  <Application>Microsoft Office PowerPoint</Application>
  <PresentationFormat>Presentazione su schermo (4:3)</PresentationFormat>
  <Paragraphs>1249</Paragraphs>
  <Slides>125</Slides>
  <Notes>68</Notes>
  <HiddenSlides>0</HiddenSlides>
  <MMClips>0</MMClips>
  <ScaleCrop>false</ScaleCrop>
  <HeadingPairs>
    <vt:vector size="6" baseType="variant">
      <vt:variant>
        <vt:lpstr>Tema</vt:lpstr>
      </vt:variant>
      <vt:variant>
        <vt:i4>1</vt:i4>
      </vt:variant>
      <vt:variant>
        <vt:lpstr>Server OLE incorporati</vt:lpstr>
      </vt:variant>
      <vt:variant>
        <vt:i4>3</vt:i4>
      </vt:variant>
      <vt:variant>
        <vt:lpstr>Titoli diapositive</vt:lpstr>
      </vt:variant>
      <vt:variant>
        <vt:i4>125</vt:i4>
      </vt:variant>
    </vt:vector>
  </HeadingPairs>
  <TitlesOfParts>
    <vt:vector size="129" baseType="lpstr">
      <vt:lpstr>Grey theme</vt:lpstr>
      <vt:lpstr>Photo Editor Photo</vt:lpstr>
      <vt:lpstr>Document</vt:lpstr>
      <vt:lpstr>Image</vt:lpstr>
      <vt:lpstr>Neuropharmacology of Antiepileptic Drugs</vt:lpstr>
      <vt:lpstr>Definitions</vt:lpstr>
      <vt:lpstr>Diapositiva 3</vt:lpstr>
      <vt:lpstr>  Drugs and Other Substances that Can Cause Seizures  </vt:lpstr>
      <vt:lpstr>Diapositiva 5</vt:lpstr>
      <vt:lpstr>Diapositiva 6</vt:lpstr>
      <vt:lpstr>Diapositiva 7</vt:lpstr>
      <vt:lpstr>Diapositiva 8</vt:lpstr>
      <vt:lpstr>Diapositiva 9</vt:lpstr>
      <vt:lpstr>Diapositiva 10</vt:lpstr>
      <vt:lpstr>Diapositiva 11</vt:lpstr>
      <vt:lpstr>Diapositiva 12</vt:lpstr>
      <vt:lpstr>Diapositiva 13</vt:lpstr>
      <vt:lpstr>Cellular Mechanisms of  Seizure Generation</vt:lpstr>
      <vt:lpstr>Diapositiva 15</vt:lpstr>
      <vt:lpstr>Diapositiva 16</vt:lpstr>
      <vt:lpstr>GABA Receptors</vt:lpstr>
      <vt:lpstr>GABA Receptors</vt:lpstr>
      <vt:lpstr>Glutamate Receptors</vt:lpstr>
      <vt:lpstr>Glutamate Receptors</vt:lpstr>
      <vt:lpstr>Glutamate Receptors</vt:lpstr>
      <vt:lpstr>Diapositiva 22</vt:lpstr>
      <vt:lpstr>Diapositiva 23</vt:lpstr>
      <vt:lpstr>AEDs: Molecular and  Cellular Mechanisms Overview</vt:lpstr>
      <vt:lpstr>AEDs: Molecular and  Cellular Mechanisms Overview</vt:lpstr>
      <vt:lpstr>Antiepileptic Drug</vt:lpstr>
      <vt:lpstr>History of Antiepileptic  Drug Therapy in the U.S.</vt:lpstr>
      <vt:lpstr>AEDs: Molecular and  Cellular Mechanisms</vt:lpstr>
      <vt:lpstr>AEDs: Molecular and  Cellular Mechanisms</vt:lpstr>
      <vt:lpstr>AEDs: Molecular and  Cellular Mechanisms</vt:lpstr>
      <vt:lpstr>AEDs: Molecular and  Cellular Mechanisms</vt:lpstr>
      <vt:lpstr>AEDs: Molecular and  Cellular Mechanisms</vt:lpstr>
      <vt:lpstr>AEDs: Molecular and  Cellular Mechanisms</vt:lpstr>
      <vt:lpstr>AEDs: Molecular and  Cellular Mechanisms</vt:lpstr>
      <vt:lpstr>AEDs: Molecular and  Cellular Mechanisms</vt:lpstr>
      <vt:lpstr>AEDs: Molecular and  Cellular Mechanisms</vt:lpstr>
      <vt:lpstr>Summary: Mechanisms of Neuromodulation</vt:lpstr>
      <vt:lpstr>TREATMENT OF SEIZURES</vt:lpstr>
      <vt:lpstr>Treatament cont’d</vt:lpstr>
      <vt:lpstr>Diapositiva 40</vt:lpstr>
      <vt:lpstr>Status epilepticus management</vt:lpstr>
      <vt:lpstr>Treatment:</vt:lpstr>
      <vt:lpstr>Treatment ( Cont. )</vt:lpstr>
      <vt:lpstr>Diapositiva 44</vt:lpstr>
      <vt:lpstr>Diapositiva 45</vt:lpstr>
      <vt:lpstr>When toWithdraw Antiepileptic Drugs?</vt:lpstr>
      <vt:lpstr>Pharmacokinetic Principles</vt:lpstr>
      <vt:lpstr>Pharmacokinetic Principles</vt:lpstr>
      <vt:lpstr>Drug Metabolizing Enzymes:  UDP- Glucuronyltransferase (UGT)</vt:lpstr>
      <vt:lpstr>The Cytochrome P-450  Isozyme System</vt:lpstr>
      <vt:lpstr>Drug Metabolizing  Isozymes and AEDs</vt:lpstr>
      <vt:lpstr>AED Inducers: The Cytochrome P-450 Enzyme System</vt:lpstr>
      <vt:lpstr>AED Inducers: The Cytochrome P-450 Enzyme System</vt:lpstr>
      <vt:lpstr>AED Inhibitors:  The Cytochrome  P-450 Enzyme System</vt:lpstr>
      <vt:lpstr>AED Inhibitors:  The Cytochrome P-450 Enzyme System</vt:lpstr>
      <vt:lpstr>Therapeutic Index</vt:lpstr>
      <vt:lpstr>Steady State and Half Life</vt:lpstr>
      <vt:lpstr>AED Serum Concentrations</vt:lpstr>
      <vt:lpstr>AED Serum Concentrations</vt:lpstr>
      <vt:lpstr>Diapositiva 60</vt:lpstr>
      <vt:lpstr>Potential Target Range of AED Serum Concentrations</vt:lpstr>
      <vt:lpstr> Potential Target Range of AED Serum Concentrations</vt:lpstr>
      <vt:lpstr>Admixture and Administration of Injectable AEDs</vt:lpstr>
      <vt:lpstr>Comparative Pharmacokinetics  Of Traditional AEDs</vt:lpstr>
      <vt:lpstr>Pharmacokinetics Of Newer AEDs</vt:lpstr>
      <vt:lpstr>Pharmacokinetics Of Newer AEDs</vt:lpstr>
      <vt:lpstr>Pharmacodynamic Interactions</vt:lpstr>
      <vt:lpstr>Pharmacokinetic Factors  in the Elderly</vt:lpstr>
      <vt:lpstr>Pharmacokinetic Factors  in Pediatrics</vt:lpstr>
      <vt:lpstr>Pharmacokinetics in Pregnancy</vt:lpstr>
      <vt:lpstr>Metabolic Changes of AEDs</vt:lpstr>
      <vt:lpstr>Metabolic Changes of AEDs</vt:lpstr>
      <vt:lpstr>Effects of Dialysis</vt:lpstr>
      <vt:lpstr>Hepatic Drug Metabolizing Enzymes and Specific AED Interactions</vt:lpstr>
      <vt:lpstr>Isozyme Specific Drug Interactions</vt:lpstr>
      <vt:lpstr>AEDs and Drug Interactions</vt:lpstr>
      <vt:lpstr>Pharmacokinetic Interactions: Possible Clinical Scenarios</vt:lpstr>
      <vt:lpstr>Adverse Effects</vt:lpstr>
      <vt:lpstr>Acute, Dose-Related Adverse Effects of AEDs</vt:lpstr>
      <vt:lpstr>Acute, Dose-Related Adverse Effects of AEDs (cont.)</vt:lpstr>
      <vt:lpstr>Acute, Dose-Related Adverse Effects of AEDs (cont.)</vt:lpstr>
      <vt:lpstr>Acute, Dose-Related Adverse Effects of AEDs (cont.)</vt:lpstr>
      <vt:lpstr>Idiosyncratic Adverse  Effects of AEDs</vt:lpstr>
      <vt:lpstr>Stevens-Johnson Syndrome</vt:lpstr>
      <vt:lpstr>Diapositiva 85</vt:lpstr>
      <vt:lpstr>Idiosyncratic Adverse  Effects of AEDs      </vt:lpstr>
      <vt:lpstr>Long-Term Adverse  Effects of AEDs</vt:lpstr>
      <vt:lpstr>Gingival Hyperplasia Induced  by Phenytoin</vt:lpstr>
      <vt:lpstr>After Withdrawal of Phenytoin</vt:lpstr>
      <vt:lpstr>Trabecular Bone</vt:lpstr>
      <vt:lpstr>AED Hypersensitivity Syndrome</vt:lpstr>
      <vt:lpstr>AED Hypersensitivity</vt:lpstr>
      <vt:lpstr>Diapositiva 93</vt:lpstr>
      <vt:lpstr>During pregnancy</vt:lpstr>
      <vt:lpstr>DRUGS, a brief overview</vt:lpstr>
      <vt:lpstr>Diapositiva 96</vt:lpstr>
      <vt:lpstr>Diapositiva 97</vt:lpstr>
      <vt:lpstr>Diapositiva 98</vt:lpstr>
      <vt:lpstr>Diapositiva 99</vt:lpstr>
      <vt:lpstr>Side effects:</vt:lpstr>
      <vt:lpstr>Side effects of Phenytoin ( Cont. )</vt:lpstr>
      <vt:lpstr>Diapositiva 102</vt:lpstr>
      <vt:lpstr>CARBAMAZEPINE</vt:lpstr>
      <vt:lpstr>Diapositiva 104</vt:lpstr>
      <vt:lpstr>Diapositiva 105</vt:lpstr>
      <vt:lpstr>Pharmacokinetic interactions of CBZ</vt:lpstr>
      <vt:lpstr>Diapositiva 107</vt:lpstr>
      <vt:lpstr>Diapositiva 108</vt:lpstr>
      <vt:lpstr>Diapositiva 109</vt:lpstr>
      <vt:lpstr>Diapositiva 110</vt:lpstr>
      <vt:lpstr>Diapositiva 111</vt:lpstr>
      <vt:lpstr>Diapositiva 112</vt:lpstr>
      <vt:lpstr>Diapositiva 113</vt:lpstr>
      <vt:lpstr>Newer Antiepileptic  Drugs ( Second- Generation )</vt:lpstr>
      <vt:lpstr>Diapositiva 115</vt:lpstr>
      <vt:lpstr>Lamotrigine</vt:lpstr>
      <vt:lpstr>Gabapentin</vt:lpstr>
      <vt:lpstr>Gabapentin ( Cont. )</vt:lpstr>
      <vt:lpstr>Topiramate</vt:lpstr>
      <vt:lpstr>Topiramate (cont’d)</vt:lpstr>
      <vt:lpstr>Vigabatrin (restricted)</vt:lpstr>
      <vt:lpstr>Zonisamide</vt:lpstr>
      <vt:lpstr>Tiagabine</vt:lpstr>
      <vt:lpstr>Tiagabine cont’d</vt:lpstr>
      <vt:lpstr>Diapositiva 125</vt:lpstr>
    </vt:vector>
  </TitlesOfParts>
  <Company>Association Resources,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Pharmacology Section</dc:title>
  <dc:subject>marketing</dc:subject>
  <dc:creator>ctubby</dc:creator>
  <cp:lastModifiedBy>lorenzo</cp:lastModifiedBy>
  <cp:revision>303</cp:revision>
  <cp:lastPrinted>2001-06-29T20:18:04Z</cp:lastPrinted>
  <dcterms:created xsi:type="dcterms:W3CDTF">2003-03-13T20:05:06Z</dcterms:created>
  <dcterms:modified xsi:type="dcterms:W3CDTF">2018-04-18T06:43:00Z</dcterms:modified>
</cp:coreProperties>
</file>