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varScale="1">
        <p:scale>
          <a:sx n="65" d="100"/>
          <a:sy n="65" d="100"/>
        </p:scale>
        <p:origin x="-1296" y="-64"/>
      </p:cViewPr>
      <p:guideLst>
        <p:guide orient="horz" pos="2160"/>
        <p:guide pos="2880"/>
      </p:guideLst>
    </p:cSldViewPr>
  </p:slideViewPr>
  <p:notesTextViewPr>
    <p:cViewPr>
      <p:scale>
        <a:sx n="1" d="1"/>
        <a:sy n="1" d="1"/>
      </p:scale>
      <p:origin x="0" y="0"/>
    </p:cViewPr>
  </p:notesTextViewPr>
  <p:sorterViewPr>
    <p:cViewPr>
      <p:scale>
        <a:sx n="100" d="100"/>
        <a:sy n="100" d="100"/>
      </p:scale>
      <p:origin x="0" y="20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HDLaura:Users:Laura:Desktop:Progetti%20CNR%20Pisa:Creatina:ORT:ORT.xls"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HDLaura:Users:Laura:Desktop:Progetti%20CNR%20Pisa:Creatina:ORT:ORT.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HDLaura:Users:Laura:Desktop:Progetti%20CNR%20Pisa:Creatina:ORT:ORT.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DLaura:Users:Laura:Desktop:Progetti%20CNR%20Pisa:Creatina:ORT:ORT.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HDLaura:Users:Laura:Desktop:Progetti%20CNR%20Pisa:Creatina:ORT:ORT.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HDLaura:Users:Laura:Desktop:Progetti%20CNR%20Pisa:Creatina:MWM:analisi%20MWM%20totale%20p40.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HDLaura:Users:Laura:Desktop:Progetti%20CNR%20Pisa:Creatina:MWM:analisi%20MWM%20totale%20p40.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HDLaura:Users:Laura:Desktop:Progetti%20CNR%20Pisa:Creatina:MWM:analisi%20MWM%20totale%20p40.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HDLaura:Users:Laura:Desktop:Progetti%20CNR%20Pisa:Creatina:Y%20maze:Y%20maze.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HDLaura:Users:Laura:Desktop:Progetti%20CNR%20Pisa:Creatina:Y%20maze:Y%20maze.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HDLaura:Users:Laura:Desktop:Progetti%20CNR%20Pisa:Creatina:ORT:ORT.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0"/>
          <c:tx>
            <c:strRef>
              <c:f>'P40'!$AK$2</c:f>
              <c:strCache>
                <c:ptCount val="1"/>
                <c:pt idx="0">
                  <c:v>CrT+/y</c:v>
                </c:pt>
              </c:strCache>
            </c:strRef>
          </c:tx>
          <c:spPr>
            <a:solidFill>
              <a:schemeClr val="bg1"/>
            </a:solidFill>
            <a:ln w="12700">
              <a:solidFill>
                <a:schemeClr val="tx1"/>
              </a:solidFill>
            </a:ln>
          </c:spPr>
          <c:invertIfNegative val="0"/>
          <c:errBars>
            <c:errBarType val="plus"/>
            <c:errValType val="cust"/>
            <c:noEndCap val="0"/>
            <c:plus>
              <c:numRef>
                <c:f>'P40'!$AO$20</c:f>
                <c:numCache>
                  <c:formatCode>General</c:formatCode>
                  <c:ptCount val="1"/>
                  <c:pt idx="0">
                    <c:v>4.9015637586772798E-2</c:v>
                  </c:pt>
                </c:numCache>
              </c:numRef>
            </c:plus>
            <c:minus>
              <c:numLit>
                <c:formatCode>General</c:formatCode>
                <c:ptCount val="1"/>
                <c:pt idx="0">
                  <c:v>1</c:v>
                </c:pt>
              </c:numLit>
            </c:minus>
            <c:spPr>
              <a:ln w="12700"/>
            </c:spPr>
          </c:errBars>
          <c:val>
            <c:numRef>
              <c:f>'P40'!$AO$17</c:f>
              <c:numCache>
                <c:formatCode>0.000</c:formatCode>
                <c:ptCount val="1"/>
                <c:pt idx="0">
                  <c:v>0.47863390605301698</c:v>
                </c:pt>
              </c:numCache>
            </c:numRef>
          </c:val>
        </c:ser>
        <c:ser>
          <c:idx val="0"/>
          <c:order val="1"/>
          <c:tx>
            <c:strRef>
              <c:f>'P40'!$AJ$2</c:f>
              <c:strCache>
                <c:ptCount val="1"/>
                <c:pt idx="0">
                  <c:v>CrT-/y</c:v>
                </c:pt>
              </c:strCache>
            </c:strRef>
          </c:tx>
          <c:spPr>
            <a:solidFill>
              <a:schemeClr val="bg1">
                <a:lumMod val="75000"/>
              </a:schemeClr>
            </a:solidFill>
            <a:ln w="12700">
              <a:solidFill>
                <a:schemeClr val="tx1"/>
              </a:solidFill>
            </a:ln>
          </c:spPr>
          <c:invertIfNegative val="0"/>
          <c:errBars>
            <c:errBarType val="plus"/>
            <c:errValType val="cust"/>
            <c:noEndCap val="0"/>
            <c:plus>
              <c:numRef>
                <c:f>'P40'!$AN$20</c:f>
                <c:numCache>
                  <c:formatCode>General</c:formatCode>
                  <c:ptCount val="1"/>
                  <c:pt idx="0">
                    <c:v>7.9675593697529704E-2</c:v>
                  </c:pt>
                </c:numCache>
              </c:numRef>
            </c:plus>
            <c:minus>
              <c:numLit>
                <c:formatCode>General</c:formatCode>
                <c:ptCount val="1"/>
                <c:pt idx="0">
                  <c:v>1</c:v>
                </c:pt>
              </c:numLit>
            </c:minus>
            <c:spPr>
              <a:ln w="12700"/>
            </c:spPr>
          </c:errBars>
          <c:cat>
            <c:numRef>
              <c:f>'P40'!$AK$1</c:f>
              <c:numCache>
                <c:formatCode>General</c:formatCode>
                <c:ptCount val="1"/>
              </c:numCache>
            </c:numRef>
          </c:cat>
          <c:val>
            <c:numRef>
              <c:f>'P40'!$AN$17</c:f>
              <c:numCache>
                <c:formatCode>0.000</c:formatCode>
                <c:ptCount val="1"/>
                <c:pt idx="0">
                  <c:v>0.19642585893463799</c:v>
                </c:pt>
              </c:numCache>
            </c:numRef>
          </c:val>
        </c:ser>
        <c:dLbls>
          <c:showLegendKey val="0"/>
          <c:showVal val="0"/>
          <c:showCatName val="0"/>
          <c:showSerName val="0"/>
          <c:showPercent val="0"/>
          <c:showBubbleSize val="0"/>
        </c:dLbls>
        <c:gapWidth val="150"/>
        <c:axId val="264825856"/>
        <c:axId val="275493952"/>
      </c:barChart>
      <c:catAx>
        <c:axId val="264825856"/>
        <c:scaling>
          <c:orientation val="minMax"/>
        </c:scaling>
        <c:delete val="0"/>
        <c:axPos val="b"/>
        <c:numFmt formatCode="General" sourceLinked="1"/>
        <c:majorTickMark val="out"/>
        <c:minorTickMark val="none"/>
        <c:tickLblPos val="nextTo"/>
        <c:spPr>
          <a:ln w="12700">
            <a:solidFill>
              <a:schemeClr val="tx1"/>
            </a:solidFill>
          </a:ln>
        </c:spPr>
        <c:crossAx val="275493952"/>
        <c:crosses val="autoZero"/>
        <c:auto val="1"/>
        <c:lblAlgn val="ctr"/>
        <c:lblOffset val="100"/>
        <c:noMultiLvlLbl val="0"/>
      </c:catAx>
      <c:valAx>
        <c:axId val="275493952"/>
        <c:scaling>
          <c:orientation val="minMax"/>
        </c:scaling>
        <c:delete val="0"/>
        <c:axPos val="l"/>
        <c:title>
          <c:tx>
            <c:rich>
              <a:bodyPr rot="-5400000" vert="horz"/>
              <a:lstStyle/>
              <a:p>
                <a:pPr>
                  <a:defRPr/>
                </a:pPr>
                <a:r>
                  <a:rPr lang="it-IT"/>
                  <a:t>Discrimination index</a:t>
                </a:r>
              </a:p>
            </c:rich>
          </c:tx>
          <c:layout/>
          <c:overlay val="0"/>
        </c:title>
        <c:numFmt formatCode="0.000" sourceLinked="1"/>
        <c:majorTickMark val="out"/>
        <c:minorTickMark val="none"/>
        <c:tickLblPos val="nextTo"/>
        <c:spPr>
          <a:ln w="12700">
            <a:solidFill>
              <a:schemeClr val="tx1"/>
            </a:solidFill>
          </a:ln>
        </c:spPr>
        <c:crossAx val="264825856"/>
        <c:crosses val="autoZero"/>
        <c:crossBetween val="between"/>
      </c:valAx>
    </c:plotArea>
    <c:legend>
      <c:legendPos val="r"/>
      <c:layout>
        <c:manualLayout>
          <c:xMode val="edge"/>
          <c:yMode val="edge"/>
          <c:x val="0.68142286318368905"/>
          <c:y val="0.42307731481481498"/>
          <c:w val="0.26400964161848101"/>
          <c:h val="0.236160185185185"/>
        </c:manualLayout>
      </c:layout>
      <c:overlay val="0"/>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0"/>
          <c:tx>
            <c:strRef>
              <c:f>'P180'!$AM$3</c:f>
              <c:strCache>
                <c:ptCount val="1"/>
                <c:pt idx="0">
                  <c:v>CrT +/y</c:v>
                </c:pt>
              </c:strCache>
            </c:strRef>
          </c:tx>
          <c:spPr>
            <a:solidFill>
              <a:schemeClr val="bg1"/>
            </a:solidFill>
            <a:ln w="12700">
              <a:solidFill>
                <a:schemeClr val="tx1"/>
              </a:solidFill>
            </a:ln>
          </c:spPr>
          <c:invertIfNegative val="0"/>
          <c:errBars>
            <c:errBarType val="plus"/>
            <c:errValType val="cust"/>
            <c:noEndCap val="0"/>
            <c:plus>
              <c:numRef>
                <c:f>('P180'!$AM$19;'P180'!$AQ$19)</c:f>
                <c:numCache>
                  <c:formatCode>General</c:formatCode>
                  <c:ptCount val="2"/>
                  <c:pt idx="0">
                    <c:v>5.1188641173529399E-2</c:v>
                  </c:pt>
                  <c:pt idx="1">
                    <c:v>8.3781740962163301E-2</c:v>
                  </c:pt>
                </c:numCache>
              </c:numRef>
            </c:plus>
            <c:spPr>
              <a:ln w="12700">
                <a:solidFill>
                  <a:schemeClr val="tx1"/>
                </a:solidFill>
              </a:ln>
            </c:spPr>
          </c:errBars>
          <c:val>
            <c:numRef>
              <c:f>('P180'!$AM$16;'P180'!$AQ$16)</c:f>
              <c:numCache>
                <c:formatCode>0.000</c:formatCode>
                <c:ptCount val="2"/>
                <c:pt idx="0">
                  <c:v>0.41647059072628101</c:v>
                </c:pt>
                <c:pt idx="1">
                  <c:v>0.38554829598360002</c:v>
                </c:pt>
              </c:numCache>
            </c:numRef>
          </c:val>
        </c:ser>
        <c:ser>
          <c:idx val="0"/>
          <c:order val="1"/>
          <c:tx>
            <c:strRef>
              <c:f>'P180'!$AL$3</c:f>
              <c:strCache>
                <c:ptCount val="1"/>
                <c:pt idx="0">
                  <c:v>CrT -/y</c:v>
                </c:pt>
              </c:strCache>
            </c:strRef>
          </c:tx>
          <c:spPr>
            <a:solidFill>
              <a:schemeClr val="bg1">
                <a:lumMod val="75000"/>
              </a:schemeClr>
            </a:solidFill>
            <a:ln w="12700">
              <a:solidFill>
                <a:schemeClr val="tx1"/>
              </a:solidFill>
            </a:ln>
          </c:spPr>
          <c:invertIfNegative val="0"/>
          <c:errBars>
            <c:errBarType val="plus"/>
            <c:errValType val="cust"/>
            <c:noEndCap val="0"/>
            <c:plus>
              <c:numRef>
                <c:f>('P180'!$AL$19;'P180'!$AP$19)</c:f>
                <c:numCache>
                  <c:formatCode>General</c:formatCode>
                  <c:ptCount val="2"/>
                  <c:pt idx="0">
                    <c:v>7.1039808747630495E-2</c:v>
                  </c:pt>
                  <c:pt idx="1">
                    <c:v>6.7103969548529194E-2</c:v>
                  </c:pt>
                </c:numCache>
              </c:numRef>
            </c:plus>
            <c:spPr>
              <a:ln w="12700"/>
            </c:spPr>
          </c:errBars>
          <c:cat>
            <c:strRef>
              <c:f>('P180'!$AL$2;'P180'!$AP$2)</c:f>
              <c:strCache>
                <c:ptCount val="2"/>
                <c:pt idx="0">
                  <c:v>1h</c:v>
                </c:pt>
                <c:pt idx="1">
                  <c:v>24h</c:v>
                </c:pt>
              </c:strCache>
            </c:strRef>
          </c:cat>
          <c:val>
            <c:numRef>
              <c:f>('P180'!$AL$16;'P180'!$AP$16)</c:f>
              <c:numCache>
                <c:formatCode>0.000</c:formatCode>
                <c:ptCount val="2"/>
                <c:pt idx="0">
                  <c:v>0.160679597988757</c:v>
                </c:pt>
                <c:pt idx="1">
                  <c:v>0.10638758665914699</c:v>
                </c:pt>
              </c:numCache>
            </c:numRef>
          </c:val>
        </c:ser>
        <c:dLbls>
          <c:showLegendKey val="0"/>
          <c:showVal val="0"/>
          <c:showCatName val="0"/>
          <c:showSerName val="0"/>
          <c:showPercent val="0"/>
          <c:showBubbleSize val="0"/>
        </c:dLbls>
        <c:gapWidth val="150"/>
        <c:axId val="217061888"/>
        <c:axId val="216891968"/>
      </c:barChart>
      <c:catAx>
        <c:axId val="217061888"/>
        <c:scaling>
          <c:orientation val="minMax"/>
        </c:scaling>
        <c:delete val="0"/>
        <c:axPos val="b"/>
        <c:numFmt formatCode="General" sourceLinked="1"/>
        <c:majorTickMark val="out"/>
        <c:minorTickMark val="none"/>
        <c:tickLblPos val="nextTo"/>
        <c:spPr>
          <a:ln w="12700">
            <a:solidFill>
              <a:schemeClr val="tx1"/>
            </a:solidFill>
          </a:ln>
        </c:spPr>
        <c:txPr>
          <a:bodyPr/>
          <a:lstStyle/>
          <a:p>
            <a:pPr>
              <a:defRPr sz="1000"/>
            </a:pPr>
            <a:endParaRPr lang="it-IT"/>
          </a:p>
        </c:txPr>
        <c:crossAx val="216891968"/>
        <c:crosses val="autoZero"/>
        <c:auto val="1"/>
        <c:lblAlgn val="ctr"/>
        <c:lblOffset val="100"/>
        <c:noMultiLvlLbl val="0"/>
      </c:catAx>
      <c:valAx>
        <c:axId val="216891968"/>
        <c:scaling>
          <c:orientation val="minMax"/>
          <c:max val="0.6"/>
        </c:scaling>
        <c:delete val="0"/>
        <c:axPos val="l"/>
        <c:title>
          <c:tx>
            <c:rich>
              <a:bodyPr rot="-5400000" vert="horz"/>
              <a:lstStyle/>
              <a:p>
                <a:pPr>
                  <a:defRPr/>
                </a:pPr>
                <a:r>
                  <a:rPr lang="it-IT" dirty="0" err="1" smtClean="0"/>
                  <a:t>Discrmination</a:t>
                </a:r>
                <a:r>
                  <a:rPr lang="it-IT" dirty="0" smtClean="0"/>
                  <a:t> </a:t>
                </a:r>
                <a:r>
                  <a:rPr lang="it-IT" dirty="0" err="1" smtClean="0"/>
                  <a:t>index</a:t>
                </a:r>
                <a:endParaRPr lang="it-IT" dirty="0"/>
              </a:p>
            </c:rich>
          </c:tx>
          <c:layout/>
          <c:overlay val="0"/>
        </c:title>
        <c:numFmt formatCode="#,##0.000" sourceLinked="0"/>
        <c:majorTickMark val="out"/>
        <c:minorTickMark val="none"/>
        <c:tickLblPos val="nextTo"/>
        <c:spPr>
          <a:ln w="12700">
            <a:solidFill>
              <a:schemeClr val="tx1"/>
            </a:solidFill>
          </a:ln>
        </c:spPr>
        <c:txPr>
          <a:bodyPr/>
          <a:lstStyle/>
          <a:p>
            <a:pPr>
              <a:defRPr sz="1000"/>
            </a:pPr>
            <a:endParaRPr lang="it-IT"/>
          </a:p>
        </c:txPr>
        <c:crossAx val="217061888"/>
        <c:crosses val="autoZero"/>
        <c:crossBetween val="between"/>
        <c:majorUnit val="0.1"/>
      </c:valAx>
      <c:spPr>
        <a:noFill/>
        <a:ln w="25400">
          <a:noFill/>
        </a:ln>
      </c:spPr>
    </c:plotArea>
    <c:legend>
      <c:legendPos val="r"/>
      <c:layout>
        <c:manualLayout>
          <c:xMode val="edge"/>
          <c:yMode val="edge"/>
          <c:x val="0.76205213531444305"/>
          <c:y val="0.40702354913969102"/>
          <c:w val="0.18239251177400601"/>
          <c:h val="0.18595290172061801"/>
        </c:manualLayout>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0"/>
          <c:tx>
            <c:strRef>
              <c:f>'P100'!$AS$2</c:f>
              <c:strCache>
                <c:ptCount val="1"/>
                <c:pt idx="0">
                  <c:v>CrT-/y</c:v>
                </c:pt>
              </c:strCache>
            </c:strRef>
          </c:tx>
          <c:spPr>
            <a:solidFill>
              <a:schemeClr val="bg1"/>
            </a:solidFill>
            <a:ln w="12700">
              <a:solidFill>
                <a:schemeClr val="tx1"/>
              </a:solidFill>
            </a:ln>
          </c:spPr>
          <c:invertIfNegative val="0"/>
          <c:errBars>
            <c:errBarType val="plus"/>
            <c:errValType val="cust"/>
            <c:noEndCap val="0"/>
            <c:plus>
              <c:numRef>
                <c:f>('P100'!$AS$20,'P100'!$AW$20)</c:f>
                <c:numCache>
                  <c:formatCode>General</c:formatCode>
                  <c:ptCount val="2"/>
                  <c:pt idx="0">
                    <c:v>8.5013904126875595E-2</c:v>
                  </c:pt>
                  <c:pt idx="1">
                    <c:v>3.8215663752563897E-2</c:v>
                  </c:pt>
                </c:numCache>
              </c:numRef>
            </c:plus>
            <c:spPr>
              <a:solidFill>
                <a:schemeClr val="bg1">
                  <a:lumMod val="75000"/>
                </a:schemeClr>
              </a:solidFill>
              <a:ln w="12700">
                <a:solidFill>
                  <a:srgbClr val="000000"/>
                </a:solidFill>
              </a:ln>
            </c:spPr>
          </c:errBars>
          <c:cat>
            <c:strRef>
              <c:f>('P100'!$AR$1,'P100'!$AV$1)</c:f>
              <c:strCache>
                <c:ptCount val="2"/>
                <c:pt idx="0">
                  <c:v>1h</c:v>
                </c:pt>
                <c:pt idx="1">
                  <c:v>24h</c:v>
                </c:pt>
              </c:strCache>
            </c:strRef>
          </c:cat>
          <c:val>
            <c:numRef>
              <c:f>('P100'!$AS$17,'P100'!$AW$17)</c:f>
              <c:numCache>
                <c:formatCode>0.000</c:formatCode>
                <c:ptCount val="2"/>
                <c:pt idx="0">
                  <c:v>0.385168501442058</c:v>
                </c:pt>
                <c:pt idx="1">
                  <c:v>0.26529082050718999</c:v>
                </c:pt>
              </c:numCache>
            </c:numRef>
          </c:val>
        </c:ser>
        <c:ser>
          <c:idx val="0"/>
          <c:order val="1"/>
          <c:tx>
            <c:strRef>
              <c:f>'P100'!$AR$2</c:f>
              <c:strCache>
                <c:ptCount val="1"/>
              </c:strCache>
            </c:strRef>
          </c:tx>
          <c:spPr>
            <a:solidFill>
              <a:schemeClr val="bg1">
                <a:lumMod val="75000"/>
              </a:schemeClr>
            </a:solidFill>
            <a:ln w="12700">
              <a:solidFill>
                <a:schemeClr val="tx1"/>
              </a:solidFill>
            </a:ln>
          </c:spPr>
          <c:invertIfNegative val="0"/>
          <c:errBars>
            <c:errBarType val="plus"/>
            <c:errValType val="cust"/>
            <c:noEndCap val="0"/>
            <c:plus>
              <c:numRef>
                <c:f>('P100'!$AR$20,'P100'!$AV$20)</c:f>
                <c:numCache>
                  <c:formatCode>General</c:formatCode>
                  <c:ptCount val="2"/>
                  <c:pt idx="0">
                    <c:v>0.124274497106201</c:v>
                  </c:pt>
                  <c:pt idx="1">
                    <c:v>4.5483828490019397E-2</c:v>
                  </c:pt>
                </c:numCache>
              </c:numRef>
            </c:plus>
            <c:spPr>
              <a:ln w="12700">
                <a:solidFill>
                  <a:schemeClr val="tx1"/>
                </a:solidFill>
              </a:ln>
            </c:spPr>
          </c:errBars>
          <c:cat>
            <c:strRef>
              <c:f>('P100'!$AR$1,'P100'!$AV$1)</c:f>
              <c:strCache>
                <c:ptCount val="2"/>
                <c:pt idx="0">
                  <c:v>1h</c:v>
                </c:pt>
                <c:pt idx="1">
                  <c:v>24h</c:v>
                </c:pt>
              </c:strCache>
            </c:strRef>
          </c:cat>
          <c:val>
            <c:numRef>
              <c:f>('P100'!$AR$17,'P100'!$AV$17)</c:f>
              <c:numCache>
                <c:formatCode>0.000</c:formatCode>
                <c:ptCount val="2"/>
                <c:pt idx="0">
                  <c:v>0.18196833961801301</c:v>
                </c:pt>
                <c:pt idx="1">
                  <c:v>7.2312794223617805E-2</c:v>
                </c:pt>
              </c:numCache>
            </c:numRef>
          </c:val>
        </c:ser>
        <c:dLbls>
          <c:showLegendKey val="0"/>
          <c:showVal val="0"/>
          <c:showCatName val="0"/>
          <c:showSerName val="0"/>
          <c:showPercent val="0"/>
          <c:showBubbleSize val="0"/>
        </c:dLbls>
        <c:gapWidth val="150"/>
        <c:axId val="216969216"/>
        <c:axId val="216893696"/>
      </c:barChart>
      <c:catAx>
        <c:axId val="216969216"/>
        <c:scaling>
          <c:orientation val="minMax"/>
        </c:scaling>
        <c:delete val="0"/>
        <c:axPos val="b"/>
        <c:numFmt formatCode="General" sourceLinked="1"/>
        <c:majorTickMark val="out"/>
        <c:minorTickMark val="none"/>
        <c:tickLblPos val="nextTo"/>
        <c:spPr>
          <a:ln w="12700" cmpd="sng">
            <a:solidFill>
              <a:srgbClr val="000000"/>
            </a:solidFill>
          </a:ln>
        </c:spPr>
        <c:txPr>
          <a:bodyPr/>
          <a:lstStyle/>
          <a:p>
            <a:pPr>
              <a:defRPr sz="1000"/>
            </a:pPr>
            <a:endParaRPr lang="it-IT"/>
          </a:p>
        </c:txPr>
        <c:crossAx val="216893696"/>
        <c:crosses val="autoZero"/>
        <c:auto val="1"/>
        <c:lblAlgn val="ctr"/>
        <c:lblOffset val="100"/>
        <c:noMultiLvlLbl val="0"/>
      </c:catAx>
      <c:valAx>
        <c:axId val="216893696"/>
        <c:scaling>
          <c:orientation val="minMax"/>
          <c:max val="0.6"/>
        </c:scaling>
        <c:delete val="0"/>
        <c:axPos val="l"/>
        <c:title>
          <c:tx>
            <c:rich>
              <a:bodyPr rot="-5400000" vert="horz"/>
              <a:lstStyle/>
              <a:p>
                <a:pPr>
                  <a:defRPr sz="1000"/>
                </a:pPr>
                <a:r>
                  <a:rPr lang="it-IT" sz="1000" dirty="0" err="1" smtClean="0"/>
                  <a:t>Discrimination</a:t>
                </a:r>
                <a:r>
                  <a:rPr lang="it-IT" sz="1000" dirty="0" smtClean="0"/>
                  <a:t> </a:t>
                </a:r>
                <a:r>
                  <a:rPr lang="it-IT" sz="1000" dirty="0" err="1" smtClean="0"/>
                  <a:t>index</a:t>
                </a:r>
                <a:endParaRPr lang="it-IT" sz="1000" dirty="0"/>
              </a:p>
            </c:rich>
          </c:tx>
          <c:layout/>
          <c:overlay val="0"/>
        </c:title>
        <c:numFmt formatCode="0.000" sourceLinked="1"/>
        <c:majorTickMark val="out"/>
        <c:minorTickMark val="none"/>
        <c:tickLblPos val="nextTo"/>
        <c:spPr>
          <a:ln w="12700" cmpd="sng">
            <a:solidFill>
              <a:srgbClr val="000000"/>
            </a:solidFill>
          </a:ln>
        </c:spPr>
        <c:txPr>
          <a:bodyPr/>
          <a:lstStyle/>
          <a:p>
            <a:pPr>
              <a:defRPr sz="1000"/>
            </a:pPr>
            <a:endParaRPr lang="it-IT"/>
          </a:p>
        </c:txPr>
        <c:crossAx val="216969216"/>
        <c:crosses val="autoZero"/>
        <c:crossBetween val="between"/>
        <c:majorUnit val="0.1"/>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0"/>
          <c:tx>
            <c:strRef>
              <c:f>'P40'!$AL$103</c:f>
              <c:strCache>
                <c:ptCount val="1"/>
                <c:pt idx="0">
                  <c:v>CrT+/y</c:v>
                </c:pt>
              </c:strCache>
            </c:strRef>
          </c:tx>
          <c:spPr>
            <a:solidFill>
              <a:schemeClr val="bg1"/>
            </a:solidFill>
            <a:ln w="12700">
              <a:solidFill>
                <a:schemeClr val="tx1"/>
              </a:solidFill>
            </a:ln>
          </c:spPr>
          <c:invertIfNegative val="0"/>
          <c:errBars>
            <c:errBarType val="plus"/>
            <c:errValType val="cust"/>
            <c:noEndCap val="0"/>
            <c:plus>
              <c:numRef>
                <c:f>'P40'!$AP$121</c:f>
                <c:numCache>
                  <c:formatCode>General</c:formatCode>
                  <c:ptCount val="1"/>
                  <c:pt idx="0">
                    <c:v>11.65024396112551</c:v>
                  </c:pt>
                </c:numCache>
              </c:numRef>
            </c:plus>
            <c:minus>
              <c:numLit>
                <c:formatCode>General</c:formatCode>
                <c:ptCount val="1"/>
                <c:pt idx="0">
                  <c:v>1</c:v>
                </c:pt>
              </c:numLit>
            </c:minus>
            <c:spPr>
              <a:ln w="12700"/>
            </c:spPr>
          </c:errBars>
          <c:val>
            <c:numRef>
              <c:f>'P40'!$AP$118</c:f>
              <c:numCache>
                <c:formatCode>0.000</c:formatCode>
                <c:ptCount val="1"/>
                <c:pt idx="0">
                  <c:v>59.942857142857143</c:v>
                </c:pt>
              </c:numCache>
            </c:numRef>
          </c:val>
        </c:ser>
        <c:ser>
          <c:idx val="0"/>
          <c:order val="1"/>
          <c:tx>
            <c:strRef>
              <c:f>'P40'!$AK$103</c:f>
              <c:strCache>
                <c:ptCount val="1"/>
                <c:pt idx="0">
                  <c:v>CrT-/y</c:v>
                </c:pt>
              </c:strCache>
            </c:strRef>
          </c:tx>
          <c:spPr>
            <a:solidFill>
              <a:schemeClr val="bg1">
                <a:lumMod val="75000"/>
              </a:schemeClr>
            </a:solidFill>
            <a:ln w="12700">
              <a:solidFill>
                <a:schemeClr val="tx1"/>
              </a:solidFill>
            </a:ln>
          </c:spPr>
          <c:invertIfNegative val="0"/>
          <c:errBars>
            <c:errBarType val="plus"/>
            <c:errValType val="cust"/>
            <c:noEndCap val="0"/>
            <c:plus>
              <c:numRef>
                <c:f>'P40'!$AO$121</c:f>
                <c:numCache>
                  <c:formatCode>General</c:formatCode>
                  <c:ptCount val="1"/>
                  <c:pt idx="0">
                    <c:v>6.5962419856561798</c:v>
                  </c:pt>
                </c:numCache>
              </c:numRef>
            </c:plus>
            <c:minus>
              <c:numLit>
                <c:formatCode>General</c:formatCode>
                <c:ptCount val="1"/>
                <c:pt idx="0">
                  <c:v>1</c:v>
                </c:pt>
              </c:numLit>
            </c:minus>
          </c:errBars>
          <c:cat>
            <c:numRef>
              <c:f>'P40'!$AL$102</c:f>
              <c:numCache>
                <c:formatCode>General</c:formatCode>
                <c:ptCount val="1"/>
              </c:numCache>
            </c:numRef>
          </c:cat>
          <c:val>
            <c:numRef>
              <c:f>'P40'!$AO$118</c:f>
              <c:numCache>
                <c:formatCode>0.000</c:formatCode>
                <c:ptCount val="1"/>
                <c:pt idx="0">
                  <c:v>52.343333333333327</c:v>
                </c:pt>
              </c:numCache>
            </c:numRef>
          </c:val>
        </c:ser>
        <c:dLbls>
          <c:showLegendKey val="0"/>
          <c:showVal val="0"/>
          <c:showCatName val="0"/>
          <c:showSerName val="0"/>
          <c:showPercent val="0"/>
          <c:showBubbleSize val="0"/>
        </c:dLbls>
        <c:gapWidth val="150"/>
        <c:axId val="215912448"/>
        <c:axId val="275495680"/>
      </c:barChart>
      <c:catAx>
        <c:axId val="215912448"/>
        <c:scaling>
          <c:orientation val="minMax"/>
        </c:scaling>
        <c:delete val="0"/>
        <c:axPos val="b"/>
        <c:numFmt formatCode="General" sourceLinked="1"/>
        <c:majorTickMark val="out"/>
        <c:minorTickMark val="none"/>
        <c:tickLblPos val="nextTo"/>
        <c:spPr>
          <a:ln w="12700">
            <a:solidFill>
              <a:schemeClr val="tx1"/>
            </a:solidFill>
          </a:ln>
        </c:spPr>
        <c:crossAx val="275495680"/>
        <c:crosses val="autoZero"/>
        <c:auto val="1"/>
        <c:lblAlgn val="ctr"/>
        <c:lblOffset val="100"/>
        <c:noMultiLvlLbl val="0"/>
      </c:catAx>
      <c:valAx>
        <c:axId val="275495680"/>
        <c:scaling>
          <c:orientation val="minMax"/>
        </c:scaling>
        <c:delete val="0"/>
        <c:axPos val="l"/>
        <c:title>
          <c:tx>
            <c:rich>
              <a:bodyPr rot="-5400000" vert="horz"/>
              <a:lstStyle/>
              <a:p>
                <a:pPr>
                  <a:defRPr/>
                </a:pPr>
                <a:r>
                  <a:rPr lang="it-IT"/>
                  <a:t>Exploration</a:t>
                </a:r>
                <a:r>
                  <a:rPr lang="it-IT" baseline="0"/>
                  <a:t> time (s)</a:t>
                </a:r>
                <a:endParaRPr lang="it-IT"/>
              </a:p>
            </c:rich>
          </c:tx>
          <c:layout/>
          <c:overlay val="0"/>
        </c:title>
        <c:numFmt formatCode="0" sourceLinked="0"/>
        <c:majorTickMark val="out"/>
        <c:minorTickMark val="none"/>
        <c:tickLblPos val="nextTo"/>
        <c:spPr>
          <a:ln w="12700">
            <a:solidFill>
              <a:schemeClr val="tx1"/>
            </a:solidFill>
          </a:ln>
        </c:spPr>
        <c:crossAx val="215912448"/>
        <c:crosses val="autoZero"/>
        <c:crossBetween val="between"/>
      </c:valAx>
    </c:plotArea>
    <c:plotVisOnly val="1"/>
    <c:dispBlanksAs val="gap"/>
    <c:showDLblsOverMax val="0"/>
  </c:chart>
  <c:spPr>
    <a:noFill/>
    <a:ln w="12700">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0"/>
          <c:tx>
            <c:strRef>
              <c:f>'P40'!$AL$61</c:f>
              <c:strCache>
                <c:ptCount val="1"/>
                <c:pt idx="0">
                  <c:v>CrT+/y</c:v>
                </c:pt>
              </c:strCache>
            </c:strRef>
          </c:tx>
          <c:spPr>
            <a:solidFill>
              <a:schemeClr val="bg1"/>
            </a:solidFill>
            <a:ln w="12700">
              <a:solidFill>
                <a:schemeClr val="tx1"/>
              </a:solidFill>
            </a:ln>
          </c:spPr>
          <c:invertIfNegative val="0"/>
          <c:errBars>
            <c:errBarType val="plus"/>
            <c:errValType val="cust"/>
            <c:noEndCap val="0"/>
            <c:plus>
              <c:numRef>
                <c:f>'P40'!$AP$79</c:f>
                <c:numCache>
                  <c:formatCode>General</c:formatCode>
                  <c:ptCount val="1"/>
                  <c:pt idx="0">
                    <c:v>0.106724027791311</c:v>
                  </c:pt>
                </c:numCache>
              </c:numRef>
            </c:plus>
            <c:minus>
              <c:numLit>
                <c:formatCode>General</c:formatCode>
                <c:ptCount val="1"/>
                <c:pt idx="0">
                  <c:v>1</c:v>
                </c:pt>
              </c:numLit>
            </c:minus>
            <c:spPr>
              <a:ln w="12700"/>
            </c:spPr>
          </c:errBars>
          <c:val>
            <c:numRef>
              <c:f>'P40'!$AP$76</c:f>
              <c:numCache>
                <c:formatCode>0.000</c:formatCode>
                <c:ptCount val="1"/>
                <c:pt idx="0">
                  <c:v>9.0107803487042101E-2</c:v>
                </c:pt>
              </c:numCache>
            </c:numRef>
          </c:val>
        </c:ser>
        <c:ser>
          <c:idx val="0"/>
          <c:order val="1"/>
          <c:tx>
            <c:strRef>
              <c:f>'P40'!$AK$61</c:f>
              <c:strCache>
                <c:ptCount val="1"/>
                <c:pt idx="0">
                  <c:v>CrT-/y</c:v>
                </c:pt>
              </c:strCache>
            </c:strRef>
          </c:tx>
          <c:spPr>
            <a:solidFill>
              <a:schemeClr val="bg1">
                <a:lumMod val="75000"/>
              </a:schemeClr>
            </a:solidFill>
            <a:ln w="12700">
              <a:solidFill>
                <a:schemeClr val="tx1"/>
              </a:solidFill>
            </a:ln>
          </c:spPr>
          <c:invertIfNegative val="0"/>
          <c:errBars>
            <c:errBarType val="plus"/>
            <c:errValType val="cust"/>
            <c:noEndCap val="0"/>
            <c:plus>
              <c:numRef>
                <c:f>'P40'!$AO$79</c:f>
                <c:numCache>
                  <c:formatCode>General</c:formatCode>
                  <c:ptCount val="1"/>
                  <c:pt idx="0">
                    <c:v>3.8025035679420303E-2</c:v>
                  </c:pt>
                </c:numCache>
              </c:numRef>
            </c:plus>
            <c:minus>
              <c:numLit>
                <c:formatCode>General</c:formatCode>
                <c:ptCount val="1"/>
                <c:pt idx="0">
                  <c:v>1</c:v>
                </c:pt>
              </c:numLit>
            </c:minus>
            <c:spPr>
              <a:ln w="12700">
                <a:solidFill>
                  <a:schemeClr val="tx1"/>
                </a:solidFill>
              </a:ln>
            </c:spPr>
          </c:errBars>
          <c:cat>
            <c:numRef>
              <c:f>'P40'!$AL$60</c:f>
              <c:numCache>
                <c:formatCode>General</c:formatCode>
                <c:ptCount val="1"/>
              </c:numCache>
            </c:numRef>
          </c:cat>
          <c:val>
            <c:numRef>
              <c:f>'P40'!$AO$76</c:f>
              <c:numCache>
                <c:formatCode>0.000</c:formatCode>
                <c:ptCount val="1"/>
                <c:pt idx="0">
                  <c:v>7.5218660465395604E-2</c:v>
                </c:pt>
              </c:numCache>
            </c:numRef>
          </c:val>
        </c:ser>
        <c:dLbls>
          <c:showLegendKey val="0"/>
          <c:showVal val="0"/>
          <c:showCatName val="0"/>
          <c:showSerName val="0"/>
          <c:showPercent val="0"/>
          <c:showBubbleSize val="0"/>
        </c:dLbls>
        <c:gapWidth val="150"/>
        <c:axId val="215912960"/>
        <c:axId val="290234944"/>
      </c:barChart>
      <c:catAx>
        <c:axId val="215912960"/>
        <c:scaling>
          <c:orientation val="minMax"/>
        </c:scaling>
        <c:delete val="0"/>
        <c:axPos val="b"/>
        <c:numFmt formatCode="General" sourceLinked="1"/>
        <c:majorTickMark val="out"/>
        <c:minorTickMark val="none"/>
        <c:tickLblPos val="nextTo"/>
        <c:spPr>
          <a:ln w="12700">
            <a:solidFill>
              <a:schemeClr val="tx1"/>
            </a:solidFill>
          </a:ln>
        </c:spPr>
        <c:crossAx val="290234944"/>
        <c:crosses val="autoZero"/>
        <c:auto val="1"/>
        <c:lblAlgn val="ctr"/>
        <c:lblOffset val="100"/>
        <c:noMultiLvlLbl val="0"/>
      </c:catAx>
      <c:valAx>
        <c:axId val="290234944"/>
        <c:scaling>
          <c:orientation val="minMax"/>
          <c:max val="0.6"/>
        </c:scaling>
        <c:delete val="0"/>
        <c:axPos val="l"/>
        <c:title>
          <c:tx>
            <c:rich>
              <a:bodyPr rot="-5400000" vert="horz"/>
              <a:lstStyle/>
              <a:p>
                <a:pPr>
                  <a:defRPr/>
                </a:pPr>
                <a:r>
                  <a:rPr lang="it-IT"/>
                  <a:t>Discrimination index (training)</a:t>
                </a:r>
              </a:p>
            </c:rich>
          </c:tx>
          <c:layout/>
          <c:overlay val="0"/>
        </c:title>
        <c:numFmt formatCode="0.000" sourceLinked="1"/>
        <c:majorTickMark val="out"/>
        <c:minorTickMark val="none"/>
        <c:tickLblPos val="nextTo"/>
        <c:spPr>
          <a:ln w="12700">
            <a:solidFill>
              <a:schemeClr val="tx1"/>
            </a:solidFill>
          </a:ln>
        </c:spPr>
        <c:crossAx val="21591296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'total distance'!$A$2</c:f>
              <c:strCache>
                <c:ptCount val="1"/>
                <c:pt idx="0">
                  <c:v>CrT -/y</c:v>
                </c:pt>
              </c:strCache>
            </c:strRef>
          </c:tx>
          <c:spPr>
            <a:ln w="25400">
              <a:solidFill>
                <a:schemeClr val="bg1">
                  <a:lumMod val="75000"/>
                </a:schemeClr>
              </a:solidFill>
            </a:ln>
          </c:spPr>
          <c:marker>
            <c:symbol val="circle"/>
            <c:size val="9"/>
            <c:spPr>
              <a:solidFill>
                <a:schemeClr val="bg1">
                  <a:lumMod val="75000"/>
                </a:schemeClr>
              </a:solidFill>
              <a:ln>
                <a:solidFill>
                  <a:schemeClr val="bg1">
                    <a:lumMod val="75000"/>
                  </a:schemeClr>
                </a:solidFill>
              </a:ln>
            </c:spPr>
          </c:marker>
          <c:errBars>
            <c:errDir val="y"/>
            <c:errBarType val="both"/>
            <c:errValType val="cust"/>
            <c:noEndCap val="0"/>
            <c:plus>
              <c:numRef>
                <c:f>'total distance'!$B$21:$G$21</c:f>
                <c:numCache>
                  <c:formatCode>General</c:formatCode>
                  <c:ptCount val="6"/>
                  <c:pt idx="0">
                    <c:v>50.871772094974602</c:v>
                  </c:pt>
                  <c:pt idx="1">
                    <c:v>68.621647650971553</c:v>
                  </c:pt>
                  <c:pt idx="2">
                    <c:v>28.61300226153373</c:v>
                  </c:pt>
                  <c:pt idx="3">
                    <c:v>32.575198041888477</c:v>
                  </c:pt>
                  <c:pt idx="4">
                    <c:v>46.686638300059101</c:v>
                  </c:pt>
                  <c:pt idx="5">
                    <c:v>41.071797845712481</c:v>
                  </c:pt>
                </c:numCache>
              </c:numRef>
            </c:plus>
            <c:minus>
              <c:numRef>
                <c:f>'total distance'!$B$21:$G$21</c:f>
                <c:numCache>
                  <c:formatCode>General</c:formatCode>
                  <c:ptCount val="6"/>
                  <c:pt idx="0">
                    <c:v>50.871772094974602</c:v>
                  </c:pt>
                  <c:pt idx="1">
                    <c:v>68.621647650971553</c:v>
                  </c:pt>
                  <c:pt idx="2">
                    <c:v>28.61300226153373</c:v>
                  </c:pt>
                  <c:pt idx="3">
                    <c:v>32.575198041888477</c:v>
                  </c:pt>
                  <c:pt idx="4">
                    <c:v>46.686638300059101</c:v>
                  </c:pt>
                  <c:pt idx="5">
                    <c:v>41.071797845712481</c:v>
                  </c:pt>
                </c:numCache>
              </c:numRef>
            </c:minus>
            <c:spPr>
              <a:ln w="25400">
                <a:solidFill>
                  <a:schemeClr val="bg1">
                    <a:lumMod val="75000"/>
                  </a:schemeClr>
                </a:solidFill>
              </a:ln>
            </c:spPr>
          </c:errBars>
          <c:cat>
            <c:numRef>
              <c:f>'total distance'!$B$3:$G$3</c:f>
              <c:numCache>
                <c:formatCode>General</c:formatCode>
                <c:ptCount val="6"/>
                <c:pt idx="0">
                  <c:v>1</c:v>
                </c:pt>
                <c:pt idx="1">
                  <c:v>2</c:v>
                </c:pt>
                <c:pt idx="2">
                  <c:v>3</c:v>
                </c:pt>
                <c:pt idx="3">
                  <c:v>4</c:v>
                </c:pt>
                <c:pt idx="4">
                  <c:v>5</c:v>
                </c:pt>
                <c:pt idx="5">
                  <c:v>6</c:v>
                </c:pt>
              </c:numCache>
            </c:numRef>
          </c:cat>
          <c:val>
            <c:numRef>
              <c:f>'total distance'!$B$18:$G$18</c:f>
              <c:numCache>
                <c:formatCode>0.00</c:formatCode>
                <c:ptCount val="6"/>
                <c:pt idx="0">
                  <c:v>676.15787916666648</c:v>
                </c:pt>
                <c:pt idx="1">
                  <c:v>531.38614375000009</c:v>
                </c:pt>
                <c:pt idx="2">
                  <c:v>350.41501874999773</c:v>
                </c:pt>
                <c:pt idx="3">
                  <c:v>289.23007916666671</c:v>
                </c:pt>
                <c:pt idx="4">
                  <c:v>318.53878750000001</c:v>
                </c:pt>
                <c:pt idx="5">
                  <c:v>247.33878125000001</c:v>
                </c:pt>
              </c:numCache>
            </c:numRef>
          </c:val>
          <c:smooth val="0"/>
        </c:ser>
        <c:ser>
          <c:idx val="1"/>
          <c:order val="1"/>
          <c:tx>
            <c:strRef>
              <c:f>'total distance'!$A$23</c:f>
              <c:strCache>
                <c:ptCount val="1"/>
                <c:pt idx="0">
                  <c:v>CrT +/y</c:v>
                </c:pt>
              </c:strCache>
            </c:strRef>
          </c:tx>
          <c:spPr>
            <a:ln w="19050">
              <a:solidFill>
                <a:schemeClr val="tx1"/>
              </a:solidFill>
            </a:ln>
          </c:spPr>
          <c:marker>
            <c:symbol val="circle"/>
            <c:size val="9"/>
            <c:spPr>
              <a:solidFill>
                <a:schemeClr val="bg1"/>
              </a:solidFill>
              <a:ln w="19050">
                <a:solidFill>
                  <a:schemeClr val="tx1"/>
                </a:solidFill>
              </a:ln>
            </c:spPr>
          </c:marker>
          <c:errBars>
            <c:errDir val="y"/>
            <c:errBarType val="both"/>
            <c:errValType val="cust"/>
            <c:noEndCap val="0"/>
            <c:plus>
              <c:numRef>
                <c:f>'total distance'!$B$42:$G$42</c:f>
                <c:numCache>
                  <c:formatCode>General</c:formatCode>
                  <c:ptCount val="6"/>
                  <c:pt idx="0">
                    <c:v>54.678533950348218</c:v>
                  </c:pt>
                  <c:pt idx="1">
                    <c:v>48.396762293472172</c:v>
                  </c:pt>
                  <c:pt idx="2">
                    <c:v>34.636462158808513</c:v>
                  </c:pt>
                  <c:pt idx="3">
                    <c:v>24.829984857019411</c:v>
                  </c:pt>
                  <c:pt idx="4">
                    <c:v>23.433632020111279</c:v>
                  </c:pt>
                  <c:pt idx="5">
                    <c:v>22.545637437656591</c:v>
                  </c:pt>
                </c:numCache>
              </c:numRef>
            </c:plus>
            <c:minus>
              <c:numRef>
                <c:f>'total distance'!$B$42:$G$42</c:f>
                <c:numCache>
                  <c:formatCode>General</c:formatCode>
                  <c:ptCount val="6"/>
                  <c:pt idx="0">
                    <c:v>54.678533950348218</c:v>
                  </c:pt>
                  <c:pt idx="1">
                    <c:v>48.396762293472172</c:v>
                  </c:pt>
                  <c:pt idx="2">
                    <c:v>34.636462158808513</c:v>
                  </c:pt>
                  <c:pt idx="3">
                    <c:v>24.829984857019411</c:v>
                  </c:pt>
                  <c:pt idx="4">
                    <c:v>23.433632020111279</c:v>
                  </c:pt>
                  <c:pt idx="5">
                    <c:v>22.545637437656591</c:v>
                  </c:pt>
                </c:numCache>
              </c:numRef>
            </c:minus>
            <c:spPr>
              <a:ln w="25400">
                <a:solidFill>
                  <a:schemeClr val="tx1"/>
                </a:solidFill>
              </a:ln>
            </c:spPr>
          </c:errBars>
          <c:val>
            <c:numRef>
              <c:f>'total distance'!$B$39:$G$39</c:f>
              <c:numCache>
                <c:formatCode>0.00</c:formatCode>
                <c:ptCount val="6"/>
                <c:pt idx="0">
                  <c:v>764.78359999999998</c:v>
                </c:pt>
                <c:pt idx="1">
                  <c:v>463.03415250000012</c:v>
                </c:pt>
                <c:pt idx="2">
                  <c:v>330.16718500000002</c:v>
                </c:pt>
                <c:pt idx="3">
                  <c:v>177.97928175000001</c:v>
                </c:pt>
                <c:pt idx="4">
                  <c:v>183.25444999999999</c:v>
                </c:pt>
                <c:pt idx="5">
                  <c:v>147.55150416666669</c:v>
                </c:pt>
              </c:numCache>
            </c:numRef>
          </c:val>
          <c:smooth val="0"/>
        </c:ser>
        <c:dLbls>
          <c:showLegendKey val="0"/>
          <c:showVal val="0"/>
          <c:showCatName val="0"/>
          <c:showSerName val="0"/>
          <c:showPercent val="0"/>
          <c:showBubbleSize val="0"/>
        </c:dLbls>
        <c:marker val="1"/>
        <c:smooth val="0"/>
        <c:axId val="46813184"/>
        <c:axId val="290238400"/>
      </c:lineChart>
      <c:catAx>
        <c:axId val="46813184"/>
        <c:scaling>
          <c:orientation val="minMax"/>
        </c:scaling>
        <c:delete val="0"/>
        <c:axPos val="b"/>
        <c:title>
          <c:tx>
            <c:rich>
              <a:bodyPr/>
              <a:lstStyle/>
              <a:p>
                <a:pPr>
                  <a:defRPr/>
                </a:pPr>
                <a:r>
                  <a:rPr lang="it-IT"/>
                  <a:t>Training (days)</a:t>
                </a:r>
              </a:p>
            </c:rich>
          </c:tx>
          <c:layout/>
          <c:overlay val="0"/>
        </c:title>
        <c:numFmt formatCode="General" sourceLinked="1"/>
        <c:majorTickMark val="out"/>
        <c:minorTickMark val="none"/>
        <c:tickLblPos val="nextTo"/>
        <c:spPr>
          <a:ln w="12700">
            <a:solidFill>
              <a:schemeClr val="tx1"/>
            </a:solidFill>
          </a:ln>
        </c:spPr>
        <c:crossAx val="290238400"/>
        <c:crosses val="autoZero"/>
        <c:auto val="1"/>
        <c:lblAlgn val="ctr"/>
        <c:lblOffset val="100"/>
        <c:noMultiLvlLbl val="0"/>
      </c:catAx>
      <c:valAx>
        <c:axId val="290238400"/>
        <c:scaling>
          <c:orientation val="minMax"/>
        </c:scaling>
        <c:delete val="0"/>
        <c:axPos val="l"/>
        <c:title>
          <c:tx>
            <c:rich>
              <a:bodyPr rot="-5400000" vert="horz"/>
              <a:lstStyle/>
              <a:p>
                <a:pPr>
                  <a:defRPr/>
                </a:pPr>
                <a:r>
                  <a:rPr lang="it-IT"/>
                  <a:t>Distance to platform (cm)</a:t>
                </a:r>
              </a:p>
            </c:rich>
          </c:tx>
          <c:layout/>
          <c:overlay val="0"/>
        </c:title>
        <c:numFmt formatCode="0" sourceLinked="0"/>
        <c:majorTickMark val="out"/>
        <c:minorTickMark val="none"/>
        <c:tickLblPos val="nextTo"/>
        <c:spPr>
          <a:ln w="12700">
            <a:solidFill>
              <a:schemeClr val="tx1"/>
            </a:solidFill>
          </a:ln>
        </c:spPr>
        <c:crossAx val="46813184"/>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0"/>
          <c:tx>
            <c:strRef>
              <c:f>'total distance'!$A$23</c:f>
              <c:strCache>
                <c:ptCount val="1"/>
                <c:pt idx="0">
                  <c:v>CrT +/y</c:v>
                </c:pt>
              </c:strCache>
            </c:strRef>
          </c:tx>
          <c:spPr>
            <a:solidFill>
              <a:schemeClr val="bg1"/>
            </a:solidFill>
            <a:ln w="12700">
              <a:solidFill>
                <a:schemeClr val="tx1"/>
              </a:solidFill>
            </a:ln>
          </c:spPr>
          <c:invertIfNegative val="0"/>
          <c:errBars>
            <c:errBarType val="plus"/>
            <c:errValType val="cust"/>
            <c:noEndCap val="0"/>
            <c:plus>
              <c:numRef>
                <c:f>'total distance'!$H$42</c:f>
                <c:numCache>
                  <c:formatCode>General</c:formatCode>
                  <c:ptCount val="1"/>
                  <c:pt idx="0">
                    <c:v>16.7912066823821</c:v>
                  </c:pt>
                </c:numCache>
              </c:numRef>
            </c:plus>
            <c:minus>
              <c:numLit>
                <c:formatCode>General</c:formatCode>
                <c:ptCount val="1"/>
                <c:pt idx="0">
                  <c:v>1</c:v>
                </c:pt>
              </c:numLit>
            </c:minus>
            <c:spPr>
              <a:ln w="12700">
                <a:solidFill>
                  <a:schemeClr val="tx1"/>
                </a:solidFill>
              </a:ln>
            </c:spPr>
          </c:errBars>
          <c:val>
            <c:numRef>
              <c:f>'total distance'!$H$39</c:f>
              <c:numCache>
                <c:formatCode>0.00</c:formatCode>
                <c:ptCount val="1"/>
                <c:pt idx="0">
                  <c:v>169.59507863888891</c:v>
                </c:pt>
              </c:numCache>
            </c:numRef>
          </c:val>
        </c:ser>
        <c:ser>
          <c:idx val="0"/>
          <c:order val="1"/>
          <c:tx>
            <c:strRef>
              <c:f>'total distance'!$A$2</c:f>
              <c:strCache>
                <c:ptCount val="1"/>
                <c:pt idx="0">
                  <c:v>CrT -/y</c:v>
                </c:pt>
              </c:strCache>
            </c:strRef>
          </c:tx>
          <c:spPr>
            <a:solidFill>
              <a:schemeClr val="bg1">
                <a:lumMod val="75000"/>
              </a:schemeClr>
            </a:solidFill>
            <a:ln w="12700">
              <a:solidFill>
                <a:schemeClr val="tx1"/>
              </a:solidFill>
            </a:ln>
          </c:spPr>
          <c:invertIfNegative val="0"/>
          <c:errBars>
            <c:errBarType val="plus"/>
            <c:errValType val="cust"/>
            <c:noEndCap val="0"/>
            <c:plus>
              <c:numRef>
                <c:f>'total distance'!$H$21</c:f>
                <c:numCache>
                  <c:formatCode>General</c:formatCode>
                  <c:ptCount val="1"/>
                  <c:pt idx="0">
                    <c:v>30.873203266928989</c:v>
                  </c:pt>
                </c:numCache>
              </c:numRef>
            </c:plus>
            <c:minus>
              <c:numLit>
                <c:formatCode>General</c:formatCode>
                <c:ptCount val="1"/>
                <c:pt idx="0">
                  <c:v>1</c:v>
                </c:pt>
              </c:numLit>
            </c:minus>
            <c:spPr>
              <a:ln w="12700">
                <a:solidFill>
                  <a:schemeClr val="tx1"/>
                </a:solidFill>
              </a:ln>
            </c:spPr>
          </c:errBars>
          <c:cat>
            <c:numRef>
              <c:f>'total distance'!$B$2</c:f>
              <c:numCache>
                <c:formatCode>General</c:formatCode>
                <c:ptCount val="1"/>
              </c:numCache>
            </c:numRef>
          </c:cat>
          <c:val>
            <c:numRef>
              <c:f>'total distance'!$H$18</c:f>
              <c:numCache>
                <c:formatCode>0.00</c:formatCode>
                <c:ptCount val="1"/>
                <c:pt idx="0">
                  <c:v>285.03588263888901</c:v>
                </c:pt>
              </c:numCache>
            </c:numRef>
          </c:val>
        </c:ser>
        <c:dLbls>
          <c:showLegendKey val="0"/>
          <c:showVal val="0"/>
          <c:showCatName val="0"/>
          <c:showSerName val="0"/>
          <c:showPercent val="0"/>
          <c:showBubbleSize val="0"/>
        </c:dLbls>
        <c:gapWidth val="150"/>
        <c:axId val="46813696"/>
        <c:axId val="290240128"/>
      </c:barChart>
      <c:catAx>
        <c:axId val="46813696"/>
        <c:scaling>
          <c:orientation val="minMax"/>
        </c:scaling>
        <c:delete val="0"/>
        <c:axPos val="b"/>
        <c:numFmt formatCode="General" sourceLinked="1"/>
        <c:majorTickMark val="out"/>
        <c:minorTickMark val="none"/>
        <c:tickLblPos val="nextTo"/>
        <c:spPr>
          <a:ln w="12700">
            <a:solidFill>
              <a:schemeClr val="tx1"/>
            </a:solidFill>
          </a:ln>
        </c:spPr>
        <c:crossAx val="290240128"/>
        <c:crosses val="autoZero"/>
        <c:auto val="1"/>
        <c:lblAlgn val="ctr"/>
        <c:lblOffset val="100"/>
        <c:noMultiLvlLbl val="0"/>
      </c:catAx>
      <c:valAx>
        <c:axId val="290240128"/>
        <c:scaling>
          <c:orientation val="minMax"/>
        </c:scaling>
        <c:delete val="0"/>
        <c:axPos val="l"/>
        <c:title>
          <c:tx>
            <c:rich>
              <a:bodyPr rot="-5400000" vert="horz"/>
              <a:lstStyle/>
              <a:p>
                <a:pPr>
                  <a:defRPr/>
                </a:pPr>
                <a:r>
                  <a:rPr lang="it-IT"/>
                  <a:t>Distance to</a:t>
                </a:r>
                <a:r>
                  <a:rPr lang="it-IT" baseline="0"/>
                  <a:t> platform (cm)</a:t>
                </a:r>
                <a:endParaRPr lang="it-IT"/>
              </a:p>
            </c:rich>
          </c:tx>
          <c:layout/>
          <c:overlay val="0"/>
        </c:title>
        <c:numFmt formatCode="0" sourceLinked="0"/>
        <c:majorTickMark val="out"/>
        <c:minorTickMark val="none"/>
        <c:tickLblPos val="nextTo"/>
        <c:spPr>
          <a:ln w="12700">
            <a:solidFill>
              <a:schemeClr val="tx1"/>
            </a:solidFill>
          </a:ln>
        </c:spPr>
        <c:crossAx val="46813696"/>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0"/>
          <c:tx>
            <c:strRef>
              <c:f>probe!$A$24</c:f>
              <c:strCache>
                <c:ptCount val="1"/>
                <c:pt idx="0">
                  <c:v>CrT +/y</c:v>
                </c:pt>
              </c:strCache>
            </c:strRef>
          </c:tx>
          <c:spPr>
            <a:solidFill>
              <a:schemeClr val="bg1"/>
            </a:solidFill>
            <a:ln w="12700">
              <a:solidFill>
                <a:schemeClr val="tx1"/>
              </a:solidFill>
            </a:ln>
          </c:spPr>
          <c:invertIfNegative val="0"/>
          <c:errBars>
            <c:errBarType val="plus"/>
            <c:errValType val="cust"/>
            <c:noEndCap val="0"/>
            <c:plus>
              <c:numRef>
                <c:f>probe!$H$43:$K$43</c:f>
                <c:numCache>
                  <c:formatCode>General</c:formatCode>
                  <c:ptCount val="4"/>
                  <c:pt idx="0">
                    <c:v>4.2273320582132339</c:v>
                  </c:pt>
                  <c:pt idx="1">
                    <c:v>3.1212174403927309</c:v>
                  </c:pt>
                  <c:pt idx="2">
                    <c:v>3.2890814682346381</c:v>
                  </c:pt>
                  <c:pt idx="3">
                    <c:v>4.7751469044091861</c:v>
                  </c:pt>
                </c:numCache>
              </c:numRef>
            </c:plus>
            <c:minus>
              <c:numLit>
                <c:formatCode>General</c:formatCode>
                <c:ptCount val="1"/>
                <c:pt idx="0">
                  <c:v>1</c:v>
                </c:pt>
              </c:numLit>
            </c:minus>
            <c:spPr>
              <a:ln w="12700">
                <a:solidFill>
                  <a:schemeClr val="tx1"/>
                </a:solidFill>
              </a:ln>
            </c:spPr>
          </c:errBars>
          <c:val>
            <c:numRef>
              <c:f>probe!$H$40:$K$40</c:f>
              <c:numCache>
                <c:formatCode>#,##0.00_ ;\-#,##0.00\ </c:formatCode>
                <c:ptCount val="4"/>
                <c:pt idx="0">
                  <c:v>16.963974047770709</c:v>
                </c:pt>
                <c:pt idx="1">
                  <c:v>23.843677645737699</c:v>
                </c:pt>
                <c:pt idx="2">
                  <c:v>15.232672429227559</c:v>
                </c:pt>
                <c:pt idx="3">
                  <c:v>43.959675877263827</c:v>
                </c:pt>
              </c:numCache>
            </c:numRef>
          </c:val>
        </c:ser>
        <c:ser>
          <c:idx val="0"/>
          <c:order val="1"/>
          <c:tx>
            <c:strRef>
              <c:f>probe!$A$2</c:f>
              <c:strCache>
                <c:ptCount val="1"/>
                <c:pt idx="0">
                  <c:v>CrT -/y</c:v>
                </c:pt>
              </c:strCache>
            </c:strRef>
          </c:tx>
          <c:spPr>
            <a:solidFill>
              <a:schemeClr val="bg1">
                <a:lumMod val="75000"/>
              </a:schemeClr>
            </a:solidFill>
            <a:ln>
              <a:solidFill>
                <a:schemeClr val="tx1"/>
              </a:solidFill>
            </a:ln>
          </c:spPr>
          <c:invertIfNegative val="0"/>
          <c:errBars>
            <c:errBarType val="plus"/>
            <c:errValType val="cust"/>
            <c:noEndCap val="0"/>
            <c:plus>
              <c:numRef>
                <c:f>probe!$H$21:$K$21</c:f>
                <c:numCache>
                  <c:formatCode>General</c:formatCode>
                  <c:ptCount val="4"/>
                  <c:pt idx="0">
                    <c:v>2.3639807308004022</c:v>
                  </c:pt>
                  <c:pt idx="1">
                    <c:v>2.5105232762170542</c:v>
                  </c:pt>
                  <c:pt idx="2">
                    <c:v>3.0765762614438699</c:v>
                  </c:pt>
                  <c:pt idx="3">
                    <c:v>4.3664369222128672</c:v>
                  </c:pt>
                </c:numCache>
              </c:numRef>
            </c:plus>
            <c:minus>
              <c:numLit>
                <c:formatCode>General</c:formatCode>
                <c:ptCount val="1"/>
                <c:pt idx="0">
                  <c:v>1</c:v>
                </c:pt>
              </c:numLit>
            </c:minus>
            <c:spPr>
              <a:ln w="12700">
                <a:solidFill>
                  <a:schemeClr val="tx1"/>
                </a:solidFill>
              </a:ln>
            </c:spPr>
          </c:errBars>
          <c:cat>
            <c:strRef>
              <c:f>probe!$H$3:$K$3</c:f>
              <c:strCache>
                <c:ptCount val="4"/>
                <c:pt idx="0">
                  <c:v>SE</c:v>
                </c:pt>
                <c:pt idx="1">
                  <c:v>NO</c:v>
                </c:pt>
                <c:pt idx="2">
                  <c:v>SO</c:v>
                </c:pt>
                <c:pt idx="3">
                  <c:v>NE*</c:v>
                </c:pt>
              </c:strCache>
            </c:strRef>
          </c:cat>
          <c:val>
            <c:numRef>
              <c:f>probe!$H$18:$K$18</c:f>
              <c:numCache>
                <c:formatCode>0.00</c:formatCode>
                <c:ptCount val="4"/>
                <c:pt idx="0">
                  <c:v>22.68487674883411</c:v>
                </c:pt>
                <c:pt idx="1">
                  <c:v>21.030424161669991</c:v>
                </c:pt>
                <c:pt idx="2">
                  <c:v>22.35176548967355</c:v>
                </c:pt>
                <c:pt idx="3">
                  <c:v>33.932933599822341</c:v>
                </c:pt>
              </c:numCache>
            </c:numRef>
          </c:val>
        </c:ser>
        <c:dLbls>
          <c:showLegendKey val="0"/>
          <c:showVal val="0"/>
          <c:showCatName val="0"/>
          <c:showSerName val="0"/>
          <c:showPercent val="0"/>
          <c:showBubbleSize val="0"/>
        </c:dLbls>
        <c:gapWidth val="150"/>
        <c:axId val="46814208"/>
        <c:axId val="290241856"/>
      </c:barChart>
      <c:catAx>
        <c:axId val="46814208"/>
        <c:scaling>
          <c:orientation val="minMax"/>
        </c:scaling>
        <c:delete val="0"/>
        <c:axPos val="b"/>
        <c:majorTickMark val="out"/>
        <c:minorTickMark val="none"/>
        <c:tickLblPos val="nextTo"/>
        <c:spPr>
          <a:ln w="12700">
            <a:solidFill>
              <a:schemeClr val="tx1"/>
            </a:solidFill>
          </a:ln>
        </c:spPr>
        <c:crossAx val="290241856"/>
        <c:crosses val="autoZero"/>
        <c:auto val="1"/>
        <c:lblAlgn val="ctr"/>
        <c:lblOffset val="100"/>
        <c:noMultiLvlLbl val="0"/>
      </c:catAx>
      <c:valAx>
        <c:axId val="290241856"/>
        <c:scaling>
          <c:orientation val="minMax"/>
        </c:scaling>
        <c:delete val="0"/>
        <c:axPos val="l"/>
        <c:title>
          <c:tx>
            <c:rich>
              <a:bodyPr rot="-5400000" vert="horz"/>
              <a:lstStyle/>
              <a:p>
                <a:pPr>
                  <a:defRPr/>
                </a:pPr>
                <a:r>
                  <a:rPr lang="it-IT"/>
                  <a:t>% Time in quadrant</a:t>
                </a:r>
              </a:p>
            </c:rich>
          </c:tx>
          <c:layout/>
          <c:overlay val="0"/>
        </c:title>
        <c:numFmt formatCode="0" sourceLinked="0"/>
        <c:majorTickMark val="out"/>
        <c:minorTickMark val="none"/>
        <c:tickLblPos val="nextTo"/>
        <c:spPr>
          <a:ln w="12700">
            <a:solidFill>
              <a:schemeClr val="tx1"/>
            </a:solidFill>
          </a:ln>
        </c:spPr>
        <c:crossAx val="46814208"/>
        <c:crosses val="autoZero"/>
        <c:crossBetween val="between"/>
      </c:valAx>
    </c:plotArea>
    <c:legend>
      <c:legendPos val="r"/>
      <c:layout>
        <c:manualLayout>
          <c:xMode val="edge"/>
          <c:yMode val="edge"/>
          <c:x val="0.72666562499999998"/>
          <c:y val="0.41131805555555601"/>
          <c:w val="0.21600798611111099"/>
          <c:h val="0.236160185185185"/>
        </c:manualLayout>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0"/>
          <c:tx>
            <c:strRef>
              <c:f>'P40'!$O$4</c:f>
              <c:strCache>
                <c:ptCount val="1"/>
                <c:pt idx="0">
                  <c:v>CrT +/y</c:v>
                </c:pt>
              </c:strCache>
            </c:strRef>
          </c:tx>
          <c:spPr>
            <a:solidFill>
              <a:schemeClr val="bg1"/>
            </a:solidFill>
            <a:ln w="12700">
              <a:solidFill>
                <a:schemeClr val="tx1"/>
              </a:solidFill>
            </a:ln>
          </c:spPr>
          <c:invertIfNegative val="0"/>
          <c:errBars>
            <c:errBarType val="plus"/>
            <c:errValType val="cust"/>
            <c:noEndCap val="0"/>
            <c:plus>
              <c:numRef>
                <c:f>'P40'!$O$22</c:f>
                <c:numCache>
                  <c:formatCode>General</c:formatCode>
                  <c:ptCount val="1"/>
                  <c:pt idx="0">
                    <c:v>2.4415379509391499</c:v>
                  </c:pt>
                </c:numCache>
              </c:numRef>
            </c:plus>
            <c:minus>
              <c:numLit>
                <c:formatCode>General</c:formatCode>
                <c:ptCount val="1"/>
                <c:pt idx="0">
                  <c:v>1</c:v>
                </c:pt>
              </c:numLit>
            </c:minus>
            <c:spPr>
              <a:ln w="12700"/>
            </c:spPr>
          </c:errBars>
          <c:val>
            <c:numRef>
              <c:f>'P40'!$O$19</c:f>
              <c:numCache>
                <c:formatCode>0.00</c:formatCode>
                <c:ptCount val="1"/>
                <c:pt idx="0">
                  <c:v>60.291348643968178</c:v>
                </c:pt>
              </c:numCache>
            </c:numRef>
          </c:val>
        </c:ser>
        <c:ser>
          <c:idx val="0"/>
          <c:order val="1"/>
          <c:tx>
            <c:strRef>
              <c:f>'P40'!$N$4</c:f>
              <c:strCache>
                <c:ptCount val="1"/>
                <c:pt idx="0">
                  <c:v>CrT -/y</c:v>
                </c:pt>
              </c:strCache>
            </c:strRef>
          </c:tx>
          <c:spPr>
            <a:solidFill>
              <a:schemeClr val="bg1">
                <a:lumMod val="75000"/>
              </a:schemeClr>
            </a:solidFill>
            <a:ln w="12700">
              <a:solidFill>
                <a:schemeClr val="tx1"/>
              </a:solidFill>
            </a:ln>
          </c:spPr>
          <c:invertIfNegative val="0"/>
          <c:errBars>
            <c:errBarType val="plus"/>
            <c:errValType val="cust"/>
            <c:noEndCap val="0"/>
            <c:plus>
              <c:numRef>
                <c:f>'P40'!$N$22</c:f>
                <c:numCache>
                  <c:formatCode>General</c:formatCode>
                  <c:ptCount val="1"/>
                  <c:pt idx="0">
                    <c:v>2.5469263848145429</c:v>
                  </c:pt>
                </c:numCache>
              </c:numRef>
            </c:plus>
            <c:minus>
              <c:numLit>
                <c:formatCode>General</c:formatCode>
                <c:ptCount val="1"/>
                <c:pt idx="0">
                  <c:v>1</c:v>
                </c:pt>
              </c:numLit>
            </c:minus>
            <c:spPr>
              <a:ln w="12700"/>
            </c:spPr>
          </c:errBars>
          <c:cat>
            <c:numRef>
              <c:f>'P40'!$N$2</c:f>
              <c:numCache>
                <c:formatCode>General</c:formatCode>
                <c:ptCount val="1"/>
              </c:numCache>
            </c:numRef>
          </c:cat>
          <c:val>
            <c:numRef>
              <c:f>'P40'!$N$19</c:f>
              <c:numCache>
                <c:formatCode>0.00</c:formatCode>
                <c:ptCount val="1"/>
                <c:pt idx="0">
                  <c:v>49.375127760203988</c:v>
                </c:pt>
              </c:numCache>
            </c:numRef>
          </c:val>
        </c:ser>
        <c:dLbls>
          <c:showLegendKey val="0"/>
          <c:showVal val="0"/>
          <c:showCatName val="0"/>
          <c:showSerName val="0"/>
          <c:showPercent val="0"/>
          <c:showBubbleSize val="0"/>
        </c:dLbls>
        <c:gapWidth val="150"/>
        <c:axId val="46816768"/>
        <c:axId val="276588800"/>
      </c:barChart>
      <c:catAx>
        <c:axId val="46816768"/>
        <c:scaling>
          <c:orientation val="minMax"/>
        </c:scaling>
        <c:delete val="0"/>
        <c:axPos val="b"/>
        <c:numFmt formatCode="General" sourceLinked="1"/>
        <c:majorTickMark val="out"/>
        <c:minorTickMark val="none"/>
        <c:tickLblPos val="nextTo"/>
        <c:spPr>
          <a:ln w="12700">
            <a:solidFill>
              <a:schemeClr val="tx1"/>
            </a:solidFill>
          </a:ln>
        </c:spPr>
        <c:crossAx val="276588800"/>
        <c:crosses val="autoZero"/>
        <c:auto val="1"/>
        <c:lblAlgn val="ctr"/>
        <c:lblOffset val="100"/>
        <c:noMultiLvlLbl val="0"/>
      </c:catAx>
      <c:valAx>
        <c:axId val="276588800"/>
        <c:scaling>
          <c:orientation val="minMax"/>
          <c:max val="80"/>
        </c:scaling>
        <c:delete val="0"/>
        <c:axPos val="l"/>
        <c:title>
          <c:tx>
            <c:rich>
              <a:bodyPr rot="-5400000" vert="horz"/>
              <a:lstStyle/>
              <a:p>
                <a:pPr>
                  <a:defRPr/>
                </a:pPr>
                <a:r>
                  <a:rPr lang="it-IT"/>
                  <a:t>Spontaneous alternation</a:t>
                </a:r>
                <a:r>
                  <a:rPr lang="it-IT" baseline="0"/>
                  <a:t> (%)</a:t>
                </a:r>
                <a:endParaRPr lang="it-IT"/>
              </a:p>
            </c:rich>
          </c:tx>
          <c:layout/>
          <c:overlay val="0"/>
        </c:title>
        <c:numFmt formatCode="0" sourceLinked="0"/>
        <c:majorTickMark val="out"/>
        <c:minorTickMark val="none"/>
        <c:tickLblPos val="nextTo"/>
        <c:spPr>
          <a:ln w="12700">
            <a:solidFill>
              <a:schemeClr val="tx1"/>
            </a:solidFill>
          </a:ln>
        </c:spPr>
        <c:crossAx val="46816768"/>
        <c:crosses val="autoZero"/>
        <c:crossBetween val="between"/>
        <c:majorUnit val="20"/>
      </c:valAx>
    </c:plotArea>
    <c:legend>
      <c:legendPos val="r"/>
      <c:layout>
        <c:manualLayout>
          <c:xMode val="edge"/>
          <c:yMode val="edge"/>
          <c:x val="0.69641244725738405"/>
          <c:y val="0.41131805555555601"/>
          <c:w val="0.218742264416315"/>
          <c:h val="0.236160185185185"/>
        </c:manualLayout>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0"/>
          <c:tx>
            <c:strRef>
              <c:f>'P40'!$R$29</c:f>
              <c:strCache>
                <c:ptCount val="1"/>
                <c:pt idx="0">
                  <c:v>CrT +/y</c:v>
                </c:pt>
              </c:strCache>
            </c:strRef>
          </c:tx>
          <c:spPr>
            <a:solidFill>
              <a:schemeClr val="bg1"/>
            </a:solidFill>
            <a:ln w="12700">
              <a:solidFill>
                <a:schemeClr val="tx1"/>
              </a:solidFill>
            </a:ln>
          </c:spPr>
          <c:invertIfNegative val="0"/>
          <c:errBars>
            <c:errBarType val="plus"/>
            <c:errValType val="cust"/>
            <c:noEndCap val="0"/>
            <c:plus>
              <c:numRef>
                <c:f>'P40'!$R$49:$U$49</c:f>
                <c:numCache>
                  <c:formatCode>General</c:formatCode>
                  <c:ptCount val="4"/>
                  <c:pt idx="0">
                    <c:v>0.92254258038492498</c:v>
                  </c:pt>
                  <c:pt idx="1">
                    <c:v>0.89981369976238901</c:v>
                  </c:pt>
                  <c:pt idx="2">
                    <c:v>1.022430873711635</c:v>
                  </c:pt>
                  <c:pt idx="3">
                    <c:v>2.5903781908434982</c:v>
                  </c:pt>
                </c:numCache>
              </c:numRef>
            </c:plus>
            <c:minus>
              <c:numLit>
                <c:formatCode>General</c:formatCode>
                <c:ptCount val="1"/>
                <c:pt idx="0">
                  <c:v>1</c:v>
                </c:pt>
              </c:numLit>
            </c:minus>
            <c:spPr>
              <a:ln w="12700">
                <a:solidFill>
                  <a:schemeClr val="tx1"/>
                </a:solidFill>
              </a:ln>
            </c:spPr>
          </c:errBars>
          <c:val>
            <c:numRef>
              <c:f>'P40'!$R$46:$U$46</c:f>
              <c:numCache>
                <c:formatCode>0.00</c:formatCode>
                <c:ptCount val="4"/>
                <c:pt idx="0">
                  <c:v>13.692307692307701</c:v>
                </c:pt>
                <c:pt idx="1">
                  <c:v>14.23076923076923</c:v>
                </c:pt>
                <c:pt idx="2">
                  <c:v>14.38461538461538</c:v>
                </c:pt>
                <c:pt idx="3">
                  <c:v>42.307692307691987</c:v>
                </c:pt>
              </c:numCache>
            </c:numRef>
          </c:val>
        </c:ser>
        <c:ser>
          <c:idx val="0"/>
          <c:order val="1"/>
          <c:tx>
            <c:strRef>
              <c:f>'P40'!$N$29</c:f>
              <c:strCache>
                <c:ptCount val="1"/>
                <c:pt idx="0">
                  <c:v>CrT -/y</c:v>
                </c:pt>
              </c:strCache>
            </c:strRef>
          </c:tx>
          <c:spPr>
            <a:solidFill>
              <a:schemeClr val="bg1">
                <a:lumMod val="75000"/>
              </a:schemeClr>
            </a:solidFill>
            <a:ln w="12700">
              <a:solidFill>
                <a:schemeClr val="tx1"/>
              </a:solidFill>
            </a:ln>
          </c:spPr>
          <c:invertIfNegative val="0"/>
          <c:errBars>
            <c:errBarType val="plus"/>
            <c:errValType val="cust"/>
            <c:noEndCap val="0"/>
            <c:plus>
              <c:numRef>
                <c:f>'P40'!$N$49:$Q$49</c:f>
                <c:numCache>
                  <c:formatCode>General</c:formatCode>
                  <c:ptCount val="4"/>
                  <c:pt idx="0">
                    <c:v>0.89717570320659201</c:v>
                  </c:pt>
                  <c:pt idx="1">
                    <c:v>0.84237518932834099</c:v>
                  </c:pt>
                  <c:pt idx="2">
                    <c:v>0.83899591263256001</c:v>
                  </c:pt>
                  <c:pt idx="3">
                    <c:v>1.943650631615103</c:v>
                  </c:pt>
                </c:numCache>
              </c:numRef>
            </c:plus>
            <c:minus>
              <c:numLit>
                <c:formatCode>General</c:formatCode>
                <c:ptCount val="1"/>
                <c:pt idx="0">
                  <c:v>1</c:v>
                </c:pt>
              </c:numLit>
            </c:minus>
            <c:spPr>
              <a:ln w="12700"/>
            </c:spPr>
          </c:errBars>
          <c:cat>
            <c:strRef>
              <c:f>'P40'!$N$30:$Q$30</c:f>
              <c:strCache>
                <c:ptCount val="4"/>
                <c:pt idx="0">
                  <c:v>A</c:v>
                </c:pt>
                <c:pt idx="1">
                  <c:v>B</c:v>
                </c:pt>
                <c:pt idx="2">
                  <c:v>C</c:v>
                </c:pt>
                <c:pt idx="3">
                  <c:v>tot</c:v>
                </c:pt>
              </c:strCache>
            </c:strRef>
          </c:cat>
          <c:val>
            <c:numRef>
              <c:f>'P40'!$N$46:$Q$46</c:f>
              <c:numCache>
                <c:formatCode>0.00</c:formatCode>
                <c:ptCount val="4"/>
                <c:pt idx="0">
                  <c:v>14.75</c:v>
                </c:pt>
                <c:pt idx="1">
                  <c:v>13.83333333333333</c:v>
                </c:pt>
                <c:pt idx="2">
                  <c:v>12.08333333333333</c:v>
                </c:pt>
                <c:pt idx="3">
                  <c:v>40.666666666666359</c:v>
                </c:pt>
              </c:numCache>
            </c:numRef>
          </c:val>
        </c:ser>
        <c:dLbls>
          <c:showLegendKey val="0"/>
          <c:showVal val="0"/>
          <c:showCatName val="0"/>
          <c:showSerName val="0"/>
          <c:showPercent val="0"/>
          <c:showBubbleSize val="0"/>
        </c:dLbls>
        <c:gapWidth val="150"/>
        <c:axId val="217059328"/>
        <c:axId val="276590528"/>
      </c:barChart>
      <c:catAx>
        <c:axId val="217059328"/>
        <c:scaling>
          <c:orientation val="minMax"/>
        </c:scaling>
        <c:delete val="0"/>
        <c:axPos val="b"/>
        <c:majorTickMark val="out"/>
        <c:minorTickMark val="none"/>
        <c:tickLblPos val="nextTo"/>
        <c:spPr>
          <a:ln w="12700">
            <a:solidFill>
              <a:schemeClr val="tx1"/>
            </a:solidFill>
          </a:ln>
        </c:spPr>
        <c:crossAx val="276590528"/>
        <c:crosses val="autoZero"/>
        <c:auto val="1"/>
        <c:lblAlgn val="ctr"/>
        <c:lblOffset val="100"/>
        <c:noMultiLvlLbl val="0"/>
      </c:catAx>
      <c:valAx>
        <c:axId val="276590528"/>
        <c:scaling>
          <c:orientation val="minMax"/>
        </c:scaling>
        <c:delete val="0"/>
        <c:axPos val="l"/>
        <c:title>
          <c:tx>
            <c:rich>
              <a:bodyPr rot="-5400000" vert="horz"/>
              <a:lstStyle/>
              <a:p>
                <a:pPr>
                  <a:defRPr/>
                </a:pPr>
                <a:r>
                  <a:rPr lang="it-IT"/>
                  <a:t>Number of arm entries</a:t>
                </a:r>
              </a:p>
            </c:rich>
          </c:tx>
          <c:layout/>
          <c:overlay val="0"/>
        </c:title>
        <c:numFmt formatCode="0" sourceLinked="0"/>
        <c:majorTickMark val="out"/>
        <c:minorTickMark val="none"/>
        <c:tickLblPos val="nextTo"/>
        <c:spPr>
          <a:ln w="12700">
            <a:solidFill>
              <a:schemeClr val="tx1"/>
            </a:solidFill>
          </a:ln>
        </c:spPr>
        <c:crossAx val="217059328"/>
        <c:crosses val="autoZero"/>
        <c:crossBetween val="between"/>
        <c:majorUnit val="10"/>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0"/>
          <c:tx>
            <c:strRef>
              <c:f>'P40'!$AJ$2</c:f>
              <c:strCache>
                <c:ptCount val="1"/>
                <c:pt idx="0">
                  <c:v>CrT-/y</c:v>
                </c:pt>
              </c:strCache>
            </c:strRef>
          </c:tx>
          <c:spPr>
            <a:solidFill>
              <a:schemeClr val="bg1"/>
            </a:solidFill>
            <a:ln w="12700">
              <a:solidFill>
                <a:schemeClr val="tx1"/>
              </a:solidFill>
            </a:ln>
          </c:spPr>
          <c:invertIfNegative val="0"/>
          <c:errBars>
            <c:errBarType val="plus"/>
            <c:errValType val="cust"/>
            <c:noEndCap val="0"/>
            <c:plus>
              <c:numRef>
                <c:f>('P40'!$AJ$20,'P40'!$AN$20)</c:f>
                <c:numCache>
                  <c:formatCode>General</c:formatCode>
                  <c:ptCount val="2"/>
                  <c:pt idx="0">
                    <c:v>9.6962455172272102E-2</c:v>
                  </c:pt>
                  <c:pt idx="1">
                    <c:v>4.9015637586772798E-2</c:v>
                  </c:pt>
                </c:numCache>
              </c:numRef>
            </c:plus>
            <c:spPr>
              <a:solidFill>
                <a:schemeClr val="bg1">
                  <a:lumMod val="75000"/>
                </a:schemeClr>
              </a:solidFill>
              <a:ln w="12700">
                <a:solidFill>
                  <a:schemeClr val="tx1"/>
                </a:solidFill>
              </a:ln>
            </c:spPr>
          </c:errBars>
          <c:val>
            <c:numRef>
              <c:f>('P40'!$AJ$17,'P40'!$AN$17)</c:f>
              <c:numCache>
                <c:formatCode>0.000</c:formatCode>
                <c:ptCount val="2"/>
                <c:pt idx="0">
                  <c:v>0.25234568120420697</c:v>
                </c:pt>
                <c:pt idx="1">
                  <c:v>0.47863390605301698</c:v>
                </c:pt>
              </c:numCache>
            </c:numRef>
          </c:val>
        </c:ser>
        <c:ser>
          <c:idx val="0"/>
          <c:order val="1"/>
          <c:tx>
            <c:strRef>
              <c:f>'P40'!$AI$2</c:f>
              <c:strCache>
                <c:ptCount val="1"/>
              </c:strCache>
            </c:strRef>
          </c:tx>
          <c:spPr>
            <a:solidFill>
              <a:schemeClr val="bg1">
                <a:lumMod val="75000"/>
              </a:schemeClr>
            </a:solidFill>
            <a:ln w="12700">
              <a:solidFill>
                <a:schemeClr val="tx1"/>
              </a:solidFill>
            </a:ln>
          </c:spPr>
          <c:invertIfNegative val="0"/>
          <c:errBars>
            <c:errBarType val="plus"/>
            <c:errValType val="cust"/>
            <c:noEndCap val="0"/>
            <c:plus>
              <c:numRef>
                <c:f>('P40'!$AI$20,'P40'!$AM$20)</c:f>
                <c:numCache>
                  <c:formatCode>General</c:formatCode>
                  <c:ptCount val="2"/>
                  <c:pt idx="0">
                    <c:v>7.0410229094385504E-2</c:v>
                  </c:pt>
                  <c:pt idx="1">
                    <c:v>7.9675593697529704E-2</c:v>
                  </c:pt>
                </c:numCache>
              </c:numRef>
            </c:plus>
            <c:spPr>
              <a:ln w="12700">
                <a:solidFill>
                  <a:schemeClr val="tx1"/>
                </a:solidFill>
              </a:ln>
            </c:spPr>
          </c:errBars>
          <c:cat>
            <c:strRef>
              <c:f>('P40'!$AI$1,'P40'!$AM$1)</c:f>
              <c:strCache>
                <c:ptCount val="2"/>
                <c:pt idx="0">
                  <c:v>1h</c:v>
                </c:pt>
                <c:pt idx="1">
                  <c:v>24h</c:v>
                </c:pt>
              </c:strCache>
            </c:strRef>
          </c:cat>
          <c:val>
            <c:numRef>
              <c:f>('P40'!$AI$17,'P40'!$AM$17)</c:f>
              <c:numCache>
                <c:formatCode>0.000</c:formatCode>
                <c:ptCount val="2"/>
                <c:pt idx="0">
                  <c:v>0.38434992835072501</c:v>
                </c:pt>
                <c:pt idx="1">
                  <c:v>0.19642585893463799</c:v>
                </c:pt>
              </c:numCache>
            </c:numRef>
          </c:val>
        </c:ser>
        <c:dLbls>
          <c:showLegendKey val="0"/>
          <c:showVal val="0"/>
          <c:showCatName val="0"/>
          <c:showSerName val="0"/>
          <c:showPercent val="0"/>
          <c:showBubbleSize val="0"/>
        </c:dLbls>
        <c:gapWidth val="150"/>
        <c:axId val="217061376"/>
        <c:axId val="276593408"/>
      </c:barChart>
      <c:catAx>
        <c:axId val="217061376"/>
        <c:scaling>
          <c:orientation val="minMax"/>
        </c:scaling>
        <c:delete val="0"/>
        <c:axPos val="b"/>
        <c:numFmt formatCode="General" sourceLinked="1"/>
        <c:majorTickMark val="out"/>
        <c:minorTickMark val="none"/>
        <c:tickLblPos val="nextTo"/>
        <c:spPr>
          <a:ln w="12700" cmpd="sng">
            <a:solidFill>
              <a:srgbClr val="000000"/>
            </a:solidFill>
          </a:ln>
        </c:spPr>
        <c:txPr>
          <a:bodyPr/>
          <a:lstStyle/>
          <a:p>
            <a:pPr>
              <a:defRPr sz="1000"/>
            </a:pPr>
            <a:endParaRPr lang="it-IT"/>
          </a:p>
        </c:txPr>
        <c:crossAx val="276593408"/>
        <c:crosses val="autoZero"/>
        <c:auto val="1"/>
        <c:lblAlgn val="ctr"/>
        <c:lblOffset val="100"/>
        <c:noMultiLvlLbl val="0"/>
      </c:catAx>
      <c:valAx>
        <c:axId val="276593408"/>
        <c:scaling>
          <c:orientation val="minMax"/>
        </c:scaling>
        <c:delete val="0"/>
        <c:axPos val="l"/>
        <c:title>
          <c:tx>
            <c:rich>
              <a:bodyPr rot="-5400000" vert="horz"/>
              <a:lstStyle/>
              <a:p>
                <a:pPr>
                  <a:defRPr sz="1000"/>
                </a:pPr>
                <a:r>
                  <a:rPr lang="it-IT" sz="1000" dirty="0" err="1" smtClean="0"/>
                  <a:t>Discrimination</a:t>
                </a:r>
                <a:r>
                  <a:rPr lang="it-IT" sz="1000" dirty="0" smtClean="0"/>
                  <a:t> </a:t>
                </a:r>
                <a:r>
                  <a:rPr lang="it-IT" sz="1000" dirty="0" err="1" smtClean="0"/>
                  <a:t>index</a:t>
                </a:r>
                <a:endParaRPr lang="it-IT" sz="1000" dirty="0"/>
              </a:p>
            </c:rich>
          </c:tx>
          <c:layout/>
          <c:overlay val="0"/>
        </c:title>
        <c:numFmt formatCode="0.000" sourceLinked="1"/>
        <c:majorTickMark val="out"/>
        <c:minorTickMark val="none"/>
        <c:tickLblPos val="nextTo"/>
        <c:spPr>
          <a:ln w="12700" cmpd="sng">
            <a:solidFill>
              <a:srgbClr val="000000"/>
            </a:solidFill>
          </a:ln>
        </c:spPr>
        <c:txPr>
          <a:bodyPr/>
          <a:lstStyle/>
          <a:p>
            <a:pPr>
              <a:defRPr sz="1000"/>
            </a:pPr>
            <a:endParaRPr lang="it-IT"/>
          </a:p>
        </c:txPr>
        <c:crossAx val="217061376"/>
        <c:crosses val="autoZero"/>
        <c:crossBetween val="between"/>
      </c:valAx>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7B4723-0880-4E04-808B-7278A079E095}" type="datetimeFigureOut">
              <a:rPr lang="it-IT" smtClean="0"/>
              <a:t>31/03/2020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025074-A247-4591-AEA9-1AF7E0B07EA5}" type="slidenum">
              <a:rPr lang="it-IT" smtClean="0"/>
              <a:t>‹N›</a:t>
            </a:fld>
            <a:endParaRPr lang="it-IT"/>
          </a:p>
        </p:txBody>
      </p:sp>
    </p:spTree>
    <p:extLst>
      <p:ext uri="{BB962C8B-B14F-4D97-AF65-F5344CB8AC3E}">
        <p14:creationId xmlns:p14="http://schemas.microsoft.com/office/powerpoint/2010/main" val="17219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0D07D62-176C-3545-91EC-23B0BD56F52B}" type="slidenum">
              <a:rPr lang="it-IT" smtClean="0"/>
              <a:t>1</a:t>
            </a:fld>
            <a:endParaRPr lang="it-IT"/>
          </a:p>
        </p:txBody>
      </p:sp>
    </p:spTree>
    <p:extLst>
      <p:ext uri="{BB962C8B-B14F-4D97-AF65-F5344CB8AC3E}">
        <p14:creationId xmlns:p14="http://schemas.microsoft.com/office/powerpoint/2010/main" val="1675517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0D07D62-176C-3545-91EC-23B0BD56F52B}" type="slidenum">
              <a:rPr lang="it-IT" smtClean="0"/>
              <a:t>17</a:t>
            </a:fld>
            <a:endParaRPr lang="it-IT"/>
          </a:p>
        </p:txBody>
      </p:sp>
    </p:spTree>
    <p:extLst>
      <p:ext uri="{BB962C8B-B14F-4D97-AF65-F5344CB8AC3E}">
        <p14:creationId xmlns:p14="http://schemas.microsoft.com/office/powerpoint/2010/main" val="660012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a:p>
            <a:r>
              <a:rPr lang="it-IT"/>
              <a:t>----- Note riunione (15/02/15 13:53) -----</a:t>
            </a:r>
          </a:p>
          <a:p>
            <a:r>
              <a:rPr lang="it-IT"/>
              <a:t>Per introdurre l’argomento permettetemi di mostrarvi alcune diapositive che descrivono l’importanza della creatina nell’economia funzionale dell’organismo e le vie metaboliche che ne soddisfano il fabbisogno fisiologico. La creatina è un composto intermedio del metabolismo che interviene per soddisfare le richieste energetiche delle cellule. Anche se viene tipicamente omesso dai manuali di biochimica, l’enzima creatina chinasi catalizza la conversione reversibile di creatina e ATP in fosfocreatina e ADP, e il sistema creatina-fosfocreatina svolge la funzione di buffer citosolico per la rigenerazione dell’ATP e di shuttle dei fosfati ad alta energia tra i siti mitocondriali di produzione e quelli citosolici di utilizzo. </a:t>
            </a:r>
          </a:p>
          <a:p>
            <a:endParaRPr lang="it-IT"/>
          </a:p>
        </p:txBody>
      </p:sp>
      <p:sp>
        <p:nvSpPr>
          <p:cNvPr id="4" name="Segnaposto numero diapositiva 3"/>
          <p:cNvSpPr>
            <a:spLocks noGrp="1"/>
          </p:cNvSpPr>
          <p:nvPr>
            <p:ph type="sldNum" sz="quarter" idx="10"/>
          </p:nvPr>
        </p:nvSpPr>
        <p:spPr/>
        <p:txBody>
          <a:bodyPr/>
          <a:lstStyle/>
          <a:p>
            <a:fld id="{B0D07D62-176C-3545-91EC-23B0BD56F52B}" type="slidenum">
              <a:rPr lang="it-IT" smtClean="0"/>
              <a:t>2</a:t>
            </a:fld>
            <a:endParaRPr lang="it-IT"/>
          </a:p>
        </p:txBody>
      </p:sp>
    </p:spTree>
    <p:extLst>
      <p:ext uri="{BB962C8B-B14F-4D97-AF65-F5344CB8AC3E}">
        <p14:creationId xmlns:p14="http://schemas.microsoft.com/office/powerpoint/2010/main" val="205052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a:p>
            <a:r>
              <a:rPr lang="it-IT"/>
              <a:t>----- Note riunione (15/02/15 13:54) -----</a:t>
            </a:r>
          </a:p>
          <a:p>
            <a:r>
              <a:rPr lang="it-IT"/>
              <a:t>In condizioni fisiologiche, il fabbisogno di creatina è in parte soddisfatto dall’alimentazione (in particolar modo con l’assunzione di carne, pesce e proteine animali in genere), e in parte dalla sintesi endogena. La creatina introdotta con la dieta non subisce modificazioni durante la digestione e viene assorbita attivamente a livello intestinale.</a:t>
            </a:r>
          </a:p>
          <a:p>
            <a:r>
              <a:rPr lang="it-IT"/>
              <a:t>Una tipica dieta mediterranea fornisce circa il 50% del fabbisogno giornaliero di creatina. La creatina è sintetizzata principalmente a livello di fegato, rene e pancreas da tre amminoacidi (arginina, metionina e glicina), che vengono trasformati attraverso due processi chimici catalizzati da enzimi. La l-arginina: glicina amidinotransferasi (o AGAT) catalizza la transaminazione del gruppo guanidico dell’arginina alla glicina, che produce guanidinoacetato (o GAA) e ornitina. La S-adenosil-l-metionina:N-guanidinoacetatometiltransferasi (GAMT), coadiuvata dal coenzima S-adenosil metionina, catalizza il trasferimento di un gruppo metilico al GAA, producendo creatina e S-adenosil-omocisteina. La creatina è poi accumulata, grazie ad un sistema di trasporto attivo, nelle cellule, in particolar modo in quelle a più alto fabbisogno energetico dell’organismo, come le fibre muscolari e le cellule nervose; qui viene appunto convertita in fosfocreatina e funge da sistema di immagazzinamento dell’energia. Circa l'1-1,5% della creatina corporea viene degradata non-enzimaticamente a creatinina, una sostanza non più utilizzabile, che passa per diffusione passiva ai reni e viene escreta con le urine. D’altra parte i reni recuperano con notevole efficienza la creatina dalle urine determinandone una minima escrezione, eccetto in caso di elevato introito con la dieta. </a:t>
            </a:r>
          </a:p>
          <a:p>
            <a:endParaRPr lang="it-IT"/>
          </a:p>
        </p:txBody>
      </p:sp>
      <p:sp>
        <p:nvSpPr>
          <p:cNvPr id="4" name="Segnaposto numero diapositiva 3"/>
          <p:cNvSpPr>
            <a:spLocks noGrp="1"/>
          </p:cNvSpPr>
          <p:nvPr>
            <p:ph type="sldNum" sz="quarter" idx="10"/>
          </p:nvPr>
        </p:nvSpPr>
        <p:spPr/>
        <p:txBody>
          <a:bodyPr/>
          <a:lstStyle/>
          <a:p>
            <a:fld id="{B0D07D62-176C-3545-91EC-23B0BD56F52B}" type="slidenum">
              <a:rPr lang="it-IT" smtClean="0"/>
              <a:t>3</a:t>
            </a:fld>
            <a:endParaRPr lang="it-IT"/>
          </a:p>
        </p:txBody>
      </p:sp>
    </p:spTree>
    <p:extLst>
      <p:ext uri="{BB962C8B-B14F-4D97-AF65-F5344CB8AC3E}">
        <p14:creationId xmlns:p14="http://schemas.microsoft.com/office/powerpoint/2010/main" val="1341870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0D07D62-176C-3545-91EC-23B0BD56F52B}" type="slidenum">
              <a:rPr lang="it-IT" smtClean="0"/>
              <a:t>4</a:t>
            </a:fld>
            <a:endParaRPr lang="it-IT"/>
          </a:p>
        </p:txBody>
      </p:sp>
    </p:spTree>
    <p:extLst>
      <p:ext uri="{BB962C8B-B14F-4D97-AF65-F5344CB8AC3E}">
        <p14:creationId xmlns:p14="http://schemas.microsoft.com/office/powerpoint/2010/main" val="3543912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r>
              <a:rPr lang="it-IT" dirty="0"/>
              <a:t>----- Note riunione (15/02/15 13:55) -----</a:t>
            </a:r>
          </a:p>
          <a:p>
            <a:r>
              <a:rPr lang="it-IT" dirty="0"/>
              <a:t>Nelle diverse fasi del metabolismo della creatina (dall’assorbimento intestinale della creatina introdotta con la dieta, all’ingresso nelle cellule dei vari distretti corporei, al riassorbimento renale) penso che abbiate notato che ho sempre fatto riferimento ad un sistema di trasporto attivo. Questo perché la creatina è una molecola polare idrofila che non è in grado di attraversare lo strato lipidico della membrana plasmatica senza un trasportatore dedicato: infatti, è stato dimostrato che l’assorbimento di creatina nei tessuti richiede uno specifico trasportatore dipendente dal co-trasporto di ioni Na+ e Cl-. </a:t>
            </a:r>
          </a:p>
          <a:p>
            <a:endParaRPr lang="it-IT" dirty="0"/>
          </a:p>
          <a:p>
            <a:r>
              <a:rPr lang="it-IT" dirty="0"/>
              <a:t>Il trasportatore della creatina è codificato dal gene SLC6A8, che è localizzato sul braccio lungo del cromosoma X e contiene 13 esoni. La proteina ha una massa molecolare di circa 70 kDa e contiene 635 aminoacidi. Essa appartiene alla famiglia SLC6 dei trasportatori di membrana, che utilizzano il gradiente di sodio per guidare l’assorbimento di diversi substrati attraverso la membrana plasmatica. Fanno parte della stessa famiglia proteica anche i trasportatori di alcuni neurotrasmettitori come il GABA, la noradrenalina e la dopamina. Come le altre proteine della famiglia SLC6, il trasportatore della creatina ha una conformazione strutturale che prevede 12 domini transmembrana ed un loop extracellulare tra le porzioni transmembrana 3 e 4 che contiene diversi siti di glicosilazione e di fosforilazione, funzionali a regolarne l’attività.</a:t>
            </a:r>
          </a:p>
          <a:p>
            <a:endParaRPr lang="it-IT" dirty="0"/>
          </a:p>
        </p:txBody>
      </p:sp>
      <p:sp>
        <p:nvSpPr>
          <p:cNvPr id="4" name="Segnaposto numero diapositiva 3"/>
          <p:cNvSpPr>
            <a:spLocks noGrp="1"/>
          </p:cNvSpPr>
          <p:nvPr>
            <p:ph type="sldNum" sz="quarter" idx="10"/>
          </p:nvPr>
        </p:nvSpPr>
        <p:spPr/>
        <p:txBody>
          <a:bodyPr/>
          <a:lstStyle/>
          <a:p>
            <a:fld id="{B0D07D62-176C-3545-91EC-23B0BD56F52B}" type="slidenum">
              <a:rPr lang="it-IT" smtClean="0"/>
              <a:t>5</a:t>
            </a:fld>
            <a:endParaRPr lang="it-IT"/>
          </a:p>
        </p:txBody>
      </p:sp>
    </p:spTree>
    <p:extLst>
      <p:ext uri="{BB962C8B-B14F-4D97-AF65-F5344CB8AC3E}">
        <p14:creationId xmlns:p14="http://schemas.microsoft.com/office/powerpoint/2010/main" val="3860071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smtClean="0">
                <a:solidFill>
                  <a:schemeClr val="tx1"/>
                </a:solidFill>
                <a:effectLst/>
                <a:latin typeface="+mn-lt"/>
                <a:ea typeface="+mn-ea"/>
                <a:cs typeface="+mn-cs"/>
              </a:rPr>
              <a:t>Il più frequente errore congenito del metabolismo della creatina è proprio il deficit del trasportatore, che rientra tra le cause di ritardo mentale legate al cromosoma X. Ad oggi sono state individuate più di 60 mutazioni del gene </a:t>
            </a:r>
            <a:r>
              <a:rPr lang="it-IT" sz="1200" i="1" kern="1200" dirty="0" smtClean="0">
                <a:solidFill>
                  <a:schemeClr val="tx1"/>
                </a:solidFill>
                <a:effectLst/>
                <a:latin typeface="+mn-lt"/>
                <a:ea typeface="+mn-ea"/>
                <a:cs typeface="+mn-cs"/>
              </a:rPr>
              <a:t>SLC6A8</a:t>
            </a:r>
            <a:r>
              <a:rPr lang="it-IT" sz="1200" kern="1200" dirty="0" smtClean="0">
                <a:solidFill>
                  <a:schemeClr val="tx1"/>
                </a:solidFill>
                <a:effectLst/>
                <a:latin typeface="+mn-lt"/>
                <a:ea typeface="+mn-ea"/>
                <a:cs typeface="+mn-cs"/>
              </a:rPr>
              <a:t> che determinano la perdita di funzione del trasportatore della creatina e la maggior parte delle alterazioni del gene note sono localizzate a livello dei domini </a:t>
            </a:r>
            <a:r>
              <a:rPr lang="it-IT" sz="1200" kern="1200" dirty="0" err="1" smtClean="0">
                <a:solidFill>
                  <a:schemeClr val="tx1"/>
                </a:solidFill>
                <a:effectLst/>
                <a:latin typeface="+mn-lt"/>
                <a:ea typeface="+mn-ea"/>
                <a:cs typeface="+mn-cs"/>
              </a:rPr>
              <a:t>transmembrana</a:t>
            </a:r>
            <a:r>
              <a:rPr lang="it-IT" sz="1200" kern="1200" dirty="0" smtClean="0">
                <a:solidFill>
                  <a:schemeClr val="tx1"/>
                </a:solidFill>
                <a:effectLst/>
                <a:latin typeface="+mn-lt"/>
                <a:ea typeface="+mn-ea"/>
                <a:cs typeface="+mn-cs"/>
              </a:rPr>
              <a:t> 7 e 8 della proteina.</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Data la notevole eterogeneità delle basi genetiche e la possibile occorrenza di mutazioni che compromettono solo parzialmente l’attività del trasportatore, lo spettro fenotipico di questo disordine genetico è molto variabile, ma si possono identificare come costanti il ritardo globale dello sviluppo, particolarmente evidente a livello dell’acquisizione delle funzioni cognitive e linguistiche, la manifestazione di disturbi del comportamento dello spettro autistico, e la presenza nell’EEG di anomalie parossistiche multifocali. Inoltre, è stato osservato che il ritardo mentale riscontrabile nei pazienti diventa più pronunciato con l’età, anche se per la mancanza di studi longitudinali si sa poco o nulla sulle reali caratteristiche di progressività della patologia.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Il sospetto diagnostico viene posto in base a esami di laboratorio (che sono il dosaggio nel sangue e nelle urine della creatina e dei suoi metaboliti), e la conferma è fornita dalla spettroscopia in risonanza magnetica che dimostra l’assenza di creatina nel tessuto cerebrale.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Per quanto riguarda il riscontro anatomico, le immagini ottenute con risonanza magnetica evidenziano in genere anomalie di lieve entità, che possono includere una moderata riduzione della </a:t>
            </a:r>
            <a:r>
              <a:rPr lang="it-IT" sz="1200" kern="1200" dirty="0" err="1" smtClean="0">
                <a:solidFill>
                  <a:schemeClr val="tx1"/>
                </a:solidFill>
                <a:effectLst/>
                <a:latin typeface="+mn-lt"/>
                <a:ea typeface="+mn-ea"/>
                <a:cs typeface="+mn-cs"/>
              </a:rPr>
              <a:t>mielinizzazione</a:t>
            </a:r>
            <a:r>
              <a:rPr lang="it-IT" sz="1200" kern="1200" dirty="0" smtClean="0">
                <a:solidFill>
                  <a:schemeClr val="tx1"/>
                </a:solidFill>
                <a:effectLst/>
                <a:latin typeface="+mn-lt"/>
                <a:ea typeface="+mn-ea"/>
                <a:cs typeface="+mn-cs"/>
              </a:rPr>
              <a:t>, un assottigliamento del corpo calloso, una leggera dilatazione dei ventricoli cerebrali ed una lieve atrofia a livello corticale e cerebellare.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B0D07D62-176C-3545-91EC-23B0BD56F52B}" type="slidenum">
              <a:rPr lang="it-IT" smtClean="0"/>
              <a:t>6</a:t>
            </a:fld>
            <a:endParaRPr lang="it-IT"/>
          </a:p>
        </p:txBody>
      </p:sp>
    </p:spTree>
    <p:extLst>
      <p:ext uri="{BB962C8B-B14F-4D97-AF65-F5344CB8AC3E}">
        <p14:creationId xmlns:p14="http://schemas.microsoft.com/office/powerpoint/2010/main" val="2365498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0D07D62-176C-3545-91EC-23B0BD56F52B}" type="slidenum">
              <a:rPr lang="it-IT" smtClean="0"/>
              <a:t>7</a:t>
            </a:fld>
            <a:endParaRPr lang="it-IT"/>
          </a:p>
        </p:txBody>
      </p:sp>
    </p:spTree>
    <p:extLst>
      <p:ext uri="{BB962C8B-B14F-4D97-AF65-F5344CB8AC3E}">
        <p14:creationId xmlns:p14="http://schemas.microsoft.com/office/powerpoint/2010/main" val="693119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0D07D62-176C-3545-91EC-23B0BD56F52B}" type="slidenum">
              <a:rPr lang="it-IT" smtClean="0"/>
              <a:t>8</a:t>
            </a:fld>
            <a:endParaRPr lang="it-IT"/>
          </a:p>
        </p:txBody>
      </p:sp>
    </p:spTree>
    <p:extLst>
      <p:ext uri="{BB962C8B-B14F-4D97-AF65-F5344CB8AC3E}">
        <p14:creationId xmlns:p14="http://schemas.microsoft.com/office/powerpoint/2010/main" val="1604063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0D07D62-176C-3545-91EC-23B0BD56F52B}" type="slidenum">
              <a:rPr lang="it-IT" smtClean="0"/>
              <a:t>15</a:t>
            </a:fld>
            <a:endParaRPr lang="it-IT"/>
          </a:p>
        </p:txBody>
      </p:sp>
    </p:spTree>
    <p:extLst>
      <p:ext uri="{BB962C8B-B14F-4D97-AF65-F5344CB8AC3E}">
        <p14:creationId xmlns:p14="http://schemas.microsoft.com/office/powerpoint/2010/main" val="3769765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61A448E-3EE9-40AF-A5C7-E2443D9225CD}" type="datetimeFigureOut">
              <a:rPr lang="it-IT" smtClean="0"/>
              <a:t>31/03/2020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EC1B755-4FFE-4C28-94F3-DD8E914A9A0C}" type="slidenum">
              <a:rPr lang="it-IT" smtClean="0"/>
              <a:t>‹N›</a:t>
            </a:fld>
            <a:endParaRPr lang="it-IT"/>
          </a:p>
        </p:txBody>
      </p:sp>
    </p:spTree>
    <p:extLst>
      <p:ext uri="{BB962C8B-B14F-4D97-AF65-F5344CB8AC3E}">
        <p14:creationId xmlns:p14="http://schemas.microsoft.com/office/powerpoint/2010/main" val="693353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61A448E-3EE9-40AF-A5C7-E2443D9225CD}" type="datetimeFigureOut">
              <a:rPr lang="it-IT" smtClean="0"/>
              <a:t>31/03/2020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EC1B755-4FFE-4C28-94F3-DD8E914A9A0C}" type="slidenum">
              <a:rPr lang="it-IT" smtClean="0"/>
              <a:t>‹N›</a:t>
            </a:fld>
            <a:endParaRPr lang="it-IT"/>
          </a:p>
        </p:txBody>
      </p:sp>
    </p:spTree>
    <p:extLst>
      <p:ext uri="{BB962C8B-B14F-4D97-AF65-F5344CB8AC3E}">
        <p14:creationId xmlns:p14="http://schemas.microsoft.com/office/powerpoint/2010/main" val="3468607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61A448E-3EE9-40AF-A5C7-E2443D9225CD}" type="datetimeFigureOut">
              <a:rPr lang="it-IT" smtClean="0"/>
              <a:t>31/03/2020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EC1B755-4FFE-4C28-94F3-DD8E914A9A0C}" type="slidenum">
              <a:rPr lang="it-IT" smtClean="0"/>
              <a:t>‹N›</a:t>
            </a:fld>
            <a:endParaRPr lang="it-IT"/>
          </a:p>
        </p:txBody>
      </p:sp>
    </p:spTree>
    <p:extLst>
      <p:ext uri="{BB962C8B-B14F-4D97-AF65-F5344CB8AC3E}">
        <p14:creationId xmlns:p14="http://schemas.microsoft.com/office/powerpoint/2010/main" val="3364497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61A448E-3EE9-40AF-A5C7-E2443D9225CD}" type="datetimeFigureOut">
              <a:rPr lang="it-IT" smtClean="0"/>
              <a:t>31/03/2020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EC1B755-4FFE-4C28-94F3-DD8E914A9A0C}" type="slidenum">
              <a:rPr lang="it-IT" smtClean="0"/>
              <a:t>‹N›</a:t>
            </a:fld>
            <a:endParaRPr lang="it-IT"/>
          </a:p>
        </p:txBody>
      </p:sp>
    </p:spTree>
    <p:extLst>
      <p:ext uri="{BB962C8B-B14F-4D97-AF65-F5344CB8AC3E}">
        <p14:creationId xmlns:p14="http://schemas.microsoft.com/office/powerpoint/2010/main" val="2023081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61A448E-3EE9-40AF-A5C7-E2443D9225CD}" type="datetimeFigureOut">
              <a:rPr lang="it-IT" smtClean="0"/>
              <a:t>31/03/2020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EC1B755-4FFE-4C28-94F3-DD8E914A9A0C}" type="slidenum">
              <a:rPr lang="it-IT" smtClean="0"/>
              <a:t>‹N›</a:t>
            </a:fld>
            <a:endParaRPr lang="it-IT"/>
          </a:p>
        </p:txBody>
      </p:sp>
    </p:spTree>
    <p:extLst>
      <p:ext uri="{BB962C8B-B14F-4D97-AF65-F5344CB8AC3E}">
        <p14:creationId xmlns:p14="http://schemas.microsoft.com/office/powerpoint/2010/main" val="2765788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61A448E-3EE9-40AF-A5C7-E2443D9225CD}" type="datetimeFigureOut">
              <a:rPr lang="it-IT" smtClean="0"/>
              <a:t>31/03/2020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EC1B755-4FFE-4C28-94F3-DD8E914A9A0C}" type="slidenum">
              <a:rPr lang="it-IT" smtClean="0"/>
              <a:t>‹N›</a:t>
            </a:fld>
            <a:endParaRPr lang="it-IT"/>
          </a:p>
        </p:txBody>
      </p:sp>
    </p:spTree>
    <p:extLst>
      <p:ext uri="{BB962C8B-B14F-4D97-AF65-F5344CB8AC3E}">
        <p14:creationId xmlns:p14="http://schemas.microsoft.com/office/powerpoint/2010/main" val="2989442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61A448E-3EE9-40AF-A5C7-E2443D9225CD}" type="datetimeFigureOut">
              <a:rPr lang="it-IT" smtClean="0"/>
              <a:t>31/03/2020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EC1B755-4FFE-4C28-94F3-DD8E914A9A0C}" type="slidenum">
              <a:rPr lang="it-IT" smtClean="0"/>
              <a:t>‹N›</a:t>
            </a:fld>
            <a:endParaRPr lang="it-IT"/>
          </a:p>
        </p:txBody>
      </p:sp>
    </p:spTree>
    <p:extLst>
      <p:ext uri="{BB962C8B-B14F-4D97-AF65-F5344CB8AC3E}">
        <p14:creationId xmlns:p14="http://schemas.microsoft.com/office/powerpoint/2010/main" val="615294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61A448E-3EE9-40AF-A5C7-E2443D9225CD}" type="datetimeFigureOut">
              <a:rPr lang="it-IT" smtClean="0"/>
              <a:t>31/03/2020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EC1B755-4FFE-4C28-94F3-DD8E914A9A0C}" type="slidenum">
              <a:rPr lang="it-IT" smtClean="0"/>
              <a:t>‹N›</a:t>
            </a:fld>
            <a:endParaRPr lang="it-IT"/>
          </a:p>
        </p:txBody>
      </p:sp>
    </p:spTree>
    <p:extLst>
      <p:ext uri="{BB962C8B-B14F-4D97-AF65-F5344CB8AC3E}">
        <p14:creationId xmlns:p14="http://schemas.microsoft.com/office/powerpoint/2010/main" val="282726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61A448E-3EE9-40AF-A5C7-E2443D9225CD}" type="datetimeFigureOut">
              <a:rPr lang="it-IT" smtClean="0"/>
              <a:t>31/03/2020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EC1B755-4FFE-4C28-94F3-DD8E914A9A0C}" type="slidenum">
              <a:rPr lang="it-IT" smtClean="0"/>
              <a:t>‹N›</a:t>
            </a:fld>
            <a:endParaRPr lang="it-IT"/>
          </a:p>
        </p:txBody>
      </p:sp>
    </p:spTree>
    <p:extLst>
      <p:ext uri="{BB962C8B-B14F-4D97-AF65-F5344CB8AC3E}">
        <p14:creationId xmlns:p14="http://schemas.microsoft.com/office/powerpoint/2010/main" val="2275250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61A448E-3EE9-40AF-A5C7-E2443D9225CD}" type="datetimeFigureOut">
              <a:rPr lang="it-IT" smtClean="0"/>
              <a:t>31/03/2020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EC1B755-4FFE-4C28-94F3-DD8E914A9A0C}" type="slidenum">
              <a:rPr lang="it-IT" smtClean="0"/>
              <a:t>‹N›</a:t>
            </a:fld>
            <a:endParaRPr lang="it-IT"/>
          </a:p>
        </p:txBody>
      </p:sp>
    </p:spTree>
    <p:extLst>
      <p:ext uri="{BB962C8B-B14F-4D97-AF65-F5344CB8AC3E}">
        <p14:creationId xmlns:p14="http://schemas.microsoft.com/office/powerpoint/2010/main" val="2548448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61A448E-3EE9-40AF-A5C7-E2443D9225CD}" type="datetimeFigureOut">
              <a:rPr lang="it-IT" smtClean="0"/>
              <a:t>31/03/2020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EC1B755-4FFE-4C28-94F3-DD8E914A9A0C}" type="slidenum">
              <a:rPr lang="it-IT" smtClean="0"/>
              <a:t>‹N›</a:t>
            </a:fld>
            <a:endParaRPr lang="it-IT"/>
          </a:p>
        </p:txBody>
      </p:sp>
    </p:spTree>
    <p:extLst>
      <p:ext uri="{BB962C8B-B14F-4D97-AF65-F5344CB8AC3E}">
        <p14:creationId xmlns:p14="http://schemas.microsoft.com/office/powerpoint/2010/main" val="3234825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1A448E-3EE9-40AF-A5C7-E2443D9225CD}" type="datetimeFigureOut">
              <a:rPr lang="it-IT" smtClean="0"/>
              <a:t>31/03/2020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1B755-4FFE-4C28-94F3-DD8E914A9A0C}" type="slidenum">
              <a:rPr lang="it-IT" smtClean="0"/>
              <a:t>‹N›</a:t>
            </a:fld>
            <a:endParaRPr lang="it-IT"/>
          </a:p>
        </p:txBody>
      </p:sp>
    </p:spTree>
    <p:extLst>
      <p:ext uri="{BB962C8B-B14F-4D97-AF65-F5344CB8AC3E}">
        <p14:creationId xmlns:p14="http://schemas.microsoft.com/office/powerpoint/2010/main" val="794455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p:txBody>
          <a:bodyPr/>
          <a:lstStyle/>
          <a:p>
            <a:r>
              <a:rPr lang="it-IT" dirty="0" smtClean="0"/>
              <a:t>Cosa imparare dal modello animale del deficit di creatina?</a:t>
            </a:r>
            <a:endParaRPr lang="it-IT" dirty="0"/>
          </a:p>
        </p:txBody>
      </p:sp>
    </p:spTree>
    <p:extLst>
      <p:ext uri="{BB962C8B-B14F-4D97-AF65-F5344CB8AC3E}">
        <p14:creationId xmlns:p14="http://schemas.microsoft.com/office/powerpoint/2010/main" val="2772446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117364" y="2378079"/>
            <a:ext cx="9327929" cy="2101842"/>
            <a:chOff x="-333029" y="4956745"/>
            <a:chExt cx="9327929" cy="2101842"/>
          </a:xfrm>
        </p:grpSpPr>
        <p:grpSp>
          <p:nvGrpSpPr>
            <p:cNvPr id="3" name="Gruppo 2"/>
            <p:cNvGrpSpPr>
              <a:grpSpLocks noChangeAspect="1"/>
            </p:cNvGrpSpPr>
            <p:nvPr/>
          </p:nvGrpSpPr>
          <p:grpSpPr>
            <a:xfrm>
              <a:off x="-333029" y="4956745"/>
              <a:ext cx="6981040" cy="2101842"/>
              <a:chOff x="5328810" y="13615985"/>
              <a:chExt cx="7218678" cy="2175444"/>
            </a:xfrm>
          </p:grpSpPr>
          <p:sp>
            <p:nvSpPr>
              <p:cNvPr id="5" name="CasellaDiTesto 4"/>
              <p:cNvSpPr txBox="1"/>
              <p:nvPr/>
            </p:nvSpPr>
            <p:spPr>
              <a:xfrm>
                <a:off x="8692954" y="13616996"/>
                <a:ext cx="634392" cy="461665"/>
              </a:xfrm>
              <a:prstGeom prst="rect">
                <a:avLst/>
              </a:prstGeom>
              <a:noFill/>
            </p:spPr>
            <p:txBody>
              <a:bodyPr wrap="square" rtlCol="0">
                <a:spAutoFit/>
              </a:bodyPr>
              <a:lstStyle/>
              <a:p>
                <a:pPr algn="ctr"/>
                <a:r>
                  <a:rPr lang="it-IT" sz="2400" b="1" dirty="0" smtClean="0"/>
                  <a:t>**</a:t>
                </a:r>
                <a:endParaRPr lang="it-IT" sz="2400" b="1" dirty="0"/>
              </a:p>
            </p:txBody>
          </p:sp>
          <p:graphicFrame>
            <p:nvGraphicFramePr>
              <p:cNvPr id="6" name="Grafico 5"/>
              <p:cNvGraphicFramePr>
                <a:graphicFrameLocks/>
              </p:cNvGraphicFramePr>
              <p:nvPr>
                <p:extLst>
                  <p:ext uri="{D42A27DB-BD31-4B8C-83A1-F6EECF244321}">
                    <p14:modId xmlns:p14="http://schemas.microsoft.com/office/powerpoint/2010/main" val="688221335"/>
                  </p:ext>
                </p:extLst>
              </p:nvPr>
            </p:nvGraphicFramePr>
            <p:xfrm>
              <a:off x="5328810" y="13631429"/>
              <a:ext cx="2520874" cy="216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ico 6"/>
              <p:cNvGraphicFramePr>
                <a:graphicFrameLocks/>
              </p:cNvGraphicFramePr>
              <p:nvPr>
                <p:extLst>
                  <p:ext uri="{D42A27DB-BD31-4B8C-83A1-F6EECF244321}">
                    <p14:modId xmlns:p14="http://schemas.microsoft.com/office/powerpoint/2010/main" val="1917462420"/>
                  </p:ext>
                </p:extLst>
              </p:nvPr>
            </p:nvGraphicFramePr>
            <p:xfrm>
              <a:off x="7663754" y="13631429"/>
              <a:ext cx="2160000" cy="21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fico 7"/>
              <p:cNvGraphicFramePr>
                <a:graphicFrameLocks/>
              </p:cNvGraphicFramePr>
              <p:nvPr>
                <p:extLst>
                  <p:ext uri="{D42A27DB-BD31-4B8C-83A1-F6EECF244321}">
                    <p14:modId xmlns:p14="http://schemas.microsoft.com/office/powerpoint/2010/main" val="3018412510"/>
                  </p:ext>
                </p:extLst>
              </p:nvPr>
            </p:nvGraphicFramePr>
            <p:xfrm>
              <a:off x="9667488" y="13631429"/>
              <a:ext cx="2880000" cy="2160000"/>
            </p:xfrm>
            <a:graphic>
              <a:graphicData uri="http://schemas.openxmlformats.org/drawingml/2006/chart">
                <c:chart xmlns:c="http://schemas.openxmlformats.org/drawingml/2006/chart" xmlns:r="http://schemas.openxmlformats.org/officeDocument/2006/relationships" r:id="rId4"/>
              </a:graphicData>
            </a:graphic>
          </p:graphicFrame>
          <p:sp>
            <p:nvSpPr>
              <p:cNvPr id="9" name="CasellaDiTesto 8"/>
              <p:cNvSpPr txBox="1"/>
              <p:nvPr/>
            </p:nvSpPr>
            <p:spPr>
              <a:xfrm>
                <a:off x="11163169" y="13615985"/>
                <a:ext cx="634392" cy="461665"/>
              </a:xfrm>
              <a:prstGeom prst="rect">
                <a:avLst/>
              </a:prstGeom>
              <a:noFill/>
            </p:spPr>
            <p:txBody>
              <a:bodyPr wrap="square" rtlCol="0">
                <a:spAutoFit/>
              </a:bodyPr>
              <a:lstStyle/>
              <a:p>
                <a:pPr algn="ctr"/>
                <a:r>
                  <a:rPr lang="it-IT" sz="2400" b="1" dirty="0" smtClean="0"/>
                  <a:t>*</a:t>
                </a:r>
                <a:endParaRPr lang="it-IT" sz="2400" b="1" dirty="0"/>
              </a:p>
            </p:txBody>
          </p:sp>
        </p:grpSp>
        <p:pic>
          <p:nvPicPr>
            <p:cNvPr id="4" name="Immagine 3"/>
            <p:cNvPicPr>
              <a:picLocks noChangeAspect="1"/>
            </p:cNvPicPr>
            <p:nvPr/>
          </p:nvPicPr>
          <p:blipFill>
            <a:blip r:embed="rId5"/>
            <a:stretch>
              <a:fillRect/>
            </a:stretch>
          </p:blipFill>
          <p:spPr>
            <a:xfrm>
              <a:off x="6438900" y="5285318"/>
              <a:ext cx="2556000" cy="1444696"/>
            </a:xfrm>
            <a:prstGeom prst="rect">
              <a:avLst/>
            </a:prstGeom>
          </p:spPr>
        </p:pic>
      </p:grpSp>
      <p:sp>
        <p:nvSpPr>
          <p:cNvPr id="10" name="CasellaDiTesto 9"/>
          <p:cNvSpPr txBox="1"/>
          <p:nvPr/>
        </p:nvSpPr>
        <p:spPr>
          <a:xfrm>
            <a:off x="6510353" y="6511410"/>
            <a:ext cx="2629179" cy="307777"/>
          </a:xfrm>
          <a:prstGeom prst="rect">
            <a:avLst/>
          </a:prstGeom>
          <a:noFill/>
        </p:spPr>
        <p:txBody>
          <a:bodyPr wrap="square" rtlCol="0">
            <a:spAutoFit/>
          </a:bodyPr>
          <a:lstStyle/>
          <a:p>
            <a:pPr algn="r"/>
            <a:r>
              <a:rPr lang="it-IT" sz="1400" dirty="0" smtClean="0"/>
              <a:t>Baroncelli et al., 2014</a:t>
            </a:r>
            <a:endParaRPr lang="it-IT" sz="1400" dirty="0"/>
          </a:p>
        </p:txBody>
      </p:sp>
      <p:sp>
        <p:nvSpPr>
          <p:cNvPr id="11" name="CasellaDiTesto 10"/>
          <p:cNvSpPr txBox="1"/>
          <p:nvPr/>
        </p:nvSpPr>
        <p:spPr>
          <a:xfrm>
            <a:off x="446377" y="194521"/>
            <a:ext cx="8280920" cy="830997"/>
          </a:xfrm>
          <a:prstGeom prst="rect">
            <a:avLst/>
          </a:prstGeom>
          <a:noFill/>
          <a:ln w="28575" cmpd="sng">
            <a:solidFill>
              <a:srgbClr val="558ED5"/>
            </a:solidFill>
          </a:ln>
        </p:spPr>
        <p:txBody>
          <a:bodyPr wrap="square" rtlCol="0">
            <a:spAutoFit/>
          </a:bodyPr>
          <a:lstStyle/>
          <a:p>
            <a:pPr algn="ctr"/>
            <a:r>
              <a:rPr lang="it-IT" sz="2400" b="1" cap="all" dirty="0" err="1">
                <a:solidFill>
                  <a:srgbClr val="558ED5"/>
                </a:solidFill>
              </a:rPr>
              <a:t>C</a:t>
            </a:r>
            <a:r>
              <a:rPr lang="it-IT" sz="2400" b="1" dirty="0" err="1">
                <a:solidFill>
                  <a:srgbClr val="558ED5"/>
                </a:solidFill>
              </a:rPr>
              <a:t>r</a:t>
            </a:r>
            <a:r>
              <a:rPr lang="it-IT" sz="2400" b="1" cap="all" dirty="0" err="1">
                <a:solidFill>
                  <a:srgbClr val="558ED5"/>
                </a:solidFill>
              </a:rPr>
              <a:t>T</a:t>
            </a:r>
            <a:r>
              <a:rPr lang="it-IT" sz="2400" b="1" cap="all" dirty="0">
                <a:solidFill>
                  <a:srgbClr val="558ED5"/>
                </a:solidFill>
              </a:rPr>
              <a:t> </a:t>
            </a:r>
            <a:r>
              <a:rPr lang="it-IT" sz="2400" b="1" cap="all" dirty="0" err="1">
                <a:solidFill>
                  <a:srgbClr val="558ED5"/>
                </a:solidFill>
              </a:rPr>
              <a:t>deletion</a:t>
            </a:r>
            <a:r>
              <a:rPr lang="it-IT" sz="2400" b="1" cap="all" dirty="0">
                <a:solidFill>
                  <a:srgbClr val="558ED5"/>
                </a:solidFill>
              </a:rPr>
              <a:t> </a:t>
            </a:r>
            <a:r>
              <a:rPr lang="it-IT" sz="2400" b="1" cap="all" dirty="0" err="1">
                <a:solidFill>
                  <a:srgbClr val="558ED5"/>
                </a:solidFill>
              </a:rPr>
              <a:t>impairs</a:t>
            </a:r>
            <a:r>
              <a:rPr lang="it-IT" sz="2400" b="1" cap="all" dirty="0">
                <a:solidFill>
                  <a:srgbClr val="558ED5"/>
                </a:solidFill>
              </a:rPr>
              <a:t> cognitive </a:t>
            </a:r>
            <a:r>
              <a:rPr lang="it-IT" sz="2400" b="1" cap="all" dirty="0" err="1">
                <a:solidFill>
                  <a:srgbClr val="558ED5"/>
                </a:solidFill>
              </a:rPr>
              <a:t>abiLities</a:t>
            </a:r>
            <a:r>
              <a:rPr lang="it-IT" sz="2400" b="1" cap="all" dirty="0">
                <a:solidFill>
                  <a:srgbClr val="558ED5"/>
                </a:solidFill>
              </a:rPr>
              <a:t> in </a:t>
            </a:r>
            <a:r>
              <a:rPr lang="it-IT" sz="2400" b="1" cap="all" dirty="0" err="1">
                <a:solidFill>
                  <a:srgbClr val="558ED5"/>
                </a:solidFill>
              </a:rPr>
              <a:t>mutant</a:t>
            </a:r>
            <a:r>
              <a:rPr lang="it-IT" sz="2400" b="1" cap="all" dirty="0">
                <a:solidFill>
                  <a:srgbClr val="558ED5"/>
                </a:solidFill>
              </a:rPr>
              <a:t> </a:t>
            </a:r>
            <a:r>
              <a:rPr lang="it-IT" sz="2400" b="1" cap="all" dirty="0" smtClean="0">
                <a:solidFill>
                  <a:srgbClr val="558ED5"/>
                </a:solidFill>
              </a:rPr>
              <a:t>mice: MORRIS WATER MAZE</a:t>
            </a:r>
            <a:endParaRPr lang="it-IT" sz="2400" b="1" cap="all" dirty="0">
              <a:solidFill>
                <a:srgbClr val="558ED5"/>
              </a:solidFill>
            </a:endParaRPr>
          </a:p>
        </p:txBody>
      </p:sp>
    </p:spTree>
    <p:extLst>
      <p:ext uri="{BB962C8B-B14F-4D97-AF65-F5344CB8AC3E}">
        <p14:creationId xmlns:p14="http://schemas.microsoft.com/office/powerpoint/2010/main" val="97851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1096999" y="2276476"/>
            <a:ext cx="6950002" cy="2305049"/>
            <a:chOff x="6637280" y="10348910"/>
            <a:chExt cx="6950002" cy="2305049"/>
          </a:xfrm>
        </p:grpSpPr>
        <p:graphicFrame>
          <p:nvGraphicFramePr>
            <p:cNvPr id="3" name="Grafico 2"/>
            <p:cNvGraphicFramePr>
              <a:graphicFrameLocks/>
            </p:cNvGraphicFramePr>
            <p:nvPr>
              <p:extLst>
                <p:ext uri="{D42A27DB-BD31-4B8C-83A1-F6EECF244321}">
                  <p14:modId xmlns:p14="http://schemas.microsoft.com/office/powerpoint/2010/main" val="826034403"/>
                </p:ext>
              </p:extLst>
            </p:nvPr>
          </p:nvGraphicFramePr>
          <p:xfrm>
            <a:off x="10743282" y="10348910"/>
            <a:ext cx="2844000" cy="216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afico 3"/>
            <p:cNvGraphicFramePr>
              <a:graphicFrameLocks/>
            </p:cNvGraphicFramePr>
            <p:nvPr>
              <p:extLst>
                <p:ext uri="{D42A27DB-BD31-4B8C-83A1-F6EECF244321}">
                  <p14:modId xmlns:p14="http://schemas.microsoft.com/office/powerpoint/2010/main" val="963158129"/>
                </p:ext>
              </p:extLst>
            </p:nvPr>
          </p:nvGraphicFramePr>
          <p:xfrm>
            <a:off x="8001522" y="10493960"/>
            <a:ext cx="2844000" cy="2159999"/>
          </p:xfrm>
          <a:graphic>
            <a:graphicData uri="http://schemas.openxmlformats.org/drawingml/2006/chart">
              <c:chart xmlns:c="http://schemas.openxmlformats.org/drawingml/2006/chart" xmlns:r="http://schemas.openxmlformats.org/officeDocument/2006/relationships" r:id="rId3"/>
            </a:graphicData>
          </a:graphic>
        </p:graphicFrame>
        <p:pic>
          <p:nvPicPr>
            <p:cNvPr id="5" name="Immagine 4"/>
            <p:cNvPicPr>
              <a:picLocks noChangeAspect="1"/>
            </p:cNvPicPr>
            <p:nvPr/>
          </p:nvPicPr>
          <p:blipFill>
            <a:blip r:embed="rId4"/>
            <a:stretch>
              <a:fillRect/>
            </a:stretch>
          </p:blipFill>
          <p:spPr>
            <a:xfrm>
              <a:off x="6637280" y="10845969"/>
              <a:ext cx="1440000" cy="1356116"/>
            </a:xfrm>
            <a:prstGeom prst="rect">
              <a:avLst/>
            </a:prstGeom>
          </p:spPr>
        </p:pic>
        <p:sp>
          <p:nvSpPr>
            <p:cNvPr id="6" name="CasellaDiTesto 5"/>
            <p:cNvSpPr txBox="1"/>
            <p:nvPr/>
          </p:nvSpPr>
          <p:spPr>
            <a:xfrm>
              <a:off x="11703104" y="10462736"/>
              <a:ext cx="634392" cy="461665"/>
            </a:xfrm>
            <a:prstGeom prst="rect">
              <a:avLst/>
            </a:prstGeom>
            <a:noFill/>
          </p:spPr>
          <p:txBody>
            <a:bodyPr wrap="square" rtlCol="0">
              <a:spAutoFit/>
            </a:bodyPr>
            <a:lstStyle/>
            <a:p>
              <a:pPr algn="ctr"/>
              <a:r>
                <a:rPr lang="it-IT" sz="2400" b="1" dirty="0" smtClean="0"/>
                <a:t>**</a:t>
              </a:r>
              <a:endParaRPr lang="it-IT" sz="2400" b="1" dirty="0"/>
            </a:p>
          </p:txBody>
        </p:sp>
      </p:grpSp>
      <p:sp>
        <p:nvSpPr>
          <p:cNvPr id="7" name="CasellaDiTesto 6"/>
          <p:cNvSpPr txBox="1"/>
          <p:nvPr/>
        </p:nvSpPr>
        <p:spPr>
          <a:xfrm>
            <a:off x="6510353" y="6511410"/>
            <a:ext cx="2629179" cy="307777"/>
          </a:xfrm>
          <a:prstGeom prst="rect">
            <a:avLst/>
          </a:prstGeom>
          <a:noFill/>
        </p:spPr>
        <p:txBody>
          <a:bodyPr wrap="square" rtlCol="0">
            <a:spAutoFit/>
          </a:bodyPr>
          <a:lstStyle/>
          <a:p>
            <a:pPr algn="r"/>
            <a:r>
              <a:rPr lang="it-IT" sz="1400" dirty="0" smtClean="0"/>
              <a:t>Baroncelli et al., 2014</a:t>
            </a:r>
            <a:endParaRPr lang="it-IT" sz="1400" dirty="0"/>
          </a:p>
        </p:txBody>
      </p:sp>
      <p:sp>
        <p:nvSpPr>
          <p:cNvPr id="8" name="CasellaDiTesto 7"/>
          <p:cNvSpPr txBox="1"/>
          <p:nvPr/>
        </p:nvSpPr>
        <p:spPr>
          <a:xfrm>
            <a:off x="446377" y="194521"/>
            <a:ext cx="8280920" cy="830997"/>
          </a:xfrm>
          <a:prstGeom prst="rect">
            <a:avLst/>
          </a:prstGeom>
          <a:noFill/>
          <a:ln w="28575" cmpd="sng">
            <a:solidFill>
              <a:srgbClr val="558ED5"/>
            </a:solidFill>
          </a:ln>
        </p:spPr>
        <p:txBody>
          <a:bodyPr wrap="square" rtlCol="0">
            <a:spAutoFit/>
          </a:bodyPr>
          <a:lstStyle/>
          <a:p>
            <a:pPr algn="ctr"/>
            <a:r>
              <a:rPr lang="it-IT" sz="2400" b="1" cap="all" dirty="0" err="1">
                <a:solidFill>
                  <a:srgbClr val="558ED5"/>
                </a:solidFill>
              </a:rPr>
              <a:t>C</a:t>
            </a:r>
            <a:r>
              <a:rPr lang="it-IT" sz="2400" b="1" dirty="0" err="1">
                <a:solidFill>
                  <a:srgbClr val="558ED5"/>
                </a:solidFill>
              </a:rPr>
              <a:t>r</a:t>
            </a:r>
            <a:r>
              <a:rPr lang="it-IT" sz="2400" b="1" cap="all" dirty="0" err="1">
                <a:solidFill>
                  <a:srgbClr val="558ED5"/>
                </a:solidFill>
              </a:rPr>
              <a:t>T</a:t>
            </a:r>
            <a:r>
              <a:rPr lang="it-IT" sz="2400" b="1" cap="all" dirty="0">
                <a:solidFill>
                  <a:srgbClr val="558ED5"/>
                </a:solidFill>
              </a:rPr>
              <a:t> </a:t>
            </a:r>
            <a:r>
              <a:rPr lang="it-IT" sz="2400" b="1" cap="all" dirty="0" err="1">
                <a:solidFill>
                  <a:srgbClr val="558ED5"/>
                </a:solidFill>
              </a:rPr>
              <a:t>deletion</a:t>
            </a:r>
            <a:r>
              <a:rPr lang="it-IT" sz="2400" b="1" cap="all" dirty="0">
                <a:solidFill>
                  <a:srgbClr val="558ED5"/>
                </a:solidFill>
              </a:rPr>
              <a:t> </a:t>
            </a:r>
            <a:r>
              <a:rPr lang="it-IT" sz="2400" b="1" cap="all" dirty="0" err="1">
                <a:solidFill>
                  <a:srgbClr val="558ED5"/>
                </a:solidFill>
              </a:rPr>
              <a:t>impairs</a:t>
            </a:r>
            <a:r>
              <a:rPr lang="it-IT" sz="2400" b="1" cap="all" dirty="0">
                <a:solidFill>
                  <a:srgbClr val="558ED5"/>
                </a:solidFill>
              </a:rPr>
              <a:t> cognitive </a:t>
            </a:r>
            <a:r>
              <a:rPr lang="it-IT" sz="2400" b="1" cap="all" dirty="0" err="1">
                <a:solidFill>
                  <a:srgbClr val="558ED5"/>
                </a:solidFill>
              </a:rPr>
              <a:t>abiLities</a:t>
            </a:r>
            <a:r>
              <a:rPr lang="it-IT" sz="2400" b="1" cap="all" dirty="0">
                <a:solidFill>
                  <a:srgbClr val="558ED5"/>
                </a:solidFill>
              </a:rPr>
              <a:t> in </a:t>
            </a:r>
            <a:r>
              <a:rPr lang="it-IT" sz="2400" b="1" cap="all" dirty="0" err="1">
                <a:solidFill>
                  <a:srgbClr val="558ED5"/>
                </a:solidFill>
              </a:rPr>
              <a:t>mutant</a:t>
            </a:r>
            <a:r>
              <a:rPr lang="it-IT" sz="2400" b="1" cap="all" dirty="0">
                <a:solidFill>
                  <a:srgbClr val="558ED5"/>
                </a:solidFill>
              </a:rPr>
              <a:t> </a:t>
            </a:r>
            <a:r>
              <a:rPr lang="it-IT" sz="2400" b="1" cap="all" dirty="0" smtClean="0">
                <a:solidFill>
                  <a:srgbClr val="558ED5"/>
                </a:solidFill>
              </a:rPr>
              <a:t>mice: SPONTANEOUS ALTERNATION</a:t>
            </a:r>
            <a:endParaRPr lang="it-IT" sz="2400" b="1" cap="all" dirty="0">
              <a:solidFill>
                <a:srgbClr val="558ED5"/>
              </a:solidFill>
            </a:endParaRPr>
          </a:p>
        </p:txBody>
      </p:sp>
    </p:spTree>
    <p:extLst>
      <p:ext uri="{BB962C8B-B14F-4D97-AF65-F5344CB8AC3E}">
        <p14:creationId xmlns:p14="http://schemas.microsoft.com/office/powerpoint/2010/main" val="372557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36567" y="217254"/>
            <a:ext cx="7976966" cy="461665"/>
          </a:xfrm>
          <a:prstGeom prst="rect">
            <a:avLst/>
          </a:prstGeom>
          <a:noFill/>
          <a:ln w="28575" cmpd="sng">
            <a:solidFill>
              <a:srgbClr val="558ED5"/>
            </a:solidFill>
          </a:ln>
        </p:spPr>
        <p:txBody>
          <a:bodyPr wrap="square" rtlCol="0">
            <a:spAutoFit/>
          </a:bodyPr>
          <a:lstStyle/>
          <a:p>
            <a:pPr algn="ctr"/>
            <a:r>
              <a:rPr lang="it-IT" b="1" dirty="0" smtClean="0">
                <a:solidFill>
                  <a:srgbClr val="558ED5"/>
                </a:solidFill>
              </a:rPr>
              <a:t>Il fenotipo peggiora con l’età</a:t>
            </a:r>
            <a:endParaRPr lang="it-IT" sz="2400" b="1" dirty="0">
              <a:solidFill>
                <a:srgbClr val="558ED5"/>
              </a:solidFill>
            </a:endParaRPr>
          </a:p>
        </p:txBody>
      </p:sp>
      <p:sp>
        <p:nvSpPr>
          <p:cNvPr id="12" name="CasellaDiTesto 11"/>
          <p:cNvSpPr txBox="1"/>
          <p:nvPr/>
        </p:nvSpPr>
        <p:spPr>
          <a:xfrm>
            <a:off x="1326639" y="2235437"/>
            <a:ext cx="1315698" cy="369332"/>
          </a:xfrm>
          <a:prstGeom prst="rect">
            <a:avLst/>
          </a:prstGeom>
          <a:noFill/>
          <a:ln>
            <a:noFill/>
          </a:ln>
        </p:spPr>
        <p:txBody>
          <a:bodyPr wrap="square" rtlCol="0">
            <a:spAutoFit/>
          </a:bodyPr>
          <a:lstStyle/>
          <a:p>
            <a:pPr algn="ctr"/>
            <a:r>
              <a:rPr lang="it-IT" sz="1800" b="1" dirty="0" smtClean="0"/>
              <a:t>P40</a:t>
            </a:r>
            <a:endParaRPr lang="it-IT" sz="1800" b="1" dirty="0"/>
          </a:p>
        </p:txBody>
      </p:sp>
      <p:graphicFrame>
        <p:nvGraphicFramePr>
          <p:cNvPr id="13" name="Grafico 12"/>
          <p:cNvGraphicFramePr>
            <a:graphicFrameLocks/>
          </p:cNvGraphicFramePr>
          <p:nvPr>
            <p:extLst>
              <p:ext uri="{D42A27DB-BD31-4B8C-83A1-F6EECF244321}">
                <p14:modId xmlns:p14="http://schemas.microsoft.com/office/powerpoint/2010/main" val="1419488079"/>
              </p:ext>
            </p:extLst>
          </p:nvPr>
        </p:nvGraphicFramePr>
        <p:xfrm>
          <a:off x="202332" y="2595050"/>
          <a:ext cx="2842513" cy="1901987"/>
        </p:xfrm>
        <a:graphic>
          <a:graphicData uri="http://schemas.openxmlformats.org/drawingml/2006/chart">
            <c:chart xmlns:c="http://schemas.openxmlformats.org/drawingml/2006/chart" xmlns:r="http://schemas.openxmlformats.org/officeDocument/2006/relationships" r:id="rId2"/>
          </a:graphicData>
        </a:graphic>
      </p:graphicFrame>
      <p:sp>
        <p:nvSpPr>
          <p:cNvPr id="14" name="CasellaDiTesto 13"/>
          <p:cNvSpPr txBox="1"/>
          <p:nvPr/>
        </p:nvSpPr>
        <p:spPr>
          <a:xfrm>
            <a:off x="2233739" y="2538370"/>
            <a:ext cx="368147" cy="400935"/>
          </a:xfrm>
          <a:prstGeom prst="rect">
            <a:avLst/>
          </a:prstGeom>
          <a:noFill/>
          <a:ln>
            <a:noFill/>
          </a:ln>
        </p:spPr>
        <p:txBody>
          <a:bodyPr wrap="square" rtlCol="0">
            <a:spAutoFit/>
          </a:bodyPr>
          <a:lstStyle/>
          <a:p>
            <a:pPr algn="ctr"/>
            <a:r>
              <a:rPr lang="it-IT" sz="2400" dirty="0" smtClean="0"/>
              <a:t>*</a:t>
            </a:r>
            <a:endParaRPr lang="it-IT" sz="2400" dirty="0"/>
          </a:p>
        </p:txBody>
      </p:sp>
      <p:graphicFrame>
        <p:nvGraphicFramePr>
          <p:cNvPr id="15" name="Grafico 14"/>
          <p:cNvGraphicFramePr>
            <a:graphicFrameLocks/>
          </p:cNvGraphicFramePr>
          <p:nvPr>
            <p:extLst>
              <p:ext uri="{D42A27DB-BD31-4B8C-83A1-F6EECF244321}">
                <p14:modId xmlns:p14="http://schemas.microsoft.com/office/powerpoint/2010/main" val="2251815932"/>
              </p:ext>
            </p:extLst>
          </p:nvPr>
        </p:nvGraphicFramePr>
        <p:xfrm>
          <a:off x="5377674" y="2601739"/>
          <a:ext cx="3563995" cy="190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CasellaDiTesto 15"/>
          <p:cNvSpPr txBox="1"/>
          <p:nvPr/>
        </p:nvSpPr>
        <p:spPr>
          <a:xfrm>
            <a:off x="6450131" y="2222737"/>
            <a:ext cx="1315698" cy="369332"/>
          </a:xfrm>
          <a:prstGeom prst="rect">
            <a:avLst/>
          </a:prstGeom>
          <a:noFill/>
          <a:ln>
            <a:noFill/>
          </a:ln>
        </p:spPr>
        <p:txBody>
          <a:bodyPr wrap="square" rtlCol="0">
            <a:spAutoFit/>
          </a:bodyPr>
          <a:lstStyle/>
          <a:p>
            <a:pPr algn="ctr"/>
            <a:r>
              <a:rPr lang="it-IT" sz="1800" b="1" dirty="0" smtClean="0"/>
              <a:t>P180</a:t>
            </a:r>
            <a:endParaRPr lang="it-IT" sz="1800" b="1" dirty="0"/>
          </a:p>
        </p:txBody>
      </p:sp>
      <p:sp>
        <p:nvSpPr>
          <p:cNvPr id="17" name="CasellaDiTesto 16"/>
          <p:cNvSpPr txBox="1"/>
          <p:nvPr/>
        </p:nvSpPr>
        <p:spPr>
          <a:xfrm>
            <a:off x="7387380" y="2548738"/>
            <a:ext cx="368147" cy="400935"/>
          </a:xfrm>
          <a:prstGeom prst="rect">
            <a:avLst/>
          </a:prstGeom>
          <a:noFill/>
          <a:ln>
            <a:noFill/>
          </a:ln>
        </p:spPr>
        <p:txBody>
          <a:bodyPr wrap="square" rtlCol="0">
            <a:spAutoFit/>
          </a:bodyPr>
          <a:lstStyle/>
          <a:p>
            <a:pPr algn="ctr"/>
            <a:r>
              <a:rPr lang="it-IT" sz="2400" dirty="0" smtClean="0"/>
              <a:t>*</a:t>
            </a:r>
            <a:endParaRPr lang="it-IT" sz="2400" dirty="0"/>
          </a:p>
        </p:txBody>
      </p:sp>
      <p:sp>
        <p:nvSpPr>
          <p:cNvPr id="18" name="CasellaDiTesto 17"/>
          <p:cNvSpPr txBox="1"/>
          <p:nvPr/>
        </p:nvSpPr>
        <p:spPr>
          <a:xfrm>
            <a:off x="6590871" y="2547752"/>
            <a:ext cx="368147" cy="400935"/>
          </a:xfrm>
          <a:prstGeom prst="rect">
            <a:avLst/>
          </a:prstGeom>
          <a:noFill/>
          <a:ln>
            <a:noFill/>
          </a:ln>
        </p:spPr>
        <p:txBody>
          <a:bodyPr wrap="square" rtlCol="0">
            <a:spAutoFit/>
          </a:bodyPr>
          <a:lstStyle/>
          <a:p>
            <a:pPr algn="ctr"/>
            <a:r>
              <a:rPr lang="it-IT" sz="2400" dirty="0" smtClean="0"/>
              <a:t>*</a:t>
            </a:r>
            <a:endParaRPr lang="it-IT" sz="2400" dirty="0"/>
          </a:p>
        </p:txBody>
      </p:sp>
      <p:graphicFrame>
        <p:nvGraphicFramePr>
          <p:cNvPr id="19" name="Grafico 18"/>
          <p:cNvGraphicFramePr>
            <a:graphicFrameLocks/>
          </p:cNvGraphicFramePr>
          <p:nvPr>
            <p:extLst>
              <p:ext uri="{D42A27DB-BD31-4B8C-83A1-F6EECF244321}">
                <p14:modId xmlns:p14="http://schemas.microsoft.com/office/powerpoint/2010/main" val="2157364172"/>
              </p:ext>
            </p:extLst>
          </p:nvPr>
        </p:nvGraphicFramePr>
        <p:xfrm>
          <a:off x="2809846" y="2612964"/>
          <a:ext cx="2844000" cy="1908000"/>
        </p:xfrm>
        <a:graphic>
          <a:graphicData uri="http://schemas.openxmlformats.org/drawingml/2006/chart">
            <c:chart xmlns:c="http://schemas.openxmlformats.org/drawingml/2006/chart" xmlns:r="http://schemas.openxmlformats.org/officeDocument/2006/relationships" r:id="rId4"/>
          </a:graphicData>
        </a:graphic>
      </p:graphicFrame>
      <p:sp>
        <p:nvSpPr>
          <p:cNvPr id="20" name="CasellaDiTesto 19"/>
          <p:cNvSpPr txBox="1"/>
          <p:nvPr/>
        </p:nvSpPr>
        <p:spPr>
          <a:xfrm>
            <a:off x="4685954" y="2524278"/>
            <a:ext cx="696262" cy="461665"/>
          </a:xfrm>
          <a:prstGeom prst="rect">
            <a:avLst/>
          </a:prstGeom>
          <a:noFill/>
        </p:spPr>
        <p:txBody>
          <a:bodyPr wrap="square" rtlCol="0">
            <a:spAutoFit/>
          </a:bodyPr>
          <a:lstStyle/>
          <a:p>
            <a:pPr algn="ctr"/>
            <a:r>
              <a:rPr lang="it-IT" sz="2400" dirty="0" smtClean="0"/>
              <a:t>**</a:t>
            </a:r>
            <a:endParaRPr lang="it-IT" sz="2400" dirty="0"/>
          </a:p>
        </p:txBody>
      </p:sp>
      <p:sp>
        <p:nvSpPr>
          <p:cNvPr id="21" name="CasellaDiTesto 20"/>
          <p:cNvSpPr txBox="1"/>
          <p:nvPr/>
        </p:nvSpPr>
        <p:spPr>
          <a:xfrm>
            <a:off x="3733360" y="2236911"/>
            <a:ext cx="1645472" cy="369332"/>
          </a:xfrm>
          <a:prstGeom prst="rect">
            <a:avLst/>
          </a:prstGeom>
          <a:noFill/>
        </p:spPr>
        <p:txBody>
          <a:bodyPr wrap="square" rtlCol="0">
            <a:spAutoFit/>
          </a:bodyPr>
          <a:lstStyle/>
          <a:p>
            <a:pPr algn="ctr"/>
            <a:r>
              <a:rPr lang="it-IT" sz="1800" b="1" dirty="0" smtClean="0"/>
              <a:t>P100</a:t>
            </a:r>
            <a:endParaRPr lang="it-IT" sz="1800" b="1" dirty="0"/>
          </a:p>
        </p:txBody>
      </p:sp>
      <p:sp>
        <p:nvSpPr>
          <p:cNvPr id="22" name="CasellaDiTesto 21"/>
          <p:cNvSpPr txBox="1"/>
          <p:nvPr/>
        </p:nvSpPr>
        <p:spPr>
          <a:xfrm>
            <a:off x="6510353" y="6511410"/>
            <a:ext cx="2629179" cy="307777"/>
          </a:xfrm>
          <a:prstGeom prst="rect">
            <a:avLst/>
          </a:prstGeom>
          <a:noFill/>
        </p:spPr>
        <p:txBody>
          <a:bodyPr wrap="square" rtlCol="0">
            <a:spAutoFit/>
          </a:bodyPr>
          <a:lstStyle/>
          <a:p>
            <a:pPr algn="r"/>
            <a:r>
              <a:rPr lang="it-IT" sz="1400" dirty="0" smtClean="0"/>
              <a:t>Baroncelli et al., 2016</a:t>
            </a:r>
            <a:endParaRPr lang="it-IT" sz="1400" dirty="0"/>
          </a:p>
        </p:txBody>
      </p:sp>
    </p:spTree>
    <p:extLst>
      <p:ext uri="{BB962C8B-B14F-4D97-AF65-F5344CB8AC3E}">
        <p14:creationId xmlns:p14="http://schemas.microsoft.com/office/powerpoint/2010/main" val="6991034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247900" y="863600"/>
            <a:ext cx="4648200" cy="5803900"/>
          </a:xfrm>
          <a:prstGeom prst="rect">
            <a:avLst/>
          </a:prstGeom>
        </p:spPr>
      </p:pic>
      <p:sp>
        <p:nvSpPr>
          <p:cNvPr id="3" name="CasellaDiTesto 2"/>
          <p:cNvSpPr txBox="1"/>
          <p:nvPr/>
        </p:nvSpPr>
        <p:spPr>
          <a:xfrm>
            <a:off x="536567" y="217254"/>
            <a:ext cx="7976966" cy="461665"/>
          </a:xfrm>
          <a:prstGeom prst="rect">
            <a:avLst/>
          </a:prstGeom>
          <a:noFill/>
          <a:ln w="28575" cmpd="sng">
            <a:solidFill>
              <a:srgbClr val="558ED5"/>
            </a:solidFill>
          </a:ln>
        </p:spPr>
        <p:txBody>
          <a:bodyPr wrap="square" rtlCol="0">
            <a:spAutoFit/>
          </a:bodyPr>
          <a:lstStyle/>
          <a:p>
            <a:pPr algn="ctr"/>
            <a:r>
              <a:rPr lang="it-IT" sz="2400" b="1" dirty="0" smtClean="0">
                <a:solidFill>
                  <a:srgbClr val="558ED5"/>
                </a:solidFill>
              </a:rPr>
              <a:t>PROGRESSIVE DEGRADATION OF COGNITIVE PERFORMANCE</a:t>
            </a:r>
            <a:endParaRPr lang="it-IT" sz="2400" b="1" dirty="0">
              <a:solidFill>
                <a:srgbClr val="558ED5"/>
              </a:solidFill>
            </a:endParaRPr>
          </a:p>
        </p:txBody>
      </p:sp>
    </p:spTree>
    <p:extLst>
      <p:ext uri="{BB962C8B-B14F-4D97-AF65-F5344CB8AC3E}">
        <p14:creationId xmlns:p14="http://schemas.microsoft.com/office/powerpoint/2010/main" val="9444644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78100" y="1320800"/>
            <a:ext cx="3987800" cy="4216400"/>
          </a:xfrm>
          <a:prstGeom prst="rect">
            <a:avLst/>
          </a:prstGeom>
        </p:spPr>
      </p:pic>
      <p:sp>
        <p:nvSpPr>
          <p:cNvPr id="3" name="CasellaDiTesto 2"/>
          <p:cNvSpPr txBox="1"/>
          <p:nvPr/>
        </p:nvSpPr>
        <p:spPr>
          <a:xfrm>
            <a:off x="536567" y="217254"/>
            <a:ext cx="7976966" cy="461665"/>
          </a:xfrm>
          <a:prstGeom prst="rect">
            <a:avLst/>
          </a:prstGeom>
          <a:noFill/>
          <a:ln w="28575" cmpd="sng">
            <a:solidFill>
              <a:srgbClr val="558ED5"/>
            </a:solidFill>
          </a:ln>
        </p:spPr>
        <p:txBody>
          <a:bodyPr wrap="square" rtlCol="0">
            <a:spAutoFit/>
          </a:bodyPr>
          <a:lstStyle/>
          <a:p>
            <a:pPr algn="ctr"/>
            <a:r>
              <a:rPr lang="it-IT" sz="2400" b="1" dirty="0" smtClean="0">
                <a:solidFill>
                  <a:srgbClr val="558ED5"/>
                </a:solidFill>
              </a:rPr>
              <a:t>INCREASED REPETITIVE AND STEREOTYPED BEHAVIOR</a:t>
            </a:r>
            <a:endParaRPr lang="it-IT" sz="2400" b="1" dirty="0">
              <a:solidFill>
                <a:srgbClr val="558ED5"/>
              </a:solidFill>
            </a:endParaRPr>
          </a:p>
        </p:txBody>
      </p:sp>
    </p:spTree>
    <p:extLst>
      <p:ext uri="{BB962C8B-B14F-4D97-AF65-F5344CB8AC3E}">
        <p14:creationId xmlns:p14="http://schemas.microsoft.com/office/powerpoint/2010/main" val="3134968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36567" y="194521"/>
            <a:ext cx="7976966" cy="461665"/>
          </a:xfrm>
          <a:prstGeom prst="rect">
            <a:avLst/>
          </a:prstGeom>
          <a:noFill/>
          <a:ln w="28575" cmpd="sng">
            <a:solidFill>
              <a:srgbClr val="008000"/>
            </a:solidFill>
          </a:ln>
        </p:spPr>
        <p:txBody>
          <a:bodyPr wrap="square" rtlCol="0">
            <a:spAutoFit/>
          </a:bodyPr>
          <a:lstStyle>
            <a:defPPr>
              <a:defRPr lang="it-IT"/>
            </a:defPPr>
            <a:lvl1pPr algn="ctr">
              <a:defRPr sz="2400" b="1">
                <a:solidFill>
                  <a:srgbClr val="4F6228"/>
                </a:solidFill>
              </a:defRPr>
            </a:lvl1pPr>
          </a:lstStyle>
          <a:p>
            <a:r>
              <a:rPr lang="it-IT" dirty="0" smtClean="0"/>
              <a:t>Se togliamo solo la creatina cerebrale? </a:t>
            </a:r>
            <a:endParaRPr lang="it-IT" dirty="0"/>
          </a:p>
        </p:txBody>
      </p:sp>
      <p:grpSp>
        <p:nvGrpSpPr>
          <p:cNvPr id="10" name="Gruppo 9"/>
          <p:cNvGrpSpPr/>
          <p:nvPr/>
        </p:nvGrpSpPr>
        <p:grpSpPr>
          <a:xfrm>
            <a:off x="536567" y="2229492"/>
            <a:ext cx="8023188" cy="4320000"/>
            <a:chOff x="536567" y="1120436"/>
            <a:chExt cx="8023188" cy="4320000"/>
          </a:xfrm>
        </p:grpSpPr>
        <p:pic>
          <p:nvPicPr>
            <p:cNvPr id="5" name="Immagine 4"/>
            <p:cNvPicPr>
              <a:picLocks noChangeAspect="1"/>
            </p:cNvPicPr>
            <p:nvPr/>
          </p:nvPicPr>
          <p:blipFill>
            <a:blip r:embed="rId3"/>
            <a:stretch>
              <a:fillRect/>
            </a:stretch>
          </p:blipFill>
          <p:spPr>
            <a:xfrm>
              <a:off x="536567" y="1120436"/>
              <a:ext cx="3937986" cy="4320000"/>
            </a:xfrm>
            <a:prstGeom prst="rect">
              <a:avLst/>
            </a:prstGeom>
          </p:spPr>
        </p:pic>
        <p:pic>
          <p:nvPicPr>
            <p:cNvPr id="6" name="Immagine 5"/>
            <p:cNvPicPr>
              <a:picLocks/>
            </p:cNvPicPr>
            <p:nvPr/>
          </p:nvPicPr>
          <p:blipFill>
            <a:blip r:embed="rId4"/>
            <a:stretch>
              <a:fillRect/>
            </a:stretch>
          </p:blipFill>
          <p:spPr>
            <a:xfrm>
              <a:off x="4599755" y="1120436"/>
              <a:ext cx="3960000" cy="4320000"/>
            </a:xfrm>
            <a:prstGeom prst="rect">
              <a:avLst/>
            </a:prstGeom>
          </p:spPr>
        </p:pic>
      </p:grpSp>
      <p:grpSp>
        <p:nvGrpSpPr>
          <p:cNvPr id="18" name="Gruppo 17"/>
          <p:cNvGrpSpPr/>
          <p:nvPr/>
        </p:nvGrpSpPr>
        <p:grpSpPr>
          <a:xfrm>
            <a:off x="819065" y="1185327"/>
            <a:ext cx="7327010" cy="802418"/>
            <a:chOff x="1006868" y="3027791"/>
            <a:chExt cx="7327010" cy="802418"/>
          </a:xfrm>
        </p:grpSpPr>
        <p:grpSp>
          <p:nvGrpSpPr>
            <p:cNvPr id="15" name="Gruppo 14"/>
            <p:cNvGrpSpPr/>
            <p:nvPr/>
          </p:nvGrpSpPr>
          <p:grpSpPr>
            <a:xfrm>
              <a:off x="5919325" y="3037502"/>
              <a:ext cx="2414553" cy="782996"/>
              <a:chOff x="5725676" y="1119533"/>
              <a:chExt cx="2414553" cy="782996"/>
            </a:xfrm>
          </p:grpSpPr>
          <p:sp>
            <p:nvSpPr>
              <p:cNvPr id="9" name="CasellaDiTesto 8"/>
              <p:cNvSpPr txBox="1"/>
              <p:nvPr/>
            </p:nvSpPr>
            <p:spPr>
              <a:xfrm>
                <a:off x="5725676" y="1119533"/>
                <a:ext cx="2414553" cy="369332"/>
              </a:xfrm>
              <a:prstGeom prst="rect">
                <a:avLst/>
              </a:prstGeom>
              <a:noFill/>
            </p:spPr>
            <p:txBody>
              <a:bodyPr wrap="square" rtlCol="0">
                <a:spAutoFit/>
              </a:bodyPr>
              <a:lstStyle/>
              <a:p>
                <a:r>
                  <a:rPr lang="it-IT" dirty="0" smtClean="0"/>
                  <a:t>B6.Cg-Tg(</a:t>
                </a:r>
                <a:r>
                  <a:rPr lang="it-IT" dirty="0" err="1" smtClean="0"/>
                  <a:t>Nes-cre</a:t>
                </a:r>
                <a:r>
                  <a:rPr lang="it-IT" dirty="0" smtClean="0"/>
                  <a:t>)1Kln/</a:t>
                </a:r>
                <a:r>
                  <a:rPr lang="it-IT" dirty="0" err="1" smtClean="0"/>
                  <a:t>J</a:t>
                </a:r>
                <a:endParaRPr lang="it-IT" dirty="0"/>
              </a:p>
            </p:txBody>
          </p:sp>
          <p:pic>
            <p:nvPicPr>
              <p:cNvPr id="11" name="Immagine 10"/>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6282952" y="1542529"/>
                <a:ext cx="1300000" cy="360000"/>
              </a:xfrm>
              <a:prstGeom prst="rect">
                <a:avLst/>
              </a:prstGeom>
            </p:spPr>
          </p:pic>
        </p:grpSp>
        <p:grpSp>
          <p:nvGrpSpPr>
            <p:cNvPr id="16" name="Gruppo 15"/>
            <p:cNvGrpSpPr/>
            <p:nvPr/>
          </p:nvGrpSpPr>
          <p:grpSpPr>
            <a:xfrm>
              <a:off x="1006868" y="3027791"/>
              <a:ext cx="4157815" cy="802418"/>
              <a:chOff x="160961" y="1025518"/>
              <a:chExt cx="4157815" cy="802418"/>
            </a:xfrm>
          </p:grpSpPr>
          <p:grpSp>
            <p:nvGrpSpPr>
              <p:cNvPr id="13" name="Gruppo 12"/>
              <p:cNvGrpSpPr>
                <a:grpSpLocks noChangeAspect="1"/>
              </p:cNvGrpSpPr>
              <p:nvPr/>
            </p:nvGrpSpPr>
            <p:grpSpPr>
              <a:xfrm>
                <a:off x="160961" y="1287936"/>
                <a:ext cx="4157815" cy="540000"/>
                <a:chOff x="160961" y="1252160"/>
                <a:chExt cx="5543753" cy="720000"/>
              </a:xfrm>
            </p:grpSpPr>
            <p:pic>
              <p:nvPicPr>
                <p:cNvPr id="7" name="Immagine 6"/>
                <p:cNvPicPr>
                  <a:picLocks noChangeAspect="1"/>
                </p:cNvPicPr>
                <p:nvPr/>
              </p:nvPicPr>
              <p:blipFill rotWithShape="1">
                <a:blip r:embed="rId7"/>
                <a:srcRect l="20033" t="58798" r="33726" b="31171"/>
                <a:stretch/>
              </p:blipFill>
              <p:spPr>
                <a:xfrm>
                  <a:off x="160961" y="1252160"/>
                  <a:ext cx="4614487" cy="720000"/>
                </a:xfrm>
                <a:prstGeom prst="rect">
                  <a:avLst/>
                </a:prstGeom>
              </p:spPr>
            </p:pic>
            <p:pic>
              <p:nvPicPr>
                <p:cNvPr id="12" name="Immagine 11"/>
                <p:cNvPicPr>
                  <a:picLocks noChangeAspect="1"/>
                </p:cNvPicPr>
                <p:nvPr/>
              </p:nvPicPr>
              <p:blipFill rotWithShape="1">
                <a:blip r:embed="rId7"/>
                <a:srcRect l="70841" t="58798" r="19130" b="31171"/>
                <a:stretch/>
              </p:blipFill>
              <p:spPr>
                <a:xfrm>
                  <a:off x="4703890" y="1252160"/>
                  <a:ext cx="1000824" cy="720000"/>
                </a:xfrm>
                <a:prstGeom prst="rect">
                  <a:avLst/>
                </a:prstGeom>
              </p:spPr>
            </p:pic>
          </p:grpSp>
          <p:sp>
            <p:nvSpPr>
              <p:cNvPr id="14" name="CasellaDiTesto 13"/>
              <p:cNvSpPr txBox="1"/>
              <p:nvPr/>
            </p:nvSpPr>
            <p:spPr>
              <a:xfrm>
                <a:off x="1431878" y="1025518"/>
                <a:ext cx="1615980" cy="369332"/>
              </a:xfrm>
              <a:prstGeom prst="rect">
                <a:avLst/>
              </a:prstGeom>
              <a:noFill/>
            </p:spPr>
            <p:txBody>
              <a:bodyPr wrap="square" rtlCol="0">
                <a:spAutoFit/>
              </a:bodyPr>
              <a:lstStyle/>
              <a:p>
                <a:pPr algn="ctr"/>
                <a:r>
                  <a:rPr lang="it-IT" dirty="0" smtClean="0"/>
                  <a:t>Tg(</a:t>
                </a:r>
                <a:r>
                  <a:rPr lang="it-IT" dirty="0" err="1" smtClean="0"/>
                  <a:t>CrT-flox</a:t>
                </a:r>
                <a:r>
                  <a:rPr lang="it-IT" dirty="0" smtClean="0"/>
                  <a:t>)</a:t>
                </a:r>
                <a:endParaRPr lang="it-IT" dirty="0"/>
              </a:p>
            </p:txBody>
          </p:sp>
        </p:grpSp>
        <p:sp>
          <p:nvSpPr>
            <p:cNvPr id="17" name="CasellaDiTesto 16"/>
            <p:cNvSpPr txBox="1"/>
            <p:nvPr/>
          </p:nvSpPr>
          <p:spPr>
            <a:xfrm>
              <a:off x="5169935" y="3198168"/>
              <a:ext cx="547392" cy="461665"/>
            </a:xfrm>
            <a:prstGeom prst="rect">
              <a:avLst/>
            </a:prstGeom>
            <a:noFill/>
          </p:spPr>
          <p:txBody>
            <a:bodyPr wrap="square" rtlCol="0">
              <a:spAutoFit/>
            </a:bodyPr>
            <a:lstStyle/>
            <a:p>
              <a:pPr algn="ctr"/>
              <a:r>
                <a:rPr lang="it-IT" sz="2400" dirty="0" smtClean="0"/>
                <a:t>x</a:t>
              </a:r>
              <a:endParaRPr lang="it-IT" sz="2400" dirty="0"/>
            </a:p>
          </p:txBody>
        </p:sp>
      </p:grpSp>
      <p:sp>
        <p:nvSpPr>
          <p:cNvPr id="19" name="Rettangolo 18"/>
          <p:cNvSpPr/>
          <p:nvPr/>
        </p:nvSpPr>
        <p:spPr>
          <a:xfrm>
            <a:off x="1717015" y="2229492"/>
            <a:ext cx="2289354" cy="1240875"/>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71024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edge">
                                      <p:cBhvr>
                                        <p:cTn id="1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53250" y="1629000"/>
            <a:ext cx="9037500" cy="3600000"/>
          </a:xfrm>
          <a:prstGeom prst="rect">
            <a:avLst/>
          </a:prstGeom>
        </p:spPr>
      </p:pic>
      <p:sp>
        <p:nvSpPr>
          <p:cNvPr id="5" name="CasellaDiTesto 4"/>
          <p:cNvSpPr txBox="1"/>
          <p:nvPr/>
        </p:nvSpPr>
        <p:spPr>
          <a:xfrm>
            <a:off x="733309" y="194521"/>
            <a:ext cx="7780224" cy="830997"/>
          </a:xfrm>
          <a:prstGeom prst="rect">
            <a:avLst/>
          </a:prstGeom>
          <a:noFill/>
          <a:ln w="28575" cmpd="sng">
            <a:solidFill>
              <a:srgbClr val="008000"/>
            </a:solidFill>
          </a:ln>
        </p:spPr>
        <p:txBody>
          <a:bodyPr wrap="square" rtlCol="0">
            <a:spAutoFit/>
          </a:bodyPr>
          <a:lstStyle>
            <a:defPPr>
              <a:defRPr lang="it-IT"/>
            </a:defPPr>
            <a:lvl1pPr algn="ctr">
              <a:defRPr sz="2400" b="1">
                <a:solidFill>
                  <a:srgbClr val="4F6228"/>
                </a:solidFill>
              </a:defRPr>
            </a:lvl1pPr>
          </a:lstStyle>
          <a:p>
            <a:r>
              <a:rPr lang="it-IT" dirty="0"/>
              <a:t>SELECTIVE CREATINE DEPLETION </a:t>
            </a:r>
          </a:p>
          <a:p>
            <a:r>
              <a:rPr lang="it-IT" dirty="0"/>
              <a:t> IN BRAIN TISSUE</a:t>
            </a:r>
          </a:p>
        </p:txBody>
      </p:sp>
    </p:spTree>
    <p:extLst>
      <p:ext uri="{BB962C8B-B14F-4D97-AF65-F5344CB8AC3E}">
        <p14:creationId xmlns:p14="http://schemas.microsoft.com/office/powerpoint/2010/main" val="2210455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36567" y="194521"/>
            <a:ext cx="7976966" cy="461665"/>
          </a:xfrm>
          <a:prstGeom prst="rect">
            <a:avLst/>
          </a:prstGeom>
          <a:noFill/>
          <a:ln w="28575" cmpd="sng">
            <a:solidFill>
              <a:srgbClr val="008000"/>
            </a:solidFill>
          </a:ln>
        </p:spPr>
        <p:txBody>
          <a:bodyPr wrap="square" rtlCol="0">
            <a:spAutoFit/>
          </a:bodyPr>
          <a:lstStyle/>
          <a:p>
            <a:pPr algn="ctr"/>
            <a:r>
              <a:rPr lang="it-IT" sz="2400" b="1" dirty="0" smtClean="0">
                <a:solidFill>
                  <a:srgbClr val="4F6228"/>
                </a:solidFill>
              </a:rPr>
              <a:t>COGNITIVE PHENOTYPE OF CONDITIONAL MICE</a:t>
            </a:r>
            <a:endParaRPr lang="it-IT" sz="2400" b="1" dirty="0">
              <a:solidFill>
                <a:srgbClr val="4F6228"/>
              </a:solidFill>
            </a:endParaRPr>
          </a:p>
        </p:txBody>
      </p:sp>
      <p:pic>
        <p:nvPicPr>
          <p:cNvPr id="2" name="Immagine 1" descr="HMG-2016-D-00593 Baroncelli Fig. 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7112"/>
            <a:ext cx="9144000" cy="3503776"/>
          </a:xfrm>
          <a:prstGeom prst="rect">
            <a:avLst/>
          </a:prstGeom>
        </p:spPr>
      </p:pic>
    </p:spTree>
    <p:extLst>
      <p:ext uri="{BB962C8B-B14F-4D97-AF65-F5344CB8AC3E}">
        <p14:creationId xmlns:p14="http://schemas.microsoft.com/office/powerpoint/2010/main" val="12791308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3"/>
          <a:stretch>
            <a:fillRect/>
          </a:stretch>
        </p:blipFill>
        <p:spPr>
          <a:xfrm>
            <a:off x="109549" y="1162170"/>
            <a:ext cx="8924902" cy="4533660"/>
          </a:xfrm>
          <a:prstGeom prst="rect">
            <a:avLst/>
          </a:prstGeom>
        </p:spPr>
      </p:pic>
      <p:sp>
        <p:nvSpPr>
          <p:cNvPr id="10" name="CasellaDiTesto 9"/>
          <p:cNvSpPr txBox="1"/>
          <p:nvPr/>
        </p:nvSpPr>
        <p:spPr>
          <a:xfrm>
            <a:off x="661766" y="232551"/>
            <a:ext cx="7976967" cy="461665"/>
          </a:xfrm>
          <a:prstGeom prst="rect">
            <a:avLst/>
          </a:prstGeom>
          <a:noFill/>
        </p:spPr>
        <p:txBody>
          <a:bodyPr wrap="square" rtlCol="0">
            <a:spAutoFit/>
          </a:bodyPr>
          <a:lstStyle/>
          <a:p>
            <a:pPr algn="ctr"/>
            <a:r>
              <a:rPr lang="it-IT" sz="2400" b="1" dirty="0" smtClean="0"/>
              <a:t>CREATINE PHOSPHATE-ATP INTERACTION</a:t>
            </a:r>
            <a:endParaRPr lang="it-IT" sz="2400" b="1" dirty="0"/>
          </a:p>
        </p:txBody>
      </p:sp>
    </p:spTree>
    <p:extLst>
      <p:ext uri="{BB962C8B-B14F-4D97-AF65-F5344CB8AC3E}">
        <p14:creationId xmlns:p14="http://schemas.microsoft.com/office/powerpoint/2010/main" val="3881940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916936" y="1000436"/>
            <a:ext cx="7339946" cy="5400000"/>
          </a:xfrm>
          <a:prstGeom prst="rect">
            <a:avLst/>
          </a:prstGeom>
        </p:spPr>
      </p:pic>
      <p:sp>
        <p:nvSpPr>
          <p:cNvPr id="5" name="CasellaDiTesto 4"/>
          <p:cNvSpPr txBox="1"/>
          <p:nvPr/>
        </p:nvSpPr>
        <p:spPr>
          <a:xfrm>
            <a:off x="6510353" y="6511410"/>
            <a:ext cx="2629179" cy="307777"/>
          </a:xfrm>
          <a:prstGeom prst="rect">
            <a:avLst/>
          </a:prstGeom>
          <a:noFill/>
        </p:spPr>
        <p:txBody>
          <a:bodyPr wrap="square" rtlCol="0">
            <a:spAutoFit/>
          </a:bodyPr>
          <a:lstStyle/>
          <a:p>
            <a:pPr algn="r"/>
            <a:r>
              <a:rPr lang="it-IT" sz="1400" dirty="0" smtClean="0"/>
              <a:t>Van de </a:t>
            </a:r>
            <a:r>
              <a:rPr lang="it-IT" sz="1400" dirty="0" err="1" smtClean="0"/>
              <a:t>Kamp</a:t>
            </a:r>
            <a:r>
              <a:rPr lang="it-IT" sz="1400" dirty="0" smtClean="0"/>
              <a:t> et al., 2014</a:t>
            </a:r>
            <a:endParaRPr lang="it-IT" sz="1400" dirty="0"/>
          </a:p>
        </p:txBody>
      </p:sp>
      <p:sp>
        <p:nvSpPr>
          <p:cNvPr id="6" name="CasellaDiTesto 5"/>
          <p:cNvSpPr txBox="1"/>
          <p:nvPr/>
        </p:nvSpPr>
        <p:spPr>
          <a:xfrm>
            <a:off x="733309" y="196773"/>
            <a:ext cx="7780224" cy="461665"/>
          </a:xfrm>
          <a:prstGeom prst="rect">
            <a:avLst/>
          </a:prstGeom>
          <a:noFill/>
          <a:ln w="28575" cmpd="sng">
            <a:solidFill>
              <a:srgbClr val="FF0000"/>
            </a:solidFill>
          </a:ln>
        </p:spPr>
        <p:txBody>
          <a:bodyPr wrap="square" rtlCol="0">
            <a:spAutoFit/>
          </a:bodyPr>
          <a:lstStyle/>
          <a:p>
            <a:pPr algn="ctr"/>
            <a:r>
              <a:rPr lang="it-IT" sz="2400" b="1" dirty="0" smtClean="0">
                <a:solidFill>
                  <a:srgbClr val="FF0000"/>
                </a:solidFill>
              </a:rPr>
              <a:t>CREATINE METABOLISM</a:t>
            </a:r>
            <a:endParaRPr lang="it-IT" sz="2400" b="1" dirty="0">
              <a:solidFill>
                <a:srgbClr val="FF0000"/>
              </a:solidFill>
            </a:endParaRPr>
          </a:p>
        </p:txBody>
      </p:sp>
    </p:spTree>
    <p:extLst>
      <p:ext uri="{BB962C8B-B14F-4D97-AF65-F5344CB8AC3E}">
        <p14:creationId xmlns:p14="http://schemas.microsoft.com/office/powerpoint/2010/main" val="710325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33309" y="196773"/>
            <a:ext cx="7780224" cy="461665"/>
          </a:xfrm>
          <a:prstGeom prst="rect">
            <a:avLst/>
          </a:prstGeom>
          <a:noFill/>
          <a:ln w="19050" cmpd="sng">
            <a:solidFill>
              <a:schemeClr val="accent1">
                <a:lumMod val="75000"/>
              </a:schemeClr>
            </a:solidFill>
          </a:ln>
        </p:spPr>
        <p:txBody>
          <a:bodyPr wrap="square" rtlCol="0">
            <a:spAutoFit/>
          </a:bodyPr>
          <a:lstStyle/>
          <a:p>
            <a:pPr algn="ctr"/>
            <a:r>
              <a:rPr lang="it-IT" sz="2400" b="1" dirty="0" smtClean="0">
                <a:solidFill>
                  <a:schemeClr val="accent1">
                    <a:lumMod val="75000"/>
                  </a:schemeClr>
                </a:solidFill>
              </a:rPr>
              <a:t>CREATINE DEFICIENCY </a:t>
            </a:r>
            <a:endParaRPr lang="it-IT" sz="2400" b="1" dirty="0">
              <a:solidFill>
                <a:schemeClr val="accent1">
                  <a:lumMod val="75000"/>
                </a:schemeClr>
              </a:solidFill>
            </a:endParaRPr>
          </a:p>
        </p:txBody>
      </p:sp>
      <p:grpSp>
        <p:nvGrpSpPr>
          <p:cNvPr id="9" name="Gruppo 8"/>
          <p:cNvGrpSpPr>
            <a:grpSpLocks noChangeAspect="1"/>
          </p:cNvGrpSpPr>
          <p:nvPr/>
        </p:nvGrpSpPr>
        <p:grpSpPr>
          <a:xfrm>
            <a:off x="237161" y="1442421"/>
            <a:ext cx="2103184" cy="900000"/>
            <a:chOff x="446549" y="1211263"/>
            <a:chExt cx="3136783" cy="1342300"/>
          </a:xfrm>
        </p:grpSpPr>
        <p:pic>
          <p:nvPicPr>
            <p:cNvPr id="3" name="Immagine 2"/>
            <p:cNvPicPr>
              <a:picLocks noChangeAspect="1"/>
            </p:cNvPicPr>
            <p:nvPr/>
          </p:nvPicPr>
          <p:blipFill>
            <a:blip r:embed="rId3"/>
            <a:stretch>
              <a:fillRect/>
            </a:stretch>
          </p:blipFill>
          <p:spPr>
            <a:xfrm>
              <a:off x="446549" y="1211263"/>
              <a:ext cx="2921000" cy="622300"/>
            </a:xfrm>
            <a:prstGeom prst="rect">
              <a:avLst/>
            </a:prstGeom>
          </p:spPr>
        </p:pic>
        <p:pic>
          <p:nvPicPr>
            <p:cNvPr id="5" name="Immagine 4"/>
            <p:cNvPicPr>
              <a:picLocks noChangeAspect="1"/>
            </p:cNvPicPr>
            <p:nvPr/>
          </p:nvPicPr>
          <p:blipFill>
            <a:blip r:embed="rId4"/>
            <a:stretch>
              <a:fillRect/>
            </a:stretch>
          </p:blipFill>
          <p:spPr>
            <a:xfrm>
              <a:off x="446549" y="1833563"/>
              <a:ext cx="3136783" cy="720000"/>
            </a:xfrm>
            <a:prstGeom prst="rect">
              <a:avLst/>
            </a:prstGeom>
          </p:spPr>
        </p:pic>
      </p:grpSp>
      <p:graphicFrame>
        <p:nvGraphicFramePr>
          <p:cNvPr id="6" name="Tabella 5"/>
          <p:cNvGraphicFramePr>
            <a:graphicFrameLocks noGrp="1"/>
          </p:cNvGraphicFramePr>
          <p:nvPr>
            <p:extLst>
              <p:ext uri="{D42A27DB-BD31-4B8C-83A1-F6EECF244321}">
                <p14:modId xmlns:p14="http://schemas.microsoft.com/office/powerpoint/2010/main" val="1324295872"/>
              </p:ext>
            </p:extLst>
          </p:nvPr>
        </p:nvGraphicFramePr>
        <p:xfrm>
          <a:off x="351705" y="3315541"/>
          <a:ext cx="8440590" cy="3093012"/>
        </p:xfrm>
        <a:graphic>
          <a:graphicData uri="http://schemas.openxmlformats.org/drawingml/2006/table">
            <a:tbl>
              <a:tblPr firstRow="1" bandRow="1">
                <a:tableStyleId>{5C22544A-7EE6-4342-B048-85BDC9FD1C3A}</a:tableStyleId>
              </a:tblPr>
              <a:tblGrid>
                <a:gridCol w="2432988"/>
                <a:gridCol w="1668780"/>
                <a:gridCol w="1231640"/>
                <a:gridCol w="1224280"/>
                <a:gridCol w="1153228"/>
                <a:gridCol w="729674"/>
              </a:tblGrid>
              <a:tr h="773253">
                <a:tc>
                  <a:txBody>
                    <a:bodyPr/>
                    <a:lstStyle/>
                    <a:p>
                      <a:pPr algn="ctr"/>
                      <a:r>
                        <a:rPr lang="it-IT" sz="1600" cap="small" dirty="0" err="1" smtClean="0"/>
                        <a:t>Disease</a:t>
                      </a:r>
                      <a:r>
                        <a:rPr lang="it-IT" sz="1600" cap="small" dirty="0" smtClean="0"/>
                        <a:t> </a:t>
                      </a:r>
                      <a:r>
                        <a:rPr lang="it-IT" sz="1600" cap="small" dirty="0" err="1" smtClean="0"/>
                        <a:t>name</a:t>
                      </a:r>
                      <a:endParaRPr lang="it-IT" sz="1600" cap="small" dirty="0"/>
                    </a:p>
                  </a:txBody>
                  <a:tcPr anchor="ctr"/>
                </a:tc>
                <a:tc>
                  <a:txBody>
                    <a:bodyPr/>
                    <a:lstStyle/>
                    <a:p>
                      <a:pPr algn="ctr"/>
                      <a:r>
                        <a:rPr lang="it-IT" sz="1600" cap="small" dirty="0" err="1" smtClean="0"/>
                        <a:t>Inheritance</a:t>
                      </a:r>
                      <a:endParaRPr lang="it-IT" sz="1600" cap="small" dirty="0"/>
                    </a:p>
                  </a:txBody>
                  <a:tcPr anchor="ctr"/>
                </a:tc>
                <a:tc>
                  <a:txBody>
                    <a:bodyPr/>
                    <a:lstStyle/>
                    <a:p>
                      <a:pPr algn="ctr"/>
                      <a:r>
                        <a:rPr lang="it-IT" sz="1600" cap="small" dirty="0" smtClean="0"/>
                        <a:t>Age of </a:t>
                      </a:r>
                      <a:r>
                        <a:rPr lang="it-IT" sz="1600" cap="small" dirty="0" err="1" smtClean="0"/>
                        <a:t>onset</a:t>
                      </a:r>
                      <a:endParaRPr lang="it-IT" sz="1600" cap="small" dirty="0"/>
                    </a:p>
                  </a:txBody>
                  <a:tcPr anchor="ctr"/>
                </a:tc>
                <a:tc>
                  <a:txBody>
                    <a:bodyPr/>
                    <a:lstStyle/>
                    <a:p>
                      <a:pPr algn="ctr"/>
                      <a:r>
                        <a:rPr lang="it-IT" sz="1600" cap="small" dirty="0" err="1" smtClean="0"/>
                        <a:t>Prevalence</a:t>
                      </a:r>
                      <a:endParaRPr lang="it-IT" sz="1600" cap="small" dirty="0"/>
                    </a:p>
                  </a:txBody>
                  <a:tcPr anchor="ctr"/>
                </a:tc>
                <a:tc>
                  <a:txBody>
                    <a:bodyPr/>
                    <a:lstStyle/>
                    <a:p>
                      <a:pPr algn="ctr"/>
                      <a:r>
                        <a:rPr lang="it-IT" sz="1600" cap="small" dirty="0" err="1" smtClean="0"/>
                        <a:t>Orphanet</a:t>
                      </a:r>
                      <a:endParaRPr lang="it-IT" sz="1600" cap="small" dirty="0"/>
                    </a:p>
                  </a:txBody>
                  <a:tcPr anchor="ctr"/>
                </a:tc>
                <a:tc>
                  <a:txBody>
                    <a:bodyPr/>
                    <a:lstStyle/>
                    <a:p>
                      <a:pPr algn="ctr"/>
                      <a:r>
                        <a:rPr lang="it-IT" sz="1600" cap="small" dirty="0" smtClean="0"/>
                        <a:t>OMIM</a:t>
                      </a:r>
                      <a:endParaRPr lang="it-IT" sz="1600" cap="small" dirty="0"/>
                    </a:p>
                  </a:txBody>
                  <a:tcPr anchor="ctr"/>
                </a:tc>
              </a:tr>
              <a:tr h="773253">
                <a:tc>
                  <a:txBody>
                    <a:bodyPr/>
                    <a:lstStyle/>
                    <a:p>
                      <a:pPr algn="ctr"/>
                      <a:r>
                        <a:rPr lang="it-IT" sz="1400" kern="1200" dirty="0" smtClean="0">
                          <a:solidFill>
                            <a:schemeClr val="dk1"/>
                          </a:solidFill>
                          <a:latin typeface="+mn-lt"/>
                          <a:ea typeface="+mn-ea"/>
                          <a:cs typeface="+mn-cs"/>
                        </a:rPr>
                        <a:t>AGAT </a:t>
                      </a:r>
                      <a:r>
                        <a:rPr lang="it-IT" sz="1400" kern="1200" dirty="0" err="1" smtClean="0">
                          <a:solidFill>
                            <a:schemeClr val="dk1"/>
                          </a:solidFill>
                          <a:latin typeface="+mn-lt"/>
                          <a:ea typeface="+mn-ea"/>
                          <a:cs typeface="+mn-cs"/>
                        </a:rPr>
                        <a:t>deficiency</a:t>
                      </a:r>
                      <a:endParaRPr lang="it-IT" sz="1400" dirty="0"/>
                    </a:p>
                  </a:txBody>
                  <a:tcPr anchor="ctr"/>
                </a:tc>
                <a:tc>
                  <a:txBody>
                    <a:bodyPr/>
                    <a:lstStyle/>
                    <a:p>
                      <a:pPr algn="ctr"/>
                      <a:r>
                        <a:rPr lang="it-IT" sz="1400" kern="1200" dirty="0" err="1" smtClean="0">
                          <a:solidFill>
                            <a:schemeClr val="dk1"/>
                          </a:solidFill>
                          <a:latin typeface="+mn-lt"/>
                          <a:ea typeface="+mn-ea"/>
                          <a:cs typeface="+mn-cs"/>
                        </a:rPr>
                        <a:t>Autosomal</a:t>
                      </a:r>
                      <a:r>
                        <a:rPr lang="it-IT" sz="1400" kern="1200" dirty="0" smtClean="0">
                          <a:solidFill>
                            <a:schemeClr val="dk1"/>
                          </a:solidFill>
                          <a:latin typeface="+mn-lt"/>
                          <a:ea typeface="+mn-ea"/>
                          <a:cs typeface="+mn-cs"/>
                        </a:rPr>
                        <a:t> recessive</a:t>
                      </a:r>
                      <a:endParaRPr lang="it-IT" sz="1400" dirty="0"/>
                    </a:p>
                  </a:txBody>
                  <a:tcPr anchor="ctr"/>
                </a:tc>
                <a:tc>
                  <a:txBody>
                    <a:bodyPr/>
                    <a:lstStyle/>
                    <a:p>
                      <a:pPr algn="ctr"/>
                      <a:r>
                        <a:rPr lang="it-IT" sz="1400" kern="1200" dirty="0" err="1" smtClean="0">
                          <a:solidFill>
                            <a:schemeClr val="dk1"/>
                          </a:solidFill>
                          <a:latin typeface="+mn-lt"/>
                          <a:ea typeface="+mn-ea"/>
                          <a:cs typeface="+mn-cs"/>
                        </a:rPr>
                        <a:t>Childhood</a:t>
                      </a:r>
                      <a:endParaRPr lang="it-IT" sz="1400" dirty="0"/>
                    </a:p>
                  </a:txBody>
                  <a:tcPr anchor="ctr"/>
                </a:tc>
                <a:tc>
                  <a:txBody>
                    <a:bodyPr/>
                    <a:lstStyle/>
                    <a:p>
                      <a:pPr algn="ctr"/>
                      <a:r>
                        <a:rPr lang="it-IT" sz="1400" kern="1200" dirty="0" smtClean="0">
                          <a:solidFill>
                            <a:schemeClr val="dk1"/>
                          </a:solidFill>
                          <a:latin typeface="+mn-lt"/>
                          <a:ea typeface="+mn-ea"/>
                          <a:cs typeface="+mn-cs"/>
                        </a:rPr>
                        <a:t>&lt;1 / 1 000 000</a:t>
                      </a:r>
                      <a:endParaRPr lang="it-IT" sz="1400" dirty="0"/>
                    </a:p>
                  </a:txBody>
                  <a:tcPr anchor="ctr"/>
                </a:tc>
                <a:tc>
                  <a:txBody>
                    <a:bodyPr/>
                    <a:lstStyle/>
                    <a:p>
                      <a:pPr algn="ctr"/>
                      <a:r>
                        <a:rPr lang="it-IT" sz="1400" b="0" kern="1200" dirty="0" smtClean="0">
                          <a:solidFill>
                            <a:schemeClr val="dk1"/>
                          </a:solidFill>
                          <a:latin typeface="+mn-lt"/>
                          <a:ea typeface="+mn-ea"/>
                          <a:cs typeface="+mn-cs"/>
                        </a:rPr>
                        <a:t>ORPHA35704</a:t>
                      </a:r>
                      <a:endParaRPr lang="it-IT" sz="1400" b="0" dirty="0"/>
                    </a:p>
                  </a:txBody>
                  <a:tcPr anchor="ctr"/>
                </a:tc>
                <a:tc>
                  <a:txBody>
                    <a:bodyPr/>
                    <a:lstStyle/>
                    <a:p>
                      <a:pPr algn="ctr"/>
                      <a:r>
                        <a:rPr lang="it-IT" sz="1400" u="none" kern="1200" dirty="0" smtClean="0">
                          <a:solidFill>
                            <a:schemeClr val="dk1"/>
                          </a:solidFill>
                          <a:latin typeface="+mn-lt"/>
                          <a:ea typeface="+mn-ea"/>
                          <a:cs typeface="+mn-cs"/>
                        </a:rPr>
                        <a:t>612718</a:t>
                      </a:r>
                      <a:endParaRPr lang="it-IT" sz="1400" u="none" dirty="0"/>
                    </a:p>
                  </a:txBody>
                  <a:tcPr anchor="ctr"/>
                </a:tc>
              </a:tr>
              <a:tr h="773253">
                <a:tc>
                  <a:txBody>
                    <a:bodyPr/>
                    <a:lstStyle/>
                    <a:p>
                      <a:pPr algn="ctr"/>
                      <a:r>
                        <a:rPr lang="it-IT" sz="1400" kern="1200" dirty="0" smtClean="0">
                          <a:solidFill>
                            <a:schemeClr val="dk1"/>
                          </a:solidFill>
                          <a:latin typeface="+mn-lt"/>
                          <a:ea typeface="+mn-ea"/>
                          <a:cs typeface="+mn-cs"/>
                        </a:rPr>
                        <a:t>GAMT </a:t>
                      </a:r>
                      <a:r>
                        <a:rPr lang="it-IT" sz="1400" kern="1200" dirty="0" err="1" smtClean="0">
                          <a:solidFill>
                            <a:schemeClr val="dk1"/>
                          </a:solidFill>
                          <a:latin typeface="+mn-lt"/>
                          <a:ea typeface="+mn-ea"/>
                          <a:cs typeface="+mn-cs"/>
                        </a:rPr>
                        <a:t>deficiency</a:t>
                      </a:r>
                      <a:endParaRPr lang="it-IT" sz="1400" dirty="0"/>
                    </a:p>
                  </a:txBody>
                  <a:tcPr anchor="ctr"/>
                </a:tc>
                <a:tc>
                  <a:txBody>
                    <a:bodyPr/>
                    <a:lstStyle/>
                    <a:p>
                      <a:pPr algn="ctr"/>
                      <a:r>
                        <a:rPr lang="it-IT" sz="1400" kern="1200" dirty="0" err="1" smtClean="0">
                          <a:solidFill>
                            <a:schemeClr val="dk1"/>
                          </a:solidFill>
                          <a:latin typeface="+mn-lt"/>
                          <a:ea typeface="+mn-ea"/>
                          <a:cs typeface="+mn-cs"/>
                        </a:rPr>
                        <a:t>Autosomal</a:t>
                      </a:r>
                      <a:r>
                        <a:rPr lang="it-IT" sz="1400" kern="1200" dirty="0" smtClean="0">
                          <a:solidFill>
                            <a:schemeClr val="dk1"/>
                          </a:solidFill>
                          <a:latin typeface="+mn-lt"/>
                          <a:ea typeface="+mn-ea"/>
                          <a:cs typeface="+mn-cs"/>
                        </a:rPr>
                        <a:t> recessive</a:t>
                      </a:r>
                      <a:endParaRPr lang="it-IT" sz="1400" dirty="0"/>
                    </a:p>
                  </a:txBody>
                  <a:tcPr anchor="ctr"/>
                </a:tc>
                <a:tc>
                  <a:txBody>
                    <a:bodyPr/>
                    <a:lstStyle/>
                    <a:p>
                      <a:pPr algn="ctr"/>
                      <a:r>
                        <a:rPr lang="it-IT" sz="1400" kern="1200" dirty="0" err="1" smtClean="0">
                          <a:solidFill>
                            <a:schemeClr val="dk1"/>
                          </a:solidFill>
                          <a:latin typeface="+mn-lt"/>
                          <a:ea typeface="+mn-ea"/>
                          <a:cs typeface="+mn-cs"/>
                        </a:rPr>
                        <a:t>All</a:t>
                      </a:r>
                      <a:r>
                        <a:rPr lang="it-IT" sz="1400" kern="1200" baseline="0" dirty="0" smtClean="0">
                          <a:solidFill>
                            <a:schemeClr val="dk1"/>
                          </a:solidFill>
                          <a:latin typeface="+mn-lt"/>
                          <a:ea typeface="+mn-ea"/>
                          <a:cs typeface="+mn-cs"/>
                        </a:rPr>
                        <a:t> </a:t>
                      </a:r>
                      <a:r>
                        <a:rPr lang="it-IT" sz="1400" kern="1200" baseline="0" dirty="0" err="1" smtClean="0">
                          <a:solidFill>
                            <a:schemeClr val="dk1"/>
                          </a:solidFill>
                          <a:latin typeface="+mn-lt"/>
                          <a:ea typeface="+mn-ea"/>
                          <a:cs typeface="+mn-cs"/>
                        </a:rPr>
                        <a:t>ages</a:t>
                      </a:r>
                      <a:endParaRPr lang="it-IT" sz="1400" dirty="0"/>
                    </a:p>
                  </a:txBody>
                  <a:tcPr anchor="ctr"/>
                </a:tc>
                <a:tc>
                  <a:txBody>
                    <a:bodyPr/>
                    <a:lstStyle/>
                    <a:p>
                      <a:pPr algn="ctr"/>
                      <a:r>
                        <a:rPr lang="it-IT" sz="1400" kern="1200" dirty="0" smtClean="0">
                          <a:solidFill>
                            <a:schemeClr val="dk1"/>
                          </a:solidFill>
                          <a:latin typeface="+mn-lt"/>
                          <a:ea typeface="+mn-ea"/>
                          <a:cs typeface="+mn-cs"/>
                        </a:rPr>
                        <a:t>&lt;1 / 1 000 000</a:t>
                      </a:r>
                      <a:endParaRPr lang="it-IT" sz="14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400" b="0" kern="1200" dirty="0" smtClean="0">
                          <a:solidFill>
                            <a:schemeClr val="dk1"/>
                          </a:solidFill>
                          <a:latin typeface="+mn-lt"/>
                          <a:ea typeface="+mn-ea"/>
                          <a:cs typeface="+mn-cs"/>
                        </a:rPr>
                        <a:t>ORPHA382</a:t>
                      </a:r>
                      <a:r>
                        <a:rPr lang="it-IT" sz="1400" b="1" kern="1200" dirty="0" smtClean="0">
                          <a:solidFill>
                            <a:schemeClr val="dk1"/>
                          </a:solidFill>
                          <a:latin typeface="+mn-lt"/>
                          <a:ea typeface="+mn-ea"/>
                          <a:cs typeface="+mn-cs"/>
                        </a:rPr>
                        <a:t>	</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400" b="0" kern="1200" dirty="0" smtClean="0">
                          <a:solidFill>
                            <a:schemeClr val="dk1"/>
                          </a:solidFill>
                          <a:latin typeface="+mn-lt"/>
                          <a:ea typeface="+mn-ea"/>
                          <a:cs typeface="+mn-cs"/>
                        </a:rPr>
                        <a:t>612718</a:t>
                      </a:r>
                      <a:endParaRPr lang="it-IT" sz="1400" b="0" u="sng" kern="1200" dirty="0" smtClean="0">
                        <a:solidFill>
                          <a:schemeClr val="dk1"/>
                        </a:solidFill>
                        <a:latin typeface="+mn-lt"/>
                        <a:ea typeface="+mn-ea"/>
                        <a:cs typeface="+mn-cs"/>
                      </a:endParaRPr>
                    </a:p>
                    <a:p>
                      <a:pPr algn="ctr"/>
                      <a:endParaRPr lang="it-IT" sz="1400" dirty="0"/>
                    </a:p>
                  </a:txBody>
                  <a:tcPr anchor="ctr"/>
                </a:tc>
              </a:tr>
              <a:tr h="773253">
                <a:tc>
                  <a:txBody>
                    <a:bodyPr/>
                    <a:lstStyle/>
                    <a:p>
                      <a:pPr algn="ctr"/>
                      <a:r>
                        <a:rPr lang="it-IT" sz="1400" kern="1200" dirty="0" smtClean="0">
                          <a:solidFill>
                            <a:schemeClr val="dk1"/>
                          </a:solidFill>
                          <a:latin typeface="+mn-lt"/>
                          <a:ea typeface="+mn-ea"/>
                          <a:cs typeface="+mn-cs"/>
                        </a:rPr>
                        <a:t>Creatine </a:t>
                      </a:r>
                      <a:r>
                        <a:rPr lang="it-IT" sz="1400" kern="1200" dirty="0" err="1" smtClean="0">
                          <a:solidFill>
                            <a:schemeClr val="dk1"/>
                          </a:solidFill>
                          <a:latin typeface="+mn-lt"/>
                          <a:ea typeface="+mn-ea"/>
                          <a:cs typeface="+mn-cs"/>
                        </a:rPr>
                        <a:t>transporter</a:t>
                      </a:r>
                      <a:r>
                        <a:rPr lang="it-IT" sz="1400" kern="1200" dirty="0" smtClean="0">
                          <a:solidFill>
                            <a:schemeClr val="dk1"/>
                          </a:solidFill>
                          <a:latin typeface="+mn-lt"/>
                          <a:ea typeface="+mn-ea"/>
                          <a:cs typeface="+mn-cs"/>
                        </a:rPr>
                        <a:t> </a:t>
                      </a:r>
                      <a:r>
                        <a:rPr lang="it-IT" sz="1400" kern="1200" dirty="0" err="1" smtClean="0">
                          <a:solidFill>
                            <a:schemeClr val="dk1"/>
                          </a:solidFill>
                          <a:latin typeface="+mn-lt"/>
                          <a:ea typeface="+mn-ea"/>
                          <a:cs typeface="+mn-cs"/>
                        </a:rPr>
                        <a:t>deficiency</a:t>
                      </a:r>
                      <a:endParaRPr lang="it-IT" sz="1400" dirty="0"/>
                    </a:p>
                  </a:txBody>
                  <a:tcPr anchor="ctr"/>
                </a:tc>
                <a:tc>
                  <a:txBody>
                    <a:bodyPr/>
                    <a:lstStyle/>
                    <a:p>
                      <a:pPr algn="ctr"/>
                      <a:r>
                        <a:rPr lang="it-IT" sz="1400" kern="1200" dirty="0" smtClean="0">
                          <a:solidFill>
                            <a:schemeClr val="dk1"/>
                          </a:solidFill>
                          <a:latin typeface="+mn-lt"/>
                          <a:ea typeface="+mn-ea"/>
                          <a:cs typeface="+mn-cs"/>
                        </a:rPr>
                        <a:t>X-</a:t>
                      </a:r>
                      <a:r>
                        <a:rPr lang="it-IT" sz="1400" kern="1200" dirty="0" err="1" smtClean="0">
                          <a:solidFill>
                            <a:schemeClr val="dk1"/>
                          </a:solidFill>
                          <a:latin typeface="+mn-lt"/>
                          <a:ea typeface="+mn-ea"/>
                          <a:cs typeface="+mn-cs"/>
                        </a:rPr>
                        <a:t>linked</a:t>
                      </a:r>
                      <a:r>
                        <a:rPr lang="it-IT" sz="1400" kern="1200" dirty="0" smtClean="0">
                          <a:solidFill>
                            <a:schemeClr val="dk1"/>
                          </a:solidFill>
                          <a:latin typeface="+mn-lt"/>
                          <a:ea typeface="+mn-ea"/>
                          <a:cs typeface="+mn-cs"/>
                        </a:rPr>
                        <a:t> recessive</a:t>
                      </a:r>
                      <a:endParaRPr lang="it-IT" sz="1400" dirty="0"/>
                    </a:p>
                  </a:txBody>
                  <a:tcPr anchor="ctr"/>
                </a:tc>
                <a:tc>
                  <a:txBody>
                    <a:bodyPr/>
                    <a:lstStyle/>
                    <a:p>
                      <a:pPr algn="ctr"/>
                      <a:r>
                        <a:rPr lang="it-IT" sz="1400" kern="1200" dirty="0" err="1" smtClean="0">
                          <a:solidFill>
                            <a:schemeClr val="dk1"/>
                          </a:solidFill>
                          <a:latin typeface="+mn-lt"/>
                          <a:ea typeface="+mn-ea"/>
                          <a:cs typeface="+mn-cs"/>
                        </a:rPr>
                        <a:t>Childhood</a:t>
                      </a:r>
                      <a:endParaRPr lang="it-IT" sz="1400" dirty="0"/>
                    </a:p>
                  </a:txBody>
                  <a:tcPr anchor="ctr"/>
                </a:tc>
                <a:tc>
                  <a:txBody>
                    <a:bodyPr/>
                    <a:lstStyle/>
                    <a:p>
                      <a:pPr algn="ctr"/>
                      <a:r>
                        <a:rPr lang="it-IT" sz="1400" kern="1200" dirty="0" smtClean="0">
                          <a:solidFill>
                            <a:schemeClr val="dk1"/>
                          </a:solidFill>
                          <a:latin typeface="+mn-lt"/>
                          <a:ea typeface="+mn-ea"/>
                          <a:cs typeface="+mn-cs"/>
                        </a:rPr>
                        <a:t>&lt;1 / 1 000 000</a:t>
                      </a:r>
                      <a:endParaRPr lang="it-IT" sz="1400" dirty="0"/>
                    </a:p>
                  </a:txBody>
                  <a:tcPr anchor="ctr"/>
                </a:tc>
                <a:tc>
                  <a:txBody>
                    <a:bodyPr/>
                    <a:lstStyle/>
                    <a:p>
                      <a:pPr algn="ctr"/>
                      <a:r>
                        <a:rPr lang="it-IT" sz="1400" b="0" kern="1200" dirty="0" smtClean="0">
                          <a:solidFill>
                            <a:schemeClr val="dk1"/>
                          </a:solidFill>
                          <a:latin typeface="+mn-lt"/>
                          <a:ea typeface="+mn-ea"/>
                          <a:cs typeface="+mn-cs"/>
                        </a:rPr>
                        <a:t>ORPHA52503</a:t>
                      </a:r>
                      <a:endParaRPr lang="it-IT" sz="1400" b="0" dirty="0"/>
                    </a:p>
                  </a:txBody>
                  <a:tcPr anchor="ctr"/>
                </a:tc>
                <a:tc>
                  <a:txBody>
                    <a:bodyPr/>
                    <a:lstStyle/>
                    <a:p>
                      <a:pPr algn="ctr"/>
                      <a:r>
                        <a:rPr lang="it-IT" sz="1400" u="none" kern="1200" dirty="0" smtClean="0">
                          <a:solidFill>
                            <a:schemeClr val="dk1"/>
                          </a:solidFill>
                          <a:latin typeface="+mn-lt"/>
                          <a:ea typeface="+mn-ea"/>
                          <a:cs typeface="+mn-cs"/>
                        </a:rPr>
                        <a:t>300352</a:t>
                      </a:r>
                      <a:endParaRPr lang="it-IT" sz="1400" u="none" dirty="0"/>
                    </a:p>
                  </a:txBody>
                  <a:tcPr anchor="ctr"/>
                </a:tc>
              </a:tr>
            </a:tbl>
          </a:graphicData>
        </a:graphic>
      </p:graphicFrame>
      <p:sp>
        <p:nvSpPr>
          <p:cNvPr id="7" name="CasellaDiTesto 6"/>
          <p:cNvSpPr txBox="1"/>
          <p:nvPr/>
        </p:nvSpPr>
        <p:spPr>
          <a:xfrm>
            <a:off x="2582333" y="1291974"/>
            <a:ext cx="6360456" cy="1015663"/>
          </a:xfrm>
          <a:prstGeom prst="rect">
            <a:avLst/>
          </a:prstGeom>
          <a:noFill/>
        </p:spPr>
        <p:txBody>
          <a:bodyPr wrap="square" rtlCol="0">
            <a:spAutoFit/>
          </a:bodyPr>
          <a:lstStyle/>
          <a:p>
            <a:pPr algn="just"/>
            <a:r>
              <a:rPr lang="it-IT" sz="2000" dirty="0" err="1" smtClean="0">
                <a:solidFill>
                  <a:schemeClr val="accent1">
                    <a:lumMod val="75000"/>
                  </a:schemeClr>
                </a:solidFill>
              </a:rPr>
              <a:t>Neurological</a:t>
            </a:r>
            <a:r>
              <a:rPr lang="it-IT" sz="2000" dirty="0" smtClean="0">
                <a:solidFill>
                  <a:schemeClr val="accent1">
                    <a:lumMod val="75000"/>
                  </a:schemeClr>
                </a:solidFill>
              </a:rPr>
              <a:t> </a:t>
            </a:r>
            <a:r>
              <a:rPr lang="it-IT" sz="2000" dirty="0" err="1" smtClean="0">
                <a:solidFill>
                  <a:schemeClr val="accent1">
                    <a:lumMod val="75000"/>
                  </a:schemeClr>
                </a:solidFill>
              </a:rPr>
              <a:t>symptoms</a:t>
            </a:r>
            <a:r>
              <a:rPr lang="it-IT" sz="2000" dirty="0">
                <a:solidFill>
                  <a:schemeClr val="accent1">
                    <a:lumMod val="75000"/>
                  </a:schemeClr>
                </a:solidFill>
              </a:rPr>
              <a:t>: </a:t>
            </a:r>
            <a:r>
              <a:rPr lang="it-IT" sz="2000" dirty="0" err="1" smtClean="0">
                <a:solidFill>
                  <a:schemeClr val="accent1">
                    <a:lumMod val="75000"/>
                  </a:schemeClr>
                </a:solidFill>
              </a:rPr>
              <a:t>intellectual</a:t>
            </a:r>
            <a:r>
              <a:rPr lang="it-IT" sz="2000" dirty="0" smtClean="0">
                <a:solidFill>
                  <a:schemeClr val="accent1">
                    <a:lumMod val="75000"/>
                  </a:schemeClr>
                </a:solidFill>
              </a:rPr>
              <a:t> </a:t>
            </a:r>
            <a:r>
              <a:rPr lang="it-IT" sz="2000" dirty="0" err="1" smtClean="0">
                <a:solidFill>
                  <a:schemeClr val="accent1">
                    <a:lumMod val="75000"/>
                  </a:schemeClr>
                </a:solidFill>
              </a:rPr>
              <a:t>disability</a:t>
            </a:r>
            <a:r>
              <a:rPr lang="it-IT" sz="2000" dirty="0" smtClean="0">
                <a:solidFill>
                  <a:schemeClr val="accent1">
                    <a:lumMod val="75000"/>
                  </a:schemeClr>
                </a:solidFill>
              </a:rPr>
              <a:t>, </a:t>
            </a:r>
            <a:r>
              <a:rPr lang="it-IT" sz="2000" dirty="0" err="1" smtClean="0">
                <a:solidFill>
                  <a:schemeClr val="accent1">
                    <a:lumMod val="75000"/>
                  </a:schemeClr>
                </a:solidFill>
              </a:rPr>
              <a:t>speech</a:t>
            </a:r>
            <a:r>
              <a:rPr lang="it-IT" sz="2000" dirty="0" smtClean="0">
                <a:solidFill>
                  <a:schemeClr val="accent1">
                    <a:lumMod val="75000"/>
                  </a:schemeClr>
                </a:solidFill>
              </a:rPr>
              <a:t> </a:t>
            </a:r>
            <a:r>
              <a:rPr lang="it-IT" sz="2000" dirty="0">
                <a:solidFill>
                  <a:schemeClr val="accent1">
                    <a:lumMod val="75000"/>
                  </a:schemeClr>
                </a:solidFill>
              </a:rPr>
              <a:t>delay, </a:t>
            </a:r>
            <a:r>
              <a:rPr lang="it-IT" sz="2000" dirty="0" err="1">
                <a:solidFill>
                  <a:schemeClr val="accent1">
                    <a:lumMod val="75000"/>
                  </a:schemeClr>
                </a:solidFill>
              </a:rPr>
              <a:t>autistic</a:t>
            </a:r>
            <a:r>
              <a:rPr lang="it-IT" sz="2000" dirty="0">
                <a:solidFill>
                  <a:schemeClr val="accent1">
                    <a:lumMod val="75000"/>
                  </a:schemeClr>
                </a:solidFill>
              </a:rPr>
              <a:t> </a:t>
            </a:r>
            <a:r>
              <a:rPr lang="it-IT" sz="2000" dirty="0" err="1" smtClean="0">
                <a:solidFill>
                  <a:schemeClr val="accent1">
                    <a:lumMod val="75000"/>
                  </a:schemeClr>
                </a:solidFill>
              </a:rPr>
              <a:t>behavioral</a:t>
            </a:r>
            <a:r>
              <a:rPr lang="it-IT" sz="2000" dirty="0" smtClean="0">
                <a:solidFill>
                  <a:schemeClr val="accent1">
                    <a:lumMod val="75000"/>
                  </a:schemeClr>
                </a:solidFill>
              </a:rPr>
              <a:t> </a:t>
            </a:r>
            <a:r>
              <a:rPr lang="it-IT" sz="2000" dirty="0" err="1">
                <a:solidFill>
                  <a:schemeClr val="accent1">
                    <a:lumMod val="75000"/>
                  </a:schemeClr>
                </a:solidFill>
              </a:rPr>
              <a:t>disorders</a:t>
            </a:r>
            <a:r>
              <a:rPr lang="it-IT" sz="2000" dirty="0">
                <a:solidFill>
                  <a:schemeClr val="accent1">
                    <a:lumMod val="75000"/>
                  </a:schemeClr>
                </a:solidFill>
              </a:rPr>
              <a:t>, </a:t>
            </a:r>
            <a:r>
              <a:rPr lang="it-IT" sz="2000" dirty="0" err="1">
                <a:solidFill>
                  <a:schemeClr val="accent1">
                    <a:lumMod val="75000"/>
                  </a:schemeClr>
                </a:solidFill>
              </a:rPr>
              <a:t>seizures</a:t>
            </a:r>
            <a:r>
              <a:rPr lang="it-IT" sz="2000" dirty="0">
                <a:solidFill>
                  <a:schemeClr val="accent1">
                    <a:lumMod val="75000"/>
                  </a:schemeClr>
                </a:solidFill>
              </a:rPr>
              <a:t>, and </a:t>
            </a:r>
            <a:r>
              <a:rPr lang="it-IT" sz="2000" dirty="0" err="1">
                <a:solidFill>
                  <a:schemeClr val="accent1">
                    <a:lumMod val="75000"/>
                  </a:schemeClr>
                </a:solidFill>
              </a:rPr>
              <a:t>various</a:t>
            </a:r>
            <a:r>
              <a:rPr lang="it-IT" sz="2000" dirty="0">
                <a:solidFill>
                  <a:schemeClr val="accent1">
                    <a:lumMod val="75000"/>
                  </a:schemeClr>
                </a:solidFill>
              </a:rPr>
              <a:t> </a:t>
            </a:r>
            <a:r>
              <a:rPr lang="it-IT" sz="2000" dirty="0" err="1">
                <a:solidFill>
                  <a:schemeClr val="accent1">
                    <a:lumMod val="75000"/>
                  </a:schemeClr>
                </a:solidFill>
              </a:rPr>
              <a:t>types</a:t>
            </a:r>
            <a:r>
              <a:rPr lang="it-IT" sz="2000" dirty="0">
                <a:solidFill>
                  <a:schemeClr val="accent1">
                    <a:lumMod val="75000"/>
                  </a:schemeClr>
                </a:solidFill>
              </a:rPr>
              <a:t> of </a:t>
            </a:r>
            <a:r>
              <a:rPr lang="it-IT" sz="2000" dirty="0" err="1">
                <a:solidFill>
                  <a:schemeClr val="accent1">
                    <a:lumMod val="75000"/>
                  </a:schemeClr>
                </a:solidFill>
              </a:rPr>
              <a:t>pyramidal</a:t>
            </a:r>
            <a:r>
              <a:rPr lang="it-IT" sz="2000" dirty="0">
                <a:solidFill>
                  <a:schemeClr val="accent1">
                    <a:lumMod val="75000"/>
                  </a:schemeClr>
                </a:solidFill>
              </a:rPr>
              <a:t> and/or extra-</a:t>
            </a:r>
            <a:r>
              <a:rPr lang="it-IT" sz="2000" dirty="0" err="1">
                <a:solidFill>
                  <a:schemeClr val="accent1">
                    <a:lumMod val="75000"/>
                  </a:schemeClr>
                </a:solidFill>
              </a:rPr>
              <a:t>pyramidal</a:t>
            </a:r>
            <a:r>
              <a:rPr lang="it-IT" sz="2000" dirty="0">
                <a:solidFill>
                  <a:schemeClr val="accent1">
                    <a:lumMod val="75000"/>
                  </a:schemeClr>
                </a:solidFill>
              </a:rPr>
              <a:t> </a:t>
            </a:r>
            <a:r>
              <a:rPr lang="it-IT" sz="2000" dirty="0" err="1" smtClean="0">
                <a:solidFill>
                  <a:schemeClr val="accent1">
                    <a:lumMod val="75000"/>
                  </a:schemeClr>
                </a:solidFill>
              </a:rPr>
              <a:t>manifestations</a:t>
            </a:r>
            <a:r>
              <a:rPr lang="it-IT" sz="2000" dirty="0" smtClean="0">
                <a:solidFill>
                  <a:schemeClr val="accent1">
                    <a:lumMod val="75000"/>
                  </a:schemeClr>
                </a:solidFill>
              </a:rPr>
              <a:t>.</a:t>
            </a:r>
          </a:p>
        </p:txBody>
      </p:sp>
    </p:spTree>
    <p:extLst>
      <p:ext uri="{BB962C8B-B14F-4D97-AF65-F5344CB8AC3E}">
        <p14:creationId xmlns:p14="http://schemas.microsoft.com/office/powerpoint/2010/main" val="3339533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o 22"/>
          <p:cNvGrpSpPr/>
          <p:nvPr/>
        </p:nvGrpSpPr>
        <p:grpSpPr>
          <a:xfrm>
            <a:off x="434043" y="196773"/>
            <a:ext cx="8705489" cy="6622414"/>
            <a:chOff x="434043" y="196773"/>
            <a:chExt cx="8705489" cy="6622414"/>
          </a:xfrm>
        </p:grpSpPr>
        <p:sp>
          <p:nvSpPr>
            <p:cNvPr id="4" name="CasellaDiTesto 3"/>
            <p:cNvSpPr txBox="1"/>
            <p:nvPr/>
          </p:nvSpPr>
          <p:spPr>
            <a:xfrm>
              <a:off x="733309" y="196773"/>
              <a:ext cx="7780224" cy="461665"/>
            </a:xfrm>
            <a:prstGeom prst="rect">
              <a:avLst/>
            </a:prstGeom>
            <a:noFill/>
            <a:ln w="28575" cmpd="sng">
              <a:solidFill>
                <a:srgbClr val="008000"/>
              </a:solidFill>
            </a:ln>
          </p:spPr>
          <p:txBody>
            <a:bodyPr wrap="square" rtlCol="0">
              <a:spAutoFit/>
            </a:bodyPr>
            <a:lstStyle/>
            <a:p>
              <a:pPr algn="ctr"/>
              <a:r>
                <a:rPr lang="it-IT" sz="2400" b="1" dirty="0" smtClean="0">
                  <a:solidFill>
                    <a:srgbClr val="008000"/>
                  </a:solidFill>
                </a:rPr>
                <a:t>CREATINE TRANSPORTER</a:t>
              </a:r>
              <a:endParaRPr lang="it-IT" sz="2400" b="1" dirty="0">
                <a:solidFill>
                  <a:srgbClr val="008000"/>
                </a:solidFill>
              </a:endParaRPr>
            </a:p>
          </p:txBody>
        </p:sp>
        <p:grpSp>
          <p:nvGrpSpPr>
            <p:cNvPr id="17" name="Gruppo 16"/>
            <p:cNvGrpSpPr/>
            <p:nvPr/>
          </p:nvGrpSpPr>
          <p:grpSpPr>
            <a:xfrm>
              <a:off x="491446" y="937553"/>
              <a:ext cx="8161108" cy="1440000"/>
              <a:chOff x="352425" y="937553"/>
              <a:chExt cx="8161108" cy="1440000"/>
            </a:xfrm>
          </p:grpSpPr>
          <p:pic>
            <p:nvPicPr>
              <p:cNvPr id="11" name="Immagine 10"/>
              <p:cNvPicPr>
                <a:picLocks noChangeAspect="1"/>
              </p:cNvPicPr>
              <p:nvPr/>
            </p:nvPicPr>
            <p:blipFill>
              <a:blip r:embed="rId3"/>
              <a:stretch>
                <a:fillRect/>
              </a:stretch>
            </p:blipFill>
            <p:spPr>
              <a:xfrm>
                <a:off x="352425" y="937553"/>
                <a:ext cx="3068853" cy="1440000"/>
              </a:xfrm>
              <a:prstGeom prst="rect">
                <a:avLst/>
              </a:prstGeom>
            </p:spPr>
          </p:pic>
          <p:sp>
            <p:nvSpPr>
              <p:cNvPr id="12" name="CasellaDiTesto 11"/>
              <p:cNvSpPr txBox="1"/>
              <p:nvPr/>
            </p:nvSpPr>
            <p:spPr>
              <a:xfrm>
                <a:off x="3769323" y="1334388"/>
                <a:ext cx="4744210" cy="646331"/>
              </a:xfrm>
              <a:prstGeom prst="rect">
                <a:avLst/>
              </a:prstGeom>
              <a:noFill/>
            </p:spPr>
            <p:txBody>
              <a:bodyPr wrap="square" rtlCol="0">
                <a:spAutoFit/>
              </a:bodyPr>
              <a:lstStyle/>
              <a:p>
                <a:r>
                  <a:rPr lang="it-IT" dirty="0" smtClean="0"/>
                  <a:t>Creatine </a:t>
                </a:r>
                <a:r>
                  <a:rPr lang="it-IT" dirty="0" err="1" smtClean="0"/>
                  <a:t>transporter</a:t>
                </a:r>
                <a:r>
                  <a:rPr lang="it-IT" dirty="0" smtClean="0"/>
                  <a:t> </a:t>
                </a:r>
                <a:r>
                  <a:rPr lang="it-IT" dirty="0" err="1" smtClean="0"/>
                  <a:t>is</a:t>
                </a:r>
                <a:r>
                  <a:rPr lang="it-IT" dirty="0" smtClean="0"/>
                  <a:t> </a:t>
                </a:r>
                <a:r>
                  <a:rPr lang="it-IT" dirty="0" err="1" smtClean="0"/>
                  <a:t>encoded</a:t>
                </a:r>
                <a:r>
                  <a:rPr lang="it-IT" dirty="0" smtClean="0"/>
                  <a:t> by the </a:t>
                </a:r>
                <a:r>
                  <a:rPr lang="it-IT" i="1" dirty="0" smtClean="0"/>
                  <a:t>SLC6A8</a:t>
                </a:r>
                <a:r>
                  <a:rPr lang="it-IT" dirty="0" smtClean="0"/>
                  <a:t> gene </a:t>
                </a:r>
                <a:r>
                  <a:rPr lang="it-IT" dirty="0" err="1" smtClean="0"/>
                  <a:t>which</a:t>
                </a:r>
                <a:r>
                  <a:rPr lang="it-IT" dirty="0" smtClean="0"/>
                  <a:t> </a:t>
                </a:r>
                <a:r>
                  <a:rPr lang="it-IT" dirty="0" err="1" smtClean="0"/>
                  <a:t>is</a:t>
                </a:r>
                <a:r>
                  <a:rPr lang="it-IT" dirty="0" smtClean="0"/>
                  <a:t> </a:t>
                </a:r>
                <a:r>
                  <a:rPr lang="it-IT" dirty="0" err="1" smtClean="0"/>
                  <a:t>located</a:t>
                </a:r>
                <a:r>
                  <a:rPr lang="it-IT" dirty="0" smtClean="0"/>
                  <a:t> on Xq28.</a:t>
                </a:r>
                <a:endParaRPr lang="it-IT" dirty="0"/>
              </a:p>
            </p:txBody>
          </p:sp>
        </p:grpSp>
        <p:grpSp>
          <p:nvGrpSpPr>
            <p:cNvPr id="18" name="Gruppo 17"/>
            <p:cNvGrpSpPr/>
            <p:nvPr/>
          </p:nvGrpSpPr>
          <p:grpSpPr>
            <a:xfrm>
              <a:off x="3004480" y="2206583"/>
              <a:ext cx="5991941" cy="4538121"/>
              <a:chOff x="2879278" y="2152919"/>
              <a:chExt cx="5991941" cy="4538121"/>
            </a:xfrm>
          </p:grpSpPr>
          <p:grpSp>
            <p:nvGrpSpPr>
              <p:cNvPr id="10" name="Gruppo 9"/>
              <p:cNvGrpSpPr>
                <a:grpSpLocks noChangeAspect="1"/>
              </p:cNvGrpSpPr>
              <p:nvPr/>
            </p:nvGrpSpPr>
            <p:grpSpPr>
              <a:xfrm>
                <a:off x="2879278" y="2152919"/>
                <a:ext cx="5991941" cy="2520000"/>
                <a:chOff x="1484504" y="1645742"/>
                <a:chExt cx="4864876" cy="2045996"/>
              </a:xfrm>
            </p:grpSpPr>
            <p:pic>
              <p:nvPicPr>
                <p:cNvPr id="5" name="Immagine 4"/>
                <p:cNvPicPr>
                  <a:picLocks noChangeAspect="1"/>
                </p:cNvPicPr>
                <p:nvPr/>
              </p:nvPicPr>
              <p:blipFill rotWithShape="1">
                <a:blip r:embed="rId4"/>
                <a:srcRect l="12979" t="70166" r="11473"/>
                <a:stretch/>
              </p:blipFill>
              <p:spPr>
                <a:xfrm>
                  <a:off x="1484504" y="1645742"/>
                  <a:ext cx="4864876" cy="2045996"/>
                </a:xfrm>
                <a:prstGeom prst="rect">
                  <a:avLst/>
                </a:prstGeom>
              </p:spPr>
            </p:pic>
            <p:grpSp>
              <p:nvGrpSpPr>
                <p:cNvPr id="8" name="Gruppo 7"/>
                <p:cNvGrpSpPr/>
                <p:nvPr/>
              </p:nvGrpSpPr>
              <p:grpSpPr>
                <a:xfrm>
                  <a:off x="3320066" y="2660904"/>
                  <a:ext cx="482911" cy="260157"/>
                  <a:chOff x="3159092" y="4950568"/>
                  <a:chExt cx="482911" cy="260157"/>
                </a:xfrm>
              </p:grpSpPr>
              <p:sp>
                <p:nvSpPr>
                  <p:cNvPr id="7" name="Triangolo isoscele 6"/>
                  <p:cNvSpPr/>
                  <p:nvPr/>
                </p:nvSpPr>
                <p:spPr>
                  <a:xfrm>
                    <a:off x="3292547" y="4950568"/>
                    <a:ext cx="216000" cy="216000"/>
                  </a:xfrm>
                  <a:prstGeom prst="triangl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CasellaDiTesto 5"/>
                  <p:cNvSpPr txBox="1"/>
                  <p:nvPr/>
                </p:nvSpPr>
                <p:spPr>
                  <a:xfrm>
                    <a:off x="3159092" y="4964504"/>
                    <a:ext cx="482911" cy="246221"/>
                  </a:xfrm>
                  <a:prstGeom prst="rect">
                    <a:avLst/>
                  </a:prstGeom>
                  <a:noFill/>
                </p:spPr>
                <p:txBody>
                  <a:bodyPr wrap="square" rtlCol="0">
                    <a:spAutoFit/>
                  </a:bodyPr>
                  <a:lstStyle/>
                  <a:p>
                    <a:pPr algn="ctr"/>
                    <a:r>
                      <a:rPr lang="it-IT" sz="1000" dirty="0" smtClean="0"/>
                      <a:t>C</a:t>
                    </a:r>
                    <a:endParaRPr lang="it-IT" sz="1000" dirty="0"/>
                  </a:p>
                </p:txBody>
              </p:sp>
            </p:grpSp>
          </p:grpSp>
          <p:grpSp>
            <p:nvGrpSpPr>
              <p:cNvPr id="15" name="Gruppo 14"/>
              <p:cNvGrpSpPr/>
              <p:nvPr/>
            </p:nvGrpSpPr>
            <p:grpSpPr>
              <a:xfrm>
                <a:off x="3487524" y="4554173"/>
                <a:ext cx="4775449" cy="2136867"/>
                <a:chOff x="4095770" y="4554173"/>
                <a:chExt cx="4775449" cy="2136867"/>
              </a:xfrm>
            </p:grpSpPr>
            <p:pic>
              <p:nvPicPr>
                <p:cNvPr id="9" name="Immagine 8"/>
                <p:cNvPicPr>
                  <a:picLocks noChangeAspect="1"/>
                </p:cNvPicPr>
                <p:nvPr/>
              </p:nvPicPr>
              <p:blipFill rotWithShape="1">
                <a:blip r:embed="rId5"/>
                <a:srcRect l="3144" r="34186" b="49013"/>
                <a:stretch/>
              </p:blipFill>
              <p:spPr>
                <a:xfrm>
                  <a:off x="4095770" y="4554173"/>
                  <a:ext cx="4775449" cy="2136867"/>
                </a:xfrm>
                <a:prstGeom prst="rect">
                  <a:avLst/>
                </a:prstGeom>
              </p:spPr>
            </p:pic>
            <p:sp>
              <p:nvSpPr>
                <p:cNvPr id="13" name="CasellaDiTesto 12"/>
                <p:cNvSpPr txBox="1"/>
                <p:nvPr/>
              </p:nvSpPr>
              <p:spPr>
                <a:xfrm>
                  <a:off x="5562387" y="5352276"/>
                  <a:ext cx="447140" cy="246221"/>
                </a:xfrm>
                <a:prstGeom prst="rect">
                  <a:avLst/>
                </a:prstGeom>
                <a:solidFill>
                  <a:schemeClr val="bg1"/>
                </a:solidFill>
              </p:spPr>
              <p:txBody>
                <a:bodyPr wrap="square" rtlCol="0">
                  <a:spAutoFit/>
                </a:bodyPr>
                <a:lstStyle/>
                <a:p>
                  <a:r>
                    <a:rPr lang="it-IT" sz="1000" dirty="0" smtClean="0"/>
                    <a:t>Cr</a:t>
                  </a:r>
                  <a:endParaRPr lang="it-IT" sz="1000" dirty="0"/>
                </a:p>
              </p:txBody>
            </p:sp>
            <p:sp>
              <p:nvSpPr>
                <p:cNvPr id="14" name="CasellaDiTesto 13"/>
                <p:cNvSpPr txBox="1"/>
                <p:nvPr/>
              </p:nvSpPr>
              <p:spPr>
                <a:xfrm>
                  <a:off x="8129337" y="5388052"/>
                  <a:ext cx="447140" cy="246221"/>
                </a:xfrm>
                <a:prstGeom prst="rect">
                  <a:avLst/>
                </a:prstGeom>
                <a:solidFill>
                  <a:schemeClr val="bg1"/>
                </a:solidFill>
              </p:spPr>
              <p:txBody>
                <a:bodyPr wrap="square" rtlCol="0">
                  <a:spAutoFit/>
                </a:bodyPr>
                <a:lstStyle/>
                <a:p>
                  <a:r>
                    <a:rPr lang="it-IT" sz="1000" dirty="0" smtClean="0"/>
                    <a:t>Cr</a:t>
                  </a:r>
                  <a:endParaRPr lang="it-IT" sz="1000" dirty="0"/>
                </a:p>
              </p:txBody>
            </p:sp>
          </p:grpSp>
        </p:grpSp>
        <p:sp>
          <p:nvSpPr>
            <p:cNvPr id="16" name="CasellaDiTesto 15"/>
            <p:cNvSpPr txBox="1"/>
            <p:nvPr/>
          </p:nvSpPr>
          <p:spPr>
            <a:xfrm>
              <a:off x="434043" y="2548616"/>
              <a:ext cx="2713525" cy="3785652"/>
            </a:xfrm>
            <a:prstGeom prst="rect">
              <a:avLst/>
            </a:prstGeom>
            <a:noFill/>
          </p:spPr>
          <p:txBody>
            <a:bodyPr wrap="square" rtlCol="0">
              <a:spAutoFit/>
            </a:bodyPr>
            <a:lstStyle/>
            <a:p>
              <a:pPr algn="just"/>
              <a:r>
                <a:rPr lang="it-IT" sz="2000" dirty="0" smtClean="0"/>
                <a:t>SLC family of Na</a:t>
              </a:r>
              <a:r>
                <a:rPr lang="it-IT" sz="2000" baseline="30000" dirty="0" smtClean="0"/>
                <a:t>+</a:t>
              </a:r>
              <a:r>
                <a:rPr lang="it-IT" sz="2000" dirty="0" smtClean="0"/>
                <a:t>- and Cl</a:t>
              </a:r>
              <a:r>
                <a:rPr lang="it-IT" sz="2000" baseline="30000" dirty="0" smtClean="0"/>
                <a:t>-</a:t>
              </a:r>
              <a:r>
                <a:rPr lang="it-IT" sz="2000" dirty="0" smtClean="0"/>
                <a:t>- </a:t>
              </a:r>
              <a:r>
                <a:rPr lang="it-IT" sz="2000" dirty="0" err="1" smtClean="0"/>
                <a:t>dependent</a:t>
              </a:r>
              <a:r>
                <a:rPr lang="it-IT" sz="2000" dirty="0" smtClean="0"/>
                <a:t> plasma membrane </a:t>
              </a:r>
              <a:r>
                <a:rPr lang="it-IT" sz="2000" dirty="0" err="1" smtClean="0"/>
                <a:t>transporters</a:t>
              </a:r>
              <a:r>
                <a:rPr lang="it-IT" sz="2000" dirty="0" smtClean="0"/>
                <a:t>: 12 </a:t>
              </a:r>
              <a:r>
                <a:rPr lang="it-IT" sz="2000" dirty="0" err="1" smtClean="0"/>
                <a:t>transmembrane</a:t>
              </a:r>
              <a:r>
                <a:rPr lang="it-IT" sz="2000" dirty="0" smtClean="0"/>
                <a:t> (TM) </a:t>
              </a:r>
              <a:r>
                <a:rPr lang="it-IT" sz="2000" dirty="0" err="1" smtClean="0"/>
                <a:t>domains</a:t>
              </a:r>
              <a:r>
                <a:rPr lang="it-IT" sz="2000" dirty="0" smtClean="0"/>
                <a:t> with a large </a:t>
              </a:r>
              <a:r>
                <a:rPr lang="it-IT" sz="2000" dirty="0" err="1" smtClean="0"/>
                <a:t>extracellular</a:t>
              </a:r>
              <a:r>
                <a:rPr lang="it-IT" sz="2000" dirty="0" smtClean="0"/>
                <a:t> </a:t>
              </a:r>
              <a:r>
                <a:rPr lang="it-IT" sz="2000" dirty="0" err="1" smtClean="0"/>
                <a:t>loop</a:t>
              </a:r>
              <a:r>
                <a:rPr lang="it-IT" sz="2000" dirty="0" smtClean="0"/>
                <a:t> </a:t>
              </a:r>
              <a:r>
                <a:rPr lang="it-IT" sz="2000" dirty="0" err="1" smtClean="0"/>
                <a:t>between</a:t>
              </a:r>
              <a:r>
                <a:rPr lang="it-IT" sz="2000" dirty="0" smtClean="0"/>
                <a:t> TM3 and TM4 </a:t>
              </a:r>
              <a:r>
                <a:rPr lang="it-IT" sz="2000" dirty="0" err="1" smtClean="0"/>
                <a:t>containing</a:t>
              </a:r>
              <a:r>
                <a:rPr lang="it-IT" sz="2000" dirty="0" smtClean="0"/>
                <a:t> </a:t>
              </a:r>
              <a:r>
                <a:rPr lang="it-IT" sz="2000" dirty="0" err="1" smtClean="0"/>
                <a:t>N-glycosylation</a:t>
              </a:r>
              <a:r>
                <a:rPr lang="it-IT" sz="2000" dirty="0" smtClean="0"/>
                <a:t> </a:t>
              </a:r>
              <a:r>
                <a:rPr lang="it-IT" sz="2000" dirty="0" err="1" smtClean="0"/>
                <a:t>sites</a:t>
              </a:r>
              <a:r>
                <a:rPr lang="it-IT" sz="2000" dirty="0" smtClean="0"/>
                <a:t>, and </a:t>
              </a:r>
              <a:r>
                <a:rPr lang="it-IT" sz="2000" dirty="0" err="1" smtClean="0"/>
                <a:t>N</a:t>
              </a:r>
              <a:r>
                <a:rPr lang="it-IT" sz="2000" dirty="0" smtClean="0"/>
                <a:t>- and C-termini </a:t>
              </a:r>
              <a:r>
                <a:rPr lang="it-IT" sz="2000" dirty="0" err="1" smtClean="0"/>
                <a:t>facing</a:t>
              </a:r>
              <a:r>
                <a:rPr lang="it-IT" sz="2000" dirty="0" smtClean="0"/>
                <a:t> the </a:t>
              </a:r>
              <a:r>
                <a:rPr lang="it-IT" sz="2000" dirty="0" err="1" smtClean="0"/>
                <a:t>cytoplasmic</a:t>
              </a:r>
              <a:r>
                <a:rPr lang="it-IT" sz="2000" dirty="0" smtClean="0"/>
                <a:t> side of the membrane.</a:t>
              </a:r>
              <a:endParaRPr lang="it-IT" sz="2000" dirty="0"/>
            </a:p>
          </p:txBody>
        </p:sp>
        <p:sp>
          <p:nvSpPr>
            <p:cNvPr id="19" name="CasellaDiTesto 18"/>
            <p:cNvSpPr txBox="1"/>
            <p:nvPr/>
          </p:nvSpPr>
          <p:spPr>
            <a:xfrm>
              <a:off x="6510353" y="6511410"/>
              <a:ext cx="2629179" cy="307777"/>
            </a:xfrm>
            <a:prstGeom prst="rect">
              <a:avLst/>
            </a:prstGeom>
            <a:noFill/>
          </p:spPr>
          <p:txBody>
            <a:bodyPr wrap="square" rtlCol="0">
              <a:spAutoFit/>
            </a:bodyPr>
            <a:lstStyle/>
            <a:p>
              <a:pPr algn="r"/>
              <a:r>
                <a:rPr lang="it-IT" sz="1400" dirty="0" smtClean="0"/>
                <a:t>Yamashita et al., 2005</a:t>
              </a:r>
              <a:endParaRPr lang="it-IT" sz="1400" dirty="0"/>
            </a:p>
          </p:txBody>
        </p:sp>
      </p:grpSp>
    </p:spTree>
    <p:extLst>
      <p:ext uri="{BB962C8B-B14F-4D97-AF65-F5344CB8AC3E}">
        <p14:creationId xmlns:p14="http://schemas.microsoft.com/office/powerpoint/2010/main" val="1448492122"/>
      </p:ext>
    </p:extLst>
  </p:cSld>
  <p:clrMapOvr>
    <a:masterClrMapping/>
  </p:clrMapOvr>
  <mc:AlternateContent xmlns:mc="http://schemas.openxmlformats.org/markup-compatibility/2006" xmlns:p14="http://schemas.microsoft.com/office/powerpoint/2010/main">
    <mc:Choice Requires="p14">
      <p:transition spd="med" p14:dur="600">
        <p14:flash/>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623246" y="1043675"/>
            <a:ext cx="7920000" cy="2619334"/>
          </a:xfrm>
          <a:prstGeom prst="rect">
            <a:avLst/>
          </a:prstGeom>
        </p:spPr>
      </p:pic>
      <p:sp>
        <p:nvSpPr>
          <p:cNvPr id="7" name="CasellaDiTesto 6"/>
          <p:cNvSpPr txBox="1"/>
          <p:nvPr/>
        </p:nvSpPr>
        <p:spPr>
          <a:xfrm>
            <a:off x="6510353" y="6511410"/>
            <a:ext cx="2629179" cy="307777"/>
          </a:xfrm>
          <a:prstGeom prst="rect">
            <a:avLst/>
          </a:prstGeom>
          <a:noFill/>
        </p:spPr>
        <p:txBody>
          <a:bodyPr wrap="square" rtlCol="0">
            <a:spAutoFit/>
          </a:bodyPr>
          <a:lstStyle/>
          <a:p>
            <a:pPr algn="r"/>
            <a:r>
              <a:rPr lang="it-IT" sz="1400" dirty="0" smtClean="0"/>
              <a:t>Van de </a:t>
            </a:r>
            <a:r>
              <a:rPr lang="it-IT" sz="1400" dirty="0" err="1" smtClean="0"/>
              <a:t>Kamp</a:t>
            </a:r>
            <a:r>
              <a:rPr lang="it-IT" sz="1400" dirty="0" smtClean="0"/>
              <a:t> et al., 2014</a:t>
            </a:r>
            <a:endParaRPr lang="it-IT" sz="1400" dirty="0"/>
          </a:p>
        </p:txBody>
      </p:sp>
      <p:sp>
        <p:nvSpPr>
          <p:cNvPr id="8" name="CasellaDiTesto 7"/>
          <p:cNvSpPr txBox="1"/>
          <p:nvPr/>
        </p:nvSpPr>
        <p:spPr>
          <a:xfrm>
            <a:off x="733309" y="196773"/>
            <a:ext cx="7780224" cy="830997"/>
          </a:xfrm>
          <a:prstGeom prst="rect">
            <a:avLst/>
          </a:prstGeom>
          <a:noFill/>
          <a:ln w="28575" cmpd="sng">
            <a:solidFill>
              <a:srgbClr val="3366FF"/>
            </a:solidFill>
          </a:ln>
        </p:spPr>
        <p:txBody>
          <a:bodyPr wrap="square" rtlCol="0">
            <a:spAutoFit/>
          </a:bodyPr>
          <a:lstStyle/>
          <a:p>
            <a:pPr algn="ctr"/>
            <a:r>
              <a:rPr lang="it-IT" sz="2400" b="1" dirty="0" smtClean="0">
                <a:solidFill>
                  <a:schemeClr val="tx2">
                    <a:lumMod val="60000"/>
                    <a:lumOff val="40000"/>
                  </a:schemeClr>
                </a:solidFill>
              </a:rPr>
              <a:t>CREATINE TRANSPORTER DEFICIENCY:</a:t>
            </a:r>
          </a:p>
          <a:p>
            <a:pPr algn="ctr"/>
            <a:r>
              <a:rPr lang="it-IT" sz="2400" b="1" dirty="0" smtClean="0">
                <a:solidFill>
                  <a:schemeClr val="tx2">
                    <a:lumMod val="60000"/>
                    <a:lumOff val="40000"/>
                  </a:schemeClr>
                </a:solidFill>
              </a:rPr>
              <a:t>FROM GENOTYPE TO PHENOTYPE</a:t>
            </a:r>
            <a:endParaRPr lang="it-IT" sz="2400" b="1" dirty="0">
              <a:solidFill>
                <a:schemeClr val="tx2">
                  <a:lumMod val="60000"/>
                  <a:lumOff val="40000"/>
                </a:schemeClr>
              </a:solidFill>
            </a:endParaRPr>
          </a:p>
        </p:txBody>
      </p:sp>
      <p:sp>
        <p:nvSpPr>
          <p:cNvPr id="6" name="CasellaDiTesto 5"/>
          <p:cNvSpPr txBox="1">
            <a:spLocks/>
          </p:cNvSpPr>
          <p:nvPr/>
        </p:nvSpPr>
        <p:spPr>
          <a:xfrm>
            <a:off x="108962" y="3975822"/>
            <a:ext cx="2880000" cy="2591102"/>
          </a:xfrm>
          <a:prstGeom prst="rect">
            <a:avLst/>
          </a:prstGeom>
          <a:noFill/>
          <a:ln>
            <a:solidFill>
              <a:schemeClr val="tx2">
                <a:lumMod val="60000"/>
                <a:lumOff val="40000"/>
              </a:schemeClr>
            </a:solidFill>
          </a:ln>
        </p:spPr>
        <p:txBody>
          <a:bodyPr wrap="square" rtlCol="0">
            <a:spAutoFit/>
          </a:bodyPr>
          <a:lstStyle/>
          <a:p>
            <a:pPr algn="ctr"/>
            <a:r>
              <a:rPr lang="it-IT" u="sng" cap="small" dirty="0" err="1" smtClean="0">
                <a:solidFill>
                  <a:srgbClr val="558ED5"/>
                </a:solidFill>
              </a:rPr>
              <a:t>Clinical</a:t>
            </a:r>
            <a:r>
              <a:rPr lang="it-IT" u="sng" cap="small" dirty="0" smtClean="0">
                <a:solidFill>
                  <a:srgbClr val="558ED5"/>
                </a:solidFill>
              </a:rPr>
              <a:t> </a:t>
            </a:r>
            <a:r>
              <a:rPr lang="it-IT" u="sng" cap="small" dirty="0" err="1" smtClean="0">
                <a:solidFill>
                  <a:srgbClr val="558ED5"/>
                </a:solidFill>
              </a:rPr>
              <a:t>picture</a:t>
            </a:r>
            <a:endParaRPr lang="it-IT" u="sng" cap="small" dirty="0" smtClean="0">
              <a:solidFill>
                <a:srgbClr val="558ED5"/>
              </a:solidFill>
            </a:endParaRPr>
          </a:p>
          <a:p>
            <a:pPr algn="just"/>
            <a:r>
              <a:rPr lang="it-IT" sz="1600" dirty="0" smtClean="0">
                <a:solidFill>
                  <a:srgbClr val="558ED5"/>
                </a:solidFill>
              </a:rPr>
              <a:t>The </a:t>
            </a:r>
            <a:r>
              <a:rPr lang="it-IT" sz="1600" dirty="0" err="1" smtClean="0">
                <a:solidFill>
                  <a:srgbClr val="558ED5"/>
                </a:solidFill>
              </a:rPr>
              <a:t>hallmarks</a:t>
            </a:r>
            <a:r>
              <a:rPr lang="it-IT" sz="1600" dirty="0" smtClean="0">
                <a:solidFill>
                  <a:srgbClr val="558ED5"/>
                </a:solidFill>
              </a:rPr>
              <a:t> of CRTR-D are </a:t>
            </a:r>
            <a:r>
              <a:rPr lang="it-IT" sz="1600" dirty="0" err="1" smtClean="0">
                <a:solidFill>
                  <a:srgbClr val="558ED5"/>
                </a:solidFill>
              </a:rPr>
              <a:t>intellectual</a:t>
            </a:r>
            <a:r>
              <a:rPr lang="it-IT" sz="1600" dirty="0" smtClean="0">
                <a:solidFill>
                  <a:srgbClr val="558ED5"/>
                </a:solidFill>
              </a:rPr>
              <a:t> </a:t>
            </a:r>
            <a:r>
              <a:rPr lang="it-IT" sz="1600" dirty="0" err="1" smtClean="0">
                <a:solidFill>
                  <a:srgbClr val="558ED5"/>
                </a:solidFill>
              </a:rPr>
              <a:t>disability</a:t>
            </a:r>
            <a:r>
              <a:rPr lang="it-IT" sz="1600" dirty="0" smtClean="0">
                <a:solidFill>
                  <a:srgbClr val="558ED5"/>
                </a:solidFill>
              </a:rPr>
              <a:t> with severe </a:t>
            </a:r>
            <a:r>
              <a:rPr lang="it-IT" sz="1600" dirty="0" err="1" smtClean="0">
                <a:solidFill>
                  <a:srgbClr val="558ED5"/>
                </a:solidFill>
              </a:rPr>
              <a:t>speech</a:t>
            </a:r>
            <a:r>
              <a:rPr lang="it-IT" sz="1600" dirty="0" smtClean="0">
                <a:solidFill>
                  <a:srgbClr val="558ED5"/>
                </a:solidFill>
              </a:rPr>
              <a:t> delay (100%), </a:t>
            </a:r>
            <a:r>
              <a:rPr lang="it-IT" sz="1600" dirty="0" err="1" smtClean="0">
                <a:solidFill>
                  <a:srgbClr val="558ED5"/>
                </a:solidFill>
              </a:rPr>
              <a:t>behavioral</a:t>
            </a:r>
            <a:r>
              <a:rPr lang="it-IT" sz="1600" dirty="0" smtClean="0">
                <a:solidFill>
                  <a:srgbClr val="558ED5"/>
                </a:solidFill>
              </a:rPr>
              <a:t> </a:t>
            </a:r>
            <a:r>
              <a:rPr lang="it-IT" sz="1600" dirty="0" err="1" smtClean="0">
                <a:solidFill>
                  <a:srgbClr val="558ED5"/>
                </a:solidFill>
              </a:rPr>
              <a:t>abnormalities</a:t>
            </a:r>
            <a:r>
              <a:rPr lang="it-IT" sz="1600" dirty="0" smtClean="0">
                <a:solidFill>
                  <a:srgbClr val="558ED5"/>
                </a:solidFill>
              </a:rPr>
              <a:t> (85%) and </a:t>
            </a:r>
            <a:r>
              <a:rPr lang="it-IT" sz="1600" dirty="0" err="1" smtClean="0">
                <a:solidFill>
                  <a:srgbClr val="558ED5"/>
                </a:solidFill>
              </a:rPr>
              <a:t>seizures</a:t>
            </a:r>
            <a:r>
              <a:rPr lang="it-IT" sz="1600" dirty="0" smtClean="0">
                <a:solidFill>
                  <a:srgbClr val="558ED5"/>
                </a:solidFill>
              </a:rPr>
              <a:t> (59%). The </a:t>
            </a:r>
            <a:r>
              <a:rPr lang="it-IT" sz="1600" dirty="0" err="1" smtClean="0">
                <a:solidFill>
                  <a:srgbClr val="558ED5"/>
                </a:solidFill>
              </a:rPr>
              <a:t>intellectual</a:t>
            </a:r>
            <a:r>
              <a:rPr lang="it-IT" sz="1600" dirty="0" smtClean="0">
                <a:solidFill>
                  <a:srgbClr val="558ED5"/>
                </a:solidFill>
              </a:rPr>
              <a:t> </a:t>
            </a:r>
            <a:r>
              <a:rPr lang="it-IT" sz="1600" dirty="0" err="1" smtClean="0">
                <a:solidFill>
                  <a:srgbClr val="558ED5"/>
                </a:solidFill>
              </a:rPr>
              <a:t>disability</a:t>
            </a:r>
            <a:r>
              <a:rPr lang="it-IT" sz="1600" dirty="0" smtClean="0">
                <a:solidFill>
                  <a:srgbClr val="558ED5"/>
                </a:solidFill>
              </a:rPr>
              <a:t> </a:t>
            </a:r>
            <a:r>
              <a:rPr lang="it-IT" sz="1600" dirty="0" err="1" smtClean="0">
                <a:solidFill>
                  <a:srgbClr val="558ED5"/>
                </a:solidFill>
              </a:rPr>
              <a:t>becomes</a:t>
            </a:r>
            <a:r>
              <a:rPr lang="it-IT" sz="1600" dirty="0" smtClean="0">
                <a:solidFill>
                  <a:srgbClr val="558ED5"/>
                </a:solidFill>
              </a:rPr>
              <a:t> more </a:t>
            </a:r>
            <a:r>
              <a:rPr lang="it-IT" sz="1600" dirty="0" err="1" smtClean="0">
                <a:solidFill>
                  <a:srgbClr val="558ED5"/>
                </a:solidFill>
              </a:rPr>
              <a:t>pronounced</a:t>
            </a:r>
            <a:r>
              <a:rPr lang="it-IT" sz="1600" dirty="0" smtClean="0">
                <a:solidFill>
                  <a:srgbClr val="558ED5"/>
                </a:solidFill>
              </a:rPr>
              <a:t> with </a:t>
            </a:r>
            <a:r>
              <a:rPr lang="it-IT" sz="1600" dirty="0" err="1" smtClean="0">
                <a:solidFill>
                  <a:srgbClr val="558ED5"/>
                </a:solidFill>
              </a:rPr>
              <a:t>age</a:t>
            </a:r>
            <a:r>
              <a:rPr lang="it-IT" sz="1600" dirty="0" smtClean="0">
                <a:solidFill>
                  <a:srgbClr val="558ED5"/>
                </a:solidFill>
              </a:rPr>
              <a:t> and </a:t>
            </a:r>
            <a:r>
              <a:rPr lang="it-IT" sz="1600" dirty="0" err="1" smtClean="0">
                <a:solidFill>
                  <a:srgbClr val="558ED5"/>
                </a:solidFill>
              </a:rPr>
              <a:t>most</a:t>
            </a:r>
            <a:r>
              <a:rPr lang="it-IT" sz="1600" dirty="0" smtClean="0">
                <a:solidFill>
                  <a:srgbClr val="558ED5"/>
                </a:solidFill>
              </a:rPr>
              <a:t> </a:t>
            </a:r>
            <a:r>
              <a:rPr lang="it-IT" sz="1600" dirty="0" err="1" smtClean="0">
                <a:solidFill>
                  <a:srgbClr val="558ED5"/>
                </a:solidFill>
              </a:rPr>
              <a:t>adult</a:t>
            </a:r>
            <a:r>
              <a:rPr lang="it-IT" sz="1600" dirty="0" smtClean="0">
                <a:solidFill>
                  <a:srgbClr val="558ED5"/>
                </a:solidFill>
              </a:rPr>
              <a:t> </a:t>
            </a:r>
            <a:r>
              <a:rPr lang="it-IT" sz="1600" dirty="0" err="1" smtClean="0">
                <a:solidFill>
                  <a:srgbClr val="558ED5"/>
                </a:solidFill>
              </a:rPr>
              <a:t>patients</a:t>
            </a:r>
            <a:r>
              <a:rPr lang="it-IT" sz="1600" dirty="0" smtClean="0">
                <a:solidFill>
                  <a:srgbClr val="558ED5"/>
                </a:solidFill>
              </a:rPr>
              <a:t> </a:t>
            </a:r>
            <a:r>
              <a:rPr lang="it-IT" sz="1600" dirty="0" err="1" smtClean="0">
                <a:solidFill>
                  <a:srgbClr val="558ED5"/>
                </a:solidFill>
              </a:rPr>
              <a:t>have</a:t>
            </a:r>
            <a:r>
              <a:rPr lang="it-IT" sz="1600" dirty="0" smtClean="0">
                <a:solidFill>
                  <a:srgbClr val="558ED5"/>
                </a:solidFill>
              </a:rPr>
              <a:t> severe </a:t>
            </a:r>
            <a:r>
              <a:rPr lang="it-IT" sz="1600" dirty="0" err="1" smtClean="0">
                <a:solidFill>
                  <a:srgbClr val="558ED5"/>
                </a:solidFill>
              </a:rPr>
              <a:t>intellectual</a:t>
            </a:r>
            <a:r>
              <a:rPr lang="it-IT" sz="1600" dirty="0" smtClean="0">
                <a:solidFill>
                  <a:srgbClr val="558ED5"/>
                </a:solidFill>
              </a:rPr>
              <a:t> </a:t>
            </a:r>
            <a:r>
              <a:rPr lang="it-IT" sz="1600" dirty="0" err="1" smtClean="0">
                <a:solidFill>
                  <a:srgbClr val="558ED5"/>
                </a:solidFill>
              </a:rPr>
              <a:t>disability</a:t>
            </a:r>
            <a:r>
              <a:rPr lang="it-IT" sz="1600" dirty="0" smtClean="0">
                <a:solidFill>
                  <a:srgbClr val="558ED5"/>
                </a:solidFill>
              </a:rPr>
              <a:t>.</a:t>
            </a:r>
            <a:endParaRPr lang="it-IT" sz="1600" dirty="0">
              <a:solidFill>
                <a:srgbClr val="558ED5"/>
              </a:solidFill>
            </a:endParaRPr>
          </a:p>
        </p:txBody>
      </p:sp>
      <p:sp>
        <p:nvSpPr>
          <p:cNvPr id="10" name="CasellaDiTesto 9"/>
          <p:cNvSpPr txBox="1">
            <a:spLocks/>
          </p:cNvSpPr>
          <p:nvPr/>
        </p:nvSpPr>
        <p:spPr>
          <a:xfrm>
            <a:off x="6172620" y="3975821"/>
            <a:ext cx="2880000" cy="2340000"/>
          </a:xfrm>
          <a:prstGeom prst="rect">
            <a:avLst/>
          </a:prstGeom>
          <a:noFill/>
          <a:ln>
            <a:solidFill>
              <a:schemeClr val="tx2">
                <a:lumMod val="60000"/>
                <a:lumOff val="40000"/>
              </a:schemeClr>
            </a:solidFill>
          </a:ln>
        </p:spPr>
        <p:txBody>
          <a:bodyPr wrap="square" rtlCol="0">
            <a:spAutoFit/>
          </a:bodyPr>
          <a:lstStyle/>
          <a:p>
            <a:pPr algn="ctr"/>
            <a:r>
              <a:rPr lang="it-IT" u="sng" cap="small" dirty="0" smtClean="0">
                <a:solidFill>
                  <a:srgbClr val="558ED5"/>
                </a:solidFill>
              </a:rPr>
              <a:t>Brain MRI</a:t>
            </a:r>
          </a:p>
          <a:p>
            <a:pPr algn="just"/>
            <a:r>
              <a:rPr lang="it-IT" sz="1600" dirty="0" smtClean="0">
                <a:solidFill>
                  <a:srgbClr val="558ED5"/>
                </a:solidFill>
              </a:rPr>
              <a:t>Brain </a:t>
            </a:r>
            <a:r>
              <a:rPr lang="it-IT" sz="1600" dirty="0" err="1" smtClean="0">
                <a:solidFill>
                  <a:srgbClr val="558ED5"/>
                </a:solidFill>
              </a:rPr>
              <a:t>MRIs</a:t>
            </a:r>
            <a:r>
              <a:rPr lang="it-IT" sz="1600" dirty="0" smtClean="0">
                <a:solidFill>
                  <a:srgbClr val="558ED5"/>
                </a:solidFill>
              </a:rPr>
              <a:t> are </a:t>
            </a:r>
            <a:r>
              <a:rPr lang="it-IT" sz="1600" dirty="0" err="1" smtClean="0">
                <a:solidFill>
                  <a:srgbClr val="558ED5"/>
                </a:solidFill>
              </a:rPr>
              <a:t>unremarkable</a:t>
            </a:r>
            <a:r>
              <a:rPr lang="it-IT" sz="1600" dirty="0" smtClean="0">
                <a:solidFill>
                  <a:srgbClr val="558ED5"/>
                </a:solidFill>
              </a:rPr>
              <a:t> or show </a:t>
            </a:r>
            <a:r>
              <a:rPr lang="it-IT" sz="1600" dirty="0" err="1" smtClean="0">
                <a:solidFill>
                  <a:srgbClr val="558ED5"/>
                </a:solidFill>
              </a:rPr>
              <a:t>mild</a:t>
            </a:r>
            <a:r>
              <a:rPr lang="it-IT" sz="1600" dirty="0" smtClean="0">
                <a:solidFill>
                  <a:srgbClr val="558ED5"/>
                </a:solidFill>
              </a:rPr>
              <a:t> </a:t>
            </a:r>
            <a:r>
              <a:rPr lang="it-IT" sz="1600" dirty="0" err="1" smtClean="0">
                <a:solidFill>
                  <a:srgbClr val="558ED5"/>
                </a:solidFill>
              </a:rPr>
              <a:t>abnormalities</a:t>
            </a:r>
            <a:r>
              <a:rPr lang="it-IT" sz="1600" dirty="0" smtClean="0">
                <a:solidFill>
                  <a:srgbClr val="558ED5"/>
                </a:solidFill>
              </a:rPr>
              <a:t> </a:t>
            </a:r>
            <a:r>
              <a:rPr lang="it-IT" sz="1600" dirty="0" err="1" smtClean="0">
                <a:solidFill>
                  <a:srgbClr val="558ED5"/>
                </a:solidFill>
              </a:rPr>
              <a:t>including</a:t>
            </a:r>
            <a:r>
              <a:rPr lang="it-IT" sz="1600" dirty="0" smtClean="0">
                <a:solidFill>
                  <a:srgbClr val="558ED5"/>
                </a:solidFill>
              </a:rPr>
              <a:t> </a:t>
            </a:r>
            <a:r>
              <a:rPr lang="it-IT" sz="1600" dirty="0" err="1" smtClean="0">
                <a:solidFill>
                  <a:srgbClr val="558ED5"/>
                </a:solidFill>
              </a:rPr>
              <a:t>mildy</a:t>
            </a:r>
            <a:r>
              <a:rPr lang="it-IT" sz="1600" dirty="0" smtClean="0">
                <a:solidFill>
                  <a:srgbClr val="558ED5"/>
                </a:solidFill>
              </a:rPr>
              <a:t> </a:t>
            </a:r>
            <a:r>
              <a:rPr lang="it-IT" sz="1600" dirty="0" err="1" smtClean="0">
                <a:solidFill>
                  <a:srgbClr val="558ED5"/>
                </a:solidFill>
              </a:rPr>
              <a:t>delayed</a:t>
            </a:r>
            <a:r>
              <a:rPr lang="it-IT" sz="1600" dirty="0" smtClean="0">
                <a:solidFill>
                  <a:srgbClr val="558ED5"/>
                </a:solidFill>
              </a:rPr>
              <a:t> </a:t>
            </a:r>
            <a:r>
              <a:rPr lang="it-IT" sz="1600" dirty="0" err="1" smtClean="0">
                <a:solidFill>
                  <a:srgbClr val="558ED5"/>
                </a:solidFill>
              </a:rPr>
              <a:t>myelination</a:t>
            </a:r>
            <a:r>
              <a:rPr lang="it-IT" sz="1600" dirty="0" smtClean="0">
                <a:solidFill>
                  <a:srgbClr val="558ED5"/>
                </a:solidFill>
              </a:rPr>
              <a:t>, (T2-) </a:t>
            </a:r>
            <a:r>
              <a:rPr lang="it-IT" sz="1600" dirty="0" err="1" smtClean="0">
                <a:solidFill>
                  <a:srgbClr val="558ED5"/>
                </a:solidFill>
              </a:rPr>
              <a:t>hyperintensities</a:t>
            </a:r>
            <a:r>
              <a:rPr lang="it-IT" sz="1600" dirty="0" smtClean="0">
                <a:solidFill>
                  <a:srgbClr val="558ED5"/>
                </a:solidFill>
              </a:rPr>
              <a:t>, </a:t>
            </a:r>
            <a:r>
              <a:rPr lang="it-IT" sz="1600" dirty="0" err="1" smtClean="0">
                <a:solidFill>
                  <a:srgbClr val="558ED5"/>
                </a:solidFill>
              </a:rPr>
              <a:t>thin</a:t>
            </a:r>
            <a:r>
              <a:rPr lang="it-IT" sz="1600" dirty="0" smtClean="0">
                <a:solidFill>
                  <a:srgbClr val="558ED5"/>
                </a:solidFill>
              </a:rPr>
              <a:t> corpus </a:t>
            </a:r>
            <a:r>
              <a:rPr lang="it-IT" sz="1600" dirty="0" err="1" smtClean="0">
                <a:solidFill>
                  <a:srgbClr val="558ED5"/>
                </a:solidFill>
              </a:rPr>
              <a:t>callosum</a:t>
            </a:r>
            <a:r>
              <a:rPr lang="it-IT" sz="1600" dirty="0" smtClean="0">
                <a:solidFill>
                  <a:srgbClr val="558ED5"/>
                </a:solidFill>
              </a:rPr>
              <a:t>, </a:t>
            </a:r>
            <a:r>
              <a:rPr lang="it-IT" sz="1600" dirty="0" err="1" smtClean="0">
                <a:solidFill>
                  <a:srgbClr val="558ED5"/>
                </a:solidFill>
              </a:rPr>
              <a:t>mildy</a:t>
            </a:r>
            <a:r>
              <a:rPr lang="it-IT" sz="1600" dirty="0" smtClean="0">
                <a:solidFill>
                  <a:srgbClr val="558ED5"/>
                </a:solidFill>
              </a:rPr>
              <a:t> </a:t>
            </a:r>
            <a:r>
              <a:rPr lang="it-IT" sz="1600" dirty="0" err="1" smtClean="0">
                <a:solidFill>
                  <a:srgbClr val="558ED5"/>
                </a:solidFill>
              </a:rPr>
              <a:t>enlarged</a:t>
            </a:r>
            <a:r>
              <a:rPr lang="it-IT" sz="1600" dirty="0" smtClean="0">
                <a:solidFill>
                  <a:srgbClr val="558ED5"/>
                </a:solidFill>
              </a:rPr>
              <a:t> </a:t>
            </a:r>
            <a:r>
              <a:rPr lang="it-IT" sz="1600" dirty="0" err="1" smtClean="0">
                <a:solidFill>
                  <a:srgbClr val="558ED5"/>
                </a:solidFill>
              </a:rPr>
              <a:t>ventricles</a:t>
            </a:r>
            <a:r>
              <a:rPr lang="it-IT" sz="1600" dirty="0" smtClean="0">
                <a:solidFill>
                  <a:srgbClr val="558ED5"/>
                </a:solidFill>
              </a:rPr>
              <a:t>, and </a:t>
            </a:r>
            <a:r>
              <a:rPr lang="it-IT" sz="1600" dirty="0" err="1" smtClean="0">
                <a:solidFill>
                  <a:srgbClr val="558ED5"/>
                </a:solidFill>
              </a:rPr>
              <a:t>cerebral</a:t>
            </a:r>
            <a:r>
              <a:rPr lang="it-IT" sz="1600" dirty="0" smtClean="0">
                <a:solidFill>
                  <a:srgbClr val="558ED5"/>
                </a:solidFill>
              </a:rPr>
              <a:t>/</a:t>
            </a:r>
            <a:r>
              <a:rPr lang="it-IT" sz="1600" dirty="0" err="1" smtClean="0">
                <a:solidFill>
                  <a:srgbClr val="558ED5"/>
                </a:solidFill>
              </a:rPr>
              <a:t>cerebellar</a:t>
            </a:r>
            <a:r>
              <a:rPr lang="it-IT" sz="1600" dirty="0" smtClean="0">
                <a:solidFill>
                  <a:srgbClr val="558ED5"/>
                </a:solidFill>
              </a:rPr>
              <a:t> </a:t>
            </a:r>
            <a:r>
              <a:rPr lang="it-IT" sz="1600" dirty="0" err="1" smtClean="0">
                <a:solidFill>
                  <a:srgbClr val="558ED5"/>
                </a:solidFill>
              </a:rPr>
              <a:t>atrophy</a:t>
            </a:r>
            <a:r>
              <a:rPr lang="it-IT" sz="1600" dirty="0" smtClean="0">
                <a:solidFill>
                  <a:srgbClr val="558ED5"/>
                </a:solidFill>
              </a:rPr>
              <a:t>.</a:t>
            </a:r>
            <a:endParaRPr lang="it-IT" sz="1600" dirty="0">
              <a:solidFill>
                <a:srgbClr val="558ED5"/>
              </a:solidFill>
            </a:endParaRPr>
          </a:p>
        </p:txBody>
      </p:sp>
      <p:sp>
        <p:nvSpPr>
          <p:cNvPr id="11" name="CasellaDiTesto 10"/>
          <p:cNvSpPr txBox="1">
            <a:spLocks/>
          </p:cNvSpPr>
          <p:nvPr/>
        </p:nvSpPr>
        <p:spPr>
          <a:xfrm>
            <a:off x="3149228" y="3975821"/>
            <a:ext cx="2880000" cy="1600438"/>
          </a:xfrm>
          <a:prstGeom prst="rect">
            <a:avLst/>
          </a:prstGeom>
          <a:noFill/>
          <a:ln>
            <a:solidFill>
              <a:schemeClr val="tx2">
                <a:lumMod val="60000"/>
                <a:lumOff val="40000"/>
              </a:schemeClr>
            </a:solidFill>
          </a:ln>
        </p:spPr>
        <p:txBody>
          <a:bodyPr wrap="square" rtlCol="0">
            <a:spAutoFit/>
          </a:bodyPr>
          <a:lstStyle/>
          <a:p>
            <a:pPr algn="ctr"/>
            <a:r>
              <a:rPr lang="it-IT" u="sng" cap="small" dirty="0" err="1" smtClean="0">
                <a:solidFill>
                  <a:srgbClr val="558ED5"/>
                </a:solidFill>
              </a:rPr>
              <a:t>Diagnosis</a:t>
            </a:r>
            <a:endParaRPr lang="it-IT" u="sng" cap="small" dirty="0" smtClean="0">
              <a:solidFill>
                <a:srgbClr val="558ED5"/>
              </a:solidFill>
            </a:endParaRPr>
          </a:p>
          <a:p>
            <a:pPr algn="just"/>
            <a:r>
              <a:rPr lang="it-IT" sz="1600" dirty="0" err="1">
                <a:solidFill>
                  <a:srgbClr val="558ED5"/>
                </a:solidFill>
              </a:rPr>
              <a:t>Diagnosis</a:t>
            </a:r>
            <a:r>
              <a:rPr lang="it-IT" sz="1600" dirty="0">
                <a:solidFill>
                  <a:srgbClr val="558ED5"/>
                </a:solidFill>
              </a:rPr>
              <a:t> </a:t>
            </a:r>
            <a:r>
              <a:rPr lang="it-IT" sz="1600" dirty="0" err="1" smtClean="0">
                <a:solidFill>
                  <a:srgbClr val="558ED5"/>
                </a:solidFill>
              </a:rPr>
              <a:t>is</a:t>
            </a:r>
            <a:r>
              <a:rPr lang="it-IT" sz="1600" dirty="0" smtClean="0">
                <a:solidFill>
                  <a:srgbClr val="558ED5"/>
                </a:solidFill>
              </a:rPr>
              <a:t> </a:t>
            </a:r>
            <a:r>
              <a:rPr lang="it-IT" sz="1600" dirty="0" err="1" smtClean="0">
                <a:solidFill>
                  <a:srgbClr val="558ED5"/>
                </a:solidFill>
              </a:rPr>
              <a:t>based</a:t>
            </a:r>
            <a:r>
              <a:rPr lang="it-IT" sz="1600" dirty="0" smtClean="0">
                <a:solidFill>
                  <a:srgbClr val="558ED5"/>
                </a:solidFill>
              </a:rPr>
              <a:t> </a:t>
            </a:r>
            <a:r>
              <a:rPr lang="it-IT" sz="1600" dirty="0">
                <a:solidFill>
                  <a:srgbClr val="558ED5"/>
                </a:solidFill>
              </a:rPr>
              <a:t>on the </a:t>
            </a:r>
            <a:r>
              <a:rPr lang="it-IT" sz="1600" dirty="0" err="1">
                <a:solidFill>
                  <a:srgbClr val="558ED5"/>
                </a:solidFill>
              </a:rPr>
              <a:t>presence</a:t>
            </a:r>
            <a:r>
              <a:rPr lang="it-IT" sz="1600" dirty="0">
                <a:solidFill>
                  <a:srgbClr val="558ED5"/>
                </a:solidFill>
              </a:rPr>
              <a:t> of high </a:t>
            </a:r>
            <a:r>
              <a:rPr lang="it-IT" sz="1600" dirty="0" err="1">
                <a:solidFill>
                  <a:srgbClr val="558ED5"/>
                </a:solidFill>
              </a:rPr>
              <a:t>levels</a:t>
            </a:r>
            <a:r>
              <a:rPr lang="it-IT" sz="1600" dirty="0">
                <a:solidFill>
                  <a:srgbClr val="558ED5"/>
                </a:solidFill>
              </a:rPr>
              <a:t> of </a:t>
            </a:r>
            <a:r>
              <a:rPr lang="it-IT" sz="1600" dirty="0" err="1">
                <a:solidFill>
                  <a:srgbClr val="558ED5"/>
                </a:solidFill>
              </a:rPr>
              <a:t>guanidinoacetate</a:t>
            </a:r>
            <a:r>
              <a:rPr lang="it-IT" sz="1600" dirty="0">
                <a:solidFill>
                  <a:srgbClr val="558ED5"/>
                </a:solidFill>
              </a:rPr>
              <a:t> (GAA) in the urine / </a:t>
            </a:r>
            <a:r>
              <a:rPr lang="it-IT" sz="1600" dirty="0" err="1">
                <a:solidFill>
                  <a:srgbClr val="558ED5"/>
                </a:solidFill>
              </a:rPr>
              <a:t>blood</a:t>
            </a:r>
            <a:r>
              <a:rPr lang="it-IT" sz="1600" dirty="0">
                <a:solidFill>
                  <a:srgbClr val="558ED5"/>
                </a:solidFill>
              </a:rPr>
              <a:t> and </a:t>
            </a:r>
            <a:r>
              <a:rPr lang="it-IT" sz="1600" dirty="0" err="1">
                <a:solidFill>
                  <a:srgbClr val="558ED5"/>
                </a:solidFill>
              </a:rPr>
              <a:t>low</a:t>
            </a:r>
            <a:r>
              <a:rPr lang="it-IT" sz="1600" dirty="0">
                <a:solidFill>
                  <a:srgbClr val="558ED5"/>
                </a:solidFill>
              </a:rPr>
              <a:t> </a:t>
            </a:r>
            <a:r>
              <a:rPr lang="it-IT" sz="1600" dirty="0" err="1">
                <a:solidFill>
                  <a:srgbClr val="558ED5"/>
                </a:solidFill>
              </a:rPr>
              <a:t>levels</a:t>
            </a:r>
            <a:r>
              <a:rPr lang="it-IT" sz="1600" dirty="0">
                <a:solidFill>
                  <a:srgbClr val="558ED5"/>
                </a:solidFill>
              </a:rPr>
              <a:t> of creatine in the brain </a:t>
            </a:r>
            <a:r>
              <a:rPr lang="it-IT" sz="1600" dirty="0" smtClean="0">
                <a:solidFill>
                  <a:srgbClr val="558ED5"/>
                </a:solidFill>
              </a:rPr>
              <a:t>(MRS)</a:t>
            </a:r>
            <a:r>
              <a:rPr lang="it-IT" sz="1600" dirty="0">
                <a:solidFill>
                  <a:srgbClr val="558ED5"/>
                </a:solidFill>
              </a:rPr>
              <a:t>. </a:t>
            </a:r>
          </a:p>
        </p:txBody>
      </p:sp>
    </p:spTree>
    <p:extLst>
      <p:ext uri="{BB962C8B-B14F-4D97-AF65-F5344CB8AC3E}">
        <p14:creationId xmlns:p14="http://schemas.microsoft.com/office/powerpoint/2010/main" val="164015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733309" y="194521"/>
            <a:ext cx="7780224" cy="830997"/>
          </a:xfrm>
          <a:prstGeom prst="rect">
            <a:avLst/>
          </a:prstGeom>
          <a:noFill/>
          <a:ln w="28575" cmpd="sng">
            <a:solidFill>
              <a:srgbClr val="558ED5"/>
            </a:solidFill>
          </a:ln>
        </p:spPr>
        <p:txBody>
          <a:bodyPr wrap="square" rtlCol="0">
            <a:spAutoFit/>
          </a:bodyPr>
          <a:lstStyle>
            <a:defPPr>
              <a:defRPr lang="it-IT"/>
            </a:defPPr>
            <a:lvl1pPr algn="ctr">
              <a:defRPr sz="2400" b="1">
                <a:solidFill>
                  <a:srgbClr val="558ED5"/>
                </a:solidFill>
              </a:defRPr>
            </a:lvl1pPr>
          </a:lstStyle>
          <a:p>
            <a:r>
              <a:rPr lang="it-IT" dirty="0" err="1"/>
              <a:t>CrT</a:t>
            </a:r>
            <a:r>
              <a:rPr lang="it-IT" dirty="0"/>
              <a:t> DELETION DECREASED CREATINE LEVELS</a:t>
            </a:r>
          </a:p>
          <a:p>
            <a:r>
              <a:rPr lang="it-IT" dirty="0"/>
              <a:t> IN BRAIN AND OTHER TISSUES</a:t>
            </a:r>
          </a:p>
        </p:txBody>
      </p:sp>
      <p:sp>
        <p:nvSpPr>
          <p:cNvPr id="12" name="CasellaDiTesto 11"/>
          <p:cNvSpPr txBox="1"/>
          <p:nvPr/>
        </p:nvSpPr>
        <p:spPr>
          <a:xfrm>
            <a:off x="6510353" y="6592034"/>
            <a:ext cx="2629179" cy="307777"/>
          </a:xfrm>
          <a:prstGeom prst="rect">
            <a:avLst/>
          </a:prstGeom>
          <a:noFill/>
        </p:spPr>
        <p:txBody>
          <a:bodyPr wrap="square" rtlCol="0">
            <a:spAutoFit/>
          </a:bodyPr>
          <a:lstStyle/>
          <a:p>
            <a:pPr algn="r"/>
            <a:r>
              <a:rPr lang="it-IT" sz="1400" dirty="0" smtClean="0"/>
              <a:t>Baroncelli et al., 2014</a:t>
            </a:r>
            <a:endParaRPr lang="it-IT" sz="1400" dirty="0"/>
          </a:p>
        </p:txBody>
      </p:sp>
      <p:pic>
        <p:nvPicPr>
          <p:cNvPr id="6" name="Immagine 5"/>
          <p:cNvPicPr>
            <a:picLocks noChangeAspect="1"/>
          </p:cNvPicPr>
          <p:nvPr/>
        </p:nvPicPr>
        <p:blipFill>
          <a:blip r:embed="rId3"/>
          <a:stretch>
            <a:fillRect/>
          </a:stretch>
        </p:blipFill>
        <p:spPr>
          <a:xfrm>
            <a:off x="832345" y="1479608"/>
            <a:ext cx="7479311" cy="3600000"/>
          </a:xfrm>
          <a:prstGeom prst="rect">
            <a:avLst/>
          </a:prstGeom>
        </p:spPr>
      </p:pic>
      <p:sp>
        <p:nvSpPr>
          <p:cNvPr id="2" name="CasellaDiTesto 1"/>
          <p:cNvSpPr txBox="1"/>
          <p:nvPr/>
        </p:nvSpPr>
        <p:spPr>
          <a:xfrm>
            <a:off x="733309" y="5322069"/>
            <a:ext cx="7578347" cy="1015663"/>
          </a:xfrm>
          <a:prstGeom prst="rect">
            <a:avLst/>
          </a:prstGeom>
          <a:noFill/>
        </p:spPr>
        <p:txBody>
          <a:bodyPr wrap="square" rtlCol="0">
            <a:spAutoFit/>
          </a:bodyPr>
          <a:lstStyle/>
          <a:p>
            <a:pPr algn="just"/>
            <a:r>
              <a:rPr lang="it-IT" sz="2000" b="1" dirty="0">
                <a:solidFill>
                  <a:schemeClr val="tx2">
                    <a:lumMod val="60000"/>
                    <a:lumOff val="40000"/>
                  </a:schemeClr>
                </a:solidFill>
              </a:rPr>
              <a:t>C</a:t>
            </a:r>
            <a:r>
              <a:rPr lang="it-IT" sz="2000" b="1" dirty="0" smtClean="0">
                <a:solidFill>
                  <a:schemeClr val="tx2">
                    <a:lumMod val="60000"/>
                    <a:lumOff val="40000"/>
                  </a:schemeClr>
                </a:solidFill>
              </a:rPr>
              <a:t>reatine </a:t>
            </a:r>
            <a:r>
              <a:rPr lang="it-IT" sz="2000" b="1" dirty="0" err="1" smtClean="0">
                <a:solidFill>
                  <a:schemeClr val="tx2">
                    <a:lumMod val="60000"/>
                    <a:lumOff val="40000"/>
                  </a:schemeClr>
                </a:solidFill>
              </a:rPr>
              <a:t>deficiency</a:t>
            </a:r>
            <a:r>
              <a:rPr lang="it-IT" sz="2000" b="1" dirty="0" smtClean="0">
                <a:solidFill>
                  <a:schemeClr val="tx2">
                    <a:lumMod val="60000"/>
                    <a:lumOff val="40000"/>
                  </a:schemeClr>
                </a:solidFill>
              </a:rPr>
              <a:t> </a:t>
            </a:r>
            <a:r>
              <a:rPr lang="it-IT" sz="2000" b="1" dirty="0" err="1" smtClean="0">
                <a:solidFill>
                  <a:schemeClr val="tx2">
                    <a:lumMod val="60000"/>
                    <a:lumOff val="40000"/>
                  </a:schemeClr>
                </a:solidFill>
              </a:rPr>
              <a:t>is</a:t>
            </a:r>
            <a:r>
              <a:rPr lang="it-IT" sz="2000" b="1" dirty="0" smtClean="0">
                <a:solidFill>
                  <a:schemeClr val="tx2">
                    <a:lumMod val="60000"/>
                    <a:lumOff val="40000"/>
                  </a:schemeClr>
                </a:solidFill>
              </a:rPr>
              <a:t> </a:t>
            </a:r>
            <a:r>
              <a:rPr lang="it-IT" sz="2000" b="1" dirty="0" err="1" smtClean="0">
                <a:solidFill>
                  <a:schemeClr val="tx2">
                    <a:lumMod val="60000"/>
                    <a:lumOff val="40000"/>
                  </a:schemeClr>
                </a:solidFill>
              </a:rPr>
              <a:t>apparent</a:t>
            </a:r>
            <a:r>
              <a:rPr lang="it-IT" sz="2000" b="1" dirty="0" smtClean="0">
                <a:solidFill>
                  <a:schemeClr val="tx2">
                    <a:lumMod val="60000"/>
                    <a:lumOff val="40000"/>
                  </a:schemeClr>
                </a:solidFill>
              </a:rPr>
              <a:t> in </a:t>
            </a:r>
            <a:r>
              <a:rPr lang="it-IT" sz="2000" b="1" dirty="0" err="1" smtClean="0">
                <a:solidFill>
                  <a:schemeClr val="tx2">
                    <a:lumMod val="60000"/>
                    <a:lumOff val="40000"/>
                  </a:schemeClr>
                </a:solidFill>
              </a:rPr>
              <a:t>both</a:t>
            </a:r>
            <a:r>
              <a:rPr lang="it-IT" sz="2000" b="1" dirty="0" smtClean="0">
                <a:solidFill>
                  <a:schemeClr val="tx2">
                    <a:lumMod val="60000"/>
                    <a:lumOff val="40000"/>
                  </a:schemeClr>
                </a:solidFill>
              </a:rPr>
              <a:t> the </a:t>
            </a:r>
            <a:r>
              <a:rPr lang="it-IT" sz="2000" b="1" dirty="0" err="1" smtClean="0">
                <a:solidFill>
                  <a:schemeClr val="tx2">
                    <a:lumMod val="60000"/>
                    <a:lumOff val="40000"/>
                  </a:schemeClr>
                </a:solidFill>
              </a:rPr>
              <a:t>cerebral</a:t>
            </a:r>
            <a:r>
              <a:rPr lang="it-IT" sz="2000" b="1" dirty="0" smtClean="0">
                <a:solidFill>
                  <a:schemeClr val="tx2">
                    <a:lumMod val="60000"/>
                    <a:lumOff val="40000"/>
                  </a:schemeClr>
                </a:solidFill>
              </a:rPr>
              <a:t> </a:t>
            </a:r>
            <a:r>
              <a:rPr lang="it-IT" sz="2000" b="1" dirty="0" err="1" smtClean="0">
                <a:solidFill>
                  <a:schemeClr val="tx2">
                    <a:lumMod val="60000"/>
                    <a:lumOff val="40000"/>
                  </a:schemeClr>
                </a:solidFill>
              </a:rPr>
              <a:t>cortex</a:t>
            </a:r>
            <a:r>
              <a:rPr lang="it-IT" sz="2000" b="1" dirty="0" smtClean="0">
                <a:solidFill>
                  <a:schemeClr val="tx2">
                    <a:lumMod val="60000"/>
                    <a:lumOff val="40000"/>
                  </a:schemeClr>
                </a:solidFill>
              </a:rPr>
              <a:t> and </a:t>
            </a:r>
            <a:r>
              <a:rPr lang="it-IT" sz="2000" b="1" dirty="0" err="1" smtClean="0">
                <a:solidFill>
                  <a:schemeClr val="tx2">
                    <a:lumMod val="60000"/>
                    <a:lumOff val="40000"/>
                  </a:schemeClr>
                </a:solidFill>
              </a:rPr>
              <a:t>hippocampus</a:t>
            </a:r>
            <a:r>
              <a:rPr lang="it-IT" sz="2000" b="1" dirty="0" smtClean="0">
                <a:solidFill>
                  <a:schemeClr val="tx2">
                    <a:lumMod val="60000"/>
                    <a:lumOff val="40000"/>
                  </a:schemeClr>
                </a:solidFill>
              </a:rPr>
              <a:t>, </a:t>
            </a:r>
            <a:r>
              <a:rPr lang="it-IT" sz="2000" b="1" dirty="0" err="1" smtClean="0">
                <a:solidFill>
                  <a:schemeClr val="tx2">
                    <a:lumMod val="60000"/>
                    <a:lumOff val="40000"/>
                  </a:schemeClr>
                </a:solidFill>
              </a:rPr>
              <a:t>two</a:t>
            </a:r>
            <a:r>
              <a:rPr lang="it-IT" sz="2000" b="1" dirty="0" smtClean="0">
                <a:solidFill>
                  <a:schemeClr val="tx2">
                    <a:lumMod val="60000"/>
                    <a:lumOff val="40000"/>
                  </a:schemeClr>
                </a:solidFill>
              </a:rPr>
              <a:t> brain </a:t>
            </a:r>
            <a:r>
              <a:rPr lang="it-IT" sz="2000" b="1" dirty="0" err="1" smtClean="0">
                <a:solidFill>
                  <a:schemeClr val="tx2">
                    <a:lumMod val="60000"/>
                    <a:lumOff val="40000"/>
                  </a:schemeClr>
                </a:solidFill>
              </a:rPr>
              <a:t>regions</a:t>
            </a:r>
            <a:r>
              <a:rPr lang="it-IT" sz="2000" b="1" dirty="0" smtClean="0">
                <a:solidFill>
                  <a:schemeClr val="tx2">
                    <a:lumMod val="60000"/>
                    <a:lumOff val="40000"/>
                  </a:schemeClr>
                </a:solidFill>
              </a:rPr>
              <a:t> </a:t>
            </a:r>
            <a:r>
              <a:rPr lang="it-IT" sz="2000" b="1" dirty="0" err="1" smtClean="0">
                <a:solidFill>
                  <a:schemeClr val="tx2">
                    <a:lumMod val="60000"/>
                    <a:lumOff val="40000"/>
                  </a:schemeClr>
                </a:solidFill>
              </a:rPr>
              <a:t>crucially</a:t>
            </a:r>
            <a:r>
              <a:rPr lang="it-IT" sz="2000" b="1" dirty="0" smtClean="0">
                <a:solidFill>
                  <a:schemeClr val="tx2">
                    <a:lumMod val="60000"/>
                    <a:lumOff val="40000"/>
                  </a:schemeClr>
                </a:solidFill>
              </a:rPr>
              <a:t> </a:t>
            </a:r>
            <a:r>
              <a:rPr lang="it-IT" sz="2000" b="1" dirty="0" err="1" smtClean="0">
                <a:solidFill>
                  <a:schemeClr val="tx2">
                    <a:lumMod val="60000"/>
                    <a:lumOff val="40000"/>
                  </a:schemeClr>
                </a:solidFill>
              </a:rPr>
              <a:t>involved</a:t>
            </a:r>
            <a:r>
              <a:rPr lang="it-IT" sz="2000" b="1" dirty="0" smtClean="0">
                <a:solidFill>
                  <a:schemeClr val="tx2">
                    <a:lumMod val="60000"/>
                    <a:lumOff val="40000"/>
                  </a:schemeClr>
                </a:solidFill>
              </a:rPr>
              <a:t> in the cognitive </a:t>
            </a:r>
            <a:r>
              <a:rPr lang="it-IT" sz="2000" b="1" dirty="0" err="1" smtClean="0">
                <a:solidFill>
                  <a:schemeClr val="tx2">
                    <a:lumMod val="60000"/>
                    <a:lumOff val="40000"/>
                  </a:schemeClr>
                </a:solidFill>
              </a:rPr>
              <a:t>defects</a:t>
            </a:r>
            <a:r>
              <a:rPr lang="it-IT" sz="2000" b="1" dirty="0" smtClean="0">
                <a:solidFill>
                  <a:schemeClr val="tx2">
                    <a:lumMod val="60000"/>
                    <a:lumOff val="40000"/>
                  </a:schemeClr>
                </a:solidFill>
              </a:rPr>
              <a:t> of creatine </a:t>
            </a:r>
            <a:r>
              <a:rPr lang="it-IT" sz="2000" b="1" dirty="0" err="1" smtClean="0">
                <a:solidFill>
                  <a:schemeClr val="tx2">
                    <a:lumMod val="60000"/>
                    <a:lumOff val="40000"/>
                  </a:schemeClr>
                </a:solidFill>
              </a:rPr>
              <a:t>transporter</a:t>
            </a:r>
            <a:r>
              <a:rPr lang="it-IT" sz="2000" b="1" dirty="0" smtClean="0">
                <a:solidFill>
                  <a:schemeClr val="tx2">
                    <a:lumMod val="60000"/>
                    <a:lumOff val="40000"/>
                  </a:schemeClr>
                </a:solidFill>
              </a:rPr>
              <a:t> </a:t>
            </a:r>
            <a:r>
              <a:rPr lang="it-IT" sz="2000" b="1" dirty="0" err="1" smtClean="0">
                <a:solidFill>
                  <a:schemeClr val="tx2">
                    <a:lumMod val="60000"/>
                    <a:lumOff val="40000"/>
                  </a:schemeClr>
                </a:solidFill>
              </a:rPr>
              <a:t>deficiency</a:t>
            </a:r>
            <a:r>
              <a:rPr lang="it-IT" sz="2000" b="1" dirty="0" smtClean="0">
                <a:solidFill>
                  <a:schemeClr val="tx2">
                    <a:lumMod val="60000"/>
                    <a:lumOff val="40000"/>
                  </a:schemeClr>
                </a:solidFill>
              </a:rPr>
              <a:t>.</a:t>
            </a:r>
            <a:endParaRPr lang="it-IT" sz="2000" b="1" dirty="0">
              <a:solidFill>
                <a:schemeClr val="tx2">
                  <a:lumMod val="60000"/>
                  <a:lumOff val="40000"/>
                </a:schemeClr>
              </a:solidFill>
            </a:endParaRPr>
          </a:p>
        </p:txBody>
      </p:sp>
      <p:sp>
        <p:nvSpPr>
          <p:cNvPr id="3" name="Rettangolo 2"/>
          <p:cNvSpPr/>
          <p:nvPr/>
        </p:nvSpPr>
        <p:spPr>
          <a:xfrm>
            <a:off x="832345" y="2166176"/>
            <a:ext cx="7479311" cy="821652"/>
          </a:xfrm>
          <a:prstGeom prst="rect">
            <a:avLst/>
          </a:prstGeom>
          <a:noFill/>
          <a:ln w="28575"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27899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000"/>
                                        <p:tgtEl>
                                          <p:spTgt spid="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edg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33309" y="194521"/>
            <a:ext cx="7780224" cy="1200329"/>
          </a:xfrm>
          <a:prstGeom prst="rect">
            <a:avLst/>
          </a:prstGeom>
          <a:noFill/>
          <a:ln w="28575" cmpd="sng">
            <a:solidFill>
              <a:srgbClr val="558ED5"/>
            </a:solidFill>
          </a:ln>
        </p:spPr>
        <p:txBody>
          <a:bodyPr wrap="square" rtlCol="0">
            <a:spAutoFit/>
          </a:bodyPr>
          <a:lstStyle>
            <a:defPPr>
              <a:defRPr lang="it-IT"/>
            </a:defPPr>
            <a:lvl1pPr algn="ctr">
              <a:defRPr sz="2400" b="1">
                <a:solidFill>
                  <a:srgbClr val="558ED5"/>
                </a:solidFill>
              </a:defRPr>
            </a:lvl1pPr>
          </a:lstStyle>
          <a:p>
            <a:r>
              <a:rPr lang="it-IT" dirty="0" smtClean="0"/>
              <a:t>La caratterizzazione del fenotipo</a:t>
            </a:r>
          </a:p>
          <a:p>
            <a:pPr marL="457200" indent="-457200">
              <a:buAutoNum type="arabicPeriod"/>
            </a:pPr>
            <a:r>
              <a:rPr lang="it-IT" dirty="0" smtClean="0"/>
              <a:t>Open </a:t>
            </a:r>
            <a:r>
              <a:rPr lang="it-IT" dirty="0" err="1" smtClean="0"/>
              <a:t>field</a:t>
            </a:r>
            <a:endParaRPr lang="it-IT" dirty="0" smtClean="0"/>
          </a:p>
          <a:p>
            <a:endParaRPr lang="it-IT" dirty="0"/>
          </a:p>
        </p:txBody>
      </p:sp>
      <p:sp>
        <p:nvSpPr>
          <p:cNvPr id="6" name="CasellaDiTesto 5"/>
          <p:cNvSpPr txBox="1"/>
          <p:nvPr/>
        </p:nvSpPr>
        <p:spPr>
          <a:xfrm>
            <a:off x="6510353" y="6511410"/>
            <a:ext cx="2629179" cy="307777"/>
          </a:xfrm>
          <a:prstGeom prst="rect">
            <a:avLst/>
          </a:prstGeom>
          <a:noFill/>
        </p:spPr>
        <p:txBody>
          <a:bodyPr wrap="square" rtlCol="0">
            <a:spAutoFit/>
          </a:bodyPr>
          <a:lstStyle/>
          <a:p>
            <a:pPr algn="r"/>
            <a:r>
              <a:rPr lang="it-IT" sz="1400" dirty="0" smtClean="0"/>
              <a:t>Baroncelli et al., 2014</a:t>
            </a:r>
            <a:endParaRPr lang="it-IT" sz="1400" dirty="0"/>
          </a:p>
        </p:txBody>
      </p:sp>
      <p:pic>
        <p:nvPicPr>
          <p:cNvPr id="2" name="Immagine 1"/>
          <p:cNvPicPr>
            <a:picLocks noChangeAspect="1"/>
          </p:cNvPicPr>
          <p:nvPr/>
        </p:nvPicPr>
        <p:blipFill>
          <a:blip r:embed="rId3"/>
          <a:stretch>
            <a:fillRect/>
          </a:stretch>
        </p:blipFill>
        <p:spPr>
          <a:xfrm>
            <a:off x="-72756" y="2079000"/>
            <a:ext cx="9289512" cy="2700000"/>
          </a:xfrm>
          <a:prstGeom prst="rect">
            <a:avLst/>
          </a:prstGeom>
        </p:spPr>
      </p:pic>
    </p:spTree>
    <p:extLst>
      <p:ext uri="{BB962C8B-B14F-4D97-AF65-F5344CB8AC3E}">
        <p14:creationId xmlns:p14="http://schemas.microsoft.com/office/powerpoint/2010/main" val="14872436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46377" y="194521"/>
            <a:ext cx="8280920" cy="830997"/>
          </a:xfrm>
          <a:prstGeom prst="rect">
            <a:avLst/>
          </a:prstGeom>
          <a:noFill/>
          <a:ln w="28575" cmpd="sng">
            <a:solidFill>
              <a:srgbClr val="558ED5"/>
            </a:solidFill>
          </a:ln>
        </p:spPr>
        <p:txBody>
          <a:bodyPr wrap="square" rtlCol="0">
            <a:spAutoFit/>
          </a:bodyPr>
          <a:lstStyle/>
          <a:p>
            <a:pPr algn="ctr"/>
            <a:r>
              <a:rPr lang="it-IT" sz="2400" b="1" cap="all" dirty="0" err="1">
                <a:solidFill>
                  <a:srgbClr val="558ED5"/>
                </a:solidFill>
              </a:rPr>
              <a:t>C</a:t>
            </a:r>
            <a:r>
              <a:rPr lang="it-IT" sz="2400" b="1" dirty="0" err="1">
                <a:solidFill>
                  <a:srgbClr val="558ED5"/>
                </a:solidFill>
              </a:rPr>
              <a:t>r</a:t>
            </a:r>
            <a:r>
              <a:rPr lang="it-IT" sz="2400" b="1" cap="all" dirty="0" err="1">
                <a:solidFill>
                  <a:srgbClr val="558ED5"/>
                </a:solidFill>
              </a:rPr>
              <a:t>T</a:t>
            </a:r>
            <a:r>
              <a:rPr lang="it-IT" sz="2400" b="1" cap="all" dirty="0">
                <a:solidFill>
                  <a:srgbClr val="558ED5"/>
                </a:solidFill>
              </a:rPr>
              <a:t> </a:t>
            </a:r>
            <a:r>
              <a:rPr lang="it-IT" sz="2400" b="1" cap="all" dirty="0" err="1">
                <a:solidFill>
                  <a:srgbClr val="558ED5"/>
                </a:solidFill>
              </a:rPr>
              <a:t>deletion</a:t>
            </a:r>
            <a:r>
              <a:rPr lang="it-IT" sz="2400" b="1" cap="all" dirty="0">
                <a:solidFill>
                  <a:srgbClr val="558ED5"/>
                </a:solidFill>
              </a:rPr>
              <a:t> </a:t>
            </a:r>
            <a:r>
              <a:rPr lang="it-IT" sz="2400" b="1" cap="all" dirty="0" err="1">
                <a:solidFill>
                  <a:srgbClr val="558ED5"/>
                </a:solidFill>
              </a:rPr>
              <a:t>impairs</a:t>
            </a:r>
            <a:r>
              <a:rPr lang="it-IT" sz="2400" b="1" cap="all" dirty="0">
                <a:solidFill>
                  <a:srgbClr val="558ED5"/>
                </a:solidFill>
              </a:rPr>
              <a:t> cognitive </a:t>
            </a:r>
            <a:r>
              <a:rPr lang="it-IT" sz="2400" b="1" cap="all" dirty="0" err="1">
                <a:solidFill>
                  <a:srgbClr val="558ED5"/>
                </a:solidFill>
              </a:rPr>
              <a:t>abiLities</a:t>
            </a:r>
            <a:r>
              <a:rPr lang="it-IT" sz="2400" b="1" cap="all" dirty="0">
                <a:solidFill>
                  <a:srgbClr val="558ED5"/>
                </a:solidFill>
              </a:rPr>
              <a:t> in </a:t>
            </a:r>
            <a:r>
              <a:rPr lang="it-IT" sz="2400" b="1" cap="all" dirty="0" err="1">
                <a:solidFill>
                  <a:srgbClr val="558ED5"/>
                </a:solidFill>
              </a:rPr>
              <a:t>mutant</a:t>
            </a:r>
            <a:r>
              <a:rPr lang="it-IT" sz="2400" b="1" cap="all" dirty="0">
                <a:solidFill>
                  <a:srgbClr val="558ED5"/>
                </a:solidFill>
              </a:rPr>
              <a:t> </a:t>
            </a:r>
            <a:r>
              <a:rPr lang="it-IT" sz="2400" b="1" cap="all" dirty="0" smtClean="0">
                <a:solidFill>
                  <a:srgbClr val="558ED5"/>
                </a:solidFill>
              </a:rPr>
              <a:t>mice: OBJECT RECOGNITION TASK</a:t>
            </a:r>
            <a:endParaRPr lang="it-IT" sz="2400" b="1" cap="all" dirty="0">
              <a:solidFill>
                <a:srgbClr val="558ED5"/>
              </a:solidFill>
            </a:endParaRPr>
          </a:p>
        </p:txBody>
      </p:sp>
      <p:grpSp>
        <p:nvGrpSpPr>
          <p:cNvPr id="3" name="Gruppo 2"/>
          <p:cNvGrpSpPr/>
          <p:nvPr/>
        </p:nvGrpSpPr>
        <p:grpSpPr>
          <a:xfrm>
            <a:off x="248444" y="2322312"/>
            <a:ext cx="8647112" cy="2213376"/>
            <a:chOff x="248444" y="2322312"/>
            <a:chExt cx="8647112" cy="2213376"/>
          </a:xfrm>
        </p:grpSpPr>
        <p:sp>
          <p:nvSpPr>
            <p:cNvPr id="24" name="CasellaDiTesto 23"/>
            <p:cNvSpPr txBox="1"/>
            <p:nvPr/>
          </p:nvSpPr>
          <p:spPr>
            <a:xfrm>
              <a:off x="7105677" y="2550907"/>
              <a:ext cx="613508" cy="446045"/>
            </a:xfrm>
            <a:prstGeom prst="rect">
              <a:avLst/>
            </a:prstGeom>
            <a:noFill/>
          </p:spPr>
          <p:txBody>
            <a:bodyPr wrap="square" rtlCol="0">
              <a:spAutoFit/>
            </a:bodyPr>
            <a:lstStyle/>
            <a:p>
              <a:pPr algn="ctr"/>
              <a:r>
                <a:rPr lang="it-IT" sz="2400" b="1" dirty="0" smtClean="0"/>
                <a:t>*</a:t>
              </a:r>
              <a:endParaRPr lang="it-IT" sz="2400" b="1" dirty="0"/>
            </a:p>
          </p:txBody>
        </p:sp>
        <p:grpSp>
          <p:nvGrpSpPr>
            <p:cNvPr id="11" name="Gruppo 10"/>
            <p:cNvGrpSpPr/>
            <p:nvPr/>
          </p:nvGrpSpPr>
          <p:grpSpPr>
            <a:xfrm>
              <a:off x="248444" y="2322312"/>
              <a:ext cx="8647112" cy="2213376"/>
              <a:chOff x="5788725" y="7160622"/>
              <a:chExt cx="8647112" cy="2213376"/>
            </a:xfrm>
          </p:grpSpPr>
          <p:graphicFrame>
            <p:nvGraphicFramePr>
              <p:cNvPr id="4" name="Grafico 3"/>
              <p:cNvGraphicFramePr>
                <a:graphicFrameLocks/>
              </p:cNvGraphicFramePr>
              <p:nvPr>
                <p:extLst>
                  <p:ext uri="{D42A27DB-BD31-4B8C-83A1-F6EECF244321}">
                    <p14:modId xmlns:p14="http://schemas.microsoft.com/office/powerpoint/2010/main" val="1041356310"/>
                  </p:ext>
                </p:extLst>
              </p:nvPr>
            </p:nvGraphicFramePr>
            <p:xfrm>
              <a:off x="11592331" y="7393998"/>
              <a:ext cx="2843506" cy="19800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magine 4"/>
              <p:cNvPicPr>
                <a:picLocks noChangeAspect="1"/>
              </p:cNvPicPr>
              <p:nvPr/>
            </p:nvPicPr>
            <p:blipFill>
              <a:blip r:embed="rId3"/>
              <a:stretch>
                <a:fillRect/>
              </a:stretch>
            </p:blipFill>
            <p:spPr>
              <a:xfrm>
                <a:off x="10640394" y="7843998"/>
                <a:ext cx="1080000" cy="1080000"/>
              </a:xfrm>
              <a:prstGeom prst="rect">
                <a:avLst/>
              </a:prstGeom>
            </p:spPr>
          </p:pic>
          <p:pic>
            <p:nvPicPr>
              <p:cNvPr id="6" name="Immagine 5"/>
              <p:cNvPicPr>
                <a:picLocks noChangeAspect="1"/>
              </p:cNvPicPr>
              <p:nvPr/>
            </p:nvPicPr>
            <p:blipFill>
              <a:blip r:embed="rId4"/>
              <a:stretch>
                <a:fillRect/>
              </a:stretch>
            </p:blipFill>
            <p:spPr>
              <a:xfrm>
                <a:off x="5788725" y="7837648"/>
                <a:ext cx="1017692" cy="1092700"/>
              </a:xfrm>
              <a:prstGeom prst="rect">
                <a:avLst/>
              </a:prstGeom>
            </p:spPr>
          </p:pic>
          <p:graphicFrame>
            <p:nvGraphicFramePr>
              <p:cNvPr id="7" name="Grafico 6"/>
              <p:cNvGraphicFramePr>
                <a:graphicFrameLocks/>
              </p:cNvGraphicFramePr>
              <p:nvPr>
                <p:extLst>
                  <p:ext uri="{D42A27DB-BD31-4B8C-83A1-F6EECF244321}">
                    <p14:modId xmlns:p14="http://schemas.microsoft.com/office/powerpoint/2010/main" val="3325543280"/>
                  </p:ext>
                </p:extLst>
              </p:nvPr>
            </p:nvGraphicFramePr>
            <p:xfrm>
              <a:off x="6638884" y="7393998"/>
              <a:ext cx="2073913" cy="198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afico 7"/>
              <p:cNvGraphicFramePr>
                <a:graphicFrameLocks/>
              </p:cNvGraphicFramePr>
              <p:nvPr>
                <p:extLst>
                  <p:ext uri="{D42A27DB-BD31-4B8C-83A1-F6EECF244321}">
                    <p14:modId xmlns:p14="http://schemas.microsoft.com/office/powerpoint/2010/main" val="1048066452"/>
                  </p:ext>
                </p:extLst>
              </p:nvPr>
            </p:nvGraphicFramePr>
            <p:xfrm>
              <a:off x="8470633" y="7393998"/>
              <a:ext cx="2264193" cy="1980000"/>
            </p:xfrm>
            <a:graphic>
              <a:graphicData uri="http://schemas.openxmlformats.org/drawingml/2006/chart">
                <c:chart xmlns:c="http://schemas.openxmlformats.org/drawingml/2006/chart" xmlns:r="http://schemas.openxmlformats.org/officeDocument/2006/relationships" r:id="rId6"/>
              </a:graphicData>
            </a:graphic>
          </p:graphicFrame>
          <p:sp>
            <p:nvSpPr>
              <p:cNvPr id="9" name="CasellaDiTesto 8"/>
              <p:cNvSpPr txBox="1"/>
              <p:nvPr/>
            </p:nvSpPr>
            <p:spPr>
              <a:xfrm>
                <a:off x="5877625" y="7160624"/>
                <a:ext cx="4680000" cy="179997"/>
              </a:xfrm>
              <a:prstGeom prst="rect">
                <a:avLst/>
              </a:prstGeom>
              <a:solidFill>
                <a:schemeClr val="tx2">
                  <a:lumMod val="40000"/>
                  <a:lumOff val="60000"/>
                </a:schemeClr>
              </a:solidFill>
              <a:ln>
                <a:noFill/>
              </a:ln>
              <a:effectLst/>
            </p:spPr>
            <p:txBody>
              <a:bodyPr anchor="ctr" anchorCtr="1"/>
              <a:lstStyle>
                <a:defPPr>
                  <a:defRPr lang="it-IT"/>
                </a:defPPr>
                <a:lvl1pPr algn="ctr" eaLnBrk="0" hangingPunct="0">
                  <a:defRPr sz="1400" b="1" cap="all">
                    <a:solidFill>
                      <a:schemeClr val="bg1"/>
                    </a:solidFill>
                    <a:cs typeface="Times New Roman" charset="0"/>
                  </a:defRPr>
                </a:lvl1pPr>
              </a:lstStyle>
              <a:p>
                <a:r>
                  <a:rPr lang="it-IT" sz="1000" cap="small" dirty="0"/>
                  <a:t>Training </a:t>
                </a:r>
                <a:r>
                  <a:rPr lang="it-IT" sz="1000" cap="small" dirty="0" err="1"/>
                  <a:t>phase</a:t>
                </a:r>
                <a:endParaRPr lang="it-IT" sz="1000" cap="small" dirty="0"/>
              </a:p>
            </p:txBody>
          </p:sp>
          <p:sp>
            <p:nvSpPr>
              <p:cNvPr id="10" name="CasellaDiTesto 9"/>
              <p:cNvSpPr txBox="1"/>
              <p:nvPr/>
            </p:nvSpPr>
            <p:spPr>
              <a:xfrm>
                <a:off x="10819037" y="7160622"/>
                <a:ext cx="3312000" cy="179999"/>
              </a:xfrm>
              <a:prstGeom prst="rect">
                <a:avLst/>
              </a:prstGeom>
              <a:solidFill>
                <a:srgbClr val="008000">
                  <a:alpha val="70000"/>
                </a:srgbClr>
              </a:solidFill>
              <a:ln>
                <a:noFill/>
              </a:ln>
            </p:spPr>
            <p:txBody>
              <a:bodyPr wrap="square" rtlCol="0" anchor="ctr" anchorCtr="1">
                <a:spAutoFit/>
              </a:bodyPr>
              <a:lstStyle/>
              <a:p>
                <a:pPr algn="ctr"/>
                <a:r>
                  <a:rPr lang="it-IT" sz="1000" b="1" cap="small" dirty="0" err="1" smtClean="0">
                    <a:solidFill>
                      <a:schemeClr val="bg1"/>
                    </a:solidFill>
                  </a:rPr>
                  <a:t>Testing</a:t>
                </a:r>
                <a:r>
                  <a:rPr lang="it-IT" sz="1000" b="1" cap="small" dirty="0" smtClean="0">
                    <a:solidFill>
                      <a:schemeClr val="bg1"/>
                    </a:solidFill>
                  </a:rPr>
                  <a:t> </a:t>
                </a:r>
                <a:r>
                  <a:rPr lang="it-IT" sz="1000" b="1" cap="small" dirty="0" err="1" smtClean="0">
                    <a:solidFill>
                      <a:schemeClr val="bg1"/>
                    </a:solidFill>
                  </a:rPr>
                  <a:t>phase</a:t>
                </a:r>
                <a:endParaRPr lang="it-IT" sz="1000" b="1" cap="small" dirty="0">
                  <a:solidFill>
                    <a:schemeClr val="bg1"/>
                  </a:solidFill>
                </a:endParaRPr>
              </a:p>
            </p:txBody>
          </p:sp>
        </p:grpSp>
      </p:grpSp>
      <p:sp>
        <p:nvSpPr>
          <p:cNvPr id="28" name="CasellaDiTesto 27"/>
          <p:cNvSpPr txBox="1"/>
          <p:nvPr/>
        </p:nvSpPr>
        <p:spPr>
          <a:xfrm>
            <a:off x="6510353" y="6511410"/>
            <a:ext cx="2629179" cy="307777"/>
          </a:xfrm>
          <a:prstGeom prst="rect">
            <a:avLst/>
          </a:prstGeom>
          <a:noFill/>
        </p:spPr>
        <p:txBody>
          <a:bodyPr wrap="square" rtlCol="0">
            <a:spAutoFit/>
          </a:bodyPr>
          <a:lstStyle/>
          <a:p>
            <a:pPr algn="r"/>
            <a:r>
              <a:rPr lang="it-IT" sz="1400" dirty="0" smtClean="0"/>
              <a:t>Baroncelli et al., 2014</a:t>
            </a:r>
            <a:endParaRPr lang="it-IT" sz="1400" dirty="0"/>
          </a:p>
        </p:txBody>
      </p:sp>
    </p:spTree>
    <p:extLst>
      <p:ext uri="{BB962C8B-B14F-4D97-AF65-F5344CB8AC3E}">
        <p14:creationId xmlns:p14="http://schemas.microsoft.com/office/powerpoint/2010/main" val="773293848"/>
      </p:ext>
    </p:extLst>
  </p:cSld>
  <p:clrMapOvr>
    <a:masterClrMapping/>
  </p:clrMapOvr>
  <p:transition spd="slow">
    <p:push dir="r"/>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1208</Words>
  <Application>Microsoft Office PowerPoint</Application>
  <PresentationFormat>Presentazione su schermo (4:3)</PresentationFormat>
  <Paragraphs>124</Paragraphs>
  <Slides>17</Slides>
  <Notes>10</Notes>
  <HiddenSlides>0</HiddenSlides>
  <MMClips>0</MMClips>
  <ScaleCrop>false</ScaleCrop>
  <HeadingPairs>
    <vt:vector size="4" baseType="variant">
      <vt:variant>
        <vt:lpstr>Tema</vt:lpstr>
      </vt:variant>
      <vt:variant>
        <vt:i4>1</vt:i4>
      </vt:variant>
      <vt:variant>
        <vt:lpstr>Titoli diapositive</vt:lpstr>
      </vt:variant>
      <vt:variant>
        <vt:i4>17</vt:i4>
      </vt:variant>
    </vt:vector>
  </HeadingPairs>
  <TitlesOfParts>
    <vt:vector size="18" baseType="lpstr">
      <vt:lpstr>Tema di Office</vt:lpstr>
      <vt:lpstr>Cosa imparare dal modello animale del deficit di creatina?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Cosa imparare dal modello animale del deficit di creatina?</dc:title>
  <dc:creator>tommaso</dc:creator>
  <cp:lastModifiedBy>tommaso</cp:lastModifiedBy>
  <cp:revision>3</cp:revision>
  <dcterms:created xsi:type="dcterms:W3CDTF">2020-03-31T17:14:28Z</dcterms:created>
  <dcterms:modified xsi:type="dcterms:W3CDTF">2020-03-31T17:17:28Z</dcterms:modified>
</cp:coreProperties>
</file>